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37" r:id="rId2"/>
    <p:sldId id="328" r:id="rId3"/>
    <p:sldId id="403" r:id="rId4"/>
    <p:sldId id="441" r:id="rId5"/>
    <p:sldId id="456" r:id="rId6"/>
    <p:sldId id="442" r:id="rId7"/>
    <p:sldId id="443" r:id="rId8"/>
    <p:sldId id="407" r:id="rId9"/>
    <p:sldId id="410" r:id="rId10"/>
    <p:sldId id="411" r:id="rId11"/>
    <p:sldId id="415" r:id="rId12"/>
    <p:sldId id="416" r:id="rId13"/>
    <p:sldId id="454" r:id="rId14"/>
    <p:sldId id="447" r:id="rId15"/>
    <p:sldId id="453" r:id="rId16"/>
    <p:sldId id="446" r:id="rId17"/>
    <p:sldId id="418" r:id="rId18"/>
    <p:sldId id="452" r:id="rId19"/>
    <p:sldId id="425" r:id="rId20"/>
    <p:sldId id="430" r:id="rId21"/>
    <p:sldId id="405" r:id="rId22"/>
    <p:sldId id="455" r:id="rId23"/>
    <p:sldId id="436" r:id="rId24"/>
    <p:sldId id="440" r:id="rId25"/>
    <p:sldId id="435" r:id="rId26"/>
    <p:sldId id="448" r:id="rId27"/>
    <p:sldId id="449" r:id="rId28"/>
    <p:sldId id="450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E44A"/>
    <a:srgbClr val="FFD86D"/>
    <a:srgbClr val="FFD307"/>
    <a:srgbClr val="F300FF"/>
    <a:srgbClr val="FF3041"/>
    <a:srgbClr val="FFC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6910" autoAdjust="0"/>
  </p:normalViewPr>
  <p:slideViewPr>
    <p:cSldViewPr snapToGrid="0" snapToObjects="1">
      <p:cViewPr>
        <p:scale>
          <a:sx n="100" d="100"/>
          <a:sy n="10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hiachen/Documents/GeorgiaTech/Research/CoherentDramCache/MICRO2016/results_for_sli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hiachen/Documents/GeorgiaTech/Research/CoherentDramCache/MICRO2016/results_for_slid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chiachen/Documents/GeorgiaTech/Research/CoherentDramCache/MICRO2016/results_for_sli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'Performance MICRO'!$D$19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MICRO'!$D$20:$D$33</c:f>
              <c:numCache>
                <c:formatCode>0.00</c:formatCode>
                <c:ptCount val="1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</c:numCache>
            </c:numRef>
          </c:val>
        </c:ser>
        <c:ser>
          <c:idx val="2"/>
          <c:order val="1"/>
          <c:tx>
            <c:v>Ideal Coherent DRAM Cache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MICRO'!$F$20:$F$33</c:f>
              <c:numCache>
                <c:formatCode>0.00</c:formatCode>
                <c:ptCount val="14"/>
                <c:pt idx="0">
                  <c:v>1.803912274858446</c:v>
                </c:pt>
                <c:pt idx="1">
                  <c:v>2.819968085106383</c:v>
                </c:pt>
                <c:pt idx="2">
                  <c:v>1.826484960604966</c:v>
                </c:pt>
                <c:pt idx="3">
                  <c:v>1.069188019842602</c:v>
                </c:pt>
                <c:pt idx="4">
                  <c:v>1.06813452275274</c:v>
                </c:pt>
                <c:pt idx="5">
                  <c:v>1.006511030199186</c:v>
                </c:pt>
                <c:pt idx="6">
                  <c:v>1.018682700862042</c:v>
                </c:pt>
                <c:pt idx="7">
                  <c:v>1.664626898258211</c:v>
                </c:pt>
                <c:pt idx="8">
                  <c:v>1.180431325780163</c:v>
                </c:pt>
                <c:pt idx="9">
                  <c:v>1.140941662336242</c:v>
                </c:pt>
                <c:pt idx="10">
                  <c:v>1.137544252675713</c:v>
                </c:pt>
                <c:pt idx="11">
                  <c:v>1.035440356358111</c:v>
                </c:pt>
                <c:pt idx="12">
                  <c:v>1.104082741518922</c:v>
                </c:pt>
                <c:pt idx="13">
                  <c:v>1.304628521967364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1624848"/>
        <c:axId val="-2011621168"/>
      </c:barChart>
      <c:catAx>
        <c:axId val="-201162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621168"/>
        <c:crosses val="autoZero"/>
        <c:auto val="1"/>
        <c:lblAlgn val="ctr"/>
        <c:lblOffset val="100"/>
        <c:tickLblSkip val="1"/>
        <c:noMultiLvlLbl val="0"/>
      </c:catAx>
      <c:valAx>
        <c:axId val="-201162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62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'Performance MICRO'!$H$19</c:f>
              <c:strCache>
                <c:ptCount val="1"/>
                <c:pt idx="0">
                  <c:v>Embedded-CDir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MICRO'!$H$20:$H$33</c:f>
              <c:numCache>
                <c:formatCode>0.00</c:formatCode>
                <c:ptCount val="14"/>
                <c:pt idx="0">
                  <c:v>1.45474361689489</c:v>
                </c:pt>
                <c:pt idx="1">
                  <c:v>2.5</c:v>
                </c:pt>
                <c:pt idx="2">
                  <c:v>1.551326514003831</c:v>
                </c:pt>
                <c:pt idx="3">
                  <c:v>0.990258394362305</c:v>
                </c:pt>
                <c:pt idx="4">
                  <c:v>0.837543931717559</c:v>
                </c:pt>
                <c:pt idx="5">
                  <c:v>0.937498753166956</c:v>
                </c:pt>
                <c:pt idx="6">
                  <c:v>0.853558851502455</c:v>
                </c:pt>
                <c:pt idx="7">
                  <c:v>1.376666432605403</c:v>
                </c:pt>
                <c:pt idx="8">
                  <c:v>0.58054466988876</c:v>
                </c:pt>
                <c:pt idx="9">
                  <c:v>1.130736183015748</c:v>
                </c:pt>
                <c:pt idx="10">
                  <c:v>1.107260032809187</c:v>
                </c:pt>
                <c:pt idx="11">
                  <c:v>0.998136129409345</c:v>
                </c:pt>
                <c:pt idx="12">
                  <c:v>0.967732934435756</c:v>
                </c:pt>
                <c:pt idx="13">
                  <c:v>1.104002464705217</c:v>
                </c:pt>
              </c:numCache>
            </c:numRef>
          </c:val>
        </c:ser>
        <c:ser>
          <c:idx val="2"/>
          <c:order val="1"/>
          <c:tx>
            <c:v>DRAM-cache Coherence Buffer (DCB)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MICRO'!$O$20:$O$33</c:f>
              <c:numCache>
                <c:formatCode>0.00</c:formatCode>
                <c:ptCount val="14"/>
                <c:pt idx="0">
                  <c:v>1.520931890350593</c:v>
                </c:pt>
                <c:pt idx="1">
                  <c:v>2.524542857142857</c:v>
                </c:pt>
                <c:pt idx="2">
                  <c:v>1.594856547090397</c:v>
                </c:pt>
                <c:pt idx="3">
                  <c:v>0.99664493698392</c:v>
                </c:pt>
                <c:pt idx="4">
                  <c:v>0.961613541380078</c:v>
                </c:pt>
                <c:pt idx="5">
                  <c:v>0.968768682100229</c:v>
                </c:pt>
                <c:pt idx="6">
                  <c:v>0.989746646795827</c:v>
                </c:pt>
                <c:pt idx="7">
                  <c:v>1.661166303035438</c:v>
                </c:pt>
                <c:pt idx="8">
                  <c:v>0.998802925412855</c:v>
                </c:pt>
                <c:pt idx="9">
                  <c:v>1.128426903985826</c:v>
                </c:pt>
                <c:pt idx="10">
                  <c:v>1.117065023790422</c:v>
                </c:pt>
                <c:pt idx="11">
                  <c:v>1.001524618006957</c:v>
                </c:pt>
                <c:pt idx="12">
                  <c:v>1.054546327456288</c:v>
                </c:pt>
                <c:pt idx="13">
                  <c:v>1.213920114840237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2508384"/>
        <c:axId val="-2012504720"/>
      </c:barChart>
      <c:catAx>
        <c:axId val="-20125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504720"/>
        <c:crosses val="autoZero"/>
        <c:auto val="1"/>
        <c:lblAlgn val="ctr"/>
        <c:lblOffset val="100"/>
        <c:noMultiLvlLbl val="0"/>
      </c:catAx>
      <c:valAx>
        <c:axId val="-201250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5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 MICRO'!$O$19</c:f>
              <c:strCache>
                <c:ptCount val="1"/>
                <c:pt idx="0">
                  <c:v>DCB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MICRO'!$O$20:$O$33</c:f>
              <c:numCache>
                <c:formatCode>0.00</c:formatCode>
                <c:ptCount val="14"/>
                <c:pt idx="0">
                  <c:v>1.520931890350593</c:v>
                </c:pt>
                <c:pt idx="1">
                  <c:v>2.524542857142857</c:v>
                </c:pt>
                <c:pt idx="2">
                  <c:v>1.594856547090397</c:v>
                </c:pt>
                <c:pt idx="3">
                  <c:v>0.99664493698392</c:v>
                </c:pt>
                <c:pt idx="4">
                  <c:v>0.961613541380078</c:v>
                </c:pt>
                <c:pt idx="5">
                  <c:v>0.968768682100229</c:v>
                </c:pt>
                <c:pt idx="6">
                  <c:v>0.989746646795827</c:v>
                </c:pt>
                <c:pt idx="7">
                  <c:v>1.661166303035438</c:v>
                </c:pt>
                <c:pt idx="8">
                  <c:v>0.998802925412855</c:v>
                </c:pt>
                <c:pt idx="9">
                  <c:v>1.128426903985826</c:v>
                </c:pt>
                <c:pt idx="10">
                  <c:v>1.117065023790422</c:v>
                </c:pt>
                <c:pt idx="11">
                  <c:v>1.001524618006957</c:v>
                </c:pt>
                <c:pt idx="12">
                  <c:v>1.054546327456288</c:v>
                </c:pt>
                <c:pt idx="13">
                  <c:v>1.213920114840237</c:v>
                </c:pt>
              </c:numCache>
            </c:numRef>
          </c:val>
        </c:ser>
        <c:ser>
          <c:idx val="1"/>
          <c:order val="1"/>
          <c:tx>
            <c:v>CANDY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MICRO'!$M$20:$M$33</c:f>
              <c:numCache>
                <c:formatCode>0.00</c:formatCode>
                <c:ptCount val="14"/>
                <c:pt idx="0">
                  <c:v>1.60293456422632</c:v>
                </c:pt>
                <c:pt idx="1">
                  <c:v>2.811951033224422</c:v>
                </c:pt>
                <c:pt idx="2">
                  <c:v>1.620289911927973</c:v>
                </c:pt>
                <c:pt idx="3">
                  <c:v>0.999721001604241</c:v>
                </c:pt>
                <c:pt idx="4">
                  <c:v>1.03885130353554</c:v>
                </c:pt>
                <c:pt idx="5">
                  <c:v>0.976153878110589</c:v>
                </c:pt>
                <c:pt idx="6">
                  <c:v>1.003808948004837</c:v>
                </c:pt>
                <c:pt idx="7">
                  <c:v>1.66349696969697</c:v>
                </c:pt>
                <c:pt idx="8">
                  <c:v>1.151051761486717</c:v>
                </c:pt>
                <c:pt idx="9">
                  <c:v>1.129507725111265</c:v>
                </c:pt>
                <c:pt idx="10">
                  <c:v>1.120871220559347</c:v>
                </c:pt>
                <c:pt idx="11">
                  <c:v>1.00510943097525</c:v>
                </c:pt>
                <c:pt idx="12">
                  <c:v>1.083753113105587</c:v>
                </c:pt>
                <c:pt idx="13">
                  <c:v>1.257326149723161</c:v>
                </c:pt>
              </c:numCache>
            </c:numRef>
          </c:val>
        </c:ser>
        <c:ser>
          <c:idx val="2"/>
          <c:order val="2"/>
          <c:tx>
            <c:v>Ideal-CDC (64MB SRAM+idealized RFD)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'Performance MICRO'!$C$20:$C$33</c:f>
              <c:strCache>
                <c:ptCount val="14"/>
                <c:pt idx="0">
                  <c:v>mg</c:v>
                </c:pt>
                <c:pt idx="1">
                  <c:v>ocean.c</c:v>
                </c:pt>
                <c:pt idx="2">
                  <c:v>ocean.nc</c:v>
                </c:pt>
                <c:pt idx="3">
                  <c:v>water.n</c:v>
                </c:pt>
                <c:pt idx="4">
                  <c:v>radiosity</c:v>
                </c:pt>
                <c:pt idx="5">
                  <c:v>fmm</c:v>
                </c:pt>
                <c:pt idx="6">
                  <c:v>barnes</c:v>
                </c:pt>
                <c:pt idx="7">
                  <c:v>facesim</c:v>
                </c:pt>
                <c:pt idx="8">
                  <c:v>stream</c:v>
                </c:pt>
                <c:pt idx="9">
                  <c:v>vips</c:v>
                </c:pt>
                <c:pt idx="10">
                  <c:v>fluid</c:v>
                </c:pt>
                <c:pt idx="11">
                  <c:v>dedup</c:v>
                </c:pt>
                <c:pt idx="12">
                  <c:v>kmeans</c:v>
                </c:pt>
                <c:pt idx="13">
                  <c:v>AVG</c:v>
                </c:pt>
              </c:strCache>
            </c:strRef>
          </c:cat>
          <c:val>
            <c:numRef>
              <c:f>'Performance MICRO'!$F$20:$F$33</c:f>
              <c:numCache>
                <c:formatCode>0.00</c:formatCode>
                <c:ptCount val="14"/>
                <c:pt idx="0">
                  <c:v>1.803912274858446</c:v>
                </c:pt>
                <c:pt idx="1">
                  <c:v>2.819968085106383</c:v>
                </c:pt>
                <c:pt idx="2">
                  <c:v>1.826484960604966</c:v>
                </c:pt>
                <c:pt idx="3">
                  <c:v>1.069188019842602</c:v>
                </c:pt>
                <c:pt idx="4">
                  <c:v>1.06813452275274</c:v>
                </c:pt>
                <c:pt idx="5">
                  <c:v>1.006511030199186</c:v>
                </c:pt>
                <c:pt idx="6">
                  <c:v>1.018682700862042</c:v>
                </c:pt>
                <c:pt idx="7">
                  <c:v>1.664626898258211</c:v>
                </c:pt>
                <c:pt idx="8">
                  <c:v>1.180431325780163</c:v>
                </c:pt>
                <c:pt idx="9">
                  <c:v>1.140941662336242</c:v>
                </c:pt>
                <c:pt idx="10">
                  <c:v>1.137544252675713</c:v>
                </c:pt>
                <c:pt idx="11">
                  <c:v>1.035440356358111</c:v>
                </c:pt>
                <c:pt idx="12">
                  <c:v>1.104082741518922</c:v>
                </c:pt>
                <c:pt idx="13">
                  <c:v>1.304628521967364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3180976"/>
        <c:axId val="-2013184736"/>
      </c:barChart>
      <c:catAx>
        <c:axId val="-201318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184736"/>
        <c:crosses val="autoZero"/>
        <c:auto val="1"/>
        <c:lblAlgn val="ctr"/>
        <c:lblOffset val="100"/>
        <c:noMultiLvlLbl val="0"/>
      </c:catAx>
      <c:valAx>
        <c:axId val="-20131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18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 rot="-5400000" vert="horz" anchor="ctr" anchorCtr="0"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BCD6-3BD4-F04C-8AA6-1016BF957C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A7210-80BF-FC42-A13A-05A4C3DF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3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A727-691C-3740-8309-DF553A5E1841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D215-8349-204F-BC92-9713F59A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6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3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7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8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6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2858B-EE33-8A43-9C34-F8F9216B00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B989-1DDC-A546-AF44-8CE1EC44B2B8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91FF-D894-6140-848C-994C3FF0A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AB0B2-58B9-A44C-A5A6-A8FBBE530850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B385-7E4F-D648-854E-B5FBE5911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81B22-01FA-A943-9BB9-8B65F5C80F50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9091-ADEF-0E4F-807D-32AD63D4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28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00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E011-89A9-6E48-A945-79C971F164E7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A91E-0216-8544-A00D-3713641DF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2888" y="1200150"/>
            <a:ext cx="8382000" cy="48307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5C56D-A987-284F-BCDA-11A8D583DC1B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A2E4-188F-1F44-91FC-27C47CA5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A4BA-E04F-6046-9ED7-9ADF7E148717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A6C0-E8D2-8D44-A834-246A4BF6B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C1B5-126E-294E-8011-7E99B19B2715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F148-38EE-9D41-A399-46640A86D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C39C-3586-B343-8EA2-23724747138B}" type="datetime1">
              <a:rPr lang="en-US" smtClean="0"/>
              <a:t>2/7/17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E7248-CC89-3641-A7E7-47B62CEA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CBEB-1D09-0648-BA66-44A8D313B1AC}" type="datetime1">
              <a:rPr lang="en-US" smtClean="0"/>
              <a:t>2/7/17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EE38-385D-F945-8ABA-6CFF9E819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4C7B-9664-7B46-842B-7DC00B0DD9F0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B3398-78C0-5B46-8BCF-97493A0B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18DE-2B62-5242-9D74-C392291347B9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12DC-9BA3-E849-8DAB-53097B1F7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3A221-8A2B-A645-A3F8-C7819C3CE5BE}" type="datetime1">
              <a:rPr lang="en-US" smtClean="0"/>
              <a:t>2/7/17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44EC-0D86-C44E-97A0-48A19801D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EB322-1335-B747-8FD4-F55BB3B2815F}" type="datetime1">
              <a:rPr lang="en-US" smtClean="0"/>
              <a:t>2/7/17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0C591-9DB5-3C46-BAB1-1FD3C0425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58960"/>
            <a:ext cx="9144000" cy="210312"/>
          </a:xfrm>
          <a:prstGeom prst="rect">
            <a:avLst/>
          </a:prstGeom>
          <a:solidFill>
            <a:srgbClr val="FFD86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2888" y="1192213"/>
            <a:ext cx="8382000" cy="4830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7672" y="63502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C2A80D79-0A62-9B4C-BD4A-0EA49338626F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06" y="635028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1995" y="6632222"/>
            <a:ext cx="2133600" cy="242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306E2C30-8F45-0448-8EF4-5E9D60815D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2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all">
          <a:solidFill>
            <a:schemeClr val="tx1"/>
          </a:solidFill>
          <a:effectLst>
            <a:outerShdw blurRad="50800" dist="25400" dir="2700000" algn="tl">
              <a:srgbClr val="000000">
                <a:alpha val="24000"/>
              </a:srgbClr>
            </a:outerShdw>
          </a:effectLst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5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3584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CANDY: Enabling Coherent DRAM Caches for Multi-node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969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Chiachen Chou, Georgia Tech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Aamer</a:t>
            </a:r>
            <a:r>
              <a:rPr lang="en-US" dirty="0" smtClean="0">
                <a:solidFill>
                  <a:schemeClr val="tx1"/>
                </a:solidFill>
              </a:rPr>
              <a:t> Jaleel, NVIDIA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Moinuddin</a:t>
            </a:r>
            <a:r>
              <a:rPr lang="en-US" dirty="0" smtClean="0">
                <a:solidFill>
                  <a:schemeClr val="tx1"/>
                </a:solidFill>
              </a:rPr>
              <a:t> K. </a:t>
            </a:r>
            <a:r>
              <a:rPr lang="en-US" dirty="0" err="1" smtClean="0">
                <a:solidFill>
                  <a:schemeClr val="tx1"/>
                </a:solidFill>
              </a:rPr>
              <a:t>Qureshi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t_logos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12565" r="34669" b="64075"/>
          <a:stretch/>
        </p:blipFill>
        <p:spPr>
          <a:xfrm>
            <a:off x="685800" y="4856664"/>
            <a:ext cx="3758030" cy="920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2278" b="29636"/>
          <a:stretch/>
        </p:blipFill>
        <p:spPr>
          <a:xfrm>
            <a:off x="5108657" y="5322123"/>
            <a:ext cx="3486707" cy="838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3198" y="2330779"/>
            <a:ext cx="2086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MICRO 2016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Taipei, Taiwan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Oct 18, 2016</a:t>
            </a:r>
          </a:p>
        </p:txBody>
      </p:sp>
      <p:pic>
        <p:nvPicPr>
          <p:cNvPr id="4" name="Picture 3" descr="CARET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50" y="5859804"/>
            <a:ext cx="2001467" cy="5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Coherence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8922" y="5527477"/>
            <a:ext cx="8314320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For giga-scale DRAM cache, the 64MB coherence directory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incurs storage and latency overheads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1217" y="1864866"/>
            <a:ext cx="2417523" cy="34722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9317" y="1888858"/>
            <a:ext cx="2417523" cy="344827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4762" y="3266714"/>
            <a:ext cx="4572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4762" y="2035386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04762" y="2524324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2786" y="2030940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71352" y="2037474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59866" y="2024948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61518" y="4026251"/>
            <a:ext cx="1828800" cy="6400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1518" y="202183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61518" y="2510771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49542" y="2017387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28108" y="202392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16622" y="201139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9935" y="3047245"/>
            <a:ext cx="1915745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On-Die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CDir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for L3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0057" y="3930792"/>
            <a:ext cx="2029402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Coherence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Directory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855578" y="3092875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760" y="1010329"/>
            <a:ext cx="877824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Coherence directory size must be proportional to cache size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261" y="2530297"/>
            <a:ext cx="8312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260" y="3225434"/>
            <a:ext cx="8312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44737" y="3156380"/>
            <a:ext cx="8312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1GB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59441" y="4109483"/>
            <a:ext cx="1001867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64MB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340" y="1539127"/>
            <a:ext cx="37220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Memory-Side 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29798" y="1513595"/>
            <a:ext cx="383151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Coherent DRAM Cache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73301" y="3077116"/>
            <a:ext cx="32917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2247" y="3868932"/>
            <a:ext cx="32917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504762" y="4571148"/>
            <a:ext cx="1828800" cy="593399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Memory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72613" y="4761789"/>
            <a:ext cx="1828800" cy="491438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Memory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93099" y="3840099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9357" y="1542439"/>
            <a:ext cx="3800799" cy="3823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37031" y="3221315"/>
            <a:ext cx="919813" cy="4657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9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place Coherence Directory?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19494" y="2387758"/>
            <a:ext cx="2765001" cy="29705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1160" y="2589260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87594" y="3045429"/>
            <a:ext cx="1828800" cy="6054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69184" y="2584814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47750" y="2591348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36264" y="2578822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81160" y="3770457"/>
            <a:ext cx="1828800" cy="981308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0" y="1095246"/>
            <a:ext cx="8778240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Options: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1. SRAM-CDir: place the 64MB CDir on die (SRAM)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2. Embedded-CDir: embed the 64MB CDir in 3D-DRAM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81160" y="4416433"/>
            <a:ext cx="1828800" cy="336202"/>
          </a:xfrm>
          <a:prstGeom prst="roundRect">
            <a:avLst/>
          </a:prstGeom>
          <a:pattFill prst="wdUpDiag">
            <a:fgClr>
              <a:schemeClr val="tx1"/>
            </a:fgClr>
            <a:bgClr>
              <a:srgbClr val="54E44A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87594" y="4438257"/>
            <a:ext cx="1828800" cy="3392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CDir 64MB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88694" y="5681859"/>
            <a:ext cx="7179090" cy="874983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Embedding CDir avoids the SRAM storage, but incurs long access latency to CDir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7248489" y="4004583"/>
            <a:ext cx="161034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3D-DRAM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981160" y="3770457"/>
            <a:ext cx="1828800" cy="642101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L4$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71680" y="2346203"/>
            <a:ext cx="1263487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miss</a:t>
            </a:r>
          </a:p>
        </p:txBody>
      </p:sp>
      <p:cxnSp>
        <p:nvCxnSpPr>
          <p:cNvPr id="69" name="Curved Connector 68"/>
          <p:cNvCxnSpPr>
            <a:stCxn id="68" idx="2"/>
            <a:endCxn id="7" idx="1"/>
          </p:cNvCxnSpPr>
          <p:nvPr/>
        </p:nvCxnSpPr>
        <p:spPr>
          <a:xfrm rot="16200000" flipH="1">
            <a:off x="4580179" y="3200445"/>
            <a:ext cx="1430661" cy="13841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0" idx="0"/>
          </p:cNvCxnSpPr>
          <p:nvPr/>
        </p:nvCxnSpPr>
        <p:spPr>
          <a:xfrm flipH="1">
            <a:off x="4542127" y="4685230"/>
            <a:ext cx="1337016" cy="387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700275" y="5073132"/>
            <a:ext cx="1683704" cy="457200"/>
          </a:xfrm>
          <a:prstGeom prst="round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CDir Entry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0808" y="2387757"/>
            <a:ext cx="2765001" cy="29874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272474" y="2589260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760498" y="2584814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39064" y="2591348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727578" y="2578822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72474" y="3770457"/>
            <a:ext cx="1828800" cy="981308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412422" y="3172791"/>
            <a:ext cx="13047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SRAM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72474" y="3045429"/>
            <a:ext cx="1825194" cy="611655"/>
            <a:chOff x="1051352" y="3161131"/>
            <a:chExt cx="1825194" cy="611655"/>
          </a:xfrm>
        </p:grpSpPr>
        <p:sp>
          <p:nvSpPr>
            <p:cNvPr id="82" name="Rounded Rectangle 81"/>
            <p:cNvSpPr/>
            <p:nvPr/>
          </p:nvSpPr>
          <p:spPr>
            <a:xfrm>
              <a:off x="1051352" y="3161131"/>
              <a:ext cx="636746" cy="6116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L3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820699" y="3161131"/>
              <a:ext cx="1055847" cy="61165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CDir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64MB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1278908" y="3045429"/>
            <a:ext cx="1828800" cy="6054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3225194" y="3173249"/>
            <a:ext cx="1160489" cy="27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70" idx="0"/>
          </p:cNvCxnSpPr>
          <p:nvPr/>
        </p:nvCxnSpPr>
        <p:spPr>
          <a:xfrm>
            <a:off x="3239301" y="3508624"/>
            <a:ext cx="1302826" cy="156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72474" y="4921759"/>
            <a:ext cx="179408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SRAM-CDir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50146" y="4913522"/>
            <a:ext cx="239520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Embedded-CDir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1230" y="2295575"/>
            <a:ext cx="3138420" cy="3234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  <p:bldP spid="3" grpId="2" animBg="1"/>
      <p:bldP spid="7" grpId="0" animBg="1"/>
      <p:bldP spid="63" grpId="0" animBg="1"/>
      <p:bldP spid="62" grpId="0" animBg="1"/>
      <p:bldP spid="68" grpId="0"/>
      <p:bldP spid="70" grpId="0" animBg="1"/>
      <p:bldP spid="9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12214" y="2358198"/>
            <a:ext cx="2742349" cy="34401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87132" y="2559700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75156" y="2555254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53722" y="2561788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42236" y="2549262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9150" y="3811626"/>
            <a:ext cx="8312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94707" y="4747061"/>
            <a:ext cx="161034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3D-DRAM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92840" y="5338164"/>
            <a:ext cx="1001867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64MB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548220" y="4526946"/>
            <a:ext cx="937866" cy="77416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CDir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96576" y="1929877"/>
            <a:ext cx="37220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Coherent DRAM Cache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DRAM-cache Coherence Buffer (DCB)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" y="1095246"/>
            <a:ext cx="8778240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Caching the recently used CDir entries for future references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in the unused on-die CDir of L3 coherence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315032" y="2269040"/>
            <a:ext cx="1454471" cy="1667530"/>
            <a:chOff x="3040712" y="2200460"/>
            <a:chExt cx="1454471" cy="1667530"/>
          </a:xfrm>
        </p:grpSpPr>
        <p:sp>
          <p:nvSpPr>
            <p:cNvPr id="44" name="TextBox 43"/>
            <p:cNvSpPr txBox="1"/>
            <p:nvPr/>
          </p:nvSpPr>
          <p:spPr>
            <a:xfrm>
              <a:off x="3040712" y="2200460"/>
              <a:ext cx="1263487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DRAM$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miss</a:t>
              </a:r>
            </a:p>
          </p:txBody>
        </p:sp>
        <p:cxnSp>
          <p:nvCxnSpPr>
            <p:cNvPr id="46" name="Curved Connector 45"/>
            <p:cNvCxnSpPr/>
            <p:nvPr/>
          </p:nvCxnSpPr>
          <p:spPr>
            <a:xfrm rot="16200000" flipH="1">
              <a:off x="3671769" y="3044576"/>
              <a:ext cx="839428" cy="8074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364932" y="5974007"/>
            <a:ext cx="8579376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DCB mitigates the latency to access embedded CDir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599710" y="3971900"/>
            <a:ext cx="3082078" cy="1488665"/>
            <a:chOff x="1325390" y="3903320"/>
            <a:chExt cx="3082078" cy="1488665"/>
          </a:xfrm>
        </p:grpSpPr>
        <p:cxnSp>
          <p:nvCxnSpPr>
            <p:cNvPr id="47" name="Curved Connector 46"/>
            <p:cNvCxnSpPr/>
            <p:nvPr/>
          </p:nvCxnSpPr>
          <p:spPr>
            <a:xfrm rot="10800000" flipV="1">
              <a:off x="2130458" y="3903320"/>
              <a:ext cx="2277010" cy="952633"/>
            </a:xfrm>
            <a:prstGeom prst="curvedConnector3">
              <a:avLst>
                <a:gd name="adj1" fmla="val 100634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325390" y="4934785"/>
              <a:ext cx="1683704" cy="457200"/>
            </a:xfrm>
            <a:prstGeom prst="round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CDir Entry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07886" y="4055656"/>
              <a:ext cx="56137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Hit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28762" y="4042458"/>
            <a:ext cx="1719458" cy="1002007"/>
            <a:chOff x="3554442" y="3973878"/>
            <a:chExt cx="1719458" cy="1002007"/>
          </a:xfrm>
        </p:grpSpPr>
        <p:cxnSp>
          <p:nvCxnSpPr>
            <p:cNvPr id="54" name="Curved Connector 53"/>
            <p:cNvCxnSpPr>
              <a:stCxn id="33" idx="1"/>
              <a:endCxn id="53" idx="1"/>
            </p:cNvCxnSpPr>
            <p:nvPr/>
          </p:nvCxnSpPr>
          <p:spPr>
            <a:xfrm rot="10800000" flipH="1" flipV="1">
              <a:off x="4454830" y="3973878"/>
              <a:ext cx="819070" cy="871571"/>
            </a:xfrm>
            <a:prstGeom prst="curvedConnector3">
              <a:avLst>
                <a:gd name="adj1" fmla="val -27910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54442" y="4514220"/>
              <a:ext cx="81785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Miss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338" y="1927571"/>
            <a:ext cx="3722035" cy="2603005"/>
            <a:chOff x="896648" y="1927571"/>
            <a:chExt cx="3722035" cy="2603005"/>
          </a:xfrm>
        </p:grpSpPr>
        <p:sp>
          <p:nvSpPr>
            <p:cNvPr id="7" name="Rectangle 6"/>
            <p:cNvSpPr/>
            <p:nvPr/>
          </p:nvSpPr>
          <p:spPr>
            <a:xfrm>
              <a:off x="1548905" y="2368288"/>
              <a:ext cx="2417523" cy="2162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1098" y="3808755"/>
              <a:ext cx="457200" cy="4572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64350" y="2567823"/>
              <a:ext cx="3657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64350" y="3056761"/>
              <a:ext cx="18288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L3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52374" y="2563377"/>
              <a:ext cx="365760" cy="3702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30940" y="2569911"/>
              <a:ext cx="3657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19454" y="2557385"/>
              <a:ext cx="3657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9596" y="3823284"/>
              <a:ext cx="83127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51761" y="3619714"/>
              <a:ext cx="1915745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On-Die CDir for L3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132889" y="3629102"/>
              <a:ext cx="3291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96648" y="1927571"/>
              <a:ext cx="372203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Memory-Side Cache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71661" y="3395103"/>
            <a:ext cx="3263622" cy="1323439"/>
            <a:chOff x="5571661" y="3395103"/>
            <a:chExt cx="3263622" cy="1323439"/>
          </a:xfrm>
        </p:grpSpPr>
        <p:sp>
          <p:nvSpPr>
            <p:cNvPr id="38" name="TextBox 37"/>
            <p:cNvSpPr txBox="1"/>
            <p:nvPr/>
          </p:nvSpPr>
          <p:spPr>
            <a:xfrm>
              <a:off x="7464569" y="3986551"/>
              <a:ext cx="137071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/>
                  <a:cs typeface="Arial"/>
                </a:rPr>
                <a:t>Unused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71661" y="3801220"/>
              <a:ext cx="457200" cy="4572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9660" y="3637391"/>
              <a:ext cx="1915745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On-Die CDir for L3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68098" y="339510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✘</a:t>
              </a:r>
              <a:endParaRPr lang="en-US" sz="8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1661" y="3640589"/>
            <a:ext cx="3240253" cy="830997"/>
            <a:chOff x="5306332" y="3565980"/>
            <a:chExt cx="3240253" cy="830997"/>
          </a:xfrm>
        </p:grpSpPr>
        <p:sp>
          <p:nvSpPr>
            <p:cNvPr id="32" name="Rounded Rectangle 31"/>
            <p:cNvSpPr/>
            <p:nvPr/>
          </p:nvSpPr>
          <p:spPr>
            <a:xfrm>
              <a:off x="5306332" y="3728517"/>
              <a:ext cx="457200" cy="457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06995" y="3565980"/>
              <a:ext cx="2839590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DRAM-cache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Coherence Buffer</a:t>
              </a: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5601354" y="3035227"/>
            <a:ext cx="1828800" cy="490547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650171" y="1718263"/>
            <a:ext cx="5068736" cy="2088435"/>
            <a:chOff x="2650171" y="1718263"/>
            <a:chExt cx="5068736" cy="2088435"/>
          </a:xfrm>
        </p:grpSpPr>
        <p:sp>
          <p:nvSpPr>
            <p:cNvPr id="50" name="TextBox 49"/>
            <p:cNvSpPr txBox="1"/>
            <p:nvPr/>
          </p:nvSpPr>
          <p:spPr>
            <a:xfrm>
              <a:off x="3043470" y="1718263"/>
              <a:ext cx="100155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insert</a:t>
              </a:r>
            </a:p>
          </p:txBody>
        </p:sp>
        <p:cxnSp>
          <p:nvCxnSpPr>
            <p:cNvPr id="19" name="Straight Connector 18"/>
            <p:cNvCxnSpPr>
              <a:stCxn id="39" idx="0"/>
              <a:endCxn id="62" idx="2"/>
            </p:cNvCxnSpPr>
            <p:nvPr/>
          </p:nvCxnSpPr>
          <p:spPr>
            <a:xfrm flipH="1" flipV="1">
              <a:off x="4982947" y="3141094"/>
              <a:ext cx="6589" cy="66560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61" idx="0"/>
              <a:endCxn id="18" idx="3"/>
            </p:cNvCxnSpPr>
            <p:nvPr/>
          </p:nvCxnSpPr>
          <p:spPr>
            <a:xfrm rot="16200000" flipV="1">
              <a:off x="3993998" y="823674"/>
              <a:ext cx="472792" cy="31604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562959" y="2640293"/>
              <a:ext cx="495315" cy="500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=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5815446" y="3142892"/>
              <a:ext cx="0" cy="66298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7223592" y="2637122"/>
              <a:ext cx="495315" cy="500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=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7463379" y="3139721"/>
              <a:ext cx="0" cy="66298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8" idx="0"/>
            </p:cNvCxnSpPr>
            <p:nvPr/>
          </p:nvCxnSpPr>
          <p:spPr>
            <a:xfrm rot="16200000" flipV="1">
              <a:off x="6421137" y="1587009"/>
              <a:ext cx="448740" cy="1651486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388715" y="2650278"/>
              <a:ext cx="495315" cy="500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35289" y="2640591"/>
              <a:ext cx="495315" cy="500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=</a:t>
              </a:r>
            </a:p>
          </p:txBody>
        </p:sp>
        <p:cxnSp>
          <p:nvCxnSpPr>
            <p:cNvPr id="16" name="Straight Connector 15"/>
            <p:cNvCxnSpPr>
              <a:stCxn id="34" idx="0"/>
              <a:endCxn id="60" idx="2"/>
            </p:cNvCxnSpPr>
            <p:nvPr/>
          </p:nvCxnSpPr>
          <p:spPr>
            <a:xfrm flipV="1">
              <a:off x="6634686" y="3150781"/>
              <a:ext cx="1687" cy="655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0" idx="0"/>
            </p:cNvCxnSpPr>
            <p:nvPr/>
          </p:nvCxnSpPr>
          <p:spPr>
            <a:xfrm flipH="1" flipV="1">
              <a:off x="6634686" y="2188381"/>
              <a:ext cx="1687" cy="4618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2" idx="0"/>
            </p:cNvCxnSpPr>
            <p:nvPr/>
          </p:nvCxnSpPr>
          <p:spPr>
            <a:xfrm flipH="1" flipV="1">
              <a:off x="4975740" y="2167202"/>
              <a:ext cx="7207" cy="4733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198438"/>
            <a:ext cx="8787945" cy="487362"/>
          </a:xfrm>
        </p:spPr>
        <p:txBody>
          <a:bodyPr/>
          <a:lstStyle/>
          <a:p>
            <a:r>
              <a:rPr lang="en-US" dirty="0" smtClean="0"/>
              <a:t>Design of Dram-cache coherence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76301" y="3576810"/>
            <a:ext cx="161034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3D-DRAM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12305" y="3367688"/>
            <a:ext cx="937866" cy="77416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CDir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2305" y="1938901"/>
            <a:ext cx="937866" cy="4572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DCB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829111" y="1915766"/>
            <a:ext cx="13047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SRAM</a:t>
            </a:r>
          </a:p>
        </p:txBody>
      </p:sp>
      <p:cxnSp>
        <p:nvCxnSpPr>
          <p:cNvPr id="26" name="Straight Arrow Connector 25"/>
          <p:cNvCxnSpPr>
            <a:endCxn id="39" idx="1"/>
          </p:cNvCxnSpPr>
          <p:nvPr/>
        </p:nvCxnSpPr>
        <p:spPr>
          <a:xfrm>
            <a:off x="2648738" y="3781067"/>
            <a:ext cx="2258248" cy="2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728806" y="380669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91356" y="380634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59629" y="3808444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22179" y="3808094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89586" y="380669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52136" y="380634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14667" y="3808444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7217" y="3808094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398591" y="380669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06986" y="380669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69536" y="3806348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8757" y="3847050"/>
            <a:ext cx="2434871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64B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(16 CDir entries)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32894" y="3797413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8108" y="2563481"/>
            <a:ext cx="838200" cy="47095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miss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043741" y="3808919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06272" y="3797763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68822" y="3797413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5760" y="1095246"/>
            <a:ext cx="877824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One access to CDir in 3D-DRAM returns 16 CDir entries.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263422" y="5582912"/>
            <a:ext cx="6756397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The hit rate of DCB is 80% with the co-optimization of DCB and embedded-CDir</a:t>
            </a:r>
          </a:p>
        </p:txBody>
      </p:sp>
      <p:cxnSp>
        <p:nvCxnSpPr>
          <p:cNvPr id="5" name="Straight Arrow Connector 4"/>
          <p:cNvCxnSpPr>
            <a:stCxn id="18" idx="2"/>
            <a:endCxn id="15" idx="0"/>
          </p:cNvCxnSpPr>
          <p:nvPr/>
        </p:nvCxnSpPr>
        <p:spPr>
          <a:xfrm>
            <a:off x="2181238" y="2396101"/>
            <a:ext cx="0" cy="97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560845" y="3815294"/>
            <a:ext cx="165100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03449" y="3221729"/>
            <a:ext cx="1350050" cy="1049241"/>
            <a:chOff x="5103449" y="3221729"/>
            <a:chExt cx="1350050" cy="1049241"/>
          </a:xfrm>
        </p:grpSpPr>
        <p:sp>
          <p:nvSpPr>
            <p:cNvPr id="38" name="Rounded Rectangle 37"/>
            <p:cNvSpPr/>
            <p:nvPr/>
          </p:nvSpPr>
          <p:spPr>
            <a:xfrm>
              <a:off x="5737214" y="3813770"/>
              <a:ext cx="165100" cy="4572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03449" y="3221729"/>
              <a:ext cx="1350050" cy="46166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Demand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76937" y="3622318"/>
            <a:ext cx="3129383" cy="1879656"/>
            <a:chOff x="4782742" y="3634552"/>
            <a:chExt cx="3129383" cy="1879656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6238992" y="3634552"/>
              <a:ext cx="0" cy="98171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894030" y="3634552"/>
              <a:ext cx="0" cy="98171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904150" y="4330126"/>
              <a:ext cx="731290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Set 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79947" y="4590857"/>
              <a:ext cx="74090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S+1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32109" y="4574798"/>
              <a:ext cx="74090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S+2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35181" y="4577761"/>
              <a:ext cx="74090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S+3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82742" y="5052543"/>
              <a:ext cx="312938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4-way set-associative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577954" y="3634552"/>
              <a:ext cx="0" cy="98171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5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998512"/>
              </p:ext>
            </p:extLst>
          </p:nvPr>
        </p:nvGraphicFramePr>
        <p:xfrm>
          <a:off x="663194" y="1564426"/>
          <a:ext cx="8229600" cy="478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DCB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69103" y="4232972"/>
            <a:ext cx="702738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92" y="1102761"/>
            <a:ext cx="626004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4-node system, each node has 1GB DRAM$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70498" y="4002157"/>
            <a:ext cx="2435962" cy="1220930"/>
            <a:chOff x="4068417" y="2392925"/>
            <a:chExt cx="2435962" cy="1582727"/>
          </a:xfrm>
        </p:grpSpPr>
        <p:sp>
          <p:nvSpPr>
            <p:cNvPr id="14" name="Rectangle 13"/>
            <p:cNvSpPr/>
            <p:nvPr/>
          </p:nvSpPr>
          <p:spPr>
            <a:xfrm>
              <a:off x="4068417" y="2398643"/>
              <a:ext cx="424070" cy="15770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2660" y="2398643"/>
              <a:ext cx="424070" cy="15770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80309" y="2392925"/>
              <a:ext cx="424070" cy="15770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742" y="1493396"/>
            <a:ext cx="8787945" cy="50038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Rounded Rectangle 6"/>
          <p:cNvSpPr>
            <a:spLocks/>
          </p:cNvSpPr>
          <p:nvPr/>
        </p:nvSpPr>
        <p:spPr>
          <a:xfrm>
            <a:off x="892036" y="3544956"/>
            <a:ext cx="7499171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DRAM-cache Coherence Buffer (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DCB): 21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29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Chart bld="series"/>
        </p:bldSub>
      </p:bldGraphic>
      <p:bldP spid="1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Need for Coherent DRAM Cache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1: A Large Coherence Directory </a:t>
            </a:r>
          </a:p>
          <a:p>
            <a:r>
              <a:rPr lang="en-US" dirty="0"/>
              <a:t>Challenge 2: A Slow Request-For-Data Operation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Request-For-Data (RFD)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57059" y="5671537"/>
            <a:ext cx="6763182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sz="2800">
                <a:solidFill>
                  <a:schemeClr val="tx1"/>
                </a:solidFill>
                <a:latin typeface="Arial"/>
                <a:cs typeface="Arial"/>
              </a:rPr>
              <a:t>Coherent DRAM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Cache, </a:t>
            </a:r>
            <a:r>
              <a:rPr lang="en-US" sz="2800">
                <a:solidFill>
                  <a:schemeClr val="tx1"/>
                </a:solidFill>
                <a:latin typeface="Arial"/>
                <a:cs typeface="Arial"/>
              </a:rPr>
              <a:t>Request-For-Data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incurs a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slow 3D-DRAM access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095246"/>
            <a:ext cx="877824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RFD 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wd-getS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): read the data from a remote 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4437" y="1756473"/>
            <a:ext cx="2417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Home Node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574437" y="2099695"/>
            <a:ext cx="2417523" cy="1039260"/>
            <a:chOff x="1328858" y="2846956"/>
            <a:chExt cx="2417523" cy="1039260"/>
          </a:xfrm>
        </p:grpSpPr>
        <p:sp>
          <p:nvSpPr>
            <p:cNvPr id="7" name="Rectangle 6"/>
            <p:cNvSpPr/>
            <p:nvPr/>
          </p:nvSpPr>
          <p:spPr>
            <a:xfrm>
              <a:off x="1328858" y="2846956"/>
              <a:ext cx="2417523" cy="10392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6642" y="2951087"/>
              <a:ext cx="2029402" cy="830997"/>
              <a:chOff x="1734677" y="3610910"/>
              <a:chExt cx="2029402" cy="83099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818630" y="3712741"/>
                <a:ext cx="1828800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34677" y="3610910"/>
                <a:ext cx="2029402" cy="8309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Coherence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Directory</a:t>
                </a:r>
              </a:p>
            </p:txBody>
          </p:sp>
        </p:grpSp>
      </p:grpSp>
      <p:cxnSp>
        <p:nvCxnSpPr>
          <p:cNvPr id="43" name="Straight Arrow Connector 42"/>
          <p:cNvCxnSpPr/>
          <p:nvPr/>
        </p:nvCxnSpPr>
        <p:spPr>
          <a:xfrm flipH="1">
            <a:off x="2770573" y="4237854"/>
            <a:ext cx="3733951" cy="33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770572" y="4891029"/>
            <a:ext cx="3733951" cy="33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47650" y="4573767"/>
            <a:ext cx="2522922" cy="657090"/>
            <a:chOff x="247650" y="4573767"/>
            <a:chExt cx="2522922" cy="657090"/>
          </a:xfrm>
        </p:grpSpPr>
        <p:sp>
          <p:nvSpPr>
            <p:cNvPr id="46" name="TextBox 45"/>
            <p:cNvSpPr txBox="1"/>
            <p:nvPr/>
          </p:nvSpPr>
          <p:spPr>
            <a:xfrm>
              <a:off x="247650" y="4616686"/>
              <a:ext cx="193033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extra latency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2113811" y="4573767"/>
              <a:ext cx="65676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113810" y="5230857"/>
              <a:ext cx="65676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442191" y="4573767"/>
              <a:ext cx="0" cy="65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770574" y="3009953"/>
            <a:ext cx="3733951" cy="2643601"/>
            <a:chOff x="2770574" y="3009953"/>
            <a:chExt cx="3733951" cy="2643601"/>
          </a:xfrm>
        </p:grpSpPr>
        <p:cxnSp>
          <p:nvCxnSpPr>
            <p:cNvPr id="35" name="Straight Arrow Connector 34"/>
            <p:cNvCxnSpPr>
              <a:stCxn id="7" idx="2"/>
            </p:cNvCxnSpPr>
            <p:nvPr/>
          </p:nvCxnSpPr>
          <p:spPr>
            <a:xfrm>
              <a:off x="2783199" y="3138954"/>
              <a:ext cx="7502" cy="2514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2"/>
            </p:cNvCxnSpPr>
            <p:nvPr/>
          </p:nvCxnSpPr>
          <p:spPr>
            <a:xfrm>
              <a:off x="6481125" y="3124774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770574" y="3348842"/>
              <a:ext cx="3733951" cy="339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325666" y="3009953"/>
              <a:ext cx="265008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Request-For-Data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5760" y="1656890"/>
            <a:ext cx="1406460" cy="962435"/>
            <a:chOff x="365760" y="1656890"/>
            <a:chExt cx="1406460" cy="962435"/>
          </a:xfrm>
        </p:grpSpPr>
        <p:sp>
          <p:nvSpPr>
            <p:cNvPr id="53" name="TextBox 52"/>
            <p:cNvSpPr txBox="1"/>
            <p:nvPr/>
          </p:nvSpPr>
          <p:spPr>
            <a:xfrm>
              <a:off x="365760" y="1656890"/>
              <a:ext cx="1007007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miss</a:t>
              </a:r>
            </a:p>
          </p:txBody>
        </p:sp>
        <p:cxnSp>
          <p:nvCxnSpPr>
            <p:cNvPr id="55" name="Elbow Connector 54"/>
            <p:cNvCxnSpPr>
              <a:stCxn id="53" idx="2"/>
              <a:endCxn id="24" idx="1"/>
            </p:cNvCxnSpPr>
            <p:nvPr/>
          </p:nvCxnSpPr>
          <p:spPr>
            <a:xfrm rot="16200000" flipH="1">
              <a:off x="1255023" y="2102127"/>
              <a:ext cx="131438" cy="9029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72363" y="1736186"/>
            <a:ext cx="2417523" cy="1388588"/>
            <a:chOff x="5295764" y="1750368"/>
            <a:chExt cx="2417523" cy="1388588"/>
          </a:xfrm>
        </p:grpSpPr>
        <p:sp>
          <p:nvSpPr>
            <p:cNvPr id="6" name="Rectangle 5"/>
            <p:cNvSpPr/>
            <p:nvPr/>
          </p:nvSpPr>
          <p:spPr>
            <a:xfrm>
              <a:off x="5295764" y="2099696"/>
              <a:ext cx="2417523" cy="10392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5764" y="1750368"/>
              <a:ext cx="241752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Remote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01926" y="2442817"/>
              <a:ext cx="365760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79769" y="2309084"/>
            <a:ext cx="2506267" cy="2593228"/>
            <a:chOff x="5590123" y="2319527"/>
            <a:chExt cx="2506267" cy="2593228"/>
          </a:xfrm>
        </p:grpSpPr>
        <p:sp>
          <p:nvSpPr>
            <p:cNvPr id="26" name="Rounded Rectangle 25"/>
            <p:cNvSpPr/>
            <p:nvPr/>
          </p:nvSpPr>
          <p:spPr>
            <a:xfrm>
              <a:off x="5590123" y="2319527"/>
              <a:ext cx="1828800" cy="6400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DRAM$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6578207" y="3754281"/>
              <a:ext cx="323787" cy="1102727"/>
            </a:xfrm>
            <a:prstGeom prst="downArrow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32903" y="3712426"/>
              <a:ext cx="1263487" cy="12003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CDC: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DRAM$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Read</a:t>
              </a: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6147052" y="3762809"/>
            <a:ext cx="320634" cy="437141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493251" y="2389758"/>
            <a:ext cx="1914143" cy="1656232"/>
            <a:chOff x="5504780" y="2399600"/>
            <a:chExt cx="1914143" cy="1656232"/>
          </a:xfrm>
        </p:grpSpPr>
        <p:sp>
          <p:nvSpPr>
            <p:cNvPr id="18" name="Rounded Rectangle 17"/>
            <p:cNvSpPr/>
            <p:nvPr/>
          </p:nvSpPr>
          <p:spPr>
            <a:xfrm>
              <a:off x="5590123" y="2399600"/>
              <a:ext cx="18288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L3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04780" y="3594167"/>
              <a:ext cx="184731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15990" y="3564990"/>
            <a:ext cx="1245854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MSC: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SRAM$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8060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Sharing-aware bypass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" y="1095246"/>
            <a:ext cx="877824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Request-For-Data accesses only read-write shared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8878" y="2191881"/>
            <a:ext cx="2417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Home Node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928878" y="2535103"/>
            <a:ext cx="2417523" cy="1039260"/>
            <a:chOff x="1328858" y="2846956"/>
            <a:chExt cx="2417523" cy="1039260"/>
          </a:xfrm>
        </p:grpSpPr>
        <p:sp>
          <p:nvSpPr>
            <p:cNvPr id="20" name="Rectangle 19"/>
            <p:cNvSpPr/>
            <p:nvPr/>
          </p:nvSpPr>
          <p:spPr>
            <a:xfrm>
              <a:off x="1328858" y="2846956"/>
              <a:ext cx="2417523" cy="10392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26642" y="2951087"/>
              <a:ext cx="2029402" cy="830997"/>
              <a:chOff x="1734677" y="3610910"/>
              <a:chExt cx="2029402" cy="830997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818630" y="3712741"/>
                <a:ext cx="1828800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34677" y="3610910"/>
                <a:ext cx="2029402" cy="8309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Coherence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Directory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02396" y="2106542"/>
            <a:ext cx="1424265" cy="948191"/>
            <a:chOff x="347955" y="1671134"/>
            <a:chExt cx="1424265" cy="948191"/>
          </a:xfrm>
        </p:grpSpPr>
        <p:sp>
          <p:nvSpPr>
            <p:cNvPr id="25" name="TextBox 24"/>
            <p:cNvSpPr txBox="1"/>
            <p:nvPr/>
          </p:nvSpPr>
          <p:spPr>
            <a:xfrm>
              <a:off x="347955" y="1671134"/>
              <a:ext cx="1007007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miss</a:t>
              </a:r>
            </a:p>
          </p:txBody>
        </p:sp>
        <p:cxnSp>
          <p:nvCxnSpPr>
            <p:cNvPr id="26" name="Elbow Connector 25"/>
            <p:cNvCxnSpPr/>
            <p:nvPr/>
          </p:nvCxnSpPr>
          <p:spPr>
            <a:xfrm rot="16200000" flipH="1">
              <a:off x="1255023" y="2102127"/>
              <a:ext cx="131438" cy="9029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14918" y="2154947"/>
            <a:ext cx="2417524" cy="2471784"/>
            <a:chOff x="5461909" y="2014762"/>
            <a:chExt cx="2417524" cy="2471784"/>
          </a:xfrm>
        </p:grpSpPr>
        <p:sp>
          <p:nvSpPr>
            <p:cNvPr id="6" name="Rectangle 5"/>
            <p:cNvSpPr/>
            <p:nvPr/>
          </p:nvSpPr>
          <p:spPr>
            <a:xfrm>
              <a:off x="5461910" y="2391159"/>
              <a:ext cx="2417523" cy="20953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62211" y="2537687"/>
              <a:ext cx="1828800" cy="956576"/>
              <a:chOff x="1165464" y="2004556"/>
              <a:chExt cx="1828800" cy="95657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165464" y="2014994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165464" y="2503932"/>
                <a:ext cx="1828800" cy="457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L3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53488" y="2010548"/>
                <a:ext cx="365760" cy="3702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132054" y="2017082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620568" y="2004556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5756271" y="3619167"/>
              <a:ext cx="1828800" cy="6400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DRAM$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1909" y="2014762"/>
              <a:ext cx="241752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Owner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06307" y="3848559"/>
            <a:ext cx="405945" cy="461665"/>
            <a:chOff x="7804467" y="2746061"/>
            <a:chExt cx="405945" cy="461665"/>
          </a:xfrm>
        </p:grpSpPr>
        <p:sp>
          <p:nvSpPr>
            <p:cNvPr id="30" name="Oval 29"/>
            <p:cNvSpPr/>
            <p:nvPr/>
          </p:nvSpPr>
          <p:spPr>
            <a:xfrm>
              <a:off x="7827828" y="2805647"/>
              <a:ext cx="365760" cy="3657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04467" y="2746061"/>
              <a:ext cx="4059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385640" y="5347041"/>
            <a:ext cx="6738480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Read-write shared data bypass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DRAM caches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and are stored only in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L3 caches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603459" y="3152967"/>
            <a:ext cx="405945" cy="461665"/>
            <a:chOff x="7804467" y="2746061"/>
            <a:chExt cx="405945" cy="461665"/>
          </a:xfrm>
        </p:grpSpPr>
        <p:sp>
          <p:nvSpPr>
            <p:cNvPr id="36" name="Oval 35"/>
            <p:cNvSpPr/>
            <p:nvPr/>
          </p:nvSpPr>
          <p:spPr>
            <a:xfrm>
              <a:off x="7827828" y="2805647"/>
              <a:ext cx="365760" cy="3657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04467" y="2746061"/>
              <a:ext cx="4059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</a:t>
              </a:r>
            </a:p>
          </p:txBody>
        </p:sp>
      </p:grpSp>
      <p:cxnSp>
        <p:nvCxnSpPr>
          <p:cNvPr id="42" name="Curved Connector 41"/>
          <p:cNvCxnSpPr>
            <a:stCxn id="20" idx="2"/>
            <a:endCxn id="31" idx="1"/>
          </p:cNvCxnSpPr>
          <p:nvPr/>
        </p:nvCxnSpPr>
        <p:spPr>
          <a:xfrm rot="16200000" flipH="1">
            <a:off x="4119459" y="2592543"/>
            <a:ext cx="505029" cy="24686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45538" y="3941078"/>
            <a:ext cx="265008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Request-For-Data</a:t>
            </a:r>
          </a:p>
        </p:txBody>
      </p:sp>
      <p:cxnSp>
        <p:nvCxnSpPr>
          <p:cNvPr id="54" name="Straight Arrow Connector 53"/>
          <p:cNvCxnSpPr>
            <a:stCxn id="20" idx="2"/>
            <a:endCxn id="37" idx="1"/>
          </p:cNvCxnSpPr>
          <p:nvPr/>
        </p:nvCxnSpPr>
        <p:spPr>
          <a:xfrm flipV="1">
            <a:off x="3137640" y="3383800"/>
            <a:ext cx="2465819" cy="19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84779"/>
              </p:ext>
            </p:extLst>
          </p:nvPr>
        </p:nvGraphicFramePr>
        <p:xfrm>
          <a:off x="416615" y="1725889"/>
          <a:ext cx="8231982" cy="478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 of CANDY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70991" y="4378798"/>
            <a:ext cx="70882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94490" y="1064743"/>
            <a:ext cx="6673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DRAM </a:t>
            </a:r>
            <a:r>
              <a:rPr lang="en-US" u="sng" dirty="0"/>
              <a:t>Ca</a:t>
            </a:r>
            <a:r>
              <a:rPr lang="en-US" dirty="0"/>
              <a:t>che for Multi-</a:t>
            </a:r>
            <a:r>
              <a:rPr lang="en-US" u="sng" dirty="0"/>
              <a:t>N</a:t>
            </a:r>
            <a:r>
              <a:rPr lang="en-US" dirty="0"/>
              <a:t>o</a:t>
            </a:r>
            <a:r>
              <a:rPr lang="en-US" u="sng" dirty="0"/>
              <a:t>d</a:t>
            </a:r>
            <a:r>
              <a:rPr lang="en-US" dirty="0"/>
              <a:t>e S</a:t>
            </a:r>
            <a:r>
              <a:rPr lang="en-US" u="sng" dirty="0"/>
              <a:t>y</a:t>
            </a:r>
            <a:r>
              <a:rPr lang="en-US" dirty="0"/>
              <a:t>stems (CANDY)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1443" y="2960108"/>
            <a:ext cx="18980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AVG: 1.25X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650" y="1526408"/>
            <a:ext cx="8787945" cy="510581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718" y="3421773"/>
            <a:ext cx="8191187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CANDY: 25% improvement (5% within Ideal-CDC)</a:t>
            </a:r>
          </a:p>
        </p:txBody>
      </p:sp>
    </p:spTree>
    <p:extLst>
      <p:ext uri="{BB962C8B-B14F-4D97-AF65-F5344CB8AC3E}">
        <p14:creationId xmlns:p14="http://schemas.microsoft.com/office/powerpoint/2010/main" val="3301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7" y="1192212"/>
            <a:ext cx="8792707" cy="5239067"/>
          </a:xfrm>
        </p:spPr>
        <p:txBody>
          <a:bodyPr/>
          <a:lstStyle/>
          <a:p>
            <a:r>
              <a:rPr lang="en-US" sz="2400" dirty="0" smtClean="0"/>
              <a:t>Coherent DRAM Cache faces two key challenges:</a:t>
            </a:r>
          </a:p>
          <a:p>
            <a:pPr lvl="1"/>
            <a:r>
              <a:rPr lang="en-US" sz="2000" dirty="0" smtClean="0"/>
              <a:t>Large coherence directory</a:t>
            </a:r>
          </a:p>
          <a:p>
            <a:pPr lvl="1"/>
            <a:r>
              <a:rPr lang="en-US" sz="2000" dirty="0" smtClean="0"/>
              <a:t>Slow Request-For-Data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DRAM </a:t>
            </a:r>
            <a:r>
              <a:rPr lang="en-US" sz="2400" u="sng" dirty="0"/>
              <a:t>Ca</a:t>
            </a:r>
            <a:r>
              <a:rPr lang="en-US" sz="2400" dirty="0"/>
              <a:t>che for Multi-</a:t>
            </a:r>
            <a:r>
              <a:rPr lang="en-US" sz="2400" u="sng" dirty="0"/>
              <a:t>N</a:t>
            </a:r>
            <a:r>
              <a:rPr lang="en-US" sz="2400" dirty="0"/>
              <a:t>o</a:t>
            </a:r>
            <a:r>
              <a:rPr lang="en-US" sz="2400" u="sng" dirty="0"/>
              <a:t>d</a:t>
            </a:r>
            <a:r>
              <a:rPr lang="en-US" sz="2400" dirty="0"/>
              <a:t>e S</a:t>
            </a:r>
            <a:r>
              <a:rPr lang="en-US" sz="2400" u="sng" dirty="0"/>
              <a:t>y</a:t>
            </a:r>
            <a:r>
              <a:rPr lang="en-US" sz="2400" dirty="0"/>
              <a:t>stems </a:t>
            </a:r>
            <a:r>
              <a:rPr lang="en-US" sz="2400" dirty="0" smtClean="0"/>
              <a:t>(CANDY) </a:t>
            </a:r>
          </a:p>
          <a:p>
            <a:pPr lvl="1"/>
            <a:r>
              <a:rPr lang="en-US" sz="2000" dirty="0" smtClean="0"/>
              <a:t>DRAM-cache Coherence Buffer with embedded </a:t>
            </a:r>
            <a:r>
              <a:rPr lang="en-US" sz="2000" dirty="0"/>
              <a:t>c</a:t>
            </a:r>
            <a:r>
              <a:rPr lang="en-US" sz="2000" dirty="0" smtClean="0"/>
              <a:t>oherence directory</a:t>
            </a:r>
          </a:p>
          <a:p>
            <a:pPr lvl="1"/>
            <a:r>
              <a:rPr lang="en-US" sz="2000" dirty="0" smtClean="0"/>
              <a:t>Sharing-Aware Bypass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CANDY outperforms Memory-Side Cache by 25% (5% within Ideal Coherent DRAM Cache)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198438"/>
            <a:ext cx="8543573" cy="487362"/>
          </a:xfrm>
        </p:spPr>
        <p:txBody>
          <a:bodyPr/>
          <a:lstStyle/>
          <a:p>
            <a:r>
              <a:rPr lang="en-US" dirty="0" smtClean="0"/>
              <a:t>3D-DRAM Helps Mitigate Bandwidth WALL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56653" y="1192213"/>
            <a:ext cx="8012112" cy="1051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3D-DRAM: High Bandwidth Memory (HBM)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8222" y="6576987"/>
            <a:ext cx="377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ourtesy: Micron, AMD, Intel, NVIDIA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2509" y="1901512"/>
            <a:ext cx="3200400" cy="3309450"/>
            <a:chOff x="8078642" y="1950324"/>
            <a:chExt cx="3200400" cy="3309450"/>
          </a:xfrm>
        </p:grpSpPr>
        <p:sp>
          <p:nvSpPr>
            <p:cNvPr id="13" name="Rounded Rectangle 12"/>
            <p:cNvSpPr/>
            <p:nvPr/>
          </p:nvSpPr>
          <p:spPr>
            <a:xfrm>
              <a:off x="8078642" y="4345374"/>
              <a:ext cx="3200400" cy="914400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Off-chip DRAM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78642" y="3585372"/>
              <a:ext cx="3200400" cy="6400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DRAM Cache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82469" y="1950324"/>
              <a:ext cx="3657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645309" y="2383235"/>
              <a:ext cx="640080" cy="364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L1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307242" y="2992265"/>
              <a:ext cx="27432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L3$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433206" y="2433210"/>
              <a:ext cx="597992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10303926" y="1950324"/>
              <a:ext cx="3657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166766" y="2383235"/>
              <a:ext cx="640080" cy="364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L1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646343" y="5591172"/>
            <a:ext cx="8144879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Compared to DDR, 3D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DRAM as a cache (DRAM Cache) transparently provides 4-8X bandwidth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50038" y="4195858"/>
            <a:ext cx="2286000" cy="2017148"/>
            <a:chOff x="5079736" y="1912395"/>
            <a:chExt cx="2286000" cy="2017148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736" y="1912395"/>
              <a:ext cx="2286000" cy="164592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136532" y="3467878"/>
              <a:ext cx="210185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Intel Xeon Phi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85060" y="1863864"/>
            <a:ext cx="2468750" cy="2060283"/>
            <a:chOff x="1381879" y="1817118"/>
            <a:chExt cx="2468750" cy="2060283"/>
          </a:xfrm>
        </p:grpSpPr>
        <p:pic>
          <p:nvPicPr>
            <p:cNvPr id="5" name="Picture 4" descr="content_image_hmc_layers_w_label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879" y="1817118"/>
              <a:ext cx="2468750" cy="170435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19240" y="3415736"/>
              <a:ext cx="158889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3D-DRAM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0852" y="4176640"/>
            <a:ext cx="2286000" cy="2017486"/>
            <a:chOff x="1507084" y="4104061"/>
            <a:chExt cx="2286000" cy="2017486"/>
          </a:xfrm>
        </p:grpSpPr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1" r="12518" b="1941"/>
            <a:stretch/>
          </p:blipFill>
          <p:spPr>
            <a:xfrm>
              <a:off x="1507084" y="4104061"/>
              <a:ext cx="2286000" cy="16459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13222" y="5659882"/>
              <a:ext cx="148470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AMD Zen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36511" y="4176640"/>
            <a:ext cx="2470933" cy="2012608"/>
            <a:chOff x="4998723" y="4176640"/>
            <a:chExt cx="2470933" cy="2012608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33" y="4176640"/>
              <a:ext cx="2286000" cy="16459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998723" y="5727583"/>
              <a:ext cx="247093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NVIDIA PASCAL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8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6093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CANDY: Enabling Coherent DRAM Caches for Multi-node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8822" y="2929410"/>
            <a:ext cx="2086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MICRO 2016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Taipei, Taiwan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Oct 18, 2016</a:t>
            </a:r>
          </a:p>
        </p:txBody>
      </p:sp>
      <p:pic>
        <p:nvPicPr>
          <p:cNvPr id="4" name="Picture 3" descr="CARET_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10" y="140242"/>
            <a:ext cx="2001467" cy="54555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7650" y="198438"/>
            <a:ext cx="838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>
                <a:solidFill>
                  <a:schemeClr val="tx1"/>
                </a:solidFill>
                <a:effectLst>
                  <a:outerShdw blurRad="50800" dist="25400" dir="2700000" algn="tl">
                    <a:srgbClr val="000000">
                      <a:alpha val="24000"/>
                    </a:srgbClr>
                  </a:outerShdw>
                </a:effectLst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Thank you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6907146" y="2999475"/>
            <a:ext cx="1891194" cy="1891194"/>
          </a:xfrm>
          <a:prstGeom prst="rect">
            <a:avLst/>
          </a:prstGeom>
        </p:spPr>
      </p:pic>
      <p:pic>
        <p:nvPicPr>
          <p:cNvPr id="10" name="Picture 9" descr="gt_logos2.gif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8158" r="54994" b="63865"/>
          <a:stretch/>
        </p:blipFill>
        <p:spPr>
          <a:xfrm rot="336080">
            <a:off x="5854553" y="2849249"/>
            <a:ext cx="1204489" cy="11256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" y="657698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Computer Architecture and Emerging Technologies Lab, Georgia Tech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4343805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Chiachen Chou, Georgia Tech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Aamer</a:t>
            </a:r>
            <a:r>
              <a:rPr lang="en-US" dirty="0" smtClean="0">
                <a:solidFill>
                  <a:schemeClr val="tx1"/>
                </a:solidFill>
              </a:rPr>
              <a:t> Jaleel, NVIDIA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Moinuddin</a:t>
            </a:r>
            <a:r>
              <a:rPr lang="en-US" dirty="0" smtClean="0">
                <a:solidFill>
                  <a:schemeClr val="tx1"/>
                </a:solidFill>
              </a:rPr>
              <a:t> K. </a:t>
            </a:r>
            <a:r>
              <a:rPr lang="en-US" dirty="0" err="1" smtClean="0">
                <a:solidFill>
                  <a:schemeClr val="tx1"/>
                </a:solidFill>
              </a:rPr>
              <a:t>Qureshi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0088" y="3197345"/>
            <a:ext cx="213712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Backup Slides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8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DCB Hit </a:t>
            </a:r>
            <a:r>
              <a:rPr lang="en-US" dirty="0" err="1" smtClean="0"/>
              <a:t>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49517"/>
            <a:ext cx="8229600" cy="34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breakdown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15864"/>
            <a:ext cx="8229600" cy="34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Inter-node Network Traffic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7650" y="5702019"/>
            <a:ext cx="8650365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Compare to MSC, CANDY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reduces 65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% of the traffic 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2" y="1616679"/>
            <a:ext cx="8229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(NUMA-Aware systems)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84203"/>
            <a:ext cx="8229600" cy="34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Sharing-Aware Bypass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" y="1095246"/>
            <a:ext cx="8778240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(1) Detecting read-write shared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(2) Enforcing R/W shared data to bypass caches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3400" y="2152792"/>
            <a:ext cx="2417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Home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3400" y="2496014"/>
            <a:ext cx="2417523" cy="1039260"/>
            <a:chOff x="1328858" y="2846956"/>
            <a:chExt cx="2417523" cy="1039260"/>
          </a:xfrm>
        </p:grpSpPr>
        <p:sp>
          <p:nvSpPr>
            <p:cNvPr id="8" name="Rectangle 7"/>
            <p:cNvSpPr/>
            <p:nvPr/>
          </p:nvSpPr>
          <p:spPr>
            <a:xfrm>
              <a:off x="1328858" y="2846956"/>
              <a:ext cx="2417523" cy="10392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6642" y="2951087"/>
              <a:ext cx="2029402" cy="830997"/>
              <a:chOff x="1734677" y="3610910"/>
              <a:chExt cx="2029402" cy="830997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818630" y="3712741"/>
                <a:ext cx="1828800" cy="64008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34677" y="3610910"/>
                <a:ext cx="2029402" cy="8309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Coherence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Directory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76729" y="2067453"/>
            <a:ext cx="1534454" cy="948191"/>
            <a:chOff x="237766" y="1671134"/>
            <a:chExt cx="1534454" cy="948191"/>
          </a:xfrm>
        </p:grpSpPr>
        <p:sp>
          <p:nvSpPr>
            <p:cNvPr id="13" name="TextBox 12"/>
            <p:cNvSpPr txBox="1"/>
            <p:nvPr/>
          </p:nvSpPr>
          <p:spPr>
            <a:xfrm>
              <a:off x="237766" y="1671134"/>
              <a:ext cx="1227387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request</a:t>
              </a:r>
            </a:p>
          </p:txBody>
        </p:sp>
        <p:cxnSp>
          <p:nvCxnSpPr>
            <p:cNvPr id="14" name="Elbow Connector 13"/>
            <p:cNvCxnSpPr/>
            <p:nvPr/>
          </p:nvCxnSpPr>
          <p:spPr>
            <a:xfrm rot="16200000" flipH="1">
              <a:off x="1255023" y="2102127"/>
              <a:ext cx="131438" cy="9029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049563" y="3685438"/>
            <a:ext cx="7582045" cy="1569660"/>
            <a:chOff x="941571" y="3593726"/>
            <a:chExt cx="7582045" cy="1569660"/>
          </a:xfrm>
        </p:grpSpPr>
        <p:sp>
          <p:nvSpPr>
            <p:cNvPr id="22" name="TextBox 21"/>
            <p:cNvSpPr txBox="1"/>
            <p:nvPr/>
          </p:nvSpPr>
          <p:spPr>
            <a:xfrm>
              <a:off x="941571" y="3593726"/>
              <a:ext cx="2862470" cy="156966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Memory Read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Invalidate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Request-For-Data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Flush</a:t>
              </a:r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3403310" y="4083137"/>
              <a:ext cx="395743" cy="1015488"/>
            </a:xfrm>
            <a:prstGeom prst="leftBrace">
              <a:avLst>
                <a:gd name="adj1" fmla="val 31774"/>
                <a:gd name="adj2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9053" y="4108062"/>
              <a:ext cx="4724563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Read-write shared data,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set Read-Write Shared (RWS) bit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91427" y="3012486"/>
            <a:ext cx="405945" cy="461665"/>
            <a:chOff x="7804467" y="2746061"/>
            <a:chExt cx="405945" cy="461665"/>
          </a:xfrm>
        </p:grpSpPr>
        <p:sp>
          <p:nvSpPr>
            <p:cNvPr id="19" name="Oval 18"/>
            <p:cNvSpPr/>
            <p:nvPr/>
          </p:nvSpPr>
          <p:spPr>
            <a:xfrm>
              <a:off x="7827828" y="2805647"/>
              <a:ext cx="365760" cy="3657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04467" y="2746061"/>
              <a:ext cx="4059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325246" y="3016951"/>
            <a:ext cx="1683704" cy="457200"/>
          </a:xfrm>
          <a:prstGeom prst="round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32893" y="3010007"/>
            <a:ext cx="897297" cy="935472"/>
            <a:chOff x="4953796" y="3010007"/>
            <a:chExt cx="897297" cy="935472"/>
          </a:xfrm>
        </p:grpSpPr>
        <p:sp>
          <p:nvSpPr>
            <p:cNvPr id="3" name="Rounded Rectangle 2"/>
            <p:cNvSpPr/>
            <p:nvPr/>
          </p:nvSpPr>
          <p:spPr>
            <a:xfrm>
              <a:off x="5173845" y="3010007"/>
              <a:ext cx="457200" cy="4572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796" y="3483814"/>
              <a:ext cx="89729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RWS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13481" y="5486460"/>
            <a:ext cx="8116169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Sharing-Aware Bypass detects read-write shared data at run-time based on coherence operations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0472" y="2570392"/>
            <a:ext cx="160492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CDir Entry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4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338070" y="2641397"/>
            <a:ext cx="2417523" cy="28730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Sharing-Aware Bypass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" y="993406"/>
            <a:ext cx="8778240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(1) Detecting read-write shared data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(2) Enforcing R/W shared data to bypass caches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L4 cache miss and L3 dirty eviction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243" y="2335575"/>
            <a:ext cx="2417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Home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9243" y="2678797"/>
            <a:ext cx="2417523" cy="1141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63425" y="3247911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85133" y="3199734"/>
            <a:ext cx="1683704" cy="457200"/>
          </a:xfrm>
          <a:prstGeom prst="round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92780" y="2731125"/>
            <a:ext cx="897297" cy="918865"/>
            <a:chOff x="4953796" y="2548342"/>
            <a:chExt cx="897297" cy="918865"/>
          </a:xfrm>
        </p:grpSpPr>
        <p:sp>
          <p:nvSpPr>
            <p:cNvPr id="32" name="Rounded Rectangle 31"/>
            <p:cNvSpPr/>
            <p:nvPr/>
          </p:nvSpPr>
          <p:spPr>
            <a:xfrm>
              <a:off x="5173845" y="3010007"/>
              <a:ext cx="457200" cy="4572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3796" y="2548342"/>
              <a:ext cx="89729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RWS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90282" y="3199734"/>
            <a:ext cx="1058303" cy="904408"/>
            <a:chOff x="2614121" y="3607335"/>
            <a:chExt cx="1058303" cy="904408"/>
          </a:xfrm>
        </p:grpSpPr>
        <p:sp>
          <p:nvSpPr>
            <p:cNvPr id="34" name="Rounded Rectangle 33"/>
            <p:cNvSpPr/>
            <p:nvPr/>
          </p:nvSpPr>
          <p:spPr>
            <a:xfrm>
              <a:off x="2906877" y="3607335"/>
              <a:ext cx="457200" cy="45720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14121" y="4050078"/>
              <a:ext cx="105830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BypL4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5613919" y="2760231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L3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613087" y="4412691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8070" y="2282930"/>
            <a:ext cx="2417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Requester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115681" y="2181767"/>
            <a:ext cx="6266635" cy="3490908"/>
            <a:chOff x="1239520" y="2589368"/>
            <a:chExt cx="6266635" cy="3490908"/>
          </a:xfrm>
        </p:grpSpPr>
        <p:cxnSp>
          <p:nvCxnSpPr>
            <p:cNvPr id="17" name="Straight Arrow Connector 16"/>
            <p:cNvCxnSpPr>
              <a:stCxn id="32" idx="2"/>
              <a:endCxn id="36" idx="0"/>
            </p:cNvCxnSpPr>
            <p:nvPr/>
          </p:nvCxnSpPr>
          <p:spPr>
            <a:xfrm>
              <a:off x="2465268" y="4057591"/>
              <a:ext cx="1526" cy="667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Decision 35"/>
            <p:cNvSpPr/>
            <p:nvPr/>
          </p:nvSpPr>
          <p:spPr>
            <a:xfrm>
              <a:off x="1239520" y="4725268"/>
              <a:ext cx="2454548" cy="72326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BypL4?</a:t>
              </a:r>
            </a:p>
          </p:txBody>
        </p:sp>
        <p:cxnSp>
          <p:nvCxnSpPr>
            <p:cNvPr id="40" name="Elbow Connector 39"/>
            <p:cNvCxnSpPr>
              <a:stCxn id="36" idx="2"/>
              <a:endCxn id="38" idx="2"/>
            </p:cNvCxnSpPr>
            <p:nvPr/>
          </p:nvCxnSpPr>
          <p:spPr>
            <a:xfrm rot="16200000" flipH="1">
              <a:off x="4553143" y="3362188"/>
              <a:ext cx="11835" cy="4184532"/>
            </a:xfrm>
            <a:prstGeom prst="bentConnector3">
              <a:avLst>
                <a:gd name="adj1" fmla="val 203155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70670" y="5460372"/>
              <a:ext cx="83548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89134" y="5618611"/>
              <a:ext cx="57900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No</a:t>
              </a:r>
            </a:p>
          </p:txBody>
        </p:sp>
        <p:cxnSp>
          <p:nvCxnSpPr>
            <p:cNvPr id="49" name="Elbow Connector 48"/>
            <p:cNvCxnSpPr>
              <a:stCxn id="36" idx="3"/>
              <a:endCxn id="37" idx="1"/>
            </p:cNvCxnSpPr>
            <p:nvPr/>
          </p:nvCxnSpPr>
          <p:spPr>
            <a:xfrm flipV="1">
              <a:off x="3694068" y="3374911"/>
              <a:ext cx="1919851" cy="17119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62016" y="4656830"/>
              <a:ext cx="68698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18565" y="2589368"/>
              <a:ext cx="1553630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BypL4 bit 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+ Data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82927" y="3227909"/>
            <a:ext cx="4272666" cy="1264245"/>
            <a:chOff x="3606766" y="3635510"/>
            <a:chExt cx="4272666" cy="1264245"/>
          </a:xfrm>
        </p:grpSpPr>
        <p:sp>
          <p:nvSpPr>
            <p:cNvPr id="66" name="Flowchart: Decision 65"/>
            <p:cNvSpPr/>
            <p:nvPr/>
          </p:nvSpPr>
          <p:spPr>
            <a:xfrm>
              <a:off x="5424884" y="3850555"/>
              <a:ext cx="2454548" cy="72326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BypL4?</a:t>
              </a:r>
            </a:p>
          </p:txBody>
        </p:sp>
        <p:cxnSp>
          <p:nvCxnSpPr>
            <p:cNvPr id="68" name="Straight Arrow Connector 67"/>
            <p:cNvCxnSpPr>
              <a:stCxn id="66" idx="2"/>
              <a:endCxn id="38" idx="0"/>
            </p:cNvCxnSpPr>
            <p:nvPr/>
          </p:nvCxnSpPr>
          <p:spPr>
            <a:xfrm flipH="1">
              <a:off x="6651326" y="4573824"/>
              <a:ext cx="832" cy="24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97219" y="4438090"/>
              <a:ext cx="57900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No</a:t>
              </a:r>
            </a:p>
          </p:txBody>
        </p:sp>
        <p:cxnSp>
          <p:nvCxnSpPr>
            <p:cNvPr id="77" name="Elbow Connector 76"/>
            <p:cNvCxnSpPr>
              <a:stCxn id="66" idx="1"/>
              <a:endCxn id="8" idx="3"/>
            </p:cNvCxnSpPr>
            <p:nvPr/>
          </p:nvCxnSpPr>
          <p:spPr>
            <a:xfrm rot="10800000">
              <a:off x="3606766" y="3635510"/>
              <a:ext cx="1818118" cy="5766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7079" y="3798599"/>
              <a:ext cx="68698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Yes</a:t>
              </a: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924661" y="5670828"/>
            <a:ext cx="7044134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Sharing-Aware Bypass enforces R/W shared data to be stored only in L3 caches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606767" y="2543620"/>
            <a:ext cx="1731303" cy="844054"/>
            <a:chOff x="3730606" y="2951221"/>
            <a:chExt cx="1731303" cy="844054"/>
          </a:xfrm>
        </p:grpSpPr>
        <p:sp>
          <p:nvSpPr>
            <p:cNvPr id="90" name="TextBox 89"/>
            <p:cNvSpPr txBox="1"/>
            <p:nvPr/>
          </p:nvSpPr>
          <p:spPr>
            <a:xfrm>
              <a:off x="4069686" y="2951221"/>
              <a:ext cx="1007007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cache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miss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3730606" y="3795275"/>
              <a:ext cx="1731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527487" y="2805939"/>
            <a:ext cx="2223081" cy="812568"/>
            <a:chOff x="6651326" y="3213540"/>
            <a:chExt cx="2223081" cy="812568"/>
          </a:xfrm>
        </p:grpSpPr>
        <p:cxnSp>
          <p:nvCxnSpPr>
            <p:cNvPr id="72" name="Straight Arrow Connector 71"/>
            <p:cNvCxnSpPr>
              <a:stCxn id="37" idx="2"/>
            </p:cNvCxnSpPr>
            <p:nvPr/>
          </p:nvCxnSpPr>
          <p:spPr>
            <a:xfrm flipH="1">
              <a:off x="6651326" y="3625032"/>
              <a:ext cx="832" cy="235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881102" y="3564443"/>
              <a:ext cx="199330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Dirty Eviction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7001410" y="3213540"/>
              <a:ext cx="365760" cy="36576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94337" y="2179991"/>
            <a:ext cx="1561976" cy="779127"/>
            <a:chOff x="4318176" y="2587592"/>
            <a:chExt cx="1561976" cy="779127"/>
          </a:xfrm>
        </p:grpSpPr>
        <p:sp>
          <p:nvSpPr>
            <p:cNvPr id="99" name="Rectangle 98"/>
            <p:cNvSpPr/>
            <p:nvPr/>
          </p:nvSpPr>
          <p:spPr>
            <a:xfrm>
              <a:off x="4318176" y="2587592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BypL4 bit 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461909" y="2951221"/>
              <a:ext cx="418243" cy="41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/>
          <p:cNvSpPr/>
          <p:nvPr/>
        </p:nvSpPr>
        <p:spPr>
          <a:xfrm>
            <a:off x="5806729" y="2752689"/>
            <a:ext cx="457200" cy="4572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25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47651" y="3120303"/>
            <a:ext cx="3499312" cy="2607692"/>
            <a:chOff x="1044093" y="2792929"/>
            <a:chExt cx="7176267" cy="2490053"/>
          </a:xfrm>
        </p:grpSpPr>
        <p:sp>
          <p:nvSpPr>
            <p:cNvPr id="28" name="Rounded Rectangular Callout 27"/>
            <p:cNvSpPr/>
            <p:nvPr/>
          </p:nvSpPr>
          <p:spPr>
            <a:xfrm flipV="1">
              <a:off x="1044093" y="2792929"/>
              <a:ext cx="7176267" cy="2490053"/>
            </a:xfrm>
            <a:prstGeom prst="wedgeRoundRectCallout">
              <a:avLst>
                <a:gd name="adj1" fmla="val -13500"/>
                <a:gd name="adj2" fmla="val 6187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18449" y="2881401"/>
              <a:ext cx="7001911" cy="2266831"/>
            </a:xfrm>
            <a:prstGeom prst="roundRect">
              <a:avLst>
                <a:gd name="adj" fmla="val 187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5000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4-Node, each node: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4 cores 3.2 GHz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2-wide OOO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4MB 16-way L3  shared cache</a:t>
              </a:r>
            </a:p>
            <a:p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6" name="Picture 15" descr="content_image_hmc_layers_w_labels.jpg"/>
          <p:cNvPicPr>
            <a:picLocks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0" y="1220304"/>
            <a:ext cx="1597446" cy="114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59270" y="2409470"/>
            <a:ext cx="281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9562" y="2409470"/>
            <a:ext cx="361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Off-chip DRAM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91" y="2345657"/>
            <a:ext cx="137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000000"/>
                </a:solidFill>
                <a:latin typeface="Arial"/>
                <a:cs typeface="Arial"/>
              </a:rPr>
              <a:t>4-Node</a:t>
            </a:r>
            <a:endParaRPr lang="en-US" sz="2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ddr3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49" y="1461093"/>
            <a:ext cx="2743200" cy="71646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 flipV="1">
            <a:off x="3888063" y="3120302"/>
            <a:ext cx="5108204" cy="2634224"/>
          </a:xfrm>
          <a:prstGeom prst="wedgeRoundRectCallout">
            <a:avLst>
              <a:gd name="adj1" fmla="val -12889"/>
              <a:gd name="adj2" fmla="val 635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06079" y="3181594"/>
          <a:ext cx="497451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61"/>
                <a:gridCol w="1771576"/>
                <a:gridCol w="19726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DRAM Cache</a:t>
                      </a:r>
                      <a:endParaRPr lang="en-US" sz="2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DRAM Memory</a:t>
                      </a:r>
                      <a:endParaRPr lang="en-US" sz="2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Capacity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1GB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16GB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Bus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DDR3.2GHz,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64-bit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DDR1.6GHz,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64-bit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Channel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8 channels,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16 banks/</a:t>
                      </a:r>
                      <a:r>
                        <a:rPr lang="en-US" sz="2000" baseline="0" dirty="0" err="1" smtClean="0">
                          <a:latin typeface="Arial"/>
                          <a:cs typeface="Arial"/>
                        </a:rPr>
                        <a:t>ch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2 channels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8 banks/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ch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32671" y="5785886"/>
            <a:ext cx="8438078" cy="4287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Evaluation </a:t>
            </a:r>
            <a:r>
              <a:rPr lang="en-US" sz="2000" dirty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n Sniper simulator, </a:t>
            </a:r>
            <a:r>
              <a:rPr lang="en-US" sz="2000" dirty="0">
                <a:latin typeface="Arial"/>
                <a:cs typeface="Arial"/>
              </a:rPr>
              <a:t>b</a:t>
            </a:r>
            <a:r>
              <a:rPr lang="en-US" sz="2000" dirty="0" smtClean="0">
                <a:latin typeface="Arial"/>
                <a:cs typeface="Arial"/>
              </a:rPr>
              <a:t>aseline: Memory-Side Cache</a:t>
            </a:r>
          </a:p>
          <a:p>
            <a:r>
              <a:rPr lang="en-US" sz="2000" dirty="0">
                <a:latin typeface="Arial"/>
                <a:cs typeface="Arial"/>
              </a:rPr>
              <a:t>13 parallel benchmarks from NAS, SPLASH2, PARSEC, </a:t>
            </a:r>
            <a:r>
              <a:rPr lang="en-US" sz="2000" dirty="0" smtClean="0">
                <a:latin typeface="Arial"/>
                <a:cs typeface="Arial"/>
              </a:rPr>
              <a:t>NU-bench</a:t>
            </a:r>
          </a:p>
          <a:p>
            <a:endParaRPr lang="en-US" sz="2000" dirty="0" smtClean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5114" y="1053085"/>
            <a:ext cx="472793" cy="488473"/>
            <a:chOff x="1051042" y="1169040"/>
            <a:chExt cx="472793" cy="488473"/>
          </a:xfrm>
        </p:grpSpPr>
        <p:sp>
          <p:nvSpPr>
            <p:cNvPr id="35" name="Rectangle 34"/>
            <p:cNvSpPr/>
            <p:nvPr/>
          </p:nvSpPr>
          <p:spPr>
            <a:xfrm>
              <a:off x="1051042" y="1169040"/>
              <a:ext cx="472793" cy="4884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104611" y="1439031"/>
              <a:ext cx="365760" cy="1828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87663" y="1203275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203831" y="1221947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222177" y="1236349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818881" y="1053085"/>
            <a:ext cx="472793" cy="488473"/>
            <a:chOff x="1051042" y="1169040"/>
            <a:chExt cx="472793" cy="488473"/>
          </a:xfrm>
        </p:grpSpPr>
        <p:sp>
          <p:nvSpPr>
            <p:cNvPr id="72" name="Rectangle 71"/>
            <p:cNvSpPr/>
            <p:nvPr/>
          </p:nvSpPr>
          <p:spPr>
            <a:xfrm>
              <a:off x="1051042" y="1169040"/>
              <a:ext cx="472793" cy="4884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104611" y="1439031"/>
              <a:ext cx="365760" cy="1828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187663" y="1203275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203831" y="1221947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222177" y="1236349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9809" y="1927556"/>
            <a:ext cx="472793" cy="488473"/>
            <a:chOff x="1051042" y="1169040"/>
            <a:chExt cx="472793" cy="488473"/>
          </a:xfrm>
        </p:grpSpPr>
        <p:sp>
          <p:nvSpPr>
            <p:cNvPr id="84" name="Rectangle 83"/>
            <p:cNvSpPr/>
            <p:nvPr/>
          </p:nvSpPr>
          <p:spPr>
            <a:xfrm>
              <a:off x="1051042" y="1169040"/>
              <a:ext cx="472793" cy="4884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104611" y="1439031"/>
              <a:ext cx="365760" cy="1828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187663" y="1203275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203831" y="1221947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222177" y="1236349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823576" y="1927556"/>
            <a:ext cx="472793" cy="488473"/>
            <a:chOff x="1051042" y="1169040"/>
            <a:chExt cx="472793" cy="488473"/>
          </a:xfrm>
        </p:grpSpPr>
        <p:sp>
          <p:nvSpPr>
            <p:cNvPr id="90" name="Rectangle 89"/>
            <p:cNvSpPr/>
            <p:nvPr/>
          </p:nvSpPr>
          <p:spPr>
            <a:xfrm>
              <a:off x="1051042" y="1169040"/>
              <a:ext cx="472793" cy="4884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104611" y="1439031"/>
              <a:ext cx="365760" cy="182880"/>
            </a:xfrm>
            <a:prstGeom prst="roundRect">
              <a:avLst/>
            </a:prstGeom>
            <a:solidFill>
              <a:srgbClr val="54E44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187663" y="1203275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203831" y="1221947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222177" y="1236349"/>
              <a:ext cx="182880" cy="182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5" name="Left-Right Arrow 94"/>
          <p:cNvSpPr/>
          <p:nvPr/>
        </p:nvSpPr>
        <p:spPr>
          <a:xfrm>
            <a:off x="1413573" y="1245963"/>
            <a:ext cx="404806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6" name="Left-Right Arrow 95"/>
          <p:cNvSpPr/>
          <p:nvPr/>
        </p:nvSpPr>
        <p:spPr>
          <a:xfrm>
            <a:off x="1410101" y="2114930"/>
            <a:ext cx="404806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7" name="Left-Right Arrow 96"/>
          <p:cNvSpPr/>
          <p:nvPr/>
        </p:nvSpPr>
        <p:spPr>
          <a:xfrm rot="16200000">
            <a:off x="966940" y="1668950"/>
            <a:ext cx="404806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9" name="Left-Right Arrow 98"/>
          <p:cNvSpPr/>
          <p:nvPr/>
        </p:nvSpPr>
        <p:spPr>
          <a:xfrm rot="16200000">
            <a:off x="1868607" y="1681743"/>
            <a:ext cx="404806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0" name="Left-Right Arrow 99"/>
          <p:cNvSpPr/>
          <p:nvPr/>
        </p:nvSpPr>
        <p:spPr>
          <a:xfrm rot="2700000">
            <a:off x="1313188" y="1660888"/>
            <a:ext cx="580740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1" name="Left-Right Arrow 100"/>
          <p:cNvSpPr/>
          <p:nvPr/>
        </p:nvSpPr>
        <p:spPr>
          <a:xfrm rot="8100000">
            <a:off x="1334499" y="1680649"/>
            <a:ext cx="560714" cy="134744"/>
          </a:xfrm>
          <a:prstGeom prst="leftRightArrow">
            <a:avLst>
              <a:gd name="adj1" fmla="val 42195"/>
              <a:gd name="adj2" fmla="val 8511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229888" y="2277583"/>
            <a:ext cx="2417523" cy="3043825"/>
            <a:chOff x="8591934" y="1947934"/>
            <a:chExt cx="2417523" cy="3043825"/>
          </a:xfrm>
        </p:grpSpPr>
        <p:sp>
          <p:nvSpPr>
            <p:cNvPr id="37" name="Rectangle 36"/>
            <p:cNvSpPr/>
            <p:nvPr/>
          </p:nvSpPr>
          <p:spPr>
            <a:xfrm>
              <a:off x="8591934" y="1947934"/>
              <a:ext cx="2417523" cy="30438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879709" y="2094462"/>
              <a:ext cx="1828800" cy="2756501"/>
              <a:chOff x="1165464" y="2004556"/>
              <a:chExt cx="1828800" cy="2756501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165464" y="3846657"/>
                <a:ext cx="1828800" cy="914400"/>
              </a:xfrm>
              <a:prstGeom prst="roundRect">
                <a:avLst/>
              </a:prstGeom>
              <a:solidFill>
                <a:schemeClr val="bg1">
                  <a:alpha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Off-chip DRAM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165464" y="3082222"/>
                <a:ext cx="1828800" cy="640080"/>
              </a:xfrm>
              <a:prstGeom prst="roundRect">
                <a:avLst/>
              </a:prstGeom>
              <a:solidFill>
                <a:srgbClr val="54E44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rgbClr val="000000"/>
                    </a:solidFill>
                    <a:latin typeface="Arial"/>
                    <a:cs typeface="Arial"/>
                  </a:rPr>
                  <a:t>DRAM$</a:t>
                </a:r>
                <a:endParaRPr lang="en-US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165464" y="2014994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165464" y="2503932"/>
                <a:ext cx="1828800" cy="457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L3$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653488" y="2010548"/>
                <a:ext cx="365760" cy="3702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32054" y="2017082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620568" y="2004556"/>
                <a:ext cx="365760" cy="3657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</a:t>
                </a: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caches for multi-node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6653" y="5907936"/>
            <a:ext cx="8001000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We study DRAM caches for 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Multi-Node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 systems 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56653" y="1192213"/>
            <a:ext cx="8012112" cy="10516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Prior studies focus on single-node systems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22033" y="1893141"/>
            <a:ext cx="6500754" cy="3436208"/>
            <a:chOff x="1222033" y="1611781"/>
            <a:chExt cx="6500754" cy="3436208"/>
          </a:xfrm>
        </p:grpSpPr>
        <p:grpSp>
          <p:nvGrpSpPr>
            <p:cNvPr id="8" name="Group 7"/>
            <p:cNvGrpSpPr/>
            <p:nvPr/>
          </p:nvGrpSpPr>
          <p:grpSpPr>
            <a:xfrm>
              <a:off x="1222033" y="1611781"/>
              <a:ext cx="6500754" cy="3436208"/>
              <a:chOff x="1222033" y="1611781"/>
              <a:chExt cx="6500754" cy="343620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222033" y="2004164"/>
                <a:ext cx="6500754" cy="3043825"/>
                <a:chOff x="1222033" y="1941534"/>
                <a:chExt cx="6500754" cy="304382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305264" y="1941534"/>
                  <a:ext cx="2417523" cy="30438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222033" y="1941534"/>
                  <a:ext cx="2417523" cy="30438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1537478" y="2077624"/>
                  <a:ext cx="1828800" cy="2756501"/>
                  <a:chOff x="1165464" y="2004556"/>
                  <a:chExt cx="1828800" cy="2756501"/>
                </a:xfrm>
              </p:grpSpPr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165464" y="3846657"/>
                    <a:ext cx="1828800" cy="914400"/>
                  </a:xfrm>
                  <a:prstGeom prst="roundRect">
                    <a:avLst/>
                  </a:prstGeom>
                  <a:solidFill>
                    <a:schemeClr val="bg1">
                      <a:alpha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Off-chip DRAM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165464" y="3082222"/>
                    <a:ext cx="1828800" cy="640080"/>
                  </a:xfrm>
                  <a:prstGeom prst="roundRect">
                    <a:avLst/>
                  </a:prstGeom>
                  <a:solidFill>
                    <a:srgbClr val="54E44A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DRAM$</a:t>
                    </a:r>
                    <a:endParaRPr lang="en-US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165464" y="2014994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165464" y="2503932"/>
                    <a:ext cx="1828800" cy="4572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L3$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653488" y="2010548"/>
                    <a:ext cx="365760" cy="37020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2132054" y="2017082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2620568" y="2004556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605565" y="2088062"/>
                  <a:ext cx="1828800" cy="2756501"/>
                  <a:chOff x="1165464" y="2004556"/>
                  <a:chExt cx="1828800" cy="2756501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165464" y="3846657"/>
                    <a:ext cx="1828800" cy="914400"/>
                  </a:xfrm>
                  <a:prstGeom prst="roundRect">
                    <a:avLst/>
                  </a:prstGeom>
                  <a:solidFill>
                    <a:schemeClr val="bg1">
                      <a:alpha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Off-chip DRAM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165464" y="3082222"/>
                    <a:ext cx="1828800" cy="640080"/>
                  </a:xfrm>
                  <a:prstGeom prst="roundRect">
                    <a:avLst/>
                  </a:prstGeom>
                  <a:solidFill>
                    <a:srgbClr val="54E44A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DRAM$</a:t>
                    </a:r>
                    <a:endParaRPr lang="en-US" dirty="0">
                      <a:solidFill>
                        <a:srgbClr val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165464" y="2014994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165464" y="2503932"/>
                    <a:ext cx="1828800" cy="4572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L3$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653488" y="2010548"/>
                    <a:ext cx="365760" cy="37020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2132054" y="2017082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2620568" y="2004556"/>
                    <a:ext cx="365760" cy="36576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3163891" y="3600384"/>
                  <a:ext cx="2640724" cy="12003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l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ong-latency 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inter-node </a:t>
                  </a:r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n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etwork</a:t>
                  </a: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1844692" y="1611781"/>
                <a:ext cx="1214372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000000"/>
                    </a:solidFill>
                    <a:latin typeface="Arial"/>
                    <a:cs typeface="Arial"/>
                  </a:rPr>
                  <a:t>Node 0</a:t>
                </a:r>
                <a:endParaRPr lang="en-US" dirty="0" smtClean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20275" y="1620668"/>
                <a:ext cx="124122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000000"/>
                    </a:solidFill>
                    <a:latin typeface="Arial"/>
                    <a:cs typeface="Arial"/>
                  </a:rPr>
                  <a:t>Node 1</a:t>
                </a:r>
                <a:endParaRPr lang="en-US" dirty="0" smtClean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>
              <a:off x="3639556" y="3576395"/>
              <a:ext cx="1665708" cy="157271"/>
            </a:xfrm>
            <a:prstGeom prst="leftRightArrow">
              <a:avLst>
                <a:gd name="adj1" fmla="val 42195"/>
                <a:gd name="adj2" fmla="val 85119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Memory-Side Cache (MSC)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2108" y="2292811"/>
            <a:ext cx="2417523" cy="3261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759" y="2292811"/>
            <a:ext cx="2417523" cy="3261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91204" y="4488390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1204" y="3723955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91204" y="244378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91204" y="2932723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79228" y="2439339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57794" y="244587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46308" y="2433347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62409" y="4498828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409" y="3734393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62409" y="245422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62409" y="2943161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50433" y="2449777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28999" y="245631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7513" y="244378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30836" y="3813162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42018" y="3801121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9341" y="1935206"/>
            <a:ext cx="1214372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0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5036" y="1935206"/>
            <a:ext cx="124122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1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riangle 32"/>
          <p:cNvSpPr/>
          <p:nvPr/>
        </p:nvSpPr>
        <p:spPr>
          <a:xfrm>
            <a:off x="2161714" y="4747462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8511" y="4801133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667713" y="1012213"/>
            <a:ext cx="8367882" cy="97788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Implicitly coherent, easy to implement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pic>
        <p:nvPicPr>
          <p:cNvPr id="40" name="圖片 61" descr="check-and-cross-icons.jpg"/>
          <p:cNvPicPr>
            <a:picLocks noChangeAspect="1"/>
          </p:cNvPicPr>
          <p:nvPr/>
        </p:nvPicPr>
        <p:blipFill>
          <a:blip r:embed="rId3" cstate="print"/>
          <a:srcRect l="1475" t="20306" r="44754" b="18559"/>
          <a:stretch>
            <a:fillRect/>
          </a:stretch>
        </p:blipFill>
        <p:spPr>
          <a:xfrm>
            <a:off x="247650" y="1078255"/>
            <a:ext cx="420063" cy="358589"/>
          </a:xfrm>
          <a:prstGeom prst="rect">
            <a:avLst/>
          </a:prstGeom>
        </p:spPr>
      </p:pic>
      <p:sp>
        <p:nvSpPr>
          <p:cNvPr id="43" name="Content Placeholder 7"/>
          <p:cNvSpPr txBox="1">
            <a:spLocks/>
          </p:cNvSpPr>
          <p:nvPr/>
        </p:nvSpPr>
        <p:spPr>
          <a:xfrm>
            <a:off x="667713" y="1558504"/>
            <a:ext cx="8367882" cy="5059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6" name="Triangle 45"/>
          <p:cNvSpPr/>
          <p:nvPr/>
        </p:nvSpPr>
        <p:spPr>
          <a:xfrm>
            <a:off x="2101732" y="3872571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3893282" y="4086837"/>
            <a:ext cx="1380705" cy="157271"/>
          </a:xfrm>
          <a:prstGeom prst="leftRightArrow">
            <a:avLst>
              <a:gd name="adj1" fmla="val 42195"/>
              <a:gd name="adj2" fmla="val 8511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626310" y="5659021"/>
            <a:ext cx="5624680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Memory-Side Cache is implicitly coherent and simple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to implement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0128" y="3599948"/>
            <a:ext cx="57070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7171255" y="2917991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195094" y="2939685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2389" y="4276300"/>
            <a:ext cx="1846980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long-latency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interconnect</a:t>
            </a:r>
          </a:p>
        </p:txBody>
      </p:sp>
      <p:sp>
        <p:nvSpPr>
          <p:cNvPr id="58" name="Oval 57"/>
          <p:cNvSpPr/>
          <p:nvPr/>
        </p:nvSpPr>
        <p:spPr>
          <a:xfrm>
            <a:off x="5988511" y="3840555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5952" y="3809898"/>
            <a:ext cx="81945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local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60960" y="3828847"/>
            <a:ext cx="81945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local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3" grpId="0" animBg="1"/>
      <p:bldP spid="58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Memory-Side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2108" y="2292811"/>
            <a:ext cx="2417523" cy="3261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759" y="2292811"/>
            <a:ext cx="2417523" cy="3261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91204" y="4488390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1204" y="3723955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91204" y="244378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91204" y="2932723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79228" y="2439339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57794" y="244587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46308" y="2433347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62409" y="4498828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409" y="3734393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62409" y="245422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62409" y="2943161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50433" y="2449777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28999" y="245631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7513" y="244378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30836" y="3813162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42018" y="3801121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9341" y="1935206"/>
            <a:ext cx="1214372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0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5036" y="1935206"/>
            <a:ext cx="124122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1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riangle 32"/>
          <p:cNvSpPr/>
          <p:nvPr/>
        </p:nvSpPr>
        <p:spPr>
          <a:xfrm>
            <a:off x="2161714" y="4747462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8511" y="4801133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667713" y="1012213"/>
            <a:ext cx="8367882" cy="97788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Implicitly coherent, easy to implement</a:t>
            </a:r>
          </a:p>
          <a:p>
            <a:pPr marL="0" indent="0">
              <a:buNone/>
            </a:pPr>
            <a:r>
              <a:rPr lang="en-US" dirty="0" smtClean="0"/>
              <a:t>Cache </a:t>
            </a:r>
            <a:r>
              <a:rPr lang="en-US" dirty="0"/>
              <a:t>only local data, long latency </a:t>
            </a:r>
            <a:r>
              <a:rPr lang="en-US" dirty="0" smtClean="0"/>
              <a:t>of </a:t>
            </a:r>
            <a:r>
              <a:rPr lang="en-US" dirty="0"/>
              <a:t>remote data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pic>
        <p:nvPicPr>
          <p:cNvPr id="40" name="圖片 61" descr="check-and-cross-icons.jpg"/>
          <p:cNvPicPr>
            <a:picLocks noChangeAspect="1"/>
          </p:cNvPicPr>
          <p:nvPr/>
        </p:nvPicPr>
        <p:blipFill>
          <a:blip r:embed="rId3" cstate="print"/>
          <a:srcRect l="1475" t="20306" r="44754" b="18559"/>
          <a:stretch>
            <a:fillRect/>
          </a:stretch>
        </p:blipFill>
        <p:spPr>
          <a:xfrm>
            <a:off x="247650" y="1078255"/>
            <a:ext cx="420063" cy="358589"/>
          </a:xfrm>
          <a:prstGeom prst="rect">
            <a:avLst/>
          </a:prstGeom>
        </p:spPr>
      </p:pic>
      <p:pic>
        <p:nvPicPr>
          <p:cNvPr id="41" name="圖片 65" descr="check-and-cross-icons.jpg"/>
          <p:cNvPicPr>
            <a:picLocks noChangeAspect="1"/>
          </p:cNvPicPr>
          <p:nvPr/>
        </p:nvPicPr>
        <p:blipFill rotWithShape="1">
          <a:blip r:embed="rId4" cstate="print"/>
          <a:srcRect l="55151" t="24756" r="4099" b="22051"/>
          <a:stretch/>
        </p:blipFill>
        <p:spPr>
          <a:xfrm>
            <a:off x="263742" y="1558130"/>
            <a:ext cx="387877" cy="380144"/>
          </a:xfrm>
          <a:prstGeom prst="rect">
            <a:avLst/>
          </a:prstGeom>
          <a:noFill/>
        </p:spPr>
      </p:pic>
      <p:sp>
        <p:nvSpPr>
          <p:cNvPr id="43" name="Content Placeholder 7"/>
          <p:cNvSpPr txBox="1">
            <a:spLocks/>
          </p:cNvSpPr>
          <p:nvPr/>
        </p:nvSpPr>
        <p:spPr>
          <a:xfrm>
            <a:off x="667713" y="1558504"/>
            <a:ext cx="8367882" cy="5059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57" name="Left-Right Arrow 56"/>
          <p:cNvSpPr/>
          <p:nvPr/>
        </p:nvSpPr>
        <p:spPr>
          <a:xfrm>
            <a:off x="3893282" y="4086837"/>
            <a:ext cx="1380705" cy="157271"/>
          </a:xfrm>
          <a:prstGeom prst="leftRightArrow">
            <a:avLst>
              <a:gd name="adj1" fmla="val 42195"/>
              <a:gd name="adj2" fmla="val 8511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0800000" flipV="1">
            <a:off x="2588852" y="2454222"/>
            <a:ext cx="3219091" cy="24490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338573" y="5653508"/>
            <a:ext cx="6405205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A L3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cache miss of remote data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incurs a long latency in 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Memory-Side Cache 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0128" y="3599948"/>
            <a:ext cx="57070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7171255" y="2917991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195094" y="2939685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Triangle 51"/>
          <p:cNvSpPr/>
          <p:nvPr/>
        </p:nvSpPr>
        <p:spPr>
          <a:xfrm>
            <a:off x="5880795" y="2251906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4" name="Triangle 53"/>
          <p:cNvSpPr/>
          <p:nvPr/>
        </p:nvSpPr>
        <p:spPr>
          <a:xfrm>
            <a:off x="5858115" y="2987637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9524" y="2928258"/>
            <a:ext cx="997389" cy="1346568"/>
            <a:chOff x="7696429" y="2963428"/>
            <a:chExt cx="997389" cy="1346568"/>
          </a:xfrm>
        </p:grpSpPr>
        <p:sp>
          <p:nvSpPr>
            <p:cNvPr id="7" name="TextBox 6"/>
            <p:cNvSpPr txBox="1"/>
            <p:nvPr/>
          </p:nvSpPr>
          <p:spPr>
            <a:xfrm>
              <a:off x="7714063" y="3848331"/>
              <a:ext cx="97975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~1GB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96429" y="2963428"/>
              <a:ext cx="99738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~4MB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15197" y="3651436"/>
            <a:ext cx="1720666" cy="861774"/>
            <a:chOff x="5492102" y="3686606"/>
            <a:chExt cx="1720666" cy="861774"/>
          </a:xfrm>
        </p:grpSpPr>
        <p:sp>
          <p:nvSpPr>
            <p:cNvPr id="47" name="Triangle 46"/>
            <p:cNvSpPr/>
            <p:nvPr/>
          </p:nvSpPr>
          <p:spPr>
            <a:xfrm>
              <a:off x="5670663" y="3901531"/>
              <a:ext cx="427137" cy="3657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92102" y="3686606"/>
              <a:ext cx="825867" cy="8617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5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✘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9506" y="3883055"/>
              <a:ext cx="114326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remote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92389" y="4276300"/>
            <a:ext cx="1846980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long-latency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interconnect</a:t>
            </a:r>
          </a:p>
        </p:txBody>
      </p:sp>
    </p:spTree>
    <p:extLst>
      <p:ext uri="{BB962C8B-B14F-4D97-AF65-F5344CB8AC3E}">
        <p14:creationId xmlns:p14="http://schemas.microsoft.com/office/powerpoint/2010/main" val="11714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2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Coherent DRAM caches (CDC)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9638" y="2280335"/>
            <a:ext cx="2417523" cy="32462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3289" y="2280335"/>
            <a:ext cx="2417523" cy="32462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98734" y="4460930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8734" y="3521131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98734" y="245390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98734" y="2942841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758" y="2449457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65324" y="245599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53838" y="2443465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69939" y="4471368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9939" y="3531569"/>
            <a:ext cx="1828800" cy="640080"/>
          </a:xfrm>
          <a:prstGeom prst="roundRect">
            <a:avLst/>
          </a:prstGeom>
          <a:solidFill>
            <a:srgbClr val="54E44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69939" y="246434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69939" y="2953279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57963" y="2459895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36529" y="2466429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25043" y="245390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40395" y="3818532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52564" y="3766148"/>
            <a:ext cx="128253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DRAM$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6871" y="1945324"/>
            <a:ext cx="1214372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0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2566" y="1945324"/>
            <a:ext cx="124122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1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riangle 32"/>
          <p:cNvSpPr/>
          <p:nvPr/>
        </p:nvSpPr>
        <p:spPr>
          <a:xfrm>
            <a:off x="2169244" y="4720002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5486" y="4773369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667713" y="1013927"/>
            <a:ext cx="8476287" cy="104458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Cache local/remote data, save remote miss latency</a:t>
            </a:r>
          </a:p>
          <a:p>
            <a:pPr marL="0" indent="0">
              <a:buNone/>
            </a:pPr>
            <a:r>
              <a:rPr lang="en-US" dirty="0"/>
              <a:t>Need coherence </a:t>
            </a: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40" name="圖片 61" descr="check-and-cross-icons.jpg"/>
          <p:cNvPicPr>
            <a:picLocks noChangeAspect="1"/>
          </p:cNvPicPr>
          <p:nvPr/>
        </p:nvPicPr>
        <p:blipFill>
          <a:blip r:embed="rId3" cstate="print"/>
          <a:srcRect l="1475" t="20306" r="44754" b="18559"/>
          <a:stretch>
            <a:fillRect/>
          </a:stretch>
        </p:blipFill>
        <p:spPr>
          <a:xfrm>
            <a:off x="247650" y="1083314"/>
            <a:ext cx="420063" cy="358589"/>
          </a:xfrm>
          <a:prstGeom prst="rect">
            <a:avLst/>
          </a:prstGeom>
        </p:spPr>
      </p:pic>
      <p:pic>
        <p:nvPicPr>
          <p:cNvPr id="41" name="圖片 65" descr="check-and-cross-icons.jpg"/>
          <p:cNvPicPr>
            <a:picLocks noChangeAspect="1"/>
          </p:cNvPicPr>
          <p:nvPr/>
        </p:nvPicPr>
        <p:blipFill rotWithShape="1">
          <a:blip r:embed="rId4" cstate="print"/>
          <a:srcRect l="55151" t="24756" r="4099" b="22051"/>
          <a:stretch/>
        </p:blipFill>
        <p:spPr>
          <a:xfrm>
            <a:off x="263742" y="1563189"/>
            <a:ext cx="387877" cy="380144"/>
          </a:xfrm>
          <a:prstGeom prst="rect">
            <a:avLst/>
          </a:prstGeom>
          <a:noFill/>
        </p:spPr>
      </p:pic>
      <p:sp>
        <p:nvSpPr>
          <p:cNvPr id="46" name="Triangle 45"/>
          <p:cNvSpPr/>
          <p:nvPr/>
        </p:nvSpPr>
        <p:spPr>
          <a:xfrm>
            <a:off x="2109262" y="3669747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980015" y="2789183"/>
            <a:ext cx="162670" cy="80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Left-Right Arrow 56"/>
          <p:cNvSpPr/>
          <p:nvPr/>
        </p:nvSpPr>
        <p:spPr>
          <a:xfrm>
            <a:off x="3899097" y="4095708"/>
            <a:ext cx="1380705" cy="157271"/>
          </a:xfrm>
          <a:prstGeom prst="leftRightArrow">
            <a:avLst>
              <a:gd name="adj1" fmla="val 42195"/>
              <a:gd name="adj2" fmla="val 8511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85084" y="5622193"/>
            <a:ext cx="8212159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Coherent DRAM Cache saves the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L3 miss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latency of remote data but needs coherence support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691727" y="4324049"/>
            <a:ext cx="57070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7188243" y="2889031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199017" y="2873418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L3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 flipV="1">
            <a:off x="2652519" y="2443465"/>
            <a:ext cx="3312699" cy="24730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>
            <a:off x="5935209" y="2260585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6354186" y="2996962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48738" y="3445815"/>
            <a:ext cx="1721311" cy="861774"/>
            <a:chOff x="5648738" y="3445815"/>
            <a:chExt cx="1721311" cy="861774"/>
          </a:xfrm>
        </p:grpSpPr>
        <p:sp>
          <p:nvSpPr>
            <p:cNvPr id="61" name="Triangle 60"/>
            <p:cNvSpPr/>
            <p:nvPr/>
          </p:nvSpPr>
          <p:spPr>
            <a:xfrm>
              <a:off x="5736644" y="3685089"/>
              <a:ext cx="427137" cy="3657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26787" y="3637137"/>
              <a:ext cx="114326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remote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48738" y="3445815"/>
              <a:ext cx="905515" cy="8617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rgbClr val="FFFF00"/>
                  </a:solidFill>
                  <a:latin typeface="Arial"/>
                  <a:cs typeface="Arial"/>
                </a:rPr>
                <a:t>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4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9" grpId="0" animBg="1"/>
      <p:bldP spid="59" grpId="1" animBg="1"/>
      <p:bldP spid="60" grpId="0" animBg="1"/>
      <p:bldP spid="60" grpId="1" animBg="1"/>
      <p:bldP spid="6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1617"/>
              </p:ext>
            </p:extLst>
          </p:nvPr>
        </p:nvGraphicFramePr>
        <p:xfrm>
          <a:off x="490915" y="1589710"/>
          <a:ext cx="8229600" cy="478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Performance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44368" y="4245388"/>
            <a:ext cx="708528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65500" y="2849914"/>
            <a:ext cx="166254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AVG: 1.3X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92" y="1168077"/>
            <a:ext cx="626004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4-node system, each node has 1GB DRAM$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42" y="1577751"/>
            <a:ext cx="8787945" cy="50038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5783" y="3381969"/>
            <a:ext cx="8731192" cy="4572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Ideal-CDC outperforms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Memory-Side Cache by 30%</a:t>
            </a:r>
          </a:p>
        </p:txBody>
      </p:sp>
    </p:spTree>
    <p:extLst>
      <p:ext uri="{BB962C8B-B14F-4D97-AF65-F5344CB8AC3E}">
        <p14:creationId xmlns:p14="http://schemas.microsoft.com/office/powerpoint/2010/main" val="1605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Need for Coherent DRAM Cache</a:t>
            </a:r>
          </a:p>
          <a:p>
            <a:r>
              <a:rPr lang="en-US" dirty="0" smtClean="0"/>
              <a:t>Challenge 1: A Large </a:t>
            </a:r>
            <a:r>
              <a:rPr lang="en-US" dirty="0"/>
              <a:t>Coherence Directory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 2: A Slow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Request-For-Data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Coherence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3398-78C0-5B46-8BCF-97493A0BAED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868" y="2264063"/>
            <a:ext cx="2525410" cy="3153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0175" y="2264063"/>
            <a:ext cx="2523868" cy="3153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21964" y="4380040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1964" y="3615605"/>
            <a:ext cx="1828800" cy="6400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21964" y="241059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1964" y="2899529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09988" y="2406145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88554" y="2412679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77068" y="2400153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3169" y="4390478"/>
            <a:ext cx="1828800" cy="9144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3169" y="3626043"/>
            <a:ext cx="1828800" cy="6400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693169" y="2421029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3169" y="2909967"/>
            <a:ext cx="1828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1193" y="2416583"/>
            <a:ext cx="365760" cy="370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59759" y="2423117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148273" y="2410591"/>
            <a:ext cx="3657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291715" y="2897296"/>
            <a:ext cx="79883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LLC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101" y="1902012"/>
            <a:ext cx="1214372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Node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5796" y="1902012"/>
            <a:ext cx="124122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Node 1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Triangle 25"/>
          <p:cNvSpPr/>
          <p:nvPr/>
        </p:nvSpPr>
        <p:spPr>
          <a:xfrm>
            <a:off x="2292474" y="4639112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4415" y="4692479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2230101" y="2938430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4024042" y="3837807"/>
            <a:ext cx="1380705" cy="157271"/>
          </a:xfrm>
          <a:prstGeom prst="leftRightArrow">
            <a:avLst>
              <a:gd name="adj1" fmla="val 42195"/>
              <a:gd name="adj2" fmla="val 8511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7339229" y="2884095"/>
            <a:ext cx="78070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LLC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760" y="1095246"/>
            <a:ext cx="8164465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Coherence Directory (CDir): Sparse Directory*, tracking cached data in the system</a:t>
            </a:r>
          </a:p>
        </p:txBody>
      </p:sp>
      <p:sp>
        <p:nvSpPr>
          <p:cNvPr id="44" name="Oval 43"/>
          <p:cNvSpPr/>
          <p:nvPr/>
        </p:nvSpPr>
        <p:spPr>
          <a:xfrm>
            <a:off x="6891262" y="2956881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66762" y="5595155"/>
            <a:ext cx="5594770" cy="914400"/>
          </a:xfrm>
          <a:prstGeom prst="roundRect">
            <a:avLst/>
          </a:prstGeom>
          <a:solidFill>
            <a:srgbClr val="FFD86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On a cache miss, the home node accesses the </a:t>
            </a:r>
            <a:r>
              <a:rPr lang="en-US" sz="2800" smtClean="0">
                <a:solidFill>
                  <a:schemeClr val="tx1"/>
                </a:solidFill>
                <a:latin typeface="Arial"/>
                <a:cs typeface="Arial"/>
              </a:rPr>
              <a:t>CDir information</a:t>
            </a:r>
            <a:endParaRPr lang="en-US" sz="2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8011" y="3513774"/>
            <a:ext cx="2029402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Coherence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Directory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86928" y="3533631"/>
            <a:ext cx="2029402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Coherence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Directory</a:t>
            </a:r>
          </a:p>
        </p:txBody>
      </p:sp>
      <p:sp>
        <p:nvSpPr>
          <p:cNvPr id="49" name="Triangle 48"/>
          <p:cNvSpPr/>
          <p:nvPr/>
        </p:nvSpPr>
        <p:spPr>
          <a:xfrm>
            <a:off x="2284597" y="3746249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94926" y="3774232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119594" y="2737678"/>
            <a:ext cx="16946" cy="4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-28222" y="6589513"/>
            <a:ext cx="416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*Standalone inclusive directory with recalls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38291" y="4702926"/>
            <a:ext cx="130568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045627" y="4694371"/>
            <a:ext cx="130568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807021" y="3480057"/>
            <a:ext cx="57070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7339198" y="3703374"/>
            <a:ext cx="80086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CDir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1302210" y="3736363"/>
            <a:ext cx="80086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CDir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2713867" y="3113376"/>
            <a:ext cx="3221120" cy="8028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riangle 62"/>
          <p:cNvSpPr/>
          <p:nvPr/>
        </p:nvSpPr>
        <p:spPr>
          <a:xfrm>
            <a:off x="5935209" y="2260585"/>
            <a:ext cx="427137" cy="36576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7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 animBg="1"/>
      <p:bldP spid="51" grpId="0" animBg="1"/>
      <p:bldP spid="63" grpId="2" animBg="1"/>
    </p:bldLst>
  </p:timing>
</p:sld>
</file>

<file path=ppt/theme/theme1.xml><?xml version="1.0" encoding="utf-8"?>
<a:theme xmlns:a="http://schemas.openxmlformats.org/drawingml/2006/main" name="care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caret_template.thmx</Template>
  <TotalTime>29714</TotalTime>
  <Words>1195</Words>
  <Application>Microsoft Macintosh PowerPoint</Application>
  <PresentationFormat>On-screen Show (4:3)</PresentationFormat>
  <Paragraphs>463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ＭＳ Ｐゴシック</vt:lpstr>
      <vt:lpstr>新細明體</vt:lpstr>
      <vt:lpstr>Arial</vt:lpstr>
      <vt:lpstr>caret_template</vt:lpstr>
      <vt:lpstr>CANDY: Enabling Coherent DRAM Caches for Multi-node Systems</vt:lpstr>
      <vt:lpstr>3D-DRAM Helps Mitigate Bandwidth WALL</vt:lpstr>
      <vt:lpstr>dram caches for multi-node systems</vt:lpstr>
      <vt:lpstr>Memory-Side Cache (MSC)</vt:lpstr>
      <vt:lpstr>shortcomings of Memory-Side Cache</vt:lpstr>
      <vt:lpstr>Coherent DRAM caches (CDC)</vt:lpstr>
      <vt:lpstr>Potential Performance improvement</vt:lpstr>
      <vt:lpstr>Agenda</vt:lpstr>
      <vt:lpstr>Directory-Based Coherence Protocol</vt:lpstr>
      <vt:lpstr>Large Coherence Directory</vt:lpstr>
      <vt:lpstr>Where to place Coherence Directory?</vt:lpstr>
      <vt:lpstr>DRAM-cache Coherence Buffer (DCB)</vt:lpstr>
      <vt:lpstr>Design of Dram-cache coherence buffer</vt:lpstr>
      <vt:lpstr>Effectiveness of DCB</vt:lpstr>
      <vt:lpstr>Agenda</vt:lpstr>
      <vt:lpstr>Slow Request-For-Data (RFD)</vt:lpstr>
      <vt:lpstr>Sharing-aware bypass</vt:lpstr>
      <vt:lpstr>Performance improvement of CANDY</vt:lpstr>
      <vt:lpstr>Summary</vt:lpstr>
      <vt:lpstr>CANDY: Enabling Coherent DRAM Caches for Multi-node Systems</vt:lpstr>
      <vt:lpstr>PowerPoint Presentation</vt:lpstr>
      <vt:lpstr>DCB Hit RatE</vt:lpstr>
      <vt:lpstr>Operation breakdown</vt:lpstr>
      <vt:lpstr>Inter-node Network Traffic reduction</vt:lpstr>
      <vt:lpstr>Performance (NUMA-Aware systems)</vt:lpstr>
      <vt:lpstr>Sharing-Aware Bypass (1)</vt:lpstr>
      <vt:lpstr>Sharing-Aware Bypass (2)</vt:lpstr>
      <vt:lpstr>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BEAR: Architecting Gigascale DRAM caches</dc:title>
  <dc:creator>Chiachen Chou</dc:creator>
  <cp:lastModifiedBy>Chou, Chia-Chen</cp:lastModifiedBy>
  <cp:revision>3367</cp:revision>
  <dcterms:created xsi:type="dcterms:W3CDTF">2015-04-06T17:32:38Z</dcterms:created>
  <dcterms:modified xsi:type="dcterms:W3CDTF">2017-02-07T21:09:06Z</dcterms:modified>
</cp:coreProperties>
</file>