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6.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notesSlides/notesSlide27.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343" r:id="rId2"/>
    <p:sldId id="543" r:id="rId3"/>
    <p:sldId id="492" r:id="rId4"/>
    <p:sldId id="476" r:id="rId5"/>
    <p:sldId id="495" r:id="rId6"/>
    <p:sldId id="475" r:id="rId7"/>
    <p:sldId id="545" r:id="rId8"/>
    <p:sldId id="497" r:id="rId9"/>
    <p:sldId id="523" r:id="rId10"/>
    <p:sldId id="578" r:id="rId11"/>
    <p:sldId id="582" r:id="rId12"/>
    <p:sldId id="499" r:id="rId13"/>
    <p:sldId id="524" r:id="rId14"/>
    <p:sldId id="507" r:id="rId15"/>
    <p:sldId id="550" r:id="rId16"/>
    <p:sldId id="565" r:id="rId17"/>
    <p:sldId id="587" r:id="rId18"/>
    <p:sldId id="570" r:id="rId19"/>
    <p:sldId id="504" r:id="rId20"/>
    <p:sldId id="525" r:id="rId21"/>
    <p:sldId id="571" r:id="rId22"/>
    <p:sldId id="588" r:id="rId23"/>
    <p:sldId id="575" r:id="rId24"/>
    <p:sldId id="577" r:id="rId25"/>
    <p:sldId id="514" r:id="rId26"/>
    <p:sldId id="594" r:id="rId27"/>
    <p:sldId id="535" r:id="rId28"/>
    <p:sldId id="527" r:id="rId29"/>
    <p:sldId id="603" r:id="rId30"/>
    <p:sldId id="584" r:id="rId31"/>
    <p:sldId id="592" r:id="rId32"/>
    <p:sldId id="607" r:id="rId33"/>
    <p:sldId id="589" r:id="rId34"/>
    <p:sldId id="601" r:id="rId35"/>
    <p:sldId id="585" r:id="rId36"/>
    <p:sldId id="605" r:id="rId37"/>
    <p:sldId id="606" r:id="rId38"/>
    <p:sldId id="600" r:id="rId39"/>
    <p:sldId id="599" r:id="rId40"/>
    <p:sldId id="598" r:id="rId41"/>
    <p:sldId id="596" r:id="rId42"/>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0000"/>
    <a:srgbClr val="99CCFF"/>
    <a:srgbClr val="CCFF66"/>
    <a:srgbClr val="FFCCFF"/>
    <a:srgbClr val="D8D8D8"/>
    <a:srgbClr val="89FFFF"/>
    <a:srgbClr val="07FD59"/>
    <a:srgbClr val="FFFF99"/>
    <a:srgbClr val="FF3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6" autoAdjust="0"/>
    <p:restoredTop sz="47695" autoAdjust="0"/>
  </p:normalViewPr>
  <p:slideViewPr>
    <p:cSldViewPr snapToGrid="0">
      <p:cViewPr varScale="1">
        <p:scale>
          <a:sx n="25" d="100"/>
          <a:sy n="25" d="100"/>
        </p:scale>
        <p:origin x="-199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20"/>
    </p:cViewPr>
  </p:sorterViewPr>
  <p:notesViewPr>
    <p:cSldViewPr snapToGrid="0">
      <p:cViewPr varScale="1">
        <p:scale>
          <a:sx n="57" d="100"/>
          <a:sy n="57" d="100"/>
        </p:scale>
        <p:origin x="-1166" y="-86"/>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Sheet1!$M$5</c:f>
              <c:strCache>
                <c:ptCount val="1"/>
                <c:pt idx="0">
                  <c:v>Data-Comparison-Write</c:v>
                </c:pt>
              </c:strCache>
            </c:strRef>
          </c:tx>
          <c:spPr>
            <a:solidFill>
              <a:srgbClr val="00B0F0"/>
            </a:solidFill>
            <a:ln w="12700">
              <a:solidFill>
                <a:sysClr val="windowText" lastClr="000000"/>
              </a:solidFill>
            </a:ln>
          </c:spPr>
          <c:invertIfNegative val="0"/>
          <c:dPt>
            <c:idx val="0"/>
            <c:invertIfNegative val="0"/>
            <c:bubble3D val="0"/>
            <c:spPr>
              <a:solidFill>
                <a:srgbClr val="00B0F0"/>
              </a:solidFill>
              <a:ln w="53975">
                <a:solidFill>
                  <a:sysClr val="windowText" lastClr="000000"/>
                </a:solidFill>
              </a:ln>
            </c:spPr>
          </c:dPt>
          <c:dPt>
            <c:idx val="1"/>
            <c:invertIfNegative val="0"/>
            <c:bubble3D val="0"/>
            <c:spPr>
              <a:pattFill prst="wdUpDiag">
                <a:fgClr>
                  <a:sysClr val="window" lastClr="FFFFFF"/>
                </a:fgClr>
                <a:bgClr>
                  <a:srgbClr val="00B0F0"/>
                </a:bgClr>
              </a:pattFill>
              <a:ln w="53975">
                <a:solidFill>
                  <a:sysClr val="windowText" lastClr="000000"/>
                </a:solidFill>
              </a:ln>
            </c:spPr>
          </c:dPt>
          <c:cat>
            <c:strRef>
              <c:f>Sheet1!$N$4:$O$4</c:f>
              <c:strCache>
                <c:ptCount val="2"/>
                <c:pt idx="0">
                  <c:v>No Encryption</c:v>
                </c:pt>
                <c:pt idx="1">
                  <c:v>Encryption</c:v>
                </c:pt>
              </c:strCache>
            </c:strRef>
          </c:cat>
          <c:val>
            <c:numRef>
              <c:f>Sheet1!$N$5:$O$5</c:f>
              <c:numCache>
                <c:formatCode>General</c:formatCode>
                <c:ptCount val="2"/>
                <c:pt idx="0">
                  <c:v>0.12182829999999999</c:v>
                </c:pt>
                <c:pt idx="1">
                  <c:v>0.5</c:v>
                </c:pt>
              </c:numCache>
            </c:numRef>
          </c:val>
        </c:ser>
        <c:ser>
          <c:idx val="1"/>
          <c:order val="1"/>
          <c:tx>
            <c:strRef>
              <c:f>Sheet1!$M$6</c:f>
              <c:strCache>
                <c:ptCount val="1"/>
                <c:pt idx="0">
                  <c:v>Flip-N-Write</c:v>
                </c:pt>
              </c:strCache>
            </c:strRef>
          </c:tx>
          <c:spPr>
            <a:solidFill>
              <a:srgbClr val="FF0000"/>
            </a:solidFill>
            <a:ln w="12700">
              <a:solidFill>
                <a:sysClr val="windowText" lastClr="000000"/>
              </a:solidFill>
            </a:ln>
          </c:spPr>
          <c:invertIfNegative val="0"/>
          <c:dPt>
            <c:idx val="0"/>
            <c:invertIfNegative val="0"/>
            <c:bubble3D val="0"/>
            <c:spPr>
              <a:solidFill>
                <a:srgbClr val="FF0000"/>
              </a:solidFill>
              <a:ln w="53975">
                <a:solidFill>
                  <a:sysClr val="windowText" lastClr="000000"/>
                </a:solidFill>
              </a:ln>
            </c:spPr>
          </c:dPt>
          <c:dPt>
            <c:idx val="1"/>
            <c:invertIfNegative val="0"/>
            <c:bubble3D val="0"/>
            <c:spPr>
              <a:pattFill prst="wdDnDiag">
                <a:fgClr>
                  <a:sysClr val="window" lastClr="FFFFFF"/>
                </a:fgClr>
                <a:bgClr>
                  <a:srgbClr val="FF0000"/>
                </a:bgClr>
              </a:pattFill>
              <a:ln w="53975">
                <a:solidFill>
                  <a:sysClr val="windowText" lastClr="000000"/>
                </a:solidFill>
              </a:ln>
            </c:spPr>
          </c:dPt>
          <c:cat>
            <c:strRef>
              <c:f>Sheet1!$N$4:$O$4</c:f>
              <c:strCache>
                <c:ptCount val="2"/>
                <c:pt idx="0">
                  <c:v>No Encryption</c:v>
                </c:pt>
                <c:pt idx="1">
                  <c:v>Encryption</c:v>
                </c:pt>
              </c:strCache>
            </c:strRef>
          </c:cat>
          <c:val>
            <c:numRef>
              <c:f>Sheet1!$N$6:$O$6</c:f>
              <c:numCache>
                <c:formatCode>General</c:formatCode>
                <c:ptCount val="2"/>
                <c:pt idx="0">
                  <c:v>0.10495112000000001</c:v>
                </c:pt>
                <c:pt idx="1">
                  <c:v>0.42714840000000004</c:v>
                </c:pt>
              </c:numCache>
            </c:numRef>
          </c:val>
        </c:ser>
        <c:dLbls>
          <c:showLegendKey val="0"/>
          <c:showVal val="0"/>
          <c:showCatName val="0"/>
          <c:showSerName val="0"/>
          <c:showPercent val="0"/>
          <c:showBubbleSize val="0"/>
        </c:dLbls>
        <c:gapWidth val="320"/>
        <c:overlap val="-100"/>
        <c:axId val="148119552"/>
        <c:axId val="148121088"/>
      </c:barChart>
      <c:catAx>
        <c:axId val="148119552"/>
        <c:scaling>
          <c:orientation val="minMax"/>
        </c:scaling>
        <c:delete val="0"/>
        <c:axPos val="b"/>
        <c:majorTickMark val="none"/>
        <c:minorTickMark val="none"/>
        <c:tickLblPos val="nextTo"/>
        <c:txPr>
          <a:bodyPr/>
          <a:lstStyle/>
          <a:p>
            <a:pPr>
              <a:defRPr sz="2000" b="1"/>
            </a:pPr>
            <a:endParaRPr lang="en-US"/>
          </a:p>
        </c:txPr>
        <c:crossAx val="148121088"/>
        <c:crosses val="autoZero"/>
        <c:auto val="1"/>
        <c:lblAlgn val="ctr"/>
        <c:lblOffset val="100"/>
        <c:noMultiLvlLbl val="0"/>
      </c:catAx>
      <c:valAx>
        <c:axId val="148121088"/>
        <c:scaling>
          <c:orientation val="minMax"/>
          <c:max val="0.60000000000000009"/>
          <c:min val="0"/>
        </c:scaling>
        <c:delete val="0"/>
        <c:axPos val="l"/>
        <c:majorGridlines/>
        <c:title>
          <c:tx>
            <c:rich>
              <a:bodyPr rot="-5400000" vert="horz"/>
              <a:lstStyle/>
              <a:p>
                <a:pPr>
                  <a:defRPr sz="2000"/>
                </a:pPr>
                <a:r>
                  <a:rPr lang="en-US" sz="2000" b="1"/>
                  <a:t>Bit flips per Write (%)</a:t>
                </a:r>
              </a:p>
            </c:rich>
          </c:tx>
          <c:layout/>
          <c:overlay val="0"/>
        </c:title>
        <c:numFmt formatCode="0%" sourceLinked="0"/>
        <c:majorTickMark val="none"/>
        <c:minorTickMark val="none"/>
        <c:tickLblPos val="nextTo"/>
        <c:txPr>
          <a:bodyPr/>
          <a:lstStyle/>
          <a:p>
            <a:pPr>
              <a:defRPr sz="1800"/>
            </a:pPr>
            <a:endParaRPr lang="en-US"/>
          </a:p>
        </c:txPr>
        <c:crossAx val="148119552"/>
        <c:crosses val="autoZero"/>
        <c:crossBetween val="between"/>
        <c:majorUnit val="0.1"/>
      </c:valAx>
    </c:plotArea>
    <c:legend>
      <c:legendPos val="t"/>
      <c:layout/>
      <c:overlay val="0"/>
      <c:txPr>
        <a:bodyPr/>
        <a:lstStyle/>
        <a:p>
          <a:pPr>
            <a:defRPr sz="2000"/>
          </a:pPr>
          <a:endParaRPr lang="en-US"/>
        </a:p>
      </c:txPr>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pt idx="0">
                  <c:v>0.1131682344</c:v>
                </c:pt>
                <c:pt idx="1">
                  <c:v>9.5253796879999991E-2</c:v>
                </c:pt>
                <c:pt idx="2">
                  <c:v>0.33668000980000001</c:v>
                </c:pt>
                <c:pt idx="3">
                  <c:v>0.47162984769999999</c:v>
                </c:pt>
                <c:pt idx="4">
                  <c:v>0.35970829100000001</c:v>
                </c:pt>
                <c:pt idx="5">
                  <c:v>9.6463267580000012E-2</c:v>
                </c:pt>
                <c:pt idx="6">
                  <c:v>0.33276324019999998</c:v>
                </c:pt>
                <c:pt idx="7">
                  <c:v>0.43992551560000004</c:v>
                </c:pt>
                <c:pt idx="8">
                  <c:v>0.20652441599999999</c:v>
                </c:pt>
                <c:pt idx="9">
                  <c:v>0.39374744919999999</c:v>
                </c:pt>
                <c:pt idx="10">
                  <c:v>0.25982065430000001</c:v>
                </c:pt>
                <c:pt idx="11">
                  <c:v>0.17377395700000001</c:v>
                </c:pt>
                <c:pt idx="12">
                  <c:v>0.23732399849999999</c:v>
                </c:pt>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188275712"/>
        <c:axId val="188281600"/>
      </c:barChart>
      <c:catAx>
        <c:axId val="188275712"/>
        <c:scaling>
          <c:orientation val="minMax"/>
        </c:scaling>
        <c:delete val="0"/>
        <c:axPos val="b"/>
        <c:majorTickMark val="none"/>
        <c:minorTickMark val="none"/>
        <c:tickLblPos val="nextTo"/>
        <c:crossAx val="188281600"/>
        <c:crosses val="autoZero"/>
        <c:auto val="1"/>
        <c:lblAlgn val="ctr"/>
        <c:lblOffset val="100"/>
        <c:noMultiLvlLbl val="0"/>
      </c:catAx>
      <c:valAx>
        <c:axId val="188281600"/>
        <c:scaling>
          <c:orientation val="minMax"/>
          <c:max val="0.5"/>
          <c:min val="0"/>
        </c:scaling>
        <c:delete val="0"/>
        <c:axPos val="l"/>
        <c:majorGridlines/>
        <c:title>
          <c:tx>
            <c:rich>
              <a:bodyPr rot="-5400000" vert="horz"/>
              <a:lstStyle/>
              <a:p>
                <a:pPr>
                  <a:defRPr sz="2000"/>
                </a:pPr>
                <a:r>
                  <a:rPr lang="en-US" sz="2000"/>
                  <a:t>Bit flips per Write (%)</a:t>
                </a:r>
              </a:p>
            </c:rich>
          </c:tx>
          <c:overlay val="0"/>
        </c:title>
        <c:numFmt formatCode="0%" sourceLinked="0"/>
        <c:majorTickMark val="none"/>
        <c:minorTickMark val="none"/>
        <c:tickLblPos val="nextTo"/>
        <c:crossAx val="188275712"/>
        <c:crosses val="autoZero"/>
        <c:crossBetween val="between"/>
        <c:majorUnit val="5.000000000000001E-2"/>
        <c:minorUnit val="1.0000000000000002E-2"/>
      </c:valAx>
    </c:plotArea>
    <c:legend>
      <c:legendPos val="t"/>
      <c:overlay val="0"/>
    </c:legend>
    <c:plotVisOnly val="1"/>
    <c:dispBlanksAs val="gap"/>
    <c:showDLblsOverMax val="0"/>
  </c:chart>
  <c:txPr>
    <a:bodyPr/>
    <a:lstStyle/>
    <a:p>
      <a:pPr>
        <a:defRPr sz="20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numCache>
            </c:numRef>
          </c:val>
        </c:ser>
        <c:dLbls>
          <c:showLegendKey val="0"/>
          <c:showVal val="0"/>
          <c:showCatName val="0"/>
          <c:showSerName val="0"/>
          <c:showPercent val="0"/>
          <c:showBubbleSize val="0"/>
        </c:dLbls>
        <c:gapWidth val="258"/>
        <c:overlap val="-48"/>
        <c:axId val="156455296"/>
        <c:axId val="156456832"/>
      </c:barChart>
      <c:catAx>
        <c:axId val="156455296"/>
        <c:scaling>
          <c:orientation val="minMax"/>
        </c:scaling>
        <c:delete val="0"/>
        <c:axPos val="b"/>
        <c:majorTickMark val="none"/>
        <c:minorTickMark val="none"/>
        <c:tickLblPos val="nextTo"/>
        <c:crossAx val="156456832"/>
        <c:crosses val="autoZero"/>
        <c:auto val="1"/>
        <c:lblAlgn val="ctr"/>
        <c:lblOffset val="100"/>
        <c:noMultiLvlLbl val="0"/>
      </c:catAx>
      <c:valAx>
        <c:axId val="156456832"/>
        <c:scaling>
          <c:orientation val="minMax"/>
          <c:max val="0.5"/>
          <c:min val="0"/>
        </c:scaling>
        <c:delete val="0"/>
        <c:axPos val="l"/>
        <c:majorGridlines/>
        <c:title>
          <c:tx>
            <c:rich>
              <a:bodyPr rot="-5400000" vert="horz"/>
              <a:lstStyle/>
              <a:p>
                <a:pPr>
                  <a:defRPr sz="2000"/>
                </a:pPr>
                <a:r>
                  <a:rPr lang="en-US" sz="2000"/>
                  <a:t>Bit flips per Write (%)</a:t>
                </a:r>
              </a:p>
            </c:rich>
          </c:tx>
          <c:overlay val="0"/>
        </c:title>
        <c:numFmt formatCode="0%" sourceLinked="0"/>
        <c:majorTickMark val="none"/>
        <c:minorTickMark val="none"/>
        <c:tickLblPos val="nextTo"/>
        <c:crossAx val="156455296"/>
        <c:crosses val="autoZero"/>
        <c:crossBetween val="between"/>
        <c:majorUnit val="5.000000000000001E-2"/>
        <c:minorUnit val="1.0000000000000002E-2"/>
      </c:valAx>
    </c:plotArea>
    <c:legend>
      <c:legendPos val="t"/>
      <c:legendEntry>
        <c:idx val="1"/>
        <c:delete val="1"/>
      </c:legendEntry>
      <c:legendEntry>
        <c:idx val="2"/>
        <c:delete val="1"/>
      </c:legendEntry>
      <c:overlay val="0"/>
    </c:legend>
    <c:plotVisOnly val="1"/>
    <c:dispBlanksAs val="gap"/>
    <c:showDLblsOverMax val="0"/>
  </c:chart>
  <c:txPr>
    <a:bodyPr/>
    <a:lstStyle/>
    <a:p>
      <a:pPr>
        <a:defRPr sz="20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186552704"/>
        <c:axId val="186554240"/>
      </c:barChart>
      <c:catAx>
        <c:axId val="186552704"/>
        <c:scaling>
          <c:orientation val="minMax"/>
        </c:scaling>
        <c:delete val="0"/>
        <c:axPos val="b"/>
        <c:majorTickMark val="none"/>
        <c:minorTickMark val="none"/>
        <c:tickLblPos val="nextTo"/>
        <c:crossAx val="186554240"/>
        <c:crosses val="autoZero"/>
        <c:auto val="1"/>
        <c:lblAlgn val="ctr"/>
        <c:lblOffset val="100"/>
        <c:noMultiLvlLbl val="0"/>
      </c:catAx>
      <c:valAx>
        <c:axId val="186554240"/>
        <c:scaling>
          <c:orientation val="minMax"/>
          <c:max val="0.5"/>
          <c:min val="0"/>
        </c:scaling>
        <c:delete val="0"/>
        <c:axPos val="l"/>
        <c:majorGridlines/>
        <c:title>
          <c:tx>
            <c:rich>
              <a:bodyPr rot="-5400000" vert="horz"/>
              <a:lstStyle/>
              <a:p>
                <a:pPr>
                  <a:defRPr sz="2000"/>
                </a:pPr>
                <a:r>
                  <a:rPr lang="en-US" sz="2000" dirty="0"/>
                  <a:t>Bit flips per Write (%)</a:t>
                </a:r>
              </a:p>
            </c:rich>
          </c:tx>
          <c:overlay val="0"/>
        </c:title>
        <c:numFmt formatCode="0%" sourceLinked="0"/>
        <c:majorTickMark val="none"/>
        <c:minorTickMark val="none"/>
        <c:tickLblPos val="nextTo"/>
        <c:crossAx val="186552704"/>
        <c:crosses val="autoZero"/>
        <c:crossBetween val="between"/>
        <c:majorUnit val="5.000000000000001E-2"/>
        <c:minorUnit val="1.0000000000000002E-2"/>
      </c:valAx>
    </c:plotArea>
    <c:legend>
      <c:legendPos val="t"/>
      <c:legendEntry>
        <c:idx val="1"/>
        <c:delete val="1"/>
      </c:legendEntry>
      <c:overlay val="0"/>
    </c:legend>
    <c:plotVisOnly val="1"/>
    <c:dispBlanksAs val="gap"/>
    <c:showDLblsOverMax val="0"/>
  </c:chart>
  <c:txPr>
    <a:bodyPr/>
    <a:lstStyle/>
    <a:p>
      <a:pPr>
        <a:defRPr sz="20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pt idx="0">
                  <c:v>0.1131682344</c:v>
                </c:pt>
                <c:pt idx="1">
                  <c:v>9.5253796879999991E-2</c:v>
                </c:pt>
                <c:pt idx="2">
                  <c:v>0.33668000980000001</c:v>
                </c:pt>
                <c:pt idx="3">
                  <c:v>0.47162984769999999</c:v>
                </c:pt>
                <c:pt idx="4">
                  <c:v>0.35970829100000001</c:v>
                </c:pt>
                <c:pt idx="5">
                  <c:v>9.6463267580000012E-2</c:v>
                </c:pt>
                <c:pt idx="6">
                  <c:v>0.33276324019999998</c:v>
                </c:pt>
                <c:pt idx="7">
                  <c:v>0.43992551560000004</c:v>
                </c:pt>
                <c:pt idx="8">
                  <c:v>0.20652441599999999</c:v>
                </c:pt>
                <c:pt idx="9">
                  <c:v>0.39374744919999999</c:v>
                </c:pt>
                <c:pt idx="10">
                  <c:v>0.25982065430000001</c:v>
                </c:pt>
                <c:pt idx="11">
                  <c:v>0.17377395700000001</c:v>
                </c:pt>
                <c:pt idx="12">
                  <c:v>0.23732399849999999</c:v>
                </c:pt>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186576896"/>
        <c:axId val="186578432"/>
      </c:barChart>
      <c:catAx>
        <c:axId val="186576896"/>
        <c:scaling>
          <c:orientation val="minMax"/>
        </c:scaling>
        <c:delete val="0"/>
        <c:axPos val="b"/>
        <c:majorTickMark val="none"/>
        <c:minorTickMark val="none"/>
        <c:tickLblPos val="nextTo"/>
        <c:crossAx val="186578432"/>
        <c:crosses val="autoZero"/>
        <c:auto val="1"/>
        <c:lblAlgn val="ctr"/>
        <c:lblOffset val="100"/>
        <c:noMultiLvlLbl val="0"/>
      </c:catAx>
      <c:valAx>
        <c:axId val="186578432"/>
        <c:scaling>
          <c:orientation val="minMax"/>
          <c:max val="0.5"/>
          <c:min val="0"/>
        </c:scaling>
        <c:delete val="0"/>
        <c:axPos val="l"/>
        <c:majorGridlines/>
        <c:title>
          <c:tx>
            <c:rich>
              <a:bodyPr rot="-5400000" vert="horz"/>
              <a:lstStyle/>
              <a:p>
                <a:pPr>
                  <a:defRPr sz="2000"/>
                </a:pPr>
                <a:r>
                  <a:rPr lang="en-US" sz="2000"/>
                  <a:t>Bit flips per Write (%)</a:t>
                </a:r>
              </a:p>
            </c:rich>
          </c:tx>
          <c:overlay val="0"/>
        </c:title>
        <c:numFmt formatCode="0%" sourceLinked="0"/>
        <c:majorTickMark val="none"/>
        <c:minorTickMark val="none"/>
        <c:tickLblPos val="nextTo"/>
        <c:crossAx val="186576896"/>
        <c:crosses val="autoZero"/>
        <c:crossBetween val="between"/>
        <c:majorUnit val="5.000000000000001E-2"/>
        <c:minorUnit val="1.0000000000000002E-2"/>
      </c:valAx>
    </c:plotArea>
    <c:legend>
      <c:legendPos val="t"/>
      <c:overlay val="0"/>
    </c:legend>
    <c:plotVisOnly val="1"/>
    <c:dispBlanksAs val="gap"/>
    <c:showDLblsOverMax val="0"/>
  </c:chart>
  <c:txPr>
    <a:bodyPr/>
    <a:lstStyle/>
    <a:p>
      <a:pPr>
        <a:defRPr sz="20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Sheet1!$D$3</c:f>
              <c:strCache>
                <c:ptCount val="1"/>
                <c:pt idx="0">
                  <c:v>Encrypted+FNW</c:v>
                </c:pt>
              </c:strCache>
            </c:strRef>
          </c:tx>
          <c:spPr>
            <a:pattFill prst="wdUpDiag">
              <a:fgClr>
                <a:sysClr val="window" lastClr="FFFFFF"/>
              </a:fgClr>
              <a:bgClr>
                <a:srgbClr val="00B0F0"/>
              </a:bgClr>
            </a:pattFill>
            <a:ln w="53975">
              <a:solidFill>
                <a:sysClr val="windowText" lastClr="000000"/>
              </a:solidFill>
            </a:ln>
          </c:spPr>
          <c:invertIfNegative val="0"/>
          <c:dPt>
            <c:idx val="0"/>
            <c:invertIfNegative val="0"/>
            <c:bubble3D val="0"/>
            <c:spPr>
              <a:pattFill prst="wdUpDiag">
                <a:fgClr>
                  <a:sysClr val="window" lastClr="FFFFFF"/>
                </a:fgClr>
                <a:bgClr>
                  <a:srgbClr val="00B0F0"/>
                </a:bgClr>
              </a:pattFill>
              <a:ln w="47625">
                <a:solidFill>
                  <a:sysClr val="windowText" lastClr="000000"/>
                </a:solidFill>
              </a:ln>
            </c:spPr>
          </c:dPt>
          <c:cat>
            <c:strRef>
              <c:f>Sheet1!$C$5</c:f>
              <c:strCache>
                <c:ptCount val="1"/>
                <c:pt idx="0">
                  <c:v>Speedup</c:v>
                </c:pt>
              </c:strCache>
            </c:strRef>
          </c:cat>
          <c:val>
            <c:numRef>
              <c:f>Sheet1!$D$5</c:f>
              <c:numCache>
                <c:formatCode>General</c:formatCode>
                <c:ptCount val="1"/>
                <c:pt idx="0">
                  <c:v>1.002</c:v>
                </c:pt>
              </c:numCache>
            </c:numRef>
          </c:val>
        </c:ser>
        <c:ser>
          <c:idx val="1"/>
          <c:order val="1"/>
          <c:tx>
            <c:strRef>
              <c:f>Sheet1!$E$3</c:f>
              <c:strCache>
                <c:ptCount val="1"/>
                <c:pt idx="0">
                  <c:v>DEUCE</c:v>
                </c:pt>
              </c:strCache>
            </c:strRef>
          </c:tx>
          <c:spPr>
            <a:pattFill prst="wdDnDiag">
              <a:fgClr>
                <a:sysClr val="window" lastClr="FFFFFF"/>
              </a:fgClr>
              <a:bgClr>
                <a:srgbClr val="FF0000"/>
              </a:bgClr>
            </a:pattFill>
            <a:ln w="47625">
              <a:solidFill>
                <a:sysClr val="windowText" lastClr="000000"/>
              </a:solidFill>
            </a:ln>
          </c:spPr>
          <c:invertIfNegative val="0"/>
          <c:cat>
            <c:strRef>
              <c:f>Sheet1!$C$5</c:f>
              <c:strCache>
                <c:ptCount val="1"/>
                <c:pt idx="0">
                  <c:v>Speedup</c:v>
                </c:pt>
              </c:strCache>
            </c:strRef>
          </c:cat>
          <c:val>
            <c:numRef>
              <c:f>Sheet1!$E$5</c:f>
              <c:numCache>
                <c:formatCode>General</c:formatCode>
                <c:ptCount val="1"/>
                <c:pt idx="0">
                  <c:v>1.266</c:v>
                </c:pt>
              </c:numCache>
            </c:numRef>
          </c:val>
        </c:ser>
        <c:ser>
          <c:idx val="2"/>
          <c:order val="2"/>
          <c:tx>
            <c:strRef>
              <c:f>Sheet1!$F$3</c:f>
              <c:strCache>
                <c:ptCount val="1"/>
                <c:pt idx="0">
                  <c:v>Unencrypted+FNW</c:v>
                </c:pt>
              </c:strCache>
            </c:strRef>
          </c:tx>
          <c:spPr>
            <a:ln w="47625">
              <a:solidFill>
                <a:sysClr val="windowText" lastClr="000000"/>
              </a:solidFill>
            </a:ln>
          </c:spPr>
          <c:invertIfNegative val="0"/>
          <c:cat>
            <c:strRef>
              <c:f>Sheet1!$C$5</c:f>
              <c:strCache>
                <c:ptCount val="1"/>
                <c:pt idx="0">
                  <c:v>Speedup</c:v>
                </c:pt>
              </c:strCache>
            </c:strRef>
          </c:cat>
          <c:val>
            <c:numRef>
              <c:f>Sheet1!$F$5</c:f>
              <c:numCache>
                <c:formatCode>General</c:formatCode>
                <c:ptCount val="1"/>
                <c:pt idx="0">
                  <c:v>1.403</c:v>
                </c:pt>
              </c:numCache>
            </c:numRef>
          </c:val>
        </c:ser>
        <c:dLbls>
          <c:showLegendKey val="0"/>
          <c:showVal val="0"/>
          <c:showCatName val="0"/>
          <c:showSerName val="0"/>
          <c:showPercent val="0"/>
          <c:showBubbleSize val="0"/>
        </c:dLbls>
        <c:gapWidth val="400"/>
        <c:overlap val="-100"/>
        <c:axId val="186743808"/>
        <c:axId val="186749696"/>
      </c:barChart>
      <c:catAx>
        <c:axId val="186743808"/>
        <c:scaling>
          <c:orientation val="minMax"/>
        </c:scaling>
        <c:delete val="1"/>
        <c:axPos val="b"/>
        <c:majorTickMark val="out"/>
        <c:minorTickMark val="none"/>
        <c:tickLblPos val="nextTo"/>
        <c:crossAx val="186749696"/>
        <c:crosses val="autoZero"/>
        <c:auto val="1"/>
        <c:lblAlgn val="ctr"/>
        <c:lblOffset val="100"/>
        <c:noMultiLvlLbl val="0"/>
      </c:catAx>
      <c:valAx>
        <c:axId val="186749696"/>
        <c:scaling>
          <c:orientation val="minMax"/>
        </c:scaling>
        <c:delete val="0"/>
        <c:axPos val="l"/>
        <c:majorGridlines/>
        <c:title>
          <c:tx>
            <c:rich>
              <a:bodyPr rot="-5400000" vert="horz"/>
              <a:lstStyle/>
              <a:p>
                <a:pPr>
                  <a:defRPr sz="1800"/>
                </a:pPr>
                <a:r>
                  <a:rPr lang="en-US" sz="1800"/>
                  <a:t>Normalized to Encrypted PCM</a:t>
                </a:r>
              </a:p>
            </c:rich>
          </c:tx>
          <c:overlay val="0"/>
        </c:title>
        <c:numFmt formatCode="General" sourceLinked="1"/>
        <c:majorTickMark val="none"/>
        <c:minorTickMark val="none"/>
        <c:tickLblPos val="nextTo"/>
        <c:txPr>
          <a:bodyPr/>
          <a:lstStyle/>
          <a:p>
            <a:pPr>
              <a:defRPr sz="2000"/>
            </a:pPr>
            <a:endParaRPr lang="en-US"/>
          </a:p>
        </c:txPr>
        <c:crossAx val="186743808"/>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Sheet1!$D$3</c:f>
              <c:strCache>
                <c:ptCount val="1"/>
                <c:pt idx="0">
                  <c:v>Encrypted+FNW</c:v>
                </c:pt>
              </c:strCache>
            </c:strRef>
          </c:tx>
          <c:spPr>
            <a:pattFill prst="wdUpDiag">
              <a:fgClr>
                <a:sysClr val="window" lastClr="FFFFFF"/>
              </a:fgClr>
              <a:bgClr>
                <a:srgbClr val="00B0F0"/>
              </a:bgClr>
            </a:pattFill>
            <a:ln w="47625">
              <a:solidFill>
                <a:sysClr val="windowText" lastClr="000000"/>
              </a:solidFill>
            </a:ln>
          </c:spPr>
          <c:invertIfNegative val="0"/>
          <c:cat>
            <c:strRef>
              <c:f>Sheet1!$C$6</c:f>
              <c:strCache>
                <c:ptCount val="1"/>
                <c:pt idx="0">
                  <c:v>EDP</c:v>
                </c:pt>
              </c:strCache>
            </c:strRef>
          </c:cat>
          <c:val>
            <c:numRef>
              <c:f>Sheet1!$D$6</c:f>
              <c:numCache>
                <c:formatCode>General</c:formatCode>
                <c:ptCount val="1"/>
                <c:pt idx="0">
                  <c:v>0.95899999999999996</c:v>
                </c:pt>
              </c:numCache>
            </c:numRef>
          </c:val>
        </c:ser>
        <c:ser>
          <c:idx val="1"/>
          <c:order val="1"/>
          <c:tx>
            <c:strRef>
              <c:f>Sheet1!$E$3</c:f>
              <c:strCache>
                <c:ptCount val="1"/>
                <c:pt idx="0">
                  <c:v>DEUCE</c:v>
                </c:pt>
              </c:strCache>
            </c:strRef>
          </c:tx>
          <c:spPr>
            <a:pattFill prst="wdDnDiag">
              <a:fgClr>
                <a:sysClr val="window" lastClr="FFFFFF"/>
              </a:fgClr>
              <a:bgClr>
                <a:srgbClr val="FF0000"/>
              </a:bgClr>
            </a:pattFill>
            <a:ln w="47625">
              <a:solidFill>
                <a:sysClr val="windowText" lastClr="000000"/>
              </a:solidFill>
            </a:ln>
          </c:spPr>
          <c:invertIfNegative val="0"/>
          <c:cat>
            <c:strRef>
              <c:f>Sheet1!$C$6</c:f>
              <c:strCache>
                <c:ptCount val="1"/>
                <c:pt idx="0">
                  <c:v>EDP</c:v>
                </c:pt>
              </c:strCache>
            </c:strRef>
          </c:cat>
          <c:val>
            <c:numRef>
              <c:f>Sheet1!$E$6</c:f>
              <c:numCache>
                <c:formatCode>General</c:formatCode>
                <c:ptCount val="1"/>
                <c:pt idx="0">
                  <c:v>0.57199999999999995</c:v>
                </c:pt>
              </c:numCache>
            </c:numRef>
          </c:val>
        </c:ser>
        <c:ser>
          <c:idx val="2"/>
          <c:order val="2"/>
          <c:tx>
            <c:strRef>
              <c:f>Sheet1!$F$3</c:f>
              <c:strCache>
                <c:ptCount val="1"/>
                <c:pt idx="0">
                  <c:v>Unencrypted+FNW</c:v>
                </c:pt>
              </c:strCache>
            </c:strRef>
          </c:tx>
          <c:spPr>
            <a:ln w="47625">
              <a:solidFill>
                <a:sysClr val="windowText" lastClr="000000"/>
              </a:solidFill>
            </a:ln>
          </c:spPr>
          <c:invertIfNegative val="0"/>
          <c:cat>
            <c:strRef>
              <c:f>Sheet1!$C$6</c:f>
              <c:strCache>
                <c:ptCount val="1"/>
                <c:pt idx="0">
                  <c:v>EDP</c:v>
                </c:pt>
              </c:strCache>
            </c:strRef>
          </c:cat>
          <c:val>
            <c:numRef>
              <c:f>Sheet1!$F$6</c:f>
              <c:numCache>
                <c:formatCode>General</c:formatCode>
                <c:ptCount val="1"/>
                <c:pt idx="0">
                  <c:v>0.435</c:v>
                </c:pt>
              </c:numCache>
            </c:numRef>
          </c:val>
        </c:ser>
        <c:dLbls>
          <c:showLegendKey val="0"/>
          <c:showVal val="0"/>
          <c:showCatName val="0"/>
          <c:showSerName val="0"/>
          <c:showPercent val="0"/>
          <c:showBubbleSize val="0"/>
        </c:dLbls>
        <c:gapWidth val="400"/>
        <c:overlap val="-100"/>
        <c:axId val="187160448"/>
        <c:axId val="187161984"/>
      </c:barChart>
      <c:catAx>
        <c:axId val="187160448"/>
        <c:scaling>
          <c:orientation val="minMax"/>
        </c:scaling>
        <c:delete val="1"/>
        <c:axPos val="b"/>
        <c:majorTickMark val="out"/>
        <c:minorTickMark val="none"/>
        <c:tickLblPos val="nextTo"/>
        <c:crossAx val="187161984"/>
        <c:crosses val="autoZero"/>
        <c:auto val="1"/>
        <c:lblAlgn val="ctr"/>
        <c:lblOffset val="100"/>
        <c:noMultiLvlLbl val="0"/>
      </c:catAx>
      <c:valAx>
        <c:axId val="187161984"/>
        <c:scaling>
          <c:orientation val="minMax"/>
          <c:max val="1"/>
        </c:scaling>
        <c:delete val="0"/>
        <c:axPos val="l"/>
        <c:majorGridlines/>
        <c:title>
          <c:tx>
            <c:rich>
              <a:bodyPr rot="-5400000" vert="horz"/>
              <a:lstStyle/>
              <a:p>
                <a:pPr>
                  <a:defRPr sz="1800"/>
                </a:pPr>
                <a:r>
                  <a:rPr lang="en-US" sz="1800"/>
                  <a:t>Normalized to Encrypted PCM</a:t>
                </a:r>
              </a:p>
            </c:rich>
          </c:tx>
          <c:overlay val="0"/>
        </c:title>
        <c:numFmt formatCode="General" sourceLinked="1"/>
        <c:majorTickMark val="none"/>
        <c:minorTickMark val="none"/>
        <c:tickLblPos val="nextTo"/>
        <c:txPr>
          <a:bodyPr/>
          <a:lstStyle/>
          <a:p>
            <a:pPr>
              <a:defRPr sz="2000"/>
            </a:pPr>
            <a:endParaRPr lang="en-US"/>
          </a:p>
        </c:txPr>
        <c:crossAx val="187160448"/>
        <c:crosses val="autoZero"/>
        <c:crossBetween val="between"/>
      </c:valAx>
    </c:plotArea>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Sheet1!$E$3</c:f>
              <c:strCache>
                <c:ptCount val="1"/>
                <c:pt idx="0">
                  <c:v>DEUCE</c:v>
                </c:pt>
              </c:strCache>
            </c:strRef>
          </c:tx>
          <c:spPr>
            <a:pattFill prst="wdUpDiag">
              <a:fgClr>
                <a:sysClr val="window" lastClr="FFFFFF"/>
              </a:fgClr>
              <a:bgClr>
                <a:srgbClr val="00B0F0"/>
              </a:bgClr>
            </a:pattFill>
          </c:spPr>
          <c:invertIfNegative val="0"/>
          <c:dPt>
            <c:idx val="0"/>
            <c:invertIfNegative val="0"/>
            <c:bubble3D val="0"/>
            <c:spPr>
              <a:pattFill prst="wdUpDiag">
                <a:fgClr>
                  <a:sysClr val="window" lastClr="FFFFFF"/>
                </a:fgClr>
                <a:bgClr>
                  <a:srgbClr val="00B0F0"/>
                </a:bgClr>
              </a:pattFill>
              <a:ln w="53975">
                <a:solidFill>
                  <a:sysClr val="windowText" lastClr="000000"/>
                </a:solidFill>
              </a:ln>
            </c:spPr>
          </c:dPt>
          <c:cat>
            <c:strRef>
              <c:f>Sheet1!$C$7</c:f>
              <c:strCache>
                <c:ptCount val="1"/>
                <c:pt idx="0">
                  <c:v>Lifetime</c:v>
                </c:pt>
              </c:strCache>
            </c:strRef>
          </c:cat>
          <c:val>
            <c:numRef>
              <c:f>Sheet1!$E$7</c:f>
              <c:numCache>
                <c:formatCode>General</c:formatCode>
                <c:ptCount val="1"/>
                <c:pt idx="0">
                  <c:v>1.1000000000000001</c:v>
                </c:pt>
              </c:numCache>
            </c:numRef>
          </c:val>
        </c:ser>
        <c:ser>
          <c:idx val="3"/>
          <c:order val="1"/>
          <c:tx>
            <c:strRef>
              <c:f>Sheet1!$G$3</c:f>
              <c:strCache>
                <c:ptCount val="1"/>
                <c:pt idx="0">
                  <c:v>DEUCE + Wear Level</c:v>
                </c:pt>
              </c:strCache>
            </c:strRef>
          </c:tx>
          <c:spPr>
            <a:pattFill prst="wdDnDiag">
              <a:fgClr>
                <a:sysClr val="window" lastClr="FFFFFF"/>
              </a:fgClr>
              <a:bgClr>
                <a:srgbClr val="FF0000"/>
              </a:bgClr>
            </a:pattFill>
            <a:ln w="53975">
              <a:solidFill>
                <a:sysClr val="windowText" lastClr="000000"/>
              </a:solidFill>
            </a:ln>
          </c:spPr>
          <c:invertIfNegative val="0"/>
          <c:cat>
            <c:strRef>
              <c:f>Sheet1!$C$7</c:f>
              <c:strCache>
                <c:ptCount val="1"/>
                <c:pt idx="0">
                  <c:v>Lifetime</c:v>
                </c:pt>
              </c:strCache>
            </c:strRef>
          </c:cat>
          <c:val>
            <c:numRef>
              <c:f>Sheet1!$G$7</c:f>
              <c:numCache>
                <c:formatCode>General</c:formatCode>
                <c:ptCount val="1"/>
                <c:pt idx="0">
                  <c:v>2</c:v>
                </c:pt>
              </c:numCache>
            </c:numRef>
          </c:val>
        </c:ser>
        <c:dLbls>
          <c:showLegendKey val="0"/>
          <c:showVal val="0"/>
          <c:showCatName val="0"/>
          <c:showSerName val="0"/>
          <c:showPercent val="0"/>
          <c:showBubbleSize val="0"/>
        </c:dLbls>
        <c:gapWidth val="500"/>
        <c:overlap val="-100"/>
        <c:axId val="186913536"/>
        <c:axId val="186915072"/>
      </c:barChart>
      <c:catAx>
        <c:axId val="186913536"/>
        <c:scaling>
          <c:orientation val="minMax"/>
        </c:scaling>
        <c:delete val="1"/>
        <c:axPos val="b"/>
        <c:majorTickMark val="out"/>
        <c:minorTickMark val="none"/>
        <c:tickLblPos val="nextTo"/>
        <c:crossAx val="186915072"/>
        <c:crosses val="autoZero"/>
        <c:auto val="1"/>
        <c:lblAlgn val="ctr"/>
        <c:lblOffset val="100"/>
        <c:noMultiLvlLbl val="0"/>
      </c:catAx>
      <c:valAx>
        <c:axId val="186915072"/>
        <c:scaling>
          <c:orientation val="minMax"/>
          <c:max val="2.2000000000000002"/>
          <c:min val="0"/>
        </c:scaling>
        <c:delete val="0"/>
        <c:axPos val="l"/>
        <c:majorGridlines/>
        <c:title>
          <c:tx>
            <c:rich>
              <a:bodyPr rot="-5400000" vert="horz"/>
              <a:lstStyle/>
              <a:p>
                <a:pPr>
                  <a:defRPr sz="1800"/>
                </a:pPr>
                <a:r>
                  <a:rPr lang="en-US" sz="1800"/>
                  <a:t>Normalized to Encrypted PCM</a:t>
                </a:r>
              </a:p>
            </c:rich>
          </c:tx>
          <c:overlay val="0"/>
        </c:title>
        <c:numFmt formatCode="General" sourceLinked="1"/>
        <c:majorTickMark val="none"/>
        <c:minorTickMark val="none"/>
        <c:tickLblPos val="nextTo"/>
        <c:txPr>
          <a:bodyPr/>
          <a:lstStyle/>
          <a:p>
            <a:pPr>
              <a:defRPr sz="2000"/>
            </a:pPr>
            <a:endParaRPr lang="en-US"/>
          </a:p>
        </c:txPr>
        <c:crossAx val="186913536"/>
        <c:crosses val="autoZero"/>
        <c:crossBetween val="between"/>
      </c:valAx>
    </c:plotArea>
    <c:plotVisOnly val="1"/>
    <c:dispBlanksAs val="gap"/>
    <c:showDLblsOverMax val="0"/>
  </c:chart>
  <c:txPr>
    <a:bodyPr/>
    <a:lstStyle/>
    <a:p>
      <a:pPr>
        <a:defRPr sz="16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numCache>
            </c:numRef>
          </c:val>
        </c:ser>
        <c:dLbls>
          <c:showLegendKey val="0"/>
          <c:showVal val="0"/>
          <c:showCatName val="0"/>
          <c:showSerName val="0"/>
          <c:showPercent val="0"/>
          <c:showBubbleSize val="0"/>
        </c:dLbls>
        <c:gapWidth val="258"/>
        <c:overlap val="-48"/>
        <c:axId val="188369536"/>
        <c:axId val="188375424"/>
      </c:barChart>
      <c:catAx>
        <c:axId val="188369536"/>
        <c:scaling>
          <c:orientation val="minMax"/>
        </c:scaling>
        <c:delete val="0"/>
        <c:axPos val="b"/>
        <c:majorTickMark val="none"/>
        <c:minorTickMark val="none"/>
        <c:tickLblPos val="nextTo"/>
        <c:crossAx val="188375424"/>
        <c:crosses val="autoZero"/>
        <c:auto val="1"/>
        <c:lblAlgn val="ctr"/>
        <c:lblOffset val="100"/>
        <c:noMultiLvlLbl val="0"/>
      </c:catAx>
      <c:valAx>
        <c:axId val="188375424"/>
        <c:scaling>
          <c:orientation val="minMax"/>
          <c:max val="0.5"/>
          <c:min val="0"/>
        </c:scaling>
        <c:delete val="0"/>
        <c:axPos val="l"/>
        <c:majorGridlines/>
        <c:title>
          <c:tx>
            <c:rich>
              <a:bodyPr rot="-5400000" vert="horz"/>
              <a:lstStyle/>
              <a:p>
                <a:pPr>
                  <a:defRPr sz="2000"/>
                </a:pPr>
                <a:r>
                  <a:rPr lang="en-US" sz="2000"/>
                  <a:t>Bit flips per Write (%)</a:t>
                </a:r>
              </a:p>
            </c:rich>
          </c:tx>
          <c:overlay val="0"/>
        </c:title>
        <c:numFmt formatCode="0%" sourceLinked="0"/>
        <c:majorTickMark val="none"/>
        <c:minorTickMark val="none"/>
        <c:tickLblPos val="nextTo"/>
        <c:crossAx val="188369536"/>
        <c:crosses val="autoZero"/>
        <c:crossBetween val="between"/>
        <c:majorUnit val="5.000000000000001E-2"/>
        <c:minorUnit val="1.0000000000000002E-2"/>
      </c:valAx>
    </c:plotArea>
    <c:legend>
      <c:legendPos val="t"/>
      <c:legendEntry>
        <c:idx val="1"/>
        <c:delete val="1"/>
      </c:legendEntry>
      <c:legendEntry>
        <c:idx val="2"/>
        <c:delete val="1"/>
      </c:legendEntry>
      <c:overlay val="0"/>
    </c:legend>
    <c:plotVisOnly val="1"/>
    <c:dispBlanksAs val="gap"/>
    <c:showDLblsOverMax val="0"/>
  </c:chart>
  <c:txPr>
    <a:bodyPr/>
    <a:lstStyle/>
    <a:p>
      <a:pPr>
        <a:defRPr sz="20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Sheet1!$H$4</c:f>
              <c:strCache>
                <c:ptCount val="1"/>
                <c:pt idx="0">
                  <c:v>Encrypted+FNW</c:v>
                </c:pt>
              </c:strCache>
            </c:strRef>
          </c:tx>
          <c:spPr>
            <a:pattFill prst="wdUpDiag">
              <a:fgClr>
                <a:sysClr val="window" lastClr="FFFFFF"/>
              </a:fgClr>
              <a:bgClr>
                <a:srgbClr val="00B0F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Sheet1!$H$5:$H$17</c:f>
              <c:numCache>
                <c:formatCode>General</c:formatCode>
                <c:ptCount val="13"/>
                <c:pt idx="0">
                  <c:v>0.42695312499999999</c:v>
                </c:pt>
                <c:pt idx="1">
                  <c:v>0.42695312499999999</c:v>
                </c:pt>
                <c:pt idx="2">
                  <c:v>0.42695312499999999</c:v>
                </c:pt>
                <c:pt idx="3">
                  <c:v>0.42695312499999999</c:v>
                </c:pt>
                <c:pt idx="4">
                  <c:v>0.42695312499999999</c:v>
                </c:pt>
                <c:pt idx="5">
                  <c:v>0.42695312499999999</c:v>
                </c:pt>
                <c:pt idx="6">
                  <c:v>0.42695312499999999</c:v>
                </c:pt>
                <c:pt idx="7">
                  <c:v>0.42695312499999999</c:v>
                </c:pt>
                <c:pt idx="8">
                  <c:v>0.42695312499999999</c:v>
                </c:pt>
                <c:pt idx="9">
                  <c:v>0.42695312499999999</c:v>
                </c:pt>
                <c:pt idx="10">
                  <c:v>0.42695312499999999</c:v>
                </c:pt>
                <c:pt idx="11">
                  <c:v>0.42695312499999999</c:v>
                </c:pt>
                <c:pt idx="12">
                  <c:v>0.42695312499999999</c:v>
                </c:pt>
              </c:numCache>
            </c:numRef>
          </c:val>
        </c:ser>
        <c:ser>
          <c:idx val="1"/>
          <c:order val="1"/>
          <c:tx>
            <c:strRef>
              <c:f>Sheet1!$I$4</c:f>
              <c:strCache>
                <c:ptCount val="1"/>
                <c:pt idx="0">
                  <c:v>DEUCE</c:v>
                </c:pt>
              </c:strCache>
            </c:strRef>
          </c:tx>
          <c:spPr>
            <a:pattFill prst="wdDnDiag">
              <a:fgClr>
                <a:sysClr val="window" lastClr="FFFFFF"/>
              </a:fgClr>
              <a:bgClr>
                <a:srgbClr val="FF0000"/>
              </a:bgClr>
            </a:pattFill>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Sheet1!$I$5:$I$17</c:f>
              <c:numCache>
                <c:formatCode>General</c:formatCode>
                <c:ptCount val="13"/>
              </c:numCache>
            </c:numRef>
          </c:val>
        </c:ser>
        <c:ser>
          <c:idx val="2"/>
          <c:order val="2"/>
          <c:tx>
            <c:strRef>
              <c:f>Sheet1!$J$4</c:f>
              <c:strCache>
                <c:ptCount val="1"/>
                <c:pt idx="0">
                  <c:v>Unencrypted+FNW</c:v>
                </c:pt>
              </c:strCache>
            </c:strRef>
          </c:tx>
          <c:spPr>
            <a:ln w="19050">
              <a:solidFill>
                <a:sysClr val="windowText" lastClr="000000"/>
              </a:solidFill>
            </a:ln>
          </c:spPr>
          <c:invertIfNegative val="0"/>
          <c:cat>
            <c:strRef>
              <c:f>Sheet1!$G$5:$G$17</c:f>
              <c:strCache>
                <c:ptCount val="13"/>
                <c:pt idx="0">
                  <c:v>libq</c:v>
                </c:pt>
                <c:pt idx="1">
                  <c:v>mcf</c:v>
                </c:pt>
                <c:pt idx="2">
                  <c:v>lbm</c:v>
                </c:pt>
                <c:pt idx="3">
                  <c:v>Gems</c:v>
                </c:pt>
                <c:pt idx="4">
                  <c:v>milc</c:v>
                </c:pt>
                <c:pt idx="5">
                  <c:v>omnetpp</c:v>
                </c:pt>
                <c:pt idx="6">
                  <c:v>leslie3d</c:v>
                </c:pt>
                <c:pt idx="7">
                  <c:v>soplex</c:v>
                </c:pt>
                <c:pt idx="8">
                  <c:v>zeusmp</c:v>
                </c:pt>
                <c:pt idx="9">
                  <c:v>wrf</c:v>
                </c:pt>
                <c:pt idx="10">
                  <c:v>xalanc</c:v>
                </c:pt>
                <c:pt idx="11">
                  <c:v>astar</c:v>
                </c:pt>
                <c:pt idx="12">
                  <c:v>Gmean</c:v>
                </c:pt>
              </c:strCache>
            </c:strRef>
          </c:cat>
          <c:val>
            <c:numRef>
              <c:f>Sheet1!$J$5:$J$17</c:f>
              <c:numCache>
                <c:formatCode>General</c:formatCode>
                <c:ptCount val="13"/>
                <c:pt idx="0">
                  <c:v>7.7602792970000002E-3</c:v>
                </c:pt>
                <c:pt idx="1">
                  <c:v>3.9295265629999999E-2</c:v>
                </c:pt>
                <c:pt idx="2">
                  <c:v>0.2366726582</c:v>
                </c:pt>
                <c:pt idx="3">
                  <c:v>0.30175859570000002</c:v>
                </c:pt>
                <c:pt idx="4">
                  <c:v>0.25476002730000002</c:v>
                </c:pt>
                <c:pt idx="5">
                  <c:v>3.6386195310000001E-2</c:v>
                </c:pt>
                <c:pt idx="6">
                  <c:v>0.2097126406</c:v>
                </c:pt>
                <c:pt idx="7">
                  <c:v>0.28902214260000003</c:v>
                </c:pt>
                <c:pt idx="8">
                  <c:v>0.12196811909999999</c:v>
                </c:pt>
                <c:pt idx="9">
                  <c:v>0.266109084</c:v>
                </c:pt>
                <c:pt idx="10">
                  <c:v>9.2215580080000012E-2</c:v>
                </c:pt>
                <c:pt idx="11">
                  <c:v>4.8762464839999999E-2</c:v>
                </c:pt>
                <c:pt idx="12">
                  <c:v>0.10495112049999999</c:v>
                </c:pt>
              </c:numCache>
            </c:numRef>
          </c:val>
        </c:ser>
        <c:dLbls>
          <c:showLegendKey val="0"/>
          <c:showVal val="0"/>
          <c:showCatName val="0"/>
          <c:showSerName val="0"/>
          <c:showPercent val="0"/>
          <c:showBubbleSize val="0"/>
        </c:dLbls>
        <c:gapWidth val="258"/>
        <c:overlap val="-48"/>
        <c:axId val="188222848"/>
        <c:axId val="188224640"/>
      </c:barChart>
      <c:catAx>
        <c:axId val="188222848"/>
        <c:scaling>
          <c:orientation val="minMax"/>
        </c:scaling>
        <c:delete val="0"/>
        <c:axPos val="b"/>
        <c:majorTickMark val="none"/>
        <c:minorTickMark val="none"/>
        <c:tickLblPos val="nextTo"/>
        <c:crossAx val="188224640"/>
        <c:crosses val="autoZero"/>
        <c:auto val="1"/>
        <c:lblAlgn val="ctr"/>
        <c:lblOffset val="100"/>
        <c:noMultiLvlLbl val="0"/>
      </c:catAx>
      <c:valAx>
        <c:axId val="188224640"/>
        <c:scaling>
          <c:orientation val="minMax"/>
          <c:max val="0.5"/>
          <c:min val="0"/>
        </c:scaling>
        <c:delete val="0"/>
        <c:axPos val="l"/>
        <c:majorGridlines/>
        <c:title>
          <c:tx>
            <c:rich>
              <a:bodyPr rot="-5400000" vert="horz"/>
              <a:lstStyle/>
              <a:p>
                <a:pPr>
                  <a:defRPr sz="2000"/>
                </a:pPr>
                <a:r>
                  <a:rPr lang="en-US" sz="2000" dirty="0"/>
                  <a:t>Bit flips per Write (%)</a:t>
                </a:r>
              </a:p>
            </c:rich>
          </c:tx>
          <c:overlay val="0"/>
        </c:title>
        <c:numFmt formatCode="0%" sourceLinked="0"/>
        <c:majorTickMark val="none"/>
        <c:minorTickMark val="none"/>
        <c:tickLblPos val="nextTo"/>
        <c:crossAx val="188222848"/>
        <c:crosses val="autoZero"/>
        <c:crossBetween val="between"/>
        <c:majorUnit val="5.000000000000001E-2"/>
        <c:minorUnit val="1.0000000000000002E-2"/>
      </c:valAx>
    </c:plotArea>
    <c:legend>
      <c:legendPos val="t"/>
      <c:legendEntry>
        <c:idx val="1"/>
        <c:delete val="1"/>
      </c:legendEntry>
      <c:overlay val="0"/>
    </c:legend>
    <c:plotVisOnly val="1"/>
    <c:dispBlanksAs val="gap"/>
    <c:showDLblsOverMax val="0"/>
  </c:chart>
  <c:txPr>
    <a:bodyPr/>
    <a:lstStyle/>
    <a:p>
      <a:pPr>
        <a:defRPr sz="20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05138" cy="460374"/>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27475" y="2"/>
            <a:ext cx="3005138" cy="460374"/>
          </a:xfrm>
          <a:prstGeom prst="rect">
            <a:avLst/>
          </a:prstGeom>
        </p:spPr>
        <p:txBody>
          <a:bodyPr vert="horz" lIns="91440" tIns="45720" rIns="91440" bIns="45720" rtlCol="0"/>
          <a:lstStyle>
            <a:lvl1pPr algn="r">
              <a:defRPr sz="1200"/>
            </a:lvl1pPr>
          </a:lstStyle>
          <a:p>
            <a:pPr>
              <a:defRPr/>
            </a:pPr>
            <a:fld id="{DEA9CD39-8413-4B8C-A3D2-DE39318C419E}" type="datetimeFigureOut">
              <a:rPr lang="en-US"/>
              <a:pPr>
                <a:defRPr/>
              </a:pPr>
              <a:t>4/17/2015</a:t>
            </a:fld>
            <a:endParaRPr lang="en-US"/>
          </a:p>
        </p:txBody>
      </p:sp>
      <p:sp>
        <p:nvSpPr>
          <p:cNvPr id="4" name="Footer Placeholder 3"/>
          <p:cNvSpPr>
            <a:spLocks noGrp="1"/>
          </p:cNvSpPr>
          <p:nvPr>
            <p:ph type="ftr" sz="quarter" idx="2"/>
          </p:nvPr>
        </p:nvSpPr>
        <p:spPr>
          <a:xfrm>
            <a:off x="0" y="8758239"/>
            <a:ext cx="3005138" cy="460374"/>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27475" y="8758239"/>
            <a:ext cx="3005138" cy="460374"/>
          </a:xfrm>
          <a:prstGeom prst="rect">
            <a:avLst/>
          </a:prstGeom>
        </p:spPr>
        <p:txBody>
          <a:bodyPr vert="horz" lIns="91440" tIns="45720" rIns="91440" bIns="45720" rtlCol="0" anchor="b"/>
          <a:lstStyle>
            <a:lvl1pPr algn="r">
              <a:defRPr sz="1200"/>
            </a:lvl1pPr>
          </a:lstStyle>
          <a:p>
            <a:pPr>
              <a:defRPr/>
            </a:pPr>
            <a:fld id="{65742ED9-F266-46B2-9757-D6D85BD40A3C}" type="slidenum">
              <a:rPr lang="en-US"/>
              <a:pPr>
                <a:defRPr/>
              </a:pPr>
              <a:t>‹#›</a:t>
            </a:fld>
            <a:endParaRPr lang="en-US"/>
          </a:p>
        </p:txBody>
      </p:sp>
    </p:spTree>
    <p:extLst>
      <p:ext uri="{BB962C8B-B14F-4D97-AF65-F5344CB8AC3E}">
        <p14:creationId xmlns:p14="http://schemas.microsoft.com/office/powerpoint/2010/main" val="57636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05138" cy="460374"/>
          </a:xfrm>
          <a:prstGeom prst="rect">
            <a:avLst/>
          </a:prstGeom>
        </p:spPr>
        <p:txBody>
          <a:bodyPr vert="horz" lIns="92309" tIns="46154" rIns="92309" bIns="46154"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27475" y="2"/>
            <a:ext cx="3005138" cy="460374"/>
          </a:xfrm>
          <a:prstGeom prst="rect">
            <a:avLst/>
          </a:prstGeom>
        </p:spPr>
        <p:txBody>
          <a:bodyPr vert="horz" lIns="92309" tIns="46154" rIns="92309" bIns="46154" rtlCol="0"/>
          <a:lstStyle>
            <a:lvl1pPr algn="r" fontAlgn="auto">
              <a:spcBef>
                <a:spcPts val="0"/>
              </a:spcBef>
              <a:spcAft>
                <a:spcPts val="0"/>
              </a:spcAft>
              <a:defRPr sz="1200">
                <a:latin typeface="+mn-lt"/>
              </a:defRPr>
            </a:lvl1pPr>
          </a:lstStyle>
          <a:p>
            <a:pPr>
              <a:defRPr/>
            </a:pPr>
            <a:fld id="{3BD96700-5E7E-406C-B835-5191AF7B55F8}" type="datetimeFigureOut">
              <a:rPr lang="en-US"/>
              <a:pPr>
                <a:defRPr/>
              </a:pPr>
              <a:t>4/17/2015</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pPr lvl="0"/>
            <a:endParaRPr lang="en-US" noProof="0"/>
          </a:p>
        </p:txBody>
      </p:sp>
      <p:sp>
        <p:nvSpPr>
          <p:cNvPr id="5" name="Notes Placeholder 4"/>
          <p:cNvSpPr>
            <a:spLocks noGrp="1"/>
          </p:cNvSpPr>
          <p:nvPr>
            <p:ph type="body" sz="quarter" idx="3"/>
          </p:nvPr>
        </p:nvSpPr>
        <p:spPr>
          <a:xfrm>
            <a:off x="693738" y="4379915"/>
            <a:ext cx="5546725" cy="4148137"/>
          </a:xfrm>
          <a:prstGeom prst="rect">
            <a:avLst/>
          </a:prstGeom>
        </p:spPr>
        <p:txBody>
          <a:bodyPr vert="horz" lIns="92309" tIns="46154" rIns="92309" bIns="46154"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758239"/>
            <a:ext cx="3005138" cy="460374"/>
          </a:xfrm>
          <a:prstGeom prst="rect">
            <a:avLst/>
          </a:prstGeom>
        </p:spPr>
        <p:txBody>
          <a:bodyPr vert="horz" lIns="92309" tIns="46154" rIns="92309" bIns="46154"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27475" y="8758239"/>
            <a:ext cx="3005138" cy="460374"/>
          </a:xfrm>
          <a:prstGeom prst="rect">
            <a:avLst/>
          </a:prstGeom>
        </p:spPr>
        <p:txBody>
          <a:bodyPr vert="horz" lIns="92309" tIns="46154" rIns="92309" bIns="46154" rtlCol="0" anchor="b"/>
          <a:lstStyle>
            <a:lvl1pPr algn="r" fontAlgn="auto">
              <a:spcBef>
                <a:spcPts val="0"/>
              </a:spcBef>
              <a:spcAft>
                <a:spcPts val="0"/>
              </a:spcAft>
              <a:defRPr sz="1200">
                <a:latin typeface="+mn-lt"/>
              </a:defRPr>
            </a:lvl1pPr>
          </a:lstStyle>
          <a:p>
            <a:pPr>
              <a:defRPr/>
            </a:pPr>
            <a:fld id="{14F965DC-4D72-4067-8A9B-6CFE5CBE0910}" type="slidenum">
              <a:rPr lang="en-US"/>
              <a:pPr>
                <a:defRPr/>
              </a:pPr>
              <a:t>‹#›</a:t>
            </a:fld>
            <a:endParaRPr lang="en-US"/>
          </a:p>
        </p:txBody>
      </p:sp>
    </p:spTree>
    <p:extLst>
      <p:ext uri="{BB962C8B-B14F-4D97-AF65-F5344CB8AC3E}">
        <p14:creationId xmlns:p14="http://schemas.microsoft.com/office/powerpoint/2010/main" val="3197161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Good morning, I will be talking about “DEUCE: Write-Efficient Encryption for Phase Change Memory.”</a:t>
            </a:r>
          </a:p>
          <a:p>
            <a:r>
              <a:rPr lang="en-US" baseline="0" dirty="0" smtClean="0"/>
              <a:t>I am Vinson Young. </a:t>
            </a:r>
          </a:p>
          <a:p>
            <a:r>
              <a:rPr lang="en-US" baseline="0" dirty="0" smtClean="0"/>
              <a:t>This work is in collaboration with my labmate Prashant Nair and my advisor Moinuddin Qureshi.</a:t>
            </a:r>
          </a:p>
        </p:txBody>
      </p:sp>
      <p:sp>
        <p:nvSpPr>
          <p:cNvPr id="4" name="Slide Number Placeholder 3"/>
          <p:cNvSpPr>
            <a:spLocks noGrp="1"/>
          </p:cNvSpPr>
          <p:nvPr>
            <p:ph type="sldNum" sz="quarter" idx="5"/>
          </p:nvPr>
        </p:nvSpPr>
        <p:spPr/>
        <p:txBody>
          <a:bodyPr/>
          <a:lstStyle/>
          <a:p>
            <a:pPr>
              <a:defRPr/>
            </a:pPr>
            <a:fld id="{F547040B-6402-4B79-B962-EE1529BEFEC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do encryption, but not affect memory</a:t>
            </a:r>
            <a:r>
              <a:rPr lang="en-US" baseline="0" dirty="0" smtClean="0"/>
              <a:t> latency significantly, which means we want algorithms that allow for fast decryption.”</a:t>
            </a:r>
            <a:endParaRPr lang="en-US" dirty="0" smtClean="0"/>
          </a:p>
          <a:p>
            <a:endParaRPr lang="en-US" dirty="0" smtClean="0"/>
          </a:p>
          <a:p>
            <a:r>
              <a:rPr lang="en-US" dirty="0" smtClean="0"/>
              <a:t>If we encrypt the data directly with AES</a:t>
            </a:r>
            <a:r>
              <a:rPr lang="en-US" dirty="0" smtClean="0">
                <a:sym typeface="Wingdings" pitchFamily="2" charset="2"/>
              </a:rPr>
              <a:t></a:t>
            </a:r>
            <a:r>
              <a:rPr lang="en-US" dirty="0" smtClean="0"/>
              <a:t>,</a:t>
            </a:r>
            <a:r>
              <a:rPr lang="en-US" baseline="0" dirty="0" smtClean="0"/>
              <a:t> then we have to read </a:t>
            </a:r>
            <a:r>
              <a:rPr lang="en-US" baseline="0" dirty="0" smtClean="0">
                <a:sym typeface="Wingdings" pitchFamily="2" charset="2"/>
              </a:rPr>
              <a:t></a:t>
            </a:r>
            <a:r>
              <a:rPr lang="en-US" baseline="0" dirty="0" smtClean="0"/>
              <a:t>the data then pass it through the AES engine for decryption.</a:t>
            </a:r>
          </a:p>
          <a:p>
            <a:r>
              <a:rPr lang="en-US" baseline="0" dirty="0" smtClean="0"/>
              <a:t>This means the </a:t>
            </a:r>
            <a:r>
              <a:rPr lang="en-US" baseline="0" dirty="0" smtClean="0">
                <a:sym typeface="Wingdings" pitchFamily="2" charset="2"/>
              </a:rPr>
              <a:t></a:t>
            </a:r>
            <a:r>
              <a:rPr lang="en-US" baseline="0" dirty="0" smtClean="0"/>
              <a:t>AES latency is in the critical path for memory reads, which is undesirable.</a:t>
            </a:r>
          </a:p>
          <a:p>
            <a:endParaRPr lang="en-US" baseline="0" dirty="0" smtClean="0"/>
          </a:p>
          <a:p>
            <a:r>
              <a:rPr lang="en-US" baseline="0" dirty="0" smtClean="0">
                <a:sym typeface="Wingdings" pitchFamily="2" charset="2"/>
              </a:rPr>
              <a:t></a:t>
            </a:r>
            <a:r>
              <a:rPr lang="en-US" baseline="0" dirty="0" smtClean="0"/>
              <a:t>Pad-based encryption allows you to do encryption without having AES latency in the critical path.</a:t>
            </a:r>
          </a:p>
          <a:p>
            <a:endParaRPr lang="en-US" baseline="0" dirty="0" smtClean="0"/>
          </a:p>
          <a:p>
            <a:endParaRPr lang="en-US" baseline="0" dirty="0" smtClean="0"/>
          </a:p>
          <a:p>
            <a:r>
              <a:rPr lang="en-US" dirty="0" smtClean="0"/>
              <a:t>Pad decryption uses the</a:t>
            </a:r>
            <a:r>
              <a:rPr lang="en-US" baseline="0" dirty="0" smtClean="0"/>
              <a:t> key with AES to generate a </a:t>
            </a:r>
            <a:r>
              <a:rPr lang="en-US" baseline="0" dirty="0" smtClean="0">
                <a:sym typeface="Wingdings" pitchFamily="2" charset="2"/>
              </a:rPr>
              <a:t></a:t>
            </a:r>
            <a:r>
              <a:rPr lang="en-US" baseline="0" dirty="0" smtClean="0"/>
              <a:t>Pad in parallel with memory access.</a:t>
            </a:r>
          </a:p>
          <a:p>
            <a:r>
              <a:rPr lang="en-US" baseline="0" dirty="0" smtClean="0"/>
              <a:t>	Decryption</a:t>
            </a:r>
            <a:r>
              <a:rPr lang="en-US" baseline="0" dirty="0" smtClean="0">
                <a:sym typeface="Wingdings" pitchFamily="2" charset="2"/>
              </a:rPr>
              <a:t></a:t>
            </a:r>
            <a:r>
              <a:rPr lang="en-US" baseline="0" dirty="0" smtClean="0"/>
              <a:t> is performed by simply </a:t>
            </a:r>
            <a:r>
              <a:rPr lang="en-US" baseline="0" dirty="0" err="1" smtClean="0"/>
              <a:t>XORing</a:t>
            </a:r>
            <a:r>
              <a:rPr lang="en-US" baseline="0" dirty="0" smtClean="0"/>
              <a:t> the memory content with the Pad, which incurs negligible latency overhead.</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10</a:t>
            </a:fld>
            <a:endParaRPr lang="en-US"/>
          </a:p>
        </p:txBody>
      </p:sp>
    </p:spTree>
    <p:extLst>
      <p:ext uri="{BB962C8B-B14F-4D97-AF65-F5344CB8AC3E}">
        <p14:creationId xmlns:p14="http://schemas.microsoft.com/office/powerpoint/2010/main" val="16378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 use the same pad for the entire memory, as this makes</a:t>
            </a:r>
            <a:r>
              <a:rPr lang="en-US" baseline="0" dirty="0" smtClean="0"/>
              <a:t> the memory vulnerable to attacks</a:t>
            </a:r>
            <a:r>
              <a:rPr lang="en-US" dirty="0" smtClean="0"/>
              <a:t>”</a:t>
            </a:r>
          </a:p>
          <a:p>
            <a:r>
              <a:rPr lang="en-US" baseline="0" dirty="0" smtClean="0"/>
              <a:t>For example, an attacker could snoop a data line that is supposed to contain all ZEROES</a:t>
            </a:r>
            <a:r>
              <a:rPr lang="en-US" baseline="0" dirty="0" smtClean="0">
                <a:sym typeface="Wingdings" pitchFamily="2" charset="2"/>
              </a:rPr>
              <a:t></a:t>
            </a:r>
            <a:r>
              <a:rPr lang="en-US" baseline="0" dirty="0" smtClean="0"/>
              <a:t>. Therefore, after encryption, this line will store the PAD.</a:t>
            </a:r>
          </a:p>
          <a:p>
            <a:r>
              <a:rPr lang="en-US" baseline="0" dirty="0" smtClean="0"/>
              <a:t>The attacker can read this PAD</a:t>
            </a:r>
            <a:r>
              <a:rPr lang="en-US" baseline="0" dirty="0" smtClean="0">
                <a:sym typeface="Wingdings" pitchFamily="2" charset="2"/>
              </a:rPr>
              <a:t></a:t>
            </a:r>
            <a:r>
              <a:rPr lang="en-US" baseline="0" dirty="0" smtClean="0"/>
              <a:t>, and use it to decrypt the entire memory.</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11</a:t>
            </a:fld>
            <a:endParaRPr lang="en-US"/>
          </a:p>
        </p:txBody>
      </p:sp>
    </p:spTree>
    <p:extLst>
      <p:ext uri="{BB962C8B-B14F-4D97-AF65-F5344CB8AC3E}">
        <p14:creationId xmlns:p14="http://schemas.microsoft.com/office/powerpoint/2010/main" val="204800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of ensuring</a:t>
            </a:r>
            <a:r>
              <a:rPr lang="en-US" baseline="0" dirty="0" smtClean="0"/>
              <a:t> unique pads is solved by “CTR-mode-encryption”</a:t>
            </a:r>
          </a:p>
          <a:p>
            <a:endParaRPr lang="en-US" baseline="0" dirty="0" smtClean="0"/>
          </a:p>
          <a:p>
            <a:r>
              <a:rPr lang="en-US" baseline="0" dirty="0" smtClean="0"/>
              <a:t>To prevent an attacker from using pad obtained from one line to read data from another line, this scheme generates a different pad for each line by using the line address. </a:t>
            </a:r>
            <a:r>
              <a:rPr lang="en-US" baseline="0" dirty="0" smtClean="0">
                <a:sym typeface="Wingdings" pitchFamily="2" charset="2"/>
              </a:rPr>
              <a:t></a:t>
            </a:r>
          </a:p>
          <a:p>
            <a:endParaRPr lang="en-US" baseline="0" dirty="0" smtClean="0"/>
          </a:p>
          <a:p>
            <a:r>
              <a:rPr lang="en-US" baseline="0" dirty="0" smtClean="0"/>
              <a:t>Furthermore</a:t>
            </a:r>
            <a:r>
              <a:rPr lang="en-US" baseline="0" dirty="0" smtClean="0">
                <a:sym typeface="Wingdings" pitchFamily="2" charset="2"/>
              </a:rPr>
              <a:t></a:t>
            </a:r>
            <a:r>
              <a:rPr lang="en-US" baseline="0" dirty="0" smtClean="0"/>
              <a:t>, to ensure unique pads for consecutive writes to the same line, it uses a per-line counter that gets incremented on every write.</a:t>
            </a:r>
            <a:r>
              <a:rPr lang="en-US" baseline="0" dirty="0" smtClean="0">
                <a:sym typeface="Wingdings" pitchFamily="2" charset="2"/>
              </a:rPr>
              <a:t> </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“Thus, </a:t>
            </a:r>
            <a:r>
              <a:rPr lang="en-US" baseline="0" dirty="0" err="1" smtClean="0"/>
              <a:t>Ctr</a:t>
            </a:r>
            <a:r>
              <a:rPr lang="en-US" baseline="0" dirty="0" smtClean="0"/>
              <a:t>-mode-encryption uses line address, and a counter, to generate unique pads, not only for each line, but also for different writes to the same line.”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So, regardless of how many bits flip in the line being written, every time it will get </a:t>
            </a:r>
            <a:r>
              <a:rPr lang="en-US" baseline="0" dirty="0" smtClean="0">
                <a:sym typeface="Wingdings" pitchFamily="2" charset="2"/>
              </a:rPr>
              <a:t></a:t>
            </a:r>
            <a:r>
              <a:rPr lang="en-US" baseline="0" dirty="0" err="1" smtClean="0"/>
              <a:t>XORed</a:t>
            </a:r>
            <a:r>
              <a:rPr lang="en-US" baseline="0" dirty="0" smtClean="0"/>
              <a:t> with a different random pad, causing 50% bit flips.</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12</a:t>
            </a:fld>
            <a:endParaRPr lang="en-US"/>
          </a:p>
        </p:txBody>
      </p:sp>
    </p:spTree>
    <p:extLst>
      <p:ext uri="{BB962C8B-B14F-4D97-AF65-F5344CB8AC3E}">
        <p14:creationId xmlns:p14="http://schemas.microsoft.com/office/powerpoint/2010/main" val="245914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Counter-mode</a:t>
            </a:r>
            <a:r>
              <a:rPr lang="en-US" baseline="0" dirty="0" smtClean="0"/>
              <a:t> encryption causes 50% bit flips because it r</a:t>
            </a:r>
            <a:r>
              <a:rPr lang="en-US" dirty="0" smtClean="0"/>
              <a:t>e-encrypts the entire</a:t>
            </a:r>
            <a:r>
              <a:rPr lang="en-US" baseline="0" dirty="0" smtClean="0"/>
              <a:t> line on every write</a:t>
            </a:r>
          </a:p>
          <a:p>
            <a:r>
              <a:rPr lang="en-US" baseline="0" dirty="0" smtClean="0"/>
              <a:t>To reduce the bit flips, what if we…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13</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a:t>
            </a:r>
            <a:r>
              <a:rPr lang="en-US" baseline="0" dirty="0" smtClean="0"/>
              <a:t> re-encrypt only the modified words?</a:t>
            </a:r>
            <a:endParaRPr 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//Here, </a:t>
            </a:r>
            <a:r>
              <a:rPr lang="en-US" baseline="0" dirty="0" smtClean="0">
                <a:sym typeface="Wingdings" pitchFamily="2" charset="2"/>
              </a:rPr>
              <a:t></a:t>
            </a:r>
            <a:r>
              <a:rPr lang="en-US" baseline="0" dirty="0" smtClean="0"/>
              <a:t>red shows the modified bits in a cache line being written to encrypted PCM.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Remember, in the baseline, if we write </a:t>
            </a:r>
            <a:r>
              <a:rPr lang="en-US" baseline="0" dirty="0" smtClean="0">
                <a:sym typeface="Wingdings" pitchFamily="2" charset="2"/>
              </a:rPr>
              <a:t></a:t>
            </a:r>
            <a:r>
              <a:rPr lang="en-US" baseline="0" dirty="0" smtClean="0"/>
              <a:t>to encrypted PCM, we will cause 50% of the bits to flip.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But if we re-encrypt </a:t>
            </a:r>
            <a:r>
              <a:rPr lang="en-US" baseline="0" dirty="0" smtClean="0">
                <a:sym typeface="Wingdings" pitchFamily="2" charset="2"/>
              </a:rPr>
              <a:t></a:t>
            </a:r>
            <a:r>
              <a:rPr lang="en-US" baseline="0" dirty="0" smtClean="0"/>
              <a:t>ONLY the modified words, then we will cause 50% bit flip, but only for this word, reducing bit flips.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 would you do ‘partial re-encryption’?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In fact, it’s quite easy with counter-mode-encryption.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We can have a different counter for the modified word, and the modified word would use the pad generated by this counter. All other words could continue to use the pad generated by the older counter and remain encrypted, so all the contents of the line remain secure.”</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14</a:t>
            </a:fld>
            <a:endParaRPr lang="en-US"/>
          </a:p>
        </p:txBody>
      </p:sp>
    </p:spTree>
    <p:extLst>
      <p:ext uri="{BB962C8B-B14F-4D97-AF65-F5344CB8AC3E}">
        <p14:creationId xmlns:p14="http://schemas.microsoft.com/office/powerpoint/2010/main" val="1338895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any word can be modified at any time</a:t>
            </a:r>
            <a:r>
              <a:rPr lang="en-US" baseline="0" dirty="0" smtClean="0">
                <a:sym typeface="Wingdings" pitchFamily="2" charset="2"/>
              </a:rPr>
              <a:t></a:t>
            </a:r>
            <a:r>
              <a:rPr lang="en-US" baseline="0" dirty="0" smtClean="0"/>
              <a:t>, so you would need a counter per word</a:t>
            </a:r>
            <a:r>
              <a:rPr lang="en-US" baseline="0" dirty="0" smtClean="0">
                <a:sym typeface="Wingdings" pitchFamily="2" charset="2"/>
              </a:rPr>
              <a:t></a:t>
            </a:r>
            <a:r>
              <a:rPr lang="en-US" baseline="0" dirty="0" smtClean="0"/>
              <a:t>, which would be quite costly”</a:t>
            </a:r>
          </a:p>
          <a:p>
            <a:r>
              <a:rPr lang="en-US" baseline="0" dirty="0" smtClean="0"/>
              <a:t>	As each counter is, say, 2-bytes, having a 2-byte counter</a:t>
            </a:r>
            <a:r>
              <a:rPr lang="en-US" baseline="0" dirty="0" smtClean="0">
                <a:sym typeface="Wingdings" pitchFamily="2" charset="2"/>
              </a:rPr>
              <a:t></a:t>
            </a:r>
            <a:r>
              <a:rPr lang="en-US" baseline="0" dirty="0" smtClean="0"/>
              <a:t> for every 2-byte word would be prohibitively expensive.</a:t>
            </a:r>
          </a:p>
          <a:p>
            <a:r>
              <a:rPr lang="en-US" baseline="0" dirty="0" smtClean="0"/>
              <a:t>	</a:t>
            </a:r>
          </a:p>
          <a:p>
            <a:r>
              <a:rPr lang="en-US" baseline="0" dirty="0" smtClean="0"/>
              <a:t>	We can reduce the storage overhead, </a:t>
            </a:r>
            <a:r>
              <a:rPr lang="en-US" baseline="0" dirty="0" smtClean="0">
                <a:sym typeface="Wingdings" pitchFamily="2" charset="2"/>
              </a:rPr>
              <a:t></a:t>
            </a:r>
            <a:r>
              <a:rPr lang="en-US" baseline="0" dirty="0" smtClean="0"/>
              <a:t>by using only two counters. One, for the reference line</a:t>
            </a:r>
            <a:r>
              <a:rPr lang="en-US" baseline="0" dirty="0" smtClean="0">
                <a:sym typeface="Wingdings" pitchFamily="2" charset="2"/>
              </a:rPr>
              <a:t>. </a:t>
            </a:r>
            <a:r>
              <a:rPr lang="en-US" baseline="0" dirty="0" smtClean="0"/>
              <a:t>The other,</a:t>
            </a:r>
            <a:r>
              <a:rPr lang="en-US" baseline="0" dirty="0" smtClean="0">
                <a:sym typeface="Wingdings" pitchFamily="2" charset="2"/>
              </a:rPr>
              <a:t></a:t>
            </a:r>
            <a:r>
              <a:rPr lang="en-US" baseline="0" dirty="0" smtClean="0"/>
              <a:t>, for the words that are modified relative to the reference line.”</a:t>
            </a:r>
          </a:p>
          <a:p>
            <a:endParaRPr lang="en-US" baseline="0" dirty="0" smtClean="0"/>
          </a:p>
          <a:p>
            <a:r>
              <a:rPr lang="en-US" baseline="0" dirty="0" smtClean="0"/>
              <a:t>	“Notice that all the modified words use the same counter.</a:t>
            </a:r>
          </a:p>
          <a:p>
            <a:r>
              <a:rPr lang="en-US" baseline="0" dirty="0" smtClean="0"/>
              <a:t>	Instead of using separate counters, we just need a single bit to tell which counter to use.</a:t>
            </a:r>
          </a:p>
          <a:p>
            <a:r>
              <a:rPr lang="en-US" baseline="0" dirty="0" smtClean="0"/>
              <a:t>	</a:t>
            </a:r>
            <a:r>
              <a:rPr lang="en-US" baseline="0" dirty="0" smtClean="0">
                <a:sym typeface="Wingdings" pitchFamily="2" charset="2"/>
              </a:rPr>
              <a:t>However</a:t>
            </a:r>
            <a:r>
              <a:rPr lang="en-US" baseline="0" dirty="0" smtClean="0"/>
              <a:t>, after enough writes, </a:t>
            </a:r>
            <a:r>
              <a:rPr lang="en-US" baseline="0" dirty="0" smtClean="0">
                <a:sym typeface="Wingdings" pitchFamily="2" charset="2"/>
              </a:rPr>
              <a:t></a:t>
            </a:r>
            <a:r>
              <a:rPr lang="en-US" baseline="0" dirty="0" smtClean="0"/>
              <a:t>every word becomes “modified” at some point, so we should also reset the reference line every so often.”</a:t>
            </a:r>
          </a:p>
          <a:p>
            <a:r>
              <a:rPr lang="en-US" baseline="0" dirty="0" smtClean="0"/>
              <a:t>	“Bear with me for a bit, we will explain this all shortly”</a:t>
            </a:r>
          </a:p>
          <a:p>
            <a:r>
              <a:rPr lang="en-US" baseline="0" dirty="0" smtClean="0"/>
              <a:t>Thus, we do efficient partial re-encryption with only two counters.</a:t>
            </a:r>
          </a:p>
          <a:p>
            <a:endParaRPr lang="en-US" baseline="0" dirty="0" smtClean="0"/>
          </a:p>
          <a:p>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For example, if we keep writing to the line, we will continue re-encrypting modified words, while incrementing the per-word counter. </a:t>
            </a:r>
            <a:r>
              <a:rPr lang="en-US" baseline="0" dirty="0" smtClean="0">
                <a:sym typeface="Wingdings" pitchFamily="2" charset="2"/>
              </a:rPr>
              <a:t>”</a:t>
            </a:r>
            <a:r>
              <a:rPr lang="en-US" baseline="0" dirty="0" smtClean="0"/>
              <a:t>Note that, whenever even a single bit in the word gets modified, the entire word gets re-encrypted. So, we want the word size to be small, say 2 bytes</a:t>
            </a:r>
            <a:r>
              <a:rPr lang="en-US" baseline="0" dirty="0" smtClean="0">
                <a:sym typeface="Wingdings" pitchFamily="2" charset="2"/>
              </a:rPr>
              <a:t></a:t>
            </a:r>
            <a:r>
              <a:rPr lang="en-US" baseline="0" dirty="0" smtClean="0"/>
              <a:t>. Requiring each 2-byte word have a per-word counter that in itself could be larger than 2 bytes would be prohibitively expensive.”</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15</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a:t>
            </a:r>
            <a:r>
              <a:rPr lang="en-US" baseline="0" dirty="0" smtClean="0"/>
              <a:t> a scheme called Dual-Counter Encryption, or “DEUCE”.</a:t>
            </a:r>
          </a:p>
          <a:p>
            <a:r>
              <a:rPr lang="en-US" baseline="0" dirty="0" smtClean="0"/>
              <a:t>	</a:t>
            </a:r>
            <a:endParaRPr lang="en-US" dirty="0" smtClean="0"/>
          </a:p>
          <a:p>
            <a:pPr marL="228600" indent="-228600">
              <a:buAutoNum type="arabicPeriod"/>
            </a:pPr>
            <a:r>
              <a:rPr lang="en-US" baseline="0" dirty="0" smtClean="0"/>
              <a:t>Each line has two counters, a LeadingCTR that is incremented on every write (for encrypting “modified” words), and a TrailingCTR that is updated every N writes, in a write interval called Epoch, (for encrypting the reference “unmodified” words). //(Re-encrypting the whole line with TrailingCTR additionally allows us to reset the “modified” bits, explained next.)</a:t>
            </a:r>
          </a:p>
          <a:p>
            <a:pPr marL="228600" indent="-228600">
              <a:buAutoNum type="arabicPeriod"/>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Each line has a “modified” bit per-word to choose which counter to use.</a:t>
            </a:r>
          </a:p>
          <a:p>
            <a:endParaRPr lang="en-US" baseline="0" dirty="0" smtClean="0"/>
          </a:p>
          <a:p>
            <a:endParaRPr lang="en-US" baseline="0" dirty="0" smtClean="0"/>
          </a:p>
          <a:p>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//“Unmodified” words can be encrypted with an less frequently-updated counter.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//“Modified” words can be re-encrypted with a frequently-updating counter.</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16</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On epoch start:</a:t>
            </a:r>
          </a:p>
          <a:p>
            <a:r>
              <a:rPr lang="en-US" baseline="0" dirty="0" smtClean="0"/>
              <a:t>	</a:t>
            </a:r>
            <a:r>
              <a:rPr lang="en-US" baseline="0" dirty="0" smtClean="0">
                <a:sym typeface="Wingdings" pitchFamily="2" charset="2"/>
              </a:rPr>
              <a:t></a:t>
            </a:r>
            <a:r>
              <a:rPr lang="en-US" baseline="0" dirty="0" smtClean="0"/>
              <a:t>We re-encrypt ALL words in the line with TrailingCTR, and reset the “modified” bits, as all words use our reference state.</a:t>
            </a:r>
          </a:p>
          <a:p>
            <a:r>
              <a:rPr lang="en-US" baseline="0" dirty="0" smtClean="0"/>
              <a:t>	“This is expensive, but it only happens every N writes”</a:t>
            </a:r>
          </a:p>
          <a:p>
            <a:endParaRPr lang="en-US" baseline="0" dirty="0" smtClean="0"/>
          </a:p>
          <a:p>
            <a:r>
              <a:rPr lang="en-US" baseline="0" dirty="0" smtClean="0"/>
              <a:t>Between epochs:</a:t>
            </a:r>
          </a:p>
          <a:p>
            <a:r>
              <a:rPr lang="en-US" baseline="0" dirty="0" smtClean="0"/>
              <a:t>	</a:t>
            </a:r>
            <a:r>
              <a:rPr lang="en-US" baseline="0" dirty="0" smtClean="0">
                <a:sym typeface="Wingdings" pitchFamily="2" charset="2"/>
              </a:rPr>
              <a:t></a:t>
            </a:r>
            <a:r>
              <a:rPr lang="en-US" baseline="0" dirty="0" smtClean="0"/>
              <a:t>We increment LeadingCTR, and re-encrypt only words that have been modified since the start of the Epoch with this LeadingCTR. We then update “modified” bits.</a:t>
            </a:r>
          </a:p>
          <a:p>
            <a:endParaRPr lang="en-US" baseline="0" dirty="0" smtClean="0"/>
          </a:p>
          <a:p>
            <a:r>
              <a:rPr lang="en-US" baseline="0" dirty="0" smtClean="0">
                <a:sym typeface="Wingdings" pitchFamily="2" charset="2"/>
              </a:rPr>
              <a:t></a:t>
            </a:r>
            <a:r>
              <a:rPr lang="en-US" baseline="0" dirty="0" smtClean="0"/>
              <a:t>Thus, DEUCE re-encrypts only words modified since Epoch start.</a:t>
            </a:r>
          </a:p>
          <a:p>
            <a:endParaRPr lang="en-US" baseline="0" dirty="0" smtClean="0"/>
          </a:p>
          <a:p>
            <a:r>
              <a:rPr lang="en-US" baseline="0" dirty="0" smtClean="0"/>
              <a:t>-----------</a:t>
            </a:r>
          </a:p>
          <a:p>
            <a:r>
              <a:rPr lang="en-US" baseline="0" dirty="0" smtClean="0"/>
              <a:t>If the write happens on an epoch start:</a:t>
            </a:r>
          </a:p>
          <a:p>
            <a:r>
              <a:rPr lang="en-US" baseline="0" dirty="0" smtClean="0"/>
              <a:t>	</a:t>
            </a:r>
            <a:r>
              <a:rPr lang="en-US" baseline="0" dirty="0" smtClean="0">
                <a:sym typeface="Wingdings" pitchFamily="2" charset="2"/>
              </a:rPr>
              <a:t></a:t>
            </a:r>
            <a:r>
              <a:rPr lang="en-US" baseline="0" dirty="0" smtClean="0"/>
              <a:t>We update TrailingCTR to </a:t>
            </a:r>
            <a:r>
              <a:rPr lang="en-US" baseline="0" dirty="0" err="1" smtClean="0"/>
              <a:t>LeadingCTR’s</a:t>
            </a:r>
            <a:r>
              <a:rPr lang="en-US" baseline="0" dirty="0" smtClean="0"/>
              <a:t> next value, and use it to re-encrypt ALL words in the line, and reset the “modified” bits as this is our reference state.</a:t>
            </a:r>
          </a:p>
          <a:p>
            <a:r>
              <a:rPr lang="en-US" baseline="0" dirty="0" smtClean="0"/>
              <a:t>	“This is expensive, but it only happens every N writes”</a:t>
            </a:r>
          </a:p>
          <a:p>
            <a:endParaRPr lang="en-US" baseline="0" dirty="0" smtClean="0"/>
          </a:p>
          <a:p>
            <a:r>
              <a:rPr lang="en-US" baseline="0" dirty="0" smtClean="0"/>
              <a:t>On a write, if it is between epochs:</a:t>
            </a:r>
          </a:p>
          <a:p>
            <a:r>
              <a:rPr lang="en-US" baseline="0" dirty="0" smtClean="0"/>
              <a:t>	</a:t>
            </a:r>
            <a:r>
              <a:rPr lang="en-US" baseline="0" dirty="0" smtClean="0">
                <a:sym typeface="Wingdings" pitchFamily="2" charset="2"/>
              </a:rPr>
              <a:t></a:t>
            </a:r>
            <a:r>
              <a:rPr lang="en-US" baseline="0" dirty="0" smtClean="0"/>
              <a:t>We increment LeadingCTR, and use it to re-encrypt words that have been modified since the start of the last Epoch. We then update the “modified” bits to record which words have been encrypted with LeadingCTR.</a:t>
            </a:r>
          </a:p>
          <a:p>
            <a:endParaRPr lang="en-US" baseline="0" dirty="0" smtClean="0"/>
          </a:p>
          <a:p>
            <a:r>
              <a:rPr lang="en-US" baseline="0" dirty="0" smtClean="0"/>
              <a:t>/* */ </a:t>
            </a:r>
          </a:p>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17</a:t>
            </a:fld>
            <a:endParaRPr lang="en-US"/>
          </a:p>
        </p:txBody>
      </p:sp>
    </p:spTree>
    <p:extLst>
      <p:ext uri="{BB962C8B-B14F-4D97-AF65-F5344CB8AC3E}">
        <p14:creationId xmlns:p14="http://schemas.microsoft.com/office/powerpoint/2010/main" val="3052108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i="0" dirty="0" smtClean="0">
                <a:solidFill>
                  <a:srgbClr val="00B050"/>
                </a:solidFill>
              </a:rPr>
              <a:t>For example,</a:t>
            </a:r>
            <a:endParaRPr lang="en-US" sz="1200" i="0" baseline="0" dirty="0" smtClean="0">
              <a:solidFill>
                <a:srgbClr val="00B050"/>
              </a:solidFill>
            </a:endParaRPr>
          </a:p>
          <a:p>
            <a:r>
              <a:rPr lang="en-US" sz="1200" i="0" baseline="0" dirty="0" smtClean="0">
                <a:solidFill>
                  <a:srgbClr val="00B050"/>
                </a:solidFill>
              </a:rPr>
              <a:t>	The line on bottom represents writes to an 8-word line. Here, the epoch is chosen to be every 4 writes.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baseline="0" dirty="0" smtClean="0">
                <a:solidFill>
                  <a:srgbClr val="00B050"/>
                </a:solidFill>
              </a:rPr>
              <a:t>	</a:t>
            </a:r>
            <a:r>
              <a:rPr lang="en-US" sz="1200" i="0" dirty="0" smtClean="0">
                <a:solidFill>
                  <a:srgbClr val="00B050"/>
                </a:solidFill>
              </a:rPr>
              <a:t>The top shows which words must</a:t>
            </a:r>
            <a:r>
              <a:rPr lang="en-US" sz="1200" i="0" baseline="0" dirty="0" smtClean="0">
                <a:solidFill>
                  <a:srgbClr val="00B050"/>
                </a:solidFill>
              </a:rPr>
              <a:t> be re-encrypted as a result of the writes.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On Write 0, the start of an Epoch, the </a:t>
            </a:r>
            <a:r>
              <a:rPr lang="en-US" sz="1200" i="0" baseline="0" dirty="0" smtClean="0">
                <a:solidFill>
                  <a:srgbClr val="00B050"/>
                </a:solidFill>
                <a:sym typeface="Wingdings" pitchFamily="2" charset="2"/>
              </a:rPr>
              <a:t></a:t>
            </a:r>
            <a:r>
              <a:rPr lang="en-US" sz="1200" i="0" baseline="0" dirty="0" smtClean="0">
                <a:solidFill>
                  <a:srgbClr val="00B050"/>
                </a:solidFill>
              </a:rPr>
              <a:t>whole line is encrypted and “modified” bits reset.</a:t>
            </a:r>
          </a:p>
          <a:p>
            <a:r>
              <a:rPr lang="en-US" sz="1200" i="0" baseline="0" dirty="0" smtClean="0">
                <a:solidFill>
                  <a:srgbClr val="00B050"/>
                </a:solidFill>
                <a:sym typeface="Wingdings" pitchFamily="2" charset="2"/>
              </a:rPr>
              <a:t></a:t>
            </a:r>
            <a:r>
              <a:rPr lang="en-US" sz="1200" i="0" baseline="0" dirty="0" smtClean="0">
                <a:solidFill>
                  <a:srgbClr val="00B050"/>
                </a:solidFill>
              </a:rPr>
              <a:t>On Write 1, Word0 and Word7 are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and Word7. The “modified” mask is now Word0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2, Word4 is written. Here, we re-encrypt not only Word4, but also Word0 and Word7, as they had been modified previously in this epoch. We have to re-encrypt Word0 and Word7 as we do not keep track of individual counters. The “modified” mask is now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3, Word7 is written again, and </a:t>
            </a:r>
            <a:r>
              <a:rPr lang="en-US" sz="1200" i="0" baseline="0" dirty="0" smtClean="0">
                <a:solidFill>
                  <a:srgbClr val="00B050"/>
                </a:solidFill>
                <a:sym typeface="Wingdings" pitchFamily="2" charset="2"/>
              </a:rPr>
              <a:t>we</a:t>
            </a:r>
            <a:r>
              <a:rPr lang="en-US" sz="1200" i="0" baseline="0" dirty="0" smtClean="0">
                <a:solidFill>
                  <a:srgbClr val="00B050"/>
                </a:solidFill>
              </a:rPr>
              <a:t> re-encrypt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4, the start of another Epoch, </a:t>
            </a:r>
            <a:r>
              <a:rPr lang="en-US" sz="1200" i="0" baseline="0" dirty="0" smtClean="0">
                <a:solidFill>
                  <a:srgbClr val="00B050"/>
                </a:solidFill>
                <a:sym typeface="Wingdings" pitchFamily="2" charset="2"/>
              </a:rPr>
              <a:t></a:t>
            </a:r>
            <a:r>
              <a:rPr lang="en-US" sz="1200" i="0" baseline="0" dirty="0" smtClean="0">
                <a:solidFill>
                  <a:srgbClr val="00B050"/>
                </a:solidFill>
              </a:rPr>
              <a:t>TrailingCTR is updated to LeadingCTR, and all words are re-encrypted.</a:t>
            </a:r>
          </a:p>
          <a:p>
            <a:r>
              <a:rPr lang="en-US" sz="1200" i="0" baseline="0" dirty="0" smtClean="0">
                <a:solidFill>
                  <a:srgbClr val="00B050"/>
                </a:solidFill>
                <a:sym typeface="Wingdings" pitchFamily="2" charset="2"/>
              </a:rPr>
              <a:t></a:t>
            </a:r>
            <a:r>
              <a:rPr lang="en-US" sz="1200" i="0" baseline="0" dirty="0" smtClean="0">
                <a:solidFill>
                  <a:srgbClr val="00B050"/>
                </a:solidFill>
              </a:rPr>
              <a:t>On Write 5, Word2 and Word4 are written, and thus </a:t>
            </a:r>
            <a:r>
              <a:rPr lang="en-US" sz="1200" i="0" baseline="0" dirty="0" smtClean="0">
                <a:solidFill>
                  <a:srgbClr val="00B050"/>
                </a:solidFill>
                <a:sym typeface="Wingdings" pitchFamily="2" charset="2"/>
              </a:rPr>
              <a:t></a:t>
            </a:r>
            <a:r>
              <a:rPr lang="en-US" sz="1200" i="0" baseline="0" dirty="0" smtClean="0">
                <a:solidFill>
                  <a:srgbClr val="00B050"/>
                </a:solidFill>
              </a:rPr>
              <a:t>re-encrypted</a:t>
            </a:r>
          </a:p>
          <a:p>
            <a:endParaRPr lang="en-US" sz="1200" i="0" baseline="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DEUCE saves bit flips by doing partial re-encryption between Epochs.</a:t>
            </a:r>
          </a:p>
          <a:p>
            <a:endParaRPr lang="en-US" sz="1200" i="0" baseline="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Note that you can get TrailingCTR by masking 2 LSB off LeadingCTR.</a:t>
            </a:r>
          </a:p>
          <a:p>
            <a:r>
              <a:rPr lang="en-US" sz="1200" i="0" baseline="0" dirty="0" smtClean="0">
                <a:solidFill>
                  <a:srgbClr val="00B050"/>
                </a:solidFill>
              </a:rPr>
              <a:t>DEUCE needs only one physical counter per line, which is same as baseline system.</a:t>
            </a:r>
          </a:p>
          <a:p>
            <a:endParaRPr lang="en-US" sz="1200" i="0" baseline="0" dirty="0" smtClean="0">
              <a:solidFill>
                <a:srgbClr val="00B050"/>
              </a:solidFill>
            </a:endParaRPr>
          </a:p>
          <a:p>
            <a:endParaRPr lang="en-US" sz="1200" i="0" baseline="0" dirty="0" smtClean="0">
              <a:solidFill>
                <a:srgbClr val="00B050"/>
              </a:solidFill>
            </a:endParaRPr>
          </a:p>
          <a:p>
            <a:r>
              <a:rPr lang="en-US" sz="1200" i="0" baseline="0" dirty="0" smtClean="0">
                <a:solidFill>
                  <a:srgbClr val="00B050"/>
                </a:solidFill>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0" dirty="0" smtClean="0">
              <a:solidFill>
                <a:srgbClr val="00B050"/>
              </a:solidFill>
            </a:endParaRPr>
          </a:p>
          <a:p>
            <a:r>
              <a:rPr lang="en-US" sz="1200" i="0" baseline="0" dirty="0" smtClean="0">
                <a:solidFill>
                  <a:srgbClr val="00B050"/>
                </a:solidFill>
                <a:sym typeface="Wingdings" pitchFamily="2" charset="2"/>
              </a:rPr>
              <a:t></a:t>
            </a:r>
            <a:r>
              <a:rPr lang="en-US" sz="1200" i="0" baseline="0" dirty="0" smtClean="0">
                <a:solidFill>
                  <a:srgbClr val="00B050"/>
                </a:solidFill>
              </a:rPr>
              <a:t>On Write 0, the start of an Epoch, the </a:t>
            </a:r>
            <a:r>
              <a:rPr lang="en-US" sz="1200" i="0" baseline="0" dirty="0" smtClean="0">
                <a:solidFill>
                  <a:srgbClr val="00B050"/>
                </a:solidFill>
                <a:sym typeface="Wingdings" pitchFamily="2" charset="2"/>
              </a:rPr>
              <a:t></a:t>
            </a:r>
            <a:r>
              <a:rPr lang="en-US" sz="1200" i="0" baseline="0" dirty="0" smtClean="0">
                <a:solidFill>
                  <a:srgbClr val="00B050"/>
                </a:solidFill>
              </a:rPr>
              <a:t>whole line is encrypted, and TrailingCTR is updated to LeadingCTR to 0.</a:t>
            </a:r>
          </a:p>
          <a:p>
            <a:r>
              <a:rPr lang="en-US" sz="1200" i="0" baseline="0" dirty="0" smtClean="0">
                <a:solidFill>
                  <a:srgbClr val="00B050"/>
                </a:solidFill>
                <a:sym typeface="Wingdings" pitchFamily="2" charset="2"/>
              </a:rPr>
              <a:t></a:t>
            </a:r>
            <a:r>
              <a:rPr lang="en-US" sz="1200" i="0" baseline="0" dirty="0" smtClean="0">
                <a:solidFill>
                  <a:srgbClr val="00B050"/>
                </a:solidFill>
              </a:rPr>
              <a:t>On Write 1, Word0 and Word7 are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and Word7. The “modified” mask is now Word0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2, Word4 is written, so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not only Word4, but also Word0 and Word7, to prevent pad re-use. The “modified” mask is now Word0, Word4, and Word7.</a:t>
            </a:r>
          </a:p>
          <a:p>
            <a:r>
              <a:rPr lang="en-US" sz="1200" i="0" baseline="0" dirty="0" smtClean="0">
                <a:solidFill>
                  <a:srgbClr val="00B050"/>
                </a:solidFill>
                <a:sym typeface="Wingdings" pitchFamily="2" charset="2"/>
              </a:rPr>
              <a:t></a:t>
            </a:r>
            <a:r>
              <a:rPr lang="en-US" sz="1200" i="0" baseline="0" dirty="0" smtClean="0">
                <a:solidFill>
                  <a:srgbClr val="00B050"/>
                </a:solidFill>
              </a:rPr>
              <a:t>On Write 3, Word7 is written again, and </a:t>
            </a:r>
            <a:r>
              <a:rPr lang="en-US" sz="1200" i="0" baseline="0" dirty="0" smtClean="0">
                <a:solidFill>
                  <a:srgbClr val="00B050"/>
                </a:solidFill>
                <a:sym typeface="Wingdings" pitchFamily="2" charset="2"/>
              </a:rPr>
              <a:t></a:t>
            </a:r>
            <a:r>
              <a:rPr lang="en-US" sz="1200" i="0" baseline="0" dirty="0" smtClean="0">
                <a:solidFill>
                  <a:srgbClr val="00B050"/>
                </a:solidFill>
              </a:rPr>
              <a:t>LeadingCTR is incremented and used to re-encrypt Word0, Word4, and Word7.</a:t>
            </a:r>
          </a:p>
          <a:p>
            <a:r>
              <a:rPr lang="en-US" sz="1200" i="0" baseline="0" dirty="0" smtClean="0">
                <a:solidFill>
                  <a:srgbClr val="00B050"/>
                </a:solidFill>
                <a:sym typeface="Wingdings" pitchFamily="2" charset="2"/>
              </a:rPr>
              <a:t> </a:t>
            </a:r>
            <a:r>
              <a:rPr lang="en-US" sz="1200" i="0" baseline="0" dirty="0" smtClean="0">
                <a:solidFill>
                  <a:srgbClr val="00B050"/>
                </a:solidFill>
              </a:rPr>
              <a:t>On Write 4, the start of another Epoch, </a:t>
            </a:r>
            <a:r>
              <a:rPr lang="en-US" sz="1200" i="0" baseline="0" dirty="0" smtClean="0">
                <a:solidFill>
                  <a:srgbClr val="00B050"/>
                </a:solidFill>
                <a:sym typeface="Wingdings" pitchFamily="2" charset="2"/>
              </a:rPr>
              <a:t></a:t>
            </a:r>
            <a:r>
              <a:rPr lang="en-US" sz="1200" i="0" baseline="0" dirty="0" smtClean="0">
                <a:solidFill>
                  <a:srgbClr val="00B050"/>
                </a:solidFill>
              </a:rPr>
              <a:t>TrailingCTR is updated to LeadingCTR, and all words are re-encrypted with TrailingCTR.</a:t>
            </a:r>
          </a:p>
          <a:p>
            <a:r>
              <a:rPr lang="en-US" sz="1200" i="0" baseline="0" dirty="0" smtClean="0">
                <a:solidFill>
                  <a:srgbClr val="00B050"/>
                </a:solidFill>
                <a:sym typeface="Wingdings" pitchFamily="2" charset="2"/>
              </a:rPr>
              <a:t></a:t>
            </a:r>
            <a:r>
              <a:rPr lang="en-US" sz="1200" i="0" baseline="0" dirty="0" smtClean="0">
                <a:solidFill>
                  <a:srgbClr val="00B050"/>
                </a:solidFill>
              </a:rPr>
              <a:t>On Write 5, Word2 and Word4 are written, and </a:t>
            </a:r>
            <a:r>
              <a:rPr lang="en-US" sz="1200" i="0" baseline="0" dirty="0" smtClean="0">
                <a:solidFill>
                  <a:srgbClr val="00B050"/>
                </a:solidFill>
                <a:sym typeface="Wingdings" pitchFamily="2" charset="2"/>
              </a:rPr>
              <a:t> they are thus</a:t>
            </a:r>
            <a:r>
              <a:rPr lang="en-US" sz="1200" i="0" baseline="0" dirty="0" smtClean="0">
                <a:solidFill>
                  <a:srgbClr val="00B050"/>
                </a:solidFill>
              </a:rPr>
              <a:t> re-encrypted with LeadingCTR of 5.</a:t>
            </a:r>
          </a:p>
          <a:p>
            <a:endParaRPr lang="en-US" sz="1200" i="0" baseline="0" dirty="0" smtClean="0">
              <a:solidFill>
                <a:srgbClr val="00B050"/>
              </a:solidFill>
            </a:endParaRP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18</a:t>
            </a:fld>
            <a:endParaRPr lang="en-US"/>
          </a:p>
        </p:txBody>
      </p:sp>
    </p:spTree>
    <p:extLst>
      <p:ext uri="{BB962C8B-B14F-4D97-AF65-F5344CB8AC3E}">
        <p14:creationId xmlns:p14="http://schemas.microsoft.com/office/powerpoint/2010/main" val="3113941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DEUCE decrypts</a:t>
            </a:r>
            <a:r>
              <a:rPr lang="en-US" baseline="0" dirty="0" smtClean="0"/>
              <a:t> data by generating </a:t>
            </a:r>
            <a:r>
              <a:rPr lang="en-US" i="1" baseline="0" dirty="0" smtClean="0"/>
              <a:t>two</a:t>
            </a:r>
            <a:r>
              <a:rPr lang="en-US" baseline="0" dirty="0" smtClean="0"/>
              <a:t> pads at once, </a:t>
            </a:r>
          </a:p>
          <a:p>
            <a:r>
              <a:rPr lang="en-US" baseline="0" dirty="0" smtClean="0"/>
              <a:t>	based on LeadingCTR</a:t>
            </a:r>
            <a:r>
              <a:rPr lang="en-US" baseline="0" dirty="0" smtClean="0">
                <a:sym typeface="Wingdings" pitchFamily="2" charset="2"/>
              </a:rPr>
              <a:t></a:t>
            </a:r>
            <a:r>
              <a:rPr lang="en-US" baseline="0" dirty="0" smtClean="0"/>
              <a:t>, and TrailingCTR</a:t>
            </a:r>
            <a:r>
              <a:rPr lang="en-US" baseline="0" dirty="0" smtClean="0">
                <a:sym typeface="Wingdings" pitchFamily="2" charset="2"/>
              </a:rPr>
              <a:t></a:t>
            </a:r>
            <a:r>
              <a:rPr lang="en-US" baseline="0" dirty="0" smtClean="0"/>
              <a:t>, both derived from the line counter.</a:t>
            </a:r>
          </a:p>
          <a:p>
            <a:r>
              <a:rPr lang="en-US" baseline="0" dirty="0" smtClean="0">
                <a:sym typeface="Wingdings" pitchFamily="2" charset="2"/>
              </a:rPr>
              <a:t>Which pad is used to decrypt each word is decided by the </a:t>
            </a:r>
            <a:r>
              <a:rPr lang="en-US" baseline="0" dirty="0" smtClean="0"/>
              <a:t>“modified” bits. </a:t>
            </a:r>
          </a:p>
          <a:p>
            <a:r>
              <a:rPr lang="en-US" baseline="0" dirty="0" smtClean="0">
                <a:sym typeface="Wingdings" pitchFamily="2" charset="2"/>
              </a:rPr>
              <a:t></a:t>
            </a:r>
            <a:r>
              <a:rPr lang="en-US" baseline="0" dirty="0" smtClean="0"/>
              <a:t>	“modified” words are decrypted with LeadingCTR</a:t>
            </a:r>
          </a:p>
          <a:p>
            <a:r>
              <a:rPr lang="en-US" baseline="0" dirty="0" smtClean="0">
                <a:sym typeface="Wingdings" pitchFamily="2" charset="2"/>
              </a:rPr>
              <a:t></a:t>
            </a:r>
            <a:r>
              <a:rPr lang="en-US" baseline="0" dirty="0" smtClean="0"/>
              <a:t>	“unmodified” words are decrypted with TrailingCTR.</a:t>
            </a:r>
          </a:p>
          <a:p>
            <a:r>
              <a:rPr lang="en-US" baseline="0" dirty="0" smtClean="0"/>
              <a:t>	and the decrypted words are combined to form the decrypted line.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19</a:t>
            </a:fld>
            <a:endParaRPr lang="en-US"/>
          </a:p>
        </p:txBody>
      </p:sp>
    </p:spTree>
    <p:extLst>
      <p:ext uri="{BB962C8B-B14F-4D97-AF65-F5344CB8AC3E}">
        <p14:creationId xmlns:p14="http://schemas.microsoft.com/office/powerpoint/2010/main" val="266664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emerging memory technology.”</a:t>
            </a:r>
          </a:p>
          <a:p>
            <a:r>
              <a:rPr lang="en-US" dirty="0" smtClean="0"/>
              <a:t>“Writes are expensive in PCM</a:t>
            </a:r>
            <a:r>
              <a:rPr lang="en-US" baseline="0" dirty="0" smtClean="0"/>
              <a:t>.”</a:t>
            </a:r>
          </a:p>
          <a:p>
            <a:r>
              <a:rPr lang="en-US" baseline="0" dirty="0" smtClean="0"/>
              <a:t>	Writing causes bits to flip, which affects lifetime, power, and performance.</a:t>
            </a:r>
          </a:p>
          <a:p>
            <a:r>
              <a:rPr lang="en-US" baseline="0" dirty="0" smtClean="0"/>
              <a:t>	Therefore, PCM systems are “write-optimized” and write only bits that have changed.</a:t>
            </a:r>
          </a:p>
          <a:p>
            <a:r>
              <a:rPr lang="en-US" baseline="0" dirty="0" smtClean="0"/>
              <a:t>	Fortunately, a typical write operation only causes 12% of bits to flip.</a:t>
            </a:r>
          </a:p>
          <a:p>
            <a:endParaRPr lang="en-US" baseline="0" dirty="0" smtClean="0"/>
          </a:p>
          <a:p>
            <a:endParaRPr lang="en-US" baseline="0" dirty="0" smtClean="0"/>
          </a:p>
          <a:p>
            <a:r>
              <a:rPr lang="en-US" baseline="0" dirty="0" smtClean="0"/>
              <a:t>PCM is non-volatile, which means, if someone steals a PCM DIMM, they can easily retrieve sensitive data.</a:t>
            </a:r>
          </a:p>
          <a:p>
            <a:r>
              <a:rPr lang="en-US" baseline="0" dirty="0" smtClean="0"/>
              <a:t> 	We can protect PCM by encryption</a:t>
            </a:r>
          </a:p>
          <a:p>
            <a:r>
              <a:rPr lang="en-US" baseline="0" dirty="0" smtClean="0"/>
              <a:t>	But, by design, encryption will cause 50% of bits to flip, regardless of what is being written. “The extra bit flips degrade lifetime, power, and performance.”</a:t>
            </a:r>
          </a:p>
          <a:p>
            <a:r>
              <a:rPr lang="en-US" baseline="0" dirty="0" smtClean="0"/>
              <a:t>	The goal of our paper is to do encryption on PCM, without causing too many bit flips.</a:t>
            </a:r>
          </a:p>
          <a:p>
            <a:endParaRPr lang="en-US" baseline="0" dirty="0" smtClean="0"/>
          </a:p>
          <a:p>
            <a:r>
              <a:rPr lang="en-US" baseline="0" dirty="0" smtClean="0"/>
              <a:t>Our proposed design, DEUCE, reduces bit flips for secure memory by re-encrypting only the modified words in a line.</a:t>
            </a:r>
          </a:p>
          <a:p>
            <a:r>
              <a:rPr lang="en-US" baseline="0" dirty="0" smtClean="0"/>
              <a:t>	DEUCE reduces bit flips from 50% to 23%, which also provides a speedup of 27%.</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a:t>
            </a:fld>
            <a:endParaRPr lang="en-US"/>
          </a:p>
        </p:txBody>
      </p:sp>
    </p:spTree>
    <p:extLst>
      <p:ext uri="{BB962C8B-B14F-4D97-AF65-F5344CB8AC3E}">
        <p14:creationId xmlns:p14="http://schemas.microsoft.com/office/powerpoint/2010/main" val="3282891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evaluation. </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20</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We</a:t>
            </a:r>
            <a:r>
              <a:rPr lang="en-US" sz="1200" kern="1200" baseline="0" dirty="0" smtClean="0">
                <a:solidFill>
                  <a:schemeClr val="tx1"/>
                </a:solidFill>
                <a:effectLst/>
                <a:latin typeface="+mn-lt"/>
                <a:ea typeface="ＭＳ Ｐゴシック" charset="0"/>
                <a:cs typeface="ＭＳ Ｐゴシック" charset="0"/>
              </a:rPr>
              <a:t> simulated an 8-core system, each core 4GHz and 4-wide.</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21</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ＭＳ Ｐゴシック" charset="0"/>
                <a:cs typeface="ＭＳ Ｐゴシック" charset="0"/>
              </a:rPr>
              <a:t>The cores access a shared L4 cache, 64MB in size and with 50 cycle latency.</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22</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L4 misses access a PCM</a:t>
            </a:r>
            <a:r>
              <a:rPr lang="en-US" sz="1200" kern="1200" baseline="0" dirty="0" smtClean="0">
                <a:solidFill>
                  <a:schemeClr val="tx1"/>
                </a:solidFill>
                <a:effectLst/>
                <a:latin typeface="+mn-lt"/>
                <a:ea typeface="ＭＳ Ｐゴシック" charset="0"/>
                <a:cs typeface="ＭＳ Ｐゴシック" charset="0"/>
              </a:rPr>
              <a:t> system, modeled after Samsung’s prototype in [ISSCC ‘12]</a:t>
            </a:r>
          </a:p>
          <a:p>
            <a:r>
              <a:rPr lang="en-US" sz="1200" kern="1200" baseline="0" dirty="0" smtClean="0">
                <a:solidFill>
                  <a:schemeClr val="tx1"/>
                </a:solidFill>
                <a:effectLst/>
                <a:latin typeface="+mn-lt"/>
                <a:ea typeface="ＭＳ Ｐゴシック" charset="0"/>
                <a:cs typeface="ＭＳ Ｐゴシック" charset="0"/>
              </a:rPr>
              <a:t>	Our PCM system has 4 ranks, each 8GB,</a:t>
            </a:r>
          </a:p>
          <a:p>
            <a:r>
              <a:rPr lang="en-US" sz="1200" kern="1200" baseline="0" dirty="0" smtClean="0">
                <a:solidFill>
                  <a:schemeClr val="tx1"/>
                </a:solidFill>
                <a:effectLst/>
                <a:latin typeface="+mn-lt"/>
                <a:ea typeface="ＭＳ Ｐゴシック" charset="0"/>
                <a:cs typeface="ＭＳ Ｐゴシック" charset="0"/>
              </a:rPr>
              <a:t>	has read latency of 75ns, and</a:t>
            </a:r>
          </a:p>
          <a:p>
            <a:r>
              <a:rPr lang="en-US" sz="1200" kern="1200" baseline="0" dirty="0" smtClean="0">
                <a:solidFill>
                  <a:schemeClr val="tx1"/>
                </a:solidFill>
                <a:effectLst/>
                <a:latin typeface="+mn-lt"/>
                <a:ea typeface="ＭＳ Ｐゴシック" charset="0"/>
                <a:cs typeface="ＭＳ Ｐゴシック" charset="0"/>
              </a:rPr>
              <a:t>	has write latency of 150ns.</a:t>
            </a:r>
          </a:p>
          <a:p>
            <a:r>
              <a:rPr lang="en-US" sz="1200" kern="1200" baseline="0" dirty="0" smtClean="0">
                <a:solidFill>
                  <a:schemeClr val="tx1"/>
                </a:solidFill>
                <a:effectLst/>
                <a:latin typeface="+mn-lt"/>
                <a:ea typeface="ＭＳ Ｐゴシック" charset="0"/>
                <a:cs typeface="ＭＳ Ｐゴシック" charset="0"/>
              </a:rPr>
              <a:t>	—IMPORTANT—</a:t>
            </a:r>
          </a:p>
          <a:p>
            <a:r>
              <a:rPr lang="en-US" sz="1200" kern="1200" baseline="0" dirty="0" smtClean="0">
                <a:solidFill>
                  <a:schemeClr val="tx1"/>
                </a:solidFill>
                <a:effectLst/>
                <a:latin typeface="+mn-lt"/>
                <a:ea typeface="ＭＳ Ｐゴシック" charset="0"/>
                <a:cs typeface="ＭＳ Ｐゴシック" charset="0"/>
              </a:rPr>
              <a:t>PCM chips typically do not have enough power to write all the bits in the line in one shot.</a:t>
            </a:r>
          </a:p>
          <a:p>
            <a:r>
              <a:rPr lang="en-US" sz="1200" kern="1200" baseline="0" dirty="0" smtClean="0">
                <a:solidFill>
                  <a:schemeClr val="tx1"/>
                </a:solidFill>
                <a:effectLst/>
                <a:latin typeface="+mn-lt"/>
                <a:ea typeface="ＭＳ Ｐゴシック" charset="0"/>
                <a:cs typeface="ＭＳ Ｐゴシック" charset="0"/>
              </a:rPr>
              <a:t>	They can only write about 128 bits.</a:t>
            </a:r>
          </a:p>
          <a:p>
            <a:r>
              <a:rPr lang="en-US" sz="1200" kern="1200" baseline="0" dirty="0" smtClean="0">
                <a:solidFill>
                  <a:schemeClr val="tx1"/>
                </a:solidFill>
                <a:effectLst/>
                <a:latin typeface="+mn-lt"/>
                <a:ea typeface="ＭＳ Ｐゴシック" charset="0"/>
                <a:cs typeface="ＭＳ Ｐゴシック" charset="0"/>
              </a:rPr>
              <a:t>	So, if a line needs to write more than 128 bits, it needs multiple write slots, which means higher write latency, and reduced performance.</a:t>
            </a:r>
          </a:p>
          <a:p>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23</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0"/>
                <a:cs typeface="ＭＳ Ｐゴシック" charset="0"/>
              </a:rPr>
              <a:t>We simulated high MPKI workloads from SPEC2006, and ran 4 billion instructions each,</a:t>
            </a:r>
            <a:r>
              <a:rPr lang="en-US" sz="1200" kern="1200" baseline="0" dirty="0" smtClean="0">
                <a:solidFill>
                  <a:schemeClr val="tx1"/>
                </a:solidFill>
                <a:effectLst/>
                <a:latin typeface="+mn-lt"/>
                <a:ea typeface="ＭＳ Ｐゴシック" charset="0"/>
                <a:cs typeface="ＭＳ Ｐゴシック" charset="0"/>
              </a:rPr>
              <a:t> in rate mode.</a:t>
            </a:r>
            <a:endParaRPr lang="en-US" sz="1200" kern="1200" dirty="0" smtClean="0">
              <a:solidFill>
                <a:schemeClr val="tx1"/>
              </a:solidFill>
              <a:effectLst/>
              <a:latin typeface="+mn-lt"/>
              <a:ea typeface="ＭＳ Ｐゴシック" charset="0"/>
              <a:cs typeface="ＭＳ Ｐゴシック" charset="0"/>
            </a:endParaRPr>
          </a:p>
          <a:p>
            <a:r>
              <a:rPr lang="en-US" sz="1200" kern="1200" dirty="0" smtClean="0">
                <a:solidFill>
                  <a:schemeClr val="tx1"/>
                </a:solidFill>
                <a:effectLst/>
                <a:latin typeface="+mn-lt"/>
                <a:ea typeface="ＭＳ Ｐゴシック" charset="0"/>
                <a:cs typeface="ＭＳ Ｐゴシック" charset="0"/>
              </a:rPr>
              <a:t>We</a:t>
            </a:r>
            <a:r>
              <a:rPr lang="en-US" sz="1200" kern="1200" baseline="0" dirty="0" smtClean="0">
                <a:solidFill>
                  <a:schemeClr val="tx1"/>
                </a:solidFill>
                <a:effectLst/>
                <a:latin typeface="+mn-lt"/>
                <a:ea typeface="ＭＳ Ｐゴシック" charset="0"/>
                <a:cs typeface="ＭＳ Ｐゴシック" charset="0"/>
              </a:rPr>
              <a:t> show results for DEUCE using an epoch interval of 32 writes, and at a granularity of 2 bytes.</a:t>
            </a:r>
            <a:endParaRPr lang="en-US" sz="120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6F2858B-EE33-8A43-9C34-F8F9216B00D7}" type="slidenum">
              <a:rPr lang="en-US" smtClean="0"/>
              <a:pPr>
                <a:defRPr/>
              </a:pPr>
              <a:t>24</a:t>
            </a:fld>
            <a:endParaRPr lang="en-US"/>
          </a:p>
        </p:txBody>
      </p:sp>
    </p:spTree>
    <p:extLst>
      <p:ext uri="{BB962C8B-B14F-4D97-AF65-F5344CB8AC3E}">
        <p14:creationId xmlns:p14="http://schemas.microsoft.com/office/powerpoint/2010/main" val="347565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a:t>
            </a:r>
            <a:r>
              <a:rPr lang="en-US" baseline="0" dirty="0" smtClean="0"/>
              <a:t> shows % of bit flips per memory write, for 3 schemes:</a:t>
            </a:r>
          </a:p>
          <a:p>
            <a:r>
              <a:rPr lang="en-US" baseline="0" dirty="0" smtClean="0"/>
              <a:t>	Encrypted PCM using Flip-N-Write,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Unencrypted PCM using Flip-N-Write.</a:t>
            </a:r>
          </a:p>
          <a:p>
            <a:r>
              <a:rPr lang="en-US" baseline="0" dirty="0" smtClean="0"/>
              <a:t>	</a:t>
            </a:r>
            <a:r>
              <a:rPr lang="en-US" baseline="0" dirty="0" smtClean="0">
                <a:sym typeface="Wingdings" pitchFamily="2" charset="2"/>
              </a:rPr>
              <a:t></a:t>
            </a:r>
            <a:r>
              <a:rPr lang="en-US" baseline="0" dirty="0" smtClean="0"/>
              <a:t>Encrypted PCM using DEUCE</a:t>
            </a:r>
          </a:p>
          <a:p>
            <a:endParaRPr lang="en-US" baseline="0" dirty="0" smtClean="0"/>
          </a:p>
          <a:p>
            <a:r>
              <a:rPr lang="en-US" baseline="0" dirty="0" smtClean="0"/>
              <a:t>DEUCE reduces bit flips across a wide range of benchmarks. </a:t>
            </a:r>
            <a:r>
              <a:rPr lang="en-US" dirty="0" smtClean="0"/>
              <a:t>Encrypted</a:t>
            </a:r>
            <a:r>
              <a:rPr lang="en-US" baseline="0" dirty="0" smtClean="0"/>
              <a:t> has 42% bits flipped, unencrypted has 10%, and DEUCE has 23%.</a:t>
            </a:r>
          </a:p>
          <a:p>
            <a:r>
              <a:rPr lang="en-US" baseline="0" dirty="0" smtClean="0"/>
              <a:t>Thus, </a:t>
            </a:r>
            <a:r>
              <a:rPr lang="en-US" baseline="0" dirty="0" smtClean="0">
                <a:sym typeface="Wingdings" pitchFamily="2" charset="2"/>
              </a:rPr>
              <a:t></a:t>
            </a:r>
            <a:r>
              <a:rPr lang="en-US" baseline="0" dirty="0" smtClean="0"/>
              <a:t>DEUCE eliminates two-thirds of the additional bit flips caused by encryption.</a:t>
            </a:r>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25</a:t>
            </a:fld>
            <a:endParaRPr lang="en-US"/>
          </a:p>
        </p:txBody>
      </p:sp>
    </p:spTree>
    <p:extLst>
      <p:ext uri="{BB962C8B-B14F-4D97-AF65-F5344CB8AC3E}">
        <p14:creationId xmlns:p14="http://schemas.microsoft.com/office/powerpoint/2010/main" val="3241677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evaluate the effect of bit flips on speedup and energy,</a:t>
            </a:r>
          </a:p>
          <a:p>
            <a:r>
              <a:rPr lang="en-US" baseline="0" dirty="0" smtClean="0"/>
              <a:t>	Normalized to Encrypted PCM.</a:t>
            </a:r>
          </a:p>
          <a:p>
            <a:endParaRPr lang="en-US" baseline="0" dirty="0" smtClean="0"/>
          </a:p>
          <a:p>
            <a:r>
              <a:rPr lang="en-US" baseline="0" dirty="0" smtClean="0"/>
              <a:t>DEUCE reduces bit flips, which reduces number of write slots consumed on average. </a:t>
            </a:r>
          </a:p>
          <a:p>
            <a:r>
              <a:rPr lang="en-US" baseline="0" dirty="0" smtClean="0"/>
              <a:t>	As writes can indirectly delay reads and affect performance, Deuce’s reduction in bit flips gives a </a:t>
            </a:r>
            <a:r>
              <a:rPr lang="en-US" baseline="0" dirty="0" smtClean="0">
                <a:sym typeface="Wingdings" pitchFamily="2" charset="2"/>
              </a:rPr>
              <a:t></a:t>
            </a:r>
            <a:r>
              <a:rPr lang="en-US" baseline="0" dirty="0" smtClean="0"/>
              <a:t>27% speedup over encrypted PCM. </a:t>
            </a:r>
          </a:p>
          <a:p>
            <a:r>
              <a:rPr lang="en-US" baseline="0" dirty="0" smtClean="0"/>
              <a:t>	</a:t>
            </a:r>
            <a:r>
              <a:rPr lang="en-US" baseline="0" dirty="0" smtClean="0">
                <a:sym typeface="Wingdings" pitchFamily="2" charset="2"/>
              </a:rPr>
              <a:t></a:t>
            </a:r>
            <a:r>
              <a:rPr lang="en-US" baseline="0" dirty="0" smtClean="0"/>
              <a:t>The reduction in write slots used also reduces Energy-Delay-Product, by </a:t>
            </a:r>
            <a:r>
              <a:rPr lang="en-US" baseline="0" dirty="0" smtClean="0">
                <a:sym typeface="Wingdings" pitchFamily="2" charset="2"/>
              </a:rPr>
              <a:t></a:t>
            </a:r>
            <a:r>
              <a:rPr lang="en-US" baseline="0" dirty="0" smtClean="0"/>
              <a:t>43%.</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26</a:t>
            </a:fld>
            <a:endParaRPr lang="en-US"/>
          </a:p>
        </p:txBody>
      </p:sp>
    </p:spTree>
    <p:extLst>
      <p:ext uri="{BB962C8B-B14F-4D97-AF65-F5344CB8AC3E}">
        <p14:creationId xmlns:p14="http://schemas.microsoft.com/office/powerpoint/2010/main" val="224298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we have not talked about lifetime.</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Even though DEUCE reduces bit flips from 50% to 23%, we do not see improvement in lifetime because: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Using DEUCE, heavily-written bits are still heavily-written.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Our paper describes </a:t>
            </a:r>
            <a:r>
              <a:rPr lang="en-US" baseline="0" dirty="0" smtClean="0">
                <a:sym typeface="Wingdings" pitchFamily="2" charset="2"/>
              </a:rPr>
              <a:t></a:t>
            </a:r>
            <a:r>
              <a:rPr lang="en-US" baseline="0" dirty="0" smtClean="0"/>
              <a:t>“Horizontal” Wear Leveling, that rotates bits within a line, to make the wearout within the line uniform. “We also have a zero-storage-overhead solution that leverages existing structures to do Horizontal Wear Leveling. I refer you to the paper for details.”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horizontal wear leveling, DEUCE increases lifetime to</a:t>
            </a:r>
            <a:r>
              <a:rPr lang="en-US" baseline="0" dirty="0" smtClean="0">
                <a:sym typeface="Wingdings" pitchFamily="2" charset="2"/>
              </a:rPr>
              <a:t></a:t>
            </a:r>
            <a:r>
              <a:rPr lang="en-US" baseline="0" dirty="0" smtClean="0"/>
              <a:t> 2x encrypted memory.</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27</a:t>
            </a:fld>
            <a:endParaRPr lang="en-US"/>
          </a:p>
        </p:txBody>
      </p:sp>
    </p:spTree>
    <p:extLst>
      <p:ext uri="{BB962C8B-B14F-4D97-AF65-F5344CB8AC3E}">
        <p14:creationId xmlns:p14="http://schemas.microsoft.com/office/powerpoint/2010/main" val="4034178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28</a:t>
            </a:fld>
            <a:endParaRPr lang="en-US"/>
          </a:p>
        </p:txBody>
      </p:sp>
    </p:spTree>
    <p:extLst>
      <p:ext uri="{BB962C8B-B14F-4D97-AF65-F5344CB8AC3E}">
        <p14:creationId xmlns:p14="http://schemas.microsoft.com/office/powerpoint/2010/main" val="3331907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emerging memory technology.”</a:t>
            </a:r>
          </a:p>
          <a:p>
            <a:r>
              <a:rPr lang="en-US" dirty="0" smtClean="0"/>
              <a:t>“Writes are expensive in PCM</a:t>
            </a:r>
            <a:r>
              <a:rPr lang="en-US" baseline="0" dirty="0" smtClean="0"/>
              <a:t>.”</a:t>
            </a:r>
          </a:p>
          <a:p>
            <a:r>
              <a:rPr lang="en-US" baseline="0" dirty="0" smtClean="0"/>
              <a:t>	Writing causes bits to flip, which affects lifetime, power, and performance.</a:t>
            </a:r>
          </a:p>
          <a:p>
            <a:r>
              <a:rPr lang="en-US" baseline="0" dirty="0" smtClean="0"/>
              <a:t>	Therefore, PCM systems are “write-optimized” and write only bits that have changed.</a:t>
            </a:r>
          </a:p>
          <a:p>
            <a:r>
              <a:rPr lang="en-US" baseline="0" dirty="0" smtClean="0"/>
              <a:t>	Fortunately, a typical write operation only causes 12% of bits to flip.</a:t>
            </a:r>
          </a:p>
          <a:p>
            <a:endParaRPr lang="en-US" baseline="0" dirty="0" smtClean="0"/>
          </a:p>
          <a:p>
            <a:endParaRPr lang="en-US" baseline="0" dirty="0" smtClean="0"/>
          </a:p>
          <a:p>
            <a:r>
              <a:rPr lang="en-US" baseline="0" dirty="0" smtClean="0"/>
              <a:t>PCM is non-volatile, which means, if someone steals a PCM DIMM, they can easily retrieve sensitive data.</a:t>
            </a:r>
          </a:p>
          <a:p>
            <a:r>
              <a:rPr lang="en-US" baseline="0" dirty="0" smtClean="0"/>
              <a:t> 	We can protect PCM by encryption</a:t>
            </a:r>
          </a:p>
          <a:p>
            <a:r>
              <a:rPr lang="en-US" baseline="0" dirty="0" smtClean="0"/>
              <a:t>	But, by design, encryption will cause 50% of bits to flip, regardless of what is being written. “The extra bit flips degrade lifetime, power, and performance.”</a:t>
            </a:r>
          </a:p>
          <a:p>
            <a:r>
              <a:rPr lang="en-US" baseline="0" dirty="0" smtClean="0"/>
              <a:t>	The goal of our paper is to do encryption on PCM, without causing too many bit flips.</a:t>
            </a:r>
          </a:p>
          <a:p>
            <a:endParaRPr lang="en-US" baseline="0" dirty="0" smtClean="0"/>
          </a:p>
          <a:p>
            <a:r>
              <a:rPr lang="en-US" baseline="0" dirty="0" smtClean="0"/>
              <a:t>Our proposed design, DEUCE, reduces bit flips for secure memory by re-encrypting only the modified words in a line.</a:t>
            </a:r>
          </a:p>
          <a:p>
            <a:r>
              <a:rPr lang="en-US" baseline="0" dirty="0" smtClean="0"/>
              <a:t>	DEUCE reduces bit flips from 50% to 23%, which also provides a speedup of 27%.</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29</a:t>
            </a:fld>
            <a:endParaRPr lang="en-US"/>
          </a:p>
        </p:txBody>
      </p:sp>
    </p:spTree>
    <p:extLst>
      <p:ext uri="{BB962C8B-B14F-4D97-AF65-F5344CB8AC3E}">
        <p14:creationId xmlns:p14="http://schemas.microsoft.com/office/powerpoint/2010/main" val="328289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change memory (PCM) is</a:t>
            </a:r>
            <a:r>
              <a:rPr lang="en-US" baseline="0" dirty="0" smtClean="0"/>
              <a:t> an upcoming alternative to DRAM for main memory.</a:t>
            </a:r>
          </a:p>
          <a:p>
            <a:r>
              <a:rPr lang="en-US" baseline="0" dirty="0" smtClean="0"/>
              <a:t>In particular, </a:t>
            </a:r>
          </a:p>
          <a:p>
            <a:r>
              <a:rPr lang="en-US" baseline="0" dirty="0" smtClean="0"/>
              <a:t>	1. it has improved scaling and density over DRAM, and </a:t>
            </a:r>
          </a:p>
          <a:p>
            <a:r>
              <a:rPr lang="en-US" baseline="0" dirty="0" smtClean="0"/>
              <a:t>	2. it is non-volatile, so it avoids the refresh problem in DRAM.</a:t>
            </a:r>
          </a:p>
          <a:p>
            <a:endParaRPr lang="en-US" baseline="0" dirty="0" smtClean="0"/>
          </a:p>
          <a:p>
            <a:r>
              <a:rPr lang="en-US" baseline="0" dirty="0" smtClean="0"/>
              <a:t>One of the biggest challenges in PCM is how you handle the writes,</a:t>
            </a:r>
          </a:p>
          <a:p>
            <a:r>
              <a:rPr lang="en-US" baseline="0" dirty="0" smtClean="0"/>
              <a:t>	Because writes have limited endurance, writes are slow, and writes are power-hungry.</a:t>
            </a:r>
          </a:p>
          <a:p>
            <a:endParaRPr lang="en-US" baseline="0" dirty="0" smtClean="0"/>
          </a:p>
          <a:p>
            <a:r>
              <a:rPr lang="en-US" baseline="0" dirty="0" smtClean="0"/>
              <a:t>Therefore, </a:t>
            </a:r>
            <a:r>
              <a:rPr lang="en-US" baseline="0" dirty="0" smtClean="0">
                <a:sym typeface="Wingdings" pitchFamily="2" charset="2"/>
              </a:rPr>
              <a:t></a:t>
            </a:r>
            <a:r>
              <a:rPr lang="en-US" b="0" i="0" u="none" baseline="0" dirty="0" smtClean="0"/>
              <a:t>PCM systems need to be designed to reduce write operations</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a:t>
            </a:fld>
            <a:endParaRPr lang="en-US"/>
          </a:p>
        </p:txBody>
      </p:sp>
    </p:spTree>
    <p:extLst>
      <p:ext uri="{BB962C8B-B14F-4D97-AF65-F5344CB8AC3E}">
        <p14:creationId xmlns:p14="http://schemas.microsoft.com/office/powerpoint/2010/main" val="289714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 brings me to the end of my presentation. Thank you for your attention. I'd be glad to answer any questions you might have.</a:t>
            </a:r>
          </a:p>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30</a:t>
            </a:fld>
            <a:endParaRPr lang="en-US"/>
          </a:p>
        </p:txBody>
      </p:sp>
    </p:spTree>
    <p:extLst>
      <p:ext uri="{BB962C8B-B14F-4D97-AF65-F5344CB8AC3E}">
        <p14:creationId xmlns:p14="http://schemas.microsoft.com/office/powerpoint/2010/main" val="154229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33</a:t>
            </a:fld>
            <a:endParaRPr lang="en-US"/>
          </a:p>
        </p:txBody>
      </p:sp>
    </p:spTree>
    <p:extLst>
      <p:ext uri="{BB962C8B-B14F-4D97-AF65-F5344CB8AC3E}">
        <p14:creationId xmlns:p14="http://schemas.microsoft.com/office/powerpoint/2010/main" val="324758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form of wear-leveling (start-gap) already proposed for PCM that moves </a:t>
            </a:r>
            <a:r>
              <a:rPr lang="en-US" baseline="0" dirty="0" err="1" smtClean="0"/>
              <a:t>cachelines</a:t>
            </a:r>
            <a:r>
              <a:rPr lang="en-US" baseline="0" dirty="0" smtClean="0"/>
              <a:t> in memory to better level the wear in PCM. This can be thought of as vertical wear leveling, as </a:t>
            </a:r>
            <a:r>
              <a:rPr lang="en-US" baseline="0" dirty="0" err="1" smtClean="0"/>
              <a:t>cachelines</a:t>
            </a:r>
            <a:r>
              <a:rPr lang="en-US" baseline="0" dirty="0" smtClean="0"/>
              <a:t> are moved up and down for wear leveling.</a:t>
            </a:r>
          </a:p>
          <a:p>
            <a:endParaRPr lang="en-US" dirty="0" smtClean="0"/>
          </a:p>
          <a:p>
            <a:r>
              <a:rPr lang="en-US" dirty="0" smtClean="0"/>
              <a:t>The idea is that a Gap </a:t>
            </a:r>
            <a:r>
              <a:rPr lang="en-US" dirty="0" err="1" smtClean="0"/>
              <a:t>cacheline</a:t>
            </a:r>
            <a:r>
              <a:rPr lang="en-US" baseline="0" dirty="0" smtClean="0"/>
              <a:t> is moved through the cache to rotate </a:t>
            </a:r>
            <a:r>
              <a:rPr lang="en-US" baseline="0" dirty="0" err="1" smtClean="0"/>
              <a:t>cachelines</a:t>
            </a:r>
            <a:r>
              <a:rPr lang="en-US" baseline="0" dirty="0" smtClean="0"/>
              <a:t> in memory. We will see in the example that as gap moves up the memory, the lines are shifted down. After a full rotation, all lines are moved.</a:t>
            </a:r>
          </a:p>
          <a:p>
            <a:r>
              <a:rPr lang="en-US" baseline="0" dirty="0" smtClean="0"/>
              <a:t>The indices can be calculated by a simple function of the “Start” and “Gap” registers.</a:t>
            </a:r>
          </a:p>
          <a:p>
            <a:endParaRPr lang="en-US" baseline="0" dirty="0" smtClean="0"/>
          </a:p>
          <a:p>
            <a:r>
              <a:rPr lang="en-US" baseline="0" dirty="0" smtClean="0"/>
              <a:t>We propose to augment start-gap with a rotation amount based on the start register. As we can see in the example, as gap moves through each </a:t>
            </a:r>
            <a:r>
              <a:rPr lang="en-US" baseline="0" dirty="0" err="1" smtClean="0"/>
              <a:t>cacheline</a:t>
            </a:r>
            <a:r>
              <a:rPr lang="en-US" baseline="0" dirty="0" smtClean="0"/>
              <a:t>, the rotation amount in each </a:t>
            </a:r>
            <a:r>
              <a:rPr lang="en-US" baseline="0" dirty="0" err="1" smtClean="0"/>
              <a:t>cacheline</a:t>
            </a:r>
            <a:r>
              <a:rPr lang="en-US" baseline="0" dirty="0" smtClean="0"/>
              <a:t> is updated. This rotates the </a:t>
            </a:r>
            <a:r>
              <a:rPr lang="en-US" baseline="0" dirty="0" err="1" smtClean="0"/>
              <a:t>cacheline</a:t>
            </a:r>
            <a:r>
              <a:rPr lang="en-US" baseline="0" dirty="0" smtClean="0"/>
              <a:t> “horizontally” to improve wear leveling.</a:t>
            </a:r>
          </a:p>
          <a:p>
            <a:endParaRPr lang="en-US" baseline="0" dirty="0" smtClean="0"/>
          </a:p>
          <a:p>
            <a:r>
              <a:rPr lang="en-US" baseline="0" dirty="0" smtClean="0"/>
              <a:t>Thus, we re-use vertical wear leveling hardware to perform horizontal wear leveling within a </a:t>
            </a:r>
            <a:r>
              <a:rPr lang="en-US" baseline="0" dirty="0" err="1" smtClean="0"/>
              <a:t>cacheline</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34</a:t>
            </a:fld>
            <a:endParaRPr lang="en-US"/>
          </a:p>
        </p:txBody>
      </p:sp>
    </p:spTree>
    <p:extLst>
      <p:ext uri="{BB962C8B-B14F-4D97-AF65-F5344CB8AC3E}">
        <p14:creationId xmlns:p14="http://schemas.microsoft.com/office/powerpoint/2010/main" val="2793645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solidFill>
                  <a:srgbClr val="00B050"/>
                </a:solidFill>
              </a:rPr>
              <a:t>W1 W3, W2, W1, (baggage. Then)</a:t>
            </a:r>
          </a:p>
          <a:p>
            <a:endParaRPr lang="en-US" sz="1200" i="1" dirty="0" smtClean="0">
              <a:solidFill>
                <a:srgbClr val="00B050"/>
              </a:solidFill>
            </a:endParaRPr>
          </a:p>
          <a:p>
            <a:r>
              <a:rPr lang="en-US" sz="1200" i="1" dirty="0" smtClean="0">
                <a:solidFill>
                  <a:srgbClr val="00B050"/>
                </a:solidFill>
              </a:rPr>
              <a:t>-&gt; “4 write ops. Each modifying subset of words. First write … Re-encrypt this. Second write, re-encrypt this. </a:t>
            </a:r>
          </a:p>
          <a:p>
            <a:endParaRPr lang="en-US" dirty="0" smtClean="0"/>
          </a:p>
          <a:p>
            <a:endParaRPr lang="en-US" dirty="0" smtClean="0"/>
          </a:p>
          <a:p>
            <a:r>
              <a:rPr lang="en-US" dirty="0" smtClean="0"/>
              <a:t>Continuing</a:t>
            </a:r>
            <a:r>
              <a:rPr lang="en-US" baseline="0" dirty="0" smtClean="0"/>
              <a:t> with the previous example on the left.</a:t>
            </a:r>
          </a:p>
          <a:p>
            <a:r>
              <a:rPr lang="en-US" baseline="0" dirty="0" smtClean="0"/>
              <a:t>We have added yellow to correspond with encrypting with pad/(</a:t>
            </a:r>
            <a:r>
              <a:rPr lang="en-US" baseline="0" dirty="0" err="1" smtClean="0"/>
              <a:t>ctr</a:t>
            </a:r>
            <a:r>
              <a:rPr lang="en-US" baseline="0" dirty="0" smtClean="0"/>
              <a:t>=2).</a:t>
            </a:r>
          </a:p>
          <a:p>
            <a:r>
              <a:rPr lang="en-US" baseline="0" dirty="0" smtClean="0"/>
              <a:t>Remember that we have a goal of not repeating pads used.</a:t>
            </a:r>
          </a:p>
          <a:p>
            <a:r>
              <a:rPr lang="en-US" baseline="0" dirty="0" smtClean="0"/>
              <a:t>If we modify an unmodified region, we can simply re-encrypt with pad/(</a:t>
            </a:r>
            <a:r>
              <a:rPr lang="en-US" baseline="0" dirty="0" err="1" smtClean="0"/>
              <a:t>ctr</a:t>
            </a:r>
            <a:r>
              <a:rPr lang="en-US" baseline="0" dirty="0" smtClean="0"/>
              <a:t>=1). However, if we modify a previously modified pad/(</a:t>
            </a:r>
            <a:r>
              <a:rPr lang="en-US" baseline="0" dirty="0" err="1" smtClean="0"/>
              <a:t>ctr</a:t>
            </a:r>
            <a:r>
              <a:rPr lang="en-US" baseline="0" dirty="0" smtClean="0"/>
              <a:t>=1) region, we have to increment the counter and use pad/(</a:t>
            </a:r>
            <a:r>
              <a:rPr lang="en-US" baseline="0" dirty="0" err="1" smtClean="0"/>
              <a:t>ctr</a:t>
            </a:r>
            <a:r>
              <a:rPr lang="en-US" baseline="0" dirty="0" smtClean="0"/>
              <a:t>=2).</a:t>
            </a:r>
          </a:p>
          <a:p>
            <a:r>
              <a:rPr lang="en-US" baseline="0" dirty="0" smtClean="0"/>
              <a:t>To read/decrypt the data, now you need to generate the pads for </a:t>
            </a:r>
            <a:r>
              <a:rPr lang="en-US" baseline="0" dirty="0" err="1" smtClean="0"/>
              <a:t>ctr</a:t>
            </a:r>
            <a:r>
              <a:rPr lang="en-US" baseline="0" dirty="0" smtClean="0"/>
              <a:t>=0, </a:t>
            </a:r>
            <a:r>
              <a:rPr lang="en-US" baseline="0" dirty="0" err="1" smtClean="0"/>
              <a:t>ctr</a:t>
            </a:r>
            <a:r>
              <a:rPr lang="en-US" baseline="0" dirty="0" smtClean="0"/>
              <a:t>=1, and </a:t>
            </a:r>
            <a:r>
              <a:rPr lang="en-US" baseline="0" dirty="0" err="1" smtClean="0"/>
              <a:t>ctr</a:t>
            </a:r>
            <a:r>
              <a:rPr lang="en-US" baseline="0" dirty="0" smtClean="0"/>
              <a:t>=2 before you can proceed. As time goes on, you might need 32 simultaneous pad generations, and have a storage overhead of 32 counters per </a:t>
            </a:r>
            <a:r>
              <a:rPr lang="en-US" baseline="0" dirty="0" err="1" smtClean="0"/>
              <a:t>cacheline</a:t>
            </a:r>
            <a:r>
              <a:rPr lang="en-US" baseline="0" dirty="0" smtClean="0"/>
              <a:t>.</a:t>
            </a:r>
          </a:p>
          <a:p>
            <a:r>
              <a:rPr lang="en-US" baseline="0" dirty="0" smtClean="0"/>
              <a:t>This is clearly very inefficient.</a:t>
            </a:r>
          </a:p>
          <a:p>
            <a:endParaRPr lang="en-US" baseline="0" dirty="0" smtClean="0"/>
          </a:p>
          <a:p>
            <a:r>
              <a:rPr lang="en-US" dirty="0" smtClean="0"/>
              <a:t>Our</a:t>
            </a:r>
            <a:r>
              <a:rPr lang="en-US" baseline="0" dirty="0" smtClean="0"/>
              <a:t> second insight is, an efficient implementation, in both storage and computation.</a:t>
            </a:r>
          </a:p>
          <a:p>
            <a:r>
              <a:rPr lang="en-US" baseline="0" dirty="0" smtClean="0"/>
              <a:t>In the example on the right, we instead limit the number of distinct </a:t>
            </a:r>
            <a:r>
              <a:rPr lang="en-US" baseline="0" dirty="0" err="1" smtClean="0"/>
              <a:t>ctr</a:t>
            </a:r>
            <a:r>
              <a:rPr lang="en-US" baseline="0" dirty="0" smtClean="0"/>
              <a:t>/states to 2, to only need 2 pad generations on decryption. As shown in the animation, additional modifications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36</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solidFill>
                  <a:srgbClr val="00B050"/>
                </a:solidFill>
              </a:rPr>
              <a:t>W1 W3, W2, W1, (baggage. Then)</a:t>
            </a:r>
          </a:p>
          <a:p>
            <a:endParaRPr lang="en-US" sz="1200" i="1" dirty="0" smtClean="0">
              <a:solidFill>
                <a:srgbClr val="00B050"/>
              </a:solidFill>
            </a:endParaRPr>
          </a:p>
          <a:p>
            <a:r>
              <a:rPr lang="en-US" sz="1200" i="1" dirty="0" smtClean="0">
                <a:solidFill>
                  <a:srgbClr val="00B050"/>
                </a:solidFill>
              </a:rPr>
              <a:t>-&gt; “4 write ops. Each modifying subset of words. First write … Re-encrypt this. Second write, re-encrypt this. </a:t>
            </a:r>
          </a:p>
          <a:p>
            <a:endParaRPr lang="en-US" dirty="0" smtClean="0"/>
          </a:p>
          <a:p>
            <a:endParaRPr lang="en-US" dirty="0" smtClean="0"/>
          </a:p>
          <a:p>
            <a:r>
              <a:rPr lang="en-US" dirty="0" smtClean="0"/>
              <a:t>Continuing</a:t>
            </a:r>
            <a:r>
              <a:rPr lang="en-US" baseline="0" dirty="0" smtClean="0"/>
              <a:t> with the previous example on the left.</a:t>
            </a:r>
          </a:p>
          <a:p>
            <a:r>
              <a:rPr lang="en-US" baseline="0" dirty="0" smtClean="0"/>
              <a:t>We have added yellow to correspond with encrypting with pad/(</a:t>
            </a:r>
            <a:r>
              <a:rPr lang="en-US" baseline="0" dirty="0" err="1" smtClean="0"/>
              <a:t>ctr</a:t>
            </a:r>
            <a:r>
              <a:rPr lang="en-US" baseline="0" dirty="0" smtClean="0"/>
              <a:t>=2).</a:t>
            </a:r>
          </a:p>
          <a:p>
            <a:r>
              <a:rPr lang="en-US" baseline="0" dirty="0" smtClean="0"/>
              <a:t>Remember that we have a goal of not repeating pads used.</a:t>
            </a:r>
          </a:p>
          <a:p>
            <a:r>
              <a:rPr lang="en-US" baseline="0" dirty="0" smtClean="0"/>
              <a:t>If we modify an unmodified region, we can simply re-encrypt with pad/(</a:t>
            </a:r>
            <a:r>
              <a:rPr lang="en-US" baseline="0" dirty="0" err="1" smtClean="0"/>
              <a:t>ctr</a:t>
            </a:r>
            <a:r>
              <a:rPr lang="en-US" baseline="0" dirty="0" smtClean="0"/>
              <a:t>=1). However, if we modify a previously modified pad/(</a:t>
            </a:r>
            <a:r>
              <a:rPr lang="en-US" baseline="0" dirty="0" err="1" smtClean="0"/>
              <a:t>ctr</a:t>
            </a:r>
            <a:r>
              <a:rPr lang="en-US" baseline="0" dirty="0" smtClean="0"/>
              <a:t>=1) region, we have to increment the counter and use pad/(</a:t>
            </a:r>
            <a:r>
              <a:rPr lang="en-US" baseline="0" dirty="0" err="1" smtClean="0"/>
              <a:t>ctr</a:t>
            </a:r>
            <a:r>
              <a:rPr lang="en-US" baseline="0" dirty="0" smtClean="0"/>
              <a:t>=2).</a:t>
            </a:r>
          </a:p>
          <a:p>
            <a:r>
              <a:rPr lang="en-US" baseline="0" dirty="0" smtClean="0"/>
              <a:t>To read/decrypt the data, now you need to generate the pads for </a:t>
            </a:r>
            <a:r>
              <a:rPr lang="en-US" baseline="0" dirty="0" err="1" smtClean="0"/>
              <a:t>ctr</a:t>
            </a:r>
            <a:r>
              <a:rPr lang="en-US" baseline="0" dirty="0" smtClean="0"/>
              <a:t>=0, </a:t>
            </a:r>
            <a:r>
              <a:rPr lang="en-US" baseline="0" dirty="0" err="1" smtClean="0"/>
              <a:t>ctr</a:t>
            </a:r>
            <a:r>
              <a:rPr lang="en-US" baseline="0" dirty="0" smtClean="0"/>
              <a:t>=1, and </a:t>
            </a:r>
            <a:r>
              <a:rPr lang="en-US" baseline="0" dirty="0" err="1" smtClean="0"/>
              <a:t>ctr</a:t>
            </a:r>
            <a:r>
              <a:rPr lang="en-US" baseline="0" dirty="0" smtClean="0"/>
              <a:t>=2 before you can proceed. As time goes on, you might need 32 simultaneous pad generations, and have a storage overhead of 32 counters per </a:t>
            </a:r>
            <a:r>
              <a:rPr lang="en-US" baseline="0" dirty="0" err="1" smtClean="0"/>
              <a:t>cacheline</a:t>
            </a:r>
            <a:r>
              <a:rPr lang="en-US" baseline="0" dirty="0" smtClean="0"/>
              <a:t>.</a:t>
            </a:r>
          </a:p>
          <a:p>
            <a:r>
              <a:rPr lang="en-US" baseline="0" dirty="0" smtClean="0"/>
              <a:t>This is clearly very inefficient.</a:t>
            </a:r>
          </a:p>
          <a:p>
            <a:endParaRPr lang="en-US" baseline="0" dirty="0" smtClean="0"/>
          </a:p>
          <a:p>
            <a:r>
              <a:rPr lang="en-US" dirty="0" smtClean="0"/>
              <a:t>Our</a:t>
            </a:r>
            <a:r>
              <a:rPr lang="en-US" baseline="0" dirty="0" smtClean="0"/>
              <a:t> second insight is, an efficient implementation, in both storage and computation.</a:t>
            </a:r>
          </a:p>
          <a:p>
            <a:r>
              <a:rPr lang="en-US" baseline="0" dirty="0" smtClean="0"/>
              <a:t>In the example on the right, we instead limit the number of distinct </a:t>
            </a:r>
            <a:r>
              <a:rPr lang="en-US" baseline="0" dirty="0" err="1" smtClean="0"/>
              <a:t>ctr</a:t>
            </a:r>
            <a:r>
              <a:rPr lang="en-US" baseline="0" dirty="0" smtClean="0"/>
              <a:t>/states to 2, to only need 2 pad generations on decryption. As shown in the animation, additional modifications</a:t>
            </a:r>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37</a:t>
            </a:fld>
            <a:endParaRPr lang="en-US"/>
          </a:p>
        </p:txBody>
      </p:sp>
    </p:spTree>
    <p:extLst>
      <p:ext uri="{BB962C8B-B14F-4D97-AF65-F5344CB8AC3E}">
        <p14:creationId xmlns:p14="http://schemas.microsoft.com/office/powerpoint/2010/main" val="4143097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39</a:t>
            </a:fld>
            <a:endParaRPr lang="en-US"/>
          </a:p>
        </p:txBody>
      </p:sp>
    </p:spTree>
    <p:extLst>
      <p:ext uri="{BB962C8B-B14F-4D97-AF65-F5344CB8AC3E}">
        <p14:creationId xmlns:p14="http://schemas.microsoft.com/office/powerpoint/2010/main" val="1973508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a:t>
            </a:r>
            <a:r>
              <a:rPr lang="en-US" baseline="0" dirty="0" smtClean="0"/>
              <a:t> shows % of bit flips per memory write, for 3 schemes:</a:t>
            </a:r>
          </a:p>
          <a:p>
            <a:r>
              <a:rPr lang="en-US" baseline="0" dirty="0" smtClean="0"/>
              <a:t>	Encrypted PCM using Flip-N-Write,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t>
            </a:r>
            <a:r>
              <a:rPr lang="en-US" baseline="0" dirty="0" smtClean="0">
                <a:sym typeface="Wingdings" pitchFamily="2" charset="2"/>
              </a:rPr>
              <a:t></a:t>
            </a:r>
            <a:r>
              <a:rPr lang="en-US" baseline="0" dirty="0" smtClean="0"/>
              <a:t>Unencrypted PCM using Flip-N-Write.</a:t>
            </a:r>
          </a:p>
          <a:p>
            <a:r>
              <a:rPr lang="en-US" baseline="0" dirty="0" smtClean="0"/>
              <a:t>	</a:t>
            </a:r>
            <a:r>
              <a:rPr lang="en-US" baseline="0" dirty="0" smtClean="0">
                <a:sym typeface="Wingdings" pitchFamily="2" charset="2"/>
              </a:rPr>
              <a:t></a:t>
            </a:r>
            <a:r>
              <a:rPr lang="en-US" baseline="0" dirty="0" smtClean="0"/>
              <a:t>Encrypted PCM using DEUCE</a:t>
            </a:r>
          </a:p>
          <a:p>
            <a:endParaRPr lang="en-US" baseline="0" dirty="0" smtClean="0"/>
          </a:p>
          <a:p>
            <a:r>
              <a:rPr lang="en-US" baseline="0" dirty="0" smtClean="0"/>
              <a:t>DEUCE reduces bit flips across a wide range of benchmarks.</a:t>
            </a:r>
          </a:p>
          <a:p>
            <a:r>
              <a:rPr lang="en-US" baseline="0" dirty="0" smtClean="0"/>
              <a:t>Notably, </a:t>
            </a:r>
            <a:r>
              <a:rPr lang="en-US" baseline="0" dirty="0" smtClean="0">
                <a:sym typeface="Wingdings" pitchFamily="2" charset="2"/>
              </a:rPr>
              <a:t></a:t>
            </a:r>
            <a:r>
              <a:rPr lang="en-US" baseline="0" dirty="0" smtClean="0"/>
              <a:t>DEUCE eliminates two-thirds of the additional bit flips induced by encryption.</a:t>
            </a:r>
            <a:endParaRPr lang="en-US" dirty="0" smtClean="0"/>
          </a:p>
          <a:p>
            <a:endParaRPr lang="en-US" dirty="0" smtClean="0"/>
          </a:p>
          <a:p>
            <a:r>
              <a:rPr lang="en-US" dirty="0" smtClean="0"/>
              <a:t>In</a:t>
            </a:r>
            <a:r>
              <a:rPr lang="en-US" baseline="0" dirty="0" smtClean="0"/>
              <a:t> </a:t>
            </a:r>
            <a:r>
              <a:rPr lang="en-US" baseline="0" dirty="0" err="1" smtClean="0"/>
              <a:t>libquantum</a:t>
            </a:r>
            <a:r>
              <a:rPr lang="en-US" baseline="0" dirty="0" smtClean="0">
                <a:sym typeface="Wingdings" pitchFamily="2" charset="2"/>
              </a:rPr>
              <a:t></a:t>
            </a:r>
            <a:r>
              <a:rPr lang="en-US" baseline="0" dirty="0" smtClean="0"/>
              <a:t>,</a:t>
            </a:r>
          </a:p>
          <a:p>
            <a:r>
              <a:rPr lang="en-US" baseline="0" dirty="0" smtClean="0"/>
              <a:t>	The unencrypted system modifies very few bits. DEUCE cannot reduce bit flips below ~5% because DEUCE 1. Fully re-encrypts on every Epoch, and DEUCE 2. re-encrypts at a 2-byte granularity. However, it still reduces the number of bit flips significantly from a baseline Encrypted memory.</a:t>
            </a:r>
          </a:p>
          <a:p>
            <a:endParaRPr lang="en-US" dirty="0" smtClean="0"/>
          </a:p>
          <a:p>
            <a:r>
              <a:rPr lang="en-US" dirty="0" smtClean="0"/>
              <a:t>Another</a:t>
            </a:r>
            <a:r>
              <a:rPr lang="en-US" baseline="0" dirty="0" smtClean="0"/>
              <a:t> i</a:t>
            </a:r>
            <a:r>
              <a:rPr lang="en-US" dirty="0" smtClean="0"/>
              <a:t>nteresting</a:t>
            </a:r>
            <a:r>
              <a:rPr lang="en-US" baseline="0" dirty="0" smtClean="0"/>
              <a:t> set of examples are </a:t>
            </a:r>
            <a:r>
              <a:rPr lang="en-US" baseline="0" dirty="0" smtClean="0">
                <a:sym typeface="Wingdings" pitchFamily="2" charset="2"/>
              </a:rPr>
              <a:t></a:t>
            </a:r>
            <a:r>
              <a:rPr lang="en-US" baseline="0" dirty="0" smtClean="0"/>
              <a:t>Gems and </a:t>
            </a:r>
            <a:r>
              <a:rPr lang="en-US" baseline="0" dirty="0" err="1" smtClean="0"/>
              <a:t>soplex</a:t>
            </a:r>
            <a:r>
              <a:rPr lang="en-US" baseline="0" dirty="0" smtClean="0"/>
              <a:t>.</a:t>
            </a:r>
          </a:p>
          <a:p>
            <a:r>
              <a:rPr lang="en-US" baseline="0" dirty="0" smtClean="0"/>
              <a:t>	For these benchmarks, DEUCE has more bit flips than Flip-N-Write. This is likely because the system is frequently modifying all words in a line, making DEUCE ineffective. We have developed a dynamic policy to decide between using FNW or DEUCE to make up for these cases. Please refer to our paper for more details.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41</a:t>
            </a:fld>
            <a:endParaRPr lang="en-US"/>
          </a:p>
        </p:txBody>
      </p:sp>
    </p:spTree>
    <p:extLst>
      <p:ext uri="{BB962C8B-B14F-4D97-AF65-F5344CB8AC3E}">
        <p14:creationId xmlns:p14="http://schemas.microsoft.com/office/powerpoint/2010/main" val="32416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fact, several proposals have looked at making PCM write-efficient.”</a:t>
            </a:r>
          </a:p>
          <a:p>
            <a:r>
              <a:rPr lang="en-US" baseline="0" dirty="0" smtClean="0"/>
              <a:t>For example,</a:t>
            </a:r>
          </a:p>
          <a:p>
            <a:r>
              <a:rPr lang="en-US" baseline="0" dirty="0" smtClean="0"/>
              <a:t>Data-comparison-write (DCW), reduces the number of bits written to PCM by </a:t>
            </a:r>
            <a:r>
              <a:rPr lang="en-US" baseline="0" dirty="0" smtClean="0">
                <a:sym typeface="Wingdings" pitchFamily="2" charset="2"/>
              </a:rPr>
              <a:t></a:t>
            </a:r>
            <a:r>
              <a:rPr lang="en-US" baseline="0" dirty="0" smtClean="0"/>
              <a:t>writing only modified bits.</a:t>
            </a:r>
          </a:p>
          <a:p>
            <a:r>
              <a:rPr lang="en-US" baseline="0" dirty="0" smtClean="0"/>
              <a:t>	Here, </a:t>
            </a:r>
            <a:r>
              <a:rPr lang="en-US" baseline="0" dirty="0" smtClean="0">
                <a:sym typeface="Wingdings" pitchFamily="2" charset="2"/>
              </a:rPr>
              <a:t></a:t>
            </a:r>
            <a:r>
              <a:rPr lang="en-US" baseline="0" dirty="0" smtClean="0"/>
              <a:t>red shows the modified bits in a cache line being written to PCM.</a:t>
            </a:r>
          </a:p>
          <a:p>
            <a:r>
              <a:rPr lang="en-US" baseline="0" dirty="0" smtClean="0"/>
              <a:t>	With Data-comparison-write, we will only write </a:t>
            </a:r>
            <a:r>
              <a:rPr lang="en-US" baseline="0" dirty="0" smtClean="0">
                <a:sym typeface="Wingdings" pitchFamily="2" charset="2"/>
              </a:rPr>
              <a:t></a:t>
            </a:r>
            <a:r>
              <a:rPr lang="en-US" baseline="0" dirty="0" smtClean="0"/>
              <a:t>these bits to PCM.</a:t>
            </a:r>
          </a:p>
          <a:p>
            <a:endParaRPr lang="en-US" baseline="0" dirty="0" smtClean="0"/>
          </a:p>
          <a:p>
            <a:r>
              <a:rPr lang="en-US" baseline="0" dirty="0" smtClean="0"/>
              <a:t>Another proposal, </a:t>
            </a:r>
            <a:r>
              <a:rPr lang="en-US" baseline="0" dirty="0" smtClean="0">
                <a:sym typeface="Wingdings" pitchFamily="2" charset="2"/>
              </a:rPr>
              <a:t></a:t>
            </a:r>
            <a:r>
              <a:rPr lang="en-US" baseline="0" dirty="0" smtClean="0"/>
              <a:t>Flip-N-Write, further reduces bit flips by inverting the word if more than half of the bits of that word are modified.</a:t>
            </a:r>
          </a:p>
          <a:p>
            <a:r>
              <a:rPr lang="en-US" baseline="0" dirty="0" smtClean="0"/>
              <a:t>	For example, here</a:t>
            </a:r>
            <a:r>
              <a:rPr lang="en-US" baseline="0" dirty="0" smtClean="0">
                <a:sym typeface="Wingdings" pitchFamily="2" charset="2"/>
              </a:rPr>
              <a:t></a:t>
            </a:r>
            <a:r>
              <a:rPr lang="en-US" baseline="0" dirty="0" smtClean="0"/>
              <a:t>, rather than writing 3</a:t>
            </a:r>
            <a:r>
              <a:rPr lang="en-US" baseline="0" dirty="0" smtClean="0">
                <a:sym typeface="Wingdings" pitchFamily="2" charset="2"/>
              </a:rPr>
              <a:t></a:t>
            </a:r>
            <a:r>
              <a:rPr lang="en-US" baseline="0" dirty="0" smtClean="0"/>
              <a:t>bits for a 4-bit word, we will invert </a:t>
            </a:r>
            <a:r>
              <a:rPr lang="en-US" baseline="0" dirty="0" smtClean="0">
                <a:sym typeface="Wingdings" pitchFamily="2" charset="2"/>
              </a:rPr>
              <a:t></a:t>
            </a:r>
            <a:r>
              <a:rPr lang="en-US" baseline="0" dirty="0" smtClean="0"/>
              <a:t>and write the word to get fewer bit flips.</a:t>
            </a:r>
          </a:p>
          <a:p>
            <a:endParaRPr lang="en-US" dirty="0" smtClean="0"/>
          </a:p>
          <a:p>
            <a:r>
              <a:rPr lang="en-US" dirty="0" smtClean="0"/>
              <a:t>These schemes are quite effective in practice, and they </a:t>
            </a:r>
            <a:r>
              <a:rPr lang="en-US" dirty="0" smtClean="0">
                <a:sym typeface="Wingdings" pitchFamily="2" charset="2"/>
              </a:rPr>
              <a:t></a:t>
            </a:r>
            <a:r>
              <a:rPr lang="en-US" dirty="0" smtClean="0"/>
              <a:t>reduce the </a:t>
            </a:r>
            <a:r>
              <a:rPr lang="en-US" baseline="0" dirty="0" smtClean="0"/>
              <a:t>bit flips per write to about 10-12% on average.</a:t>
            </a:r>
          </a:p>
          <a:p>
            <a:endParaRPr lang="en-US" baseline="0" dirty="0" smtClean="0"/>
          </a:p>
          <a:p>
            <a:r>
              <a:rPr lang="en-US" baseline="0" dirty="0" smtClean="0"/>
              <a:t>“These optimizations are critical--- to be able to use PCM and get the benefits of scalability and non-volatility”</a:t>
            </a:r>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4</a:t>
            </a:fld>
            <a:endParaRPr lang="en-US"/>
          </a:p>
        </p:txBody>
      </p:sp>
    </p:spTree>
    <p:extLst>
      <p:ext uri="{BB962C8B-B14F-4D97-AF65-F5344CB8AC3E}">
        <p14:creationId xmlns:p14="http://schemas.microsoft.com/office/powerpoint/2010/main" val="149442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PCM Non-volatility</a:t>
            </a:r>
            <a:r>
              <a:rPr lang="en-US" baseline="0" dirty="0" smtClean="0"/>
              <a:t> is great, it saves refresh power. </a:t>
            </a:r>
          </a:p>
          <a:p>
            <a:r>
              <a:rPr lang="en-US" baseline="0" dirty="0" smtClean="0"/>
              <a:t>But it’s not so great for security---, because someone could steal </a:t>
            </a:r>
            <a:r>
              <a:rPr lang="en-US" baseline="0" dirty="0" smtClean="0">
                <a:sym typeface="Wingdings" pitchFamily="2" charset="2"/>
              </a:rPr>
              <a:t></a:t>
            </a:r>
            <a:r>
              <a:rPr lang="en-US" baseline="0" dirty="0" smtClean="0"/>
              <a:t>a memory module, and they have </a:t>
            </a:r>
            <a:r>
              <a:rPr lang="en-US" baseline="0" dirty="0" smtClean="0">
                <a:sym typeface="Wingdings" pitchFamily="2" charset="2"/>
              </a:rPr>
              <a:t> all the </a:t>
            </a:r>
            <a:r>
              <a:rPr lang="en-US" baseline="0" dirty="0" smtClean="0"/>
              <a:t>time to retrieve sensitive information.</a:t>
            </a:r>
          </a:p>
          <a:p>
            <a:r>
              <a:rPr lang="en-US" baseline="0" dirty="0" smtClean="0"/>
              <a:t>(HW probing/monitoring. Cold Boot. DMA Attacks)</a:t>
            </a:r>
          </a:p>
          <a:p>
            <a:endParaRPr lang="en-US" baseline="0" dirty="0" smtClean="0"/>
          </a:p>
          <a:p>
            <a:r>
              <a:rPr lang="en-US" baseline="0" dirty="0" smtClean="0"/>
              <a:t>	2. PCM is also vulnerable to other traditional memory attacks, such as bus snooping</a:t>
            </a:r>
            <a:r>
              <a:rPr lang="en-US" baseline="0" dirty="0" smtClean="0">
                <a:sym typeface="Wingdings" pitchFamily="2" charset="2"/>
              </a:rPr>
              <a:t></a:t>
            </a:r>
            <a:r>
              <a:rPr lang="en-US" baseline="0" dirty="0" smtClean="0"/>
              <a:t>,</a:t>
            </a:r>
          </a:p>
          <a:p>
            <a:r>
              <a:rPr lang="en-US" baseline="0" dirty="0" smtClean="0"/>
              <a:t>		where an attacker can read communication between </a:t>
            </a:r>
            <a:r>
              <a:rPr lang="en-US" baseline="0" dirty="0" err="1" smtClean="0"/>
              <a:t>cpu</a:t>
            </a:r>
            <a:r>
              <a:rPr lang="en-US" baseline="0" dirty="0" smtClean="0"/>
              <a:t> and main memory</a:t>
            </a:r>
          </a:p>
          <a:p>
            <a:r>
              <a:rPr lang="en-US" baseline="0" dirty="0" smtClean="0"/>
              <a:t>		In fact</a:t>
            </a:r>
            <a:r>
              <a:rPr lang="en-US" baseline="0" dirty="0" smtClean="0">
                <a:sym typeface="Wingdings" pitchFamily="2" charset="2"/>
              </a:rPr>
              <a:t></a:t>
            </a:r>
            <a:r>
              <a:rPr lang="en-US" baseline="0" dirty="0" smtClean="0"/>
              <a:t>, bus snooping was used to crack the encryption scheme used in Xbox.</a:t>
            </a:r>
          </a:p>
          <a:p>
            <a:endParaRPr lang="en-US" sz="1200" kern="0" baseline="0" dirty="0" smtClean="0"/>
          </a:p>
          <a:p>
            <a:r>
              <a:rPr lang="en-US" sz="1200" kern="0" dirty="0" smtClean="0">
                <a:sym typeface="Wingdings" pitchFamily="2" charset="2"/>
              </a:rPr>
              <a:t></a:t>
            </a:r>
            <a:r>
              <a:rPr lang="en-US" sz="1200" kern="0" dirty="0" smtClean="0"/>
              <a:t>We want to protect PCM from both ‘stolen memory attack’ and ‘bus snooping attack’</a:t>
            </a:r>
            <a:endParaRPr lang="en-US" sz="1200" kern="0" dirty="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5</a:t>
            </a:fld>
            <a:endParaRPr lang="en-US"/>
          </a:p>
        </p:txBody>
      </p:sp>
    </p:spTree>
    <p:extLst>
      <p:ext uri="{BB962C8B-B14F-4D97-AF65-F5344CB8AC3E}">
        <p14:creationId xmlns:p14="http://schemas.microsoft.com/office/powerpoint/2010/main" val="1920211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protect</a:t>
            </a:r>
            <a:r>
              <a:rPr lang="en-US" baseline="0" dirty="0" smtClean="0"/>
              <a:t> PCM against these attacks by encrypting memory</a:t>
            </a:r>
            <a:endParaRPr lang="en-US" dirty="0" smtClean="0"/>
          </a:p>
          <a:p>
            <a:r>
              <a:rPr lang="en-US" dirty="0" smtClean="0"/>
              <a:t>But, the problem </a:t>
            </a:r>
            <a:r>
              <a:rPr lang="en-US" dirty="0" smtClean="0">
                <a:sym typeface="Wingdings" pitchFamily="2" charset="2"/>
              </a:rPr>
              <a:t></a:t>
            </a:r>
            <a:r>
              <a:rPr lang="en-US" dirty="0" smtClean="0"/>
              <a:t>is that “encryption” causes 50% of bits to flip on</a:t>
            </a:r>
            <a:r>
              <a:rPr lang="en-US" baseline="0" dirty="0" smtClean="0"/>
              <a:t> every write, even if a single bit in the line is modified.</a:t>
            </a:r>
            <a:endParaRPr lang="en-US" dirty="0" smtClean="0"/>
          </a:p>
          <a:p>
            <a:r>
              <a:rPr lang="en-US" dirty="0" smtClean="0"/>
              <a:t>	This is</a:t>
            </a:r>
            <a:r>
              <a:rPr lang="en-US" baseline="0" dirty="0" smtClean="0"/>
              <a:t> commonly referred to as the </a:t>
            </a:r>
            <a:r>
              <a:rPr lang="en-US" dirty="0" smtClean="0"/>
              <a:t>avalanche effect</a:t>
            </a:r>
          </a:p>
          <a:p>
            <a:endParaRPr lang="en-US" dirty="0" smtClean="0"/>
          </a:p>
          <a:p>
            <a:r>
              <a:rPr lang="en-US" dirty="0" smtClean="0">
                <a:sym typeface="Wingdings" pitchFamily="2" charset="2"/>
              </a:rPr>
              <a:t></a:t>
            </a:r>
            <a:r>
              <a:rPr lang="en-US" dirty="0" smtClean="0"/>
              <a:t>Thus encryption is write-intensive</a:t>
            </a:r>
          </a:p>
          <a:p>
            <a:r>
              <a:rPr lang="en-US" dirty="0" smtClean="0"/>
              <a:t>“What happens to all of the schemes that we talked about for reducing</a:t>
            </a:r>
            <a:r>
              <a:rPr lang="en-US" baseline="0" dirty="0" smtClean="0"/>
              <a:t> bit flips</a:t>
            </a:r>
            <a:r>
              <a:rPr lang="en-US" dirty="0" smtClean="0"/>
              <a:t>, when we have encrypted PCM?“</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6</a:t>
            </a:fld>
            <a:endParaRPr lang="en-US"/>
          </a:p>
        </p:txBody>
      </p:sp>
    </p:spTree>
    <p:extLst>
      <p:ext uri="{BB962C8B-B14F-4D97-AF65-F5344CB8AC3E}">
        <p14:creationId xmlns:p14="http://schemas.microsoft.com/office/powerpoint/2010/main" val="162952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don’t work as well”</a:t>
            </a:r>
          </a:p>
          <a:p>
            <a:r>
              <a:rPr lang="en-US" dirty="0" smtClean="0"/>
              <a:t>This graph</a:t>
            </a:r>
            <a:r>
              <a:rPr lang="en-US" baseline="0" dirty="0" smtClean="0"/>
              <a:t> shows % of bit flips per memory write for the two schemes, Data-Comparison-Write and Flip-N-Write, for both unencrypted memory, and encrypted memory.</a:t>
            </a:r>
          </a:p>
          <a:p>
            <a:endParaRPr lang="en-US" dirty="0" smtClean="0"/>
          </a:p>
          <a:p>
            <a:r>
              <a:rPr lang="en-US" dirty="0" smtClean="0"/>
              <a:t>For the baseline system</a:t>
            </a:r>
            <a:r>
              <a:rPr lang="en-US" baseline="0" dirty="0" smtClean="0"/>
              <a:t> without encryption, these schemes are</a:t>
            </a:r>
            <a:r>
              <a:rPr lang="en-US" dirty="0" smtClean="0"/>
              <a:t> very effective, and cause only about</a:t>
            </a:r>
            <a:r>
              <a:rPr lang="en-US" baseline="0" dirty="0" smtClean="0"/>
              <a:t> 10-12%</a:t>
            </a:r>
            <a:r>
              <a:rPr lang="en-US" baseline="0" dirty="0" smtClean="0">
                <a:sym typeface="Wingdings" pitchFamily="2" charset="2"/>
              </a:rPr>
              <a:t></a:t>
            </a:r>
            <a:r>
              <a:rPr lang="en-US" baseline="0" dirty="0" smtClean="0"/>
              <a:t> of the bits to flip</a:t>
            </a:r>
            <a:endParaRPr lang="en-US" dirty="0" smtClean="0"/>
          </a:p>
          <a:p>
            <a:r>
              <a:rPr lang="en-US" dirty="0" smtClean="0"/>
              <a:t>	 </a:t>
            </a:r>
            <a:r>
              <a:rPr lang="en-US" dirty="0" smtClean="0">
                <a:sym typeface="Wingdings" pitchFamily="2" charset="2"/>
              </a:rPr>
              <a:t></a:t>
            </a:r>
            <a:r>
              <a:rPr lang="en-US" dirty="0" smtClean="0"/>
              <a:t>but with encryption, the</a:t>
            </a:r>
            <a:r>
              <a:rPr lang="en-US" baseline="0" dirty="0" smtClean="0"/>
              <a:t> bit flips</a:t>
            </a:r>
            <a:r>
              <a:rPr lang="en-US" dirty="0" smtClean="0"/>
              <a:t> increase</a:t>
            </a:r>
            <a:r>
              <a:rPr lang="en-US" baseline="0" dirty="0" smtClean="0"/>
              <a:t> to about 50%</a:t>
            </a:r>
            <a:endParaRPr lang="en-US" dirty="0" smtClean="0"/>
          </a:p>
          <a:p>
            <a:endParaRPr lang="en-US" dirty="0" smtClean="0"/>
          </a:p>
          <a:p>
            <a:r>
              <a:rPr lang="en-US" dirty="0" smtClean="0"/>
              <a:t>Thus, encryption</a:t>
            </a:r>
            <a:r>
              <a:rPr lang="en-US" baseline="0" dirty="0" smtClean="0"/>
              <a:t> increases </a:t>
            </a:r>
            <a:r>
              <a:rPr lang="en-US" baseline="0" dirty="0" smtClean="0">
                <a:sym typeface="Wingdings" pitchFamily="2" charset="2"/>
              </a:rPr>
              <a:t></a:t>
            </a:r>
            <a:r>
              <a:rPr lang="en-US" baseline="0" dirty="0" smtClean="0"/>
              <a:t>bit flips by a factor of almost 4, which causes almost a 4x reduction in lifetime, higher power consumption, and lower performance.</a:t>
            </a:r>
          </a:p>
          <a:p>
            <a:endParaRPr lang="en-US"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7</a:t>
            </a:fld>
            <a:endParaRPr lang="en-US"/>
          </a:p>
        </p:txBody>
      </p:sp>
    </p:spTree>
    <p:extLst>
      <p:ext uri="{BB962C8B-B14F-4D97-AF65-F5344CB8AC3E}">
        <p14:creationId xmlns:p14="http://schemas.microsoft.com/office/powerpoint/2010/main" val="14944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want to do encryption for PCM, but without the extra bit flips”</a:t>
            </a:r>
          </a:p>
          <a:p>
            <a:endParaRPr lang="en-US" baseline="0" dirty="0" smtClean="0"/>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8</a:t>
            </a:fld>
            <a:endParaRPr lang="en-US"/>
          </a:p>
        </p:txBody>
      </p:sp>
    </p:spTree>
    <p:extLst>
      <p:ext uri="{BB962C8B-B14F-4D97-AF65-F5344CB8AC3E}">
        <p14:creationId xmlns:p14="http://schemas.microsoft.com/office/powerpoint/2010/main" val="4469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discuss</a:t>
            </a:r>
            <a:r>
              <a:rPr lang="en-US" baseline="0" dirty="0" smtClean="0"/>
              <a:t> our solution, let me first describe </a:t>
            </a:r>
            <a:r>
              <a:rPr lang="en-US" dirty="0" smtClean="0"/>
              <a:t>how memory encryption is currently done</a:t>
            </a:r>
          </a:p>
        </p:txBody>
      </p:sp>
      <p:sp>
        <p:nvSpPr>
          <p:cNvPr id="4" name="Slide Number Placeholder 3"/>
          <p:cNvSpPr>
            <a:spLocks noGrp="1"/>
          </p:cNvSpPr>
          <p:nvPr>
            <p:ph type="sldNum" sz="quarter" idx="10"/>
          </p:nvPr>
        </p:nvSpPr>
        <p:spPr/>
        <p:txBody>
          <a:bodyPr/>
          <a:lstStyle/>
          <a:p>
            <a:pPr>
              <a:defRPr/>
            </a:pPr>
            <a:fld id="{14F965DC-4D72-4067-8A9B-6CFE5CBE0910}" type="slidenum">
              <a:rPr lang="en-US" smtClean="0"/>
              <a:pPr>
                <a:defRPr/>
              </a:pPr>
              <a:t>9</a:t>
            </a:fld>
            <a:endParaRPr lang="en-US"/>
          </a:p>
        </p:txBody>
      </p:sp>
    </p:spTree>
    <p:extLst>
      <p:ext uri="{BB962C8B-B14F-4D97-AF65-F5344CB8AC3E}">
        <p14:creationId xmlns:p14="http://schemas.microsoft.com/office/powerpoint/2010/main" val="333190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ADBCBD0-F33A-4628-90B8-D36EA6D69098}"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16B1B4-6C5D-4A6D-85DF-26D42C35BB0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B9DBBF9-7281-47D4-A125-C6BF74F7A3E3}"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79C4A3-7C41-4E28-8F32-577A7C60EE9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D8E2B9D-13EA-44D2-99BD-6D7D0DB86841}"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90D260-4A9A-4FCD-A8A0-307707DEBFB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ext Placeholder 2"/>
          <p:cNvSpPr>
            <a:spLocks noGrp="1"/>
          </p:cNvSpPr>
          <p:nvPr>
            <p:ph type="body" sz="half" idx="1"/>
          </p:nvPr>
        </p:nvSpPr>
        <p:spPr>
          <a:xfrm>
            <a:off x="2428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0088" y="1200150"/>
            <a:ext cx="41148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B9F6EA3-C331-4161-893A-CB0590B9F2B5}"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D34EE2-C9F0-4CF3-8F53-7E6DF6E685AE}"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5588" y="198438"/>
            <a:ext cx="8382000" cy="487362"/>
          </a:xfrm>
        </p:spPr>
        <p:txBody>
          <a:bodyPr/>
          <a:lstStyle/>
          <a:p>
            <a:r>
              <a:rPr lang="en-US"/>
              <a:t>Click to edit Master title style</a:t>
            </a:r>
          </a:p>
        </p:txBody>
      </p:sp>
      <p:sp>
        <p:nvSpPr>
          <p:cNvPr id="3" name="Table Placeholder 2"/>
          <p:cNvSpPr>
            <a:spLocks noGrp="1"/>
          </p:cNvSpPr>
          <p:nvPr>
            <p:ph type="tbl" idx="1"/>
          </p:nvPr>
        </p:nvSpPr>
        <p:spPr>
          <a:xfrm>
            <a:off x="242888" y="1200150"/>
            <a:ext cx="8382000" cy="48307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9DDFB9BB-FC6E-44D9-85E2-91E5B91996FD}"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A1877A-DD76-4425-8652-4E9BEC80A8F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SzPct val="120000"/>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13B52F0-807A-4259-88CB-A20F69970E09}" type="datetime1">
              <a:rPr lang="en-US"/>
              <a:pPr>
                <a:defRPr/>
              </a:pPr>
              <a:t>4/17/2015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B9E78F-ABFD-44CE-894E-3D6432B5FCE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C362A3-58C5-4B0D-B395-D60154DEDFA9}"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E8EAD-C4DA-453E-9645-C39812C2F5F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F995589-5714-499A-9340-80E56382CFDB}" type="datetime1">
              <a:rPr lang="en-US"/>
              <a:pPr>
                <a:defRPr/>
              </a:pPr>
              <a:t>4/17/2015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D178019-C439-4E91-AEA9-062C206F8E9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fld id="{E74661CE-025E-4FE4-A078-B593B29E9633}" type="datetime1">
              <a:rPr lang="en-US"/>
              <a:pPr>
                <a:defRPr/>
              </a:pPr>
              <a:t>4/17/2015</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F74D1573-B15C-41F6-92EC-42E92EACD1D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8B5847D4-7B36-42B6-8486-6FB8BD009DB8}" type="datetime1">
              <a:rPr lang="en-US"/>
              <a:pPr>
                <a:defRPr/>
              </a:pPr>
              <a:t>4/17/2015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87023B-23F5-493D-B9A9-81572D4BE9A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21DB64BF-3F00-40AE-BA2F-455D9BDEA9E0}" type="datetime1">
              <a:rPr lang="en-US"/>
              <a:pPr>
                <a:defRPr/>
              </a:pPr>
              <a:t>4/17/2015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3357F76-E3B9-4530-8F0B-32A8D79C760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BD27A35-1557-433D-AADD-DC9BD11F3FC2}" type="datetime1">
              <a:rPr lang="en-US"/>
              <a:pPr>
                <a:defRPr/>
              </a:pPr>
              <a:t>4/17/2015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9A72A5C-574C-4FDC-8875-D388019D28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498B23BC-8E5F-491C-A71D-9295891A6C55}" type="datetime1">
              <a:rPr lang="en-US"/>
              <a:pPr>
                <a:defRPr/>
              </a:pPr>
              <a:t>4/17/2015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AD087C8-15B0-4D93-BF8A-041D6E515E94}"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650" y="198438"/>
            <a:ext cx="83820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242888" y="1192213"/>
            <a:ext cx="8382000" cy="483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CF7B610-748B-40C8-8712-3DD50C0D0D8D}" type="datetime1">
              <a:rPr lang="en-US"/>
              <a:pPr>
                <a:defRPr/>
              </a:pPr>
              <a:t>4/17/2015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924675" y="6356350"/>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defRPr>
            </a:lvl1pPr>
          </a:lstStyle>
          <a:p>
            <a:pPr>
              <a:defRPr/>
            </a:pPr>
            <a:fld id="{01C27C2B-153F-4146-A338-7D125BBF24C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83" r:id="rId2"/>
    <p:sldLayoutId id="2147483670"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69" r:id="rId12"/>
    <p:sldLayoutId id="2147483668" r:id="rId13"/>
  </p:sldLayoutIdLst>
  <p:hf hdr="0" ftr="0" dt="0"/>
  <p:txStyles>
    <p:titleStyle>
      <a:lvl1pPr algn="l" rtl="0" eaLnBrk="0" fontAlgn="base" hangingPunct="0">
        <a:spcBef>
          <a:spcPct val="0"/>
        </a:spcBef>
        <a:spcAft>
          <a:spcPct val="0"/>
        </a:spcAft>
        <a:defRPr sz="3200" b="1" kern="1200" cap="all">
          <a:solidFill>
            <a:schemeClr val="tx1"/>
          </a:solidFill>
          <a:effectLst>
            <a:outerShdw blurRad="50800" dist="25400" dir="2700000" algn="tl">
              <a:srgbClr val="000000">
                <a:alpha val="24000"/>
              </a:srgbClr>
            </a:outerShdw>
          </a:effectLst>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defRPr>
      </a:lvl2pPr>
      <a:lvl3pPr algn="l" rtl="0" eaLnBrk="0" fontAlgn="base" hangingPunct="0">
        <a:spcBef>
          <a:spcPct val="0"/>
        </a:spcBef>
        <a:spcAft>
          <a:spcPct val="0"/>
        </a:spcAft>
        <a:defRPr sz="3200" b="1">
          <a:solidFill>
            <a:schemeClr val="tx1"/>
          </a:solidFill>
          <a:latin typeface="Calibri" pitchFamily="34" charset="0"/>
        </a:defRPr>
      </a:lvl3pPr>
      <a:lvl4pPr algn="l" rtl="0" eaLnBrk="0" fontAlgn="base" hangingPunct="0">
        <a:spcBef>
          <a:spcPct val="0"/>
        </a:spcBef>
        <a:spcAft>
          <a:spcPct val="0"/>
        </a:spcAft>
        <a:defRPr sz="3200" b="1">
          <a:solidFill>
            <a:schemeClr val="tx1"/>
          </a:solidFill>
          <a:latin typeface="Calibri" pitchFamily="34" charset="0"/>
        </a:defRPr>
      </a:lvl4pPr>
      <a:lvl5pPr algn="l" rtl="0" eaLnBrk="0" fontAlgn="base" hangingPunct="0">
        <a:spcBef>
          <a:spcPct val="0"/>
        </a:spcBef>
        <a:spcAft>
          <a:spcPct val="0"/>
        </a:spcAft>
        <a:defRPr sz="3200" b="1">
          <a:solidFill>
            <a:schemeClr val="tx1"/>
          </a:solidFill>
          <a:latin typeface="Calibri" pitchFamily="34" charset="0"/>
        </a:defRPr>
      </a:lvl5pPr>
      <a:lvl6pPr marL="457200" algn="l" rtl="0" fontAlgn="base">
        <a:spcBef>
          <a:spcPct val="0"/>
        </a:spcBef>
        <a:spcAft>
          <a:spcPct val="0"/>
        </a:spcAft>
        <a:defRPr sz="3200" b="1">
          <a:solidFill>
            <a:schemeClr val="tx1"/>
          </a:solidFill>
          <a:latin typeface="Calibri" pitchFamily="34" charset="0"/>
        </a:defRPr>
      </a:lvl6pPr>
      <a:lvl7pPr marL="914400" algn="l" rtl="0" fontAlgn="base">
        <a:spcBef>
          <a:spcPct val="0"/>
        </a:spcBef>
        <a:spcAft>
          <a:spcPct val="0"/>
        </a:spcAft>
        <a:defRPr sz="3200" b="1">
          <a:solidFill>
            <a:schemeClr val="tx1"/>
          </a:solidFill>
          <a:latin typeface="Calibri" pitchFamily="34" charset="0"/>
        </a:defRPr>
      </a:lvl7pPr>
      <a:lvl8pPr marL="1371600" algn="l" rtl="0" fontAlgn="base">
        <a:spcBef>
          <a:spcPct val="0"/>
        </a:spcBef>
        <a:spcAft>
          <a:spcPct val="0"/>
        </a:spcAft>
        <a:defRPr sz="3200" b="1">
          <a:solidFill>
            <a:schemeClr val="tx1"/>
          </a:solidFill>
          <a:latin typeface="Calibri" pitchFamily="34" charset="0"/>
        </a:defRPr>
      </a:lvl8pPr>
      <a:lvl9pPr marL="1828800" algn="l" rtl="0" fontAlgn="base">
        <a:spcBef>
          <a:spcPct val="0"/>
        </a:spcBef>
        <a:spcAft>
          <a:spcPct val="0"/>
        </a:spcAft>
        <a:defRPr sz="32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gif"/><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10" Type="http://schemas.openxmlformats.org/officeDocument/2006/relationships/image" Target="../media/image13.jpe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8" name="Picture 2" descr="C:\Documents and Settings\bnovak3\Desktop\09C2003-P30-055.jpg"/>
          <p:cNvPicPr>
            <a:picLocks noChangeAspect="1" noChangeArrowheads="1"/>
          </p:cNvPicPr>
          <p:nvPr/>
        </p:nvPicPr>
        <p:blipFill>
          <a:blip r:embed="rId3" cstate="print"/>
          <a:srcRect l="9425" r="14624"/>
          <a:stretch>
            <a:fillRect/>
          </a:stretch>
        </p:blipFill>
        <p:spPr bwMode="auto">
          <a:xfrm>
            <a:off x="564506" y="2548470"/>
            <a:ext cx="2182491" cy="4309530"/>
          </a:xfrm>
          <a:prstGeom prst="rect">
            <a:avLst/>
          </a:prstGeom>
          <a:noFill/>
          <a:ln w="9525">
            <a:noFill/>
            <a:miter lim="800000"/>
            <a:headEnd/>
            <a:tailEnd/>
          </a:ln>
        </p:spPr>
      </p:pic>
      <p:pic>
        <p:nvPicPr>
          <p:cNvPr id="29703" name="Picture 3" descr="m:\GT Power Point\GT 2\goldbar2.png"/>
          <p:cNvPicPr>
            <a:picLocks noChangeAspect="1" noChangeArrowheads="1"/>
          </p:cNvPicPr>
          <p:nvPr/>
        </p:nvPicPr>
        <p:blipFill>
          <a:blip r:embed="rId4" cstate="print"/>
          <a:srcRect t="6250" r="6097"/>
          <a:stretch>
            <a:fillRect/>
          </a:stretch>
        </p:blipFill>
        <p:spPr bwMode="auto">
          <a:xfrm>
            <a:off x="3150403" y="0"/>
            <a:ext cx="184150" cy="6858000"/>
          </a:xfrm>
          <a:prstGeom prst="rect">
            <a:avLst/>
          </a:prstGeom>
          <a:noFill/>
          <a:ln w="9525">
            <a:noFill/>
            <a:miter lim="800000"/>
            <a:headEnd/>
            <a:tailEnd/>
          </a:ln>
        </p:spPr>
      </p:pic>
      <p:pic>
        <p:nvPicPr>
          <p:cNvPr id="2" name="Picture 1" descr="Georgia-Institute-of-Technology-black+124.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2648" y="5927304"/>
            <a:ext cx="3568714" cy="823133"/>
          </a:xfrm>
          <a:prstGeom prst="rect">
            <a:avLst/>
          </a:prstGeom>
        </p:spPr>
      </p:pic>
      <p:sp>
        <p:nvSpPr>
          <p:cNvPr id="15" name="Rectangle 2"/>
          <p:cNvSpPr>
            <a:spLocks noGrp="1" noChangeArrowheads="1"/>
          </p:cNvSpPr>
          <p:nvPr>
            <p:ph type="ctrTitle"/>
          </p:nvPr>
        </p:nvSpPr>
        <p:spPr>
          <a:xfrm>
            <a:off x="195180" y="375780"/>
            <a:ext cx="8797057" cy="2163512"/>
          </a:xfrm>
          <a:prstGeom prst="rect">
            <a:avLst/>
          </a:prstGeom>
          <a:solidFill>
            <a:srgbClr val="FFFFFF">
              <a:lumMod val="85000"/>
            </a:srgbClr>
          </a:solidFill>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400" dirty="0" smtClean="0"/>
              <a:t>DEUCE: Write-Efficient Encryption for PCM</a:t>
            </a:r>
            <a:endParaRPr kumimoji="0" lang="en-US" altLang="en-US" sz="4400" b="0" i="0" u="none" strike="noStrike" kern="0" cap="none" spc="0" normalizeH="0" baseline="0" noProof="0" dirty="0" smtClean="0">
              <a:ln>
                <a:noFill/>
              </a:ln>
              <a:solidFill>
                <a:sysClr val="windowText" lastClr="000000"/>
              </a:solidFill>
              <a:effectLst/>
              <a:uLnTx/>
              <a:uFillTx/>
              <a:latin typeface="Arial"/>
              <a:ea typeface="ＭＳ Ｐゴシック" pitchFamily="34" charset="-128"/>
              <a:cs typeface="Arial"/>
            </a:endParaRPr>
          </a:p>
        </p:txBody>
      </p:sp>
      <p:sp>
        <p:nvSpPr>
          <p:cNvPr id="16" name="Rectangle 3"/>
          <p:cNvSpPr>
            <a:spLocks noGrp="1" noChangeArrowheads="1"/>
          </p:cNvSpPr>
          <p:nvPr>
            <p:ph type="subTitle" idx="1"/>
          </p:nvPr>
        </p:nvSpPr>
        <p:spPr>
          <a:xfrm>
            <a:off x="3605213" y="2742980"/>
            <a:ext cx="4654550" cy="1016000"/>
          </a:xfrm>
        </p:spPr>
        <p:txBody>
          <a:bodyPr/>
          <a:lstStyle/>
          <a:p>
            <a:pPr eaLnBrk="1" hangingPunct="1"/>
            <a:r>
              <a:rPr lang="en-US" altLang="en-US" sz="1800" i="1" dirty="0" smtClean="0">
                <a:latin typeface="Arial"/>
                <a:ea typeface="ＭＳ Ｐゴシック" pitchFamily="34" charset="-128"/>
                <a:cs typeface="Arial"/>
              </a:rPr>
              <a:t>March 16</a:t>
            </a:r>
            <a:r>
              <a:rPr lang="en-US" altLang="en-US" sz="1800" i="1" baseline="30000" dirty="0" smtClean="0">
                <a:latin typeface="Arial"/>
                <a:ea typeface="ＭＳ Ｐゴシック" pitchFamily="34" charset="-128"/>
                <a:cs typeface="Arial"/>
              </a:rPr>
              <a:t>th</a:t>
            </a:r>
            <a:r>
              <a:rPr lang="en-US" altLang="en-US" sz="1800" i="1" dirty="0" smtClean="0">
                <a:latin typeface="Arial"/>
                <a:ea typeface="ＭＳ Ｐゴシック" pitchFamily="34" charset="-128"/>
                <a:cs typeface="Arial"/>
              </a:rPr>
              <a:t> 2015</a:t>
            </a:r>
          </a:p>
          <a:p>
            <a:pPr eaLnBrk="1" hangingPunct="1"/>
            <a:r>
              <a:rPr lang="en-US" altLang="en-US" sz="1800" i="1" dirty="0" smtClean="0">
                <a:latin typeface="Arial"/>
                <a:ea typeface="ＭＳ Ｐゴシック" pitchFamily="34" charset="-128"/>
                <a:cs typeface="Arial"/>
              </a:rPr>
              <a:t>ASPLOS-XX Istanbul, Turkey</a:t>
            </a:r>
          </a:p>
        </p:txBody>
      </p:sp>
      <p:sp>
        <p:nvSpPr>
          <p:cNvPr id="17" name="Subtitle 2"/>
          <p:cNvSpPr txBox="1">
            <a:spLocks/>
          </p:cNvSpPr>
          <p:nvPr/>
        </p:nvSpPr>
        <p:spPr bwMode="auto">
          <a:xfrm>
            <a:off x="3615274" y="3627533"/>
            <a:ext cx="5246503" cy="1608609"/>
          </a:xfrm>
          <a:prstGeom prst="rect">
            <a:avLst/>
          </a:prstGeom>
          <a:solidFill>
            <a:srgbClr val="FFFFFF">
              <a:lumMod val="75000"/>
              <a:alpha val="36000"/>
            </a:srgbClr>
          </a:solidFill>
          <a:ln>
            <a:noFill/>
          </a:ln>
          <a:extLst/>
        </p:spPr>
        <p:txBody>
          <a:bodyPr vert="horz" wrap="square" lIns="91440" tIns="45720" rIns="91440" bIns="45720" numCol="1" anchor="t" anchorCtr="0" compatLnSpc="1">
            <a:prstTxWarp prst="textNoShape">
              <a:avLst/>
            </a:prstTxWarp>
            <a:noAutofit/>
          </a:bodyPr>
          <a:lstStyle>
            <a:lvl1pPr marL="0" indent="0" algn="ctr" rtl="0" eaLnBrk="0" fontAlgn="base" hangingPunct="0">
              <a:spcBef>
                <a:spcPct val="20000"/>
              </a:spcBef>
              <a:spcAft>
                <a:spcPct val="0"/>
              </a:spcAft>
              <a:buClr>
                <a:schemeClr val="accent1"/>
              </a:buClr>
              <a:buFontTx/>
              <a:buNone/>
              <a:defRPr sz="2200">
                <a:solidFill>
                  <a:schemeClr val="accent2"/>
                </a:solidFill>
                <a:latin typeface="+mj-lt"/>
                <a:ea typeface="ＭＳ Ｐゴシック" charset="0"/>
                <a:cs typeface="ＭＳ Ｐゴシック" charset="0"/>
              </a:defRPr>
            </a:lvl1pPr>
            <a:lvl2pPr marL="742950" indent="-285750" algn="l" rtl="0" eaLnBrk="0" fontAlgn="base" hangingPunct="0">
              <a:spcBef>
                <a:spcPct val="20000"/>
              </a:spcBef>
              <a:spcAft>
                <a:spcPct val="0"/>
              </a:spcAft>
              <a:buClr>
                <a:schemeClr val="accent1"/>
              </a:buClr>
              <a:buChar char="–"/>
              <a:defRPr sz="2600">
                <a:solidFill>
                  <a:schemeClr val="bg1"/>
                </a:solidFill>
                <a:latin typeface="+mj-lt"/>
                <a:ea typeface="ＭＳ Ｐゴシック" charset="0"/>
              </a:defRPr>
            </a:lvl2pPr>
            <a:lvl3pPr marL="1143000" indent="-228600" algn="l" rtl="0" eaLnBrk="0" fontAlgn="base" hangingPunct="0">
              <a:spcBef>
                <a:spcPct val="20000"/>
              </a:spcBef>
              <a:spcAft>
                <a:spcPct val="0"/>
              </a:spcAft>
              <a:buClr>
                <a:schemeClr val="accent1"/>
              </a:buClr>
              <a:buChar char="•"/>
              <a:defRPr sz="2400">
                <a:solidFill>
                  <a:schemeClr val="bg1"/>
                </a:solidFill>
                <a:latin typeface="+mj-lt"/>
                <a:ea typeface="ＭＳ Ｐゴシック" charset="0"/>
              </a:defRPr>
            </a:lvl3pPr>
            <a:lvl4pPr marL="1600200" indent="-228600" algn="l" rtl="0" eaLnBrk="0" fontAlgn="base" hangingPunct="0">
              <a:spcBef>
                <a:spcPct val="20000"/>
              </a:spcBef>
              <a:spcAft>
                <a:spcPct val="0"/>
              </a:spcAft>
              <a:buClr>
                <a:schemeClr val="accent1"/>
              </a:buClr>
              <a:buChar char="–"/>
              <a:defRPr sz="2200">
                <a:solidFill>
                  <a:schemeClr val="bg1"/>
                </a:solidFill>
                <a:latin typeface="+mj-lt"/>
                <a:ea typeface="ＭＳ Ｐゴシック" charset="0"/>
              </a:defRPr>
            </a:lvl4pPr>
            <a:lvl5pPr marL="2057400" indent="-228600" algn="l" rtl="0" eaLnBrk="0" fontAlgn="base" hangingPunct="0">
              <a:spcBef>
                <a:spcPct val="20000"/>
              </a:spcBef>
              <a:spcAft>
                <a:spcPct val="0"/>
              </a:spcAft>
              <a:buClr>
                <a:schemeClr val="accent1"/>
              </a:buClr>
              <a:buChar char="»"/>
              <a:defRPr sz="2000">
                <a:solidFill>
                  <a:schemeClr val="bg1"/>
                </a:solidFill>
                <a:latin typeface="+mj-lt"/>
                <a:ea typeface="ＭＳ Ｐゴシック" charset="0"/>
              </a:defRPr>
            </a:lvl5pPr>
            <a:lvl6pPr marL="2514600" indent="-228600" algn="l" rtl="0" fontAlgn="base">
              <a:spcBef>
                <a:spcPct val="20000"/>
              </a:spcBef>
              <a:spcAft>
                <a:spcPct val="0"/>
              </a:spcAft>
              <a:buClr>
                <a:schemeClr val="accent1"/>
              </a:buClr>
              <a:buChar char="»"/>
              <a:defRPr sz="2000">
                <a:solidFill>
                  <a:schemeClr val="bg1"/>
                </a:solidFill>
                <a:latin typeface="+mn-lt"/>
              </a:defRPr>
            </a:lvl6pPr>
            <a:lvl7pPr marL="2971800" indent="-228600" algn="l" rtl="0" fontAlgn="base">
              <a:spcBef>
                <a:spcPct val="20000"/>
              </a:spcBef>
              <a:spcAft>
                <a:spcPct val="0"/>
              </a:spcAft>
              <a:buClr>
                <a:schemeClr val="accent1"/>
              </a:buClr>
              <a:buChar char="»"/>
              <a:defRPr sz="2000">
                <a:solidFill>
                  <a:schemeClr val="bg1"/>
                </a:solidFill>
                <a:latin typeface="+mn-lt"/>
              </a:defRPr>
            </a:lvl7pPr>
            <a:lvl8pPr marL="3429000" indent="-228600" algn="l" rtl="0" fontAlgn="base">
              <a:spcBef>
                <a:spcPct val="20000"/>
              </a:spcBef>
              <a:spcAft>
                <a:spcPct val="0"/>
              </a:spcAft>
              <a:buClr>
                <a:schemeClr val="accent1"/>
              </a:buClr>
              <a:buChar char="»"/>
              <a:defRPr sz="2000">
                <a:solidFill>
                  <a:schemeClr val="bg1"/>
                </a:solidFill>
                <a:latin typeface="+mn-lt"/>
              </a:defRPr>
            </a:lvl8pPr>
            <a:lvl9pPr marL="3886200" indent="-228600" algn="l" rtl="0" fontAlgn="base">
              <a:spcBef>
                <a:spcPct val="20000"/>
              </a:spcBef>
              <a:spcAft>
                <a:spcPct val="0"/>
              </a:spcAft>
              <a:buClr>
                <a:schemeClr val="accent1"/>
              </a:buClr>
              <a:buChar char="»"/>
              <a:defRPr sz="2000">
                <a:solidFill>
                  <a:schemeClr val="bg1"/>
                </a:solidFill>
                <a:latin typeface="+mn-lt"/>
              </a:defRPr>
            </a:lvl9pPr>
          </a:lstStyle>
          <a:p>
            <a:pPr algn="l">
              <a:buClr>
                <a:srgbClr val="EEB211"/>
              </a:buClr>
              <a:defRPr/>
            </a:pPr>
            <a:r>
              <a:rPr lang="en-US" sz="2600" i="1" kern="0" dirty="0">
                <a:solidFill>
                  <a:srgbClr val="000000"/>
                </a:solidFill>
                <a:latin typeface="Arial"/>
                <a:cs typeface="Arial"/>
              </a:rPr>
              <a:t>Vinson </a:t>
            </a:r>
            <a:r>
              <a:rPr lang="en-US" sz="2600" i="1" kern="0" dirty="0" smtClean="0">
                <a:solidFill>
                  <a:srgbClr val="000000"/>
                </a:solidFill>
                <a:latin typeface="Arial"/>
                <a:cs typeface="Arial"/>
              </a:rPr>
              <a:t>Young</a:t>
            </a:r>
          </a:p>
          <a:p>
            <a:pPr algn="l">
              <a:buClr>
                <a:srgbClr val="EEB211"/>
              </a:buClr>
              <a:defRPr/>
            </a:pPr>
            <a:r>
              <a:rPr kumimoji="0" lang="en-US" sz="2600" b="0" i="1" u="none" strike="noStrike" kern="0" cap="none" spc="0" normalizeH="0" baseline="0" noProof="0" dirty="0" smtClean="0">
                <a:ln>
                  <a:noFill/>
                </a:ln>
                <a:solidFill>
                  <a:srgbClr val="000000"/>
                </a:solidFill>
                <a:effectLst/>
                <a:uLnTx/>
                <a:uFillTx/>
                <a:latin typeface="Arial"/>
                <a:cs typeface="Arial"/>
              </a:rPr>
              <a:t>Prashant Nair</a:t>
            </a:r>
            <a:endParaRPr lang="en-US" sz="2600" i="1" kern="0" dirty="0">
              <a:solidFill>
                <a:srgbClr val="000000"/>
              </a:solidFill>
              <a:latin typeface="Arial"/>
              <a:cs typeface="Arial"/>
            </a:endParaRPr>
          </a:p>
          <a:p>
            <a:pPr marL="0" marR="0" lvl="0" indent="0" algn="l" defTabSz="914400" rtl="0" eaLnBrk="0" fontAlgn="base" latinLnBrk="0" hangingPunct="0">
              <a:lnSpc>
                <a:spcPct val="100000"/>
              </a:lnSpc>
              <a:spcBef>
                <a:spcPct val="20000"/>
              </a:spcBef>
              <a:spcAft>
                <a:spcPct val="0"/>
              </a:spcAft>
              <a:buClr>
                <a:srgbClr val="EEB211"/>
              </a:buClr>
              <a:buSzTx/>
              <a:buFontTx/>
              <a:buNone/>
              <a:tabLst/>
              <a:defRPr/>
            </a:pPr>
            <a:r>
              <a:rPr kumimoji="0" lang="en-US" sz="2600" b="0" i="1" u="none" strike="noStrike" kern="0" cap="none" spc="0" normalizeH="0" baseline="0" noProof="0" dirty="0" smtClean="0">
                <a:ln>
                  <a:noFill/>
                </a:ln>
                <a:solidFill>
                  <a:srgbClr val="000000"/>
                </a:solidFill>
                <a:effectLst/>
                <a:uLnTx/>
                <a:uFillTx/>
                <a:latin typeface="Arial"/>
                <a:cs typeface="Arial"/>
              </a:rPr>
              <a:t>Moinuddin Qureshi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4131645" y="1135781"/>
            <a:ext cx="4916101" cy="4889633"/>
          </a:xfrm>
          <a:prstGeom prst="round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sz="2400" dirty="0" smtClean="0"/>
              <a:t>Pad-based Decryption</a:t>
            </a:r>
            <a:endParaRPr lang="en-US" sz="2400" dirty="0"/>
          </a:p>
        </p:txBody>
      </p:sp>
      <p:sp>
        <p:nvSpPr>
          <p:cNvPr id="14" name="Rounded Rectangle 13"/>
          <p:cNvSpPr/>
          <p:nvPr/>
        </p:nvSpPr>
        <p:spPr>
          <a:xfrm>
            <a:off x="81015" y="1135781"/>
            <a:ext cx="3807592" cy="4889633"/>
          </a:xfrm>
          <a:prstGeom prst="round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sz="2400" dirty="0" smtClean="0"/>
              <a:t>Direct Decryption</a:t>
            </a:r>
            <a:endParaRPr lang="en-US" sz="2400" dirty="0"/>
          </a:p>
        </p:txBody>
      </p:sp>
      <p:sp>
        <p:nvSpPr>
          <p:cNvPr id="6" name="Rectangle 5"/>
          <p:cNvSpPr/>
          <p:nvPr/>
        </p:nvSpPr>
        <p:spPr>
          <a:xfrm>
            <a:off x="903171" y="1395667"/>
            <a:ext cx="2162476" cy="683393"/>
          </a:xfrm>
          <a:prstGeom prst="rect">
            <a:avLst/>
          </a:prstGeom>
          <a:pattFill prst="wdUpDiag">
            <a:fgClr>
              <a:srgbClr val="FFFF00"/>
            </a:fgClr>
            <a:bgClr>
              <a:srgbClr val="89FFFF"/>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2" name="Title 1"/>
          <p:cNvSpPr>
            <a:spLocks noGrp="1"/>
          </p:cNvSpPr>
          <p:nvPr>
            <p:ph type="title"/>
          </p:nvPr>
        </p:nvSpPr>
        <p:spPr>
          <a:xfrm>
            <a:off x="246888" y="201168"/>
            <a:ext cx="7419486" cy="487362"/>
          </a:xfrm>
          <a:effectLst/>
        </p:spPr>
        <p:txBody>
          <a:bodyPr/>
          <a:lstStyle/>
          <a:p>
            <a:r>
              <a:rPr lang="en-US" dirty="0" smtClean="0"/>
              <a:t>Why pad-based encryption?</a:t>
            </a:r>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10</a:t>
            </a:fld>
            <a:endParaRPr lang="en-US"/>
          </a:p>
        </p:txBody>
      </p:sp>
      <p:sp>
        <p:nvSpPr>
          <p:cNvPr id="5" name="Rectangle 4"/>
          <p:cNvSpPr/>
          <p:nvPr/>
        </p:nvSpPr>
        <p:spPr>
          <a:xfrm>
            <a:off x="1438176" y="2792070"/>
            <a:ext cx="1092467" cy="683393"/>
          </a:xfrm>
          <a:prstGeom prst="rect">
            <a:avLst/>
          </a:prstGeom>
          <a:solidFill>
            <a:srgbClr val="89FFFF"/>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AES</a:t>
            </a:r>
            <a:endParaRPr lang="en-US" dirty="0"/>
          </a:p>
        </p:txBody>
      </p:sp>
      <p:sp>
        <p:nvSpPr>
          <p:cNvPr id="7" name="Rectangle 6"/>
          <p:cNvSpPr/>
          <p:nvPr/>
        </p:nvSpPr>
        <p:spPr>
          <a:xfrm>
            <a:off x="119514" y="2908386"/>
            <a:ext cx="734729" cy="450758"/>
          </a:xfrm>
          <a:prstGeom prst="rect">
            <a:avLst/>
          </a:prstGeom>
          <a:solidFill>
            <a:srgbClr val="FFFF99"/>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8" name="Rectangle 7"/>
          <p:cNvSpPr/>
          <p:nvPr/>
        </p:nvSpPr>
        <p:spPr>
          <a:xfrm>
            <a:off x="903171" y="4243098"/>
            <a:ext cx="2162476" cy="683393"/>
          </a:xfrm>
          <a:prstGeom prst="rect">
            <a:avLst/>
          </a:prstGeom>
          <a:solidFill>
            <a:srgbClr val="FFFF00"/>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13" name="Rectangle 12"/>
          <p:cNvSpPr/>
          <p:nvPr/>
        </p:nvSpPr>
        <p:spPr>
          <a:xfrm>
            <a:off x="6767684" y="2814434"/>
            <a:ext cx="599924" cy="251819"/>
          </a:xfrm>
          <a:prstGeom prst="rect">
            <a:avLst/>
          </a:prstGeom>
          <a:pattFill prst="lgCheck">
            <a:fgClr>
              <a:schemeClr val="bg1"/>
            </a:fgClr>
            <a:bgClr>
              <a:srgbClr val="FFFF00"/>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Pad</a:t>
            </a:r>
            <a:endParaRPr lang="en-US" dirty="0"/>
          </a:p>
        </p:txBody>
      </p:sp>
      <p:cxnSp>
        <p:nvCxnSpPr>
          <p:cNvPr id="17" name="Straight Arrow Connector 16"/>
          <p:cNvCxnSpPr>
            <a:stCxn id="7" idx="3"/>
            <a:endCxn id="5" idx="1"/>
          </p:cNvCxnSpPr>
          <p:nvPr/>
        </p:nvCxnSpPr>
        <p:spPr>
          <a:xfrm>
            <a:off x="854243" y="3133765"/>
            <a:ext cx="583933" cy="2"/>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2"/>
            <a:endCxn id="5" idx="0"/>
          </p:cNvCxnSpPr>
          <p:nvPr/>
        </p:nvCxnSpPr>
        <p:spPr>
          <a:xfrm>
            <a:off x="1984409" y="2079060"/>
            <a:ext cx="1" cy="713010"/>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 idx="2"/>
            <a:endCxn id="8" idx="0"/>
          </p:cNvCxnSpPr>
          <p:nvPr/>
        </p:nvCxnSpPr>
        <p:spPr>
          <a:xfrm flipH="1">
            <a:off x="1984409" y="3475463"/>
            <a:ext cx="1" cy="767635"/>
          </a:xfrm>
          <a:prstGeom prst="straightConnector1">
            <a:avLst/>
          </a:prstGeom>
          <a:ln w="3810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546382" y="1395666"/>
            <a:ext cx="2162476" cy="683393"/>
          </a:xfrm>
          <a:prstGeom prst="rect">
            <a:avLst/>
          </a:prstGeom>
          <a:pattFill prst="wdUpDiag">
            <a:fgClr>
              <a:srgbClr val="FFFF00"/>
            </a:fgClr>
            <a:bgClr>
              <a:srgbClr val="89FFFF"/>
            </a:bgClr>
          </a:patt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Encrypted Data</a:t>
            </a:r>
            <a:endParaRPr lang="en-US" dirty="0">
              <a:solidFill>
                <a:schemeClr val="tx1"/>
              </a:solidFill>
            </a:endParaRPr>
          </a:p>
        </p:txBody>
      </p:sp>
      <p:sp>
        <p:nvSpPr>
          <p:cNvPr id="24" name="Rectangle 23"/>
          <p:cNvSpPr/>
          <p:nvPr/>
        </p:nvSpPr>
        <p:spPr>
          <a:xfrm>
            <a:off x="5607915" y="2791932"/>
            <a:ext cx="1092467" cy="683393"/>
          </a:xfrm>
          <a:prstGeom prst="rect">
            <a:avLst/>
          </a:prstGeom>
          <a:solidFill>
            <a:srgbClr val="89FFFF"/>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AES</a:t>
            </a:r>
            <a:endParaRPr lang="en-US" dirty="0">
              <a:solidFill>
                <a:schemeClr val="tx1"/>
              </a:solidFill>
            </a:endParaRPr>
          </a:p>
        </p:txBody>
      </p:sp>
      <p:sp>
        <p:nvSpPr>
          <p:cNvPr id="25" name="Rectangle 24"/>
          <p:cNvSpPr/>
          <p:nvPr/>
        </p:nvSpPr>
        <p:spPr>
          <a:xfrm>
            <a:off x="4327753" y="2915624"/>
            <a:ext cx="734729" cy="450758"/>
          </a:xfrm>
          <a:prstGeom prst="rect">
            <a:avLst/>
          </a:prstGeom>
          <a:solidFill>
            <a:srgbClr val="FFFF99"/>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26" name="Rectangle 25"/>
          <p:cNvSpPr/>
          <p:nvPr/>
        </p:nvSpPr>
        <p:spPr>
          <a:xfrm>
            <a:off x="6546381" y="4243097"/>
            <a:ext cx="2162476" cy="683393"/>
          </a:xfrm>
          <a:prstGeom prst="rect">
            <a:avLst/>
          </a:prstGeom>
          <a:solidFill>
            <a:srgbClr val="FFFF00"/>
          </a:solidFill>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Data</a:t>
            </a:r>
            <a:endParaRPr lang="en-US" dirty="0">
              <a:solidFill>
                <a:schemeClr val="tx1"/>
              </a:solidFill>
            </a:endParaRPr>
          </a:p>
        </p:txBody>
      </p:sp>
      <p:cxnSp>
        <p:nvCxnSpPr>
          <p:cNvPr id="27" name="Straight Arrow Connector 26"/>
          <p:cNvCxnSpPr/>
          <p:nvPr/>
        </p:nvCxnSpPr>
        <p:spPr>
          <a:xfrm>
            <a:off x="5062483" y="3118728"/>
            <a:ext cx="545432" cy="0"/>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3" idx="2"/>
            <a:endCxn id="59" idx="0"/>
          </p:cNvCxnSpPr>
          <p:nvPr/>
        </p:nvCxnSpPr>
        <p:spPr>
          <a:xfrm flipH="1">
            <a:off x="7623329" y="2079059"/>
            <a:ext cx="4291" cy="886046"/>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9" idx="2"/>
            <a:endCxn id="26" idx="0"/>
          </p:cNvCxnSpPr>
          <p:nvPr/>
        </p:nvCxnSpPr>
        <p:spPr>
          <a:xfrm>
            <a:off x="7623329" y="3362148"/>
            <a:ext cx="4290" cy="880949"/>
          </a:xfrm>
          <a:prstGeom prst="straightConnector1">
            <a:avLst/>
          </a:prstGeom>
          <a:ln w="38100">
            <a:solidFill>
              <a:srgbClr val="FF3A06"/>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59" idx="1"/>
          </p:cNvCxnSpPr>
          <p:nvPr/>
        </p:nvCxnSpPr>
        <p:spPr>
          <a:xfrm>
            <a:off x="6696092" y="3163626"/>
            <a:ext cx="719850" cy="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7415942" y="2965105"/>
            <a:ext cx="414774" cy="397043"/>
          </a:xfrm>
          <a:prstGeom prst="rect">
            <a:avLst/>
          </a:prstGeom>
          <a:noFill/>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0" name="Rectangle 89"/>
          <p:cNvSpPr/>
          <p:nvPr/>
        </p:nvSpPr>
        <p:spPr>
          <a:xfrm>
            <a:off x="329184" y="612648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Pad-based decryption has low-latency</a:t>
            </a:r>
            <a:endParaRPr lang="en-US" sz="2800" dirty="0"/>
          </a:p>
        </p:txBody>
      </p:sp>
      <p:sp>
        <p:nvSpPr>
          <p:cNvPr id="98" name="Rectangle 97"/>
          <p:cNvSpPr/>
          <p:nvPr/>
        </p:nvSpPr>
        <p:spPr>
          <a:xfrm>
            <a:off x="1438174" y="2792070"/>
            <a:ext cx="1092467" cy="683393"/>
          </a:xfrm>
          <a:prstGeom prst="rect">
            <a:avLst/>
          </a:prstGeom>
          <a:solidFill>
            <a:srgbClr val="89FFFF"/>
          </a:solidFill>
          <a:ln w="57150">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AES</a:t>
            </a:r>
            <a:endParaRPr lang="en-US" dirty="0">
              <a:solidFill>
                <a:schemeClr val="tx1"/>
              </a:solidFill>
            </a:endParaRPr>
          </a:p>
        </p:txBody>
      </p:sp>
      <p:sp>
        <p:nvSpPr>
          <p:cNvPr id="99" name="Rectangle 98"/>
          <p:cNvSpPr/>
          <p:nvPr/>
        </p:nvSpPr>
        <p:spPr>
          <a:xfrm>
            <a:off x="7420233" y="2960865"/>
            <a:ext cx="414774" cy="397043"/>
          </a:xfrm>
          <a:prstGeom prst="rect">
            <a:avLst/>
          </a:prstGeom>
          <a:noFill/>
          <a:ln w="57150">
            <a:solidFill>
              <a:srgbClr val="FF3A0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Rectangle 90"/>
          <p:cNvSpPr/>
          <p:nvPr/>
        </p:nvSpPr>
        <p:spPr>
          <a:xfrm>
            <a:off x="2144269" y="2420354"/>
            <a:ext cx="1494645" cy="542460"/>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AES in critical path!</a:t>
            </a:r>
            <a:endParaRPr lang="en-US" dirty="0"/>
          </a:p>
        </p:txBody>
      </p:sp>
      <p:sp>
        <p:nvSpPr>
          <p:cNvPr id="92" name="Rectangle 91"/>
          <p:cNvSpPr/>
          <p:nvPr/>
        </p:nvSpPr>
        <p:spPr>
          <a:xfrm>
            <a:off x="7776380" y="2225570"/>
            <a:ext cx="944994" cy="778393"/>
          </a:xfrm>
          <a:prstGeom prst="rect">
            <a:avLst/>
          </a:prstGeom>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XOR in critical path</a:t>
            </a:r>
            <a:endParaRPr lang="en-US" dirty="0"/>
          </a:p>
        </p:txBody>
      </p:sp>
      <p:grpSp>
        <p:nvGrpSpPr>
          <p:cNvPr id="32" name="Group 31"/>
          <p:cNvGrpSpPr/>
          <p:nvPr/>
        </p:nvGrpSpPr>
        <p:grpSpPr>
          <a:xfrm>
            <a:off x="7430290" y="2879393"/>
            <a:ext cx="394660" cy="523220"/>
            <a:chOff x="7589520" y="115344"/>
            <a:chExt cx="394660" cy="523220"/>
          </a:xfrm>
        </p:grpSpPr>
        <p:sp>
          <p:nvSpPr>
            <p:cNvPr id="30" name="Oval 29"/>
            <p:cNvSpPr/>
            <p:nvPr/>
          </p:nvSpPr>
          <p:spPr>
            <a:xfrm>
              <a:off x="7627619" y="245146"/>
              <a:ext cx="309881" cy="283464"/>
            </a:xfrm>
            <a:prstGeom prst="ellipse">
              <a:avLst/>
            </a:prstGeom>
            <a:solidFill>
              <a:srgbClr val="FFC000"/>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7589520" y="115344"/>
              <a:ext cx="394660" cy="523220"/>
            </a:xfrm>
            <a:prstGeom prst="rect">
              <a:avLst/>
            </a:prstGeom>
            <a:noFill/>
          </p:spPr>
          <p:txBody>
            <a:bodyPr wrap="none" rtlCol="0">
              <a:spAutoFit/>
            </a:bodyPr>
            <a:lstStyle/>
            <a:p>
              <a:r>
                <a:rPr lang="en-US" sz="2800" dirty="0" smtClean="0"/>
                <a:t>+</a:t>
              </a:r>
              <a:endParaRPr lang="en-US" sz="2800" dirty="0"/>
            </a:p>
          </p:txBody>
        </p:sp>
      </p:grpSp>
      <p:sp>
        <p:nvSpPr>
          <p:cNvPr id="33" name="Rectangle 32"/>
          <p:cNvSpPr/>
          <p:nvPr/>
        </p:nvSpPr>
        <p:spPr>
          <a:xfrm>
            <a:off x="81015" y="1690471"/>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PCM</a:t>
            </a:r>
            <a:endParaRPr lang="en-US" sz="1600" dirty="0"/>
          </a:p>
        </p:txBody>
      </p:sp>
      <p:sp>
        <p:nvSpPr>
          <p:cNvPr id="35" name="Rectangle 34"/>
          <p:cNvSpPr/>
          <p:nvPr/>
        </p:nvSpPr>
        <p:spPr>
          <a:xfrm>
            <a:off x="5723422" y="1690471"/>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PCM</a:t>
            </a:r>
            <a:endParaRPr lang="en-US" sz="1600" dirty="0"/>
          </a:p>
        </p:txBody>
      </p:sp>
      <p:sp>
        <p:nvSpPr>
          <p:cNvPr id="37" name="Rectangle 36"/>
          <p:cNvSpPr/>
          <p:nvPr/>
        </p:nvSpPr>
        <p:spPr>
          <a:xfrm>
            <a:off x="81015" y="4545490"/>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Cache</a:t>
            </a:r>
            <a:endParaRPr lang="en-US" sz="1600" dirty="0"/>
          </a:p>
        </p:txBody>
      </p:sp>
      <p:sp>
        <p:nvSpPr>
          <p:cNvPr id="38" name="Rectangle 37"/>
          <p:cNvSpPr/>
          <p:nvPr/>
        </p:nvSpPr>
        <p:spPr>
          <a:xfrm>
            <a:off x="5723421" y="4545490"/>
            <a:ext cx="822960" cy="381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Cache</a:t>
            </a:r>
            <a:endParaRPr lang="en-US" sz="1600" dirty="0"/>
          </a:p>
        </p:txBody>
      </p:sp>
    </p:spTree>
    <p:extLst>
      <p:ext uri="{BB962C8B-B14F-4D97-AF65-F5344CB8AC3E}">
        <p14:creationId xmlns:p14="http://schemas.microsoft.com/office/powerpoint/2010/main" val="69263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750"/>
                                        <p:tgtEl>
                                          <p:spTgt spid="18"/>
                                        </p:tgtEl>
                                      </p:cBhvr>
                                    </p:animEffect>
                                  </p:childTnLst>
                                </p:cTn>
                              </p:par>
                            </p:childTnLst>
                          </p:cTn>
                        </p:par>
                        <p:par>
                          <p:cTn id="16" fill="hold">
                            <p:stCondLst>
                              <p:cond delay="750"/>
                            </p:stCondLst>
                            <p:childTnLst>
                              <p:par>
                                <p:cTn id="17" presetID="10" presetClass="entr" presetSubtype="0" fill="hold" grpId="1"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par>
                                <p:cTn id="20" presetID="10" presetClass="exit" presetSubtype="0" fill="hold" grpId="1"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1250"/>
                            </p:stCondLst>
                            <p:childTnLst>
                              <p:par>
                                <p:cTn id="24" presetID="26" presetClass="emph" presetSubtype="0" fill="hold" grpId="0" nodeType="afterEffect">
                                  <p:stCondLst>
                                    <p:cond delay="0"/>
                                  </p:stCondLst>
                                  <p:childTnLst>
                                    <p:animEffect transition="out" filter="fade">
                                      <p:cBhvr>
                                        <p:cTn id="25" dur="500" tmFilter="0, 0; .2, .5; .8, .5; 1, 0"/>
                                        <p:tgtEl>
                                          <p:spTgt spid="98"/>
                                        </p:tgtEl>
                                      </p:cBhvr>
                                    </p:animEffect>
                                    <p:animScale>
                                      <p:cBhvr>
                                        <p:cTn id="26" dur="250" autoRev="1" fill="hold"/>
                                        <p:tgtEl>
                                          <p:spTgt spid="98"/>
                                        </p:tgtEl>
                                      </p:cBhvr>
                                      <p:by x="105000" y="105000"/>
                                    </p:animScale>
                                  </p:childTnLst>
                                </p:cTn>
                              </p:par>
                            </p:childTnLst>
                          </p:cTn>
                        </p:par>
                        <p:par>
                          <p:cTn id="27" fill="hold">
                            <p:stCondLst>
                              <p:cond delay="1750"/>
                            </p:stCondLst>
                            <p:childTnLst>
                              <p:par>
                                <p:cTn id="28" presetID="10" presetClass="entr" presetSubtype="0" fill="hold"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childTnLst>
                          </p:cTn>
                        </p:par>
                        <p:par>
                          <p:cTn id="31" fill="hold">
                            <p:stCondLst>
                              <p:cond delay="2750"/>
                            </p:stCondLst>
                            <p:childTnLst>
                              <p:par>
                                <p:cTn id="32" presetID="10" presetClass="entr" presetSubtype="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fade">
                                      <p:cBhvr>
                                        <p:cTn id="87" dur="500"/>
                                        <p:tgtEl>
                                          <p:spTgt spid="99"/>
                                        </p:tgtEl>
                                      </p:cBhvr>
                                    </p:animEffect>
                                  </p:childTnLst>
                                </p:cTn>
                              </p:par>
                              <p:par>
                                <p:cTn id="88" presetID="10" presetClass="exit" presetSubtype="0" fill="hold" grpId="1" nodeType="withEffect">
                                  <p:stCondLst>
                                    <p:cond delay="0"/>
                                  </p:stCondLst>
                                  <p:childTnLst>
                                    <p:animEffect transition="out" filter="fade">
                                      <p:cBhvr>
                                        <p:cTn id="89" dur="500"/>
                                        <p:tgtEl>
                                          <p:spTgt spid="59"/>
                                        </p:tgtEl>
                                      </p:cBhvr>
                                    </p:animEffect>
                                    <p:set>
                                      <p:cBhvr>
                                        <p:cTn id="90" dur="1" fill="hold">
                                          <p:stCondLst>
                                            <p:cond delay="499"/>
                                          </p:stCondLst>
                                        </p:cTn>
                                        <p:tgtEl>
                                          <p:spTgt spid="59"/>
                                        </p:tgtEl>
                                        <p:attrNameLst>
                                          <p:attrName>style.visibility</p:attrName>
                                        </p:attrNameLst>
                                      </p:cBhvr>
                                      <p:to>
                                        <p:strVal val="hidden"/>
                                      </p:to>
                                    </p:set>
                                  </p:childTnLst>
                                </p:cTn>
                              </p:par>
                            </p:childTnLst>
                          </p:cTn>
                        </p:par>
                        <p:par>
                          <p:cTn id="91" fill="hold">
                            <p:stCondLst>
                              <p:cond delay="1000"/>
                            </p:stCondLst>
                            <p:childTnLst>
                              <p:par>
                                <p:cTn id="92" presetID="26" presetClass="emph" presetSubtype="0" fill="hold" grpId="1" nodeType="afterEffect">
                                  <p:stCondLst>
                                    <p:cond delay="0"/>
                                  </p:stCondLst>
                                  <p:childTnLst>
                                    <p:animEffect transition="out" filter="fade">
                                      <p:cBhvr>
                                        <p:cTn id="93" dur="500" tmFilter="0, 0; .2, .5; .8, .5; 1, 0"/>
                                        <p:tgtEl>
                                          <p:spTgt spid="99"/>
                                        </p:tgtEl>
                                      </p:cBhvr>
                                    </p:animEffect>
                                    <p:animScale>
                                      <p:cBhvr>
                                        <p:cTn id="94" dur="250" autoRev="1" fill="hold"/>
                                        <p:tgtEl>
                                          <p:spTgt spid="99"/>
                                        </p:tgtEl>
                                      </p:cBhvr>
                                      <p:by x="105000" y="105000"/>
                                    </p:animScale>
                                  </p:childTnLst>
                                </p:cTn>
                              </p:par>
                            </p:childTnLst>
                          </p:cTn>
                        </p:par>
                        <p:par>
                          <p:cTn id="95" fill="hold">
                            <p:stCondLst>
                              <p:cond delay="1500"/>
                            </p:stCondLst>
                            <p:childTnLst>
                              <p:par>
                                <p:cTn id="96" presetID="10" presetClass="entr" presetSubtype="0" fill="hold" nodeType="afterEffect">
                                  <p:stCondLst>
                                    <p:cond delay="25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750"/>
                                        <p:tgtEl>
                                          <p:spTgt spid="29"/>
                                        </p:tgtEl>
                                      </p:cBhvr>
                                    </p:animEffect>
                                  </p:childTnLst>
                                </p:cTn>
                              </p:par>
                            </p:childTnLst>
                          </p:cTn>
                        </p:par>
                        <p:par>
                          <p:cTn id="99" fill="hold">
                            <p:stCondLst>
                              <p:cond delay="2500"/>
                            </p:stCondLst>
                            <p:childTnLst>
                              <p:par>
                                <p:cTn id="100" presetID="10" presetClass="entr" presetSubtype="0"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6" grpId="0" animBg="1"/>
      <p:bldP spid="5" grpId="1" animBg="1"/>
      <p:bldP spid="8" grpId="0" animBg="1"/>
      <p:bldP spid="13" grpId="0" animBg="1"/>
      <p:bldP spid="23" grpId="0" animBg="1"/>
      <p:bldP spid="24" grpId="0" animBg="1"/>
      <p:bldP spid="25" grpId="0" animBg="1"/>
      <p:bldP spid="26" grpId="0" animBg="1"/>
      <p:bldP spid="59" grpId="0" animBg="1"/>
      <p:bldP spid="59" grpId="1" animBg="1"/>
      <p:bldP spid="90" grpId="0" animBg="1"/>
      <p:bldP spid="98" grpId="0" animBg="1"/>
      <p:bldP spid="98" grpId="1" animBg="1"/>
      <p:bldP spid="99" grpId="0" animBg="1"/>
      <p:bldP spid="99" grpId="1" animBg="1"/>
      <p:bldP spid="91" grpId="0" animBg="1"/>
      <p:bldP spid="92" grpId="0" animBg="1"/>
      <p:bldP spid="33" grpId="0" animBg="1"/>
      <p:bldP spid="35" grpId="0" animBg="1"/>
      <p:bldP spid="3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own Arrow 16"/>
          <p:cNvSpPr/>
          <p:nvPr/>
        </p:nvSpPr>
        <p:spPr>
          <a:xfrm>
            <a:off x="3329940" y="2103120"/>
            <a:ext cx="243840" cy="70104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2125980" y="2929890"/>
            <a:ext cx="108966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688080" y="2929890"/>
            <a:ext cx="72390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8678" y="283671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18" name="Rectangle 17"/>
          <p:cNvSpPr/>
          <p:nvPr/>
        </p:nvSpPr>
        <p:spPr>
          <a:xfrm>
            <a:off x="152400" y="2819400"/>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ZEROES</a:t>
            </a:r>
            <a:endParaRPr lang="en-US" sz="2200" b="1" dirty="0"/>
          </a:p>
        </p:txBody>
      </p:sp>
      <p:sp>
        <p:nvSpPr>
          <p:cNvPr id="19" name="Rectangle 18"/>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2" name="Title 1"/>
          <p:cNvSpPr>
            <a:spLocks noGrp="1"/>
          </p:cNvSpPr>
          <p:nvPr>
            <p:ph type="title"/>
          </p:nvPr>
        </p:nvSpPr>
        <p:spPr>
          <a:xfrm>
            <a:off x="247649" y="198438"/>
            <a:ext cx="8608483" cy="487362"/>
          </a:xfrm>
          <a:effectLst/>
        </p:spPr>
        <p:txBody>
          <a:bodyPr/>
          <a:lstStyle/>
          <a:p>
            <a:r>
              <a:rPr lang="en-US" dirty="0" smtClean="0"/>
              <a:t>need for unique pads</a:t>
            </a:r>
            <a:endParaRPr lang="en-US" dirty="0"/>
          </a:p>
        </p:txBody>
      </p:sp>
      <p:sp>
        <p:nvSpPr>
          <p:cNvPr id="3" name="Content Placeholder 2"/>
          <p:cNvSpPr>
            <a:spLocks noGrp="1"/>
          </p:cNvSpPr>
          <p:nvPr>
            <p:ph idx="1"/>
          </p:nvPr>
        </p:nvSpPr>
        <p:spPr>
          <a:effectLst/>
        </p:spPr>
        <p:txBody>
          <a:bodyPr/>
          <a:lstStyle/>
          <a:p>
            <a:pPr marL="0" indent="0">
              <a:buNone/>
            </a:pPr>
            <a:r>
              <a:rPr lang="en-US" dirty="0" smtClean="0"/>
              <a:t>(0000) </a:t>
            </a:r>
            <a:r>
              <a:rPr lang="en-US" dirty="0"/>
              <a:t>⊕ </a:t>
            </a:r>
            <a:r>
              <a:rPr lang="en-US" dirty="0" smtClean="0"/>
              <a:t>Pad = Pad</a:t>
            </a:r>
          </a:p>
          <a:p>
            <a:endParaRPr lang="en-US" dirty="0"/>
          </a:p>
          <a:p>
            <a:endParaRPr lang="en-US" dirty="0" smtClean="0"/>
          </a:p>
          <a:p>
            <a:endParaRPr lang="en-US" dirty="0"/>
          </a:p>
          <a:p>
            <a:endParaRPr lang="en-US" dirty="0" smtClean="0"/>
          </a:p>
          <a:p>
            <a:pPr marL="0" indent="0">
              <a:buNone/>
            </a:pPr>
            <a:r>
              <a:rPr lang="en-US" dirty="0" smtClean="0"/>
              <a:t>Attack! Insecure if pad learned</a:t>
            </a:r>
            <a:endParaRPr lang="en-US" dirty="0"/>
          </a:p>
          <a:p>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11</a:t>
            </a:fld>
            <a:endParaRPr lang="en-US" dirty="0"/>
          </a:p>
        </p:txBody>
      </p:sp>
      <p:sp>
        <p:nvSpPr>
          <p:cNvPr id="8" name="Rectangle 7"/>
          <p:cNvSpPr/>
          <p:nvPr/>
        </p:nvSpPr>
        <p:spPr>
          <a:xfrm>
            <a:off x="152400" y="2819400"/>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ZEROES</a:t>
            </a:r>
            <a:endParaRPr lang="en-US" sz="2200" b="1" dirty="0"/>
          </a:p>
        </p:txBody>
      </p:sp>
      <p:sp>
        <p:nvSpPr>
          <p:cNvPr id="9" name="Rectangle 8"/>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10" name="Rectangle 9"/>
          <p:cNvSpPr/>
          <p:nvPr/>
        </p:nvSpPr>
        <p:spPr>
          <a:xfrm>
            <a:off x="2438400" y="281940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cxnSp>
        <p:nvCxnSpPr>
          <p:cNvPr id="16" name="Curved Connector 15"/>
          <p:cNvCxnSpPr/>
          <p:nvPr/>
        </p:nvCxnSpPr>
        <p:spPr>
          <a:xfrm rot="5400000">
            <a:off x="4381500" y="3284220"/>
            <a:ext cx="1478280" cy="1310640"/>
          </a:xfrm>
          <a:prstGeom prst="curvedConnector2">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pic>
        <p:nvPicPr>
          <p:cNvPr id="29" name="Picture 9" descr="http://www.saturdayedge.com/wp-content/uploads/2014/07/magnifyion-gla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26087" y="1927860"/>
            <a:ext cx="1471652" cy="1363731"/>
          </a:xfrm>
          <a:prstGeom prst="rect">
            <a:avLst/>
          </a:prstGeom>
          <a:noFill/>
          <a:effectLst/>
          <a:scene3d>
            <a:camera prst="orthographicFront">
              <a:rot lat="0" lon="0" rev="0"/>
            </a:camera>
            <a:lightRig rig="threePt" dir="t"/>
          </a:scene3d>
          <a:extLst>
            <a:ext uri="{909E8E84-426E-40DD-AFC4-6F175D3DCCD1}">
              <a14:hiddenFill xmlns:a14="http://schemas.microsoft.com/office/drawing/2010/main">
                <a:solidFill>
                  <a:srgbClr val="FFFFFF"/>
                </a:solidFill>
              </a14:hiddenFill>
            </a:ext>
          </a:extLst>
        </p:spPr>
      </p:pic>
      <p:pic>
        <p:nvPicPr>
          <p:cNvPr id="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899" y="4180579"/>
            <a:ext cx="1143000" cy="1619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0646" y="4728954"/>
            <a:ext cx="429667" cy="422383"/>
          </a:xfrm>
          <a:prstGeom prst="rect">
            <a:avLst/>
          </a:prstGeom>
          <a:effectLst/>
          <a:scene3d>
            <a:camera prst="orthographicFront">
              <a:rot lat="0" lon="0" rev="16200000"/>
            </a:camera>
            <a:lightRig rig="threePt" dir="t"/>
          </a:scene3d>
        </p:spPr>
      </p:pic>
      <p:sp>
        <p:nvSpPr>
          <p:cNvPr id="14" name="Rectangle 13"/>
          <p:cNvSpPr/>
          <p:nvPr/>
        </p:nvSpPr>
        <p:spPr>
          <a:xfrm>
            <a:off x="329184" y="612648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Secure pad encryption cannot re-use pads</a:t>
            </a:r>
            <a:endParaRPr lang="en-US" sz="2800" dirty="0"/>
          </a:p>
        </p:txBody>
      </p:sp>
      <p:sp>
        <p:nvSpPr>
          <p:cNvPr id="41" name="Down Arrow 40"/>
          <p:cNvSpPr/>
          <p:nvPr/>
        </p:nvSpPr>
        <p:spPr>
          <a:xfrm>
            <a:off x="3329940" y="4648200"/>
            <a:ext cx="243840" cy="70104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p:cNvSpPr/>
          <p:nvPr/>
        </p:nvSpPr>
        <p:spPr>
          <a:xfrm>
            <a:off x="2438400" y="5474970"/>
            <a:ext cx="777240" cy="190500"/>
          </a:xfrm>
          <a:prstGeom prst="lef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p:cNvSpPr/>
          <p:nvPr/>
        </p:nvSpPr>
        <p:spPr>
          <a:xfrm>
            <a:off x="3688080" y="5474970"/>
            <a:ext cx="723900" cy="190500"/>
          </a:xfrm>
          <a:prstGeom prst="lef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278678" y="538179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5" name="Rectangle 44"/>
          <p:cNvSpPr/>
          <p:nvPr/>
        </p:nvSpPr>
        <p:spPr>
          <a:xfrm>
            <a:off x="2438400" y="448818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46" name="Rectangle 45"/>
          <p:cNvSpPr/>
          <p:nvPr/>
        </p:nvSpPr>
        <p:spPr>
          <a:xfrm>
            <a:off x="4726945" y="5381798"/>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ENCRYPTED</a:t>
            </a:r>
            <a:endParaRPr lang="en-US" sz="2200" b="1" dirty="0"/>
          </a:p>
        </p:txBody>
      </p:sp>
      <p:sp>
        <p:nvSpPr>
          <p:cNvPr id="47" name="Rectangle 46"/>
          <p:cNvSpPr/>
          <p:nvPr/>
        </p:nvSpPr>
        <p:spPr>
          <a:xfrm>
            <a:off x="2438400" y="448818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a:t>
            </a:r>
            <a:endParaRPr lang="en-US" sz="2200" b="1" dirty="0"/>
          </a:p>
        </p:txBody>
      </p:sp>
      <p:sp>
        <p:nvSpPr>
          <p:cNvPr id="48" name="Rectangle 47"/>
          <p:cNvSpPr/>
          <p:nvPr/>
        </p:nvSpPr>
        <p:spPr>
          <a:xfrm>
            <a:off x="2438400" y="5381798"/>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DATA</a:t>
            </a:r>
            <a:endParaRPr lang="en-US" sz="2200" b="1" dirty="0"/>
          </a:p>
        </p:txBody>
      </p:sp>
      <p:sp>
        <p:nvSpPr>
          <p:cNvPr id="49" name="Rectangle 48"/>
          <p:cNvSpPr/>
          <p:nvPr/>
        </p:nvSpPr>
        <p:spPr>
          <a:xfrm>
            <a:off x="4726945" y="5385816"/>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ENCRYPTED</a:t>
            </a:r>
            <a:endParaRPr lang="en-US" sz="2200" b="1" dirty="0"/>
          </a:p>
        </p:txBody>
      </p:sp>
      <p:sp>
        <p:nvSpPr>
          <p:cNvPr id="32" name="Rectangle 31"/>
          <p:cNvSpPr/>
          <p:nvPr/>
        </p:nvSpPr>
        <p:spPr>
          <a:xfrm>
            <a:off x="58735" y="3275181"/>
            <a:ext cx="7670800" cy="26077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5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1000" fill="hold"/>
                                        <p:tgtEl>
                                          <p:spTgt spid="8"/>
                                        </p:tgtEl>
                                        <p:attrNameLst>
                                          <p:attrName>ppt_x</p:attrName>
                                          <p:attrName>ppt_y</p:attrName>
                                        </p:attrNameLst>
                                      </p:cBhvr>
                                    </p:animMotion>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1.94444E-6 4.81481E-6 L -1.94444E-6 0.13009 " pathEditMode="relative" rAng="0" ptsTypes="AA">
                                      <p:cBhvr>
                                        <p:cTn id="9" dur="1000" fill="hold"/>
                                        <p:tgtEl>
                                          <p:spTgt spid="9"/>
                                        </p:tgtEl>
                                        <p:attrNameLst>
                                          <p:attrName>ppt_x</p:attrName>
                                          <p:attrName>ppt_y</p:attrName>
                                        </p:attrNameLst>
                                      </p:cBhvr>
                                      <p:rCtr x="0" y="6505"/>
                                    </p:animMotion>
                                  </p:childTnLst>
                                </p:cTn>
                              </p:par>
                            </p:childTnLst>
                          </p:cTn>
                        </p:par>
                        <p:par>
                          <p:cTn id="10" fill="hold">
                            <p:stCondLst>
                              <p:cond delay="2000"/>
                            </p:stCondLst>
                            <p:childTnLst>
                              <p:par>
                                <p:cTn id="11" presetID="10" presetClass="entr" presetSubtype="0" fill="hold" grpId="1"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xit" presetSubtype="0" fill="hold" grpId="1" nodeType="withEffect">
                                  <p:stCondLst>
                                    <p:cond delay="0"/>
                                  </p:stCondLst>
                                  <p:childTnLst>
                                    <p:animEffect transition="out" filter="fade">
                                      <p:cBhvr>
                                        <p:cTn id="15" dur="1000"/>
                                        <p:tgtEl>
                                          <p:spTgt spid="8"/>
                                        </p:tgtEl>
                                      </p:cBhvr>
                                    </p:animEffect>
                                    <p:set>
                                      <p:cBhvr>
                                        <p:cTn id="16" dur="1" fill="hold">
                                          <p:stCondLst>
                                            <p:cond delay="999"/>
                                          </p:stCondLst>
                                        </p:cTn>
                                        <p:tgtEl>
                                          <p:spTgt spid="8"/>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1000"/>
                                        <p:tgtEl>
                                          <p:spTgt spid="9"/>
                                        </p:tgtEl>
                                      </p:cBhvr>
                                    </p:animEffect>
                                    <p:set>
                                      <p:cBhvr>
                                        <p:cTn id="19" dur="1" fill="hold">
                                          <p:stCondLst>
                                            <p:cond delay="999"/>
                                          </p:stCondLst>
                                        </p:cTn>
                                        <p:tgtEl>
                                          <p:spTgt spid="9"/>
                                        </p:tgtEl>
                                        <p:attrNameLst>
                                          <p:attrName>style.visibility</p:attrName>
                                        </p:attrNameLst>
                                      </p:cBhvr>
                                      <p:to>
                                        <p:strVal val="hidden"/>
                                      </p:to>
                                    </p:set>
                                  </p:childTnLst>
                                </p:cTn>
                              </p:par>
                              <p:par>
                                <p:cTn id="20" presetID="26" presetClass="emph" presetSubtype="0" fill="hold" grpId="2" nodeType="withEffect">
                                  <p:stCondLst>
                                    <p:cond delay="0"/>
                                  </p:stCondLst>
                                  <p:childTnLst>
                                    <p:animEffect transition="out" filter="fade">
                                      <p:cBhvr>
                                        <p:cTn id="21" dur="1000" tmFilter="0, 0; .2, .5; .8, .5; 1, 0"/>
                                        <p:tgtEl>
                                          <p:spTgt spid="10"/>
                                        </p:tgtEl>
                                      </p:cBhvr>
                                    </p:animEffect>
                                    <p:animScale>
                                      <p:cBhvr>
                                        <p:cTn id="22" dur="500" autoRev="1" fill="hold"/>
                                        <p:tgtEl>
                                          <p:spTgt spid="10"/>
                                        </p:tgtEl>
                                      </p:cBhvr>
                                      <p:by x="105000" y="105000"/>
                                    </p:animScale>
                                  </p:childTnLst>
                                </p:cTn>
                              </p:par>
                            </p:childTnLst>
                          </p:cTn>
                        </p:par>
                        <p:par>
                          <p:cTn id="23" fill="hold">
                            <p:stCondLst>
                              <p:cond delay="3000"/>
                            </p:stCondLst>
                            <p:childTnLst>
                              <p:par>
                                <p:cTn id="24" presetID="63" presetClass="path" presetSubtype="0" accel="50000" decel="50000" fill="hold" grpId="0" nodeType="afterEffect">
                                  <p:stCondLst>
                                    <p:cond delay="0"/>
                                  </p:stCondLst>
                                  <p:childTnLst>
                                    <p:animMotion origin="layout" path="M 0 0 L 0.25 0 E" pathEditMode="relative" ptsTypes="">
                                      <p:cBhvr>
                                        <p:cTn id="25" dur="1000" fill="hold"/>
                                        <p:tgtEl>
                                          <p:spTgt spid="10"/>
                                        </p:tgtEl>
                                        <p:attrNameLst>
                                          <p:attrName>ppt_x</p:attrName>
                                          <p:attrName>ppt_y</p:attrName>
                                        </p:attrNameLst>
                                      </p:cBhvr>
                                    </p:animMotion>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2"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childTnLst>
                                </p:cTn>
                              </p:par>
                              <p:par>
                                <p:cTn id="34" presetID="10" presetClass="entr" presetSubtype="0" fill="hold" grpId="2"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1000"/>
                                        <p:tgtEl>
                                          <p:spTgt spid="47"/>
                                        </p:tgtEl>
                                      </p:cBhvr>
                                    </p:animEffect>
                                  </p:childTnLst>
                                </p:cTn>
                              </p:par>
                              <p:par>
                                <p:cTn id="37" presetID="10" presetClass="exit" presetSubtype="0" fill="hold" grpId="0" nodeType="withEffect">
                                  <p:stCondLst>
                                    <p:cond delay="0"/>
                                  </p:stCondLst>
                                  <p:childTnLst>
                                    <p:animEffect transition="out" filter="fade">
                                      <p:cBhvr>
                                        <p:cTn id="38" dur="500"/>
                                        <p:tgtEl>
                                          <p:spTgt spid="32"/>
                                        </p:tgtEl>
                                      </p:cBhvr>
                                    </p:animEffect>
                                    <p:set>
                                      <p:cBhvr>
                                        <p:cTn id="39" dur="1" fill="hold">
                                          <p:stCondLst>
                                            <p:cond delay="499"/>
                                          </p:stCondLst>
                                        </p:cTn>
                                        <p:tgtEl>
                                          <p:spTgt spid="3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1000"/>
                            </p:stCondLst>
                            <p:childTnLst>
                              <p:par>
                                <p:cTn id="44" presetID="35" presetClass="path" presetSubtype="0" accel="50000" decel="50000" fill="hold" grpId="0" nodeType="afterEffect">
                                  <p:stCondLst>
                                    <p:cond delay="0"/>
                                  </p:stCondLst>
                                  <p:childTnLst>
                                    <p:animMotion origin="layout" path="M 0 0 L -0.25 0 E" pathEditMode="relative" ptsTypes="">
                                      <p:cBhvr>
                                        <p:cTn id="45" dur="1000" fill="hold"/>
                                        <p:tgtEl>
                                          <p:spTgt spid="46"/>
                                        </p:tgtEl>
                                        <p:attrNameLst>
                                          <p:attrName>ppt_x</p:attrName>
                                          <p:attrName>ppt_y</p:attrName>
                                        </p:attrNameLst>
                                      </p:cBhvr>
                                    </p:animMotion>
                                  </p:childTnLst>
                                </p:cTn>
                              </p:par>
                            </p:childTnLst>
                          </p:cTn>
                        </p:par>
                        <p:par>
                          <p:cTn id="46" fill="hold">
                            <p:stCondLst>
                              <p:cond delay="2000"/>
                            </p:stCondLst>
                            <p:childTnLst>
                              <p:par>
                                <p:cTn id="47" presetID="42" presetClass="path" presetSubtype="0" accel="50000" decel="50000" fill="hold" grpId="0" nodeType="afterEffect">
                                  <p:stCondLst>
                                    <p:cond delay="0"/>
                                  </p:stCondLst>
                                  <p:childTnLst>
                                    <p:animMotion origin="layout" path="M -1.94444E-6 4.81481E-6 L -1.94444E-6 0.13009 " pathEditMode="relative" rAng="0" ptsTypes="AA">
                                      <p:cBhvr>
                                        <p:cTn id="48" dur="1000" fill="hold"/>
                                        <p:tgtEl>
                                          <p:spTgt spid="47"/>
                                        </p:tgtEl>
                                        <p:attrNameLst>
                                          <p:attrName>ppt_x</p:attrName>
                                          <p:attrName>ppt_y</p:attrName>
                                        </p:attrNameLst>
                                      </p:cBhvr>
                                      <p:rCtr x="0" y="6505"/>
                                    </p:animMotion>
                                  </p:childTnLst>
                                </p:cTn>
                              </p:par>
                            </p:childTnLst>
                          </p:cTn>
                        </p:par>
                        <p:par>
                          <p:cTn id="49" fill="hold">
                            <p:stCondLst>
                              <p:cond delay="3000"/>
                            </p:stCondLst>
                            <p:childTnLst>
                              <p:par>
                                <p:cTn id="50" presetID="10" presetClass="entr" presetSubtype="0" fill="hold" grpId="1"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childTnLst>
                                </p:cTn>
                              </p:par>
                              <p:par>
                                <p:cTn id="53" presetID="10" presetClass="exit" presetSubtype="0" fill="hold" grpId="1" nodeType="withEffect">
                                  <p:stCondLst>
                                    <p:cond delay="0"/>
                                  </p:stCondLst>
                                  <p:childTnLst>
                                    <p:animEffect transition="out" filter="fade">
                                      <p:cBhvr>
                                        <p:cTn id="54" dur="1000"/>
                                        <p:tgtEl>
                                          <p:spTgt spid="46"/>
                                        </p:tgtEl>
                                      </p:cBhvr>
                                    </p:animEffect>
                                    <p:set>
                                      <p:cBhvr>
                                        <p:cTn id="55" dur="1" fill="hold">
                                          <p:stCondLst>
                                            <p:cond delay="999"/>
                                          </p:stCondLst>
                                        </p:cTn>
                                        <p:tgtEl>
                                          <p:spTgt spid="4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47"/>
                                        </p:tgtEl>
                                      </p:cBhvr>
                                    </p:animEffect>
                                    <p:set>
                                      <p:cBhvr>
                                        <p:cTn id="58" dur="1" fill="hold">
                                          <p:stCondLst>
                                            <p:cond delay="999"/>
                                          </p:stCondLst>
                                        </p:cTn>
                                        <p:tgtEl>
                                          <p:spTgt spid="47"/>
                                        </p:tgtEl>
                                        <p:attrNameLst>
                                          <p:attrName>style.visibility</p:attrName>
                                        </p:attrNameLst>
                                      </p:cBhvr>
                                      <p:to>
                                        <p:strVal val="hidden"/>
                                      </p:to>
                                    </p:set>
                                  </p:childTnLst>
                                </p:cTn>
                              </p:par>
                            </p:childTnLst>
                          </p:cTn>
                        </p:par>
                        <p:par>
                          <p:cTn id="59" fill="hold">
                            <p:stCondLst>
                              <p:cond delay="4000"/>
                            </p:stCondLst>
                            <p:childTnLst>
                              <p:par>
                                <p:cTn id="60" presetID="63" presetClass="path" presetSubtype="0" accel="50000" decel="50000" fill="hold" grpId="0" nodeType="afterEffect">
                                  <p:stCondLst>
                                    <p:cond delay="0"/>
                                  </p:stCondLst>
                                  <p:childTnLst>
                                    <p:animMotion origin="layout" path="M -0.25 -0.00023 L 3.05556E-6 -0.00023 " pathEditMode="fixed" rAng="0" ptsTypes="AA">
                                      <p:cBhvr>
                                        <p:cTn id="61" dur="1000" spd="-100000" fill="hold"/>
                                        <p:tgtEl>
                                          <p:spTgt spid="48"/>
                                        </p:tgtEl>
                                        <p:attrNameLst>
                                          <p:attrName>ppt_x</p:attrName>
                                          <p:attrName>ppt_y</p:attrName>
                                        </p:attrNameLst>
                                      </p:cBhvr>
                                      <p:rCtr x="12500" y="0"/>
                                    </p:animMotion>
                                  </p:childTnLst>
                                </p:cTn>
                              </p:par>
                              <p:par>
                                <p:cTn id="62" presetID="2" presetClass="entr" presetSubtype="8"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0-#ppt_w/2"/>
                                          </p:val>
                                        </p:tav>
                                        <p:tav tm="100000">
                                          <p:val>
                                            <p:strVal val="#ppt_x"/>
                                          </p:val>
                                        </p:tav>
                                      </p:tavLst>
                                    </p:anim>
                                    <p:anim calcmode="lin" valueType="num">
                                      <p:cBhvr additive="base">
                                        <p:cTn id="65" dur="500" fill="hold"/>
                                        <p:tgtEl>
                                          <p:spTgt spid="30"/>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5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450" fill="hold"/>
                                        <p:tgtEl>
                                          <p:spTgt spid="31"/>
                                        </p:tgtEl>
                                        <p:attrNameLst>
                                          <p:attrName>ppt_x</p:attrName>
                                        </p:attrNameLst>
                                      </p:cBhvr>
                                      <p:tavLst>
                                        <p:tav tm="0">
                                          <p:val>
                                            <p:strVal val="0-#ppt_w/2"/>
                                          </p:val>
                                        </p:tav>
                                        <p:tav tm="100000">
                                          <p:val>
                                            <p:strVal val="#ppt_x"/>
                                          </p:val>
                                        </p:tav>
                                      </p:tavLst>
                                    </p:anim>
                                    <p:anim calcmode="lin" valueType="num">
                                      <p:cBhvr additive="base">
                                        <p:cTn id="69" dur="450" fill="hold"/>
                                        <p:tgtEl>
                                          <p:spTgt spid="31"/>
                                        </p:tgtEl>
                                        <p:attrNameLst>
                                          <p:attrName>ppt_y</p:attrName>
                                        </p:attrNameLst>
                                      </p:cBhvr>
                                      <p:tavLst>
                                        <p:tav tm="0">
                                          <p:val>
                                            <p:strVal val="#ppt_y"/>
                                          </p:val>
                                        </p:tav>
                                        <p:tav tm="100000">
                                          <p:val>
                                            <p:strVal val="#ppt_y"/>
                                          </p:val>
                                        </p:tav>
                                      </p:tavLst>
                                    </p:anim>
                                  </p:childTnLst>
                                </p:cTn>
                              </p:par>
                              <p:par>
                                <p:cTn id="70" presetID="1"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0" grpId="2" animBg="1"/>
      <p:bldP spid="14" grpId="0" animBg="1"/>
      <p:bldP spid="46" grpId="0" animBg="1"/>
      <p:bldP spid="46" grpId="1" animBg="1"/>
      <p:bldP spid="46" grpId="2" animBg="1"/>
      <p:bldP spid="47" grpId="0" animBg="1"/>
      <p:bldP spid="47" grpId="1" animBg="1"/>
      <p:bldP spid="47" grpId="2" animBg="1"/>
      <p:bldP spid="48" grpId="0" animBg="1"/>
      <p:bldP spid="48" grpId="1"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 y="1192213"/>
            <a:ext cx="8897112" cy="4830762"/>
          </a:xfrm>
          <a:effectLst/>
        </p:spPr>
        <p:txBody>
          <a:bodyPr/>
          <a:lstStyle/>
          <a:p>
            <a:pPr marL="0" indent="0">
              <a:buNone/>
            </a:pPr>
            <a:r>
              <a:rPr lang="en-US" dirty="0" smtClean="0"/>
              <a:t>Different pad per line address</a:t>
            </a:r>
          </a:p>
          <a:p>
            <a:pPr>
              <a:lnSpc>
                <a:spcPct val="150000"/>
              </a:lnSpc>
            </a:pPr>
            <a:endParaRPr lang="en-US" dirty="0" smtClean="0"/>
          </a:p>
          <a:p>
            <a:pPr>
              <a:lnSpc>
                <a:spcPct val="120000"/>
              </a:lnSpc>
            </a:pPr>
            <a:endParaRPr lang="en-US" dirty="0"/>
          </a:p>
          <a:p>
            <a:endParaRPr lang="en-US" dirty="0" smtClean="0"/>
          </a:p>
          <a:p>
            <a:pPr marL="0" indent="0">
              <a:buNone/>
            </a:pPr>
            <a:r>
              <a:rPr lang="en-US" dirty="0" smtClean="0"/>
              <a:t>Different pad per write to same </a:t>
            </a:r>
            <a:r>
              <a:rPr lang="en-US" dirty="0" err="1" smtClean="0"/>
              <a:t>line</a:t>
            </a:r>
            <a:r>
              <a:rPr lang="en-US" dirty="0" err="1" smtClean="0">
                <a:sym typeface="Wingdings" pitchFamily="2" charset="2"/>
              </a:rPr>
              <a:t></a:t>
            </a:r>
            <a:r>
              <a:rPr lang="en-US" dirty="0" err="1" smtClean="0"/>
              <a:t>per-line</a:t>
            </a:r>
            <a:r>
              <a:rPr lang="en-US" dirty="0" smtClean="0"/>
              <a:t> counter</a:t>
            </a:r>
            <a:r>
              <a:rPr lang="en-US" sz="3600" dirty="0" smtClean="0"/>
              <a:t> </a:t>
            </a:r>
            <a:endParaRPr lang="en-US" dirty="0" smtClean="0"/>
          </a:p>
          <a:p>
            <a:endParaRPr lang="en-US" dirty="0"/>
          </a:p>
          <a:p>
            <a:endParaRPr lang="en-US" dirty="0" smtClean="0"/>
          </a:p>
          <a:p>
            <a:endParaRPr lang="en-US" dirty="0"/>
          </a:p>
          <a:p>
            <a:endParaRPr lang="en-US" dirty="0" smtClean="0"/>
          </a:p>
          <a:p>
            <a:endParaRPr lang="en-US" dirty="0"/>
          </a:p>
        </p:txBody>
      </p:sp>
      <p:sp>
        <p:nvSpPr>
          <p:cNvPr id="35" name="Rectangle 34"/>
          <p:cNvSpPr/>
          <p:nvPr/>
        </p:nvSpPr>
        <p:spPr>
          <a:xfrm>
            <a:off x="2438400" y="4270215"/>
            <a:ext cx="2026920" cy="381000"/>
          </a:xfrm>
          <a:prstGeom prst="rect">
            <a:avLst/>
          </a:prstGeom>
          <a:solidFill>
            <a:srgbClr val="FFC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bg1"/>
                </a:solidFill>
              </a:rPr>
              <a:t>PAD-ctr3</a:t>
            </a:r>
            <a:endParaRPr lang="en-US" sz="2200" b="1" dirty="0">
              <a:solidFill>
                <a:schemeClr val="bg1"/>
              </a:solidFill>
            </a:endParaRPr>
          </a:p>
        </p:txBody>
      </p:sp>
      <p:sp>
        <p:nvSpPr>
          <p:cNvPr id="50" name="Down Arrow 49"/>
          <p:cNvSpPr/>
          <p:nvPr/>
        </p:nvSpPr>
        <p:spPr>
          <a:xfrm>
            <a:off x="2887644" y="2722768"/>
            <a:ext cx="243840" cy="96632"/>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2125980" y="3326130"/>
            <a:ext cx="142549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3897834" y="3326130"/>
            <a:ext cx="514146"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51470" y="324819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0" name="Right Arrow 39"/>
          <p:cNvSpPr/>
          <p:nvPr/>
        </p:nvSpPr>
        <p:spPr>
          <a:xfrm>
            <a:off x="2125980" y="2929890"/>
            <a:ext cx="721794"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3215640" y="2929890"/>
            <a:ext cx="119634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47774" y="283671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43" name="Down Arrow 42"/>
          <p:cNvSpPr/>
          <p:nvPr/>
        </p:nvSpPr>
        <p:spPr>
          <a:xfrm>
            <a:off x="3329940" y="4648200"/>
            <a:ext cx="243840" cy="518160"/>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2125980" y="5261610"/>
            <a:ext cx="108966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3612780" y="2734496"/>
            <a:ext cx="211078" cy="465904"/>
          </a:xfrm>
          <a:prstGeom prst="down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88080" y="5261610"/>
            <a:ext cx="723900" cy="190500"/>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278678" y="5176058"/>
            <a:ext cx="346364" cy="346364"/>
          </a:xfrm>
          <a:prstGeom prst="ellipse">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solidFill>
                  <a:srgbClr val="7030A0"/>
                </a:solidFill>
              </a:rPr>
              <a:t>+</a:t>
            </a:r>
            <a:endParaRPr lang="en-US" b="1" dirty="0">
              <a:solidFill>
                <a:srgbClr val="7030A0"/>
              </a:solidFill>
            </a:endParaRPr>
          </a:p>
        </p:txBody>
      </p:sp>
      <p:sp>
        <p:nvSpPr>
          <p:cNvPr id="30" name="Rectangle 29"/>
          <p:cNvSpPr/>
          <p:nvPr/>
        </p:nvSpPr>
        <p:spPr>
          <a:xfrm>
            <a:off x="152400" y="281940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a:t>
            </a:r>
            <a:endParaRPr lang="en-US" sz="2200" b="1" dirty="0"/>
          </a:p>
        </p:txBody>
      </p:sp>
      <p:sp>
        <p:nvSpPr>
          <p:cNvPr id="31" name="Rectangle 30"/>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PAD1</a:t>
            </a:r>
            <a:endParaRPr lang="en-US" sz="2200" b="1" dirty="0"/>
          </a:p>
        </p:txBody>
      </p:sp>
      <p:sp>
        <p:nvSpPr>
          <p:cNvPr id="32" name="Rectangle 31"/>
          <p:cNvSpPr/>
          <p:nvPr/>
        </p:nvSpPr>
        <p:spPr>
          <a:xfrm>
            <a:off x="152400" y="323088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Line2</a:t>
            </a:r>
            <a:endParaRPr lang="en-US" sz="2200" b="1" dirty="0"/>
          </a:p>
        </p:txBody>
      </p:sp>
      <p:sp>
        <p:nvSpPr>
          <p:cNvPr id="33" name="Rectangle 32"/>
          <p:cNvSpPr/>
          <p:nvPr/>
        </p:nvSpPr>
        <p:spPr>
          <a:xfrm>
            <a:off x="2438400" y="2340864"/>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PAD2</a:t>
            </a:r>
            <a:endParaRPr lang="en-US" sz="2200" b="1" dirty="0">
              <a:solidFill>
                <a:srgbClr val="00B0F0"/>
              </a:solidFill>
            </a:endParaRPr>
          </a:p>
        </p:txBody>
      </p:sp>
      <p:sp>
        <p:nvSpPr>
          <p:cNvPr id="34" name="Rectangle 33"/>
          <p:cNvSpPr/>
          <p:nvPr/>
        </p:nvSpPr>
        <p:spPr>
          <a:xfrm>
            <a:off x="152400" y="5167517"/>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Time3</a:t>
            </a:r>
            <a:endParaRPr lang="en-US" sz="2200" b="1" dirty="0"/>
          </a:p>
        </p:txBody>
      </p:sp>
      <p:sp>
        <p:nvSpPr>
          <p:cNvPr id="21" name="Rectangle 20"/>
          <p:cNvSpPr/>
          <p:nvPr/>
        </p:nvSpPr>
        <p:spPr>
          <a:xfrm>
            <a:off x="152400" y="5159913"/>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Time2</a:t>
            </a:r>
            <a:endParaRPr lang="en-US" sz="2200" b="1" dirty="0"/>
          </a:p>
        </p:txBody>
      </p:sp>
      <p:sp>
        <p:nvSpPr>
          <p:cNvPr id="2" name="Title 1"/>
          <p:cNvSpPr>
            <a:spLocks noGrp="1"/>
          </p:cNvSpPr>
          <p:nvPr>
            <p:ph type="title"/>
          </p:nvPr>
        </p:nvSpPr>
        <p:spPr>
          <a:xfrm>
            <a:off x="247650" y="198438"/>
            <a:ext cx="8820150" cy="487362"/>
          </a:xfrm>
          <a:effectLst/>
        </p:spPr>
        <p:txBody>
          <a:bodyPr/>
          <a:lstStyle/>
          <a:p>
            <a:r>
              <a:rPr lang="en-US" dirty="0" err="1" smtClean="0"/>
              <a:t>CounTeR</a:t>
            </a:r>
            <a:r>
              <a:rPr lang="en-US" dirty="0" smtClean="0"/>
              <a:t>-mode ENCRYPTION</a:t>
            </a:r>
            <a:endParaRPr lang="en-US" dirty="0"/>
          </a:p>
        </p:txBody>
      </p:sp>
      <p:sp>
        <p:nvSpPr>
          <p:cNvPr id="4" name="Slide Number Placeholder 3"/>
          <p:cNvSpPr>
            <a:spLocks noGrp="1"/>
          </p:cNvSpPr>
          <p:nvPr>
            <p:ph type="sldNum" sz="quarter" idx="12"/>
          </p:nvPr>
        </p:nvSpPr>
        <p:spPr>
          <a:effectLst/>
        </p:spPr>
        <p:txBody>
          <a:bodyPr/>
          <a:lstStyle/>
          <a:p>
            <a:pPr>
              <a:defRPr/>
            </a:pPr>
            <a:fld id="{79B9E78F-ABFD-44CE-894E-3D6432B5FCE3}" type="slidenum">
              <a:rPr lang="en-US" smtClean="0"/>
              <a:pPr>
                <a:defRPr/>
              </a:pPr>
              <a:t>12</a:t>
            </a:fld>
            <a:endParaRPr lang="en-US"/>
          </a:p>
        </p:txBody>
      </p:sp>
      <p:sp>
        <p:nvSpPr>
          <p:cNvPr id="9" name="Rectangle 8"/>
          <p:cNvSpPr/>
          <p:nvPr/>
        </p:nvSpPr>
        <p:spPr>
          <a:xfrm>
            <a:off x="152400" y="281940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a:t>
            </a:r>
            <a:endParaRPr lang="en-US" sz="2200" b="1" dirty="0"/>
          </a:p>
        </p:txBody>
      </p:sp>
      <p:sp>
        <p:nvSpPr>
          <p:cNvPr id="11" name="Rectangle 10"/>
          <p:cNvSpPr/>
          <p:nvPr/>
        </p:nvSpPr>
        <p:spPr>
          <a:xfrm>
            <a:off x="2438400" y="2819400"/>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ENCRYPT1</a:t>
            </a:r>
            <a:endParaRPr lang="en-US" sz="2200" b="1" dirty="0"/>
          </a:p>
        </p:txBody>
      </p:sp>
      <p:sp>
        <p:nvSpPr>
          <p:cNvPr id="15" name="Rectangle 14"/>
          <p:cNvSpPr/>
          <p:nvPr/>
        </p:nvSpPr>
        <p:spPr>
          <a:xfrm>
            <a:off x="152400" y="323088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Line2</a:t>
            </a:r>
            <a:endParaRPr lang="en-US" sz="2200" b="1" dirty="0"/>
          </a:p>
        </p:txBody>
      </p:sp>
      <p:sp>
        <p:nvSpPr>
          <p:cNvPr id="16" name="Rectangle 15"/>
          <p:cNvSpPr/>
          <p:nvPr/>
        </p:nvSpPr>
        <p:spPr>
          <a:xfrm>
            <a:off x="2438400" y="2340864"/>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PAD2</a:t>
            </a:r>
            <a:endParaRPr lang="en-US" sz="2200" b="1" dirty="0">
              <a:solidFill>
                <a:srgbClr val="00B0F0"/>
              </a:solidFill>
            </a:endParaRPr>
          </a:p>
        </p:txBody>
      </p:sp>
      <p:sp>
        <p:nvSpPr>
          <p:cNvPr id="17" name="Rectangle 16"/>
          <p:cNvSpPr/>
          <p:nvPr/>
        </p:nvSpPr>
        <p:spPr>
          <a:xfrm>
            <a:off x="2438400" y="3230880"/>
            <a:ext cx="2026920" cy="381000"/>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ENCRYPT2</a:t>
            </a:r>
            <a:endParaRPr lang="en-US" sz="2200" b="1" dirty="0"/>
          </a:p>
        </p:txBody>
      </p:sp>
      <p:sp>
        <p:nvSpPr>
          <p:cNvPr id="18" name="Rectangle 17"/>
          <p:cNvSpPr/>
          <p:nvPr/>
        </p:nvSpPr>
        <p:spPr>
          <a:xfrm>
            <a:off x="152400" y="5158740"/>
            <a:ext cx="2026920" cy="38100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Line1 Time1</a:t>
            </a:r>
            <a:endParaRPr lang="en-US" sz="2200" b="1" dirty="0"/>
          </a:p>
        </p:txBody>
      </p:sp>
      <p:sp>
        <p:nvSpPr>
          <p:cNvPr id="20" name="Rectangle 19"/>
          <p:cNvSpPr/>
          <p:nvPr/>
        </p:nvSpPr>
        <p:spPr>
          <a:xfrm>
            <a:off x="2438400" y="5166360"/>
            <a:ext cx="2026920" cy="381000"/>
          </a:xfrm>
          <a:prstGeom prst="rect">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ENCRYPT1</a:t>
            </a:r>
            <a:endParaRPr lang="en-US" sz="2200" b="1" dirty="0"/>
          </a:p>
        </p:txBody>
      </p:sp>
      <p:sp>
        <p:nvSpPr>
          <p:cNvPr id="23" name="Rectangle 22"/>
          <p:cNvSpPr/>
          <p:nvPr/>
        </p:nvSpPr>
        <p:spPr>
          <a:xfrm>
            <a:off x="2438400" y="5168438"/>
            <a:ext cx="2026920" cy="381000"/>
          </a:xfrm>
          <a:prstGeom prst="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ENCRYPT2</a:t>
            </a:r>
            <a:endParaRPr lang="en-US" sz="2200" b="1" dirty="0"/>
          </a:p>
        </p:txBody>
      </p:sp>
      <p:sp>
        <p:nvSpPr>
          <p:cNvPr id="10" name="Rectangle 9"/>
          <p:cNvSpPr/>
          <p:nvPr/>
        </p:nvSpPr>
        <p:spPr>
          <a:xfrm>
            <a:off x="2438400" y="192786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PAD1</a:t>
            </a:r>
            <a:endParaRPr lang="en-US" sz="2200" b="1" dirty="0"/>
          </a:p>
        </p:txBody>
      </p:sp>
      <p:sp>
        <p:nvSpPr>
          <p:cNvPr id="22" name="Rectangle 21"/>
          <p:cNvSpPr/>
          <p:nvPr/>
        </p:nvSpPr>
        <p:spPr>
          <a:xfrm>
            <a:off x="2438400" y="4274820"/>
            <a:ext cx="2026920" cy="381000"/>
          </a:xfrm>
          <a:prstGeom prst="rect">
            <a:avLst/>
          </a:prstGeom>
          <a:solidFill>
            <a:srgbClr val="FFFF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00B0F0"/>
                </a:solidFill>
              </a:rPr>
              <a:t>PAD-ctr2</a:t>
            </a:r>
            <a:endParaRPr lang="en-US" sz="2200" b="1" dirty="0">
              <a:solidFill>
                <a:srgbClr val="00B0F0"/>
              </a:solidFill>
            </a:endParaRPr>
          </a:p>
        </p:txBody>
      </p:sp>
      <p:sp>
        <p:nvSpPr>
          <p:cNvPr id="19" name="Rectangle 18"/>
          <p:cNvSpPr/>
          <p:nvPr/>
        </p:nvSpPr>
        <p:spPr>
          <a:xfrm>
            <a:off x="2438400" y="4274820"/>
            <a:ext cx="2026920" cy="381000"/>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PAD-ctr1</a:t>
            </a:r>
            <a:endParaRPr lang="en-US" sz="2200" b="1" dirty="0"/>
          </a:p>
        </p:txBody>
      </p:sp>
      <p:sp>
        <p:nvSpPr>
          <p:cNvPr id="36" name="Rectangle 35"/>
          <p:cNvSpPr/>
          <p:nvPr/>
        </p:nvSpPr>
        <p:spPr>
          <a:xfrm>
            <a:off x="29837" y="3712654"/>
            <a:ext cx="8891659" cy="20829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4612" y="6149340"/>
            <a:ext cx="8494776"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Pad changes every write </a:t>
            </a:r>
            <a:r>
              <a:rPr lang="en-US" sz="2800" dirty="0" smtClean="0">
                <a:sym typeface="Wingdings" pitchFamily="2" charset="2"/>
              </a:rPr>
              <a:t> </a:t>
            </a:r>
            <a:r>
              <a:rPr lang="en-US" sz="2800" dirty="0" smtClean="0"/>
              <a:t>50% bit flips every write</a:t>
            </a:r>
            <a:endParaRPr lang="en-US" sz="2800" dirty="0"/>
          </a:p>
        </p:txBody>
      </p:sp>
      <p:sp>
        <p:nvSpPr>
          <p:cNvPr id="38" name="Explosion 1 37"/>
          <p:cNvSpPr/>
          <p:nvPr/>
        </p:nvSpPr>
        <p:spPr>
          <a:xfrm rot="20936798">
            <a:off x="5894013" y="5128645"/>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Secured!</a:t>
            </a:r>
            <a:endParaRPr lang="en-US" sz="2400" dirty="0">
              <a:solidFill>
                <a:srgbClr val="00B050"/>
              </a:solidFill>
            </a:endParaRPr>
          </a:p>
        </p:txBody>
      </p:sp>
    </p:spTree>
    <p:extLst>
      <p:ext uri="{BB962C8B-B14F-4D97-AF65-F5344CB8AC3E}">
        <p14:creationId xmlns:p14="http://schemas.microsoft.com/office/powerpoint/2010/main" val="25279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500" fill="hold"/>
                                        <p:tgtEl>
                                          <p:spTgt spid="9"/>
                                        </p:tgtEl>
                                        <p:attrNameLst>
                                          <p:attrName>ppt_x</p:attrName>
                                          <p:attrName>ppt_y</p:attrName>
                                        </p:attrNameLst>
                                      </p:cBhvr>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1.94444E-6 4.81481E-6 L -1.94444E-6 0.13009 " pathEditMode="relative" rAng="0" ptsTypes="AA">
                                      <p:cBhvr>
                                        <p:cTn id="9" dur="500" fill="hold"/>
                                        <p:tgtEl>
                                          <p:spTgt spid="10"/>
                                        </p:tgtEl>
                                        <p:attrNameLst>
                                          <p:attrName>ppt_x</p:attrName>
                                          <p:attrName>ppt_y</p:attrName>
                                        </p:attrNameLst>
                                      </p:cBhvr>
                                      <p:rCtr x="0" y="6505"/>
                                    </p:animMotion>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xit" presetSubtype="0" fill="hold" grpId="1"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par>
                          <p:cTn id="20" fill="hold">
                            <p:stCondLst>
                              <p:cond delay="1500"/>
                            </p:stCondLst>
                            <p:childTnLst>
                              <p:par>
                                <p:cTn id="21" presetID="63" presetClass="path" presetSubtype="0" accel="50000" decel="50000" fill="hold" grpId="0" nodeType="afterEffect">
                                  <p:stCondLst>
                                    <p:cond delay="0"/>
                                  </p:stCondLst>
                                  <p:childTnLst>
                                    <p:animMotion origin="layout" path="M 0 0 L 0.25 0 E" pathEditMode="relative" ptsTypes="">
                                      <p:cBhvr>
                                        <p:cTn id="22" dur="500" fill="hold"/>
                                        <p:tgtEl>
                                          <p:spTgt spid="11"/>
                                        </p:tgtEl>
                                        <p:attrNameLst>
                                          <p:attrName>ppt_x</p:attrName>
                                          <p:attrName>ppt_y</p:attrName>
                                        </p:attrNameLst>
                                      </p:cBhvr>
                                    </p:animMotion>
                                  </p:childTnLst>
                                </p:cTn>
                              </p:par>
                            </p:childTnLst>
                          </p:cTn>
                        </p:par>
                        <p:par>
                          <p:cTn id="23" fill="hold">
                            <p:stCondLst>
                              <p:cond delay="2000"/>
                            </p:stCondLst>
                            <p:childTnLst>
                              <p:par>
                                <p:cTn id="24" presetID="63" presetClass="path" presetSubtype="0" accel="50000" decel="50000" fill="hold" grpId="0" nodeType="afterEffect">
                                  <p:stCondLst>
                                    <p:cond delay="0"/>
                                  </p:stCondLst>
                                  <p:childTnLst>
                                    <p:animMotion origin="layout" path="M 0 0 L 0.25 0 E" pathEditMode="relative" ptsTypes="">
                                      <p:cBhvr>
                                        <p:cTn id="25" dur="500" fill="hold"/>
                                        <p:tgtEl>
                                          <p:spTgt spid="15"/>
                                        </p:tgtEl>
                                        <p:attrNameLst>
                                          <p:attrName>ppt_x</p:attrName>
                                          <p:attrName>ppt_y</p:attrName>
                                        </p:attrNameLst>
                                      </p:cBhvr>
                                    </p:animMotion>
                                  </p:childTnLst>
                                </p:cTn>
                              </p:par>
                            </p:childTnLst>
                          </p:cTn>
                        </p:par>
                        <p:par>
                          <p:cTn id="26" fill="hold">
                            <p:stCondLst>
                              <p:cond delay="2500"/>
                            </p:stCondLst>
                            <p:childTnLst>
                              <p:par>
                                <p:cTn id="27" presetID="42" presetClass="path" presetSubtype="0" accel="50000" decel="50000" fill="hold" grpId="0" nodeType="afterEffect">
                                  <p:stCondLst>
                                    <p:cond delay="0"/>
                                  </p:stCondLst>
                                  <p:childTnLst>
                                    <p:animMotion origin="layout" path="M -1.94444E-6 4.81481E-6 L -1.94444E-6 0.13009 " pathEditMode="relative" rAng="0" ptsTypes="AA">
                                      <p:cBhvr>
                                        <p:cTn id="28" dur="500" fill="hold"/>
                                        <p:tgtEl>
                                          <p:spTgt spid="16"/>
                                        </p:tgtEl>
                                        <p:attrNameLst>
                                          <p:attrName>ppt_x</p:attrName>
                                          <p:attrName>ppt_y</p:attrName>
                                        </p:attrNameLst>
                                      </p:cBhvr>
                                      <p:rCtr x="0" y="6505"/>
                                    </p:animMotion>
                                  </p:childTnLst>
                                </p:cTn>
                              </p:par>
                            </p:childTnLst>
                          </p:cTn>
                        </p:par>
                        <p:par>
                          <p:cTn id="29" fill="hold">
                            <p:stCondLst>
                              <p:cond delay="3000"/>
                            </p:stCondLst>
                            <p:childTnLst>
                              <p:par>
                                <p:cTn id="30" presetID="10" presetClass="entr" presetSubtype="0" fill="hold" grpId="1"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xit" presetSubtype="0" fill="hold" grpId="1"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par>
                          <p:cTn id="39" fill="hold">
                            <p:stCondLst>
                              <p:cond delay="3500"/>
                            </p:stCondLst>
                            <p:childTnLst>
                              <p:par>
                                <p:cTn id="40" presetID="63" presetClass="path" presetSubtype="0" accel="50000" decel="50000" fill="hold" grpId="0" nodeType="afterEffect">
                                  <p:stCondLst>
                                    <p:cond delay="0"/>
                                  </p:stCondLst>
                                  <p:childTnLst>
                                    <p:animMotion origin="layout" path="M 0 0 L 0.25 0 E" pathEditMode="relative" ptsTypes="">
                                      <p:cBhvr>
                                        <p:cTn id="41" dur="500" fill="hold"/>
                                        <p:tgtEl>
                                          <p:spTgt spid="17"/>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0 0 L 0.25 0 E" pathEditMode="relative" ptsTypes="">
                                      <p:cBhvr>
                                        <p:cTn id="50" dur="500" fill="hold"/>
                                        <p:tgtEl>
                                          <p:spTgt spid="18"/>
                                        </p:tgtEl>
                                        <p:attrNameLst>
                                          <p:attrName>ppt_x</p:attrName>
                                          <p:attrName>ppt_y</p:attrName>
                                        </p:attrNameLst>
                                      </p:cBhvr>
                                    </p:animMotion>
                                  </p:childTnLst>
                                </p:cTn>
                              </p:par>
                            </p:childTnLst>
                          </p:cTn>
                        </p:par>
                        <p:par>
                          <p:cTn id="51" fill="hold">
                            <p:stCondLst>
                              <p:cond delay="500"/>
                            </p:stCondLst>
                            <p:childTnLst>
                              <p:par>
                                <p:cTn id="52" presetID="42" presetClass="path" presetSubtype="0" accel="50000" decel="50000" fill="hold" grpId="0" nodeType="afterEffect">
                                  <p:stCondLst>
                                    <p:cond delay="0"/>
                                  </p:stCondLst>
                                  <p:childTnLst>
                                    <p:animMotion origin="layout" path="M -1.94444E-6 4.81481E-6 L -1.94444E-6 0.13009 " pathEditMode="relative" rAng="0" ptsTypes="AA">
                                      <p:cBhvr>
                                        <p:cTn id="53" dur="500" fill="hold"/>
                                        <p:tgtEl>
                                          <p:spTgt spid="19"/>
                                        </p:tgtEl>
                                        <p:attrNameLst>
                                          <p:attrName>ppt_x</p:attrName>
                                          <p:attrName>ppt_y</p:attrName>
                                        </p:attrNameLst>
                                      </p:cBhvr>
                                      <p:rCtr x="0" y="6505"/>
                                    </p:animMotion>
                                  </p:childTnLst>
                                </p:cTn>
                              </p:par>
                            </p:childTnLst>
                          </p:cTn>
                        </p:par>
                        <p:par>
                          <p:cTn id="54" fill="hold">
                            <p:stCondLst>
                              <p:cond delay="1000"/>
                            </p:stCondLst>
                            <p:childTnLst>
                              <p:par>
                                <p:cTn id="55" presetID="10" presetClass="entr" presetSubtype="0" fill="hold" grpId="1"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xit" presetSubtype="0" fill="hold" grpId="1" nodeType="withEffect">
                                  <p:stCondLst>
                                    <p:cond delay="0"/>
                                  </p:stCondLst>
                                  <p:childTnLst>
                                    <p:animEffect transition="out" filter="fad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childTnLst>
                          </p:cTn>
                        </p:par>
                        <p:par>
                          <p:cTn id="64" fill="hold">
                            <p:stCondLst>
                              <p:cond delay="1500"/>
                            </p:stCondLst>
                            <p:childTnLst>
                              <p:par>
                                <p:cTn id="65" presetID="63" presetClass="path" presetSubtype="0" accel="50000" decel="50000" fill="hold" grpId="0" nodeType="afterEffect">
                                  <p:stCondLst>
                                    <p:cond delay="0"/>
                                  </p:stCondLst>
                                  <p:childTnLst>
                                    <p:animMotion origin="layout" path="M 0 0 L 0.25 0 E" pathEditMode="relative" ptsTypes="">
                                      <p:cBhvr>
                                        <p:cTn id="66" dur="500" fill="hold"/>
                                        <p:tgtEl>
                                          <p:spTgt spid="20"/>
                                        </p:tgtEl>
                                        <p:attrNameLst>
                                          <p:attrName>ppt_x</p:attrName>
                                          <p:attrName>ppt_y</p:attrName>
                                        </p:attrNameLst>
                                      </p:cBhvr>
                                    </p:animMotion>
                                  </p:childTnLst>
                                </p:cTn>
                              </p:par>
                            </p:childTnLst>
                          </p:cTn>
                        </p:par>
                        <p:par>
                          <p:cTn id="67" fill="hold">
                            <p:stCondLst>
                              <p:cond delay="2000"/>
                            </p:stCondLst>
                            <p:childTnLst>
                              <p:par>
                                <p:cTn id="68" presetID="63" presetClass="path" presetSubtype="0" accel="50000" decel="50000" fill="hold" grpId="0" nodeType="afterEffect">
                                  <p:stCondLst>
                                    <p:cond delay="0"/>
                                  </p:stCondLst>
                                  <p:childTnLst>
                                    <p:animMotion origin="layout" path="M 0 0 L 0.25 0 E" pathEditMode="relative" ptsTypes="">
                                      <p:cBhvr>
                                        <p:cTn id="69" dur="500" fill="hold"/>
                                        <p:tgtEl>
                                          <p:spTgt spid="21"/>
                                        </p:tgtEl>
                                        <p:attrNameLst>
                                          <p:attrName>ppt_x</p:attrName>
                                          <p:attrName>ppt_y</p:attrName>
                                        </p:attrNameLst>
                                      </p:cBhvr>
                                    </p:animMotion>
                                  </p:childTnLst>
                                </p:cTn>
                              </p:par>
                            </p:childTnLst>
                          </p:cTn>
                        </p:par>
                        <p:par>
                          <p:cTn id="70" fill="hold">
                            <p:stCondLst>
                              <p:cond delay="2500"/>
                            </p:stCondLst>
                            <p:childTnLst>
                              <p:par>
                                <p:cTn id="71" presetID="42" presetClass="path" presetSubtype="0" accel="50000" decel="50000" fill="hold" grpId="0" nodeType="afterEffect">
                                  <p:stCondLst>
                                    <p:cond delay="0"/>
                                  </p:stCondLst>
                                  <p:childTnLst>
                                    <p:animMotion origin="layout" path="M -1.94444E-6 4.81481E-6 L -1.94444E-6 0.13009 " pathEditMode="relative" rAng="0" ptsTypes="AA">
                                      <p:cBhvr>
                                        <p:cTn id="72" dur="500" fill="hold"/>
                                        <p:tgtEl>
                                          <p:spTgt spid="22"/>
                                        </p:tgtEl>
                                        <p:attrNameLst>
                                          <p:attrName>ppt_x</p:attrName>
                                          <p:attrName>ppt_y</p:attrName>
                                        </p:attrNameLst>
                                      </p:cBhvr>
                                      <p:rCtr x="0" y="6505"/>
                                    </p:animMotion>
                                  </p:childTnLst>
                                </p:cTn>
                              </p:par>
                            </p:childTnLst>
                          </p:cTn>
                        </p:par>
                        <p:par>
                          <p:cTn id="73" fill="hold">
                            <p:stCondLst>
                              <p:cond delay="3000"/>
                            </p:stCondLst>
                            <p:childTnLst>
                              <p:par>
                                <p:cTn id="74" presetID="10" presetClass="entr" presetSubtype="0" fill="hold" grpId="1"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xit" presetSubtype="0" fill="hold" grpId="1" nodeType="withEffect">
                                  <p:stCondLst>
                                    <p:cond delay="0"/>
                                  </p:stCondLst>
                                  <p:childTnLst>
                                    <p:animEffect transition="out" filter="fade">
                                      <p:cBhvr>
                                        <p:cTn id="78" dur="500"/>
                                        <p:tgtEl>
                                          <p:spTgt spid="21"/>
                                        </p:tgtEl>
                                      </p:cBhvr>
                                    </p:animEffect>
                                    <p:set>
                                      <p:cBhvr>
                                        <p:cTn id="79" dur="1" fill="hold">
                                          <p:stCondLst>
                                            <p:cond delay="499"/>
                                          </p:stCondLst>
                                        </p:cTn>
                                        <p:tgtEl>
                                          <p:spTgt spid="21"/>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par>
                          <p:cTn id="83" fill="hold">
                            <p:stCondLst>
                              <p:cond delay="3500"/>
                            </p:stCondLst>
                            <p:childTnLst>
                              <p:par>
                                <p:cTn id="84" presetID="63" presetClass="path" presetSubtype="0" accel="50000" decel="50000" fill="hold" grpId="0" nodeType="afterEffect">
                                  <p:stCondLst>
                                    <p:cond delay="0"/>
                                  </p:stCondLst>
                                  <p:childTnLst>
                                    <p:animMotion origin="layout" path="M 0 0 L 0.25 0 E" pathEditMode="relative" ptsTypes="">
                                      <p:cBhvr>
                                        <p:cTn id="85" dur="500" fill="hold"/>
                                        <p:tgtEl>
                                          <p:spTgt spid="23"/>
                                        </p:tgtEl>
                                        <p:attrNameLst>
                                          <p:attrName>ppt_x</p:attrName>
                                          <p:attrName>ppt_y</p:attrName>
                                        </p:attrNameLst>
                                      </p:cBhvr>
                                    </p:animMotion>
                                  </p:childTnLst>
                                </p:cTn>
                              </p:par>
                            </p:childTnLst>
                          </p:cTn>
                        </p:par>
                        <p:par>
                          <p:cTn id="86" fill="hold">
                            <p:stCondLst>
                              <p:cond delay="4000"/>
                            </p:stCondLst>
                            <p:childTnLst>
                              <p:par>
                                <p:cTn id="87" presetID="10" presetClass="entr" presetSubtype="0"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9" grpId="0" animBg="1"/>
      <p:bldP spid="9" grpId="1" animBg="1"/>
      <p:bldP spid="11" grpId="0" animBg="1"/>
      <p:bldP spid="11" grpId="1" animBg="1"/>
      <p:bldP spid="15" grpId="0" animBg="1"/>
      <p:bldP spid="15" grpId="1" animBg="1"/>
      <p:bldP spid="16" grpId="0" animBg="1"/>
      <p:bldP spid="16" grpId="1" animBg="1"/>
      <p:bldP spid="17" grpId="0" animBg="1"/>
      <p:bldP spid="17" grpId="1" animBg="1"/>
      <p:bldP spid="18" grpId="0" animBg="1"/>
      <p:bldP spid="18" grpId="1" animBg="1"/>
      <p:bldP spid="20" grpId="0" animBg="1"/>
      <p:bldP spid="20" grpId="1" animBg="1"/>
      <p:bldP spid="23" grpId="0" animBg="1"/>
      <p:bldP spid="23" grpId="1" animBg="1"/>
      <p:bldP spid="10" grpId="0" animBg="1"/>
      <p:bldP spid="10" grpId="1" animBg="1"/>
      <p:bldP spid="22" grpId="0" animBg="1"/>
      <p:bldP spid="22" grpId="1" animBg="1"/>
      <p:bldP spid="19" grpId="0" animBg="1"/>
      <p:bldP spid="19" grpId="1"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a:solidFill>
                  <a:schemeClr val="accent5">
                    <a:lumMod val="40000"/>
                    <a:lumOff val="60000"/>
                  </a:schemeClr>
                </a:solidFill>
                <a:cs typeface="Arial"/>
              </a:rPr>
              <a:t>Background on Counter-mode Encryption</a:t>
            </a:r>
          </a:p>
          <a:p>
            <a:pPr>
              <a:lnSpc>
                <a:spcPct val="200000"/>
              </a:lnSpc>
            </a:pPr>
            <a:r>
              <a:rPr lang="en-US" dirty="0" smtClean="0">
                <a:cs typeface="Arial"/>
              </a:rPr>
              <a:t>DEUCE</a:t>
            </a:r>
            <a:endParaRPr lang="en-US" dirty="0">
              <a:cs typeface="Arial"/>
            </a:endParaRPr>
          </a:p>
          <a:p>
            <a:pPr>
              <a:lnSpc>
                <a:spcPct val="200000"/>
              </a:lnSpc>
            </a:pPr>
            <a:r>
              <a:rPr lang="en-US" dirty="0">
                <a:solidFill>
                  <a:schemeClr val="accent5">
                    <a:lumMod val="40000"/>
                    <a:lumOff val="60000"/>
                  </a:schemeClr>
                </a:solidFill>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5" name="Up Arrow 4"/>
          <p:cNvSpPr/>
          <p:nvPr/>
        </p:nvSpPr>
        <p:spPr>
          <a:xfrm rot="16200000">
            <a:off x="2003176" y="3484323"/>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13</a:t>
            </a:fld>
            <a:endParaRPr lang="en-US" dirty="0"/>
          </a:p>
        </p:txBody>
      </p:sp>
    </p:spTree>
    <p:extLst>
      <p:ext uri="{BB962C8B-B14F-4D97-AF65-F5344CB8AC3E}">
        <p14:creationId xmlns:p14="http://schemas.microsoft.com/office/powerpoint/2010/main" val="224175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 y="1192213"/>
            <a:ext cx="8897112" cy="3902301"/>
          </a:xfrm>
          <a:effectLst/>
        </p:spPr>
        <p:txBody>
          <a:bodyPr/>
          <a:lstStyle/>
          <a:p>
            <a:pPr marL="0" indent="0">
              <a:buNone/>
            </a:pPr>
            <a:r>
              <a:rPr lang="en-US" dirty="0" smtClean="0"/>
              <a:t>What if we re-encrypt only modified words?</a:t>
            </a:r>
            <a:endParaRPr lang="en-US" dirty="0"/>
          </a:p>
        </p:txBody>
      </p:sp>
      <p:cxnSp>
        <p:nvCxnSpPr>
          <p:cNvPr id="31" name="Straight Arrow Connector 30"/>
          <p:cNvCxnSpPr/>
          <p:nvPr/>
        </p:nvCxnSpPr>
        <p:spPr>
          <a:xfrm>
            <a:off x="6314928" y="2756689"/>
            <a:ext cx="0" cy="864792"/>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46888" y="198438"/>
            <a:ext cx="8897112" cy="487362"/>
          </a:xfrm>
          <a:effectLst/>
        </p:spPr>
        <p:txBody>
          <a:bodyPr/>
          <a:lstStyle/>
          <a:p>
            <a:r>
              <a:rPr lang="en-US" dirty="0" smtClean="0"/>
              <a:t>Insight 1</a:t>
            </a:r>
            <a:endParaRPr lang="en-US" dirty="0"/>
          </a:p>
        </p:txBody>
      </p:sp>
      <p:sp>
        <p:nvSpPr>
          <p:cNvPr id="12" name="Rectangle 11"/>
          <p:cNvSpPr/>
          <p:nvPr/>
        </p:nvSpPr>
        <p:spPr>
          <a:xfrm>
            <a:off x="5267285" y="2359142"/>
            <a:ext cx="2538278" cy="42907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67285" y="3624062"/>
            <a:ext cx="2538278" cy="429070"/>
          </a:xfrm>
          <a:prstGeom prst="rect">
            <a:avLst/>
          </a:prstGeom>
          <a:pattFill prst="narVert">
            <a:fgClr>
              <a:srgbClr val="FFFF00"/>
            </a:fgClr>
            <a:bgClr>
              <a:srgbClr val="0070C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204545"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4546" y="3635216"/>
            <a:ext cx="210492" cy="418268"/>
          </a:xfrm>
          <a:prstGeom prst="rect">
            <a:avLst/>
          </a:prstGeom>
          <a:pattFill prst="wdUpDiag">
            <a:fgClr>
              <a:srgbClr val="0070C0"/>
            </a:fgClr>
            <a:bgClr>
              <a:srgbClr val="FFC00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Rectangle 19"/>
          <p:cNvSpPr/>
          <p:nvPr/>
        </p:nvSpPr>
        <p:spPr>
          <a:xfrm>
            <a:off x="6204545"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1440" y="6126480"/>
            <a:ext cx="8961120" cy="523220"/>
          </a:xfrm>
          <a:prstGeom prst="rect">
            <a:avLst/>
          </a:prstGeom>
          <a:solidFill>
            <a:srgbClr val="BBCFE6"/>
          </a:solidFill>
          <a:ln w="38100" cmpd="sng">
            <a:solidFill>
              <a:srgbClr val="FF6600"/>
            </a:solidFill>
          </a:ln>
          <a:effectLst/>
        </p:spPr>
        <p:txBody>
          <a:bodyPr wrap="square">
            <a:spAutoFit/>
          </a:bodyPr>
          <a:lstStyle/>
          <a:p>
            <a:pPr algn="ctr"/>
            <a:r>
              <a:rPr lang="en-US" sz="2800" dirty="0" smtClean="0"/>
              <a:t>Reduce bit flips by re-encrypting only modified words</a:t>
            </a:r>
            <a:endParaRPr lang="en-US" sz="2800" dirty="0">
              <a:solidFill>
                <a:srgbClr val="00B050"/>
              </a:solidFill>
            </a:endParaRPr>
          </a:p>
        </p:txBody>
      </p:sp>
      <p:sp>
        <p:nvSpPr>
          <p:cNvPr id="25" name="TextBox 24"/>
          <p:cNvSpPr txBox="1"/>
          <p:nvPr/>
        </p:nvSpPr>
        <p:spPr>
          <a:xfrm>
            <a:off x="5550191" y="4302627"/>
            <a:ext cx="1932642" cy="400110"/>
          </a:xfrm>
          <a:prstGeom prst="rect">
            <a:avLst/>
          </a:prstGeom>
          <a:noFill/>
          <a:ln>
            <a:noFill/>
          </a:ln>
        </p:spPr>
        <p:txBody>
          <a:bodyPr wrap="square" rtlCol="0">
            <a:spAutoFit/>
          </a:bodyPr>
          <a:lstStyle/>
          <a:p>
            <a:r>
              <a:rPr lang="en-US" sz="2000" dirty="0" smtClean="0"/>
              <a:t>Re-encrypted</a:t>
            </a:r>
            <a:endParaRPr lang="en-US" sz="2000" dirty="0"/>
          </a:p>
        </p:txBody>
      </p:sp>
      <p:cxnSp>
        <p:nvCxnSpPr>
          <p:cNvPr id="29" name="Straight Arrow Connector 28"/>
          <p:cNvCxnSpPr/>
          <p:nvPr/>
        </p:nvCxnSpPr>
        <p:spPr>
          <a:xfrm>
            <a:off x="2849091" y="2755858"/>
            <a:ext cx="0" cy="864793"/>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00617" y="2359142"/>
            <a:ext cx="2538278" cy="429070"/>
          </a:xfrm>
          <a:prstGeom prst="rect">
            <a:avLst/>
          </a:prstGeom>
          <a:solidFill>
            <a:srgbClr val="00B0F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800617" y="3624062"/>
            <a:ext cx="2538278" cy="429070"/>
          </a:xfrm>
          <a:prstGeom prst="rect">
            <a:avLst/>
          </a:prstGeom>
          <a:pattFill prst="narVert">
            <a:fgClr>
              <a:srgbClr val="FFFF00"/>
            </a:fgClr>
            <a:bgClr>
              <a:srgbClr val="0070C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20457" y="2359142"/>
            <a:ext cx="1158240" cy="381000"/>
          </a:xfrm>
          <a:prstGeom prst="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34" name="Rectangle 33"/>
          <p:cNvSpPr/>
          <p:nvPr/>
        </p:nvSpPr>
        <p:spPr>
          <a:xfrm>
            <a:off x="108977" y="3495310"/>
            <a:ext cx="1569720" cy="557822"/>
          </a:xfrm>
          <a:prstGeom prst="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Encrypted PCM</a:t>
            </a:r>
            <a:endParaRPr lang="en-US" dirty="0"/>
          </a:p>
        </p:txBody>
      </p:sp>
      <p:sp>
        <p:nvSpPr>
          <p:cNvPr id="35" name="Rectangle 34"/>
          <p:cNvSpPr/>
          <p:nvPr/>
        </p:nvSpPr>
        <p:spPr>
          <a:xfrm>
            <a:off x="2737877"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00617" y="3622858"/>
            <a:ext cx="2538277" cy="418269"/>
          </a:xfrm>
          <a:prstGeom prst="rect">
            <a:avLst/>
          </a:prstGeom>
          <a:pattFill prst="wdUpDiag">
            <a:fgClr>
              <a:srgbClr val="0070C0"/>
            </a:fgClr>
            <a:bgClr>
              <a:srgbClr val="FFC000"/>
            </a:bgClr>
          </a:patt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36"/>
          <p:cNvSpPr/>
          <p:nvPr/>
        </p:nvSpPr>
        <p:spPr>
          <a:xfrm>
            <a:off x="2737877" y="2359142"/>
            <a:ext cx="210491" cy="415766"/>
          </a:xfrm>
          <a:prstGeom prst="rect">
            <a:avLst/>
          </a:prstGeom>
          <a:solidFill>
            <a:srgbClr val="FF00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2083523" y="4302627"/>
            <a:ext cx="1932642" cy="400110"/>
          </a:xfrm>
          <a:prstGeom prst="rect">
            <a:avLst/>
          </a:prstGeom>
          <a:noFill/>
          <a:ln>
            <a:noFill/>
          </a:ln>
        </p:spPr>
        <p:txBody>
          <a:bodyPr wrap="square" rtlCol="0">
            <a:spAutoFit/>
          </a:bodyPr>
          <a:lstStyle/>
          <a:p>
            <a:r>
              <a:rPr lang="en-US" sz="2000" dirty="0" smtClean="0"/>
              <a:t>Re-encrypted</a:t>
            </a:r>
            <a:endParaRPr lang="en-US" sz="2000" dirty="0"/>
          </a:p>
        </p:txBody>
      </p:sp>
      <p:sp>
        <p:nvSpPr>
          <p:cNvPr id="39" name="TextBox 38"/>
          <p:cNvSpPr txBox="1"/>
          <p:nvPr/>
        </p:nvSpPr>
        <p:spPr>
          <a:xfrm>
            <a:off x="5427638" y="3037091"/>
            <a:ext cx="2488408" cy="400110"/>
          </a:xfrm>
          <a:prstGeom prst="rect">
            <a:avLst/>
          </a:prstGeom>
          <a:noFill/>
          <a:ln>
            <a:noFill/>
          </a:ln>
        </p:spPr>
        <p:txBody>
          <a:bodyPr wrap="square" rtlCol="0">
            <a:spAutoFit/>
          </a:bodyPr>
          <a:lstStyle/>
          <a:p>
            <a:r>
              <a:rPr lang="en-US" sz="2000" dirty="0" smtClean="0"/>
              <a:t>Remains encrypted</a:t>
            </a:r>
            <a:endParaRPr lang="en-US" sz="2000" dirty="0"/>
          </a:p>
        </p:txBody>
      </p:sp>
      <p:sp>
        <p:nvSpPr>
          <p:cNvPr id="5" name="Right Brace 4"/>
          <p:cNvSpPr/>
          <p:nvPr/>
        </p:nvSpPr>
        <p:spPr>
          <a:xfrm rot="5400000">
            <a:off x="2952487" y="2916222"/>
            <a:ext cx="234535" cy="2538277"/>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e 23"/>
          <p:cNvSpPr/>
          <p:nvPr/>
        </p:nvSpPr>
        <p:spPr>
          <a:xfrm rot="5400000">
            <a:off x="6180973" y="4068565"/>
            <a:ext cx="257635" cy="210490"/>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p:cNvSpPr/>
          <p:nvPr/>
        </p:nvSpPr>
        <p:spPr>
          <a:xfrm rot="16200000" flipV="1">
            <a:off x="5649558" y="3059170"/>
            <a:ext cx="176956" cy="933019"/>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Brace 26"/>
          <p:cNvSpPr/>
          <p:nvPr/>
        </p:nvSpPr>
        <p:spPr>
          <a:xfrm rot="16200000" flipV="1">
            <a:off x="7022961" y="2831556"/>
            <a:ext cx="174678" cy="1390525"/>
          </a:xfrm>
          <a:prstGeom prst="rightBrac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8" name="Group 27"/>
          <p:cNvGrpSpPr/>
          <p:nvPr/>
        </p:nvGrpSpPr>
        <p:grpSpPr>
          <a:xfrm>
            <a:off x="5367942" y="3682836"/>
            <a:ext cx="2116015" cy="308919"/>
            <a:chOff x="2459095" y="2018093"/>
            <a:chExt cx="2116015" cy="548640"/>
          </a:xfrm>
        </p:grpSpPr>
        <p:sp>
          <p:nvSpPr>
            <p:cNvPr id="40" name="Rectangle 39"/>
            <p:cNvSpPr/>
            <p:nvPr/>
          </p:nvSpPr>
          <p:spPr>
            <a:xfrm>
              <a:off x="2459095"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41" name="Rectangle 40"/>
            <p:cNvSpPr/>
            <p:nvPr/>
          </p:nvSpPr>
          <p:spPr>
            <a:xfrm>
              <a:off x="3051111"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42" name="Rectangle 41"/>
            <p:cNvSpPr/>
            <p:nvPr/>
          </p:nvSpPr>
          <p:spPr>
            <a:xfrm>
              <a:off x="3889310" y="2018093"/>
              <a:ext cx="685800" cy="5486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grpSp>
      <p:sp>
        <p:nvSpPr>
          <p:cNvPr id="43"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14</a:t>
            </a:fld>
            <a:endParaRPr lang="en-US" dirty="0"/>
          </a:p>
        </p:txBody>
      </p:sp>
    </p:spTree>
    <p:extLst>
      <p:ext uri="{BB962C8B-B14F-4D97-AF65-F5344CB8AC3E}">
        <p14:creationId xmlns:p14="http://schemas.microsoft.com/office/powerpoint/2010/main" val="292189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5.55556E-7 4.44444E-6 L 0.00122 0.18495 " pathEditMode="relative" rAng="0" ptsTypes="AA">
                                      <p:cBhvr>
                                        <p:cTn id="29" dur="1500" fill="hold"/>
                                        <p:tgtEl>
                                          <p:spTgt spid="35"/>
                                        </p:tgtEl>
                                        <p:attrNameLst>
                                          <p:attrName>ppt_x</p:attrName>
                                          <p:attrName>ppt_y</p:attrName>
                                        </p:attrNameLst>
                                      </p:cBhvr>
                                      <p:rCtr x="52" y="9236"/>
                                    </p:animMotion>
                                  </p:childTnLst>
                                </p:cTn>
                              </p:par>
                              <p:par>
                                <p:cTn id="30" presetID="10" presetClass="entr" presetSubtype="0" fill="hold" grpId="0" nodeType="withEffect">
                                  <p:stCondLst>
                                    <p:cond delay="135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250"/>
                                        <p:tgtEl>
                                          <p:spTgt spid="36"/>
                                        </p:tgtEl>
                                      </p:cBhvr>
                                    </p:animEffect>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5.55556E-7 4.44444E-6 L 0.00122 0.18495 " pathEditMode="relative" rAng="0" ptsTypes="AA">
                                      <p:cBhvr>
                                        <p:cTn id="60" dur="1500" fill="hold"/>
                                        <p:tgtEl>
                                          <p:spTgt spid="16"/>
                                        </p:tgtEl>
                                        <p:attrNameLst>
                                          <p:attrName>ppt_x</p:attrName>
                                          <p:attrName>ppt_y</p:attrName>
                                        </p:attrNameLst>
                                      </p:cBhvr>
                                      <p:rCtr x="52" y="9236"/>
                                    </p:animMotion>
                                  </p:childTnLst>
                                </p:cTn>
                              </p:par>
                              <p:par>
                                <p:cTn id="61" presetID="10" presetClass="entr" presetSubtype="0" fill="hold" grpId="0" nodeType="withEffect">
                                  <p:stCondLst>
                                    <p:cond delay="135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50"/>
                                        <p:tgtEl>
                                          <p:spTgt spid="17"/>
                                        </p:tgtEl>
                                      </p:cBhvr>
                                    </p:animEffect>
                                  </p:childTnLst>
                                </p:cTn>
                              </p:par>
                              <p:par>
                                <p:cTn id="64" presetID="10" presetClass="entr" presetSubtype="0" fill="hold" grpId="0" nodeType="withEffect">
                                  <p:stCondLst>
                                    <p:cond delay="135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135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135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135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135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xit" presetSubtype="0" fill="hold" nodeType="withEffect">
                                  <p:stCondLst>
                                    <p:cond delay="1350"/>
                                  </p:stCondLst>
                                  <p:childTnLst>
                                    <p:animEffect transition="out" filter="fade">
                                      <p:cBhvr>
                                        <p:cTn id="80" dur="500"/>
                                        <p:tgtEl>
                                          <p:spTgt spid="31"/>
                                        </p:tgtEl>
                                      </p:cBhvr>
                                    </p:animEffect>
                                    <p:set>
                                      <p:cBhvr>
                                        <p:cTn id="81" dur="1" fill="hold">
                                          <p:stCondLst>
                                            <p:cond delay="499"/>
                                          </p:stCondLst>
                                        </p:cTn>
                                        <p:tgtEl>
                                          <p:spTgt spid="31"/>
                                        </p:tgtEl>
                                        <p:attrNameLst>
                                          <p:attrName>style.visibility</p:attrName>
                                        </p:attrNameLst>
                                      </p:cBhvr>
                                      <p:to>
                                        <p:strVal val="hidden"/>
                                      </p:to>
                                    </p:set>
                                  </p:childTnLst>
                                </p:cTn>
                              </p:par>
                            </p:childTnLst>
                          </p:cTn>
                        </p:par>
                        <p:par>
                          <p:cTn id="82" fill="hold">
                            <p:stCondLst>
                              <p:cond delay="1850"/>
                            </p:stCondLst>
                            <p:childTnLst>
                              <p:par>
                                <p:cTn id="83" presetID="1"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6" grpId="1" animBg="1"/>
      <p:bldP spid="17" grpId="0" animBg="1"/>
      <p:bldP spid="20" grpId="1" animBg="1"/>
      <p:bldP spid="18" grpId="0" animBg="1"/>
      <p:bldP spid="25" grpId="0"/>
      <p:bldP spid="30" grpId="0" animBg="1"/>
      <p:bldP spid="32" grpId="0" animBg="1"/>
      <p:bldP spid="33" grpId="0" animBg="1"/>
      <p:bldP spid="34" grpId="0" animBg="1"/>
      <p:bldP spid="35" grpId="0" animBg="1"/>
      <p:bldP spid="35" grpId="1" animBg="1"/>
      <p:bldP spid="36" grpId="0" animBg="1"/>
      <p:bldP spid="37" grpId="0" animBg="1"/>
      <p:bldP spid="38" grpId="0"/>
      <p:bldP spid="39" grpId="0"/>
      <p:bldP spid="5" grpId="0" animBg="1"/>
      <p:bldP spid="24"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a:spLocks noGrp="1"/>
          </p:cNvSpPr>
          <p:nvPr>
            <p:ph idx="1"/>
          </p:nvPr>
        </p:nvSpPr>
        <p:spPr>
          <a:xfrm>
            <a:off x="246888" y="1188720"/>
            <a:ext cx="8820013" cy="4830762"/>
          </a:xfrm>
        </p:spPr>
        <p:txBody>
          <a:bodyPr/>
          <a:lstStyle/>
          <a:p>
            <a:pPr marL="0" indent="0">
              <a:buNone/>
            </a:pPr>
            <a:r>
              <a:rPr lang="en-US" dirty="0" smtClean="0"/>
              <a:t>Naïve implementation needs per-word counters/pads</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sym typeface="Wingdings" pitchFamily="2" charset="2"/>
              </a:rPr>
              <a:t>Reduce storage overhead by using only</a:t>
            </a:r>
            <a:r>
              <a:rPr lang="en-US" dirty="0" smtClean="0"/>
              <a:t> two counters</a:t>
            </a:r>
          </a:p>
          <a:p>
            <a:endParaRPr lang="en-US" dirty="0" smtClean="0"/>
          </a:p>
          <a:p>
            <a:endParaRPr lang="en-US" dirty="0"/>
          </a:p>
        </p:txBody>
      </p:sp>
      <p:sp>
        <p:nvSpPr>
          <p:cNvPr id="2" name="Title 1"/>
          <p:cNvSpPr>
            <a:spLocks noGrp="1"/>
          </p:cNvSpPr>
          <p:nvPr>
            <p:ph type="title"/>
          </p:nvPr>
        </p:nvSpPr>
        <p:spPr>
          <a:xfrm>
            <a:off x="234942" y="198438"/>
            <a:ext cx="8909058" cy="487362"/>
          </a:xfrm>
        </p:spPr>
        <p:txBody>
          <a:bodyPr/>
          <a:lstStyle/>
          <a:p>
            <a:r>
              <a:rPr lang="en-US" dirty="0" smtClean="0"/>
              <a:t>Insight 2: Efficient implementation</a:t>
            </a:r>
            <a:endParaRPr lang="en-US" dirty="0"/>
          </a:p>
        </p:txBody>
      </p:sp>
      <p:sp>
        <p:nvSpPr>
          <p:cNvPr id="4"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15</a:t>
            </a:fld>
            <a:endParaRPr lang="en-US"/>
          </a:p>
        </p:txBody>
      </p:sp>
      <p:sp>
        <p:nvSpPr>
          <p:cNvPr id="30" name="Rectangle 29"/>
          <p:cNvSpPr/>
          <p:nvPr/>
        </p:nvSpPr>
        <p:spPr>
          <a:xfrm>
            <a:off x="94130" y="2046924"/>
            <a:ext cx="1946148" cy="6149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solidFill>
                  <a:prstClr val="black"/>
                </a:solidFill>
              </a:rPr>
              <a:t>Encrypted PCM</a:t>
            </a:r>
            <a:endParaRPr lang="en-US" dirty="0"/>
          </a:p>
        </p:txBody>
      </p:sp>
      <p:sp>
        <p:nvSpPr>
          <p:cNvPr id="35" name="Rectangle 34"/>
          <p:cNvSpPr/>
          <p:nvPr/>
        </p:nvSpPr>
        <p:spPr>
          <a:xfrm>
            <a:off x="2365311" y="2090455"/>
            <a:ext cx="5486400" cy="5577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7369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736911" y="2094177"/>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65911" y="2094177"/>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736911" y="2099599"/>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4801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165911" y="2099599"/>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22711" y="2094177"/>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736911" y="209417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480111" y="2094177"/>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165911" y="2094177"/>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108511" y="2099599"/>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480111" y="2099599"/>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1085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943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1085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7943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3653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165911" y="2099686"/>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736911" y="2099686"/>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4227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4801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1659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7369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4227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4801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71659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736911" y="209977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227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051111" y="2099773"/>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051111" y="209977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736911" y="2099773"/>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422711" y="2099773"/>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108511" y="2099773"/>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5794311" y="2099773"/>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480111" y="2099773"/>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165911" y="209977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2365311" y="4387038"/>
            <a:ext cx="5486400" cy="55778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36911" y="4396182"/>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736911" y="4391743"/>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7165911" y="4396182"/>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7369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4801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165911" y="4391655"/>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44227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7369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4801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165911" y="4396182"/>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108511" y="4396182"/>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480111" y="4396182"/>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1085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7943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1085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7943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3653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165911" y="4396269"/>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736911" y="4396269"/>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422711" y="4396356"/>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4801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1659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37369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422711" y="4391655"/>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64801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1659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7369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44227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3051111" y="4391743"/>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30511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7369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4227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1085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7943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64801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7165911" y="4396356"/>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94130" y="4363186"/>
            <a:ext cx="1946148" cy="6149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solidFill>
                  <a:prstClr val="black"/>
                </a:solidFill>
              </a:rPr>
              <a:t>Encrypted PCM</a:t>
            </a:r>
            <a:endParaRPr lang="en-US" dirty="0"/>
          </a:p>
        </p:txBody>
      </p:sp>
      <p:sp>
        <p:nvSpPr>
          <p:cNvPr id="137" name="Rectangle 136"/>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smtClean="0"/>
              <a:t>Do efficient partial re-encryption with only two counters</a:t>
            </a:r>
            <a:endParaRPr lang="en-US" sz="2800" dirty="0">
              <a:solidFill>
                <a:srgbClr val="00B050"/>
              </a:solidFill>
            </a:endParaRPr>
          </a:p>
        </p:txBody>
      </p:sp>
      <p:cxnSp>
        <p:nvCxnSpPr>
          <p:cNvPr id="156" name="Straight Arrow Connector 155"/>
          <p:cNvCxnSpPr/>
          <p:nvPr/>
        </p:nvCxnSpPr>
        <p:spPr>
          <a:xfrm flipH="1">
            <a:off x="7851711" y="4670676"/>
            <a:ext cx="517682"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nvGrpSpPr>
          <p:cNvPr id="157" name="Group 156"/>
          <p:cNvGrpSpPr/>
          <p:nvPr/>
        </p:nvGrpSpPr>
        <p:grpSpPr>
          <a:xfrm>
            <a:off x="2365311" y="1680519"/>
            <a:ext cx="5486400" cy="308919"/>
            <a:chOff x="2365311" y="2018093"/>
            <a:chExt cx="5486400" cy="548640"/>
          </a:xfrm>
        </p:grpSpPr>
        <p:sp>
          <p:nvSpPr>
            <p:cNvPr id="158" name="Rectangle 157"/>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59" name="Rectangle 158"/>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0" name="Rectangle 159"/>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1" name="Rectangle 160"/>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2" name="Rectangle 161"/>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3" name="Rectangle 162"/>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4" name="Rectangle 163"/>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5" name="Rectangle 16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166" name="Group 165"/>
          <p:cNvGrpSpPr/>
          <p:nvPr/>
        </p:nvGrpSpPr>
        <p:grpSpPr>
          <a:xfrm>
            <a:off x="2365311" y="1680519"/>
            <a:ext cx="5486400" cy="308919"/>
            <a:chOff x="2365311" y="2018093"/>
            <a:chExt cx="5486400" cy="548640"/>
          </a:xfrm>
        </p:grpSpPr>
        <p:sp>
          <p:nvSpPr>
            <p:cNvPr id="167" name="Rectangle 16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8" name="Rectangle 16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69" name="Rectangle 16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170" name="Rectangle 16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1" name="Rectangle 17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2" name="Rectangle 17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3" name="Rectangle 17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5" name="Rectangle 17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176" name="Group 175"/>
          <p:cNvGrpSpPr/>
          <p:nvPr/>
        </p:nvGrpSpPr>
        <p:grpSpPr>
          <a:xfrm>
            <a:off x="2365311" y="1680519"/>
            <a:ext cx="5486400" cy="308919"/>
            <a:chOff x="2365311" y="2018093"/>
            <a:chExt cx="5486400" cy="548640"/>
          </a:xfrm>
        </p:grpSpPr>
        <p:sp>
          <p:nvSpPr>
            <p:cNvPr id="177" name="Rectangle 17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8" name="Rectangle 17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79" name="Rectangle 17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180" name="Rectangle 17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1" name="Rectangle 18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2" name="Rectangle 18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3" name="Rectangle 18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4" name="Rectangle 183"/>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grpSp>
      <p:grpSp>
        <p:nvGrpSpPr>
          <p:cNvPr id="185" name="Group 184"/>
          <p:cNvGrpSpPr/>
          <p:nvPr/>
        </p:nvGrpSpPr>
        <p:grpSpPr>
          <a:xfrm>
            <a:off x="2365311" y="1680519"/>
            <a:ext cx="5486400" cy="308919"/>
            <a:chOff x="2365311" y="2018093"/>
            <a:chExt cx="5486400" cy="548640"/>
          </a:xfrm>
        </p:grpSpPr>
        <p:sp>
          <p:nvSpPr>
            <p:cNvPr id="186" name="Rectangle 185"/>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7" name="Rectangle 186"/>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88" name="Rectangle 187"/>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189" name="Rectangle 188"/>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190" name="Rectangle 189"/>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1" name="Rectangle 190"/>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2" name="Rectangle 191"/>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193" name="Rectangle 192"/>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grpSp>
      <p:grpSp>
        <p:nvGrpSpPr>
          <p:cNvPr id="194" name="Group 193"/>
          <p:cNvGrpSpPr/>
          <p:nvPr/>
        </p:nvGrpSpPr>
        <p:grpSpPr>
          <a:xfrm>
            <a:off x="2365311" y="1680519"/>
            <a:ext cx="5486400" cy="308919"/>
            <a:chOff x="2365311" y="2018093"/>
            <a:chExt cx="5486400" cy="548640"/>
          </a:xfrm>
        </p:grpSpPr>
        <p:sp>
          <p:nvSpPr>
            <p:cNvPr id="195" name="Rectangle 194"/>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6" name="Rectangle 195"/>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197" name="Rectangle 196"/>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198" name="Rectangle 197"/>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1</a:t>
              </a:r>
              <a:endParaRPr lang="en-US" sz="2200" dirty="0"/>
            </a:p>
          </p:txBody>
        </p:sp>
        <p:sp>
          <p:nvSpPr>
            <p:cNvPr id="199" name="Rectangle 198"/>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0" name="Rectangle 199"/>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1" name="Rectangle 200"/>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02" name="Rectangle 201"/>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grpSp>
      <p:grpSp>
        <p:nvGrpSpPr>
          <p:cNvPr id="203" name="Group 202"/>
          <p:cNvGrpSpPr/>
          <p:nvPr/>
        </p:nvGrpSpPr>
        <p:grpSpPr>
          <a:xfrm>
            <a:off x="2365311" y="1680519"/>
            <a:ext cx="5486400" cy="308919"/>
            <a:chOff x="2365311" y="2018093"/>
            <a:chExt cx="5486400" cy="548640"/>
          </a:xfrm>
        </p:grpSpPr>
        <p:sp>
          <p:nvSpPr>
            <p:cNvPr id="204" name="Rectangle 203"/>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5" name="Rectangle 204"/>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06" name="Rectangle 205"/>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07" name="Rectangle 206"/>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2</a:t>
              </a:r>
            </a:p>
          </p:txBody>
        </p:sp>
        <p:sp>
          <p:nvSpPr>
            <p:cNvPr id="208" name="Rectangle 207"/>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09" name="Rectangle 208"/>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0" name="Rectangle 209"/>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11" name="Rectangle 210"/>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grpSp>
      <p:grpSp>
        <p:nvGrpSpPr>
          <p:cNvPr id="212" name="Group 211"/>
          <p:cNvGrpSpPr/>
          <p:nvPr/>
        </p:nvGrpSpPr>
        <p:grpSpPr>
          <a:xfrm>
            <a:off x="2365311" y="1680519"/>
            <a:ext cx="5486400" cy="308919"/>
            <a:chOff x="2365311" y="2018093"/>
            <a:chExt cx="5486400" cy="548640"/>
          </a:xfrm>
        </p:grpSpPr>
        <p:sp>
          <p:nvSpPr>
            <p:cNvPr id="213" name="Rectangle 212"/>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4" name="Rectangle 213"/>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15" name="Rectangle 214"/>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16" name="Rectangle 215"/>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17" name="Rectangle 216"/>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18" name="Rectangle 217"/>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19" name="Rectangle 218"/>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20" name="Rectangle 219"/>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grpSp>
      <p:grpSp>
        <p:nvGrpSpPr>
          <p:cNvPr id="221" name="Group 220"/>
          <p:cNvGrpSpPr/>
          <p:nvPr/>
        </p:nvGrpSpPr>
        <p:grpSpPr>
          <a:xfrm>
            <a:off x="2365311" y="1680519"/>
            <a:ext cx="5486400" cy="308919"/>
            <a:chOff x="2365311" y="2018093"/>
            <a:chExt cx="5486400" cy="548640"/>
          </a:xfrm>
        </p:grpSpPr>
        <p:sp>
          <p:nvSpPr>
            <p:cNvPr id="222" name="Rectangle 221"/>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23" name="Rectangle 222"/>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24" name="Rectangle 223"/>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sp>
          <p:nvSpPr>
            <p:cNvPr id="225" name="Rectangle 224"/>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26" name="Rectangle 225"/>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27" name="Rectangle 226"/>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2</a:t>
              </a:r>
            </a:p>
          </p:txBody>
        </p:sp>
        <p:sp>
          <p:nvSpPr>
            <p:cNvPr id="228" name="Rectangle 227"/>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29" name="Rectangle 228"/>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grpSp>
      <p:grpSp>
        <p:nvGrpSpPr>
          <p:cNvPr id="230" name="Group 229"/>
          <p:cNvGrpSpPr/>
          <p:nvPr/>
        </p:nvGrpSpPr>
        <p:grpSpPr>
          <a:xfrm>
            <a:off x="2365311" y="1680519"/>
            <a:ext cx="5486400" cy="308919"/>
            <a:chOff x="2365311" y="2018093"/>
            <a:chExt cx="5486400" cy="548640"/>
          </a:xfrm>
        </p:grpSpPr>
        <p:sp>
          <p:nvSpPr>
            <p:cNvPr id="231" name="Rectangle 230"/>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32" name="Rectangle 231"/>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33" name="Rectangle 232"/>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234" name="Rectangle 233"/>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35" name="Rectangle 234"/>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36" name="Rectangle 235"/>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37" name="Rectangle 236"/>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38" name="Rectangle 237"/>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grpSp>
      <p:grpSp>
        <p:nvGrpSpPr>
          <p:cNvPr id="239" name="Group 238"/>
          <p:cNvGrpSpPr/>
          <p:nvPr/>
        </p:nvGrpSpPr>
        <p:grpSpPr>
          <a:xfrm>
            <a:off x="2365311" y="3872378"/>
            <a:ext cx="5486400" cy="385533"/>
            <a:chOff x="2365311" y="2018093"/>
            <a:chExt cx="5486400" cy="548640"/>
          </a:xfrm>
        </p:grpSpPr>
        <p:sp>
          <p:nvSpPr>
            <p:cNvPr id="240" name="Rectangle 239"/>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1" name="Rectangle 240"/>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2" name="Rectangle 241"/>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3" name="Rectangle 242"/>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4" name="Rectangle 243"/>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5" name="Rectangle 244"/>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6" name="Rectangle 245"/>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47" name="Rectangle 246"/>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248" name="Group 247"/>
          <p:cNvGrpSpPr/>
          <p:nvPr/>
        </p:nvGrpSpPr>
        <p:grpSpPr>
          <a:xfrm>
            <a:off x="2365311" y="3872378"/>
            <a:ext cx="5486400" cy="385533"/>
            <a:chOff x="2365311" y="2018093"/>
            <a:chExt cx="5486400" cy="548640"/>
          </a:xfrm>
        </p:grpSpPr>
        <p:sp>
          <p:nvSpPr>
            <p:cNvPr id="249" name="Rectangle 248"/>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0" name="Rectangle 249"/>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1" name="Rectangle 250"/>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1</a:t>
              </a:r>
            </a:p>
          </p:txBody>
        </p:sp>
        <p:sp>
          <p:nvSpPr>
            <p:cNvPr id="252" name="Rectangle 251"/>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3" name="Rectangle 252"/>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4" name="Rectangle 253"/>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5" name="Rectangle 254"/>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6" name="Rectangle 255"/>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grpSp>
      <p:grpSp>
        <p:nvGrpSpPr>
          <p:cNvPr id="257" name="Group 256"/>
          <p:cNvGrpSpPr/>
          <p:nvPr/>
        </p:nvGrpSpPr>
        <p:grpSpPr>
          <a:xfrm>
            <a:off x="2365311" y="3872378"/>
            <a:ext cx="5486400" cy="385533"/>
            <a:chOff x="2365311" y="2018093"/>
            <a:chExt cx="5486400" cy="548640"/>
          </a:xfrm>
        </p:grpSpPr>
        <p:sp>
          <p:nvSpPr>
            <p:cNvPr id="258" name="Rectangle 257"/>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59" name="Rectangle 258"/>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0" name="Rectangle 259"/>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sp>
          <p:nvSpPr>
            <p:cNvPr id="261" name="Rectangle 260"/>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2" name="Rectangle 261"/>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3" name="Rectangle 262"/>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4" name="Rectangle 263"/>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5" name="Rectangle 264"/>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2</a:t>
              </a:r>
              <a:endParaRPr lang="en-US" sz="2200" dirty="0"/>
            </a:p>
          </p:txBody>
        </p:sp>
      </p:grpSp>
      <p:grpSp>
        <p:nvGrpSpPr>
          <p:cNvPr id="266" name="Group 265"/>
          <p:cNvGrpSpPr/>
          <p:nvPr/>
        </p:nvGrpSpPr>
        <p:grpSpPr>
          <a:xfrm>
            <a:off x="2365311" y="3872378"/>
            <a:ext cx="5486400" cy="385533"/>
            <a:chOff x="2365311" y="2018093"/>
            <a:chExt cx="5486400" cy="548640"/>
          </a:xfrm>
        </p:grpSpPr>
        <p:sp>
          <p:nvSpPr>
            <p:cNvPr id="267" name="Rectangle 266"/>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8" name="Rectangle 267"/>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69" name="Rectangle 268"/>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3</a:t>
              </a:r>
            </a:p>
          </p:txBody>
        </p:sp>
        <p:sp>
          <p:nvSpPr>
            <p:cNvPr id="270" name="Rectangle 269"/>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0</a:t>
              </a:r>
            </a:p>
          </p:txBody>
        </p:sp>
        <p:sp>
          <p:nvSpPr>
            <p:cNvPr id="271" name="Rectangle 270"/>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2" name="Rectangle 271"/>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3" name="Rectangle 272"/>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sp>
          <p:nvSpPr>
            <p:cNvPr id="274" name="Rectangle 273"/>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3</a:t>
              </a:r>
              <a:endParaRPr lang="en-US" sz="2200" dirty="0"/>
            </a:p>
          </p:txBody>
        </p:sp>
      </p:grpSp>
      <p:grpSp>
        <p:nvGrpSpPr>
          <p:cNvPr id="275" name="Group 274"/>
          <p:cNvGrpSpPr/>
          <p:nvPr/>
        </p:nvGrpSpPr>
        <p:grpSpPr>
          <a:xfrm>
            <a:off x="2365311" y="3872378"/>
            <a:ext cx="5486400" cy="385533"/>
            <a:chOff x="2365311" y="2018093"/>
            <a:chExt cx="5486400" cy="548640"/>
          </a:xfrm>
        </p:grpSpPr>
        <p:sp>
          <p:nvSpPr>
            <p:cNvPr id="276" name="Rectangle 275"/>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7" name="Rectangle 276"/>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78" name="Rectangle 277"/>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sp>
          <p:nvSpPr>
            <p:cNvPr id="279" name="Rectangle 278"/>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80" name="Rectangle 279"/>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1" name="Rectangle 280"/>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2" name="Rectangle 281"/>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4</a:t>
              </a:r>
            </a:p>
          </p:txBody>
        </p:sp>
        <p:sp>
          <p:nvSpPr>
            <p:cNvPr id="283" name="Rectangle 282"/>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4</a:t>
              </a:r>
              <a:endParaRPr lang="en-US" sz="2200" dirty="0"/>
            </a:p>
          </p:txBody>
        </p:sp>
      </p:grpSp>
      <p:grpSp>
        <p:nvGrpSpPr>
          <p:cNvPr id="284" name="Group 283"/>
          <p:cNvGrpSpPr/>
          <p:nvPr/>
        </p:nvGrpSpPr>
        <p:grpSpPr>
          <a:xfrm>
            <a:off x="2365311" y="3872378"/>
            <a:ext cx="5486400" cy="385533"/>
            <a:chOff x="2365311" y="2018093"/>
            <a:chExt cx="5486400" cy="548640"/>
          </a:xfrm>
        </p:grpSpPr>
        <p:sp>
          <p:nvSpPr>
            <p:cNvPr id="285" name="Rectangle 284"/>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6" name="Rectangle 285"/>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87" name="Rectangle 286"/>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5</a:t>
              </a:r>
            </a:p>
          </p:txBody>
        </p:sp>
        <p:sp>
          <p:nvSpPr>
            <p:cNvPr id="288" name="Rectangle 287"/>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89" name="Rectangle 288"/>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90" name="Rectangle 289"/>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1" name="Rectangle 290"/>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sp>
          <p:nvSpPr>
            <p:cNvPr id="292" name="Rectangle 291"/>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5</a:t>
              </a:r>
              <a:endParaRPr lang="en-US" sz="2200" dirty="0"/>
            </a:p>
          </p:txBody>
        </p:sp>
      </p:grpSp>
      <p:grpSp>
        <p:nvGrpSpPr>
          <p:cNvPr id="293" name="Group 292"/>
          <p:cNvGrpSpPr/>
          <p:nvPr/>
        </p:nvGrpSpPr>
        <p:grpSpPr>
          <a:xfrm>
            <a:off x="2365311" y="3872378"/>
            <a:ext cx="5486400" cy="385533"/>
            <a:chOff x="2365311" y="2018093"/>
            <a:chExt cx="5486400" cy="548640"/>
          </a:xfrm>
        </p:grpSpPr>
        <p:sp>
          <p:nvSpPr>
            <p:cNvPr id="294" name="Rectangle 293"/>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5" name="Rectangle 294"/>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296" name="Rectangle 295"/>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7" name="Rectangle 296"/>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8" name="Rectangle 297"/>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299" name="Rectangle 298"/>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300" name="Rectangle 299"/>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sp>
          <p:nvSpPr>
            <p:cNvPr id="301" name="Rectangle 300"/>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6</a:t>
              </a:r>
              <a:endParaRPr lang="en-US" sz="2200" dirty="0"/>
            </a:p>
          </p:txBody>
        </p:sp>
      </p:grpSp>
      <p:grpSp>
        <p:nvGrpSpPr>
          <p:cNvPr id="302" name="Group 301"/>
          <p:cNvGrpSpPr/>
          <p:nvPr/>
        </p:nvGrpSpPr>
        <p:grpSpPr>
          <a:xfrm>
            <a:off x="2365311" y="3872378"/>
            <a:ext cx="5486400" cy="385533"/>
            <a:chOff x="2365311" y="2018093"/>
            <a:chExt cx="5486400" cy="548640"/>
          </a:xfrm>
        </p:grpSpPr>
        <p:sp>
          <p:nvSpPr>
            <p:cNvPr id="303" name="Rectangle 302"/>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0</a:t>
              </a:r>
              <a:endParaRPr lang="en-US" sz="2200" dirty="0"/>
            </a:p>
          </p:txBody>
        </p:sp>
        <p:sp>
          <p:nvSpPr>
            <p:cNvPr id="304" name="Rectangle 303"/>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5" name="Rectangle 304"/>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7</a:t>
              </a:r>
            </a:p>
          </p:txBody>
        </p:sp>
        <p:sp>
          <p:nvSpPr>
            <p:cNvPr id="306" name="Rectangle 305"/>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7" name="Rectangle 306"/>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8" name="Rectangle 307"/>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09" name="Rectangle 308"/>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sp>
          <p:nvSpPr>
            <p:cNvPr id="310" name="Rectangle 309"/>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7</a:t>
              </a:r>
              <a:endParaRPr lang="en-US" sz="2200" dirty="0"/>
            </a:p>
          </p:txBody>
        </p:sp>
      </p:grpSp>
      <p:grpSp>
        <p:nvGrpSpPr>
          <p:cNvPr id="311" name="Group 310"/>
          <p:cNvGrpSpPr/>
          <p:nvPr/>
        </p:nvGrpSpPr>
        <p:grpSpPr>
          <a:xfrm>
            <a:off x="2365311" y="3872378"/>
            <a:ext cx="5486400" cy="385533"/>
            <a:chOff x="2365311" y="2018093"/>
            <a:chExt cx="5486400" cy="548640"/>
          </a:xfrm>
        </p:grpSpPr>
        <p:sp>
          <p:nvSpPr>
            <p:cNvPr id="312" name="Rectangle 311"/>
            <p:cNvSpPr/>
            <p:nvPr/>
          </p:nvSpPr>
          <p:spPr>
            <a:xfrm>
              <a:off x="2365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3" name="Rectangle 312"/>
            <p:cNvSpPr/>
            <p:nvPr/>
          </p:nvSpPr>
          <p:spPr>
            <a:xfrm>
              <a:off x="3051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4" name="Rectangle 313"/>
            <p:cNvSpPr/>
            <p:nvPr/>
          </p:nvSpPr>
          <p:spPr>
            <a:xfrm>
              <a:off x="3736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5" name="Rectangle 314"/>
            <p:cNvSpPr/>
            <p:nvPr/>
          </p:nvSpPr>
          <p:spPr>
            <a:xfrm>
              <a:off x="44227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6" name="Rectangle 315"/>
            <p:cNvSpPr/>
            <p:nvPr/>
          </p:nvSpPr>
          <p:spPr>
            <a:xfrm>
              <a:off x="51085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7" name="Rectangle 316"/>
            <p:cNvSpPr/>
            <p:nvPr/>
          </p:nvSpPr>
          <p:spPr>
            <a:xfrm>
              <a:off x="57943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a:t>8</a:t>
              </a:r>
            </a:p>
          </p:txBody>
        </p:sp>
        <p:sp>
          <p:nvSpPr>
            <p:cNvPr id="318" name="Rectangle 317"/>
            <p:cNvSpPr/>
            <p:nvPr/>
          </p:nvSpPr>
          <p:spPr>
            <a:xfrm>
              <a:off x="64801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sp>
          <p:nvSpPr>
            <p:cNvPr id="319" name="Rectangle 318"/>
            <p:cNvSpPr/>
            <p:nvPr/>
          </p:nvSpPr>
          <p:spPr>
            <a:xfrm>
              <a:off x="7165911" y="2018093"/>
              <a:ext cx="685800"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8</a:t>
              </a:r>
              <a:endParaRPr lang="en-US" sz="2200" dirty="0"/>
            </a:p>
          </p:txBody>
        </p:sp>
      </p:grpSp>
      <p:cxnSp>
        <p:nvCxnSpPr>
          <p:cNvPr id="155" name="Straight Arrow Connector 154"/>
          <p:cNvCxnSpPr/>
          <p:nvPr/>
        </p:nvCxnSpPr>
        <p:spPr>
          <a:xfrm>
            <a:off x="4222033" y="3876510"/>
            <a:ext cx="0" cy="49798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21" name="Explosion 1 320"/>
          <p:cNvSpPr/>
          <p:nvPr/>
        </p:nvSpPr>
        <p:spPr>
          <a:xfrm rot="20936798">
            <a:off x="5847119" y="2362316"/>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Expensive!</a:t>
            </a:r>
            <a:endParaRPr lang="en-US" sz="2400" dirty="0">
              <a:solidFill>
                <a:srgbClr val="FF0000"/>
              </a:solidFill>
            </a:endParaRPr>
          </a:p>
        </p:txBody>
      </p:sp>
    </p:spTree>
    <p:extLst>
      <p:ext uri="{BB962C8B-B14F-4D97-AF65-F5344CB8AC3E}">
        <p14:creationId xmlns:p14="http://schemas.microsoft.com/office/powerpoint/2010/main" val="364159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176"/>
                                        </p:tgtEl>
                                        <p:attrNameLst>
                                          <p:attrName>style.visibility</p:attrName>
                                        </p:attrNameLst>
                                      </p:cBhvr>
                                      <p:to>
                                        <p:strVal val="visible"/>
                                      </p:to>
                                    </p:set>
                                    <p:animEffect transition="in" filter="fade">
                                      <p:cBhvr>
                                        <p:cTn id="21" dur="500"/>
                                        <p:tgtEl>
                                          <p:spTgt spid="17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10" presetClass="entr" presetSubtype="0" fill="hold" nodeType="withEffect">
                                  <p:stCondLst>
                                    <p:cond delay="0"/>
                                  </p:stCondLst>
                                  <p:childTnLst>
                                    <p:set>
                                      <p:cBhvr>
                                        <p:cTn id="49" dur="1" fill="hold">
                                          <p:stCondLst>
                                            <p:cond delay="0"/>
                                          </p:stCondLst>
                                        </p:cTn>
                                        <p:tgtEl>
                                          <p:spTgt spid="194"/>
                                        </p:tgtEl>
                                        <p:attrNameLst>
                                          <p:attrName>style.visibility</p:attrName>
                                        </p:attrNameLst>
                                      </p:cBhvr>
                                      <p:to>
                                        <p:strVal val="visible"/>
                                      </p:to>
                                    </p:set>
                                    <p:animEffect transition="in" filter="fade">
                                      <p:cBhvr>
                                        <p:cTn id="50" dur="500"/>
                                        <p:tgtEl>
                                          <p:spTgt spid="19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nodeType="withEffect">
                                  <p:stCondLst>
                                    <p:cond delay="0"/>
                                  </p:stCondLst>
                                  <p:childTnLst>
                                    <p:set>
                                      <p:cBhvr>
                                        <p:cTn id="69" dur="1" fill="hold">
                                          <p:stCondLst>
                                            <p:cond delay="0"/>
                                          </p:stCondLst>
                                        </p:cTn>
                                        <p:tgtEl>
                                          <p:spTgt spid="203"/>
                                        </p:tgtEl>
                                        <p:attrNameLst>
                                          <p:attrName>style.visibility</p:attrName>
                                        </p:attrNameLst>
                                      </p:cBhvr>
                                      <p:to>
                                        <p:strVal val="visible"/>
                                      </p:to>
                                    </p:set>
                                    <p:animEffect transition="in" filter="fade">
                                      <p:cBhvr>
                                        <p:cTn id="70" dur="500"/>
                                        <p:tgtEl>
                                          <p:spTgt spid="203"/>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gtEl>
                                        <p:attrNameLst>
                                          <p:attrName>style.visibility</p:attrName>
                                        </p:attrNameLst>
                                      </p:cBhvr>
                                      <p:to>
                                        <p:strVal val="visible"/>
                                      </p:to>
                                    </p:set>
                                    <p:animEffect transition="in" filter="fade">
                                      <p:cBhvr>
                                        <p:cTn id="80" dur="500"/>
                                        <p:tgtEl>
                                          <p:spTgt spid="8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par>
                                <p:cTn id="90" presetID="10" presetClass="entr" presetSubtype="0" fill="hold" nodeType="withEffect">
                                  <p:stCondLst>
                                    <p:cond delay="0"/>
                                  </p:stCondLst>
                                  <p:childTnLst>
                                    <p:set>
                                      <p:cBhvr>
                                        <p:cTn id="91" dur="1" fill="hold">
                                          <p:stCondLst>
                                            <p:cond delay="0"/>
                                          </p:stCondLst>
                                        </p:cTn>
                                        <p:tgtEl>
                                          <p:spTgt spid="212"/>
                                        </p:tgtEl>
                                        <p:attrNameLst>
                                          <p:attrName>style.visibility</p:attrName>
                                        </p:attrNameLst>
                                      </p:cBhvr>
                                      <p:to>
                                        <p:strVal val="visible"/>
                                      </p:to>
                                    </p:set>
                                    <p:animEffect transition="in" filter="fade">
                                      <p:cBhvr>
                                        <p:cTn id="92" dur="500"/>
                                        <p:tgtEl>
                                          <p:spTgt spid="212"/>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animEffect transition="in" filter="fade">
                                      <p:cBhvr>
                                        <p:cTn id="111" dur="500"/>
                                        <p:tgtEl>
                                          <p:spTgt spid="9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500"/>
                                        <p:tgtEl>
                                          <p:spTgt spid="92"/>
                                        </p:tgtEl>
                                      </p:cBhvr>
                                    </p:animEffect>
                                  </p:childTnLst>
                                </p:cTn>
                              </p:par>
                              <p:par>
                                <p:cTn id="115" presetID="10" presetClass="entr" presetSubtype="0" fill="hold" nodeType="withEffect">
                                  <p:stCondLst>
                                    <p:cond delay="0"/>
                                  </p:stCondLst>
                                  <p:childTnLst>
                                    <p:set>
                                      <p:cBhvr>
                                        <p:cTn id="116" dur="1" fill="hold">
                                          <p:stCondLst>
                                            <p:cond delay="0"/>
                                          </p:stCondLst>
                                        </p:cTn>
                                        <p:tgtEl>
                                          <p:spTgt spid="221"/>
                                        </p:tgtEl>
                                        <p:attrNameLst>
                                          <p:attrName>style.visibility</p:attrName>
                                        </p:attrNameLst>
                                      </p:cBhvr>
                                      <p:to>
                                        <p:strVal val="visible"/>
                                      </p:to>
                                    </p:set>
                                    <p:animEffect transition="in" filter="fade">
                                      <p:cBhvr>
                                        <p:cTn id="117" dur="500"/>
                                        <p:tgtEl>
                                          <p:spTgt spid="221"/>
                                        </p:tgtEl>
                                      </p:cBhvr>
                                    </p:animEffect>
                                  </p:childTnLst>
                                </p:cTn>
                              </p:par>
                            </p:childTnLst>
                          </p:cTn>
                        </p:par>
                        <p:par>
                          <p:cTn id="118" fill="hold">
                            <p:stCondLst>
                              <p:cond delay="1500"/>
                            </p:stCondLst>
                            <p:childTnLst>
                              <p:par>
                                <p:cTn id="119" presetID="10" presetClass="entr" presetSubtype="0" fill="hold" grpId="0" nodeType="after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500"/>
                                        <p:tgtEl>
                                          <p:spTgt spid="7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fade">
                                      <p:cBhvr>
                                        <p:cTn id="124" dur="500"/>
                                        <p:tgtEl>
                                          <p:spTgt spid="9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500"/>
                                        <p:tgtEl>
                                          <p:spTgt spid="9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fade">
                                      <p:cBhvr>
                                        <p:cTn id="130" dur="500"/>
                                        <p:tgtEl>
                                          <p:spTgt spid="9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fade">
                                      <p:cBhvr>
                                        <p:cTn id="133" dur="500"/>
                                        <p:tgtEl>
                                          <p:spTgt spid="9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fade">
                                      <p:cBhvr>
                                        <p:cTn id="136" dur="500"/>
                                        <p:tgtEl>
                                          <p:spTgt spid="9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fade">
                                      <p:cBhvr>
                                        <p:cTn id="139" dur="500"/>
                                        <p:tgtEl>
                                          <p:spTgt spid="9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fade">
                                      <p:cBhvr>
                                        <p:cTn id="142" dur="500"/>
                                        <p:tgtEl>
                                          <p:spTgt spid="99"/>
                                        </p:tgtEl>
                                      </p:cBhvr>
                                    </p:animEffect>
                                  </p:childTnLst>
                                </p:cTn>
                              </p:par>
                              <p:par>
                                <p:cTn id="143" presetID="10" presetClass="entr" presetSubtype="0" fill="hold" nodeType="withEffect">
                                  <p:stCondLst>
                                    <p:cond delay="0"/>
                                  </p:stCondLst>
                                  <p:childTnLst>
                                    <p:set>
                                      <p:cBhvr>
                                        <p:cTn id="144" dur="1" fill="hold">
                                          <p:stCondLst>
                                            <p:cond delay="0"/>
                                          </p:stCondLst>
                                        </p:cTn>
                                        <p:tgtEl>
                                          <p:spTgt spid="230"/>
                                        </p:tgtEl>
                                        <p:attrNameLst>
                                          <p:attrName>style.visibility</p:attrName>
                                        </p:attrNameLst>
                                      </p:cBhvr>
                                      <p:to>
                                        <p:strVal val="visible"/>
                                      </p:to>
                                    </p:set>
                                    <p:animEffect transition="in" filter="fade">
                                      <p:cBhvr>
                                        <p:cTn id="145" dur="500"/>
                                        <p:tgtEl>
                                          <p:spTgt spid="230"/>
                                        </p:tgtEl>
                                      </p:cBhvr>
                                    </p:animEffect>
                                  </p:childTnLst>
                                </p:cTn>
                              </p:par>
                            </p:childTnLst>
                          </p:cTn>
                        </p:par>
                        <p:par>
                          <p:cTn id="146" fill="hold">
                            <p:stCondLst>
                              <p:cond delay="2000"/>
                            </p:stCondLst>
                            <p:childTnLst>
                              <p:par>
                                <p:cTn id="147" presetID="10" presetClass="entr" presetSubtype="0" fill="hold" grpId="0" nodeType="afterEffect">
                                  <p:stCondLst>
                                    <p:cond delay="0"/>
                                  </p:stCondLst>
                                  <p:childTnLst>
                                    <p:set>
                                      <p:cBhvr>
                                        <p:cTn id="148" dur="1" fill="hold">
                                          <p:stCondLst>
                                            <p:cond delay="0"/>
                                          </p:stCondLst>
                                        </p:cTn>
                                        <p:tgtEl>
                                          <p:spTgt spid="321"/>
                                        </p:tgtEl>
                                        <p:attrNameLst>
                                          <p:attrName>style.visibility</p:attrName>
                                        </p:attrNameLst>
                                      </p:cBhvr>
                                      <p:to>
                                        <p:strVal val="visible"/>
                                      </p:to>
                                    </p:set>
                                    <p:animEffect transition="in" filter="fade">
                                      <p:cBhvr>
                                        <p:cTn id="149" dur="500"/>
                                        <p:tgtEl>
                                          <p:spTgt spid="32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34">
                                            <p:txEl>
                                              <p:pRg st="4" end="4"/>
                                            </p:txEl>
                                          </p:spTgt>
                                        </p:tgtEl>
                                        <p:attrNameLst>
                                          <p:attrName>style.visibility</p:attrName>
                                        </p:attrNameLst>
                                      </p:cBhvr>
                                      <p:to>
                                        <p:strVal val="visible"/>
                                      </p:to>
                                    </p:set>
                                    <p:animEffect transition="in" filter="fade">
                                      <p:cBhvr>
                                        <p:cTn id="154" dur="500"/>
                                        <p:tgtEl>
                                          <p:spTgt spid="34">
                                            <p:txEl>
                                              <p:pRg st="4" end="4"/>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4"/>
                                        </p:tgtEl>
                                        <p:attrNameLst>
                                          <p:attrName>style.visibility</p:attrName>
                                        </p:attrNameLst>
                                      </p:cBhvr>
                                      <p:to>
                                        <p:strVal val="visible"/>
                                      </p:to>
                                    </p:set>
                                    <p:animEffect transition="in" filter="fade">
                                      <p:cBhvr>
                                        <p:cTn id="157" dur="500"/>
                                        <p:tgtEl>
                                          <p:spTgt spid="17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fade">
                                      <p:cBhvr>
                                        <p:cTn id="162" dur="500"/>
                                        <p:tgtEl>
                                          <p:spTgt spid="100"/>
                                        </p:tgtEl>
                                      </p:cBhvr>
                                    </p:animEffect>
                                  </p:childTnLst>
                                </p:cTn>
                              </p:par>
                              <p:par>
                                <p:cTn id="163" presetID="10" presetClass="entr" presetSubtype="0" fill="hold" nodeType="withEffect">
                                  <p:stCondLst>
                                    <p:cond delay="0"/>
                                  </p:stCondLst>
                                  <p:childTnLst>
                                    <p:set>
                                      <p:cBhvr>
                                        <p:cTn id="164" dur="1" fill="hold">
                                          <p:stCondLst>
                                            <p:cond delay="0"/>
                                          </p:stCondLst>
                                        </p:cTn>
                                        <p:tgtEl>
                                          <p:spTgt spid="156"/>
                                        </p:tgtEl>
                                        <p:attrNameLst>
                                          <p:attrName>style.visibility</p:attrName>
                                        </p:attrNameLst>
                                      </p:cBhvr>
                                      <p:to>
                                        <p:strVal val="visible"/>
                                      </p:to>
                                    </p:set>
                                    <p:animEffect transition="in" filter="fade">
                                      <p:cBhvr>
                                        <p:cTn id="165" dur="500"/>
                                        <p:tgtEl>
                                          <p:spTgt spid="156"/>
                                        </p:tgtEl>
                                      </p:cBhvr>
                                    </p:animEffect>
                                  </p:childTnLst>
                                </p:cTn>
                              </p:par>
                              <p:par>
                                <p:cTn id="166" presetID="10" presetClass="entr" presetSubtype="0" fill="hold" nodeType="withEffect">
                                  <p:stCondLst>
                                    <p:cond delay="0"/>
                                  </p:stCondLst>
                                  <p:childTnLst>
                                    <p:set>
                                      <p:cBhvr>
                                        <p:cTn id="167" dur="1" fill="hold">
                                          <p:stCondLst>
                                            <p:cond delay="0"/>
                                          </p:stCondLst>
                                        </p:cTn>
                                        <p:tgtEl>
                                          <p:spTgt spid="239"/>
                                        </p:tgtEl>
                                        <p:attrNameLst>
                                          <p:attrName>style.visibility</p:attrName>
                                        </p:attrNameLst>
                                      </p:cBhvr>
                                      <p:to>
                                        <p:strVal val="visible"/>
                                      </p:to>
                                    </p:set>
                                    <p:animEffect transition="in" filter="fade">
                                      <p:cBhvr>
                                        <p:cTn id="168" dur="500"/>
                                        <p:tgtEl>
                                          <p:spTgt spid="23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01"/>
                                        </p:tgtEl>
                                        <p:attrNameLst>
                                          <p:attrName>style.visibility</p:attrName>
                                        </p:attrNameLst>
                                      </p:cBhvr>
                                      <p:to>
                                        <p:strVal val="visible"/>
                                      </p:to>
                                    </p:set>
                                    <p:animEffect transition="in" filter="fade">
                                      <p:cBhvr>
                                        <p:cTn id="173" dur="500"/>
                                        <p:tgtEl>
                                          <p:spTgt spid="101"/>
                                        </p:tgtEl>
                                      </p:cBhvr>
                                    </p:animEffect>
                                  </p:childTnLst>
                                </p:cTn>
                              </p:par>
                              <p:par>
                                <p:cTn id="174" presetID="10" presetClass="entr" presetSubtype="0" fill="hold" nodeType="withEffect">
                                  <p:stCondLst>
                                    <p:cond delay="0"/>
                                  </p:stCondLst>
                                  <p:childTnLst>
                                    <p:set>
                                      <p:cBhvr>
                                        <p:cTn id="175" dur="1" fill="hold">
                                          <p:stCondLst>
                                            <p:cond delay="0"/>
                                          </p:stCondLst>
                                        </p:cTn>
                                        <p:tgtEl>
                                          <p:spTgt spid="155"/>
                                        </p:tgtEl>
                                        <p:attrNameLst>
                                          <p:attrName>style.visibility</p:attrName>
                                        </p:attrNameLst>
                                      </p:cBhvr>
                                      <p:to>
                                        <p:strVal val="visible"/>
                                      </p:to>
                                    </p:set>
                                    <p:animEffect transition="in" filter="fade">
                                      <p:cBhvr>
                                        <p:cTn id="176" dur="500"/>
                                        <p:tgtEl>
                                          <p:spTgt spid="155"/>
                                        </p:tgtEl>
                                      </p:cBhvr>
                                    </p:animEffect>
                                  </p:childTnLst>
                                </p:cTn>
                              </p:par>
                              <p:par>
                                <p:cTn id="177" presetID="10" presetClass="entr" presetSubtype="0" fill="hold" nodeType="withEffect">
                                  <p:stCondLst>
                                    <p:cond delay="0"/>
                                  </p:stCondLst>
                                  <p:childTnLst>
                                    <p:set>
                                      <p:cBhvr>
                                        <p:cTn id="178" dur="1" fill="hold">
                                          <p:stCondLst>
                                            <p:cond delay="0"/>
                                          </p:stCondLst>
                                        </p:cTn>
                                        <p:tgtEl>
                                          <p:spTgt spid="248"/>
                                        </p:tgtEl>
                                        <p:attrNameLst>
                                          <p:attrName>style.visibility</p:attrName>
                                        </p:attrNameLst>
                                      </p:cBhvr>
                                      <p:to>
                                        <p:strVal val="visible"/>
                                      </p:to>
                                    </p:set>
                                    <p:animEffect transition="in" filter="fade">
                                      <p:cBhvr>
                                        <p:cTn id="179" dur="500"/>
                                        <p:tgtEl>
                                          <p:spTgt spid="24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02"/>
                                        </p:tgtEl>
                                        <p:attrNameLst>
                                          <p:attrName>style.visibility</p:attrName>
                                        </p:attrNameLst>
                                      </p:cBhvr>
                                      <p:to>
                                        <p:strVal val="visible"/>
                                      </p:to>
                                    </p:set>
                                    <p:animEffect transition="in" filter="fade">
                                      <p:cBhvr>
                                        <p:cTn id="184" dur="500"/>
                                        <p:tgtEl>
                                          <p:spTgt spid="102"/>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3"/>
                                        </p:tgtEl>
                                        <p:attrNameLst>
                                          <p:attrName>style.visibility</p:attrName>
                                        </p:attrNameLst>
                                      </p:cBhvr>
                                      <p:to>
                                        <p:strVal val="visible"/>
                                      </p:to>
                                    </p:set>
                                    <p:animEffect transition="in" filter="fade">
                                      <p:cBhvr>
                                        <p:cTn id="187" dur="500"/>
                                        <p:tgtEl>
                                          <p:spTgt spid="103"/>
                                        </p:tgtEl>
                                      </p:cBhvr>
                                    </p:animEffect>
                                  </p:childTnLst>
                                </p:cTn>
                              </p:par>
                              <p:par>
                                <p:cTn id="188" presetID="10" presetClass="exit" presetSubtype="0" fill="hold" nodeType="withEffect">
                                  <p:stCondLst>
                                    <p:cond delay="0"/>
                                  </p:stCondLst>
                                  <p:childTnLst>
                                    <p:animEffect transition="out" filter="fade">
                                      <p:cBhvr>
                                        <p:cTn id="189" dur="500"/>
                                        <p:tgtEl>
                                          <p:spTgt spid="156"/>
                                        </p:tgtEl>
                                      </p:cBhvr>
                                    </p:animEffect>
                                    <p:set>
                                      <p:cBhvr>
                                        <p:cTn id="190" dur="1" fill="hold">
                                          <p:stCondLst>
                                            <p:cond delay="499"/>
                                          </p:stCondLst>
                                        </p:cTn>
                                        <p:tgtEl>
                                          <p:spTgt spid="156"/>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155"/>
                                        </p:tgtEl>
                                      </p:cBhvr>
                                    </p:animEffect>
                                    <p:set>
                                      <p:cBhvr>
                                        <p:cTn id="193" dur="1" fill="hold">
                                          <p:stCondLst>
                                            <p:cond delay="499"/>
                                          </p:stCondLst>
                                        </p:cTn>
                                        <p:tgtEl>
                                          <p:spTgt spid="155"/>
                                        </p:tgtEl>
                                        <p:attrNameLst>
                                          <p:attrName>style.visibility</p:attrName>
                                        </p:attrNameLst>
                                      </p:cBhvr>
                                      <p:to>
                                        <p:strVal val="hidden"/>
                                      </p:to>
                                    </p:set>
                                  </p:childTnLst>
                                </p:cTn>
                              </p:par>
                              <p:par>
                                <p:cTn id="194" presetID="10" presetClass="entr" presetSubtype="0" fill="hold" nodeType="withEffect">
                                  <p:stCondLst>
                                    <p:cond delay="0"/>
                                  </p:stCondLst>
                                  <p:childTnLst>
                                    <p:set>
                                      <p:cBhvr>
                                        <p:cTn id="195" dur="1" fill="hold">
                                          <p:stCondLst>
                                            <p:cond delay="0"/>
                                          </p:stCondLst>
                                        </p:cTn>
                                        <p:tgtEl>
                                          <p:spTgt spid="257"/>
                                        </p:tgtEl>
                                        <p:attrNameLst>
                                          <p:attrName>style.visibility</p:attrName>
                                        </p:attrNameLst>
                                      </p:cBhvr>
                                      <p:to>
                                        <p:strVal val="visible"/>
                                      </p:to>
                                    </p:set>
                                    <p:animEffect transition="in" filter="fade">
                                      <p:cBhvr>
                                        <p:cTn id="196" dur="500"/>
                                        <p:tgtEl>
                                          <p:spTgt spid="257"/>
                                        </p:tgtEl>
                                      </p:cBhvr>
                                    </p:animEffect>
                                  </p:childTnLst>
                                </p:cTn>
                              </p:par>
                            </p:childTnLst>
                          </p:cTn>
                        </p:par>
                        <p:par>
                          <p:cTn id="197" fill="hold">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fade">
                                      <p:cBhvr>
                                        <p:cTn id="200" dur="500"/>
                                        <p:tgtEl>
                                          <p:spTgt spid="104"/>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05"/>
                                        </p:tgtEl>
                                        <p:attrNameLst>
                                          <p:attrName>style.visibility</p:attrName>
                                        </p:attrNameLst>
                                      </p:cBhvr>
                                      <p:to>
                                        <p:strVal val="visible"/>
                                      </p:to>
                                    </p:set>
                                    <p:animEffect transition="in" filter="fade">
                                      <p:cBhvr>
                                        <p:cTn id="203" dur="500"/>
                                        <p:tgtEl>
                                          <p:spTgt spid="10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06"/>
                                        </p:tgtEl>
                                        <p:attrNameLst>
                                          <p:attrName>style.visibility</p:attrName>
                                        </p:attrNameLst>
                                      </p:cBhvr>
                                      <p:to>
                                        <p:strVal val="visible"/>
                                      </p:to>
                                    </p:set>
                                    <p:animEffect transition="in" filter="fade">
                                      <p:cBhvr>
                                        <p:cTn id="206" dur="500"/>
                                        <p:tgtEl>
                                          <p:spTgt spid="106"/>
                                        </p:tgtEl>
                                      </p:cBhvr>
                                    </p:animEffect>
                                  </p:childTnLst>
                                </p:cTn>
                              </p:par>
                              <p:par>
                                <p:cTn id="207" presetID="10" presetClass="entr" presetSubtype="0" fill="hold" nodeType="withEffect">
                                  <p:stCondLst>
                                    <p:cond delay="0"/>
                                  </p:stCondLst>
                                  <p:childTnLst>
                                    <p:set>
                                      <p:cBhvr>
                                        <p:cTn id="208" dur="1" fill="hold">
                                          <p:stCondLst>
                                            <p:cond delay="0"/>
                                          </p:stCondLst>
                                        </p:cTn>
                                        <p:tgtEl>
                                          <p:spTgt spid="266"/>
                                        </p:tgtEl>
                                        <p:attrNameLst>
                                          <p:attrName>style.visibility</p:attrName>
                                        </p:attrNameLst>
                                      </p:cBhvr>
                                      <p:to>
                                        <p:strVal val="visible"/>
                                      </p:to>
                                    </p:set>
                                    <p:animEffect transition="in" filter="fade">
                                      <p:cBhvr>
                                        <p:cTn id="209" dur="500"/>
                                        <p:tgtEl>
                                          <p:spTgt spid="266"/>
                                        </p:tgtEl>
                                      </p:cBhvr>
                                    </p:animEffect>
                                  </p:childTnLst>
                                </p:cTn>
                              </p:par>
                            </p:childTnLst>
                          </p:cTn>
                        </p:par>
                        <p:par>
                          <p:cTn id="210" fill="hold">
                            <p:stCondLst>
                              <p:cond delay="1000"/>
                            </p:stCondLst>
                            <p:childTnLst>
                              <p:par>
                                <p:cTn id="211" presetID="10" presetClass="entr" presetSubtype="0" fill="hold" grpId="0" nodeType="afterEffect">
                                  <p:stCondLst>
                                    <p:cond delay="0"/>
                                  </p:stCondLst>
                                  <p:childTnLst>
                                    <p:set>
                                      <p:cBhvr>
                                        <p:cTn id="212" dur="1" fill="hold">
                                          <p:stCondLst>
                                            <p:cond delay="0"/>
                                          </p:stCondLst>
                                        </p:cTn>
                                        <p:tgtEl>
                                          <p:spTgt spid="107"/>
                                        </p:tgtEl>
                                        <p:attrNameLst>
                                          <p:attrName>style.visibility</p:attrName>
                                        </p:attrNameLst>
                                      </p:cBhvr>
                                      <p:to>
                                        <p:strVal val="visible"/>
                                      </p:to>
                                    </p:set>
                                    <p:animEffect transition="in" filter="fade">
                                      <p:cBhvr>
                                        <p:cTn id="213" dur="500"/>
                                        <p:tgtEl>
                                          <p:spTgt spid="107"/>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108"/>
                                        </p:tgtEl>
                                        <p:attrNameLst>
                                          <p:attrName>style.visibility</p:attrName>
                                        </p:attrNameLst>
                                      </p:cBhvr>
                                      <p:to>
                                        <p:strVal val="visible"/>
                                      </p:to>
                                    </p:set>
                                    <p:animEffect transition="in" filter="fade">
                                      <p:cBhvr>
                                        <p:cTn id="216" dur="500"/>
                                        <p:tgtEl>
                                          <p:spTgt spid="108"/>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09"/>
                                        </p:tgtEl>
                                        <p:attrNameLst>
                                          <p:attrName>style.visibility</p:attrName>
                                        </p:attrNameLst>
                                      </p:cBhvr>
                                      <p:to>
                                        <p:strVal val="visible"/>
                                      </p:to>
                                    </p:set>
                                    <p:animEffect transition="in" filter="fade">
                                      <p:cBhvr>
                                        <p:cTn id="219" dur="500"/>
                                        <p:tgtEl>
                                          <p:spTgt spid="109"/>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fade">
                                      <p:cBhvr>
                                        <p:cTn id="222" dur="500"/>
                                        <p:tgtEl>
                                          <p:spTgt spid="110"/>
                                        </p:tgtEl>
                                      </p:cBhvr>
                                    </p:animEffect>
                                  </p:childTnLst>
                                </p:cTn>
                              </p:par>
                              <p:par>
                                <p:cTn id="223" presetID="10" presetClass="entr" presetSubtype="0" fill="hold" nodeType="withEffect">
                                  <p:stCondLst>
                                    <p:cond delay="0"/>
                                  </p:stCondLst>
                                  <p:childTnLst>
                                    <p:set>
                                      <p:cBhvr>
                                        <p:cTn id="224" dur="1" fill="hold">
                                          <p:stCondLst>
                                            <p:cond delay="0"/>
                                          </p:stCondLst>
                                        </p:cTn>
                                        <p:tgtEl>
                                          <p:spTgt spid="275"/>
                                        </p:tgtEl>
                                        <p:attrNameLst>
                                          <p:attrName>style.visibility</p:attrName>
                                        </p:attrNameLst>
                                      </p:cBhvr>
                                      <p:to>
                                        <p:strVal val="visible"/>
                                      </p:to>
                                    </p:set>
                                    <p:animEffect transition="in" filter="fade">
                                      <p:cBhvr>
                                        <p:cTn id="225" dur="500"/>
                                        <p:tgtEl>
                                          <p:spTgt spid="275"/>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111"/>
                                        </p:tgtEl>
                                        <p:attrNameLst>
                                          <p:attrName>style.visibility</p:attrName>
                                        </p:attrNameLst>
                                      </p:cBhvr>
                                      <p:to>
                                        <p:strVal val="visible"/>
                                      </p:to>
                                    </p:set>
                                    <p:animEffect transition="in" filter="fade">
                                      <p:cBhvr>
                                        <p:cTn id="230" dur="500"/>
                                        <p:tgtEl>
                                          <p:spTgt spid="111"/>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12"/>
                                        </p:tgtEl>
                                        <p:attrNameLst>
                                          <p:attrName>style.visibility</p:attrName>
                                        </p:attrNameLst>
                                      </p:cBhvr>
                                      <p:to>
                                        <p:strVal val="visible"/>
                                      </p:to>
                                    </p:set>
                                    <p:animEffect transition="in" filter="fade">
                                      <p:cBhvr>
                                        <p:cTn id="233" dur="500"/>
                                        <p:tgtEl>
                                          <p:spTgt spid="112"/>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18"/>
                                        </p:tgtEl>
                                        <p:attrNameLst>
                                          <p:attrName>style.visibility</p:attrName>
                                        </p:attrNameLst>
                                      </p:cBhvr>
                                      <p:to>
                                        <p:strVal val="visible"/>
                                      </p:to>
                                    </p:set>
                                    <p:animEffect transition="in" filter="fade">
                                      <p:cBhvr>
                                        <p:cTn id="236" dur="500"/>
                                        <p:tgtEl>
                                          <p:spTgt spid="118"/>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20"/>
                                        </p:tgtEl>
                                        <p:attrNameLst>
                                          <p:attrName>style.visibility</p:attrName>
                                        </p:attrNameLst>
                                      </p:cBhvr>
                                      <p:to>
                                        <p:strVal val="visible"/>
                                      </p:to>
                                    </p:set>
                                    <p:animEffect transition="in" filter="fade">
                                      <p:cBhvr>
                                        <p:cTn id="242" dur="500"/>
                                        <p:tgtEl>
                                          <p:spTgt spid="120"/>
                                        </p:tgtEl>
                                      </p:cBhvr>
                                    </p:animEffect>
                                  </p:childTnLst>
                                </p:cTn>
                              </p:par>
                              <p:par>
                                <p:cTn id="243" presetID="10" presetClass="entr" presetSubtype="0" fill="hold" nodeType="withEffect">
                                  <p:stCondLst>
                                    <p:cond delay="0"/>
                                  </p:stCondLst>
                                  <p:childTnLst>
                                    <p:set>
                                      <p:cBhvr>
                                        <p:cTn id="244" dur="1" fill="hold">
                                          <p:stCondLst>
                                            <p:cond delay="0"/>
                                          </p:stCondLst>
                                        </p:cTn>
                                        <p:tgtEl>
                                          <p:spTgt spid="284"/>
                                        </p:tgtEl>
                                        <p:attrNameLst>
                                          <p:attrName>style.visibility</p:attrName>
                                        </p:attrNameLst>
                                      </p:cBhvr>
                                      <p:to>
                                        <p:strVal val="visible"/>
                                      </p:to>
                                    </p:set>
                                    <p:animEffect transition="in" filter="fade">
                                      <p:cBhvr>
                                        <p:cTn id="245" dur="500"/>
                                        <p:tgtEl>
                                          <p:spTgt spid="284"/>
                                        </p:tgtEl>
                                      </p:cBhvr>
                                    </p:animEffect>
                                  </p:childTnLst>
                                </p:cTn>
                              </p:par>
                            </p:childTnLst>
                          </p:cTn>
                        </p:par>
                        <p:par>
                          <p:cTn id="246" fill="hold">
                            <p:stCondLst>
                              <p:cond delay="500"/>
                            </p:stCondLst>
                            <p:childTnLst>
                              <p:par>
                                <p:cTn id="247" presetID="10" presetClass="entr" presetSubtype="0" fill="hold" grpId="0" nodeType="afterEffect">
                                  <p:stCondLst>
                                    <p:cond delay="0"/>
                                  </p:stCondLst>
                                  <p:childTnLst>
                                    <p:set>
                                      <p:cBhvr>
                                        <p:cTn id="248" dur="1" fill="hold">
                                          <p:stCondLst>
                                            <p:cond delay="0"/>
                                          </p:stCondLst>
                                        </p:cTn>
                                        <p:tgtEl>
                                          <p:spTgt spid="113"/>
                                        </p:tgtEl>
                                        <p:attrNameLst>
                                          <p:attrName>style.visibility</p:attrName>
                                        </p:attrNameLst>
                                      </p:cBhvr>
                                      <p:to>
                                        <p:strVal val="visible"/>
                                      </p:to>
                                    </p:set>
                                    <p:animEffect transition="in" filter="fade">
                                      <p:cBhvr>
                                        <p:cTn id="249" dur="500"/>
                                        <p:tgtEl>
                                          <p:spTgt spid="113"/>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14"/>
                                        </p:tgtEl>
                                        <p:attrNameLst>
                                          <p:attrName>style.visibility</p:attrName>
                                        </p:attrNameLst>
                                      </p:cBhvr>
                                      <p:to>
                                        <p:strVal val="visible"/>
                                      </p:to>
                                    </p:set>
                                    <p:animEffect transition="in" filter="fade">
                                      <p:cBhvr>
                                        <p:cTn id="252" dur="500"/>
                                        <p:tgtEl>
                                          <p:spTgt spid="114"/>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21"/>
                                        </p:tgtEl>
                                        <p:attrNameLst>
                                          <p:attrName>style.visibility</p:attrName>
                                        </p:attrNameLst>
                                      </p:cBhvr>
                                      <p:to>
                                        <p:strVal val="visible"/>
                                      </p:to>
                                    </p:set>
                                    <p:animEffect transition="in" filter="fade">
                                      <p:cBhvr>
                                        <p:cTn id="255" dur="500"/>
                                        <p:tgtEl>
                                          <p:spTgt spid="121"/>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22"/>
                                        </p:tgtEl>
                                        <p:attrNameLst>
                                          <p:attrName>style.visibility</p:attrName>
                                        </p:attrNameLst>
                                      </p:cBhvr>
                                      <p:to>
                                        <p:strVal val="visible"/>
                                      </p:to>
                                    </p:set>
                                    <p:animEffect transition="in" filter="fade">
                                      <p:cBhvr>
                                        <p:cTn id="258" dur="500"/>
                                        <p:tgtEl>
                                          <p:spTgt spid="122"/>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23"/>
                                        </p:tgtEl>
                                        <p:attrNameLst>
                                          <p:attrName>style.visibility</p:attrName>
                                        </p:attrNameLst>
                                      </p:cBhvr>
                                      <p:to>
                                        <p:strVal val="visible"/>
                                      </p:to>
                                    </p:set>
                                    <p:animEffect transition="in" filter="fade">
                                      <p:cBhvr>
                                        <p:cTn id="261" dur="500"/>
                                        <p:tgtEl>
                                          <p:spTgt spid="123"/>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24"/>
                                        </p:tgtEl>
                                        <p:attrNameLst>
                                          <p:attrName>style.visibility</p:attrName>
                                        </p:attrNameLst>
                                      </p:cBhvr>
                                      <p:to>
                                        <p:strVal val="visible"/>
                                      </p:to>
                                    </p:set>
                                    <p:animEffect transition="in" filter="fade">
                                      <p:cBhvr>
                                        <p:cTn id="264" dur="500"/>
                                        <p:tgtEl>
                                          <p:spTgt spid="124"/>
                                        </p:tgtEl>
                                      </p:cBhvr>
                                    </p:animEffect>
                                  </p:childTnLst>
                                </p:cTn>
                              </p:par>
                              <p:par>
                                <p:cTn id="265" presetID="10" presetClass="entr" presetSubtype="0" fill="hold" nodeType="withEffect">
                                  <p:stCondLst>
                                    <p:cond delay="0"/>
                                  </p:stCondLst>
                                  <p:childTnLst>
                                    <p:set>
                                      <p:cBhvr>
                                        <p:cTn id="266" dur="1" fill="hold">
                                          <p:stCondLst>
                                            <p:cond delay="0"/>
                                          </p:stCondLst>
                                        </p:cTn>
                                        <p:tgtEl>
                                          <p:spTgt spid="293"/>
                                        </p:tgtEl>
                                        <p:attrNameLst>
                                          <p:attrName>style.visibility</p:attrName>
                                        </p:attrNameLst>
                                      </p:cBhvr>
                                      <p:to>
                                        <p:strVal val="visible"/>
                                      </p:to>
                                    </p:set>
                                    <p:animEffect transition="in" filter="fade">
                                      <p:cBhvr>
                                        <p:cTn id="267" dur="500"/>
                                        <p:tgtEl>
                                          <p:spTgt spid="293"/>
                                        </p:tgtEl>
                                      </p:cBhvr>
                                    </p:animEffect>
                                  </p:childTnLst>
                                </p:cTn>
                              </p:par>
                            </p:childTnLst>
                          </p:cTn>
                        </p:par>
                        <p:par>
                          <p:cTn id="268" fill="hold">
                            <p:stCondLst>
                              <p:cond delay="1000"/>
                            </p:stCondLst>
                            <p:childTnLst>
                              <p:par>
                                <p:cTn id="269" presetID="10" presetClass="entr" presetSubtype="0" fill="hold" grpId="0" nodeType="afterEffect">
                                  <p:stCondLst>
                                    <p:cond delay="0"/>
                                  </p:stCondLst>
                                  <p:childTnLst>
                                    <p:set>
                                      <p:cBhvr>
                                        <p:cTn id="270" dur="1" fill="hold">
                                          <p:stCondLst>
                                            <p:cond delay="0"/>
                                          </p:stCondLst>
                                        </p:cTn>
                                        <p:tgtEl>
                                          <p:spTgt spid="115"/>
                                        </p:tgtEl>
                                        <p:attrNameLst>
                                          <p:attrName>style.visibility</p:attrName>
                                        </p:attrNameLst>
                                      </p:cBhvr>
                                      <p:to>
                                        <p:strVal val="visible"/>
                                      </p:to>
                                    </p:set>
                                    <p:animEffect transition="in" filter="fade">
                                      <p:cBhvr>
                                        <p:cTn id="271" dur="500"/>
                                        <p:tgtEl>
                                          <p:spTgt spid="115"/>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16"/>
                                        </p:tgtEl>
                                        <p:attrNameLst>
                                          <p:attrName>style.visibility</p:attrName>
                                        </p:attrNameLst>
                                      </p:cBhvr>
                                      <p:to>
                                        <p:strVal val="visible"/>
                                      </p:to>
                                    </p:set>
                                    <p:animEffect transition="in" filter="fade">
                                      <p:cBhvr>
                                        <p:cTn id="274" dur="500"/>
                                        <p:tgtEl>
                                          <p:spTgt spid="116"/>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5"/>
                                        </p:tgtEl>
                                        <p:attrNameLst>
                                          <p:attrName>style.visibility</p:attrName>
                                        </p:attrNameLst>
                                      </p:cBhvr>
                                      <p:to>
                                        <p:strVal val="visible"/>
                                      </p:to>
                                    </p:set>
                                    <p:animEffect transition="in" filter="fade">
                                      <p:cBhvr>
                                        <p:cTn id="277" dur="500"/>
                                        <p:tgtEl>
                                          <p:spTgt spid="125"/>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6"/>
                                        </p:tgtEl>
                                        <p:attrNameLst>
                                          <p:attrName>style.visibility</p:attrName>
                                        </p:attrNameLst>
                                      </p:cBhvr>
                                      <p:to>
                                        <p:strVal val="visible"/>
                                      </p:to>
                                    </p:set>
                                    <p:animEffect transition="in" filter="fade">
                                      <p:cBhvr>
                                        <p:cTn id="280" dur="500"/>
                                        <p:tgtEl>
                                          <p:spTgt spid="126"/>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7"/>
                                        </p:tgtEl>
                                        <p:attrNameLst>
                                          <p:attrName>style.visibility</p:attrName>
                                        </p:attrNameLst>
                                      </p:cBhvr>
                                      <p:to>
                                        <p:strVal val="visible"/>
                                      </p:to>
                                    </p:set>
                                    <p:animEffect transition="in" filter="fade">
                                      <p:cBhvr>
                                        <p:cTn id="283" dur="500"/>
                                        <p:tgtEl>
                                          <p:spTgt spid="127"/>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par>
                                <p:cTn id="290" presetID="10" presetClass="entr" presetSubtype="0" fill="hold" nodeType="withEffect">
                                  <p:stCondLst>
                                    <p:cond delay="0"/>
                                  </p:stCondLst>
                                  <p:childTnLst>
                                    <p:set>
                                      <p:cBhvr>
                                        <p:cTn id="291" dur="1" fill="hold">
                                          <p:stCondLst>
                                            <p:cond delay="0"/>
                                          </p:stCondLst>
                                        </p:cTn>
                                        <p:tgtEl>
                                          <p:spTgt spid="302"/>
                                        </p:tgtEl>
                                        <p:attrNameLst>
                                          <p:attrName>style.visibility</p:attrName>
                                        </p:attrNameLst>
                                      </p:cBhvr>
                                      <p:to>
                                        <p:strVal val="visible"/>
                                      </p:to>
                                    </p:set>
                                    <p:animEffect transition="in" filter="fade">
                                      <p:cBhvr>
                                        <p:cTn id="292" dur="500"/>
                                        <p:tgtEl>
                                          <p:spTgt spid="302"/>
                                        </p:tgtEl>
                                      </p:cBhvr>
                                    </p:animEffect>
                                  </p:childTnLst>
                                </p:cTn>
                              </p:par>
                            </p:childTnLst>
                          </p:cTn>
                        </p:par>
                        <p:par>
                          <p:cTn id="293" fill="hold">
                            <p:stCondLst>
                              <p:cond delay="1500"/>
                            </p:stCondLst>
                            <p:childTnLst>
                              <p:par>
                                <p:cTn id="294" presetID="10" presetClass="entr" presetSubtype="0" fill="hold" grpId="0" nodeType="afterEffect">
                                  <p:stCondLst>
                                    <p:cond delay="0"/>
                                  </p:stCondLst>
                                  <p:childTnLst>
                                    <p:set>
                                      <p:cBhvr>
                                        <p:cTn id="295" dur="1" fill="hold">
                                          <p:stCondLst>
                                            <p:cond delay="0"/>
                                          </p:stCondLst>
                                        </p:cTn>
                                        <p:tgtEl>
                                          <p:spTgt spid="117"/>
                                        </p:tgtEl>
                                        <p:attrNameLst>
                                          <p:attrName>style.visibility</p:attrName>
                                        </p:attrNameLst>
                                      </p:cBhvr>
                                      <p:to>
                                        <p:strVal val="visible"/>
                                      </p:to>
                                    </p:set>
                                    <p:animEffect transition="in" filter="fade">
                                      <p:cBhvr>
                                        <p:cTn id="296" dur="500"/>
                                        <p:tgtEl>
                                          <p:spTgt spid="117"/>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130"/>
                                        </p:tgtEl>
                                        <p:attrNameLst>
                                          <p:attrName>style.visibility</p:attrName>
                                        </p:attrNameLst>
                                      </p:cBhvr>
                                      <p:to>
                                        <p:strVal val="visible"/>
                                      </p:to>
                                    </p:set>
                                    <p:animEffect transition="in" filter="fade">
                                      <p:cBhvr>
                                        <p:cTn id="299" dur="500"/>
                                        <p:tgtEl>
                                          <p:spTgt spid="130"/>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31"/>
                                        </p:tgtEl>
                                        <p:attrNameLst>
                                          <p:attrName>style.visibility</p:attrName>
                                        </p:attrNameLst>
                                      </p:cBhvr>
                                      <p:to>
                                        <p:strVal val="visible"/>
                                      </p:to>
                                    </p:set>
                                    <p:animEffect transition="in" filter="fade">
                                      <p:cBhvr>
                                        <p:cTn id="302" dur="500"/>
                                        <p:tgtEl>
                                          <p:spTgt spid="131"/>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fade">
                                      <p:cBhvr>
                                        <p:cTn id="305" dur="500"/>
                                        <p:tgtEl>
                                          <p:spTgt spid="132"/>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133"/>
                                        </p:tgtEl>
                                        <p:attrNameLst>
                                          <p:attrName>style.visibility</p:attrName>
                                        </p:attrNameLst>
                                      </p:cBhvr>
                                      <p:to>
                                        <p:strVal val="visible"/>
                                      </p:to>
                                    </p:set>
                                    <p:animEffect transition="in" filter="fade">
                                      <p:cBhvr>
                                        <p:cTn id="308" dur="500"/>
                                        <p:tgtEl>
                                          <p:spTgt spid="133"/>
                                        </p:tgtEl>
                                      </p:cBhvr>
                                    </p:animEffect>
                                  </p:childTnLst>
                                </p:cTn>
                              </p:par>
                              <p:par>
                                <p:cTn id="309" presetID="10" presetClass="entr" presetSubtype="0" fill="hold" grpId="0" nodeType="withEffect">
                                  <p:stCondLst>
                                    <p:cond delay="0"/>
                                  </p:stCondLst>
                                  <p:childTnLst>
                                    <p:set>
                                      <p:cBhvr>
                                        <p:cTn id="310" dur="1" fill="hold">
                                          <p:stCondLst>
                                            <p:cond delay="0"/>
                                          </p:stCondLst>
                                        </p:cTn>
                                        <p:tgtEl>
                                          <p:spTgt spid="134"/>
                                        </p:tgtEl>
                                        <p:attrNameLst>
                                          <p:attrName>style.visibility</p:attrName>
                                        </p:attrNameLst>
                                      </p:cBhvr>
                                      <p:to>
                                        <p:strVal val="visible"/>
                                      </p:to>
                                    </p:set>
                                    <p:animEffect transition="in" filter="fade">
                                      <p:cBhvr>
                                        <p:cTn id="311" dur="500"/>
                                        <p:tgtEl>
                                          <p:spTgt spid="134"/>
                                        </p:tgtEl>
                                      </p:cBhvr>
                                    </p:animEffect>
                                  </p:childTnLst>
                                </p:cTn>
                              </p:par>
                              <p:par>
                                <p:cTn id="312" presetID="10" presetClass="entr" presetSubtype="0" fill="hold" grpId="0" nodeType="withEffect">
                                  <p:stCondLst>
                                    <p:cond delay="0"/>
                                  </p:stCondLst>
                                  <p:childTnLst>
                                    <p:set>
                                      <p:cBhvr>
                                        <p:cTn id="313" dur="1" fill="hold">
                                          <p:stCondLst>
                                            <p:cond delay="0"/>
                                          </p:stCondLst>
                                        </p:cTn>
                                        <p:tgtEl>
                                          <p:spTgt spid="135"/>
                                        </p:tgtEl>
                                        <p:attrNameLst>
                                          <p:attrName>style.visibility</p:attrName>
                                        </p:attrNameLst>
                                      </p:cBhvr>
                                      <p:to>
                                        <p:strVal val="visible"/>
                                      </p:to>
                                    </p:set>
                                    <p:animEffect transition="in" filter="fade">
                                      <p:cBhvr>
                                        <p:cTn id="314" dur="500"/>
                                        <p:tgtEl>
                                          <p:spTgt spid="135"/>
                                        </p:tgtEl>
                                      </p:cBhvr>
                                    </p:animEffect>
                                  </p:childTnLst>
                                </p:cTn>
                              </p:par>
                              <p:par>
                                <p:cTn id="315" presetID="10" presetClass="entr" presetSubtype="0" fill="hold" grpId="0" nodeType="withEffect">
                                  <p:stCondLst>
                                    <p:cond delay="0"/>
                                  </p:stCondLst>
                                  <p:childTnLst>
                                    <p:set>
                                      <p:cBhvr>
                                        <p:cTn id="316" dur="1" fill="hold">
                                          <p:stCondLst>
                                            <p:cond delay="0"/>
                                          </p:stCondLst>
                                        </p:cTn>
                                        <p:tgtEl>
                                          <p:spTgt spid="136"/>
                                        </p:tgtEl>
                                        <p:attrNameLst>
                                          <p:attrName>style.visibility</p:attrName>
                                        </p:attrNameLst>
                                      </p:cBhvr>
                                      <p:to>
                                        <p:strVal val="visible"/>
                                      </p:to>
                                    </p:set>
                                    <p:animEffect transition="in" filter="fade">
                                      <p:cBhvr>
                                        <p:cTn id="317" dur="500"/>
                                        <p:tgtEl>
                                          <p:spTgt spid="136"/>
                                        </p:tgtEl>
                                      </p:cBhvr>
                                    </p:animEffect>
                                  </p:childTnLst>
                                </p:cTn>
                              </p:par>
                              <p:par>
                                <p:cTn id="318" presetID="10" presetClass="entr" presetSubtype="0" fill="hold" nodeType="withEffect">
                                  <p:stCondLst>
                                    <p:cond delay="0"/>
                                  </p:stCondLst>
                                  <p:childTnLst>
                                    <p:set>
                                      <p:cBhvr>
                                        <p:cTn id="319" dur="1" fill="hold">
                                          <p:stCondLst>
                                            <p:cond delay="0"/>
                                          </p:stCondLst>
                                        </p:cTn>
                                        <p:tgtEl>
                                          <p:spTgt spid="311"/>
                                        </p:tgtEl>
                                        <p:attrNameLst>
                                          <p:attrName>style.visibility</p:attrName>
                                        </p:attrNameLst>
                                      </p:cBhvr>
                                      <p:to>
                                        <p:strVal val="visible"/>
                                      </p:to>
                                    </p:set>
                                    <p:animEffect transition="in" filter="fade">
                                      <p:cBhvr>
                                        <p:cTn id="320" dur="500"/>
                                        <p:tgtEl>
                                          <p:spTgt spid="311"/>
                                        </p:tgtEl>
                                      </p:cBhvr>
                                    </p:animEffect>
                                  </p:childTnLst>
                                </p:cTn>
                              </p:par>
                            </p:childTnLst>
                          </p:cTn>
                        </p:par>
                        <p:par>
                          <p:cTn id="321" fill="hold">
                            <p:stCondLst>
                              <p:cond delay="2000"/>
                            </p:stCondLst>
                            <p:childTnLst>
                              <p:par>
                                <p:cTn id="322" presetID="1" presetClass="entr" presetSubtype="0" fill="hold" grpId="0" nodeType="afterEffect">
                                  <p:stCondLst>
                                    <p:cond delay="0"/>
                                  </p:stCondLst>
                                  <p:childTnLst>
                                    <p:set>
                                      <p:cBhvr>
                                        <p:cTn id="323" dur="1" fill="hold">
                                          <p:stCondLst>
                                            <p:cond delay="499"/>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7" grpId="0" animBg="1"/>
      <p:bldP spid="75"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74" grpId="0" animBg="1"/>
      <p:bldP spid="137" grpId="0" animBg="1"/>
      <p:bldP spid="3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p:cNvSpPr>
            <a:spLocks noGrp="1"/>
          </p:cNvSpPr>
          <p:nvPr>
            <p:ph idx="1"/>
          </p:nvPr>
        </p:nvSpPr>
        <p:spPr>
          <a:xfrm>
            <a:off x="246888" y="1188720"/>
            <a:ext cx="8897112" cy="5318406"/>
          </a:xfrm>
        </p:spPr>
        <p:txBody>
          <a:bodyPr/>
          <a:lstStyle/>
          <a:p>
            <a:pPr marL="0" indent="0">
              <a:buNone/>
            </a:pPr>
            <a:r>
              <a:rPr lang="en-US" dirty="0" smtClean="0"/>
              <a:t>Each line has two counters:</a:t>
            </a:r>
          </a:p>
          <a:p>
            <a:r>
              <a:rPr lang="en-US" sz="2400" dirty="0" smtClean="0"/>
              <a:t>Leading counter (</a:t>
            </a:r>
            <a:r>
              <a:rPr lang="en-US" sz="2400" i="1" dirty="0" smtClean="0">
                <a:solidFill>
                  <a:srgbClr val="FF0000"/>
                </a:solidFill>
              </a:rPr>
              <a:t>LeadCTR</a:t>
            </a:r>
            <a:r>
              <a:rPr lang="en-US" sz="2400" dirty="0" smtClean="0"/>
              <a:t>): incremented every write</a:t>
            </a:r>
          </a:p>
          <a:p>
            <a:r>
              <a:rPr lang="en-US" sz="2400" dirty="0" smtClean="0"/>
              <a:t>Trailing counter (</a:t>
            </a:r>
            <a:r>
              <a:rPr lang="en-US" sz="2400" i="1" dirty="0" smtClean="0">
                <a:solidFill>
                  <a:srgbClr val="FF0000"/>
                </a:solidFill>
              </a:rPr>
              <a:t>TrailCTR</a:t>
            </a:r>
            <a:r>
              <a:rPr lang="en-US" sz="2400" dirty="0" smtClean="0"/>
              <a:t>): updated every N writes (</a:t>
            </a:r>
            <a:r>
              <a:rPr lang="en-US" sz="2400" i="1" dirty="0" smtClean="0">
                <a:solidFill>
                  <a:srgbClr val="FF0000"/>
                </a:solidFill>
              </a:rPr>
              <a:t>Epoch</a:t>
            </a:r>
            <a:r>
              <a:rPr lang="en-US" sz="2400" dirty="0" smtClean="0"/>
              <a:t>)</a:t>
            </a:r>
          </a:p>
          <a:p>
            <a:pPr marL="0" indent="0">
              <a:buNone/>
            </a:pPr>
            <a:endParaRPr lang="en-US" dirty="0" smtClean="0"/>
          </a:p>
          <a:p>
            <a:pPr marL="0" indent="0">
              <a:buNone/>
            </a:pPr>
            <a:r>
              <a:rPr lang="en-US" dirty="0" smtClean="0"/>
              <a:t>“</a:t>
            </a:r>
            <a:r>
              <a:rPr lang="en-US" dirty="0"/>
              <a:t>Modified” bit per word to choose between </a:t>
            </a:r>
            <a:r>
              <a:rPr lang="en-US" dirty="0" smtClean="0"/>
              <a:t>counters</a:t>
            </a:r>
          </a:p>
        </p:txBody>
      </p:sp>
      <p:sp>
        <p:nvSpPr>
          <p:cNvPr id="2" name="Title 1"/>
          <p:cNvSpPr>
            <a:spLocks noGrp="1"/>
          </p:cNvSpPr>
          <p:nvPr>
            <p:ph type="title"/>
          </p:nvPr>
        </p:nvSpPr>
        <p:spPr>
          <a:xfrm>
            <a:off x="234942" y="198438"/>
            <a:ext cx="8909058" cy="487362"/>
          </a:xfrm>
        </p:spPr>
        <p:txBody>
          <a:bodyPr/>
          <a:lstStyle/>
          <a:p>
            <a:r>
              <a:rPr lang="en-US" dirty="0" smtClean="0"/>
              <a:t>DEUCE: Dual Counter Encryption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809" y="4020363"/>
            <a:ext cx="1828800" cy="228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849" y="4156472"/>
            <a:ext cx="1828800" cy="2286000"/>
          </a:xfrm>
          <a:prstGeom prst="rect">
            <a:avLst/>
          </a:prstGeom>
        </p:spPr>
      </p:pic>
      <p:pic>
        <p:nvPicPr>
          <p:cNvPr id="10245" name="Picture 5" descr="C:\Users\Vinson\Desktop\Moin\DEUCE\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727" y="4020363"/>
            <a:ext cx="2249164" cy="224916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3"/>
          <p:cNvSpPr txBox="1">
            <a:spLocks/>
          </p:cNvSpPr>
          <p:nvPr/>
        </p:nvSpPr>
        <p:spPr>
          <a:xfrm>
            <a:off x="6924675" y="6649699"/>
            <a:ext cx="2133600" cy="208301"/>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b="1"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79B9E78F-ABFD-44CE-894E-3D6432B5FCE3}" type="slidenum">
              <a:rPr lang="en-US" smtClean="0"/>
              <a:pPr>
                <a:defRPr/>
              </a:pPr>
              <a:t>16</a:t>
            </a:fld>
            <a:endParaRPr lang="en-US"/>
          </a:p>
        </p:txBody>
      </p:sp>
    </p:spTree>
    <p:extLst>
      <p:ext uri="{BB962C8B-B14F-4D97-AF65-F5344CB8AC3E}">
        <p14:creationId xmlns:p14="http://schemas.microsoft.com/office/powerpoint/2010/main" val="1166630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4617" y="2451382"/>
            <a:ext cx="2580225" cy="598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Epoch Start</a:t>
            </a:r>
            <a:endParaRPr lang="en-US" sz="2400" dirty="0"/>
          </a:p>
        </p:txBody>
      </p:sp>
      <p:sp>
        <p:nvSpPr>
          <p:cNvPr id="2" name="Title 1"/>
          <p:cNvSpPr>
            <a:spLocks noGrp="1"/>
          </p:cNvSpPr>
          <p:nvPr>
            <p:ph type="title"/>
          </p:nvPr>
        </p:nvSpPr>
        <p:spPr/>
        <p:txBody>
          <a:bodyPr/>
          <a:lstStyle/>
          <a:p>
            <a:r>
              <a:rPr lang="en-US" dirty="0"/>
              <a:t>DEUCE: </a:t>
            </a:r>
            <a:r>
              <a:rPr lang="en-US" dirty="0" smtClean="0"/>
              <a:t>operation</a:t>
            </a:r>
            <a:endParaRPr lang="en-US" dirty="0"/>
          </a:p>
        </p:txBody>
      </p:sp>
      <p:sp>
        <p:nvSpPr>
          <p:cNvPr id="7" name="Rounded Rectangle 6"/>
          <p:cNvSpPr/>
          <p:nvPr/>
        </p:nvSpPr>
        <p:spPr>
          <a:xfrm>
            <a:off x="3453806" y="1225687"/>
            <a:ext cx="2236389" cy="44747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On a write</a:t>
            </a:r>
            <a:endParaRPr lang="en-US" sz="2800" dirty="0"/>
          </a:p>
        </p:txBody>
      </p:sp>
      <p:sp>
        <p:nvSpPr>
          <p:cNvPr id="8" name="Rounded Rectangle 7"/>
          <p:cNvSpPr/>
          <p:nvPr/>
        </p:nvSpPr>
        <p:spPr>
          <a:xfrm>
            <a:off x="5408191" y="3049632"/>
            <a:ext cx="3524656" cy="2954126"/>
          </a:xfrm>
          <a:prstGeom prst="roundRect">
            <a:avLst/>
          </a:prstGeom>
          <a:solidFill>
            <a:srgbClr val="FFC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LeadCTR++</a:t>
            </a:r>
          </a:p>
          <a:p>
            <a:pPr algn="ctr"/>
            <a:endParaRPr lang="en-US" sz="2400" dirty="0"/>
          </a:p>
          <a:p>
            <a:pPr algn="ctr"/>
            <a:r>
              <a:rPr lang="en-US" sz="2400" dirty="0"/>
              <a:t>Re-encrypt words modified since Epoch</a:t>
            </a:r>
          </a:p>
          <a:p>
            <a:pPr algn="ctr"/>
            <a:endParaRPr lang="en-US" sz="2400" dirty="0"/>
          </a:p>
          <a:p>
            <a:pPr algn="ctr"/>
            <a:r>
              <a:rPr lang="en-US" sz="2400" dirty="0"/>
              <a:t>Set “modified” bits</a:t>
            </a:r>
          </a:p>
          <a:p>
            <a:pPr algn="ctr"/>
            <a:endParaRPr lang="en-US" sz="2400" dirty="0"/>
          </a:p>
        </p:txBody>
      </p:sp>
      <p:sp>
        <p:nvSpPr>
          <p:cNvPr id="9" name="Rounded Rectangle 8"/>
          <p:cNvSpPr/>
          <p:nvPr/>
        </p:nvSpPr>
        <p:spPr>
          <a:xfrm>
            <a:off x="230221" y="3049632"/>
            <a:ext cx="3524656" cy="2954126"/>
          </a:xfrm>
          <a:prstGeom prst="roundRect">
            <a:avLst/>
          </a:prstGeom>
          <a:solidFill>
            <a:srgbClr val="CCFF6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TrailCTR=LeadCTR</a:t>
            </a:r>
          </a:p>
          <a:p>
            <a:pPr algn="ctr"/>
            <a:endParaRPr lang="en-US" sz="2400" dirty="0"/>
          </a:p>
          <a:p>
            <a:pPr algn="ctr"/>
            <a:r>
              <a:rPr lang="en-US" sz="2400" dirty="0"/>
              <a:t>Re-encrypt ALL words</a:t>
            </a:r>
          </a:p>
          <a:p>
            <a:pPr algn="ctr"/>
            <a:endParaRPr lang="en-US" sz="2400" dirty="0"/>
          </a:p>
          <a:p>
            <a:pPr algn="ctr"/>
            <a:endParaRPr lang="en-US" sz="2400" dirty="0"/>
          </a:p>
          <a:p>
            <a:pPr algn="ctr"/>
            <a:r>
              <a:rPr lang="en-US" sz="2400" dirty="0"/>
              <a:t>Reset “modified” bits</a:t>
            </a:r>
          </a:p>
          <a:p>
            <a:pPr algn="ctr"/>
            <a:endParaRPr lang="en-US" sz="2400" dirty="0"/>
          </a:p>
        </p:txBody>
      </p:sp>
      <p:cxnSp>
        <p:nvCxnSpPr>
          <p:cNvPr id="10" name="Straight Arrow Connector 9"/>
          <p:cNvCxnSpPr>
            <a:endCxn id="19" idx="0"/>
          </p:cNvCxnSpPr>
          <p:nvPr/>
        </p:nvCxnSpPr>
        <p:spPr>
          <a:xfrm flipH="1">
            <a:off x="1914730" y="1731529"/>
            <a:ext cx="2618363" cy="719853"/>
          </a:xfrm>
          <a:prstGeom prst="straightConnector1">
            <a:avLst/>
          </a:prstGeom>
          <a:ln w="38100">
            <a:solidFill>
              <a:schemeClr val="tx1"/>
            </a:solidFill>
            <a:prstDash val="solid"/>
            <a:tailEnd type="arrow" w="med" len="lg"/>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861339" y="2451382"/>
            <a:ext cx="2580225" cy="598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Between Epoch</a:t>
            </a:r>
            <a:endParaRPr lang="en-US" sz="2400" dirty="0"/>
          </a:p>
        </p:txBody>
      </p:sp>
      <p:cxnSp>
        <p:nvCxnSpPr>
          <p:cNvPr id="16" name="Straight Arrow Connector 15"/>
          <p:cNvCxnSpPr>
            <a:endCxn id="24" idx="0"/>
          </p:cNvCxnSpPr>
          <p:nvPr/>
        </p:nvCxnSpPr>
        <p:spPr>
          <a:xfrm>
            <a:off x="4533093" y="1731529"/>
            <a:ext cx="2618359" cy="719853"/>
          </a:xfrm>
          <a:prstGeom prst="straightConnector1">
            <a:avLst/>
          </a:prstGeom>
          <a:ln w="38100">
            <a:solidFill>
              <a:schemeClr val="tx1"/>
            </a:solidFill>
            <a:prstDash val="solid"/>
            <a:tailEnd type="arrow" w="med" len="lg"/>
          </a:ln>
          <a:effectLst/>
        </p:spPr>
        <p:style>
          <a:lnRef idx="2">
            <a:schemeClr val="accent1"/>
          </a:lnRef>
          <a:fillRef idx="0">
            <a:schemeClr val="accent1"/>
          </a:fillRef>
          <a:effectRef idx="1">
            <a:schemeClr val="accent1"/>
          </a:effectRef>
          <a:fontRef idx="minor">
            <a:schemeClr val="tx1"/>
          </a:fontRef>
        </p:style>
      </p:cxnSp>
      <p:sp>
        <p:nvSpPr>
          <p:cNvPr id="12"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17</a:t>
            </a:fld>
            <a:endParaRPr lang="en-US" dirty="0"/>
          </a:p>
        </p:txBody>
      </p:sp>
      <p:sp>
        <p:nvSpPr>
          <p:cNvPr id="13" name="Rectangle 12"/>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smtClean="0"/>
              <a:t>DEUCE re-encrypts only words modified since Epoch</a:t>
            </a:r>
            <a:endParaRPr lang="en-US" sz="2800" dirty="0">
              <a:solidFill>
                <a:srgbClr val="00B050"/>
              </a:solidFill>
            </a:endParaRPr>
          </a:p>
        </p:txBody>
      </p:sp>
    </p:spTree>
    <p:extLst>
      <p:ext uri="{BB962C8B-B14F-4D97-AF65-F5344CB8AC3E}">
        <p14:creationId xmlns:p14="http://schemas.microsoft.com/office/powerpoint/2010/main" val="234028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p:cNvCxnSpPr/>
          <p:nvPr/>
        </p:nvCxnSpPr>
        <p:spPr>
          <a:xfrm flipV="1">
            <a:off x="2823408" y="4448802"/>
            <a:ext cx="0" cy="685800"/>
          </a:xfrm>
          <a:prstGeom prst="straightConnector1">
            <a:avLst/>
          </a:prstGeom>
          <a:ln w="57150">
            <a:solidFill>
              <a:srgbClr val="FF0000">
                <a:alpha val="34902"/>
              </a:srgb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effectLst/>
        </p:spPr>
        <p:txBody>
          <a:bodyPr/>
          <a:lstStyle/>
          <a:p>
            <a:r>
              <a:rPr lang="en-US" dirty="0" smtClean="0"/>
              <a:t>DEUCE: EXAMPLE (EPOCH = 4 writes)</a:t>
            </a:r>
            <a:endParaRPr lang="en-US" dirty="0"/>
          </a:p>
        </p:txBody>
      </p:sp>
      <p:cxnSp>
        <p:nvCxnSpPr>
          <p:cNvPr id="9" name="Straight Arrow Connector 8"/>
          <p:cNvCxnSpPr/>
          <p:nvPr/>
        </p:nvCxnSpPr>
        <p:spPr>
          <a:xfrm>
            <a:off x="2820194" y="5137824"/>
            <a:ext cx="5273204" cy="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7345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6489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5633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7392195" y="4680624"/>
            <a:ext cx="0" cy="45720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820194" y="4439145"/>
            <a:ext cx="0" cy="685800"/>
          </a:xfrm>
          <a:prstGeom prst="straightConnector1">
            <a:avLst/>
          </a:prstGeom>
          <a:ln w="5715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477794" y="4439145"/>
            <a:ext cx="0" cy="685800"/>
          </a:xfrm>
          <a:prstGeom prst="straightConnector1">
            <a:avLst/>
          </a:prstGeom>
          <a:ln w="57150">
            <a:solidFill>
              <a:srgbClr val="FF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366208" y="1327830"/>
            <a:ext cx="914400" cy="914400"/>
          </a:xfrm>
          <a:prstGeom prst="rect">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ALL</a:t>
            </a:r>
            <a:endParaRPr lang="en-US" dirty="0">
              <a:solidFill>
                <a:srgbClr val="FF0000"/>
              </a:solidFill>
            </a:endParaRPr>
          </a:p>
        </p:txBody>
      </p:sp>
      <p:sp>
        <p:nvSpPr>
          <p:cNvPr id="23" name="Rectangle 22"/>
          <p:cNvSpPr/>
          <p:nvPr/>
        </p:nvSpPr>
        <p:spPr>
          <a:xfrm>
            <a:off x="3280608"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W7</a:t>
            </a:r>
          </a:p>
        </p:txBody>
      </p:sp>
      <p:sp>
        <p:nvSpPr>
          <p:cNvPr id="24" name="Rectangle 23"/>
          <p:cNvSpPr/>
          <p:nvPr/>
        </p:nvSpPr>
        <p:spPr>
          <a:xfrm>
            <a:off x="4191795"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W4</a:t>
            </a:r>
          </a:p>
          <a:p>
            <a:pPr algn="ctr"/>
            <a:r>
              <a:rPr lang="en-US" dirty="0" smtClean="0"/>
              <a:t>W7</a:t>
            </a:r>
            <a:endParaRPr lang="en-US" dirty="0"/>
          </a:p>
        </p:txBody>
      </p:sp>
      <p:sp>
        <p:nvSpPr>
          <p:cNvPr id="25" name="Rectangle 24"/>
          <p:cNvSpPr/>
          <p:nvPr/>
        </p:nvSpPr>
        <p:spPr>
          <a:xfrm>
            <a:off x="5106195"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W0</a:t>
            </a:r>
          </a:p>
          <a:p>
            <a:pPr algn="ctr"/>
            <a:r>
              <a:rPr lang="en-US" dirty="0" smtClean="0"/>
              <a:t>W4</a:t>
            </a:r>
          </a:p>
          <a:p>
            <a:pPr algn="ctr"/>
            <a:r>
              <a:rPr lang="en-US" dirty="0" smtClean="0"/>
              <a:t>W7</a:t>
            </a:r>
            <a:endParaRPr lang="en-US" dirty="0"/>
          </a:p>
        </p:txBody>
      </p:sp>
      <p:sp>
        <p:nvSpPr>
          <p:cNvPr id="26" name="Rectangle 25"/>
          <p:cNvSpPr/>
          <p:nvPr/>
        </p:nvSpPr>
        <p:spPr>
          <a:xfrm>
            <a:off x="6023807"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ALL</a:t>
            </a:r>
          </a:p>
        </p:txBody>
      </p:sp>
      <p:sp>
        <p:nvSpPr>
          <p:cNvPr id="27" name="Rectangle 26"/>
          <p:cNvSpPr/>
          <p:nvPr/>
        </p:nvSpPr>
        <p:spPr>
          <a:xfrm>
            <a:off x="6938207" y="13278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W2</a:t>
            </a:r>
          </a:p>
          <a:p>
            <a:pPr algn="ctr"/>
            <a:r>
              <a:rPr lang="en-US" dirty="0" smtClean="0"/>
              <a:t>W4</a:t>
            </a:r>
            <a:endParaRPr lang="en-US" dirty="0"/>
          </a:p>
        </p:txBody>
      </p:sp>
      <p:sp>
        <p:nvSpPr>
          <p:cNvPr id="30" name="Rectangle 29"/>
          <p:cNvSpPr/>
          <p:nvPr/>
        </p:nvSpPr>
        <p:spPr>
          <a:xfrm>
            <a:off x="2366208"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Rectangle 30"/>
          <p:cNvSpPr/>
          <p:nvPr/>
        </p:nvSpPr>
        <p:spPr>
          <a:xfrm>
            <a:off x="3280608"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ectangle 31"/>
          <p:cNvSpPr/>
          <p:nvPr/>
        </p:nvSpPr>
        <p:spPr>
          <a:xfrm>
            <a:off x="4191795"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Rectangle 32"/>
          <p:cNvSpPr/>
          <p:nvPr/>
        </p:nvSpPr>
        <p:spPr>
          <a:xfrm>
            <a:off x="5106195"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Rectangle 33"/>
          <p:cNvSpPr/>
          <p:nvPr/>
        </p:nvSpPr>
        <p:spPr>
          <a:xfrm>
            <a:off x="6023807"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Rectangle 34"/>
          <p:cNvSpPr/>
          <p:nvPr/>
        </p:nvSpPr>
        <p:spPr>
          <a:xfrm>
            <a:off x="6938207" y="2242230"/>
            <a:ext cx="91440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8" name="Rectangle 37"/>
          <p:cNvSpPr/>
          <p:nvPr/>
        </p:nvSpPr>
        <p:spPr>
          <a:xfrm>
            <a:off x="1085787" y="2242230"/>
            <a:ext cx="128016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p:txBody>
      </p:sp>
      <p:sp>
        <p:nvSpPr>
          <p:cNvPr id="39" name="Rectangle 38"/>
          <p:cNvSpPr/>
          <p:nvPr/>
        </p:nvSpPr>
        <p:spPr>
          <a:xfrm>
            <a:off x="1085787" y="1328903"/>
            <a:ext cx="1280160" cy="91440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Encrypted Words</a:t>
            </a:r>
            <a:endParaRPr lang="en-US" dirty="0"/>
          </a:p>
        </p:txBody>
      </p:sp>
      <p:sp>
        <p:nvSpPr>
          <p:cNvPr id="40" name="Rectangle 39"/>
          <p:cNvSpPr/>
          <p:nvPr/>
        </p:nvSpPr>
        <p:spPr>
          <a:xfrm>
            <a:off x="1268667" y="2379390"/>
            <a:ext cx="9144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LCTR</a:t>
            </a:r>
          </a:p>
        </p:txBody>
      </p:sp>
      <p:sp>
        <p:nvSpPr>
          <p:cNvPr id="41" name="Rectangle 40"/>
          <p:cNvSpPr/>
          <p:nvPr/>
        </p:nvSpPr>
        <p:spPr>
          <a:xfrm>
            <a:off x="1268667" y="2699430"/>
            <a:ext cx="917622"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TCTR</a:t>
            </a:r>
          </a:p>
        </p:txBody>
      </p:sp>
      <p:sp>
        <p:nvSpPr>
          <p:cNvPr id="42" name="Rectangle 41"/>
          <p:cNvSpPr/>
          <p:nvPr/>
        </p:nvSpPr>
        <p:spPr>
          <a:xfrm>
            <a:off x="2591594"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endParaRPr lang="en-US" dirty="0" smtClean="0"/>
          </a:p>
        </p:txBody>
      </p:sp>
      <p:sp>
        <p:nvSpPr>
          <p:cNvPr id="43" name="Rectangle 42"/>
          <p:cNvSpPr/>
          <p:nvPr/>
        </p:nvSpPr>
        <p:spPr>
          <a:xfrm>
            <a:off x="2591594"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46" name="Rectangle 45"/>
          <p:cNvSpPr/>
          <p:nvPr/>
        </p:nvSpPr>
        <p:spPr>
          <a:xfrm>
            <a:off x="35059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p>
        </p:txBody>
      </p:sp>
      <p:sp>
        <p:nvSpPr>
          <p:cNvPr id="47" name="Rectangle 46"/>
          <p:cNvSpPr/>
          <p:nvPr/>
        </p:nvSpPr>
        <p:spPr>
          <a:xfrm>
            <a:off x="35059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48" name="Rectangle 47"/>
          <p:cNvSpPr/>
          <p:nvPr/>
        </p:nvSpPr>
        <p:spPr>
          <a:xfrm>
            <a:off x="44203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p>
        </p:txBody>
      </p:sp>
      <p:sp>
        <p:nvSpPr>
          <p:cNvPr id="49" name="Rectangle 48"/>
          <p:cNvSpPr/>
          <p:nvPr/>
        </p:nvSpPr>
        <p:spPr>
          <a:xfrm>
            <a:off x="44203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50" name="Rectangle 49"/>
          <p:cNvSpPr/>
          <p:nvPr/>
        </p:nvSpPr>
        <p:spPr>
          <a:xfrm>
            <a:off x="53347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p>
        </p:txBody>
      </p:sp>
      <p:sp>
        <p:nvSpPr>
          <p:cNvPr id="51" name="Rectangle 50"/>
          <p:cNvSpPr/>
          <p:nvPr/>
        </p:nvSpPr>
        <p:spPr>
          <a:xfrm>
            <a:off x="53347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0</a:t>
            </a:r>
          </a:p>
        </p:txBody>
      </p:sp>
      <p:sp>
        <p:nvSpPr>
          <p:cNvPr id="52" name="Rectangle 51"/>
          <p:cNvSpPr/>
          <p:nvPr/>
        </p:nvSpPr>
        <p:spPr>
          <a:xfrm>
            <a:off x="6249194"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p>
        </p:txBody>
      </p:sp>
      <p:sp>
        <p:nvSpPr>
          <p:cNvPr id="53" name="Rectangle 52"/>
          <p:cNvSpPr/>
          <p:nvPr/>
        </p:nvSpPr>
        <p:spPr>
          <a:xfrm>
            <a:off x="6249194"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4</a:t>
            </a:r>
            <a:endParaRPr lang="en-US" dirty="0" smtClean="0">
              <a:solidFill>
                <a:schemeClr val="bg1"/>
              </a:solidFill>
            </a:endParaRPr>
          </a:p>
        </p:txBody>
      </p:sp>
      <p:sp>
        <p:nvSpPr>
          <p:cNvPr id="54" name="Rectangle 53"/>
          <p:cNvSpPr/>
          <p:nvPr/>
        </p:nvSpPr>
        <p:spPr>
          <a:xfrm>
            <a:off x="7163595" y="2379390"/>
            <a:ext cx="457200" cy="320040"/>
          </a:xfrm>
          <a:prstGeom prst="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p>
        </p:txBody>
      </p:sp>
      <p:sp>
        <p:nvSpPr>
          <p:cNvPr id="55" name="Rectangle 54"/>
          <p:cNvSpPr/>
          <p:nvPr/>
        </p:nvSpPr>
        <p:spPr>
          <a:xfrm>
            <a:off x="7163595" y="2699430"/>
            <a:ext cx="460414" cy="319396"/>
          </a:xfrm>
          <a:prstGeom prst="rect">
            <a:avLst/>
          </a:prstGeom>
          <a:solidFill>
            <a:schemeClr val="tx1"/>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4</a:t>
            </a:r>
          </a:p>
        </p:txBody>
      </p:sp>
      <p:sp>
        <p:nvSpPr>
          <p:cNvPr id="60" name="TextBox 59"/>
          <p:cNvSpPr txBox="1"/>
          <p:nvPr/>
        </p:nvSpPr>
        <p:spPr>
          <a:xfrm>
            <a:off x="3267166" y="4311292"/>
            <a:ext cx="941283" cy="369332"/>
          </a:xfrm>
          <a:prstGeom prst="rect">
            <a:avLst/>
          </a:prstGeom>
          <a:noFill/>
          <a:effectLst/>
        </p:spPr>
        <p:txBody>
          <a:bodyPr wrap="none" rtlCol="0">
            <a:spAutoFit/>
          </a:bodyPr>
          <a:lstStyle/>
          <a:p>
            <a:r>
              <a:rPr lang="en-US" dirty="0" smtClean="0"/>
              <a:t>W0,W7</a:t>
            </a:r>
            <a:endParaRPr lang="en-US" dirty="0"/>
          </a:p>
        </p:txBody>
      </p:sp>
      <p:sp>
        <p:nvSpPr>
          <p:cNvPr id="61" name="TextBox 60"/>
          <p:cNvSpPr txBox="1"/>
          <p:nvPr/>
        </p:nvSpPr>
        <p:spPr>
          <a:xfrm>
            <a:off x="4383537" y="4311642"/>
            <a:ext cx="530915" cy="369332"/>
          </a:xfrm>
          <a:prstGeom prst="rect">
            <a:avLst/>
          </a:prstGeom>
          <a:noFill/>
          <a:effectLst/>
        </p:spPr>
        <p:txBody>
          <a:bodyPr wrap="none" rtlCol="0">
            <a:spAutoFit/>
          </a:bodyPr>
          <a:lstStyle/>
          <a:p>
            <a:r>
              <a:rPr lang="en-US" dirty="0" smtClean="0"/>
              <a:t>W4</a:t>
            </a:r>
            <a:endParaRPr lang="en-US" dirty="0"/>
          </a:p>
        </p:txBody>
      </p:sp>
      <p:sp>
        <p:nvSpPr>
          <p:cNvPr id="62" name="TextBox 61"/>
          <p:cNvSpPr txBox="1"/>
          <p:nvPr/>
        </p:nvSpPr>
        <p:spPr>
          <a:xfrm>
            <a:off x="5297937" y="4311292"/>
            <a:ext cx="530915" cy="369332"/>
          </a:xfrm>
          <a:prstGeom prst="rect">
            <a:avLst/>
          </a:prstGeom>
          <a:noFill/>
          <a:effectLst/>
        </p:spPr>
        <p:txBody>
          <a:bodyPr wrap="none" rtlCol="0">
            <a:spAutoFit/>
          </a:bodyPr>
          <a:lstStyle/>
          <a:p>
            <a:r>
              <a:rPr lang="en-US" dirty="0" smtClean="0"/>
              <a:t>W7</a:t>
            </a:r>
            <a:endParaRPr lang="en-US" dirty="0"/>
          </a:p>
        </p:txBody>
      </p:sp>
      <p:sp>
        <p:nvSpPr>
          <p:cNvPr id="63" name="TextBox 62"/>
          <p:cNvSpPr txBox="1"/>
          <p:nvPr/>
        </p:nvSpPr>
        <p:spPr>
          <a:xfrm>
            <a:off x="6929064" y="4311292"/>
            <a:ext cx="941283" cy="369332"/>
          </a:xfrm>
          <a:prstGeom prst="rect">
            <a:avLst/>
          </a:prstGeom>
          <a:noFill/>
          <a:effectLst/>
        </p:spPr>
        <p:txBody>
          <a:bodyPr wrap="none" rtlCol="0">
            <a:spAutoFit/>
          </a:bodyPr>
          <a:lstStyle/>
          <a:p>
            <a:r>
              <a:rPr lang="en-US" dirty="0" smtClean="0"/>
              <a:t>W2,W4</a:t>
            </a:r>
            <a:endParaRPr lang="en-US" dirty="0"/>
          </a:p>
        </p:txBody>
      </p:sp>
      <p:sp>
        <p:nvSpPr>
          <p:cNvPr id="66" name="TextBox 65"/>
          <p:cNvSpPr txBox="1"/>
          <p:nvPr/>
        </p:nvSpPr>
        <p:spPr>
          <a:xfrm>
            <a:off x="2663741" y="5262532"/>
            <a:ext cx="312906" cy="369332"/>
          </a:xfrm>
          <a:prstGeom prst="rect">
            <a:avLst/>
          </a:prstGeom>
          <a:noFill/>
          <a:effectLst/>
        </p:spPr>
        <p:txBody>
          <a:bodyPr wrap="none" rtlCol="0">
            <a:spAutoFit/>
          </a:bodyPr>
          <a:lstStyle/>
          <a:p>
            <a:r>
              <a:rPr lang="en-US" dirty="0"/>
              <a:t>0</a:t>
            </a:r>
          </a:p>
        </p:txBody>
      </p:sp>
      <p:sp>
        <p:nvSpPr>
          <p:cNvPr id="67" name="TextBox 66"/>
          <p:cNvSpPr txBox="1"/>
          <p:nvPr/>
        </p:nvSpPr>
        <p:spPr>
          <a:xfrm>
            <a:off x="3581355" y="5262618"/>
            <a:ext cx="312906" cy="369332"/>
          </a:xfrm>
          <a:prstGeom prst="rect">
            <a:avLst/>
          </a:prstGeom>
          <a:noFill/>
          <a:effectLst/>
        </p:spPr>
        <p:txBody>
          <a:bodyPr wrap="none" rtlCol="0">
            <a:spAutoFit/>
          </a:bodyPr>
          <a:lstStyle/>
          <a:p>
            <a:r>
              <a:rPr lang="en-US" dirty="0" smtClean="0"/>
              <a:t>1</a:t>
            </a:r>
            <a:endParaRPr lang="en-US" dirty="0"/>
          </a:p>
        </p:txBody>
      </p:sp>
      <p:sp>
        <p:nvSpPr>
          <p:cNvPr id="68" name="TextBox 67"/>
          <p:cNvSpPr txBox="1"/>
          <p:nvPr/>
        </p:nvSpPr>
        <p:spPr>
          <a:xfrm>
            <a:off x="4492541" y="5262618"/>
            <a:ext cx="312906" cy="369332"/>
          </a:xfrm>
          <a:prstGeom prst="rect">
            <a:avLst/>
          </a:prstGeom>
          <a:noFill/>
          <a:effectLst/>
        </p:spPr>
        <p:txBody>
          <a:bodyPr wrap="none" rtlCol="0">
            <a:spAutoFit/>
          </a:bodyPr>
          <a:lstStyle/>
          <a:p>
            <a:r>
              <a:rPr lang="en-US" dirty="0" smtClean="0"/>
              <a:t>2</a:t>
            </a:r>
            <a:endParaRPr lang="en-US" dirty="0"/>
          </a:p>
        </p:txBody>
      </p:sp>
      <p:sp>
        <p:nvSpPr>
          <p:cNvPr id="69" name="TextBox 68"/>
          <p:cNvSpPr txBox="1"/>
          <p:nvPr/>
        </p:nvSpPr>
        <p:spPr>
          <a:xfrm>
            <a:off x="5410155" y="5262704"/>
            <a:ext cx="312906" cy="369332"/>
          </a:xfrm>
          <a:prstGeom prst="rect">
            <a:avLst/>
          </a:prstGeom>
          <a:noFill/>
          <a:effectLst/>
        </p:spPr>
        <p:txBody>
          <a:bodyPr wrap="none" rtlCol="0">
            <a:spAutoFit/>
          </a:bodyPr>
          <a:lstStyle/>
          <a:p>
            <a:r>
              <a:rPr lang="en-US" dirty="0" smtClean="0"/>
              <a:t>3</a:t>
            </a:r>
            <a:endParaRPr lang="en-US" dirty="0"/>
          </a:p>
        </p:txBody>
      </p:sp>
      <p:sp>
        <p:nvSpPr>
          <p:cNvPr id="70" name="TextBox 69"/>
          <p:cNvSpPr txBox="1"/>
          <p:nvPr/>
        </p:nvSpPr>
        <p:spPr>
          <a:xfrm>
            <a:off x="6321341" y="5262704"/>
            <a:ext cx="312906" cy="369332"/>
          </a:xfrm>
          <a:prstGeom prst="rect">
            <a:avLst/>
          </a:prstGeom>
          <a:noFill/>
          <a:effectLst/>
        </p:spPr>
        <p:txBody>
          <a:bodyPr wrap="none" rtlCol="0">
            <a:spAutoFit/>
          </a:bodyPr>
          <a:lstStyle/>
          <a:p>
            <a:r>
              <a:rPr lang="en-US" dirty="0" smtClean="0"/>
              <a:t>4</a:t>
            </a:r>
            <a:endParaRPr lang="en-US" dirty="0"/>
          </a:p>
        </p:txBody>
      </p:sp>
      <p:sp>
        <p:nvSpPr>
          <p:cNvPr id="71" name="TextBox 70"/>
          <p:cNvSpPr txBox="1"/>
          <p:nvPr/>
        </p:nvSpPr>
        <p:spPr>
          <a:xfrm>
            <a:off x="7238955" y="5262790"/>
            <a:ext cx="312906" cy="369332"/>
          </a:xfrm>
          <a:prstGeom prst="rect">
            <a:avLst/>
          </a:prstGeom>
          <a:noFill/>
          <a:effectLst/>
        </p:spPr>
        <p:txBody>
          <a:bodyPr wrap="none" rtlCol="0">
            <a:spAutoFit/>
          </a:bodyPr>
          <a:lstStyle/>
          <a:p>
            <a:r>
              <a:rPr lang="en-US" dirty="0" smtClean="0"/>
              <a:t>5</a:t>
            </a:r>
            <a:endParaRPr lang="en-US" dirty="0"/>
          </a:p>
        </p:txBody>
      </p:sp>
      <p:sp>
        <p:nvSpPr>
          <p:cNvPr id="74" name="TextBox 73"/>
          <p:cNvSpPr txBox="1"/>
          <p:nvPr/>
        </p:nvSpPr>
        <p:spPr>
          <a:xfrm>
            <a:off x="553168" y="4426973"/>
            <a:ext cx="1890860" cy="646331"/>
          </a:xfrm>
          <a:prstGeom prst="rect">
            <a:avLst/>
          </a:prstGeom>
          <a:noFill/>
          <a:effectLst/>
        </p:spPr>
        <p:txBody>
          <a:bodyPr wrap="square" rtlCol="0">
            <a:spAutoFit/>
          </a:bodyPr>
          <a:lstStyle/>
          <a:p>
            <a:pPr algn="ctr"/>
            <a:r>
              <a:rPr lang="en-US" dirty="0" smtClean="0"/>
              <a:t>Modified Words in Write</a:t>
            </a:r>
            <a:endParaRPr lang="en-US" dirty="0"/>
          </a:p>
        </p:txBody>
      </p:sp>
      <p:sp>
        <p:nvSpPr>
          <p:cNvPr id="78" name="Rounded Rectangle 77"/>
          <p:cNvSpPr/>
          <p:nvPr/>
        </p:nvSpPr>
        <p:spPr>
          <a:xfrm>
            <a:off x="886873" y="3364613"/>
            <a:ext cx="7370255" cy="721046"/>
          </a:xfrm>
          <a:prstGeom prst="roundRect">
            <a:avLst/>
          </a:prstGeom>
          <a:solidFill>
            <a:srgbClr val="99CCFF"/>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Get TrailCTR by masking 2 LSB off LeadCTR</a:t>
            </a:r>
          </a:p>
          <a:p>
            <a:pPr algn="ctr"/>
            <a:r>
              <a:rPr lang="en-US" sz="2400" dirty="0" smtClean="0">
                <a:sym typeface="Wingdings" pitchFamily="2" charset="2"/>
              </a:rPr>
              <a:t>DEUCE needs only one</a:t>
            </a:r>
            <a:r>
              <a:rPr lang="en-US" sz="2400" dirty="0" smtClean="0"/>
              <a:t> physical counter per line</a:t>
            </a:r>
            <a:endParaRPr lang="en-US" sz="2400" dirty="0"/>
          </a:p>
        </p:txBody>
      </p:sp>
      <p:sp>
        <p:nvSpPr>
          <p:cNvPr id="56" name="TextBox 55"/>
          <p:cNvSpPr txBox="1"/>
          <p:nvPr/>
        </p:nvSpPr>
        <p:spPr>
          <a:xfrm>
            <a:off x="6301724" y="4108421"/>
            <a:ext cx="338554" cy="369332"/>
          </a:xfrm>
          <a:prstGeom prst="rect">
            <a:avLst/>
          </a:prstGeom>
          <a:noFill/>
          <a:effectLst/>
        </p:spPr>
        <p:txBody>
          <a:bodyPr wrap="none" rtlCol="0">
            <a:spAutoFit/>
          </a:bodyPr>
          <a:lstStyle/>
          <a:p>
            <a:r>
              <a:rPr lang="en-US" dirty="0" smtClean="0"/>
              <a:t>X</a:t>
            </a:r>
            <a:endParaRPr lang="en-US" dirty="0"/>
          </a:p>
        </p:txBody>
      </p:sp>
      <p:sp>
        <p:nvSpPr>
          <p:cNvPr id="57"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18</a:t>
            </a:fld>
            <a:endParaRPr lang="en-US"/>
          </a:p>
        </p:txBody>
      </p:sp>
      <p:sp>
        <p:nvSpPr>
          <p:cNvPr id="58" name="Rectangle 57"/>
          <p:cNvSpPr/>
          <p:nvPr/>
        </p:nvSpPr>
        <p:spPr>
          <a:xfrm>
            <a:off x="91440" y="6126480"/>
            <a:ext cx="8961120" cy="523220"/>
          </a:xfrm>
          <a:prstGeom prst="rect">
            <a:avLst/>
          </a:prstGeom>
          <a:solidFill>
            <a:srgbClr val="BBCFE6"/>
          </a:solidFill>
          <a:ln w="38100" cmpd="sng">
            <a:solidFill>
              <a:srgbClr val="FF6600"/>
            </a:solidFill>
          </a:ln>
        </p:spPr>
        <p:txBody>
          <a:bodyPr wrap="square">
            <a:spAutoFit/>
          </a:bodyPr>
          <a:lstStyle/>
          <a:p>
            <a:pPr algn="ctr"/>
            <a:r>
              <a:rPr lang="en-US" sz="2800" dirty="0"/>
              <a:t>DEUCE does partial re-encryption between Epochs</a:t>
            </a:r>
            <a:endParaRPr lang="en-US" sz="2800" dirty="0">
              <a:solidFill>
                <a:srgbClr val="00B050"/>
              </a:solidFill>
            </a:endParaRPr>
          </a:p>
        </p:txBody>
      </p:sp>
    </p:spTree>
    <p:extLst>
      <p:ext uri="{BB962C8B-B14F-4D97-AF65-F5344CB8AC3E}">
        <p14:creationId xmlns:p14="http://schemas.microsoft.com/office/powerpoint/2010/main" val="970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fade">
                                      <p:cBhvr>
                                        <p:cTn id="12" dur="500"/>
                                        <p:tgtEl>
                                          <p:spTgt spid="4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3">
                                            <p:txEl>
                                              <p:pRg st="0" end="0"/>
                                            </p:txEl>
                                          </p:spTgt>
                                        </p:tgtEl>
                                        <p:attrNameLst>
                                          <p:attrName>style.visibility</p:attrName>
                                        </p:attrNameLst>
                                      </p:cBhvr>
                                      <p:to>
                                        <p:strVal val="visible"/>
                                      </p:to>
                                    </p:set>
                                    <p:animEffect transition="in" filter="fade">
                                      <p:cBhvr>
                                        <p:cTn id="15" dur="500"/>
                                        <p:tgtEl>
                                          <p:spTgt spid="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animEffect transition="in" filter="fade">
                                      <p:cBhvr>
                                        <p:cTn id="20" dur="500"/>
                                        <p:tgtEl>
                                          <p:spTgt spid="2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fade">
                                      <p:cBhvr>
                                        <p:cTn id="36" dur="500"/>
                                        <p:tgtEl>
                                          <p:spTgt spid="4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xEl>
                                              <p:pRg st="1" end="1"/>
                                            </p:txEl>
                                          </p:spTgt>
                                        </p:tgtEl>
                                        <p:attrNameLst>
                                          <p:attrName>style.visibility</p:attrName>
                                        </p:attrNameLst>
                                      </p:cBhvr>
                                      <p:to>
                                        <p:strVal val="visible"/>
                                      </p:to>
                                    </p:set>
                                    <p:animEffect transition="in" filter="fade">
                                      <p:cBhvr>
                                        <p:cTn id="44" dur="500"/>
                                        <p:tgtEl>
                                          <p:spTgt spid="2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
                                            <p:txEl>
                                              <p:pRg st="0" end="0"/>
                                            </p:txEl>
                                          </p:spTgt>
                                        </p:tgtEl>
                                        <p:attrNameLst>
                                          <p:attrName>style.visibility</p:attrName>
                                        </p:attrNameLst>
                                      </p:cBhvr>
                                      <p:to>
                                        <p:strVal val="visible"/>
                                      </p:to>
                                    </p:set>
                                    <p:animEffect transition="in" filter="fade">
                                      <p:cBhvr>
                                        <p:cTn id="57" dur="500"/>
                                        <p:tgtEl>
                                          <p:spTgt spid="48">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xEl>
                                              <p:pRg st="0" end="0"/>
                                            </p:txEl>
                                          </p:spTgt>
                                        </p:tgtEl>
                                        <p:attrNameLst>
                                          <p:attrName>style.visibility</p:attrName>
                                        </p:attrNameLst>
                                      </p:cBhvr>
                                      <p:to>
                                        <p:strVal val="visible"/>
                                      </p:to>
                                    </p:set>
                                    <p:animEffect transition="in" filter="fade">
                                      <p:cBhvr>
                                        <p:cTn id="60" dur="500"/>
                                        <p:tgtEl>
                                          <p:spTgt spid="4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fade">
                                      <p:cBhvr>
                                        <p:cTn id="65" dur="500"/>
                                        <p:tgtEl>
                                          <p:spTgt spid="24">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xEl>
                                              <p:pRg st="1" end="1"/>
                                            </p:txEl>
                                          </p:spTgt>
                                        </p:tgtEl>
                                        <p:attrNameLst>
                                          <p:attrName>style.visibility</p:attrName>
                                        </p:attrNameLst>
                                      </p:cBhvr>
                                      <p:to>
                                        <p:strVal val="visible"/>
                                      </p:to>
                                    </p:set>
                                    <p:animEffect transition="in" filter="fade">
                                      <p:cBhvr>
                                        <p:cTn id="68" dur="500"/>
                                        <p:tgtEl>
                                          <p:spTgt spid="24">
                                            <p:txEl>
                                              <p:pRg st="1" end="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4">
                                            <p:txEl>
                                              <p:pRg st="2" end="2"/>
                                            </p:txEl>
                                          </p:spTgt>
                                        </p:tgtEl>
                                        <p:attrNameLst>
                                          <p:attrName>style.visibility</p:attrName>
                                        </p:attrNameLst>
                                      </p:cBhvr>
                                      <p:to>
                                        <p:strVal val="visible"/>
                                      </p:to>
                                    </p:set>
                                    <p:animEffect transition="in" filter="fade">
                                      <p:cBhvr>
                                        <p:cTn id="71" dur="500"/>
                                        <p:tgtEl>
                                          <p:spTgt spid="24">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5">
                                            <p:txEl>
                                              <p:pRg st="1" end="1"/>
                                            </p:txEl>
                                          </p:spTgt>
                                        </p:tgtEl>
                                        <p:attrNameLst>
                                          <p:attrName>style.visibility</p:attrName>
                                        </p:attrNameLst>
                                      </p:cBhvr>
                                      <p:to>
                                        <p:strVal val="visible"/>
                                      </p:to>
                                    </p:set>
                                    <p:animEffect transition="in" filter="fade">
                                      <p:cBhvr>
                                        <p:cTn id="95" dur="500"/>
                                        <p:tgtEl>
                                          <p:spTgt spid="25">
                                            <p:txEl>
                                              <p:pRg st="1" end="1"/>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25">
                                            <p:txEl>
                                              <p:pRg st="2" end="2"/>
                                            </p:txEl>
                                          </p:spTgt>
                                        </p:tgtEl>
                                        <p:attrNameLst>
                                          <p:attrName>style.visibility</p:attrName>
                                        </p:attrNameLst>
                                      </p:cBhvr>
                                      <p:to>
                                        <p:strVal val="visible"/>
                                      </p:to>
                                    </p:set>
                                    <p:animEffect transition="in" filter="fade">
                                      <p:cBhvr>
                                        <p:cTn id="98" dur="500"/>
                                        <p:tgtEl>
                                          <p:spTgt spid="25">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2">
                                            <p:txEl>
                                              <p:pRg st="0" end="0"/>
                                            </p:txEl>
                                          </p:spTgt>
                                        </p:tgtEl>
                                        <p:attrNameLst>
                                          <p:attrName>style.visibility</p:attrName>
                                        </p:attrNameLst>
                                      </p:cBhvr>
                                      <p:to>
                                        <p:strVal val="visible"/>
                                      </p:to>
                                    </p:set>
                                    <p:animEffect transition="in" filter="fade">
                                      <p:cBhvr>
                                        <p:cTn id="111" dur="500"/>
                                        <p:tgtEl>
                                          <p:spTgt spid="52">
                                            <p:txEl>
                                              <p:pRg st="0" end="0"/>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xEl>
                                              <p:pRg st="0" end="0"/>
                                            </p:txEl>
                                          </p:spTgt>
                                        </p:tgtEl>
                                        <p:attrNameLst>
                                          <p:attrName>style.visibility</p:attrName>
                                        </p:attrNameLst>
                                      </p:cBhvr>
                                      <p:to>
                                        <p:strVal val="visible"/>
                                      </p:to>
                                    </p:set>
                                    <p:animEffect transition="in" filter="fade">
                                      <p:cBhvr>
                                        <p:cTn id="114" dur="500"/>
                                        <p:tgtEl>
                                          <p:spTgt spid="53">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6">
                                            <p:txEl>
                                              <p:pRg st="0" end="0"/>
                                            </p:txEl>
                                          </p:spTgt>
                                        </p:tgtEl>
                                        <p:attrNameLst>
                                          <p:attrName>style.visibility</p:attrName>
                                        </p:attrNameLst>
                                      </p:cBhvr>
                                      <p:to>
                                        <p:strVal val="visible"/>
                                      </p:to>
                                    </p:set>
                                    <p:animEffect transition="in" filter="fade">
                                      <p:cBhvr>
                                        <p:cTn id="119" dur="500"/>
                                        <p:tgtEl>
                                          <p:spTgt spid="26">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4">
                                            <p:txEl>
                                              <p:pRg st="0" end="0"/>
                                            </p:txEl>
                                          </p:spTgt>
                                        </p:tgtEl>
                                        <p:attrNameLst>
                                          <p:attrName>style.visibility</p:attrName>
                                        </p:attrNameLst>
                                      </p:cBhvr>
                                      <p:to>
                                        <p:strVal val="visible"/>
                                      </p:to>
                                    </p:set>
                                    <p:animEffect transition="in" filter="fade">
                                      <p:cBhvr>
                                        <p:cTn id="132" dur="500"/>
                                        <p:tgtEl>
                                          <p:spTgt spid="54">
                                            <p:txEl>
                                              <p:pRg st="0" end="0"/>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55">
                                            <p:txEl>
                                              <p:pRg st="0" end="0"/>
                                            </p:txEl>
                                          </p:spTgt>
                                        </p:tgtEl>
                                        <p:attrNameLst>
                                          <p:attrName>style.visibility</p:attrName>
                                        </p:attrNameLst>
                                      </p:cBhvr>
                                      <p:to>
                                        <p:strVal val="visible"/>
                                      </p:to>
                                    </p:set>
                                    <p:animEffect transition="in" filter="fade">
                                      <p:cBhvr>
                                        <p:cTn id="135" dur="500"/>
                                        <p:tgtEl>
                                          <p:spTgt spid="55">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27">
                                            <p:txEl>
                                              <p:pRg st="0" end="0"/>
                                            </p:txEl>
                                          </p:spTgt>
                                        </p:tgtEl>
                                        <p:attrNameLst>
                                          <p:attrName>style.visibility</p:attrName>
                                        </p:attrNameLst>
                                      </p:cBhvr>
                                      <p:to>
                                        <p:strVal val="visible"/>
                                      </p:to>
                                    </p:set>
                                    <p:animEffect transition="in" filter="fade">
                                      <p:cBhvr>
                                        <p:cTn id="140" dur="500"/>
                                        <p:tgtEl>
                                          <p:spTgt spid="27">
                                            <p:txEl>
                                              <p:pRg st="0" end="0"/>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27">
                                            <p:txEl>
                                              <p:pRg st="1" end="1"/>
                                            </p:txEl>
                                          </p:spTgt>
                                        </p:tgtEl>
                                        <p:attrNameLst>
                                          <p:attrName>style.visibility</p:attrName>
                                        </p:attrNameLst>
                                      </p:cBhvr>
                                      <p:to>
                                        <p:strVal val="visible"/>
                                      </p:to>
                                    </p:set>
                                    <p:animEffect transition="in" filter="fade">
                                      <p:cBhvr>
                                        <p:cTn id="143" dur="500"/>
                                        <p:tgtEl>
                                          <p:spTgt spid="27">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5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78" grpId="0" animBg="1"/>
      <p:bldP spid="56" grpId="0"/>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3189937" y="3341036"/>
            <a:ext cx="2291137"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Encrypted Line</a:t>
            </a:r>
            <a:endParaRPr lang="en-US" sz="2000" dirty="0"/>
          </a:p>
        </p:txBody>
      </p:sp>
      <p:sp>
        <p:nvSpPr>
          <p:cNvPr id="83" name="Down Arrow 82"/>
          <p:cNvSpPr/>
          <p:nvPr/>
        </p:nvSpPr>
        <p:spPr>
          <a:xfrm>
            <a:off x="3400973" y="4518087"/>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5451094" y="4516031"/>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a:off x="6145883" y="4516377"/>
            <a:ext cx="245550" cy="1338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a:off x="4073074" y="5245155"/>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a:off x="4766155" y="525542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a:off x="6819703" y="525542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7516625" y="5253719"/>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p:cNvSpPr/>
          <p:nvPr/>
        </p:nvSpPr>
        <p:spPr>
          <a:xfrm>
            <a:off x="8182725" y="5262283"/>
            <a:ext cx="245550" cy="5989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Down Arrow 74"/>
          <p:cNvSpPr/>
          <p:nvPr/>
        </p:nvSpPr>
        <p:spPr>
          <a:xfrm>
            <a:off x="3402683" y="3324915"/>
            <a:ext cx="243840" cy="638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wn Arrow 75"/>
          <p:cNvSpPr/>
          <p:nvPr/>
        </p:nvSpPr>
        <p:spPr>
          <a:xfrm>
            <a:off x="5460083" y="3324915"/>
            <a:ext cx="243840" cy="638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a:off x="6145883" y="3324915"/>
            <a:ext cx="243840" cy="634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a:off x="40884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p:cNvSpPr/>
          <p:nvPr/>
        </p:nvSpPr>
        <p:spPr>
          <a:xfrm>
            <a:off x="477257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a:off x="68316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522534"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Down Arrow 81"/>
          <p:cNvSpPr/>
          <p:nvPr/>
        </p:nvSpPr>
        <p:spPr>
          <a:xfrm>
            <a:off x="8203283" y="3324915"/>
            <a:ext cx="243840" cy="1363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DEUCE: how to Decrypt?</a:t>
            </a:r>
            <a:endParaRPr lang="en-US" dirty="0"/>
          </a:p>
        </p:txBody>
      </p:sp>
      <p:sp>
        <p:nvSpPr>
          <p:cNvPr id="3" name="Content Placeholder 2"/>
          <p:cNvSpPr>
            <a:spLocks noGrp="1"/>
          </p:cNvSpPr>
          <p:nvPr>
            <p:ph idx="1"/>
          </p:nvPr>
        </p:nvSpPr>
        <p:spPr>
          <a:xfrm>
            <a:off x="242888" y="1114393"/>
            <a:ext cx="8775382" cy="1756727"/>
          </a:xfrm>
        </p:spPr>
        <p:txBody>
          <a:bodyPr/>
          <a:lstStyle/>
          <a:p>
            <a:pPr marL="0" indent="0">
              <a:buNone/>
            </a:pPr>
            <a:r>
              <a:rPr lang="en-US" dirty="0" smtClean="0"/>
              <a:t>DEUCE </a:t>
            </a:r>
            <a:r>
              <a:rPr lang="en-US" dirty="0"/>
              <a:t>generates two pads </a:t>
            </a:r>
            <a:r>
              <a:rPr lang="en-US" dirty="0" smtClean="0"/>
              <a:t>with </a:t>
            </a:r>
            <a:r>
              <a:rPr lang="en-US" dirty="0"/>
              <a:t>LCTR and </a:t>
            </a:r>
            <a:r>
              <a:rPr lang="en-US" dirty="0" smtClean="0"/>
              <a:t>TCTR</a:t>
            </a:r>
            <a:endParaRPr lang="en-US" dirty="0"/>
          </a:p>
          <a:p>
            <a:pPr marL="0" indent="0">
              <a:buNone/>
            </a:pPr>
            <a:r>
              <a:rPr lang="en-US" dirty="0" smtClean="0"/>
              <a:t>Which </a:t>
            </a:r>
            <a:r>
              <a:rPr lang="en-US" dirty="0"/>
              <a:t>pad </a:t>
            </a:r>
            <a:r>
              <a:rPr lang="en-US" dirty="0" smtClean="0"/>
              <a:t>to use decided by the  </a:t>
            </a:r>
            <a:r>
              <a:rPr lang="en-US" dirty="0"/>
              <a:t>“Modified” </a:t>
            </a:r>
            <a:r>
              <a:rPr lang="en-US" dirty="0" smtClean="0"/>
              <a:t>bits</a:t>
            </a:r>
            <a:endParaRPr lang="en-US" dirty="0"/>
          </a:p>
        </p:txBody>
      </p:sp>
      <p:grpSp>
        <p:nvGrpSpPr>
          <p:cNvPr id="11" name="Group 10"/>
          <p:cNvGrpSpPr/>
          <p:nvPr/>
        </p:nvGrpSpPr>
        <p:grpSpPr>
          <a:xfrm>
            <a:off x="3181703" y="2776275"/>
            <a:ext cx="5486400" cy="548640"/>
            <a:chOff x="2365311" y="1097280"/>
            <a:chExt cx="5486400" cy="548640"/>
          </a:xfrm>
        </p:grpSpPr>
        <p:sp>
          <p:nvSpPr>
            <p:cNvPr id="12" name="Rectangle 11"/>
            <p:cNvSpPr/>
            <p:nvPr/>
          </p:nvSpPr>
          <p:spPr>
            <a:xfrm>
              <a:off x="44227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p:cNvSpPr/>
            <p:nvPr/>
          </p:nvSpPr>
          <p:spPr>
            <a:xfrm>
              <a:off x="37369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p:cNvSpPr/>
            <p:nvPr/>
          </p:nvSpPr>
          <p:spPr>
            <a:xfrm>
              <a:off x="64801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p:cNvSpPr/>
            <p:nvPr/>
          </p:nvSpPr>
          <p:spPr>
            <a:xfrm>
              <a:off x="71659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p:cNvSpPr/>
            <p:nvPr/>
          </p:nvSpPr>
          <p:spPr>
            <a:xfrm>
              <a:off x="30511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6"/>
            <p:cNvSpPr/>
            <p:nvPr/>
          </p:nvSpPr>
          <p:spPr>
            <a:xfrm>
              <a:off x="23653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p:cNvSpPr/>
            <p:nvPr/>
          </p:nvSpPr>
          <p:spPr>
            <a:xfrm>
              <a:off x="5108511" y="1097280"/>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5794311" y="1097280"/>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9" name="Group 28"/>
          <p:cNvGrpSpPr/>
          <p:nvPr/>
        </p:nvGrpSpPr>
        <p:grpSpPr>
          <a:xfrm>
            <a:off x="3181703" y="3969447"/>
            <a:ext cx="5486400" cy="548640"/>
            <a:chOff x="2365311" y="1097280"/>
            <a:chExt cx="5486400" cy="548640"/>
          </a:xfrm>
        </p:grpSpPr>
        <p:sp>
          <p:nvSpPr>
            <p:cNvPr id="30" name="Rectangle 29"/>
            <p:cNvSpPr/>
            <p:nvPr/>
          </p:nvSpPr>
          <p:spPr>
            <a:xfrm>
              <a:off x="44227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1" name="Rectangle 30"/>
            <p:cNvSpPr/>
            <p:nvPr/>
          </p:nvSpPr>
          <p:spPr>
            <a:xfrm>
              <a:off x="37369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Rectangle 31"/>
            <p:cNvSpPr/>
            <p:nvPr/>
          </p:nvSpPr>
          <p:spPr>
            <a:xfrm>
              <a:off x="64801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Rectangle 32"/>
            <p:cNvSpPr/>
            <p:nvPr/>
          </p:nvSpPr>
          <p:spPr>
            <a:xfrm>
              <a:off x="71659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Rectangle 33"/>
            <p:cNvSpPr/>
            <p:nvPr/>
          </p:nvSpPr>
          <p:spPr>
            <a:xfrm>
              <a:off x="30511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Rectangle 34"/>
            <p:cNvSpPr/>
            <p:nvPr/>
          </p:nvSpPr>
          <p:spPr>
            <a:xfrm>
              <a:off x="23653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6" name="Rectangle 35"/>
            <p:cNvSpPr/>
            <p:nvPr/>
          </p:nvSpPr>
          <p:spPr>
            <a:xfrm>
              <a:off x="51085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7" name="Rectangle 36"/>
            <p:cNvSpPr/>
            <p:nvPr/>
          </p:nvSpPr>
          <p:spPr>
            <a:xfrm>
              <a:off x="5794311" y="1097280"/>
              <a:ext cx="685800" cy="548640"/>
            </a:xfrm>
            <a:prstGeom prst="rect">
              <a:avLst/>
            </a:prstGeom>
            <a:pattFill prst="wdDnDiag">
              <a:fgClr>
                <a:srgbClr val="FFFF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nvGrpSpPr>
          <p:cNvPr id="38" name="Group 37"/>
          <p:cNvGrpSpPr/>
          <p:nvPr/>
        </p:nvGrpSpPr>
        <p:grpSpPr>
          <a:xfrm>
            <a:off x="3181703" y="4693740"/>
            <a:ext cx="5486400" cy="548640"/>
            <a:chOff x="2365311" y="1097280"/>
            <a:chExt cx="5486400" cy="548640"/>
          </a:xfrm>
        </p:grpSpPr>
        <p:sp>
          <p:nvSpPr>
            <p:cNvPr id="39" name="Rectangle 38"/>
            <p:cNvSpPr/>
            <p:nvPr/>
          </p:nvSpPr>
          <p:spPr>
            <a:xfrm>
              <a:off x="44227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0" name="Rectangle 39"/>
            <p:cNvSpPr/>
            <p:nvPr/>
          </p:nvSpPr>
          <p:spPr>
            <a:xfrm>
              <a:off x="37369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Rectangle 40"/>
            <p:cNvSpPr/>
            <p:nvPr/>
          </p:nvSpPr>
          <p:spPr>
            <a:xfrm>
              <a:off x="64801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2" name="Rectangle 41"/>
            <p:cNvSpPr/>
            <p:nvPr/>
          </p:nvSpPr>
          <p:spPr>
            <a:xfrm>
              <a:off x="71659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Rectangle 42"/>
            <p:cNvSpPr/>
            <p:nvPr/>
          </p:nvSpPr>
          <p:spPr>
            <a:xfrm>
              <a:off x="30511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4" name="Rectangle 43"/>
            <p:cNvSpPr/>
            <p:nvPr/>
          </p:nvSpPr>
          <p:spPr>
            <a:xfrm>
              <a:off x="23653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Rectangle 44"/>
            <p:cNvSpPr/>
            <p:nvPr/>
          </p:nvSpPr>
          <p:spPr>
            <a:xfrm>
              <a:off x="51085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Rectangle 45"/>
            <p:cNvSpPr/>
            <p:nvPr/>
          </p:nvSpPr>
          <p:spPr>
            <a:xfrm>
              <a:off x="5794311" y="1097280"/>
              <a:ext cx="685800" cy="548640"/>
            </a:xfrm>
            <a:prstGeom prst="rect">
              <a:avLst/>
            </a:prstGeom>
            <a:pattFill prst="wdUpDiag">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9" name="Rectangle 48"/>
          <p:cNvSpPr/>
          <p:nvPr/>
        </p:nvSpPr>
        <p:spPr>
          <a:xfrm>
            <a:off x="59323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0" name="Rectangle 49"/>
          <p:cNvSpPr/>
          <p:nvPr/>
        </p:nvSpPr>
        <p:spPr>
          <a:xfrm>
            <a:off x="66181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1" name="Rectangle 50"/>
          <p:cNvSpPr/>
          <p:nvPr/>
        </p:nvSpPr>
        <p:spPr>
          <a:xfrm>
            <a:off x="52465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Rectangle 51"/>
          <p:cNvSpPr/>
          <p:nvPr/>
        </p:nvSpPr>
        <p:spPr>
          <a:xfrm>
            <a:off x="3189137" y="2776275"/>
            <a:ext cx="685800" cy="548640"/>
          </a:xfrm>
          <a:prstGeom prst="rect">
            <a:avLst/>
          </a:prstGeom>
          <a:pattFill prst="wdUpDiag">
            <a:fgClr>
              <a:schemeClr val="bg1"/>
            </a:fgClr>
            <a:bgClr>
              <a:srgbClr val="00B05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Rectangle 52"/>
          <p:cNvSpPr/>
          <p:nvPr/>
        </p:nvSpPr>
        <p:spPr>
          <a:xfrm>
            <a:off x="73039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4" name="Rectangle 53"/>
          <p:cNvSpPr/>
          <p:nvPr/>
        </p:nvSpPr>
        <p:spPr>
          <a:xfrm>
            <a:off x="79897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5" name="Rectangle 54"/>
          <p:cNvSpPr/>
          <p:nvPr/>
        </p:nvSpPr>
        <p:spPr>
          <a:xfrm>
            <a:off x="45607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55"/>
          <p:cNvSpPr/>
          <p:nvPr/>
        </p:nvSpPr>
        <p:spPr>
          <a:xfrm>
            <a:off x="3874937" y="2776275"/>
            <a:ext cx="685800" cy="548640"/>
          </a:xfrm>
          <a:prstGeom prst="rect">
            <a:avLst/>
          </a:prstGeom>
          <a:pattFill prst="wdDnDiag">
            <a:fgClr>
              <a:schemeClr val="bg1"/>
            </a:fgClr>
            <a:bgClr>
              <a:srgbClr val="7030A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7" name="Rectangle 56"/>
          <p:cNvSpPr/>
          <p:nvPr/>
        </p:nvSpPr>
        <p:spPr>
          <a:xfrm>
            <a:off x="3181703" y="396944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Rectangle 57"/>
          <p:cNvSpPr/>
          <p:nvPr/>
        </p:nvSpPr>
        <p:spPr>
          <a:xfrm>
            <a:off x="52391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Rectangle 58"/>
          <p:cNvSpPr/>
          <p:nvPr/>
        </p:nvSpPr>
        <p:spPr>
          <a:xfrm>
            <a:off x="59249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0" name="Rectangle 59"/>
          <p:cNvSpPr/>
          <p:nvPr/>
        </p:nvSpPr>
        <p:spPr>
          <a:xfrm>
            <a:off x="3867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Rectangle 60"/>
          <p:cNvSpPr/>
          <p:nvPr/>
        </p:nvSpPr>
        <p:spPr>
          <a:xfrm>
            <a:off x="4553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2" name="Rectangle 61"/>
          <p:cNvSpPr/>
          <p:nvPr/>
        </p:nvSpPr>
        <p:spPr>
          <a:xfrm>
            <a:off x="66107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Rectangle 62"/>
          <p:cNvSpPr/>
          <p:nvPr/>
        </p:nvSpPr>
        <p:spPr>
          <a:xfrm>
            <a:off x="7296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4" name="Rectangle 63"/>
          <p:cNvSpPr/>
          <p:nvPr/>
        </p:nvSpPr>
        <p:spPr>
          <a:xfrm>
            <a:off x="7982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 name="Rectangle 4"/>
          <p:cNvSpPr/>
          <p:nvPr/>
        </p:nvSpPr>
        <p:spPr>
          <a:xfrm>
            <a:off x="3181703" y="5885235"/>
            <a:ext cx="5486400" cy="548640"/>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3181703" y="3969447"/>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6" name="Rectangle 65"/>
          <p:cNvSpPr/>
          <p:nvPr/>
        </p:nvSpPr>
        <p:spPr>
          <a:xfrm>
            <a:off x="52391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Rectangle 66"/>
          <p:cNvSpPr/>
          <p:nvPr/>
        </p:nvSpPr>
        <p:spPr>
          <a:xfrm>
            <a:off x="5924903" y="396499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8" name="Rectangle 67"/>
          <p:cNvSpPr/>
          <p:nvPr/>
        </p:nvSpPr>
        <p:spPr>
          <a:xfrm>
            <a:off x="3867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Rectangle 68"/>
          <p:cNvSpPr/>
          <p:nvPr/>
        </p:nvSpPr>
        <p:spPr>
          <a:xfrm>
            <a:off x="4553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0" name="Rectangle 69"/>
          <p:cNvSpPr/>
          <p:nvPr/>
        </p:nvSpPr>
        <p:spPr>
          <a:xfrm>
            <a:off x="66107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Rectangle 70"/>
          <p:cNvSpPr/>
          <p:nvPr/>
        </p:nvSpPr>
        <p:spPr>
          <a:xfrm>
            <a:off x="72965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2" name="Rectangle 71"/>
          <p:cNvSpPr/>
          <p:nvPr/>
        </p:nvSpPr>
        <p:spPr>
          <a:xfrm>
            <a:off x="7982303" y="4696515"/>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4" name="Rectangle 73"/>
          <p:cNvSpPr/>
          <p:nvPr/>
        </p:nvSpPr>
        <p:spPr>
          <a:xfrm>
            <a:off x="3168946" y="6471922"/>
            <a:ext cx="2291137"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Decrypted Line</a:t>
            </a:r>
            <a:endParaRPr lang="en-US" sz="2000" dirty="0"/>
          </a:p>
        </p:txBody>
      </p:sp>
      <p:sp>
        <p:nvSpPr>
          <p:cNvPr id="91" name="Rectangle 90"/>
          <p:cNvSpPr/>
          <p:nvPr/>
        </p:nvSpPr>
        <p:spPr>
          <a:xfrm>
            <a:off x="1468914" y="3964995"/>
            <a:ext cx="1712789"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Pad - LCTR</a:t>
            </a:r>
            <a:endParaRPr lang="en-US" sz="2000" dirty="0"/>
          </a:p>
        </p:txBody>
      </p:sp>
      <p:sp>
        <p:nvSpPr>
          <p:cNvPr id="92" name="Rectangle 91"/>
          <p:cNvSpPr/>
          <p:nvPr/>
        </p:nvSpPr>
        <p:spPr>
          <a:xfrm>
            <a:off x="1467203" y="4696515"/>
            <a:ext cx="1714500" cy="2969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prstClr val="black"/>
                </a:solidFill>
              </a:rPr>
              <a:t>Pad - TCTR</a:t>
            </a:r>
            <a:endParaRPr lang="en-US" sz="2000" dirty="0"/>
          </a:p>
        </p:txBody>
      </p:sp>
      <p:sp>
        <p:nvSpPr>
          <p:cNvPr id="93" name="Rounded Rectangle 92"/>
          <p:cNvSpPr/>
          <p:nvPr/>
        </p:nvSpPr>
        <p:spPr>
          <a:xfrm>
            <a:off x="1231746" y="3057785"/>
            <a:ext cx="1740631" cy="668848"/>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000" b="1" dirty="0" smtClean="0">
                <a:solidFill>
                  <a:prstClr val="black"/>
                </a:solidFill>
              </a:rPr>
              <a:t>AES</a:t>
            </a:r>
            <a:endParaRPr lang="en-US" sz="2000" b="1" i="1" dirty="0">
              <a:solidFill>
                <a:srgbClr val="00B0F0"/>
              </a:solidFill>
            </a:endParaRPr>
          </a:p>
        </p:txBody>
      </p:sp>
      <p:sp>
        <p:nvSpPr>
          <p:cNvPr id="94" name="Rounded Rectangle 93"/>
          <p:cNvSpPr/>
          <p:nvPr/>
        </p:nvSpPr>
        <p:spPr>
          <a:xfrm>
            <a:off x="1231744" y="5330432"/>
            <a:ext cx="1740631" cy="668848"/>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000" b="1" dirty="0" smtClean="0">
                <a:solidFill>
                  <a:prstClr val="black"/>
                </a:solidFill>
              </a:rPr>
              <a:t>AES</a:t>
            </a:r>
            <a:endParaRPr lang="en-US" sz="2000" b="1" i="1" dirty="0">
              <a:solidFill>
                <a:srgbClr val="00B0F0"/>
              </a:solidFill>
            </a:endParaRPr>
          </a:p>
        </p:txBody>
      </p:sp>
      <p:sp>
        <p:nvSpPr>
          <p:cNvPr id="95" name="Rounded Rectangle 94"/>
          <p:cNvSpPr/>
          <p:nvPr/>
        </p:nvSpPr>
        <p:spPr>
          <a:xfrm>
            <a:off x="58364" y="2470618"/>
            <a:ext cx="1027417" cy="61131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dirty="0" smtClean="0">
                <a:solidFill>
                  <a:prstClr val="black"/>
                </a:solidFill>
              </a:rPr>
              <a:t>Line counter</a:t>
            </a:r>
            <a:endParaRPr lang="en-US" i="1" dirty="0">
              <a:solidFill>
                <a:srgbClr val="00B0F0"/>
              </a:solidFill>
            </a:endParaRPr>
          </a:p>
        </p:txBody>
      </p:sp>
      <p:sp>
        <p:nvSpPr>
          <p:cNvPr id="6" name="Bent Arrow 5"/>
          <p:cNvSpPr/>
          <p:nvPr/>
        </p:nvSpPr>
        <p:spPr>
          <a:xfrm flipV="1">
            <a:off x="561799" y="3112753"/>
            <a:ext cx="669945" cy="4351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Bent Arrow 96"/>
          <p:cNvSpPr/>
          <p:nvPr/>
        </p:nvSpPr>
        <p:spPr>
          <a:xfrm flipV="1">
            <a:off x="243300" y="5262283"/>
            <a:ext cx="988443" cy="4999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Rounded Rectangle 97"/>
          <p:cNvSpPr/>
          <p:nvPr/>
        </p:nvSpPr>
        <p:spPr>
          <a:xfrm>
            <a:off x="48090" y="4644116"/>
            <a:ext cx="1027417" cy="61131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dirty="0" smtClean="0">
                <a:solidFill>
                  <a:prstClr val="black"/>
                </a:solidFill>
              </a:rPr>
              <a:t>Mask</a:t>
            </a:r>
          </a:p>
          <a:p>
            <a:pPr lvl="0" algn="ctr" eaLnBrk="0" hangingPunct="0">
              <a:spcBef>
                <a:spcPct val="20000"/>
              </a:spcBef>
              <a:buSzPct val="120000"/>
            </a:pPr>
            <a:r>
              <a:rPr lang="en-US" dirty="0" smtClean="0">
                <a:solidFill>
                  <a:prstClr val="black"/>
                </a:solidFill>
              </a:rPr>
              <a:t>4 LSB</a:t>
            </a:r>
            <a:endParaRPr lang="en-US" dirty="0">
              <a:solidFill>
                <a:srgbClr val="00B0F0"/>
              </a:solidFill>
            </a:endParaRPr>
          </a:p>
        </p:txBody>
      </p:sp>
      <p:sp>
        <p:nvSpPr>
          <p:cNvPr id="99" name="Down Arrow 98"/>
          <p:cNvSpPr/>
          <p:nvPr/>
        </p:nvSpPr>
        <p:spPr>
          <a:xfrm>
            <a:off x="202204" y="3112752"/>
            <a:ext cx="243840" cy="15313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Down Arrow 99"/>
          <p:cNvSpPr/>
          <p:nvPr/>
        </p:nvSpPr>
        <p:spPr>
          <a:xfrm>
            <a:off x="2088706" y="3751467"/>
            <a:ext cx="216054" cy="217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own Arrow 100"/>
          <p:cNvSpPr/>
          <p:nvPr/>
        </p:nvSpPr>
        <p:spPr>
          <a:xfrm flipV="1">
            <a:off x="2088040" y="5046821"/>
            <a:ext cx="216054" cy="256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07479" y="3522728"/>
            <a:ext cx="824264" cy="2287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prstClr val="black"/>
                </a:solidFill>
              </a:rPr>
              <a:t>LCTR</a:t>
            </a:r>
            <a:endParaRPr lang="en-US" dirty="0"/>
          </a:p>
        </p:txBody>
      </p:sp>
      <p:sp>
        <p:nvSpPr>
          <p:cNvPr id="103" name="Rectangle 102"/>
          <p:cNvSpPr/>
          <p:nvPr/>
        </p:nvSpPr>
        <p:spPr>
          <a:xfrm>
            <a:off x="345834" y="5762202"/>
            <a:ext cx="824264" cy="22873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prstClr val="black"/>
                </a:solidFill>
              </a:rPr>
              <a:t>TCTR</a:t>
            </a:r>
            <a:endParaRPr lang="en-US" dirty="0"/>
          </a:p>
        </p:txBody>
      </p:sp>
      <p:grpSp>
        <p:nvGrpSpPr>
          <p:cNvPr id="104" name="Group 103"/>
          <p:cNvGrpSpPr/>
          <p:nvPr/>
        </p:nvGrpSpPr>
        <p:grpSpPr>
          <a:xfrm>
            <a:off x="3372872" y="4097583"/>
            <a:ext cx="301752" cy="283464"/>
            <a:chOff x="-1179576" y="1572768"/>
            <a:chExt cx="301752" cy="283464"/>
          </a:xfrm>
        </p:grpSpPr>
        <p:cxnSp>
          <p:nvCxnSpPr>
            <p:cNvPr id="106" name="Straight Connector 105"/>
            <p:cNvCxnSpPr>
              <a:stCxn id="105" idx="2"/>
              <a:endCxn id="105"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5" idx="0"/>
              <a:endCxn id="105"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8" name="Group 107"/>
          <p:cNvGrpSpPr/>
          <p:nvPr/>
        </p:nvGrpSpPr>
        <p:grpSpPr>
          <a:xfrm>
            <a:off x="5431127" y="4097583"/>
            <a:ext cx="301752" cy="283464"/>
            <a:chOff x="-1179576" y="1572768"/>
            <a:chExt cx="301752" cy="283464"/>
          </a:xfrm>
        </p:grpSpPr>
        <p:cxnSp>
          <p:nvCxnSpPr>
            <p:cNvPr id="110" name="Straight Connector 109"/>
            <p:cNvCxnSpPr>
              <a:stCxn id="109" idx="2"/>
              <a:endCxn id="109"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09" idx="0"/>
              <a:endCxn id="109"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09" name="Oval 108"/>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2" name="Group 111"/>
          <p:cNvGrpSpPr/>
          <p:nvPr/>
        </p:nvGrpSpPr>
        <p:grpSpPr>
          <a:xfrm>
            <a:off x="6116927" y="4097583"/>
            <a:ext cx="301752" cy="283464"/>
            <a:chOff x="-1179576" y="1572768"/>
            <a:chExt cx="301752" cy="283464"/>
          </a:xfrm>
        </p:grpSpPr>
        <p:cxnSp>
          <p:nvCxnSpPr>
            <p:cNvPr id="114" name="Straight Connector 113"/>
            <p:cNvCxnSpPr>
              <a:stCxn id="113" idx="2"/>
              <a:endCxn id="113"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13" idx="0"/>
              <a:endCxn id="113"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4066961" y="4829103"/>
            <a:ext cx="301752" cy="283464"/>
            <a:chOff x="-1179576" y="1572768"/>
            <a:chExt cx="301752" cy="283464"/>
          </a:xfrm>
        </p:grpSpPr>
        <p:cxnSp>
          <p:nvCxnSpPr>
            <p:cNvPr id="118" name="Straight Connector 117"/>
            <p:cNvCxnSpPr>
              <a:stCxn id="117" idx="2"/>
              <a:endCxn id="117"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117" idx="0"/>
              <a:endCxn id="117"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0" name="Group 119"/>
          <p:cNvGrpSpPr/>
          <p:nvPr/>
        </p:nvGrpSpPr>
        <p:grpSpPr>
          <a:xfrm>
            <a:off x="4752761" y="4826328"/>
            <a:ext cx="301752" cy="283464"/>
            <a:chOff x="-1179576" y="1572768"/>
            <a:chExt cx="301752" cy="283464"/>
          </a:xfrm>
        </p:grpSpPr>
        <p:cxnSp>
          <p:nvCxnSpPr>
            <p:cNvPr id="122" name="Straight Connector 121"/>
            <p:cNvCxnSpPr>
              <a:stCxn id="121" idx="2"/>
              <a:endCxn id="121"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21" idx="0"/>
              <a:endCxn id="121"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1" name="Oval 120"/>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4" name="Group 123"/>
          <p:cNvGrpSpPr/>
          <p:nvPr/>
        </p:nvGrpSpPr>
        <p:grpSpPr>
          <a:xfrm>
            <a:off x="6802727" y="4829103"/>
            <a:ext cx="301752" cy="283464"/>
            <a:chOff x="-1179576" y="1572768"/>
            <a:chExt cx="301752" cy="283464"/>
          </a:xfrm>
        </p:grpSpPr>
        <p:cxnSp>
          <p:nvCxnSpPr>
            <p:cNvPr id="126" name="Straight Connector 125"/>
            <p:cNvCxnSpPr>
              <a:stCxn id="125" idx="2"/>
              <a:endCxn id="125"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25" idx="0"/>
              <a:endCxn id="125"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8" name="Group 127"/>
          <p:cNvGrpSpPr/>
          <p:nvPr/>
        </p:nvGrpSpPr>
        <p:grpSpPr>
          <a:xfrm>
            <a:off x="7493578" y="4826328"/>
            <a:ext cx="301752" cy="283464"/>
            <a:chOff x="-1179576" y="1572768"/>
            <a:chExt cx="301752" cy="283464"/>
          </a:xfrm>
        </p:grpSpPr>
        <p:cxnSp>
          <p:nvCxnSpPr>
            <p:cNvPr id="130" name="Straight Connector 129"/>
            <p:cNvCxnSpPr>
              <a:stCxn id="129" idx="2"/>
              <a:endCxn id="129"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29" idx="0"/>
              <a:endCxn id="129"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29" name="Oval 128"/>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2" name="Group 131"/>
          <p:cNvGrpSpPr/>
          <p:nvPr/>
        </p:nvGrpSpPr>
        <p:grpSpPr>
          <a:xfrm>
            <a:off x="8182725" y="4826328"/>
            <a:ext cx="301752" cy="283464"/>
            <a:chOff x="-1179576" y="1572768"/>
            <a:chExt cx="301752" cy="283464"/>
          </a:xfrm>
        </p:grpSpPr>
        <p:cxnSp>
          <p:nvCxnSpPr>
            <p:cNvPr id="134" name="Straight Connector 133"/>
            <p:cNvCxnSpPr>
              <a:stCxn id="133" idx="2"/>
              <a:endCxn id="133" idx="6"/>
            </p:cNvCxnSpPr>
            <p:nvPr/>
          </p:nvCxnSpPr>
          <p:spPr>
            <a:xfrm>
              <a:off x="-1179576" y="1714500"/>
              <a:ext cx="301752" cy="0"/>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33" idx="0"/>
              <a:endCxn id="133" idx="4"/>
            </p:cNvCxnSpPr>
            <p:nvPr/>
          </p:nvCxnSpPr>
          <p:spPr>
            <a:xfrm>
              <a:off x="-1028700" y="1572768"/>
              <a:ext cx="0" cy="283464"/>
            </a:xfrm>
            <a:prstGeom prst="line">
              <a:avLst/>
            </a:prstGeom>
            <a:ln w="38100">
              <a:solidFill>
                <a:schemeClr val="accent1"/>
              </a:solidFill>
              <a:prstDash val="solid"/>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1179576" y="1572768"/>
              <a:ext cx="301752" cy="283464"/>
            </a:xfrm>
            <a:prstGeom prst="ellipse">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2" name="Rectangle 21"/>
          <p:cNvSpPr/>
          <p:nvPr/>
        </p:nvSpPr>
        <p:spPr>
          <a:xfrm>
            <a:off x="3391348"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36" name="Rectangle 135"/>
          <p:cNvSpPr/>
          <p:nvPr/>
        </p:nvSpPr>
        <p:spPr>
          <a:xfrm>
            <a:off x="40360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37" name="Rectangle 136"/>
          <p:cNvSpPr/>
          <p:nvPr/>
        </p:nvSpPr>
        <p:spPr>
          <a:xfrm>
            <a:off x="47675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38" name="Rectangle 137"/>
          <p:cNvSpPr/>
          <p:nvPr/>
        </p:nvSpPr>
        <p:spPr>
          <a:xfrm>
            <a:off x="54076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39" name="Rectangle 138"/>
          <p:cNvSpPr/>
          <p:nvPr/>
        </p:nvSpPr>
        <p:spPr>
          <a:xfrm>
            <a:off x="61391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a:t>
            </a:r>
            <a:endParaRPr lang="en-US" sz="2000" dirty="0">
              <a:solidFill>
                <a:schemeClr val="tx1"/>
              </a:solidFill>
            </a:endParaRPr>
          </a:p>
        </p:txBody>
      </p:sp>
      <p:sp>
        <p:nvSpPr>
          <p:cNvPr id="140" name="Rectangle 139"/>
          <p:cNvSpPr/>
          <p:nvPr/>
        </p:nvSpPr>
        <p:spPr>
          <a:xfrm>
            <a:off x="67792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41" name="Rectangle 140"/>
          <p:cNvSpPr/>
          <p:nvPr/>
        </p:nvSpPr>
        <p:spPr>
          <a:xfrm>
            <a:off x="751072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sp>
        <p:nvSpPr>
          <p:cNvPr id="142" name="Rectangle 141"/>
          <p:cNvSpPr/>
          <p:nvPr/>
        </p:nvSpPr>
        <p:spPr>
          <a:xfrm>
            <a:off x="8150805" y="2501955"/>
            <a:ext cx="273651" cy="223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0</a:t>
            </a:r>
          </a:p>
        </p:txBody>
      </p:sp>
      <p:cxnSp>
        <p:nvCxnSpPr>
          <p:cNvPr id="145" name="Straight Arrow Connector 144"/>
          <p:cNvCxnSpPr>
            <a:endCxn id="22" idx="0"/>
          </p:cNvCxnSpPr>
          <p:nvPr/>
        </p:nvCxnSpPr>
        <p:spPr>
          <a:xfrm flipH="1">
            <a:off x="3528174" y="2072404"/>
            <a:ext cx="3387856" cy="4295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endCxn id="138" idx="0"/>
          </p:cNvCxnSpPr>
          <p:nvPr/>
        </p:nvCxnSpPr>
        <p:spPr>
          <a:xfrm flipH="1">
            <a:off x="5544431" y="2072404"/>
            <a:ext cx="1371599" cy="429551"/>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flipH="1">
            <a:off x="6268659" y="2072404"/>
            <a:ext cx="647371" cy="487916"/>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43" name="Explosion 1 142"/>
          <p:cNvSpPr/>
          <p:nvPr/>
        </p:nvSpPr>
        <p:spPr>
          <a:xfrm rot="20936798">
            <a:off x="5713451" y="5728532"/>
            <a:ext cx="3161671" cy="824535"/>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Combined</a:t>
            </a:r>
            <a:endParaRPr lang="en-US" sz="2400" dirty="0">
              <a:solidFill>
                <a:srgbClr val="00B050"/>
              </a:solidFill>
            </a:endParaRPr>
          </a:p>
        </p:txBody>
      </p:sp>
      <p:sp>
        <p:nvSpPr>
          <p:cNvPr id="144" name="Slide Number Placeholder 3"/>
          <p:cNvSpPr>
            <a:spLocks noGrp="1"/>
          </p:cNvSpPr>
          <p:nvPr>
            <p:ph type="sldNum" sz="quarter" idx="12"/>
          </p:nvPr>
        </p:nvSpPr>
        <p:spPr>
          <a:xfrm>
            <a:off x="6924675" y="6649699"/>
            <a:ext cx="2133600" cy="208301"/>
          </a:xfrm>
        </p:spPr>
        <p:txBody>
          <a:bodyPr/>
          <a:lstStyle/>
          <a:p>
            <a:pPr>
              <a:defRPr/>
            </a:pPr>
            <a:fld id="{79B9E78F-ABFD-44CE-894E-3D6432B5FCE3}" type="slidenum">
              <a:rPr lang="en-US" smtClean="0"/>
              <a:pPr>
                <a:defRPr/>
              </a:pPr>
              <a:t>19</a:t>
            </a:fld>
            <a:endParaRPr lang="en-US"/>
          </a:p>
        </p:txBody>
      </p:sp>
    </p:spTree>
    <p:extLst>
      <p:ext uri="{BB962C8B-B14F-4D97-AF65-F5344CB8AC3E}">
        <p14:creationId xmlns:p14="http://schemas.microsoft.com/office/powerpoint/2010/main" val="428393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0" end="0"/>
                                            </p:txEl>
                                          </p:spTgt>
                                        </p:tgtEl>
                                        <p:attrNameLst>
                                          <p:attrName>style.visibility</p:attrName>
                                        </p:attrNameLst>
                                      </p:cBhvr>
                                      <p:to>
                                        <p:strVal val="visible"/>
                                      </p:to>
                                    </p:set>
                                    <p:animEffect transition="in" filter="fade">
                                      <p:cBhvr>
                                        <p:cTn id="10" dur="500"/>
                                        <p:tgtEl>
                                          <p:spTgt spid="9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93">
                                            <p:txEl>
                                              <p:pRg st="0" end="0"/>
                                            </p:txEl>
                                          </p:spTgt>
                                        </p:tgtEl>
                                        <p:attrNameLst>
                                          <p:attrName>style.visibility</p:attrName>
                                        </p:attrNameLst>
                                      </p:cBhvr>
                                      <p:to>
                                        <p:strVal val="visible"/>
                                      </p:to>
                                    </p:set>
                                    <p:animEffect transition="in" filter="fade">
                                      <p:cBhvr>
                                        <p:cTn id="21" dur="500"/>
                                        <p:tgtEl>
                                          <p:spTgt spid="9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500"/>
                                        <p:tgtEl>
                                          <p:spTgt spid="100"/>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par>
                                <p:cTn id="43" presetID="10" presetClass="entr" presetSubtype="0" fill="hold" nodeType="withEffect">
                                  <p:stCondLst>
                                    <p:cond delay="0"/>
                                  </p:stCondLst>
                                  <p:childTnLst>
                                    <p:set>
                                      <p:cBhvr>
                                        <p:cTn id="44" dur="1" fill="hold">
                                          <p:stCondLst>
                                            <p:cond delay="0"/>
                                          </p:stCondLst>
                                        </p:cTn>
                                        <p:tgtEl>
                                          <p:spTgt spid="98">
                                            <p:txEl>
                                              <p:pRg st="0" end="0"/>
                                            </p:txEl>
                                          </p:spTgt>
                                        </p:tgtEl>
                                        <p:attrNameLst>
                                          <p:attrName>style.visibility</p:attrName>
                                        </p:attrNameLst>
                                      </p:cBhvr>
                                      <p:to>
                                        <p:strVal val="visible"/>
                                      </p:to>
                                    </p:set>
                                    <p:animEffect transition="in" filter="fade">
                                      <p:cBhvr>
                                        <p:cTn id="45" dur="500"/>
                                        <p:tgtEl>
                                          <p:spTgt spid="98">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
                                            <p:txEl>
                                              <p:pRg st="1" end="1"/>
                                            </p:txEl>
                                          </p:spTgt>
                                        </p:tgtEl>
                                        <p:attrNameLst>
                                          <p:attrName>style.visibility</p:attrName>
                                        </p:attrNameLst>
                                      </p:cBhvr>
                                      <p:to>
                                        <p:strVal val="visible"/>
                                      </p:to>
                                    </p:set>
                                    <p:animEffect transition="in" filter="fade">
                                      <p:cBhvr>
                                        <p:cTn id="48" dur="500"/>
                                        <p:tgtEl>
                                          <p:spTgt spid="98">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nodeType="withEffect">
                                  <p:stCondLst>
                                    <p:cond delay="0"/>
                                  </p:stCondLst>
                                  <p:childTnLst>
                                    <p:set>
                                      <p:cBhvr>
                                        <p:cTn id="60" dur="1" fill="hold">
                                          <p:stCondLst>
                                            <p:cond delay="0"/>
                                          </p:stCondLst>
                                        </p:cTn>
                                        <p:tgtEl>
                                          <p:spTgt spid="94">
                                            <p:txEl>
                                              <p:pRg st="0" end="0"/>
                                            </p:txEl>
                                          </p:spTgt>
                                        </p:tgtEl>
                                        <p:attrNameLst>
                                          <p:attrName>style.visibility</p:attrName>
                                        </p:attrNameLst>
                                      </p:cBhvr>
                                      <p:to>
                                        <p:strVal val="visible"/>
                                      </p:to>
                                    </p:set>
                                    <p:animEffect transition="in" filter="fade">
                                      <p:cBhvr>
                                        <p:cTn id="61" dur="500"/>
                                        <p:tgtEl>
                                          <p:spTgt spid="94">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par>
                          <p:cTn id="65" fill="hold">
                            <p:stCondLst>
                              <p:cond delay="3500"/>
                            </p:stCondLst>
                            <p:childTnLst>
                              <p:par>
                                <p:cTn id="66" presetID="10" presetClass="entr" presetSubtype="0" fill="hold"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fade">
                                      <p:cBhvr>
                                        <p:cTn id="71" dur="500"/>
                                        <p:tgtEl>
                                          <p:spTgt spid="9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fade">
                                      <p:cBhvr>
                                        <p:cTn id="81" dur="500"/>
                                        <p:tgtEl>
                                          <p:spTgt spid="145"/>
                                        </p:tgtEl>
                                      </p:cBhvr>
                                    </p:animEffect>
                                  </p:childTnLst>
                                </p:cTn>
                              </p:par>
                              <p:par>
                                <p:cTn id="82" presetID="10" presetClass="entr" presetSubtype="0" fill="hold" nodeType="withEffect">
                                  <p:stCondLst>
                                    <p:cond delay="0"/>
                                  </p:stCondLst>
                                  <p:childTnLst>
                                    <p:set>
                                      <p:cBhvr>
                                        <p:cTn id="83" dur="1" fill="hold">
                                          <p:stCondLst>
                                            <p:cond delay="0"/>
                                          </p:stCondLst>
                                        </p:cTn>
                                        <p:tgtEl>
                                          <p:spTgt spid="148"/>
                                        </p:tgtEl>
                                        <p:attrNameLst>
                                          <p:attrName>style.visibility</p:attrName>
                                        </p:attrNameLst>
                                      </p:cBhvr>
                                      <p:to>
                                        <p:strVal val="visible"/>
                                      </p:to>
                                    </p:set>
                                    <p:animEffect transition="in" filter="fade">
                                      <p:cBhvr>
                                        <p:cTn id="84" dur="500"/>
                                        <p:tgtEl>
                                          <p:spTgt spid="148"/>
                                        </p:tgtEl>
                                      </p:cBhvr>
                                    </p:animEffect>
                                  </p:childTnLst>
                                </p:cTn>
                              </p:par>
                              <p:par>
                                <p:cTn id="85" presetID="10" presetClass="entr" presetSubtype="0" fill="hold" nodeType="withEffect">
                                  <p:stCondLst>
                                    <p:cond delay="0"/>
                                  </p:stCondLst>
                                  <p:childTnLst>
                                    <p:set>
                                      <p:cBhvr>
                                        <p:cTn id="86" dur="1" fill="hold">
                                          <p:stCondLst>
                                            <p:cond delay="0"/>
                                          </p:stCondLst>
                                        </p:cTn>
                                        <p:tgtEl>
                                          <p:spTgt spid="149"/>
                                        </p:tgtEl>
                                        <p:attrNameLst>
                                          <p:attrName>style.visibility</p:attrName>
                                        </p:attrNameLst>
                                      </p:cBhvr>
                                      <p:to>
                                        <p:strVal val="visible"/>
                                      </p:to>
                                    </p:set>
                                    <p:animEffect transition="in" filter="fade">
                                      <p:cBhvr>
                                        <p:cTn id="87" dur="500"/>
                                        <p:tgtEl>
                                          <p:spTgt spid="1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2"/>
                                        </p:tgtEl>
                                        <p:attrNameLst>
                                          <p:attrName>style.visibility</p:attrName>
                                        </p:attrNameLst>
                                      </p:cBhvr>
                                      <p:to>
                                        <p:strVal val="visible"/>
                                      </p:to>
                                    </p:set>
                                    <p:animEffect transition="in" filter="fade">
                                      <p:cBhvr>
                                        <p:cTn id="90" dur="500"/>
                                        <p:tgtEl>
                                          <p:spTgt spid="14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41"/>
                                        </p:tgtEl>
                                        <p:attrNameLst>
                                          <p:attrName>style.visibility</p:attrName>
                                        </p:attrNameLst>
                                      </p:cBhvr>
                                      <p:to>
                                        <p:strVal val="visible"/>
                                      </p:to>
                                    </p:set>
                                    <p:animEffect transition="in" filter="fade">
                                      <p:cBhvr>
                                        <p:cTn id="93" dur="500"/>
                                        <p:tgtEl>
                                          <p:spTgt spid="14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40"/>
                                        </p:tgtEl>
                                        <p:attrNameLst>
                                          <p:attrName>style.visibility</p:attrName>
                                        </p:attrNameLst>
                                      </p:cBhvr>
                                      <p:to>
                                        <p:strVal val="visible"/>
                                      </p:to>
                                    </p:set>
                                    <p:animEffect transition="in" filter="fade">
                                      <p:cBhvr>
                                        <p:cTn id="96" dur="500"/>
                                        <p:tgtEl>
                                          <p:spTgt spid="14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9"/>
                                        </p:tgtEl>
                                        <p:attrNameLst>
                                          <p:attrName>style.visibility</p:attrName>
                                        </p:attrNameLst>
                                      </p:cBhvr>
                                      <p:to>
                                        <p:strVal val="visible"/>
                                      </p:to>
                                    </p:set>
                                    <p:animEffect transition="in" filter="fade">
                                      <p:cBhvr>
                                        <p:cTn id="99" dur="500"/>
                                        <p:tgtEl>
                                          <p:spTgt spid="13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7"/>
                                        </p:tgtEl>
                                        <p:attrNameLst>
                                          <p:attrName>style.visibility</p:attrName>
                                        </p:attrNameLst>
                                      </p:cBhvr>
                                      <p:to>
                                        <p:strVal val="visible"/>
                                      </p:to>
                                    </p:set>
                                    <p:animEffect transition="in" filter="fade">
                                      <p:cBhvr>
                                        <p:cTn id="105" dur="500"/>
                                        <p:tgtEl>
                                          <p:spTgt spid="13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36"/>
                                        </p:tgtEl>
                                        <p:attrNameLst>
                                          <p:attrName>style.visibility</p:attrName>
                                        </p:attrNameLst>
                                      </p:cBhvr>
                                      <p:to>
                                        <p:strVal val="visible"/>
                                      </p:to>
                                    </p:set>
                                    <p:animEffect transition="in" filter="fade">
                                      <p:cBhvr>
                                        <p:cTn id="108" dur="500"/>
                                        <p:tgtEl>
                                          <p:spTgt spid="13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500"/>
                                        <p:tgtEl>
                                          <p:spTgt spid="22"/>
                                        </p:tgtEl>
                                      </p:cBhvr>
                                    </p:animEffect>
                                  </p:childTnLst>
                                </p:cTn>
                              </p:par>
                              <p:par>
                                <p:cTn id="112" presetID="10" presetClass="entr" presetSubtype="0" fill="hold"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 presetClass="entr" presetSubtype="0" fill="hold" grpId="2"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grpId="2"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50"/>
                                        </p:tgtEl>
                                        <p:attrNameLst>
                                          <p:attrName>style.visibility</p:attrName>
                                        </p:attrNameLst>
                                      </p:cBhvr>
                                      <p:to>
                                        <p:strVal val="visible"/>
                                      </p:to>
                                    </p:se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
                                        </p:tgtEl>
                                        <p:attrNameLst>
                                          <p:attrName>style.visibility</p:attrName>
                                        </p:attrNameLst>
                                      </p:cBhvr>
                                      <p:to>
                                        <p:strVal val="visible"/>
                                      </p:to>
                                    </p:set>
                                  </p:childTnLst>
                                </p:cTn>
                              </p:par>
                              <p:par>
                                <p:cTn id="138" presetID="10"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fade">
                                      <p:cBhvr>
                                        <p:cTn id="140" dur="500"/>
                                        <p:tgtEl>
                                          <p:spTgt spid="74"/>
                                        </p:tgtEl>
                                      </p:cBhvr>
                                    </p:animEffect>
                                  </p:childTnLst>
                                </p:cTn>
                              </p:par>
                              <p:par>
                                <p:cTn id="141" presetID="10" presetClass="exit" presetSubtype="0" fill="hold" nodeType="withEffect">
                                  <p:stCondLst>
                                    <p:cond delay="0"/>
                                  </p:stCondLst>
                                  <p:childTnLst>
                                    <p:animEffect transition="out" filter="fade">
                                      <p:cBhvr>
                                        <p:cTn id="142" dur="500"/>
                                        <p:tgtEl>
                                          <p:spTgt spid="145"/>
                                        </p:tgtEl>
                                      </p:cBhvr>
                                    </p:animEffect>
                                    <p:set>
                                      <p:cBhvr>
                                        <p:cTn id="143" dur="1" fill="hold">
                                          <p:stCondLst>
                                            <p:cond delay="499"/>
                                          </p:stCondLst>
                                        </p:cTn>
                                        <p:tgtEl>
                                          <p:spTgt spid="145"/>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48"/>
                                        </p:tgtEl>
                                      </p:cBhvr>
                                    </p:animEffect>
                                    <p:set>
                                      <p:cBhvr>
                                        <p:cTn id="146" dur="1" fill="hold">
                                          <p:stCondLst>
                                            <p:cond delay="499"/>
                                          </p:stCondLst>
                                        </p:cTn>
                                        <p:tgtEl>
                                          <p:spTgt spid="148"/>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149"/>
                                        </p:tgtEl>
                                      </p:cBhvr>
                                    </p:animEffect>
                                    <p:set>
                                      <p:cBhvr>
                                        <p:cTn id="149" dur="1" fill="hold">
                                          <p:stCondLst>
                                            <p:cond delay="499"/>
                                          </p:stCondLst>
                                        </p:cTn>
                                        <p:tgtEl>
                                          <p:spTgt spid="149"/>
                                        </p:tgtEl>
                                        <p:attrNameLst>
                                          <p:attrName>style.visibility</p:attrName>
                                        </p:attrNameLst>
                                      </p:cBhvr>
                                      <p:to>
                                        <p:strVal val="hidden"/>
                                      </p:to>
                                    </p:set>
                                  </p:childTnLst>
                                </p:cTn>
                              </p:par>
                            </p:childTnLst>
                          </p:cTn>
                        </p:par>
                        <p:par>
                          <p:cTn id="150" fill="hold">
                            <p:stCondLst>
                              <p:cond delay="500"/>
                            </p:stCondLst>
                            <p:childTnLst>
                              <p:par>
                                <p:cTn id="151" presetID="42" presetClass="path" presetSubtype="0" accel="50000" decel="50000" fill="hold" grpId="0" nodeType="afterEffect">
                                  <p:stCondLst>
                                    <p:cond delay="0"/>
                                  </p:stCondLst>
                                  <p:childTnLst>
                                    <p:animMotion origin="layout" path="M 0 -0.00162 L 0 0.17315 " pathEditMode="relative" rAng="0" ptsTypes="AA">
                                      <p:cBhvr>
                                        <p:cTn id="152" dur="1500" fill="hold"/>
                                        <p:tgtEl>
                                          <p:spTgt spid="49"/>
                                        </p:tgtEl>
                                        <p:attrNameLst>
                                          <p:attrName>ppt_x</p:attrName>
                                          <p:attrName>ppt_y</p:attrName>
                                        </p:attrNameLst>
                                      </p:cBhvr>
                                      <p:rCtr x="0" y="8727"/>
                                    </p:animMotion>
                                  </p:childTnLst>
                                </p:cTn>
                              </p:par>
                              <p:par>
                                <p:cTn id="153" presetID="42" presetClass="path" presetSubtype="0" accel="50000" decel="50000" fill="hold" grpId="0" nodeType="withEffect">
                                  <p:stCondLst>
                                    <p:cond delay="0"/>
                                  </p:stCondLst>
                                  <p:childTnLst>
                                    <p:animMotion origin="layout" path="M 0 -0.00162 L 0 0.17315 " pathEditMode="relative" rAng="0" ptsTypes="AA">
                                      <p:cBhvr>
                                        <p:cTn id="154" dur="1500" fill="hold"/>
                                        <p:tgtEl>
                                          <p:spTgt spid="52"/>
                                        </p:tgtEl>
                                        <p:attrNameLst>
                                          <p:attrName>ppt_x</p:attrName>
                                          <p:attrName>ppt_y</p:attrName>
                                        </p:attrNameLst>
                                      </p:cBhvr>
                                      <p:rCtr x="0" y="8727"/>
                                    </p:animMotion>
                                  </p:childTnLst>
                                </p:cTn>
                              </p:par>
                              <p:par>
                                <p:cTn id="155" presetID="42" presetClass="path" presetSubtype="0" accel="50000" decel="50000" fill="hold" grpId="0" nodeType="withEffect">
                                  <p:stCondLst>
                                    <p:cond delay="0"/>
                                  </p:stCondLst>
                                  <p:childTnLst>
                                    <p:animMotion origin="layout" path="M 0 -0.00162 L 0 0.17315 " pathEditMode="relative" rAng="0" ptsTypes="AA">
                                      <p:cBhvr>
                                        <p:cTn id="156" dur="1500" fill="hold"/>
                                        <p:tgtEl>
                                          <p:spTgt spid="51"/>
                                        </p:tgtEl>
                                        <p:attrNameLst>
                                          <p:attrName>ppt_x</p:attrName>
                                          <p:attrName>ppt_y</p:attrName>
                                        </p:attrNameLst>
                                      </p:cBhvr>
                                      <p:rCtr x="0" y="8727"/>
                                    </p:animMotion>
                                  </p:childTnLst>
                                </p:cTn>
                              </p:par>
                              <p:par>
                                <p:cTn id="157" presetID="10" presetClass="entr" presetSubtype="0" fill="hold" grpId="0" nodeType="with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fade">
                                      <p:cBhvr>
                                        <p:cTn id="159" dur="500"/>
                                        <p:tgtEl>
                                          <p:spTgt spid="77"/>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75"/>
                                        </p:tgtEl>
                                        <p:attrNameLst>
                                          <p:attrName>style.visibility</p:attrName>
                                        </p:attrNameLst>
                                      </p:cBhvr>
                                      <p:to>
                                        <p:strVal val="visible"/>
                                      </p:to>
                                    </p:set>
                                    <p:animEffect transition="in" filter="fade">
                                      <p:cBhvr>
                                        <p:cTn id="165" dur="500"/>
                                        <p:tgtEl>
                                          <p:spTgt spid="75"/>
                                        </p:tgtEl>
                                      </p:cBhvr>
                                    </p:animEffect>
                                  </p:childTnLst>
                                </p:cTn>
                              </p:par>
                              <p:par>
                                <p:cTn id="166" presetID="10" presetClass="entr" presetSubtype="0" fill="hold" nodeType="withEffect">
                                  <p:stCondLst>
                                    <p:cond delay="0"/>
                                  </p:stCondLst>
                                  <p:childTnLst>
                                    <p:set>
                                      <p:cBhvr>
                                        <p:cTn id="167" dur="1" fill="hold">
                                          <p:stCondLst>
                                            <p:cond delay="0"/>
                                          </p:stCondLst>
                                        </p:cTn>
                                        <p:tgtEl>
                                          <p:spTgt spid="112"/>
                                        </p:tgtEl>
                                        <p:attrNameLst>
                                          <p:attrName>style.visibility</p:attrName>
                                        </p:attrNameLst>
                                      </p:cBhvr>
                                      <p:to>
                                        <p:strVal val="visible"/>
                                      </p:to>
                                    </p:set>
                                    <p:animEffect transition="in" filter="fade">
                                      <p:cBhvr>
                                        <p:cTn id="168" dur="500"/>
                                        <p:tgtEl>
                                          <p:spTgt spid="112"/>
                                        </p:tgtEl>
                                      </p:cBhvr>
                                    </p:animEffect>
                                  </p:childTnLst>
                                </p:cTn>
                              </p:par>
                              <p:par>
                                <p:cTn id="169" presetID="10" presetClass="entr" presetSubtype="0" fill="hold" nodeType="withEffect">
                                  <p:stCondLst>
                                    <p:cond delay="0"/>
                                  </p:stCondLst>
                                  <p:childTnLst>
                                    <p:set>
                                      <p:cBhvr>
                                        <p:cTn id="170" dur="1" fill="hold">
                                          <p:stCondLst>
                                            <p:cond delay="0"/>
                                          </p:stCondLst>
                                        </p:cTn>
                                        <p:tgtEl>
                                          <p:spTgt spid="108"/>
                                        </p:tgtEl>
                                        <p:attrNameLst>
                                          <p:attrName>style.visibility</p:attrName>
                                        </p:attrNameLst>
                                      </p:cBhvr>
                                      <p:to>
                                        <p:strVal val="visible"/>
                                      </p:to>
                                    </p:set>
                                    <p:animEffect transition="in" filter="fade">
                                      <p:cBhvr>
                                        <p:cTn id="171" dur="500"/>
                                        <p:tgtEl>
                                          <p:spTgt spid="108"/>
                                        </p:tgtEl>
                                      </p:cBhvr>
                                    </p:animEffect>
                                  </p:childTnLst>
                                </p:cTn>
                              </p:par>
                              <p:par>
                                <p:cTn id="172" presetID="10" presetClass="entr" presetSubtype="0" fill="hold" nodeType="withEffect">
                                  <p:stCondLst>
                                    <p:cond delay="0"/>
                                  </p:stCondLst>
                                  <p:childTnLst>
                                    <p:set>
                                      <p:cBhvr>
                                        <p:cTn id="173" dur="1" fill="hold">
                                          <p:stCondLst>
                                            <p:cond delay="0"/>
                                          </p:stCondLst>
                                        </p:cTn>
                                        <p:tgtEl>
                                          <p:spTgt spid="104"/>
                                        </p:tgtEl>
                                        <p:attrNameLst>
                                          <p:attrName>style.visibility</p:attrName>
                                        </p:attrNameLst>
                                      </p:cBhvr>
                                      <p:to>
                                        <p:strVal val="visible"/>
                                      </p:to>
                                    </p:set>
                                    <p:animEffect transition="in" filter="fade">
                                      <p:cBhvr>
                                        <p:cTn id="174" dur="500"/>
                                        <p:tgtEl>
                                          <p:spTgt spid="104"/>
                                        </p:tgtEl>
                                      </p:cBhvr>
                                    </p:animEffect>
                                  </p:childTnLst>
                                </p:cTn>
                              </p:par>
                              <p:par>
                                <p:cTn id="175" presetID="10" presetClass="exit" presetSubtype="0" fill="hold" grpId="1" nodeType="withEffect">
                                  <p:stCondLst>
                                    <p:cond delay="0"/>
                                  </p:stCondLst>
                                  <p:childTnLst>
                                    <p:animEffect transition="out" filter="fade">
                                      <p:cBhvr>
                                        <p:cTn id="176" dur="500"/>
                                        <p:tgtEl>
                                          <p:spTgt spid="73"/>
                                        </p:tgtEl>
                                      </p:cBhvr>
                                    </p:animEffect>
                                    <p:set>
                                      <p:cBhvr>
                                        <p:cTn id="177" dur="1" fill="hold">
                                          <p:stCondLst>
                                            <p:cond delay="499"/>
                                          </p:stCondLst>
                                        </p:cTn>
                                        <p:tgtEl>
                                          <p:spTgt spid="73"/>
                                        </p:tgtEl>
                                        <p:attrNameLst>
                                          <p:attrName>style.visibility</p:attrName>
                                        </p:attrNameLst>
                                      </p:cBhvr>
                                      <p:to>
                                        <p:strVal val="hidden"/>
                                      </p:to>
                                    </p:set>
                                  </p:childTnLst>
                                </p:cTn>
                              </p:par>
                            </p:childTnLst>
                          </p:cTn>
                        </p:par>
                        <p:par>
                          <p:cTn id="178" fill="hold">
                            <p:stCondLst>
                              <p:cond delay="2000"/>
                            </p:stCondLst>
                            <p:childTnLst>
                              <p:par>
                                <p:cTn id="179" presetID="10" presetClass="exit" presetSubtype="0" fill="hold" grpId="1" nodeType="afterEffect">
                                  <p:stCondLst>
                                    <p:cond delay="0"/>
                                  </p:stCondLst>
                                  <p:childTnLst>
                                    <p:animEffect transition="out" filter="fade">
                                      <p:cBhvr>
                                        <p:cTn id="180" dur="500"/>
                                        <p:tgtEl>
                                          <p:spTgt spid="49"/>
                                        </p:tgtEl>
                                      </p:cBhvr>
                                    </p:animEffect>
                                    <p:set>
                                      <p:cBhvr>
                                        <p:cTn id="181" dur="1" fill="hold">
                                          <p:stCondLst>
                                            <p:cond delay="499"/>
                                          </p:stCondLst>
                                        </p:cTn>
                                        <p:tgtEl>
                                          <p:spTgt spid="49"/>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52"/>
                                        </p:tgtEl>
                                      </p:cBhvr>
                                    </p:animEffect>
                                    <p:set>
                                      <p:cBhvr>
                                        <p:cTn id="184" dur="1" fill="hold">
                                          <p:stCondLst>
                                            <p:cond delay="499"/>
                                          </p:stCondLst>
                                        </p:cTn>
                                        <p:tgtEl>
                                          <p:spTgt spid="52"/>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51"/>
                                        </p:tgtEl>
                                      </p:cBhvr>
                                    </p:animEffect>
                                    <p:set>
                                      <p:cBhvr>
                                        <p:cTn id="187" dur="1" fill="hold">
                                          <p:stCondLst>
                                            <p:cond delay="499"/>
                                          </p:stCondLst>
                                        </p:cTn>
                                        <p:tgtEl>
                                          <p:spTgt spid="51"/>
                                        </p:tgtEl>
                                        <p:attrNameLst>
                                          <p:attrName>style.visibility</p:attrName>
                                        </p:attrNameLst>
                                      </p:cBhvr>
                                      <p:to>
                                        <p:strVal val="hidden"/>
                                      </p:to>
                                    </p:set>
                                  </p:childTnLst>
                                </p:cTn>
                              </p:par>
                              <p:par>
                                <p:cTn id="188" presetID="10" presetClass="entr" presetSubtype="0" fill="hold" grpId="0" nodeType="with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fade">
                                      <p:cBhvr>
                                        <p:cTn id="196" dur="500"/>
                                        <p:tgtEl>
                                          <p:spTgt spid="67"/>
                                        </p:tgtEl>
                                      </p:cBhvr>
                                    </p:animEffect>
                                  </p:childTnLst>
                                </p:cTn>
                              </p:par>
                            </p:childTnLst>
                          </p:cTn>
                        </p:par>
                        <p:par>
                          <p:cTn id="197" fill="hold">
                            <p:stCondLst>
                              <p:cond delay="2500"/>
                            </p:stCondLst>
                            <p:childTnLst>
                              <p:par>
                                <p:cTn id="198" presetID="10" presetClass="entr" presetSubtype="0" fill="hold" grpId="1" nodeType="afterEffect">
                                  <p:stCondLst>
                                    <p:cond delay="0"/>
                                  </p:stCondLst>
                                  <p:childTnLst>
                                    <p:set>
                                      <p:cBhvr>
                                        <p:cTn id="199" dur="1" fill="hold">
                                          <p:stCondLst>
                                            <p:cond delay="0"/>
                                          </p:stCondLst>
                                        </p:cTn>
                                        <p:tgtEl>
                                          <p:spTgt spid="57"/>
                                        </p:tgtEl>
                                        <p:attrNameLst>
                                          <p:attrName>style.visibility</p:attrName>
                                        </p:attrNameLst>
                                      </p:cBhvr>
                                      <p:to>
                                        <p:strVal val="visible"/>
                                      </p:to>
                                    </p:set>
                                    <p:animEffect transition="in" filter="fade">
                                      <p:cBhvr>
                                        <p:cTn id="200" dur="500"/>
                                        <p:tgtEl>
                                          <p:spTgt spid="57"/>
                                        </p:tgtEl>
                                      </p:cBhvr>
                                    </p:animEffect>
                                  </p:childTnLst>
                                </p:cTn>
                              </p:par>
                              <p:par>
                                <p:cTn id="201" presetID="10" presetClass="entr" presetSubtype="0" fill="hold" grpId="1" nodeType="withEffect">
                                  <p:stCondLst>
                                    <p:cond delay="0"/>
                                  </p:stCondLst>
                                  <p:childTnLst>
                                    <p:set>
                                      <p:cBhvr>
                                        <p:cTn id="202" dur="1" fill="hold">
                                          <p:stCondLst>
                                            <p:cond delay="0"/>
                                          </p:stCondLst>
                                        </p:cTn>
                                        <p:tgtEl>
                                          <p:spTgt spid="58"/>
                                        </p:tgtEl>
                                        <p:attrNameLst>
                                          <p:attrName>style.visibility</p:attrName>
                                        </p:attrNameLst>
                                      </p:cBhvr>
                                      <p:to>
                                        <p:strVal val="visible"/>
                                      </p:to>
                                    </p:set>
                                    <p:animEffect transition="in" filter="fade">
                                      <p:cBhvr>
                                        <p:cTn id="203" dur="500"/>
                                        <p:tgtEl>
                                          <p:spTgt spid="58"/>
                                        </p:tgtEl>
                                      </p:cBhvr>
                                    </p:animEffect>
                                  </p:childTnLst>
                                </p:cTn>
                              </p:par>
                              <p:par>
                                <p:cTn id="204" presetID="10" presetClass="entr" presetSubtype="0" fill="hold" grpId="1" nodeType="withEffect">
                                  <p:stCondLst>
                                    <p:cond delay="0"/>
                                  </p:stCondLst>
                                  <p:childTnLst>
                                    <p:set>
                                      <p:cBhvr>
                                        <p:cTn id="205" dur="1" fill="hold">
                                          <p:stCondLst>
                                            <p:cond delay="0"/>
                                          </p:stCondLst>
                                        </p:cTn>
                                        <p:tgtEl>
                                          <p:spTgt spid="59"/>
                                        </p:tgtEl>
                                        <p:attrNameLst>
                                          <p:attrName>style.visibility</p:attrName>
                                        </p:attrNameLst>
                                      </p:cBhvr>
                                      <p:to>
                                        <p:strVal val="visible"/>
                                      </p:to>
                                    </p:set>
                                    <p:animEffect transition="in" filter="fade">
                                      <p:cBhvr>
                                        <p:cTn id="206" dur="500"/>
                                        <p:tgtEl>
                                          <p:spTgt spid="59"/>
                                        </p:tgtEl>
                                      </p:cBhvr>
                                    </p:animEffect>
                                  </p:childTnLst>
                                </p:cTn>
                              </p:par>
                            </p:childTnLst>
                          </p:cTn>
                        </p:par>
                        <p:par>
                          <p:cTn id="207" fill="hold">
                            <p:stCondLst>
                              <p:cond delay="3000"/>
                            </p:stCondLst>
                            <p:childTnLst>
                              <p:par>
                                <p:cTn id="208" presetID="42" presetClass="path" presetSubtype="0" accel="50000" decel="50000" fill="hold" grpId="0" nodeType="afterEffect">
                                  <p:stCondLst>
                                    <p:cond delay="0"/>
                                  </p:stCondLst>
                                  <p:childTnLst>
                                    <p:animMotion origin="layout" path="M 5.55112E-17 -0.00069 L 5.55112E-17 0.27782 " pathEditMode="relative" rAng="0" ptsTypes="AA">
                                      <p:cBhvr>
                                        <p:cTn id="209" dur="1500" fill="hold"/>
                                        <p:tgtEl>
                                          <p:spTgt spid="57"/>
                                        </p:tgtEl>
                                        <p:attrNameLst>
                                          <p:attrName>ppt_x</p:attrName>
                                          <p:attrName>ppt_y</p:attrName>
                                        </p:attrNameLst>
                                      </p:cBhvr>
                                      <p:rCtr x="0" y="13926"/>
                                    </p:animMotion>
                                  </p:childTnLst>
                                </p:cTn>
                              </p:par>
                              <p:par>
                                <p:cTn id="210" presetID="42" presetClass="path" presetSubtype="0" accel="50000" decel="50000" fill="hold" grpId="0" nodeType="withEffect">
                                  <p:stCondLst>
                                    <p:cond delay="0"/>
                                  </p:stCondLst>
                                  <p:childTnLst>
                                    <p:animMotion origin="layout" path="M 5.55112E-17 -0.00069 L 5.55112E-17 0.27782 " pathEditMode="relative" rAng="0" ptsTypes="AA">
                                      <p:cBhvr>
                                        <p:cTn id="211" dur="1500" fill="hold"/>
                                        <p:tgtEl>
                                          <p:spTgt spid="58"/>
                                        </p:tgtEl>
                                        <p:attrNameLst>
                                          <p:attrName>ppt_x</p:attrName>
                                          <p:attrName>ppt_y</p:attrName>
                                        </p:attrNameLst>
                                      </p:cBhvr>
                                      <p:rCtr x="0" y="13926"/>
                                    </p:animMotion>
                                  </p:childTnLst>
                                </p:cTn>
                              </p:par>
                              <p:par>
                                <p:cTn id="212" presetID="42" presetClass="path" presetSubtype="0" accel="50000" decel="50000" fill="hold" grpId="0" nodeType="withEffect">
                                  <p:stCondLst>
                                    <p:cond delay="0"/>
                                  </p:stCondLst>
                                  <p:childTnLst>
                                    <p:animMotion origin="layout" path="M 5.55112E-17 -0.00069 L 5.55112E-17 0.27782 " pathEditMode="relative" rAng="0" ptsTypes="AA">
                                      <p:cBhvr>
                                        <p:cTn id="213" dur="1500" fill="hold"/>
                                        <p:tgtEl>
                                          <p:spTgt spid="59"/>
                                        </p:tgtEl>
                                        <p:attrNameLst>
                                          <p:attrName>ppt_x</p:attrName>
                                          <p:attrName>ppt_y</p:attrName>
                                        </p:attrNameLst>
                                      </p:cBhvr>
                                      <p:rCtr x="0" y="13926"/>
                                    </p:animMotion>
                                  </p:childTnLst>
                                </p:cTn>
                              </p:par>
                              <p:par>
                                <p:cTn id="214" presetID="10" presetClass="entr" presetSubtype="0" fill="hold" grpId="0" nodeType="withEffect">
                                  <p:stCondLst>
                                    <p:cond delay="0"/>
                                  </p:stCondLst>
                                  <p:childTnLst>
                                    <p:set>
                                      <p:cBhvr>
                                        <p:cTn id="215" dur="1" fill="hold">
                                          <p:stCondLst>
                                            <p:cond delay="0"/>
                                          </p:stCondLst>
                                        </p:cTn>
                                        <p:tgtEl>
                                          <p:spTgt spid="85"/>
                                        </p:tgtEl>
                                        <p:attrNameLst>
                                          <p:attrName>style.visibility</p:attrName>
                                        </p:attrNameLst>
                                      </p:cBhvr>
                                      <p:to>
                                        <p:strVal val="visible"/>
                                      </p:to>
                                    </p:set>
                                    <p:animEffect transition="in" filter="fade">
                                      <p:cBhvr>
                                        <p:cTn id="216" dur="500"/>
                                        <p:tgtEl>
                                          <p:spTgt spid="85"/>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84"/>
                                        </p:tgtEl>
                                        <p:attrNameLst>
                                          <p:attrName>style.visibility</p:attrName>
                                        </p:attrNameLst>
                                      </p:cBhvr>
                                      <p:to>
                                        <p:strVal val="visible"/>
                                      </p:to>
                                    </p:set>
                                    <p:animEffect transition="in" filter="fade">
                                      <p:cBhvr>
                                        <p:cTn id="219" dur="500"/>
                                        <p:tgtEl>
                                          <p:spTgt spid="84"/>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fade">
                                      <p:cBhvr>
                                        <p:cTn id="222" dur="500"/>
                                        <p:tgtEl>
                                          <p:spTgt spid="83"/>
                                        </p:tgtEl>
                                      </p:cBhvr>
                                    </p:animEffect>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grpId="0" nodeType="clickEffect">
                                  <p:stCondLst>
                                    <p:cond delay="0"/>
                                  </p:stCondLst>
                                  <p:childTnLst>
                                    <p:animMotion origin="layout" path="M 0.00105 0.003 L 0.00105 0.2797 " pathEditMode="fixed" rAng="0" ptsTypes="AA">
                                      <p:cBhvr>
                                        <p:cTn id="226" dur="1500" fill="hold"/>
                                        <p:tgtEl>
                                          <p:spTgt spid="53"/>
                                        </p:tgtEl>
                                        <p:attrNameLst>
                                          <p:attrName>ppt_x</p:attrName>
                                          <p:attrName>ppt_y</p:attrName>
                                        </p:attrNameLst>
                                      </p:cBhvr>
                                      <p:rCtr x="0" y="13823"/>
                                    </p:animMotion>
                                  </p:childTnLst>
                                </p:cTn>
                              </p:par>
                              <p:par>
                                <p:cTn id="227" presetID="42" presetClass="path" presetSubtype="0" accel="50000" decel="50000" fill="hold" grpId="0" nodeType="withEffect">
                                  <p:stCondLst>
                                    <p:cond delay="0"/>
                                  </p:stCondLst>
                                  <p:childTnLst>
                                    <p:animMotion origin="layout" path="M -0.37395 0.00324 L -0.37395 0.27993 " pathEditMode="fixed" rAng="0" ptsTypes="AA">
                                      <p:cBhvr>
                                        <p:cTn id="228" dur="1500" fill="hold"/>
                                        <p:tgtEl>
                                          <p:spTgt spid="54"/>
                                        </p:tgtEl>
                                        <p:attrNameLst>
                                          <p:attrName>ppt_x</p:attrName>
                                          <p:attrName>ppt_y</p:attrName>
                                        </p:attrNameLst>
                                      </p:cBhvr>
                                      <p:rCtr x="0" y="13823"/>
                                    </p:animMotion>
                                  </p:childTnLst>
                                </p:cTn>
                              </p:par>
                              <p:par>
                                <p:cTn id="229" presetID="42" presetClass="path" presetSubtype="0" accel="50000" decel="50000" fill="hold" grpId="0" nodeType="withEffect">
                                  <p:stCondLst>
                                    <p:cond delay="0"/>
                                  </p:stCondLst>
                                  <p:childTnLst>
                                    <p:animMotion origin="layout" path="M -0.07395 0.00324 L -0.07395 0.27993 " pathEditMode="fixed" rAng="0" ptsTypes="AA">
                                      <p:cBhvr>
                                        <p:cTn id="230" dur="1500" fill="hold"/>
                                        <p:tgtEl>
                                          <p:spTgt spid="55"/>
                                        </p:tgtEl>
                                        <p:attrNameLst>
                                          <p:attrName>ppt_x</p:attrName>
                                          <p:attrName>ppt_y</p:attrName>
                                        </p:attrNameLst>
                                      </p:cBhvr>
                                      <p:rCtr x="0" y="13823"/>
                                    </p:animMotion>
                                  </p:childTnLst>
                                </p:cTn>
                              </p:par>
                              <p:par>
                                <p:cTn id="231" presetID="42" presetClass="path" presetSubtype="0" accel="50000" decel="50000" fill="hold" grpId="0" nodeType="withEffect">
                                  <p:stCondLst>
                                    <p:cond delay="0"/>
                                  </p:stCondLst>
                                  <p:childTnLst>
                                    <p:animMotion origin="layout" path="M 0.45105 0.003 L 0.45105 0.27993 " pathEditMode="fixed" rAng="0" ptsTypes="AA">
                                      <p:cBhvr>
                                        <p:cTn id="232" dur="1500" fill="hold"/>
                                        <p:tgtEl>
                                          <p:spTgt spid="56"/>
                                        </p:tgtEl>
                                        <p:attrNameLst>
                                          <p:attrName>ppt_x</p:attrName>
                                          <p:attrName>ppt_y</p:attrName>
                                        </p:attrNameLst>
                                      </p:cBhvr>
                                      <p:rCtr x="0" y="13847"/>
                                    </p:animMotion>
                                  </p:childTnLst>
                                </p:cTn>
                              </p:par>
                              <p:par>
                                <p:cTn id="233" presetID="42" presetClass="path" presetSubtype="0" accel="50000" decel="50000" fill="hold" grpId="0" nodeType="withEffect">
                                  <p:stCondLst>
                                    <p:cond delay="0"/>
                                  </p:stCondLst>
                                  <p:childTnLst>
                                    <p:animMotion origin="layout" path="M 0.00105 0.003 L 0.00105 0.2797 " pathEditMode="fixed" rAng="0" ptsTypes="AA">
                                      <p:cBhvr>
                                        <p:cTn id="234" dur="1500" fill="hold"/>
                                        <p:tgtEl>
                                          <p:spTgt spid="50"/>
                                        </p:tgtEl>
                                        <p:attrNameLst>
                                          <p:attrName>ppt_x</p:attrName>
                                          <p:attrName>ppt_y</p:attrName>
                                        </p:attrNameLst>
                                      </p:cBhvr>
                                      <p:rCtr x="0" y="13823"/>
                                    </p:animMotion>
                                  </p:childTnLst>
                                </p:cTn>
                              </p:par>
                              <p:par>
                                <p:cTn id="235" presetID="10" presetClass="entr" presetSubtype="0" fill="hold" grpId="0" nodeType="withEffect">
                                  <p:stCondLst>
                                    <p:cond delay="0"/>
                                  </p:stCondLst>
                                  <p:childTnLst>
                                    <p:set>
                                      <p:cBhvr>
                                        <p:cTn id="236" dur="1" fill="hold">
                                          <p:stCondLst>
                                            <p:cond delay="0"/>
                                          </p:stCondLst>
                                        </p:cTn>
                                        <p:tgtEl>
                                          <p:spTgt spid="81"/>
                                        </p:tgtEl>
                                        <p:attrNameLst>
                                          <p:attrName>style.visibility</p:attrName>
                                        </p:attrNameLst>
                                      </p:cBhvr>
                                      <p:to>
                                        <p:strVal val="visible"/>
                                      </p:to>
                                    </p:set>
                                    <p:animEffect transition="in" filter="fade">
                                      <p:cBhvr>
                                        <p:cTn id="237" dur="500"/>
                                        <p:tgtEl>
                                          <p:spTgt spid="81"/>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82"/>
                                        </p:tgtEl>
                                        <p:attrNameLst>
                                          <p:attrName>style.visibility</p:attrName>
                                        </p:attrNameLst>
                                      </p:cBhvr>
                                      <p:to>
                                        <p:strVal val="visible"/>
                                      </p:to>
                                    </p:set>
                                    <p:animEffect transition="in" filter="fade">
                                      <p:cBhvr>
                                        <p:cTn id="240" dur="500"/>
                                        <p:tgtEl>
                                          <p:spTgt spid="82"/>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80"/>
                                        </p:tgtEl>
                                        <p:attrNameLst>
                                          <p:attrName>style.visibility</p:attrName>
                                        </p:attrNameLst>
                                      </p:cBhvr>
                                      <p:to>
                                        <p:strVal val="visible"/>
                                      </p:to>
                                    </p:set>
                                    <p:animEffect transition="in" filter="fade">
                                      <p:cBhvr>
                                        <p:cTn id="243" dur="500"/>
                                        <p:tgtEl>
                                          <p:spTgt spid="80"/>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79"/>
                                        </p:tgtEl>
                                        <p:attrNameLst>
                                          <p:attrName>style.visibility</p:attrName>
                                        </p:attrNameLst>
                                      </p:cBhvr>
                                      <p:to>
                                        <p:strVal val="visible"/>
                                      </p:to>
                                    </p:set>
                                    <p:animEffect transition="in" filter="fade">
                                      <p:cBhvr>
                                        <p:cTn id="246" dur="500"/>
                                        <p:tgtEl>
                                          <p:spTgt spid="79"/>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78"/>
                                        </p:tgtEl>
                                        <p:attrNameLst>
                                          <p:attrName>style.visibility</p:attrName>
                                        </p:attrNameLst>
                                      </p:cBhvr>
                                      <p:to>
                                        <p:strVal val="visible"/>
                                      </p:to>
                                    </p:set>
                                    <p:animEffect transition="in" filter="fade">
                                      <p:cBhvr>
                                        <p:cTn id="249" dur="500"/>
                                        <p:tgtEl>
                                          <p:spTgt spid="78"/>
                                        </p:tgtEl>
                                      </p:cBhvr>
                                    </p:animEffect>
                                  </p:childTnLst>
                                </p:cTn>
                              </p:par>
                              <p:par>
                                <p:cTn id="250" presetID="10" presetClass="entr" presetSubtype="0" fill="hold" nodeType="withEffect">
                                  <p:stCondLst>
                                    <p:cond delay="0"/>
                                  </p:stCondLst>
                                  <p:childTnLst>
                                    <p:set>
                                      <p:cBhvr>
                                        <p:cTn id="251" dur="1" fill="hold">
                                          <p:stCondLst>
                                            <p:cond delay="0"/>
                                          </p:stCondLst>
                                        </p:cTn>
                                        <p:tgtEl>
                                          <p:spTgt spid="132"/>
                                        </p:tgtEl>
                                        <p:attrNameLst>
                                          <p:attrName>style.visibility</p:attrName>
                                        </p:attrNameLst>
                                      </p:cBhvr>
                                      <p:to>
                                        <p:strVal val="visible"/>
                                      </p:to>
                                    </p:set>
                                    <p:animEffect transition="in" filter="fade">
                                      <p:cBhvr>
                                        <p:cTn id="252" dur="500"/>
                                        <p:tgtEl>
                                          <p:spTgt spid="132"/>
                                        </p:tgtEl>
                                      </p:cBhvr>
                                    </p:animEffect>
                                  </p:childTnLst>
                                </p:cTn>
                              </p:par>
                              <p:par>
                                <p:cTn id="253" presetID="10" presetClass="entr" presetSubtype="0" fill="hold" nodeType="with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500"/>
                                        <p:tgtEl>
                                          <p:spTgt spid="128"/>
                                        </p:tgtEl>
                                      </p:cBhvr>
                                    </p:animEffect>
                                  </p:childTnLst>
                                </p:cTn>
                              </p:par>
                              <p:par>
                                <p:cTn id="256" presetID="10" presetClass="entr" presetSubtype="0" fill="hold" nodeType="withEffect">
                                  <p:stCondLst>
                                    <p:cond delay="0"/>
                                  </p:stCondLst>
                                  <p:childTnLst>
                                    <p:set>
                                      <p:cBhvr>
                                        <p:cTn id="257" dur="1" fill="hold">
                                          <p:stCondLst>
                                            <p:cond delay="0"/>
                                          </p:stCondLst>
                                        </p:cTn>
                                        <p:tgtEl>
                                          <p:spTgt spid="124"/>
                                        </p:tgtEl>
                                        <p:attrNameLst>
                                          <p:attrName>style.visibility</p:attrName>
                                        </p:attrNameLst>
                                      </p:cBhvr>
                                      <p:to>
                                        <p:strVal val="visible"/>
                                      </p:to>
                                    </p:set>
                                    <p:animEffect transition="in" filter="fade">
                                      <p:cBhvr>
                                        <p:cTn id="258" dur="500"/>
                                        <p:tgtEl>
                                          <p:spTgt spid="124"/>
                                        </p:tgtEl>
                                      </p:cBhvr>
                                    </p:animEffect>
                                  </p:childTnLst>
                                </p:cTn>
                              </p:par>
                              <p:par>
                                <p:cTn id="259" presetID="10" presetClass="entr" presetSubtype="0" fill="hold" nodeType="withEffect">
                                  <p:stCondLst>
                                    <p:cond delay="0"/>
                                  </p:stCondLst>
                                  <p:childTnLst>
                                    <p:set>
                                      <p:cBhvr>
                                        <p:cTn id="260" dur="1" fill="hold">
                                          <p:stCondLst>
                                            <p:cond delay="0"/>
                                          </p:stCondLst>
                                        </p:cTn>
                                        <p:tgtEl>
                                          <p:spTgt spid="120"/>
                                        </p:tgtEl>
                                        <p:attrNameLst>
                                          <p:attrName>style.visibility</p:attrName>
                                        </p:attrNameLst>
                                      </p:cBhvr>
                                      <p:to>
                                        <p:strVal val="visible"/>
                                      </p:to>
                                    </p:set>
                                    <p:animEffect transition="in" filter="fade">
                                      <p:cBhvr>
                                        <p:cTn id="261" dur="500"/>
                                        <p:tgtEl>
                                          <p:spTgt spid="120"/>
                                        </p:tgtEl>
                                      </p:cBhvr>
                                    </p:animEffect>
                                  </p:childTnLst>
                                </p:cTn>
                              </p:par>
                              <p:par>
                                <p:cTn id="262" presetID="10" presetClass="entr" presetSubtype="0" fill="hold" nodeType="withEffect">
                                  <p:stCondLst>
                                    <p:cond delay="0"/>
                                  </p:stCondLst>
                                  <p:childTnLst>
                                    <p:set>
                                      <p:cBhvr>
                                        <p:cTn id="263" dur="1" fill="hold">
                                          <p:stCondLst>
                                            <p:cond delay="0"/>
                                          </p:stCondLst>
                                        </p:cTn>
                                        <p:tgtEl>
                                          <p:spTgt spid="116"/>
                                        </p:tgtEl>
                                        <p:attrNameLst>
                                          <p:attrName>style.visibility</p:attrName>
                                        </p:attrNameLst>
                                      </p:cBhvr>
                                      <p:to>
                                        <p:strVal val="visible"/>
                                      </p:to>
                                    </p:set>
                                    <p:animEffect transition="in" filter="fade">
                                      <p:cBhvr>
                                        <p:cTn id="264" dur="500"/>
                                        <p:tgtEl>
                                          <p:spTgt spid="116"/>
                                        </p:tgtEl>
                                      </p:cBhvr>
                                    </p:animEffect>
                                  </p:childTnLst>
                                </p:cTn>
                              </p:par>
                            </p:childTnLst>
                          </p:cTn>
                        </p:par>
                        <p:par>
                          <p:cTn id="265" fill="hold">
                            <p:stCondLst>
                              <p:cond delay="1500"/>
                            </p:stCondLst>
                            <p:childTnLst>
                              <p:par>
                                <p:cTn id="266" presetID="10" presetClass="exit" presetSubtype="0" fill="hold" grpId="1" nodeType="afterEffect">
                                  <p:stCondLst>
                                    <p:cond delay="0"/>
                                  </p:stCondLst>
                                  <p:childTnLst>
                                    <p:animEffect transition="out" filter="fade">
                                      <p:cBhvr>
                                        <p:cTn id="267" dur="500"/>
                                        <p:tgtEl>
                                          <p:spTgt spid="53"/>
                                        </p:tgtEl>
                                      </p:cBhvr>
                                    </p:animEffect>
                                    <p:set>
                                      <p:cBhvr>
                                        <p:cTn id="268" dur="1" fill="hold">
                                          <p:stCondLst>
                                            <p:cond delay="499"/>
                                          </p:stCondLst>
                                        </p:cTn>
                                        <p:tgtEl>
                                          <p:spTgt spid="53"/>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54"/>
                                        </p:tgtEl>
                                      </p:cBhvr>
                                    </p:animEffect>
                                    <p:set>
                                      <p:cBhvr>
                                        <p:cTn id="271" dur="1" fill="hold">
                                          <p:stCondLst>
                                            <p:cond delay="499"/>
                                          </p:stCondLst>
                                        </p:cTn>
                                        <p:tgtEl>
                                          <p:spTgt spid="54"/>
                                        </p:tgtEl>
                                        <p:attrNameLst>
                                          <p:attrName>style.visibility</p:attrName>
                                        </p:attrNameLst>
                                      </p:cBhvr>
                                      <p:to>
                                        <p:strVal val="hidden"/>
                                      </p:to>
                                    </p:set>
                                  </p:childTnLst>
                                </p:cTn>
                              </p:par>
                              <p:par>
                                <p:cTn id="272" presetID="10" presetClass="exit" presetSubtype="0" fill="hold" grpId="1" nodeType="withEffect">
                                  <p:stCondLst>
                                    <p:cond delay="0"/>
                                  </p:stCondLst>
                                  <p:childTnLst>
                                    <p:animEffect transition="out" filter="fade">
                                      <p:cBhvr>
                                        <p:cTn id="273" dur="500"/>
                                        <p:tgtEl>
                                          <p:spTgt spid="55"/>
                                        </p:tgtEl>
                                      </p:cBhvr>
                                    </p:animEffect>
                                    <p:set>
                                      <p:cBhvr>
                                        <p:cTn id="274" dur="1" fill="hold">
                                          <p:stCondLst>
                                            <p:cond delay="499"/>
                                          </p:stCondLst>
                                        </p:cTn>
                                        <p:tgtEl>
                                          <p:spTgt spid="55"/>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56"/>
                                        </p:tgtEl>
                                      </p:cBhvr>
                                    </p:animEffect>
                                    <p:set>
                                      <p:cBhvr>
                                        <p:cTn id="277" dur="1" fill="hold">
                                          <p:stCondLst>
                                            <p:cond delay="499"/>
                                          </p:stCondLst>
                                        </p:cTn>
                                        <p:tgtEl>
                                          <p:spTgt spid="56"/>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500"/>
                                        <p:tgtEl>
                                          <p:spTgt spid="50"/>
                                        </p:tgtEl>
                                      </p:cBhvr>
                                    </p:animEffect>
                                    <p:set>
                                      <p:cBhvr>
                                        <p:cTn id="280" dur="1" fill="hold">
                                          <p:stCondLst>
                                            <p:cond delay="499"/>
                                          </p:stCondLst>
                                        </p:cTn>
                                        <p:tgtEl>
                                          <p:spTgt spid="50"/>
                                        </p:tgtEl>
                                        <p:attrNameLst>
                                          <p:attrName>style.visibility</p:attrName>
                                        </p:attrNameLst>
                                      </p:cBhvr>
                                      <p:to>
                                        <p:strVal val="hidden"/>
                                      </p:to>
                                    </p:set>
                                  </p:childTnLst>
                                </p:cTn>
                              </p:par>
                              <p:par>
                                <p:cTn id="281" presetID="10" presetClass="entr" presetSubtype="0" fill="hold" grpId="0" nodeType="withEffect">
                                  <p:stCondLst>
                                    <p:cond delay="0"/>
                                  </p:stCondLst>
                                  <p:childTnLst>
                                    <p:set>
                                      <p:cBhvr>
                                        <p:cTn id="282" dur="1" fill="hold">
                                          <p:stCondLst>
                                            <p:cond delay="0"/>
                                          </p:stCondLst>
                                        </p:cTn>
                                        <p:tgtEl>
                                          <p:spTgt spid="72"/>
                                        </p:tgtEl>
                                        <p:attrNameLst>
                                          <p:attrName>style.visibility</p:attrName>
                                        </p:attrNameLst>
                                      </p:cBhvr>
                                      <p:to>
                                        <p:strVal val="visible"/>
                                      </p:to>
                                    </p:set>
                                    <p:animEffect transition="in" filter="fade">
                                      <p:cBhvr>
                                        <p:cTn id="283" dur="500"/>
                                        <p:tgtEl>
                                          <p:spTgt spid="72"/>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71"/>
                                        </p:tgtEl>
                                        <p:attrNameLst>
                                          <p:attrName>style.visibility</p:attrName>
                                        </p:attrNameLst>
                                      </p:cBhvr>
                                      <p:to>
                                        <p:strVal val="visible"/>
                                      </p:to>
                                    </p:set>
                                    <p:animEffect transition="in" filter="fade">
                                      <p:cBhvr>
                                        <p:cTn id="286" dur="500"/>
                                        <p:tgtEl>
                                          <p:spTgt spid="71"/>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70"/>
                                        </p:tgtEl>
                                        <p:attrNameLst>
                                          <p:attrName>style.visibility</p:attrName>
                                        </p:attrNameLst>
                                      </p:cBhvr>
                                      <p:to>
                                        <p:strVal val="visible"/>
                                      </p:to>
                                    </p:set>
                                    <p:animEffect transition="in" filter="fade">
                                      <p:cBhvr>
                                        <p:cTn id="289" dur="500"/>
                                        <p:tgtEl>
                                          <p:spTgt spid="7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69"/>
                                        </p:tgtEl>
                                        <p:attrNameLst>
                                          <p:attrName>style.visibility</p:attrName>
                                        </p:attrNameLst>
                                      </p:cBhvr>
                                      <p:to>
                                        <p:strVal val="visible"/>
                                      </p:to>
                                    </p:set>
                                    <p:animEffect transition="in" filter="fade">
                                      <p:cBhvr>
                                        <p:cTn id="292" dur="500"/>
                                        <p:tgtEl>
                                          <p:spTgt spid="69"/>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68"/>
                                        </p:tgtEl>
                                        <p:attrNameLst>
                                          <p:attrName>style.visibility</p:attrName>
                                        </p:attrNameLst>
                                      </p:cBhvr>
                                      <p:to>
                                        <p:strVal val="visible"/>
                                      </p:to>
                                    </p:set>
                                    <p:animEffect transition="in" filter="fade">
                                      <p:cBhvr>
                                        <p:cTn id="295" dur="500"/>
                                        <p:tgtEl>
                                          <p:spTgt spid="68"/>
                                        </p:tgtEl>
                                      </p:cBhvr>
                                    </p:animEffect>
                                  </p:childTnLst>
                                </p:cTn>
                              </p:par>
                            </p:childTnLst>
                          </p:cTn>
                        </p:par>
                        <p:par>
                          <p:cTn id="296" fill="hold">
                            <p:stCondLst>
                              <p:cond delay="2000"/>
                            </p:stCondLst>
                            <p:childTnLst>
                              <p:par>
                                <p:cTn id="297" presetID="10" presetClass="entr" presetSubtype="0" fill="hold" grpId="1" nodeType="afterEffect">
                                  <p:stCondLst>
                                    <p:cond delay="0"/>
                                  </p:stCondLst>
                                  <p:childTnLst>
                                    <p:set>
                                      <p:cBhvr>
                                        <p:cTn id="298" dur="1" fill="hold">
                                          <p:stCondLst>
                                            <p:cond delay="0"/>
                                          </p:stCondLst>
                                        </p:cTn>
                                        <p:tgtEl>
                                          <p:spTgt spid="60"/>
                                        </p:tgtEl>
                                        <p:attrNameLst>
                                          <p:attrName>style.visibility</p:attrName>
                                        </p:attrNameLst>
                                      </p:cBhvr>
                                      <p:to>
                                        <p:strVal val="visible"/>
                                      </p:to>
                                    </p:set>
                                    <p:animEffect transition="in" filter="fade">
                                      <p:cBhvr>
                                        <p:cTn id="299" dur="500"/>
                                        <p:tgtEl>
                                          <p:spTgt spid="60"/>
                                        </p:tgtEl>
                                      </p:cBhvr>
                                    </p:animEffect>
                                  </p:childTnLst>
                                </p:cTn>
                              </p:par>
                              <p:par>
                                <p:cTn id="300" presetID="10" presetClass="entr" presetSubtype="0" fill="hold" grpId="1" nodeType="withEffect">
                                  <p:stCondLst>
                                    <p:cond delay="0"/>
                                  </p:stCondLst>
                                  <p:childTnLst>
                                    <p:set>
                                      <p:cBhvr>
                                        <p:cTn id="301" dur="1" fill="hold">
                                          <p:stCondLst>
                                            <p:cond delay="0"/>
                                          </p:stCondLst>
                                        </p:cTn>
                                        <p:tgtEl>
                                          <p:spTgt spid="61"/>
                                        </p:tgtEl>
                                        <p:attrNameLst>
                                          <p:attrName>style.visibility</p:attrName>
                                        </p:attrNameLst>
                                      </p:cBhvr>
                                      <p:to>
                                        <p:strVal val="visible"/>
                                      </p:to>
                                    </p:set>
                                    <p:animEffect transition="in" filter="fade">
                                      <p:cBhvr>
                                        <p:cTn id="302" dur="500"/>
                                        <p:tgtEl>
                                          <p:spTgt spid="61"/>
                                        </p:tgtEl>
                                      </p:cBhvr>
                                    </p:animEffect>
                                  </p:childTnLst>
                                </p:cTn>
                              </p:par>
                              <p:par>
                                <p:cTn id="303" presetID="10" presetClass="entr" presetSubtype="0" fill="hold" grpId="1" nodeType="withEffect">
                                  <p:stCondLst>
                                    <p:cond delay="0"/>
                                  </p:stCondLst>
                                  <p:childTnLst>
                                    <p:set>
                                      <p:cBhvr>
                                        <p:cTn id="304" dur="1" fill="hold">
                                          <p:stCondLst>
                                            <p:cond delay="0"/>
                                          </p:stCondLst>
                                        </p:cTn>
                                        <p:tgtEl>
                                          <p:spTgt spid="62"/>
                                        </p:tgtEl>
                                        <p:attrNameLst>
                                          <p:attrName>style.visibility</p:attrName>
                                        </p:attrNameLst>
                                      </p:cBhvr>
                                      <p:to>
                                        <p:strVal val="visible"/>
                                      </p:to>
                                    </p:set>
                                    <p:animEffect transition="in" filter="fade">
                                      <p:cBhvr>
                                        <p:cTn id="305" dur="500"/>
                                        <p:tgtEl>
                                          <p:spTgt spid="62"/>
                                        </p:tgtEl>
                                      </p:cBhvr>
                                    </p:animEffect>
                                  </p:childTnLst>
                                </p:cTn>
                              </p:par>
                              <p:par>
                                <p:cTn id="306" presetID="10" presetClass="entr" presetSubtype="0" fill="hold" grpId="1" nodeType="withEffect">
                                  <p:stCondLst>
                                    <p:cond delay="0"/>
                                  </p:stCondLst>
                                  <p:childTnLst>
                                    <p:set>
                                      <p:cBhvr>
                                        <p:cTn id="307" dur="1" fill="hold">
                                          <p:stCondLst>
                                            <p:cond delay="0"/>
                                          </p:stCondLst>
                                        </p:cTn>
                                        <p:tgtEl>
                                          <p:spTgt spid="63"/>
                                        </p:tgtEl>
                                        <p:attrNameLst>
                                          <p:attrName>style.visibility</p:attrName>
                                        </p:attrNameLst>
                                      </p:cBhvr>
                                      <p:to>
                                        <p:strVal val="visible"/>
                                      </p:to>
                                    </p:set>
                                    <p:animEffect transition="in" filter="fade">
                                      <p:cBhvr>
                                        <p:cTn id="308" dur="500"/>
                                        <p:tgtEl>
                                          <p:spTgt spid="63"/>
                                        </p:tgtEl>
                                      </p:cBhvr>
                                    </p:animEffect>
                                  </p:childTnLst>
                                </p:cTn>
                              </p:par>
                              <p:par>
                                <p:cTn id="309" presetID="10" presetClass="entr" presetSubtype="0" fill="hold" grpId="1" nodeType="withEffect">
                                  <p:stCondLst>
                                    <p:cond delay="0"/>
                                  </p:stCondLst>
                                  <p:childTnLst>
                                    <p:set>
                                      <p:cBhvr>
                                        <p:cTn id="310" dur="1" fill="hold">
                                          <p:stCondLst>
                                            <p:cond delay="0"/>
                                          </p:stCondLst>
                                        </p:cTn>
                                        <p:tgtEl>
                                          <p:spTgt spid="64"/>
                                        </p:tgtEl>
                                        <p:attrNameLst>
                                          <p:attrName>style.visibility</p:attrName>
                                        </p:attrNameLst>
                                      </p:cBhvr>
                                      <p:to>
                                        <p:strVal val="visible"/>
                                      </p:to>
                                    </p:set>
                                    <p:animEffect transition="in" filter="fade">
                                      <p:cBhvr>
                                        <p:cTn id="311" dur="500"/>
                                        <p:tgtEl>
                                          <p:spTgt spid="64"/>
                                        </p:tgtEl>
                                      </p:cBhvr>
                                    </p:animEffect>
                                  </p:childTnLst>
                                </p:cTn>
                              </p:par>
                            </p:childTnLst>
                          </p:cTn>
                        </p:par>
                        <p:par>
                          <p:cTn id="312" fill="hold">
                            <p:stCondLst>
                              <p:cond delay="2500"/>
                            </p:stCondLst>
                            <p:childTnLst>
                              <p:par>
                                <p:cTn id="313" presetID="42" presetClass="path" presetSubtype="0" accel="50000" decel="50000" fill="hold" grpId="0" nodeType="afterEffect">
                                  <p:stCondLst>
                                    <p:cond delay="0"/>
                                  </p:stCondLst>
                                  <p:childTnLst>
                                    <p:animMotion origin="layout" path="M 0 -0.00023 L 0 0.1728 " pathEditMode="relative" rAng="0" ptsTypes="AA">
                                      <p:cBhvr>
                                        <p:cTn id="314" dur="1500" fill="hold"/>
                                        <p:tgtEl>
                                          <p:spTgt spid="60"/>
                                        </p:tgtEl>
                                        <p:attrNameLst>
                                          <p:attrName>ppt_x</p:attrName>
                                          <p:attrName>ppt_y</p:attrName>
                                        </p:attrNameLst>
                                      </p:cBhvr>
                                      <p:rCtr x="0" y="8651"/>
                                    </p:animMotion>
                                  </p:childTnLst>
                                </p:cTn>
                              </p:par>
                              <p:par>
                                <p:cTn id="315" presetID="42" presetClass="path" presetSubtype="0" accel="50000" decel="50000" fill="hold" grpId="0" nodeType="withEffect">
                                  <p:stCondLst>
                                    <p:cond delay="0"/>
                                  </p:stCondLst>
                                  <p:childTnLst>
                                    <p:animMotion origin="layout" path="M 0 -0.00023 L 0 0.1728 " pathEditMode="relative" rAng="0" ptsTypes="AA">
                                      <p:cBhvr>
                                        <p:cTn id="316" dur="1500" fill="hold"/>
                                        <p:tgtEl>
                                          <p:spTgt spid="61"/>
                                        </p:tgtEl>
                                        <p:attrNameLst>
                                          <p:attrName>ppt_x</p:attrName>
                                          <p:attrName>ppt_y</p:attrName>
                                        </p:attrNameLst>
                                      </p:cBhvr>
                                      <p:rCtr x="0" y="8651"/>
                                    </p:animMotion>
                                  </p:childTnLst>
                                </p:cTn>
                              </p:par>
                              <p:par>
                                <p:cTn id="317" presetID="42" presetClass="path" presetSubtype="0" accel="50000" decel="50000" fill="hold" grpId="0" nodeType="withEffect">
                                  <p:stCondLst>
                                    <p:cond delay="0"/>
                                  </p:stCondLst>
                                  <p:childTnLst>
                                    <p:animMotion origin="layout" path="M 0 -0.00023 L 0 0.1728 " pathEditMode="relative" rAng="0" ptsTypes="AA">
                                      <p:cBhvr>
                                        <p:cTn id="318" dur="1500" fill="hold"/>
                                        <p:tgtEl>
                                          <p:spTgt spid="62"/>
                                        </p:tgtEl>
                                        <p:attrNameLst>
                                          <p:attrName>ppt_x</p:attrName>
                                          <p:attrName>ppt_y</p:attrName>
                                        </p:attrNameLst>
                                      </p:cBhvr>
                                      <p:rCtr x="0" y="8651"/>
                                    </p:animMotion>
                                  </p:childTnLst>
                                </p:cTn>
                              </p:par>
                              <p:par>
                                <p:cTn id="319" presetID="42" presetClass="path" presetSubtype="0" accel="50000" decel="50000" fill="hold" grpId="0" nodeType="withEffect">
                                  <p:stCondLst>
                                    <p:cond delay="0"/>
                                  </p:stCondLst>
                                  <p:childTnLst>
                                    <p:animMotion origin="layout" path="M 0 -0.00023 L 0 0.1728 " pathEditMode="relative" rAng="0" ptsTypes="AA">
                                      <p:cBhvr>
                                        <p:cTn id="320" dur="1500" fill="hold"/>
                                        <p:tgtEl>
                                          <p:spTgt spid="63"/>
                                        </p:tgtEl>
                                        <p:attrNameLst>
                                          <p:attrName>ppt_x</p:attrName>
                                          <p:attrName>ppt_y</p:attrName>
                                        </p:attrNameLst>
                                      </p:cBhvr>
                                      <p:rCtr x="0" y="8651"/>
                                    </p:animMotion>
                                  </p:childTnLst>
                                </p:cTn>
                              </p:par>
                              <p:par>
                                <p:cTn id="321" presetID="42" presetClass="path" presetSubtype="0" accel="50000" decel="50000" fill="hold" grpId="0" nodeType="withEffect">
                                  <p:stCondLst>
                                    <p:cond delay="0"/>
                                  </p:stCondLst>
                                  <p:childTnLst>
                                    <p:animMotion origin="layout" path="M 0 -0.00023 L 0 0.1728 " pathEditMode="relative" rAng="0" ptsTypes="AA">
                                      <p:cBhvr>
                                        <p:cTn id="322" dur="1500" fill="hold"/>
                                        <p:tgtEl>
                                          <p:spTgt spid="64"/>
                                        </p:tgtEl>
                                        <p:attrNameLst>
                                          <p:attrName>ppt_x</p:attrName>
                                          <p:attrName>ppt_y</p:attrName>
                                        </p:attrNameLst>
                                      </p:cBhvr>
                                      <p:rCtr x="0" y="8651"/>
                                    </p:animMotion>
                                  </p:childTnLst>
                                </p:cTn>
                              </p:par>
                              <p:par>
                                <p:cTn id="323" presetID="10" presetClass="entr" presetSubtype="0" fill="hold" grpId="0" nodeType="withEffect">
                                  <p:stCondLst>
                                    <p:cond delay="0"/>
                                  </p:stCondLst>
                                  <p:childTnLst>
                                    <p:set>
                                      <p:cBhvr>
                                        <p:cTn id="324" dur="1" fill="hold">
                                          <p:stCondLst>
                                            <p:cond delay="0"/>
                                          </p:stCondLst>
                                        </p:cTn>
                                        <p:tgtEl>
                                          <p:spTgt spid="90"/>
                                        </p:tgtEl>
                                        <p:attrNameLst>
                                          <p:attrName>style.visibility</p:attrName>
                                        </p:attrNameLst>
                                      </p:cBhvr>
                                      <p:to>
                                        <p:strVal val="visible"/>
                                      </p:to>
                                    </p:set>
                                    <p:animEffect transition="in" filter="fade">
                                      <p:cBhvr>
                                        <p:cTn id="325" dur="500"/>
                                        <p:tgtEl>
                                          <p:spTgt spid="90"/>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89"/>
                                        </p:tgtEl>
                                        <p:attrNameLst>
                                          <p:attrName>style.visibility</p:attrName>
                                        </p:attrNameLst>
                                      </p:cBhvr>
                                      <p:to>
                                        <p:strVal val="visible"/>
                                      </p:to>
                                    </p:set>
                                    <p:animEffect transition="in" filter="fade">
                                      <p:cBhvr>
                                        <p:cTn id="328" dur="500"/>
                                        <p:tgtEl>
                                          <p:spTgt spid="89"/>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88"/>
                                        </p:tgtEl>
                                        <p:attrNameLst>
                                          <p:attrName>style.visibility</p:attrName>
                                        </p:attrNameLst>
                                      </p:cBhvr>
                                      <p:to>
                                        <p:strVal val="visible"/>
                                      </p:to>
                                    </p:set>
                                    <p:animEffect transition="in" filter="fade">
                                      <p:cBhvr>
                                        <p:cTn id="331" dur="500"/>
                                        <p:tgtEl>
                                          <p:spTgt spid="88"/>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87"/>
                                        </p:tgtEl>
                                        <p:attrNameLst>
                                          <p:attrName>style.visibility</p:attrName>
                                        </p:attrNameLst>
                                      </p:cBhvr>
                                      <p:to>
                                        <p:strVal val="visible"/>
                                      </p:to>
                                    </p:set>
                                    <p:animEffect transition="in" filter="fade">
                                      <p:cBhvr>
                                        <p:cTn id="334" dur="500"/>
                                        <p:tgtEl>
                                          <p:spTgt spid="87"/>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86"/>
                                        </p:tgtEl>
                                        <p:attrNameLst>
                                          <p:attrName>style.visibility</p:attrName>
                                        </p:attrNameLst>
                                      </p:cBhvr>
                                      <p:to>
                                        <p:strVal val="visible"/>
                                      </p:to>
                                    </p:set>
                                    <p:animEffect transition="in" filter="fade">
                                      <p:cBhvr>
                                        <p:cTn id="337" dur="500"/>
                                        <p:tgtEl>
                                          <p:spTgt spid="86"/>
                                        </p:tgtEl>
                                      </p:cBhvr>
                                    </p:animEffect>
                                  </p:childTnLst>
                                </p:cTn>
                              </p:par>
                            </p:childTnLst>
                          </p:cTn>
                        </p:par>
                        <p:par>
                          <p:cTn id="338" fill="hold">
                            <p:stCondLst>
                              <p:cond delay="4000"/>
                            </p:stCondLst>
                            <p:childTnLst>
                              <p:par>
                                <p:cTn id="339" presetID="10" presetClass="entr" presetSubtype="0" fill="hold" grpId="0" nodeType="afterEffect">
                                  <p:stCondLst>
                                    <p:cond delay="0"/>
                                  </p:stCondLst>
                                  <p:childTnLst>
                                    <p:set>
                                      <p:cBhvr>
                                        <p:cTn id="340" dur="1" fill="hold">
                                          <p:stCondLst>
                                            <p:cond delay="0"/>
                                          </p:stCondLst>
                                        </p:cTn>
                                        <p:tgtEl>
                                          <p:spTgt spid="143"/>
                                        </p:tgtEl>
                                        <p:attrNameLst>
                                          <p:attrName>style.visibility</p:attrName>
                                        </p:attrNameLst>
                                      </p:cBhvr>
                                      <p:to>
                                        <p:strVal val="visible"/>
                                      </p:to>
                                    </p:set>
                                    <p:animEffect transition="in" filter="fade">
                                      <p:cBhvr>
                                        <p:cTn id="341"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83" grpId="0" animBg="1"/>
      <p:bldP spid="84" grpId="0" animBg="1"/>
      <p:bldP spid="85" grpId="0" animBg="1"/>
      <p:bldP spid="86" grpId="0" animBg="1"/>
      <p:bldP spid="87" grpId="0" animBg="1"/>
      <p:bldP spid="88" grpId="0" animBg="1"/>
      <p:bldP spid="89" grpId="0" animBg="1"/>
      <p:bldP spid="90" grpId="0" animBg="1"/>
      <p:bldP spid="75" grpId="0" animBg="1"/>
      <p:bldP spid="76" grpId="0" animBg="1"/>
      <p:bldP spid="77" grpId="0" animBg="1"/>
      <p:bldP spid="78" grpId="0" animBg="1"/>
      <p:bldP spid="79" grpId="0" animBg="1"/>
      <p:bldP spid="80" grpId="0" animBg="1"/>
      <p:bldP spid="81" grpId="0" animBg="1"/>
      <p:bldP spid="82" grpId="0" animBg="1"/>
      <p:bldP spid="49" grpId="0" animBg="1"/>
      <p:bldP spid="49" grpId="1" animBg="1"/>
      <p:bldP spid="49" grpId="2" animBg="1"/>
      <p:bldP spid="50" grpId="0" animBg="1"/>
      <p:bldP spid="50" grpId="1" animBg="1"/>
      <p:bldP spid="50" grpId="2" animBg="1"/>
      <p:bldP spid="51" grpId="0" animBg="1"/>
      <p:bldP spid="51" grpId="1" animBg="1"/>
      <p:bldP spid="51" grpId="2"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5" grpId="0" animBg="1"/>
      <p:bldP spid="65" grpId="0" animBg="1"/>
      <p:bldP spid="66" grpId="0" animBg="1"/>
      <p:bldP spid="67" grpId="0" animBg="1"/>
      <p:bldP spid="68" grpId="0" animBg="1"/>
      <p:bldP spid="69" grpId="0" animBg="1"/>
      <p:bldP spid="70" grpId="0" animBg="1"/>
      <p:bldP spid="71" grpId="0" animBg="1"/>
      <p:bldP spid="72" grpId="0" animBg="1"/>
      <p:bldP spid="74" grpId="0" animBg="1"/>
      <p:bldP spid="91" grpId="0" animBg="1"/>
      <p:bldP spid="92" grpId="0" animBg="1"/>
      <p:bldP spid="93" grpId="0" animBg="1"/>
      <p:bldP spid="94" grpId="0" animBg="1"/>
      <p:bldP spid="95" grpId="0" animBg="1"/>
      <p:bldP spid="6" grpId="0" animBg="1"/>
      <p:bldP spid="97" grpId="0" animBg="1"/>
      <p:bldP spid="98" grpId="0" animBg="1"/>
      <p:bldP spid="99" grpId="0" animBg="1"/>
      <p:bldP spid="100" grpId="0" animBg="1"/>
      <p:bldP spid="101" grpId="0" animBg="1"/>
      <p:bldP spid="102" grpId="0" animBg="1"/>
      <p:bldP spid="103" grpId="0" animBg="1"/>
      <p:bldP spid="22" grpId="0"/>
      <p:bldP spid="136" grpId="0"/>
      <p:bldP spid="137" grpId="0"/>
      <p:bldP spid="138" grpId="0"/>
      <p:bldP spid="139" grpId="0"/>
      <p:bldP spid="140" grpId="0"/>
      <p:bldP spid="141" grpId="0"/>
      <p:bldP spid="142" grpId="0"/>
      <p:bldP spid="1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1641" y="4940242"/>
            <a:ext cx="8980714" cy="1492624"/>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chemeClr val="tx1"/>
                </a:solidFill>
              </a:rPr>
              <a:t>Insight: re-encrypt only modified words</a:t>
            </a:r>
          </a:p>
          <a:p>
            <a:pPr marL="342900" lvl="0" indent="-342900" eaLnBrk="0" hangingPunct="0">
              <a:spcBef>
                <a:spcPct val="20000"/>
              </a:spcBef>
              <a:buSzPct val="120000"/>
              <a:buFont typeface="Arial" charset="0"/>
              <a:buChar char="•"/>
            </a:pPr>
            <a:r>
              <a:rPr lang="en-US" sz="2800" dirty="0">
                <a:solidFill>
                  <a:schemeClr val="tx1"/>
                </a:solidFill>
              </a:rPr>
              <a:t>DEUCE: write-efficient encryption scheme</a:t>
            </a:r>
          </a:p>
          <a:p>
            <a:pPr marL="342900" lvl="0" indent="-342900" eaLnBrk="0" hangingPunct="0">
              <a:spcBef>
                <a:spcPct val="20000"/>
              </a:spcBef>
              <a:buSzPct val="120000"/>
              <a:buFont typeface="Arial" charset="0"/>
              <a:buChar char="•"/>
            </a:pPr>
            <a:r>
              <a:rPr lang="en-US" sz="2800" dirty="0" smtClean="0">
                <a:solidFill>
                  <a:schemeClr val="tx1"/>
                </a:solidFill>
              </a:rPr>
              <a:t>Result: </a:t>
            </a:r>
            <a:r>
              <a:rPr lang="en-US" sz="2800" dirty="0">
                <a:solidFill>
                  <a:schemeClr val="tx1"/>
                </a:solidFill>
              </a:rPr>
              <a:t>bit flips reduced 50%</a:t>
            </a:r>
            <a:r>
              <a:rPr lang="en-US" sz="2800" dirty="0">
                <a:solidFill>
                  <a:schemeClr val="tx1"/>
                </a:solidFill>
                <a:sym typeface="Wingdings" pitchFamily="2" charset="2"/>
              </a:rPr>
              <a:t></a:t>
            </a:r>
            <a:r>
              <a:rPr lang="en-US" sz="2800" dirty="0" smtClean="0">
                <a:solidFill>
                  <a:schemeClr val="tx1"/>
                </a:solidFill>
              </a:rPr>
              <a:t>23% (</a:t>
            </a:r>
            <a:r>
              <a:rPr lang="en-US" sz="2800" dirty="0" smtClean="0">
                <a:solidFill>
                  <a:prstClr val="black"/>
                </a:solidFill>
              </a:rPr>
              <a:t>27</a:t>
            </a:r>
            <a:r>
              <a:rPr lang="en-US" sz="2800" dirty="0">
                <a:solidFill>
                  <a:prstClr val="black"/>
                </a:solidFill>
              </a:rPr>
              <a:t>% </a:t>
            </a:r>
            <a:r>
              <a:rPr lang="en-US" sz="2800" dirty="0" smtClean="0">
                <a:solidFill>
                  <a:prstClr val="black"/>
                </a:solidFill>
              </a:rPr>
              <a:t>speedup</a:t>
            </a:r>
            <a:r>
              <a:rPr lang="en-US" sz="2800" dirty="0">
                <a:solidFill>
                  <a:prstClr val="black"/>
                </a:solidFill>
              </a:rPr>
              <a:t>)</a:t>
            </a:r>
          </a:p>
        </p:txBody>
      </p:sp>
      <p:sp>
        <p:nvSpPr>
          <p:cNvPr id="7" name="Rounded Rectangle 6"/>
          <p:cNvSpPr/>
          <p:nvPr/>
        </p:nvSpPr>
        <p:spPr>
          <a:xfrm>
            <a:off x="82296" y="2583386"/>
            <a:ext cx="8980714" cy="230399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smtClean="0">
                <a:solidFill>
                  <a:prstClr val="black"/>
                </a:solidFill>
              </a:rPr>
              <a:t>PCM more </a:t>
            </a:r>
            <a:r>
              <a:rPr lang="en-US" sz="2800" dirty="0" smtClean="0">
                <a:solidFill>
                  <a:schemeClr val="tx1"/>
                </a:solidFill>
              </a:rPr>
              <a:t>vulnerable </a:t>
            </a:r>
            <a:r>
              <a:rPr lang="en-US" sz="2800" dirty="0">
                <a:solidFill>
                  <a:schemeClr val="tx1"/>
                </a:solidFill>
              </a:rPr>
              <a:t>to </a:t>
            </a:r>
            <a:r>
              <a:rPr lang="en-US" sz="2800" dirty="0" smtClean="0">
                <a:solidFill>
                  <a:schemeClr val="tx1"/>
                </a:solidFill>
              </a:rPr>
              <a:t>attacks </a:t>
            </a:r>
            <a:r>
              <a:rPr lang="en-US" sz="2800" dirty="0" smtClean="0">
                <a:solidFill>
                  <a:schemeClr val="tx1"/>
                </a:solidFill>
                <a:sym typeface="Wingdings" pitchFamily="2" charset="2"/>
              </a:rPr>
              <a:t> stolen module</a:t>
            </a:r>
            <a:endParaRPr lang="en-US" sz="2800" dirty="0">
              <a:solidFill>
                <a:schemeClr val="tx1"/>
              </a:solidFill>
            </a:endParaRPr>
          </a:p>
          <a:p>
            <a:pPr marL="342900" lvl="0" indent="-342900" eaLnBrk="0" hangingPunct="0">
              <a:spcBef>
                <a:spcPct val="20000"/>
              </a:spcBef>
              <a:buSzPct val="120000"/>
              <a:buFont typeface="Arial" charset="0"/>
              <a:buChar char="•"/>
            </a:pPr>
            <a:r>
              <a:rPr lang="en-US" sz="2800" dirty="0" smtClean="0">
                <a:solidFill>
                  <a:schemeClr val="tx1"/>
                </a:solidFill>
              </a:rPr>
              <a:t>Secure PCM with encryption</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smtClean="0">
                <a:solidFill>
                  <a:schemeClr val="tx1"/>
                </a:solidFill>
              </a:rPr>
              <a:t>Problem: </a:t>
            </a:r>
            <a:r>
              <a:rPr lang="en-US" sz="2800" dirty="0" smtClean="0">
                <a:solidFill>
                  <a:srgbClr val="FF0000"/>
                </a:solidFill>
              </a:rPr>
              <a:t>Encryption </a:t>
            </a:r>
            <a:r>
              <a:rPr lang="en-US" sz="2800" dirty="0">
                <a:solidFill>
                  <a:srgbClr val="FF0000"/>
                </a:solidFill>
              </a:rPr>
              <a:t>increases bit flips </a:t>
            </a:r>
            <a:r>
              <a:rPr lang="en-US" sz="2800" dirty="0">
                <a:solidFill>
                  <a:prstClr val="black"/>
                </a:solidFill>
              </a:rPr>
              <a:t>12%</a:t>
            </a:r>
            <a:r>
              <a:rPr lang="en-US" sz="2800" dirty="0">
                <a:solidFill>
                  <a:prstClr val="black"/>
                </a:solidFill>
                <a:sym typeface="Wingdings" pitchFamily="2" charset="2"/>
              </a:rPr>
              <a:t></a:t>
            </a:r>
            <a:r>
              <a:rPr lang="en-US" sz="2800" dirty="0">
                <a:solidFill>
                  <a:prstClr val="black"/>
                </a:solidFill>
              </a:rPr>
              <a:t>50</a:t>
            </a:r>
            <a:r>
              <a:rPr lang="en-US" sz="2800" dirty="0" smtClean="0">
                <a:solidFill>
                  <a:prstClr val="black"/>
                </a:solidFill>
              </a:rPr>
              <a:t>%</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a:solidFill>
                  <a:schemeClr val="tx1"/>
                </a:solidFill>
              </a:rPr>
              <a:t>Goal: Encrypt PCM without </a:t>
            </a:r>
            <a:r>
              <a:rPr lang="en-US" sz="2800" dirty="0" smtClean="0">
                <a:solidFill>
                  <a:schemeClr val="tx1"/>
                </a:solidFill>
              </a:rPr>
              <a:t>causing 4x </a:t>
            </a:r>
            <a:r>
              <a:rPr lang="en-US" sz="2800" dirty="0">
                <a:solidFill>
                  <a:schemeClr val="tx1"/>
                </a:solidFill>
              </a:rPr>
              <a:t>bit flips</a:t>
            </a:r>
          </a:p>
        </p:txBody>
      </p:sp>
      <p:sp>
        <p:nvSpPr>
          <p:cNvPr id="6" name="Rounded Rectangle 5"/>
          <p:cNvSpPr/>
          <p:nvPr/>
        </p:nvSpPr>
        <p:spPr>
          <a:xfrm>
            <a:off x="81641" y="1169632"/>
            <a:ext cx="8980714" cy="135693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rgbClr val="FF0000"/>
                </a:solidFill>
              </a:rPr>
              <a:t>Bit </a:t>
            </a:r>
            <a:r>
              <a:rPr lang="en-US" sz="2800" dirty="0" smtClean="0">
                <a:solidFill>
                  <a:srgbClr val="FF0000"/>
                </a:solidFill>
              </a:rPr>
              <a:t>flips </a:t>
            </a:r>
            <a:r>
              <a:rPr lang="en-US" sz="2800" dirty="0">
                <a:solidFill>
                  <a:srgbClr val="FF0000"/>
                </a:solidFill>
              </a:rPr>
              <a:t>expensive </a:t>
            </a:r>
            <a:r>
              <a:rPr lang="en-US" sz="2800" dirty="0">
                <a:solidFill>
                  <a:prstClr val="black"/>
                </a:solidFill>
              </a:rPr>
              <a:t>in Phase Change Memory (PCM)</a:t>
            </a:r>
          </a:p>
          <a:p>
            <a:pPr marL="742950" lvl="1" indent="-285750" eaLnBrk="0" hangingPunct="0">
              <a:spcBef>
                <a:spcPct val="20000"/>
              </a:spcBef>
              <a:buFont typeface="Arial" charset="0"/>
              <a:buChar char="–"/>
            </a:pPr>
            <a:r>
              <a:rPr lang="en-US" sz="2400" dirty="0">
                <a:solidFill>
                  <a:prstClr val="black"/>
                </a:solidFill>
              </a:rPr>
              <a:t>Affects Lifetime, Power, and </a:t>
            </a:r>
            <a:r>
              <a:rPr lang="en-US" sz="2400" dirty="0" smtClean="0">
                <a:solidFill>
                  <a:prstClr val="black"/>
                </a:solidFill>
              </a:rPr>
              <a:t>Performance</a:t>
            </a:r>
          </a:p>
          <a:p>
            <a:pPr marL="742950" lvl="1" indent="-285750" eaLnBrk="0" hangingPunct="0">
              <a:spcBef>
                <a:spcPct val="20000"/>
              </a:spcBef>
              <a:buFont typeface="Arial" charset="0"/>
              <a:buChar char="–"/>
            </a:pPr>
            <a:r>
              <a:rPr lang="en-US" sz="2400" dirty="0" smtClean="0">
                <a:solidFill>
                  <a:prstClr val="black"/>
                </a:solidFill>
              </a:rPr>
              <a:t>PCM system optimized to reduce bit flips (~12%)</a:t>
            </a:r>
            <a:endParaRPr lang="en-US" sz="2800" b="1" i="1" dirty="0">
              <a:solidFill>
                <a:srgbClr val="00B0F0"/>
              </a:solidFill>
            </a:endParaRPr>
          </a:p>
        </p:txBody>
      </p:sp>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a:t>
            </a:fld>
            <a:endParaRPr lang="en-US"/>
          </a:p>
        </p:txBody>
      </p:sp>
    </p:spTree>
    <p:extLst>
      <p:ext uri="{BB962C8B-B14F-4D97-AF65-F5344CB8AC3E}">
        <p14:creationId xmlns:p14="http://schemas.microsoft.com/office/powerpoint/2010/main" val="728833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a:solidFill>
                  <a:schemeClr val="accent5">
                    <a:lumMod val="40000"/>
                    <a:lumOff val="60000"/>
                  </a:schemeClr>
                </a:solidFill>
                <a:cs typeface="Arial"/>
              </a:rPr>
              <a:t>Background on Counter-mode Encryption</a:t>
            </a: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20</a:t>
            </a:fld>
            <a:endParaRPr lang="en-US"/>
          </a:p>
        </p:txBody>
      </p:sp>
      <p:sp>
        <p:nvSpPr>
          <p:cNvPr id="5" name="Up Arrow 4"/>
          <p:cNvSpPr/>
          <p:nvPr/>
        </p:nvSpPr>
        <p:spPr>
          <a:xfrm rot="16200000">
            <a:off x="1942216" y="4425657"/>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9225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75655" y="4057009"/>
            <a:ext cx="7272787" cy="1992723"/>
            <a:chOff x="522109" y="3301996"/>
            <a:chExt cx="6795226" cy="1961447"/>
          </a:xfrm>
        </p:grpSpPr>
        <p:sp>
          <p:nvSpPr>
            <p:cNvPr id="28" name="Rounded Rectangular Callout 27"/>
            <p:cNvSpPr/>
            <p:nvPr/>
          </p:nvSpPr>
          <p:spPr>
            <a:xfrm flipV="1">
              <a:off x="536222" y="3301996"/>
              <a:ext cx="6781113" cy="1961445"/>
            </a:xfrm>
            <a:prstGeom prst="wedgeRoundRectCallout">
              <a:avLst>
                <a:gd name="adj1" fmla="val -35642"/>
                <a:gd name="adj2" fmla="val 90431"/>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522109" y="3302000"/>
              <a:ext cx="6795226" cy="1961443"/>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Core Chip</a:t>
              </a:r>
            </a:p>
            <a:p>
              <a:pPr marL="914400" lvl="1" indent="-457200">
                <a:buSzPct val="75000"/>
                <a:buFont typeface="Wingdings" charset="2"/>
                <a:buChar char="§"/>
              </a:pPr>
              <a:r>
                <a:rPr lang="en-US" sz="3200" dirty="0" smtClean="0">
                  <a:solidFill>
                    <a:schemeClr val="tx1"/>
                  </a:solidFill>
                  <a:latin typeface="Arial"/>
                  <a:cs typeface="Arial"/>
                </a:rPr>
                <a:t>8 cores, each 4GHz </a:t>
              </a:r>
              <a:r>
                <a:rPr lang="en-US" sz="3200" dirty="0">
                  <a:solidFill>
                    <a:schemeClr val="tx1"/>
                  </a:solidFill>
                  <a:latin typeface="Arial"/>
                  <a:cs typeface="Arial"/>
                </a:rPr>
                <a:t>4</a:t>
              </a:r>
              <a:r>
                <a:rPr lang="en-US" sz="3200" dirty="0" smtClean="0">
                  <a:solidFill>
                    <a:schemeClr val="tx1"/>
                  </a:solidFill>
                  <a:latin typeface="Arial"/>
                  <a:cs typeface="Arial"/>
                </a:rPr>
                <a:t>-wide core</a:t>
              </a:r>
            </a:p>
            <a:p>
              <a:pPr marL="914400" lvl="1" indent="-457200">
                <a:buSzPct val="75000"/>
                <a:buFont typeface="Wingdings" charset="2"/>
                <a:buChar char="§"/>
              </a:pPr>
              <a:r>
                <a:rPr lang="en-US" sz="3200" dirty="0" smtClean="0">
                  <a:solidFill>
                    <a:schemeClr val="tx1"/>
                  </a:solidFill>
                  <a:cs typeface="Arial"/>
                </a:rPr>
                <a:t>L1/L2/L3</a:t>
              </a:r>
              <a:r>
                <a:rPr lang="en-US" sz="3200" dirty="0" smtClean="0">
                  <a:solidFill>
                    <a:schemeClr val="tx1"/>
                  </a:solidFill>
                  <a:cs typeface="Arial"/>
                  <a:sym typeface="Wingdings" pitchFamily="2" charset="2"/>
                </a:rPr>
                <a:t></a:t>
              </a:r>
              <a:r>
                <a:rPr lang="en-US" sz="3200" dirty="0" smtClean="0">
                  <a:solidFill>
                    <a:schemeClr val="tx1"/>
                  </a:solidFill>
                  <a:latin typeface="Arial"/>
                  <a:cs typeface="Arial"/>
                </a:rPr>
                <a:t>32KB/256KB/1MB</a:t>
              </a:r>
            </a:p>
          </p:txBody>
        </p:sp>
      </p:gr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21</a:t>
            </a:fld>
            <a:endParaRPr lang="en-US"/>
          </a:p>
        </p:txBody>
      </p:sp>
      <p:pic>
        <p:nvPicPr>
          <p:cNvPr id="14" name="Picture 13" descr="cpu.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68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97548" y="4064188"/>
            <a:ext cx="5221626" cy="1869683"/>
            <a:chOff x="1644306" y="3301996"/>
            <a:chExt cx="3607585" cy="1294614"/>
          </a:xfrm>
        </p:grpSpPr>
        <p:sp>
          <p:nvSpPr>
            <p:cNvPr id="28" name="Rounded Rectangular Callout 27"/>
            <p:cNvSpPr/>
            <p:nvPr/>
          </p:nvSpPr>
          <p:spPr>
            <a:xfrm flipV="1">
              <a:off x="1644306" y="3301996"/>
              <a:ext cx="3607585" cy="1294614"/>
            </a:xfrm>
            <a:prstGeom prst="wedgeRoundRectCallout">
              <a:avLst>
                <a:gd name="adj1" fmla="val -4601"/>
                <a:gd name="adj2" fmla="val 79692"/>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1644307" y="3301996"/>
              <a:ext cx="3607583" cy="1277092"/>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Shared L4 Cache: </a:t>
              </a:r>
              <a:endParaRPr lang="en-US" sz="3200" dirty="0">
                <a:solidFill>
                  <a:schemeClr val="tx1"/>
                </a:solidFill>
                <a:cs typeface="Arial"/>
              </a:endParaRPr>
            </a:p>
            <a:p>
              <a:pPr marL="914400" lvl="1" indent="-457200">
                <a:buSzPct val="75000"/>
                <a:buFont typeface="Wingdings" charset="2"/>
                <a:buChar char="§"/>
              </a:pPr>
              <a:r>
                <a:rPr lang="en-US" sz="3200" dirty="0" smtClean="0">
                  <a:solidFill>
                    <a:schemeClr val="tx1"/>
                  </a:solidFill>
                  <a:cs typeface="Arial"/>
                </a:rPr>
                <a:t>64 MB capacity</a:t>
              </a:r>
            </a:p>
            <a:p>
              <a:pPr marL="914400" lvl="1" indent="-457200">
                <a:buSzPct val="75000"/>
                <a:buFont typeface="Wingdings" charset="2"/>
                <a:buChar char="§"/>
              </a:pPr>
              <a:r>
                <a:rPr lang="en-US" sz="3200" dirty="0" smtClean="0">
                  <a:solidFill>
                    <a:schemeClr val="tx1"/>
                  </a:solidFill>
                  <a:cs typeface="Arial"/>
                </a:rPr>
                <a:t>50 cycle latency</a:t>
              </a:r>
              <a:endParaRPr lang="en-US" dirty="0">
                <a:latin typeface="Arial"/>
                <a:cs typeface="Arial"/>
              </a:endParaRPr>
            </a:p>
          </p:txBody>
        </p:sp>
      </p:gr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22</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51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ular Callout 27"/>
          <p:cNvSpPr/>
          <p:nvPr/>
        </p:nvSpPr>
        <p:spPr>
          <a:xfrm flipV="1">
            <a:off x="77343" y="4044735"/>
            <a:ext cx="8988835" cy="1961445"/>
          </a:xfrm>
          <a:prstGeom prst="wedgeRoundRectCallout">
            <a:avLst>
              <a:gd name="adj1" fmla="val 26497"/>
              <a:gd name="adj2" fmla="val 86114"/>
              <a:gd name="adj3" fmla="val 16667"/>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1871" y="4044736"/>
            <a:ext cx="9004309" cy="2256985"/>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latin typeface="Arial"/>
                <a:cs typeface="Arial"/>
              </a:rPr>
              <a:t>Phase Change Memory [Samsung ISSCC’12]</a:t>
            </a:r>
          </a:p>
          <a:p>
            <a:pPr marL="914400" lvl="1" indent="-457200">
              <a:buSzPct val="75000"/>
              <a:buFont typeface="Wingdings" charset="2"/>
              <a:buChar char="§"/>
            </a:pPr>
            <a:r>
              <a:rPr lang="en-US" sz="3200" dirty="0" smtClean="0">
                <a:solidFill>
                  <a:schemeClr val="tx1"/>
                </a:solidFill>
                <a:latin typeface="Arial"/>
                <a:cs typeface="Arial"/>
              </a:rPr>
              <a:t>4 ranks, each 8GB </a:t>
            </a:r>
            <a:r>
              <a:rPr lang="en-US" sz="3200" dirty="0" smtClean="0">
                <a:solidFill>
                  <a:schemeClr val="tx1"/>
                </a:solidFill>
                <a:latin typeface="Arial"/>
                <a:cs typeface="Arial"/>
                <a:sym typeface="Wingdings" pitchFamily="2" charset="2"/>
              </a:rPr>
              <a:t> 32GB total</a:t>
            </a:r>
            <a:endParaRPr lang="en-US" sz="3200" dirty="0" smtClean="0">
              <a:solidFill>
                <a:schemeClr val="tx1"/>
              </a:solidFill>
              <a:latin typeface="Arial"/>
              <a:cs typeface="Arial"/>
            </a:endParaRPr>
          </a:p>
          <a:p>
            <a:pPr marL="914400" lvl="1" indent="-457200">
              <a:buSzPct val="75000"/>
              <a:buFont typeface="Wingdings" charset="2"/>
              <a:buChar char="§"/>
            </a:pPr>
            <a:r>
              <a:rPr lang="en-US" sz="3200" dirty="0" smtClean="0">
                <a:solidFill>
                  <a:schemeClr val="tx1"/>
                </a:solidFill>
                <a:latin typeface="Arial"/>
                <a:cs typeface="Arial"/>
              </a:rPr>
              <a:t>Read latency 75ns</a:t>
            </a:r>
          </a:p>
          <a:p>
            <a:pPr marL="914400" lvl="1" indent="-457200">
              <a:buSzPct val="75000"/>
              <a:buFont typeface="Wingdings" charset="2"/>
              <a:buChar char="§"/>
            </a:pPr>
            <a:r>
              <a:rPr lang="en-US" sz="3200" dirty="0" smtClean="0">
                <a:solidFill>
                  <a:schemeClr val="tx1"/>
                </a:solidFill>
                <a:latin typeface="Arial"/>
                <a:cs typeface="Arial"/>
              </a:rPr>
              <a:t>Write latency 150ns (per 128-bit write slot)</a:t>
            </a:r>
          </a:p>
          <a:p>
            <a:endParaRPr lang="en-US" dirty="0">
              <a:latin typeface="Arial"/>
              <a:cs typeface="Arial"/>
            </a:endParaRPr>
          </a:p>
        </p:txBody>
      </p:sp>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23</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240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pPr>
              <a:defRPr/>
            </a:pPr>
            <a:fld id="{866DA6C0-E8D2-8D44-A834-246A4BF6B0E5}" type="slidenum">
              <a:rPr lang="en-US" smtClean="0"/>
              <a:pPr>
                <a:defRPr/>
              </a:pPr>
              <a:t>24</a:t>
            </a:fld>
            <a:endParaRPr lang="en-US"/>
          </a:p>
        </p:txBody>
      </p:sp>
      <p:pic>
        <p:nvPicPr>
          <p:cNvPr id="14" name="Picture 13" descr="cpu.png"/>
          <p:cNvPicPr>
            <a:picLocks noChangeAspect="1"/>
          </p:cNvPicPr>
          <p:nvPr/>
        </p:nvPicPr>
        <p:blipFill>
          <a:blip r:embed="rId3">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7577" y="1237356"/>
            <a:ext cx="1628680" cy="1628680"/>
          </a:xfrm>
          <a:prstGeom prst="rect">
            <a:avLst/>
          </a:prstGeom>
        </p:spPr>
      </p:pic>
      <p:sp>
        <p:nvSpPr>
          <p:cNvPr id="17" name="TextBox 16"/>
          <p:cNvSpPr txBox="1"/>
          <p:nvPr/>
        </p:nvSpPr>
        <p:spPr>
          <a:xfrm>
            <a:off x="3352801" y="2533754"/>
            <a:ext cx="2062530" cy="954107"/>
          </a:xfrm>
          <a:prstGeom prst="rect">
            <a:avLst/>
          </a:prstGeom>
          <a:noFill/>
        </p:spPr>
        <p:txBody>
          <a:bodyPr wrap="square" rtlCol="0">
            <a:spAutoFit/>
          </a:bodyPr>
          <a:lstStyle/>
          <a:p>
            <a:pPr algn="ctr"/>
            <a:r>
              <a:rPr lang="en-US" sz="2800" dirty="0" smtClean="0">
                <a:solidFill>
                  <a:srgbClr val="000000"/>
                </a:solidFill>
                <a:latin typeface="Arial"/>
                <a:cs typeface="Arial"/>
              </a:rPr>
              <a:t>Shared L4 Cache</a:t>
            </a:r>
            <a:endParaRPr lang="en-US" sz="2800" dirty="0">
              <a:solidFill>
                <a:srgbClr val="000000"/>
              </a:solidFill>
              <a:latin typeface="Arial"/>
              <a:cs typeface="Arial"/>
            </a:endParaRPr>
          </a:p>
        </p:txBody>
      </p:sp>
      <p:sp>
        <p:nvSpPr>
          <p:cNvPr id="18" name="TextBox 17"/>
          <p:cNvSpPr txBox="1"/>
          <p:nvPr/>
        </p:nvSpPr>
        <p:spPr>
          <a:xfrm>
            <a:off x="5632316" y="2498884"/>
            <a:ext cx="2773715" cy="1384995"/>
          </a:xfrm>
          <a:prstGeom prst="rect">
            <a:avLst/>
          </a:prstGeom>
          <a:noFill/>
        </p:spPr>
        <p:txBody>
          <a:bodyPr wrap="square" rtlCol="0">
            <a:spAutoFit/>
          </a:bodyPr>
          <a:lstStyle/>
          <a:p>
            <a:pPr algn="ctr"/>
            <a:r>
              <a:rPr lang="en-US" sz="2800" dirty="0" smtClean="0">
                <a:solidFill>
                  <a:srgbClr val="000000"/>
                </a:solidFill>
                <a:latin typeface="Arial"/>
                <a:cs typeface="Arial"/>
              </a:rPr>
              <a:t>Phase Change Memory</a:t>
            </a:r>
            <a:endParaRPr lang="en-US" sz="2800" dirty="0">
              <a:solidFill>
                <a:srgbClr val="000000"/>
              </a:solidFill>
              <a:latin typeface="Arial"/>
              <a:cs typeface="Arial"/>
            </a:endParaRPr>
          </a:p>
        </p:txBody>
      </p:sp>
      <p:sp>
        <p:nvSpPr>
          <p:cNvPr id="24" name="TextBox 23"/>
          <p:cNvSpPr txBox="1"/>
          <p:nvPr/>
        </p:nvSpPr>
        <p:spPr>
          <a:xfrm>
            <a:off x="730978" y="2718597"/>
            <a:ext cx="1379339" cy="523220"/>
          </a:xfrm>
          <a:prstGeom prst="rect">
            <a:avLst/>
          </a:prstGeom>
          <a:noFill/>
        </p:spPr>
        <p:txBody>
          <a:bodyPr wrap="square" rtlCol="0">
            <a:spAutoFit/>
          </a:bodyPr>
          <a:lstStyle/>
          <a:p>
            <a:pPr algn="ctr"/>
            <a:r>
              <a:rPr lang="en-US" sz="2800" dirty="0" smtClean="0">
                <a:solidFill>
                  <a:srgbClr val="000000"/>
                </a:solidFill>
                <a:latin typeface="Arial"/>
                <a:cs typeface="Arial"/>
              </a:rPr>
              <a:t>CPU</a:t>
            </a:r>
          </a:p>
        </p:txBody>
      </p:sp>
      <p:pic>
        <p:nvPicPr>
          <p:cNvPr id="1026" name="Picture 2" descr="http://regmedia.co.uk/2010/07/22/ibm_z196_cache_hub.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4818" y="1322021"/>
            <a:ext cx="1364630" cy="1296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hase change memory image"/>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8557194">
            <a:off x="6256730" y="1457281"/>
            <a:ext cx="1524885" cy="727253"/>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178600" y="4025282"/>
            <a:ext cx="8824280" cy="2458646"/>
          </a:xfrm>
          <a:prstGeom prst="roundRect">
            <a:avLst>
              <a:gd name="adj" fmla="val 18794"/>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rtlCol="0" anchor="t"/>
          <a:lstStyle/>
          <a:p>
            <a:pPr>
              <a:buSzPct val="150000"/>
            </a:pPr>
            <a:r>
              <a:rPr lang="en-US" sz="3200" dirty="0" smtClean="0">
                <a:solidFill>
                  <a:schemeClr val="tx1"/>
                </a:solidFill>
                <a:cs typeface="Arial"/>
              </a:rPr>
              <a:t>Workloads</a:t>
            </a:r>
          </a:p>
          <a:p>
            <a:pPr marL="914400" lvl="1" indent="-457200">
              <a:buSzPct val="75000"/>
              <a:buFont typeface="Wingdings" charset="2"/>
              <a:buChar char="§"/>
            </a:pPr>
            <a:r>
              <a:rPr lang="en-US" sz="3200" dirty="0" smtClean="0">
                <a:solidFill>
                  <a:schemeClr val="tx1"/>
                </a:solidFill>
                <a:cs typeface="Arial"/>
              </a:rPr>
              <a:t>SPEC2006</a:t>
            </a:r>
            <a:r>
              <a:rPr lang="en-US" sz="3200" dirty="0">
                <a:solidFill>
                  <a:schemeClr val="tx1"/>
                </a:solidFill>
                <a:cs typeface="Arial"/>
              </a:rPr>
              <a:t>: High </a:t>
            </a:r>
            <a:r>
              <a:rPr lang="en-US" sz="3200" dirty="0" smtClean="0">
                <a:solidFill>
                  <a:schemeClr val="tx1"/>
                </a:solidFill>
                <a:cs typeface="Arial"/>
              </a:rPr>
              <a:t>MPKI, rate mode</a:t>
            </a:r>
            <a:endParaRPr lang="en-US" sz="3200" dirty="0">
              <a:solidFill>
                <a:schemeClr val="tx1"/>
              </a:solidFill>
              <a:cs typeface="Arial"/>
            </a:endParaRPr>
          </a:p>
          <a:p>
            <a:pPr marL="914400" lvl="1" indent="-457200">
              <a:buSzPct val="75000"/>
              <a:buFont typeface="Wingdings" charset="2"/>
              <a:buChar char="§"/>
            </a:pPr>
            <a:r>
              <a:rPr lang="en-US" sz="3200" dirty="0">
                <a:solidFill>
                  <a:schemeClr val="tx1"/>
                </a:solidFill>
                <a:cs typeface="Arial"/>
              </a:rPr>
              <a:t>4 billion </a:t>
            </a:r>
            <a:r>
              <a:rPr lang="en-US" sz="3200" dirty="0" smtClean="0">
                <a:solidFill>
                  <a:schemeClr val="tx1"/>
                </a:solidFill>
                <a:cs typeface="Arial"/>
              </a:rPr>
              <a:t>instruction slice</a:t>
            </a:r>
            <a:endParaRPr lang="en-US" sz="2400" dirty="0" smtClean="0">
              <a:solidFill>
                <a:schemeClr val="tx1"/>
              </a:solidFill>
              <a:cs typeface="Arial"/>
            </a:endParaRPr>
          </a:p>
          <a:p>
            <a:pPr marL="914400" lvl="1" indent="-457200">
              <a:lnSpc>
                <a:spcPct val="50000"/>
              </a:lnSpc>
              <a:buSzPct val="75000"/>
              <a:buFont typeface="Wingdings" charset="2"/>
              <a:buChar char="§"/>
            </a:pPr>
            <a:endParaRPr lang="en-US" sz="3200" dirty="0" smtClean="0">
              <a:solidFill>
                <a:schemeClr val="tx1"/>
              </a:solidFill>
              <a:cs typeface="Arial"/>
            </a:endParaRPr>
          </a:p>
          <a:p>
            <a:pPr>
              <a:buSzPct val="150000"/>
            </a:pPr>
            <a:r>
              <a:rPr lang="en-US" sz="3200" dirty="0" smtClean="0">
                <a:solidFill>
                  <a:schemeClr val="tx1"/>
                </a:solidFill>
                <a:cs typeface="Arial"/>
              </a:rPr>
              <a:t>DEUCE: Epoch=32; Word size=2B</a:t>
            </a:r>
          </a:p>
          <a:p>
            <a:pPr marL="457200" indent="-457200">
              <a:buSzPct val="75000"/>
              <a:buFont typeface="Wingdings" charset="2"/>
              <a:buChar char="§"/>
            </a:pPr>
            <a:endParaRPr lang="en-US" sz="3200" dirty="0" smtClean="0">
              <a:solidFill>
                <a:schemeClr val="tx1"/>
              </a:solidFill>
              <a:cs typeface="Arial"/>
            </a:endParaRPr>
          </a:p>
        </p:txBody>
      </p:sp>
    </p:spTree>
    <p:extLst>
      <p:ext uri="{BB962C8B-B14F-4D97-AF65-F5344CB8AC3E}">
        <p14:creationId xmlns:p14="http://schemas.microsoft.com/office/powerpoint/2010/main" val="1673995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Bit flip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25</a:t>
            </a:fld>
            <a:endParaRPr lang="en-US"/>
          </a:p>
        </p:txBody>
      </p:sp>
      <p:sp>
        <p:nvSpPr>
          <p:cNvPr id="13" name="Rectangle 12"/>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a:t>DEUCE eliminates two-thirds of the </a:t>
            </a:r>
            <a:r>
              <a:rPr lang="en-US" sz="2800" b="1" dirty="0" smtClean="0"/>
              <a:t>extra  </a:t>
            </a:r>
            <a:r>
              <a:rPr lang="en-US" sz="2800" b="1" dirty="0"/>
              <a:t>bit flips </a:t>
            </a:r>
            <a:r>
              <a:rPr lang="en-US" sz="2800" b="1" dirty="0" smtClean="0"/>
              <a:t>caused by </a:t>
            </a:r>
            <a:r>
              <a:rPr lang="en-US" sz="2800" b="1" dirty="0"/>
              <a:t>encryption</a:t>
            </a:r>
          </a:p>
        </p:txBody>
      </p:sp>
      <p:graphicFrame>
        <p:nvGraphicFramePr>
          <p:cNvPr id="14" name="Chart 13"/>
          <p:cNvGraphicFramePr>
            <a:graphicFrameLocks/>
          </p:cNvGraphicFramePr>
          <p:nvPr>
            <p:extLst>
              <p:ext uri="{D42A27DB-BD31-4B8C-83A1-F6EECF244321}">
                <p14:modId xmlns:p14="http://schemas.microsoft.com/office/powerpoint/2010/main" val="3820068782"/>
              </p:ext>
            </p:extLst>
          </p:nvPr>
        </p:nvGraphicFramePr>
        <p:xfrm>
          <a:off x="619125" y="1123950"/>
          <a:ext cx="7905750" cy="4572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366058098"/>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148494987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1817000" y="1812357"/>
            <a:ext cx="6584050" cy="273893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772400" y="1812357"/>
            <a:ext cx="628650" cy="2738935"/>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8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xit" presetSubtype="0" fill="hold" grpId="1" nodeType="withEffect">
                                  <p:stCondLst>
                                    <p:cond delay="0"/>
                                  </p:stCondLst>
                                  <p:childTnLst>
                                    <p:animEffect transition="out" filter="fade">
                                      <p:cBhvr>
                                        <p:cTn id="9" dur="250"/>
                                        <p:tgtEl>
                                          <p:spTgt spid="14"/>
                                        </p:tgtEl>
                                      </p:cBhvr>
                                    </p:animEffect>
                                    <p:set>
                                      <p:cBhvr>
                                        <p:cTn id="10" dur="1" fill="hold">
                                          <p:stCondLst>
                                            <p:cond delay="24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xit" presetSubtype="0" fill="hold" grpId="1" nodeType="withEffect">
                                  <p:stCondLst>
                                    <p:cond delay="0"/>
                                  </p:stCondLst>
                                  <p:childTnLst>
                                    <p:animEffect transition="out" filter="fade">
                                      <p:cBhvr>
                                        <p:cTn id="17" dur="250"/>
                                        <p:tgtEl>
                                          <p:spTgt spid="18"/>
                                        </p:tgtEl>
                                      </p:cBhvr>
                                    </p:animEffect>
                                    <p:set>
                                      <p:cBhvr>
                                        <p:cTn id="18" dur="1" fill="hold">
                                          <p:stCondLst>
                                            <p:cond delay="24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4" grpId="1">
        <p:bldAsOne/>
      </p:bldGraphic>
      <p:bldGraphic spid="18" grpId="0">
        <p:bldAsOne/>
      </p:bldGraphic>
      <p:bldGraphic spid="18" grpId="1">
        <p:bldAsOne/>
      </p:bldGraphic>
      <p:bldGraphic spid="19" grpId="0">
        <p:bldAsOne/>
      </p:bldGraphic>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1048590" y="2791145"/>
            <a:ext cx="3451782" cy="0"/>
          </a:xfrm>
          <a:prstGeom prst="straightConnector1">
            <a:avLst/>
          </a:prstGeom>
          <a:ln w="539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23" name="Chart 22"/>
          <p:cNvGraphicFramePr>
            <a:graphicFrameLocks/>
          </p:cNvGraphicFramePr>
          <p:nvPr>
            <p:extLst>
              <p:ext uri="{D42A27DB-BD31-4B8C-83A1-F6EECF244321}">
                <p14:modId xmlns:p14="http://schemas.microsoft.com/office/powerpoint/2010/main" val="366443698"/>
              </p:ext>
            </p:extLst>
          </p:nvPr>
        </p:nvGraphicFramePr>
        <p:xfrm>
          <a:off x="15240" y="1371600"/>
          <a:ext cx="45720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RESULTS: SPEEDUP&amp;POWER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26</a:t>
            </a:fld>
            <a:endParaRPr lang="en-US"/>
          </a:p>
        </p:txBody>
      </p:sp>
      <p:sp>
        <p:nvSpPr>
          <p:cNvPr id="8" name="Rectangle 7"/>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smtClean="0"/>
              <a:t>Bit flip reduction improves speedup and EDP </a:t>
            </a:r>
            <a:endParaRPr lang="en-US" sz="2800" b="1" dirty="0"/>
          </a:p>
        </p:txBody>
      </p:sp>
      <p:sp>
        <p:nvSpPr>
          <p:cNvPr id="18" name="Rectangle 17"/>
          <p:cNvSpPr/>
          <p:nvPr/>
        </p:nvSpPr>
        <p:spPr>
          <a:xfrm>
            <a:off x="1035950" y="1601980"/>
            <a:ext cx="3438144" cy="3198620"/>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18369" y="1695448"/>
            <a:ext cx="1147183" cy="467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+27%</a:t>
            </a:r>
            <a:endParaRPr lang="en-US" sz="2200" dirty="0">
              <a:solidFill>
                <a:srgbClr val="00B050"/>
              </a:solidFill>
            </a:endParaRPr>
          </a:p>
        </p:txBody>
      </p:sp>
      <p:sp>
        <p:nvSpPr>
          <p:cNvPr id="20" name="Rectangle 19"/>
          <p:cNvSpPr/>
          <p:nvPr/>
        </p:nvSpPr>
        <p:spPr>
          <a:xfrm>
            <a:off x="3959356" y="5380143"/>
            <a:ext cx="1464044" cy="29267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DEUCE</a:t>
            </a:r>
          </a:p>
        </p:txBody>
      </p:sp>
      <p:sp>
        <p:nvSpPr>
          <p:cNvPr id="21" name="Rectangle 20"/>
          <p:cNvSpPr/>
          <p:nvPr/>
        </p:nvSpPr>
        <p:spPr>
          <a:xfrm>
            <a:off x="1694769" y="5380143"/>
            <a:ext cx="1260749" cy="303900"/>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FNW</a:t>
            </a:r>
          </a:p>
        </p:txBody>
      </p:sp>
      <p:graphicFrame>
        <p:nvGraphicFramePr>
          <p:cNvPr id="25" name="Chart 24"/>
          <p:cNvGraphicFramePr>
            <a:graphicFrameLocks/>
          </p:cNvGraphicFramePr>
          <p:nvPr>
            <p:extLst>
              <p:ext uri="{D42A27DB-BD31-4B8C-83A1-F6EECF244321}">
                <p14:modId xmlns:p14="http://schemas.microsoft.com/office/powerpoint/2010/main" val="3312721677"/>
              </p:ext>
            </p:extLst>
          </p:nvPr>
        </p:nvGraphicFramePr>
        <p:xfrm>
          <a:off x="4491990" y="1371600"/>
          <a:ext cx="45720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1690923" y="1085850"/>
            <a:ext cx="1799411" cy="361356"/>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Speedup</a:t>
            </a:r>
          </a:p>
        </p:txBody>
      </p:sp>
      <p:sp>
        <p:nvSpPr>
          <p:cNvPr id="13" name="Rectangle 12"/>
          <p:cNvSpPr/>
          <p:nvPr/>
        </p:nvSpPr>
        <p:spPr>
          <a:xfrm>
            <a:off x="5410200" y="1095078"/>
            <a:ext cx="3337561" cy="352128"/>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Energy-Delay-Product</a:t>
            </a:r>
          </a:p>
        </p:txBody>
      </p:sp>
      <p:sp>
        <p:nvSpPr>
          <p:cNvPr id="14" name="Rectangle 13"/>
          <p:cNvSpPr/>
          <p:nvPr/>
        </p:nvSpPr>
        <p:spPr>
          <a:xfrm>
            <a:off x="6716746" y="2386701"/>
            <a:ext cx="1147183" cy="467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-43%</a:t>
            </a:r>
            <a:endParaRPr lang="en-US" sz="2200" dirty="0">
              <a:solidFill>
                <a:srgbClr val="00B050"/>
              </a:solidFill>
            </a:endParaRPr>
          </a:p>
        </p:txBody>
      </p:sp>
      <p:sp>
        <p:nvSpPr>
          <p:cNvPr id="17" name="Rectangle 16"/>
          <p:cNvSpPr/>
          <p:nvPr/>
        </p:nvSpPr>
        <p:spPr>
          <a:xfrm>
            <a:off x="5508128" y="1582930"/>
            <a:ext cx="3438144" cy="3198620"/>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05184" y="5380143"/>
            <a:ext cx="1948642" cy="292675"/>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Unencrypted</a:t>
            </a:r>
          </a:p>
        </p:txBody>
      </p:sp>
      <p:sp>
        <p:nvSpPr>
          <p:cNvPr id="3" name="Rectangle 2"/>
          <p:cNvSpPr/>
          <p:nvPr/>
        </p:nvSpPr>
        <p:spPr>
          <a:xfrm>
            <a:off x="1543050" y="5365700"/>
            <a:ext cx="320040" cy="318343"/>
          </a:xfrm>
          <a:prstGeom prst="rect">
            <a:avLst/>
          </a:prstGeom>
          <a:pattFill prst="wdUpDiag">
            <a:fgClr>
              <a:schemeClr val="lt1"/>
            </a:fgClr>
            <a:bgClr>
              <a:srgbClr val="00B0F0"/>
            </a:bgClr>
          </a:patt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p:cNvSpPr/>
          <p:nvPr/>
        </p:nvSpPr>
        <p:spPr>
          <a:xfrm>
            <a:off x="3711706" y="5367528"/>
            <a:ext cx="320040" cy="318343"/>
          </a:xfrm>
          <a:prstGeom prst="rect">
            <a:avLst/>
          </a:prstGeom>
          <a:pattFill prst="wdDnDiag">
            <a:fgClr>
              <a:schemeClr val="lt1"/>
            </a:fgClr>
            <a:bgClr>
              <a:srgbClr val="FF0000"/>
            </a:bgClr>
          </a:patt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5959240" y="5367528"/>
            <a:ext cx="320040" cy="318343"/>
          </a:xfrm>
          <a:prstGeom prst="rect">
            <a:avLst/>
          </a:prstGeom>
          <a:solidFill>
            <a:srgbClr val="669900">
              <a:alpha val="74902"/>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7861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Graphic spid="25" grpId="0">
        <p:bldAsOne/>
      </p:bldGraphic>
      <p:bldP spid="13" grpId="0" animBg="1"/>
      <p:bldP spid="14"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p:cNvCxnSpPr/>
          <p:nvPr/>
        </p:nvCxnSpPr>
        <p:spPr>
          <a:xfrm>
            <a:off x="2325883" y="4196875"/>
            <a:ext cx="5594218" cy="0"/>
          </a:xfrm>
          <a:prstGeom prst="straightConnector1">
            <a:avLst/>
          </a:prstGeom>
          <a:ln w="53975">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graphicFrame>
        <p:nvGraphicFramePr>
          <p:cNvPr id="6" name="Chart 5"/>
          <p:cNvGraphicFramePr>
            <a:graphicFrameLocks/>
          </p:cNvGraphicFramePr>
          <p:nvPr>
            <p:extLst>
              <p:ext uri="{D42A27DB-BD31-4B8C-83A1-F6EECF244321}">
                <p14:modId xmlns:p14="http://schemas.microsoft.com/office/powerpoint/2010/main" val="791243177"/>
              </p:ext>
            </p:extLst>
          </p:nvPr>
        </p:nvGraphicFramePr>
        <p:xfrm>
          <a:off x="1318956" y="2233060"/>
          <a:ext cx="6720144" cy="3653389"/>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p:cNvSpPr>
            <a:spLocks noGrp="1"/>
          </p:cNvSpPr>
          <p:nvPr>
            <p:ph idx="1"/>
          </p:nvPr>
        </p:nvSpPr>
        <p:spPr>
          <a:xfrm>
            <a:off x="242888" y="1192213"/>
            <a:ext cx="8686508" cy="1062746"/>
          </a:xfrm>
        </p:spPr>
        <p:txBody>
          <a:bodyPr/>
          <a:lstStyle/>
          <a:p>
            <a:pPr marL="0" indent="0">
              <a:buNone/>
            </a:pPr>
            <a:r>
              <a:rPr lang="en-US" dirty="0" smtClean="0"/>
              <a:t>Heavily-written bits still heavily-written with DEUCE</a:t>
            </a:r>
          </a:p>
          <a:p>
            <a:pPr marL="0" indent="0">
              <a:buNone/>
            </a:pPr>
            <a:r>
              <a:rPr lang="en-US" dirty="0" smtClean="0"/>
              <a:t>Solution: Zero-cost “Horizontal” Wear Leveling</a:t>
            </a:r>
          </a:p>
        </p:txBody>
      </p:sp>
      <p:sp>
        <p:nvSpPr>
          <p:cNvPr id="2" name="Title 1"/>
          <p:cNvSpPr>
            <a:spLocks noGrp="1"/>
          </p:cNvSpPr>
          <p:nvPr>
            <p:ph type="title"/>
          </p:nvPr>
        </p:nvSpPr>
        <p:spPr/>
        <p:txBody>
          <a:bodyPr/>
          <a:lstStyle/>
          <a:p>
            <a:r>
              <a:rPr lang="en-US" dirty="0" smtClean="0"/>
              <a:t>RESULTS: Lifetime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27</a:t>
            </a:fld>
            <a:endParaRPr lang="en-US"/>
          </a:p>
        </p:txBody>
      </p:sp>
      <p:sp>
        <p:nvSpPr>
          <p:cNvPr id="7" name="Rectangle 6"/>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smtClean="0"/>
              <a:t>Lifetime improvement of 2x</a:t>
            </a:r>
            <a:endParaRPr lang="en-US" sz="2800" b="1" dirty="0"/>
          </a:p>
        </p:txBody>
      </p:sp>
      <p:sp>
        <p:nvSpPr>
          <p:cNvPr id="8" name="Rectangle 7"/>
          <p:cNvSpPr/>
          <p:nvPr/>
        </p:nvSpPr>
        <p:spPr>
          <a:xfrm>
            <a:off x="2325883" y="2419598"/>
            <a:ext cx="5594218" cy="322525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74469" y="2258064"/>
            <a:ext cx="1146211" cy="329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200" dirty="0" smtClean="0">
                <a:solidFill>
                  <a:srgbClr val="00B050"/>
                </a:solidFill>
              </a:rPr>
              <a:t>+100%</a:t>
            </a:r>
            <a:endParaRPr lang="en-US" sz="2200" dirty="0">
              <a:solidFill>
                <a:srgbClr val="00B050"/>
              </a:solidFill>
            </a:endParaRPr>
          </a:p>
        </p:txBody>
      </p:sp>
      <p:sp>
        <p:nvSpPr>
          <p:cNvPr id="11" name="Rectangle 10"/>
          <p:cNvSpPr/>
          <p:nvPr/>
        </p:nvSpPr>
        <p:spPr>
          <a:xfrm>
            <a:off x="3732246" y="5766684"/>
            <a:ext cx="1390746" cy="320040"/>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DEUCE</a:t>
            </a:r>
          </a:p>
        </p:txBody>
      </p:sp>
      <p:sp>
        <p:nvSpPr>
          <p:cNvPr id="12" name="Rectangle 11"/>
          <p:cNvSpPr/>
          <p:nvPr/>
        </p:nvSpPr>
        <p:spPr>
          <a:xfrm>
            <a:off x="4864578" y="5766684"/>
            <a:ext cx="1984809" cy="314200"/>
          </a:xfrm>
          <a:prstGeom prst="rect">
            <a:avLst/>
          </a:prstGeom>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smtClean="0"/>
              <a:t>with HWL</a:t>
            </a:r>
          </a:p>
        </p:txBody>
      </p:sp>
    </p:spTree>
    <p:extLst>
      <p:ext uri="{BB962C8B-B14F-4D97-AF65-F5344CB8AC3E}">
        <p14:creationId xmlns:p14="http://schemas.microsoft.com/office/powerpoint/2010/main" val="2519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smtClean="0">
                <a:solidFill>
                  <a:schemeClr val="accent5">
                    <a:lumMod val="40000"/>
                    <a:lumOff val="60000"/>
                  </a:schemeClr>
                </a:solidFill>
                <a:cs typeface="Arial"/>
              </a:rPr>
              <a:t>Baseline–Counter-mode Encryption</a:t>
            </a:r>
            <a:endParaRPr lang="en-US" dirty="0">
              <a:solidFill>
                <a:schemeClr val="accent5">
                  <a:lumMod val="40000"/>
                  <a:lumOff val="60000"/>
                </a:schemeClr>
              </a:solidFill>
              <a:cs typeface="Arial"/>
            </a:endParaRP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smtClean="0">
                <a:solidFill>
                  <a:schemeClr val="accent5">
                    <a:lumMod val="40000"/>
                    <a:lumOff val="60000"/>
                  </a:schemeClr>
                </a:solidFill>
                <a:cs typeface="Arial"/>
              </a:rPr>
              <a:t>Results</a:t>
            </a:r>
          </a:p>
          <a:p>
            <a:pPr>
              <a:lnSpc>
                <a:spcPct val="200000"/>
              </a:lnSpc>
            </a:pPr>
            <a:r>
              <a:rPr lang="en-US" dirty="0" smtClean="0">
                <a:cs typeface="Arial"/>
              </a:rPr>
              <a:t>Summary</a:t>
            </a:r>
            <a:endParaRPr lang="en-US" dirty="0">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28</a:t>
            </a:fld>
            <a:endParaRPr lang="en-US"/>
          </a:p>
        </p:txBody>
      </p:sp>
      <p:sp>
        <p:nvSpPr>
          <p:cNvPr id="5" name="Up Arrow 4"/>
          <p:cNvSpPr/>
          <p:nvPr/>
        </p:nvSpPr>
        <p:spPr>
          <a:xfrm rot="16200000">
            <a:off x="2217985" y="5381949"/>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9305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1641" y="4940242"/>
            <a:ext cx="8980714" cy="1492624"/>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chemeClr val="tx1"/>
                </a:solidFill>
              </a:rPr>
              <a:t>Insight: re-encrypt only modified words</a:t>
            </a:r>
          </a:p>
          <a:p>
            <a:pPr marL="342900" lvl="0" indent="-342900" eaLnBrk="0" hangingPunct="0">
              <a:spcBef>
                <a:spcPct val="20000"/>
              </a:spcBef>
              <a:buSzPct val="120000"/>
              <a:buFont typeface="Arial" charset="0"/>
              <a:buChar char="•"/>
            </a:pPr>
            <a:r>
              <a:rPr lang="en-US" sz="2800" dirty="0">
                <a:solidFill>
                  <a:schemeClr val="tx1"/>
                </a:solidFill>
              </a:rPr>
              <a:t>DEUCE: write-efficient encryption scheme</a:t>
            </a:r>
          </a:p>
          <a:p>
            <a:pPr marL="342900" lvl="0" indent="-342900" eaLnBrk="0" hangingPunct="0">
              <a:spcBef>
                <a:spcPct val="20000"/>
              </a:spcBef>
              <a:buSzPct val="120000"/>
              <a:buFont typeface="Arial" charset="0"/>
              <a:buChar char="•"/>
            </a:pPr>
            <a:r>
              <a:rPr lang="en-US" sz="2800" dirty="0" smtClean="0">
                <a:solidFill>
                  <a:schemeClr val="tx1"/>
                </a:solidFill>
              </a:rPr>
              <a:t>Result: </a:t>
            </a:r>
            <a:r>
              <a:rPr lang="en-US" sz="2800" dirty="0">
                <a:solidFill>
                  <a:schemeClr val="tx1"/>
                </a:solidFill>
              </a:rPr>
              <a:t>bit flips reduced 50%</a:t>
            </a:r>
            <a:r>
              <a:rPr lang="en-US" sz="2800" dirty="0">
                <a:solidFill>
                  <a:schemeClr val="tx1"/>
                </a:solidFill>
                <a:sym typeface="Wingdings" pitchFamily="2" charset="2"/>
              </a:rPr>
              <a:t></a:t>
            </a:r>
            <a:r>
              <a:rPr lang="en-US" sz="2800" dirty="0" smtClean="0">
                <a:solidFill>
                  <a:schemeClr val="tx1"/>
                </a:solidFill>
              </a:rPr>
              <a:t>23% (</a:t>
            </a:r>
            <a:r>
              <a:rPr lang="en-US" sz="2800" dirty="0" smtClean="0">
                <a:solidFill>
                  <a:prstClr val="black"/>
                </a:solidFill>
              </a:rPr>
              <a:t>27</a:t>
            </a:r>
            <a:r>
              <a:rPr lang="en-US" sz="2800" dirty="0">
                <a:solidFill>
                  <a:prstClr val="black"/>
                </a:solidFill>
              </a:rPr>
              <a:t>% </a:t>
            </a:r>
            <a:r>
              <a:rPr lang="en-US" sz="2800" dirty="0" smtClean="0">
                <a:solidFill>
                  <a:prstClr val="black"/>
                </a:solidFill>
              </a:rPr>
              <a:t>speedup</a:t>
            </a:r>
            <a:r>
              <a:rPr lang="en-US" sz="2800" dirty="0">
                <a:solidFill>
                  <a:prstClr val="black"/>
                </a:solidFill>
              </a:rPr>
              <a:t>)</a:t>
            </a:r>
          </a:p>
        </p:txBody>
      </p:sp>
      <p:sp>
        <p:nvSpPr>
          <p:cNvPr id="7" name="Rounded Rectangle 6"/>
          <p:cNvSpPr/>
          <p:nvPr/>
        </p:nvSpPr>
        <p:spPr>
          <a:xfrm>
            <a:off x="82296" y="2583386"/>
            <a:ext cx="8980714" cy="230399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smtClean="0">
                <a:solidFill>
                  <a:prstClr val="black"/>
                </a:solidFill>
              </a:rPr>
              <a:t>PCM more </a:t>
            </a:r>
            <a:r>
              <a:rPr lang="en-US" sz="2800" dirty="0" smtClean="0">
                <a:solidFill>
                  <a:schemeClr val="tx1"/>
                </a:solidFill>
              </a:rPr>
              <a:t>vulnerable </a:t>
            </a:r>
            <a:r>
              <a:rPr lang="en-US" sz="2800" dirty="0">
                <a:solidFill>
                  <a:schemeClr val="tx1"/>
                </a:solidFill>
              </a:rPr>
              <a:t>to </a:t>
            </a:r>
            <a:r>
              <a:rPr lang="en-US" sz="2800" dirty="0" smtClean="0">
                <a:solidFill>
                  <a:schemeClr val="tx1"/>
                </a:solidFill>
              </a:rPr>
              <a:t>attacks </a:t>
            </a:r>
            <a:r>
              <a:rPr lang="en-US" sz="2800" dirty="0" smtClean="0">
                <a:solidFill>
                  <a:schemeClr val="tx1"/>
                </a:solidFill>
                <a:sym typeface="Wingdings" pitchFamily="2" charset="2"/>
              </a:rPr>
              <a:t> stolen module</a:t>
            </a:r>
            <a:endParaRPr lang="en-US" sz="2800" dirty="0">
              <a:solidFill>
                <a:schemeClr val="tx1"/>
              </a:solidFill>
            </a:endParaRPr>
          </a:p>
          <a:p>
            <a:pPr marL="342900" lvl="0" indent="-342900" eaLnBrk="0" hangingPunct="0">
              <a:spcBef>
                <a:spcPct val="20000"/>
              </a:spcBef>
              <a:buSzPct val="120000"/>
              <a:buFont typeface="Arial" charset="0"/>
              <a:buChar char="•"/>
            </a:pPr>
            <a:r>
              <a:rPr lang="en-US" sz="2800" dirty="0" smtClean="0">
                <a:solidFill>
                  <a:schemeClr val="tx1"/>
                </a:solidFill>
              </a:rPr>
              <a:t>Secure PCM with encryption</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smtClean="0">
                <a:solidFill>
                  <a:schemeClr val="tx1"/>
                </a:solidFill>
              </a:rPr>
              <a:t>Problem: </a:t>
            </a:r>
            <a:r>
              <a:rPr lang="en-US" sz="2800" dirty="0" smtClean="0">
                <a:solidFill>
                  <a:srgbClr val="FF0000"/>
                </a:solidFill>
              </a:rPr>
              <a:t>Encryption </a:t>
            </a:r>
            <a:r>
              <a:rPr lang="en-US" sz="2800" dirty="0">
                <a:solidFill>
                  <a:srgbClr val="FF0000"/>
                </a:solidFill>
              </a:rPr>
              <a:t>increases bit flips </a:t>
            </a:r>
            <a:r>
              <a:rPr lang="en-US" sz="2800" dirty="0">
                <a:solidFill>
                  <a:prstClr val="black"/>
                </a:solidFill>
              </a:rPr>
              <a:t>12%</a:t>
            </a:r>
            <a:r>
              <a:rPr lang="en-US" sz="2800" dirty="0">
                <a:solidFill>
                  <a:prstClr val="black"/>
                </a:solidFill>
                <a:sym typeface="Wingdings" pitchFamily="2" charset="2"/>
              </a:rPr>
              <a:t></a:t>
            </a:r>
            <a:r>
              <a:rPr lang="en-US" sz="2800" dirty="0">
                <a:solidFill>
                  <a:prstClr val="black"/>
                </a:solidFill>
              </a:rPr>
              <a:t>50</a:t>
            </a:r>
            <a:r>
              <a:rPr lang="en-US" sz="2800" dirty="0" smtClean="0">
                <a:solidFill>
                  <a:prstClr val="black"/>
                </a:solidFill>
              </a:rPr>
              <a:t>%</a:t>
            </a:r>
            <a:endParaRPr lang="en-US" sz="2800" dirty="0">
              <a:solidFill>
                <a:prstClr val="black"/>
              </a:solidFill>
            </a:endParaRPr>
          </a:p>
          <a:p>
            <a:pPr marL="342900" lvl="0" indent="-342900" eaLnBrk="0" hangingPunct="0">
              <a:spcBef>
                <a:spcPct val="20000"/>
              </a:spcBef>
              <a:buSzPct val="120000"/>
              <a:buFont typeface="Arial" charset="0"/>
              <a:buChar char="•"/>
            </a:pPr>
            <a:r>
              <a:rPr lang="en-US" sz="2800" dirty="0">
                <a:solidFill>
                  <a:schemeClr val="tx1"/>
                </a:solidFill>
              </a:rPr>
              <a:t>Goal: Encrypt PCM without </a:t>
            </a:r>
            <a:r>
              <a:rPr lang="en-US" sz="2800" dirty="0" smtClean="0">
                <a:solidFill>
                  <a:schemeClr val="tx1"/>
                </a:solidFill>
              </a:rPr>
              <a:t>causing 4x </a:t>
            </a:r>
            <a:r>
              <a:rPr lang="en-US" sz="2800" dirty="0">
                <a:solidFill>
                  <a:schemeClr val="tx1"/>
                </a:solidFill>
              </a:rPr>
              <a:t>bit flips</a:t>
            </a:r>
          </a:p>
        </p:txBody>
      </p:sp>
      <p:sp>
        <p:nvSpPr>
          <p:cNvPr id="6" name="Rounded Rectangle 5"/>
          <p:cNvSpPr/>
          <p:nvPr/>
        </p:nvSpPr>
        <p:spPr>
          <a:xfrm>
            <a:off x="81641" y="1169632"/>
            <a:ext cx="8980714" cy="1356931"/>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buSzPct val="120000"/>
              <a:buFont typeface="Arial" charset="0"/>
              <a:buChar char="•"/>
            </a:pPr>
            <a:r>
              <a:rPr lang="en-US" sz="2800" dirty="0">
                <a:solidFill>
                  <a:srgbClr val="FF0000"/>
                </a:solidFill>
              </a:rPr>
              <a:t>Bit </a:t>
            </a:r>
            <a:r>
              <a:rPr lang="en-US" sz="2800" dirty="0" smtClean="0">
                <a:solidFill>
                  <a:srgbClr val="FF0000"/>
                </a:solidFill>
              </a:rPr>
              <a:t>flips </a:t>
            </a:r>
            <a:r>
              <a:rPr lang="en-US" sz="2800" dirty="0">
                <a:solidFill>
                  <a:srgbClr val="FF0000"/>
                </a:solidFill>
              </a:rPr>
              <a:t>expensive </a:t>
            </a:r>
            <a:r>
              <a:rPr lang="en-US" sz="2800" dirty="0">
                <a:solidFill>
                  <a:prstClr val="black"/>
                </a:solidFill>
              </a:rPr>
              <a:t>in Phase Change Memory (PCM)</a:t>
            </a:r>
          </a:p>
          <a:p>
            <a:pPr marL="742950" lvl="1" indent="-285750" eaLnBrk="0" hangingPunct="0">
              <a:spcBef>
                <a:spcPct val="20000"/>
              </a:spcBef>
              <a:buFont typeface="Arial" charset="0"/>
              <a:buChar char="–"/>
            </a:pPr>
            <a:r>
              <a:rPr lang="en-US" sz="2400" dirty="0">
                <a:solidFill>
                  <a:prstClr val="black"/>
                </a:solidFill>
              </a:rPr>
              <a:t>Affects Lifetime, Power, and </a:t>
            </a:r>
            <a:r>
              <a:rPr lang="en-US" sz="2400" dirty="0" smtClean="0">
                <a:solidFill>
                  <a:prstClr val="black"/>
                </a:solidFill>
              </a:rPr>
              <a:t>Performance</a:t>
            </a:r>
          </a:p>
          <a:p>
            <a:pPr marL="742950" lvl="1" indent="-285750" eaLnBrk="0" hangingPunct="0">
              <a:spcBef>
                <a:spcPct val="20000"/>
              </a:spcBef>
              <a:buFont typeface="Arial" charset="0"/>
              <a:buChar char="–"/>
            </a:pPr>
            <a:r>
              <a:rPr lang="en-US" sz="2400" dirty="0" smtClean="0">
                <a:solidFill>
                  <a:prstClr val="black"/>
                </a:solidFill>
              </a:rPr>
              <a:t>PCM system optimized to reduce bit flips (~12%)</a:t>
            </a:r>
            <a:endParaRPr lang="en-US" sz="2800" b="1" i="1" dirty="0">
              <a:solidFill>
                <a:srgbClr val="00B0F0"/>
              </a:solidFill>
            </a:endParaRPr>
          </a:p>
        </p:txBody>
      </p:sp>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29</a:t>
            </a:fld>
            <a:endParaRPr lang="en-US"/>
          </a:p>
        </p:txBody>
      </p:sp>
    </p:spTree>
    <p:extLst>
      <p:ext uri="{BB962C8B-B14F-4D97-AF65-F5344CB8AC3E}">
        <p14:creationId xmlns:p14="http://schemas.microsoft.com/office/powerpoint/2010/main" val="3527060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Image result for phase change memory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774" y="4065815"/>
            <a:ext cx="3600561" cy="1717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PCM as main memory</a:t>
            </a:r>
            <a:endParaRPr lang="en-US" dirty="0"/>
          </a:p>
        </p:txBody>
      </p:sp>
      <p:sp>
        <p:nvSpPr>
          <p:cNvPr id="3" name="Content Placeholder 2"/>
          <p:cNvSpPr>
            <a:spLocks noGrp="1"/>
          </p:cNvSpPr>
          <p:nvPr>
            <p:ph idx="1"/>
          </p:nvPr>
        </p:nvSpPr>
        <p:spPr/>
        <p:txBody>
          <a:bodyPr/>
          <a:lstStyle/>
          <a:p>
            <a:pPr marL="0" indent="0">
              <a:buNone/>
            </a:pPr>
            <a:r>
              <a:rPr lang="en-US" dirty="0" smtClean="0"/>
              <a:t>Phase Change Memory (PCM)</a:t>
            </a:r>
          </a:p>
          <a:p>
            <a:pPr lvl="1"/>
            <a:r>
              <a:rPr lang="en-US" dirty="0" smtClean="0"/>
              <a:t>Improved scaling </a:t>
            </a:r>
            <a:r>
              <a:rPr lang="en-US" dirty="0"/>
              <a:t>+</a:t>
            </a:r>
            <a:r>
              <a:rPr lang="en-US" dirty="0" smtClean="0"/>
              <a:t> density</a:t>
            </a:r>
          </a:p>
          <a:p>
            <a:pPr lvl="1"/>
            <a:r>
              <a:rPr lang="en-US" dirty="0" smtClean="0"/>
              <a:t>Non-volatile (no refresh)</a:t>
            </a:r>
            <a:br>
              <a:rPr lang="en-US" dirty="0" smtClean="0"/>
            </a:br>
            <a:endParaRPr lang="en-US" dirty="0" smtClean="0"/>
          </a:p>
          <a:p>
            <a:pPr marL="0" indent="0">
              <a:buNone/>
            </a:pPr>
            <a:r>
              <a:rPr lang="en-US" dirty="0" smtClean="0"/>
              <a:t>Key Challenge</a:t>
            </a:r>
          </a:p>
          <a:p>
            <a:pPr lvl="1"/>
            <a:r>
              <a:rPr lang="en-US" dirty="0" smtClean="0"/>
              <a:t>Writes: Limited endurance (10-100 million writes)</a:t>
            </a:r>
          </a:p>
          <a:p>
            <a:pPr lvl="1"/>
            <a:r>
              <a:rPr lang="en-US" dirty="0" smtClean="0"/>
              <a:t>Writes: Slow and limited throughput</a:t>
            </a:r>
          </a:p>
          <a:p>
            <a:pPr lvl="1"/>
            <a:r>
              <a:rPr lang="en-US" dirty="0" smtClean="0"/>
              <a:t>Writes: Power-hungry</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816" y="1065321"/>
            <a:ext cx="2012478" cy="229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29184" y="6126480"/>
            <a:ext cx="8497569"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t>PCM systems </a:t>
            </a:r>
            <a:r>
              <a:rPr lang="en-US" sz="2800" kern="0" dirty="0" smtClean="0"/>
              <a:t>are designed </a:t>
            </a:r>
            <a:r>
              <a:rPr lang="en-US" sz="2800" kern="0" dirty="0"/>
              <a:t>to reduce </a:t>
            </a:r>
            <a:r>
              <a:rPr lang="en-US" sz="2800" kern="0" dirty="0" smtClean="0"/>
              <a:t>writes</a:t>
            </a:r>
            <a:endParaRPr lang="en-US" sz="2800" kern="0" dirty="0"/>
          </a:p>
        </p:txBody>
      </p:sp>
    </p:spTree>
    <p:extLst>
      <p:ext uri="{BB962C8B-B14F-4D97-AF65-F5344CB8AC3E}">
        <p14:creationId xmlns:p14="http://schemas.microsoft.com/office/powerpoint/2010/main" val="219093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0" y="1743074"/>
            <a:ext cx="6210300" cy="1114425"/>
          </a:xfrm>
        </p:spPr>
        <p:txBody>
          <a:bodyPr/>
          <a:lstStyle/>
          <a:p>
            <a:r>
              <a:rPr lang="en-US" sz="8000" dirty="0" smtClean="0"/>
              <a:t>Thank you</a:t>
            </a:r>
            <a:endParaRPr lang="en-US" sz="8000"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30</a:t>
            </a:fld>
            <a:endParaRPr lang="en-US"/>
          </a:p>
        </p:txBody>
      </p:sp>
      <p:pic>
        <p:nvPicPr>
          <p:cNvPr id="5" name="Picture 5" descr="C:\Users\Vinson\Desktop\Moin\DEUCE\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418" y="3586769"/>
            <a:ext cx="2249164" cy="224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425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31</a:t>
            </a:fld>
            <a:endParaRPr lang="en-US"/>
          </a:p>
        </p:txBody>
      </p:sp>
    </p:spTree>
    <p:extLst>
      <p:ext uri="{BB962C8B-B14F-4D97-AF65-F5344CB8AC3E}">
        <p14:creationId xmlns:p14="http://schemas.microsoft.com/office/powerpoint/2010/main" val="2410273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Deuce FOR OTHER </a:t>
            </a:r>
            <a:r>
              <a:rPr lang="en-US" dirty="0" err="1" smtClean="0"/>
              <a:t>nvm</a:t>
            </a:r>
            <a:endParaRPr lang="en-US" dirty="0"/>
          </a:p>
        </p:txBody>
      </p:sp>
      <p:sp>
        <p:nvSpPr>
          <p:cNvPr id="3" name="Content Placeholder 2"/>
          <p:cNvSpPr>
            <a:spLocks noGrp="1"/>
          </p:cNvSpPr>
          <p:nvPr>
            <p:ph idx="1"/>
          </p:nvPr>
        </p:nvSpPr>
        <p:spPr/>
        <p:txBody>
          <a:bodyPr/>
          <a:lstStyle/>
          <a:p>
            <a:r>
              <a:rPr lang="en-US" dirty="0" smtClean="0"/>
              <a:t>In-place writing NVM</a:t>
            </a:r>
          </a:p>
          <a:p>
            <a:pPr lvl="1"/>
            <a:r>
              <a:rPr lang="en-US" dirty="0" smtClean="0"/>
              <a:t>RRAM</a:t>
            </a:r>
          </a:p>
          <a:p>
            <a:pPr lvl="1"/>
            <a:r>
              <a:rPr lang="en-US" dirty="0" smtClean="0"/>
              <a:t>STT-MRAM</a:t>
            </a:r>
          </a:p>
          <a:p>
            <a:endParaRPr lang="en-US" dirty="0"/>
          </a:p>
          <a:p>
            <a:endParaRPr lang="en-US" dirty="0" smtClean="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32</a:t>
            </a:fld>
            <a:endParaRPr lang="en-US"/>
          </a:p>
        </p:txBody>
      </p:sp>
    </p:spTree>
    <p:extLst>
      <p:ext uri="{BB962C8B-B14F-4D97-AF65-F5344CB8AC3E}">
        <p14:creationId xmlns:p14="http://schemas.microsoft.com/office/powerpoint/2010/main" val="99565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slots</a:t>
            </a:r>
            <a:endParaRPr lang="en-US" dirty="0"/>
          </a:p>
        </p:txBody>
      </p:sp>
      <p:sp>
        <p:nvSpPr>
          <p:cNvPr id="3" name="Content Placeholder 2"/>
          <p:cNvSpPr>
            <a:spLocks noGrp="1"/>
          </p:cNvSpPr>
          <p:nvPr>
            <p:ph idx="1"/>
          </p:nvPr>
        </p:nvSpPr>
        <p:spPr>
          <a:xfrm>
            <a:off x="242888" y="1192213"/>
            <a:ext cx="8382000" cy="1532699"/>
          </a:xfrm>
        </p:spPr>
        <p:txBody>
          <a:bodyPr/>
          <a:lstStyle/>
          <a:p>
            <a:pPr marL="0" indent="0">
              <a:buNone/>
            </a:pPr>
            <a:r>
              <a:rPr lang="en-US" dirty="0" smtClean="0"/>
              <a:t>PCM is power-limited</a:t>
            </a:r>
          </a:p>
          <a:p>
            <a:pPr marL="457200" lvl="1" indent="0">
              <a:buNone/>
            </a:pPr>
            <a:r>
              <a:rPr lang="en-US" dirty="0" smtClean="0"/>
              <a:t>Write-slot of 128 Flip-N-Write-enabled bits (64 bit flips)</a:t>
            </a:r>
          </a:p>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33</a:t>
            </a:fld>
            <a:endParaRPr lang="en-US"/>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b="27770"/>
          <a:stretch/>
        </p:blipFill>
        <p:spPr bwMode="auto">
          <a:xfrm>
            <a:off x="1243584" y="2301359"/>
            <a:ext cx="6400799" cy="295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252983" y="5279373"/>
            <a:ext cx="8382000" cy="12311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smtClean="0"/>
              <a:t>Average number of write slots used per write request. On average, DEUCE consumes 2.64 slots whereas unencrypted memory takes 1.92 slots out of the 4 write slots</a:t>
            </a:r>
            <a:endParaRPr lang="en-US" sz="2200" dirty="0"/>
          </a:p>
        </p:txBody>
      </p:sp>
    </p:spTree>
    <p:extLst>
      <p:ext uri="{BB962C8B-B14F-4D97-AF65-F5344CB8AC3E}">
        <p14:creationId xmlns:p14="http://schemas.microsoft.com/office/powerpoint/2010/main" val="2905077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PCM WEAR LEVELING</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34</a:t>
            </a:fld>
            <a:endParaRPr lang="en-US"/>
          </a:p>
        </p:txBody>
      </p:sp>
      <p:sp>
        <p:nvSpPr>
          <p:cNvPr id="9" name="Content Placeholder 2"/>
          <p:cNvSpPr txBox="1">
            <a:spLocks/>
          </p:cNvSpPr>
          <p:nvPr/>
        </p:nvSpPr>
        <p:spPr bwMode="auto">
          <a:xfrm>
            <a:off x="198120" y="1280159"/>
            <a:ext cx="9128760" cy="13563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Vertical Wear Leveling (Start-gap</a:t>
            </a:r>
            <a:r>
              <a:rPr lang="en-US" dirty="0" smtClean="0"/>
              <a:t>)—Inter-line leveling</a:t>
            </a:r>
          </a:p>
          <a:p>
            <a:r>
              <a:rPr lang="en-US" dirty="0" smtClean="0"/>
              <a:t>Horizontal Wear Leveling—Intra-line leveling</a:t>
            </a:r>
            <a:endParaRPr lang="en-US" dirty="0"/>
          </a:p>
        </p:txBody>
      </p:sp>
      <p:sp>
        <p:nvSpPr>
          <p:cNvPr id="11" name="Rectangle 10"/>
          <p:cNvSpPr/>
          <p:nvPr/>
        </p:nvSpPr>
        <p:spPr>
          <a:xfrm>
            <a:off x="350520" y="6046702"/>
            <a:ext cx="8382000"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smtClean="0"/>
              <a:t>Re-use </a:t>
            </a:r>
            <a:r>
              <a:rPr lang="en-US" sz="2800" kern="0" dirty="0" smtClean="0"/>
              <a:t>vertical </a:t>
            </a:r>
            <a:r>
              <a:rPr lang="en-US" sz="2800" kern="0" noProof="0" dirty="0" smtClean="0"/>
              <a:t>wear leveling to level inside line</a:t>
            </a:r>
            <a:endParaRPr kumimoji="0" lang="en-US" sz="2800" b="0" i="0" u="none" strike="noStrike" kern="0" cap="none" spc="0" normalizeH="0" baseline="0" noProof="0" dirty="0">
              <a:ln>
                <a:noFill/>
              </a:ln>
              <a:effectLst/>
              <a:uLnTx/>
              <a:uFillTx/>
            </a:endParaRPr>
          </a:p>
        </p:txBody>
      </p:sp>
      <p:sp>
        <p:nvSpPr>
          <p:cNvPr id="7" name="Rectangle 4"/>
          <p:cNvSpPr>
            <a:spLocks noChangeArrowheads="1"/>
          </p:cNvSpPr>
          <p:nvPr/>
        </p:nvSpPr>
        <p:spPr bwMode="auto">
          <a:xfrm>
            <a:off x="2835593" y="3141663"/>
            <a:ext cx="935037" cy="28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a:solidFill>
                  <a:srgbClr val="A50021"/>
                </a:solidFill>
                <a:cs typeface="+mn-cs"/>
                <a:sym typeface="Wingdings" charset="0"/>
              </a:rPr>
              <a:t></a:t>
            </a:r>
            <a:r>
              <a:rPr lang="en-US" b="1">
                <a:solidFill>
                  <a:srgbClr val="A50021"/>
                </a:solidFill>
                <a:cs typeface="+mn-cs"/>
              </a:rPr>
              <a:t>START</a:t>
            </a:r>
          </a:p>
        </p:txBody>
      </p:sp>
      <p:sp>
        <p:nvSpPr>
          <p:cNvPr id="8" name="Rectangle 5"/>
          <p:cNvSpPr>
            <a:spLocks noChangeArrowheads="1"/>
          </p:cNvSpPr>
          <p:nvPr/>
        </p:nvSpPr>
        <p:spPr bwMode="auto">
          <a:xfrm>
            <a:off x="1821498" y="318452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A</a:t>
            </a:r>
          </a:p>
        </p:txBody>
      </p:sp>
      <p:sp>
        <p:nvSpPr>
          <p:cNvPr id="10" name="Rectangle 6"/>
          <p:cNvSpPr>
            <a:spLocks noChangeArrowheads="1"/>
          </p:cNvSpPr>
          <p:nvPr/>
        </p:nvSpPr>
        <p:spPr bwMode="auto">
          <a:xfrm>
            <a:off x="1821498" y="340042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B</a:t>
            </a:r>
          </a:p>
        </p:txBody>
      </p:sp>
      <p:sp>
        <p:nvSpPr>
          <p:cNvPr id="13" name="Rectangle 7"/>
          <p:cNvSpPr>
            <a:spLocks noChangeArrowheads="1"/>
          </p:cNvSpPr>
          <p:nvPr/>
        </p:nvSpPr>
        <p:spPr bwMode="auto">
          <a:xfrm>
            <a:off x="1818323" y="3625850"/>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a:cs typeface="+mn-cs"/>
              </a:rPr>
              <a:t>C</a:t>
            </a:r>
          </a:p>
        </p:txBody>
      </p:sp>
      <p:sp>
        <p:nvSpPr>
          <p:cNvPr id="14" name="Text Box 8" descr="90%"/>
          <p:cNvSpPr txBox="1">
            <a:spLocks noChangeArrowheads="1"/>
          </p:cNvSpPr>
          <p:nvPr/>
        </p:nvSpPr>
        <p:spPr bwMode="auto">
          <a:xfrm>
            <a:off x="1521460" y="3160713"/>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0</a:t>
            </a:r>
          </a:p>
        </p:txBody>
      </p:sp>
      <p:sp>
        <p:nvSpPr>
          <p:cNvPr id="15" name="Text Box 9" descr="90%"/>
          <p:cNvSpPr txBox="1">
            <a:spLocks noChangeArrowheads="1"/>
          </p:cNvSpPr>
          <p:nvPr/>
        </p:nvSpPr>
        <p:spPr bwMode="auto">
          <a:xfrm>
            <a:off x="1524635" y="3376613"/>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1</a:t>
            </a:r>
          </a:p>
        </p:txBody>
      </p:sp>
      <p:sp>
        <p:nvSpPr>
          <p:cNvPr id="16" name="Text Box 10" descr="90%"/>
          <p:cNvSpPr txBox="1">
            <a:spLocks noChangeArrowheads="1"/>
          </p:cNvSpPr>
          <p:nvPr/>
        </p:nvSpPr>
        <p:spPr bwMode="auto">
          <a:xfrm>
            <a:off x="1532573" y="3608388"/>
            <a:ext cx="2746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2</a:t>
            </a:r>
          </a:p>
        </p:txBody>
      </p:sp>
      <p:sp>
        <p:nvSpPr>
          <p:cNvPr id="17" name="Text Box 11" descr="90%"/>
          <p:cNvSpPr txBox="1">
            <a:spLocks noChangeArrowheads="1"/>
          </p:cNvSpPr>
          <p:nvPr/>
        </p:nvSpPr>
        <p:spPr bwMode="auto">
          <a:xfrm>
            <a:off x="1530985" y="3819525"/>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3</a:t>
            </a:r>
          </a:p>
        </p:txBody>
      </p:sp>
      <p:sp>
        <p:nvSpPr>
          <p:cNvPr id="18" name="Text Box 12" descr="90%"/>
          <p:cNvSpPr txBox="1">
            <a:spLocks noChangeArrowheads="1"/>
          </p:cNvSpPr>
          <p:nvPr/>
        </p:nvSpPr>
        <p:spPr bwMode="auto">
          <a:xfrm>
            <a:off x="1530985" y="4168775"/>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smtClean="0"/>
              <a:t> 4</a:t>
            </a:r>
          </a:p>
        </p:txBody>
      </p:sp>
      <p:sp>
        <p:nvSpPr>
          <p:cNvPr id="19" name="Rectangle 15"/>
          <p:cNvSpPr>
            <a:spLocks noChangeArrowheads="1"/>
          </p:cNvSpPr>
          <p:nvPr/>
        </p:nvSpPr>
        <p:spPr bwMode="auto">
          <a:xfrm>
            <a:off x="1818323" y="3841750"/>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a:cs typeface="+mn-cs"/>
              </a:rPr>
              <a:t>D</a:t>
            </a:r>
          </a:p>
        </p:txBody>
      </p:sp>
      <p:grpSp>
        <p:nvGrpSpPr>
          <p:cNvPr id="20" name="Group 16"/>
          <p:cNvGrpSpPr>
            <a:grpSpLocks/>
          </p:cNvGrpSpPr>
          <p:nvPr/>
        </p:nvGrpSpPr>
        <p:grpSpPr bwMode="auto">
          <a:xfrm>
            <a:off x="705485" y="4156075"/>
            <a:ext cx="2011363" cy="288925"/>
            <a:chOff x="1882" y="3339"/>
            <a:chExt cx="1267" cy="182"/>
          </a:xfrm>
        </p:grpSpPr>
        <p:sp>
          <p:nvSpPr>
            <p:cNvPr id="21" name="Rectangle 17"/>
            <p:cNvSpPr>
              <a:spLocks noChangeArrowheads="1"/>
            </p:cNvSpPr>
            <p:nvPr/>
          </p:nvSpPr>
          <p:spPr bwMode="auto">
            <a:xfrm>
              <a:off x="1882" y="3339"/>
              <a:ext cx="522" cy="18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b="1">
                  <a:solidFill>
                    <a:srgbClr val="E08500"/>
                  </a:solidFill>
                  <a:cs typeface="+mn-cs"/>
                </a:rPr>
                <a:t>GAP </a:t>
              </a:r>
              <a:r>
                <a:rPr lang="en-US" b="1">
                  <a:solidFill>
                    <a:srgbClr val="E08500"/>
                  </a:solidFill>
                  <a:cs typeface="+mn-cs"/>
                  <a:sym typeface="Wingdings" charset="0"/>
                </a:rPr>
                <a:t></a:t>
              </a:r>
              <a:endParaRPr lang="en-US" b="1">
                <a:solidFill>
                  <a:srgbClr val="E08500"/>
                </a:solidFill>
                <a:cs typeface="+mn-cs"/>
              </a:endParaRPr>
            </a:p>
          </p:txBody>
        </p:sp>
        <p:sp>
          <p:nvSpPr>
            <p:cNvPr id="22" name="Rectangle 18"/>
            <p:cNvSpPr>
              <a:spLocks noChangeArrowheads="1"/>
            </p:cNvSpPr>
            <p:nvPr/>
          </p:nvSpPr>
          <p:spPr bwMode="auto">
            <a:xfrm>
              <a:off x="2582" y="3355"/>
              <a:ext cx="567" cy="136"/>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endParaRPr lang="en-US" sz="1400">
                <a:cs typeface="+mn-cs"/>
              </a:endParaRPr>
            </a:p>
          </p:txBody>
        </p:sp>
      </p:grpSp>
      <p:sp>
        <p:nvSpPr>
          <p:cNvPr id="23" name="Rectangle 19"/>
          <p:cNvSpPr>
            <a:spLocks noChangeArrowheads="1"/>
          </p:cNvSpPr>
          <p:nvPr/>
        </p:nvSpPr>
        <p:spPr bwMode="auto">
          <a:xfrm>
            <a:off x="1818323" y="3184525"/>
            <a:ext cx="904875" cy="876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defRPr/>
            </a:pPr>
            <a:endParaRPr lang="en-US">
              <a:cs typeface="+mn-cs"/>
            </a:endParaRPr>
          </a:p>
        </p:txBody>
      </p:sp>
      <p:sp>
        <p:nvSpPr>
          <p:cNvPr id="25" name="Rectangle 4"/>
          <p:cNvSpPr>
            <a:spLocks noChangeArrowheads="1"/>
          </p:cNvSpPr>
          <p:nvPr/>
        </p:nvSpPr>
        <p:spPr bwMode="auto">
          <a:xfrm>
            <a:off x="6985314" y="3628706"/>
            <a:ext cx="935037" cy="288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dirty="0">
                <a:solidFill>
                  <a:srgbClr val="A50021"/>
                </a:solidFill>
                <a:cs typeface="+mn-cs"/>
                <a:sym typeface="Wingdings" charset="0"/>
              </a:rPr>
              <a:t></a:t>
            </a:r>
            <a:r>
              <a:rPr lang="en-US" b="1" dirty="0">
                <a:solidFill>
                  <a:srgbClr val="A50021"/>
                </a:solidFill>
                <a:cs typeface="+mn-cs"/>
              </a:rPr>
              <a:t>START</a:t>
            </a:r>
          </a:p>
        </p:txBody>
      </p:sp>
      <p:sp>
        <p:nvSpPr>
          <p:cNvPr id="26" name="Rectangle 5"/>
          <p:cNvSpPr>
            <a:spLocks noChangeArrowheads="1"/>
          </p:cNvSpPr>
          <p:nvPr/>
        </p:nvSpPr>
        <p:spPr bwMode="auto">
          <a:xfrm>
            <a:off x="6032288" y="320516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t>C Rot3</a:t>
            </a:r>
            <a:endParaRPr lang="en-US" sz="1400" dirty="0">
              <a:cs typeface="+mn-cs"/>
            </a:endParaRPr>
          </a:p>
        </p:txBody>
      </p:sp>
      <p:sp>
        <p:nvSpPr>
          <p:cNvPr id="27" name="Rectangle 6"/>
          <p:cNvSpPr>
            <a:spLocks noChangeArrowheads="1"/>
          </p:cNvSpPr>
          <p:nvPr/>
        </p:nvSpPr>
        <p:spPr bwMode="auto">
          <a:xfrm>
            <a:off x="6032288" y="341725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D Rot3</a:t>
            </a:r>
            <a:endParaRPr lang="en-US" sz="1400" dirty="0">
              <a:cs typeface="+mn-cs"/>
            </a:endParaRPr>
          </a:p>
        </p:txBody>
      </p:sp>
      <p:sp>
        <p:nvSpPr>
          <p:cNvPr id="28" name="Rectangle 7"/>
          <p:cNvSpPr>
            <a:spLocks noChangeArrowheads="1"/>
          </p:cNvSpPr>
          <p:nvPr/>
        </p:nvSpPr>
        <p:spPr bwMode="auto">
          <a:xfrm>
            <a:off x="6032288" y="3637598"/>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A Rot2</a:t>
            </a:r>
            <a:endParaRPr lang="en-US" sz="1400" dirty="0">
              <a:cs typeface="+mn-cs"/>
            </a:endParaRPr>
          </a:p>
        </p:txBody>
      </p:sp>
      <p:sp>
        <p:nvSpPr>
          <p:cNvPr id="29" name="Text Box 8" descr="90%"/>
          <p:cNvSpPr txBox="1">
            <a:spLocks noChangeArrowheads="1"/>
          </p:cNvSpPr>
          <p:nvPr/>
        </p:nvSpPr>
        <p:spPr bwMode="auto">
          <a:xfrm>
            <a:off x="5757650" y="3189924"/>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0</a:t>
            </a:r>
          </a:p>
        </p:txBody>
      </p:sp>
      <p:sp>
        <p:nvSpPr>
          <p:cNvPr id="30" name="Text Box 9" descr="90%"/>
          <p:cNvSpPr txBox="1">
            <a:spLocks noChangeArrowheads="1"/>
          </p:cNvSpPr>
          <p:nvPr/>
        </p:nvSpPr>
        <p:spPr bwMode="auto">
          <a:xfrm>
            <a:off x="5757650" y="3444239"/>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1</a:t>
            </a:r>
          </a:p>
        </p:txBody>
      </p:sp>
      <p:sp>
        <p:nvSpPr>
          <p:cNvPr id="31" name="Text Box 10" descr="90%"/>
          <p:cNvSpPr txBox="1">
            <a:spLocks noChangeArrowheads="1"/>
          </p:cNvSpPr>
          <p:nvPr/>
        </p:nvSpPr>
        <p:spPr bwMode="auto">
          <a:xfrm>
            <a:off x="5757171" y="3655695"/>
            <a:ext cx="2746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2</a:t>
            </a:r>
          </a:p>
        </p:txBody>
      </p:sp>
      <p:sp>
        <p:nvSpPr>
          <p:cNvPr id="32" name="Text Box 11" descr="90%"/>
          <p:cNvSpPr txBox="1">
            <a:spLocks noChangeArrowheads="1"/>
          </p:cNvSpPr>
          <p:nvPr/>
        </p:nvSpPr>
        <p:spPr bwMode="auto">
          <a:xfrm>
            <a:off x="5757650" y="3887151"/>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3</a:t>
            </a:r>
          </a:p>
        </p:txBody>
      </p:sp>
      <p:sp>
        <p:nvSpPr>
          <p:cNvPr id="33" name="Text Box 12" descr="90%"/>
          <p:cNvSpPr txBox="1">
            <a:spLocks noChangeArrowheads="1"/>
          </p:cNvSpPr>
          <p:nvPr/>
        </p:nvSpPr>
        <p:spPr bwMode="auto">
          <a:xfrm>
            <a:off x="5757170" y="4216082"/>
            <a:ext cx="2746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400" dirty="0" smtClean="0"/>
              <a:t> 4</a:t>
            </a:r>
          </a:p>
        </p:txBody>
      </p:sp>
      <p:sp>
        <p:nvSpPr>
          <p:cNvPr id="34" name="Rectangle 15"/>
          <p:cNvSpPr>
            <a:spLocks noChangeArrowheads="1"/>
          </p:cNvSpPr>
          <p:nvPr/>
        </p:nvSpPr>
        <p:spPr bwMode="auto">
          <a:xfrm>
            <a:off x="6032288" y="3871911"/>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Rot2</a:t>
            </a:r>
            <a:endParaRPr lang="en-US" sz="1400" dirty="0">
              <a:cs typeface="+mn-cs"/>
            </a:endParaRPr>
          </a:p>
        </p:txBody>
      </p:sp>
      <p:sp>
        <p:nvSpPr>
          <p:cNvPr id="35" name="Rectangle 19"/>
          <p:cNvSpPr>
            <a:spLocks noChangeArrowheads="1"/>
          </p:cNvSpPr>
          <p:nvPr/>
        </p:nvSpPr>
        <p:spPr bwMode="auto">
          <a:xfrm>
            <a:off x="6032288" y="3195004"/>
            <a:ext cx="904875" cy="8763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defRPr/>
            </a:pPr>
            <a:endParaRPr lang="en-US">
              <a:cs typeface="+mn-cs"/>
            </a:endParaRPr>
          </a:p>
        </p:txBody>
      </p:sp>
      <p:sp>
        <p:nvSpPr>
          <p:cNvPr id="36" name="Rectangle 7"/>
          <p:cNvSpPr>
            <a:spLocks noChangeArrowheads="1"/>
          </p:cNvSpPr>
          <p:nvPr/>
        </p:nvSpPr>
        <p:spPr bwMode="auto">
          <a:xfrm>
            <a:off x="6032288" y="3860495"/>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A Rot</a:t>
            </a:r>
            <a:r>
              <a:rPr lang="en-US" sz="1400" dirty="0">
                <a:solidFill>
                  <a:srgbClr val="FF0000"/>
                </a:solidFill>
              </a:rPr>
              <a:t>3</a:t>
            </a:r>
            <a:endParaRPr lang="en-US" sz="1400" dirty="0">
              <a:solidFill>
                <a:srgbClr val="FF0000"/>
              </a:solidFill>
              <a:cs typeface="+mn-cs"/>
            </a:endParaRPr>
          </a:p>
        </p:txBody>
      </p:sp>
      <p:sp>
        <p:nvSpPr>
          <p:cNvPr id="37" name="Rectangle 6"/>
          <p:cNvSpPr>
            <a:spLocks noChangeArrowheads="1"/>
          </p:cNvSpPr>
          <p:nvPr/>
        </p:nvSpPr>
        <p:spPr bwMode="auto">
          <a:xfrm>
            <a:off x="6032288" y="3651247"/>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D Rot</a:t>
            </a:r>
            <a:r>
              <a:rPr lang="en-US" sz="1400" dirty="0" smtClean="0">
                <a:solidFill>
                  <a:srgbClr val="FF0000"/>
                </a:solidFill>
                <a:cs typeface="+mn-cs"/>
              </a:rPr>
              <a:t>4</a:t>
            </a:r>
            <a:endParaRPr lang="en-US" sz="1400" dirty="0">
              <a:solidFill>
                <a:srgbClr val="FF0000"/>
              </a:solidFill>
              <a:cs typeface="+mn-cs"/>
            </a:endParaRPr>
          </a:p>
        </p:txBody>
      </p:sp>
      <p:sp>
        <p:nvSpPr>
          <p:cNvPr id="38" name="Rectangle 5"/>
          <p:cNvSpPr>
            <a:spLocks noChangeArrowheads="1"/>
          </p:cNvSpPr>
          <p:nvPr/>
        </p:nvSpPr>
        <p:spPr bwMode="auto">
          <a:xfrm>
            <a:off x="6032288" y="3432178"/>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t>C Rot</a:t>
            </a:r>
            <a:r>
              <a:rPr lang="en-US" sz="1400" dirty="0" smtClean="0">
                <a:solidFill>
                  <a:srgbClr val="FF0000"/>
                </a:solidFill>
              </a:rPr>
              <a:t>4</a:t>
            </a:r>
            <a:endParaRPr lang="en-US" sz="1400" dirty="0">
              <a:solidFill>
                <a:srgbClr val="FF0000"/>
              </a:solidFill>
            </a:endParaRPr>
          </a:p>
        </p:txBody>
      </p:sp>
      <p:sp>
        <p:nvSpPr>
          <p:cNvPr id="39" name="Rectangle 15"/>
          <p:cNvSpPr>
            <a:spLocks noChangeArrowheads="1"/>
          </p:cNvSpPr>
          <p:nvPr/>
        </p:nvSpPr>
        <p:spPr bwMode="auto">
          <a:xfrm>
            <a:off x="6032288" y="322040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a:t>
            </a:r>
            <a:r>
              <a:rPr lang="en-US" sz="1400" dirty="0">
                <a:solidFill>
                  <a:srgbClr val="FF0000"/>
                </a:solidFill>
              </a:rPr>
              <a:t>4</a:t>
            </a:r>
            <a:endParaRPr lang="en-US" sz="1400" dirty="0">
              <a:solidFill>
                <a:srgbClr val="FF0000"/>
              </a:solidFill>
              <a:cs typeface="+mn-cs"/>
            </a:endParaRPr>
          </a:p>
        </p:txBody>
      </p:sp>
      <p:sp>
        <p:nvSpPr>
          <p:cNvPr id="40" name="Rectangle 15"/>
          <p:cNvSpPr>
            <a:spLocks noChangeArrowheads="1"/>
          </p:cNvSpPr>
          <p:nvPr/>
        </p:nvSpPr>
        <p:spPr bwMode="auto">
          <a:xfrm>
            <a:off x="6032288" y="4217784"/>
            <a:ext cx="900112" cy="2159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sz="1400" dirty="0" smtClean="0">
                <a:cs typeface="+mn-cs"/>
              </a:rPr>
              <a:t>B Rot</a:t>
            </a:r>
            <a:r>
              <a:rPr lang="en-US" sz="1400" dirty="0" smtClean="0">
                <a:solidFill>
                  <a:srgbClr val="FF0000"/>
                </a:solidFill>
                <a:cs typeface="+mn-cs"/>
              </a:rPr>
              <a:t>3</a:t>
            </a:r>
            <a:endParaRPr lang="en-US" sz="1400" dirty="0">
              <a:solidFill>
                <a:srgbClr val="FF0000"/>
              </a:solidFill>
              <a:cs typeface="+mn-cs"/>
            </a:endParaRPr>
          </a:p>
        </p:txBody>
      </p:sp>
      <p:grpSp>
        <p:nvGrpSpPr>
          <p:cNvPr id="41" name="Group 16"/>
          <p:cNvGrpSpPr>
            <a:grpSpLocks/>
          </p:cNvGrpSpPr>
          <p:nvPr/>
        </p:nvGrpSpPr>
        <p:grpSpPr bwMode="auto">
          <a:xfrm>
            <a:off x="4925585" y="4166031"/>
            <a:ext cx="2011363" cy="288925"/>
            <a:chOff x="1882" y="3339"/>
            <a:chExt cx="1267" cy="182"/>
          </a:xfrm>
        </p:grpSpPr>
        <p:sp>
          <p:nvSpPr>
            <p:cNvPr id="42" name="Rectangle 18"/>
            <p:cNvSpPr>
              <a:spLocks noChangeArrowheads="1"/>
            </p:cNvSpPr>
            <p:nvPr/>
          </p:nvSpPr>
          <p:spPr bwMode="auto">
            <a:xfrm>
              <a:off x="2582" y="3355"/>
              <a:ext cx="567" cy="136"/>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endParaRPr lang="en-US" sz="1400">
                <a:cs typeface="+mn-cs"/>
              </a:endParaRPr>
            </a:p>
          </p:txBody>
        </p:sp>
        <p:sp>
          <p:nvSpPr>
            <p:cNvPr id="43" name="Rectangle 17"/>
            <p:cNvSpPr>
              <a:spLocks noChangeArrowheads="1"/>
            </p:cNvSpPr>
            <p:nvPr/>
          </p:nvSpPr>
          <p:spPr bwMode="auto">
            <a:xfrm>
              <a:off x="1882" y="3339"/>
              <a:ext cx="522" cy="18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4008" tIns="32004" rIns="64008" bIns="32004" anchor="ctr"/>
            <a:lstStyle/>
            <a:p>
              <a:pPr algn="ctr">
                <a:defRPr/>
              </a:pPr>
              <a:r>
                <a:rPr lang="en-US" b="1" dirty="0">
                  <a:solidFill>
                    <a:srgbClr val="E08500"/>
                  </a:solidFill>
                  <a:cs typeface="+mn-cs"/>
                </a:rPr>
                <a:t>GAP </a:t>
              </a:r>
              <a:r>
                <a:rPr lang="en-US" b="1" dirty="0">
                  <a:solidFill>
                    <a:srgbClr val="E08500"/>
                  </a:solidFill>
                  <a:cs typeface="+mn-cs"/>
                  <a:sym typeface="Wingdings" charset="0"/>
                </a:rPr>
                <a:t></a:t>
              </a:r>
              <a:endParaRPr lang="en-US" b="1" dirty="0">
                <a:solidFill>
                  <a:srgbClr val="E08500"/>
                </a:solidFill>
                <a:cs typeface="+mn-cs"/>
              </a:endParaRPr>
            </a:p>
          </p:txBody>
        </p:sp>
      </p:grpSp>
      <p:sp>
        <p:nvSpPr>
          <p:cNvPr id="5" name="Rectangle 4"/>
          <p:cNvSpPr/>
          <p:nvPr/>
        </p:nvSpPr>
        <p:spPr>
          <a:xfrm>
            <a:off x="613902" y="5044440"/>
            <a:ext cx="33070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2"/>
                </a:solidFill>
              </a:rPr>
              <a:t>Vertical Wear Leveling</a:t>
            </a:r>
            <a:endParaRPr lang="en-US" sz="2200" dirty="0">
              <a:solidFill>
                <a:schemeClr val="tx2"/>
              </a:solidFill>
            </a:endParaRPr>
          </a:p>
        </p:txBody>
      </p:sp>
      <p:sp>
        <p:nvSpPr>
          <p:cNvPr id="44" name="Rectangle 43"/>
          <p:cNvSpPr/>
          <p:nvPr/>
        </p:nvSpPr>
        <p:spPr>
          <a:xfrm>
            <a:off x="4833367" y="5044440"/>
            <a:ext cx="3307049"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2"/>
                </a:solidFill>
              </a:rPr>
              <a:t>Horizontal Wear Leveling</a:t>
            </a:r>
            <a:endParaRPr lang="en-US" sz="2200" dirty="0">
              <a:solidFill>
                <a:schemeClr val="tx2"/>
              </a:solidFill>
            </a:endParaRPr>
          </a:p>
        </p:txBody>
      </p:sp>
    </p:spTree>
    <p:extLst>
      <p:ext uri="{BB962C8B-B14F-4D97-AF65-F5344CB8AC3E}">
        <p14:creationId xmlns:p14="http://schemas.microsoft.com/office/powerpoint/2010/main" val="19274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0.00104 -3.7037E-6 L 0.00139 -0.04768 " pathEditMode="relative" rAng="0" ptsTypes="AA">
                                      <p:cBhvr>
                                        <p:cTn id="19" dur="1000" fill="hold"/>
                                        <p:tgtEl>
                                          <p:spTgt spid="20"/>
                                        </p:tgtEl>
                                        <p:attrNameLst>
                                          <p:attrName>ppt_x</p:attrName>
                                          <p:attrName>ppt_y</p:attrName>
                                        </p:attrNameLst>
                                      </p:cBhvr>
                                      <p:rCtr x="17" y="-2384"/>
                                    </p:animMotion>
                                  </p:childTnLst>
                                </p:cTn>
                              </p:par>
                              <p:par>
                                <p:cTn id="20" presetID="42" presetClass="path" presetSubtype="0" accel="50000" decel="50000" fill="hold" grpId="0" nodeType="withEffect">
                                  <p:stCondLst>
                                    <p:cond delay="0"/>
                                  </p:stCondLst>
                                  <p:childTnLst>
                                    <p:animMotion origin="layout" path="M 5.55556E-7 -4.07407E-6 L 5.55556E-7 0.05116 " pathEditMode="relative" rAng="0" ptsTypes="AA">
                                      <p:cBhvr>
                                        <p:cTn id="21" dur="1000" fill="hold"/>
                                        <p:tgtEl>
                                          <p:spTgt spid="19"/>
                                        </p:tgtEl>
                                        <p:attrNameLst>
                                          <p:attrName>ppt_x</p:attrName>
                                          <p:attrName>ppt_y</p:attrName>
                                        </p:attrNameLst>
                                      </p:cBhvr>
                                      <p:rCtr x="0" y="2546"/>
                                    </p:animMotion>
                                  </p:childTnLst>
                                </p:cTn>
                              </p:par>
                            </p:childTnLst>
                          </p:cTn>
                        </p:par>
                      </p:childTnLst>
                    </p:cTn>
                  </p:par>
                  <p:par>
                    <p:cTn id="22" fill="hold">
                      <p:stCondLst>
                        <p:cond delay="indefinite"/>
                      </p:stCondLst>
                      <p:childTnLst>
                        <p:par>
                          <p:cTn id="23" fill="hold">
                            <p:stCondLst>
                              <p:cond delay="0"/>
                            </p:stCondLst>
                            <p:childTnLst>
                              <p:par>
                                <p:cTn id="24" presetID="64" presetClass="path" presetSubtype="0" accel="50000" decel="50000" fill="hold" nodeType="clickEffect">
                                  <p:stCondLst>
                                    <p:cond delay="0"/>
                                  </p:stCondLst>
                                  <p:childTnLst>
                                    <p:animMotion origin="layout" path="M 0.00052 -0.04236 L 0.00087 -0.08032 " pathEditMode="relative" rAng="0" ptsTypes="AA">
                                      <p:cBhvr>
                                        <p:cTn id="25" dur="1000" fill="hold"/>
                                        <p:tgtEl>
                                          <p:spTgt spid="20"/>
                                        </p:tgtEl>
                                        <p:attrNameLst>
                                          <p:attrName>ppt_x</p:attrName>
                                          <p:attrName>ppt_y</p:attrName>
                                        </p:attrNameLst>
                                      </p:cBhvr>
                                      <p:rCtr x="17" y="-1898"/>
                                    </p:animMotion>
                                  </p:childTnLst>
                                </p:cTn>
                              </p:par>
                              <p:par>
                                <p:cTn id="26" presetID="42" presetClass="path" presetSubtype="0" accel="50000" decel="50000" fill="hold" grpId="0" nodeType="withEffect">
                                  <p:stCondLst>
                                    <p:cond delay="0"/>
                                  </p:stCondLst>
                                  <p:childTnLst>
                                    <p:animMotion origin="layout" path="M 5.55556E-7 0.00047 L 5.55556E-7 0.03195 " pathEditMode="relative" rAng="0" ptsTypes="AA">
                                      <p:cBhvr>
                                        <p:cTn id="27" dur="1000" fill="hold"/>
                                        <p:tgtEl>
                                          <p:spTgt spid="13"/>
                                        </p:tgtEl>
                                        <p:attrNameLst>
                                          <p:attrName>ppt_x</p:attrName>
                                          <p:attrName>ppt_y</p:attrName>
                                        </p:attrNameLst>
                                      </p:cBhvr>
                                      <p:rCtr x="0" y="1574"/>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nodeType="clickEffect">
                                  <p:stCondLst>
                                    <p:cond delay="0"/>
                                  </p:stCondLst>
                                  <p:childTnLst>
                                    <p:animMotion origin="layout" path="M 0.00087 -0.07546 L 0.00122 -0.11157 " pathEditMode="relative" rAng="0" ptsTypes="AA">
                                      <p:cBhvr>
                                        <p:cTn id="31" dur="1000" fill="hold"/>
                                        <p:tgtEl>
                                          <p:spTgt spid="20"/>
                                        </p:tgtEl>
                                        <p:attrNameLst>
                                          <p:attrName>ppt_x</p:attrName>
                                          <p:attrName>ppt_y</p:attrName>
                                        </p:attrNameLst>
                                      </p:cBhvr>
                                      <p:rCtr x="17" y="-1806"/>
                                    </p:animMotion>
                                  </p:childTnLst>
                                </p:cTn>
                              </p:par>
                              <p:par>
                                <p:cTn id="32" presetID="42" presetClass="path" presetSubtype="0" accel="50000" decel="50000" fill="hold" grpId="0" nodeType="withEffect">
                                  <p:stCondLst>
                                    <p:cond delay="0"/>
                                  </p:stCondLst>
                                  <p:childTnLst>
                                    <p:animMotion origin="layout" path="M 3.33333E-6 0.0007 L 3.33333E-6 0.03403 " pathEditMode="relative" rAng="0" ptsTypes="AA">
                                      <p:cBhvr>
                                        <p:cTn id="33" dur="1000" fill="hold"/>
                                        <p:tgtEl>
                                          <p:spTgt spid="10"/>
                                        </p:tgtEl>
                                        <p:attrNameLst>
                                          <p:attrName>ppt_x</p:attrName>
                                          <p:attrName>ppt_y</p:attrName>
                                        </p:attrNameLst>
                                      </p:cBhvr>
                                      <p:rCtr x="0" y="1667"/>
                                    </p:animMotion>
                                  </p:childTnLst>
                                </p:cTn>
                              </p:par>
                            </p:childTnLst>
                          </p:cTn>
                        </p:par>
                      </p:childTnLst>
                    </p:cTn>
                  </p:par>
                  <p:par>
                    <p:cTn id="34" fill="hold">
                      <p:stCondLst>
                        <p:cond delay="indefinite"/>
                      </p:stCondLst>
                      <p:childTnLst>
                        <p:par>
                          <p:cTn id="35" fill="hold">
                            <p:stCondLst>
                              <p:cond delay="0"/>
                            </p:stCondLst>
                            <p:childTnLst>
                              <p:par>
                                <p:cTn id="36" presetID="64" presetClass="path" presetSubtype="0" accel="50000" decel="50000" fill="hold" nodeType="clickEffect">
                                  <p:stCondLst>
                                    <p:cond delay="0"/>
                                  </p:stCondLst>
                                  <p:childTnLst>
                                    <p:animMotion origin="layout" path="M 0.0007 -0.1074 L 0.0007 -0.14791 " pathEditMode="relative" rAng="0" ptsTypes="AA">
                                      <p:cBhvr>
                                        <p:cTn id="37" dur="1000" fill="hold"/>
                                        <p:tgtEl>
                                          <p:spTgt spid="20"/>
                                        </p:tgtEl>
                                        <p:attrNameLst>
                                          <p:attrName>ppt_x</p:attrName>
                                          <p:attrName>ppt_y</p:attrName>
                                        </p:attrNameLst>
                                      </p:cBhvr>
                                      <p:rCtr x="0" y="-2037"/>
                                    </p:animMotion>
                                  </p:childTnLst>
                                </p:cTn>
                              </p:par>
                              <p:par>
                                <p:cTn id="38" presetID="42" presetClass="path" presetSubtype="0" accel="50000" decel="50000" fill="hold" grpId="0" nodeType="withEffect">
                                  <p:stCondLst>
                                    <p:cond delay="0"/>
                                  </p:stCondLst>
                                  <p:childTnLst>
                                    <p:animMotion origin="layout" path="M 3.33333E-6 0.00139 L 3.33333E-6 0.03264 " pathEditMode="relative" rAng="0" ptsTypes="AA">
                                      <p:cBhvr>
                                        <p:cTn id="39" dur="1000" fill="hold"/>
                                        <p:tgtEl>
                                          <p:spTgt spid="8"/>
                                        </p:tgtEl>
                                        <p:attrNameLst>
                                          <p:attrName>ppt_x</p:attrName>
                                          <p:attrName>ppt_y</p:attrName>
                                        </p:attrNameLst>
                                      </p:cBhvr>
                                      <p:rCtr x="0" y="1551"/>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00122 -0.14282 L 0.00018 0.00162 " pathEditMode="relative" rAng="0" ptsTypes="AA">
                                      <p:cBhvr>
                                        <p:cTn id="43" dur="1000" fill="hold"/>
                                        <p:tgtEl>
                                          <p:spTgt spid="20"/>
                                        </p:tgtEl>
                                        <p:attrNameLst>
                                          <p:attrName>ppt_x</p:attrName>
                                          <p:attrName>ppt_y</p:attrName>
                                        </p:attrNameLst>
                                      </p:cBhvr>
                                      <p:rCtr x="-52" y="7222"/>
                                    </p:animMotion>
                                  </p:childTnLst>
                                </p:cTn>
                              </p:par>
                              <p:par>
                                <p:cTn id="44" presetID="64" presetClass="path" presetSubtype="0" accel="50000" decel="50000" fill="hold" grpId="1" nodeType="withEffect">
                                  <p:stCondLst>
                                    <p:cond delay="0"/>
                                  </p:stCondLst>
                                  <p:childTnLst>
                                    <p:animMotion origin="layout" path="M 5.55556E-7 0.05116 L 5.55556E-7 -0.09468 " pathEditMode="relative" rAng="0" ptsTypes="AA">
                                      <p:cBhvr>
                                        <p:cTn id="45" dur="1000" fill="hold"/>
                                        <p:tgtEl>
                                          <p:spTgt spid="19"/>
                                        </p:tgtEl>
                                        <p:attrNameLst>
                                          <p:attrName>ppt_x</p:attrName>
                                          <p:attrName>ppt_y</p:attrName>
                                        </p:attrNameLst>
                                      </p:cBhvr>
                                      <p:rCtr x="0" y="-7292"/>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5.E-6 4.07407E-6 L -0.00052 0.03333 " pathEditMode="relative" rAng="0" ptsTypes="AA">
                                      <p:cBhvr>
                                        <p:cTn id="49" dur="1000" fill="hold"/>
                                        <p:tgtEl>
                                          <p:spTgt spid="7"/>
                                        </p:tgtEl>
                                        <p:attrNameLst>
                                          <p:attrName>ppt_x</p:attrName>
                                          <p:attrName>ppt_y</p:attrName>
                                        </p:attrNameLst>
                                      </p:cBhvr>
                                      <p:rCtr x="-35" y="1667"/>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1" end="1"/>
                                            </p:txEl>
                                          </p:spTgt>
                                        </p:tgtEl>
                                        <p:attrNameLst>
                                          <p:attrName>style.visibility</p:attrName>
                                        </p:attrNameLst>
                                      </p:cBhvr>
                                      <p:to>
                                        <p:strVal val="visible"/>
                                      </p:to>
                                    </p:set>
                                    <p:animEffect transition="in" filter="fade">
                                      <p:cBhvr>
                                        <p:cTn id="54" dur="500"/>
                                        <p:tgtEl>
                                          <p:spTgt spid="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4" presetClass="path" presetSubtype="0" accel="50000" decel="50000" fill="hold" nodeType="clickEffect">
                                  <p:stCondLst>
                                    <p:cond delay="0"/>
                                  </p:stCondLst>
                                  <p:childTnLst>
                                    <p:animMotion origin="layout" path="M 0.00104 -3.7037E-6 L 0.00139 -0.04768 " pathEditMode="relative" rAng="0" ptsTypes="AA">
                                      <p:cBhvr>
                                        <p:cTn id="66" dur="1000" fill="hold"/>
                                        <p:tgtEl>
                                          <p:spTgt spid="41"/>
                                        </p:tgtEl>
                                        <p:attrNameLst>
                                          <p:attrName>ppt_x</p:attrName>
                                          <p:attrName>ppt_y</p:attrName>
                                        </p:attrNameLst>
                                      </p:cBhvr>
                                      <p:rCtr x="17" y="-2384"/>
                                    </p:animMotion>
                                  </p:childTnLst>
                                </p:cTn>
                              </p:par>
                              <p:par>
                                <p:cTn id="67" presetID="42" presetClass="path" presetSubtype="0" accel="50000" decel="50000" fill="hold" grpId="0" nodeType="withEffect">
                                  <p:stCondLst>
                                    <p:cond delay="0"/>
                                  </p:stCondLst>
                                  <p:childTnLst>
                                    <p:animMotion origin="layout" path="M 5.55556E-7 -4.07407E-6 L 5.55556E-7 0.05116 " pathEditMode="relative" rAng="0" ptsTypes="AA">
                                      <p:cBhvr>
                                        <p:cTn id="68" dur="1000" fill="hold"/>
                                        <p:tgtEl>
                                          <p:spTgt spid="34"/>
                                        </p:tgtEl>
                                        <p:attrNameLst>
                                          <p:attrName>ppt_x</p:attrName>
                                          <p:attrName>ppt_y</p:attrName>
                                        </p:attrNameLst>
                                      </p:cBhvr>
                                      <p:rCtr x="0" y="2546"/>
                                    </p:animMotion>
                                  </p:childTnLst>
                                </p:cTn>
                              </p:par>
                              <p:par>
                                <p:cTn id="69" presetID="10" presetClass="entr" presetSubtype="0" fill="hold" grpId="0" nodeType="withEffect">
                                  <p:stCondLst>
                                    <p:cond delay="100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64" presetClass="path" presetSubtype="0" accel="50000" decel="50000" fill="hold" nodeType="clickEffect">
                                  <p:stCondLst>
                                    <p:cond delay="0"/>
                                  </p:stCondLst>
                                  <p:childTnLst>
                                    <p:animMotion origin="layout" path="M 0.00052 -0.04236 L 0.00087 -0.08032 " pathEditMode="relative" rAng="0" ptsTypes="AA">
                                      <p:cBhvr>
                                        <p:cTn id="75" dur="1000" fill="hold"/>
                                        <p:tgtEl>
                                          <p:spTgt spid="41"/>
                                        </p:tgtEl>
                                        <p:attrNameLst>
                                          <p:attrName>ppt_x</p:attrName>
                                          <p:attrName>ppt_y</p:attrName>
                                        </p:attrNameLst>
                                      </p:cBhvr>
                                      <p:rCtr x="17" y="-1898"/>
                                    </p:animMotion>
                                  </p:childTnLst>
                                </p:cTn>
                              </p:par>
                              <p:par>
                                <p:cTn id="76" presetID="42" presetClass="path" presetSubtype="0" accel="50000" decel="50000" fill="hold" grpId="0" nodeType="withEffect">
                                  <p:stCondLst>
                                    <p:cond delay="0"/>
                                  </p:stCondLst>
                                  <p:childTnLst>
                                    <p:animMotion origin="layout" path="M 5.55556E-7 0.00047 L 5.55556E-7 0.03195 " pathEditMode="relative" rAng="0" ptsTypes="AA">
                                      <p:cBhvr>
                                        <p:cTn id="77" dur="1000" fill="hold"/>
                                        <p:tgtEl>
                                          <p:spTgt spid="28"/>
                                        </p:tgtEl>
                                        <p:attrNameLst>
                                          <p:attrName>ppt_x</p:attrName>
                                          <p:attrName>ppt_y</p:attrName>
                                        </p:attrNameLst>
                                      </p:cBhvr>
                                      <p:rCtr x="0" y="1574"/>
                                    </p:animMotion>
                                  </p:childTnLst>
                                </p:cTn>
                              </p:par>
                              <p:par>
                                <p:cTn id="78" presetID="10" presetClass="entr" presetSubtype="0" fill="hold" grpId="0" nodeType="withEffect">
                                  <p:stCondLst>
                                    <p:cond delay="100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0" nodeType="clickEffect">
                                  <p:stCondLst>
                                    <p:cond delay="0"/>
                                  </p:stCondLst>
                                  <p:childTnLst>
                                    <p:animMotion origin="layout" path="M 5.E-6 4.07407E-6 L -0.00052 0.03333 " pathEditMode="relative" rAng="0" ptsTypes="AA">
                                      <p:cBhvr>
                                        <p:cTn id="84" dur="1000" fill="hold"/>
                                        <p:tgtEl>
                                          <p:spTgt spid="25"/>
                                        </p:tgtEl>
                                        <p:attrNameLst>
                                          <p:attrName>ppt_x</p:attrName>
                                          <p:attrName>ppt_y</p:attrName>
                                        </p:attrNameLst>
                                      </p:cBhvr>
                                      <p:rCtr x="-35" y="1667"/>
                                    </p:animMotion>
                                  </p:childTnLst>
                                </p:cTn>
                              </p:par>
                            </p:childTnLst>
                          </p:cTn>
                        </p:par>
                      </p:childTnLst>
                    </p:cTn>
                  </p:par>
                  <p:par>
                    <p:cTn id="85" fill="hold">
                      <p:stCondLst>
                        <p:cond delay="indefinite"/>
                      </p:stCondLst>
                      <p:childTnLst>
                        <p:par>
                          <p:cTn id="86" fill="hold">
                            <p:stCondLst>
                              <p:cond delay="0"/>
                            </p:stCondLst>
                            <p:childTnLst>
                              <p:par>
                                <p:cTn id="87" presetID="64" presetClass="path" presetSubtype="0" accel="50000" decel="50000" fill="hold" nodeType="clickEffect">
                                  <p:stCondLst>
                                    <p:cond delay="0"/>
                                  </p:stCondLst>
                                  <p:childTnLst>
                                    <p:animMotion origin="layout" path="M 0.00087 -0.07546 L 0.00122 -0.11157 " pathEditMode="relative" rAng="0" ptsTypes="AA">
                                      <p:cBhvr>
                                        <p:cTn id="88" dur="1000" fill="hold"/>
                                        <p:tgtEl>
                                          <p:spTgt spid="41"/>
                                        </p:tgtEl>
                                        <p:attrNameLst>
                                          <p:attrName>ppt_x</p:attrName>
                                          <p:attrName>ppt_y</p:attrName>
                                        </p:attrNameLst>
                                      </p:cBhvr>
                                      <p:rCtr x="17" y="-1806"/>
                                    </p:animMotion>
                                  </p:childTnLst>
                                </p:cTn>
                              </p:par>
                              <p:par>
                                <p:cTn id="89" presetID="42" presetClass="path" presetSubtype="0" accel="50000" decel="50000" fill="hold" grpId="0" nodeType="withEffect">
                                  <p:stCondLst>
                                    <p:cond delay="0"/>
                                  </p:stCondLst>
                                  <p:childTnLst>
                                    <p:animMotion origin="layout" path="M 3.33333E-6 0.0007 L 3.33333E-6 0.03403 " pathEditMode="relative" rAng="0" ptsTypes="AA">
                                      <p:cBhvr>
                                        <p:cTn id="90" dur="1000" fill="hold"/>
                                        <p:tgtEl>
                                          <p:spTgt spid="27"/>
                                        </p:tgtEl>
                                        <p:attrNameLst>
                                          <p:attrName>ppt_x</p:attrName>
                                          <p:attrName>ppt_y</p:attrName>
                                        </p:attrNameLst>
                                      </p:cBhvr>
                                      <p:rCtr x="0" y="1667"/>
                                    </p:animMotion>
                                  </p:childTnLst>
                                </p:cTn>
                              </p:par>
                              <p:par>
                                <p:cTn id="91" presetID="10" presetClass="entr" presetSubtype="0" fill="hold" grpId="0" nodeType="withEffect">
                                  <p:stCondLst>
                                    <p:cond delay="100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64" presetClass="path" presetSubtype="0" accel="50000" decel="50000" fill="hold" nodeType="clickEffect">
                                  <p:stCondLst>
                                    <p:cond delay="0"/>
                                  </p:stCondLst>
                                  <p:childTnLst>
                                    <p:animMotion origin="layout" path="M 0.0007 -0.1074 L 0.0007 -0.14791 " pathEditMode="relative" rAng="0" ptsTypes="AA">
                                      <p:cBhvr>
                                        <p:cTn id="97" dur="1000" fill="hold"/>
                                        <p:tgtEl>
                                          <p:spTgt spid="41"/>
                                        </p:tgtEl>
                                        <p:attrNameLst>
                                          <p:attrName>ppt_x</p:attrName>
                                          <p:attrName>ppt_y</p:attrName>
                                        </p:attrNameLst>
                                      </p:cBhvr>
                                      <p:rCtr x="0" y="-2037"/>
                                    </p:animMotion>
                                  </p:childTnLst>
                                </p:cTn>
                              </p:par>
                              <p:par>
                                <p:cTn id="98" presetID="42" presetClass="path" presetSubtype="0" accel="50000" decel="50000" fill="hold" grpId="0" nodeType="withEffect">
                                  <p:stCondLst>
                                    <p:cond delay="0"/>
                                  </p:stCondLst>
                                  <p:childTnLst>
                                    <p:animMotion origin="layout" path="M 3.33333E-6 0.00139 L 3.33333E-6 0.03264 " pathEditMode="relative" rAng="0" ptsTypes="AA">
                                      <p:cBhvr>
                                        <p:cTn id="99" dur="1000" fill="hold"/>
                                        <p:tgtEl>
                                          <p:spTgt spid="26"/>
                                        </p:tgtEl>
                                        <p:attrNameLst>
                                          <p:attrName>ppt_x</p:attrName>
                                          <p:attrName>ppt_y</p:attrName>
                                        </p:attrNameLst>
                                      </p:cBhvr>
                                      <p:rCtr x="0" y="1551"/>
                                    </p:animMotion>
                                  </p:childTnLst>
                                </p:cTn>
                              </p:par>
                              <p:par>
                                <p:cTn id="100" presetID="10" presetClass="entr" presetSubtype="0" fill="hold" grpId="0" nodeType="withEffect">
                                  <p:stCondLst>
                                    <p:cond delay="100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0122 -0.14282 L 0.00018 0.00162 " pathEditMode="relative" rAng="0" ptsTypes="AA">
                                      <p:cBhvr>
                                        <p:cTn id="106" dur="1000" fill="hold"/>
                                        <p:tgtEl>
                                          <p:spTgt spid="41"/>
                                        </p:tgtEl>
                                        <p:attrNameLst>
                                          <p:attrName>ppt_x</p:attrName>
                                          <p:attrName>ppt_y</p:attrName>
                                        </p:attrNameLst>
                                      </p:cBhvr>
                                      <p:rCtr x="-52" y="7222"/>
                                    </p:animMotion>
                                  </p:childTnLst>
                                </p:cTn>
                              </p:par>
                              <p:par>
                                <p:cTn id="107" presetID="64" presetClass="path" presetSubtype="0" accel="50000" decel="50000" fill="hold" grpId="1" nodeType="withEffect">
                                  <p:stCondLst>
                                    <p:cond delay="0"/>
                                  </p:stCondLst>
                                  <p:childTnLst>
                                    <p:animMotion origin="layout" path="M 5.55556E-7 0.05116 L 5.55556E-7 -0.09468 " pathEditMode="relative" rAng="0" ptsTypes="AA">
                                      <p:cBhvr>
                                        <p:cTn id="108" dur="1000" fill="hold"/>
                                        <p:tgtEl>
                                          <p:spTgt spid="34"/>
                                        </p:tgtEl>
                                        <p:attrNameLst>
                                          <p:attrName>ppt_x</p:attrName>
                                          <p:attrName>ppt_y</p:attrName>
                                        </p:attrNameLst>
                                      </p:cBhvr>
                                      <p:rCtr x="0" y="-7292"/>
                                    </p:animMotion>
                                  </p:childTnLst>
                                </p:cTn>
                              </p:par>
                              <p:par>
                                <p:cTn id="109" presetID="10" presetClass="entr" presetSubtype="0" fill="hold" grpId="0" nodeType="withEffect">
                                  <p:stCondLst>
                                    <p:cond delay="100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7" grpId="1"/>
      <p:bldP spid="8" grpId="0" animBg="1"/>
      <p:bldP spid="10" grpId="0" animBg="1"/>
      <p:bldP spid="13" grpId="0" animBg="1"/>
      <p:bldP spid="18" grpId="0"/>
      <p:bldP spid="19" grpId="0" animBg="1"/>
      <p:bldP spid="19" grpId="1" animBg="1"/>
      <p:bldP spid="25" grpId="0"/>
      <p:bldP spid="25" grpId="1"/>
      <p:bldP spid="26" grpId="0" animBg="1"/>
      <p:bldP spid="27" grpId="0" animBg="1"/>
      <p:bldP spid="28" grpId="0" animBg="1"/>
      <p:bldP spid="33" grpId="0"/>
      <p:bldP spid="34" grpId="0" animBg="1"/>
      <p:bldP spid="34" grpId="1" animBg="1"/>
      <p:bldP spid="36" grpId="0" animBg="1"/>
      <p:bldP spid="37" grpId="0" animBg="1"/>
      <p:bldP spid="38" grpId="0" animBg="1"/>
      <p:bldP spid="39"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IS it secure?</a:t>
            </a:r>
            <a:endParaRPr lang="en-US" dirty="0"/>
          </a:p>
        </p:txBody>
      </p:sp>
      <p:sp>
        <p:nvSpPr>
          <p:cNvPr id="3" name="Content Placeholder 2"/>
          <p:cNvSpPr>
            <a:spLocks noGrp="1"/>
          </p:cNvSpPr>
          <p:nvPr>
            <p:ph idx="1"/>
          </p:nvPr>
        </p:nvSpPr>
        <p:spPr>
          <a:xfrm>
            <a:off x="242888" y="1192213"/>
            <a:ext cx="8754808" cy="4830762"/>
          </a:xfrm>
        </p:spPr>
        <p:txBody>
          <a:bodyPr/>
          <a:lstStyle/>
          <a:p>
            <a:r>
              <a:rPr lang="en-US" dirty="0" smtClean="0"/>
              <a:t>Aren’t you re-using the pad?</a:t>
            </a:r>
          </a:p>
          <a:p>
            <a:r>
              <a:rPr lang="en-US" dirty="0" smtClean="0"/>
              <a:t>AES-CTR-mode</a:t>
            </a:r>
          </a:p>
          <a:p>
            <a:pPr lvl="1"/>
            <a:r>
              <a:rPr lang="en-US" dirty="0" smtClean="0"/>
              <a:t>Unique full pad per ever write.</a:t>
            </a:r>
          </a:p>
          <a:p>
            <a:r>
              <a:rPr lang="en-US" dirty="0" smtClean="0"/>
              <a:t>DEUCE</a:t>
            </a:r>
          </a:p>
          <a:p>
            <a:pPr lvl="1"/>
            <a:r>
              <a:rPr lang="en-US" dirty="0" smtClean="0"/>
              <a:t>Epoch start, uses unique full pad</a:t>
            </a:r>
          </a:p>
          <a:p>
            <a:pPr lvl="1"/>
            <a:r>
              <a:rPr lang="en-US" dirty="0" smtClean="0"/>
              <a:t>Between epochs, uses a unique full pad per write, to re-encrypt modified words. Unmodified words simply not touched</a:t>
            </a:r>
          </a:p>
          <a:p>
            <a:pPr marL="457200" lvl="1" indent="0">
              <a:buNone/>
            </a:pPr>
            <a:r>
              <a:rPr lang="en-US" dirty="0" smtClean="0">
                <a:sym typeface="Wingdings" pitchFamily="2" charset="2"/>
              </a:rPr>
              <a:t>whole line is always encrypted, and pads are not re-used</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35</a:t>
            </a:fld>
            <a:endParaRPr lang="en-US"/>
          </a:p>
        </p:txBody>
      </p:sp>
    </p:spTree>
    <p:extLst>
      <p:ext uri="{BB962C8B-B14F-4D97-AF65-F5344CB8AC3E}">
        <p14:creationId xmlns:p14="http://schemas.microsoft.com/office/powerpoint/2010/main" val="3956184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2365311" y="5577840"/>
            <a:ext cx="3429000" cy="548640"/>
            <a:chOff x="2365311" y="3657600"/>
            <a:chExt cx="3429000" cy="548640"/>
          </a:xfrm>
        </p:grpSpPr>
        <p:sp>
          <p:nvSpPr>
            <p:cNvPr id="130" name="Rectangle 129"/>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5" name="Rectangle 134"/>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6" name="Rectangle 135"/>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sp>
        <p:nvSpPr>
          <p:cNvPr id="126" name="Rectangle 125"/>
          <p:cNvSpPr/>
          <p:nvPr/>
        </p:nvSpPr>
        <p:spPr>
          <a:xfrm>
            <a:off x="2365311" y="493776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nvGrpSpPr>
          <p:cNvPr id="111" name="Group 110"/>
          <p:cNvGrpSpPr/>
          <p:nvPr/>
        </p:nvGrpSpPr>
        <p:grpSpPr>
          <a:xfrm>
            <a:off x="2365311" y="4296784"/>
            <a:ext cx="4114800" cy="548640"/>
            <a:chOff x="2365311" y="3657600"/>
            <a:chExt cx="4114800" cy="548640"/>
          </a:xfrm>
        </p:grpSpPr>
        <p:sp>
          <p:nvSpPr>
            <p:cNvPr id="117" name="Rectangle 116"/>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8" name="Rectangle 117"/>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9" name="Rectangle 118"/>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5" name="Group 4"/>
          <p:cNvGrpSpPr/>
          <p:nvPr/>
        </p:nvGrpSpPr>
        <p:grpSpPr>
          <a:xfrm>
            <a:off x="2365311" y="3657600"/>
            <a:ext cx="5486400" cy="548640"/>
            <a:chOff x="2365311" y="3657600"/>
            <a:chExt cx="5486400" cy="548640"/>
          </a:xfrm>
        </p:grpSpPr>
        <p:sp>
          <p:nvSpPr>
            <p:cNvPr id="53" name="Rectangle 52"/>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2" name="Rectangle 71"/>
            <p:cNvSpPr/>
            <p:nvPr/>
          </p:nvSpPr>
          <p:spPr>
            <a:xfrm>
              <a:off x="3736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3" name="Rectangle 72"/>
            <p:cNvSpPr/>
            <p:nvPr/>
          </p:nvSpPr>
          <p:spPr>
            <a:xfrm>
              <a:off x="6480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4" name="Rectangle 73"/>
            <p:cNvSpPr/>
            <p:nvPr/>
          </p:nvSpPr>
          <p:spPr>
            <a:xfrm>
              <a:off x="7165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51" name="Rectangle 50"/>
            <p:cNvSpPr/>
            <p:nvPr/>
          </p:nvSpPr>
          <p:spPr>
            <a:xfrm>
              <a:off x="3051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0" name="Rectangle 59"/>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1" name="Rectangle 60"/>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2" name="Rectangle 61"/>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3" name="Group 2"/>
          <p:cNvGrpSpPr/>
          <p:nvPr/>
        </p:nvGrpSpPr>
        <p:grpSpPr>
          <a:xfrm>
            <a:off x="2365311" y="1097280"/>
            <a:ext cx="5486400" cy="548640"/>
            <a:chOff x="2365311" y="1097280"/>
            <a:chExt cx="5486400" cy="548640"/>
          </a:xfrm>
        </p:grpSpPr>
        <p:sp>
          <p:nvSpPr>
            <p:cNvPr id="63" name="Rectangle 62"/>
            <p:cNvSpPr/>
            <p:nvPr/>
          </p:nvSpPr>
          <p:spPr>
            <a:xfrm>
              <a:off x="44227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4" name="Rectangle 6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6" name="Rectangle 65"/>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7" name="Rectangle 6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8" name="Rectangle 67"/>
            <p:cNvSpPr/>
            <p:nvPr/>
          </p:nvSpPr>
          <p:spPr>
            <a:xfrm>
              <a:off x="3051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1" name="Rectangle 70"/>
            <p:cNvSpPr/>
            <p:nvPr/>
          </p:nvSpPr>
          <p:spPr>
            <a:xfrm>
              <a:off x="2365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6" name="Rectangle 75"/>
            <p:cNvSpPr/>
            <p:nvPr/>
          </p:nvSpPr>
          <p:spPr>
            <a:xfrm>
              <a:off x="51085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83" name="Rectangle 82"/>
            <p:cNvSpPr/>
            <p:nvPr/>
          </p:nvSpPr>
          <p:spPr>
            <a:xfrm>
              <a:off x="5794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2" name="Title 1"/>
          <p:cNvSpPr>
            <a:spLocks noGrp="1"/>
          </p:cNvSpPr>
          <p:nvPr>
            <p:ph type="title"/>
          </p:nvPr>
        </p:nvSpPr>
        <p:spPr/>
        <p:txBody>
          <a:bodyPr/>
          <a:lstStyle/>
          <a:p>
            <a:r>
              <a:rPr lang="en-US" dirty="0" smtClean="0"/>
              <a:t>minimum re-encrypt</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z="2400" smtClean="0"/>
              <a:pPr>
                <a:defRPr/>
              </a:pPr>
              <a:t>36</a:t>
            </a:fld>
            <a:endParaRPr lang="en-US" sz="2400"/>
          </a:p>
        </p:txBody>
      </p:sp>
      <p:sp>
        <p:nvSpPr>
          <p:cNvPr id="30" name="Rectangle 29"/>
          <p:cNvSpPr/>
          <p:nvPr/>
        </p:nvSpPr>
        <p:spPr>
          <a:xfrm>
            <a:off x="430304" y="1004675"/>
            <a:ext cx="1771337" cy="6764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Words modified</a:t>
            </a:r>
            <a:endParaRPr lang="en-US" sz="2400" dirty="0"/>
          </a:p>
        </p:txBody>
      </p:sp>
      <p:sp>
        <p:nvSpPr>
          <p:cNvPr id="58" name="Rectangle 57"/>
          <p:cNvSpPr/>
          <p:nvPr/>
        </p:nvSpPr>
        <p:spPr>
          <a:xfrm>
            <a:off x="3736911" y="1737360"/>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65" name="Rectangle 64"/>
          <p:cNvSpPr/>
          <p:nvPr/>
        </p:nvSpPr>
        <p:spPr>
          <a:xfrm>
            <a:off x="7165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69" name="Rectangle 68"/>
          <p:cNvSpPr/>
          <p:nvPr/>
        </p:nvSpPr>
        <p:spPr>
          <a:xfrm>
            <a:off x="64801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7" name="Rectangle 76"/>
          <p:cNvSpPr/>
          <p:nvPr/>
        </p:nvSpPr>
        <p:spPr>
          <a:xfrm>
            <a:off x="51085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56" name="Rectangle 55"/>
          <p:cNvSpPr/>
          <p:nvPr/>
        </p:nvSpPr>
        <p:spPr>
          <a:xfrm>
            <a:off x="51085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80" name="Rectangle 79"/>
          <p:cNvSpPr/>
          <p:nvPr/>
        </p:nvSpPr>
        <p:spPr>
          <a:xfrm>
            <a:off x="2365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34" name="Rectangle 33"/>
          <p:cNvSpPr/>
          <p:nvPr/>
        </p:nvSpPr>
        <p:spPr>
          <a:xfrm>
            <a:off x="5794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5" name="Rectangle 34"/>
          <p:cNvSpPr/>
          <p:nvPr/>
        </p:nvSpPr>
        <p:spPr>
          <a:xfrm>
            <a:off x="2365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9" name="Rectangle 38"/>
          <p:cNvSpPr/>
          <p:nvPr/>
        </p:nvSpPr>
        <p:spPr>
          <a:xfrm>
            <a:off x="2365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44" name="Rectangle 43"/>
          <p:cNvSpPr/>
          <p:nvPr/>
        </p:nvSpPr>
        <p:spPr>
          <a:xfrm>
            <a:off x="44227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5" name="Rectangle 44"/>
          <p:cNvSpPr/>
          <p:nvPr/>
        </p:nvSpPr>
        <p:spPr>
          <a:xfrm>
            <a:off x="2365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8" name="Rectangle 47"/>
          <p:cNvSpPr/>
          <p:nvPr/>
        </p:nvSpPr>
        <p:spPr>
          <a:xfrm>
            <a:off x="3051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49" name="Rectangle 48"/>
          <p:cNvSpPr/>
          <p:nvPr/>
        </p:nvSpPr>
        <p:spPr>
          <a:xfrm>
            <a:off x="3736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0" name="Rectangle 49"/>
          <p:cNvSpPr/>
          <p:nvPr/>
        </p:nvSpPr>
        <p:spPr>
          <a:xfrm>
            <a:off x="44227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7" name="Rectangle 56"/>
          <p:cNvSpPr/>
          <p:nvPr/>
        </p:nvSpPr>
        <p:spPr>
          <a:xfrm>
            <a:off x="51085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75" name="Rectangle 74"/>
          <p:cNvSpPr/>
          <p:nvPr/>
        </p:nvSpPr>
        <p:spPr>
          <a:xfrm>
            <a:off x="5794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1" name="Rectangle 80"/>
          <p:cNvSpPr/>
          <p:nvPr/>
        </p:nvSpPr>
        <p:spPr>
          <a:xfrm>
            <a:off x="6480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2" name="Rectangle 81"/>
          <p:cNvSpPr/>
          <p:nvPr/>
        </p:nvSpPr>
        <p:spPr>
          <a:xfrm>
            <a:off x="7165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cxnSp>
        <p:nvCxnSpPr>
          <p:cNvPr id="7" name="Straight Arrow Connector 6"/>
          <p:cNvCxnSpPr/>
          <p:nvPr/>
        </p:nvCxnSpPr>
        <p:spPr>
          <a:xfrm>
            <a:off x="8138160" y="1371600"/>
            <a:ext cx="0" cy="5120640"/>
          </a:xfrm>
          <a:prstGeom prst="straightConnector1">
            <a:avLst/>
          </a:prstGeom>
          <a:ln w="3810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8001000" y="137160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8001000" y="20116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8001000" y="26517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8001000" y="329184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8001000" y="393192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8001000" y="4571104"/>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8001000" y="52120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8001000" y="58521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436986" y="1208443"/>
            <a:ext cx="523220" cy="4663969"/>
          </a:xfrm>
          <a:prstGeom prst="rect">
            <a:avLst/>
          </a:prstGeom>
          <a:noFill/>
        </p:spPr>
        <p:txBody>
          <a:bodyPr vert="eaVert" wrap="none" rtlCol="0">
            <a:spAutoFit/>
          </a:bodyPr>
          <a:lstStyle/>
          <a:p>
            <a:r>
              <a:rPr lang="en-US" sz="2200" dirty="0" smtClean="0"/>
              <a:t>Value of Leading Counter (Epoch=4)</a:t>
            </a:r>
            <a:endParaRPr lang="en-US" sz="2200" dirty="0"/>
          </a:p>
        </p:txBody>
      </p:sp>
      <p:sp>
        <p:nvSpPr>
          <p:cNvPr id="157" name="Rectangle 156"/>
          <p:cNvSpPr/>
          <p:nvPr/>
        </p:nvSpPr>
        <p:spPr>
          <a:xfrm>
            <a:off x="672353" y="1721493"/>
            <a:ext cx="1367925" cy="5645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W2</a:t>
            </a:r>
            <a:endParaRPr lang="en-US" sz="2400" dirty="0"/>
          </a:p>
        </p:txBody>
      </p:sp>
      <p:sp>
        <p:nvSpPr>
          <p:cNvPr id="159" name="Rectangle 158"/>
          <p:cNvSpPr/>
          <p:nvPr/>
        </p:nvSpPr>
        <p:spPr>
          <a:xfrm>
            <a:off x="672351" y="237744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W7</a:t>
            </a:r>
            <a:endParaRPr lang="en-US" sz="2400" dirty="0"/>
          </a:p>
        </p:txBody>
      </p:sp>
      <p:sp>
        <p:nvSpPr>
          <p:cNvPr id="160" name="Rectangle 159"/>
          <p:cNvSpPr/>
          <p:nvPr/>
        </p:nvSpPr>
        <p:spPr>
          <a:xfrm>
            <a:off x="672353" y="301752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W6</a:t>
            </a:r>
            <a:endParaRPr lang="en-US" sz="2400" dirty="0"/>
          </a:p>
        </p:txBody>
      </p:sp>
      <p:sp>
        <p:nvSpPr>
          <p:cNvPr id="161" name="Rectangle 160"/>
          <p:cNvSpPr/>
          <p:nvPr/>
        </p:nvSpPr>
        <p:spPr>
          <a:xfrm>
            <a:off x="672353" y="4239177"/>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W4, W5</a:t>
            </a:r>
            <a:endParaRPr lang="en-US" sz="2400" dirty="0"/>
          </a:p>
        </p:txBody>
      </p:sp>
      <p:sp>
        <p:nvSpPr>
          <p:cNvPr id="162" name="Rectangle 161"/>
          <p:cNvSpPr/>
          <p:nvPr/>
        </p:nvSpPr>
        <p:spPr>
          <a:xfrm>
            <a:off x="672353" y="493776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a:t>
            </a:r>
            <a:endParaRPr lang="en-US" sz="2400" dirty="0"/>
          </a:p>
        </p:txBody>
      </p:sp>
      <p:sp>
        <p:nvSpPr>
          <p:cNvPr id="164" name="Rectangle 163"/>
          <p:cNvSpPr/>
          <p:nvPr/>
        </p:nvSpPr>
        <p:spPr>
          <a:xfrm>
            <a:off x="672353" y="5520233"/>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W3, W4</a:t>
            </a:r>
            <a:endParaRPr lang="en-US" sz="2400" dirty="0"/>
          </a:p>
        </p:txBody>
      </p:sp>
    </p:spTree>
    <p:extLst>
      <p:ext uri="{BB962C8B-B14F-4D97-AF65-F5344CB8AC3E}">
        <p14:creationId xmlns:p14="http://schemas.microsoft.com/office/powerpoint/2010/main" val="1702491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2365311" y="5577840"/>
            <a:ext cx="4114800" cy="548640"/>
            <a:chOff x="2365311" y="3657600"/>
            <a:chExt cx="4114800" cy="548640"/>
          </a:xfrm>
        </p:grpSpPr>
        <p:sp>
          <p:nvSpPr>
            <p:cNvPr id="130" name="Rectangle 129"/>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5" name="Rectangle 134"/>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6" name="Rectangle 135"/>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37" name="Rectangle 136"/>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20" name="Group 119"/>
          <p:cNvGrpSpPr/>
          <p:nvPr/>
        </p:nvGrpSpPr>
        <p:grpSpPr>
          <a:xfrm>
            <a:off x="2365311" y="4937760"/>
            <a:ext cx="4114800" cy="548640"/>
            <a:chOff x="2365311" y="3657600"/>
            <a:chExt cx="4114800" cy="548640"/>
          </a:xfrm>
        </p:grpSpPr>
        <p:sp>
          <p:nvSpPr>
            <p:cNvPr id="126" name="Rectangle 125"/>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27" name="Rectangle 126"/>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28" name="Rectangle 127"/>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11" name="Group 110"/>
          <p:cNvGrpSpPr/>
          <p:nvPr/>
        </p:nvGrpSpPr>
        <p:grpSpPr>
          <a:xfrm>
            <a:off x="2365311" y="4296784"/>
            <a:ext cx="4114800" cy="548640"/>
            <a:chOff x="2365311" y="3657600"/>
            <a:chExt cx="4114800" cy="548640"/>
          </a:xfrm>
        </p:grpSpPr>
        <p:sp>
          <p:nvSpPr>
            <p:cNvPr id="117" name="Rectangle 116"/>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8" name="Rectangle 117"/>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19" name="Rectangle 118"/>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5" name="Group 4"/>
          <p:cNvGrpSpPr/>
          <p:nvPr/>
        </p:nvGrpSpPr>
        <p:grpSpPr>
          <a:xfrm>
            <a:off x="2365311" y="3657600"/>
            <a:ext cx="5486400" cy="548640"/>
            <a:chOff x="2365311" y="3657600"/>
            <a:chExt cx="5486400" cy="548640"/>
          </a:xfrm>
        </p:grpSpPr>
        <p:sp>
          <p:nvSpPr>
            <p:cNvPr id="53" name="Rectangle 52"/>
            <p:cNvSpPr/>
            <p:nvPr/>
          </p:nvSpPr>
          <p:spPr>
            <a:xfrm>
              <a:off x="44227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2" name="Rectangle 71"/>
            <p:cNvSpPr/>
            <p:nvPr/>
          </p:nvSpPr>
          <p:spPr>
            <a:xfrm>
              <a:off x="3736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3" name="Rectangle 72"/>
            <p:cNvSpPr/>
            <p:nvPr/>
          </p:nvSpPr>
          <p:spPr>
            <a:xfrm>
              <a:off x="6480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74" name="Rectangle 73"/>
            <p:cNvSpPr/>
            <p:nvPr/>
          </p:nvSpPr>
          <p:spPr>
            <a:xfrm>
              <a:off x="71659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51" name="Rectangle 50"/>
            <p:cNvSpPr/>
            <p:nvPr/>
          </p:nvSpPr>
          <p:spPr>
            <a:xfrm>
              <a:off x="30511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0" name="Rectangle 59"/>
            <p:cNvSpPr/>
            <p:nvPr/>
          </p:nvSpPr>
          <p:spPr>
            <a:xfrm>
              <a:off x="2365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1" name="Rectangle 60"/>
            <p:cNvSpPr/>
            <p:nvPr/>
          </p:nvSpPr>
          <p:spPr>
            <a:xfrm>
              <a:off x="51085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62" name="Rectangle 61"/>
            <p:cNvSpPr/>
            <p:nvPr/>
          </p:nvSpPr>
          <p:spPr>
            <a:xfrm>
              <a:off x="5794311" y="3657600"/>
              <a:ext cx="685800" cy="548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grpSp>
      <p:grpSp>
        <p:nvGrpSpPr>
          <p:cNvPr id="102" name="Group 101"/>
          <p:cNvGrpSpPr/>
          <p:nvPr/>
        </p:nvGrpSpPr>
        <p:grpSpPr>
          <a:xfrm>
            <a:off x="3736911" y="3017520"/>
            <a:ext cx="4114800" cy="548640"/>
            <a:chOff x="3736911" y="1097280"/>
            <a:chExt cx="4114800" cy="548640"/>
          </a:xfrm>
        </p:grpSpPr>
        <p:sp>
          <p:nvSpPr>
            <p:cNvPr id="104" name="Rectangle 10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105" name="Rectangle 104"/>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106" name="Rectangle 105"/>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grpSp>
        <p:nvGrpSpPr>
          <p:cNvPr id="93" name="Group 92"/>
          <p:cNvGrpSpPr/>
          <p:nvPr/>
        </p:nvGrpSpPr>
        <p:grpSpPr>
          <a:xfrm>
            <a:off x="3736911" y="2377440"/>
            <a:ext cx="4114800" cy="548640"/>
            <a:chOff x="3736911" y="1097280"/>
            <a:chExt cx="4114800" cy="548640"/>
          </a:xfrm>
        </p:grpSpPr>
        <p:sp>
          <p:nvSpPr>
            <p:cNvPr id="95" name="Rectangle 94"/>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97" name="Rectangle 9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86" name="Rectangle 85"/>
          <p:cNvSpPr/>
          <p:nvPr/>
        </p:nvSpPr>
        <p:spPr>
          <a:xfrm>
            <a:off x="3736911" y="173736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nvGrpSpPr>
          <p:cNvPr id="3" name="Group 2"/>
          <p:cNvGrpSpPr/>
          <p:nvPr/>
        </p:nvGrpSpPr>
        <p:grpSpPr>
          <a:xfrm>
            <a:off x="2365311" y="1097280"/>
            <a:ext cx="5486400" cy="548640"/>
            <a:chOff x="2365311" y="1097280"/>
            <a:chExt cx="5486400" cy="548640"/>
          </a:xfrm>
        </p:grpSpPr>
        <p:sp>
          <p:nvSpPr>
            <p:cNvPr id="63" name="Rectangle 62"/>
            <p:cNvSpPr/>
            <p:nvPr/>
          </p:nvSpPr>
          <p:spPr>
            <a:xfrm>
              <a:off x="44227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4" name="Rectangle 63"/>
            <p:cNvSpPr/>
            <p:nvPr/>
          </p:nvSpPr>
          <p:spPr>
            <a:xfrm>
              <a:off x="3736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6" name="Rectangle 65"/>
            <p:cNvSpPr/>
            <p:nvPr/>
          </p:nvSpPr>
          <p:spPr>
            <a:xfrm>
              <a:off x="6480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7" name="Rectangle 66"/>
            <p:cNvSpPr/>
            <p:nvPr/>
          </p:nvSpPr>
          <p:spPr>
            <a:xfrm>
              <a:off x="71659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68" name="Rectangle 67"/>
            <p:cNvSpPr/>
            <p:nvPr/>
          </p:nvSpPr>
          <p:spPr>
            <a:xfrm>
              <a:off x="30511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1" name="Rectangle 70"/>
            <p:cNvSpPr/>
            <p:nvPr/>
          </p:nvSpPr>
          <p:spPr>
            <a:xfrm>
              <a:off x="2365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76" name="Rectangle 75"/>
            <p:cNvSpPr/>
            <p:nvPr/>
          </p:nvSpPr>
          <p:spPr>
            <a:xfrm>
              <a:off x="51085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sp>
          <p:nvSpPr>
            <p:cNvPr id="83" name="Rectangle 82"/>
            <p:cNvSpPr/>
            <p:nvPr/>
          </p:nvSpPr>
          <p:spPr>
            <a:xfrm>
              <a:off x="5794311" y="1097280"/>
              <a:ext cx="685800" cy="548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0</a:t>
              </a:r>
              <a:endParaRPr lang="en-US" sz="2400" dirty="0"/>
            </a:p>
          </p:txBody>
        </p:sp>
      </p:grpSp>
      <p:sp>
        <p:nvSpPr>
          <p:cNvPr id="2" name="Title 1"/>
          <p:cNvSpPr>
            <a:spLocks noGrp="1"/>
          </p:cNvSpPr>
          <p:nvPr>
            <p:ph type="title"/>
          </p:nvPr>
        </p:nvSpPr>
        <p:spPr/>
        <p:txBody>
          <a:bodyPr/>
          <a:lstStyle/>
          <a:p>
            <a:r>
              <a:rPr lang="en-US" dirty="0" smtClean="0"/>
              <a:t>DEUCE re-encrypt</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z="2400" smtClean="0"/>
              <a:pPr>
                <a:defRPr/>
              </a:pPr>
              <a:t>37</a:t>
            </a:fld>
            <a:endParaRPr lang="en-US" sz="2400"/>
          </a:p>
        </p:txBody>
      </p:sp>
      <p:sp>
        <p:nvSpPr>
          <p:cNvPr id="30" name="Rectangle 29"/>
          <p:cNvSpPr/>
          <p:nvPr/>
        </p:nvSpPr>
        <p:spPr>
          <a:xfrm>
            <a:off x="430304" y="1004675"/>
            <a:ext cx="1771337" cy="6764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Words modified</a:t>
            </a:r>
            <a:endParaRPr lang="en-US" sz="2400" dirty="0"/>
          </a:p>
        </p:txBody>
      </p:sp>
      <p:sp>
        <p:nvSpPr>
          <p:cNvPr id="58" name="Rectangle 57"/>
          <p:cNvSpPr/>
          <p:nvPr/>
        </p:nvSpPr>
        <p:spPr>
          <a:xfrm>
            <a:off x="3736911" y="1737360"/>
            <a:ext cx="685800" cy="5486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a:t>
            </a:r>
            <a:endParaRPr lang="en-US" sz="2400" dirty="0">
              <a:solidFill>
                <a:schemeClr val="bg1"/>
              </a:solidFill>
            </a:endParaRPr>
          </a:p>
        </p:txBody>
      </p:sp>
      <p:sp>
        <p:nvSpPr>
          <p:cNvPr id="59" name="Rectangle 58"/>
          <p:cNvSpPr/>
          <p:nvPr/>
        </p:nvSpPr>
        <p:spPr>
          <a:xfrm>
            <a:off x="3736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65" name="Rectangle 64"/>
          <p:cNvSpPr/>
          <p:nvPr/>
        </p:nvSpPr>
        <p:spPr>
          <a:xfrm>
            <a:off x="7165911" y="2377440"/>
            <a:ext cx="6858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2</a:t>
            </a:r>
            <a:endParaRPr lang="en-US" sz="2400" dirty="0">
              <a:solidFill>
                <a:srgbClr val="00B0F0"/>
              </a:solidFill>
            </a:endParaRPr>
          </a:p>
        </p:txBody>
      </p:sp>
      <p:sp>
        <p:nvSpPr>
          <p:cNvPr id="52" name="Rectangle 51"/>
          <p:cNvSpPr/>
          <p:nvPr/>
        </p:nvSpPr>
        <p:spPr>
          <a:xfrm>
            <a:off x="37369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69" name="Rectangle 68"/>
          <p:cNvSpPr/>
          <p:nvPr/>
        </p:nvSpPr>
        <p:spPr>
          <a:xfrm>
            <a:off x="64801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0" name="Rectangle 69"/>
          <p:cNvSpPr/>
          <p:nvPr/>
        </p:nvSpPr>
        <p:spPr>
          <a:xfrm>
            <a:off x="7165911" y="3017520"/>
            <a:ext cx="685800" cy="5486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77" name="Rectangle 76"/>
          <p:cNvSpPr/>
          <p:nvPr/>
        </p:nvSpPr>
        <p:spPr>
          <a:xfrm>
            <a:off x="51085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55" name="Rectangle 54"/>
          <p:cNvSpPr/>
          <p:nvPr/>
        </p:nvSpPr>
        <p:spPr>
          <a:xfrm>
            <a:off x="51085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78" name="Rectangle 77"/>
          <p:cNvSpPr/>
          <p:nvPr/>
        </p:nvSpPr>
        <p:spPr>
          <a:xfrm>
            <a:off x="5794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56" name="Rectangle 55"/>
          <p:cNvSpPr/>
          <p:nvPr/>
        </p:nvSpPr>
        <p:spPr>
          <a:xfrm>
            <a:off x="51085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79" name="Rectangle 78"/>
          <p:cNvSpPr/>
          <p:nvPr/>
        </p:nvSpPr>
        <p:spPr>
          <a:xfrm>
            <a:off x="5794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80" name="Rectangle 79"/>
          <p:cNvSpPr/>
          <p:nvPr/>
        </p:nvSpPr>
        <p:spPr>
          <a:xfrm>
            <a:off x="2365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p>
        </p:txBody>
      </p:sp>
      <p:sp>
        <p:nvSpPr>
          <p:cNvPr id="34" name="Rectangle 33"/>
          <p:cNvSpPr/>
          <p:nvPr/>
        </p:nvSpPr>
        <p:spPr>
          <a:xfrm>
            <a:off x="5794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5" name="Rectangle 34"/>
          <p:cNvSpPr/>
          <p:nvPr/>
        </p:nvSpPr>
        <p:spPr>
          <a:xfrm>
            <a:off x="2365311" y="4297680"/>
            <a:ext cx="685800" cy="548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39" name="Rectangle 38"/>
          <p:cNvSpPr/>
          <p:nvPr/>
        </p:nvSpPr>
        <p:spPr>
          <a:xfrm>
            <a:off x="2365311" y="4937760"/>
            <a:ext cx="685800" cy="548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6</a:t>
            </a:r>
            <a:endParaRPr lang="en-US" sz="2400" dirty="0"/>
          </a:p>
        </p:txBody>
      </p:sp>
      <p:sp>
        <p:nvSpPr>
          <p:cNvPr id="44" name="Rectangle 43"/>
          <p:cNvSpPr/>
          <p:nvPr/>
        </p:nvSpPr>
        <p:spPr>
          <a:xfrm>
            <a:off x="44227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5" name="Rectangle 44"/>
          <p:cNvSpPr/>
          <p:nvPr/>
        </p:nvSpPr>
        <p:spPr>
          <a:xfrm>
            <a:off x="2365311" y="5577840"/>
            <a:ext cx="685800" cy="548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sp>
        <p:nvSpPr>
          <p:cNvPr id="48" name="Rectangle 47"/>
          <p:cNvSpPr/>
          <p:nvPr/>
        </p:nvSpPr>
        <p:spPr>
          <a:xfrm>
            <a:off x="3051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49" name="Rectangle 48"/>
          <p:cNvSpPr/>
          <p:nvPr/>
        </p:nvSpPr>
        <p:spPr>
          <a:xfrm>
            <a:off x="3736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0" name="Rectangle 49"/>
          <p:cNvSpPr/>
          <p:nvPr/>
        </p:nvSpPr>
        <p:spPr>
          <a:xfrm>
            <a:off x="44227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57" name="Rectangle 56"/>
          <p:cNvSpPr/>
          <p:nvPr/>
        </p:nvSpPr>
        <p:spPr>
          <a:xfrm>
            <a:off x="51085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75" name="Rectangle 74"/>
          <p:cNvSpPr/>
          <p:nvPr/>
        </p:nvSpPr>
        <p:spPr>
          <a:xfrm>
            <a:off x="57943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1" name="Rectangle 80"/>
          <p:cNvSpPr/>
          <p:nvPr/>
        </p:nvSpPr>
        <p:spPr>
          <a:xfrm>
            <a:off x="64801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sp>
        <p:nvSpPr>
          <p:cNvPr id="82" name="Rectangle 81"/>
          <p:cNvSpPr/>
          <p:nvPr/>
        </p:nvSpPr>
        <p:spPr>
          <a:xfrm>
            <a:off x="7165911" y="6217920"/>
            <a:ext cx="685800" cy="5486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a:t>
            </a:r>
            <a:endParaRPr lang="en-US" sz="2400" dirty="0"/>
          </a:p>
        </p:txBody>
      </p:sp>
      <p:cxnSp>
        <p:nvCxnSpPr>
          <p:cNvPr id="7" name="Straight Arrow Connector 6"/>
          <p:cNvCxnSpPr/>
          <p:nvPr/>
        </p:nvCxnSpPr>
        <p:spPr>
          <a:xfrm>
            <a:off x="8138160" y="1371600"/>
            <a:ext cx="0" cy="5120640"/>
          </a:xfrm>
          <a:prstGeom prst="straightConnector1">
            <a:avLst/>
          </a:prstGeom>
          <a:ln w="38100">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8001000" y="137160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8001000" y="20116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8001000" y="26517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a:off x="8001000" y="329184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a:off x="8001000" y="393192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8001000" y="4571104"/>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8001000" y="521208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8001000" y="5852160"/>
            <a:ext cx="274320" cy="0"/>
          </a:xfrm>
          <a:prstGeom prst="straightConnector1">
            <a:avLst/>
          </a:prstGeom>
          <a:ln w="38100">
            <a:solidFill>
              <a:schemeClr val="tx1"/>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436986" y="1208443"/>
            <a:ext cx="523220" cy="4663969"/>
          </a:xfrm>
          <a:prstGeom prst="rect">
            <a:avLst/>
          </a:prstGeom>
          <a:noFill/>
        </p:spPr>
        <p:txBody>
          <a:bodyPr vert="eaVert" wrap="none" rtlCol="0">
            <a:spAutoFit/>
          </a:bodyPr>
          <a:lstStyle/>
          <a:p>
            <a:r>
              <a:rPr lang="en-US" sz="2200" dirty="0" smtClean="0"/>
              <a:t>Value of Leading Counter (Epoch=4)</a:t>
            </a:r>
            <a:endParaRPr lang="en-US" sz="2200" dirty="0"/>
          </a:p>
        </p:txBody>
      </p:sp>
      <p:sp>
        <p:nvSpPr>
          <p:cNvPr id="157" name="Rectangle 156"/>
          <p:cNvSpPr/>
          <p:nvPr/>
        </p:nvSpPr>
        <p:spPr>
          <a:xfrm>
            <a:off x="672353" y="1721493"/>
            <a:ext cx="1367925" cy="5645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W2</a:t>
            </a:r>
            <a:endParaRPr lang="en-US" sz="2400" dirty="0"/>
          </a:p>
        </p:txBody>
      </p:sp>
      <p:sp>
        <p:nvSpPr>
          <p:cNvPr id="159" name="Rectangle 158"/>
          <p:cNvSpPr/>
          <p:nvPr/>
        </p:nvSpPr>
        <p:spPr>
          <a:xfrm>
            <a:off x="672351" y="237744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W7</a:t>
            </a:r>
            <a:endParaRPr lang="en-US" sz="2400" dirty="0"/>
          </a:p>
        </p:txBody>
      </p:sp>
      <p:sp>
        <p:nvSpPr>
          <p:cNvPr id="160" name="Rectangle 159"/>
          <p:cNvSpPr/>
          <p:nvPr/>
        </p:nvSpPr>
        <p:spPr>
          <a:xfrm>
            <a:off x="672353" y="301752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W6</a:t>
            </a:r>
            <a:endParaRPr lang="en-US" sz="2400" dirty="0"/>
          </a:p>
        </p:txBody>
      </p:sp>
      <p:sp>
        <p:nvSpPr>
          <p:cNvPr id="161" name="Rectangle 160"/>
          <p:cNvSpPr/>
          <p:nvPr/>
        </p:nvSpPr>
        <p:spPr>
          <a:xfrm>
            <a:off x="672353" y="4239177"/>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W4, W5</a:t>
            </a:r>
            <a:endParaRPr lang="en-US" sz="2400" dirty="0"/>
          </a:p>
        </p:txBody>
      </p:sp>
      <p:sp>
        <p:nvSpPr>
          <p:cNvPr id="162" name="Rectangle 161"/>
          <p:cNvSpPr/>
          <p:nvPr/>
        </p:nvSpPr>
        <p:spPr>
          <a:xfrm>
            <a:off x="672353" y="4937760"/>
            <a:ext cx="1367925" cy="548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a:t>
            </a:r>
            <a:endParaRPr lang="en-US" sz="2400" dirty="0"/>
          </a:p>
        </p:txBody>
      </p:sp>
      <p:sp>
        <p:nvSpPr>
          <p:cNvPr id="164" name="Rectangle 163"/>
          <p:cNvSpPr/>
          <p:nvPr/>
        </p:nvSpPr>
        <p:spPr>
          <a:xfrm>
            <a:off x="672353" y="5520233"/>
            <a:ext cx="1367925" cy="66385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solidFill>
                  <a:prstClr val="black"/>
                </a:solidFill>
              </a:rPr>
              <a:t>W0, W3, W4</a:t>
            </a:r>
            <a:endParaRPr lang="en-US" sz="2400" dirty="0"/>
          </a:p>
        </p:txBody>
      </p:sp>
    </p:spTree>
    <p:extLst>
      <p:ext uri="{BB962C8B-B14F-4D97-AF65-F5344CB8AC3E}">
        <p14:creationId xmlns:p14="http://schemas.microsoft.com/office/powerpoint/2010/main" val="2680771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IS it secure?</a:t>
            </a:r>
            <a:endParaRPr lang="en-US" dirty="0"/>
          </a:p>
        </p:txBody>
      </p:sp>
      <p:sp>
        <p:nvSpPr>
          <p:cNvPr id="3" name="Content Placeholder 2"/>
          <p:cNvSpPr>
            <a:spLocks noGrp="1"/>
          </p:cNvSpPr>
          <p:nvPr>
            <p:ph idx="1"/>
          </p:nvPr>
        </p:nvSpPr>
        <p:spPr/>
        <p:txBody>
          <a:bodyPr/>
          <a:lstStyle/>
          <a:p>
            <a:r>
              <a:rPr lang="en-US" dirty="0" smtClean="0"/>
              <a:t>What about information leak?</a:t>
            </a:r>
          </a:p>
          <a:p>
            <a:r>
              <a:rPr lang="en-US" dirty="0" smtClean="0"/>
              <a:t>AES-CTR-mode</a:t>
            </a:r>
          </a:p>
          <a:p>
            <a:pPr lvl="1"/>
            <a:r>
              <a:rPr lang="en-US" dirty="0" smtClean="0"/>
              <a:t>Can tell when a line is modified</a:t>
            </a:r>
          </a:p>
          <a:p>
            <a:r>
              <a:rPr lang="en-US" dirty="0" smtClean="0"/>
              <a:t>DEUCE</a:t>
            </a:r>
          </a:p>
          <a:p>
            <a:pPr lvl="1"/>
            <a:r>
              <a:rPr lang="en-US" dirty="0" smtClean="0"/>
              <a:t>Can tell when a line is modified, and</a:t>
            </a:r>
          </a:p>
          <a:p>
            <a:pPr lvl="1"/>
            <a:r>
              <a:rPr lang="en-US" dirty="0" smtClean="0"/>
              <a:t>Can sometimes tell when a word is modified</a:t>
            </a:r>
          </a:p>
          <a:p>
            <a:pPr lvl="1"/>
            <a:r>
              <a:rPr lang="en-US" dirty="0" smtClean="0">
                <a:sym typeface="Wingdings" pitchFamily="2" charset="2"/>
              </a:rPr>
              <a:t>Similar information leakage</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38</a:t>
            </a:fld>
            <a:endParaRPr lang="en-US"/>
          </a:p>
        </p:txBody>
      </p:sp>
    </p:spTree>
    <p:extLst>
      <p:ext uri="{BB962C8B-B14F-4D97-AF65-F5344CB8AC3E}">
        <p14:creationId xmlns:p14="http://schemas.microsoft.com/office/powerpoint/2010/main" val="3969240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Block Chaining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39</a:t>
            </a:fld>
            <a:endParaRPr lang="en-US"/>
          </a:p>
        </p:txBody>
      </p:sp>
      <p:pic>
        <p:nvPicPr>
          <p:cNvPr id="9218" name="Picture 2" descr="CBC encryp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35" y="1400556"/>
            <a:ext cx="8239531" cy="331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97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4428505" y="1798409"/>
            <a:ext cx="4596962" cy="3953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Invert if too many bit flips</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p:txBody>
      </p:sp>
      <p:sp>
        <p:nvSpPr>
          <p:cNvPr id="18" name="Rounded Rectangle 17"/>
          <p:cNvSpPr/>
          <p:nvPr/>
        </p:nvSpPr>
        <p:spPr>
          <a:xfrm>
            <a:off x="274316" y="1798409"/>
            <a:ext cx="4074159" cy="3953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Write only flipped bits</a:t>
            </a:r>
          </a:p>
          <a:p>
            <a:pPr algn="ctr"/>
            <a:endParaRPr lang="en-US" sz="2800" dirty="0" smtClean="0"/>
          </a:p>
          <a:p>
            <a:pPr algn="ctr"/>
            <a:endParaRPr lang="en-US" sz="2800" dirty="0"/>
          </a:p>
          <a:p>
            <a:pPr algn="ctr"/>
            <a:endParaRPr lang="en-US" sz="2800" dirty="0"/>
          </a:p>
          <a:p>
            <a:pPr algn="ctr"/>
            <a:endParaRPr lang="en-US" sz="2800" dirty="0" smtClean="0"/>
          </a:p>
          <a:p>
            <a:pPr algn="ctr"/>
            <a:endParaRPr lang="en-US" sz="2800" dirty="0"/>
          </a:p>
          <a:p>
            <a:pPr algn="ctr"/>
            <a:endParaRPr lang="en-US" sz="2800" dirty="0" smtClean="0"/>
          </a:p>
        </p:txBody>
      </p:sp>
      <p:sp>
        <p:nvSpPr>
          <p:cNvPr id="33" name="Content Placeholder 2"/>
          <p:cNvSpPr txBox="1">
            <a:spLocks/>
          </p:cNvSpPr>
          <p:nvPr/>
        </p:nvSpPr>
        <p:spPr bwMode="auto">
          <a:xfrm>
            <a:off x="4428506" y="1223700"/>
            <a:ext cx="4596961" cy="574709"/>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2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Flip-N-Write</a:t>
            </a:r>
          </a:p>
        </p:txBody>
      </p:sp>
      <p:sp>
        <p:nvSpPr>
          <p:cNvPr id="2" name="Title 1"/>
          <p:cNvSpPr>
            <a:spLocks noGrp="1"/>
          </p:cNvSpPr>
          <p:nvPr>
            <p:ph type="title"/>
          </p:nvPr>
        </p:nvSpPr>
        <p:spPr>
          <a:xfrm>
            <a:off x="247650" y="198438"/>
            <a:ext cx="8896350" cy="487362"/>
          </a:xfrm>
        </p:spPr>
        <p:txBody>
          <a:bodyPr/>
          <a:lstStyle/>
          <a:p>
            <a:r>
              <a:rPr lang="en-US" dirty="0" smtClean="0"/>
              <a:t>Typical Write optimizations in pcm</a:t>
            </a:r>
            <a:endParaRPr lang="en-US" dirty="0"/>
          </a:p>
        </p:txBody>
      </p:sp>
      <p:sp>
        <p:nvSpPr>
          <p:cNvPr id="3" name="Content Placeholder 2"/>
          <p:cNvSpPr>
            <a:spLocks noGrp="1"/>
          </p:cNvSpPr>
          <p:nvPr>
            <p:ph idx="1"/>
          </p:nvPr>
        </p:nvSpPr>
        <p:spPr>
          <a:xfrm>
            <a:off x="207807" y="1238778"/>
            <a:ext cx="4140668" cy="559631"/>
          </a:xfrm>
        </p:spPr>
        <p:style>
          <a:lnRef idx="2">
            <a:schemeClr val="dk1"/>
          </a:lnRef>
          <a:fillRef idx="1">
            <a:schemeClr val="lt1"/>
          </a:fillRef>
          <a:effectRef idx="0">
            <a:schemeClr val="dk1"/>
          </a:effectRef>
          <a:fontRef idx="minor">
            <a:schemeClr val="dk1"/>
          </a:fontRef>
        </p:style>
        <p:txBody>
          <a:bodyPr/>
          <a:lstStyle/>
          <a:p>
            <a:pPr marL="0" indent="0" algn="ctr">
              <a:buNone/>
            </a:pPr>
            <a:r>
              <a:rPr lang="en-US" dirty="0" smtClean="0"/>
              <a:t>Data-Comparison-Write</a:t>
            </a: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a:t>
            </a:fld>
            <a:endParaRPr lang="en-US"/>
          </a:p>
        </p:txBody>
      </p:sp>
      <p:sp>
        <p:nvSpPr>
          <p:cNvPr id="5" name="Rectangle 4"/>
          <p:cNvSpPr/>
          <p:nvPr/>
        </p:nvSpPr>
        <p:spPr>
          <a:xfrm>
            <a:off x="1947672" y="3115056"/>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47672" y="4379976"/>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192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7512" y="3115056"/>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0" name="Rectangle 9"/>
          <p:cNvSpPr/>
          <p:nvPr/>
        </p:nvSpPr>
        <p:spPr>
          <a:xfrm>
            <a:off x="311913" y="4215719"/>
            <a:ext cx="1569720" cy="6421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Comparison Write</a:t>
            </a:r>
            <a:endParaRPr lang="en-US" sz="2000" dirty="0"/>
          </a:p>
        </p:txBody>
      </p:sp>
      <p:sp>
        <p:nvSpPr>
          <p:cNvPr id="6" name="Rectangle 5"/>
          <p:cNvSpPr/>
          <p:nvPr/>
        </p:nvSpPr>
        <p:spPr>
          <a:xfrm>
            <a:off x="28620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5872" y="3115056"/>
            <a:ext cx="1828800" cy="4023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95872" y="4366529"/>
            <a:ext cx="1828800" cy="4023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67472" y="3122586"/>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15712" y="3115056"/>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5" name="Rectangle 14"/>
          <p:cNvSpPr/>
          <p:nvPr/>
        </p:nvSpPr>
        <p:spPr>
          <a:xfrm>
            <a:off x="4721352" y="4379976"/>
            <a:ext cx="17526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Flip-N-Write</a:t>
            </a:r>
            <a:endParaRPr lang="en-US" sz="2200" dirty="0"/>
          </a:p>
        </p:txBody>
      </p:sp>
      <p:sp>
        <p:nvSpPr>
          <p:cNvPr id="16" name="Rectangle 15"/>
          <p:cNvSpPr/>
          <p:nvPr/>
        </p:nvSpPr>
        <p:spPr>
          <a:xfrm>
            <a:off x="7507224" y="312258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10272" y="3118104"/>
            <a:ext cx="914400" cy="39319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00" dirty="0"/>
          </a:p>
        </p:txBody>
      </p:sp>
      <p:sp>
        <p:nvSpPr>
          <p:cNvPr id="22" name="Rectangle 21"/>
          <p:cNvSpPr/>
          <p:nvPr/>
        </p:nvSpPr>
        <p:spPr>
          <a:xfrm>
            <a:off x="33192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620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35376" y="4380245"/>
            <a:ext cx="228600" cy="3749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47872" y="3118104"/>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47872" y="311505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Optimizations reduce bit-flips per write to 10-12%</a:t>
            </a:r>
            <a:endParaRPr lang="en-US" sz="2800" kern="0" dirty="0"/>
          </a:p>
        </p:txBody>
      </p:sp>
      <p:sp>
        <p:nvSpPr>
          <p:cNvPr id="29" name="Rectangle 28"/>
          <p:cNvSpPr/>
          <p:nvPr/>
        </p:nvSpPr>
        <p:spPr>
          <a:xfrm>
            <a:off x="7967472" y="3122586"/>
            <a:ext cx="45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07224" y="3122586"/>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10272" y="3118104"/>
            <a:ext cx="914400" cy="39319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200" dirty="0"/>
          </a:p>
        </p:txBody>
      </p:sp>
      <p:cxnSp>
        <p:nvCxnSpPr>
          <p:cNvPr id="37" name="Straight Arrow Connector 36"/>
          <p:cNvCxnSpPr>
            <a:endCxn id="23" idx="0"/>
          </p:cNvCxnSpPr>
          <p:nvPr/>
        </p:nvCxnSpPr>
        <p:spPr>
          <a:xfrm flipH="1">
            <a:off x="2976372" y="2617076"/>
            <a:ext cx="342900" cy="501028"/>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319272" y="2617076"/>
            <a:ext cx="82768" cy="49798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319272" y="2617076"/>
            <a:ext cx="345530" cy="492720"/>
          </a:xfrm>
          <a:prstGeom prst="straightConnector1">
            <a:avLst/>
          </a:prstGeom>
          <a:ln>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60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8.33333E-7 1.3876E-6 L 0.00122 0.18501 " pathEditMode="relative" rAng="0" ptsTypes="AA">
                                      <p:cBhvr>
                                        <p:cTn id="52" dur="1500" fill="hold"/>
                                        <p:tgtEl>
                                          <p:spTgt spid="6"/>
                                        </p:tgtEl>
                                        <p:attrNameLst>
                                          <p:attrName>ppt_x</p:attrName>
                                          <p:attrName>ppt_y</p:attrName>
                                        </p:attrNameLst>
                                      </p:cBhvr>
                                      <p:rCtr x="52" y="9251"/>
                                    </p:animMotion>
                                  </p:childTnLst>
                                </p:cTn>
                              </p:par>
                              <p:par>
                                <p:cTn id="53" presetID="42" presetClass="path" presetSubtype="0" accel="50000" decel="50000" fill="hold" grpId="0" nodeType="withEffect">
                                  <p:stCondLst>
                                    <p:cond delay="0"/>
                                  </p:stCondLst>
                                  <p:childTnLst>
                                    <p:animMotion origin="layout" path="M -8.33333E-7 -1.14709E-6 L -8.33333E-7 0.18548 " pathEditMode="relative" rAng="0" ptsTypes="AA">
                                      <p:cBhvr>
                                        <p:cTn id="54" dur="1500" fill="hold"/>
                                        <p:tgtEl>
                                          <p:spTgt spid="8"/>
                                        </p:tgtEl>
                                        <p:attrNameLst>
                                          <p:attrName>ppt_x</p:attrName>
                                          <p:attrName>ppt_y</p:attrName>
                                        </p:attrNameLst>
                                      </p:cBhvr>
                                      <p:rCtr x="0" y="9274"/>
                                    </p:animMotion>
                                  </p:childTnLst>
                                </p:cTn>
                              </p:par>
                              <p:par>
                                <p:cTn id="55" presetID="42" presetClass="path" presetSubtype="0" accel="50000" decel="50000" fill="hold" grpId="0" nodeType="withEffect">
                                  <p:stCondLst>
                                    <p:cond delay="0"/>
                                  </p:stCondLst>
                                  <p:childTnLst>
                                    <p:animMotion origin="layout" path="M -8.33333E-7 -1.14709E-6 L -8.33333E-7 0.18548 " pathEditMode="relative" rAng="0" ptsTypes="AA">
                                      <p:cBhvr>
                                        <p:cTn id="56" dur="1500" fill="hold"/>
                                        <p:tgtEl>
                                          <p:spTgt spid="25"/>
                                        </p:tgtEl>
                                        <p:attrNameLst>
                                          <p:attrName>ppt_x</p:attrName>
                                          <p:attrName>ppt_y</p:attrName>
                                        </p:attrNameLst>
                                      </p:cBhvr>
                                      <p:rCtr x="0" y="9274"/>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fade">
                                      <p:cBhvr>
                                        <p:cTn id="61" dur="500"/>
                                        <p:tgtEl>
                                          <p:spTgt spid="33">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
                                            <p:bg/>
                                          </p:spTgt>
                                        </p:tgtEl>
                                        <p:attrNameLst>
                                          <p:attrName>style.visibility</p:attrName>
                                        </p:attrNameLst>
                                      </p:cBhvr>
                                      <p:to>
                                        <p:strVal val="visible"/>
                                      </p:to>
                                    </p:set>
                                    <p:animEffect transition="in" filter="fade">
                                      <p:cBhvr>
                                        <p:cTn id="64" dur="500"/>
                                        <p:tgtEl>
                                          <p:spTgt spid="33">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Effect transition="in" filter="fade">
                                      <p:cBhvr>
                                        <p:cTn id="67" dur="500"/>
                                        <p:tgtEl>
                                          <p:spTgt spid="33">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1"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500"/>
                                        <p:tgtEl>
                                          <p:spTgt spid="1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grpId="2"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1" nodeType="clickEffect">
                                  <p:stCondLst>
                                    <p:cond delay="0"/>
                                  </p:stCondLst>
                                  <p:childTnLst>
                                    <p:animMotion origin="layout" path="M -4.16667E-6 3.78353E-6 L -4.16667E-6 0.18293 " pathEditMode="relative" rAng="0" ptsTypes="AA">
                                      <p:cBhvr>
                                        <p:cTn id="106" dur="1500" fill="hold"/>
                                        <p:tgtEl>
                                          <p:spTgt spid="21"/>
                                        </p:tgtEl>
                                        <p:attrNameLst>
                                          <p:attrName>ppt_x</p:attrName>
                                          <p:attrName>ppt_y</p:attrName>
                                        </p:attrNameLst>
                                      </p:cBhvr>
                                      <p:rCtr x="0" y="9135"/>
                                    </p:animMotion>
                                  </p:childTnLst>
                                </p:cTn>
                              </p:par>
                              <p:par>
                                <p:cTn id="107" presetID="42" presetClass="path" presetSubtype="0" accel="50000" decel="50000" fill="hold" grpId="2" nodeType="withEffect">
                                  <p:stCondLst>
                                    <p:cond delay="0"/>
                                  </p:stCondLst>
                                  <p:childTnLst>
                                    <p:animMotion origin="layout" path="M 3.05556E-6 -4.94912E-6 L 3.05556E-6 0.18317 " pathEditMode="relative" rAng="0" ptsTypes="AA">
                                      <p:cBhvr>
                                        <p:cTn id="108" dur="1500" fill="hold"/>
                                        <p:tgtEl>
                                          <p:spTgt spid="16"/>
                                        </p:tgtEl>
                                        <p:attrNameLst>
                                          <p:attrName>ppt_x</p:attrName>
                                          <p:attrName>ppt_y</p:attrName>
                                        </p:attrNameLst>
                                      </p:cBhvr>
                                      <p:rCtr x="0" y="9158"/>
                                    </p:animMotion>
                                  </p:childTnLst>
                                </p:cTn>
                              </p:par>
                              <p:par>
                                <p:cTn id="109" presetID="42" presetClass="path" presetSubtype="0" accel="50000" decel="50000" fill="hold" grpId="2" nodeType="withEffect">
                                  <p:stCondLst>
                                    <p:cond delay="0"/>
                                  </p:stCondLst>
                                  <p:childTnLst>
                                    <p:animMotion origin="layout" path="M -4.16667E-6 -4.94912E-6 L -4.16667E-6 0.18224 " pathEditMode="relative" rAng="0" ptsTypes="AA">
                                      <p:cBhvr>
                                        <p:cTn id="110" dur="1500" fill="hold"/>
                                        <p:tgtEl>
                                          <p:spTgt spid="13"/>
                                        </p:tgtEl>
                                        <p:attrNameLst>
                                          <p:attrName>ppt_x</p:attrName>
                                          <p:attrName>ppt_y</p:attrName>
                                        </p:attrNameLst>
                                      </p:cBhvr>
                                      <p:rCtr x="0" y="9112"/>
                                    </p:animMotion>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xit" presetSubtype="0" fill="hold" grpId="0" nodeType="withEffect">
                                  <p:stCondLst>
                                    <p:cond delay="0"/>
                                  </p:stCondLst>
                                  <p:childTnLst>
                                    <p:animEffect transition="out" filter="fade">
                                      <p:cBhvr>
                                        <p:cTn id="117" dur="500"/>
                                        <p:tgtEl>
                                          <p:spTgt spid="16"/>
                                        </p:tgtEl>
                                      </p:cBhvr>
                                    </p:animEffect>
                                    <p:set>
                                      <p:cBhvr>
                                        <p:cTn id="118" dur="1" fill="hold">
                                          <p:stCondLst>
                                            <p:cond delay="499"/>
                                          </p:stCondLst>
                                        </p:cTn>
                                        <p:tgtEl>
                                          <p:spTgt spid="16"/>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3"/>
                                        </p:tgtEl>
                                      </p:cBhvr>
                                    </p:animEffect>
                                    <p:set>
                                      <p:cBhvr>
                                        <p:cTn id="121" dur="1" fill="hold">
                                          <p:stCondLst>
                                            <p:cond delay="499"/>
                                          </p:stCondLst>
                                        </p:cTn>
                                        <p:tgtEl>
                                          <p:spTgt spid="1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build="allAtOnce" animBg="1"/>
      <p:bldP spid="5" grpId="0" animBg="1"/>
      <p:bldP spid="7" grpId="0" animBg="1"/>
      <p:bldP spid="8" grpId="0" animBg="1"/>
      <p:bldP spid="8" grpId="1" animBg="1"/>
      <p:bldP spid="9" grpId="0" animBg="1"/>
      <p:bldP spid="10" grpId="0" animBg="1"/>
      <p:bldP spid="6" grpId="0" animBg="1"/>
      <p:bldP spid="6" grpId="1" animBg="1"/>
      <p:bldP spid="11" grpId="0" animBg="1"/>
      <p:bldP spid="12" grpId="0" animBg="1"/>
      <p:bldP spid="13" grpId="0" animBg="1"/>
      <p:bldP spid="13" grpId="1" animBg="1"/>
      <p:bldP spid="13" grpId="2" animBg="1"/>
      <p:bldP spid="14" grpId="0" animBg="1"/>
      <p:bldP spid="15" grpId="0" animBg="1"/>
      <p:bldP spid="16" grpId="0" animBg="1"/>
      <p:bldP spid="16" grpId="1" animBg="1"/>
      <p:bldP spid="16" grpId="2" animBg="1"/>
      <p:bldP spid="21" grpId="1" animBg="1"/>
      <p:bldP spid="21" grpId="2" animBg="1"/>
      <p:bldP spid="22" grpId="1" animBg="1"/>
      <p:bldP spid="23" grpId="1" animBg="1"/>
      <p:bldP spid="27" grpId="0" animBg="1"/>
      <p:bldP spid="25" grpId="0" animBg="1"/>
      <p:bldP spid="25" grpId="1" animBg="1"/>
      <p:bldP spid="26" grpId="0" animBg="1"/>
      <p:bldP spid="31" grpId="0" animBg="1"/>
      <p:bldP spid="29" grpId="1" animBg="1"/>
      <p:bldP spid="30" grpId="1" animBg="1"/>
      <p:bldP spid="3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Counter-mode encryption</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40</a:t>
            </a:fld>
            <a:endParaRPr lang="en-US"/>
          </a:p>
        </p:txBody>
      </p:sp>
      <p:pic>
        <p:nvPicPr>
          <p:cNvPr id="1026" name="Picture 2" descr="CTR encryption 2.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86" y="1315593"/>
            <a:ext cx="8322429" cy="335112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242888" y="1192213"/>
            <a:ext cx="8901112" cy="483076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Security bounds no worse than CBC (NIST-approved)</a:t>
            </a:r>
          </a:p>
          <a:p>
            <a:pPr marL="0" indent="0">
              <a:buNone/>
            </a:pPr>
            <a:r>
              <a:rPr lang="en-US" dirty="0" smtClean="0"/>
              <a:t>Weakness to input is accepted to due to the underlying 	block cipher and not the mode of operation</a:t>
            </a:r>
            <a:endParaRPr lang="en-US" dirty="0"/>
          </a:p>
        </p:txBody>
      </p:sp>
    </p:spTree>
    <p:extLst>
      <p:ext uri="{BB962C8B-B14F-4D97-AF65-F5344CB8AC3E}">
        <p14:creationId xmlns:p14="http://schemas.microsoft.com/office/powerpoint/2010/main" val="1927737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Bit flip analysis</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41</a:t>
            </a:fld>
            <a:endParaRPr lang="en-US"/>
          </a:p>
        </p:txBody>
      </p:sp>
      <p:sp>
        <p:nvSpPr>
          <p:cNvPr id="13" name="Rectangle 12"/>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indent="0" algn="ctr">
              <a:buNone/>
            </a:pPr>
            <a:r>
              <a:rPr lang="en-US" sz="2800" b="1" dirty="0"/>
              <a:t>DEUCE eliminates two-thirds of the </a:t>
            </a:r>
            <a:r>
              <a:rPr lang="en-US" sz="2800" b="1" dirty="0" smtClean="0"/>
              <a:t>extra  </a:t>
            </a:r>
            <a:r>
              <a:rPr lang="en-US" sz="2800" b="1" dirty="0"/>
              <a:t>bit flips </a:t>
            </a:r>
            <a:r>
              <a:rPr lang="en-US" sz="2800" b="1" dirty="0" smtClean="0"/>
              <a:t>caused by </a:t>
            </a:r>
            <a:r>
              <a:rPr lang="en-US" sz="2800" b="1" dirty="0"/>
              <a:t>encryption</a:t>
            </a:r>
          </a:p>
        </p:txBody>
      </p:sp>
      <p:graphicFrame>
        <p:nvGraphicFramePr>
          <p:cNvPr id="14" name="Chart 13"/>
          <p:cNvGraphicFramePr>
            <a:graphicFrameLocks/>
          </p:cNvGraphicFramePr>
          <p:nvPr>
            <p:extLst>
              <p:ext uri="{D42A27DB-BD31-4B8C-83A1-F6EECF244321}">
                <p14:modId xmlns:p14="http://schemas.microsoft.com/office/powerpoint/2010/main" val="1993443144"/>
              </p:ext>
            </p:extLst>
          </p:nvPr>
        </p:nvGraphicFramePr>
        <p:xfrm>
          <a:off x="619125" y="1123950"/>
          <a:ext cx="7905750" cy="45727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297105693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a:graphicFrameLocks/>
          </p:cNvGraphicFramePr>
          <p:nvPr>
            <p:extLst>
              <p:ext uri="{D42A27DB-BD31-4B8C-83A1-F6EECF244321}">
                <p14:modId xmlns:p14="http://schemas.microsoft.com/office/powerpoint/2010/main" val="3875102901"/>
              </p:ext>
            </p:extLst>
          </p:nvPr>
        </p:nvGraphicFramePr>
        <p:xfrm>
          <a:off x="621792" y="1124712"/>
          <a:ext cx="7905750" cy="4572762"/>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1817000" y="1812357"/>
            <a:ext cx="6584050" cy="2738935"/>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772400" y="1812357"/>
            <a:ext cx="628650" cy="2738935"/>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Arrow Connector 21"/>
          <p:cNvCxnSpPr/>
          <p:nvPr/>
        </p:nvCxnSpPr>
        <p:spPr>
          <a:xfrm flipH="1">
            <a:off x="3638550" y="1717107"/>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5657850" y="1887253"/>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2105283" y="360896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4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xit" presetSubtype="0" fill="hold" grpId="0" nodeType="withEffect">
                                  <p:stCondLst>
                                    <p:cond delay="0"/>
                                  </p:stCondLst>
                                  <p:childTnLst>
                                    <p:animEffect transition="out" filter="fade">
                                      <p:cBhvr>
                                        <p:cTn id="9" dur="250"/>
                                        <p:tgtEl>
                                          <p:spTgt spid="14"/>
                                        </p:tgtEl>
                                      </p:cBhvr>
                                    </p:animEffect>
                                    <p:set>
                                      <p:cBhvr>
                                        <p:cTn id="10" dur="1" fill="hold">
                                          <p:stCondLst>
                                            <p:cond delay="24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xit" presetSubtype="0" fill="hold" grpId="1" nodeType="withEffect">
                                  <p:stCondLst>
                                    <p:cond delay="0"/>
                                  </p:stCondLst>
                                  <p:childTnLst>
                                    <p:animEffect transition="out" filter="fade">
                                      <p:cBhvr>
                                        <p:cTn id="17" dur="250"/>
                                        <p:tgtEl>
                                          <p:spTgt spid="18"/>
                                        </p:tgtEl>
                                      </p:cBhvr>
                                    </p:animEffect>
                                    <p:set>
                                      <p:cBhvr>
                                        <p:cTn id="18" dur="1" fill="hold">
                                          <p:stCondLst>
                                            <p:cond delay="24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xit" presetSubtype="0" fill="hold"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Graphic spid="14" grpId="0">
        <p:bldAsOne/>
      </p:bldGraphic>
      <p:bldGraphic spid="18" grpId="0">
        <p:bldAsOne/>
      </p:bldGraphic>
      <p:bldGraphic spid="18" grpId="1">
        <p:bldAsOne/>
      </p:bldGraphic>
      <p:bldGraphic spid="19" grpId="0">
        <p:bldAsOne/>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9" descr="http://www.saturdayedge.com/wp-content/uploads/2014/07/magnifyion-glas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991" y="4043591"/>
            <a:ext cx="858414" cy="7954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42888" y="1190778"/>
            <a:ext cx="8382000" cy="4830762"/>
          </a:xfrm>
        </p:spPr>
        <p:txBody>
          <a:bodyPr/>
          <a:lstStyle/>
          <a:p>
            <a:pPr marL="0" indent="0">
              <a:buNone/>
            </a:pPr>
            <a:r>
              <a:rPr lang="en-US" dirty="0" smtClean="0"/>
              <a:t>Non-volatility: Power savings </a:t>
            </a:r>
            <a:r>
              <a:rPr lang="en-US" dirty="0"/>
              <a:t> </a:t>
            </a:r>
            <a:r>
              <a:rPr lang="en-US" dirty="0" smtClean="0"/>
              <a:t>           Security     </a:t>
            </a:r>
          </a:p>
          <a:p>
            <a:pPr marL="0" indent="0">
              <a:buNone/>
            </a:pPr>
            <a:r>
              <a:rPr lang="en-US" dirty="0" smtClean="0"/>
              <a:t>More vulnerable to stolen-memory attack</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SECURITY vulnerability of PCM</a:t>
            </a:r>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5</a:t>
            </a:fld>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127" y="4029610"/>
            <a:ext cx="11430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Right Arrow 4"/>
          <p:cNvSpPr/>
          <p:nvPr/>
        </p:nvSpPr>
        <p:spPr>
          <a:xfrm>
            <a:off x="5297343" y="4918762"/>
            <a:ext cx="1972678"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695" y="4029610"/>
            <a:ext cx="1288552" cy="1337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descr="http://www.saturdayedge.com/wp-content/uploads/2014/07/magnifyion-glas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3272" y="4121731"/>
            <a:ext cx="947351" cy="8778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0874" y="4577985"/>
            <a:ext cx="429667" cy="422383"/>
          </a:xfrm>
          <a:prstGeom prst="rect">
            <a:avLst/>
          </a:prstGeom>
          <a:scene3d>
            <a:camera prst="orthographicFront">
              <a:rot lat="0" lon="0" rev="16200000"/>
            </a:camera>
            <a:lightRig rig="threePt" dir="t"/>
          </a:scene3d>
        </p:spPr>
      </p:pic>
      <p:sp>
        <p:nvSpPr>
          <p:cNvPr id="14" name="Rounded Rectangle 13"/>
          <p:cNvSpPr/>
          <p:nvPr/>
        </p:nvSpPr>
        <p:spPr>
          <a:xfrm>
            <a:off x="147766" y="2596433"/>
            <a:ext cx="2494833" cy="104197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400" b="1" dirty="0" smtClean="0">
                <a:solidFill>
                  <a:prstClr val="black"/>
                </a:solidFill>
              </a:rPr>
              <a:t>Stolen memory attack</a:t>
            </a:r>
            <a:endParaRPr lang="en-US" sz="2400" b="1" i="1" dirty="0">
              <a:solidFill>
                <a:srgbClr val="00B0F0"/>
              </a:solidFill>
            </a:endParaRPr>
          </a:p>
        </p:txBody>
      </p:sp>
      <p:sp>
        <p:nvSpPr>
          <p:cNvPr id="15" name="Rounded Rectangle 14"/>
          <p:cNvSpPr/>
          <p:nvPr/>
        </p:nvSpPr>
        <p:spPr>
          <a:xfrm>
            <a:off x="4585105" y="2596433"/>
            <a:ext cx="3329423" cy="1041973"/>
          </a:xfrm>
          <a:prstGeom prst="round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hangingPunct="0">
              <a:spcBef>
                <a:spcPct val="20000"/>
              </a:spcBef>
              <a:buSzPct val="120000"/>
            </a:pPr>
            <a:r>
              <a:rPr lang="en-US" sz="2400" b="1" dirty="0" smtClean="0">
                <a:solidFill>
                  <a:prstClr val="black"/>
                </a:solidFill>
              </a:rPr>
              <a:t>Bus snooping attack also possible</a:t>
            </a:r>
            <a:endParaRPr lang="en-US" sz="2400" b="1" i="1" dirty="0">
              <a:solidFill>
                <a:srgbClr val="00B0F0"/>
              </a:solidFill>
            </a:endParaRPr>
          </a:p>
        </p:txBody>
      </p:sp>
      <p:pic>
        <p:nvPicPr>
          <p:cNvPr id="17" name="Picture 4" descr="Image result for phase change memory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912152">
            <a:off x="7351795" y="4432261"/>
            <a:ext cx="1679823" cy="80114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29184" y="5696712"/>
            <a:ext cx="8494776" cy="954107"/>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We want to protect PCM from both </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“stolen memory attack” and “bus snooping attack”</a:t>
            </a:r>
            <a:endParaRPr lang="en-US" sz="2800" kern="0" dirty="0"/>
          </a:p>
        </p:txBody>
      </p:sp>
      <p:pic>
        <p:nvPicPr>
          <p:cNvPr id="1028" name="Picture 4" desc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6020" y="1060551"/>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6314" y="1060551"/>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02241" y="4121731"/>
            <a:ext cx="2478169" cy="1139861"/>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58484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0-#ppt_w/2"/>
                                          </p:val>
                                        </p:tav>
                                        <p:tav tm="100000">
                                          <p:val>
                                            <p:strVal val="#ppt_x"/>
                                          </p:val>
                                        </p:tav>
                                      </p:tavLst>
                                    </p:anim>
                                    <p:anim calcmode="lin" valueType="num">
                                      <p:cBhvr additive="base">
                                        <p:cTn id="16" dur="500" fill="hold"/>
                                        <p:tgtEl>
                                          <p:spTgt spid="205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18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320" fill="hold"/>
                                        <p:tgtEl>
                                          <p:spTgt spid="11"/>
                                        </p:tgtEl>
                                        <p:attrNameLst>
                                          <p:attrName>ppt_x</p:attrName>
                                        </p:attrNameLst>
                                      </p:cBhvr>
                                      <p:tavLst>
                                        <p:tav tm="0">
                                          <p:val>
                                            <p:strVal val="0-#ppt_w/2"/>
                                          </p:val>
                                        </p:tav>
                                        <p:tav tm="100000">
                                          <p:val>
                                            <p:strVal val="#ppt_x"/>
                                          </p:val>
                                        </p:tav>
                                      </p:tavLst>
                                    </p:anim>
                                    <p:anim calcmode="lin" valueType="num">
                                      <p:cBhvr additive="base">
                                        <p:cTn id="20" dur="32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 calcmode="lin" valueType="num">
                                      <p:cBhvr additive="base">
                                        <p:cTn id="3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2051"/>
                                        </p:tgtEl>
                                        <p:attrNameLst>
                                          <p:attrName>style.visibility</p:attrName>
                                        </p:attrNameLst>
                                      </p:cBhvr>
                                      <p:to>
                                        <p:strVal val="visible"/>
                                      </p:to>
                                    </p:set>
                                    <p:animEffect transition="in" filter="fade">
                                      <p:cBhvr>
                                        <p:cTn id="38" dur="500"/>
                                        <p:tgtEl>
                                          <p:spTgt spid="20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2057"/>
                                        </p:tgtEl>
                                        <p:attrNameLst>
                                          <p:attrName>style.visibility</p:attrName>
                                        </p:attrNameLst>
                                      </p:cBhvr>
                                      <p:to>
                                        <p:strVal val="visible"/>
                                      </p:to>
                                    </p:set>
                                    <p:animEffect transition="in" filter="fade">
                                      <p:cBhvr>
                                        <p:cTn id="44" dur="500"/>
                                        <p:tgtEl>
                                          <p:spTgt spid="2057"/>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par>
                          <p:cTn id="53" fill="hold">
                            <p:stCondLst>
                              <p:cond delay="500"/>
                            </p:stCondLst>
                            <p:childTnLst>
                              <p:par>
                                <p:cTn id="54" presetID="32" presetClass="emph" presetSubtype="0" fill="hold" nodeType="afterEffect">
                                  <p:stCondLst>
                                    <p:cond delay="0"/>
                                  </p:stCondLst>
                                  <p:childTnLst>
                                    <p:animRot by="120000">
                                      <p:cBhvr>
                                        <p:cTn id="55" dur="100" fill="hold">
                                          <p:stCondLst>
                                            <p:cond delay="0"/>
                                          </p:stCondLst>
                                        </p:cTn>
                                        <p:tgtEl>
                                          <p:spTgt spid="13"/>
                                        </p:tgtEl>
                                        <p:attrNameLst>
                                          <p:attrName>r</p:attrName>
                                        </p:attrNameLst>
                                      </p:cBhvr>
                                    </p:animRot>
                                    <p:animRot by="-240000">
                                      <p:cBhvr>
                                        <p:cTn id="56" dur="200" fill="hold">
                                          <p:stCondLst>
                                            <p:cond delay="200"/>
                                          </p:stCondLst>
                                        </p:cTn>
                                        <p:tgtEl>
                                          <p:spTgt spid="13"/>
                                        </p:tgtEl>
                                        <p:attrNameLst>
                                          <p:attrName>r</p:attrName>
                                        </p:attrNameLst>
                                      </p:cBhvr>
                                    </p:animRot>
                                    <p:animRot by="240000">
                                      <p:cBhvr>
                                        <p:cTn id="57" dur="200" fill="hold">
                                          <p:stCondLst>
                                            <p:cond delay="400"/>
                                          </p:stCondLst>
                                        </p:cTn>
                                        <p:tgtEl>
                                          <p:spTgt spid="13"/>
                                        </p:tgtEl>
                                        <p:attrNameLst>
                                          <p:attrName>r</p:attrName>
                                        </p:attrNameLst>
                                      </p:cBhvr>
                                    </p:animRot>
                                    <p:animRot by="-240000">
                                      <p:cBhvr>
                                        <p:cTn id="58" dur="200" fill="hold">
                                          <p:stCondLst>
                                            <p:cond delay="600"/>
                                          </p:stCondLst>
                                        </p:cTn>
                                        <p:tgtEl>
                                          <p:spTgt spid="13"/>
                                        </p:tgtEl>
                                        <p:attrNameLst>
                                          <p:attrName>r</p:attrName>
                                        </p:attrNameLst>
                                      </p:cBhvr>
                                    </p:animRot>
                                    <p:animRot by="120000">
                                      <p:cBhvr>
                                        <p:cTn id="59" dur="200" fill="hold">
                                          <p:stCondLst>
                                            <p:cond delay="800"/>
                                          </p:stCondLst>
                                        </p:cTn>
                                        <p:tgtEl>
                                          <p:spTgt spid="13"/>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on PCM</a:t>
            </a:r>
            <a:endParaRPr lang="en-US" dirty="0"/>
          </a:p>
        </p:txBody>
      </p:sp>
      <p:sp>
        <p:nvSpPr>
          <p:cNvPr id="3" name="Content Placeholder 2"/>
          <p:cNvSpPr>
            <a:spLocks noGrp="1"/>
          </p:cNvSpPr>
          <p:nvPr>
            <p:ph idx="1"/>
          </p:nvPr>
        </p:nvSpPr>
        <p:spPr>
          <a:xfrm>
            <a:off x="242888" y="1192213"/>
            <a:ext cx="8645080" cy="4830762"/>
          </a:xfrm>
        </p:spPr>
        <p:txBody>
          <a:bodyPr/>
          <a:lstStyle/>
          <a:p>
            <a:pPr marL="0" indent="0">
              <a:buNone/>
            </a:pPr>
            <a:r>
              <a:rPr lang="en-US" dirty="0" smtClean="0"/>
              <a:t>Protect PCM using memory encryption</a:t>
            </a:r>
          </a:p>
          <a:p>
            <a:pPr marL="0" indent="0">
              <a:buNone/>
            </a:pPr>
            <a:r>
              <a:rPr lang="en-US" dirty="0" smtClean="0"/>
              <a:t>Encryption causes 50% bit flips on each write</a:t>
            </a:r>
          </a:p>
          <a:p>
            <a:pPr marL="457200" lvl="1" indent="0">
              <a:buNone/>
            </a:pPr>
            <a:r>
              <a:rPr lang="en-US" dirty="0" smtClean="0"/>
              <a:t>1 </a:t>
            </a:r>
            <a:r>
              <a:rPr lang="en-US" dirty="0"/>
              <a:t>bit </a:t>
            </a:r>
            <a:r>
              <a:rPr lang="en-US" dirty="0" smtClean="0"/>
              <a:t>flip in line </a:t>
            </a:r>
            <a:r>
              <a:rPr lang="en-US" dirty="0" smtClean="0">
                <a:sym typeface="Wingdings" pitchFamily="2" charset="2"/>
              </a:rPr>
              <a:t> </a:t>
            </a:r>
            <a:r>
              <a:rPr lang="en-US" dirty="0" smtClean="0"/>
              <a:t>50% bit flips in encrypted line</a:t>
            </a:r>
          </a:p>
          <a:p>
            <a:endParaRPr lang="en-US" dirty="0"/>
          </a:p>
          <a:p>
            <a:endParaRPr lang="en-US" dirty="0" smtClean="0"/>
          </a:p>
          <a:p>
            <a:endParaRPr lang="en-US" dirty="0" smtClean="0"/>
          </a:p>
          <a:p>
            <a:pPr marL="0" indent="0">
              <a:buNone/>
            </a:pPr>
            <a:r>
              <a:rPr lang="en-US" dirty="0" smtClean="0"/>
              <a:t> </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6</a:t>
            </a:fld>
            <a:endParaRPr lang="en-US"/>
          </a:p>
        </p:txBody>
      </p:sp>
      <p:sp>
        <p:nvSpPr>
          <p:cNvPr id="15" name="Rectangle 14"/>
          <p:cNvSpPr/>
          <p:nvPr/>
        </p:nvSpPr>
        <p:spPr>
          <a:xfrm>
            <a:off x="4339202" y="2997643"/>
            <a:ext cx="1828800" cy="393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39202" y="4262563"/>
            <a:ext cx="1828800" cy="393192"/>
          </a:xfrm>
          <a:prstGeom prst="rect">
            <a:avLst/>
          </a:prstGeom>
          <a:pattFill prst="dkDnDiag">
            <a:fgClr>
              <a:srgbClr val="00B050"/>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10802" y="3000691"/>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59042" y="2997643"/>
            <a:ext cx="115824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dirty="0" smtClean="0"/>
              <a:t>Cache</a:t>
            </a:r>
            <a:endParaRPr lang="en-US" sz="2200" dirty="0"/>
          </a:p>
        </p:txBody>
      </p:sp>
      <p:sp>
        <p:nvSpPr>
          <p:cNvPr id="19" name="Rectangle 18"/>
          <p:cNvSpPr/>
          <p:nvPr/>
        </p:nvSpPr>
        <p:spPr>
          <a:xfrm>
            <a:off x="2545976" y="4132186"/>
            <a:ext cx="1727187" cy="60823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t>Encrypted PCM</a:t>
            </a:r>
            <a:endParaRPr lang="en-US" sz="2000" dirty="0"/>
          </a:p>
        </p:txBody>
      </p:sp>
      <p:sp>
        <p:nvSpPr>
          <p:cNvPr id="21" name="Rectangle 20"/>
          <p:cNvSpPr/>
          <p:nvPr/>
        </p:nvSpPr>
        <p:spPr>
          <a:xfrm>
            <a:off x="5710802" y="2997643"/>
            <a:ext cx="22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39202" y="4262563"/>
            <a:ext cx="1828800" cy="393192"/>
          </a:xfrm>
          <a:prstGeom prst="rect">
            <a:avLst/>
          </a:prstGeom>
          <a:pattFill prst="dkVert">
            <a:fgClr>
              <a:srgbClr val="FF0000"/>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smtClean="0"/>
              <a:t>Encryption causes 50% bit flips </a:t>
            </a:r>
            <a:r>
              <a:rPr lang="en-US" sz="2800" kern="0" dirty="0" smtClean="0">
                <a:sym typeface="Wingdings" pitchFamily="2" charset="2"/>
              </a:rPr>
              <a:t> Write-intensive</a:t>
            </a:r>
            <a:endParaRPr lang="en-US" sz="2800" kern="0" dirty="0"/>
          </a:p>
        </p:txBody>
      </p:sp>
      <p:sp>
        <p:nvSpPr>
          <p:cNvPr id="5" name="TextBox 4"/>
          <p:cNvSpPr txBox="1"/>
          <p:nvPr/>
        </p:nvSpPr>
        <p:spPr>
          <a:xfrm>
            <a:off x="3059042" y="4949139"/>
            <a:ext cx="3071162" cy="523220"/>
          </a:xfrm>
          <a:prstGeom prst="rect">
            <a:avLst/>
          </a:prstGeom>
          <a:noFill/>
          <a:ln>
            <a:solidFill>
              <a:schemeClr val="bg1"/>
            </a:solidFill>
          </a:ln>
        </p:spPr>
        <p:txBody>
          <a:bodyPr wrap="none" rtlCol="0">
            <a:spAutoFit/>
          </a:bodyPr>
          <a:lstStyle/>
          <a:p>
            <a:r>
              <a:rPr lang="en-US" sz="2800" b="1" dirty="0" smtClean="0"/>
              <a:t>Avalanche Effect</a:t>
            </a:r>
            <a:endParaRPr lang="en-US" sz="2800" b="1" dirty="0"/>
          </a:p>
        </p:txBody>
      </p:sp>
    </p:spTree>
    <p:extLst>
      <p:ext uri="{BB962C8B-B14F-4D97-AF65-F5344CB8AC3E}">
        <p14:creationId xmlns:p14="http://schemas.microsoft.com/office/powerpoint/2010/main" val="174734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1.38889E-6 -2.96296E-6 L -1.38889E-6 0.18542 " pathEditMode="relative" rAng="0" ptsTypes="AA">
                                      <p:cBhvr>
                                        <p:cTn id="33" dur="1500" fill="hold"/>
                                        <p:tgtEl>
                                          <p:spTgt spid="17"/>
                                        </p:tgtEl>
                                        <p:attrNameLst>
                                          <p:attrName>ppt_x</p:attrName>
                                          <p:attrName>ppt_y</p:attrName>
                                        </p:attrNameLst>
                                      </p:cBhvr>
                                      <p:rCtr x="0" y="9259"/>
                                    </p:animMotion>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500"/>
                                        <p:tgtEl>
                                          <p:spTgt spid="25"/>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25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8" grpId="0" animBg="1"/>
      <p:bldP spid="19" grpId="0" animBg="1"/>
      <p:bldP spid="21" grpId="0" animBg="1"/>
      <p:bldP spid="25" grpId="0" animBg="1"/>
      <p:bldP spid="12"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198438"/>
            <a:ext cx="8896350" cy="487362"/>
          </a:xfrm>
        </p:spPr>
        <p:txBody>
          <a:bodyPr/>
          <a:lstStyle/>
          <a:p>
            <a:r>
              <a:rPr lang="en-US" dirty="0" smtClean="0"/>
              <a:t>encryption </a:t>
            </a:r>
            <a:r>
              <a:rPr lang="en-US" dirty="0"/>
              <a:t>on pcm costly</a:t>
            </a:r>
          </a:p>
        </p:txBody>
      </p:sp>
      <p:sp>
        <p:nvSpPr>
          <p:cNvPr id="3" name="Content Placeholder 2"/>
          <p:cNvSpPr>
            <a:spLocks noGrp="1"/>
          </p:cNvSpPr>
          <p:nvPr>
            <p:ph idx="1"/>
          </p:nvPr>
        </p:nvSpPr>
        <p:spPr>
          <a:xfrm>
            <a:off x="241880" y="1192213"/>
            <a:ext cx="9083992" cy="4830762"/>
          </a:xfrm>
        </p:spPr>
        <p:txBody>
          <a:bodyPr/>
          <a:lstStyle/>
          <a:p>
            <a:endParaRPr lang="en-US" dirty="0" smtClean="0"/>
          </a:p>
          <a:p>
            <a:endParaRPr lang="en-US" dirty="0"/>
          </a:p>
          <a:p>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7</a:t>
            </a:fld>
            <a:endParaRPr lang="en-US"/>
          </a:p>
        </p:txBody>
      </p:sp>
      <p:sp>
        <p:nvSpPr>
          <p:cNvPr id="34" name="Rectangle 33"/>
          <p:cNvSpPr/>
          <p:nvPr/>
        </p:nvSpPr>
        <p:spPr>
          <a:xfrm>
            <a:off x="329184" y="6126480"/>
            <a:ext cx="8494776" cy="523220"/>
          </a:xfrm>
          <a:prstGeom prst="rect">
            <a:avLst/>
          </a:prstGeom>
          <a:solidFill>
            <a:srgbClr val="BBCFE6"/>
          </a:solidFill>
          <a:ln w="38100" cmpd="sng">
            <a:solidFill>
              <a:srgbClr val="FF6600"/>
            </a:solid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noProof="0" dirty="0" smtClean="0"/>
              <a:t>Encryption increases bit flips from 12% to 50% (4x!)</a:t>
            </a:r>
            <a:endParaRPr kumimoji="0" lang="en-US" sz="2800" b="0" i="0" u="none" strike="noStrike" kern="0" cap="none" spc="0" normalizeH="0" baseline="0" noProof="0" dirty="0">
              <a:ln>
                <a:noFill/>
              </a:ln>
              <a:effectLst/>
              <a:uLnTx/>
              <a:uFillTx/>
            </a:endParaRPr>
          </a:p>
        </p:txBody>
      </p:sp>
      <p:graphicFrame>
        <p:nvGraphicFramePr>
          <p:cNvPr id="36" name="Chart 35"/>
          <p:cNvGraphicFramePr>
            <a:graphicFrameLocks/>
          </p:cNvGraphicFramePr>
          <p:nvPr>
            <p:extLst>
              <p:ext uri="{D42A27DB-BD31-4B8C-83A1-F6EECF244321}">
                <p14:modId xmlns:p14="http://schemas.microsoft.com/office/powerpoint/2010/main" val="3818821014"/>
              </p:ext>
            </p:extLst>
          </p:nvPr>
        </p:nvGraphicFramePr>
        <p:xfrm>
          <a:off x="818148" y="1426464"/>
          <a:ext cx="7507704" cy="4422909"/>
        </p:xfrm>
        <a:graphic>
          <a:graphicData uri="http://schemas.openxmlformats.org/drawingml/2006/chart">
            <c:chart xmlns:c="http://schemas.openxmlformats.org/drawingml/2006/chart" xmlns:r="http://schemas.openxmlformats.org/officeDocument/2006/relationships" r:id="rId3"/>
          </a:graphicData>
        </a:graphic>
      </p:graphicFrame>
      <p:cxnSp>
        <p:nvCxnSpPr>
          <p:cNvPr id="24" name="Straight Arrow Connector 23"/>
          <p:cNvCxnSpPr/>
          <p:nvPr/>
        </p:nvCxnSpPr>
        <p:spPr>
          <a:xfrm flipV="1">
            <a:off x="3038776" y="2609850"/>
            <a:ext cx="2809574" cy="2038350"/>
          </a:xfrm>
          <a:prstGeom prst="straightConnector1">
            <a:avLst/>
          </a:prstGeom>
          <a:ln w="53975">
            <a:tailEnd type="arrow"/>
          </a:ln>
          <a:effectLst/>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08173" y="3208492"/>
            <a:ext cx="635508" cy="3108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4x</a:t>
            </a:r>
            <a:endParaRPr lang="en-US" sz="2000" dirty="0"/>
          </a:p>
        </p:txBody>
      </p:sp>
      <p:sp>
        <p:nvSpPr>
          <p:cNvPr id="46" name="Rectangle 45"/>
          <p:cNvSpPr/>
          <p:nvPr/>
        </p:nvSpPr>
        <p:spPr>
          <a:xfrm>
            <a:off x="1919442" y="2107838"/>
            <a:ext cx="6245817" cy="3199658"/>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a:off x="3001395" y="434753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962400" y="4438971"/>
            <a:ext cx="266700" cy="264093"/>
          </a:xfrm>
          <a:prstGeom prst="straightConnector1">
            <a:avLst/>
          </a:prstGeom>
          <a:ln w="53975">
            <a:solidFill>
              <a:srgbClr val="FF0000"/>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8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xit" presetSubtype="0" fill="hold"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write-efficient </a:t>
            </a:r>
            <a:r>
              <a:rPr lang="en-US" dirty="0"/>
              <a:t>encryption</a:t>
            </a:r>
          </a:p>
        </p:txBody>
      </p:sp>
      <p:sp>
        <p:nvSpPr>
          <p:cNvPr id="6" name="Rectangle 5"/>
          <p:cNvSpPr/>
          <p:nvPr/>
        </p:nvSpPr>
        <p:spPr>
          <a:xfrm>
            <a:off x="209227" y="3228333"/>
            <a:ext cx="8725546" cy="954107"/>
          </a:xfrm>
          <a:prstGeom prst="rect">
            <a:avLst/>
          </a:prstGeom>
          <a:solidFill>
            <a:srgbClr val="BBCFE6"/>
          </a:solidFill>
          <a:ln w="38100" cmpd="sng">
            <a:solidFill>
              <a:srgbClr val="FF6600"/>
            </a:solidFill>
          </a:ln>
        </p:spPr>
        <p:txBody>
          <a:bodyPr wrap="square">
            <a:spAutoFit/>
          </a:bodyPr>
          <a:lstStyle/>
          <a:p>
            <a:pPr algn="ctr"/>
            <a:r>
              <a:rPr lang="en-US" sz="2800" b="1" dirty="0" smtClean="0"/>
              <a:t>Goal: How do we implement memory encryption, without increasing bit flips by 4x?</a:t>
            </a:r>
            <a:endParaRPr lang="en-US" sz="2800" b="1" dirty="0"/>
          </a:p>
        </p:txBody>
      </p:sp>
      <p:sp>
        <p:nvSpPr>
          <p:cNvPr id="9" name="Slide Number Placeholder 3"/>
          <p:cNvSpPr>
            <a:spLocks noGrp="1"/>
          </p:cNvSpPr>
          <p:nvPr>
            <p:ph type="sldNum" sz="quarter" idx="12"/>
          </p:nvPr>
        </p:nvSpPr>
        <p:spPr>
          <a:xfrm>
            <a:off x="6924675" y="6356350"/>
            <a:ext cx="2133600" cy="365125"/>
          </a:xfrm>
        </p:spPr>
        <p:txBody>
          <a:bodyPr/>
          <a:lstStyle/>
          <a:p>
            <a:pPr>
              <a:defRPr/>
            </a:pPr>
            <a:fld id="{79B9E78F-ABFD-44CE-894E-3D6432B5FCE3}" type="slidenum">
              <a:rPr lang="en-US" smtClean="0"/>
              <a:pPr>
                <a:defRPr/>
              </a:pPr>
              <a:t>8</a:t>
            </a:fld>
            <a:endParaRPr lang="en-US"/>
          </a:p>
        </p:txBody>
      </p:sp>
    </p:spTree>
    <p:extLst>
      <p:ext uri="{BB962C8B-B14F-4D97-AF65-F5344CB8AC3E}">
        <p14:creationId xmlns:p14="http://schemas.microsoft.com/office/powerpoint/2010/main" val="2547648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a:solidFill>
                  <a:schemeClr val="accent5">
                    <a:lumMod val="40000"/>
                    <a:lumOff val="60000"/>
                  </a:schemeClr>
                </a:solidFill>
                <a:cs typeface="Arial"/>
              </a:rPr>
              <a:t>Introduction </a:t>
            </a:r>
            <a:r>
              <a:rPr lang="en-US" dirty="0" smtClean="0">
                <a:solidFill>
                  <a:schemeClr val="accent5">
                    <a:lumMod val="40000"/>
                    <a:lumOff val="60000"/>
                  </a:schemeClr>
                </a:solidFill>
                <a:cs typeface="Arial"/>
              </a:rPr>
              <a:t>to PCM and encryption</a:t>
            </a:r>
          </a:p>
          <a:p>
            <a:pPr>
              <a:lnSpc>
                <a:spcPct val="200000"/>
              </a:lnSpc>
            </a:pPr>
            <a:r>
              <a:rPr lang="en-US" dirty="0" smtClean="0">
                <a:cs typeface="Arial"/>
              </a:rPr>
              <a:t>Background on Counter-mode Encryption</a:t>
            </a:r>
            <a:endParaRPr lang="en-US" dirty="0">
              <a:cs typeface="Arial"/>
            </a:endParaRPr>
          </a:p>
          <a:p>
            <a:pPr>
              <a:lnSpc>
                <a:spcPct val="200000"/>
              </a:lnSpc>
            </a:pPr>
            <a:r>
              <a:rPr lang="en-US" dirty="0" smtClean="0">
                <a:solidFill>
                  <a:schemeClr val="accent5">
                    <a:lumMod val="40000"/>
                    <a:lumOff val="60000"/>
                  </a:schemeClr>
                </a:solidFill>
                <a:cs typeface="Arial"/>
              </a:rPr>
              <a:t>DEUCE</a:t>
            </a:r>
            <a:endParaRPr lang="en-US" dirty="0">
              <a:solidFill>
                <a:schemeClr val="accent5">
                  <a:lumMod val="40000"/>
                  <a:lumOff val="60000"/>
                </a:schemeClr>
              </a:solidFill>
              <a:cs typeface="Arial"/>
            </a:endParaRPr>
          </a:p>
          <a:p>
            <a:pPr>
              <a:lnSpc>
                <a:spcPct val="200000"/>
              </a:lnSpc>
            </a:pPr>
            <a:r>
              <a:rPr lang="en-US" dirty="0">
                <a:solidFill>
                  <a:schemeClr val="accent5">
                    <a:lumMod val="40000"/>
                    <a:lumOff val="60000"/>
                  </a:schemeClr>
                </a:solidFill>
                <a:cs typeface="Arial"/>
              </a:rPr>
              <a:t>Results</a:t>
            </a:r>
          </a:p>
          <a:p>
            <a:pPr>
              <a:lnSpc>
                <a:spcPct val="200000"/>
              </a:lnSpc>
            </a:pPr>
            <a:r>
              <a:rPr lang="en-US" dirty="0" smtClean="0">
                <a:solidFill>
                  <a:schemeClr val="accent5">
                    <a:lumMod val="40000"/>
                    <a:lumOff val="60000"/>
                  </a:schemeClr>
                </a:solidFill>
                <a:cs typeface="Arial"/>
              </a:rPr>
              <a:t>Summary</a:t>
            </a:r>
            <a:endParaRPr lang="en-US" dirty="0">
              <a:solidFill>
                <a:schemeClr val="accent5">
                  <a:lumMod val="40000"/>
                  <a:lumOff val="60000"/>
                </a:schemeClr>
              </a:solidFill>
              <a:cs typeface="Arial"/>
            </a:endParaRPr>
          </a:p>
          <a:p>
            <a:pPr>
              <a:lnSpc>
                <a:spcPct val="200000"/>
              </a:lnSpc>
            </a:pPr>
            <a:endParaRPr lang="en-US" dirty="0">
              <a:solidFill>
                <a:schemeClr val="accent5">
                  <a:lumMod val="40000"/>
                  <a:lumOff val="60000"/>
                </a:schemeClr>
              </a:solidFill>
            </a:endParaRPr>
          </a:p>
        </p:txBody>
      </p:sp>
      <p:sp>
        <p:nvSpPr>
          <p:cNvPr id="4" name="Slide Number Placeholder 3"/>
          <p:cNvSpPr>
            <a:spLocks noGrp="1"/>
          </p:cNvSpPr>
          <p:nvPr>
            <p:ph type="sldNum" sz="quarter" idx="12"/>
          </p:nvPr>
        </p:nvSpPr>
        <p:spPr/>
        <p:txBody>
          <a:bodyPr/>
          <a:lstStyle/>
          <a:p>
            <a:pPr>
              <a:defRPr/>
            </a:pPr>
            <a:fld id="{79B9E78F-ABFD-44CE-894E-3D6432B5FCE3}" type="slidenum">
              <a:rPr lang="en-US" smtClean="0"/>
              <a:pPr>
                <a:defRPr/>
              </a:pPr>
              <a:t>9</a:t>
            </a:fld>
            <a:endParaRPr lang="en-US"/>
          </a:p>
        </p:txBody>
      </p:sp>
      <p:sp>
        <p:nvSpPr>
          <p:cNvPr id="5" name="Up Arrow 4"/>
          <p:cNvSpPr/>
          <p:nvPr/>
        </p:nvSpPr>
        <p:spPr>
          <a:xfrm rot="16200000">
            <a:off x="7308798" y="2552845"/>
            <a:ext cx="381000" cy="304800"/>
          </a:xfrm>
          <a:prstGeom prst="upArrow">
            <a:avLst/>
          </a:prstGeom>
          <a:solidFill>
            <a:srgbClr val="008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0011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prstDash val="sys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55009</TotalTime>
  <Words>3278</Words>
  <Application>Microsoft Office PowerPoint</Application>
  <PresentationFormat>On-screen Show (4:3)</PresentationFormat>
  <Paragraphs>1054</Paragraphs>
  <Slides>41</Slides>
  <Notes>36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DEUCE: Write-Efficient Encryption for PCM</vt:lpstr>
      <vt:lpstr>Executive Summary</vt:lpstr>
      <vt:lpstr>PCM as main memory</vt:lpstr>
      <vt:lpstr>Typical Write optimizations in pcm</vt:lpstr>
      <vt:lpstr>SECURITY vulnerability of PCM</vt:lpstr>
      <vt:lpstr>Encryption on PCM</vt:lpstr>
      <vt:lpstr>encryption on pcm costly</vt:lpstr>
      <vt:lpstr>GOAL: write-efficient encryption</vt:lpstr>
      <vt:lpstr>outline</vt:lpstr>
      <vt:lpstr>Why pad-based encryption?</vt:lpstr>
      <vt:lpstr>need for unique pads</vt:lpstr>
      <vt:lpstr>CounTeR-mode ENCRYPTION</vt:lpstr>
      <vt:lpstr>outline</vt:lpstr>
      <vt:lpstr>Insight 1</vt:lpstr>
      <vt:lpstr>Insight 2: Efficient implementation</vt:lpstr>
      <vt:lpstr>DEUCE: Dual Counter Encryption</vt:lpstr>
      <vt:lpstr>DEUCE: operation</vt:lpstr>
      <vt:lpstr>DEUCE: EXAMPLE (EPOCH = 4 writes)</vt:lpstr>
      <vt:lpstr>DEUCE: how to Decrypt?</vt:lpstr>
      <vt:lpstr>outline</vt:lpstr>
      <vt:lpstr>methodology</vt:lpstr>
      <vt:lpstr>methodology</vt:lpstr>
      <vt:lpstr>methodology</vt:lpstr>
      <vt:lpstr>methodology</vt:lpstr>
      <vt:lpstr>RESULTS: Bit flip analysis</vt:lpstr>
      <vt:lpstr>RESULTS: SPEEDUP&amp;POWER analysis</vt:lpstr>
      <vt:lpstr>RESULTS: Lifetime analysis</vt:lpstr>
      <vt:lpstr>outline</vt:lpstr>
      <vt:lpstr>Executive Summary</vt:lpstr>
      <vt:lpstr>Thank you</vt:lpstr>
      <vt:lpstr>EXTRA SLIDES</vt:lpstr>
      <vt:lpstr>Deuce FOR OTHER nvm</vt:lpstr>
      <vt:lpstr>Write slots</vt:lpstr>
      <vt:lpstr>IMPROVING PCM WEAR LEVELING</vt:lpstr>
      <vt:lpstr>QUESTION: IS it secure?</vt:lpstr>
      <vt:lpstr>minimum re-encrypt</vt:lpstr>
      <vt:lpstr>DEUCE re-encrypt</vt:lpstr>
      <vt:lpstr>QUESTION: IS it secure?</vt:lpstr>
      <vt:lpstr>Cipher Block Chaining</vt:lpstr>
      <vt:lpstr>Counter-mode encryption</vt:lpstr>
      <vt:lpstr>RESULTS: Bit flip analysis</vt:lpstr>
    </vt:vector>
  </TitlesOfParts>
  <Company>Communications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Brooke Novak</dc:creator>
  <cp:lastModifiedBy>Vinson Young</cp:lastModifiedBy>
  <cp:revision>1620</cp:revision>
  <dcterms:created xsi:type="dcterms:W3CDTF">2009-09-22T15:47:18Z</dcterms:created>
  <dcterms:modified xsi:type="dcterms:W3CDTF">2015-04-17T15:27:17Z</dcterms:modified>
</cp:coreProperties>
</file>