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0"/>
  </p:notesMasterIdLst>
  <p:handoutMasterIdLst>
    <p:handoutMasterId r:id="rId51"/>
  </p:handoutMasterIdLst>
  <p:sldIdLst>
    <p:sldId id="546" r:id="rId2"/>
    <p:sldId id="572" r:id="rId3"/>
    <p:sldId id="573" r:id="rId4"/>
    <p:sldId id="575" r:id="rId5"/>
    <p:sldId id="584" r:id="rId6"/>
    <p:sldId id="538" r:id="rId7"/>
    <p:sldId id="547" r:id="rId8"/>
    <p:sldId id="548" r:id="rId9"/>
    <p:sldId id="549" r:id="rId10"/>
    <p:sldId id="550" r:id="rId11"/>
    <p:sldId id="552" r:id="rId12"/>
    <p:sldId id="553" r:id="rId13"/>
    <p:sldId id="622" r:id="rId14"/>
    <p:sldId id="593" r:id="rId15"/>
    <p:sldId id="594" r:id="rId16"/>
    <p:sldId id="555" r:id="rId17"/>
    <p:sldId id="597" r:id="rId18"/>
    <p:sldId id="566" r:id="rId19"/>
    <p:sldId id="528" r:id="rId20"/>
    <p:sldId id="539" r:id="rId21"/>
    <p:sldId id="529" r:id="rId22"/>
    <p:sldId id="615" r:id="rId23"/>
    <p:sldId id="614" r:id="rId24"/>
    <p:sldId id="613" r:id="rId25"/>
    <p:sldId id="518" r:id="rId26"/>
    <p:sldId id="519" r:id="rId27"/>
    <p:sldId id="536" r:id="rId28"/>
    <p:sldId id="626" r:id="rId29"/>
    <p:sldId id="628" r:id="rId30"/>
    <p:sldId id="520" r:id="rId31"/>
    <p:sldId id="498" r:id="rId32"/>
    <p:sldId id="600" r:id="rId33"/>
    <p:sldId id="599" r:id="rId34"/>
    <p:sldId id="491" r:id="rId35"/>
    <p:sldId id="630" r:id="rId36"/>
    <p:sldId id="492" r:id="rId37"/>
    <p:sldId id="510" r:id="rId38"/>
    <p:sldId id="610" r:id="rId39"/>
    <p:sldId id="609" r:id="rId40"/>
    <p:sldId id="511" r:id="rId41"/>
    <p:sldId id="616" r:id="rId42"/>
    <p:sldId id="611" r:id="rId43"/>
    <p:sldId id="605" r:id="rId44"/>
    <p:sldId id="606" r:id="rId45"/>
    <p:sldId id="607" r:id="rId46"/>
    <p:sldId id="608" r:id="rId47"/>
    <p:sldId id="512" r:id="rId48"/>
    <p:sldId id="493" r:id="rId49"/>
  </p:sldIdLst>
  <p:sldSz cx="9144000" cy="6858000" type="screen4x3"/>
  <p:notesSz cx="6934200" cy="9220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041"/>
    <a:srgbClr val="F300FF"/>
    <a:srgbClr val="DE52C0"/>
    <a:srgbClr val="54E44A"/>
    <a:srgbClr val="FFD86D"/>
    <a:srgbClr val="FFD307"/>
    <a:srgbClr val="FFC4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81" autoAdjust="0"/>
    <p:restoredTop sz="62673" autoAdjust="0"/>
  </p:normalViewPr>
  <p:slideViewPr>
    <p:cSldViewPr snapToGrid="0" snapToObjects="1">
      <p:cViewPr varScale="1">
        <p:scale>
          <a:sx n="53" d="100"/>
          <a:sy n="53" d="100"/>
        </p:scale>
        <p:origin x="474" y="78"/>
      </p:cViewPr>
      <p:guideLst>
        <p:guide orient="horz" pos="2160"/>
        <p:guide pos="2880"/>
      </p:guideLst>
    </p:cSldViewPr>
  </p:slideViewPr>
  <p:notesTextViewPr>
    <p:cViewPr>
      <p:scale>
        <a:sx n="125" d="100"/>
        <a:sy n="125" d="100"/>
      </p:scale>
      <p:origin x="0" y="0"/>
    </p:cViewPr>
  </p:notesTextViewPr>
  <p:sorterViewPr>
    <p:cViewPr>
      <p:scale>
        <a:sx n="66" d="100"/>
        <a:sy n="66" d="100"/>
      </p:scale>
      <p:origin x="0" y="0"/>
    </p:cViewPr>
  </p:sorterViewPr>
  <p:notesViewPr>
    <p:cSldViewPr snapToGrid="0" snapToObjects="1">
      <p:cViewPr varScale="1">
        <p:scale>
          <a:sx n="107" d="100"/>
          <a:sy n="107" d="100"/>
        </p:scale>
        <p:origin x="3872"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vyoung\Desktop\Summer\Presentations\dice_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vyoung\Desktop\Summer\Presentations\dice_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vyoung\Desktop\Summer\Presentations\dice_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vyoung\Desktop\Summer\Presentations\dice_data.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3"/>
          <c:order val="3"/>
          <c:tx>
            <c:strRef>
              <c:f>Sheet1!$H$80</c:f>
              <c:strCache>
                <c:ptCount val="1"/>
                <c:pt idx="0">
                  <c:v>2x Capacity</c:v>
                </c:pt>
              </c:strCache>
            </c:strRef>
          </c:tx>
          <c:spPr>
            <a:solidFill>
              <a:schemeClr val="accent4"/>
            </a:solidFill>
            <a:ln>
              <a:noFill/>
            </a:ln>
            <a:effectLst/>
          </c:spPr>
          <c:invertIfNegative val="0"/>
          <c:cat>
            <c:strRef>
              <c:f>Sheet1!$D$81:$D$84</c:f>
              <c:strCache>
                <c:ptCount val="4"/>
                <c:pt idx="0">
                  <c:v>SPEC RATE</c:v>
                </c:pt>
                <c:pt idx="1">
                  <c:v>SPEC MIX</c:v>
                </c:pt>
                <c:pt idx="2">
                  <c:v>GAP</c:v>
                </c:pt>
                <c:pt idx="3">
                  <c:v>ALL26</c:v>
                </c:pt>
              </c:strCache>
            </c:strRef>
          </c:cat>
          <c:val>
            <c:numRef>
              <c:f>Sheet1!$H$81:$H$84</c:f>
              <c:numCache>
                <c:formatCode>General</c:formatCode>
                <c:ptCount val="4"/>
                <c:pt idx="0">
                  <c:v>1.1029650127999999</c:v>
                </c:pt>
                <c:pt idx="1">
                  <c:v>1.0418150137</c:v>
                </c:pt>
                <c:pt idx="2">
                  <c:v>1.1401194759</c:v>
                </c:pt>
                <c:pt idx="3">
                  <c:v>1.1017200339</c:v>
                </c:pt>
              </c:numCache>
            </c:numRef>
          </c:val>
          <c:extLst>
            <c:ext xmlns:c16="http://schemas.microsoft.com/office/drawing/2014/chart" uri="{C3380CC4-5D6E-409C-BE32-E72D297353CC}">
              <c16:uniqueId val="{00000003-F5B3-428B-B418-8BC45EF1EF6A}"/>
            </c:ext>
          </c:extLst>
        </c:ser>
        <c:ser>
          <c:idx val="4"/>
          <c:order val="4"/>
          <c:tx>
            <c:strRef>
              <c:f>Sheet1!$I$80</c:f>
              <c:strCache>
                <c:ptCount val="1"/>
                <c:pt idx="0">
                  <c:v>2x Bandwidth, 2x Capacity</c:v>
                </c:pt>
              </c:strCache>
            </c:strRef>
          </c:tx>
          <c:spPr>
            <a:solidFill>
              <a:schemeClr val="accent5"/>
            </a:solidFill>
            <a:ln>
              <a:noFill/>
            </a:ln>
            <a:effectLst/>
          </c:spPr>
          <c:invertIfNegative val="0"/>
          <c:cat>
            <c:strRef>
              <c:f>Sheet1!$D$81:$D$84</c:f>
              <c:strCache>
                <c:ptCount val="4"/>
                <c:pt idx="0">
                  <c:v>SPEC RATE</c:v>
                </c:pt>
                <c:pt idx="1">
                  <c:v>SPEC MIX</c:v>
                </c:pt>
                <c:pt idx="2">
                  <c:v>GAP</c:v>
                </c:pt>
                <c:pt idx="3">
                  <c:v>ALL26</c:v>
                </c:pt>
              </c:strCache>
            </c:strRef>
          </c:cat>
          <c:val>
            <c:numRef>
              <c:f>Sheet1!$I$81:$I$84</c:f>
              <c:numCache>
                <c:formatCode>General</c:formatCode>
                <c:ptCount val="4"/>
                <c:pt idx="0">
                  <c:v>1.2343152100000001</c:v>
                </c:pt>
                <c:pt idx="1">
                  <c:v>1.2002444427000001</c:v>
                </c:pt>
                <c:pt idx="2">
                  <c:v>1.1924881418</c:v>
                </c:pt>
                <c:pt idx="3">
                  <c:v>1.2192725298</c:v>
                </c:pt>
              </c:numCache>
            </c:numRef>
          </c:val>
          <c:extLst>
            <c:ext xmlns:c16="http://schemas.microsoft.com/office/drawing/2014/chart" uri="{C3380CC4-5D6E-409C-BE32-E72D297353CC}">
              <c16:uniqueId val="{00000004-F5B3-428B-B418-8BC45EF1EF6A}"/>
            </c:ext>
          </c:extLst>
        </c:ser>
        <c:dLbls>
          <c:showLegendKey val="0"/>
          <c:showVal val="0"/>
          <c:showCatName val="0"/>
          <c:showSerName val="0"/>
          <c:showPercent val="0"/>
          <c:showBubbleSize val="0"/>
        </c:dLbls>
        <c:gapWidth val="219"/>
        <c:axId val="348727464"/>
        <c:axId val="351081352"/>
        <c:extLst>
          <c:ext xmlns:c15="http://schemas.microsoft.com/office/drawing/2012/chart" uri="{02D57815-91ED-43cb-92C2-25804820EDAC}">
            <c15:filteredBarSeries>
              <c15:ser>
                <c:idx val="0"/>
                <c:order val="0"/>
                <c:tx>
                  <c:strRef>
                    <c:extLst>
                      <c:ext uri="{02D57815-91ED-43cb-92C2-25804820EDAC}">
                        <c15:formulaRef>
                          <c15:sqref>Sheet1!$E$80</c15:sqref>
                        </c15:formulaRef>
                      </c:ext>
                    </c:extLst>
                    <c:strCache>
                      <c:ptCount val="1"/>
                      <c:pt idx="0">
                        <c:v>Traditional Set Indexing</c:v>
                      </c:pt>
                    </c:strCache>
                  </c:strRef>
                </c:tx>
                <c:spPr>
                  <a:solidFill>
                    <a:schemeClr val="accent1"/>
                  </a:solidFill>
                  <a:ln>
                    <a:noFill/>
                  </a:ln>
                  <a:effectLst/>
                </c:spPr>
                <c:invertIfNegative val="0"/>
                <c:cat>
                  <c:strRef>
                    <c:extLst>
                      <c:ext uri="{02D57815-91ED-43cb-92C2-25804820EDAC}">
                        <c15:formulaRef>
                          <c15:sqref>Sheet1!$D$81:$D$84</c15:sqref>
                        </c15:formulaRef>
                      </c:ext>
                    </c:extLst>
                    <c:strCache>
                      <c:ptCount val="4"/>
                      <c:pt idx="0">
                        <c:v>SPEC RATE</c:v>
                      </c:pt>
                      <c:pt idx="1">
                        <c:v>SPEC MIX</c:v>
                      </c:pt>
                      <c:pt idx="2">
                        <c:v>GAP</c:v>
                      </c:pt>
                      <c:pt idx="3">
                        <c:v>ALL26</c:v>
                      </c:pt>
                    </c:strCache>
                  </c:strRef>
                </c:cat>
                <c:val>
                  <c:numRef>
                    <c:extLst>
                      <c:ext uri="{02D57815-91ED-43cb-92C2-25804820EDAC}">
                        <c15:formulaRef>
                          <c15:sqref>Sheet1!$E$81:$E$84</c15:sqref>
                        </c15:formulaRef>
                      </c:ext>
                    </c:extLst>
                    <c:numCache>
                      <c:formatCode>General</c:formatCode>
                      <c:ptCount val="4"/>
                      <c:pt idx="0">
                        <c:v>1.0413819706</c:v>
                      </c:pt>
                      <c:pt idx="1">
                        <c:v>1.0283021208000001</c:v>
                      </c:pt>
                      <c:pt idx="2">
                        <c:v>1.2106565146999999</c:v>
                      </c:pt>
                      <c:pt idx="3">
                        <c:v>1.0761191595999999</c:v>
                      </c:pt>
                    </c:numCache>
                  </c:numRef>
                </c:val>
                <c:extLst>
                  <c:ext xmlns:c16="http://schemas.microsoft.com/office/drawing/2014/chart" uri="{C3380CC4-5D6E-409C-BE32-E72D297353CC}">
                    <c16:uniqueId val="{00000000-F5B3-428B-B418-8BC45EF1EF6A}"/>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Sheet1!$F$80</c15:sqref>
                        </c15:formulaRef>
                      </c:ext>
                    </c:extLst>
                    <c:strCache>
                      <c:ptCount val="1"/>
                      <c:pt idx="0">
                        <c:v>Spatial Indexing</c:v>
                      </c:pt>
                    </c:strCache>
                  </c:strRef>
                </c:tx>
                <c:spPr>
                  <a:solidFill>
                    <a:schemeClr val="accent2"/>
                  </a:solidFill>
                  <a:ln>
                    <a:noFill/>
                  </a:ln>
                  <a:effectLst/>
                </c:spPr>
                <c:invertIfNegative val="0"/>
                <c:cat>
                  <c:strRef>
                    <c:extLst xmlns:c15="http://schemas.microsoft.com/office/drawing/2012/chart">
                      <c:ext xmlns:c15="http://schemas.microsoft.com/office/drawing/2012/chart" uri="{02D57815-91ED-43cb-92C2-25804820EDAC}">
                        <c15:formulaRef>
                          <c15:sqref>Sheet1!$D$81:$D$84</c15:sqref>
                        </c15:formulaRef>
                      </c:ext>
                    </c:extLst>
                    <c:strCache>
                      <c:ptCount val="4"/>
                      <c:pt idx="0">
                        <c:v>SPEC RATE</c:v>
                      </c:pt>
                      <c:pt idx="1">
                        <c:v>SPEC MIX</c:v>
                      </c:pt>
                      <c:pt idx="2">
                        <c:v>GAP</c:v>
                      </c:pt>
                      <c:pt idx="3">
                        <c:v>ALL26</c:v>
                      </c:pt>
                    </c:strCache>
                  </c:strRef>
                </c:cat>
                <c:val>
                  <c:numRef>
                    <c:extLst xmlns:c15="http://schemas.microsoft.com/office/drawing/2012/chart">
                      <c:ext xmlns:c15="http://schemas.microsoft.com/office/drawing/2012/chart" uri="{02D57815-91ED-43cb-92C2-25804820EDAC}">
                        <c15:formulaRef>
                          <c15:sqref>Sheet1!$F$81:$F$84</c15:sqref>
                        </c15:formulaRef>
                      </c:ext>
                    </c:extLst>
                    <c:numCache>
                      <c:formatCode>General</c:formatCode>
                      <c:ptCount val="4"/>
                      <c:pt idx="0">
                        <c:v>0.86411811120000004</c:v>
                      </c:pt>
                      <c:pt idx="1">
                        <c:v>0.98361401069999999</c:v>
                      </c:pt>
                      <c:pt idx="2">
                        <c:v>1.5012268156999999</c:v>
                      </c:pt>
                      <c:pt idx="3">
                        <c:v>1.0013422824</c:v>
                      </c:pt>
                    </c:numCache>
                  </c:numRef>
                </c:val>
                <c:extLst xmlns:c15="http://schemas.microsoft.com/office/drawing/2012/chart">
                  <c:ext xmlns:c16="http://schemas.microsoft.com/office/drawing/2014/chart" uri="{C3380CC4-5D6E-409C-BE32-E72D297353CC}">
                    <c16:uniqueId val="{00000001-F5B3-428B-B418-8BC45EF1EF6A}"/>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Sheet1!$G$80</c15:sqref>
                        </c15:formulaRef>
                      </c:ext>
                    </c:extLst>
                    <c:strCache>
                      <c:ptCount val="1"/>
                      <c:pt idx="0">
                        <c:v>DICE</c:v>
                      </c:pt>
                    </c:strCache>
                  </c:strRef>
                </c:tx>
                <c:spPr>
                  <a:solidFill>
                    <a:schemeClr val="accent3"/>
                  </a:solidFill>
                  <a:ln>
                    <a:noFill/>
                  </a:ln>
                  <a:effectLst/>
                </c:spPr>
                <c:invertIfNegative val="0"/>
                <c:cat>
                  <c:strRef>
                    <c:extLst xmlns:c15="http://schemas.microsoft.com/office/drawing/2012/chart">
                      <c:ext xmlns:c15="http://schemas.microsoft.com/office/drawing/2012/chart" uri="{02D57815-91ED-43cb-92C2-25804820EDAC}">
                        <c15:formulaRef>
                          <c15:sqref>Sheet1!$D$81:$D$84</c15:sqref>
                        </c15:formulaRef>
                      </c:ext>
                    </c:extLst>
                    <c:strCache>
                      <c:ptCount val="4"/>
                      <c:pt idx="0">
                        <c:v>SPEC RATE</c:v>
                      </c:pt>
                      <c:pt idx="1">
                        <c:v>SPEC MIX</c:v>
                      </c:pt>
                      <c:pt idx="2">
                        <c:v>GAP</c:v>
                      </c:pt>
                      <c:pt idx="3">
                        <c:v>ALL26</c:v>
                      </c:pt>
                    </c:strCache>
                  </c:strRef>
                </c:cat>
                <c:val>
                  <c:numRef>
                    <c:extLst xmlns:c15="http://schemas.microsoft.com/office/drawing/2012/chart">
                      <c:ext xmlns:c15="http://schemas.microsoft.com/office/drawing/2012/chart" uri="{02D57815-91ED-43cb-92C2-25804820EDAC}">
                        <c15:formulaRef>
                          <c15:sqref>Sheet1!$G$81:$G$84</c15:sqref>
                        </c15:formulaRef>
                      </c:ext>
                    </c:extLst>
                    <c:numCache>
                      <c:formatCode>General</c:formatCode>
                      <c:ptCount val="4"/>
                      <c:pt idx="0">
                        <c:v>1.1220521519</c:v>
                      </c:pt>
                      <c:pt idx="1">
                        <c:v>1.0745523001999999</c:v>
                      </c:pt>
                      <c:pt idx="2">
                        <c:v>1.4887718969999999</c:v>
                      </c:pt>
                      <c:pt idx="3">
                        <c:v>1.1897752186999999</c:v>
                      </c:pt>
                    </c:numCache>
                  </c:numRef>
                </c:val>
                <c:extLst xmlns:c15="http://schemas.microsoft.com/office/drawing/2012/chart">
                  <c:ext xmlns:c16="http://schemas.microsoft.com/office/drawing/2014/chart" uri="{C3380CC4-5D6E-409C-BE32-E72D297353CC}">
                    <c16:uniqueId val="{00000002-F5B3-428B-B418-8BC45EF1EF6A}"/>
                  </c:ext>
                </c:extLst>
              </c15:ser>
            </c15:filteredBarSeries>
          </c:ext>
        </c:extLst>
      </c:barChart>
      <c:catAx>
        <c:axId val="348727464"/>
        <c:scaling>
          <c:orientation val="minMax"/>
        </c:scaling>
        <c:delete val="0"/>
        <c:axPos val="b"/>
        <c:numFmt formatCode="General" sourceLinked="1"/>
        <c:majorTickMark val="none"/>
        <c:minorTickMark val="none"/>
        <c:tickLblPos val="low"/>
        <c:spPr>
          <a:noFill/>
          <a:ln w="9525" cap="flat" cmpd="sng" algn="ctr">
            <a:noFill/>
            <a:round/>
          </a:ln>
          <a:effectLst/>
        </c:spPr>
        <c:txPr>
          <a:bodyPr rot="-2700000" spcFirstLastPara="1" vertOverflow="ellipsis" wrap="square" anchor="ctr" anchorCtr="1"/>
          <a:lstStyle/>
          <a:p>
            <a:pPr>
              <a:defRPr sz="2200" b="0" i="0" u="none" strike="noStrike" kern="1200" baseline="0">
                <a:solidFill>
                  <a:schemeClr val="tx1"/>
                </a:solidFill>
                <a:latin typeface="+mn-lt"/>
                <a:ea typeface="+mn-ea"/>
                <a:cs typeface="+mn-cs"/>
              </a:defRPr>
            </a:pPr>
            <a:endParaRPr lang="en-US"/>
          </a:p>
        </c:txPr>
        <c:crossAx val="351081352"/>
        <c:crosses val="autoZero"/>
        <c:auto val="1"/>
        <c:lblAlgn val="ctr"/>
        <c:lblOffset val="0"/>
        <c:noMultiLvlLbl val="0"/>
      </c:catAx>
      <c:valAx>
        <c:axId val="351081352"/>
        <c:scaling>
          <c:orientation val="minMax"/>
          <c:max val="1.8"/>
          <c:min val="0.6000000000000000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baseline="0" dirty="0">
                    <a:solidFill>
                      <a:schemeClr val="tx1"/>
                    </a:solidFill>
                  </a:rPr>
                  <a:t>Speedup</a:t>
                </a:r>
              </a:p>
            </c:rich>
          </c:tx>
          <c:overlay val="0"/>
          <c:spPr>
            <a:noFill/>
            <a:ln>
              <a:noFill/>
            </a:ln>
            <a:effectLst/>
          </c:spPr>
          <c:txPr>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0.00" sourceLinked="0"/>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348727464"/>
        <c:crosses val="autoZero"/>
        <c:crossBetween val="between"/>
      </c:valAx>
      <c:spPr>
        <a:noFill/>
        <a:ln w="22225">
          <a:solidFill>
            <a:schemeClr val="tx1"/>
          </a:solidFill>
        </a:ln>
        <a:effectLst/>
      </c:spPr>
    </c:plotArea>
    <c:legend>
      <c:legendPos val="t"/>
      <c:layout>
        <c:manualLayout>
          <c:xMode val="edge"/>
          <c:yMode val="edge"/>
          <c:x val="0.16826252869512243"/>
          <c:y val="3.0040836892462251E-2"/>
          <c:w val="0.83029175850358028"/>
          <c:h val="0.18707996943420047"/>
        </c:manualLayout>
      </c:layout>
      <c:overlay val="1"/>
      <c:spPr>
        <a:noFill/>
        <a:ln>
          <a:noFill/>
        </a:ln>
        <a:effectLst/>
      </c:spPr>
      <c:txPr>
        <a:bodyPr rot="0" spcFirstLastPara="1" vertOverflow="ellipsis" vert="horz" wrap="square" anchor="t" anchorCtr="0"/>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Sheet1!$E$80</c:f>
              <c:strCache>
                <c:ptCount val="1"/>
                <c:pt idx="0">
                  <c:v>Traditional Set Indexing</c:v>
                </c:pt>
              </c:strCache>
            </c:strRef>
          </c:tx>
          <c:spPr>
            <a:solidFill>
              <a:schemeClr val="accent1"/>
            </a:solidFill>
            <a:ln>
              <a:noFill/>
            </a:ln>
            <a:effectLst/>
          </c:spPr>
          <c:invertIfNegative val="0"/>
          <c:cat>
            <c:strRef>
              <c:f>Sheet1!$D$81:$D$84</c:f>
              <c:strCache>
                <c:ptCount val="4"/>
                <c:pt idx="0">
                  <c:v>SPEC RATE</c:v>
                </c:pt>
                <c:pt idx="1">
                  <c:v>SPEC MIX</c:v>
                </c:pt>
                <c:pt idx="2">
                  <c:v>GAP</c:v>
                </c:pt>
                <c:pt idx="3">
                  <c:v>ALL26</c:v>
                </c:pt>
              </c:strCache>
            </c:strRef>
          </c:cat>
          <c:val>
            <c:numRef>
              <c:f>Sheet1!$E$81:$E$84</c:f>
              <c:numCache>
                <c:formatCode>General</c:formatCode>
                <c:ptCount val="4"/>
                <c:pt idx="0">
                  <c:v>1.0413819706</c:v>
                </c:pt>
                <c:pt idx="1">
                  <c:v>1.0283021208000001</c:v>
                </c:pt>
                <c:pt idx="2">
                  <c:v>1.2106565146999999</c:v>
                </c:pt>
                <c:pt idx="3">
                  <c:v>1.0761191595999999</c:v>
                </c:pt>
              </c:numCache>
            </c:numRef>
          </c:val>
          <c:extLst>
            <c:ext xmlns:c16="http://schemas.microsoft.com/office/drawing/2014/chart" uri="{C3380CC4-5D6E-409C-BE32-E72D297353CC}">
              <c16:uniqueId val="{00000000-AA24-42E1-8161-CE6908B2C86E}"/>
            </c:ext>
          </c:extLst>
        </c:ser>
        <c:ser>
          <c:idx val="3"/>
          <c:order val="3"/>
          <c:tx>
            <c:strRef>
              <c:f>Sheet1!$H$80</c:f>
              <c:strCache>
                <c:ptCount val="1"/>
                <c:pt idx="0">
                  <c:v>2x Capacity</c:v>
                </c:pt>
              </c:strCache>
            </c:strRef>
          </c:tx>
          <c:spPr>
            <a:solidFill>
              <a:schemeClr val="accent4"/>
            </a:solidFill>
            <a:ln>
              <a:noFill/>
            </a:ln>
            <a:effectLst/>
          </c:spPr>
          <c:invertIfNegative val="0"/>
          <c:cat>
            <c:strRef>
              <c:f>Sheet1!$D$81:$D$84</c:f>
              <c:strCache>
                <c:ptCount val="4"/>
                <c:pt idx="0">
                  <c:v>SPEC RATE</c:v>
                </c:pt>
                <c:pt idx="1">
                  <c:v>SPEC MIX</c:v>
                </c:pt>
                <c:pt idx="2">
                  <c:v>GAP</c:v>
                </c:pt>
                <c:pt idx="3">
                  <c:v>ALL26</c:v>
                </c:pt>
              </c:strCache>
            </c:strRef>
          </c:cat>
          <c:val>
            <c:numRef>
              <c:f>Sheet1!$H$81:$H$84</c:f>
              <c:numCache>
                <c:formatCode>General</c:formatCode>
                <c:ptCount val="4"/>
                <c:pt idx="0">
                  <c:v>1.1029650127999999</c:v>
                </c:pt>
                <c:pt idx="1">
                  <c:v>1.0418150137</c:v>
                </c:pt>
                <c:pt idx="2">
                  <c:v>1.1401194759</c:v>
                </c:pt>
                <c:pt idx="3">
                  <c:v>1.1017200339</c:v>
                </c:pt>
              </c:numCache>
            </c:numRef>
          </c:val>
          <c:extLst>
            <c:ext xmlns:c16="http://schemas.microsoft.com/office/drawing/2014/chart" uri="{C3380CC4-5D6E-409C-BE32-E72D297353CC}">
              <c16:uniqueId val="{00000003-AA24-42E1-8161-CE6908B2C86E}"/>
            </c:ext>
          </c:extLst>
        </c:ser>
        <c:ser>
          <c:idx val="4"/>
          <c:order val="4"/>
          <c:tx>
            <c:strRef>
              <c:f>Sheet1!$I$80</c:f>
              <c:strCache>
                <c:ptCount val="1"/>
                <c:pt idx="0">
                  <c:v>2x Bandwidth, 2x Capacity</c:v>
                </c:pt>
              </c:strCache>
            </c:strRef>
          </c:tx>
          <c:spPr>
            <a:solidFill>
              <a:schemeClr val="accent5"/>
            </a:solidFill>
            <a:ln>
              <a:noFill/>
            </a:ln>
            <a:effectLst/>
          </c:spPr>
          <c:invertIfNegative val="0"/>
          <c:cat>
            <c:strRef>
              <c:f>Sheet1!$D$81:$D$84</c:f>
              <c:strCache>
                <c:ptCount val="4"/>
                <c:pt idx="0">
                  <c:v>SPEC RATE</c:v>
                </c:pt>
                <c:pt idx="1">
                  <c:v>SPEC MIX</c:v>
                </c:pt>
                <c:pt idx="2">
                  <c:v>GAP</c:v>
                </c:pt>
                <c:pt idx="3">
                  <c:v>ALL26</c:v>
                </c:pt>
              </c:strCache>
            </c:strRef>
          </c:cat>
          <c:val>
            <c:numRef>
              <c:f>Sheet1!$I$81:$I$84</c:f>
              <c:numCache>
                <c:formatCode>General</c:formatCode>
                <c:ptCount val="4"/>
                <c:pt idx="0">
                  <c:v>1.2343152100000001</c:v>
                </c:pt>
                <c:pt idx="1">
                  <c:v>1.2002444427000001</c:v>
                </c:pt>
                <c:pt idx="2">
                  <c:v>1.1924881418</c:v>
                </c:pt>
                <c:pt idx="3">
                  <c:v>1.2192725298</c:v>
                </c:pt>
              </c:numCache>
            </c:numRef>
          </c:val>
          <c:extLst>
            <c:ext xmlns:c16="http://schemas.microsoft.com/office/drawing/2014/chart" uri="{C3380CC4-5D6E-409C-BE32-E72D297353CC}">
              <c16:uniqueId val="{00000004-AA24-42E1-8161-CE6908B2C86E}"/>
            </c:ext>
          </c:extLst>
        </c:ser>
        <c:dLbls>
          <c:showLegendKey val="0"/>
          <c:showVal val="0"/>
          <c:showCatName val="0"/>
          <c:showSerName val="0"/>
          <c:showPercent val="0"/>
          <c:showBubbleSize val="0"/>
        </c:dLbls>
        <c:gapWidth val="219"/>
        <c:axId val="348727464"/>
        <c:axId val="351081352"/>
        <c:extLst>
          <c:ext xmlns:c15="http://schemas.microsoft.com/office/drawing/2012/chart" uri="{02D57815-91ED-43cb-92C2-25804820EDAC}">
            <c15:filteredBarSeries>
              <c15:ser>
                <c:idx val="1"/>
                <c:order val="1"/>
                <c:tx>
                  <c:strRef>
                    <c:extLst>
                      <c:ext uri="{02D57815-91ED-43cb-92C2-25804820EDAC}">
                        <c15:formulaRef>
                          <c15:sqref>Sheet1!$F$80</c15:sqref>
                        </c15:formulaRef>
                      </c:ext>
                    </c:extLst>
                    <c:strCache>
                      <c:ptCount val="1"/>
                      <c:pt idx="0">
                        <c:v>Spatial Indexing</c:v>
                      </c:pt>
                    </c:strCache>
                  </c:strRef>
                </c:tx>
                <c:spPr>
                  <a:solidFill>
                    <a:schemeClr val="accent2"/>
                  </a:solidFill>
                  <a:ln>
                    <a:noFill/>
                  </a:ln>
                  <a:effectLst/>
                </c:spPr>
                <c:invertIfNegative val="0"/>
                <c:cat>
                  <c:strRef>
                    <c:extLst>
                      <c:ext uri="{02D57815-91ED-43cb-92C2-25804820EDAC}">
                        <c15:formulaRef>
                          <c15:sqref>Sheet1!$D$81:$D$84</c15:sqref>
                        </c15:formulaRef>
                      </c:ext>
                    </c:extLst>
                    <c:strCache>
                      <c:ptCount val="4"/>
                      <c:pt idx="0">
                        <c:v>SPEC RATE</c:v>
                      </c:pt>
                      <c:pt idx="1">
                        <c:v>SPEC MIX</c:v>
                      </c:pt>
                      <c:pt idx="2">
                        <c:v>GAP</c:v>
                      </c:pt>
                      <c:pt idx="3">
                        <c:v>ALL26</c:v>
                      </c:pt>
                    </c:strCache>
                  </c:strRef>
                </c:cat>
                <c:val>
                  <c:numRef>
                    <c:extLst>
                      <c:ext uri="{02D57815-91ED-43cb-92C2-25804820EDAC}">
                        <c15:formulaRef>
                          <c15:sqref>Sheet1!$F$81:$F$84</c15:sqref>
                        </c15:formulaRef>
                      </c:ext>
                    </c:extLst>
                    <c:numCache>
                      <c:formatCode>General</c:formatCode>
                      <c:ptCount val="4"/>
                      <c:pt idx="0">
                        <c:v>0.86411811120000004</c:v>
                      </c:pt>
                      <c:pt idx="1">
                        <c:v>0.98361401069999999</c:v>
                      </c:pt>
                      <c:pt idx="2">
                        <c:v>1.5012268156999999</c:v>
                      </c:pt>
                      <c:pt idx="3">
                        <c:v>1.0013422824</c:v>
                      </c:pt>
                    </c:numCache>
                  </c:numRef>
                </c:val>
                <c:extLst>
                  <c:ext xmlns:c16="http://schemas.microsoft.com/office/drawing/2014/chart" uri="{C3380CC4-5D6E-409C-BE32-E72D297353CC}">
                    <c16:uniqueId val="{00000001-AA24-42E1-8161-CE6908B2C86E}"/>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Sheet1!$G$80</c15:sqref>
                        </c15:formulaRef>
                      </c:ext>
                    </c:extLst>
                    <c:strCache>
                      <c:ptCount val="1"/>
                      <c:pt idx="0">
                        <c:v>DICE</c:v>
                      </c:pt>
                    </c:strCache>
                  </c:strRef>
                </c:tx>
                <c:spPr>
                  <a:solidFill>
                    <a:schemeClr val="accent3"/>
                  </a:solidFill>
                  <a:ln>
                    <a:noFill/>
                  </a:ln>
                  <a:effectLst/>
                </c:spPr>
                <c:invertIfNegative val="0"/>
                <c:cat>
                  <c:strRef>
                    <c:extLst xmlns:c15="http://schemas.microsoft.com/office/drawing/2012/chart">
                      <c:ext xmlns:c15="http://schemas.microsoft.com/office/drawing/2012/chart" uri="{02D57815-91ED-43cb-92C2-25804820EDAC}">
                        <c15:formulaRef>
                          <c15:sqref>Sheet1!$D$81:$D$84</c15:sqref>
                        </c15:formulaRef>
                      </c:ext>
                    </c:extLst>
                    <c:strCache>
                      <c:ptCount val="4"/>
                      <c:pt idx="0">
                        <c:v>SPEC RATE</c:v>
                      </c:pt>
                      <c:pt idx="1">
                        <c:v>SPEC MIX</c:v>
                      </c:pt>
                      <c:pt idx="2">
                        <c:v>GAP</c:v>
                      </c:pt>
                      <c:pt idx="3">
                        <c:v>ALL26</c:v>
                      </c:pt>
                    </c:strCache>
                  </c:strRef>
                </c:cat>
                <c:val>
                  <c:numRef>
                    <c:extLst xmlns:c15="http://schemas.microsoft.com/office/drawing/2012/chart">
                      <c:ext xmlns:c15="http://schemas.microsoft.com/office/drawing/2012/chart" uri="{02D57815-91ED-43cb-92C2-25804820EDAC}">
                        <c15:formulaRef>
                          <c15:sqref>Sheet1!$G$81:$G$84</c15:sqref>
                        </c15:formulaRef>
                      </c:ext>
                    </c:extLst>
                    <c:numCache>
                      <c:formatCode>General</c:formatCode>
                      <c:ptCount val="4"/>
                      <c:pt idx="0">
                        <c:v>1.1220521519</c:v>
                      </c:pt>
                      <c:pt idx="1">
                        <c:v>1.0745523001999999</c:v>
                      </c:pt>
                      <c:pt idx="2">
                        <c:v>1.4887718969999999</c:v>
                      </c:pt>
                      <c:pt idx="3">
                        <c:v>1.1897752186999999</c:v>
                      </c:pt>
                    </c:numCache>
                  </c:numRef>
                </c:val>
                <c:extLst xmlns:c15="http://schemas.microsoft.com/office/drawing/2012/chart">
                  <c:ext xmlns:c16="http://schemas.microsoft.com/office/drawing/2014/chart" uri="{C3380CC4-5D6E-409C-BE32-E72D297353CC}">
                    <c16:uniqueId val="{00000002-AA24-42E1-8161-CE6908B2C86E}"/>
                  </c:ext>
                </c:extLst>
              </c15:ser>
            </c15:filteredBarSeries>
          </c:ext>
        </c:extLst>
      </c:barChart>
      <c:catAx>
        <c:axId val="348727464"/>
        <c:scaling>
          <c:orientation val="minMax"/>
        </c:scaling>
        <c:delete val="0"/>
        <c:axPos val="b"/>
        <c:numFmt formatCode="General" sourceLinked="1"/>
        <c:majorTickMark val="none"/>
        <c:minorTickMark val="none"/>
        <c:tickLblPos val="low"/>
        <c:spPr>
          <a:noFill/>
          <a:ln w="9525" cap="flat" cmpd="sng" algn="ctr">
            <a:noFill/>
            <a:round/>
          </a:ln>
          <a:effectLst/>
        </c:spPr>
        <c:txPr>
          <a:bodyPr rot="-2700000" spcFirstLastPara="1" vertOverflow="ellipsis" wrap="square" anchor="ctr" anchorCtr="1"/>
          <a:lstStyle/>
          <a:p>
            <a:pPr>
              <a:defRPr sz="2200" b="0" i="0" u="none" strike="noStrike" kern="1200" baseline="0">
                <a:solidFill>
                  <a:schemeClr val="tx1"/>
                </a:solidFill>
                <a:latin typeface="+mn-lt"/>
                <a:ea typeface="+mn-ea"/>
                <a:cs typeface="+mn-cs"/>
              </a:defRPr>
            </a:pPr>
            <a:endParaRPr lang="en-US"/>
          </a:p>
        </c:txPr>
        <c:crossAx val="351081352"/>
        <c:crosses val="autoZero"/>
        <c:auto val="1"/>
        <c:lblAlgn val="ctr"/>
        <c:lblOffset val="0"/>
        <c:noMultiLvlLbl val="0"/>
      </c:catAx>
      <c:valAx>
        <c:axId val="351081352"/>
        <c:scaling>
          <c:orientation val="minMax"/>
          <c:max val="1.8"/>
          <c:min val="0.6000000000000000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baseline="0" dirty="0">
                    <a:solidFill>
                      <a:schemeClr val="tx1"/>
                    </a:solidFill>
                  </a:rPr>
                  <a:t>Speedup</a:t>
                </a:r>
              </a:p>
            </c:rich>
          </c:tx>
          <c:overlay val="0"/>
          <c:spPr>
            <a:noFill/>
            <a:ln>
              <a:noFill/>
            </a:ln>
            <a:effectLst/>
          </c:spPr>
          <c:txPr>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0.00" sourceLinked="0"/>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348727464"/>
        <c:crosses val="autoZero"/>
        <c:crossBetween val="between"/>
      </c:valAx>
      <c:spPr>
        <a:noFill/>
        <a:ln w="22225">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1"/>
          <c:tx>
            <c:strRef>
              <c:f>Sheet1!$F$80</c:f>
              <c:strCache>
                <c:ptCount val="1"/>
                <c:pt idx="0">
                  <c:v>Spatial Indexing</c:v>
                </c:pt>
              </c:strCache>
            </c:strRef>
          </c:tx>
          <c:spPr>
            <a:solidFill>
              <a:schemeClr val="accent2"/>
            </a:solidFill>
            <a:ln>
              <a:noFill/>
            </a:ln>
            <a:effectLst/>
          </c:spPr>
          <c:invertIfNegative val="0"/>
          <c:cat>
            <c:strRef>
              <c:f>Sheet1!$D$81:$D$84</c:f>
              <c:strCache>
                <c:ptCount val="4"/>
                <c:pt idx="0">
                  <c:v>SPEC RATE</c:v>
                </c:pt>
                <c:pt idx="1">
                  <c:v>SPEC MIX</c:v>
                </c:pt>
                <c:pt idx="2">
                  <c:v>GAP</c:v>
                </c:pt>
                <c:pt idx="3">
                  <c:v>ALL26</c:v>
                </c:pt>
              </c:strCache>
            </c:strRef>
          </c:cat>
          <c:val>
            <c:numRef>
              <c:f>Sheet1!$F$81:$F$84</c:f>
              <c:numCache>
                <c:formatCode>General</c:formatCode>
                <c:ptCount val="4"/>
                <c:pt idx="0">
                  <c:v>0.86411811120000004</c:v>
                </c:pt>
                <c:pt idx="1">
                  <c:v>0.98361401069999999</c:v>
                </c:pt>
                <c:pt idx="2">
                  <c:v>1.5012268156999999</c:v>
                </c:pt>
                <c:pt idx="3">
                  <c:v>1.0013422824</c:v>
                </c:pt>
              </c:numCache>
            </c:numRef>
          </c:val>
          <c:extLst>
            <c:ext xmlns:c16="http://schemas.microsoft.com/office/drawing/2014/chart" uri="{C3380CC4-5D6E-409C-BE32-E72D297353CC}">
              <c16:uniqueId val="{00000001-8E7D-45C8-B55F-B415FE8B3220}"/>
            </c:ext>
          </c:extLst>
        </c:ser>
        <c:ser>
          <c:idx val="3"/>
          <c:order val="3"/>
          <c:tx>
            <c:strRef>
              <c:f>Sheet1!$H$80</c:f>
              <c:strCache>
                <c:ptCount val="1"/>
                <c:pt idx="0">
                  <c:v>2x Capacity</c:v>
                </c:pt>
              </c:strCache>
            </c:strRef>
          </c:tx>
          <c:spPr>
            <a:solidFill>
              <a:schemeClr val="accent4"/>
            </a:solidFill>
            <a:ln>
              <a:noFill/>
            </a:ln>
            <a:effectLst/>
          </c:spPr>
          <c:invertIfNegative val="0"/>
          <c:cat>
            <c:strRef>
              <c:f>Sheet1!$D$81:$D$84</c:f>
              <c:strCache>
                <c:ptCount val="4"/>
                <c:pt idx="0">
                  <c:v>SPEC RATE</c:v>
                </c:pt>
                <c:pt idx="1">
                  <c:v>SPEC MIX</c:v>
                </c:pt>
                <c:pt idx="2">
                  <c:v>GAP</c:v>
                </c:pt>
                <c:pt idx="3">
                  <c:v>ALL26</c:v>
                </c:pt>
              </c:strCache>
            </c:strRef>
          </c:cat>
          <c:val>
            <c:numRef>
              <c:f>Sheet1!$H$81:$H$84</c:f>
              <c:numCache>
                <c:formatCode>General</c:formatCode>
                <c:ptCount val="4"/>
                <c:pt idx="0">
                  <c:v>1.1029650127999999</c:v>
                </c:pt>
                <c:pt idx="1">
                  <c:v>1.0418150137</c:v>
                </c:pt>
                <c:pt idx="2">
                  <c:v>1.1401194759</c:v>
                </c:pt>
                <c:pt idx="3">
                  <c:v>1.1017200339</c:v>
                </c:pt>
              </c:numCache>
            </c:numRef>
          </c:val>
          <c:extLst>
            <c:ext xmlns:c16="http://schemas.microsoft.com/office/drawing/2014/chart" uri="{C3380CC4-5D6E-409C-BE32-E72D297353CC}">
              <c16:uniqueId val="{00000003-8E7D-45C8-B55F-B415FE8B3220}"/>
            </c:ext>
          </c:extLst>
        </c:ser>
        <c:ser>
          <c:idx val="4"/>
          <c:order val="4"/>
          <c:tx>
            <c:strRef>
              <c:f>Sheet1!$I$80</c:f>
              <c:strCache>
                <c:ptCount val="1"/>
                <c:pt idx="0">
                  <c:v>2x Bandwidth, 2x Capacity</c:v>
                </c:pt>
              </c:strCache>
            </c:strRef>
          </c:tx>
          <c:spPr>
            <a:solidFill>
              <a:schemeClr val="accent5"/>
            </a:solidFill>
            <a:ln>
              <a:noFill/>
            </a:ln>
            <a:effectLst/>
          </c:spPr>
          <c:invertIfNegative val="0"/>
          <c:cat>
            <c:strRef>
              <c:f>Sheet1!$D$81:$D$84</c:f>
              <c:strCache>
                <c:ptCount val="4"/>
                <c:pt idx="0">
                  <c:v>SPEC RATE</c:v>
                </c:pt>
                <c:pt idx="1">
                  <c:v>SPEC MIX</c:v>
                </c:pt>
                <c:pt idx="2">
                  <c:v>GAP</c:v>
                </c:pt>
                <c:pt idx="3">
                  <c:v>ALL26</c:v>
                </c:pt>
              </c:strCache>
            </c:strRef>
          </c:cat>
          <c:val>
            <c:numRef>
              <c:f>Sheet1!$I$81:$I$84</c:f>
              <c:numCache>
                <c:formatCode>General</c:formatCode>
                <c:ptCount val="4"/>
                <c:pt idx="0">
                  <c:v>1.2343152100000001</c:v>
                </c:pt>
                <c:pt idx="1">
                  <c:v>1.2002444427000001</c:v>
                </c:pt>
                <c:pt idx="2">
                  <c:v>1.1924881418</c:v>
                </c:pt>
                <c:pt idx="3">
                  <c:v>1.2192725298</c:v>
                </c:pt>
              </c:numCache>
            </c:numRef>
          </c:val>
          <c:extLst>
            <c:ext xmlns:c16="http://schemas.microsoft.com/office/drawing/2014/chart" uri="{C3380CC4-5D6E-409C-BE32-E72D297353CC}">
              <c16:uniqueId val="{00000004-8E7D-45C8-B55F-B415FE8B3220}"/>
            </c:ext>
          </c:extLst>
        </c:ser>
        <c:dLbls>
          <c:showLegendKey val="0"/>
          <c:showVal val="0"/>
          <c:showCatName val="0"/>
          <c:showSerName val="0"/>
          <c:showPercent val="0"/>
          <c:showBubbleSize val="0"/>
        </c:dLbls>
        <c:gapWidth val="219"/>
        <c:axId val="348727464"/>
        <c:axId val="351081352"/>
        <c:extLst>
          <c:ext xmlns:c15="http://schemas.microsoft.com/office/drawing/2012/chart" uri="{02D57815-91ED-43cb-92C2-25804820EDAC}">
            <c15:filteredBarSeries>
              <c15:ser>
                <c:idx val="0"/>
                <c:order val="0"/>
                <c:tx>
                  <c:strRef>
                    <c:extLst>
                      <c:ext uri="{02D57815-91ED-43cb-92C2-25804820EDAC}">
                        <c15:formulaRef>
                          <c15:sqref>Sheet1!$E$80</c15:sqref>
                        </c15:formulaRef>
                      </c:ext>
                    </c:extLst>
                    <c:strCache>
                      <c:ptCount val="1"/>
                      <c:pt idx="0">
                        <c:v>Traditional Set Indexing</c:v>
                      </c:pt>
                    </c:strCache>
                  </c:strRef>
                </c:tx>
                <c:spPr>
                  <a:solidFill>
                    <a:schemeClr val="accent1"/>
                  </a:solidFill>
                  <a:ln>
                    <a:noFill/>
                  </a:ln>
                  <a:effectLst/>
                </c:spPr>
                <c:invertIfNegative val="0"/>
                <c:cat>
                  <c:strRef>
                    <c:extLst>
                      <c:ext uri="{02D57815-91ED-43cb-92C2-25804820EDAC}">
                        <c15:formulaRef>
                          <c15:sqref>Sheet1!$D$81:$D$84</c15:sqref>
                        </c15:formulaRef>
                      </c:ext>
                    </c:extLst>
                    <c:strCache>
                      <c:ptCount val="4"/>
                      <c:pt idx="0">
                        <c:v>SPEC RATE</c:v>
                      </c:pt>
                      <c:pt idx="1">
                        <c:v>SPEC MIX</c:v>
                      </c:pt>
                      <c:pt idx="2">
                        <c:v>GAP</c:v>
                      </c:pt>
                      <c:pt idx="3">
                        <c:v>ALL26</c:v>
                      </c:pt>
                    </c:strCache>
                  </c:strRef>
                </c:cat>
                <c:val>
                  <c:numRef>
                    <c:extLst>
                      <c:ext uri="{02D57815-91ED-43cb-92C2-25804820EDAC}">
                        <c15:formulaRef>
                          <c15:sqref>Sheet1!$E$81:$E$84</c15:sqref>
                        </c15:formulaRef>
                      </c:ext>
                    </c:extLst>
                    <c:numCache>
                      <c:formatCode>General</c:formatCode>
                      <c:ptCount val="4"/>
                      <c:pt idx="0">
                        <c:v>1.0413819706</c:v>
                      </c:pt>
                      <c:pt idx="1">
                        <c:v>1.0283021208000001</c:v>
                      </c:pt>
                      <c:pt idx="2">
                        <c:v>1.2106565146999999</c:v>
                      </c:pt>
                      <c:pt idx="3">
                        <c:v>1.0761191595999999</c:v>
                      </c:pt>
                    </c:numCache>
                  </c:numRef>
                </c:val>
                <c:extLst>
                  <c:ext xmlns:c16="http://schemas.microsoft.com/office/drawing/2014/chart" uri="{C3380CC4-5D6E-409C-BE32-E72D297353CC}">
                    <c16:uniqueId val="{00000000-8E7D-45C8-B55F-B415FE8B3220}"/>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Sheet1!$G$80</c15:sqref>
                        </c15:formulaRef>
                      </c:ext>
                    </c:extLst>
                    <c:strCache>
                      <c:ptCount val="1"/>
                      <c:pt idx="0">
                        <c:v>DICE</c:v>
                      </c:pt>
                    </c:strCache>
                  </c:strRef>
                </c:tx>
                <c:spPr>
                  <a:solidFill>
                    <a:schemeClr val="accent3"/>
                  </a:solidFill>
                  <a:ln>
                    <a:noFill/>
                  </a:ln>
                  <a:effectLst/>
                </c:spPr>
                <c:invertIfNegative val="0"/>
                <c:cat>
                  <c:strRef>
                    <c:extLst xmlns:c15="http://schemas.microsoft.com/office/drawing/2012/chart">
                      <c:ext xmlns:c15="http://schemas.microsoft.com/office/drawing/2012/chart" uri="{02D57815-91ED-43cb-92C2-25804820EDAC}">
                        <c15:formulaRef>
                          <c15:sqref>Sheet1!$D$81:$D$84</c15:sqref>
                        </c15:formulaRef>
                      </c:ext>
                    </c:extLst>
                    <c:strCache>
                      <c:ptCount val="4"/>
                      <c:pt idx="0">
                        <c:v>SPEC RATE</c:v>
                      </c:pt>
                      <c:pt idx="1">
                        <c:v>SPEC MIX</c:v>
                      </c:pt>
                      <c:pt idx="2">
                        <c:v>GAP</c:v>
                      </c:pt>
                      <c:pt idx="3">
                        <c:v>ALL26</c:v>
                      </c:pt>
                    </c:strCache>
                  </c:strRef>
                </c:cat>
                <c:val>
                  <c:numRef>
                    <c:extLst xmlns:c15="http://schemas.microsoft.com/office/drawing/2012/chart">
                      <c:ext xmlns:c15="http://schemas.microsoft.com/office/drawing/2012/chart" uri="{02D57815-91ED-43cb-92C2-25804820EDAC}">
                        <c15:formulaRef>
                          <c15:sqref>Sheet1!$G$81:$G$84</c15:sqref>
                        </c15:formulaRef>
                      </c:ext>
                    </c:extLst>
                    <c:numCache>
                      <c:formatCode>General</c:formatCode>
                      <c:ptCount val="4"/>
                      <c:pt idx="0">
                        <c:v>1.1220521519</c:v>
                      </c:pt>
                      <c:pt idx="1">
                        <c:v>1.0745523001999999</c:v>
                      </c:pt>
                      <c:pt idx="2">
                        <c:v>1.4887718969999999</c:v>
                      </c:pt>
                      <c:pt idx="3">
                        <c:v>1.1897752186999999</c:v>
                      </c:pt>
                    </c:numCache>
                  </c:numRef>
                </c:val>
                <c:extLst xmlns:c15="http://schemas.microsoft.com/office/drawing/2012/chart">
                  <c:ext xmlns:c16="http://schemas.microsoft.com/office/drawing/2014/chart" uri="{C3380CC4-5D6E-409C-BE32-E72D297353CC}">
                    <c16:uniqueId val="{00000002-8E7D-45C8-B55F-B415FE8B3220}"/>
                  </c:ext>
                </c:extLst>
              </c15:ser>
            </c15:filteredBarSeries>
          </c:ext>
        </c:extLst>
      </c:barChart>
      <c:catAx>
        <c:axId val="348727464"/>
        <c:scaling>
          <c:orientation val="minMax"/>
        </c:scaling>
        <c:delete val="0"/>
        <c:axPos val="b"/>
        <c:numFmt formatCode="General" sourceLinked="1"/>
        <c:majorTickMark val="none"/>
        <c:minorTickMark val="none"/>
        <c:tickLblPos val="low"/>
        <c:spPr>
          <a:noFill/>
          <a:ln w="9525" cap="flat" cmpd="sng" algn="ctr">
            <a:noFill/>
            <a:round/>
          </a:ln>
          <a:effectLst/>
        </c:spPr>
        <c:txPr>
          <a:bodyPr rot="-2700000" spcFirstLastPara="1" vertOverflow="ellipsis" wrap="square" anchor="ctr" anchorCtr="1"/>
          <a:lstStyle/>
          <a:p>
            <a:pPr>
              <a:defRPr sz="2200" b="0" i="0" u="none" strike="noStrike" kern="1200" baseline="0">
                <a:solidFill>
                  <a:schemeClr val="tx1"/>
                </a:solidFill>
                <a:latin typeface="+mn-lt"/>
                <a:ea typeface="+mn-ea"/>
                <a:cs typeface="+mn-cs"/>
              </a:defRPr>
            </a:pPr>
            <a:endParaRPr lang="en-US"/>
          </a:p>
        </c:txPr>
        <c:crossAx val="351081352"/>
        <c:crosses val="autoZero"/>
        <c:auto val="1"/>
        <c:lblAlgn val="ctr"/>
        <c:lblOffset val="0"/>
        <c:noMultiLvlLbl val="0"/>
      </c:catAx>
      <c:valAx>
        <c:axId val="351081352"/>
        <c:scaling>
          <c:orientation val="minMax"/>
          <c:max val="1.8"/>
          <c:min val="0.6000000000000000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baseline="0" dirty="0">
                    <a:solidFill>
                      <a:schemeClr val="tx1"/>
                    </a:solidFill>
                  </a:rPr>
                  <a:t>Speedup</a:t>
                </a:r>
              </a:p>
            </c:rich>
          </c:tx>
          <c:overlay val="0"/>
          <c:spPr>
            <a:noFill/>
            <a:ln>
              <a:noFill/>
            </a:ln>
            <a:effectLst/>
          </c:spPr>
          <c:txPr>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0.00" sourceLinked="0"/>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348727464"/>
        <c:crosses val="autoZero"/>
        <c:crossBetween val="between"/>
      </c:valAx>
      <c:spPr>
        <a:noFill/>
        <a:ln w="22225">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Sheet1!$E$80</c:f>
              <c:strCache>
                <c:ptCount val="1"/>
                <c:pt idx="0">
                  <c:v>Traditional Set Indexing</c:v>
                </c:pt>
              </c:strCache>
            </c:strRef>
          </c:tx>
          <c:spPr>
            <a:solidFill>
              <a:schemeClr val="accent1"/>
            </a:solidFill>
            <a:ln>
              <a:noFill/>
            </a:ln>
            <a:effectLst/>
          </c:spPr>
          <c:invertIfNegative val="0"/>
          <c:cat>
            <c:strRef>
              <c:f>Sheet1!$D$81:$D$84</c:f>
              <c:strCache>
                <c:ptCount val="4"/>
                <c:pt idx="0">
                  <c:v>SPEC RATE</c:v>
                </c:pt>
                <c:pt idx="1">
                  <c:v>SPEC MIX</c:v>
                </c:pt>
                <c:pt idx="2">
                  <c:v>GAP</c:v>
                </c:pt>
                <c:pt idx="3">
                  <c:v>ALL26</c:v>
                </c:pt>
              </c:strCache>
            </c:strRef>
          </c:cat>
          <c:val>
            <c:numRef>
              <c:f>Sheet1!$E$81:$E$84</c:f>
              <c:numCache>
                <c:formatCode>General</c:formatCode>
                <c:ptCount val="4"/>
                <c:pt idx="0">
                  <c:v>1.0413819706</c:v>
                </c:pt>
                <c:pt idx="1">
                  <c:v>1.0283021208000001</c:v>
                </c:pt>
                <c:pt idx="2">
                  <c:v>1.2106565146999999</c:v>
                </c:pt>
                <c:pt idx="3">
                  <c:v>1.0761191595999999</c:v>
                </c:pt>
              </c:numCache>
            </c:numRef>
          </c:val>
          <c:extLst>
            <c:ext xmlns:c16="http://schemas.microsoft.com/office/drawing/2014/chart" uri="{C3380CC4-5D6E-409C-BE32-E72D297353CC}">
              <c16:uniqueId val="{00000000-8176-47C4-94C2-200CB2BB6919}"/>
            </c:ext>
          </c:extLst>
        </c:ser>
        <c:ser>
          <c:idx val="1"/>
          <c:order val="1"/>
          <c:tx>
            <c:strRef>
              <c:f>Sheet1!$F$80</c:f>
              <c:strCache>
                <c:ptCount val="1"/>
                <c:pt idx="0">
                  <c:v>Spatial Indexing</c:v>
                </c:pt>
              </c:strCache>
            </c:strRef>
          </c:tx>
          <c:spPr>
            <a:solidFill>
              <a:schemeClr val="accent2"/>
            </a:solidFill>
            <a:ln>
              <a:noFill/>
            </a:ln>
            <a:effectLst/>
          </c:spPr>
          <c:invertIfNegative val="0"/>
          <c:cat>
            <c:strRef>
              <c:f>Sheet1!$D$81:$D$84</c:f>
              <c:strCache>
                <c:ptCount val="4"/>
                <c:pt idx="0">
                  <c:v>SPEC RATE</c:v>
                </c:pt>
                <c:pt idx="1">
                  <c:v>SPEC MIX</c:v>
                </c:pt>
                <c:pt idx="2">
                  <c:v>GAP</c:v>
                </c:pt>
                <c:pt idx="3">
                  <c:v>ALL26</c:v>
                </c:pt>
              </c:strCache>
            </c:strRef>
          </c:cat>
          <c:val>
            <c:numRef>
              <c:f>Sheet1!$F$81:$F$84</c:f>
              <c:numCache>
                <c:formatCode>General</c:formatCode>
                <c:ptCount val="4"/>
                <c:pt idx="0">
                  <c:v>0.86411811120000004</c:v>
                </c:pt>
                <c:pt idx="1">
                  <c:v>0.98361401069999999</c:v>
                </c:pt>
                <c:pt idx="2">
                  <c:v>1.5012268156999999</c:v>
                </c:pt>
                <c:pt idx="3">
                  <c:v>1.0013422824</c:v>
                </c:pt>
              </c:numCache>
            </c:numRef>
          </c:val>
          <c:extLst>
            <c:ext xmlns:c16="http://schemas.microsoft.com/office/drawing/2014/chart" uri="{C3380CC4-5D6E-409C-BE32-E72D297353CC}">
              <c16:uniqueId val="{00000001-8176-47C4-94C2-200CB2BB6919}"/>
            </c:ext>
          </c:extLst>
        </c:ser>
        <c:ser>
          <c:idx val="2"/>
          <c:order val="2"/>
          <c:tx>
            <c:strRef>
              <c:f>Sheet1!$G$80</c:f>
              <c:strCache>
                <c:ptCount val="1"/>
                <c:pt idx="0">
                  <c:v>DICE</c:v>
                </c:pt>
              </c:strCache>
            </c:strRef>
          </c:tx>
          <c:spPr>
            <a:solidFill>
              <a:schemeClr val="accent3"/>
            </a:solidFill>
            <a:ln>
              <a:noFill/>
            </a:ln>
            <a:effectLst/>
          </c:spPr>
          <c:invertIfNegative val="0"/>
          <c:cat>
            <c:strRef>
              <c:f>Sheet1!$D$81:$D$84</c:f>
              <c:strCache>
                <c:ptCount val="4"/>
                <c:pt idx="0">
                  <c:v>SPEC RATE</c:v>
                </c:pt>
                <c:pt idx="1">
                  <c:v>SPEC MIX</c:v>
                </c:pt>
                <c:pt idx="2">
                  <c:v>GAP</c:v>
                </c:pt>
                <c:pt idx="3">
                  <c:v>ALL26</c:v>
                </c:pt>
              </c:strCache>
            </c:strRef>
          </c:cat>
          <c:val>
            <c:numRef>
              <c:f>Sheet1!$G$81:$G$84</c:f>
              <c:numCache>
                <c:formatCode>General</c:formatCode>
                <c:ptCount val="4"/>
                <c:pt idx="0">
                  <c:v>1.1220521519</c:v>
                </c:pt>
                <c:pt idx="1">
                  <c:v>1.0745523001999999</c:v>
                </c:pt>
                <c:pt idx="2">
                  <c:v>1.4887718969999999</c:v>
                </c:pt>
                <c:pt idx="3">
                  <c:v>1.1897752186999999</c:v>
                </c:pt>
              </c:numCache>
            </c:numRef>
          </c:val>
          <c:extLst>
            <c:ext xmlns:c16="http://schemas.microsoft.com/office/drawing/2014/chart" uri="{C3380CC4-5D6E-409C-BE32-E72D297353CC}">
              <c16:uniqueId val="{00000002-8176-47C4-94C2-200CB2BB6919}"/>
            </c:ext>
          </c:extLst>
        </c:ser>
        <c:dLbls>
          <c:showLegendKey val="0"/>
          <c:showVal val="0"/>
          <c:showCatName val="0"/>
          <c:showSerName val="0"/>
          <c:showPercent val="0"/>
          <c:showBubbleSize val="0"/>
        </c:dLbls>
        <c:gapWidth val="219"/>
        <c:axId val="348727464"/>
        <c:axId val="351081352"/>
        <c:extLst>
          <c:ext xmlns:c15="http://schemas.microsoft.com/office/drawing/2012/chart" uri="{02D57815-91ED-43cb-92C2-25804820EDAC}">
            <c15:filteredBarSeries>
              <c15:ser>
                <c:idx val="3"/>
                <c:order val="3"/>
                <c:tx>
                  <c:strRef>
                    <c:extLst>
                      <c:ext uri="{02D57815-91ED-43cb-92C2-25804820EDAC}">
                        <c15:formulaRef>
                          <c15:sqref>Sheet1!$H$80</c15:sqref>
                        </c15:formulaRef>
                      </c:ext>
                    </c:extLst>
                    <c:strCache>
                      <c:ptCount val="1"/>
                      <c:pt idx="0">
                        <c:v>2x Capacity</c:v>
                      </c:pt>
                    </c:strCache>
                  </c:strRef>
                </c:tx>
                <c:spPr>
                  <a:solidFill>
                    <a:schemeClr val="accent4"/>
                  </a:solidFill>
                  <a:ln>
                    <a:noFill/>
                  </a:ln>
                  <a:effectLst/>
                </c:spPr>
                <c:invertIfNegative val="0"/>
                <c:cat>
                  <c:strRef>
                    <c:extLst>
                      <c:ext uri="{02D57815-91ED-43cb-92C2-25804820EDAC}">
                        <c15:formulaRef>
                          <c15:sqref>Sheet1!$D$81:$D$84</c15:sqref>
                        </c15:formulaRef>
                      </c:ext>
                    </c:extLst>
                    <c:strCache>
                      <c:ptCount val="4"/>
                      <c:pt idx="0">
                        <c:v>SPEC RATE</c:v>
                      </c:pt>
                      <c:pt idx="1">
                        <c:v>SPEC MIX</c:v>
                      </c:pt>
                      <c:pt idx="2">
                        <c:v>GAP</c:v>
                      </c:pt>
                      <c:pt idx="3">
                        <c:v>ALL26</c:v>
                      </c:pt>
                    </c:strCache>
                  </c:strRef>
                </c:cat>
                <c:val>
                  <c:numRef>
                    <c:extLst>
                      <c:ext uri="{02D57815-91ED-43cb-92C2-25804820EDAC}">
                        <c15:formulaRef>
                          <c15:sqref>Sheet1!$H$81:$H$84</c15:sqref>
                        </c15:formulaRef>
                      </c:ext>
                    </c:extLst>
                    <c:numCache>
                      <c:formatCode>General</c:formatCode>
                      <c:ptCount val="4"/>
                      <c:pt idx="0">
                        <c:v>1.1029650127999999</c:v>
                      </c:pt>
                      <c:pt idx="1">
                        <c:v>1.0418150137</c:v>
                      </c:pt>
                      <c:pt idx="2">
                        <c:v>1.1401194759</c:v>
                      </c:pt>
                      <c:pt idx="3">
                        <c:v>1.1017200339</c:v>
                      </c:pt>
                    </c:numCache>
                  </c:numRef>
                </c:val>
                <c:extLst>
                  <c:ext xmlns:c16="http://schemas.microsoft.com/office/drawing/2014/chart" uri="{C3380CC4-5D6E-409C-BE32-E72D297353CC}">
                    <c16:uniqueId val="{00000003-8176-47C4-94C2-200CB2BB6919}"/>
                  </c:ext>
                </c:extLst>
              </c15:ser>
            </c15:filteredBarSeries>
            <c15:filteredBarSeries>
              <c15:ser>
                <c:idx val="4"/>
                <c:order val="4"/>
                <c:tx>
                  <c:strRef>
                    <c:extLst xmlns:c15="http://schemas.microsoft.com/office/drawing/2012/chart">
                      <c:ext xmlns:c15="http://schemas.microsoft.com/office/drawing/2012/chart" uri="{02D57815-91ED-43cb-92C2-25804820EDAC}">
                        <c15:formulaRef>
                          <c15:sqref>Sheet1!$I$80</c15:sqref>
                        </c15:formulaRef>
                      </c:ext>
                    </c:extLst>
                    <c:strCache>
                      <c:ptCount val="1"/>
                      <c:pt idx="0">
                        <c:v>2x Bandwidth, 2x Capacity</c:v>
                      </c:pt>
                    </c:strCache>
                  </c:strRef>
                </c:tx>
                <c:spPr>
                  <a:solidFill>
                    <a:schemeClr val="accent5"/>
                  </a:solidFill>
                  <a:ln>
                    <a:noFill/>
                  </a:ln>
                  <a:effectLst/>
                </c:spPr>
                <c:invertIfNegative val="0"/>
                <c:cat>
                  <c:strRef>
                    <c:extLst xmlns:c15="http://schemas.microsoft.com/office/drawing/2012/chart">
                      <c:ext xmlns:c15="http://schemas.microsoft.com/office/drawing/2012/chart" uri="{02D57815-91ED-43cb-92C2-25804820EDAC}">
                        <c15:formulaRef>
                          <c15:sqref>Sheet1!$D$81:$D$84</c15:sqref>
                        </c15:formulaRef>
                      </c:ext>
                    </c:extLst>
                    <c:strCache>
                      <c:ptCount val="4"/>
                      <c:pt idx="0">
                        <c:v>SPEC RATE</c:v>
                      </c:pt>
                      <c:pt idx="1">
                        <c:v>SPEC MIX</c:v>
                      </c:pt>
                      <c:pt idx="2">
                        <c:v>GAP</c:v>
                      </c:pt>
                      <c:pt idx="3">
                        <c:v>ALL26</c:v>
                      </c:pt>
                    </c:strCache>
                  </c:strRef>
                </c:cat>
                <c:val>
                  <c:numRef>
                    <c:extLst xmlns:c15="http://schemas.microsoft.com/office/drawing/2012/chart">
                      <c:ext xmlns:c15="http://schemas.microsoft.com/office/drawing/2012/chart" uri="{02D57815-91ED-43cb-92C2-25804820EDAC}">
                        <c15:formulaRef>
                          <c15:sqref>Sheet1!$I$81:$I$84</c15:sqref>
                        </c15:formulaRef>
                      </c:ext>
                    </c:extLst>
                    <c:numCache>
                      <c:formatCode>General</c:formatCode>
                      <c:ptCount val="4"/>
                      <c:pt idx="0">
                        <c:v>1.2343152100000001</c:v>
                      </c:pt>
                      <c:pt idx="1">
                        <c:v>1.2002444427000001</c:v>
                      </c:pt>
                      <c:pt idx="2">
                        <c:v>1.1924881418</c:v>
                      </c:pt>
                      <c:pt idx="3">
                        <c:v>1.2192725298</c:v>
                      </c:pt>
                    </c:numCache>
                  </c:numRef>
                </c:val>
                <c:extLst xmlns:c15="http://schemas.microsoft.com/office/drawing/2012/chart">
                  <c:ext xmlns:c16="http://schemas.microsoft.com/office/drawing/2014/chart" uri="{C3380CC4-5D6E-409C-BE32-E72D297353CC}">
                    <c16:uniqueId val="{00000004-8176-47C4-94C2-200CB2BB6919}"/>
                  </c:ext>
                </c:extLst>
              </c15:ser>
            </c15:filteredBarSeries>
          </c:ext>
        </c:extLst>
      </c:barChart>
      <c:catAx>
        <c:axId val="348727464"/>
        <c:scaling>
          <c:orientation val="minMax"/>
        </c:scaling>
        <c:delete val="0"/>
        <c:axPos val="b"/>
        <c:numFmt formatCode="General" sourceLinked="1"/>
        <c:majorTickMark val="none"/>
        <c:minorTickMark val="none"/>
        <c:tickLblPos val="low"/>
        <c:spPr>
          <a:noFill/>
          <a:ln w="9525" cap="flat" cmpd="sng" algn="ctr">
            <a:noFill/>
            <a:round/>
          </a:ln>
          <a:effectLst/>
        </c:spPr>
        <c:txPr>
          <a:bodyPr rot="-2700000" spcFirstLastPara="1" vertOverflow="ellipsis" wrap="square" anchor="ctr" anchorCtr="1"/>
          <a:lstStyle/>
          <a:p>
            <a:pPr>
              <a:defRPr sz="2200" b="0" i="0" u="none" strike="noStrike" kern="1200" baseline="0">
                <a:solidFill>
                  <a:schemeClr val="tx1"/>
                </a:solidFill>
                <a:latin typeface="+mn-lt"/>
                <a:ea typeface="+mn-ea"/>
                <a:cs typeface="+mn-cs"/>
              </a:defRPr>
            </a:pPr>
            <a:endParaRPr lang="en-US"/>
          </a:p>
        </c:txPr>
        <c:crossAx val="351081352"/>
        <c:crosses val="autoZero"/>
        <c:auto val="1"/>
        <c:lblAlgn val="ctr"/>
        <c:lblOffset val="0"/>
        <c:noMultiLvlLbl val="0"/>
      </c:catAx>
      <c:valAx>
        <c:axId val="351081352"/>
        <c:scaling>
          <c:orientation val="minMax"/>
          <c:max val="1.8"/>
          <c:min val="0.6000000000000000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baseline="0" dirty="0">
                    <a:solidFill>
                      <a:schemeClr val="tx1"/>
                    </a:solidFill>
                  </a:rPr>
                  <a:t>Speedup</a:t>
                </a:r>
              </a:p>
            </c:rich>
          </c:tx>
          <c:overlay val="0"/>
          <c:spPr>
            <a:noFill/>
            <a:ln>
              <a:noFill/>
            </a:ln>
            <a:effectLst/>
          </c:spPr>
          <c:txPr>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0.00" sourceLinked="0"/>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348727464"/>
        <c:crosses val="autoZero"/>
        <c:crossBetween val="between"/>
      </c:valAx>
      <c:spPr>
        <a:noFill/>
        <a:ln w="22225">
          <a:solidFill>
            <a:schemeClr val="tx1"/>
          </a:solidFill>
        </a:ln>
        <a:effectLst/>
      </c:spPr>
    </c:plotArea>
    <c:legend>
      <c:legendPos val="t"/>
      <c:layout>
        <c:manualLayout>
          <c:xMode val="edge"/>
          <c:yMode val="edge"/>
          <c:x val="0.14657683667566196"/>
          <c:y val="1.524394693606546E-3"/>
          <c:w val="0.83029175850358028"/>
          <c:h val="0.18707996943420047"/>
        </c:manualLayout>
      </c:layout>
      <c:overlay val="1"/>
      <c:spPr>
        <a:noFill/>
        <a:ln>
          <a:noFill/>
        </a:ln>
        <a:effectLst/>
      </c:spPr>
      <c:txPr>
        <a:bodyPr rot="0" spcFirstLastPara="1" vertOverflow="ellipsis" vert="horz" wrap="square" anchor="t" anchorCtr="0"/>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5138" cy="4603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27475" y="0"/>
            <a:ext cx="3005138" cy="460375"/>
          </a:xfrm>
          <a:prstGeom prst="rect">
            <a:avLst/>
          </a:prstGeom>
        </p:spPr>
        <p:txBody>
          <a:bodyPr vert="horz" lIns="91440" tIns="45720" rIns="91440" bIns="45720" rtlCol="0"/>
          <a:lstStyle>
            <a:lvl1pPr algn="r">
              <a:defRPr sz="1200"/>
            </a:lvl1pPr>
          </a:lstStyle>
          <a:p>
            <a:fld id="{7709BCD6-3BD4-F04C-8AA6-1016BF957CC3}" type="datetimeFigureOut">
              <a:rPr lang="en-US" smtClean="0"/>
              <a:t>6/24/2017</a:t>
            </a:fld>
            <a:endParaRPr lang="en-US"/>
          </a:p>
        </p:txBody>
      </p:sp>
      <p:sp>
        <p:nvSpPr>
          <p:cNvPr id="4" name="Footer Placeholder 3"/>
          <p:cNvSpPr>
            <a:spLocks noGrp="1"/>
          </p:cNvSpPr>
          <p:nvPr>
            <p:ph type="ftr" sz="quarter" idx="2"/>
          </p:nvPr>
        </p:nvSpPr>
        <p:spPr>
          <a:xfrm>
            <a:off x="0" y="8758238"/>
            <a:ext cx="3005138" cy="460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27475" y="8758238"/>
            <a:ext cx="3005138" cy="460375"/>
          </a:xfrm>
          <a:prstGeom prst="rect">
            <a:avLst/>
          </a:prstGeom>
        </p:spPr>
        <p:txBody>
          <a:bodyPr vert="horz" lIns="91440" tIns="45720" rIns="91440" bIns="45720" rtlCol="0" anchor="b"/>
          <a:lstStyle>
            <a:lvl1pPr algn="r">
              <a:defRPr sz="1200"/>
            </a:lvl1pPr>
          </a:lstStyle>
          <a:p>
            <a:fld id="{59EA7210-80BF-FC42-A13A-05A4C3DF5ABC}" type="slidenum">
              <a:rPr lang="en-US" smtClean="0"/>
              <a:t>‹#›</a:t>
            </a:fld>
            <a:endParaRPr lang="en-US"/>
          </a:p>
        </p:txBody>
      </p:sp>
    </p:spTree>
    <p:extLst>
      <p:ext uri="{BB962C8B-B14F-4D97-AF65-F5344CB8AC3E}">
        <p14:creationId xmlns:p14="http://schemas.microsoft.com/office/powerpoint/2010/main" val="35775237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5138" cy="4603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27475" y="0"/>
            <a:ext cx="3005138" cy="460375"/>
          </a:xfrm>
          <a:prstGeom prst="rect">
            <a:avLst/>
          </a:prstGeom>
        </p:spPr>
        <p:txBody>
          <a:bodyPr vert="horz" lIns="91440" tIns="45720" rIns="91440" bIns="45720" rtlCol="0"/>
          <a:lstStyle>
            <a:lvl1pPr algn="r">
              <a:defRPr sz="1200"/>
            </a:lvl1pPr>
          </a:lstStyle>
          <a:p>
            <a:fld id="{AAD5A727-691C-3740-8309-DF553A5E1841}" type="datetimeFigureOut">
              <a:rPr lang="en-US" smtClean="0"/>
              <a:t>6/24/2017</a:t>
            </a:fld>
            <a:endParaRPr lang="en-US"/>
          </a:p>
        </p:txBody>
      </p:sp>
      <p:sp>
        <p:nvSpPr>
          <p:cNvPr id="4" name="Slide Image Placeholder 3"/>
          <p:cNvSpPr>
            <a:spLocks noGrp="1" noRot="1" noChangeAspect="1"/>
          </p:cNvSpPr>
          <p:nvPr>
            <p:ph type="sldImg" idx="2"/>
          </p:nvPr>
        </p:nvSpPr>
        <p:spPr>
          <a:xfrm>
            <a:off x="1162050" y="692150"/>
            <a:ext cx="4610100" cy="3457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3738" y="4379913"/>
            <a:ext cx="5546725" cy="41481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58238"/>
            <a:ext cx="3005138" cy="4603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27475" y="8758238"/>
            <a:ext cx="3005138" cy="460375"/>
          </a:xfrm>
          <a:prstGeom prst="rect">
            <a:avLst/>
          </a:prstGeom>
        </p:spPr>
        <p:txBody>
          <a:bodyPr vert="horz" lIns="91440" tIns="45720" rIns="91440" bIns="45720" rtlCol="0" anchor="b"/>
          <a:lstStyle>
            <a:lvl1pPr algn="r">
              <a:defRPr sz="1200"/>
            </a:lvl1pPr>
          </a:lstStyle>
          <a:p>
            <a:fld id="{CFF5D215-8349-204F-BC92-9713F59A7BB3}" type="slidenum">
              <a:rPr lang="en-US" smtClean="0"/>
              <a:t>‹#›</a:t>
            </a:fld>
            <a:endParaRPr lang="en-US"/>
          </a:p>
        </p:txBody>
      </p:sp>
    </p:spTree>
    <p:extLst>
      <p:ext uri="{BB962C8B-B14F-4D97-AF65-F5344CB8AC3E}">
        <p14:creationId xmlns:p14="http://schemas.microsoft.com/office/powerpoint/2010/main" val="171022626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xfrm>
            <a:off x="1162050" y="692150"/>
            <a:ext cx="4610100" cy="3457575"/>
          </a:xfrm>
          <a:noFill/>
          <a:ln>
            <a:solidFill>
              <a:srgbClr val="000000"/>
            </a:solidFill>
            <a:miter lim="800000"/>
            <a:headEnd/>
            <a:tailEnd/>
          </a:ln>
        </p:spPr>
      </p:sp>
      <p:sp>
        <p:nvSpPr>
          <p:cNvPr id="30722"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z="1200" baseline="0" dirty="0"/>
          </a:p>
          <a:p>
            <a:r>
              <a:rPr lang="en-US" sz="1200" baseline="0" dirty="0"/>
              <a:t>I am Vinson Young. This work is done with my collaborator Prashant Nair, and advisor Moinuddin Qureshi.</a:t>
            </a:r>
          </a:p>
          <a:p>
            <a:endParaRPr lang="en-US" sz="1200" baseline="0" dirty="0"/>
          </a:p>
          <a:p>
            <a:endParaRPr lang="en-US" sz="1200" baseline="0" dirty="0"/>
          </a:p>
          <a:p>
            <a:r>
              <a:rPr lang="en-US" sz="1200" baseline="0" dirty="0"/>
              <a:t>My working is on DICE: Compressing DRAM caches for bandwidth and capacity.</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baseline="0" dirty="0">
              <a:effectLst/>
            </a:endParaRPr>
          </a:p>
        </p:txBody>
      </p:sp>
      <p:sp>
        <p:nvSpPr>
          <p:cNvPr id="4" name="Slide Number Placeholder 3"/>
          <p:cNvSpPr>
            <a:spLocks noGrp="1"/>
          </p:cNvSpPr>
          <p:nvPr>
            <p:ph type="sldNum" sz="quarter" idx="5"/>
          </p:nvPr>
        </p:nvSpPr>
        <p:spPr/>
        <p:txBody>
          <a:bodyPr/>
          <a:lstStyle/>
          <a:p>
            <a:pPr>
              <a:defRPr/>
            </a:pPr>
            <a:fld id="{F547040B-6402-4B79-B962-EE1529BEFEC1}" type="slidenum">
              <a:rPr lang="en-US" smtClean="0"/>
              <a:pPr>
                <a:defRPr/>
              </a:pPr>
              <a:t>1</a:t>
            </a:fld>
            <a:endParaRPr lang="en-US"/>
          </a:p>
        </p:txBody>
      </p:sp>
    </p:spTree>
    <p:extLst>
      <p:ext uri="{BB962C8B-B14F-4D97-AF65-F5344CB8AC3E}">
        <p14:creationId xmlns:p14="http://schemas.microsoft.com/office/powerpoint/2010/main" val="486242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2050" y="692150"/>
            <a:ext cx="4610100" cy="3457575"/>
          </a:xfrm>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Thus, this type of cache compression achieves 1-2x capacity of an uncompressed cache. </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10</a:t>
            </a:fld>
            <a:endParaRPr lang="en-US"/>
          </a:p>
        </p:txBody>
      </p:sp>
    </p:spTree>
    <p:extLst>
      <p:ext uri="{BB962C8B-B14F-4D97-AF65-F5344CB8AC3E}">
        <p14:creationId xmlns:p14="http://schemas.microsoft.com/office/powerpoint/2010/main" val="2582578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2050" y="692150"/>
            <a:ext cx="4610100" cy="3457575"/>
          </a:xfrm>
        </p:spPr>
      </p:sp>
      <p:sp>
        <p:nvSpPr>
          <p:cNvPr id="3" name="Notes Placeholder 2"/>
          <p:cNvSpPr>
            <a:spLocks noGrp="1"/>
          </p:cNvSpPr>
          <p:nvPr>
            <p:ph type="body" idx="1"/>
          </p:nvPr>
        </p:nvSpPr>
        <p:spPr/>
        <p:txBody>
          <a:bodyPr/>
          <a:lstStyle/>
          <a:p>
            <a:endParaRPr lang="en-US" baseline="0" dirty="0"/>
          </a:p>
          <a:p>
            <a:r>
              <a:rPr lang="en-US" baseline="0" dirty="0"/>
              <a:t>So, how do we improve bandwidth?</a:t>
            </a:r>
          </a:p>
          <a:p>
            <a:endParaRPr lang="en-US" baseline="0" dirty="0"/>
          </a:p>
          <a:p>
            <a:endParaRPr lang="en-US" baseline="0" dirty="0"/>
          </a:p>
          <a:p>
            <a:r>
              <a:rPr lang="en-US" baseline="0" dirty="0"/>
              <a:t>We notice that the prior scheme read out two lines at once: A and W. </a:t>
            </a:r>
          </a:p>
          <a:p>
            <a:r>
              <a:rPr lang="en-US" baseline="0" dirty="0"/>
              <a:t>If both of the lines that were read out were useful if installed. In one access, you could get two useful lines. This would improve your effective bandwidth.</a:t>
            </a:r>
          </a:p>
          <a:p>
            <a:endParaRPr lang="en-US" baseline="0" dirty="0"/>
          </a:p>
          <a:p>
            <a:r>
              <a:rPr lang="en-US" baseline="0" dirty="0"/>
              <a:t>So, if you say compressed adjacent lines together, in a Spatial Indexing scheme. You could read A, and B, in one access; C and D, in another. You can read out your 4 lines in half the number of accesses, for 2x effective bandwidth. And also capacity.</a:t>
            </a:r>
          </a:p>
          <a:p>
            <a:endParaRPr lang="en-US" baseline="0" dirty="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11</a:t>
            </a:fld>
            <a:endParaRPr lang="en-US"/>
          </a:p>
        </p:txBody>
      </p:sp>
    </p:spTree>
    <p:extLst>
      <p:ext uri="{BB962C8B-B14F-4D97-AF65-F5344CB8AC3E}">
        <p14:creationId xmlns:p14="http://schemas.microsoft.com/office/powerpoint/2010/main" val="873838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2050" y="692150"/>
            <a:ext cx="4610100" cy="3457575"/>
          </a:xfrm>
        </p:spPr>
      </p:sp>
      <p:sp>
        <p:nvSpPr>
          <p:cNvPr id="3" name="Notes Placeholder 2"/>
          <p:cNvSpPr>
            <a:spLocks noGrp="1"/>
          </p:cNvSpPr>
          <p:nvPr>
            <p:ph type="body" idx="1"/>
          </p:nvPr>
        </p:nvSpPr>
        <p:spPr/>
        <p:txBody>
          <a:bodyPr/>
          <a:lstStyle/>
          <a:p>
            <a:endParaRPr lang="en-US" baseline="0" dirty="0"/>
          </a:p>
          <a:p>
            <a:r>
              <a:rPr lang="en-US" baseline="0" dirty="0"/>
              <a:t>But, the problem is what happens when lines are incompressible.</a:t>
            </a:r>
          </a:p>
          <a:p>
            <a:endParaRPr lang="en-US" baseline="0" dirty="0"/>
          </a:p>
          <a:p>
            <a:r>
              <a:rPr lang="en-US" baseline="0" dirty="0"/>
              <a:t>If we tried to compress A and B together, but they do not fit in a physical location, only one of either A or B could be resident at a time.</a:t>
            </a:r>
          </a:p>
          <a:p>
            <a:endParaRPr lang="en-US" baseline="0" dirty="0"/>
          </a:p>
          <a:p>
            <a:r>
              <a:rPr lang="en-US" baseline="0" dirty="0"/>
              <a:t>This would mean half of your accesses (say for lines B and D) would need to go to memory, which would degrade your performance significantly.</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12</a:t>
            </a:fld>
            <a:endParaRPr lang="en-US"/>
          </a:p>
        </p:txBody>
      </p:sp>
    </p:spTree>
    <p:extLst>
      <p:ext uri="{BB962C8B-B14F-4D97-AF65-F5344CB8AC3E}">
        <p14:creationId xmlns:p14="http://schemas.microsoft.com/office/powerpoint/2010/main" val="18781867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2050" y="692150"/>
            <a:ext cx="4610100" cy="3457575"/>
          </a:xfrm>
        </p:spPr>
      </p:sp>
      <p:sp>
        <p:nvSpPr>
          <p:cNvPr id="3" name="Notes Placeholder 2"/>
          <p:cNvSpPr>
            <a:spLocks noGrp="1"/>
          </p:cNvSpPr>
          <p:nvPr>
            <p:ph type="body" idx="1"/>
          </p:nvPr>
        </p:nvSpPr>
        <p:spPr/>
        <p:txBody>
          <a:bodyPr/>
          <a:lstStyle/>
          <a:p>
            <a:endParaRPr lang="en-US" baseline="0" dirty="0"/>
          </a:p>
          <a:p>
            <a:r>
              <a:rPr lang="en-US" baseline="0" dirty="0"/>
              <a:t>Thus we have our static indexing schemes.</a:t>
            </a:r>
          </a:p>
          <a:p>
            <a:endParaRPr lang="en-US" baseline="0" dirty="0"/>
          </a:p>
          <a:p>
            <a:r>
              <a:rPr lang="en-US" baseline="0" dirty="0"/>
              <a:t>One traditional compression sustains bandwidth under different compressibility.</a:t>
            </a:r>
          </a:p>
          <a:p>
            <a:endParaRPr lang="en-US" baseline="0" dirty="0"/>
          </a:p>
          <a:p>
            <a:r>
              <a:rPr lang="en-US" baseline="0" dirty="0"/>
              <a:t>And one spatial indexing scheme that improves bandwidth under compressible workloads, but degrades performance under incompressible workloads.</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13</a:t>
            </a:fld>
            <a:endParaRPr lang="en-US"/>
          </a:p>
        </p:txBody>
      </p:sp>
    </p:spTree>
    <p:extLst>
      <p:ext uri="{BB962C8B-B14F-4D97-AF65-F5344CB8AC3E}">
        <p14:creationId xmlns:p14="http://schemas.microsoft.com/office/powerpoint/2010/main" val="2145886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Here is the performance of traditional cache compression for DRAM cache.</a:t>
            </a:r>
          </a:p>
          <a:p>
            <a:endParaRPr lang="en-US" dirty="0"/>
          </a:p>
          <a:p>
            <a:r>
              <a:rPr lang="en-US" dirty="0"/>
              <a:t>Blue is traditional set indexing compression. Purple, on the right is an organization with 2x-capacity 2x-bandwidth DRAM cache.</a:t>
            </a:r>
          </a:p>
          <a:p>
            <a:endParaRPr lang="en-US" dirty="0"/>
          </a:p>
          <a:p>
            <a:endParaRPr lang="en-US" dirty="0"/>
          </a:p>
          <a:p>
            <a:r>
              <a:rPr lang="en-US" dirty="0"/>
              <a:t>Some workloads benefit from the increased capacity. But many workloads see </a:t>
            </a:r>
            <a:r>
              <a:rPr lang="en-US" dirty="0" err="1"/>
              <a:t>see</a:t>
            </a:r>
            <a:r>
              <a:rPr lang="en-US" dirty="0"/>
              <a:t> diminishing returns on already-giga-scale caches.</a:t>
            </a:r>
          </a:p>
          <a:p>
            <a:endParaRPr lang="en-US" dirty="0"/>
          </a:p>
          <a:p>
            <a:r>
              <a:rPr lang="en-US" dirty="0"/>
              <a:t>However, we do note that is little slowdown. As such, this is a good baseline indexing scheme.</a:t>
            </a:r>
          </a:p>
          <a:p>
            <a:endParaRPr lang="en-US" dirty="0"/>
          </a:p>
          <a:p>
            <a:r>
              <a:rPr lang="en-US" dirty="0"/>
              <a:t>Compression for purely capacity achieves 7% speedup, short of the 10% we hoped to achieve from 2x capacity, as not all lines are compressible.</a:t>
            </a:r>
          </a:p>
          <a:p>
            <a:endParaRPr lang="en-US" dirty="0"/>
          </a:p>
          <a:p>
            <a:r>
              <a:rPr lang="en-US" dirty="0"/>
              <a:t>To achieve higher performance, we aim to additionally improve bandwidth</a:t>
            </a:r>
          </a:p>
        </p:txBody>
      </p:sp>
      <p:sp>
        <p:nvSpPr>
          <p:cNvPr id="4" name="Slide Number Placeholder 3"/>
          <p:cNvSpPr>
            <a:spLocks noGrp="1"/>
          </p:cNvSpPr>
          <p:nvPr>
            <p:ph type="sldNum" sz="quarter" idx="10"/>
          </p:nvPr>
        </p:nvSpPr>
        <p:spPr/>
        <p:txBody>
          <a:bodyPr/>
          <a:lstStyle/>
          <a:p>
            <a:fld id="{CFF5D215-8349-204F-BC92-9713F59A7BB3}" type="slidenum">
              <a:rPr lang="en-US" smtClean="0"/>
              <a:t>14</a:t>
            </a:fld>
            <a:endParaRPr lang="en-US"/>
          </a:p>
        </p:txBody>
      </p:sp>
    </p:spTree>
    <p:extLst>
      <p:ext uri="{BB962C8B-B14F-4D97-AF65-F5344CB8AC3E}">
        <p14:creationId xmlns:p14="http://schemas.microsoft.com/office/powerpoint/2010/main" val="28687374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Graph workloads see significantly improvement due to both bandwidth and capacity improvements.</a:t>
            </a:r>
          </a:p>
          <a:p>
            <a:endParaRPr lang="en-US" dirty="0"/>
          </a:p>
          <a:p>
            <a:r>
              <a:rPr lang="en-US" dirty="0"/>
              <a:t>However, many SPEC workloads have lines that do not have good compressibility ratio. As such, SPEC workloads see significant degradation in performance.</a:t>
            </a:r>
          </a:p>
          <a:p>
            <a:endParaRPr lang="en-US" dirty="0"/>
          </a:p>
          <a:p>
            <a:r>
              <a:rPr lang="en-US" dirty="0"/>
              <a:t>In total, this spatial indexing scheme provides no benefit on average.</a:t>
            </a:r>
          </a:p>
        </p:txBody>
      </p:sp>
      <p:sp>
        <p:nvSpPr>
          <p:cNvPr id="4" name="Slide Number Placeholder 3"/>
          <p:cNvSpPr>
            <a:spLocks noGrp="1"/>
          </p:cNvSpPr>
          <p:nvPr>
            <p:ph type="sldNum" sz="quarter" idx="10"/>
          </p:nvPr>
        </p:nvSpPr>
        <p:spPr/>
        <p:txBody>
          <a:bodyPr/>
          <a:lstStyle/>
          <a:p>
            <a:fld id="{CFF5D215-8349-204F-BC92-9713F59A7BB3}" type="slidenum">
              <a:rPr lang="en-US" smtClean="0"/>
              <a:t>15</a:t>
            </a:fld>
            <a:endParaRPr lang="en-US"/>
          </a:p>
        </p:txBody>
      </p:sp>
    </p:spTree>
    <p:extLst>
      <p:ext uri="{BB962C8B-B14F-4D97-AF65-F5344CB8AC3E}">
        <p14:creationId xmlns:p14="http://schemas.microsoft.com/office/powerpoint/2010/main" val="2935015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2050" y="692150"/>
            <a:ext cx="4610100" cy="3457575"/>
          </a:xfrm>
        </p:spPr>
      </p:sp>
      <p:sp>
        <p:nvSpPr>
          <p:cNvPr id="3" name="Notes Placeholder 2"/>
          <p:cNvSpPr>
            <a:spLocks noGrp="1"/>
          </p:cNvSpPr>
          <p:nvPr>
            <p:ph type="body" idx="1"/>
          </p:nvPr>
        </p:nvSpPr>
        <p:spPr/>
        <p:txBody>
          <a:bodyPr/>
          <a:lstStyle/>
          <a:p>
            <a:endParaRPr lang="en-US" baseline="0" dirty="0"/>
          </a:p>
          <a:p>
            <a:r>
              <a:rPr lang="en-US" baseline="0" dirty="0"/>
              <a:t>Our goal is to effectively switch between the two schemes to achieve </a:t>
            </a:r>
          </a:p>
          <a:p>
            <a:endParaRPr lang="en-US" baseline="0" dirty="0"/>
          </a:p>
          <a:p>
            <a:pPr marL="228600" indent="-228600">
              <a:buAutoNum type="arabicPeriod"/>
            </a:pPr>
            <a:r>
              <a:rPr lang="en-US" baseline="0" dirty="0"/>
              <a:t>bandwidth benefits when lines are compressible, and</a:t>
            </a:r>
          </a:p>
          <a:p>
            <a:pPr marL="228600" indent="-228600">
              <a:buAutoNum type="arabicPeriod"/>
            </a:pPr>
            <a:r>
              <a:rPr lang="en-US" baseline="0" dirty="0"/>
              <a:t>Sustain bandwidth when lines are incompressible.</a:t>
            </a:r>
          </a:p>
          <a:p>
            <a:pPr marL="228600" indent="-228600">
              <a:buAutoNum type="arabicPeriod"/>
            </a:pPr>
            <a:endParaRPr lang="en-US" baseline="0" dirty="0"/>
          </a:p>
          <a:p>
            <a:pPr marL="0" indent="0">
              <a:buNone/>
            </a:pPr>
            <a:r>
              <a:rPr lang="en-US" baseline="0" dirty="0"/>
              <a:t>Our dynamic scheme achieves 19% speedup (close to 22% possible from 2x bandwidth and capacity cache) and 36% reduction in energy-delay-product.</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16</a:t>
            </a:fld>
            <a:endParaRPr lang="en-US"/>
          </a:p>
        </p:txBody>
      </p:sp>
    </p:spTree>
    <p:extLst>
      <p:ext uri="{BB962C8B-B14F-4D97-AF65-F5344CB8AC3E}">
        <p14:creationId xmlns:p14="http://schemas.microsoft.com/office/powerpoint/2010/main" val="3276468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First, we talk about how to design a compressed DRAM Cache Organization.</a:t>
            </a:r>
          </a:p>
          <a:p>
            <a:endParaRPr lang="en-US" dirty="0"/>
          </a:p>
        </p:txBody>
      </p:sp>
      <p:sp>
        <p:nvSpPr>
          <p:cNvPr id="4" name="Slide Number Placeholder 3"/>
          <p:cNvSpPr>
            <a:spLocks noGrp="1"/>
          </p:cNvSpPr>
          <p:nvPr>
            <p:ph type="sldNum" sz="quarter" idx="10"/>
          </p:nvPr>
        </p:nvSpPr>
        <p:spPr/>
        <p:txBody>
          <a:bodyPr/>
          <a:lstStyle/>
          <a:p>
            <a:fld id="{CFF5D215-8349-204F-BC92-9713F59A7BB3}" type="slidenum">
              <a:rPr lang="en-US" smtClean="0"/>
              <a:t>17</a:t>
            </a:fld>
            <a:endParaRPr lang="en-US"/>
          </a:p>
        </p:txBody>
      </p:sp>
    </p:spTree>
    <p:extLst>
      <p:ext uri="{BB962C8B-B14F-4D97-AF65-F5344CB8AC3E}">
        <p14:creationId xmlns:p14="http://schemas.microsoft.com/office/powerpoint/2010/main" val="3901684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2050" y="692150"/>
            <a:ext cx="4610100" cy="3457575"/>
          </a:xfrm>
        </p:spPr>
      </p:sp>
      <p:sp>
        <p:nvSpPr>
          <p:cNvPr id="3" name="Notes Placeholder 2"/>
          <p:cNvSpPr>
            <a:spLocks noGrp="1"/>
          </p:cNvSpPr>
          <p:nvPr>
            <p:ph type="body" idx="1"/>
          </p:nvPr>
        </p:nvSpPr>
        <p:spPr/>
        <p:txBody>
          <a:bodyPr/>
          <a:lstStyle/>
          <a:p>
            <a:endParaRPr lang="en-US" baseline="0" dirty="0"/>
          </a:p>
          <a:p>
            <a:r>
              <a:rPr lang="en-US" baseline="0" dirty="0"/>
              <a:t>Here we have an L3 cache, main memory, and a DRAM Cache between them.</a:t>
            </a:r>
          </a:p>
          <a:p>
            <a:endParaRPr lang="en-US" baseline="0" dirty="0"/>
          </a:p>
          <a:p>
            <a:r>
              <a:rPr lang="en-US" baseline="0" dirty="0"/>
              <a:t>The off-chip DRAM Cache is accessed by an on-chip cache controller. All reads and writes to DRAM cache are managed by this cache controller.</a:t>
            </a:r>
          </a:p>
          <a:p>
            <a:endParaRPr lang="en-US" baseline="0" dirty="0"/>
          </a:p>
          <a:p>
            <a:r>
              <a:rPr lang="en-US" baseline="0" dirty="0"/>
              <a:t>We notice that we can implement cache compression simply by adding compression logic before every write, and decompression logic after every read. Thus, we can implement compression with changes local to the cache controller (does not need changes to HBM or bus protocols).</a:t>
            </a:r>
          </a:p>
          <a:p>
            <a:endParaRPr lang="en-US" baseline="0" dirty="0"/>
          </a:p>
          <a:p>
            <a:endParaRPr lang="en-US" baseline="0" dirty="0"/>
          </a:p>
          <a:p>
            <a:r>
              <a:rPr lang="en-US" baseline="0" dirty="0"/>
              <a:t>But how do we handle the tags in such a case.</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18</a:t>
            </a:fld>
            <a:endParaRPr lang="en-US"/>
          </a:p>
        </p:txBody>
      </p:sp>
    </p:spTree>
    <p:extLst>
      <p:ext uri="{BB962C8B-B14F-4D97-AF65-F5344CB8AC3E}">
        <p14:creationId xmlns:p14="http://schemas.microsoft.com/office/powerpoint/2010/main" val="6780917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We note that every access to the DRAM cache reads 72B from the DRAM Array. </a:t>
            </a:r>
          </a:p>
          <a:p>
            <a:endParaRPr lang="en-US" dirty="0"/>
          </a:p>
          <a:p>
            <a:r>
              <a:rPr lang="en-US" dirty="0"/>
              <a:t>Current organizations interpret 8-Bytes of it as Tag, and 64-Bytes of it as Data.</a:t>
            </a:r>
          </a:p>
          <a:p>
            <a:endParaRPr lang="en-US" dirty="0"/>
          </a:p>
          <a:p>
            <a:r>
              <a:rPr lang="en-US" dirty="0"/>
              <a:t>However, we note that it is up to the controller to determine them as either tag or data bits. We can actually have it flexibly interpret bits as tag or data bits as needed.</a:t>
            </a:r>
          </a:p>
          <a:p>
            <a:endParaRPr lang="en-US" dirty="0"/>
          </a:p>
          <a:p>
            <a:endParaRPr lang="en-US" dirty="0"/>
          </a:p>
        </p:txBody>
      </p:sp>
      <p:sp>
        <p:nvSpPr>
          <p:cNvPr id="4" name="Slide Number Placeholder 3"/>
          <p:cNvSpPr>
            <a:spLocks noGrp="1"/>
          </p:cNvSpPr>
          <p:nvPr>
            <p:ph type="sldNum" sz="quarter" idx="10"/>
          </p:nvPr>
        </p:nvSpPr>
        <p:spPr/>
        <p:txBody>
          <a:bodyPr/>
          <a:lstStyle/>
          <a:p>
            <a:fld id="{CFF5D215-8349-204F-BC92-9713F59A7BB3}" type="slidenum">
              <a:rPr lang="en-US" smtClean="0"/>
              <a:t>19</a:t>
            </a:fld>
            <a:endParaRPr lang="en-US"/>
          </a:p>
        </p:txBody>
      </p:sp>
    </p:spTree>
    <p:extLst>
      <p:ext uri="{BB962C8B-B14F-4D97-AF65-F5344CB8AC3E}">
        <p14:creationId xmlns:p14="http://schemas.microsoft.com/office/powerpoint/2010/main" val="3340315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continue </a:t>
            </a:r>
            <a:r>
              <a:rPr lang="en-US" dirty="0" err="1"/>
              <a:t>moore’s</a:t>
            </a:r>
            <a:r>
              <a:rPr lang="en-US" dirty="0"/>
              <a:t> law, we have been scaling the number of cores. This increases memory pressure. Memory system scaling has not kept up. Especially with today’s massively scaling workloads.</a:t>
            </a:r>
          </a:p>
          <a:p>
            <a:endParaRPr lang="en-US" dirty="0"/>
          </a:p>
          <a:p>
            <a:r>
              <a:rPr lang="en-US" dirty="0"/>
              <a:t>Memory</a:t>
            </a:r>
            <a:r>
              <a:rPr lang="en-US" baseline="0" dirty="0"/>
              <a:t> vendors saw this problem, and have proposed a new memory technology to mitigate the bandwidth wall.</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ADF2D7EC-3C64-314A-BC86-D8D15D478D0C}" type="slidenum">
              <a:rPr lang="en-US" smtClean="0"/>
              <a:t>2</a:t>
            </a:fld>
            <a:endParaRPr lang="en-US"/>
          </a:p>
        </p:txBody>
      </p:sp>
    </p:spTree>
    <p:extLst>
      <p:ext uri="{BB962C8B-B14F-4D97-AF65-F5344CB8AC3E}">
        <p14:creationId xmlns:p14="http://schemas.microsoft.com/office/powerpoint/2010/main" val="1143836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such, we can dynamically create allocate space for tags, by using data space. We can simply keep a bit per tag, telling us whether or not to interpret the next couple bytes as Tag, or Data.</a:t>
            </a:r>
          </a:p>
          <a:p>
            <a:endParaRPr lang="en-US" dirty="0"/>
          </a:p>
          <a:p>
            <a:r>
              <a:rPr lang="en-US" dirty="0"/>
              <a:t>This enables us to store as many as 14-28 lines in every physical location.</a:t>
            </a:r>
          </a:p>
          <a:p>
            <a:r>
              <a:rPr lang="en-US" dirty="0"/>
              <a:t>In practice, we see 1.6x effective capacity in our workloads.</a:t>
            </a:r>
          </a:p>
        </p:txBody>
      </p:sp>
      <p:sp>
        <p:nvSpPr>
          <p:cNvPr id="4" name="Slide Number Placeholder 3"/>
          <p:cNvSpPr>
            <a:spLocks noGrp="1"/>
          </p:cNvSpPr>
          <p:nvPr>
            <p:ph type="sldNum" sz="quarter" idx="10"/>
          </p:nvPr>
        </p:nvSpPr>
        <p:spPr/>
        <p:txBody>
          <a:bodyPr/>
          <a:lstStyle/>
          <a:p>
            <a:fld id="{CFF5D215-8349-204F-BC92-9713F59A7BB3}" type="slidenum">
              <a:rPr lang="en-US" smtClean="0"/>
              <a:t>20</a:t>
            </a:fld>
            <a:endParaRPr lang="en-US"/>
          </a:p>
        </p:txBody>
      </p:sp>
    </p:spTree>
    <p:extLst>
      <p:ext uri="{BB962C8B-B14F-4D97-AF65-F5344CB8AC3E}">
        <p14:creationId xmlns:p14="http://schemas.microsoft.com/office/powerpoint/2010/main" val="9369108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So now we have our Compressed DRAM Cache Organization.</a:t>
            </a:r>
          </a:p>
          <a:p>
            <a:endParaRPr lang="en-US" dirty="0"/>
          </a:p>
          <a:p>
            <a:r>
              <a:rPr lang="en-US" dirty="0"/>
              <a:t>Now, in our to implement our dynamic compression scheme, we need to be able to switch quickly between the two policies. </a:t>
            </a:r>
          </a:p>
        </p:txBody>
      </p:sp>
      <p:sp>
        <p:nvSpPr>
          <p:cNvPr id="4" name="Slide Number Placeholder 3"/>
          <p:cNvSpPr>
            <a:spLocks noGrp="1"/>
          </p:cNvSpPr>
          <p:nvPr>
            <p:ph type="sldNum" sz="quarter" idx="10"/>
          </p:nvPr>
        </p:nvSpPr>
        <p:spPr/>
        <p:txBody>
          <a:bodyPr/>
          <a:lstStyle/>
          <a:p>
            <a:fld id="{CFF5D215-8349-204F-BC92-9713F59A7BB3}" type="slidenum">
              <a:rPr lang="en-US" smtClean="0"/>
              <a:t>21</a:t>
            </a:fld>
            <a:endParaRPr lang="en-US"/>
          </a:p>
        </p:txBody>
      </p:sp>
    </p:spTree>
    <p:extLst>
      <p:ext uri="{BB962C8B-B14F-4D97-AF65-F5344CB8AC3E}">
        <p14:creationId xmlns:p14="http://schemas.microsoft.com/office/powerpoint/2010/main" val="14359722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Traditional Set Indexing maps adjacent lines in adjacent sets.</a:t>
            </a:r>
          </a:p>
          <a:p>
            <a:endParaRPr lang="en-US" dirty="0"/>
          </a:p>
          <a:p>
            <a:r>
              <a:rPr lang="en-US" dirty="0"/>
              <a:t>Naïve spatial Indexing maps 2 adjacent lines to every 1.</a:t>
            </a:r>
          </a:p>
          <a:p>
            <a:r>
              <a:rPr lang="en-US" dirty="0"/>
              <a:t>However, it shifts nearly every line from its original position (only first and last entry in same location).</a:t>
            </a:r>
          </a:p>
          <a:p>
            <a:endParaRPr lang="en-US" dirty="0"/>
          </a:p>
          <a:p>
            <a:r>
              <a:rPr lang="en-US" dirty="0"/>
              <a:t>Instead, we choose to shift half of each pair of lines, to their neighbor.  For example, stuff 0 and 1, into set 0. stuff 2 and 3, into set 2. We still get the bandwidth benefits of Spatial Indexing. But, in addition, only half of the lines are shifted from their original position.</a:t>
            </a:r>
          </a:p>
          <a:p>
            <a:endParaRPr lang="en-US" dirty="0"/>
          </a:p>
          <a:p>
            <a:r>
              <a:rPr lang="en-US" dirty="0"/>
              <a:t>Switching can be done efficiently as only half of lines need to move. And entries are guaranteed to be in the same row buffer.</a:t>
            </a:r>
          </a:p>
          <a:p>
            <a:endParaRPr lang="en-US" dirty="0"/>
          </a:p>
          <a:p>
            <a:endParaRPr lang="en-US" dirty="0"/>
          </a:p>
        </p:txBody>
      </p:sp>
      <p:sp>
        <p:nvSpPr>
          <p:cNvPr id="4" name="Slide Number Placeholder 3"/>
          <p:cNvSpPr>
            <a:spLocks noGrp="1"/>
          </p:cNvSpPr>
          <p:nvPr>
            <p:ph type="sldNum" sz="quarter" idx="10"/>
          </p:nvPr>
        </p:nvSpPr>
        <p:spPr/>
        <p:txBody>
          <a:bodyPr/>
          <a:lstStyle/>
          <a:p>
            <a:fld id="{CFF5D215-8349-204F-BC92-9713F59A7BB3}" type="slidenum">
              <a:rPr lang="en-US" smtClean="0"/>
              <a:t>22</a:t>
            </a:fld>
            <a:endParaRPr lang="en-US"/>
          </a:p>
        </p:txBody>
      </p:sp>
    </p:spTree>
    <p:extLst>
      <p:ext uri="{BB962C8B-B14F-4D97-AF65-F5344CB8AC3E}">
        <p14:creationId xmlns:p14="http://schemas.microsoft.com/office/powerpoint/2010/main" val="20426538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Traditional Set Indexing maps adjacent lines in adjacent sets.</a:t>
            </a:r>
          </a:p>
          <a:p>
            <a:endParaRPr lang="en-US" dirty="0"/>
          </a:p>
          <a:p>
            <a:r>
              <a:rPr lang="en-US" dirty="0"/>
              <a:t>Naïve spatial Indexing maps 2 adjacent lines to every 1.</a:t>
            </a:r>
          </a:p>
          <a:p>
            <a:r>
              <a:rPr lang="en-US" dirty="0"/>
              <a:t>However, it shifts nearly every line from its original position (only first and last entry in same location).</a:t>
            </a:r>
          </a:p>
          <a:p>
            <a:endParaRPr lang="en-US" dirty="0"/>
          </a:p>
          <a:p>
            <a:r>
              <a:rPr lang="en-US" dirty="0"/>
              <a:t>Instead, we choose to shift half of each pair of lines, to their neighbor.  For example, stuff 0 and 1, into set 0. stuff 2 and 3, into set 2. We still get the bandwidth benefits of Spatial Indexing. But, in addition, only half of the lines are shifted from their original position.</a:t>
            </a:r>
          </a:p>
          <a:p>
            <a:endParaRPr lang="en-US" dirty="0"/>
          </a:p>
          <a:p>
            <a:r>
              <a:rPr lang="en-US" dirty="0"/>
              <a:t>Switching can be done efficiently as only half of lines need to move. And entries are guaranteed to be in the same row buffer.</a:t>
            </a:r>
          </a:p>
          <a:p>
            <a:endParaRPr lang="en-US" dirty="0"/>
          </a:p>
          <a:p>
            <a:endParaRPr lang="en-US" dirty="0"/>
          </a:p>
        </p:txBody>
      </p:sp>
      <p:sp>
        <p:nvSpPr>
          <p:cNvPr id="4" name="Slide Number Placeholder 3"/>
          <p:cNvSpPr>
            <a:spLocks noGrp="1"/>
          </p:cNvSpPr>
          <p:nvPr>
            <p:ph type="sldNum" sz="quarter" idx="10"/>
          </p:nvPr>
        </p:nvSpPr>
        <p:spPr/>
        <p:txBody>
          <a:bodyPr/>
          <a:lstStyle/>
          <a:p>
            <a:fld id="{CFF5D215-8349-204F-BC92-9713F59A7BB3}" type="slidenum">
              <a:rPr lang="en-US" smtClean="0"/>
              <a:t>23</a:t>
            </a:fld>
            <a:endParaRPr lang="en-US"/>
          </a:p>
        </p:txBody>
      </p:sp>
    </p:spTree>
    <p:extLst>
      <p:ext uri="{BB962C8B-B14F-4D97-AF65-F5344CB8AC3E}">
        <p14:creationId xmlns:p14="http://schemas.microsoft.com/office/powerpoint/2010/main" val="28364829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Traditional Set Indexing maps adjacent lines in adjacent sets.</a:t>
            </a:r>
          </a:p>
          <a:p>
            <a:endParaRPr lang="en-US" dirty="0"/>
          </a:p>
          <a:p>
            <a:r>
              <a:rPr lang="en-US" dirty="0"/>
              <a:t>Naïve spatial Indexing maps 2 adjacent lines to every 1.</a:t>
            </a:r>
          </a:p>
          <a:p>
            <a:r>
              <a:rPr lang="en-US" dirty="0"/>
              <a:t>However, it shifts nearly every line from its original position (only first and last entry in same location).</a:t>
            </a:r>
          </a:p>
          <a:p>
            <a:endParaRPr lang="en-US" dirty="0"/>
          </a:p>
          <a:p>
            <a:r>
              <a:rPr lang="en-US" dirty="0"/>
              <a:t>Instead, we choose to shift half of each pair of lines, to their neighbor.  For example, stuff 0 and 1, into set 0. stuff 2 and 3, into set 2. We still get the bandwidth benefits of Spatial Indexing. But, in addition, only half of the lines are shifted from their original position.</a:t>
            </a:r>
          </a:p>
          <a:p>
            <a:endParaRPr lang="en-US" dirty="0"/>
          </a:p>
          <a:p>
            <a:r>
              <a:rPr lang="en-US" dirty="0"/>
              <a:t>Switching can be done efficiently as only half of lines need to move. And entries are guaranteed to be in the same row buffer.</a:t>
            </a:r>
          </a:p>
          <a:p>
            <a:endParaRPr lang="en-US" dirty="0"/>
          </a:p>
          <a:p>
            <a:endParaRPr lang="en-US" dirty="0"/>
          </a:p>
        </p:txBody>
      </p:sp>
      <p:sp>
        <p:nvSpPr>
          <p:cNvPr id="4" name="Slide Number Placeholder 3"/>
          <p:cNvSpPr>
            <a:spLocks noGrp="1"/>
          </p:cNvSpPr>
          <p:nvPr>
            <p:ph type="sldNum" sz="quarter" idx="10"/>
          </p:nvPr>
        </p:nvSpPr>
        <p:spPr/>
        <p:txBody>
          <a:bodyPr/>
          <a:lstStyle/>
          <a:p>
            <a:fld id="{CFF5D215-8349-204F-BC92-9713F59A7BB3}" type="slidenum">
              <a:rPr lang="en-US" smtClean="0"/>
              <a:t>24</a:t>
            </a:fld>
            <a:endParaRPr lang="en-US"/>
          </a:p>
        </p:txBody>
      </p:sp>
    </p:spTree>
    <p:extLst>
      <p:ext uri="{BB962C8B-B14F-4D97-AF65-F5344CB8AC3E}">
        <p14:creationId xmlns:p14="http://schemas.microsoft.com/office/powerpoint/2010/main" val="11639391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Next, we talk about our dynamic indexing scheme.</a:t>
            </a:r>
          </a:p>
        </p:txBody>
      </p:sp>
      <p:sp>
        <p:nvSpPr>
          <p:cNvPr id="4" name="Slide Number Placeholder 3"/>
          <p:cNvSpPr>
            <a:spLocks noGrp="1"/>
          </p:cNvSpPr>
          <p:nvPr>
            <p:ph type="sldNum" sz="quarter" idx="10"/>
          </p:nvPr>
        </p:nvSpPr>
        <p:spPr/>
        <p:txBody>
          <a:bodyPr/>
          <a:lstStyle/>
          <a:p>
            <a:fld id="{CFF5D215-8349-204F-BC92-9713F59A7BB3}" type="slidenum">
              <a:rPr lang="en-US" smtClean="0"/>
              <a:t>25</a:t>
            </a:fld>
            <a:endParaRPr lang="en-US"/>
          </a:p>
        </p:txBody>
      </p:sp>
    </p:spTree>
    <p:extLst>
      <p:ext uri="{BB962C8B-B14F-4D97-AF65-F5344CB8AC3E}">
        <p14:creationId xmlns:p14="http://schemas.microsoft.com/office/powerpoint/2010/main" val="34085502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DICE: Dynamic-Indexed Compressed Cache Overview.</a:t>
            </a:r>
          </a:p>
          <a:p>
            <a:endParaRPr lang="en-US" dirty="0"/>
          </a:p>
          <a:p>
            <a:r>
              <a:rPr lang="en-US" dirty="0"/>
              <a:t>Decide index on install.</a:t>
            </a:r>
          </a:p>
          <a:p>
            <a:r>
              <a:rPr lang="en-US" dirty="0"/>
              <a:t>Predict index on read.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Because if you check both. You waste the bandwidth benefits offered by compressed cache organization.</a:t>
            </a:r>
          </a:p>
          <a:p>
            <a:endParaRPr lang="en-US" dirty="0"/>
          </a:p>
          <a:p>
            <a:endParaRPr lang="en-US" dirty="0"/>
          </a:p>
          <a:p>
            <a:r>
              <a:rPr lang="en-US" dirty="0"/>
              <a:t>We limit our scheme to only affect eviction and installs (and do not do explicit swaps, to save bandwidth and keep controller simple).</a:t>
            </a:r>
          </a:p>
          <a:p>
            <a:endParaRPr lang="en-US" dirty="0"/>
          </a:p>
        </p:txBody>
      </p:sp>
      <p:sp>
        <p:nvSpPr>
          <p:cNvPr id="4" name="Slide Number Placeholder 3"/>
          <p:cNvSpPr>
            <a:spLocks noGrp="1"/>
          </p:cNvSpPr>
          <p:nvPr>
            <p:ph type="sldNum" sz="quarter" idx="10"/>
          </p:nvPr>
        </p:nvSpPr>
        <p:spPr/>
        <p:txBody>
          <a:bodyPr/>
          <a:lstStyle/>
          <a:p>
            <a:fld id="{CFF5D215-8349-204F-BC92-9713F59A7BB3}" type="slidenum">
              <a:rPr lang="en-US" smtClean="0"/>
              <a:t>26</a:t>
            </a:fld>
            <a:endParaRPr lang="en-US"/>
          </a:p>
        </p:txBody>
      </p:sp>
    </p:spTree>
    <p:extLst>
      <p:ext uri="{BB962C8B-B14F-4D97-AF65-F5344CB8AC3E}">
        <p14:creationId xmlns:p14="http://schemas.microsoft.com/office/powerpoint/2010/main" val="41835855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DICE Overview:</a:t>
            </a:r>
          </a:p>
          <a:p>
            <a:endParaRPr lang="en-US" dirty="0"/>
          </a:p>
          <a:p>
            <a:r>
              <a:rPr lang="en-US" dirty="0"/>
              <a:t>We want to use Bandwidth-Aware Indexing (our spatial indexing) when lines are compressible, and Traditional Set Indexing when lines are incompressible.</a:t>
            </a:r>
          </a:p>
          <a:p>
            <a:endParaRPr lang="en-US" dirty="0"/>
          </a:p>
          <a:p>
            <a:r>
              <a:rPr lang="en-US" dirty="0"/>
              <a:t>As such, we have a simple index decision policy.</a:t>
            </a:r>
          </a:p>
          <a:p>
            <a:endParaRPr lang="en-US" dirty="0"/>
          </a:p>
          <a:p>
            <a:r>
              <a:rPr lang="en-US" dirty="0"/>
              <a:t>	If a line compresses to greater than half of a line size, assume it cannot compress with neighbor and insert in TSI. This way, it is likely to do no harm.</a:t>
            </a:r>
          </a:p>
          <a:p>
            <a:r>
              <a:rPr lang="en-US" dirty="0"/>
              <a:t>	If a line compresses to less than half of a line size, assume neighbor also compresses to less than half so they can compress together. </a:t>
            </a:r>
          </a:p>
          <a:p>
            <a:endParaRPr lang="en-US" dirty="0"/>
          </a:p>
          <a:p>
            <a:r>
              <a:rPr lang="en-US" dirty="0"/>
              <a:t>With compressibility-based insertion, we can install opportunistically into bandwidth-aware index, to get both benefits of bandwidth and capacity.</a:t>
            </a:r>
          </a:p>
          <a:p>
            <a:r>
              <a:rPr lang="en-US" dirty="0"/>
              <a:t>And fallback to traditional set indexing when lines are incompressible.</a:t>
            </a:r>
          </a:p>
          <a:p>
            <a:endParaRPr lang="en-US" dirty="0"/>
          </a:p>
          <a:p>
            <a:endParaRPr lang="en-US" dirty="0"/>
          </a:p>
          <a:p>
            <a:r>
              <a:rPr lang="en-US" dirty="0"/>
              <a:t>Note that installs are done independently of neighbor to reduce dependency on adjacent lines and simplify cache organization.</a:t>
            </a:r>
          </a:p>
          <a:p>
            <a:endParaRPr lang="en-US" dirty="0"/>
          </a:p>
          <a:p>
            <a:endParaRPr lang="en-US" dirty="0"/>
          </a:p>
          <a:p>
            <a:endParaRPr lang="en-US" dirty="0"/>
          </a:p>
          <a:p>
            <a:r>
              <a:rPr lang="en-US" dirty="0"/>
              <a:t>But checking both indices wastes the bandwidth we worked so hard to get.</a:t>
            </a:r>
          </a:p>
          <a:p>
            <a:r>
              <a:rPr lang="en-US" dirty="0"/>
              <a:t>We do prediction to still get the line in one access.</a:t>
            </a:r>
          </a:p>
        </p:txBody>
      </p:sp>
      <p:sp>
        <p:nvSpPr>
          <p:cNvPr id="4" name="Slide Number Placeholder 3"/>
          <p:cNvSpPr>
            <a:spLocks noGrp="1"/>
          </p:cNvSpPr>
          <p:nvPr>
            <p:ph type="sldNum" sz="quarter" idx="10"/>
          </p:nvPr>
        </p:nvSpPr>
        <p:spPr/>
        <p:txBody>
          <a:bodyPr/>
          <a:lstStyle/>
          <a:p>
            <a:fld id="{CFF5D215-8349-204F-BC92-9713F59A7BB3}" type="slidenum">
              <a:rPr lang="en-US" smtClean="0"/>
              <a:t>27</a:t>
            </a:fld>
            <a:endParaRPr lang="en-US"/>
          </a:p>
        </p:txBody>
      </p:sp>
    </p:spTree>
    <p:extLst>
      <p:ext uri="{BB962C8B-B14F-4D97-AF65-F5344CB8AC3E}">
        <p14:creationId xmlns:p14="http://schemas.microsoft.com/office/powerpoint/2010/main" val="31773596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DICE Overview:</a:t>
            </a:r>
          </a:p>
          <a:p>
            <a:endParaRPr lang="en-US" dirty="0"/>
          </a:p>
          <a:p>
            <a:r>
              <a:rPr lang="en-US" dirty="0"/>
              <a:t>We want to use Bandwidth-Aware Indexing (our spatial indexing) when lines are compressible, and Traditional Set Indexing when lines are incompressible.</a:t>
            </a:r>
          </a:p>
          <a:p>
            <a:endParaRPr lang="en-US" dirty="0"/>
          </a:p>
          <a:p>
            <a:r>
              <a:rPr lang="en-US" dirty="0"/>
              <a:t>As such, we have a simple index decision policy.</a:t>
            </a:r>
          </a:p>
          <a:p>
            <a:endParaRPr lang="en-US" dirty="0"/>
          </a:p>
          <a:p>
            <a:r>
              <a:rPr lang="en-US" dirty="0"/>
              <a:t>	If a line compresses to greater than half of a line size, assume it cannot compress with neighbor and insert in TSI. This way, it is likely to do no harm.</a:t>
            </a:r>
          </a:p>
          <a:p>
            <a:r>
              <a:rPr lang="en-US" dirty="0"/>
              <a:t>	If a line compresses to less than half of a line size, assume neighbor also compresses to less than half so they can compress together. </a:t>
            </a:r>
          </a:p>
          <a:p>
            <a:endParaRPr lang="en-US" dirty="0"/>
          </a:p>
          <a:p>
            <a:r>
              <a:rPr lang="en-US" dirty="0"/>
              <a:t>With compressibility-based insertion, we can install opportunistically into bandwidth-aware index, to get both benefits of bandwidth and capacity.</a:t>
            </a:r>
          </a:p>
          <a:p>
            <a:r>
              <a:rPr lang="en-US" dirty="0"/>
              <a:t>And fallback to traditional set indexing when lines are incompressible.</a:t>
            </a:r>
          </a:p>
          <a:p>
            <a:endParaRPr lang="en-US" dirty="0"/>
          </a:p>
          <a:p>
            <a:endParaRPr lang="en-US" dirty="0"/>
          </a:p>
          <a:p>
            <a:r>
              <a:rPr lang="en-US" dirty="0"/>
              <a:t>Note that installs are done independently of neighbor to reduce dependency on adjacent lines and simplify cache organization.</a:t>
            </a:r>
          </a:p>
          <a:p>
            <a:endParaRPr lang="en-US" dirty="0"/>
          </a:p>
          <a:p>
            <a:endParaRPr lang="en-US" dirty="0"/>
          </a:p>
          <a:p>
            <a:endParaRPr lang="en-US" dirty="0"/>
          </a:p>
          <a:p>
            <a:r>
              <a:rPr lang="en-US" dirty="0"/>
              <a:t>But checking both indices wastes the bandwidth we worked so hard to get.</a:t>
            </a:r>
          </a:p>
          <a:p>
            <a:r>
              <a:rPr lang="en-US" dirty="0"/>
              <a:t>We do prediction to still get the line in one access.</a:t>
            </a:r>
          </a:p>
        </p:txBody>
      </p:sp>
      <p:sp>
        <p:nvSpPr>
          <p:cNvPr id="4" name="Slide Number Placeholder 3"/>
          <p:cNvSpPr>
            <a:spLocks noGrp="1"/>
          </p:cNvSpPr>
          <p:nvPr>
            <p:ph type="sldNum" sz="quarter" idx="10"/>
          </p:nvPr>
        </p:nvSpPr>
        <p:spPr/>
        <p:txBody>
          <a:bodyPr/>
          <a:lstStyle/>
          <a:p>
            <a:fld id="{CFF5D215-8349-204F-BC92-9713F59A7BB3}" type="slidenum">
              <a:rPr lang="en-US" smtClean="0"/>
              <a:t>28</a:t>
            </a:fld>
            <a:endParaRPr lang="en-US"/>
          </a:p>
        </p:txBody>
      </p:sp>
    </p:spTree>
    <p:extLst>
      <p:ext uri="{BB962C8B-B14F-4D97-AF65-F5344CB8AC3E}">
        <p14:creationId xmlns:p14="http://schemas.microsoft.com/office/powerpoint/2010/main" val="23142463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DICE Overview:</a:t>
            </a:r>
          </a:p>
          <a:p>
            <a:endParaRPr lang="en-US" dirty="0"/>
          </a:p>
          <a:p>
            <a:r>
              <a:rPr lang="en-US" dirty="0"/>
              <a:t>We want to use Bandwidth-Aware Indexing (our spatial indexing) when lines are compressible, and Traditional Set Indexing when lines are incompressible.</a:t>
            </a:r>
          </a:p>
          <a:p>
            <a:endParaRPr lang="en-US" dirty="0"/>
          </a:p>
          <a:p>
            <a:r>
              <a:rPr lang="en-US" dirty="0"/>
              <a:t>As such, we have a simple index decision policy.</a:t>
            </a:r>
          </a:p>
          <a:p>
            <a:endParaRPr lang="en-US" dirty="0"/>
          </a:p>
          <a:p>
            <a:r>
              <a:rPr lang="en-US" dirty="0"/>
              <a:t>	If a line compresses to greater than half of a line size, assume it cannot compress with neighbor and insert in TSI. This way, it is likely to do no harm.</a:t>
            </a:r>
          </a:p>
          <a:p>
            <a:r>
              <a:rPr lang="en-US" dirty="0"/>
              <a:t>	If a line compresses to less than half of a line size, assume neighbor also compresses to less than half so they can compress together. </a:t>
            </a:r>
          </a:p>
          <a:p>
            <a:endParaRPr lang="en-US" dirty="0"/>
          </a:p>
          <a:p>
            <a:r>
              <a:rPr lang="en-US" dirty="0"/>
              <a:t>With compressibility-based insertion, we can install opportunistically into bandwidth-aware index, to get both benefits of bandwidth and capacity.</a:t>
            </a:r>
          </a:p>
          <a:p>
            <a:r>
              <a:rPr lang="en-US" dirty="0"/>
              <a:t>And fallback to traditional set indexing when lines are incompressible.</a:t>
            </a:r>
          </a:p>
          <a:p>
            <a:endParaRPr lang="en-US" dirty="0"/>
          </a:p>
          <a:p>
            <a:endParaRPr lang="en-US" dirty="0"/>
          </a:p>
          <a:p>
            <a:r>
              <a:rPr lang="en-US" dirty="0"/>
              <a:t>Note that installs are done independently of neighbor to reduce dependency on adjacent lines and simplify cache organization.</a:t>
            </a:r>
          </a:p>
          <a:p>
            <a:endParaRPr lang="en-US" dirty="0"/>
          </a:p>
          <a:p>
            <a:endParaRPr lang="en-US" dirty="0"/>
          </a:p>
          <a:p>
            <a:endParaRPr lang="en-US" dirty="0"/>
          </a:p>
          <a:p>
            <a:r>
              <a:rPr lang="en-US" dirty="0"/>
              <a:t>But checking both indices wastes the bandwidth we worked so hard to get.</a:t>
            </a:r>
          </a:p>
          <a:p>
            <a:r>
              <a:rPr lang="en-US" dirty="0"/>
              <a:t>We do prediction to still get the line in one access.</a:t>
            </a:r>
          </a:p>
        </p:txBody>
      </p:sp>
      <p:sp>
        <p:nvSpPr>
          <p:cNvPr id="4" name="Slide Number Placeholder 3"/>
          <p:cNvSpPr>
            <a:spLocks noGrp="1"/>
          </p:cNvSpPr>
          <p:nvPr>
            <p:ph type="sldNum" sz="quarter" idx="10"/>
          </p:nvPr>
        </p:nvSpPr>
        <p:spPr/>
        <p:txBody>
          <a:bodyPr/>
          <a:lstStyle/>
          <a:p>
            <a:fld id="{CFF5D215-8349-204F-BC92-9713F59A7BB3}" type="slidenum">
              <a:rPr lang="en-US" smtClean="0"/>
              <a:t>29</a:t>
            </a:fld>
            <a:endParaRPr lang="en-US"/>
          </a:p>
        </p:txBody>
      </p:sp>
    </p:spTree>
    <p:extLst>
      <p:ext uri="{BB962C8B-B14F-4D97-AF65-F5344CB8AC3E}">
        <p14:creationId xmlns:p14="http://schemas.microsoft.com/office/powerpoint/2010/main" val="4205330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The new memory technology uses 3D stacking and through silicon via to provide high memory bandwidth.</a:t>
            </a:r>
          </a:p>
          <a:p>
            <a:endParaRPr lang="en-US" baseline="0" dirty="0"/>
          </a:p>
          <a:p>
            <a:r>
              <a:rPr lang="en-US" baseline="0" dirty="0"/>
              <a:t>//To differentiate, I will refer to this kind of memory as 3D DRAM through out the talk.</a:t>
            </a:r>
          </a:p>
          <a:p>
            <a:endParaRPr lang="en-US" baseline="0" dirty="0"/>
          </a:p>
        </p:txBody>
      </p:sp>
      <p:sp>
        <p:nvSpPr>
          <p:cNvPr id="4" name="Slide Number Placeholder 3"/>
          <p:cNvSpPr>
            <a:spLocks noGrp="1"/>
          </p:cNvSpPr>
          <p:nvPr>
            <p:ph type="sldNum" sz="quarter" idx="10"/>
          </p:nvPr>
        </p:nvSpPr>
        <p:spPr/>
        <p:txBody>
          <a:bodyPr/>
          <a:lstStyle/>
          <a:p>
            <a:fld id="{ADF2D7EC-3C64-314A-BC86-D8D15D478D0C}" type="slidenum">
              <a:rPr lang="en-US" smtClean="0"/>
              <a:t>3</a:t>
            </a:fld>
            <a:endParaRPr lang="en-US"/>
          </a:p>
        </p:txBody>
      </p:sp>
    </p:spTree>
    <p:extLst>
      <p:ext uri="{BB962C8B-B14F-4D97-AF65-F5344CB8AC3E}">
        <p14:creationId xmlns:p14="http://schemas.microsoft.com/office/powerpoint/2010/main" val="4358291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Predict index on read.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If check both. You waste bandwidth benefits offered by compressed cache organization.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How do we predict?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We notice that lines within a page are likely to have similar compressibility. If we see a line from a page was previously installed in BAI, we assume the other lines in that page were also installed in BAI. As such, we can predict that future accesses to the page will likely find the line in the BAI index.</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We implement this by having a last-time table that tracks a last index seen for a particular page. We hash this into a structure to save space. &lt;1KB.</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FF5D215-8349-204F-BC92-9713F59A7BB3}" type="slidenum">
              <a:rPr lang="en-US" smtClean="0"/>
              <a:t>30</a:t>
            </a:fld>
            <a:endParaRPr lang="en-US"/>
          </a:p>
        </p:txBody>
      </p:sp>
    </p:spTree>
    <p:extLst>
      <p:ext uri="{BB962C8B-B14F-4D97-AF65-F5344CB8AC3E}">
        <p14:creationId xmlns:p14="http://schemas.microsoft.com/office/powerpoint/2010/main" val="292797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F5D215-8349-204F-BC92-9713F59A7BB3}" type="slidenum">
              <a:rPr lang="en-US" smtClean="0"/>
              <a:t>31</a:t>
            </a:fld>
            <a:endParaRPr lang="en-US"/>
          </a:p>
        </p:txBody>
      </p:sp>
    </p:spTree>
    <p:extLst>
      <p:ext uri="{BB962C8B-B14F-4D97-AF65-F5344CB8AC3E}">
        <p14:creationId xmlns:p14="http://schemas.microsoft.com/office/powerpoint/2010/main" val="21019566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8-cores (1/8</a:t>
            </a:r>
            <a:r>
              <a:rPr lang="en-US" sz="1200" kern="1200" baseline="30000" dirty="0">
                <a:solidFill>
                  <a:schemeClr val="tx1"/>
                </a:solidFill>
                <a:effectLst/>
                <a:latin typeface="+mn-lt"/>
                <a:ea typeface="ＭＳ Ｐゴシック" charset="0"/>
                <a:cs typeface="ＭＳ Ｐゴシック" charset="0"/>
              </a:rPr>
              <a:t>th</a:t>
            </a:r>
            <a:r>
              <a:rPr lang="en-US" sz="1200" kern="1200" dirty="0">
                <a:solidFill>
                  <a:schemeClr val="tx1"/>
                </a:solidFill>
                <a:effectLst/>
                <a:latin typeface="+mn-lt"/>
                <a:ea typeface="ＭＳ Ｐゴシック" charset="0"/>
                <a:cs typeface="ＭＳ Ｐゴシック" charset="0"/>
              </a:rPr>
              <a:t> of 64 KNL core-count)</a:t>
            </a:r>
          </a:p>
          <a:p>
            <a:r>
              <a:rPr lang="en-US" sz="1200" kern="1200" dirty="0">
                <a:solidFill>
                  <a:schemeClr val="tx1"/>
                </a:solidFill>
                <a:effectLst/>
                <a:latin typeface="+mn-lt"/>
                <a:ea typeface="ＭＳ Ｐゴシック" charset="0"/>
                <a:cs typeface="ＭＳ Ｐゴシック" charset="0"/>
              </a:rPr>
              <a:t>8MB shared last-level cache</a:t>
            </a:r>
          </a:p>
          <a:p>
            <a:endParaRPr lang="en-US" sz="1200" kern="1200" dirty="0">
              <a:solidFill>
                <a:schemeClr val="tx1"/>
              </a:solidFill>
              <a:effectLst/>
              <a:latin typeface="+mn-lt"/>
              <a:ea typeface="ＭＳ Ｐゴシック" charset="0"/>
              <a:cs typeface="ＭＳ Ｐゴシック" charset="0"/>
            </a:endParaRP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Compression algorithms used in this study were Frequent Pattern Compression and Base-Delta Immediate Compression. Algorithm used is orthogonal to study as any can be substituted.</a:t>
            </a:r>
          </a:p>
        </p:txBody>
      </p:sp>
      <p:sp>
        <p:nvSpPr>
          <p:cNvPr id="4" name="Slide Number Placeholder 3"/>
          <p:cNvSpPr>
            <a:spLocks noGrp="1"/>
          </p:cNvSpPr>
          <p:nvPr>
            <p:ph type="sldNum" sz="quarter" idx="10"/>
          </p:nvPr>
        </p:nvSpPr>
        <p:spPr/>
        <p:txBody>
          <a:bodyPr/>
          <a:lstStyle/>
          <a:p>
            <a:pPr>
              <a:defRPr/>
            </a:pPr>
            <a:fld id="{26F2858B-EE33-8A43-9C34-F8F9216B00D7}" type="slidenum">
              <a:rPr lang="en-US" smtClean="0"/>
              <a:pPr>
                <a:defRPr/>
              </a:pPr>
              <a:t>32</a:t>
            </a:fld>
            <a:endParaRPr lang="en-US"/>
          </a:p>
        </p:txBody>
      </p:sp>
    </p:spTree>
    <p:extLst>
      <p:ext uri="{BB962C8B-B14F-4D97-AF65-F5344CB8AC3E}">
        <p14:creationId xmlns:p14="http://schemas.microsoft.com/office/powerpoint/2010/main" val="34622574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1GB stacked DRAM.</a:t>
            </a:r>
          </a:p>
          <a:p>
            <a:r>
              <a:rPr lang="en-US" sz="1200" kern="1200" dirty="0">
                <a:solidFill>
                  <a:schemeClr val="tx1"/>
                </a:solidFill>
                <a:effectLst/>
                <a:latin typeface="+mn-lt"/>
                <a:ea typeface="ＭＳ Ｐゴシック" charset="0"/>
                <a:cs typeface="ＭＳ Ｐゴシック" charset="0"/>
              </a:rPr>
              <a:t>4 channels, with 128-bit bus-width. ~100 </a:t>
            </a:r>
            <a:r>
              <a:rPr lang="en-US" sz="1200" kern="1200" dirty="0" err="1">
                <a:solidFill>
                  <a:schemeClr val="tx1"/>
                </a:solidFill>
                <a:effectLst/>
                <a:latin typeface="+mn-lt"/>
                <a:ea typeface="ＭＳ Ｐゴシック" charset="0"/>
                <a:cs typeface="ＭＳ Ｐゴシック" charset="0"/>
              </a:rPr>
              <a:t>GBps</a:t>
            </a:r>
            <a:r>
              <a:rPr lang="en-US" sz="1200" kern="1200" dirty="0">
                <a:solidFill>
                  <a:schemeClr val="tx1"/>
                </a:solidFill>
                <a:effectLst/>
                <a:latin typeface="+mn-lt"/>
                <a:ea typeface="ＭＳ Ｐゴシック" charset="0"/>
                <a:cs typeface="ＭＳ Ｐゴシック" charset="0"/>
              </a:rPr>
              <a:t> (1/8</a:t>
            </a:r>
            <a:r>
              <a:rPr lang="en-US" sz="1200" kern="1200" baseline="30000" dirty="0">
                <a:solidFill>
                  <a:schemeClr val="tx1"/>
                </a:solidFill>
                <a:effectLst/>
                <a:latin typeface="+mn-lt"/>
                <a:ea typeface="ＭＳ Ｐゴシック" charset="0"/>
                <a:cs typeface="ＭＳ Ｐゴシック" charset="0"/>
              </a:rPr>
              <a:t>th</a:t>
            </a:r>
            <a:r>
              <a:rPr lang="en-US" sz="1200" kern="1200" dirty="0">
                <a:solidFill>
                  <a:schemeClr val="tx1"/>
                </a:solidFill>
                <a:effectLst/>
                <a:latin typeface="+mn-lt"/>
                <a:ea typeface="ＭＳ Ｐゴシック" charset="0"/>
                <a:cs typeface="ＭＳ Ｐゴシック" charset="0"/>
              </a:rPr>
              <a:t> of KNL bandwidth)</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ＭＳ Ｐゴシック" charset="0"/>
                <a:cs typeface="ＭＳ Ｐゴシック" charset="0"/>
              </a:rPr>
              <a:t>Iso</a:t>
            </a:r>
            <a:r>
              <a:rPr lang="en-US" sz="1200" kern="1200" dirty="0">
                <a:solidFill>
                  <a:schemeClr val="tx1"/>
                </a:solidFill>
                <a:effectLst/>
                <a:latin typeface="+mn-lt"/>
                <a:ea typeface="ＭＳ Ｐゴシック" charset="0"/>
                <a:cs typeface="ＭＳ Ｐゴシック" charset="0"/>
              </a:rPr>
              <a:t>-latency with DRAM, given current HBM products.</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32GB DIMM-based DRAM</a:t>
            </a:r>
          </a:p>
        </p:txBody>
      </p:sp>
      <p:sp>
        <p:nvSpPr>
          <p:cNvPr id="4" name="Slide Number Placeholder 3"/>
          <p:cNvSpPr>
            <a:spLocks noGrp="1"/>
          </p:cNvSpPr>
          <p:nvPr>
            <p:ph type="sldNum" sz="quarter" idx="10"/>
          </p:nvPr>
        </p:nvSpPr>
        <p:spPr/>
        <p:txBody>
          <a:bodyPr/>
          <a:lstStyle/>
          <a:p>
            <a:pPr>
              <a:defRPr/>
            </a:pPr>
            <a:fld id="{26F2858B-EE33-8A43-9C34-F8F9216B00D7}" type="slidenum">
              <a:rPr lang="en-US" smtClean="0"/>
              <a:pPr>
                <a:defRPr/>
              </a:pPr>
              <a:t>33</a:t>
            </a:fld>
            <a:endParaRPr lang="en-US"/>
          </a:p>
        </p:txBody>
      </p:sp>
    </p:spTree>
    <p:extLst>
      <p:ext uri="{BB962C8B-B14F-4D97-AF65-F5344CB8AC3E}">
        <p14:creationId xmlns:p14="http://schemas.microsoft.com/office/powerpoint/2010/main" val="14078855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DICE is able to use Bandwidth-Aware-Indexing when workload is compressible.</a:t>
            </a:r>
          </a:p>
          <a:p>
            <a:endParaRPr lang="en-US" dirty="0"/>
          </a:p>
          <a:p>
            <a:r>
              <a:rPr lang="en-US" dirty="0"/>
              <a:t>And Traditional-Set-Indexing, when workload is incompressible.</a:t>
            </a:r>
          </a:p>
          <a:p>
            <a:endParaRPr lang="en-US" dirty="0"/>
          </a:p>
          <a:p>
            <a:r>
              <a:rPr lang="en-US" dirty="0"/>
              <a:t>But, it often improves performance over both as it can aggressively use BAI for compressible portions of workloads, and fallback to TSI when lines are compressible. As such, workloads with mixed levels of compressibility see huge improvements under DICE.</a:t>
            </a:r>
          </a:p>
          <a:p>
            <a:endParaRPr lang="en-US" dirty="0"/>
          </a:p>
          <a:p>
            <a:r>
              <a:rPr lang="en-US" dirty="0"/>
              <a:t>DICE achieves 19% speedup, close to the ideal 2x capacity, 2x bandwidth DRAM cache.</a:t>
            </a:r>
          </a:p>
        </p:txBody>
      </p:sp>
      <p:sp>
        <p:nvSpPr>
          <p:cNvPr id="4" name="Slide Number Placeholder 3"/>
          <p:cNvSpPr>
            <a:spLocks noGrp="1"/>
          </p:cNvSpPr>
          <p:nvPr>
            <p:ph type="sldNum" sz="quarter" idx="10"/>
          </p:nvPr>
        </p:nvSpPr>
        <p:spPr/>
        <p:txBody>
          <a:bodyPr/>
          <a:lstStyle/>
          <a:p>
            <a:fld id="{CFF5D215-8349-204F-BC92-9713F59A7BB3}" type="slidenum">
              <a:rPr lang="en-US" smtClean="0"/>
              <a:t>34</a:t>
            </a:fld>
            <a:endParaRPr lang="en-US"/>
          </a:p>
        </p:txBody>
      </p:sp>
    </p:spTree>
    <p:extLst>
      <p:ext uri="{BB962C8B-B14F-4D97-AF65-F5344CB8AC3E}">
        <p14:creationId xmlns:p14="http://schemas.microsoft.com/office/powerpoint/2010/main" val="41278298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2050" y="692150"/>
            <a:ext cx="4610100" cy="3457575"/>
          </a:xfrm>
        </p:spPr>
      </p:sp>
      <p:sp>
        <p:nvSpPr>
          <p:cNvPr id="3" name="Notes Placeholder 2"/>
          <p:cNvSpPr>
            <a:spLocks noGrp="1"/>
          </p:cNvSpPr>
          <p:nvPr>
            <p:ph type="body" idx="1"/>
          </p:nvPr>
        </p:nvSpPr>
        <p:spPr/>
        <p:txBody>
          <a:bodyPr/>
          <a:lstStyle/>
          <a:p>
            <a:endParaRPr lang="en-US" baseline="0" dirty="0"/>
          </a:p>
          <a:p>
            <a:r>
              <a:rPr lang="en-US" baseline="0" dirty="0"/>
              <a:t>DICE: Dynamic-indexing compression achieves 2x bandwidth when workloads are compressible, and does not degrade performance when workloads are incompressible.</a:t>
            </a:r>
          </a:p>
          <a:p>
            <a:endParaRPr lang="en-US" baseline="0" dirty="0"/>
          </a:p>
          <a:p>
            <a:r>
              <a:rPr lang="en-US" baseline="0" dirty="0"/>
              <a:t>DICE improves performance by 19%, close to the 22% speedup offered by a 2x-capacity 2x-channel system. </a:t>
            </a:r>
          </a:p>
          <a:p>
            <a:endParaRPr lang="en-US" baseline="0" dirty="0"/>
          </a:p>
          <a:p>
            <a:r>
              <a:rPr lang="en-US" baseline="0" dirty="0"/>
              <a:t>Thank you</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35</a:t>
            </a:fld>
            <a:endParaRPr lang="en-US"/>
          </a:p>
        </p:txBody>
      </p:sp>
    </p:spTree>
    <p:extLst>
      <p:ext uri="{BB962C8B-B14F-4D97-AF65-F5344CB8AC3E}">
        <p14:creationId xmlns:p14="http://schemas.microsoft.com/office/powerpoint/2010/main" val="5600468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Better latency accesses. </a:t>
            </a:r>
          </a:p>
          <a:p>
            <a:endParaRPr lang="en-US" dirty="0"/>
          </a:p>
          <a:p>
            <a:r>
              <a:rPr lang="en-US" dirty="0"/>
              <a:t>2x channels. More of a memory bandwidth bottleneck.  Capacity benefits are more pronounced.</a:t>
            </a:r>
          </a:p>
          <a:p>
            <a:endParaRPr lang="en-US" dirty="0"/>
          </a:p>
        </p:txBody>
      </p:sp>
      <p:sp>
        <p:nvSpPr>
          <p:cNvPr id="4" name="Slide Number Placeholder 3"/>
          <p:cNvSpPr>
            <a:spLocks noGrp="1"/>
          </p:cNvSpPr>
          <p:nvPr>
            <p:ph type="sldNum" sz="quarter" idx="10"/>
          </p:nvPr>
        </p:nvSpPr>
        <p:spPr/>
        <p:txBody>
          <a:bodyPr/>
          <a:lstStyle/>
          <a:p>
            <a:fld id="{CFF5D215-8349-204F-BC92-9713F59A7BB3}" type="slidenum">
              <a:rPr lang="en-US" smtClean="0"/>
              <a:t>38</a:t>
            </a:fld>
            <a:endParaRPr lang="en-US"/>
          </a:p>
        </p:txBody>
      </p:sp>
    </p:spTree>
    <p:extLst>
      <p:ext uri="{BB962C8B-B14F-4D97-AF65-F5344CB8AC3E}">
        <p14:creationId xmlns:p14="http://schemas.microsoft.com/office/powerpoint/2010/main" val="919754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One way to use the high-bandwidth memory is to architect as a cache, between system memory and L3, to invisibly speed up applications.</a:t>
            </a:r>
          </a:p>
          <a:p>
            <a:endParaRPr lang="en-US" baseline="0" dirty="0">
              <a:effectLst/>
            </a:endParaRPr>
          </a:p>
          <a:p>
            <a:endParaRPr lang="en-US" baseline="0" dirty="0">
              <a:effectLst/>
            </a:endParaRPr>
          </a:p>
          <a:p>
            <a:r>
              <a:rPr lang="en-US" baseline="0" dirty="0">
                <a:effectLst/>
              </a:rPr>
              <a:t>Note that this type of organization is already used in today’s Intel Knights Landing MCDRAM (Multi-Channel DRAM), and AMD’s High-Bandwidth Cache.</a:t>
            </a:r>
          </a:p>
          <a:p>
            <a:endParaRPr lang="en-US" baseline="0" dirty="0">
              <a:effectLst/>
            </a:endParaRPr>
          </a:p>
          <a:p>
            <a:r>
              <a:rPr lang="en-US" baseline="0" dirty="0">
                <a:effectLst/>
              </a:rPr>
              <a:t>Improving DRAM caches would have practical impacts on today’s large-scale systems.</a:t>
            </a:r>
          </a:p>
        </p:txBody>
      </p:sp>
      <p:sp>
        <p:nvSpPr>
          <p:cNvPr id="4" name="Slide Number Placeholder 3"/>
          <p:cNvSpPr>
            <a:spLocks noGrp="1"/>
          </p:cNvSpPr>
          <p:nvPr>
            <p:ph type="sldNum" sz="quarter" idx="10"/>
          </p:nvPr>
        </p:nvSpPr>
        <p:spPr/>
        <p:txBody>
          <a:bodyPr/>
          <a:lstStyle/>
          <a:p>
            <a:pPr>
              <a:defRPr/>
            </a:pPr>
            <a:fld id="{26F2858B-EE33-8A43-9C34-F8F9216B00D7}" type="slidenum">
              <a:rPr lang="en-US" smtClean="0"/>
              <a:pPr>
                <a:defRPr/>
              </a:pPr>
              <a:t>4</a:t>
            </a:fld>
            <a:endParaRPr lang="en-US"/>
          </a:p>
        </p:txBody>
      </p:sp>
    </p:spTree>
    <p:extLst>
      <p:ext uri="{BB962C8B-B14F-4D97-AF65-F5344CB8AC3E}">
        <p14:creationId xmlns:p14="http://schemas.microsoft.com/office/powerpoint/2010/main" val="2280077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However, a DRAM cache organization would need tags to differentiate the multiple lines that could map into it.</a:t>
            </a:r>
          </a:p>
          <a:p>
            <a:endParaRPr lang="en-US" dirty="0"/>
          </a:p>
          <a:p>
            <a:r>
              <a:rPr lang="en-US" dirty="0"/>
              <a:t>A way to add tags without needing multiple accesses is to store tags alongside each data (like in Alloy cache), and always read this TAG-AND-DATA together</a:t>
            </a:r>
          </a:p>
          <a:p>
            <a:endParaRPr lang="en-US" dirty="0"/>
          </a:p>
          <a:p>
            <a:r>
              <a:rPr lang="en-US" dirty="0"/>
              <a:t>This organization avoids the serialized request for tag then data. And, as requests can be serviced with just one DRAM access, such an organization achieves low hit-latency and efficient bandwidth usage. </a:t>
            </a:r>
          </a:p>
          <a:p>
            <a:endParaRPr lang="en-US" dirty="0"/>
          </a:p>
          <a:p>
            <a:r>
              <a:rPr lang="en-US" dirty="0"/>
              <a:t>We use this organization as our baseline, as the DRAM Cache in Knights Landing is similarly designed—with 72B </a:t>
            </a:r>
            <a:r>
              <a:rPr lang="en-US" dirty="0" err="1"/>
              <a:t>Tag+Data+ECC</a:t>
            </a:r>
            <a:r>
              <a:rPr lang="en-US" dirty="0"/>
              <a: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5</a:t>
            </a:fld>
            <a:endParaRPr lang="en-US"/>
          </a:p>
        </p:txBody>
      </p:sp>
    </p:spTree>
    <p:extLst>
      <p:ext uri="{BB962C8B-B14F-4D97-AF65-F5344CB8AC3E}">
        <p14:creationId xmlns:p14="http://schemas.microsoft.com/office/powerpoint/2010/main" val="1239406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DRAM caches already allow one to invisibly speed up memory accesses significantly (Intel Knights Landing and AMD High-Bandwidth Cache).</a:t>
            </a:r>
          </a:p>
          <a:p>
            <a:endParaRPr lang="en-US" dirty="0"/>
          </a:p>
          <a:p>
            <a:r>
              <a:rPr lang="en-US" dirty="0"/>
              <a:t>We want to see what the potential benefit is if we further improve the systems in terms of capacity and bandwidth, with, say, compression.</a:t>
            </a:r>
          </a:p>
          <a:p>
            <a:endParaRPr lang="en-US" dirty="0"/>
          </a:p>
          <a:p>
            <a:r>
              <a:rPr lang="en-US" dirty="0"/>
              <a:t>Y-axis is speedup.</a:t>
            </a:r>
          </a:p>
          <a:p>
            <a:r>
              <a:rPr lang="en-US" dirty="0"/>
              <a:t>X-axis is geomean of workloads. SPEC RATE is 8-core spec workloads, SPEC MIX refers to 8-core multi-programmed spec workloads,  GAP refers to graph workloads, and ALL26 is the geomean of all workloads tested in our study.</a:t>
            </a:r>
          </a:p>
          <a:p>
            <a:endParaRPr lang="en-US" dirty="0"/>
          </a:p>
          <a:p>
            <a:r>
              <a:rPr lang="en-US" dirty="0"/>
              <a:t>We show a 2x-capacity DRAM cache (from 1 to 2GB)to see potential improvements from capacity. </a:t>
            </a:r>
          </a:p>
          <a:p>
            <a:r>
              <a:rPr lang="en-US" dirty="0"/>
              <a:t>And we show a 2x Capacity, 2x Channel system to see potential from doubling both capacity and bandwidth.</a:t>
            </a:r>
          </a:p>
          <a:p>
            <a:endParaRPr lang="en-US" dirty="0"/>
          </a:p>
          <a:p>
            <a:r>
              <a:rPr lang="en-US" dirty="0"/>
              <a:t>If we could improve capacity to 2x, we could achieve 10% speedup.</a:t>
            </a:r>
          </a:p>
          <a:p>
            <a:r>
              <a:rPr lang="en-US" dirty="0"/>
              <a:t>But if we could also improve bandwidth, we could achieve up to 22% speedup.</a:t>
            </a:r>
          </a:p>
          <a:p>
            <a:endParaRPr lang="en-US" dirty="0"/>
          </a:p>
          <a:p>
            <a:r>
              <a:rPr lang="en-US" dirty="0"/>
              <a:t>As such, we aim to use compression to improve not only capacity, but bandwidth as well, to achieve the higher 22% potential.</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CFF5D215-8349-204F-BC92-9713F59A7BB3}" type="slidenum">
              <a:rPr lang="en-US" smtClean="0"/>
              <a:t>6</a:t>
            </a:fld>
            <a:endParaRPr lang="en-US"/>
          </a:p>
        </p:txBody>
      </p:sp>
    </p:spTree>
    <p:extLst>
      <p:ext uri="{BB962C8B-B14F-4D97-AF65-F5344CB8AC3E}">
        <p14:creationId xmlns:p14="http://schemas.microsoft.com/office/powerpoint/2010/main" val="2406206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2050" y="692150"/>
            <a:ext cx="4610100" cy="3457575"/>
          </a:xfrm>
        </p:spPr>
      </p:sp>
      <p:sp>
        <p:nvSpPr>
          <p:cNvPr id="3" name="Notes Placeholder 2"/>
          <p:cNvSpPr>
            <a:spLocks noGrp="1"/>
          </p:cNvSpPr>
          <p:nvPr>
            <p:ph type="body" idx="1"/>
          </p:nvPr>
        </p:nvSpPr>
        <p:spPr/>
        <p:txBody>
          <a:bodyPr/>
          <a:lstStyle/>
          <a:p>
            <a:endParaRPr lang="en-US" baseline="0" dirty="0"/>
          </a:p>
          <a:p>
            <a:r>
              <a:rPr lang="en-US" baseline="0" dirty="0"/>
              <a:t>As previously stated, practical DRAM caches are direct-mapped for hit-latency and bandwidth.</a:t>
            </a:r>
          </a:p>
          <a:p>
            <a:endParaRPr lang="en-US" baseline="0" dirty="0"/>
          </a:p>
          <a:p>
            <a:r>
              <a:rPr lang="en-US" baseline="0" dirty="0"/>
              <a:t>If we access lines A,B,C,D, they would map to set 0,1,2,3 in the DRAM cache.</a:t>
            </a:r>
          </a:p>
          <a:p>
            <a:endParaRPr lang="en-US" baseline="0" dirty="0"/>
          </a:p>
          <a:p>
            <a:r>
              <a:rPr lang="en-US" baseline="0" dirty="0"/>
              <a:t>If we want to read the lines, we would need 4 accesses.</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7</a:t>
            </a:fld>
            <a:endParaRPr lang="en-US"/>
          </a:p>
        </p:txBody>
      </p:sp>
    </p:spTree>
    <p:extLst>
      <p:ext uri="{BB962C8B-B14F-4D97-AF65-F5344CB8AC3E}">
        <p14:creationId xmlns:p14="http://schemas.microsoft.com/office/powerpoint/2010/main" val="129048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2050" y="692150"/>
            <a:ext cx="4610100" cy="3457575"/>
          </a:xfrm>
        </p:spPr>
      </p:sp>
      <p:sp>
        <p:nvSpPr>
          <p:cNvPr id="3" name="Notes Placeholder 2"/>
          <p:cNvSpPr>
            <a:spLocks noGrp="1"/>
          </p:cNvSpPr>
          <p:nvPr>
            <p:ph type="body" idx="1"/>
          </p:nvPr>
        </p:nvSpPr>
        <p:spPr/>
        <p:txBody>
          <a:bodyPr/>
          <a:lstStyle/>
          <a:p>
            <a:endParaRPr lang="en-US" baseline="0" dirty="0"/>
          </a:p>
          <a:p>
            <a:r>
              <a:rPr lang="en-US" baseline="0" dirty="0"/>
              <a:t>If we could compress all lines to half the size. We could fit an additional line in every physical location. For example, we could additionally fit lines W, X, Y, and Z. </a:t>
            </a:r>
          </a:p>
          <a:p>
            <a:endParaRPr lang="en-US" baseline="0" dirty="0"/>
          </a:p>
          <a:p>
            <a:r>
              <a:rPr lang="en-US" baseline="0" dirty="0"/>
              <a:t>And, when we read A, we get both lines A and W. However, W is from a different context and is unlikely to be used shortly after so this type of compression is purely for capacity.</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8</a:t>
            </a:fld>
            <a:endParaRPr lang="en-US"/>
          </a:p>
        </p:txBody>
      </p:sp>
    </p:spTree>
    <p:extLst>
      <p:ext uri="{BB962C8B-B14F-4D97-AF65-F5344CB8AC3E}">
        <p14:creationId xmlns:p14="http://schemas.microsoft.com/office/powerpoint/2010/main" val="3696030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2050" y="692150"/>
            <a:ext cx="4610100" cy="3457575"/>
          </a:xfrm>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And, when lines are incompressible, we do no worse than the baseline as we could still fit our lines A,B,C, and D.</a:t>
            </a:r>
          </a:p>
          <a:p>
            <a:endParaRPr lang="en-US" baseline="0" dirty="0"/>
          </a:p>
          <a:p>
            <a:endParaRPr lang="en-US" baseline="0" dirty="0"/>
          </a:p>
          <a:p>
            <a:r>
              <a:rPr lang="en-US" baseline="0" dirty="0"/>
              <a:t>This is how cache compression has been proposed traditionally.</a:t>
            </a:r>
          </a:p>
          <a:p>
            <a:endParaRPr lang="en-US" baseline="0" dirty="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9</a:t>
            </a:fld>
            <a:endParaRPr lang="en-US"/>
          </a:p>
        </p:txBody>
      </p:sp>
    </p:spTree>
    <p:extLst>
      <p:ext uri="{BB962C8B-B14F-4D97-AF65-F5344CB8AC3E}">
        <p14:creationId xmlns:p14="http://schemas.microsoft.com/office/powerpoint/2010/main" val="3950731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4A9B989-1DDC-A546-AF44-8CE1EC44B2B8}" type="datetime1">
              <a:rPr lang="en-US" smtClean="0"/>
              <a:t>6/24/2017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EFF91FF-D894-6140-848C-994C3FF0AA80}" type="slidenum">
              <a:rPr lang="en-US"/>
              <a:pPr>
                <a:defRPr/>
              </a:pPr>
              <a:t>‹#›</a:t>
            </a:fld>
            <a:endParaRPr lang="en-US" dirty="0"/>
          </a:p>
        </p:txBody>
      </p:sp>
    </p:spTree>
    <p:extLst>
      <p:ext uri="{BB962C8B-B14F-4D97-AF65-F5344CB8AC3E}">
        <p14:creationId xmlns:p14="http://schemas.microsoft.com/office/powerpoint/2010/main" val="2235369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C855754-3B53-4D43-A2D1-3AAC6A31E763}"/>
              </a:ext>
            </a:extLst>
          </p:cNvPr>
          <p:cNvSpPr/>
          <p:nvPr userDrawn="1"/>
        </p:nvSpPr>
        <p:spPr>
          <a:xfrm>
            <a:off x="0" y="0"/>
            <a:ext cx="9144000" cy="83820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59AB0B2-58B9-A44C-A5A6-A8FBBE530850}" type="datetime1">
              <a:rPr lang="en-US" smtClean="0"/>
              <a:t>6/24/2017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DC9B385-7E4F-D648-854E-B5FBE5911DB7}" type="slidenum">
              <a:rPr lang="en-US"/>
              <a:pPr>
                <a:defRPr/>
              </a:pPr>
              <a:t>‹#›</a:t>
            </a:fld>
            <a:endParaRPr lang="en-US"/>
          </a:p>
        </p:txBody>
      </p:sp>
    </p:spTree>
    <p:extLst>
      <p:ext uri="{BB962C8B-B14F-4D97-AF65-F5344CB8AC3E}">
        <p14:creationId xmlns:p14="http://schemas.microsoft.com/office/powerpoint/2010/main" val="461102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5972E16-3C80-4AD5-A1E2-FED7DBD1F8F8}"/>
              </a:ext>
            </a:extLst>
          </p:cNvPr>
          <p:cNvSpPr/>
          <p:nvPr userDrawn="1"/>
        </p:nvSpPr>
        <p:spPr>
          <a:xfrm>
            <a:off x="0" y="0"/>
            <a:ext cx="9144000" cy="83820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39481B22-01FA-A943-9BB9-8B65F5C80F50}" type="datetime1">
              <a:rPr lang="en-US" smtClean="0"/>
              <a:t>6/24/2017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6709091-ADEF-0E4F-807D-32AD63D403A3}" type="slidenum">
              <a:rPr lang="en-US"/>
              <a:pPr>
                <a:defRPr/>
              </a:pPr>
              <a:t>‹#›</a:t>
            </a:fld>
            <a:endParaRPr lang="en-US"/>
          </a:p>
        </p:txBody>
      </p:sp>
    </p:spTree>
    <p:extLst>
      <p:ext uri="{BB962C8B-B14F-4D97-AF65-F5344CB8AC3E}">
        <p14:creationId xmlns:p14="http://schemas.microsoft.com/office/powerpoint/2010/main" val="2641985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9995D3-BB8B-4710-8A04-E20FD58E30C2}"/>
              </a:ext>
            </a:extLst>
          </p:cNvPr>
          <p:cNvSpPr/>
          <p:nvPr userDrawn="1"/>
        </p:nvSpPr>
        <p:spPr>
          <a:xfrm>
            <a:off x="0" y="0"/>
            <a:ext cx="9144000" cy="83820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55588" y="198438"/>
            <a:ext cx="8382000" cy="487362"/>
          </a:xfrm>
        </p:spPr>
        <p:txBody>
          <a:bodyPr/>
          <a:lstStyle/>
          <a:p>
            <a:r>
              <a:rPr lang="en-US"/>
              <a:t>Click to edit Master title style</a:t>
            </a:r>
          </a:p>
        </p:txBody>
      </p:sp>
      <p:sp>
        <p:nvSpPr>
          <p:cNvPr id="3" name="Text Placeholder 2"/>
          <p:cNvSpPr>
            <a:spLocks noGrp="1"/>
          </p:cNvSpPr>
          <p:nvPr>
            <p:ph type="body" sz="half" idx="1"/>
          </p:nvPr>
        </p:nvSpPr>
        <p:spPr>
          <a:xfrm>
            <a:off x="242888" y="1200150"/>
            <a:ext cx="4114800" cy="4830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10088" y="1200150"/>
            <a:ext cx="4114800" cy="4830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403E011-89A9-6E48-A945-79C971F164E7}" type="datetime1">
              <a:rPr lang="en-US" smtClean="0"/>
              <a:t>6/24/2017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D97A91E-0216-8544-A00D-3713641DF831}" type="slidenum">
              <a:rPr lang="en-US"/>
              <a:pPr>
                <a:defRPr/>
              </a:pPr>
              <a:t>‹#›</a:t>
            </a:fld>
            <a:endParaRPr lang="en-US" dirty="0"/>
          </a:p>
        </p:txBody>
      </p:sp>
    </p:spTree>
    <p:extLst>
      <p:ext uri="{BB962C8B-B14F-4D97-AF65-F5344CB8AC3E}">
        <p14:creationId xmlns:p14="http://schemas.microsoft.com/office/powerpoint/2010/main" val="1557582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bl">
  <p:cSld name="Title and Tab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A936259-CBBB-4D52-A3D2-8B0CC26ECAB6}"/>
              </a:ext>
            </a:extLst>
          </p:cNvPr>
          <p:cNvSpPr/>
          <p:nvPr userDrawn="1"/>
        </p:nvSpPr>
        <p:spPr>
          <a:xfrm>
            <a:off x="0" y="0"/>
            <a:ext cx="9144000" cy="83820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55588" y="198438"/>
            <a:ext cx="8382000" cy="487362"/>
          </a:xfrm>
        </p:spPr>
        <p:txBody>
          <a:bodyPr/>
          <a:lstStyle/>
          <a:p>
            <a:r>
              <a:rPr lang="en-US"/>
              <a:t>Click to edit Master title style</a:t>
            </a:r>
          </a:p>
        </p:txBody>
      </p:sp>
      <p:sp>
        <p:nvSpPr>
          <p:cNvPr id="3" name="Table Placeholder 2"/>
          <p:cNvSpPr>
            <a:spLocks noGrp="1"/>
          </p:cNvSpPr>
          <p:nvPr>
            <p:ph type="tbl" idx="1"/>
          </p:nvPr>
        </p:nvSpPr>
        <p:spPr>
          <a:xfrm>
            <a:off x="242888" y="1200150"/>
            <a:ext cx="8382000" cy="4830763"/>
          </a:xfrm>
        </p:spPr>
        <p:txBody>
          <a:bodyPr/>
          <a:lstStyle/>
          <a:p>
            <a:pPr lvl="0"/>
            <a:r>
              <a:rPr lang="en-US" noProof="0"/>
              <a:t>Click icon to add table</a:t>
            </a:r>
          </a:p>
        </p:txBody>
      </p:sp>
      <p:sp>
        <p:nvSpPr>
          <p:cNvPr id="4" name="Date Placeholder 3"/>
          <p:cNvSpPr>
            <a:spLocks noGrp="1"/>
          </p:cNvSpPr>
          <p:nvPr>
            <p:ph type="dt" sz="half" idx="10"/>
          </p:nvPr>
        </p:nvSpPr>
        <p:spPr/>
        <p:txBody>
          <a:bodyPr/>
          <a:lstStyle>
            <a:lvl1pPr>
              <a:defRPr/>
            </a:lvl1pPr>
          </a:lstStyle>
          <a:p>
            <a:pPr>
              <a:defRPr/>
            </a:pPr>
            <a:fld id="{8715C56D-A987-284F-BCDA-11A8D583DC1B}" type="datetime1">
              <a:rPr lang="en-US" smtClean="0"/>
              <a:t>6/24/2017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BBFA2E4-188F-1F44-91FC-27C47CA5D22F}" type="slidenum">
              <a:rPr lang="en-US"/>
              <a:pPr>
                <a:defRPr/>
              </a:pPr>
              <a:t>‹#›</a:t>
            </a:fld>
            <a:endParaRPr lang="en-US" dirty="0"/>
          </a:p>
        </p:txBody>
      </p:sp>
    </p:spTree>
    <p:extLst>
      <p:ext uri="{BB962C8B-B14F-4D97-AF65-F5344CB8AC3E}">
        <p14:creationId xmlns:p14="http://schemas.microsoft.com/office/powerpoint/2010/main" val="2326093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Background Only">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a:xfrm>
            <a:off x="3429000" y="6588303"/>
            <a:ext cx="2895600" cy="269697"/>
          </a:xfrm>
          <a:prstGeom prst="rect">
            <a:avLst/>
          </a:prstGeom>
        </p:spPr>
        <p:txBody>
          <a:bodyPr/>
          <a:lstStyle>
            <a:lvl1pPr>
              <a:defRPr b="1">
                <a:solidFill>
                  <a:schemeClr val="bg1">
                    <a:lumMod val="50000"/>
                  </a:schemeClr>
                </a:solidFill>
              </a:defRPr>
            </a:lvl1pPr>
          </a:lstStyle>
          <a:p>
            <a:r>
              <a:rPr lang="en-US"/>
              <a:t>PAY-AS-YOU-GO, MICRO-2011</a:t>
            </a:r>
            <a:endParaRPr lang="en-US" dirty="0"/>
          </a:p>
        </p:txBody>
      </p:sp>
    </p:spTree>
    <p:extLst>
      <p:ext uri="{BB962C8B-B14F-4D97-AF65-F5344CB8AC3E}">
        <p14:creationId xmlns:p14="http://schemas.microsoft.com/office/powerpoint/2010/main" val="1345618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14F1856-3D5E-47A3-A899-9AABAD81AF5B}"/>
              </a:ext>
            </a:extLst>
          </p:cNvPr>
          <p:cNvSpPr/>
          <p:nvPr userDrawn="1"/>
        </p:nvSpPr>
        <p:spPr>
          <a:xfrm>
            <a:off x="0" y="0"/>
            <a:ext cx="9144000" cy="83820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47650" y="198438"/>
            <a:ext cx="8382000" cy="487362"/>
          </a:xfrm>
        </p:spPr>
        <p:txBody>
          <a:bodyPr/>
          <a:lstStyle/>
          <a:p>
            <a:r>
              <a:rPr lang="en-US" dirty="0"/>
              <a:t>Click to edit Master title style</a:t>
            </a:r>
          </a:p>
        </p:txBody>
      </p:sp>
      <p:sp>
        <p:nvSpPr>
          <p:cNvPr id="3" name="Content Placeholder 2"/>
          <p:cNvSpPr>
            <a:spLocks noGrp="1"/>
          </p:cNvSpPr>
          <p:nvPr>
            <p:ph idx="1"/>
          </p:nvPr>
        </p:nvSpPr>
        <p:spPr/>
        <p:txBody>
          <a:bodyPr/>
          <a:lstStyle>
            <a:lvl1pPr>
              <a:buSzPct val="12000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CE36A4BA-E04F-6046-9ED7-9ADF7E148717}" type="datetime1">
              <a:rPr lang="en-US" smtClean="0"/>
              <a:t>6/24/2017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66DA6C0-E8D2-8D44-A834-246A4BF6B0E5}" type="slidenum">
              <a:rPr lang="en-US"/>
              <a:pPr>
                <a:defRPr/>
              </a:pPr>
              <a:t>‹#›</a:t>
            </a:fld>
            <a:endParaRPr lang="en-US"/>
          </a:p>
        </p:txBody>
      </p:sp>
    </p:spTree>
    <p:extLst>
      <p:ext uri="{BB962C8B-B14F-4D97-AF65-F5344CB8AC3E}">
        <p14:creationId xmlns:p14="http://schemas.microsoft.com/office/powerpoint/2010/main" val="2579780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CE59C1B5-126E-294E-8011-7E99B19B2715}" type="datetime1">
              <a:rPr lang="en-US" smtClean="0"/>
              <a:t>6/24/2017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143F148-38EE-9D41-A399-46640A86DCFE}" type="slidenum">
              <a:rPr lang="en-US"/>
              <a:pPr>
                <a:defRPr/>
              </a:pPr>
              <a:t>‹#›</a:t>
            </a:fld>
            <a:endParaRPr lang="en-US" dirty="0"/>
          </a:p>
        </p:txBody>
      </p:sp>
    </p:spTree>
    <p:extLst>
      <p:ext uri="{BB962C8B-B14F-4D97-AF65-F5344CB8AC3E}">
        <p14:creationId xmlns:p14="http://schemas.microsoft.com/office/powerpoint/2010/main" val="4285262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7EDEBAD-946C-429C-9B42-C294358E2DC9}"/>
              </a:ext>
            </a:extLst>
          </p:cNvPr>
          <p:cNvSpPr/>
          <p:nvPr userDrawn="1"/>
        </p:nvSpPr>
        <p:spPr>
          <a:xfrm>
            <a:off x="0" y="0"/>
            <a:ext cx="9144000" cy="83820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fld id="{77FBC39C-3586-B343-8EA2-23724747138B}" type="datetime1">
              <a:rPr lang="en-US" smtClean="0"/>
              <a:t>6/24/2017</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95CE7248-CC89-3641-A7E7-47B62CEA8426}" type="slidenum">
              <a:rPr lang="en-US"/>
              <a:pPr>
                <a:defRPr/>
              </a:pPr>
              <a:t>‹#›</a:t>
            </a:fld>
            <a:endParaRPr lang="en-US"/>
          </a:p>
        </p:txBody>
      </p:sp>
    </p:spTree>
    <p:extLst>
      <p:ext uri="{BB962C8B-B14F-4D97-AF65-F5344CB8AC3E}">
        <p14:creationId xmlns:p14="http://schemas.microsoft.com/office/powerpoint/2010/main" val="2188061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A24479D-69AC-4B93-B1EB-8A25768E4007}"/>
              </a:ext>
            </a:extLst>
          </p:cNvPr>
          <p:cNvSpPr/>
          <p:nvPr userDrawn="1"/>
        </p:nvSpPr>
        <p:spPr>
          <a:xfrm>
            <a:off x="0" y="0"/>
            <a:ext cx="9144000" cy="83820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p:cNvSpPr>
            <a:spLocks noGrp="1"/>
          </p:cNvSpPr>
          <p:nvPr>
            <p:ph type="dt" sz="half" idx="10"/>
          </p:nvPr>
        </p:nvSpPr>
        <p:spPr/>
        <p:txBody>
          <a:bodyPr/>
          <a:lstStyle>
            <a:lvl1pPr>
              <a:defRPr/>
            </a:lvl1pPr>
          </a:lstStyle>
          <a:p>
            <a:pPr>
              <a:defRPr/>
            </a:pPr>
            <a:fld id="{213ECBEB-1D09-0648-BA66-44A8D313B1AC}" type="datetime1">
              <a:rPr lang="en-US" smtClean="0"/>
              <a:t>6/24/2017</a:t>
            </a:fld>
            <a:endParaRPr lang="en-US"/>
          </a:p>
        </p:txBody>
      </p:sp>
      <p:sp>
        <p:nvSpPr>
          <p:cNvPr id="9" name="Footer Placeholder 4"/>
          <p:cNvSpPr>
            <a:spLocks noGrp="1"/>
          </p:cNvSpPr>
          <p:nvPr>
            <p:ph type="ftr" sz="quarter" idx="11"/>
          </p:nvPr>
        </p:nvSpPr>
        <p:spPr/>
        <p:txBody>
          <a:bodyPr/>
          <a:lstStyle>
            <a:lvl1pPr>
              <a:defRPr/>
            </a:lvl1pPr>
          </a:lstStyle>
          <a:p>
            <a:pPr>
              <a:defRPr/>
            </a:pPr>
            <a:endParaRPr lang="en-US"/>
          </a:p>
        </p:txBody>
      </p:sp>
      <p:sp>
        <p:nvSpPr>
          <p:cNvPr id="10" name="Slide Number Placeholder 5"/>
          <p:cNvSpPr>
            <a:spLocks noGrp="1"/>
          </p:cNvSpPr>
          <p:nvPr>
            <p:ph type="sldNum" sz="quarter" idx="12"/>
          </p:nvPr>
        </p:nvSpPr>
        <p:spPr/>
        <p:txBody>
          <a:bodyPr/>
          <a:lstStyle>
            <a:lvl1pPr>
              <a:defRPr/>
            </a:lvl1pPr>
          </a:lstStyle>
          <a:p>
            <a:pPr>
              <a:defRPr/>
            </a:pPr>
            <a:fld id="{197AEE38-385D-F945-8ABA-6CFF9E8196B2}" type="slidenum">
              <a:rPr lang="en-US"/>
              <a:pPr>
                <a:defRPr/>
              </a:pPr>
              <a:t>‹#›</a:t>
            </a:fld>
            <a:endParaRPr lang="en-US"/>
          </a:p>
        </p:txBody>
      </p:sp>
    </p:spTree>
    <p:extLst>
      <p:ext uri="{BB962C8B-B14F-4D97-AF65-F5344CB8AC3E}">
        <p14:creationId xmlns:p14="http://schemas.microsoft.com/office/powerpoint/2010/main" val="1820335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0071346-C926-4CA4-965A-26ECF94D14C4}"/>
              </a:ext>
            </a:extLst>
          </p:cNvPr>
          <p:cNvSpPr/>
          <p:nvPr userDrawn="1"/>
        </p:nvSpPr>
        <p:spPr>
          <a:xfrm>
            <a:off x="0" y="0"/>
            <a:ext cx="9144000" cy="83820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lvl1pPr>
              <a:defRPr/>
            </a:lvl1pPr>
          </a:lstStyle>
          <a:p>
            <a:pPr>
              <a:defRPr/>
            </a:pPr>
            <a:fld id="{4EBE4C7B-9664-7B46-842B-7DC00B0DD9F0}" type="datetime1">
              <a:rPr lang="en-US" smtClean="0"/>
              <a:t>6/24/2017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FCB3398-78C0-5B46-8BCF-97493A0BAED3}" type="slidenum">
              <a:rPr lang="en-US"/>
              <a:pPr>
                <a:defRPr/>
              </a:pPr>
              <a:t>‹#›</a:t>
            </a:fld>
            <a:endParaRPr lang="en-US"/>
          </a:p>
        </p:txBody>
      </p:sp>
    </p:spTree>
    <p:extLst>
      <p:ext uri="{BB962C8B-B14F-4D97-AF65-F5344CB8AC3E}">
        <p14:creationId xmlns:p14="http://schemas.microsoft.com/office/powerpoint/2010/main" val="75602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4E842B-27AD-44D3-8AAF-0AD0340C4F45}"/>
              </a:ext>
            </a:extLst>
          </p:cNvPr>
          <p:cNvSpPr/>
          <p:nvPr userDrawn="1"/>
        </p:nvSpPr>
        <p:spPr>
          <a:xfrm>
            <a:off x="0" y="0"/>
            <a:ext cx="9144000" cy="83820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Date Placeholder 3"/>
          <p:cNvSpPr>
            <a:spLocks noGrp="1"/>
          </p:cNvSpPr>
          <p:nvPr>
            <p:ph type="dt" sz="half" idx="10"/>
          </p:nvPr>
        </p:nvSpPr>
        <p:spPr/>
        <p:txBody>
          <a:bodyPr/>
          <a:lstStyle>
            <a:lvl1pPr>
              <a:defRPr/>
            </a:lvl1pPr>
          </a:lstStyle>
          <a:p>
            <a:pPr>
              <a:defRPr/>
            </a:pPr>
            <a:fld id="{FFC218DE-2B62-5242-9D74-C392291347B9}" type="datetime1">
              <a:rPr lang="en-US" smtClean="0"/>
              <a:t>6/24/2017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7CB12DC-9BA3-E849-8DAB-53097B1F748C}" type="slidenum">
              <a:rPr lang="en-US"/>
              <a:pPr>
                <a:defRPr/>
              </a:pPr>
              <a:t>‹#›</a:t>
            </a:fld>
            <a:endParaRPr lang="en-US"/>
          </a:p>
        </p:txBody>
      </p:sp>
    </p:spTree>
    <p:extLst>
      <p:ext uri="{BB962C8B-B14F-4D97-AF65-F5344CB8AC3E}">
        <p14:creationId xmlns:p14="http://schemas.microsoft.com/office/powerpoint/2010/main" val="2746036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978C0B-D0A8-4110-9EF4-176194683B4D}"/>
              </a:ext>
            </a:extLst>
          </p:cNvPr>
          <p:cNvSpPr/>
          <p:nvPr userDrawn="1"/>
        </p:nvSpPr>
        <p:spPr>
          <a:xfrm>
            <a:off x="0" y="0"/>
            <a:ext cx="9144000" cy="83820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pPr>
              <a:defRPr/>
            </a:pPr>
            <a:fld id="{9A73A221-8A2B-A645-A3F8-C7819C3CE5BE}" type="datetime1">
              <a:rPr lang="en-US" smtClean="0"/>
              <a:t>6/24/2017</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01BA44EC-0D86-C44E-97A0-48A19801D204}" type="slidenum">
              <a:rPr lang="en-US"/>
              <a:pPr>
                <a:defRPr/>
              </a:pPr>
              <a:t>‹#›</a:t>
            </a:fld>
            <a:endParaRPr lang="en-US"/>
          </a:p>
        </p:txBody>
      </p:sp>
    </p:spTree>
    <p:extLst>
      <p:ext uri="{BB962C8B-B14F-4D97-AF65-F5344CB8AC3E}">
        <p14:creationId xmlns:p14="http://schemas.microsoft.com/office/powerpoint/2010/main" val="486306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CC5C177-5418-45FC-9EA6-E9F03B79EEB2}"/>
              </a:ext>
            </a:extLst>
          </p:cNvPr>
          <p:cNvSpPr/>
          <p:nvPr userDrawn="1"/>
        </p:nvSpPr>
        <p:spPr>
          <a:xfrm>
            <a:off x="0" y="0"/>
            <a:ext cx="9144000" cy="83820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pPr>
              <a:defRPr/>
            </a:pPr>
            <a:fld id="{8D7EB322-1335-B747-8FD4-F55BB3B2815F}" type="datetime1">
              <a:rPr lang="en-US" smtClean="0"/>
              <a:t>6/24/2017</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9FC0C591-9DB5-3C46-BAB1-1FD3C04251A7}" type="slidenum">
              <a:rPr lang="en-US"/>
              <a:pPr>
                <a:defRPr/>
              </a:pPr>
              <a:t>‹#›</a:t>
            </a:fld>
            <a:endParaRPr lang="en-US"/>
          </a:p>
        </p:txBody>
      </p:sp>
    </p:spTree>
    <p:extLst>
      <p:ext uri="{BB962C8B-B14F-4D97-AF65-F5344CB8AC3E}">
        <p14:creationId xmlns:p14="http://schemas.microsoft.com/office/powerpoint/2010/main" val="211206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4A910ED-5EF7-4D05-92C6-12FBA2515AD8}"/>
              </a:ext>
            </a:extLst>
          </p:cNvPr>
          <p:cNvSpPr/>
          <p:nvPr userDrawn="1"/>
        </p:nvSpPr>
        <p:spPr>
          <a:xfrm>
            <a:off x="0" y="0"/>
            <a:ext cx="9144000" cy="83820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0" y="6658960"/>
            <a:ext cx="9144000" cy="210312"/>
          </a:xfrm>
          <a:prstGeom prst="rect">
            <a:avLst/>
          </a:prstGeom>
          <a:solidFill>
            <a:srgbClr val="FFD86D"/>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Arial"/>
              <a:cs typeface="Arial"/>
            </a:endParaRPr>
          </a:p>
        </p:txBody>
      </p:sp>
      <p:sp>
        <p:nvSpPr>
          <p:cNvPr id="2" name="Title Placeholder 1"/>
          <p:cNvSpPr>
            <a:spLocks noGrp="1"/>
          </p:cNvSpPr>
          <p:nvPr>
            <p:ph type="title"/>
          </p:nvPr>
        </p:nvSpPr>
        <p:spPr>
          <a:xfrm>
            <a:off x="247650" y="198438"/>
            <a:ext cx="8382000" cy="487362"/>
          </a:xfrm>
          <a:prstGeom prst="rect">
            <a:avLst/>
          </a:prstGeom>
        </p:spPr>
        <p:txBody>
          <a:bodyPr vert="horz" lIns="91440" tIns="45720" rIns="91440" bIns="45720" rtlCol="0" anchor="ctr">
            <a:noAutofit/>
          </a:bodyPr>
          <a:lstStyle/>
          <a:p>
            <a:r>
              <a:rPr lang="en-US" dirty="0"/>
              <a:t>Click to edit Master title style</a:t>
            </a:r>
          </a:p>
        </p:txBody>
      </p:sp>
      <p:sp>
        <p:nvSpPr>
          <p:cNvPr id="1027" name="Text Placeholder 2"/>
          <p:cNvSpPr>
            <a:spLocks noGrp="1"/>
          </p:cNvSpPr>
          <p:nvPr>
            <p:ph type="body" idx="1"/>
          </p:nvPr>
        </p:nvSpPr>
        <p:spPr bwMode="auto">
          <a:xfrm>
            <a:off x="242888" y="1192213"/>
            <a:ext cx="8382000" cy="483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507672" y="6350280"/>
            <a:ext cx="2133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a:ea typeface="+mn-ea"/>
                <a:cs typeface="Arial"/>
              </a:defRPr>
            </a:lvl1pPr>
          </a:lstStyle>
          <a:p>
            <a:pPr>
              <a:defRPr/>
            </a:pPr>
            <a:fld id="{C2A80D79-0A62-9B4C-BD4A-0EA49338626F}" type="datetime1">
              <a:rPr lang="en-US" smtClean="0"/>
              <a:t>6/24/2017</a:t>
            </a:fld>
            <a:endParaRPr lang="en-US"/>
          </a:p>
        </p:txBody>
      </p:sp>
      <p:sp>
        <p:nvSpPr>
          <p:cNvPr id="5" name="Footer Placeholder 4"/>
          <p:cNvSpPr>
            <a:spLocks noGrp="1"/>
          </p:cNvSpPr>
          <p:nvPr>
            <p:ph type="ftr" sz="quarter" idx="3"/>
          </p:nvPr>
        </p:nvSpPr>
        <p:spPr>
          <a:xfrm>
            <a:off x="132506" y="635028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a:ea typeface="+mn-ea"/>
                <a:cs typeface="Arial"/>
              </a:defRPr>
            </a:lvl1pPr>
          </a:lstStyle>
          <a:p>
            <a:pPr>
              <a:defRPr/>
            </a:pPr>
            <a:endParaRPr lang="en-US" dirty="0"/>
          </a:p>
        </p:txBody>
      </p:sp>
      <p:sp>
        <p:nvSpPr>
          <p:cNvPr id="6" name="Slide Number Placeholder 5"/>
          <p:cNvSpPr>
            <a:spLocks noGrp="1"/>
          </p:cNvSpPr>
          <p:nvPr>
            <p:ph type="sldNum" sz="quarter" idx="4"/>
          </p:nvPr>
        </p:nvSpPr>
        <p:spPr>
          <a:xfrm>
            <a:off x="6901995" y="6632222"/>
            <a:ext cx="2133600" cy="242215"/>
          </a:xfrm>
          <a:prstGeom prst="rect">
            <a:avLst/>
          </a:prstGeom>
        </p:spPr>
        <p:txBody>
          <a:bodyPr vert="horz" lIns="91440" tIns="45720" rIns="91440" bIns="45720" rtlCol="0" anchor="ctr"/>
          <a:lstStyle>
            <a:lvl1pPr algn="r" fontAlgn="auto">
              <a:spcBef>
                <a:spcPts val="0"/>
              </a:spcBef>
              <a:spcAft>
                <a:spcPts val="0"/>
              </a:spcAft>
              <a:defRPr sz="1400" b="1">
                <a:solidFill>
                  <a:schemeClr val="accent3"/>
                </a:solidFill>
                <a:latin typeface="Arial"/>
                <a:ea typeface="+mn-ea"/>
                <a:cs typeface="Arial"/>
              </a:defRPr>
            </a:lvl1pPr>
          </a:lstStyle>
          <a:p>
            <a:pPr>
              <a:defRPr/>
            </a:pPr>
            <a:fld id="{306E2C30-8F45-0448-8EF4-5E9D60815DBD}"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01" r:id="rId1"/>
    <p:sldLayoutId id="2147483705" r:id="rId2"/>
    <p:sldLayoutId id="2147483702"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03" r:id="rId12"/>
    <p:sldLayoutId id="2147483704" r:id="rId13"/>
    <p:sldLayoutId id="2147483714" r:id="rId14"/>
  </p:sldLayoutIdLst>
  <p:hf hdr="0" ftr="0" dt="0"/>
  <p:txStyles>
    <p:titleStyle>
      <a:lvl1pPr algn="l" rtl="0" eaLnBrk="1" fontAlgn="base" hangingPunct="1">
        <a:spcBef>
          <a:spcPct val="0"/>
        </a:spcBef>
        <a:spcAft>
          <a:spcPct val="0"/>
        </a:spcAft>
        <a:defRPr sz="2800" b="1" kern="1200" cap="all">
          <a:solidFill>
            <a:schemeClr val="tx1"/>
          </a:solidFill>
          <a:effectLst>
            <a:outerShdw blurRad="50800" dist="25400" dir="2700000" algn="tl">
              <a:srgbClr val="000000">
                <a:alpha val="24000"/>
              </a:srgbClr>
            </a:outerShdw>
          </a:effectLst>
          <a:latin typeface="Arial"/>
          <a:ea typeface="ＭＳ Ｐゴシック" charset="0"/>
          <a:cs typeface="Arial"/>
        </a:defRPr>
      </a:lvl1pPr>
      <a:lvl2pPr algn="l" rtl="0" eaLnBrk="1" fontAlgn="base" hangingPunct="1">
        <a:spcBef>
          <a:spcPct val="0"/>
        </a:spcBef>
        <a:spcAft>
          <a:spcPct val="0"/>
        </a:spcAft>
        <a:defRPr sz="3200" b="1">
          <a:solidFill>
            <a:schemeClr val="tx1"/>
          </a:solidFill>
          <a:latin typeface="Calibri" pitchFamily="34" charset="0"/>
          <a:ea typeface="ＭＳ Ｐゴシック" charset="0"/>
          <a:cs typeface="ＭＳ Ｐゴシック" charset="0"/>
        </a:defRPr>
      </a:lvl2pPr>
      <a:lvl3pPr algn="l" rtl="0" eaLnBrk="1" fontAlgn="base" hangingPunct="1">
        <a:spcBef>
          <a:spcPct val="0"/>
        </a:spcBef>
        <a:spcAft>
          <a:spcPct val="0"/>
        </a:spcAft>
        <a:defRPr sz="3200" b="1">
          <a:solidFill>
            <a:schemeClr val="tx1"/>
          </a:solidFill>
          <a:latin typeface="Calibri" pitchFamily="34" charset="0"/>
          <a:ea typeface="ＭＳ Ｐゴシック" charset="0"/>
          <a:cs typeface="ＭＳ Ｐゴシック" charset="0"/>
        </a:defRPr>
      </a:lvl3pPr>
      <a:lvl4pPr algn="l" rtl="0" eaLnBrk="1" fontAlgn="base" hangingPunct="1">
        <a:spcBef>
          <a:spcPct val="0"/>
        </a:spcBef>
        <a:spcAft>
          <a:spcPct val="0"/>
        </a:spcAft>
        <a:defRPr sz="3200" b="1">
          <a:solidFill>
            <a:schemeClr val="tx1"/>
          </a:solidFill>
          <a:latin typeface="Calibri" pitchFamily="34" charset="0"/>
          <a:ea typeface="ＭＳ Ｐゴシック" charset="0"/>
          <a:cs typeface="ＭＳ Ｐゴシック" charset="0"/>
        </a:defRPr>
      </a:lvl4pPr>
      <a:lvl5pPr algn="l" rtl="0" eaLnBrk="1" fontAlgn="base" hangingPunct="1">
        <a:spcBef>
          <a:spcPct val="0"/>
        </a:spcBef>
        <a:spcAft>
          <a:spcPct val="0"/>
        </a:spcAft>
        <a:defRPr sz="3200" b="1">
          <a:solidFill>
            <a:schemeClr val="tx1"/>
          </a:solidFill>
          <a:latin typeface="Calibri" pitchFamily="34" charset="0"/>
          <a:ea typeface="ＭＳ Ｐゴシック" charset="0"/>
          <a:cs typeface="ＭＳ Ｐゴシック" charset="0"/>
        </a:defRPr>
      </a:lvl5pPr>
      <a:lvl6pPr marL="457200" algn="l" rtl="0" eaLnBrk="1" fontAlgn="base" hangingPunct="1">
        <a:spcBef>
          <a:spcPct val="0"/>
        </a:spcBef>
        <a:spcAft>
          <a:spcPct val="0"/>
        </a:spcAft>
        <a:defRPr sz="3200" b="1">
          <a:solidFill>
            <a:schemeClr val="tx1"/>
          </a:solidFill>
          <a:latin typeface="Calibri" pitchFamily="34" charset="0"/>
        </a:defRPr>
      </a:lvl6pPr>
      <a:lvl7pPr marL="914400" algn="l" rtl="0" eaLnBrk="1" fontAlgn="base" hangingPunct="1">
        <a:spcBef>
          <a:spcPct val="0"/>
        </a:spcBef>
        <a:spcAft>
          <a:spcPct val="0"/>
        </a:spcAft>
        <a:defRPr sz="3200" b="1">
          <a:solidFill>
            <a:schemeClr val="tx1"/>
          </a:solidFill>
          <a:latin typeface="Calibri" pitchFamily="34" charset="0"/>
        </a:defRPr>
      </a:lvl7pPr>
      <a:lvl8pPr marL="1371600" algn="l" rtl="0" eaLnBrk="1" fontAlgn="base" hangingPunct="1">
        <a:spcBef>
          <a:spcPct val="0"/>
        </a:spcBef>
        <a:spcAft>
          <a:spcPct val="0"/>
        </a:spcAft>
        <a:defRPr sz="3200" b="1">
          <a:solidFill>
            <a:schemeClr val="tx1"/>
          </a:solidFill>
          <a:latin typeface="Calibri" pitchFamily="34" charset="0"/>
        </a:defRPr>
      </a:lvl8pPr>
      <a:lvl9pPr marL="1828800" algn="l" rtl="0" eaLnBrk="1" fontAlgn="base" hangingPunct="1">
        <a:spcBef>
          <a:spcPct val="0"/>
        </a:spcBef>
        <a:spcAft>
          <a:spcPct val="0"/>
        </a:spcAft>
        <a:defRPr sz="3200" b="1">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2800" kern="1200">
          <a:solidFill>
            <a:schemeClr val="tx1"/>
          </a:solidFill>
          <a:latin typeface="Arial"/>
          <a:ea typeface="ＭＳ Ｐゴシック" charset="0"/>
          <a:cs typeface="Arial"/>
        </a:defRPr>
      </a:lvl1pPr>
      <a:lvl2pPr marL="742950" indent="-285750" algn="l"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rtl="0" eaLnBrk="1" fontAlgn="base" hangingPunct="1">
        <a:spcBef>
          <a:spcPct val="20000"/>
        </a:spcBef>
        <a:spcAft>
          <a:spcPct val="0"/>
        </a:spcAft>
        <a:buFont typeface="Arial" charset="0"/>
        <a:buChar char="•"/>
        <a:defRPr sz="2000" kern="1200">
          <a:solidFill>
            <a:schemeClr val="tx1"/>
          </a:solidFill>
          <a:latin typeface="Arial"/>
          <a:ea typeface="ＭＳ Ｐゴシック" charset="0"/>
          <a:cs typeface="Arial"/>
        </a:defRPr>
      </a:lvl3pPr>
      <a:lvl4pPr marL="1600200" indent="-228600" algn="l" rtl="0" eaLnBrk="1" fontAlgn="base" hangingPunct="1">
        <a:spcBef>
          <a:spcPct val="20000"/>
        </a:spcBef>
        <a:spcAft>
          <a:spcPct val="0"/>
        </a:spcAft>
        <a:buFont typeface="Arial" charset="0"/>
        <a:buChar char="–"/>
        <a:defRPr sz="1800" kern="1200">
          <a:solidFill>
            <a:schemeClr val="tx1"/>
          </a:solidFill>
          <a:latin typeface="Arial"/>
          <a:ea typeface="ＭＳ Ｐゴシック" charset="0"/>
          <a:cs typeface="Arial"/>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Arial"/>
          <a:ea typeface="ＭＳ Ｐゴシック" charset="0"/>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3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66700" y="304800"/>
            <a:ext cx="8610600" cy="3581400"/>
          </a:xfrm>
          <a:prstGeom prst="roundRect">
            <a:avLst/>
          </a:prstGeom>
          <a:solidFill>
            <a:schemeClr val="accent3">
              <a:lumMod val="60000"/>
              <a:lumOff val="40000"/>
            </a:schemeClr>
          </a:solidFill>
          <a:ln w="571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b="1" dirty="0">
                <a:solidFill>
                  <a:schemeClr val="tx1"/>
                </a:solidFill>
              </a:rPr>
              <a:t>DICE: Compressing DRAM Caches for Bandwidth and Capacity</a:t>
            </a:r>
            <a:endParaRPr lang="en-US" sz="4400" b="1" dirty="0">
              <a:solidFill>
                <a:schemeClr val="tx1"/>
              </a:solidFill>
            </a:endParaRPr>
          </a:p>
        </p:txBody>
      </p:sp>
      <p:sp>
        <p:nvSpPr>
          <p:cNvPr id="8" name="Subtitle 2"/>
          <p:cNvSpPr txBox="1">
            <a:spLocks/>
          </p:cNvSpPr>
          <p:nvPr/>
        </p:nvSpPr>
        <p:spPr bwMode="auto">
          <a:xfrm>
            <a:off x="266700" y="4305300"/>
            <a:ext cx="4038601" cy="2057400"/>
          </a:xfrm>
          <a:prstGeom prst="rect">
            <a:avLst/>
          </a:prstGeom>
          <a:noFill/>
          <a:ln>
            <a:noFill/>
          </a:ln>
          <a:extLst/>
        </p:spPr>
        <p:txBody>
          <a:bodyPr vert="horz" wrap="square" lIns="91440" tIns="45720" rIns="91440" bIns="45720" numCol="1" anchor="t" anchorCtr="0" compatLnSpc="1">
            <a:prstTxWarp prst="textNoShape">
              <a:avLst/>
            </a:prstTxWarp>
            <a:noAutofit/>
          </a:bodyPr>
          <a:lstStyle>
            <a:lvl1pPr marL="0" indent="0" algn="ctr" rtl="0" eaLnBrk="0" fontAlgn="base" hangingPunct="0">
              <a:spcBef>
                <a:spcPct val="20000"/>
              </a:spcBef>
              <a:spcAft>
                <a:spcPct val="0"/>
              </a:spcAft>
              <a:buClr>
                <a:schemeClr val="accent1"/>
              </a:buClr>
              <a:buFontTx/>
              <a:buNone/>
              <a:defRPr sz="2200">
                <a:solidFill>
                  <a:schemeClr val="accent2"/>
                </a:solidFill>
                <a:latin typeface="+mj-lt"/>
                <a:ea typeface="ＭＳ Ｐゴシック" charset="0"/>
                <a:cs typeface="ＭＳ Ｐゴシック" charset="0"/>
              </a:defRPr>
            </a:lvl1pPr>
            <a:lvl2pPr marL="742950" indent="-285750" algn="l" rtl="0" eaLnBrk="0" fontAlgn="base" hangingPunct="0">
              <a:spcBef>
                <a:spcPct val="20000"/>
              </a:spcBef>
              <a:spcAft>
                <a:spcPct val="0"/>
              </a:spcAft>
              <a:buClr>
                <a:schemeClr val="accent1"/>
              </a:buClr>
              <a:buChar char="–"/>
              <a:defRPr sz="2600">
                <a:solidFill>
                  <a:schemeClr val="bg1"/>
                </a:solidFill>
                <a:latin typeface="+mj-lt"/>
                <a:ea typeface="ＭＳ Ｐゴシック" charset="0"/>
              </a:defRPr>
            </a:lvl2pPr>
            <a:lvl3pPr marL="1143000" indent="-228600" algn="l" rtl="0" eaLnBrk="0" fontAlgn="base" hangingPunct="0">
              <a:spcBef>
                <a:spcPct val="20000"/>
              </a:spcBef>
              <a:spcAft>
                <a:spcPct val="0"/>
              </a:spcAft>
              <a:buClr>
                <a:schemeClr val="accent1"/>
              </a:buClr>
              <a:buChar char="•"/>
              <a:defRPr sz="2400">
                <a:solidFill>
                  <a:schemeClr val="bg1"/>
                </a:solidFill>
                <a:latin typeface="+mj-lt"/>
                <a:ea typeface="ＭＳ Ｐゴシック" charset="0"/>
              </a:defRPr>
            </a:lvl3pPr>
            <a:lvl4pPr marL="1600200" indent="-228600" algn="l" rtl="0" eaLnBrk="0" fontAlgn="base" hangingPunct="0">
              <a:spcBef>
                <a:spcPct val="20000"/>
              </a:spcBef>
              <a:spcAft>
                <a:spcPct val="0"/>
              </a:spcAft>
              <a:buClr>
                <a:schemeClr val="accent1"/>
              </a:buClr>
              <a:buChar char="–"/>
              <a:defRPr sz="2200">
                <a:solidFill>
                  <a:schemeClr val="bg1"/>
                </a:solidFill>
                <a:latin typeface="+mj-lt"/>
                <a:ea typeface="ＭＳ Ｐゴシック" charset="0"/>
              </a:defRPr>
            </a:lvl4pPr>
            <a:lvl5pPr marL="2057400" indent="-228600" algn="l" rtl="0" eaLnBrk="0" fontAlgn="base" hangingPunct="0">
              <a:spcBef>
                <a:spcPct val="20000"/>
              </a:spcBef>
              <a:spcAft>
                <a:spcPct val="0"/>
              </a:spcAft>
              <a:buClr>
                <a:schemeClr val="accent1"/>
              </a:buClr>
              <a:buChar char="»"/>
              <a:defRPr sz="2000">
                <a:solidFill>
                  <a:schemeClr val="bg1"/>
                </a:solidFill>
                <a:latin typeface="+mj-lt"/>
                <a:ea typeface="ＭＳ Ｐゴシック" charset="0"/>
              </a:defRPr>
            </a:lvl5pPr>
            <a:lvl6pPr marL="2514600" indent="-228600" algn="l" rtl="0" fontAlgn="base">
              <a:spcBef>
                <a:spcPct val="20000"/>
              </a:spcBef>
              <a:spcAft>
                <a:spcPct val="0"/>
              </a:spcAft>
              <a:buClr>
                <a:schemeClr val="accent1"/>
              </a:buClr>
              <a:buChar char="»"/>
              <a:defRPr sz="2000">
                <a:solidFill>
                  <a:schemeClr val="bg1"/>
                </a:solidFill>
                <a:latin typeface="+mn-lt"/>
              </a:defRPr>
            </a:lvl6pPr>
            <a:lvl7pPr marL="2971800" indent="-228600" algn="l" rtl="0" fontAlgn="base">
              <a:spcBef>
                <a:spcPct val="20000"/>
              </a:spcBef>
              <a:spcAft>
                <a:spcPct val="0"/>
              </a:spcAft>
              <a:buClr>
                <a:schemeClr val="accent1"/>
              </a:buClr>
              <a:buChar char="»"/>
              <a:defRPr sz="2000">
                <a:solidFill>
                  <a:schemeClr val="bg1"/>
                </a:solidFill>
                <a:latin typeface="+mn-lt"/>
              </a:defRPr>
            </a:lvl7pPr>
            <a:lvl8pPr marL="3429000" indent="-228600" algn="l" rtl="0" fontAlgn="base">
              <a:spcBef>
                <a:spcPct val="20000"/>
              </a:spcBef>
              <a:spcAft>
                <a:spcPct val="0"/>
              </a:spcAft>
              <a:buClr>
                <a:schemeClr val="accent1"/>
              </a:buClr>
              <a:buChar char="»"/>
              <a:defRPr sz="2000">
                <a:solidFill>
                  <a:schemeClr val="bg1"/>
                </a:solidFill>
                <a:latin typeface="+mn-lt"/>
              </a:defRPr>
            </a:lvl8pPr>
            <a:lvl9pPr marL="3886200" indent="-228600" algn="l" rtl="0" fontAlgn="base">
              <a:spcBef>
                <a:spcPct val="20000"/>
              </a:spcBef>
              <a:spcAft>
                <a:spcPct val="0"/>
              </a:spcAft>
              <a:buClr>
                <a:schemeClr val="accent1"/>
              </a:buClr>
              <a:buChar char="»"/>
              <a:defRPr sz="2000">
                <a:solidFill>
                  <a:schemeClr val="bg1"/>
                </a:solidFill>
                <a:latin typeface="+mn-lt"/>
              </a:defRPr>
            </a:lvl9pPr>
          </a:lstStyle>
          <a:p>
            <a:pPr marL="0" marR="0" lvl="0" indent="0" algn="l" defTabSz="914400" rtl="0" eaLnBrk="0" fontAlgn="base" latinLnBrk="0" hangingPunct="0">
              <a:lnSpc>
                <a:spcPct val="100000"/>
              </a:lnSpc>
              <a:spcBef>
                <a:spcPct val="20000"/>
              </a:spcBef>
              <a:spcAft>
                <a:spcPct val="0"/>
              </a:spcAft>
              <a:buClr>
                <a:srgbClr val="EEB211"/>
              </a:buClr>
              <a:buSzTx/>
              <a:buFontTx/>
              <a:buNone/>
              <a:tabLst/>
              <a:defRPr/>
            </a:pPr>
            <a:r>
              <a:rPr kumimoji="0" lang="en-US" sz="3800" b="1" u="none" strike="noStrike" kern="0" cap="none" spc="0" normalizeH="0" baseline="0" noProof="0" dirty="0">
                <a:ln>
                  <a:noFill/>
                </a:ln>
                <a:solidFill>
                  <a:schemeClr val="tx1"/>
                </a:solidFill>
                <a:effectLst/>
                <a:uLnTx/>
                <a:uFillTx/>
                <a:latin typeface="Calibri" charset="0"/>
                <a:ea typeface="Calibri" charset="0"/>
                <a:cs typeface="Calibri" charset="0"/>
              </a:rPr>
              <a:t>Vinson Young</a:t>
            </a:r>
          </a:p>
          <a:p>
            <a:pPr marL="0" marR="0" lvl="0" indent="0" algn="l" defTabSz="914400" rtl="0" eaLnBrk="0" fontAlgn="base" latinLnBrk="0" hangingPunct="0">
              <a:lnSpc>
                <a:spcPct val="100000"/>
              </a:lnSpc>
              <a:spcBef>
                <a:spcPct val="20000"/>
              </a:spcBef>
              <a:spcAft>
                <a:spcPct val="0"/>
              </a:spcAft>
              <a:buClr>
                <a:srgbClr val="EEB211"/>
              </a:buClr>
              <a:buSzTx/>
              <a:buFontTx/>
              <a:buNone/>
              <a:tabLst/>
              <a:defRPr/>
            </a:pPr>
            <a:r>
              <a:rPr lang="en-US" sz="3800" i="1" kern="0" dirty="0">
                <a:solidFill>
                  <a:schemeClr val="tx1"/>
                </a:solidFill>
                <a:latin typeface="Calibri" charset="0"/>
                <a:ea typeface="Calibri" charset="0"/>
                <a:cs typeface="Calibri" charset="0"/>
              </a:rPr>
              <a:t>Prashant Nair</a:t>
            </a:r>
          </a:p>
          <a:p>
            <a:pPr marL="0" marR="0" lvl="0" indent="0" algn="l" defTabSz="914400" rtl="0" eaLnBrk="0" fontAlgn="base" latinLnBrk="0" hangingPunct="0">
              <a:lnSpc>
                <a:spcPct val="100000"/>
              </a:lnSpc>
              <a:spcBef>
                <a:spcPct val="20000"/>
              </a:spcBef>
              <a:spcAft>
                <a:spcPct val="0"/>
              </a:spcAft>
              <a:buClr>
                <a:srgbClr val="EEB211"/>
              </a:buClr>
              <a:buSzTx/>
              <a:buFontTx/>
              <a:buNone/>
              <a:tabLst/>
              <a:defRPr/>
            </a:pPr>
            <a:r>
              <a:rPr kumimoji="0" lang="en-US" sz="3800" i="1" u="none" strike="noStrike" kern="0" cap="none" spc="0" normalizeH="0" baseline="0" noProof="0" dirty="0">
                <a:ln>
                  <a:noFill/>
                </a:ln>
                <a:solidFill>
                  <a:schemeClr val="tx1"/>
                </a:solidFill>
                <a:effectLst/>
                <a:uLnTx/>
                <a:uFillTx/>
                <a:latin typeface="Calibri" charset="0"/>
                <a:ea typeface="Calibri" charset="0"/>
                <a:cs typeface="Calibri" charset="0"/>
              </a:rPr>
              <a:t>Moinuddin Qureshi</a:t>
            </a:r>
          </a:p>
          <a:p>
            <a:pPr marL="0" marR="0" lvl="0" indent="0" defTabSz="914400" rtl="0" eaLnBrk="0" fontAlgn="base" latinLnBrk="0" hangingPunct="0">
              <a:lnSpc>
                <a:spcPct val="100000"/>
              </a:lnSpc>
              <a:spcBef>
                <a:spcPct val="20000"/>
              </a:spcBef>
              <a:spcAft>
                <a:spcPct val="0"/>
              </a:spcAft>
              <a:buClr>
                <a:srgbClr val="EEB211"/>
              </a:buClr>
              <a:buSzTx/>
              <a:buFontTx/>
              <a:buNone/>
              <a:tabLst/>
              <a:defRPr/>
            </a:pPr>
            <a:endParaRPr kumimoji="0" lang="en-US" sz="1200" b="1" u="none" strike="noStrike" kern="0" cap="none" spc="0" normalizeH="0" baseline="0" noProof="0" dirty="0">
              <a:ln>
                <a:noFill/>
              </a:ln>
              <a:solidFill>
                <a:schemeClr val="tx1"/>
              </a:solidFill>
              <a:effectLst/>
              <a:uLnTx/>
              <a:uFillTx/>
              <a:latin typeface="Calibri" charset="0"/>
              <a:ea typeface="Calibri" charset="0"/>
              <a:cs typeface="Calibri" charset="0"/>
            </a:endParaRPr>
          </a:p>
        </p:txBody>
      </p:sp>
      <p:sp>
        <p:nvSpPr>
          <p:cNvPr id="2" name="TextBox 1"/>
          <p:cNvSpPr txBox="1"/>
          <p:nvPr/>
        </p:nvSpPr>
        <p:spPr>
          <a:xfrm>
            <a:off x="2596115" y="0"/>
            <a:ext cx="184666" cy="369332"/>
          </a:xfrm>
          <a:prstGeom prst="rect">
            <a:avLst/>
          </a:prstGeom>
          <a:noFill/>
        </p:spPr>
        <p:txBody>
          <a:bodyPr wrap="none" rtlCol="0">
            <a:spAutoFit/>
          </a:bodyPr>
          <a:lstStyle/>
          <a:p>
            <a:endParaRPr lang="en-US" dirty="0"/>
          </a:p>
        </p:txBody>
      </p:sp>
      <p:sp>
        <p:nvSpPr>
          <p:cNvPr id="6" name="Slide Number Placeholder 3"/>
          <p:cNvSpPr>
            <a:spLocks noGrp="1"/>
          </p:cNvSpPr>
          <p:nvPr>
            <p:ph type="sldNum" sz="quarter" idx="12"/>
          </p:nvPr>
        </p:nvSpPr>
        <p:spPr>
          <a:xfrm>
            <a:off x="7010400" y="6492875"/>
            <a:ext cx="2133600" cy="365125"/>
          </a:xfrm>
        </p:spPr>
        <p:txBody>
          <a:bodyPr/>
          <a:lstStyle/>
          <a:p>
            <a:pPr>
              <a:defRPr/>
            </a:pPr>
            <a:fld id="{79B9E78F-ABFD-44CE-894E-3D6432B5FCE3}" type="slidenum">
              <a:rPr lang="en-US" smtClean="0"/>
              <a:pPr>
                <a:defRPr/>
              </a:pPr>
              <a:t>1</a:t>
            </a:fld>
            <a:endParaRPr lang="en-US"/>
          </a:p>
        </p:txBody>
      </p:sp>
      <p:cxnSp>
        <p:nvCxnSpPr>
          <p:cNvPr id="5" name="Straight Connector 4"/>
          <p:cNvCxnSpPr/>
          <p:nvPr/>
        </p:nvCxnSpPr>
        <p:spPr>
          <a:xfrm>
            <a:off x="4572000" y="4114800"/>
            <a:ext cx="0" cy="2438400"/>
          </a:xfrm>
          <a:prstGeom prst="line">
            <a:avLst/>
          </a:prstGeom>
          <a:ln w="12700" cap="rnd"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pic>
        <p:nvPicPr>
          <p:cNvPr id="9" name="Picture 8" descr="gatech-logo.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248309" y="4899646"/>
            <a:ext cx="3628991" cy="868709"/>
          </a:xfrm>
          <a:prstGeom prst="rect">
            <a:avLst/>
          </a:prstGeom>
        </p:spPr>
      </p:pic>
    </p:spTree>
    <p:extLst>
      <p:ext uri="{BB962C8B-B14F-4D97-AF65-F5344CB8AC3E}">
        <p14:creationId xmlns:p14="http://schemas.microsoft.com/office/powerpoint/2010/main" val="1224807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 name="Group 115"/>
          <p:cNvGrpSpPr/>
          <p:nvPr/>
        </p:nvGrpSpPr>
        <p:grpSpPr>
          <a:xfrm>
            <a:off x="76200" y="2743200"/>
            <a:ext cx="1981200" cy="3048000"/>
            <a:chOff x="76200" y="2743200"/>
            <a:chExt cx="1981200" cy="3048000"/>
          </a:xfrm>
        </p:grpSpPr>
        <p:grpSp>
          <p:nvGrpSpPr>
            <p:cNvPr id="117" name="Group 116"/>
            <p:cNvGrpSpPr/>
            <p:nvPr/>
          </p:nvGrpSpPr>
          <p:grpSpPr>
            <a:xfrm>
              <a:off x="76200" y="2743200"/>
              <a:ext cx="1981200" cy="3048000"/>
              <a:chOff x="2667000" y="2743200"/>
              <a:chExt cx="1981200" cy="3048000"/>
            </a:xfrm>
          </p:grpSpPr>
          <p:grpSp>
            <p:nvGrpSpPr>
              <p:cNvPr id="122" name="Group 121"/>
              <p:cNvGrpSpPr/>
              <p:nvPr/>
            </p:nvGrpSpPr>
            <p:grpSpPr>
              <a:xfrm>
                <a:off x="2667000" y="2743200"/>
                <a:ext cx="1981200" cy="3048000"/>
                <a:chOff x="3505200" y="2743200"/>
                <a:chExt cx="1981200" cy="3048000"/>
              </a:xfrm>
            </p:grpSpPr>
            <p:sp>
              <p:nvSpPr>
                <p:cNvPr id="127" name="Rectangle 126"/>
                <p:cNvSpPr/>
                <p:nvPr/>
              </p:nvSpPr>
              <p:spPr>
                <a:xfrm>
                  <a:off x="3733800" y="2743200"/>
                  <a:ext cx="1600200" cy="25146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Shape 205"/>
                <p:cNvSpPr/>
                <p:nvPr/>
              </p:nvSpPr>
              <p:spPr>
                <a:xfrm>
                  <a:off x="3810000" y="2819400"/>
                  <a:ext cx="685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A</a:t>
                  </a:r>
                  <a:endParaRPr lang="en-US" sz="3200" b="1" i="0" u="none" strike="noStrike" cap="none" dirty="0">
                    <a:latin typeface="Calibri"/>
                    <a:ea typeface="Arial"/>
                    <a:cs typeface="Calibri"/>
                    <a:sym typeface="Arial"/>
                  </a:endParaRPr>
                </a:p>
              </p:txBody>
            </p:sp>
            <p:sp>
              <p:nvSpPr>
                <p:cNvPr id="129" name="Shape 210"/>
                <p:cNvSpPr/>
                <p:nvPr/>
              </p:nvSpPr>
              <p:spPr>
                <a:xfrm>
                  <a:off x="3818739" y="4648200"/>
                  <a:ext cx="677061"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i="0" u="none" strike="noStrike" cap="none" dirty="0">
                      <a:latin typeface="Calibri"/>
                      <a:ea typeface="Arial"/>
                      <a:cs typeface="Calibri"/>
                      <a:sym typeface="Arial"/>
                    </a:rPr>
                    <a:t>D</a:t>
                  </a:r>
                </a:p>
              </p:txBody>
            </p:sp>
            <p:sp>
              <p:nvSpPr>
                <p:cNvPr id="130" name="Shape 207"/>
                <p:cNvSpPr/>
                <p:nvPr/>
              </p:nvSpPr>
              <p:spPr>
                <a:xfrm>
                  <a:off x="3505200" y="5352152"/>
                  <a:ext cx="1981200" cy="439048"/>
                </a:xfrm>
                <a:prstGeom prst="rect">
                  <a:avLst/>
                </a:prstGeom>
                <a:noFill/>
                <a:ln w="25400" cap="flat" cmpd="sng">
                  <a:no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br>
                    <a:rPr lang="en-US" sz="2200" b="1" dirty="0">
                      <a:solidFill>
                        <a:schemeClr val="dk1"/>
                      </a:solidFill>
                      <a:latin typeface="Calibri"/>
                      <a:ea typeface="Arial"/>
                      <a:cs typeface="Calibri"/>
                      <a:sym typeface="Arial"/>
                    </a:rPr>
                  </a:br>
                  <a:r>
                    <a:rPr lang="en-US" sz="2200" b="1" dirty="0">
                      <a:solidFill>
                        <a:schemeClr val="dk1"/>
                      </a:solidFill>
                      <a:latin typeface="Calibri"/>
                      <a:ea typeface="Arial"/>
                      <a:cs typeface="Calibri"/>
                      <a:sym typeface="Arial"/>
                    </a:rPr>
                    <a:t>Traditional </a:t>
                  </a:r>
                </a:p>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Compression </a:t>
                  </a:r>
                </a:p>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a:t>
                  </a:r>
                  <a:r>
                    <a:rPr lang="en-US" sz="2200" b="1" dirty="0">
                      <a:solidFill>
                        <a:schemeClr val="accent3"/>
                      </a:solidFill>
                      <a:latin typeface="Calibri"/>
                      <a:ea typeface="Arial"/>
                      <a:cs typeface="Calibri"/>
                      <a:sym typeface="Arial"/>
                    </a:rPr>
                    <a:t>Compressible</a:t>
                  </a:r>
                  <a:r>
                    <a:rPr lang="en-US" sz="2200" b="1" dirty="0">
                      <a:solidFill>
                        <a:schemeClr val="dk1"/>
                      </a:solidFill>
                      <a:latin typeface="Calibri"/>
                      <a:ea typeface="Arial"/>
                      <a:cs typeface="Calibri"/>
                      <a:sym typeface="Arial"/>
                    </a:rPr>
                    <a:t>)</a:t>
                  </a:r>
                </a:p>
              </p:txBody>
            </p:sp>
            <p:sp>
              <p:nvSpPr>
                <p:cNvPr id="131" name="Shape 205"/>
                <p:cNvSpPr/>
                <p:nvPr/>
              </p:nvSpPr>
              <p:spPr>
                <a:xfrm>
                  <a:off x="3810000" y="4038600"/>
                  <a:ext cx="685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C</a:t>
                  </a:r>
                  <a:endParaRPr lang="en-US" sz="3200" b="1" i="0" u="none" strike="noStrike" cap="none" dirty="0">
                    <a:latin typeface="Calibri"/>
                    <a:ea typeface="Arial"/>
                    <a:cs typeface="Calibri"/>
                    <a:sym typeface="Arial"/>
                  </a:endParaRPr>
                </a:p>
              </p:txBody>
            </p:sp>
            <p:sp>
              <p:nvSpPr>
                <p:cNvPr id="132" name="Shape 210"/>
                <p:cNvSpPr/>
                <p:nvPr/>
              </p:nvSpPr>
              <p:spPr>
                <a:xfrm>
                  <a:off x="3810000" y="3429000"/>
                  <a:ext cx="685800"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B</a:t>
                  </a:r>
                  <a:endParaRPr lang="en-US" sz="3200" b="1" i="0" u="none" strike="noStrike" cap="none" dirty="0">
                    <a:latin typeface="Calibri"/>
                    <a:ea typeface="Arial"/>
                    <a:cs typeface="Calibri"/>
                    <a:sym typeface="Arial"/>
                  </a:endParaRPr>
                </a:p>
              </p:txBody>
            </p:sp>
          </p:grpSp>
          <p:sp>
            <p:nvSpPr>
              <p:cNvPr id="123" name="Shape 205"/>
              <p:cNvSpPr/>
              <p:nvPr/>
            </p:nvSpPr>
            <p:spPr>
              <a:xfrm>
                <a:off x="3733800" y="2819400"/>
                <a:ext cx="685800" cy="527961"/>
              </a:xfrm>
              <a:prstGeom prst="rect">
                <a:avLst/>
              </a:prstGeom>
              <a:solidFill>
                <a:srgbClr val="E46C0A"/>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W</a:t>
                </a:r>
                <a:endParaRPr lang="en-US" sz="3200" b="1" i="0" u="none" strike="noStrike" cap="none" dirty="0">
                  <a:latin typeface="Calibri"/>
                  <a:ea typeface="Arial"/>
                  <a:cs typeface="Calibri"/>
                  <a:sym typeface="Arial"/>
                </a:endParaRPr>
              </a:p>
            </p:txBody>
          </p:sp>
          <p:sp>
            <p:nvSpPr>
              <p:cNvPr id="124" name="Shape 210"/>
              <p:cNvSpPr/>
              <p:nvPr/>
            </p:nvSpPr>
            <p:spPr>
              <a:xfrm>
                <a:off x="3733800" y="3429000"/>
                <a:ext cx="685800" cy="533400"/>
              </a:xfrm>
              <a:prstGeom prst="rect">
                <a:avLst/>
              </a:prstGeom>
              <a:solidFill>
                <a:srgbClr val="9BBB59"/>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X</a:t>
                </a:r>
                <a:endParaRPr lang="en-US" sz="3200" b="1" i="0" u="none" strike="noStrike" cap="none" dirty="0">
                  <a:latin typeface="Calibri"/>
                  <a:ea typeface="Arial"/>
                  <a:cs typeface="Calibri"/>
                  <a:sym typeface="Arial"/>
                </a:endParaRPr>
              </a:p>
            </p:txBody>
          </p:sp>
          <p:sp>
            <p:nvSpPr>
              <p:cNvPr id="125" name="Shape 205"/>
              <p:cNvSpPr/>
              <p:nvPr/>
            </p:nvSpPr>
            <p:spPr>
              <a:xfrm>
                <a:off x="3733800" y="4038600"/>
                <a:ext cx="685800" cy="527961"/>
              </a:xfrm>
              <a:prstGeom prst="rect">
                <a:avLst/>
              </a:prstGeom>
              <a:solidFill>
                <a:schemeClr val="accent6">
                  <a:lumMod val="75000"/>
                </a:schemeClr>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Y</a:t>
                </a:r>
                <a:endParaRPr lang="en-US" sz="3200" b="1" i="0" u="none" strike="noStrike" cap="none" dirty="0">
                  <a:latin typeface="Calibri"/>
                  <a:ea typeface="Arial"/>
                  <a:cs typeface="Calibri"/>
                  <a:sym typeface="Arial"/>
                </a:endParaRPr>
              </a:p>
            </p:txBody>
          </p:sp>
          <p:sp>
            <p:nvSpPr>
              <p:cNvPr id="126" name="Shape 210"/>
              <p:cNvSpPr/>
              <p:nvPr/>
            </p:nvSpPr>
            <p:spPr>
              <a:xfrm>
                <a:off x="3742539" y="4648200"/>
                <a:ext cx="677061" cy="533400"/>
              </a:xfrm>
              <a:prstGeom prst="rect">
                <a:avLst/>
              </a:prstGeom>
              <a:solidFill>
                <a:schemeClr val="accent3"/>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Z</a:t>
                </a:r>
                <a:endParaRPr lang="en-US" sz="3200" b="1" i="0" u="none" strike="noStrike" cap="none" dirty="0">
                  <a:latin typeface="Calibri"/>
                  <a:ea typeface="Arial"/>
                  <a:cs typeface="Calibri"/>
                  <a:sym typeface="Arial"/>
                </a:endParaRPr>
              </a:p>
            </p:txBody>
          </p:sp>
        </p:grpSp>
        <p:sp>
          <p:nvSpPr>
            <p:cNvPr id="118" name="Rectangle 117"/>
            <p:cNvSpPr/>
            <p:nvPr/>
          </p:nvSpPr>
          <p:spPr>
            <a:xfrm>
              <a:off x="381000" y="28194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ectangle 118"/>
            <p:cNvSpPr/>
            <p:nvPr/>
          </p:nvSpPr>
          <p:spPr>
            <a:xfrm>
              <a:off x="381000" y="34290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Rectangle 119"/>
            <p:cNvSpPr/>
            <p:nvPr/>
          </p:nvSpPr>
          <p:spPr>
            <a:xfrm>
              <a:off x="381000" y="40386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Rectangle 120"/>
            <p:cNvSpPr/>
            <p:nvPr/>
          </p:nvSpPr>
          <p:spPr>
            <a:xfrm>
              <a:off x="381000" y="46482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2057400" y="2743200"/>
            <a:ext cx="2133600" cy="3048000"/>
            <a:chOff x="76200" y="2743200"/>
            <a:chExt cx="2133600" cy="3048000"/>
          </a:xfrm>
        </p:grpSpPr>
        <p:grpSp>
          <p:nvGrpSpPr>
            <p:cNvPr id="70" name="Group 69"/>
            <p:cNvGrpSpPr/>
            <p:nvPr/>
          </p:nvGrpSpPr>
          <p:grpSpPr>
            <a:xfrm>
              <a:off x="76200" y="2743200"/>
              <a:ext cx="2133600" cy="3048000"/>
              <a:chOff x="3505200" y="2743200"/>
              <a:chExt cx="2133600" cy="3048000"/>
            </a:xfrm>
          </p:grpSpPr>
          <p:sp>
            <p:nvSpPr>
              <p:cNvPr id="75" name="Rectangle 74"/>
              <p:cNvSpPr/>
              <p:nvPr/>
            </p:nvSpPr>
            <p:spPr>
              <a:xfrm>
                <a:off x="3733800" y="2743200"/>
                <a:ext cx="1600200" cy="25146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Shape 205"/>
              <p:cNvSpPr/>
              <p:nvPr/>
            </p:nvSpPr>
            <p:spPr>
              <a:xfrm>
                <a:off x="3810000" y="2819400"/>
                <a:ext cx="1447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A</a:t>
                </a:r>
                <a:endParaRPr lang="en-US" sz="3200" b="1" i="0" u="none" strike="noStrike" cap="none" dirty="0">
                  <a:latin typeface="Calibri"/>
                  <a:ea typeface="Arial"/>
                  <a:cs typeface="Calibri"/>
                  <a:sym typeface="Arial"/>
                </a:endParaRPr>
              </a:p>
            </p:txBody>
          </p:sp>
          <p:sp>
            <p:nvSpPr>
              <p:cNvPr id="77" name="Shape 210"/>
              <p:cNvSpPr/>
              <p:nvPr/>
            </p:nvSpPr>
            <p:spPr>
              <a:xfrm>
                <a:off x="3818739" y="4648200"/>
                <a:ext cx="1439061"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i="0" u="none" strike="noStrike" cap="none" dirty="0">
                    <a:latin typeface="Calibri"/>
                    <a:ea typeface="Arial"/>
                    <a:cs typeface="Calibri"/>
                    <a:sym typeface="Arial"/>
                  </a:rPr>
                  <a:t>D</a:t>
                </a:r>
              </a:p>
            </p:txBody>
          </p:sp>
          <p:sp>
            <p:nvSpPr>
              <p:cNvPr id="78" name="Shape 207"/>
              <p:cNvSpPr/>
              <p:nvPr/>
            </p:nvSpPr>
            <p:spPr>
              <a:xfrm>
                <a:off x="3505200" y="5352152"/>
                <a:ext cx="2133600" cy="439048"/>
              </a:xfrm>
              <a:prstGeom prst="rect">
                <a:avLst/>
              </a:prstGeom>
              <a:noFill/>
              <a:ln w="25400" cap="flat" cmpd="sng">
                <a:no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br>
                  <a:rPr lang="en-US" sz="2200" b="1" dirty="0">
                    <a:solidFill>
                      <a:schemeClr val="dk1"/>
                    </a:solidFill>
                    <a:latin typeface="Calibri"/>
                    <a:ea typeface="Arial"/>
                    <a:cs typeface="Calibri"/>
                    <a:sym typeface="Arial"/>
                  </a:rPr>
                </a:br>
                <a:r>
                  <a:rPr lang="en-US" sz="2200" b="1" dirty="0">
                    <a:solidFill>
                      <a:schemeClr val="dk1"/>
                    </a:solidFill>
                    <a:latin typeface="Calibri"/>
                    <a:ea typeface="Arial"/>
                    <a:cs typeface="Calibri"/>
                    <a:sym typeface="Arial"/>
                  </a:rPr>
                  <a:t>Traditional </a:t>
                </a:r>
              </a:p>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Compression </a:t>
                </a:r>
              </a:p>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a:t>
                </a:r>
                <a:r>
                  <a:rPr lang="en-US" sz="2200" b="1" dirty="0">
                    <a:solidFill>
                      <a:srgbClr val="FF0000"/>
                    </a:solidFill>
                    <a:latin typeface="Calibri"/>
                    <a:ea typeface="Arial"/>
                    <a:cs typeface="Calibri"/>
                    <a:sym typeface="Arial"/>
                  </a:rPr>
                  <a:t>Incompressible</a:t>
                </a:r>
                <a:r>
                  <a:rPr lang="en-US" sz="2200" b="1" dirty="0">
                    <a:solidFill>
                      <a:schemeClr val="dk1"/>
                    </a:solidFill>
                    <a:latin typeface="Calibri"/>
                    <a:ea typeface="Arial"/>
                    <a:cs typeface="Calibri"/>
                    <a:sym typeface="Arial"/>
                  </a:rPr>
                  <a:t>)</a:t>
                </a:r>
              </a:p>
            </p:txBody>
          </p:sp>
          <p:sp>
            <p:nvSpPr>
              <p:cNvPr id="79" name="Shape 205"/>
              <p:cNvSpPr/>
              <p:nvPr/>
            </p:nvSpPr>
            <p:spPr>
              <a:xfrm>
                <a:off x="3810000" y="4038600"/>
                <a:ext cx="1447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C</a:t>
                </a:r>
                <a:endParaRPr lang="en-US" sz="3200" b="1" i="0" u="none" strike="noStrike" cap="none" dirty="0">
                  <a:latin typeface="Calibri"/>
                  <a:ea typeface="Arial"/>
                  <a:cs typeface="Calibri"/>
                  <a:sym typeface="Arial"/>
                </a:endParaRPr>
              </a:p>
            </p:txBody>
          </p:sp>
          <p:sp>
            <p:nvSpPr>
              <p:cNvPr id="80" name="Shape 210"/>
              <p:cNvSpPr/>
              <p:nvPr/>
            </p:nvSpPr>
            <p:spPr>
              <a:xfrm>
                <a:off x="3810000" y="3429000"/>
                <a:ext cx="1447800"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B</a:t>
                </a:r>
                <a:endParaRPr lang="en-US" sz="3200" b="1" i="0" u="none" strike="noStrike" cap="none" dirty="0">
                  <a:latin typeface="Calibri"/>
                  <a:ea typeface="Arial"/>
                  <a:cs typeface="Calibri"/>
                  <a:sym typeface="Arial"/>
                </a:endParaRPr>
              </a:p>
            </p:txBody>
          </p:sp>
        </p:grpSp>
        <p:sp>
          <p:nvSpPr>
            <p:cNvPr id="71" name="Rectangle 70"/>
            <p:cNvSpPr/>
            <p:nvPr/>
          </p:nvSpPr>
          <p:spPr>
            <a:xfrm>
              <a:off x="381000" y="28194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71"/>
            <p:cNvSpPr/>
            <p:nvPr/>
          </p:nvSpPr>
          <p:spPr>
            <a:xfrm>
              <a:off x="381000" y="34290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72"/>
            <p:cNvSpPr/>
            <p:nvPr/>
          </p:nvSpPr>
          <p:spPr>
            <a:xfrm>
              <a:off x="381000" y="40386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381000" y="46482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Rectangle 7"/>
          <p:cNvSpPr/>
          <p:nvPr/>
        </p:nvSpPr>
        <p:spPr>
          <a:xfrm>
            <a:off x="0" y="0"/>
            <a:ext cx="9144000" cy="83820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10</a:t>
            </a:fld>
            <a:endParaRPr lang="en-US"/>
          </a:p>
        </p:txBody>
      </p:sp>
      <p:sp>
        <p:nvSpPr>
          <p:cNvPr id="65" name="TextBox 64"/>
          <p:cNvSpPr txBox="1"/>
          <p:nvPr/>
        </p:nvSpPr>
        <p:spPr>
          <a:xfrm>
            <a:off x="-1" y="990600"/>
            <a:ext cx="9144001" cy="584776"/>
          </a:xfrm>
          <a:prstGeom prst="rect">
            <a:avLst/>
          </a:prstGeom>
          <a:noFill/>
        </p:spPr>
        <p:txBody>
          <a:bodyPr wrap="square" rtlCol="0">
            <a:spAutoFit/>
          </a:bodyPr>
          <a:lstStyle/>
          <a:p>
            <a:pPr lvl="0" algn="ctr">
              <a:spcBef>
                <a:spcPts val="560"/>
              </a:spcBef>
              <a:spcAft>
                <a:spcPts val="0"/>
              </a:spcAft>
              <a:buSzPct val="25000"/>
            </a:pPr>
            <a:r>
              <a:rPr lang="en-US" sz="3200" dirty="0">
                <a:solidFill>
                  <a:schemeClr val="dk1"/>
                </a:solidFill>
                <a:latin typeface="Calibri"/>
                <a:ea typeface="Arial"/>
                <a:cs typeface="Calibri"/>
                <a:sym typeface="Arial"/>
              </a:rPr>
              <a:t>Compression: Adds capacity, improve bandwidth?</a:t>
            </a:r>
          </a:p>
        </p:txBody>
      </p:sp>
      <p:grpSp>
        <p:nvGrpSpPr>
          <p:cNvPr id="37" name="Group 36"/>
          <p:cNvGrpSpPr/>
          <p:nvPr/>
        </p:nvGrpSpPr>
        <p:grpSpPr>
          <a:xfrm>
            <a:off x="1901657" y="1828800"/>
            <a:ext cx="5337343" cy="598666"/>
            <a:chOff x="2220393" y="1819577"/>
            <a:chExt cx="5337343" cy="598666"/>
          </a:xfrm>
        </p:grpSpPr>
        <p:sp>
          <p:nvSpPr>
            <p:cNvPr id="38" name="TextBox 37"/>
            <p:cNvSpPr txBox="1"/>
            <p:nvPr/>
          </p:nvSpPr>
          <p:spPr>
            <a:xfrm>
              <a:off x="2667000" y="1833467"/>
              <a:ext cx="433332" cy="584776"/>
            </a:xfrm>
            <a:prstGeom prst="rect">
              <a:avLst/>
            </a:prstGeom>
            <a:noFill/>
          </p:spPr>
          <p:txBody>
            <a:bodyPr wrap="none" rtlCol="0">
              <a:spAutoFit/>
            </a:bodyPr>
            <a:lstStyle/>
            <a:p>
              <a:r>
                <a:rPr lang="en-US" sz="3200" b="1" dirty="0">
                  <a:latin typeface="Calibri"/>
                  <a:cs typeface="Calibri"/>
                </a:rPr>
                <a:t>A</a:t>
              </a:r>
            </a:p>
          </p:txBody>
        </p:sp>
        <p:sp>
          <p:nvSpPr>
            <p:cNvPr id="41" name="Right Arrow 40"/>
            <p:cNvSpPr/>
            <p:nvPr/>
          </p:nvSpPr>
          <p:spPr>
            <a:xfrm>
              <a:off x="3091200" y="2031803"/>
              <a:ext cx="914400" cy="188105"/>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4038600" y="1833467"/>
              <a:ext cx="414697" cy="584776"/>
            </a:xfrm>
            <a:prstGeom prst="rect">
              <a:avLst/>
            </a:prstGeom>
            <a:noFill/>
          </p:spPr>
          <p:txBody>
            <a:bodyPr wrap="none" rtlCol="0">
              <a:spAutoFit/>
            </a:bodyPr>
            <a:lstStyle/>
            <a:p>
              <a:r>
                <a:rPr lang="en-US" sz="3200" b="1" dirty="0">
                  <a:latin typeface="Calibri"/>
                  <a:cs typeface="Calibri"/>
                </a:rPr>
                <a:t>B</a:t>
              </a:r>
            </a:p>
          </p:txBody>
        </p:sp>
        <p:sp>
          <p:nvSpPr>
            <p:cNvPr id="43" name="TextBox 42"/>
            <p:cNvSpPr txBox="1"/>
            <p:nvPr/>
          </p:nvSpPr>
          <p:spPr>
            <a:xfrm>
              <a:off x="5424448" y="1833467"/>
              <a:ext cx="401873" cy="584776"/>
            </a:xfrm>
            <a:prstGeom prst="rect">
              <a:avLst/>
            </a:prstGeom>
            <a:noFill/>
          </p:spPr>
          <p:txBody>
            <a:bodyPr wrap="none" rtlCol="0">
              <a:spAutoFit/>
            </a:bodyPr>
            <a:lstStyle/>
            <a:p>
              <a:r>
                <a:rPr lang="en-US" sz="3200" b="1" dirty="0">
                  <a:latin typeface="Calibri"/>
                  <a:cs typeface="Calibri"/>
                </a:rPr>
                <a:t>C</a:t>
              </a:r>
            </a:p>
          </p:txBody>
        </p:sp>
        <p:sp>
          <p:nvSpPr>
            <p:cNvPr id="44" name="TextBox 43"/>
            <p:cNvSpPr txBox="1"/>
            <p:nvPr/>
          </p:nvSpPr>
          <p:spPr>
            <a:xfrm>
              <a:off x="6735336" y="1833467"/>
              <a:ext cx="443351" cy="584776"/>
            </a:xfrm>
            <a:prstGeom prst="rect">
              <a:avLst/>
            </a:prstGeom>
            <a:noFill/>
          </p:spPr>
          <p:txBody>
            <a:bodyPr wrap="none" rtlCol="0">
              <a:spAutoFit/>
            </a:bodyPr>
            <a:lstStyle/>
            <a:p>
              <a:r>
                <a:rPr lang="en-US" sz="3200" b="1" dirty="0">
                  <a:latin typeface="Calibri"/>
                  <a:cs typeface="Calibri"/>
                </a:rPr>
                <a:t>D</a:t>
              </a:r>
            </a:p>
          </p:txBody>
        </p:sp>
        <p:grpSp>
          <p:nvGrpSpPr>
            <p:cNvPr id="45" name="Group 44"/>
            <p:cNvGrpSpPr/>
            <p:nvPr/>
          </p:nvGrpSpPr>
          <p:grpSpPr>
            <a:xfrm>
              <a:off x="2220393" y="1819577"/>
              <a:ext cx="5337343" cy="335617"/>
              <a:chOff x="2220393" y="1802297"/>
              <a:chExt cx="5337343" cy="335617"/>
            </a:xfrm>
          </p:grpSpPr>
          <p:cxnSp>
            <p:nvCxnSpPr>
              <p:cNvPr id="52" name="Straight Connector 51"/>
              <p:cNvCxnSpPr/>
              <p:nvPr/>
            </p:nvCxnSpPr>
            <p:spPr>
              <a:xfrm flipH="1" flipV="1">
                <a:off x="7508041" y="1802297"/>
                <a:ext cx="7436" cy="335617"/>
              </a:xfrm>
              <a:prstGeom prst="line">
                <a:avLst/>
              </a:prstGeom>
              <a:ln w="1016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V="1">
                <a:off x="2220393" y="1828800"/>
                <a:ext cx="5337343" cy="26453"/>
              </a:xfrm>
              <a:prstGeom prst="line">
                <a:avLst/>
              </a:prstGeom>
              <a:ln w="1016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7169037" y="2107680"/>
                <a:ext cx="381000" cy="0"/>
              </a:xfrm>
              <a:prstGeom prst="line">
                <a:avLst/>
              </a:prstGeom>
              <a:ln w="1016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46" name="Group 45"/>
            <p:cNvGrpSpPr/>
            <p:nvPr/>
          </p:nvGrpSpPr>
          <p:grpSpPr>
            <a:xfrm flipH="1">
              <a:off x="2234160" y="1852706"/>
              <a:ext cx="381000" cy="340294"/>
              <a:chOff x="7332480" y="2021906"/>
              <a:chExt cx="381000" cy="340294"/>
            </a:xfrm>
          </p:grpSpPr>
          <p:cxnSp>
            <p:nvCxnSpPr>
              <p:cNvPr id="49" name="Straight Connector 48"/>
              <p:cNvCxnSpPr/>
              <p:nvPr/>
            </p:nvCxnSpPr>
            <p:spPr>
              <a:xfrm flipH="1" flipV="1">
                <a:off x="7674208" y="2021906"/>
                <a:ext cx="4712" cy="340294"/>
              </a:xfrm>
              <a:prstGeom prst="line">
                <a:avLst/>
              </a:prstGeom>
              <a:ln w="1016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7332480" y="2320923"/>
                <a:ext cx="381000" cy="0"/>
              </a:xfrm>
              <a:prstGeom prst="line">
                <a:avLst/>
              </a:prstGeom>
              <a:ln w="1016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47" name="Right Arrow 46"/>
            <p:cNvSpPr/>
            <p:nvPr/>
          </p:nvSpPr>
          <p:spPr>
            <a:xfrm>
              <a:off x="4495800" y="2031803"/>
              <a:ext cx="914400" cy="188105"/>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ight Arrow 47"/>
            <p:cNvSpPr/>
            <p:nvPr/>
          </p:nvSpPr>
          <p:spPr>
            <a:xfrm>
              <a:off x="5834400" y="2031803"/>
              <a:ext cx="914400" cy="188105"/>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0" name="Rectangle 49"/>
          <p:cNvSpPr/>
          <p:nvPr/>
        </p:nvSpPr>
        <p:spPr>
          <a:xfrm>
            <a:off x="150728" y="2706656"/>
            <a:ext cx="8730652" cy="3581400"/>
          </a:xfrm>
          <a:prstGeom prst="rect">
            <a:avLst/>
          </a:prstGeom>
          <a:solidFill>
            <a:schemeClr val="bg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TextBox 53"/>
          <p:cNvSpPr txBox="1"/>
          <p:nvPr/>
        </p:nvSpPr>
        <p:spPr>
          <a:xfrm>
            <a:off x="76200" y="3429000"/>
            <a:ext cx="3962401" cy="1569660"/>
          </a:xfrm>
          <a:prstGeom prst="rect">
            <a:avLst/>
          </a:prstGeom>
          <a:noFill/>
        </p:spPr>
        <p:txBody>
          <a:bodyPr wrap="square" rtlCol="0">
            <a:spAutoFit/>
          </a:bodyPr>
          <a:lstStyle/>
          <a:p>
            <a:pPr lvl="0" algn="ctr">
              <a:spcBef>
                <a:spcPts val="0"/>
              </a:spcBef>
              <a:spcAft>
                <a:spcPts val="0"/>
              </a:spcAft>
              <a:buSzPct val="25000"/>
            </a:pPr>
            <a:r>
              <a:rPr lang="en-US" sz="3200" b="1" u="sng" dirty="0">
                <a:solidFill>
                  <a:schemeClr val="dk1"/>
                </a:solidFill>
                <a:latin typeface="Calibri"/>
                <a:ea typeface="Arial"/>
                <a:cs typeface="Calibri"/>
                <a:sym typeface="Arial"/>
              </a:rPr>
              <a:t>4 accesses</a:t>
            </a:r>
          </a:p>
          <a:p>
            <a:pPr lvl="0" algn="ctr">
              <a:spcBef>
                <a:spcPts val="0"/>
              </a:spcBef>
              <a:spcAft>
                <a:spcPts val="0"/>
              </a:spcAft>
              <a:buSzPct val="25000"/>
            </a:pPr>
            <a:r>
              <a:rPr lang="en-US" sz="3200" b="1" dirty="0">
                <a:solidFill>
                  <a:schemeClr val="dk1"/>
                </a:solidFill>
                <a:latin typeface="Calibri"/>
                <a:ea typeface="Arial"/>
                <a:cs typeface="Calibri"/>
                <a:sym typeface="Arial"/>
              </a:rPr>
              <a:t>@</a:t>
            </a:r>
          </a:p>
          <a:p>
            <a:pPr lvl="0" algn="ctr">
              <a:spcBef>
                <a:spcPts val="0"/>
              </a:spcBef>
              <a:spcAft>
                <a:spcPts val="0"/>
              </a:spcAft>
              <a:buSzPct val="25000"/>
            </a:pPr>
            <a:r>
              <a:rPr lang="en-US" sz="3200" b="1" dirty="0">
                <a:solidFill>
                  <a:schemeClr val="dk1"/>
                </a:solidFill>
                <a:latin typeface="Calibri"/>
                <a:ea typeface="Arial"/>
                <a:cs typeface="Calibri"/>
                <a:sym typeface="Arial"/>
              </a:rPr>
              <a:t>1x-2x Capacity</a:t>
            </a:r>
          </a:p>
        </p:txBody>
      </p:sp>
      <p:sp>
        <p:nvSpPr>
          <p:cNvPr id="115" name="Rectangle 114"/>
          <p:cNvSpPr/>
          <p:nvPr/>
        </p:nvSpPr>
        <p:spPr>
          <a:xfrm>
            <a:off x="5071380" y="990600"/>
            <a:ext cx="3810000" cy="685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E2BD18C-4C84-487E-AEDB-6B3439D7C14D}"/>
              </a:ext>
            </a:extLst>
          </p:cNvPr>
          <p:cNvSpPr>
            <a:spLocks noGrp="1"/>
          </p:cNvSpPr>
          <p:nvPr>
            <p:ph type="title"/>
          </p:nvPr>
        </p:nvSpPr>
        <p:spPr/>
        <p:txBody>
          <a:bodyPr/>
          <a:lstStyle/>
          <a:p>
            <a:r>
              <a:rPr lang="en-US" dirty="0"/>
              <a:t>INTRODUCTION: COMPRESSED DRAM CACHE</a:t>
            </a:r>
          </a:p>
        </p:txBody>
      </p:sp>
      <p:grpSp>
        <p:nvGrpSpPr>
          <p:cNvPr id="55" name="Group 54">
            <a:extLst>
              <a:ext uri="{FF2B5EF4-FFF2-40B4-BE49-F238E27FC236}">
                <a16:creationId xmlns:a16="http://schemas.microsoft.com/office/drawing/2014/main" id="{7FB69234-E351-4A93-8245-2033B8F36881}"/>
              </a:ext>
            </a:extLst>
          </p:cNvPr>
          <p:cNvGrpSpPr/>
          <p:nvPr/>
        </p:nvGrpSpPr>
        <p:grpSpPr>
          <a:xfrm>
            <a:off x="6934200" y="2743200"/>
            <a:ext cx="2209800" cy="3048000"/>
            <a:chOff x="3505200" y="2743200"/>
            <a:chExt cx="2133600" cy="3048000"/>
          </a:xfrm>
        </p:grpSpPr>
        <p:sp>
          <p:nvSpPr>
            <p:cNvPr id="57" name="Rectangle 56">
              <a:extLst>
                <a:ext uri="{FF2B5EF4-FFF2-40B4-BE49-F238E27FC236}">
                  <a16:creationId xmlns:a16="http://schemas.microsoft.com/office/drawing/2014/main" id="{02B892CD-04D6-4022-8D77-0DE5A6D0741B}"/>
                </a:ext>
              </a:extLst>
            </p:cNvPr>
            <p:cNvSpPr/>
            <p:nvPr/>
          </p:nvSpPr>
          <p:spPr>
            <a:xfrm>
              <a:off x="3733800" y="2743200"/>
              <a:ext cx="1600200" cy="25146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Shape 205">
              <a:extLst>
                <a:ext uri="{FF2B5EF4-FFF2-40B4-BE49-F238E27FC236}">
                  <a16:creationId xmlns:a16="http://schemas.microsoft.com/office/drawing/2014/main" id="{0F0F562E-CED4-4A7B-BC53-6784460CA765}"/>
                </a:ext>
              </a:extLst>
            </p:cNvPr>
            <p:cNvSpPr/>
            <p:nvPr/>
          </p:nvSpPr>
          <p:spPr>
            <a:xfrm>
              <a:off x="3810000" y="2819400"/>
              <a:ext cx="1447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A</a:t>
              </a:r>
              <a:endParaRPr lang="en-US" sz="3200" b="1" i="0" u="none" strike="noStrike" cap="none" dirty="0">
                <a:latin typeface="Calibri"/>
                <a:ea typeface="Arial"/>
                <a:cs typeface="Calibri"/>
                <a:sym typeface="Arial"/>
              </a:endParaRPr>
            </a:p>
          </p:txBody>
        </p:sp>
        <p:sp>
          <p:nvSpPr>
            <p:cNvPr id="59" name="Shape 207">
              <a:extLst>
                <a:ext uri="{FF2B5EF4-FFF2-40B4-BE49-F238E27FC236}">
                  <a16:creationId xmlns:a16="http://schemas.microsoft.com/office/drawing/2014/main" id="{42F9B789-5AAC-451C-AB86-D530DD89721C}"/>
                </a:ext>
              </a:extLst>
            </p:cNvPr>
            <p:cNvSpPr/>
            <p:nvPr/>
          </p:nvSpPr>
          <p:spPr>
            <a:xfrm>
              <a:off x="3505200" y="5352152"/>
              <a:ext cx="2133600" cy="439048"/>
            </a:xfrm>
            <a:prstGeom prst="rect">
              <a:avLst/>
            </a:prstGeom>
            <a:noFill/>
            <a:ln w="25400" cap="flat" cmpd="sng">
              <a:no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br>
                <a:rPr lang="en-US" sz="2200" b="1" dirty="0">
                  <a:solidFill>
                    <a:schemeClr val="dk1"/>
                  </a:solidFill>
                  <a:latin typeface="Calibri"/>
                  <a:ea typeface="Arial"/>
                  <a:cs typeface="Calibri"/>
                  <a:sym typeface="Arial"/>
                </a:rPr>
              </a:br>
              <a:r>
                <a:rPr lang="en-US" sz="2200" b="1" dirty="0">
                  <a:solidFill>
                    <a:schemeClr val="dk1"/>
                  </a:solidFill>
                  <a:latin typeface="Calibri"/>
                  <a:ea typeface="Arial"/>
                  <a:cs typeface="Calibri"/>
                  <a:sym typeface="Arial"/>
                </a:rPr>
                <a:t>Spatial </a:t>
              </a:r>
            </a:p>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Indexing</a:t>
              </a:r>
            </a:p>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a:t>
              </a:r>
              <a:r>
                <a:rPr lang="en-US" sz="2200" b="1" dirty="0">
                  <a:solidFill>
                    <a:srgbClr val="FF0000"/>
                  </a:solidFill>
                  <a:latin typeface="Calibri"/>
                  <a:ea typeface="Arial"/>
                  <a:cs typeface="Calibri"/>
                  <a:sym typeface="Arial"/>
                </a:rPr>
                <a:t>Incompressible</a:t>
              </a:r>
              <a:r>
                <a:rPr lang="en-US" sz="2200" b="1" dirty="0">
                  <a:solidFill>
                    <a:schemeClr val="dk1"/>
                  </a:solidFill>
                  <a:latin typeface="Calibri"/>
                  <a:ea typeface="Arial"/>
                  <a:cs typeface="Calibri"/>
                  <a:sym typeface="Arial"/>
                </a:rPr>
                <a:t>)</a:t>
              </a:r>
            </a:p>
          </p:txBody>
        </p:sp>
        <p:sp>
          <p:nvSpPr>
            <p:cNvPr id="60" name="Shape 205">
              <a:extLst>
                <a:ext uri="{FF2B5EF4-FFF2-40B4-BE49-F238E27FC236}">
                  <a16:creationId xmlns:a16="http://schemas.microsoft.com/office/drawing/2014/main" id="{2550A82C-305B-4AB2-92C3-6301A07A1041}"/>
                </a:ext>
              </a:extLst>
            </p:cNvPr>
            <p:cNvSpPr/>
            <p:nvPr/>
          </p:nvSpPr>
          <p:spPr>
            <a:xfrm>
              <a:off x="3810000" y="3429000"/>
              <a:ext cx="1447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C</a:t>
              </a:r>
              <a:endParaRPr lang="en-US" sz="3200" b="1" i="0" u="none" strike="noStrike" cap="none" dirty="0">
                <a:latin typeface="Calibri"/>
                <a:ea typeface="Arial"/>
                <a:cs typeface="Calibri"/>
                <a:sym typeface="Arial"/>
              </a:endParaRPr>
            </a:p>
          </p:txBody>
        </p:sp>
      </p:grpSp>
      <p:sp>
        <p:nvSpPr>
          <p:cNvPr id="61" name="Rectangle 60">
            <a:extLst>
              <a:ext uri="{FF2B5EF4-FFF2-40B4-BE49-F238E27FC236}">
                <a16:creationId xmlns:a16="http://schemas.microsoft.com/office/drawing/2014/main" id="{D5DA6B83-13F7-4A99-83FF-7324366405BF}"/>
              </a:ext>
            </a:extLst>
          </p:cNvPr>
          <p:cNvSpPr/>
          <p:nvPr/>
        </p:nvSpPr>
        <p:spPr>
          <a:xfrm>
            <a:off x="7249886" y="2819400"/>
            <a:ext cx="1499507"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43CBDB73-A2AE-4A72-A883-C98321419E92}"/>
              </a:ext>
            </a:extLst>
          </p:cNvPr>
          <p:cNvSpPr/>
          <p:nvPr/>
        </p:nvSpPr>
        <p:spPr>
          <a:xfrm>
            <a:off x="7249886" y="3429000"/>
            <a:ext cx="1499507"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Shape 205">
            <a:extLst>
              <a:ext uri="{FF2B5EF4-FFF2-40B4-BE49-F238E27FC236}">
                <a16:creationId xmlns:a16="http://schemas.microsoft.com/office/drawing/2014/main" id="{B73D9C09-1946-4BF8-94C5-23F9FDD872F9}"/>
              </a:ext>
            </a:extLst>
          </p:cNvPr>
          <p:cNvSpPr/>
          <p:nvPr/>
        </p:nvSpPr>
        <p:spPr>
          <a:xfrm>
            <a:off x="7239000" y="4648200"/>
            <a:ext cx="1524000" cy="527961"/>
          </a:xfrm>
          <a:prstGeom prst="rect">
            <a:avLst/>
          </a:prstGeom>
          <a:solidFill>
            <a:schemeClr val="accent6">
              <a:lumMod val="75000"/>
            </a:schemeClr>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Y</a:t>
            </a:r>
            <a:endParaRPr lang="en-US" sz="3200" b="1" i="0" u="none" strike="noStrike" cap="none" dirty="0">
              <a:latin typeface="Calibri"/>
              <a:ea typeface="Arial"/>
              <a:cs typeface="Calibri"/>
              <a:sym typeface="Arial"/>
            </a:endParaRPr>
          </a:p>
        </p:txBody>
      </p:sp>
      <p:sp>
        <p:nvSpPr>
          <p:cNvPr id="64" name="Rectangle 63">
            <a:extLst>
              <a:ext uri="{FF2B5EF4-FFF2-40B4-BE49-F238E27FC236}">
                <a16:creationId xmlns:a16="http://schemas.microsoft.com/office/drawing/2014/main" id="{6AA2BCD9-5BFB-495A-B016-7E06E37B592A}"/>
              </a:ext>
            </a:extLst>
          </p:cNvPr>
          <p:cNvSpPr/>
          <p:nvPr/>
        </p:nvSpPr>
        <p:spPr>
          <a:xfrm>
            <a:off x="7249886" y="4648200"/>
            <a:ext cx="1499507"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6" name="Shape 205">
            <a:extLst>
              <a:ext uri="{FF2B5EF4-FFF2-40B4-BE49-F238E27FC236}">
                <a16:creationId xmlns:a16="http://schemas.microsoft.com/office/drawing/2014/main" id="{B484B620-0D8E-444C-A879-C224FDF0422C}"/>
              </a:ext>
            </a:extLst>
          </p:cNvPr>
          <p:cNvSpPr/>
          <p:nvPr/>
        </p:nvSpPr>
        <p:spPr>
          <a:xfrm>
            <a:off x="7239000" y="4038600"/>
            <a:ext cx="1524000" cy="527961"/>
          </a:xfrm>
          <a:prstGeom prst="rect">
            <a:avLst/>
          </a:prstGeom>
          <a:solidFill>
            <a:srgbClr val="E46C0A"/>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W</a:t>
            </a:r>
            <a:endParaRPr lang="en-US" sz="3200" b="1" i="0" u="none" strike="noStrike" cap="none" dirty="0">
              <a:latin typeface="Calibri"/>
              <a:ea typeface="Arial"/>
              <a:cs typeface="Calibri"/>
              <a:sym typeface="Arial"/>
            </a:endParaRPr>
          </a:p>
        </p:txBody>
      </p:sp>
      <p:sp>
        <p:nvSpPr>
          <p:cNvPr id="67" name="Rectangle 66">
            <a:extLst>
              <a:ext uri="{FF2B5EF4-FFF2-40B4-BE49-F238E27FC236}">
                <a16:creationId xmlns:a16="http://schemas.microsoft.com/office/drawing/2014/main" id="{9FE6AFC4-6E9B-4D99-A87F-2E56BD53B389}"/>
              </a:ext>
            </a:extLst>
          </p:cNvPr>
          <p:cNvSpPr/>
          <p:nvPr/>
        </p:nvSpPr>
        <p:spPr>
          <a:xfrm>
            <a:off x="7249886" y="4038600"/>
            <a:ext cx="1499507"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grpSp>
        <p:nvGrpSpPr>
          <p:cNvPr id="68" name="Group 67">
            <a:extLst>
              <a:ext uri="{FF2B5EF4-FFF2-40B4-BE49-F238E27FC236}">
                <a16:creationId xmlns:a16="http://schemas.microsoft.com/office/drawing/2014/main" id="{F9B0CA88-CA79-4E18-8C45-BE4CE175EA0B}"/>
              </a:ext>
            </a:extLst>
          </p:cNvPr>
          <p:cNvGrpSpPr/>
          <p:nvPr/>
        </p:nvGrpSpPr>
        <p:grpSpPr>
          <a:xfrm>
            <a:off x="4953000" y="2743200"/>
            <a:ext cx="1981200" cy="3048000"/>
            <a:chOff x="76200" y="2743200"/>
            <a:chExt cx="1981200" cy="3048000"/>
          </a:xfrm>
        </p:grpSpPr>
        <p:grpSp>
          <p:nvGrpSpPr>
            <p:cNvPr id="81" name="Group 80">
              <a:extLst>
                <a:ext uri="{FF2B5EF4-FFF2-40B4-BE49-F238E27FC236}">
                  <a16:creationId xmlns:a16="http://schemas.microsoft.com/office/drawing/2014/main" id="{FF3A7CDA-93A0-413D-826C-BD9F49279142}"/>
                </a:ext>
              </a:extLst>
            </p:cNvPr>
            <p:cNvGrpSpPr/>
            <p:nvPr/>
          </p:nvGrpSpPr>
          <p:grpSpPr>
            <a:xfrm>
              <a:off x="76200" y="2743200"/>
              <a:ext cx="1981200" cy="3048000"/>
              <a:chOff x="2667000" y="2743200"/>
              <a:chExt cx="1981200" cy="3048000"/>
            </a:xfrm>
          </p:grpSpPr>
          <p:grpSp>
            <p:nvGrpSpPr>
              <p:cNvPr id="86" name="Group 85">
                <a:extLst>
                  <a:ext uri="{FF2B5EF4-FFF2-40B4-BE49-F238E27FC236}">
                    <a16:creationId xmlns:a16="http://schemas.microsoft.com/office/drawing/2014/main" id="{11F64E17-7480-43B0-BD6E-C061487C85D2}"/>
                  </a:ext>
                </a:extLst>
              </p:cNvPr>
              <p:cNvGrpSpPr/>
              <p:nvPr/>
            </p:nvGrpSpPr>
            <p:grpSpPr>
              <a:xfrm>
                <a:off x="2667000" y="2743200"/>
                <a:ext cx="1981200" cy="3048000"/>
                <a:chOff x="3505200" y="2743200"/>
                <a:chExt cx="1981200" cy="3048000"/>
              </a:xfrm>
            </p:grpSpPr>
            <p:sp>
              <p:nvSpPr>
                <p:cNvPr id="91" name="Rectangle 90">
                  <a:extLst>
                    <a:ext uri="{FF2B5EF4-FFF2-40B4-BE49-F238E27FC236}">
                      <a16:creationId xmlns:a16="http://schemas.microsoft.com/office/drawing/2014/main" id="{4D37CCAE-001D-4476-8EA7-51E9071F45F7}"/>
                    </a:ext>
                  </a:extLst>
                </p:cNvPr>
                <p:cNvSpPr/>
                <p:nvPr/>
              </p:nvSpPr>
              <p:spPr>
                <a:xfrm>
                  <a:off x="3733800" y="2743200"/>
                  <a:ext cx="1600200" cy="25146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Shape 205">
                  <a:extLst>
                    <a:ext uri="{FF2B5EF4-FFF2-40B4-BE49-F238E27FC236}">
                      <a16:creationId xmlns:a16="http://schemas.microsoft.com/office/drawing/2014/main" id="{2F1C8197-52B4-410B-88C7-C1B62A0B275B}"/>
                    </a:ext>
                  </a:extLst>
                </p:cNvPr>
                <p:cNvSpPr/>
                <p:nvPr/>
              </p:nvSpPr>
              <p:spPr>
                <a:xfrm>
                  <a:off x="3810000" y="2819400"/>
                  <a:ext cx="685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A</a:t>
                  </a:r>
                  <a:endParaRPr lang="en-US" sz="3200" b="1" i="0" u="none" strike="noStrike" cap="none" dirty="0">
                    <a:latin typeface="Calibri"/>
                    <a:ea typeface="Arial"/>
                    <a:cs typeface="Calibri"/>
                    <a:sym typeface="Arial"/>
                  </a:endParaRPr>
                </a:p>
              </p:txBody>
            </p:sp>
            <p:sp>
              <p:nvSpPr>
                <p:cNvPr id="93" name="Shape 210">
                  <a:extLst>
                    <a:ext uri="{FF2B5EF4-FFF2-40B4-BE49-F238E27FC236}">
                      <a16:creationId xmlns:a16="http://schemas.microsoft.com/office/drawing/2014/main" id="{A87E842A-1D2B-477A-B6E2-3E051664F6E5}"/>
                    </a:ext>
                  </a:extLst>
                </p:cNvPr>
                <p:cNvSpPr/>
                <p:nvPr/>
              </p:nvSpPr>
              <p:spPr>
                <a:xfrm>
                  <a:off x="4572000" y="3429000"/>
                  <a:ext cx="677061"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i="0" u="none" strike="noStrike" cap="none" dirty="0">
                      <a:latin typeface="Calibri"/>
                      <a:ea typeface="Arial"/>
                      <a:cs typeface="Calibri"/>
                      <a:sym typeface="Arial"/>
                    </a:rPr>
                    <a:t>D</a:t>
                  </a:r>
                </a:p>
              </p:txBody>
            </p:sp>
            <p:sp>
              <p:nvSpPr>
                <p:cNvPr id="94" name="Shape 207">
                  <a:extLst>
                    <a:ext uri="{FF2B5EF4-FFF2-40B4-BE49-F238E27FC236}">
                      <a16:creationId xmlns:a16="http://schemas.microsoft.com/office/drawing/2014/main" id="{DB1C2E28-97F2-4892-A854-24813592C24E}"/>
                    </a:ext>
                  </a:extLst>
                </p:cNvPr>
                <p:cNvSpPr/>
                <p:nvPr/>
              </p:nvSpPr>
              <p:spPr>
                <a:xfrm>
                  <a:off x="3505200" y="5352152"/>
                  <a:ext cx="1981200" cy="439048"/>
                </a:xfrm>
                <a:prstGeom prst="rect">
                  <a:avLst/>
                </a:prstGeom>
                <a:noFill/>
                <a:ln w="25400" cap="flat" cmpd="sng">
                  <a:no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br>
                    <a:rPr lang="en-US" sz="2200" b="1" dirty="0">
                      <a:solidFill>
                        <a:schemeClr val="dk1"/>
                      </a:solidFill>
                      <a:latin typeface="Calibri"/>
                      <a:ea typeface="Arial"/>
                      <a:cs typeface="Calibri"/>
                      <a:sym typeface="Arial"/>
                    </a:rPr>
                  </a:br>
                  <a:r>
                    <a:rPr lang="en-US" sz="2200" b="1" dirty="0">
                      <a:solidFill>
                        <a:schemeClr val="dk1"/>
                      </a:solidFill>
                      <a:latin typeface="Calibri"/>
                      <a:ea typeface="Arial"/>
                      <a:cs typeface="Calibri"/>
                      <a:sym typeface="Arial"/>
                    </a:rPr>
                    <a:t>Spatial Indexing</a:t>
                  </a:r>
                </a:p>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a:t>
                  </a:r>
                  <a:r>
                    <a:rPr lang="en-US" sz="2200" b="1" dirty="0">
                      <a:solidFill>
                        <a:schemeClr val="accent3"/>
                      </a:solidFill>
                      <a:latin typeface="Calibri"/>
                      <a:ea typeface="Arial"/>
                      <a:cs typeface="Calibri"/>
                      <a:sym typeface="Arial"/>
                    </a:rPr>
                    <a:t>Compressible</a:t>
                  </a:r>
                  <a:r>
                    <a:rPr lang="en-US" sz="2200" b="1" dirty="0">
                      <a:solidFill>
                        <a:schemeClr val="dk1"/>
                      </a:solidFill>
                      <a:latin typeface="Calibri"/>
                      <a:ea typeface="Arial"/>
                      <a:cs typeface="Calibri"/>
                      <a:sym typeface="Arial"/>
                    </a:rPr>
                    <a:t>)</a:t>
                  </a:r>
                </a:p>
              </p:txBody>
            </p:sp>
            <p:sp>
              <p:nvSpPr>
                <p:cNvPr id="95" name="Shape 205">
                  <a:extLst>
                    <a:ext uri="{FF2B5EF4-FFF2-40B4-BE49-F238E27FC236}">
                      <a16:creationId xmlns:a16="http://schemas.microsoft.com/office/drawing/2014/main" id="{94BFFD5B-A2D5-4310-B353-3296AB1E661A}"/>
                    </a:ext>
                  </a:extLst>
                </p:cNvPr>
                <p:cNvSpPr/>
                <p:nvPr/>
              </p:nvSpPr>
              <p:spPr>
                <a:xfrm>
                  <a:off x="3810000" y="3429000"/>
                  <a:ext cx="685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C</a:t>
                  </a:r>
                  <a:endParaRPr lang="en-US" sz="3200" b="1" i="0" u="none" strike="noStrike" cap="none" dirty="0">
                    <a:latin typeface="Calibri"/>
                    <a:ea typeface="Arial"/>
                    <a:cs typeface="Calibri"/>
                    <a:sym typeface="Arial"/>
                  </a:endParaRPr>
                </a:p>
              </p:txBody>
            </p:sp>
            <p:sp>
              <p:nvSpPr>
                <p:cNvPr id="96" name="Shape 210">
                  <a:extLst>
                    <a:ext uri="{FF2B5EF4-FFF2-40B4-BE49-F238E27FC236}">
                      <a16:creationId xmlns:a16="http://schemas.microsoft.com/office/drawing/2014/main" id="{55A3BD85-AB18-4486-BAF2-98CB1C16D155}"/>
                    </a:ext>
                  </a:extLst>
                </p:cNvPr>
                <p:cNvSpPr/>
                <p:nvPr/>
              </p:nvSpPr>
              <p:spPr>
                <a:xfrm>
                  <a:off x="4572000" y="2819400"/>
                  <a:ext cx="685800"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B</a:t>
                  </a:r>
                  <a:endParaRPr lang="en-US" sz="3200" b="1" i="0" u="none" strike="noStrike" cap="none" dirty="0">
                    <a:latin typeface="Calibri"/>
                    <a:ea typeface="Arial"/>
                    <a:cs typeface="Calibri"/>
                    <a:sym typeface="Arial"/>
                  </a:endParaRPr>
                </a:p>
              </p:txBody>
            </p:sp>
          </p:grpSp>
          <p:sp>
            <p:nvSpPr>
              <p:cNvPr id="87" name="Shape 205">
                <a:extLst>
                  <a:ext uri="{FF2B5EF4-FFF2-40B4-BE49-F238E27FC236}">
                    <a16:creationId xmlns:a16="http://schemas.microsoft.com/office/drawing/2014/main" id="{879A269D-9D14-4E9F-A479-644A1F17EBA9}"/>
                  </a:ext>
                </a:extLst>
              </p:cNvPr>
              <p:cNvSpPr/>
              <p:nvPr/>
            </p:nvSpPr>
            <p:spPr>
              <a:xfrm>
                <a:off x="2971800" y="4038600"/>
                <a:ext cx="685800" cy="527961"/>
              </a:xfrm>
              <a:prstGeom prst="rect">
                <a:avLst/>
              </a:prstGeom>
              <a:solidFill>
                <a:srgbClr val="E46C0A"/>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W</a:t>
                </a:r>
                <a:endParaRPr lang="en-US" sz="3200" b="1" i="0" u="none" strike="noStrike" cap="none" dirty="0">
                  <a:latin typeface="Calibri"/>
                  <a:ea typeface="Arial"/>
                  <a:cs typeface="Calibri"/>
                  <a:sym typeface="Arial"/>
                </a:endParaRPr>
              </a:p>
            </p:txBody>
          </p:sp>
          <p:sp>
            <p:nvSpPr>
              <p:cNvPr id="88" name="Shape 210">
                <a:extLst>
                  <a:ext uri="{FF2B5EF4-FFF2-40B4-BE49-F238E27FC236}">
                    <a16:creationId xmlns:a16="http://schemas.microsoft.com/office/drawing/2014/main" id="{9C76DD28-60B7-4318-9A40-10E5CC1A477A}"/>
                  </a:ext>
                </a:extLst>
              </p:cNvPr>
              <p:cNvSpPr/>
              <p:nvPr/>
            </p:nvSpPr>
            <p:spPr>
              <a:xfrm>
                <a:off x="3733800" y="4038600"/>
                <a:ext cx="685800" cy="533400"/>
              </a:xfrm>
              <a:prstGeom prst="rect">
                <a:avLst/>
              </a:prstGeom>
              <a:solidFill>
                <a:srgbClr val="9BBB59"/>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X</a:t>
                </a:r>
                <a:endParaRPr lang="en-US" sz="3200" b="1" i="0" u="none" strike="noStrike" cap="none" dirty="0">
                  <a:latin typeface="Calibri"/>
                  <a:ea typeface="Arial"/>
                  <a:cs typeface="Calibri"/>
                  <a:sym typeface="Arial"/>
                </a:endParaRPr>
              </a:p>
            </p:txBody>
          </p:sp>
          <p:sp>
            <p:nvSpPr>
              <p:cNvPr id="89" name="Shape 205">
                <a:extLst>
                  <a:ext uri="{FF2B5EF4-FFF2-40B4-BE49-F238E27FC236}">
                    <a16:creationId xmlns:a16="http://schemas.microsoft.com/office/drawing/2014/main" id="{61B32A74-2828-47CC-8E7C-D149369515F0}"/>
                  </a:ext>
                </a:extLst>
              </p:cNvPr>
              <p:cNvSpPr/>
              <p:nvPr/>
            </p:nvSpPr>
            <p:spPr>
              <a:xfrm>
                <a:off x="2971800" y="4648200"/>
                <a:ext cx="685800" cy="527961"/>
              </a:xfrm>
              <a:prstGeom prst="rect">
                <a:avLst/>
              </a:prstGeom>
              <a:solidFill>
                <a:schemeClr val="accent6">
                  <a:lumMod val="75000"/>
                </a:schemeClr>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Y</a:t>
                </a:r>
                <a:endParaRPr lang="en-US" sz="3200" b="1" i="0" u="none" strike="noStrike" cap="none" dirty="0">
                  <a:latin typeface="Calibri"/>
                  <a:ea typeface="Arial"/>
                  <a:cs typeface="Calibri"/>
                  <a:sym typeface="Arial"/>
                </a:endParaRPr>
              </a:p>
            </p:txBody>
          </p:sp>
          <p:sp>
            <p:nvSpPr>
              <p:cNvPr id="90" name="Shape 210">
                <a:extLst>
                  <a:ext uri="{FF2B5EF4-FFF2-40B4-BE49-F238E27FC236}">
                    <a16:creationId xmlns:a16="http://schemas.microsoft.com/office/drawing/2014/main" id="{2911E6E1-45F0-43F8-BB70-5E2F6C8199E7}"/>
                  </a:ext>
                </a:extLst>
              </p:cNvPr>
              <p:cNvSpPr/>
              <p:nvPr/>
            </p:nvSpPr>
            <p:spPr>
              <a:xfrm>
                <a:off x="3742539" y="4648200"/>
                <a:ext cx="677061" cy="533400"/>
              </a:xfrm>
              <a:prstGeom prst="rect">
                <a:avLst/>
              </a:prstGeom>
              <a:solidFill>
                <a:schemeClr val="accent3"/>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Z</a:t>
                </a:r>
                <a:endParaRPr lang="en-US" sz="3200" b="1" i="0" u="none" strike="noStrike" cap="none" dirty="0">
                  <a:latin typeface="Calibri"/>
                  <a:ea typeface="Arial"/>
                  <a:cs typeface="Calibri"/>
                  <a:sym typeface="Arial"/>
                </a:endParaRPr>
              </a:p>
            </p:txBody>
          </p:sp>
        </p:grpSp>
        <p:sp>
          <p:nvSpPr>
            <p:cNvPr id="82" name="Rectangle 81">
              <a:extLst>
                <a:ext uri="{FF2B5EF4-FFF2-40B4-BE49-F238E27FC236}">
                  <a16:creationId xmlns:a16="http://schemas.microsoft.com/office/drawing/2014/main" id="{6B5B5301-8E78-4D54-B98D-4730AF56DBB1}"/>
                </a:ext>
              </a:extLst>
            </p:cNvPr>
            <p:cNvSpPr/>
            <p:nvPr/>
          </p:nvSpPr>
          <p:spPr>
            <a:xfrm>
              <a:off x="381000" y="28194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BC63E62C-FE80-4644-8338-15515016B06A}"/>
                </a:ext>
              </a:extLst>
            </p:cNvPr>
            <p:cNvSpPr/>
            <p:nvPr/>
          </p:nvSpPr>
          <p:spPr>
            <a:xfrm>
              <a:off x="381000" y="34290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CC32B651-5CDA-48F3-AF25-A180FB42FF40}"/>
                </a:ext>
              </a:extLst>
            </p:cNvPr>
            <p:cNvSpPr/>
            <p:nvPr/>
          </p:nvSpPr>
          <p:spPr>
            <a:xfrm>
              <a:off x="381000" y="40386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8462A7D3-98C0-4075-8F45-2816F101814B}"/>
                </a:ext>
              </a:extLst>
            </p:cNvPr>
            <p:cNvSpPr/>
            <p:nvPr/>
          </p:nvSpPr>
          <p:spPr>
            <a:xfrm>
              <a:off x="381000" y="46482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7" name="Rectangle 96">
            <a:extLst>
              <a:ext uri="{FF2B5EF4-FFF2-40B4-BE49-F238E27FC236}">
                <a16:creationId xmlns:a16="http://schemas.microsoft.com/office/drawing/2014/main" id="{0FD23941-7719-47DA-BD8B-1805EFD93954}"/>
              </a:ext>
            </a:extLst>
          </p:cNvPr>
          <p:cNvSpPr/>
          <p:nvPr/>
        </p:nvSpPr>
        <p:spPr>
          <a:xfrm>
            <a:off x="4736592" y="2593756"/>
            <a:ext cx="4299003" cy="3757607"/>
          </a:xfrm>
          <a:prstGeom prst="rect">
            <a:avLst/>
          </a:prstGeom>
          <a:solidFill>
            <a:schemeClr val="bg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9846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901995" y="6632222"/>
            <a:ext cx="2133600" cy="242215"/>
          </a:xfrm>
        </p:spPr>
        <p:txBody>
          <a:bodyPr/>
          <a:lstStyle/>
          <a:p>
            <a:pPr>
              <a:defRPr/>
            </a:pPr>
            <a:fld id="{79B9E78F-ABFD-44CE-894E-3D6432B5FCE3}" type="slidenum">
              <a:rPr lang="en-US" smtClean="0"/>
              <a:pPr>
                <a:defRPr/>
              </a:pPr>
              <a:t>11</a:t>
            </a:fld>
            <a:endParaRPr lang="en-US"/>
          </a:p>
        </p:txBody>
      </p:sp>
      <p:sp>
        <p:nvSpPr>
          <p:cNvPr id="65" name="TextBox 64"/>
          <p:cNvSpPr txBox="1"/>
          <p:nvPr/>
        </p:nvSpPr>
        <p:spPr>
          <a:xfrm>
            <a:off x="-1" y="990600"/>
            <a:ext cx="9144001" cy="584776"/>
          </a:xfrm>
          <a:prstGeom prst="rect">
            <a:avLst/>
          </a:prstGeom>
          <a:noFill/>
        </p:spPr>
        <p:txBody>
          <a:bodyPr wrap="square" rtlCol="0">
            <a:spAutoFit/>
          </a:bodyPr>
          <a:lstStyle/>
          <a:p>
            <a:pPr lvl="0" algn="ctr">
              <a:spcBef>
                <a:spcPts val="560"/>
              </a:spcBef>
              <a:spcAft>
                <a:spcPts val="0"/>
              </a:spcAft>
              <a:buSzPct val="25000"/>
            </a:pPr>
            <a:r>
              <a:rPr lang="en-US" sz="3200" dirty="0">
                <a:solidFill>
                  <a:schemeClr val="dk1"/>
                </a:solidFill>
                <a:latin typeface="Calibri"/>
                <a:ea typeface="Arial"/>
                <a:cs typeface="Calibri"/>
                <a:sym typeface="Arial"/>
              </a:rPr>
              <a:t>Compression: Adds capacity, improve bandwidth?</a:t>
            </a:r>
          </a:p>
        </p:txBody>
      </p:sp>
      <p:grpSp>
        <p:nvGrpSpPr>
          <p:cNvPr id="37" name="Group 36"/>
          <p:cNvGrpSpPr/>
          <p:nvPr/>
        </p:nvGrpSpPr>
        <p:grpSpPr>
          <a:xfrm>
            <a:off x="1901657" y="1828800"/>
            <a:ext cx="5337343" cy="598666"/>
            <a:chOff x="2220393" y="1819577"/>
            <a:chExt cx="5337343" cy="598666"/>
          </a:xfrm>
        </p:grpSpPr>
        <p:sp>
          <p:nvSpPr>
            <p:cNvPr id="38" name="TextBox 37"/>
            <p:cNvSpPr txBox="1"/>
            <p:nvPr/>
          </p:nvSpPr>
          <p:spPr>
            <a:xfrm>
              <a:off x="2667000" y="1833467"/>
              <a:ext cx="433332" cy="584776"/>
            </a:xfrm>
            <a:prstGeom prst="rect">
              <a:avLst/>
            </a:prstGeom>
            <a:noFill/>
          </p:spPr>
          <p:txBody>
            <a:bodyPr wrap="none" rtlCol="0">
              <a:spAutoFit/>
            </a:bodyPr>
            <a:lstStyle/>
            <a:p>
              <a:r>
                <a:rPr lang="en-US" sz="3200" b="1" dirty="0">
                  <a:latin typeface="Calibri"/>
                  <a:cs typeface="Calibri"/>
                </a:rPr>
                <a:t>A</a:t>
              </a:r>
            </a:p>
          </p:txBody>
        </p:sp>
        <p:sp>
          <p:nvSpPr>
            <p:cNvPr id="41" name="Right Arrow 40"/>
            <p:cNvSpPr/>
            <p:nvPr/>
          </p:nvSpPr>
          <p:spPr>
            <a:xfrm>
              <a:off x="3091200" y="2031803"/>
              <a:ext cx="914400" cy="188105"/>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4038600" y="1833467"/>
              <a:ext cx="414697" cy="584776"/>
            </a:xfrm>
            <a:prstGeom prst="rect">
              <a:avLst/>
            </a:prstGeom>
            <a:noFill/>
          </p:spPr>
          <p:txBody>
            <a:bodyPr wrap="none" rtlCol="0">
              <a:spAutoFit/>
            </a:bodyPr>
            <a:lstStyle/>
            <a:p>
              <a:r>
                <a:rPr lang="en-US" sz="3200" b="1" dirty="0">
                  <a:latin typeface="Calibri"/>
                  <a:cs typeface="Calibri"/>
                </a:rPr>
                <a:t>B</a:t>
              </a:r>
            </a:p>
          </p:txBody>
        </p:sp>
        <p:sp>
          <p:nvSpPr>
            <p:cNvPr id="43" name="TextBox 42"/>
            <p:cNvSpPr txBox="1"/>
            <p:nvPr/>
          </p:nvSpPr>
          <p:spPr>
            <a:xfrm>
              <a:off x="5424448" y="1833467"/>
              <a:ext cx="401873" cy="584776"/>
            </a:xfrm>
            <a:prstGeom prst="rect">
              <a:avLst/>
            </a:prstGeom>
            <a:noFill/>
          </p:spPr>
          <p:txBody>
            <a:bodyPr wrap="none" rtlCol="0">
              <a:spAutoFit/>
            </a:bodyPr>
            <a:lstStyle/>
            <a:p>
              <a:r>
                <a:rPr lang="en-US" sz="3200" b="1" dirty="0">
                  <a:latin typeface="Calibri"/>
                  <a:cs typeface="Calibri"/>
                </a:rPr>
                <a:t>C</a:t>
              </a:r>
            </a:p>
          </p:txBody>
        </p:sp>
        <p:sp>
          <p:nvSpPr>
            <p:cNvPr id="44" name="TextBox 43"/>
            <p:cNvSpPr txBox="1"/>
            <p:nvPr/>
          </p:nvSpPr>
          <p:spPr>
            <a:xfrm>
              <a:off x="6735336" y="1833467"/>
              <a:ext cx="443351" cy="584776"/>
            </a:xfrm>
            <a:prstGeom prst="rect">
              <a:avLst/>
            </a:prstGeom>
            <a:noFill/>
          </p:spPr>
          <p:txBody>
            <a:bodyPr wrap="none" rtlCol="0">
              <a:spAutoFit/>
            </a:bodyPr>
            <a:lstStyle/>
            <a:p>
              <a:r>
                <a:rPr lang="en-US" sz="3200" b="1" dirty="0">
                  <a:latin typeface="Calibri"/>
                  <a:cs typeface="Calibri"/>
                </a:rPr>
                <a:t>D</a:t>
              </a:r>
            </a:p>
          </p:txBody>
        </p:sp>
        <p:grpSp>
          <p:nvGrpSpPr>
            <p:cNvPr id="45" name="Group 44"/>
            <p:cNvGrpSpPr/>
            <p:nvPr/>
          </p:nvGrpSpPr>
          <p:grpSpPr>
            <a:xfrm>
              <a:off x="2220393" y="1819577"/>
              <a:ext cx="5337343" cy="335617"/>
              <a:chOff x="2220393" y="1802297"/>
              <a:chExt cx="5337343" cy="335617"/>
            </a:xfrm>
          </p:grpSpPr>
          <p:cxnSp>
            <p:nvCxnSpPr>
              <p:cNvPr id="52" name="Straight Connector 51"/>
              <p:cNvCxnSpPr/>
              <p:nvPr/>
            </p:nvCxnSpPr>
            <p:spPr>
              <a:xfrm flipH="1" flipV="1">
                <a:off x="7508041" y="1802297"/>
                <a:ext cx="7436" cy="335617"/>
              </a:xfrm>
              <a:prstGeom prst="line">
                <a:avLst/>
              </a:prstGeom>
              <a:ln w="1016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V="1">
                <a:off x="2220393" y="1828800"/>
                <a:ext cx="5337343" cy="26453"/>
              </a:xfrm>
              <a:prstGeom prst="line">
                <a:avLst/>
              </a:prstGeom>
              <a:ln w="1016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7169037" y="2107680"/>
                <a:ext cx="381000" cy="0"/>
              </a:xfrm>
              <a:prstGeom prst="line">
                <a:avLst/>
              </a:prstGeom>
              <a:ln w="1016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46" name="Group 45"/>
            <p:cNvGrpSpPr/>
            <p:nvPr/>
          </p:nvGrpSpPr>
          <p:grpSpPr>
            <a:xfrm flipH="1">
              <a:off x="2234160" y="1852706"/>
              <a:ext cx="381000" cy="340294"/>
              <a:chOff x="7332480" y="2021906"/>
              <a:chExt cx="381000" cy="340294"/>
            </a:xfrm>
          </p:grpSpPr>
          <p:cxnSp>
            <p:nvCxnSpPr>
              <p:cNvPr id="49" name="Straight Connector 48"/>
              <p:cNvCxnSpPr/>
              <p:nvPr/>
            </p:nvCxnSpPr>
            <p:spPr>
              <a:xfrm flipH="1" flipV="1">
                <a:off x="7674208" y="2021906"/>
                <a:ext cx="4712" cy="340294"/>
              </a:xfrm>
              <a:prstGeom prst="line">
                <a:avLst/>
              </a:prstGeom>
              <a:ln w="1016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7332480" y="2320923"/>
                <a:ext cx="381000" cy="0"/>
              </a:xfrm>
              <a:prstGeom prst="line">
                <a:avLst/>
              </a:prstGeom>
              <a:ln w="1016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47" name="Right Arrow 46"/>
            <p:cNvSpPr/>
            <p:nvPr/>
          </p:nvSpPr>
          <p:spPr>
            <a:xfrm>
              <a:off x="4495800" y="2031803"/>
              <a:ext cx="914400" cy="188105"/>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ight Arrow 47"/>
            <p:cNvSpPr/>
            <p:nvPr/>
          </p:nvSpPr>
          <p:spPr>
            <a:xfrm>
              <a:off x="5834400" y="2031803"/>
              <a:ext cx="914400" cy="188105"/>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0" name="Group 49"/>
          <p:cNvGrpSpPr/>
          <p:nvPr/>
        </p:nvGrpSpPr>
        <p:grpSpPr>
          <a:xfrm>
            <a:off x="4953000" y="2743200"/>
            <a:ext cx="1981200" cy="3048000"/>
            <a:chOff x="76200" y="2743200"/>
            <a:chExt cx="1981200" cy="3048000"/>
          </a:xfrm>
        </p:grpSpPr>
        <p:grpSp>
          <p:nvGrpSpPr>
            <p:cNvPr id="54" name="Group 53"/>
            <p:cNvGrpSpPr/>
            <p:nvPr/>
          </p:nvGrpSpPr>
          <p:grpSpPr>
            <a:xfrm>
              <a:off x="76200" y="2743200"/>
              <a:ext cx="1981200" cy="3048000"/>
              <a:chOff x="2667000" y="2743200"/>
              <a:chExt cx="1981200" cy="3048000"/>
            </a:xfrm>
          </p:grpSpPr>
          <p:grpSp>
            <p:nvGrpSpPr>
              <p:cNvPr id="60" name="Group 59"/>
              <p:cNvGrpSpPr/>
              <p:nvPr/>
            </p:nvGrpSpPr>
            <p:grpSpPr>
              <a:xfrm>
                <a:off x="2667000" y="2743200"/>
                <a:ext cx="1981200" cy="3048000"/>
                <a:chOff x="3505200" y="2743200"/>
                <a:chExt cx="1981200" cy="3048000"/>
              </a:xfrm>
            </p:grpSpPr>
            <p:sp>
              <p:nvSpPr>
                <p:cNvPr id="77" name="Rectangle 76"/>
                <p:cNvSpPr/>
                <p:nvPr/>
              </p:nvSpPr>
              <p:spPr>
                <a:xfrm>
                  <a:off x="3733800" y="2743200"/>
                  <a:ext cx="1600200" cy="25146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Shape 205"/>
                <p:cNvSpPr/>
                <p:nvPr/>
              </p:nvSpPr>
              <p:spPr>
                <a:xfrm>
                  <a:off x="3810000" y="2819400"/>
                  <a:ext cx="685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A</a:t>
                  </a:r>
                  <a:endParaRPr lang="en-US" sz="3200" b="1" i="0" u="none" strike="noStrike" cap="none" dirty="0">
                    <a:latin typeface="Calibri"/>
                    <a:ea typeface="Arial"/>
                    <a:cs typeface="Calibri"/>
                    <a:sym typeface="Arial"/>
                  </a:endParaRPr>
                </a:p>
              </p:txBody>
            </p:sp>
            <p:sp>
              <p:nvSpPr>
                <p:cNvPr id="79" name="Shape 210"/>
                <p:cNvSpPr/>
                <p:nvPr/>
              </p:nvSpPr>
              <p:spPr>
                <a:xfrm>
                  <a:off x="4572000" y="3429000"/>
                  <a:ext cx="677061"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i="0" u="none" strike="noStrike" cap="none" dirty="0">
                      <a:latin typeface="Calibri"/>
                      <a:ea typeface="Arial"/>
                      <a:cs typeface="Calibri"/>
                      <a:sym typeface="Arial"/>
                    </a:rPr>
                    <a:t>D</a:t>
                  </a:r>
                </a:p>
              </p:txBody>
            </p:sp>
            <p:sp>
              <p:nvSpPr>
                <p:cNvPr id="80" name="Shape 207"/>
                <p:cNvSpPr/>
                <p:nvPr/>
              </p:nvSpPr>
              <p:spPr>
                <a:xfrm>
                  <a:off x="3505200" y="5352152"/>
                  <a:ext cx="1981200" cy="439048"/>
                </a:xfrm>
                <a:prstGeom prst="rect">
                  <a:avLst/>
                </a:prstGeom>
                <a:noFill/>
                <a:ln w="25400" cap="flat" cmpd="sng">
                  <a:no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br>
                    <a:rPr lang="en-US" sz="2200" b="1" dirty="0">
                      <a:solidFill>
                        <a:schemeClr val="dk1"/>
                      </a:solidFill>
                      <a:latin typeface="Calibri"/>
                      <a:ea typeface="Arial"/>
                      <a:cs typeface="Calibri"/>
                      <a:sym typeface="Arial"/>
                    </a:rPr>
                  </a:br>
                  <a:r>
                    <a:rPr lang="en-US" sz="2200" b="1" dirty="0">
                      <a:solidFill>
                        <a:schemeClr val="dk1"/>
                      </a:solidFill>
                      <a:latin typeface="Calibri"/>
                      <a:ea typeface="Arial"/>
                      <a:cs typeface="Calibri"/>
                      <a:sym typeface="Arial"/>
                    </a:rPr>
                    <a:t>Spatial Indexing</a:t>
                  </a:r>
                </a:p>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a:t>
                  </a:r>
                  <a:r>
                    <a:rPr lang="en-US" sz="2200" b="1" dirty="0">
                      <a:solidFill>
                        <a:schemeClr val="accent3"/>
                      </a:solidFill>
                      <a:latin typeface="Calibri"/>
                      <a:ea typeface="Arial"/>
                      <a:cs typeface="Calibri"/>
                      <a:sym typeface="Arial"/>
                    </a:rPr>
                    <a:t>Compressible</a:t>
                  </a:r>
                  <a:r>
                    <a:rPr lang="en-US" sz="2200" b="1" dirty="0">
                      <a:solidFill>
                        <a:schemeClr val="dk1"/>
                      </a:solidFill>
                      <a:latin typeface="Calibri"/>
                      <a:ea typeface="Arial"/>
                      <a:cs typeface="Calibri"/>
                      <a:sym typeface="Arial"/>
                    </a:rPr>
                    <a:t>)</a:t>
                  </a:r>
                </a:p>
              </p:txBody>
            </p:sp>
            <p:sp>
              <p:nvSpPr>
                <p:cNvPr id="81" name="Shape 205"/>
                <p:cNvSpPr/>
                <p:nvPr/>
              </p:nvSpPr>
              <p:spPr>
                <a:xfrm>
                  <a:off x="3810000" y="3429000"/>
                  <a:ext cx="685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C</a:t>
                  </a:r>
                  <a:endParaRPr lang="en-US" sz="3200" b="1" i="0" u="none" strike="noStrike" cap="none" dirty="0">
                    <a:latin typeface="Calibri"/>
                    <a:ea typeface="Arial"/>
                    <a:cs typeface="Calibri"/>
                    <a:sym typeface="Arial"/>
                  </a:endParaRPr>
                </a:p>
              </p:txBody>
            </p:sp>
            <p:sp>
              <p:nvSpPr>
                <p:cNvPr id="82" name="Shape 210"/>
                <p:cNvSpPr/>
                <p:nvPr/>
              </p:nvSpPr>
              <p:spPr>
                <a:xfrm>
                  <a:off x="4572000" y="2819400"/>
                  <a:ext cx="685800"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B</a:t>
                  </a:r>
                  <a:endParaRPr lang="en-US" sz="3200" b="1" i="0" u="none" strike="noStrike" cap="none" dirty="0">
                    <a:latin typeface="Calibri"/>
                    <a:ea typeface="Arial"/>
                    <a:cs typeface="Calibri"/>
                    <a:sym typeface="Arial"/>
                  </a:endParaRPr>
                </a:p>
              </p:txBody>
            </p:sp>
          </p:grpSp>
          <p:sp>
            <p:nvSpPr>
              <p:cNvPr id="61" name="Shape 205"/>
              <p:cNvSpPr/>
              <p:nvPr/>
            </p:nvSpPr>
            <p:spPr>
              <a:xfrm>
                <a:off x="2971800" y="4038600"/>
                <a:ext cx="685800" cy="527961"/>
              </a:xfrm>
              <a:prstGeom prst="rect">
                <a:avLst/>
              </a:prstGeom>
              <a:solidFill>
                <a:srgbClr val="E46C0A"/>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W</a:t>
                </a:r>
                <a:endParaRPr lang="en-US" sz="3200" b="1" i="0" u="none" strike="noStrike" cap="none" dirty="0">
                  <a:latin typeface="Calibri"/>
                  <a:ea typeface="Arial"/>
                  <a:cs typeface="Calibri"/>
                  <a:sym typeface="Arial"/>
                </a:endParaRPr>
              </a:p>
            </p:txBody>
          </p:sp>
          <p:sp>
            <p:nvSpPr>
              <p:cNvPr id="74" name="Shape 210"/>
              <p:cNvSpPr/>
              <p:nvPr/>
            </p:nvSpPr>
            <p:spPr>
              <a:xfrm>
                <a:off x="3733800" y="4038600"/>
                <a:ext cx="685800" cy="533400"/>
              </a:xfrm>
              <a:prstGeom prst="rect">
                <a:avLst/>
              </a:prstGeom>
              <a:solidFill>
                <a:srgbClr val="9BBB59"/>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X</a:t>
                </a:r>
                <a:endParaRPr lang="en-US" sz="3200" b="1" i="0" u="none" strike="noStrike" cap="none" dirty="0">
                  <a:latin typeface="Calibri"/>
                  <a:ea typeface="Arial"/>
                  <a:cs typeface="Calibri"/>
                  <a:sym typeface="Arial"/>
                </a:endParaRPr>
              </a:p>
            </p:txBody>
          </p:sp>
          <p:sp>
            <p:nvSpPr>
              <p:cNvPr id="75" name="Shape 205"/>
              <p:cNvSpPr/>
              <p:nvPr/>
            </p:nvSpPr>
            <p:spPr>
              <a:xfrm>
                <a:off x="2971800" y="4648200"/>
                <a:ext cx="685800" cy="527961"/>
              </a:xfrm>
              <a:prstGeom prst="rect">
                <a:avLst/>
              </a:prstGeom>
              <a:solidFill>
                <a:schemeClr val="accent6">
                  <a:lumMod val="75000"/>
                </a:schemeClr>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Y</a:t>
                </a:r>
                <a:endParaRPr lang="en-US" sz="3200" b="1" i="0" u="none" strike="noStrike" cap="none" dirty="0">
                  <a:latin typeface="Calibri"/>
                  <a:ea typeface="Arial"/>
                  <a:cs typeface="Calibri"/>
                  <a:sym typeface="Arial"/>
                </a:endParaRPr>
              </a:p>
            </p:txBody>
          </p:sp>
          <p:sp>
            <p:nvSpPr>
              <p:cNvPr id="76" name="Shape 210"/>
              <p:cNvSpPr/>
              <p:nvPr/>
            </p:nvSpPr>
            <p:spPr>
              <a:xfrm>
                <a:off x="3742539" y="4648200"/>
                <a:ext cx="677061" cy="533400"/>
              </a:xfrm>
              <a:prstGeom prst="rect">
                <a:avLst/>
              </a:prstGeom>
              <a:solidFill>
                <a:schemeClr val="accent3"/>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Z</a:t>
                </a:r>
                <a:endParaRPr lang="en-US" sz="3200" b="1" i="0" u="none" strike="noStrike" cap="none" dirty="0">
                  <a:latin typeface="Calibri"/>
                  <a:ea typeface="Arial"/>
                  <a:cs typeface="Calibri"/>
                  <a:sym typeface="Arial"/>
                </a:endParaRPr>
              </a:p>
            </p:txBody>
          </p:sp>
        </p:grpSp>
        <p:sp>
          <p:nvSpPr>
            <p:cNvPr id="55" name="Rectangle 54"/>
            <p:cNvSpPr/>
            <p:nvPr/>
          </p:nvSpPr>
          <p:spPr>
            <a:xfrm>
              <a:off x="381000" y="28194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381000" y="34290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381000" y="40386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381000" y="46482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64" name="Straight Arrow Connector 63"/>
          <p:cNvCxnSpPr/>
          <p:nvPr/>
        </p:nvCxnSpPr>
        <p:spPr>
          <a:xfrm flipH="1" flipV="1">
            <a:off x="4504869" y="3082421"/>
            <a:ext cx="673271" cy="961"/>
          </a:xfrm>
          <a:prstGeom prst="straightConnector1">
            <a:avLst/>
          </a:prstGeom>
          <a:ln w="508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a:xfrm flipH="1" flipV="1">
            <a:off x="4508329" y="3688580"/>
            <a:ext cx="673271" cy="961"/>
          </a:xfrm>
          <a:prstGeom prst="straightConnector1">
            <a:avLst/>
          </a:prstGeom>
          <a:ln w="508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68" name="Rounded Rectangle 67"/>
          <p:cNvSpPr/>
          <p:nvPr/>
        </p:nvSpPr>
        <p:spPr>
          <a:xfrm>
            <a:off x="4724400" y="4103460"/>
            <a:ext cx="2133600" cy="1066800"/>
          </a:xfrm>
          <a:prstGeom prst="roundRect">
            <a:avLst/>
          </a:prstGeom>
          <a:solidFill>
            <a:schemeClr val="bg1"/>
          </a:solidFill>
          <a:ln w="5715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i="1" dirty="0">
                <a:solidFill>
                  <a:schemeClr val="tx1"/>
                </a:solidFill>
              </a:rPr>
              <a:t>2x</a:t>
            </a:r>
          </a:p>
          <a:p>
            <a:pPr algn="ctr"/>
            <a:r>
              <a:rPr lang="en-US" sz="3200" i="1" dirty="0">
                <a:solidFill>
                  <a:schemeClr val="tx1"/>
                </a:solidFill>
              </a:rPr>
              <a:t>Bandwidth</a:t>
            </a:r>
          </a:p>
        </p:txBody>
      </p:sp>
      <p:sp>
        <p:nvSpPr>
          <p:cNvPr id="3" name="Title 2">
            <a:extLst>
              <a:ext uri="{FF2B5EF4-FFF2-40B4-BE49-F238E27FC236}">
                <a16:creationId xmlns:a16="http://schemas.microsoft.com/office/drawing/2014/main" id="{110E8BD4-6942-482F-A9CD-373D5B7C66F6}"/>
              </a:ext>
            </a:extLst>
          </p:cNvPr>
          <p:cNvSpPr>
            <a:spLocks noGrp="1"/>
          </p:cNvSpPr>
          <p:nvPr>
            <p:ph type="title"/>
          </p:nvPr>
        </p:nvSpPr>
        <p:spPr/>
        <p:txBody>
          <a:bodyPr/>
          <a:lstStyle/>
          <a:p>
            <a:r>
              <a:rPr lang="en-US" dirty="0"/>
              <a:t>INTRODUCTION: COMPRESSED DRAM CACHE</a:t>
            </a:r>
          </a:p>
        </p:txBody>
      </p:sp>
      <p:grpSp>
        <p:nvGrpSpPr>
          <p:cNvPr id="261" name="Group 260">
            <a:extLst>
              <a:ext uri="{FF2B5EF4-FFF2-40B4-BE49-F238E27FC236}">
                <a16:creationId xmlns:a16="http://schemas.microsoft.com/office/drawing/2014/main" id="{BE15E6A4-0295-4C60-A858-2314565E9522}"/>
              </a:ext>
            </a:extLst>
          </p:cNvPr>
          <p:cNvGrpSpPr/>
          <p:nvPr/>
        </p:nvGrpSpPr>
        <p:grpSpPr>
          <a:xfrm>
            <a:off x="76200" y="2743200"/>
            <a:ext cx="1981200" cy="3048000"/>
            <a:chOff x="76200" y="2743200"/>
            <a:chExt cx="1981200" cy="3048000"/>
          </a:xfrm>
        </p:grpSpPr>
        <p:grpSp>
          <p:nvGrpSpPr>
            <p:cNvPr id="262" name="Group 261">
              <a:extLst>
                <a:ext uri="{FF2B5EF4-FFF2-40B4-BE49-F238E27FC236}">
                  <a16:creationId xmlns:a16="http://schemas.microsoft.com/office/drawing/2014/main" id="{49115F29-1888-46FB-8FBC-0F496C2DE5E4}"/>
                </a:ext>
              </a:extLst>
            </p:cNvPr>
            <p:cNvGrpSpPr/>
            <p:nvPr/>
          </p:nvGrpSpPr>
          <p:grpSpPr>
            <a:xfrm>
              <a:off x="76200" y="2743200"/>
              <a:ext cx="1981200" cy="3048000"/>
              <a:chOff x="2667000" y="2743200"/>
              <a:chExt cx="1981200" cy="3048000"/>
            </a:xfrm>
          </p:grpSpPr>
          <p:grpSp>
            <p:nvGrpSpPr>
              <p:cNvPr id="267" name="Group 266">
                <a:extLst>
                  <a:ext uri="{FF2B5EF4-FFF2-40B4-BE49-F238E27FC236}">
                    <a16:creationId xmlns:a16="http://schemas.microsoft.com/office/drawing/2014/main" id="{5824F5C6-7667-44E5-80AE-04AB2274DC0E}"/>
                  </a:ext>
                </a:extLst>
              </p:cNvPr>
              <p:cNvGrpSpPr/>
              <p:nvPr/>
            </p:nvGrpSpPr>
            <p:grpSpPr>
              <a:xfrm>
                <a:off x="2667000" y="2743200"/>
                <a:ext cx="1981200" cy="3048000"/>
                <a:chOff x="3505200" y="2743200"/>
                <a:chExt cx="1981200" cy="3048000"/>
              </a:xfrm>
            </p:grpSpPr>
            <p:sp>
              <p:nvSpPr>
                <p:cNvPr id="272" name="Rectangle 271">
                  <a:extLst>
                    <a:ext uri="{FF2B5EF4-FFF2-40B4-BE49-F238E27FC236}">
                      <a16:creationId xmlns:a16="http://schemas.microsoft.com/office/drawing/2014/main" id="{36E4B07A-7B24-456C-B905-2A8123CCE224}"/>
                    </a:ext>
                  </a:extLst>
                </p:cNvPr>
                <p:cNvSpPr/>
                <p:nvPr/>
              </p:nvSpPr>
              <p:spPr>
                <a:xfrm>
                  <a:off x="3733800" y="2743200"/>
                  <a:ext cx="1600200" cy="25146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3" name="Shape 205">
                  <a:extLst>
                    <a:ext uri="{FF2B5EF4-FFF2-40B4-BE49-F238E27FC236}">
                      <a16:creationId xmlns:a16="http://schemas.microsoft.com/office/drawing/2014/main" id="{371B7EAD-09E0-4351-9855-F918D7FEE139}"/>
                    </a:ext>
                  </a:extLst>
                </p:cNvPr>
                <p:cNvSpPr/>
                <p:nvPr/>
              </p:nvSpPr>
              <p:spPr>
                <a:xfrm>
                  <a:off x="3810000" y="2819400"/>
                  <a:ext cx="685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A</a:t>
                  </a:r>
                  <a:endParaRPr lang="en-US" sz="3200" b="1" i="0" u="none" strike="noStrike" cap="none" dirty="0">
                    <a:latin typeface="Calibri"/>
                    <a:ea typeface="Arial"/>
                    <a:cs typeface="Calibri"/>
                    <a:sym typeface="Arial"/>
                  </a:endParaRPr>
                </a:p>
              </p:txBody>
            </p:sp>
            <p:sp>
              <p:nvSpPr>
                <p:cNvPr id="274" name="Shape 210">
                  <a:extLst>
                    <a:ext uri="{FF2B5EF4-FFF2-40B4-BE49-F238E27FC236}">
                      <a16:creationId xmlns:a16="http://schemas.microsoft.com/office/drawing/2014/main" id="{36F41DF4-DFA8-41BC-8D50-6A989BF86D46}"/>
                    </a:ext>
                  </a:extLst>
                </p:cNvPr>
                <p:cNvSpPr/>
                <p:nvPr/>
              </p:nvSpPr>
              <p:spPr>
                <a:xfrm>
                  <a:off x="3818739" y="4648200"/>
                  <a:ext cx="677061"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i="0" u="none" strike="noStrike" cap="none" dirty="0">
                      <a:latin typeface="Calibri"/>
                      <a:ea typeface="Arial"/>
                      <a:cs typeface="Calibri"/>
                      <a:sym typeface="Arial"/>
                    </a:rPr>
                    <a:t>D</a:t>
                  </a:r>
                </a:p>
              </p:txBody>
            </p:sp>
            <p:sp>
              <p:nvSpPr>
                <p:cNvPr id="275" name="Shape 207">
                  <a:extLst>
                    <a:ext uri="{FF2B5EF4-FFF2-40B4-BE49-F238E27FC236}">
                      <a16:creationId xmlns:a16="http://schemas.microsoft.com/office/drawing/2014/main" id="{D9F413D4-202E-47A5-B175-0807E2834F6D}"/>
                    </a:ext>
                  </a:extLst>
                </p:cNvPr>
                <p:cNvSpPr/>
                <p:nvPr/>
              </p:nvSpPr>
              <p:spPr>
                <a:xfrm>
                  <a:off x="3505200" y="5352152"/>
                  <a:ext cx="1981200" cy="439048"/>
                </a:xfrm>
                <a:prstGeom prst="rect">
                  <a:avLst/>
                </a:prstGeom>
                <a:noFill/>
                <a:ln w="25400" cap="flat" cmpd="sng">
                  <a:no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br>
                    <a:rPr lang="en-US" sz="2200" b="1" dirty="0">
                      <a:solidFill>
                        <a:schemeClr val="dk1"/>
                      </a:solidFill>
                      <a:latin typeface="Calibri"/>
                      <a:ea typeface="Arial"/>
                      <a:cs typeface="Calibri"/>
                      <a:sym typeface="Arial"/>
                    </a:rPr>
                  </a:br>
                  <a:r>
                    <a:rPr lang="en-US" sz="2200" b="1" dirty="0">
                      <a:solidFill>
                        <a:schemeClr val="dk1"/>
                      </a:solidFill>
                      <a:latin typeface="Calibri"/>
                      <a:ea typeface="Arial"/>
                      <a:cs typeface="Calibri"/>
                      <a:sym typeface="Arial"/>
                    </a:rPr>
                    <a:t>Traditional </a:t>
                  </a:r>
                </a:p>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Compression </a:t>
                  </a:r>
                </a:p>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a:t>
                  </a:r>
                  <a:r>
                    <a:rPr lang="en-US" sz="2200" b="1" dirty="0">
                      <a:solidFill>
                        <a:schemeClr val="accent3"/>
                      </a:solidFill>
                      <a:latin typeface="Calibri"/>
                      <a:ea typeface="Arial"/>
                      <a:cs typeface="Calibri"/>
                      <a:sym typeface="Arial"/>
                    </a:rPr>
                    <a:t>Compressible</a:t>
                  </a:r>
                  <a:r>
                    <a:rPr lang="en-US" sz="2200" b="1" dirty="0">
                      <a:solidFill>
                        <a:schemeClr val="dk1"/>
                      </a:solidFill>
                      <a:latin typeface="Calibri"/>
                      <a:ea typeface="Arial"/>
                      <a:cs typeface="Calibri"/>
                      <a:sym typeface="Arial"/>
                    </a:rPr>
                    <a:t>)</a:t>
                  </a:r>
                </a:p>
              </p:txBody>
            </p:sp>
            <p:sp>
              <p:nvSpPr>
                <p:cNvPr id="276" name="Shape 205">
                  <a:extLst>
                    <a:ext uri="{FF2B5EF4-FFF2-40B4-BE49-F238E27FC236}">
                      <a16:creationId xmlns:a16="http://schemas.microsoft.com/office/drawing/2014/main" id="{BD6A9E88-269C-4904-B5A8-5BA466D2959F}"/>
                    </a:ext>
                  </a:extLst>
                </p:cNvPr>
                <p:cNvSpPr/>
                <p:nvPr/>
              </p:nvSpPr>
              <p:spPr>
                <a:xfrm>
                  <a:off x="3810000" y="4038600"/>
                  <a:ext cx="685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C</a:t>
                  </a:r>
                  <a:endParaRPr lang="en-US" sz="3200" b="1" i="0" u="none" strike="noStrike" cap="none" dirty="0">
                    <a:latin typeface="Calibri"/>
                    <a:ea typeface="Arial"/>
                    <a:cs typeface="Calibri"/>
                    <a:sym typeface="Arial"/>
                  </a:endParaRPr>
                </a:p>
              </p:txBody>
            </p:sp>
            <p:sp>
              <p:nvSpPr>
                <p:cNvPr id="277" name="Shape 210">
                  <a:extLst>
                    <a:ext uri="{FF2B5EF4-FFF2-40B4-BE49-F238E27FC236}">
                      <a16:creationId xmlns:a16="http://schemas.microsoft.com/office/drawing/2014/main" id="{38381BAC-DCFB-46AF-ABF8-881F4E5C9BB5}"/>
                    </a:ext>
                  </a:extLst>
                </p:cNvPr>
                <p:cNvSpPr/>
                <p:nvPr/>
              </p:nvSpPr>
              <p:spPr>
                <a:xfrm>
                  <a:off x="3810000" y="3429000"/>
                  <a:ext cx="685800"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B</a:t>
                  </a:r>
                  <a:endParaRPr lang="en-US" sz="3200" b="1" i="0" u="none" strike="noStrike" cap="none" dirty="0">
                    <a:latin typeface="Calibri"/>
                    <a:ea typeface="Arial"/>
                    <a:cs typeface="Calibri"/>
                    <a:sym typeface="Arial"/>
                  </a:endParaRPr>
                </a:p>
              </p:txBody>
            </p:sp>
          </p:grpSp>
          <p:sp>
            <p:nvSpPr>
              <p:cNvPr id="268" name="Shape 205">
                <a:extLst>
                  <a:ext uri="{FF2B5EF4-FFF2-40B4-BE49-F238E27FC236}">
                    <a16:creationId xmlns:a16="http://schemas.microsoft.com/office/drawing/2014/main" id="{2711BE63-205E-4C51-B7A2-344A7952578D}"/>
                  </a:ext>
                </a:extLst>
              </p:cNvPr>
              <p:cNvSpPr/>
              <p:nvPr/>
            </p:nvSpPr>
            <p:spPr>
              <a:xfrm>
                <a:off x="3733800" y="2819400"/>
                <a:ext cx="685800" cy="527961"/>
              </a:xfrm>
              <a:prstGeom prst="rect">
                <a:avLst/>
              </a:prstGeom>
              <a:solidFill>
                <a:srgbClr val="E46C0A"/>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W</a:t>
                </a:r>
                <a:endParaRPr lang="en-US" sz="3200" b="1" i="0" u="none" strike="noStrike" cap="none" dirty="0">
                  <a:latin typeface="Calibri"/>
                  <a:ea typeface="Arial"/>
                  <a:cs typeface="Calibri"/>
                  <a:sym typeface="Arial"/>
                </a:endParaRPr>
              </a:p>
            </p:txBody>
          </p:sp>
          <p:sp>
            <p:nvSpPr>
              <p:cNvPr id="269" name="Shape 210">
                <a:extLst>
                  <a:ext uri="{FF2B5EF4-FFF2-40B4-BE49-F238E27FC236}">
                    <a16:creationId xmlns:a16="http://schemas.microsoft.com/office/drawing/2014/main" id="{2BE7752F-2CB4-4C09-8251-767CC349EDD3}"/>
                  </a:ext>
                </a:extLst>
              </p:cNvPr>
              <p:cNvSpPr/>
              <p:nvPr/>
            </p:nvSpPr>
            <p:spPr>
              <a:xfrm>
                <a:off x="3733800" y="3429000"/>
                <a:ext cx="685800" cy="533400"/>
              </a:xfrm>
              <a:prstGeom prst="rect">
                <a:avLst/>
              </a:prstGeom>
              <a:solidFill>
                <a:srgbClr val="9BBB59"/>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X</a:t>
                </a:r>
                <a:endParaRPr lang="en-US" sz="3200" b="1" i="0" u="none" strike="noStrike" cap="none" dirty="0">
                  <a:latin typeface="Calibri"/>
                  <a:ea typeface="Arial"/>
                  <a:cs typeface="Calibri"/>
                  <a:sym typeface="Arial"/>
                </a:endParaRPr>
              </a:p>
            </p:txBody>
          </p:sp>
          <p:sp>
            <p:nvSpPr>
              <p:cNvPr id="270" name="Shape 205">
                <a:extLst>
                  <a:ext uri="{FF2B5EF4-FFF2-40B4-BE49-F238E27FC236}">
                    <a16:creationId xmlns:a16="http://schemas.microsoft.com/office/drawing/2014/main" id="{26B3B1ED-4AC5-4CB3-843A-367C6C25100E}"/>
                  </a:ext>
                </a:extLst>
              </p:cNvPr>
              <p:cNvSpPr/>
              <p:nvPr/>
            </p:nvSpPr>
            <p:spPr>
              <a:xfrm>
                <a:off x="3733800" y="4038600"/>
                <a:ext cx="685800" cy="527961"/>
              </a:xfrm>
              <a:prstGeom prst="rect">
                <a:avLst/>
              </a:prstGeom>
              <a:solidFill>
                <a:schemeClr val="accent6">
                  <a:lumMod val="75000"/>
                </a:schemeClr>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Y</a:t>
                </a:r>
                <a:endParaRPr lang="en-US" sz="3200" b="1" i="0" u="none" strike="noStrike" cap="none" dirty="0">
                  <a:latin typeface="Calibri"/>
                  <a:ea typeface="Arial"/>
                  <a:cs typeface="Calibri"/>
                  <a:sym typeface="Arial"/>
                </a:endParaRPr>
              </a:p>
            </p:txBody>
          </p:sp>
          <p:sp>
            <p:nvSpPr>
              <p:cNvPr id="271" name="Shape 210">
                <a:extLst>
                  <a:ext uri="{FF2B5EF4-FFF2-40B4-BE49-F238E27FC236}">
                    <a16:creationId xmlns:a16="http://schemas.microsoft.com/office/drawing/2014/main" id="{A61D65F0-A617-4404-81D8-ECB6A389569C}"/>
                  </a:ext>
                </a:extLst>
              </p:cNvPr>
              <p:cNvSpPr/>
              <p:nvPr/>
            </p:nvSpPr>
            <p:spPr>
              <a:xfrm>
                <a:off x="3742539" y="4648200"/>
                <a:ext cx="677061" cy="533400"/>
              </a:xfrm>
              <a:prstGeom prst="rect">
                <a:avLst/>
              </a:prstGeom>
              <a:solidFill>
                <a:schemeClr val="accent3"/>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Z</a:t>
                </a:r>
                <a:endParaRPr lang="en-US" sz="3200" b="1" i="0" u="none" strike="noStrike" cap="none" dirty="0">
                  <a:latin typeface="Calibri"/>
                  <a:ea typeface="Arial"/>
                  <a:cs typeface="Calibri"/>
                  <a:sym typeface="Arial"/>
                </a:endParaRPr>
              </a:p>
            </p:txBody>
          </p:sp>
        </p:grpSp>
        <p:sp>
          <p:nvSpPr>
            <p:cNvPr id="263" name="Rectangle 262">
              <a:extLst>
                <a:ext uri="{FF2B5EF4-FFF2-40B4-BE49-F238E27FC236}">
                  <a16:creationId xmlns:a16="http://schemas.microsoft.com/office/drawing/2014/main" id="{5B10131D-E013-4A45-B357-03D41D8D97DB}"/>
                </a:ext>
              </a:extLst>
            </p:cNvPr>
            <p:cNvSpPr/>
            <p:nvPr/>
          </p:nvSpPr>
          <p:spPr>
            <a:xfrm>
              <a:off x="381000" y="28194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4" name="Rectangle 263">
              <a:extLst>
                <a:ext uri="{FF2B5EF4-FFF2-40B4-BE49-F238E27FC236}">
                  <a16:creationId xmlns:a16="http://schemas.microsoft.com/office/drawing/2014/main" id="{CC46DFEF-617A-4E1F-B2FD-553B48CBC3A2}"/>
                </a:ext>
              </a:extLst>
            </p:cNvPr>
            <p:cNvSpPr/>
            <p:nvPr/>
          </p:nvSpPr>
          <p:spPr>
            <a:xfrm>
              <a:off x="381000" y="34290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5" name="Rectangle 264">
              <a:extLst>
                <a:ext uri="{FF2B5EF4-FFF2-40B4-BE49-F238E27FC236}">
                  <a16:creationId xmlns:a16="http://schemas.microsoft.com/office/drawing/2014/main" id="{0BBE062D-8497-4C3B-BF47-E9BDADF63774}"/>
                </a:ext>
              </a:extLst>
            </p:cNvPr>
            <p:cNvSpPr/>
            <p:nvPr/>
          </p:nvSpPr>
          <p:spPr>
            <a:xfrm>
              <a:off x="381000" y="40386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Rectangle 265">
              <a:extLst>
                <a:ext uri="{FF2B5EF4-FFF2-40B4-BE49-F238E27FC236}">
                  <a16:creationId xmlns:a16="http://schemas.microsoft.com/office/drawing/2014/main" id="{5AD51718-CEC2-458E-9F48-29BB41880B91}"/>
                </a:ext>
              </a:extLst>
            </p:cNvPr>
            <p:cNvSpPr/>
            <p:nvPr/>
          </p:nvSpPr>
          <p:spPr>
            <a:xfrm>
              <a:off x="381000" y="46482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78" name="Group 277">
            <a:extLst>
              <a:ext uri="{FF2B5EF4-FFF2-40B4-BE49-F238E27FC236}">
                <a16:creationId xmlns:a16="http://schemas.microsoft.com/office/drawing/2014/main" id="{4FABD5A8-6B9A-4496-977B-ED366F347DBB}"/>
              </a:ext>
            </a:extLst>
          </p:cNvPr>
          <p:cNvGrpSpPr/>
          <p:nvPr/>
        </p:nvGrpSpPr>
        <p:grpSpPr>
          <a:xfrm>
            <a:off x="2057400" y="2743200"/>
            <a:ext cx="2133600" cy="3048000"/>
            <a:chOff x="76200" y="2743200"/>
            <a:chExt cx="2133600" cy="3048000"/>
          </a:xfrm>
        </p:grpSpPr>
        <p:grpSp>
          <p:nvGrpSpPr>
            <p:cNvPr id="279" name="Group 278">
              <a:extLst>
                <a:ext uri="{FF2B5EF4-FFF2-40B4-BE49-F238E27FC236}">
                  <a16:creationId xmlns:a16="http://schemas.microsoft.com/office/drawing/2014/main" id="{D9BA7CBF-D427-4476-ACFF-00F910DB83B7}"/>
                </a:ext>
              </a:extLst>
            </p:cNvPr>
            <p:cNvGrpSpPr/>
            <p:nvPr/>
          </p:nvGrpSpPr>
          <p:grpSpPr>
            <a:xfrm>
              <a:off x="76200" y="2743200"/>
              <a:ext cx="2133600" cy="3048000"/>
              <a:chOff x="3505200" y="2743200"/>
              <a:chExt cx="2133600" cy="3048000"/>
            </a:xfrm>
          </p:grpSpPr>
          <p:sp>
            <p:nvSpPr>
              <p:cNvPr id="284" name="Rectangle 283">
                <a:extLst>
                  <a:ext uri="{FF2B5EF4-FFF2-40B4-BE49-F238E27FC236}">
                    <a16:creationId xmlns:a16="http://schemas.microsoft.com/office/drawing/2014/main" id="{A53A9F6B-B73B-4E58-A620-4924FD65FF29}"/>
                  </a:ext>
                </a:extLst>
              </p:cNvPr>
              <p:cNvSpPr/>
              <p:nvPr/>
            </p:nvSpPr>
            <p:spPr>
              <a:xfrm>
                <a:off x="3733800" y="2743200"/>
                <a:ext cx="1600200" cy="25146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5" name="Shape 205">
                <a:extLst>
                  <a:ext uri="{FF2B5EF4-FFF2-40B4-BE49-F238E27FC236}">
                    <a16:creationId xmlns:a16="http://schemas.microsoft.com/office/drawing/2014/main" id="{55DE7445-F8DD-4AA4-8AB0-9D41095719DC}"/>
                  </a:ext>
                </a:extLst>
              </p:cNvPr>
              <p:cNvSpPr/>
              <p:nvPr/>
            </p:nvSpPr>
            <p:spPr>
              <a:xfrm>
                <a:off x="3810000" y="2819400"/>
                <a:ext cx="1447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A</a:t>
                </a:r>
                <a:endParaRPr lang="en-US" sz="3200" b="1" i="0" u="none" strike="noStrike" cap="none" dirty="0">
                  <a:latin typeface="Calibri"/>
                  <a:ea typeface="Arial"/>
                  <a:cs typeface="Calibri"/>
                  <a:sym typeface="Arial"/>
                </a:endParaRPr>
              </a:p>
            </p:txBody>
          </p:sp>
          <p:sp>
            <p:nvSpPr>
              <p:cNvPr id="286" name="Shape 210">
                <a:extLst>
                  <a:ext uri="{FF2B5EF4-FFF2-40B4-BE49-F238E27FC236}">
                    <a16:creationId xmlns:a16="http://schemas.microsoft.com/office/drawing/2014/main" id="{E5DC473B-BD5D-4458-98A0-B123591BED77}"/>
                  </a:ext>
                </a:extLst>
              </p:cNvPr>
              <p:cNvSpPr/>
              <p:nvPr/>
            </p:nvSpPr>
            <p:spPr>
              <a:xfrm>
                <a:off x="3818739" y="4648200"/>
                <a:ext cx="1439061"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i="0" u="none" strike="noStrike" cap="none" dirty="0">
                    <a:latin typeface="Calibri"/>
                    <a:ea typeface="Arial"/>
                    <a:cs typeface="Calibri"/>
                    <a:sym typeface="Arial"/>
                  </a:rPr>
                  <a:t>D</a:t>
                </a:r>
              </a:p>
            </p:txBody>
          </p:sp>
          <p:sp>
            <p:nvSpPr>
              <p:cNvPr id="287" name="Shape 207">
                <a:extLst>
                  <a:ext uri="{FF2B5EF4-FFF2-40B4-BE49-F238E27FC236}">
                    <a16:creationId xmlns:a16="http://schemas.microsoft.com/office/drawing/2014/main" id="{19609035-E8D9-4132-B4BA-DD8F7E4AF69D}"/>
                  </a:ext>
                </a:extLst>
              </p:cNvPr>
              <p:cNvSpPr/>
              <p:nvPr/>
            </p:nvSpPr>
            <p:spPr>
              <a:xfrm>
                <a:off x="3505200" y="5352152"/>
                <a:ext cx="2133600" cy="439048"/>
              </a:xfrm>
              <a:prstGeom prst="rect">
                <a:avLst/>
              </a:prstGeom>
              <a:noFill/>
              <a:ln w="25400" cap="flat" cmpd="sng">
                <a:no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br>
                  <a:rPr lang="en-US" sz="2200" b="1" dirty="0">
                    <a:solidFill>
                      <a:schemeClr val="dk1"/>
                    </a:solidFill>
                    <a:latin typeface="Calibri"/>
                    <a:ea typeface="Arial"/>
                    <a:cs typeface="Calibri"/>
                    <a:sym typeface="Arial"/>
                  </a:rPr>
                </a:br>
                <a:r>
                  <a:rPr lang="en-US" sz="2200" b="1" dirty="0">
                    <a:solidFill>
                      <a:schemeClr val="dk1"/>
                    </a:solidFill>
                    <a:latin typeface="Calibri"/>
                    <a:ea typeface="Arial"/>
                    <a:cs typeface="Calibri"/>
                    <a:sym typeface="Arial"/>
                  </a:rPr>
                  <a:t>Traditional </a:t>
                </a:r>
              </a:p>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Compression </a:t>
                </a:r>
              </a:p>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a:t>
                </a:r>
                <a:r>
                  <a:rPr lang="en-US" sz="2200" b="1" dirty="0">
                    <a:solidFill>
                      <a:srgbClr val="FF0000"/>
                    </a:solidFill>
                    <a:latin typeface="Calibri"/>
                    <a:ea typeface="Arial"/>
                    <a:cs typeface="Calibri"/>
                    <a:sym typeface="Arial"/>
                  </a:rPr>
                  <a:t>Incompressible</a:t>
                </a:r>
                <a:r>
                  <a:rPr lang="en-US" sz="2200" b="1" dirty="0">
                    <a:solidFill>
                      <a:schemeClr val="dk1"/>
                    </a:solidFill>
                    <a:latin typeface="Calibri"/>
                    <a:ea typeface="Arial"/>
                    <a:cs typeface="Calibri"/>
                    <a:sym typeface="Arial"/>
                  </a:rPr>
                  <a:t>)</a:t>
                </a:r>
              </a:p>
            </p:txBody>
          </p:sp>
          <p:sp>
            <p:nvSpPr>
              <p:cNvPr id="288" name="Shape 205">
                <a:extLst>
                  <a:ext uri="{FF2B5EF4-FFF2-40B4-BE49-F238E27FC236}">
                    <a16:creationId xmlns:a16="http://schemas.microsoft.com/office/drawing/2014/main" id="{98AC5B3F-6A74-4447-8AAC-3973091D11E3}"/>
                  </a:ext>
                </a:extLst>
              </p:cNvPr>
              <p:cNvSpPr/>
              <p:nvPr/>
            </p:nvSpPr>
            <p:spPr>
              <a:xfrm>
                <a:off x="3810000" y="4038600"/>
                <a:ext cx="1447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C</a:t>
                </a:r>
                <a:endParaRPr lang="en-US" sz="3200" b="1" i="0" u="none" strike="noStrike" cap="none" dirty="0">
                  <a:latin typeface="Calibri"/>
                  <a:ea typeface="Arial"/>
                  <a:cs typeface="Calibri"/>
                  <a:sym typeface="Arial"/>
                </a:endParaRPr>
              </a:p>
            </p:txBody>
          </p:sp>
          <p:sp>
            <p:nvSpPr>
              <p:cNvPr id="289" name="Shape 210">
                <a:extLst>
                  <a:ext uri="{FF2B5EF4-FFF2-40B4-BE49-F238E27FC236}">
                    <a16:creationId xmlns:a16="http://schemas.microsoft.com/office/drawing/2014/main" id="{9CE76E7B-867F-41A9-AFD5-E8D0B50EF062}"/>
                  </a:ext>
                </a:extLst>
              </p:cNvPr>
              <p:cNvSpPr/>
              <p:nvPr/>
            </p:nvSpPr>
            <p:spPr>
              <a:xfrm>
                <a:off x="3810000" y="3429000"/>
                <a:ext cx="1447800"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B</a:t>
                </a:r>
                <a:endParaRPr lang="en-US" sz="3200" b="1" i="0" u="none" strike="noStrike" cap="none" dirty="0">
                  <a:latin typeface="Calibri"/>
                  <a:ea typeface="Arial"/>
                  <a:cs typeface="Calibri"/>
                  <a:sym typeface="Arial"/>
                </a:endParaRPr>
              </a:p>
            </p:txBody>
          </p:sp>
        </p:grpSp>
        <p:sp>
          <p:nvSpPr>
            <p:cNvPr id="280" name="Rectangle 279">
              <a:extLst>
                <a:ext uri="{FF2B5EF4-FFF2-40B4-BE49-F238E27FC236}">
                  <a16:creationId xmlns:a16="http://schemas.microsoft.com/office/drawing/2014/main" id="{69E6A8A8-7912-45B7-908F-27DF3CE1E390}"/>
                </a:ext>
              </a:extLst>
            </p:cNvPr>
            <p:cNvSpPr/>
            <p:nvPr/>
          </p:nvSpPr>
          <p:spPr>
            <a:xfrm>
              <a:off x="381000" y="28194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1" name="Rectangle 280">
              <a:extLst>
                <a:ext uri="{FF2B5EF4-FFF2-40B4-BE49-F238E27FC236}">
                  <a16:creationId xmlns:a16="http://schemas.microsoft.com/office/drawing/2014/main" id="{EE6BF009-FDB5-4DCA-AAFA-D17087C5E09F}"/>
                </a:ext>
              </a:extLst>
            </p:cNvPr>
            <p:cNvSpPr/>
            <p:nvPr/>
          </p:nvSpPr>
          <p:spPr>
            <a:xfrm>
              <a:off x="381000" y="34290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2" name="Rectangle 281">
              <a:extLst>
                <a:ext uri="{FF2B5EF4-FFF2-40B4-BE49-F238E27FC236}">
                  <a16:creationId xmlns:a16="http://schemas.microsoft.com/office/drawing/2014/main" id="{4CBF4BCA-C8A6-448D-B3E0-8B399FFBFEEB}"/>
                </a:ext>
              </a:extLst>
            </p:cNvPr>
            <p:cNvSpPr/>
            <p:nvPr/>
          </p:nvSpPr>
          <p:spPr>
            <a:xfrm>
              <a:off x="381000" y="40386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3" name="Rectangle 282">
              <a:extLst>
                <a:ext uri="{FF2B5EF4-FFF2-40B4-BE49-F238E27FC236}">
                  <a16:creationId xmlns:a16="http://schemas.microsoft.com/office/drawing/2014/main" id="{E4A83116-DA58-47FF-82A0-AF796A1DF67F}"/>
                </a:ext>
              </a:extLst>
            </p:cNvPr>
            <p:cNvSpPr/>
            <p:nvPr/>
          </p:nvSpPr>
          <p:spPr>
            <a:xfrm>
              <a:off x="381000" y="46482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91" name="Rectangle 290">
            <a:extLst>
              <a:ext uri="{FF2B5EF4-FFF2-40B4-BE49-F238E27FC236}">
                <a16:creationId xmlns:a16="http://schemas.microsoft.com/office/drawing/2014/main" id="{88ED701E-F8B5-4B11-B727-0AB817BCEB97}"/>
              </a:ext>
            </a:extLst>
          </p:cNvPr>
          <p:cNvSpPr/>
          <p:nvPr/>
        </p:nvSpPr>
        <p:spPr>
          <a:xfrm>
            <a:off x="150728" y="2706656"/>
            <a:ext cx="4311544" cy="3581400"/>
          </a:xfrm>
          <a:prstGeom prst="rect">
            <a:avLst/>
          </a:prstGeom>
          <a:solidFill>
            <a:schemeClr val="bg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1" name="Group 310">
            <a:extLst>
              <a:ext uri="{FF2B5EF4-FFF2-40B4-BE49-F238E27FC236}">
                <a16:creationId xmlns:a16="http://schemas.microsoft.com/office/drawing/2014/main" id="{5F7267CB-D028-4C60-87E9-442C3F84C989}"/>
              </a:ext>
            </a:extLst>
          </p:cNvPr>
          <p:cNvGrpSpPr/>
          <p:nvPr/>
        </p:nvGrpSpPr>
        <p:grpSpPr>
          <a:xfrm>
            <a:off x="6934200" y="2743200"/>
            <a:ext cx="2209800" cy="3048000"/>
            <a:chOff x="3505200" y="2743200"/>
            <a:chExt cx="2133600" cy="3048000"/>
          </a:xfrm>
        </p:grpSpPr>
        <p:sp>
          <p:nvSpPr>
            <p:cNvPr id="312" name="Rectangle 311">
              <a:extLst>
                <a:ext uri="{FF2B5EF4-FFF2-40B4-BE49-F238E27FC236}">
                  <a16:creationId xmlns:a16="http://schemas.microsoft.com/office/drawing/2014/main" id="{071595A0-464F-469A-9A2C-9A5A793722D9}"/>
                </a:ext>
              </a:extLst>
            </p:cNvPr>
            <p:cNvSpPr/>
            <p:nvPr/>
          </p:nvSpPr>
          <p:spPr>
            <a:xfrm>
              <a:off x="3733800" y="2743200"/>
              <a:ext cx="1600200" cy="25146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3" name="Shape 205">
              <a:extLst>
                <a:ext uri="{FF2B5EF4-FFF2-40B4-BE49-F238E27FC236}">
                  <a16:creationId xmlns:a16="http://schemas.microsoft.com/office/drawing/2014/main" id="{DB834FDE-55F6-4D70-A244-F456FE7AC92D}"/>
                </a:ext>
              </a:extLst>
            </p:cNvPr>
            <p:cNvSpPr/>
            <p:nvPr/>
          </p:nvSpPr>
          <p:spPr>
            <a:xfrm>
              <a:off x="3810000" y="2819400"/>
              <a:ext cx="1447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A</a:t>
              </a:r>
              <a:endParaRPr lang="en-US" sz="3200" b="1" i="0" u="none" strike="noStrike" cap="none" dirty="0">
                <a:latin typeface="Calibri"/>
                <a:ea typeface="Arial"/>
                <a:cs typeface="Calibri"/>
                <a:sym typeface="Arial"/>
              </a:endParaRPr>
            </a:p>
          </p:txBody>
        </p:sp>
        <p:sp>
          <p:nvSpPr>
            <p:cNvPr id="314" name="Shape 207">
              <a:extLst>
                <a:ext uri="{FF2B5EF4-FFF2-40B4-BE49-F238E27FC236}">
                  <a16:creationId xmlns:a16="http://schemas.microsoft.com/office/drawing/2014/main" id="{EFA25554-39D4-4033-BF47-4CC3CE3FBECF}"/>
                </a:ext>
              </a:extLst>
            </p:cNvPr>
            <p:cNvSpPr/>
            <p:nvPr/>
          </p:nvSpPr>
          <p:spPr>
            <a:xfrm>
              <a:off x="3505200" y="5352152"/>
              <a:ext cx="2133600" cy="439048"/>
            </a:xfrm>
            <a:prstGeom prst="rect">
              <a:avLst/>
            </a:prstGeom>
            <a:noFill/>
            <a:ln w="25400" cap="flat" cmpd="sng">
              <a:no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br>
                <a:rPr lang="en-US" sz="2200" b="1" dirty="0">
                  <a:solidFill>
                    <a:schemeClr val="dk1"/>
                  </a:solidFill>
                  <a:latin typeface="Calibri"/>
                  <a:ea typeface="Arial"/>
                  <a:cs typeface="Calibri"/>
                  <a:sym typeface="Arial"/>
                </a:rPr>
              </a:br>
              <a:r>
                <a:rPr lang="en-US" sz="2200" b="1" dirty="0">
                  <a:solidFill>
                    <a:schemeClr val="dk1"/>
                  </a:solidFill>
                  <a:latin typeface="Calibri"/>
                  <a:ea typeface="Arial"/>
                  <a:cs typeface="Calibri"/>
                  <a:sym typeface="Arial"/>
                </a:rPr>
                <a:t>Spatial </a:t>
              </a:r>
            </a:p>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Indexing</a:t>
              </a:r>
            </a:p>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a:t>
              </a:r>
              <a:r>
                <a:rPr lang="en-US" sz="2200" b="1" dirty="0">
                  <a:solidFill>
                    <a:srgbClr val="FF0000"/>
                  </a:solidFill>
                  <a:latin typeface="Calibri"/>
                  <a:ea typeface="Arial"/>
                  <a:cs typeface="Calibri"/>
                  <a:sym typeface="Arial"/>
                </a:rPr>
                <a:t>Incompressible</a:t>
              </a:r>
              <a:r>
                <a:rPr lang="en-US" sz="2200" b="1" dirty="0">
                  <a:solidFill>
                    <a:schemeClr val="dk1"/>
                  </a:solidFill>
                  <a:latin typeface="Calibri"/>
                  <a:ea typeface="Arial"/>
                  <a:cs typeface="Calibri"/>
                  <a:sym typeface="Arial"/>
                </a:rPr>
                <a:t>)</a:t>
              </a:r>
            </a:p>
          </p:txBody>
        </p:sp>
        <p:sp>
          <p:nvSpPr>
            <p:cNvPr id="315" name="Shape 205">
              <a:extLst>
                <a:ext uri="{FF2B5EF4-FFF2-40B4-BE49-F238E27FC236}">
                  <a16:creationId xmlns:a16="http://schemas.microsoft.com/office/drawing/2014/main" id="{2EE71240-880C-45A3-8654-B90FF0054380}"/>
                </a:ext>
              </a:extLst>
            </p:cNvPr>
            <p:cNvSpPr/>
            <p:nvPr/>
          </p:nvSpPr>
          <p:spPr>
            <a:xfrm>
              <a:off x="3810000" y="3429000"/>
              <a:ext cx="1447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C</a:t>
              </a:r>
              <a:endParaRPr lang="en-US" sz="3200" b="1" i="0" u="none" strike="noStrike" cap="none" dirty="0">
                <a:latin typeface="Calibri"/>
                <a:ea typeface="Arial"/>
                <a:cs typeface="Calibri"/>
                <a:sym typeface="Arial"/>
              </a:endParaRPr>
            </a:p>
          </p:txBody>
        </p:sp>
      </p:grpSp>
      <p:sp>
        <p:nvSpPr>
          <p:cNvPr id="316" name="Rectangle 315">
            <a:extLst>
              <a:ext uri="{FF2B5EF4-FFF2-40B4-BE49-F238E27FC236}">
                <a16:creationId xmlns:a16="http://schemas.microsoft.com/office/drawing/2014/main" id="{EA99A604-3FDC-4862-B59A-7B2106C042DE}"/>
              </a:ext>
            </a:extLst>
          </p:cNvPr>
          <p:cNvSpPr/>
          <p:nvPr/>
        </p:nvSpPr>
        <p:spPr>
          <a:xfrm>
            <a:off x="7249886" y="2819400"/>
            <a:ext cx="1499507"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7" name="Rectangle 316">
            <a:extLst>
              <a:ext uri="{FF2B5EF4-FFF2-40B4-BE49-F238E27FC236}">
                <a16:creationId xmlns:a16="http://schemas.microsoft.com/office/drawing/2014/main" id="{282CBF50-3DB4-4257-BEA4-73F7FB082BA2}"/>
              </a:ext>
            </a:extLst>
          </p:cNvPr>
          <p:cNvSpPr/>
          <p:nvPr/>
        </p:nvSpPr>
        <p:spPr>
          <a:xfrm>
            <a:off x="7249886" y="3429000"/>
            <a:ext cx="1499507"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8" name="Shape 205">
            <a:extLst>
              <a:ext uri="{FF2B5EF4-FFF2-40B4-BE49-F238E27FC236}">
                <a16:creationId xmlns:a16="http://schemas.microsoft.com/office/drawing/2014/main" id="{BCBA3E9A-7992-4193-BB22-D3508BDB3B9D}"/>
              </a:ext>
            </a:extLst>
          </p:cNvPr>
          <p:cNvSpPr/>
          <p:nvPr/>
        </p:nvSpPr>
        <p:spPr>
          <a:xfrm>
            <a:off x="7239000" y="4648200"/>
            <a:ext cx="1524000" cy="527961"/>
          </a:xfrm>
          <a:prstGeom prst="rect">
            <a:avLst/>
          </a:prstGeom>
          <a:solidFill>
            <a:schemeClr val="accent6">
              <a:lumMod val="75000"/>
            </a:schemeClr>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Y</a:t>
            </a:r>
            <a:endParaRPr lang="en-US" sz="3200" b="1" i="0" u="none" strike="noStrike" cap="none" dirty="0">
              <a:latin typeface="Calibri"/>
              <a:ea typeface="Arial"/>
              <a:cs typeface="Calibri"/>
              <a:sym typeface="Arial"/>
            </a:endParaRPr>
          </a:p>
        </p:txBody>
      </p:sp>
      <p:sp>
        <p:nvSpPr>
          <p:cNvPr id="319" name="Rectangle 318">
            <a:extLst>
              <a:ext uri="{FF2B5EF4-FFF2-40B4-BE49-F238E27FC236}">
                <a16:creationId xmlns:a16="http://schemas.microsoft.com/office/drawing/2014/main" id="{D1D03C82-A18C-40C4-B51D-DE2DDF56F928}"/>
              </a:ext>
            </a:extLst>
          </p:cNvPr>
          <p:cNvSpPr/>
          <p:nvPr/>
        </p:nvSpPr>
        <p:spPr>
          <a:xfrm>
            <a:off x="7249886" y="4648200"/>
            <a:ext cx="1499507"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0" name="Shape 205">
            <a:extLst>
              <a:ext uri="{FF2B5EF4-FFF2-40B4-BE49-F238E27FC236}">
                <a16:creationId xmlns:a16="http://schemas.microsoft.com/office/drawing/2014/main" id="{A7CF5528-23F7-4DEF-8B88-8B00C679AB96}"/>
              </a:ext>
            </a:extLst>
          </p:cNvPr>
          <p:cNvSpPr/>
          <p:nvPr/>
        </p:nvSpPr>
        <p:spPr>
          <a:xfrm>
            <a:off x="7239000" y="4038600"/>
            <a:ext cx="1524000" cy="527961"/>
          </a:xfrm>
          <a:prstGeom prst="rect">
            <a:avLst/>
          </a:prstGeom>
          <a:solidFill>
            <a:srgbClr val="E46C0A"/>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W</a:t>
            </a:r>
            <a:endParaRPr lang="en-US" sz="3200" b="1" i="0" u="none" strike="noStrike" cap="none" dirty="0">
              <a:latin typeface="Calibri"/>
              <a:ea typeface="Arial"/>
              <a:cs typeface="Calibri"/>
              <a:sym typeface="Arial"/>
            </a:endParaRPr>
          </a:p>
        </p:txBody>
      </p:sp>
      <p:sp>
        <p:nvSpPr>
          <p:cNvPr id="321" name="Rectangle 320">
            <a:extLst>
              <a:ext uri="{FF2B5EF4-FFF2-40B4-BE49-F238E27FC236}">
                <a16:creationId xmlns:a16="http://schemas.microsoft.com/office/drawing/2014/main" id="{87B9EE91-B442-4BC3-881B-9E0D8DADA8FA}"/>
              </a:ext>
            </a:extLst>
          </p:cNvPr>
          <p:cNvSpPr/>
          <p:nvPr/>
        </p:nvSpPr>
        <p:spPr>
          <a:xfrm>
            <a:off x="7249886" y="4038600"/>
            <a:ext cx="1499507"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322" name="Rectangle 321">
            <a:extLst>
              <a:ext uri="{FF2B5EF4-FFF2-40B4-BE49-F238E27FC236}">
                <a16:creationId xmlns:a16="http://schemas.microsoft.com/office/drawing/2014/main" id="{9030F3D1-682F-4060-B1D7-F9751D66AA04}"/>
              </a:ext>
            </a:extLst>
          </p:cNvPr>
          <p:cNvSpPr/>
          <p:nvPr/>
        </p:nvSpPr>
        <p:spPr>
          <a:xfrm>
            <a:off x="7019139" y="2593756"/>
            <a:ext cx="2016456" cy="3757607"/>
          </a:xfrm>
          <a:prstGeom prst="rect">
            <a:avLst/>
          </a:prstGeom>
          <a:solidFill>
            <a:schemeClr val="bg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0858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200"/>
                                  </p:stCondLst>
                                  <p:childTnLst>
                                    <p:set>
                                      <p:cBhvr>
                                        <p:cTn id="9" dur="1" fill="hold">
                                          <p:stCondLst>
                                            <p:cond delay="0"/>
                                          </p:stCondLst>
                                        </p:cTn>
                                        <p:tgtEl>
                                          <p:spTgt spid="66"/>
                                        </p:tgtEl>
                                        <p:attrNameLst>
                                          <p:attrName>style.visibility</p:attrName>
                                        </p:attrNameLst>
                                      </p:cBhvr>
                                      <p:to>
                                        <p:strVal val="visible"/>
                                      </p:to>
                                    </p:set>
                                  </p:childTnLst>
                                </p:cTn>
                              </p:par>
                            </p:childTnLst>
                          </p:cTn>
                        </p:par>
                        <p:par>
                          <p:cTn id="10" fill="hold">
                            <p:stCondLst>
                              <p:cond delay="200"/>
                            </p:stCondLst>
                            <p:childTnLst>
                              <p:par>
                                <p:cTn id="11" presetID="1" presetClass="entr" presetSubtype="0" fill="hold" grpId="0" nodeType="afterEffect">
                                  <p:stCondLst>
                                    <p:cond delay="300"/>
                                  </p:stCondLst>
                                  <p:childTnLst>
                                    <p:set>
                                      <p:cBhvr>
                                        <p:cTn id="1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83820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12</a:t>
            </a:fld>
            <a:endParaRPr lang="en-US"/>
          </a:p>
        </p:txBody>
      </p:sp>
      <p:sp>
        <p:nvSpPr>
          <p:cNvPr id="65" name="TextBox 64"/>
          <p:cNvSpPr txBox="1"/>
          <p:nvPr/>
        </p:nvSpPr>
        <p:spPr>
          <a:xfrm>
            <a:off x="-1" y="990600"/>
            <a:ext cx="9144001" cy="584776"/>
          </a:xfrm>
          <a:prstGeom prst="rect">
            <a:avLst/>
          </a:prstGeom>
          <a:noFill/>
        </p:spPr>
        <p:txBody>
          <a:bodyPr wrap="square" rtlCol="0">
            <a:spAutoFit/>
          </a:bodyPr>
          <a:lstStyle/>
          <a:p>
            <a:pPr lvl="0" algn="ctr">
              <a:spcBef>
                <a:spcPts val="560"/>
              </a:spcBef>
              <a:spcAft>
                <a:spcPts val="0"/>
              </a:spcAft>
              <a:buSzPct val="25000"/>
            </a:pPr>
            <a:r>
              <a:rPr lang="en-US" sz="3200" dirty="0">
                <a:solidFill>
                  <a:schemeClr val="dk1"/>
                </a:solidFill>
                <a:latin typeface="Calibri"/>
                <a:ea typeface="Arial"/>
                <a:cs typeface="Calibri"/>
                <a:sym typeface="Arial"/>
              </a:rPr>
              <a:t>Compression: Adds capacity, improve bandwidth?</a:t>
            </a:r>
          </a:p>
        </p:txBody>
      </p:sp>
      <p:grpSp>
        <p:nvGrpSpPr>
          <p:cNvPr id="37" name="Group 36"/>
          <p:cNvGrpSpPr/>
          <p:nvPr/>
        </p:nvGrpSpPr>
        <p:grpSpPr>
          <a:xfrm>
            <a:off x="1901657" y="1828800"/>
            <a:ext cx="5337343" cy="598666"/>
            <a:chOff x="2220393" y="1819577"/>
            <a:chExt cx="5337343" cy="598666"/>
          </a:xfrm>
        </p:grpSpPr>
        <p:sp>
          <p:nvSpPr>
            <p:cNvPr id="38" name="TextBox 37"/>
            <p:cNvSpPr txBox="1"/>
            <p:nvPr/>
          </p:nvSpPr>
          <p:spPr>
            <a:xfrm>
              <a:off x="2667000" y="1833467"/>
              <a:ext cx="433332" cy="584776"/>
            </a:xfrm>
            <a:prstGeom prst="rect">
              <a:avLst/>
            </a:prstGeom>
            <a:noFill/>
          </p:spPr>
          <p:txBody>
            <a:bodyPr wrap="none" rtlCol="0">
              <a:spAutoFit/>
            </a:bodyPr>
            <a:lstStyle/>
            <a:p>
              <a:r>
                <a:rPr lang="en-US" sz="3200" b="1" dirty="0">
                  <a:latin typeface="Calibri"/>
                  <a:cs typeface="Calibri"/>
                </a:rPr>
                <a:t>A</a:t>
              </a:r>
            </a:p>
          </p:txBody>
        </p:sp>
        <p:sp>
          <p:nvSpPr>
            <p:cNvPr id="41" name="Right Arrow 40"/>
            <p:cNvSpPr/>
            <p:nvPr/>
          </p:nvSpPr>
          <p:spPr>
            <a:xfrm>
              <a:off x="3091200" y="2031803"/>
              <a:ext cx="914400" cy="188105"/>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4038600" y="1833467"/>
              <a:ext cx="414697" cy="584776"/>
            </a:xfrm>
            <a:prstGeom prst="rect">
              <a:avLst/>
            </a:prstGeom>
            <a:noFill/>
          </p:spPr>
          <p:txBody>
            <a:bodyPr wrap="none" rtlCol="0">
              <a:spAutoFit/>
            </a:bodyPr>
            <a:lstStyle/>
            <a:p>
              <a:r>
                <a:rPr lang="en-US" sz="3200" b="1" dirty="0">
                  <a:latin typeface="Calibri"/>
                  <a:cs typeface="Calibri"/>
                </a:rPr>
                <a:t>B</a:t>
              </a:r>
            </a:p>
          </p:txBody>
        </p:sp>
        <p:sp>
          <p:nvSpPr>
            <p:cNvPr id="43" name="TextBox 42"/>
            <p:cNvSpPr txBox="1"/>
            <p:nvPr/>
          </p:nvSpPr>
          <p:spPr>
            <a:xfrm>
              <a:off x="5424448" y="1833467"/>
              <a:ext cx="401873" cy="584776"/>
            </a:xfrm>
            <a:prstGeom prst="rect">
              <a:avLst/>
            </a:prstGeom>
            <a:noFill/>
          </p:spPr>
          <p:txBody>
            <a:bodyPr wrap="none" rtlCol="0">
              <a:spAutoFit/>
            </a:bodyPr>
            <a:lstStyle/>
            <a:p>
              <a:r>
                <a:rPr lang="en-US" sz="3200" b="1" dirty="0">
                  <a:latin typeface="Calibri"/>
                  <a:cs typeface="Calibri"/>
                </a:rPr>
                <a:t>C</a:t>
              </a:r>
            </a:p>
          </p:txBody>
        </p:sp>
        <p:sp>
          <p:nvSpPr>
            <p:cNvPr id="44" name="TextBox 43"/>
            <p:cNvSpPr txBox="1"/>
            <p:nvPr/>
          </p:nvSpPr>
          <p:spPr>
            <a:xfrm>
              <a:off x="6735336" y="1833467"/>
              <a:ext cx="443351" cy="584776"/>
            </a:xfrm>
            <a:prstGeom prst="rect">
              <a:avLst/>
            </a:prstGeom>
            <a:noFill/>
          </p:spPr>
          <p:txBody>
            <a:bodyPr wrap="none" rtlCol="0">
              <a:spAutoFit/>
            </a:bodyPr>
            <a:lstStyle/>
            <a:p>
              <a:r>
                <a:rPr lang="en-US" sz="3200" b="1" dirty="0">
                  <a:latin typeface="Calibri"/>
                  <a:cs typeface="Calibri"/>
                </a:rPr>
                <a:t>D</a:t>
              </a:r>
            </a:p>
          </p:txBody>
        </p:sp>
        <p:grpSp>
          <p:nvGrpSpPr>
            <p:cNvPr id="45" name="Group 44"/>
            <p:cNvGrpSpPr/>
            <p:nvPr/>
          </p:nvGrpSpPr>
          <p:grpSpPr>
            <a:xfrm>
              <a:off x="2220393" y="1819577"/>
              <a:ext cx="5337343" cy="335617"/>
              <a:chOff x="2220393" y="1802297"/>
              <a:chExt cx="5337343" cy="335617"/>
            </a:xfrm>
          </p:grpSpPr>
          <p:cxnSp>
            <p:nvCxnSpPr>
              <p:cNvPr id="52" name="Straight Connector 51"/>
              <p:cNvCxnSpPr/>
              <p:nvPr/>
            </p:nvCxnSpPr>
            <p:spPr>
              <a:xfrm flipH="1" flipV="1">
                <a:off x="7508041" y="1802297"/>
                <a:ext cx="7436" cy="335617"/>
              </a:xfrm>
              <a:prstGeom prst="line">
                <a:avLst/>
              </a:prstGeom>
              <a:ln w="1016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V="1">
                <a:off x="2220393" y="1828800"/>
                <a:ext cx="5337343" cy="26453"/>
              </a:xfrm>
              <a:prstGeom prst="line">
                <a:avLst/>
              </a:prstGeom>
              <a:ln w="1016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7169037" y="2107680"/>
                <a:ext cx="381000" cy="0"/>
              </a:xfrm>
              <a:prstGeom prst="line">
                <a:avLst/>
              </a:prstGeom>
              <a:ln w="1016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46" name="Group 45"/>
            <p:cNvGrpSpPr/>
            <p:nvPr/>
          </p:nvGrpSpPr>
          <p:grpSpPr>
            <a:xfrm flipH="1">
              <a:off x="2234160" y="1852706"/>
              <a:ext cx="381000" cy="340294"/>
              <a:chOff x="7332480" y="2021906"/>
              <a:chExt cx="381000" cy="340294"/>
            </a:xfrm>
          </p:grpSpPr>
          <p:cxnSp>
            <p:nvCxnSpPr>
              <p:cNvPr id="49" name="Straight Connector 48"/>
              <p:cNvCxnSpPr/>
              <p:nvPr/>
            </p:nvCxnSpPr>
            <p:spPr>
              <a:xfrm flipH="1" flipV="1">
                <a:off x="7674208" y="2021906"/>
                <a:ext cx="4712" cy="340294"/>
              </a:xfrm>
              <a:prstGeom prst="line">
                <a:avLst/>
              </a:prstGeom>
              <a:ln w="1016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7332480" y="2320923"/>
                <a:ext cx="381000" cy="0"/>
              </a:xfrm>
              <a:prstGeom prst="line">
                <a:avLst/>
              </a:prstGeom>
              <a:ln w="1016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47" name="Right Arrow 46"/>
            <p:cNvSpPr/>
            <p:nvPr/>
          </p:nvSpPr>
          <p:spPr>
            <a:xfrm>
              <a:off x="4495800" y="2031803"/>
              <a:ext cx="914400" cy="188105"/>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ight Arrow 47"/>
            <p:cNvSpPr/>
            <p:nvPr/>
          </p:nvSpPr>
          <p:spPr>
            <a:xfrm>
              <a:off x="5834400" y="2031803"/>
              <a:ext cx="914400" cy="188105"/>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6934200" y="2743200"/>
            <a:ext cx="2209800" cy="3048000"/>
            <a:chOff x="3505200" y="2743200"/>
            <a:chExt cx="2133600" cy="3048000"/>
          </a:xfrm>
        </p:grpSpPr>
        <p:sp>
          <p:nvSpPr>
            <p:cNvPr id="31" name="Rectangle 30"/>
            <p:cNvSpPr/>
            <p:nvPr/>
          </p:nvSpPr>
          <p:spPr>
            <a:xfrm>
              <a:off x="3733800" y="2743200"/>
              <a:ext cx="1600200" cy="25146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Shape 205"/>
            <p:cNvSpPr/>
            <p:nvPr/>
          </p:nvSpPr>
          <p:spPr>
            <a:xfrm>
              <a:off x="3810000" y="2819400"/>
              <a:ext cx="1447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A</a:t>
              </a:r>
              <a:endParaRPr lang="en-US" sz="3200" b="1" i="0" u="none" strike="noStrike" cap="none" dirty="0">
                <a:latin typeface="Calibri"/>
                <a:ea typeface="Arial"/>
                <a:cs typeface="Calibri"/>
                <a:sym typeface="Arial"/>
              </a:endParaRPr>
            </a:p>
          </p:txBody>
        </p:sp>
        <p:sp>
          <p:nvSpPr>
            <p:cNvPr id="35" name="Shape 207"/>
            <p:cNvSpPr/>
            <p:nvPr/>
          </p:nvSpPr>
          <p:spPr>
            <a:xfrm>
              <a:off x="3505200" y="5352152"/>
              <a:ext cx="2133600" cy="439048"/>
            </a:xfrm>
            <a:prstGeom prst="rect">
              <a:avLst/>
            </a:prstGeom>
            <a:noFill/>
            <a:ln w="25400" cap="flat" cmpd="sng">
              <a:no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br>
                <a:rPr lang="en-US" sz="2200" b="1" dirty="0">
                  <a:solidFill>
                    <a:schemeClr val="dk1"/>
                  </a:solidFill>
                  <a:latin typeface="Calibri"/>
                  <a:ea typeface="Arial"/>
                  <a:cs typeface="Calibri"/>
                  <a:sym typeface="Arial"/>
                </a:rPr>
              </a:br>
              <a:r>
                <a:rPr lang="en-US" sz="2200" b="1" dirty="0">
                  <a:solidFill>
                    <a:schemeClr val="dk1"/>
                  </a:solidFill>
                  <a:latin typeface="Calibri"/>
                  <a:ea typeface="Arial"/>
                  <a:cs typeface="Calibri"/>
                  <a:sym typeface="Arial"/>
                </a:rPr>
                <a:t>Spatial </a:t>
              </a:r>
            </a:p>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Indexing</a:t>
              </a:r>
            </a:p>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a:t>
              </a:r>
              <a:r>
                <a:rPr lang="en-US" sz="2200" b="1" dirty="0">
                  <a:solidFill>
                    <a:srgbClr val="FF0000"/>
                  </a:solidFill>
                  <a:latin typeface="Calibri"/>
                  <a:ea typeface="Arial"/>
                  <a:cs typeface="Calibri"/>
                  <a:sym typeface="Arial"/>
                </a:rPr>
                <a:t>Incompressible</a:t>
              </a:r>
              <a:r>
                <a:rPr lang="en-US" sz="2200" b="1" dirty="0">
                  <a:solidFill>
                    <a:schemeClr val="dk1"/>
                  </a:solidFill>
                  <a:latin typeface="Calibri"/>
                  <a:ea typeface="Arial"/>
                  <a:cs typeface="Calibri"/>
                  <a:sym typeface="Arial"/>
                </a:rPr>
                <a:t>)</a:t>
              </a:r>
            </a:p>
          </p:txBody>
        </p:sp>
        <p:sp>
          <p:nvSpPr>
            <p:cNvPr id="39" name="Shape 205"/>
            <p:cNvSpPr/>
            <p:nvPr/>
          </p:nvSpPr>
          <p:spPr>
            <a:xfrm>
              <a:off x="3810000" y="3429000"/>
              <a:ext cx="1447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C</a:t>
              </a:r>
              <a:endParaRPr lang="en-US" sz="3200" b="1" i="0" u="none" strike="noStrike" cap="none" dirty="0">
                <a:latin typeface="Calibri"/>
                <a:ea typeface="Arial"/>
                <a:cs typeface="Calibri"/>
                <a:sym typeface="Arial"/>
              </a:endParaRPr>
            </a:p>
          </p:txBody>
        </p:sp>
      </p:grpSp>
      <p:sp>
        <p:nvSpPr>
          <p:cNvPr id="10" name="Rectangle 9"/>
          <p:cNvSpPr/>
          <p:nvPr/>
        </p:nvSpPr>
        <p:spPr>
          <a:xfrm>
            <a:off x="7249886" y="2819400"/>
            <a:ext cx="1499507"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p:cNvSpPr/>
          <p:nvPr/>
        </p:nvSpPr>
        <p:spPr>
          <a:xfrm>
            <a:off x="7249886" y="3429000"/>
            <a:ext cx="1499507"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Shape 205"/>
          <p:cNvSpPr/>
          <p:nvPr/>
        </p:nvSpPr>
        <p:spPr>
          <a:xfrm>
            <a:off x="7239000" y="4648200"/>
            <a:ext cx="1524000" cy="527961"/>
          </a:xfrm>
          <a:prstGeom prst="rect">
            <a:avLst/>
          </a:prstGeom>
          <a:solidFill>
            <a:schemeClr val="accent6">
              <a:lumMod val="75000"/>
            </a:schemeClr>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Y</a:t>
            </a:r>
            <a:endParaRPr lang="en-US" sz="3200" b="1" i="0" u="none" strike="noStrike" cap="none" dirty="0">
              <a:latin typeface="Calibri"/>
              <a:ea typeface="Arial"/>
              <a:cs typeface="Calibri"/>
              <a:sym typeface="Arial"/>
            </a:endParaRPr>
          </a:p>
        </p:txBody>
      </p:sp>
      <p:sp>
        <p:nvSpPr>
          <p:cNvPr id="73" name="Rectangle 72"/>
          <p:cNvSpPr/>
          <p:nvPr/>
        </p:nvSpPr>
        <p:spPr>
          <a:xfrm>
            <a:off x="7249886" y="4648200"/>
            <a:ext cx="1499507"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2" name="Shape 205"/>
          <p:cNvSpPr/>
          <p:nvPr/>
        </p:nvSpPr>
        <p:spPr>
          <a:xfrm>
            <a:off x="7239000" y="4038600"/>
            <a:ext cx="1524000" cy="527961"/>
          </a:xfrm>
          <a:prstGeom prst="rect">
            <a:avLst/>
          </a:prstGeom>
          <a:solidFill>
            <a:srgbClr val="E46C0A"/>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W</a:t>
            </a:r>
            <a:endParaRPr lang="en-US" sz="3200" b="1" i="0" u="none" strike="noStrike" cap="none" dirty="0">
              <a:latin typeface="Calibri"/>
              <a:ea typeface="Arial"/>
              <a:cs typeface="Calibri"/>
              <a:sym typeface="Arial"/>
            </a:endParaRPr>
          </a:p>
        </p:txBody>
      </p:sp>
      <p:sp>
        <p:nvSpPr>
          <p:cNvPr id="72" name="Rectangle 71"/>
          <p:cNvSpPr/>
          <p:nvPr/>
        </p:nvSpPr>
        <p:spPr>
          <a:xfrm>
            <a:off x="7249886" y="4038600"/>
            <a:ext cx="1499507"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cxnSp>
        <p:nvCxnSpPr>
          <p:cNvPr id="67" name="Straight Arrow Connector 66"/>
          <p:cNvCxnSpPr/>
          <p:nvPr/>
        </p:nvCxnSpPr>
        <p:spPr>
          <a:xfrm flipH="1">
            <a:off x="7336465" y="2590800"/>
            <a:ext cx="1219199" cy="1"/>
          </a:xfrm>
          <a:prstGeom prst="straightConnector1">
            <a:avLst/>
          </a:prstGeom>
          <a:ln w="508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7565064" y="1905000"/>
            <a:ext cx="969336" cy="584776"/>
          </a:xfrm>
          <a:prstGeom prst="rect">
            <a:avLst/>
          </a:prstGeom>
          <a:solidFill>
            <a:schemeClr val="bg1">
              <a:lumMod val="65000"/>
            </a:schemeClr>
          </a:solidFill>
        </p:spPr>
        <p:txBody>
          <a:bodyPr wrap="none" rtlCol="0">
            <a:spAutoFit/>
          </a:bodyPr>
          <a:lstStyle/>
          <a:p>
            <a:pPr algn="ctr"/>
            <a:r>
              <a:rPr lang="en-US" sz="3200" b="1" dirty="0">
                <a:latin typeface="Calibri"/>
                <a:cs typeface="Calibri"/>
              </a:rPr>
              <a:t>B,D?</a:t>
            </a:r>
          </a:p>
        </p:txBody>
      </p:sp>
      <p:sp>
        <p:nvSpPr>
          <p:cNvPr id="70" name="Rounded Rectangle 69"/>
          <p:cNvSpPr/>
          <p:nvPr/>
        </p:nvSpPr>
        <p:spPr>
          <a:xfrm>
            <a:off x="6934200" y="4114800"/>
            <a:ext cx="2133600" cy="1066800"/>
          </a:xfrm>
          <a:prstGeom prst="roundRect">
            <a:avLst/>
          </a:prstGeom>
          <a:solidFill>
            <a:schemeClr val="bg1"/>
          </a:solid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&lt; </a:t>
            </a:r>
            <a:r>
              <a:rPr lang="en-US" sz="3200" i="1" dirty="0">
                <a:solidFill>
                  <a:schemeClr val="tx1"/>
                </a:solidFill>
              </a:rPr>
              <a:t>1x</a:t>
            </a:r>
          </a:p>
          <a:p>
            <a:pPr algn="ctr"/>
            <a:r>
              <a:rPr lang="en-US" sz="3200" i="1" dirty="0">
                <a:solidFill>
                  <a:schemeClr val="tx1"/>
                </a:solidFill>
              </a:rPr>
              <a:t>Bandwidth</a:t>
            </a:r>
          </a:p>
        </p:txBody>
      </p:sp>
      <p:sp>
        <p:nvSpPr>
          <p:cNvPr id="3" name="Title 2">
            <a:extLst>
              <a:ext uri="{FF2B5EF4-FFF2-40B4-BE49-F238E27FC236}">
                <a16:creationId xmlns:a16="http://schemas.microsoft.com/office/drawing/2014/main" id="{992DB452-67D0-466C-8EE9-60E8D0D203F2}"/>
              </a:ext>
            </a:extLst>
          </p:cNvPr>
          <p:cNvSpPr>
            <a:spLocks noGrp="1"/>
          </p:cNvSpPr>
          <p:nvPr>
            <p:ph type="title"/>
          </p:nvPr>
        </p:nvSpPr>
        <p:spPr/>
        <p:txBody>
          <a:bodyPr/>
          <a:lstStyle/>
          <a:p>
            <a:r>
              <a:rPr lang="en-US" dirty="0"/>
              <a:t>INTRODUCTION: COMPRESSED DRAM CACHE</a:t>
            </a:r>
          </a:p>
        </p:txBody>
      </p:sp>
      <p:grpSp>
        <p:nvGrpSpPr>
          <p:cNvPr id="96" name="Group 95">
            <a:extLst>
              <a:ext uri="{FF2B5EF4-FFF2-40B4-BE49-F238E27FC236}">
                <a16:creationId xmlns:a16="http://schemas.microsoft.com/office/drawing/2014/main" id="{5C6B549A-6C25-46C8-880D-86892FD9C969}"/>
              </a:ext>
            </a:extLst>
          </p:cNvPr>
          <p:cNvGrpSpPr/>
          <p:nvPr/>
        </p:nvGrpSpPr>
        <p:grpSpPr>
          <a:xfrm>
            <a:off x="76200" y="2743200"/>
            <a:ext cx="1981200" cy="3048000"/>
            <a:chOff x="76200" y="2743200"/>
            <a:chExt cx="1981200" cy="3048000"/>
          </a:xfrm>
        </p:grpSpPr>
        <p:grpSp>
          <p:nvGrpSpPr>
            <p:cNvPr id="97" name="Group 96">
              <a:extLst>
                <a:ext uri="{FF2B5EF4-FFF2-40B4-BE49-F238E27FC236}">
                  <a16:creationId xmlns:a16="http://schemas.microsoft.com/office/drawing/2014/main" id="{9CFF26CA-BA25-4FA5-B483-5CF58FEE6D3F}"/>
                </a:ext>
              </a:extLst>
            </p:cNvPr>
            <p:cNvGrpSpPr/>
            <p:nvPr/>
          </p:nvGrpSpPr>
          <p:grpSpPr>
            <a:xfrm>
              <a:off x="76200" y="2743200"/>
              <a:ext cx="1981200" cy="3048000"/>
              <a:chOff x="2667000" y="2743200"/>
              <a:chExt cx="1981200" cy="3048000"/>
            </a:xfrm>
          </p:grpSpPr>
          <p:grpSp>
            <p:nvGrpSpPr>
              <p:cNvPr id="102" name="Group 101">
                <a:extLst>
                  <a:ext uri="{FF2B5EF4-FFF2-40B4-BE49-F238E27FC236}">
                    <a16:creationId xmlns:a16="http://schemas.microsoft.com/office/drawing/2014/main" id="{EE7BACDA-28BD-4C0E-AB84-35CDE775FD5F}"/>
                  </a:ext>
                </a:extLst>
              </p:cNvPr>
              <p:cNvGrpSpPr/>
              <p:nvPr/>
            </p:nvGrpSpPr>
            <p:grpSpPr>
              <a:xfrm>
                <a:off x="2667000" y="2743200"/>
                <a:ext cx="1981200" cy="3048000"/>
                <a:chOff x="3505200" y="2743200"/>
                <a:chExt cx="1981200" cy="3048000"/>
              </a:xfrm>
            </p:grpSpPr>
            <p:sp>
              <p:nvSpPr>
                <p:cNvPr id="107" name="Rectangle 106">
                  <a:extLst>
                    <a:ext uri="{FF2B5EF4-FFF2-40B4-BE49-F238E27FC236}">
                      <a16:creationId xmlns:a16="http://schemas.microsoft.com/office/drawing/2014/main" id="{ABEB62BB-2E88-4B41-9AFA-C3BB5711B8AB}"/>
                    </a:ext>
                  </a:extLst>
                </p:cNvPr>
                <p:cNvSpPr/>
                <p:nvPr/>
              </p:nvSpPr>
              <p:spPr>
                <a:xfrm>
                  <a:off x="3733800" y="2743200"/>
                  <a:ext cx="1600200" cy="25146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Shape 205">
                  <a:extLst>
                    <a:ext uri="{FF2B5EF4-FFF2-40B4-BE49-F238E27FC236}">
                      <a16:creationId xmlns:a16="http://schemas.microsoft.com/office/drawing/2014/main" id="{AF064468-C904-4024-9074-0B0298DA8751}"/>
                    </a:ext>
                  </a:extLst>
                </p:cNvPr>
                <p:cNvSpPr/>
                <p:nvPr/>
              </p:nvSpPr>
              <p:spPr>
                <a:xfrm>
                  <a:off x="3810000" y="2819400"/>
                  <a:ext cx="685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A</a:t>
                  </a:r>
                  <a:endParaRPr lang="en-US" sz="3200" b="1" i="0" u="none" strike="noStrike" cap="none" dirty="0">
                    <a:latin typeface="Calibri"/>
                    <a:ea typeface="Arial"/>
                    <a:cs typeface="Calibri"/>
                    <a:sym typeface="Arial"/>
                  </a:endParaRPr>
                </a:p>
              </p:txBody>
            </p:sp>
            <p:sp>
              <p:nvSpPr>
                <p:cNvPr id="109" name="Shape 210">
                  <a:extLst>
                    <a:ext uri="{FF2B5EF4-FFF2-40B4-BE49-F238E27FC236}">
                      <a16:creationId xmlns:a16="http://schemas.microsoft.com/office/drawing/2014/main" id="{D78D4FD5-812E-4DE5-89D0-BC8C71A124FA}"/>
                    </a:ext>
                  </a:extLst>
                </p:cNvPr>
                <p:cNvSpPr/>
                <p:nvPr/>
              </p:nvSpPr>
              <p:spPr>
                <a:xfrm>
                  <a:off x="3818739" y="4648200"/>
                  <a:ext cx="677061"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i="0" u="none" strike="noStrike" cap="none" dirty="0">
                      <a:latin typeface="Calibri"/>
                      <a:ea typeface="Arial"/>
                      <a:cs typeface="Calibri"/>
                      <a:sym typeface="Arial"/>
                    </a:rPr>
                    <a:t>D</a:t>
                  </a:r>
                </a:p>
              </p:txBody>
            </p:sp>
            <p:sp>
              <p:nvSpPr>
                <p:cNvPr id="110" name="Shape 207">
                  <a:extLst>
                    <a:ext uri="{FF2B5EF4-FFF2-40B4-BE49-F238E27FC236}">
                      <a16:creationId xmlns:a16="http://schemas.microsoft.com/office/drawing/2014/main" id="{A139DF3D-F20A-4215-8E31-26F5AB3F7ED3}"/>
                    </a:ext>
                  </a:extLst>
                </p:cNvPr>
                <p:cNvSpPr/>
                <p:nvPr/>
              </p:nvSpPr>
              <p:spPr>
                <a:xfrm>
                  <a:off x="3505200" y="5352152"/>
                  <a:ext cx="1981200" cy="439048"/>
                </a:xfrm>
                <a:prstGeom prst="rect">
                  <a:avLst/>
                </a:prstGeom>
                <a:noFill/>
                <a:ln w="25400" cap="flat" cmpd="sng">
                  <a:no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br>
                    <a:rPr lang="en-US" sz="2200" b="1" dirty="0">
                      <a:solidFill>
                        <a:schemeClr val="dk1"/>
                      </a:solidFill>
                      <a:latin typeface="Calibri"/>
                      <a:ea typeface="Arial"/>
                      <a:cs typeface="Calibri"/>
                      <a:sym typeface="Arial"/>
                    </a:rPr>
                  </a:br>
                  <a:r>
                    <a:rPr lang="en-US" sz="2200" b="1" dirty="0">
                      <a:solidFill>
                        <a:schemeClr val="dk1"/>
                      </a:solidFill>
                      <a:latin typeface="Calibri"/>
                      <a:ea typeface="Arial"/>
                      <a:cs typeface="Calibri"/>
                      <a:sym typeface="Arial"/>
                    </a:rPr>
                    <a:t>Traditional </a:t>
                  </a:r>
                </a:p>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Compression </a:t>
                  </a:r>
                </a:p>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a:t>
                  </a:r>
                  <a:r>
                    <a:rPr lang="en-US" sz="2200" b="1" dirty="0">
                      <a:solidFill>
                        <a:schemeClr val="accent3"/>
                      </a:solidFill>
                      <a:latin typeface="Calibri"/>
                      <a:ea typeface="Arial"/>
                      <a:cs typeface="Calibri"/>
                      <a:sym typeface="Arial"/>
                    </a:rPr>
                    <a:t>Compressible</a:t>
                  </a:r>
                  <a:r>
                    <a:rPr lang="en-US" sz="2200" b="1" dirty="0">
                      <a:solidFill>
                        <a:schemeClr val="dk1"/>
                      </a:solidFill>
                      <a:latin typeface="Calibri"/>
                      <a:ea typeface="Arial"/>
                      <a:cs typeface="Calibri"/>
                      <a:sym typeface="Arial"/>
                    </a:rPr>
                    <a:t>)</a:t>
                  </a:r>
                </a:p>
              </p:txBody>
            </p:sp>
            <p:sp>
              <p:nvSpPr>
                <p:cNvPr id="111" name="Shape 205">
                  <a:extLst>
                    <a:ext uri="{FF2B5EF4-FFF2-40B4-BE49-F238E27FC236}">
                      <a16:creationId xmlns:a16="http://schemas.microsoft.com/office/drawing/2014/main" id="{860AFECA-C0E0-42AB-816D-B71F333DC814}"/>
                    </a:ext>
                  </a:extLst>
                </p:cNvPr>
                <p:cNvSpPr/>
                <p:nvPr/>
              </p:nvSpPr>
              <p:spPr>
                <a:xfrm>
                  <a:off x="3810000" y="4038600"/>
                  <a:ext cx="685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C</a:t>
                  </a:r>
                  <a:endParaRPr lang="en-US" sz="3200" b="1" i="0" u="none" strike="noStrike" cap="none" dirty="0">
                    <a:latin typeface="Calibri"/>
                    <a:ea typeface="Arial"/>
                    <a:cs typeface="Calibri"/>
                    <a:sym typeface="Arial"/>
                  </a:endParaRPr>
                </a:p>
              </p:txBody>
            </p:sp>
            <p:sp>
              <p:nvSpPr>
                <p:cNvPr id="112" name="Shape 210">
                  <a:extLst>
                    <a:ext uri="{FF2B5EF4-FFF2-40B4-BE49-F238E27FC236}">
                      <a16:creationId xmlns:a16="http://schemas.microsoft.com/office/drawing/2014/main" id="{F6AD09C6-A75A-4F36-9A00-F4AA167BCACA}"/>
                    </a:ext>
                  </a:extLst>
                </p:cNvPr>
                <p:cNvSpPr/>
                <p:nvPr/>
              </p:nvSpPr>
              <p:spPr>
                <a:xfrm>
                  <a:off x="3810000" y="3429000"/>
                  <a:ext cx="685800"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B</a:t>
                  </a:r>
                  <a:endParaRPr lang="en-US" sz="3200" b="1" i="0" u="none" strike="noStrike" cap="none" dirty="0">
                    <a:latin typeface="Calibri"/>
                    <a:ea typeface="Arial"/>
                    <a:cs typeface="Calibri"/>
                    <a:sym typeface="Arial"/>
                  </a:endParaRPr>
                </a:p>
              </p:txBody>
            </p:sp>
          </p:grpSp>
          <p:sp>
            <p:nvSpPr>
              <p:cNvPr id="103" name="Shape 205">
                <a:extLst>
                  <a:ext uri="{FF2B5EF4-FFF2-40B4-BE49-F238E27FC236}">
                    <a16:creationId xmlns:a16="http://schemas.microsoft.com/office/drawing/2014/main" id="{FABFE7B7-C4B2-40AB-BA8D-CFEC5E0A9383}"/>
                  </a:ext>
                </a:extLst>
              </p:cNvPr>
              <p:cNvSpPr/>
              <p:nvPr/>
            </p:nvSpPr>
            <p:spPr>
              <a:xfrm>
                <a:off x="3733800" y="2819400"/>
                <a:ext cx="685800" cy="527961"/>
              </a:xfrm>
              <a:prstGeom prst="rect">
                <a:avLst/>
              </a:prstGeom>
              <a:solidFill>
                <a:srgbClr val="E46C0A"/>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W</a:t>
                </a:r>
                <a:endParaRPr lang="en-US" sz="3200" b="1" i="0" u="none" strike="noStrike" cap="none" dirty="0">
                  <a:latin typeface="Calibri"/>
                  <a:ea typeface="Arial"/>
                  <a:cs typeface="Calibri"/>
                  <a:sym typeface="Arial"/>
                </a:endParaRPr>
              </a:p>
            </p:txBody>
          </p:sp>
          <p:sp>
            <p:nvSpPr>
              <p:cNvPr id="104" name="Shape 210">
                <a:extLst>
                  <a:ext uri="{FF2B5EF4-FFF2-40B4-BE49-F238E27FC236}">
                    <a16:creationId xmlns:a16="http://schemas.microsoft.com/office/drawing/2014/main" id="{8EE27437-A4F2-4CAD-B17F-3EF2BADBA72D}"/>
                  </a:ext>
                </a:extLst>
              </p:cNvPr>
              <p:cNvSpPr/>
              <p:nvPr/>
            </p:nvSpPr>
            <p:spPr>
              <a:xfrm>
                <a:off x="3733800" y="3429000"/>
                <a:ext cx="685800" cy="533400"/>
              </a:xfrm>
              <a:prstGeom prst="rect">
                <a:avLst/>
              </a:prstGeom>
              <a:solidFill>
                <a:srgbClr val="9BBB59"/>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X</a:t>
                </a:r>
                <a:endParaRPr lang="en-US" sz="3200" b="1" i="0" u="none" strike="noStrike" cap="none" dirty="0">
                  <a:latin typeface="Calibri"/>
                  <a:ea typeface="Arial"/>
                  <a:cs typeface="Calibri"/>
                  <a:sym typeface="Arial"/>
                </a:endParaRPr>
              </a:p>
            </p:txBody>
          </p:sp>
          <p:sp>
            <p:nvSpPr>
              <p:cNvPr id="105" name="Shape 205">
                <a:extLst>
                  <a:ext uri="{FF2B5EF4-FFF2-40B4-BE49-F238E27FC236}">
                    <a16:creationId xmlns:a16="http://schemas.microsoft.com/office/drawing/2014/main" id="{CC312F5D-59F7-4A13-A096-56C5CD4DE124}"/>
                  </a:ext>
                </a:extLst>
              </p:cNvPr>
              <p:cNvSpPr/>
              <p:nvPr/>
            </p:nvSpPr>
            <p:spPr>
              <a:xfrm>
                <a:off x="3733800" y="4038600"/>
                <a:ext cx="685800" cy="527961"/>
              </a:xfrm>
              <a:prstGeom prst="rect">
                <a:avLst/>
              </a:prstGeom>
              <a:solidFill>
                <a:schemeClr val="accent6">
                  <a:lumMod val="75000"/>
                </a:schemeClr>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Y</a:t>
                </a:r>
                <a:endParaRPr lang="en-US" sz="3200" b="1" i="0" u="none" strike="noStrike" cap="none" dirty="0">
                  <a:latin typeface="Calibri"/>
                  <a:ea typeface="Arial"/>
                  <a:cs typeface="Calibri"/>
                  <a:sym typeface="Arial"/>
                </a:endParaRPr>
              </a:p>
            </p:txBody>
          </p:sp>
          <p:sp>
            <p:nvSpPr>
              <p:cNvPr id="106" name="Shape 210">
                <a:extLst>
                  <a:ext uri="{FF2B5EF4-FFF2-40B4-BE49-F238E27FC236}">
                    <a16:creationId xmlns:a16="http://schemas.microsoft.com/office/drawing/2014/main" id="{5FA0026E-B5EC-4047-A778-78FF5DE53EF7}"/>
                  </a:ext>
                </a:extLst>
              </p:cNvPr>
              <p:cNvSpPr/>
              <p:nvPr/>
            </p:nvSpPr>
            <p:spPr>
              <a:xfrm>
                <a:off x="3742539" y="4648200"/>
                <a:ext cx="677061" cy="533400"/>
              </a:xfrm>
              <a:prstGeom prst="rect">
                <a:avLst/>
              </a:prstGeom>
              <a:solidFill>
                <a:schemeClr val="accent3"/>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Z</a:t>
                </a:r>
                <a:endParaRPr lang="en-US" sz="3200" b="1" i="0" u="none" strike="noStrike" cap="none" dirty="0">
                  <a:latin typeface="Calibri"/>
                  <a:ea typeface="Arial"/>
                  <a:cs typeface="Calibri"/>
                  <a:sym typeface="Arial"/>
                </a:endParaRPr>
              </a:p>
            </p:txBody>
          </p:sp>
        </p:grpSp>
        <p:sp>
          <p:nvSpPr>
            <p:cNvPr id="98" name="Rectangle 97">
              <a:extLst>
                <a:ext uri="{FF2B5EF4-FFF2-40B4-BE49-F238E27FC236}">
                  <a16:creationId xmlns:a16="http://schemas.microsoft.com/office/drawing/2014/main" id="{B5114638-9810-42EB-B8EB-A4815B755E62}"/>
                </a:ext>
              </a:extLst>
            </p:cNvPr>
            <p:cNvSpPr/>
            <p:nvPr/>
          </p:nvSpPr>
          <p:spPr>
            <a:xfrm>
              <a:off x="381000" y="28194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E510BF25-B314-483C-9009-3150B7FF7FD7}"/>
                </a:ext>
              </a:extLst>
            </p:cNvPr>
            <p:cNvSpPr/>
            <p:nvPr/>
          </p:nvSpPr>
          <p:spPr>
            <a:xfrm>
              <a:off x="381000" y="34290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AE3C0EAD-DD5B-4AF1-85DB-5442268F24FF}"/>
                </a:ext>
              </a:extLst>
            </p:cNvPr>
            <p:cNvSpPr/>
            <p:nvPr/>
          </p:nvSpPr>
          <p:spPr>
            <a:xfrm>
              <a:off x="381000" y="40386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F156CCB2-F772-433F-9552-CA52EFBEBD02}"/>
                </a:ext>
              </a:extLst>
            </p:cNvPr>
            <p:cNvSpPr/>
            <p:nvPr/>
          </p:nvSpPr>
          <p:spPr>
            <a:xfrm>
              <a:off x="381000" y="46482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2EA7C606-BE4C-40D3-B9DA-0D080198D89B}"/>
              </a:ext>
            </a:extLst>
          </p:cNvPr>
          <p:cNvGrpSpPr/>
          <p:nvPr/>
        </p:nvGrpSpPr>
        <p:grpSpPr>
          <a:xfrm>
            <a:off x="2057400" y="2743200"/>
            <a:ext cx="2133600" cy="3048000"/>
            <a:chOff x="76200" y="2743200"/>
            <a:chExt cx="2133600" cy="3048000"/>
          </a:xfrm>
        </p:grpSpPr>
        <p:grpSp>
          <p:nvGrpSpPr>
            <p:cNvPr id="114" name="Group 113">
              <a:extLst>
                <a:ext uri="{FF2B5EF4-FFF2-40B4-BE49-F238E27FC236}">
                  <a16:creationId xmlns:a16="http://schemas.microsoft.com/office/drawing/2014/main" id="{29E5EECA-E938-448E-9A41-AE487340CFC7}"/>
                </a:ext>
              </a:extLst>
            </p:cNvPr>
            <p:cNvGrpSpPr/>
            <p:nvPr/>
          </p:nvGrpSpPr>
          <p:grpSpPr>
            <a:xfrm>
              <a:off x="76200" y="2743200"/>
              <a:ext cx="2133600" cy="3048000"/>
              <a:chOff x="3505200" y="2743200"/>
              <a:chExt cx="2133600" cy="3048000"/>
            </a:xfrm>
          </p:grpSpPr>
          <p:sp>
            <p:nvSpPr>
              <p:cNvPr id="119" name="Rectangle 118">
                <a:extLst>
                  <a:ext uri="{FF2B5EF4-FFF2-40B4-BE49-F238E27FC236}">
                    <a16:creationId xmlns:a16="http://schemas.microsoft.com/office/drawing/2014/main" id="{7EAE0BFC-ED0D-4B2C-9816-74DB15B51259}"/>
                  </a:ext>
                </a:extLst>
              </p:cNvPr>
              <p:cNvSpPr/>
              <p:nvPr/>
            </p:nvSpPr>
            <p:spPr>
              <a:xfrm>
                <a:off x="3733800" y="2743200"/>
                <a:ext cx="1600200" cy="25146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Shape 205">
                <a:extLst>
                  <a:ext uri="{FF2B5EF4-FFF2-40B4-BE49-F238E27FC236}">
                    <a16:creationId xmlns:a16="http://schemas.microsoft.com/office/drawing/2014/main" id="{0FF317B4-8DD2-426E-9795-0C222B789980}"/>
                  </a:ext>
                </a:extLst>
              </p:cNvPr>
              <p:cNvSpPr/>
              <p:nvPr/>
            </p:nvSpPr>
            <p:spPr>
              <a:xfrm>
                <a:off x="3810000" y="2819400"/>
                <a:ext cx="1447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A</a:t>
                </a:r>
                <a:endParaRPr lang="en-US" sz="3200" b="1" i="0" u="none" strike="noStrike" cap="none" dirty="0">
                  <a:latin typeface="Calibri"/>
                  <a:ea typeface="Arial"/>
                  <a:cs typeface="Calibri"/>
                  <a:sym typeface="Arial"/>
                </a:endParaRPr>
              </a:p>
            </p:txBody>
          </p:sp>
          <p:sp>
            <p:nvSpPr>
              <p:cNvPr id="121" name="Shape 210">
                <a:extLst>
                  <a:ext uri="{FF2B5EF4-FFF2-40B4-BE49-F238E27FC236}">
                    <a16:creationId xmlns:a16="http://schemas.microsoft.com/office/drawing/2014/main" id="{096ECF75-9012-4A5D-8744-82FAB030FBBF}"/>
                  </a:ext>
                </a:extLst>
              </p:cNvPr>
              <p:cNvSpPr/>
              <p:nvPr/>
            </p:nvSpPr>
            <p:spPr>
              <a:xfrm>
                <a:off x="3818739" y="4648200"/>
                <a:ext cx="1439061"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i="0" u="none" strike="noStrike" cap="none" dirty="0">
                    <a:latin typeface="Calibri"/>
                    <a:ea typeface="Arial"/>
                    <a:cs typeface="Calibri"/>
                    <a:sym typeface="Arial"/>
                  </a:rPr>
                  <a:t>D</a:t>
                </a:r>
              </a:p>
            </p:txBody>
          </p:sp>
          <p:sp>
            <p:nvSpPr>
              <p:cNvPr id="122" name="Shape 207">
                <a:extLst>
                  <a:ext uri="{FF2B5EF4-FFF2-40B4-BE49-F238E27FC236}">
                    <a16:creationId xmlns:a16="http://schemas.microsoft.com/office/drawing/2014/main" id="{48776BAB-0281-4CF9-8EC0-5E4383014EDB}"/>
                  </a:ext>
                </a:extLst>
              </p:cNvPr>
              <p:cNvSpPr/>
              <p:nvPr/>
            </p:nvSpPr>
            <p:spPr>
              <a:xfrm>
                <a:off x="3505200" y="5352152"/>
                <a:ext cx="2133600" cy="439048"/>
              </a:xfrm>
              <a:prstGeom prst="rect">
                <a:avLst/>
              </a:prstGeom>
              <a:noFill/>
              <a:ln w="25400" cap="flat" cmpd="sng">
                <a:no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br>
                  <a:rPr lang="en-US" sz="2200" b="1" dirty="0">
                    <a:solidFill>
                      <a:schemeClr val="dk1"/>
                    </a:solidFill>
                    <a:latin typeface="Calibri"/>
                    <a:ea typeface="Arial"/>
                    <a:cs typeface="Calibri"/>
                    <a:sym typeface="Arial"/>
                  </a:rPr>
                </a:br>
                <a:r>
                  <a:rPr lang="en-US" sz="2200" b="1" dirty="0">
                    <a:solidFill>
                      <a:schemeClr val="dk1"/>
                    </a:solidFill>
                    <a:latin typeface="Calibri"/>
                    <a:ea typeface="Arial"/>
                    <a:cs typeface="Calibri"/>
                    <a:sym typeface="Arial"/>
                  </a:rPr>
                  <a:t>Traditional </a:t>
                </a:r>
              </a:p>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Compression </a:t>
                </a:r>
              </a:p>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a:t>
                </a:r>
                <a:r>
                  <a:rPr lang="en-US" sz="2200" b="1" dirty="0">
                    <a:solidFill>
                      <a:srgbClr val="FF0000"/>
                    </a:solidFill>
                    <a:latin typeface="Calibri"/>
                    <a:ea typeface="Arial"/>
                    <a:cs typeface="Calibri"/>
                    <a:sym typeface="Arial"/>
                  </a:rPr>
                  <a:t>Incompressible</a:t>
                </a:r>
                <a:r>
                  <a:rPr lang="en-US" sz="2200" b="1" dirty="0">
                    <a:solidFill>
                      <a:schemeClr val="dk1"/>
                    </a:solidFill>
                    <a:latin typeface="Calibri"/>
                    <a:ea typeface="Arial"/>
                    <a:cs typeface="Calibri"/>
                    <a:sym typeface="Arial"/>
                  </a:rPr>
                  <a:t>)</a:t>
                </a:r>
              </a:p>
            </p:txBody>
          </p:sp>
          <p:sp>
            <p:nvSpPr>
              <p:cNvPr id="123" name="Shape 205">
                <a:extLst>
                  <a:ext uri="{FF2B5EF4-FFF2-40B4-BE49-F238E27FC236}">
                    <a16:creationId xmlns:a16="http://schemas.microsoft.com/office/drawing/2014/main" id="{8B38D191-8A01-483B-A0E7-4B81D72219E7}"/>
                  </a:ext>
                </a:extLst>
              </p:cNvPr>
              <p:cNvSpPr/>
              <p:nvPr/>
            </p:nvSpPr>
            <p:spPr>
              <a:xfrm>
                <a:off x="3810000" y="4038600"/>
                <a:ext cx="1447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C</a:t>
                </a:r>
                <a:endParaRPr lang="en-US" sz="3200" b="1" i="0" u="none" strike="noStrike" cap="none" dirty="0">
                  <a:latin typeface="Calibri"/>
                  <a:ea typeface="Arial"/>
                  <a:cs typeface="Calibri"/>
                  <a:sym typeface="Arial"/>
                </a:endParaRPr>
              </a:p>
            </p:txBody>
          </p:sp>
          <p:sp>
            <p:nvSpPr>
              <p:cNvPr id="124" name="Shape 210">
                <a:extLst>
                  <a:ext uri="{FF2B5EF4-FFF2-40B4-BE49-F238E27FC236}">
                    <a16:creationId xmlns:a16="http://schemas.microsoft.com/office/drawing/2014/main" id="{15B9D316-FAA9-4142-B394-7EB24DE9A613}"/>
                  </a:ext>
                </a:extLst>
              </p:cNvPr>
              <p:cNvSpPr/>
              <p:nvPr/>
            </p:nvSpPr>
            <p:spPr>
              <a:xfrm>
                <a:off x="3810000" y="3429000"/>
                <a:ext cx="1447800"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B</a:t>
                </a:r>
                <a:endParaRPr lang="en-US" sz="3200" b="1" i="0" u="none" strike="noStrike" cap="none" dirty="0">
                  <a:latin typeface="Calibri"/>
                  <a:ea typeface="Arial"/>
                  <a:cs typeface="Calibri"/>
                  <a:sym typeface="Arial"/>
                </a:endParaRPr>
              </a:p>
            </p:txBody>
          </p:sp>
        </p:grpSp>
        <p:sp>
          <p:nvSpPr>
            <p:cNvPr id="115" name="Rectangle 114">
              <a:extLst>
                <a:ext uri="{FF2B5EF4-FFF2-40B4-BE49-F238E27FC236}">
                  <a16:creationId xmlns:a16="http://schemas.microsoft.com/office/drawing/2014/main" id="{8A68159D-2E40-4396-92F5-6DC546B8DE52}"/>
                </a:ext>
              </a:extLst>
            </p:cNvPr>
            <p:cNvSpPr/>
            <p:nvPr/>
          </p:nvSpPr>
          <p:spPr>
            <a:xfrm>
              <a:off x="381000" y="28194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49F6F8B1-15E0-4A2B-9A20-3EFD215D07DB}"/>
                </a:ext>
              </a:extLst>
            </p:cNvPr>
            <p:cNvSpPr/>
            <p:nvPr/>
          </p:nvSpPr>
          <p:spPr>
            <a:xfrm>
              <a:off x="381000" y="34290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2A811FDD-4283-4F54-8575-EA4E31EE9D60}"/>
                </a:ext>
              </a:extLst>
            </p:cNvPr>
            <p:cNvSpPr/>
            <p:nvPr/>
          </p:nvSpPr>
          <p:spPr>
            <a:xfrm>
              <a:off x="381000" y="40386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11309208-6489-44F1-A183-664DA785FDBF}"/>
                </a:ext>
              </a:extLst>
            </p:cNvPr>
            <p:cNvSpPr/>
            <p:nvPr/>
          </p:nvSpPr>
          <p:spPr>
            <a:xfrm>
              <a:off x="381000" y="46482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6" name="Group 145">
            <a:extLst>
              <a:ext uri="{FF2B5EF4-FFF2-40B4-BE49-F238E27FC236}">
                <a16:creationId xmlns:a16="http://schemas.microsoft.com/office/drawing/2014/main" id="{73BA6411-3EA5-4F6D-A9E9-179C81775B43}"/>
              </a:ext>
            </a:extLst>
          </p:cNvPr>
          <p:cNvGrpSpPr/>
          <p:nvPr/>
        </p:nvGrpSpPr>
        <p:grpSpPr>
          <a:xfrm>
            <a:off x="4953000" y="2743200"/>
            <a:ext cx="1981200" cy="3048000"/>
            <a:chOff x="76200" y="2743200"/>
            <a:chExt cx="1981200" cy="3048000"/>
          </a:xfrm>
        </p:grpSpPr>
        <p:grpSp>
          <p:nvGrpSpPr>
            <p:cNvPr id="147" name="Group 146">
              <a:extLst>
                <a:ext uri="{FF2B5EF4-FFF2-40B4-BE49-F238E27FC236}">
                  <a16:creationId xmlns:a16="http://schemas.microsoft.com/office/drawing/2014/main" id="{EAE80F40-C028-43CC-BD70-A26E9775C305}"/>
                </a:ext>
              </a:extLst>
            </p:cNvPr>
            <p:cNvGrpSpPr/>
            <p:nvPr/>
          </p:nvGrpSpPr>
          <p:grpSpPr>
            <a:xfrm>
              <a:off x="76200" y="2743200"/>
              <a:ext cx="1981200" cy="3048000"/>
              <a:chOff x="2667000" y="2743200"/>
              <a:chExt cx="1981200" cy="3048000"/>
            </a:xfrm>
          </p:grpSpPr>
          <p:grpSp>
            <p:nvGrpSpPr>
              <p:cNvPr id="152" name="Group 151">
                <a:extLst>
                  <a:ext uri="{FF2B5EF4-FFF2-40B4-BE49-F238E27FC236}">
                    <a16:creationId xmlns:a16="http://schemas.microsoft.com/office/drawing/2014/main" id="{4154291E-6CBC-4469-9174-0DA94C8BDF4E}"/>
                  </a:ext>
                </a:extLst>
              </p:cNvPr>
              <p:cNvGrpSpPr/>
              <p:nvPr/>
            </p:nvGrpSpPr>
            <p:grpSpPr>
              <a:xfrm>
                <a:off x="2667000" y="2743200"/>
                <a:ext cx="1981200" cy="3048000"/>
                <a:chOff x="3505200" y="2743200"/>
                <a:chExt cx="1981200" cy="3048000"/>
              </a:xfrm>
            </p:grpSpPr>
            <p:sp>
              <p:nvSpPr>
                <p:cNvPr id="157" name="Rectangle 156">
                  <a:extLst>
                    <a:ext uri="{FF2B5EF4-FFF2-40B4-BE49-F238E27FC236}">
                      <a16:creationId xmlns:a16="http://schemas.microsoft.com/office/drawing/2014/main" id="{7EB06B4B-7AB9-45D2-8958-E796A4A383B8}"/>
                    </a:ext>
                  </a:extLst>
                </p:cNvPr>
                <p:cNvSpPr/>
                <p:nvPr/>
              </p:nvSpPr>
              <p:spPr>
                <a:xfrm>
                  <a:off x="3733800" y="2743200"/>
                  <a:ext cx="1600200" cy="25146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Shape 205">
                  <a:extLst>
                    <a:ext uri="{FF2B5EF4-FFF2-40B4-BE49-F238E27FC236}">
                      <a16:creationId xmlns:a16="http://schemas.microsoft.com/office/drawing/2014/main" id="{E7B40786-5A9E-410B-8C66-78ADE7B9D48A}"/>
                    </a:ext>
                  </a:extLst>
                </p:cNvPr>
                <p:cNvSpPr/>
                <p:nvPr/>
              </p:nvSpPr>
              <p:spPr>
                <a:xfrm>
                  <a:off x="3810000" y="2819400"/>
                  <a:ext cx="685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A</a:t>
                  </a:r>
                  <a:endParaRPr lang="en-US" sz="3200" b="1" i="0" u="none" strike="noStrike" cap="none" dirty="0">
                    <a:latin typeface="Calibri"/>
                    <a:ea typeface="Arial"/>
                    <a:cs typeface="Calibri"/>
                    <a:sym typeface="Arial"/>
                  </a:endParaRPr>
                </a:p>
              </p:txBody>
            </p:sp>
            <p:sp>
              <p:nvSpPr>
                <p:cNvPr id="159" name="Shape 210">
                  <a:extLst>
                    <a:ext uri="{FF2B5EF4-FFF2-40B4-BE49-F238E27FC236}">
                      <a16:creationId xmlns:a16="http://schemas.microsoft.com/office/drawing/2014/main" id="{5BCA35AF-12DE-40EC-AF1A-0171868BAD55}"/>
                    </a:ext>
                  </a:extLst>
                </p:cNvPr>
                <p:cNvSpPr/>
                <p:nvPr/>
              </p:nvSpPr>
              <p:spPr>
                <a:xfrm>
                  <a:off x="4572000" y="3429000"/>
                  <a:ext cx="677061"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i="0" u="none" strike="noStrike" cap="none" dirty="0">
                      <a:latin typeface="Calibri"/>
                      <a:ea typeface="Arial"/>
                      <a:cs typeface="Calibri"/>
                      <a:sym typeface="Arial"/>
                    </a:rPr>
                    <a:t>D</a:t>
                  </a:r>
                </a:p>
              </p:txBody>
            </p:sp>
            <p:sp>
              <p:nvSpPr>
                <p:cNvPr id="160" name="Shape 207">
                  <a:extLst>
                    <a:ext uri="{FF2B5EF4-FFF2-40B4-BE49-F238E27FC236}">
                      <a16:creationId xmlns:a16="http://schemas.microsoft.com/office/drawing/2014/main" id="{E2196D5C-BC3F-4790-93DD-69B390560D83}"/>
                    </a:ext>
                  </a:extLst>
                </p:cNvPr>
                <p:cNvSpPr/>
                <p:nvPr/>
              </p:nvSpPr>
              <p:spPr>
                <a:xfrm>
                  <a:off x="3505200" y="5352152"/>
                  <a:ext cx="1981200" cy="439048"/>
                </a:xfrm>
                <a:prstGeom prst="rect">
                  <a:avLst/>
                </a:prstGeom>
                <a:noFill/>
                <a:ln w="25400" cap="flat" cmpd="sng">
                  <a:no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br>
                    <a:rPr lang="en-US" sz="2200" b="1" dirty="0">
                      <a:solidFill>
                        <a:schemeClr val="dk1"/>
                      </a:solidFill>
                      <a:latin typeface="Calibri"/>
                      <a:ea typeface="Arial"/>
                      <a:cs typeface="Calibri"/>
                      <a:sym typeface="Arial"/>
                    </a:rPr>
                  </a:br>
                  <a:r>
                    <a:rPr lang="en-US" sz="2200" b="1" dirty="0">
                      <a:solidFill>
                        <a:schemeClr val="dk1"/>
                      </a:solidFill>
                      <a:latin typeface="Calibri"/>
                      <a:ea typeface="Arial"/>
                      <a:cs typeface="Calibri"/>
                      <a:sym typeface="Arial"/>
                    </a:rPr>
                    <a:t>Spatial Indexing</a:t>
                  </a:r>
                </a:p>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a:t>
                  </a:r>
                  <a:r>
                    <a:rPr lang="en-US" sz="2200" b="1" dirty="0">
                      <a:solidFill>
                        <a:schemeClr val="accent3"/>
                      </a:solidFill>
                      <a:latin typeface="Calibri"/>
                      <a:ea typeface="Arial"/>
                      <a:cs typeface="Calibri"/>
                      <a:sym typeface="Arial"/>
                    </a:rPr>
                    <a:t>Compressible</a:t>
                  </a:r>
                  <a:r>
                    <a:rPr lang="en-US" sz="2200" b="1" dirty="0">
                      <a:solidFill>
                        <a:schemeClr val="dk1"/>
                      </a:solidFill>
                      <a:latin typeface="Calibri"/>
                      <a:ea typeface="Arial"/>
                      <a:cs typeface="Calibri"/>
                      <a:sym typeface="Arial"/>
                    </a:rPr>
                    <a:t>)</a:t>
                  </a:r>
                </a:p>
              </p:txBody>
            </p:sp>
            <p:sp>
              <p:nvSpPr>
                <p:cNvPr id="161" name="Shape 205">
                  <a:extLst>
                    <a:ext uri="{FF2B5EF4-FFF2-40B4-BE49-F238E27FC236}">
                      <a16:creationId xmlns:a16="http://schemas.microsoft.com/office/drawing/2014/main" id="{ED6902C1-B056-4D11-B6FE-F38C25EB5D08}"/>
                    </a:ext>
                  </a:extLst>
                </p:cNvPr>
                <p:cNvSpPr/>
                <p:nvPr/>
              </p:nvSpPr>
              <p:spPr>
                <a:xfrm>
                  <a:off x="3810000" y="3429000"/>
                  <a:ext cx="685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C</a:t>
                  </a:r>
                  <a:endParaRPr lang="en-US" sz="3200" b="1" i="0" u="none" strike="noStrike" cap="none" dirty="0">
                    <a:latin typeface="Calibri"/>
                    <a:ea typeface="Arial"/>
                    <a:cs typeface="Calibri"/>
                    <a:sym typeface="Arial"/>
                  </a:endParaRPr>
                </a:p>
              </p:txBody>
            </p:sp>
            <p:sp>
              <p:nvSpPr>
                <p:cNvPr id="162" name="Shape 210">
                  <a:extLst>
                    <a:ext uri="{FF2B5EF4-FFF2-40B4-BE49-F238E27FC236}">
                      <a16:creationId xmlns:a16="http://schemas.microsoft.com/office/drawing/2014/main" id="{7AE87CDB-16DB-4D19-A06D-EEEEB0E6DF75}"/>
                    </a:ext>
                  </a:extLst>
                </p:cNvPr>
                <p:cNvSpPr/>
                <p:nvPr/>
              </p:nvSpPr>
              <p:spPr>
                <a:xfrm>
                  <a:off x="4572000" y="2819400"/>
                  <a:ext cx="685800"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B</a:t>
                  </a:r>
                  <a:endParaRPr lang="en-US" sz="3200" b="1" i="0" u="none" strike="noStrike" cap="none" dirty="0">
                    <a:latin typeface="Calibri"/>
                    <a:ea typeface="Arial"/>
                    <a:cs typeface="Calibri"/>
                    <a:sym typeface="Arial"/>
                  </a:endParaRPr>
                </a:p>
              </p:txBody>
            </p:sp>
          </p:grpSp>
          <p:sp>
            <p:nvSpPr>
              <p:cNvPr id="153" name="Shape 205">
                <a:extLst>
                  <a:ext uri="{FF2B5EF4-FFF2-40B4-BE49-F238E27FC236}">
                    <a16:creationId xmlns:a16="http://schemas.microsoft.com/office/drawing/2014/main" id="{9A010FD0-940C-43FD-A836-A06113A551C3}"/>
                  </a:ext>
                </a:extLst>
              </p:cNvPr>
              <p:cNvSpPr/>
              <p:nvPr/>
            </p:nvSpPr>
            <p:spPr>
              <a:xfrm>
                <a:off x="2971800" y="4038600"/>
                <a:ext cx="685800" cy="527961"/>
              </a:xfrm>
              <a:prstGeom prst="rect">
                <a:avLst/>
              </a:prstGeom>
              <a:solidFill>
                <a:srgbClr val="E46C0A"/>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W</a:t>
                </a:r>
                <a:endParaRPr lang="en-US" sz="3200" b="1" i="0" u="none" strike="noStrike" cap="none" dirty="0">
                  <a:latin typeface="Calibri"/>
                  <a:ea typeface="Arial"/>
                  <a:cs typeface="Calibri"/>
                  <a:sym typeface="Arial"/>
                </a:endParaRPr>
              </a:p>
            </p:txBody>
          </p:sp>
          <p:sp>
            <p:nvSpPr>
              <p:cNvPr id="154" name="Shape 210">
                <a:extLst>
                  <a:ext uri="{FF2B5EF4-FFF2-40B4-BE49-F238E27FC236}">
                    <a16:creationId xmlns:a16="http://schemas.microsoft.com/office/drawing/2014/main" id="{52EA6157-35DE-40BB-B409-A6F25A648399}"/>
                  </a:ext>
                </a:extLst>
              </p:cNvPr>
              <p:cNvSpPr/>
              <p:nvPr/>
            </p:nvSpPr>
            <p:spPr>
              <a:xfrm>
                <a:off x="3733800" y="4038600"/>
                <a:ext cx="685800" cy="533400"/>
              </a:xfrm>
              <a:prstGeom prst="rect">
                <a:avLst/>
              </a:prstGeom>
              <a:solidFill>
                <a:srgbClr val="9BBB59"/>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X</a:t>
                </a:r>
                <a:endParaRPr lang="en-US" sz="3200" b="1" i="0" u="none" strike="noStrike" cap="none" dirty="0">
                  <a:latin typeface="Calibri"/>
                  <a:ea typeface="Arial"/>
                  <a:cs typeface="Calibri"/>
                  <a:sym typeface="Arial"/>
                </a:endParaRPr>
              </a:p>
            </p:txBody>
          </p:sp>
          <p:sp>
            <p:nvSpPr>
              <p:cNvPr id="155" name="Shape 205">
                <a:extLst>
                  <a:ext uri="{FF2B5EF4-FFF2-40B4-BE49-F238E27FC236}">
                    <a16:creationId xmlns:a16="http://schemas.microsoft.com/office/drawing/2014/main" id="{7B7528FB-D63D-4476-93C2-B604AD499B35}"/>
                  </a:ext>
                </a:extLst>
              </p:cNvPr>
              <p:cNvSpPr/>
              <p:nvPr/>
            </p:nvSpPr>
            <p:spPr>
              <a:xfrm>
                <a:off x="2971800" y="4648200"/>
                <a:ext cx="685800" cy="527961"/>
              </a:xfrm>
              <a:prstGeom prst="rect">
                <a:avLst/>
              </a:prstGeom>
              <a:solidFill>
                <a:schemeClr val="accent6">
                  <a:lumMod val="75000"/>
                </a:schemeClr>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Y</a:t>
                </a:r>
                <a:endParaRPr lang="en-US" sz="3200" b="1" i="0" u="none" strike="noStrike" cap="none" dirty="0">
                  <a:latin typeface="Calibri"/>
                  <a:ea typeface="Arial"/>
                  <a:cs typeface="Calibri"/>
                  <a:sym typeface="Arial"/>
                </a:endParaRPr>
              </a:p>
            </p:txBody>
          </p:sp>
          <p:sp>
            <p:nvSpPr>
              <p:cNvPr id="156" name="Shape 210">
                <a:extLst>
                  <a:ext uri="{FF2B5EF4-FFF2-40B4-BE49-F238E27FC236}">
                    <a16:creationId xmlns:a16="http://schemas.microsoft.com/office/drawing/2014/main" id="{19E93ED2-FA3B-4074-995A-F1F178C0F559}"/>
                  </a:ext>
                </a:extLst>
              </p:cNvPr>
              <p:cNvSpPr/>
              <p:nvPr/>
            </p:nvSpPr>
            <p:spPr>
              <a:xfrm>
                <a:off x="3742539" y="4648200"/>
                <a:ext cx="677061" cy="533400"/>
              </a:xfrm>
              <a:prstGeom prst="rect">
                <a:avLst/>
              </a:prstGeom>
              <a:solidFill>
                <a:schemeClr val="accent3"/>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Z</a:t>
                </a:r>
                <a:endParaRPr lang="en-US" sz="3200" b="1" i="0" u="none" strike="noStrike" cap="none" dirty="0">
                  <a:latin typeface="Calibri"/>
                  <a:ea typeface="Arial"/>
                  <a:cs typeface="Calibri"/>
                  <a:sym typeface="Arial"/>
                </a:endParaRPr>
              </a:p>
            </p:txBody>
          </p:sp>
        </p:grpSp>
        <p:sp>
          <p:nvSpPr>
            <p:cNvPr id="148" name="Rectangle 147">
              <a:extLst>
                <a:ext uri="{FF2B5EF4-FFF2-40B4-BE49-F238E27FC236}">
                  <a16:creationId xmlns:a16="http://schemas.microsoft.com/office/drawing/2014/main" id="{71C1FFF5-24A0-4037-B217-B93974169BE0}"/>
                </a:ext>
              </a:extLst>
            </p:cNvPr>
            <p:cNvSpPr/>
            <p:nvPr/>
          </p:nvSpPr>
          <p:spPr>
            <a:xfrm>
              <a:off x="381000" y="28194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0A7507D8-6CBA-43C0-86D8-3567F9A7C64A}"/>
                </a:ext>
              </a:extLst>
            </p:cNvPr>
            <p:cNvSpPr/>
            <p:nvPr/>
          </p:nvSpPr>
          <p:spPr>
            <a:xfrm>
              <a:off x="381000" y="34290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6C064EAE-C52E-44FA-B1C9-C6E1A022A8E1}"/>
                </a:ext>
              </a:extLst>
            </p:cNvPr>
            <p:cNvSpPr/>
            <p:nvPr/>
          </p:nvSpPr>
          <p:spPr>
            <a:xfrm>
              <a:off x="381000" y="40386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98CD0F2B-0044-479F-9E96-79EB7F7AF7D6}"/>
                </a:ext>
              </a:extLst>
            </p:cNvPr>
            <p:cNvSpPr/>
            <p:nvPr/>
          </p:nvSpPr>
          <p:spPr>
            <a:xfrm>
              <a:off x="381000" y="46482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5" name="Rectangle 124">
            <a:extLst>
              <a:ext uri="{FF2B5EF4-FFF2-40B4-BE49-F238E27FC236}">
                <a16:creationId xmlns:a16="http://schemas.microsoft.com/office/drawing/2014/main" id="{B228B630-98E8-45E8-8529-0913022010E8}"/>
              </a:ext>
            </a:extLst>
          </p:cNvPr>
          <p:cNvSpPr/>
          <p:nvPr/>
        </p:nvSpPr>
        <p:spPr>
          <a:xfrm>
            <a:off x="150727" y="2706656"/>
            <a:ext cx="6709223" cy="3581400"/>
          </a:xfrm>
          <a:prstGeom prst="rect">
            <a:avLst/>
          </a:prstGeom>
          <a:solidFill>
            <a:schemeClr val="bg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Straight Arrow Connector 63"/>
          <p:cNvCxnSpPr/>
          <p:nvPr/>
        </p:nvCxnSpPr>
        <p:spPr>
          <a:xfrm flipH="1" flipV="1">
            <a:off x="6477000" y="3048000"/>
            <a:ext cx="673271" cy="961"/>
          </a:xfrm>
          <a:prstGeom prst="straightConnector1">
            <a:avLst/>
          </a:prstGeom>
          <a:ln w="508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a:xfrm flipH="1" flipV="1">
            <a:off x="6477000" y="3657600"/>
            <a:ext cx="673271" cy="961"/>
          </a:xfrm>
          <a:prstGeom prst="straightConnector1">
            <a:avLst/>
          </a:prstGeom>
          <a:ln w="508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220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200"/>
                                  </p:stCondLst>
                                  <p:childTnLst>
                                    <p:set>
                                      <p:cBhvr>
                                        <p:cTn id="9" dur="1" fill="hold">
                                          <p:stCondLst>
                                            <p:cond delay="0"/>
                                          </p:stCondLst>
                                        </p:cTn>
                                        <p:tgtEl>
                                          <p:spTgt spid="66"/>
                                        </p:tgtEl>
                                        <p:attrNameLst>
                                          <p:attrName>style.visibility</p:attrName>
                                        </p:attrNameLst>
                                      </p:cBhvr>
                                      <p:to>
                                        <p:strVal val="visible"/>
                                      </p:to>
                                    </p:set>
                                  </p:childTnLst>
                                </p:cTn>
                              </p:par>
                            </p:childTnLst>
                          </p:cTn>
                        </p:par>
                        <p:par>
                          <p:cTn id="10" fill="hold">
                            <p:stCondLst>
                              <p:cond delay="200"/>
                            </p:stCondLst>
                            <p:childTnLst>
                              <p:par>
                                <p:cTn id="11" presetID="1" presetClass="entr" presetSubtype="0" fill="hold" nodeType="afterEffect">
                                  <p:stCondLst>
                                    <p:cond delay="300"/>
                                  </p:stCondLst>
                                  <p:childTnLst>
                                    <p:set>
                                      <p:cBhvr>
                                        <p:cTn id="12" dur="1" fill="hold">
                                          <p:stCondLst>
                                            <p:cond delay="0"/>
                                          </p:stCondLst>
                                        </p:cTn>
                                        <p:tgtEl>
                                          <p:spTgt spid="67"/>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grpId="0" nodeType="afterEffect">
                                  <p:stCondLst>
                                    <p:cond delay="300"/>
                                  </p:stCondLst>
                                  <p:childTnLst>
                                    <p:set>
                                      <p:cBhvr>
                                        <p:cTn id="15" dur="1" fill="hold">
                                          <p:stCondLst>
                                            <p:cond delay="0"/>
                                          </p:stCondLst>
                                        </p:cTn>
                                        <p:tgtEl>
                                          <p:spTgt spid="68"/>
                                        </p:tgtEl>
                                        <p:attrNameLst>
                                          <p:attrName>style.visibility</p:attrName>
                                        </p:attrNameLst>
                                      </p:cBhvr>
                                      <p:to>
                                        <p:strVal val="visible"/>
                                      </p:to>
                                    </p:set>
                                  </p:childTnLst>
                                </p:cTn>
                              </p:par>
                            </p:childTnLst>
                          </p:cTn>
                        </p:par>
                        <p:par>
                          <p:cTn id="16" fill="hold">
                            <p:stCondLst>
                              <p:cond delay="800"/>
                            </p:stCondLst>
                            <p:childTnLst>
                              <p:par>
                                <p:cTn id="17" presetID="1" presetClass="entr" presetSubtype="0" fill="hold" grpId="0" nodeType="afterEffect">
                                  <p:stCondLst>
                                    <p:cond delay="300"/>
                                  </p:stCondLst>
                                  <p:childTnLst>
                                    <p:set>
                                      <p:cBhvr>
                                        <p:cTn id="18"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7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83820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13</a:t>
            </a:fld>
            <a:endParaRPr lang="en-US"/>
          </a:p>
        </p:txBody>
      </p:sp>
      <p:sp>
        <p:nvSpPr>
          <p:cNvPr id="65" name="TextBox 64"/>
          <p:cNvSpPr txBox="1"/>
          <p:nvPr/>
        </p:nvSpPr>
        <p:spPr>
          <a:xfrm>
            <a:off x="-1" y="990600"/>
            <a:ext cx="9144001" cy="584776"/>
          </a:xfrm>
          <a:prstGeom prst="rect">
            <a:avLst/>
          </a:prstGeom>
          <a:noFill/>
        </p:spPr>
        <p:txBody>
          <a:bodyPr wrap="square" rtlCol="0">
            <a:spAutoFit/>
          </a:bodyPr>
          <a:lstStyle/>
          <a:p>
            <a:pPr lvl="0" algn="ctr">
              <a:spcBef>
                <a:spcPts val="560"/>
              </a:spcBef>
              <a:spcAft>
                <a:spcPts val="0"/>
              </a:spcAft>
              <a:buSzPct val="25000"/>
            </a:pPr>
            <a:r>
              <a:rPr lang="en-US" sz="3200" dirty="0">
                <a:solidFill>
                  <a:schemeClr val="dk1"/>
                </a:solidFill>
                <a:latin typeface="Calibri"/>
                <a:ea typeface="Arial"/>
                <a:cs typeface="Calibri"/>
                <a:sym typeface="Arial"/>
              </a:rPr>
              <a:t>Compression: Adds capacity, improve bandwidth?</a:t>
            </a:r>
          </a:p>
        </p:txBody>
      </p:sp>
      <p:grpSp>
        <p:nvGrpSpPr>
          <p:cNvPr id="50" name="Group 49"/>
          <p:cNvGrpSpPr/>
          <p:nvPr/>
        </p:nvGrpSpPr>
        <p:grpSpPr>
          <a:xfrm>
            <a:off x="4953000" y="2743200"/>
            <a:ext cx="1981200" cy="3048000"/>
            <a:chOff x="76200" y="2743200"/>
            <a:chExt cx="1981200" cy="3048000"/>
          </a:xfrm>
        </p:grpSpPr>
        <p:grpSp>
          <p:nvGrpSpPr>
            <p:cNvPr id="54" name="Group 53"/>
            <p:cNvGrpSpPr/>
            <p:nvPr/>
          </p:nvGrpSpPr>
          <p:grpSpPr>
            <a:xfrm>
              <a:off x="76200" y="2743200"/>
              <a:ext cx="1981200" cy="3048000"/>
              <a:chOff x="2667000" y="2743200"/>
              <a:chExt cx="1981200" cy="3048000"/>
            </a:xfrm>
          </p:grpSpPr>
          <p:grpSp>
            <p:nvGrpSpPr>
              <p:cNvPr id="60" name="Group 59"/>
              <p:cNvGrpSpPr/>
              <p:nvPr/>
            </p:nvGrpSpPr>
            <p:grpSpPr>
              <a:xfrm>
                <a:off x="2667000" y="2743200"/>
                <a:ext cx="1981200" cy="3048000"/>
                <a:chOff x="3505200" y="2743200"/>
                <a:chExt cx="1981200" cy="3048000"/>
              </a:xfrm>
            </p:grpSpPr>
            <p:sp>
              <p:nvSpPr>
                <p:cNvPr id="77" name="Rectangle 76"/>
                <p:cNvSpPr/>
                <p:nvPr/>
              </p:nvSpPr>
              <p:spPr>
                <a:xfrm>
                  <a:off x="3733800" y="2743200"/>
                  <a:ext cx="1600200" cy="25146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Shape 205"/>
                <p:cNvSpPr/>
                <p:nvPr/>
              </p:nvSpPr>
              <p:spPr>
                <a:xfrm>
                  <a:off x="3810000" y="2819400"/>
                  <a:ext cx="685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79" name="Shape 210"/>
                <p:cNvSpPr/>
                <p:nvPr/>
              </p:nvSpPr>
              <p:spPr>
                <a:xfrm>
                  <a:off x="4572000" y="3429000"/>
                  <a:ext cx="677061"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80" name="Shape 207"/>
                <p:cNvSpPr/>
                <p:nvPr/>
              </p:nvSpPr>
              <p:spPr>
                <a:xfrm>
                  <a:off x="3505200" y="5352152"/>
                  <a:ext cx="1981200" cy="439048"/>
                </a:xfrm>
                <a:prstGeom prst="rect">
                  <a:avLst/>
                </a:prstGeom>
                <a:noFill/>
                <a:ln w="25400" cap="flat" cmpd="sng">
                  <a:no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 </a:t>
                  </a:r>
                  <a:r>
                    <a:rPr lang="en-US" sz="2200" b="1" dirty="0">
                      <a:solidFill>
                        <a:schemeClr val="accent3"/>
                      </a:solidFill>
                      <a:latin typeface="Calibri"/>
                      <a:ea typeface="Arial"/>
                      <a:cs typeface="Calibri"/>
                      <a:sym typeface="Arial"/>
                    </a:rPr>
                    <a:t>Compressible</a:t>
                  </a:r>
                  <a:endParaRPr lang="en-US" sz="2200" b="1" dirty="0">
                    <a:solidFill>
                      <a:schemeClr val="dk1"/>
                    </a:solidFill>
                    <a:latin typeface="Calibri"/>
                    <a:ea typeface="Arial"/>
                    <a:cs typeface="Calibri"/>
                    <a:sym typeface="Arial"/>
                  </a:endParaRPr>
                </a:p>
              </p:txBody>
            </p:sp>
            <p:sp>
              <p:nvSpPr>
                <p:cNvPr id="81" name="Shape 205"/>
                <p:cNvSpPr/>
                <p:nvPr/>
              </p:nvSpPr>
              <p:spPr>
                <a:xfrm>
                  <a:off x="3810000" y="3429000"/>
                  <a:ext cx="685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82" name="Shape 210"/>
                <p:cNvSpPr/>
                <p:nvPr/>
              </p:nvSpPr>
              <p:spPr>
                <a:xfrm>
                  <a:off x="4572000" y="2819400"/>
                  <a:ext cx="685800"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grpSp>
          <p:sp>
            <p:nvSpPr>
              <p:cNvPr id="61" name="Shape 205"/>
              <p:cNvSpPr/>
              <p:nvPr/>
            </p:nvSpPr>
            <p:spPr>
              <a:xfrm>
                <a:off x="2971800" y="4038600"/>
                <a:ext cx="685800" cy="527961"/>
              </a:xfrm>
              <a:prstGeom prst="rect">
                <a:avLst/>
              </a:prstGeom>
              <a:solidFill>
                <a:srgbClr val="E46C0A"/>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74" name="Shape 210"/>
              <p:cNvSpPr/>
              <p:nvPr/>
            </p:nvSpPr>
            <p:spPr>
              <a:xfrm>
                <a:off x="3733800" y="4038600"/>
                <a:ext cx="685800" cy="533400"/>
              </a:xfrm>
              <a:prstGeom prst="rect">
                <a:avLst/>
              </a:prstGeom>
              <a:solidFill>
                <a:srgbClr val="9BBB59"/>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75" name="Shape 205"/>
              <p:cNvSpPr/>
              <p:nvPr/>
            </p:nvSpPr>
            <p:spPr>
              <a:xfrm>
                <a:off x="2971800" y="4648200"/>
                <a:ext cx="685800" cy="527961"/>
              </a:xfrm>
              <a:prstGeom prst="rect">
                <a:avLst/>
              </a:prstGeom>
              <a:solidFill>
                <a:schemeClr val="accent6">
                  <a:lumMod val="75000"/>
                </a:schemeClr>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76" name="Shape 210"/>
              <p:cNvSpPr/>
              <p:nvPr/>
            </p:nvSpPr>
            <p:spPr>
              <a:xfrm>
                <a:off x="3742539" y="4648200"/>
                <a:ext cx="677061" cy="533400"/>
              </a:xfrm>
              <a:prstGeom prst="rect">
                <a:avLst/>
              </a:prstGeom>
              <a:solidFill>
                <a:schemeClr val="accent3"/>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grpSp>
        <p:sp>
          <p:nvSpPr>
            <p:cNvPr id="55" name="Rectangle 54"/>
            <p:cNvSpPr/>
            <p:nvPr/>
          </p:nvSpPr>
          <p:spPr>
            <a:xfrm>
              <a:off x="381000" y="28194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381000" y="34290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381000" y="40386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381000" y="46482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6934200" y="2743200"/>
            <a:ext cx="2209800" cy="3048000"/>
            <a:chOff x="3505200" y="2743200"/>
            <a:chExt cx="2133600" cy="3048000"/>
          </a:xfrm>
        </p:grpSpPr>
        <p:sp>
          <p:nvSpPr>
            <p:cNvPr id="31" name="Rectangle 30"/>
            <p:cNvSpPr/>
            <p:nvPr/>
          </p:nvSpPr>
          <p:spPr>
            <a:xfrm>
              <a:off x="3733800" y="2743200"/>
              <a:ext cx="1600200" cy="25146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Shape 205"/>
            <p:cNvSpPr/>
            <p:nvPr/>
          </p:nvSpPr>
          <p:spPr>
            <a:xfrm>
              <a:off x="3810000" y="2819400"/>
              <a:ext cx="1447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35" name="Shape 207"/>
            <p:cNvSpPr/>
            <p:nvPr/>
          </p:nvSpPr>
          <p:spPr>
            <a:xfrm>
              <a:off x="3505200" y="5352152"/>
              <a:ext cx="2133600" cy="439048"/>
            </a:xfrm>
            <a:prstGeom prst="rect">
              <a:avLst/>
            </a:prstGeom>
            <a:noFill/>
            <a:ln w="25400" cap="flat" cmpd="sng">
              <a:no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 </a:t>
              </a:r>
              <a:r>
                <a:rPr lang="en-US" sz="2200" b="1" dirty="0">
                  <a:solidFill>
                    <a:srgbClr val="FF0000"/>
                  </a:solidFill>
                  <a:latin typeface="Calibri"/>
                  <a:ea typeface="Arial"/>
                  <a:cs typeface="Calibri"/>
                  <a:sym typeface="Arial"/>
                </a:rPr>
                <a:t>Incompressible</a:t>
              </a:r>
              <a:endParaRPr lang="en-US" sz="2200" b="1" dirty="0">
                <a:solidFill>
                  <a:schemeClr val="dk1"/>
                </a:solidFill>
                <a:latin typeface="Calibri"/>
                <a:ea typeface="Arial"/>
                <a:cs typeface="Calibri"/>
                <a:sym typeface="Arial"/>
              </a:endParaRPr>
            </a:p>
          </p:txBody>
        </p:sp>
        <p:sp>
          <p:nvSpPr>
            <p:cNvPr id="39" name="Shape 205"/>
            <p:cNvSpPr/>
            <p:nvPr/>
          </p:nvSpPr>
          <p:spPr>
            <a:xfrm>
              <a:off x="3810000" y="3429000"/>
              <a:ext cx="1447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grpSp>
      <p:sp>
        <p:nvSpPr>
          <p:cNvPr id="10" name="Rectangle 9"/>
          <p:cNvSpPr/>
          <p:nvPr/>
        </p:nvSpPr>
        <p:spPr>
          <a:xfrm>
            <a:off x="7249886" y="2819400"/>
            <a:ext cx="1499507"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p:cNvSpPr/>
          <p:nvPr/>
        </p:nvSpPr>
        <p:spPr>
          <a:xfrm>
            <a:off x="7249886" y="3429000"/>
            <a:ext cx="1499507"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Shape 205"/>
          <p:cNvSpPr/>
          <p:nvPr/>
        </p:nvSpPr>
        <p:spPr>
          <a:xfrm>
            <a:off x="7239000" y="4648200"/>
            <a:ext cx="1524000" cy="527961"/>
          </a:xfrm>
          <a:prstGeom prst="rect">
            <a:avLst/>
          </a:prstGeom>
          <a:solidFill>
            <a:schemeClr val="accent6">
              <a:lumMod val="75000"/>
            </a:schemeClr>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73" name="Rectangle 72"/>
          <p:cNvSpPr/>
          <p:nvPr/>
        </p:nvSpPr>
        <p:spPr>
          <a:xfrm>
            <a:off x="7249886" y="4648200"/>
            <a:ext cx="1499507"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2" name="Shape 205"/>
          <p:cNvSpPr/>
          <p:nvPr/>
        </p:nvSpPr>
        <p:spPr>
          <a:xfrm>
            <a:off x="7239000" y="4038600"/>
            <a:ext cx="1524000" cy="527961"/>
          </a:xfrm>
          <a:prstGeom prst="rect">
            <a:avLst/>
          </a:prstGeom>
          <a:solidFill>
            <a:srgbClr val="E46C0A"/>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72" name="Rectangle 71"/>
          <p:cNvSpPr/>
          <p:nvPr/>
        </p:nvSpPr>
        <p:spPr>
          <a:xfrm>
            <a:off x="7249886" y="4038600"/>
            <a:ext cx="1499507"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68" name="Rounded Rectangle 67"/>
          <p:cNvSpPr/>
          <p:nvPr/>
        </p:nvSpPr>
        <p:spPr>
          <a:xfrm>
            <a:off x="4724400" y="4103460"/>
            <a:ext cx="2133600" cy="1066800"/>
          </a:xfrm>
          <a:prstGeom prst="roundRect">
            <a:avLst/>
          </a:prstGeom>
          <a:solidFill>
            <a:schemeClr val="bg1"/>
          </a:solidFill>
          <a:ln w="5715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i="1" dirty="0">
                <a:solidFill>
                  <a:schemeClr val="tx1"/>
                </a:solidFill>
              </a:rPr>
              <a:t>2x</a:t>
            </a:r>
          </a:p>
          <a:p>
            <a:pPr algn="ctr"/>
            <a:r>
              <a:rPr lang="en-US" sz="3200" i="1" dirty="0">
                <a:solidFill>
                  <a:schemeClr val="tx1"/>
                </a:solidFill>
              </a:rPr>
              <a:t>Bandwidth</a:t>
            </a:r>
          </a:p>
        </p:txBody>
      </p:sp>
      <p:sp>
        <p:nvSpPr>
          <p:cNvPr id="69" name="Rounded Rectangle 68"/>
          <p:cNvSpPr/>
          <p:nvPr/>
        </p:nvSpPr>
        <p:spPr>
          <a:xfrm>
            <a:off x="6934200" y="4114800"/>
            <a:ext cx="2133600" cy="1066800"/>
          </a:xfrm>
          <a:prstGeom prst="roundRect">
            <a:avLst/>
          </a:prstGeom>
          <a:solidFill>
            <a:schemeClr val="bg1"/>
          </a:solidFill>
          <a:ln w="57150">
            <a:solidFill>
              <a:srgbClr val="FF304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&lt; </a:t>
            </a:r>
            <a:r>
              <a:rPr lang="en-US" sz="3200" i="1" dirty="0">
                <a:solidFill>
                  <a:schemeClr val="tx1"/>
                </a:solidFill>
              </a:rPr>
              <a:t>1x</a:t>
            </a:r>
          </a:p>
          <a:p>
            <a:pPr algn="ctr"/>
            <a:r>
              <a:rPr lang="en-US" sz="3200" i="1" dirty="0">
                <a:solidFill>
                  <a:schemeClr val="tx1"/>
                </a:solidFill>
              </a:rPr>
              <a:t>Bandwidth</a:t>
            </a:r>
          </a:p>
        </p:txBody>
      </p:sp>
      <p:grpSp>
        <p:nvGrpSpPr>
          <p:cNvPr id="70" name="Group 69"/>
          <p:cNvGrpSpPr/>
          <p:nvPr/>
        </p:nvGrpSpPr>
        <p:grpSpPr>
          <a:xfrm>
            <a:off x="2057400" y="2743200"/>
            <a:ext cx="2133600" cy="3048000"/>
            <a:chOff x="76200" y="2743200"/>
            <a:chExt cx="2133600" cy="3048000"/>
          </a:xfrm>
        </p:grpSpPr>
        <p:grpSp>
          <p:nvGrpSpPr>
            <p:cNvPr id="83" name="Group 82"/>
            <p:cNvGrpSpPr/>
            <p:nvPr/>
          </p:nvGrpSpPr>
          <p:grpSpPr>
            <a:xfrm>
              <a:off x="76200" y="2743200"/>
              <a:ext cx="2133600" cy="3048000"/>
              <a:chOff x="3505200" y="2743200"/>
              <a:chExt cx="2133600" cy="3048000"/>
            </a:xfrm>
          </p:grpSpPr>
          <p:sp>
            <p:nvSpPr>
              <p:cNvPr id="88" name="Rectangle 87"/>
              <p:cNvSpPr/>
              <p:nvPr/>
            </p:nvSpPr>
            <p:spPr>
              <a:xfrm>
                <a:off x="3733800" y="2743200"/>
                <a:ext cx="1600200" cy="25146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Shape 205"/>
              <p:cNvSpPr/>
              <p:nvPr/>
            </p:nvSpPr>
            <p:spPr>
              <a:xfrm>
                <a:off x="3810000" y="2819400"/>
                <a:ext cx="1447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90" name="Shape 210"/>
              <p:cNvSpPr/>
              <p:nvPr/>
            </p:nvSpPr>
            <p:spPr>
              <a:xfrm>
                <a:off x="3818739" y="4648200"/>
                <a:ext cx="1439061"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91" name="Shape 207"/>
              <p:cNvSpPr/>
              <p:nvPr/>
            </p:nvSpPr>
            <p:spPr>
              <a:xfrm>
                <a:off x="3505200" y="5352152"/>
                <a:ext cx="2133600" cy="439048"/>
              </a:xfrm>
              <a:prstGeom prst="rect">
                <a:avLst/>
              </a:prstGeom>
              <a:noFill/>
              <a:ln w="25400" cap="flat" cmpd="sng">
                <a:no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 </a:t>
                </a:r>
                <a:r>
                  <a:rPr lang="en-US" sz="2200" b="1" dirty="0">
                    <a:solidFill>
                      <a:srgbClr val="FF0000"/>
                    </a:solidFill>
                    <a:latin typeface="Calibri"/>
                    <a:ea typeface="Arial"/>
                    <a:cs typeface="Calibri"/>
                    <a:sym typeface="Arial"/>
                  </a:rPr>
                  <a:t>Incompressible</a:t>
                </a:r>
                <a:endParaRPr lang="en-US" sz="2200" b="1" dirty="0">
                  <a:solidFill>
                    <a:schemeClr val="dk1"/>
                  </a:solidFill>
                  <a:latin typeface="Calibri"/>
                  <a:ea typeface="Arial"/>
                  <a:cs typeface="Calibri"/>
                  <a:sym typeface="Arial"/>
                </a:endParaRPr>
              </a:p>
            </p:txBody>
          </p:sp>
          <p:sp>
            <p:nvSpPr>
              <p:cNvPr id="92" name="Shape 205"/>
              <p:cNvSpPr/>
              <p:nvPr/>
            </p:nvSpPr>
            <p:spPr>
              <a:xfrm>
                <a:off x="3810000" y="4038600"/>
                <a:ext cx="1447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93" name="Shape 210"/>
              <p:cNvSpPr/>
              <p:nvPr/>
            </p:nvSpPr>
            <p:spPr>
              <a:xfrm>
                <a:off x="3810000" y="3429000"/>
                <a:ext cx="1447800"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grpSp>
        <p:sp>
          <p:nvSpPr>
            <p:cNvPr id="84" name="Rectangle 83"/>
            <p:cNvSpPr/>
            <p:nvPr/>
          </p:nvSpPr>
          <p:spPr>
            <a:xfrm>
              <a:off x="381000" y="28194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381000" y="34290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85"/>
            <p:cNvSpPr/>
            <p:nvPr/>
          </p:nvSpPr>
          <p:spPr>
            <a:xfrm>
              <a:off x="381000" y="40386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381000" y="46482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4" name="Group 93"/>
          <p:cNvGrpSpPr/>
          <p:nvPr/>
        </p:nvGrpSpPr>
        <p:grpSpPr>
          <a:xfrm>
            <a:off x="76200" y="2743200"/>
            <a:ext cx="1981200" cy="3048000"/>
            <a:chOff x="76200" y="2743200"/>
            <a:chExt cx="1981200" cy="3048000"/>
          </a:xfrm>
        </p:grpSpPr>
        <p:grpSp>
          <p:nvGrpSpPr>
            <p:cNvPr id="95" name="Group 94"/>
            <p:cNvGrpSpPr/>
            <p:nvPr/>
          </p:nvGrpSpPr>
          <p:grpSpPr>
            <a:xfrm>
              <a:off x="76200" y="2743200"/>
              <a:ext cx="1981200" cy="3048000"/>
              <a:chOff x="2667000" y="2743200"/>
              <a:chExt cx="1981200" cy="3048000"/>
            </a:xfrm>
          </p:grpSpPr>
          <p:grpSp>
            <p:nvGrpSpPr>
              <p:cNvPr id="100" name="Group 99"/>
              <p:cNvGrpSpPr/>
              <p:nvPr/>
            </p:nvGrpSpPr>
            <p:grpSpPr>
              <a:xfrm>
                <a:off x="2667000" y="2743200"/>
                <a:ext cx="1981200" cy="3048000"/>
                <a:chOff x="3505200" y="2743200"/>
                <a:chExt cx="1981200" cy="3048000"/>
              </a:xfrm>
            </p:grpSpPr>
            <p:sp>
              <p:nvSpPr>
                <p:cNvPr id="105" name="Rectangle 104"/>
                <p:cNvSpPr/>
                <p:nvPr/>
              </p:nvSpPr>
              <p:spPr>
                <a:xfrm>
                  <a:off x="3733800" y="2743200"/>
                  <a:ext cx="1600200" cy="25146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Shape 205"/>
                <p:cNvSpPr/>
                <p:nvPr/>
              </p:nvSpPr>
              <p:spPr>
                <a:xfrm>
                  <a:off x="3810000" y="2819400"/>
                  <a:ext cx="685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107" name="Shape 210"/>
                <p:cNvSpPr/>
                <p:nvPr/>
              </p:nvSpPr>
              <p:spPr>
                <a:xfrm>
                  <a:off x="3818739" y="4648200"/>
                  <a:ext cx="677061"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108" name="Shape 207"/>
                <p:cNvSpPr/>
                <p:nvPr/>
              </p:nvSpPr>
              <p:spPr>
                <a:xfrm>
                  <a:off x="3505200" y="5352152"/>
                  <a:ext cx="1981200" cy="439048"/>
                </a:xfrm>
                <a:prstGeom prst="rect">
                  <a:avLst/>
                </a:prstGeom>
                <a:noFill/>
                <a:ln w="25400" cap="flat" cmpd="sng">
                  <a:no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 </a:t>
                  </a:r>
                  <a:r>
                    <a:rPr lang="en-US" sz="2200" b="1" dirty="0">
                      <a:solidFill>
                        <a:schemeClr val="accent3"/>
                      </a:solidFill>
                      <a:latin typeface="Calibri"/>
                      <a:ea typeface="Arial"/>
                      <a:cs typeface="Calibri"/>
                      <a:sym typeface="Arial"/>
                    </a:rPr>
                    <a:t>Compressible</a:t>
                  </a:r>
                  <a:endParaRPr lang="en-US" sz="2200" b="1" dirty="0">
                    <a:solidFill>
                      <a:schemeClr val="dk1"/>
                    </a:solidFill>
                    <a:latin typeface="Calibri"/>
                    <a:ea typeface="Arial"/>
                    <a:cs typeface="Calibri"/>
                    <a:sym typeface="Arial"/>
                  </a:endParaRPr>
                </a:p>
              </p:txBody>
            </p:sp>
            <p:sp>
              <p:nvSpPr>
                <p:cNvPr id="109" name="Shape 205"/>
                <p:cNvSpPr/>
                <p:nvPr/>
              </p:nvSpPr>
              <p:spPr>
                <a:xfrm>
                  <a:off x="3810000" y="4038600"/>
                  <a:ext cx="685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110" name="Shape 210"/>
                <p:cNvSpPr/>
                <p:nvPr/>
              </p:nvSpPr>
              <p:spPr>
                <a:xfrm>
                  <a:off x="3810000" y="3429000"/>
                  <a:ext cx="685800"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grpSp>
          <p:sp>
            <p:nvSpPr>
              <p:cNvPr id="101" name="Shape 205"/>
              <p:cNvSpPr/>
              <p:nvPr/>
            </p:nvSpPr>
            <p:spPr>
              <a:xfrm>
                <a:off x="3733800" y="2819400"/>
                <a:ext cx="685800" cy="527961"/>
              </a:xfrm>
              <a:prstGeom prst="rect">
                <a:avLst/>
              </a:prstGeom>
              <a:solidFill>
                <a:srgbClr val="E46C0A"/>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102" name="Shape 210"/>
              <p:cNvSpPr/>
              <p:nvPr/>
            </p:nvSpPr>
            <p:spPr>
              <a:xfrm>
                <a:off x="3733800" y="3429000"/>
                <a:ext cx="685800" cy="533400"/>
              </a:xfrm>
              <a:prstGeom prst="rect">
                <a:avLst/>
              </a:prstGeom>
              <a:solidFill>
                <a:srgbClr val="9BBB59"/>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103" name="Shape 205"/>
              <p:cNvSpPr/>
              <p:nvPr/>
            </p:nvSpPr>
            <p:spPr>
              <a:xfrm>
                <a:off x="3733800" y="4038600"/>
                <a:ext cx="685800" cy="527961"/>
              </a:xfrm>
              <a:prstGeom prst="rect">
                <a:avLst/>
              </a:prstGeom>
              <a:solidFill>
                <a:schemeClr val="accent6">
                  <a:lumMod val="75000"/>
                </a:schemeClr>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104" name="Shape 210"/>
              <p:cNvSpPr/>
              <p:nvPr/>
            </p:nvSpPr>
            <p:spPr>
              <a:xfrm>
                <a:off x="3742539" y="4648200"/>
                <a:ext cx="677061" cy="533400"/>
              </a:xfrm>
              <a:prstGeom prst="rect">
                <a:avLst/>
              </a:prstGeom>
              <a:solidFill>
                <a:schemeClr val="accent3"/>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grpSp>
        <p:sp>
          <p:nvSpPr>
            <p:cNvPr id="96" name="Rectangle 95"/>
            <p:cNvSpPr/>
            <p:nvPr/>
          </p:nvSpPr>
          <p:spPr>
            <a:xfrm>
              <a:off x="381000" y="28194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381000" y="34290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381000" y="40386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ectangle 98"/>
            <p:cNvSpPr/>
            <p:nvPr/>
          </p:nvSpPr>
          <p:spPr>
            <a:xfrm>
              <a:off x="381000" y="46482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1" name="Rounded Rectangle 110"/>
          <p:cNvSpPr/>
          <p:nvPr/>
        </p:nvSpPr>
        <p:spPr>
          <a:xfrm>
            <a:off x="143746" y="2894124"/>
            <a:ext cx="3886200" cy="1011705"/>
          </a:xfrm>
          <a:prstGeom prst="roundRect">
            <a:avLst/>
          </a:prstGeom>
          <a:solidFill>
            <a:schemeClr val="bg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u="sng" dirty="0">
                <a:solidFill>
                  <a:schemeClr val="tx1"/>
                </a:solidFill>
              </a:rPr>
              <a:t>Traditional Compression </a:t>
            </a:r>
          </a:p>
        </p:txBody>
      </p:sp>
      <p:sp>
        <p:nvSpPr>
          <p:cNvPr id="112" name="Rounded Rectangle 111"/>
          <p:cNvSpPr/>
          <p:nvPr/>
        </p:nvSpPr>
        <p:spPr>
          <a:xfrm>
            <a:off x="4724400" y="2971800"/>
            <a:ext cx="4343400" cy="762000"/>
          </a:xfrm>
          <a:prstGeom prst="roundRect">
            <a:avLst/>
          </a:prstGeom>
          <a:solidFill>
            <a:schemeClr val="bg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u="sng" dirty="0">
                <a:solidFill>
                  <a:schemeClr val="tx1"/>
                </a:solidFill>
              </a:rPr>
              <a:t>Spatial Indexing</a:t>
            </a:r>
            <a:endParaRPr lang="en-US" sz="3200" i="1" dirty="0">
              <a:solidFill>
                <a:schemeClr val="tx1"/>
              </a:solidFill>
            </a:endParaRPr>
          </a:p>
        </p:txBody>
      </p:sp>
      <p:sp>
        <p:nvSpPr>
          <p:cNvPr id="3" name="Title 2">
            <a:extLst>
              <a:ext uri="{FF2B5EF4-FFF2-40B4-BE49-F238E27FC236}">
                <a16:creationId xmlns:a16="http://schemas.microsoft.com/office/drawing/2014/main" id="{31A7F543-ABEB-4389-B115-F367497635CA}"/>
              </a:ext>
            </a:extLst>
          </p:cNvPr>
          <p:cNvSpPr>
            <a:spLocks noGrp="1"/>
          </p:cNvSpPr>
          <p:nvPr>
            <p:ph type="title"/>
          </p:nvPr>
        </p:nvSpPr>
        <p:spPr/>
        <p:txBody>
          <a:bodyPr/>
          <a:lstStyle/>
          <a:p>
            <a:r>
              <a:rPr lang="en-US" dirty="0"/>
              <a:t>INTRODUCTION: COMPRESSED DRAM CACHE</a:t>
            </a:r>
          </a:p>
        </p:txBody>
      </p:sp>
      <p:sp>
        <p:nvSpPr>
          <p:cNvPr id="67" name="Rounded Rectangle 67">
            <a:extLst>
              <a:ext uri="{FF2B5EF4-FFF2-40B4-BE49-F238E27FC236}">
                <a16:creationId xmlns:a16="http://schemas.microsoft.com/office/drawing/2014/main" id="{0B1386CA-16D3-4A77-ADE2-9EDFE6A86FCE}"/>
              </a:ext>
            </a:extLst>
          </p:cNvPr>
          <p:cNvSpPr/>
          <p:nvPr/>
        </p:nvSpPr>
        <p:spPr>
          <a:xfrm>
            <a:off x="34018" y="4102913"/>
            <a:ext cx="2133600" cy="1066800"/>
          </a:xfrm>
          <a:prstGeom prst="roundRect">
            <a:avLst/>
          </a:prstGeom>
          <a:solidFill>
            <a:schemeClr val="bg1"/>
          </a:solidFill>
          <a:ln w="57150">
            <a:solidFill>
              <a:srgbClr val="FF304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i="1" dirty="0">
                <a:solidFill>
                  <a:schemeClr val="tx1"/>
                </a:solidFill>
              </a:rPr>
              <a:t>1x</a:t>
            </a:r>
          </a:p>
          <a:p>
            <a:pPr algn="ctr"/>
            <a:r>
              <a:rPr lang="en-US" sz="3200" i="1" dirty="0">
                <a:solidFill>
                  <a:schemeClr val="tx1"/>
                </a:solidFill>
              </a:rPr>
              <a:t>Bandwidth</a:t>
            </a:r>
          </a:p>
        </p:txBody>
      </p:sp>
      <p:sp>
        <p:nvSpPr>
          <p:cNvPr id="113" name="Rounded Rectangle 67">
            <a:extLst>
              <a:ext uri="{FF2B5EF4-FFF2-40B4-BE49-F238E27FC236}">
                <a16:creationId xmlns:a16="http://schemas.microsoft.com/office/drawing/2014/main" id="{FC00A286-6B23-41F9-8ED6-615B50567FF1}"/>
              </a:ext>
            </a:extLst>
          </p:cNvPr>
          <p:cNvSpPr/>
          <p:nvPr/>
        </p:nvSpPr>
        <p:spPr>
          <a:xfrm>
            <a:off x="2235654" y="4109361"/>
            <a:ext cx="2133600" cy="1066800"/>
          </a:xfrm>
          <a:prstGeom prst="roundRect">
            <a:avLst/>
          </a:prstGeom>
          <a:solidFill>
            <a:schemeClr val="bg1"/>
          </a:solidFill>
          <a:ln w="5715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i="1" dirty="0">
                <a:solidFill>
                  <a:schemeClr val="tx1"/>
                </a:solidFill>
              </a:rPr>
              <a:t>1x</a:t>
            </a:r>
          </a:p>
          <a:p>
            <a:pPr algn="ctr"/>
            <a:r>
              <a:rPr lang="en-US" sz="3200" i="1" dirty="0">
                <a:solidFill>
                  <a:schemeClr val="tx1"/>
                </a:solidFill>
              </a:rPr>
              <a:t>Bandwidth</a:t>
            </a:r>
          </a:p>
        </p:txBody>
      </p:sp>
    </p:spTree>
    <p:extLst>
      <p:ext uri="{BB962C8B-B14F-4D97-AF65-F5344CB8AC3E}">
        <p14:creationId xmlns:p14="http://schemas.microsoft.com/office/powerpoint/2010/main" val="209253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a:extLst>
              <a:ext uri="{FF2B5EF4-FFF2-40B4-BE49-F238E27FC236}">
                <a16:creationId xmlns:a16="http://schemas.microsoft.com/office/drawing/2014/main" id="{0A4333CC-8DEB-4085-A829-BB5A4DEB4283}"/>
              </a:ext>
            </a:extLst>
          </p:cNvPr>
          <p:cNvGraphicFramePr>
            <a:graphicFrameLocks/>
          </p:cNvGraphicFramePr>
          <p:nvPr>
            <p:extLst>
              <p:ext uri="{D42A27DB-BD31-4B8C-83A1-F6EECF244321}">
                <p14:modId xmlns:p14="http://schemas.microsoft.com/office/powerpoint/2010/main" val="2171622755"/>
              </p:ext>
            </p:extLst>
          </p:nvPr>
        </p:nvGraphicFramePr>
        <p:xfrm>
          <a:off x="48510" y="1040691"/>
          <a:ext cx="8784594" cy="4453571"/>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a:xfrm>
            <a:off x="247649" y="198438"/>
            <a:ext cx="8896351" cy="487362"/>
          </a:xfrm>
        </p:spPr>
        <p:txBody>
          <a:bodyPr/>
          <a:lstStyle/>
          <a:p>
            <a:r>
              <a:rPr lang="en-US" dirty="0"/>
              <a:t>INTRODUCTION: </a:t>
            </a:r>
            <a:r>
              <a:rPr lang="en-US" dirty="0">
                <a:solidFill>
                  <a:schemeClr val="tx2">
                    <a:lumMod val="60000"/>
                    <a:lumOff val="40000"/>
                  </a:schemeClr>
                </a:solidFill>
              </a:rPr>
              <a:t>Traditional Compression</a:t>
            </a:r>
          </a:p>
        </p:txBody>
      </p:sp>
      <p:sp>
        <p:nvSpPr>
          <p:cNvPr id="4" name="Slide Number Placeholder 3"/>
          <p:cNvSpPr>
            <a:spLocks noGrp="1"/>
          </p:cNvSpPr>
          <p:nvPr>
            <p:ph type="sldNum" sz="quarter" idx="12"/>
          </p:nvPr>
        </p:nvSpPr>
        <p:spPr/>
        <p:txBody>
          <a:bodyPr/>
          <a:lstStyle/>
          <a:p>
            <a:pPr>
              <a:defRPr/>
            </a:pPr>
            <a:fld id="{866DA6C0-E8D2-8D44-A834-246A4BF6B0E5}" type="slidenum">
              <a:rPr lang="en-US" smtClean="0"/>
              <a:pPr>
                <a:defRPr/>
              </a:pPr>
              <a:t>14</a:t>
            </a:fld>
            <a:endParaRPr lang="en-US"/>
          </a:p>
        </p:txBody>
      </p:sp>
      <p:sp>
        <p:nvSpPr>
          <p:cNvPr id="5" name="Shape 225"/>
          <p:cNvSpPr/>
          <p:nvPr/>
        </p:nvSpPr>
        <p:spPr>
          <a:xfrm>
            <a:off x="36577" y="5577840"/>
            <a:ext cx="9052560" cy="1087240"/>
          </a:xfrm>
          <a:prstGeom prst="rect">
            <a:avLst/>
          </a:prstGeom>
          <a:solidFill>
            <a:srgbClr val="BBCFE6"/>
          </a:solidFill>
          <a:ln w="38100" cap="flat" cmpd="sng">
            <a:solidFill>
              <a:srgbClr val="FF6600"/>
            </a:solidFill>
            <a:prstDash val="solid"/>
            <a:round/>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2800" dirty="0">
                <a:solidFill>
                  <a:schemeClr val="dk1"/>
                </a:solidFill>
                <a:latin typeface="Arial"/>
                <a:ea typeface="Arial"/>
                <a:cs typeface="Arial"/>
                <a:sym typeface="Arial"/>
              </a:rPr>
              <a:t>Compression for </a:t>
            </a:r>
            <a:r>
              <a:rPr lang="en-US" sz="2800" dirty="0">
                <a:solidFill>
                  <a:schemeClr val="tx2">
                    <a:lumMod val="60000"/>
                    <a:lumOff val="40000"/>
                  </a:schemeClr>
                </a:solidFill>
                <a:latin typeface="Arial"/>
                <a:ea typeface="Arial"/>
                <a:cs typeface="Arial"/>
                <a:sym typeface="Arial"/>
              </a:rPr>
              <a:t>capacity (TSI) </a:t>
            </a:r>
            <a:r>
              <a:rPr lang="en-US" sz="2800" dirty="0">
                <a:solidFill>
                  <a:schemeClr val="dk1"/>
                </a:solidFill>
                <a:latin typeface="Arial"/>
                <a:ea typeface="Arial"/>
                <a:cs typeface="Arial"/>
                <a:sym typeface="Arial"/>
              </a:rPr>
              <a:t>sees little speedup (7%)</a:t>
            </a:r>
          </a:p>
          <a:p>
            <a:pPr marL="0" marR="0" lvl="0" indent="0" algn="ctr" rtl="0">
              <a:lnSpc>
                <a:spcPct val="100000"/>
              </a:lnSpc>
              <a:spcBef>
                <a:spcPts val="0"/>
              </a:spcBef>
              <a:spcAft>
                <a:spcPts val="0"/>
              </a:spcAft>
              <a:buClr>
                <a:schemeClr val="dk1"/>
              </a:buClr>
              <a:buSzPct val="25000"/>
              <a:buFont typeface="Arial"/>
              <a:buNone/>
            </a:pPr>
            <a:r>
              <a:rPr lang="en-US" sz="2800" dirty="0">
                <a:solidFill>
                  <a:schemeClr val="dk1"/>
                </a:solidFill>
                <a:latin typeface="Arial"/>
                <a:ea typeface="Arial"/>
                <a:cs typeface="Arial"/>
                <a:sym typeface="Arial"/>
              </a:rPr>
              <a:t> due to diminishing returns on giga-scale caches </a:t>
            </a:r>
          </a:p>
        </p:txBody>
      </p:sp>
      <p:cxnSp>
        <p:nvCxnSpPr>
          <p:cNvPr id="13" name="Shape 122"/>
          <p:cNvCxnSpPr>
            <a:cxnSpLocks/>
          </p:cNvCxnSpPr>
          <p:nvPr/>
        </p:nvCxnSpPr>
        <p:spPr>
          <a:xfrm>
            <a:off x="1511559" y="3258478"/>
            <a:ext cx="7172955" cy="0"/>
          </a:xfrm>
          <a:prstGeom prst="straightConnector1">
            <a:avLst/>
          </a:prstGeom>
          <a:noFill/>
          <a:ln w="38100" cap="flat" cmpd="sng">
            <a:solidFill>
              <a:schemeClr val="dk1"/>
            </a:solidFill>
            <a:prstDash val="solid"/>
            <a:round/>
            <a:headEnd type="none" w="med" len="med"/>
            <a:tailEnd type="none" w="med" len="med"/>
          </a:ln>
          <a:effectLst/>
        </p:spPr>
      </p:cxnSp>
      <p:cxnSp>
        <p:nvCxnSpPr>
          <p:cNvPr id="7" name="Shape 708">
            <a:extLst>
              <a:ext uri="{FF2B5EF4-FFF2-40B4-BE49-F238E27FC236}">
                <a16:creationId xmlns:a16="http://schemas.microsoft.com/office/drawing/2014/main" id="{46FFA29F-2AC9-49AA-93F7-E8D5FBBCC4AC}"/>
              </a:ext>
            </a:extLst>
          </p:cNvPr>
          <p:cNvCxnSpPr>
            <a:cxnSpLocks/>
          </p:cNvCxnSpPr>
          <p:nvPr/>
        </p:nvCxnSpPr>
        <p:spPr>
          <a:xfrm flipV="1">
            <a:off x="3868621" y="2660810"/>
            <a:ext cx="1" cy="496915"/>
          </a:xfrm>
          <a:prstGeom prst="straightConnector1">
            <a:avLst/>
          </a:prstGeom>
          <a:noFill/>
          <a:ln w="25400" cap="flat" cmpd="sng">
            <a:solidFill>
              <a:schemeClr val="dk1"/>
            </a:solidFill>
            <a:prstDash val="solid"/>
            <a:round/>
            <a:headEnd type="triangle" w="lg" len="lg"/>
            <a:tailEnd type="none" w="med" len="med"/>
          </a:ln>
        </p:spPr>
      </p:cxnSp>
      <p:cxnSp>
        <p:nvCxnSpPr>
          <p:cNvPr id="8" name="Shape 708">
            <a:extLst>
              <a:ext uri="{FF2B5EF4-FFF2-40B4-BE49-F238E27FC236}">
                <a16:creationId xmlns:a16="http://schemas.microsoft.com/office/drawing/2014/main" id="{BAD52EDD-5722-4158-8DB3-4DF73A79B4A9}"/>
              </a:ext>
            </a:extLst>
          </p:cNvPr>
          <p:cNvCxnSpPr>
            <a:cxnSpLocks/>
          </p:cNvCxnSpPr>
          <p:nvPr/>
        </p:nvCxnSpPr>
        <p:spPr>
          <a:xfrm flipV="1">
            <a:off x="5658935" y="2234405"/>
            <a:ext cx="0" cy="461665"/>
          </a:xfrm>
          <a:prstGeom prst="straightConnector1">
            <a:avLst/>
          </a:prstGeom>
          <a:noFill/>
          <a:ln w="25400" cap="flat" cmpd="sng">
            <a:solidFill>
              <a:schemeClr val="dk1"/>
            </a:solidFill>
            <a:prstDash val="solid"/>
            <a:round/>
            <a:headEnd type="triangle" w="lg" len="lg"/>
            <a:tailEnd type="none" w="med" len="med"/>
          </a:ln>
        </p:spPr>
      </p:cxnSp>
      <p:cxnSp>
        <p:nvCxnSpPr>
          <p:cNvPr id="11" name="Shape 708">
            <a:extLst>
              <a:ext uri="{FF2B5EF4-FFF2-40B4-BE49-F238E27FC236}">
                <a16:creationId xmlns:a16="http://schemas.microsoft.com/office/drawing/2014/main" id="{0D99B3FD-52E2-47CC-82B8-8BA580F28163}"/>
              </a:ext>
            </a:extLst>
          </p:cNvPr>
          <p:cNvCxnSpPr>
            <a:cxnSpLocks/>
          </p:cNvCxnSpPr>
          <p:nvPr/>
        </p:nvCxnSpPr>
        <p:spPr>
          <a:xfrm flipV="1">
            <a:off x="7448364" y="2660810"/>
            <a:ext cx="0" cy="387536"/>
          </a:xfrm>
          <a:prstGeom prst="straightConnector1">
            <a:avLst/>
          </a:prstGeom>
          <a:noFill/>
          <a:ln w="25400" cap="flat" cmpd="sng">
            <a:solidFill>
              <a:schemeClr val="dk1"/>
            </a:solidFill>
            <a:prstDash val="solid"/>
            <a:round/>
            <a:headEnd type="triangle" w="lg" len="lg"/>
            <a:tailEnd type="none" w="med" len="med"/>
          </a:ln>
        </p:spPr>
      </p:cxnSp>
      <p:pic>
        <p:nvPicPr>
          <p:cNvPr id="6" name="Picture 5">
            <a:extLst>
              <a:ext uri="{FF2B5EF4-FFF2-40B4-BE49-F238E27FC236}">
                <a16:creationId xmlns:a16="http://schemas.microsoft.com/office/drawing/2014/main" id="{57AEEF95-F748-4ABC-A5E5-844D31F77C4D}"/>
              </a:ext>
            </a:extLst>
          </p:cNvPr>
          <p:cNvPicPr>
            <a:picLocks noChangeAspect="1"/>
          </p:cNvPicPr>
          <p:nvPr/>
        </p:nvPicPr>
        <p:blipFill rotWithShape="1">
          <a:blip r:embed="rId4"/>
          <a:srcRect t="10228" b="83076"/>
          <a:stretch/>
        </p:blipFill>
        <p:spPr>
          <a:xfrm>
            <a:off x="247650" y="857658"/>
            <a:ext cx="8785097" cy="298404"/>
          </a:xfrm>
          <a:prstGeom prst="rect">
            <a:avLst/>
          </a:prstGeom>
        </p:spPr>
      </p:pic>
      <p:sp>
        <p:nvSpPr>
          <p:cNvPr id="19" name="TextBox 18">
            <a:extLst>
              <a:ext uri="{FF2B5EF4-FFF2-40B4-BE49-F238E27FC236}">
                <a16:creationId xmlns:a16="http://schemas.microsoft.com/office/drawing/2014/main" id="{BE5D6ED6-75B8-474D-A463-6BC71FB4333E}"/>
              </a:ext>
            </a:extLst>
          </p:cNvPr>
          <p:cNvSpPr txBox="1"/>
          <p:nvPr/>
        </p:nvSpPr>
        <p:spPr>
          <a:xfrm>
            <a:off x="4229490" y="1830248"/>
            <a:ext cx="2810071" cy="461665"/>
          </a:xfrm>
          <a:prstGeom prst="rect">
            <a:avLst/>
          </a:prstGeom>
          <a:noFill/>
          <a:ln w="25400">
            <a:noFill/>
          </a:ln>
        </p:spPr>
        <p:txBody>
          <a:bodyPr wrap="square" rtlCol="0">
            <a:spAutoFit/>
          </a:bodyPr>
          <a:lstStyle/>
          <a:p>
            <a:pPr algn="ctr"/>
            <a:r>
              <a:rPr lang="en-US" dirty="0">
                <a:solidFill>
                  <a:srgbClr val="000000"/>
                </a:solidFill>
                <a:latin typeface="Arial"/>
                <a:cs typeface="Arial"/>
              </a:rPr>
              <a:t>Improves Capacity</a:t>
            </a:r>
          </a:p>
        </p:txBody>
      </p:sp>
      <p:sp>
        <p:nvSpPr>
          <p:cNvPr id="20" name="TextBox 19">
            <a:extLst>
              <a:ext uri="{FF2B5EF4-FFF2-40B4-BE49-F238E27FC236}">
                <a16:creationId xmlns:a16="http://schemas.microsoft.com/office/drawing/2014/main" id="{796F5005-4308-406E-B8FB-3D40C1F5F85D}"/>
              </a:ext>
            </a:extLst>
          </p:cNvPr>
          <p:cNvSpPr txBox="1"/>
          <p:nvPr/>
        </p:nvSpPr>
        <p:spPr>
          <a:xfrm>
            <a:off x="2463586" y="2271212"/>
            <a:ext cx="2810071" cy="461665"/>
          </a:xfrm>
          <a:prstGeom prst="rect">
            <a:avLst/>
          </a:prstGeom>
          <a:noFill/>
          <a:ln w="25400">
            <a:noFill/>
          </a:ln>
        </p:spPr>
        <p:txBody>
          <a:bodyPr wrap="square" rtlCol="0">
            <a:spAutoFit/>
          </a:bodyPr>
          <a:lstStyle/>
          <a:p>
            <a:pPr algn="ctr"/>
            <a:r>
              <a:rPr lang="en-US" dirty="0">
                <a:solidFill>
                  <a:srgbClr val="000000"/>
                </a:solidFill>
                <a:latin typeface="Arial"/>
                <a:cs typeface="Arial"/>
              </a:rPr>
              <a:t>No degradation</a:t>
            </a:r>
          </a:p>
        </p:txBody>
      </p:sp>
      <p:sp>
        <p:nvSpPr>
          <p:cNvPr id="21" name="TextBox 20">
            <a:extLst>
              <a:ext uri="{FF2B5EF4-FFF2-40B4-BE49-F238E27FC236}">
                <a16:creationId xmlns:a16="http://schemas.microsoft.com/office/drawing/2014/main" id="{9331289F-6527-4B7E-B32C-3DE48748E85A}"/>
              </a:ext>
            </a:extLst>
          </p:cNvPr>
          <p:cNvSpPr txBox="1"/>
          <p:nvPr/>
        </p:nvSpPr>
        <p:spPr>
          <a:xfrm>
            <a:off x="5770262" y="2190530"/>
            <a:ext cx="2971684" cy="461665"/>
          </a:xfrm>
          <a:prstGeom prst="rect">
            <a:avLst/>
          </a:prstGeom>
          <a:noFill/>
          <a:ln w="25400">
            <a:noFill/>
          </a:ln>
        </p:spPr>
        <p:txBody>
          <a:bodyPr wrap="square" rtlCol="0">
            <a:spAutoFit/>
          </a:bodyPr>
          <a:lstStyle/>
          <a:p>
            <a:pPr algn="ctr"/>
            <a:r>
              <a:rPr lang="en-US" dirty="0">
                <a:solidFill>
                  <a:srgbClr val="000000"/>
                </a:solidFill>
                <a:latin typeface="Arial"/>
                <a:cs typeface="Arial"/>
              </a:rPr>
              <a:t>Little speedup (7%)</a:t>
            </a:r>
          </a:p>
        </p:txBody>
      </p:sp>
    </p:spTree>
    <p:extLst>
      <p:ext uri="{BB962C8B-B14F-4D97-AF65-F5344CB8AC3E}">
        <p14:creationId xmlns:p14="http://schemas.microsoft.com/office/powerpoint/2010/main" val="129096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hidden"/>
                                      </p:to>
                                    </p:set>
                                  </p:childTnLst>
                                </p:cTn>
                              </p:par>
                              <p:par>
                                <p:cTn id="11" presetID="1" presetClass="entr" presetSubtype="0" fill="hold" grpId="1"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7"/>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0" grpId="1"/>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hart 13">
            <a:extLst>
              <a:ext uri="{FF2B5EF4-FFF2-40B4-BE49-F238E27FC236}">
                <a16:creationId xmlns:a16="http://schemas.microsoft.com/office/drawing/2014/main" id="{9CEFD2CC-510C-4CBB-9294-A936563E7F47}"/>
              </a:ext>
            </a:extLst>
          </p:cNvPr>
          <p:cNvGraphicFramePr>
            <a:graphicFrameLocks/>
          </p:cNvGraphicFramePr>
          <p:nvPr>
            <p:extLst>
              <p:ext uri="{D42A27DB-BD31-4B8C-83A1-F6EECF244321}">
                <p14:modId xmlns:p14="http://schemas.microsoft.com/office/powerpoint/2010/main" val="2367974586"/>
              </p:ext>
            </p:extLst>
          </p:nvPr>
        </p:nvGraphicFramePr>
        <p:xfrm>
          <a:off x="48510" y="1040691"/>
          <a:ext cx="8784594" cy="4453571"/>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a:t>INTRODUCTION: </a:t>
            </a:r>
            <a:r>
              <a:rPr lang="en-US" dirty="0">
                <a:solidFill>
                  <a:srgbClr val="FF3041"/>
                </a:solidFill>
              </a:rPr>
              <a:t>SPATIAL Indexing</a:t>
            </a:r>
          </a:p>
        </p:txBody>
      </p:sp>
      <p:sp>
        <p:nvSpPr>
          <p:cNvPr id="4" name="Slide Number Placeholder 3"/>
          <p:cNvSpPr>
            <a:spLocks noGrp="1"/>
          </p:cNvSpPr>
          <p:nvPr>
            <p:ph type="sldNum" sz="quarter" idx="12"/>
          </p:nvPr>
        </p:nvSpPr>
        <p:spPr/>
        <p:txBody>
          <a:bodyPr/>
          <a:lstStyle/>
          <a:p>
            <a:pPr>
              <a:defRPr/>
            </a:pPr>
            <a:fld id="{866DA6C0-E8D2-8D44-A834-246A4BF6B0E5}" type="slidenum">
              <a:rPr lang="en-US" smtClean="0"/>
              <a:pPr>
                <a:defRPr/>
              </a:pPr>
              <a:t>15</a:t>
            </a:fld>
            <a:endParaRPr lang="en-US"/>
          </a:p>
        </p:txBody>
      </p:sp>
      <p:sp>
        <p:nvSpPr>
          <p:cNvPr id="5" name="Shape 225"/>
          <p:cNvSpPr/>
          <p:nvPr/>
        </p:nvSpPr>
        <p:spPr>
          <a:xfrm>
            <a:off x="18288" y="5473162"/>
            <a:ext cx="9107423" cy="1363907"/>
          </a:xfrm>
          <a:prstGeom prst="rect">
            <a:avLst/>
          </a:prstGeom>
          <a:solidFill>
            <a:srgbClr val="BBCFE6"/>
          </a:solidFill>
          <a:ln w="38100" cap="flat" cmpd="sng">
            <a:solidFill>
              <a:srgbClr val="FF6600"/>
            </a:solidFill>
            <a:prstDash val="solid"/>
            <a:round/>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2800" dirty="0">
                <a:solidFill>
                  <a:srgbClr val="FF3041"/>
                </a:solidFill>
                <a:latin typeface="Arial"/>
                <a:ea typeface="Arial"/>
                <a:cs typeface="Arial"/>
                <a:sym typeface="Arial"/>
              </a:rPr>
              <a:t>Spatial Indexing </a:t>
            </a:r>
            <a:r>
              <a:rPr lang="en-US" sz="2800" dirty="0">
                <a:solidFill>
                  <a:schemeClr val="dk1"/>
                </a:solidFill>
                <a:latin typeface="Arial"/>
                <a:ea typeface="Arial"/>
                <a:cs typeface="Arial"/>
                <a:sym typeface="Arial"/>
              </a:rPr>
              <a:t>compression gets both benefits of </a:t>
            </a:r>
            <a:r>
              <a:rPr lang="en-US" sz="2800" dirty="0">
                <a:solidFill>
                  <a:srgbClr val="FF3041"/>
                </a:solidFill>
                <a:latin typeface="Arial"/>
                <a:ea typeface="Arial"/>
                <a:cs typeface="Arial"/>
                <a:sym typeface="Arial"/>
              </a:rPr>
              <a:t>bandwidth and capacity </a:t>
            </a:r>
            <a:r>
              <a:rPr lang="en-US" sz="2800" dirty="0">
                <a:solidFill>
                  <a:schemeClr val="dk1"/>
                </a:solidFill>
                <a:latin typeface="Arial"/>
                <a:ea typeface="Arial"/>
                <a:cs typeface="Arial"/>
                <a:sym typeface="Arial"/>
              </a:rPr>
              <a:t>when lines are compressible. But, it hurts performance when lines are incompressible</a:t>
            </a:r>
          </a:p>
        </p:txBody>
      </p:sp>
      <p:cxnSp>
        <p:nvCxnSpPr>
          <p:cNvPr id="10" name="Shape 708"/>
          <p:cNvCxnSpPr>
            <a:cxnSpLocks/>
          </p:cNvCxnSpPr>
          <p:nvPr/>
        </p:nvCxnSpPr>
        <p:spPr>
          <a:xfrm flipV="1">
            <a:off x="5643807" y="1598604"/>
            <a:ext cx="0" cy="387536"/>
          </a:xfrm>
          <a:prstGeom prst="straightConnector1">
            <a:avLst/>
          </a:prstGeom>
          <a:noFill/>
          <a:ln w="25400" cap="flat" cmpd="sng">
            <a:solidFill>
              <a:schemeClr val="dk1"/>
            </a:solidFill>
            <a:prstDash val="solid"/>
            <a:round/>
            <a:headEnd type="triangle" w="lg" len="lg"/>
            <a:tailEnd type="none" w="med" len="med"/>
          </a:ln>
        </p:spPr>
      </p:cxnSp>
      <p:cxnSp>
        <p:nvCxnSpPr>
          <p:cNvPr id="11" name="Shape 708"/>
          <p:cNvCxnSpPr>
            <a:cxnSpLocks/>
          </p:cNvCxnSpPr>
          <p:nvPr/>
        </p:nvCxnSpPr>
        <p:spPr>
          <a:xfrm flipV="1">
            <a:off x="2034984" y="2575249"/>
            <a:ext cx="0" cy="995515"/>
          </a:xfrm>
          <a:prstGeom prst="straightConnector1">
            <a:avLst/>
          </a:prstGeom>
          <a:noFill/>
          <a:ln w="25400" cap="flat" cmpd="sng">
            <a:solidFill>
              <a:schemeClr val="dk1"/>
            </a:solidFill>
            <a:prstDash val="solid"/>
            <a:round/>
            <a:headEnd type="triangle" w="lg" len="lg"/>
            <a:tailEnd type="none" w="med" len="med"/>
          </a:ln>
        </p:spPr>
      </p:cxnSp>
      <p:cxnSp>
        <p:nvCxnSpPr>
          <p:cNvPr id="12" name="Shape 708">
            <a:extLst>
              <a:ext uri="{FF2B5EF4-FFF2-40B4-BE49-F238E27FC236}">
                <a16:creationId xmlns:a16="http://schemas.microsoft.com/office/drawing/2014/main" id="{138A5422-FA85-40EA-90FF-F92806637D59}"/>
              </a:ext>
            </a:extLst>
          </p:cNvPr>
          <p:cNvCxnSpPr>
            <a:cxnSpLocks/>
          </p:cNvCxnSpPr>
          <p:nvPr/>
        </p:nvCxnSpPr>
        <p:spPr>
          <a:xfrm flipV="1">
            <a:off x="7425157" y="2575249"/>
            <a:ext cx="0" cy="639277"/>
          </a:xfrm>
          <a:prstGeom prst="straightConnector1">
            <a:avLst/>
          </a:prstGeom>
          <a:noFill/>
          <a:ln w="25400" cap="flat" cmpd="sng">
            <a:solidFill>
              <a:schemeClr val="dk1"/>
            </a:solidFill>
            <a:prstDash val="solid"/>
            <a:round/>
            <a:headEnd type="triangle" w="lg" len="lg"/>
            <a:tailEnd type="none" w="med" len="med"/>
          </a:ln>
        </p:spPr>
      </p:cxnSp>
      <p:pic>
        <p:nvPicPr>
          <p:cNvPr id="3" name="Picture 2">
            <a:extLst>
              <a:ext uri="{FF2B5EF4-FFF2-40B4-BE49-F238E27FC236}">
                <a16:creationId xmlns:a16="http://schemas.microsoft.com/office/drawing/2014/main" id="{FB96A629-1C42-48F5-9FB9-80440D4A08A4}"/>
              </a:ext>
            </a:extLst>
          </p:cNvPr>
          <p:cNvPicPr>
            <a:picLocks noChangeAspect="1"/>
          </p:cNvPicPr>
          <p:nvPr/>
        </p:nvPicPr>
        <p:blipFill rotWithShape="1">
          <a:blip r:embed="rId4"/>
          <a:srcRect t="7408" b="86323"/>
          <a:stretch/>
        </p:blipFill>
        <p:spPr>
          <a:xfrm>
            <a:off x="247650" y="842098"/>
            <a:ext cx="8785097" cy="279374"/>
          </a:xfrm>
          <a:prstGeom prst="rect">
            <a:avLst/>
          </a:prstGeom>
        </p:spPr>
      </p:pic>
      <p:sp>
        <p:nvSpPr>
          <p:cNvPr id="17" name="TextBox 16">
            <a:extLst>
              <a:ext uri="{FF2B5EF4-FFF2-40B4-BE49-F238E27FC236}">
                <a16:creationId xmlns:a16="http://schemas.microsoft.com/office/drawing/2014/main" id="{4765395D-BFD3-4E04-A5E0-2D93A697E7FC}"/>
              </a:ext>
            </a:extLst>
          </p:cNvPr>
          <p:cNvSpPr txBox="1"/>
          <p:nvPr/>
        </p:nvSpPr>
        <p:spPr>
          <a:xfrm>
            <a:off x="4229490" y="1247758"/>
            <a:ext cx="2992404" cy="461665"/>
          </a:xfrm>
          <a:prstGeom prst="rect">
            <a:avLst/>
          </a:prstGeom>
          <a:noFill/>
          <a:ln w="25400">
            <a:noFill/>
          </a:ln>
        </p:spPr>
        <p:txBody>
          <a:bodyPr wrap="square" rtlCol="0">
            <a:spAutoFit/>
          </a:bodyPr>
          <a:lstStyle/>
          <a:p>
            <a:pPr algn="ctr"/>
            <a:r>
              <a:rPr lang="en-US" dirty="0">
                <a:solidFill>
                  <a:srgbClr val="000000"/>
                </a:solidFill>
                <a:latin typeface="Arial"/>
                <a:cs typeface="Arial"/>
              </a:rPr>
              <a:t>Improves Bandwidth</a:t>
            </a:r>
          </a:p>
        </p:txBody>
      </p:sp>
      <p:sp>
        <p:nvSpPr>
          <p:cNvPr id="18" name="TextBox 17">
            <a:extLst>
              <a:ext uri="{FF2B5EF4-FFF2-40B4-BE49-F238E27FC236}">
                <a16:creationId xmlns:a16="http://schemas.microsoft.com/office/drawing/2014/main" id="{076252BD-C521-4A97-A9DE-B8A525967F89}"/>
              </a:ext>
            </a:extLst>
          </p:cNvPr>
          <p:cNvSpPr txBox="1"/>
          <p:nvPr/>
        </p:nvSpPr>
        <p:spPr>
          <a:xfrm>
            <a:off x="1040490" y="2193295"/>
            <a:ext cx="2810071" cy="461665"/>
          </a:xfrm>
          <a:prstGeom prst="rect">
            <a:avLst/>
          </a:prstGeom>
          <a:noFill/>
          <a:ln w="25400">
            <a:noFill/>
          </a:ln>
        </p:spPr>
        <p:txBody>
          <a:bodyPr wrap="square" rtlCol="0">
            <a:spAutoFit/>
          </a:bodyPr>
          <a:lstStyle/>
          <a:p>
            <a:pPr algn="ctr"/>
            <a:r>
              <a:rPr lang="en-US" dirty="0">
                <a:solidFill>
                  <a:srgbClr val="000000"/>
                </a:solidFill>
                <a:latin typeface="Arial"/>
                <a:cs typeface="Arial"/>
              </a:rPr>
              <a:t>Can degrade</a:t>
            </a:r>
          </a:p>
        </p:txBody>
      </p:sp>
      <p:sp>
        <p:nvSpPr>
          <p:cNvPr id="19" name="TextBox 18">
            <a:extLst>
              <a:ext uri="{FF2B5EF4-FFF2-40B4-BE49-F238E27FC236}">
                <a16:creationId xmlns:a16="http://schemas.microsoft.com/office/drawing/2014/main" id="{E098BFCE-243D-495F-A03E-8F91B59481F4}"/>
              </a:ext>
            </a:extLst>
          </p:cNvPr>
          <p:cNvSpPr txBox="1"/>
          <p:nvPr/>
        </p:nvSpPr>
        <p:spPr>
          <a:xfrm>
            <a:off x="6044214" y="2213789"/>
            <a:ext cx="2810071" cy="461665"/>
          </a:xfrm>
          <a:prstGeom prst="rect">
            <a:avLst/>
          </a:prstGeom>
          <a:noFill/>
          <a:ln w="25400">
            <a:noFill/>
          </a:ln>
        </p:spPr>
        <p:txBody>
          <a:bodyPr wrap="square" rtlCol="0">
            <a:spAutoFit/>
          </a:bodyPr>
          <a:lstStyle/>
          <a:p>
            <a:pPr algn="ctr"/>
            <a:r>
              <a:rPr lang="en-US" dirty="0">
                <a:solidFill>
                  <a:srgbClr val="000000"/>
                </a:solidFill>
                <a:latin typeface="Arial"/>
                <a:cs typeface="Arial"/>
              </a:rPr>
              <a:t>No speedup</a:t>
            </a:r>
          </a:p>
        </p:txBody>
      </p:sp>
      <p:cxnSp>
        <p:nvCxnSpPr>
          <p:cNvPr id="15" name="Shape 122">
            <a:extLst>
              <a:ext uri="{FF2B5EF4-FFF2-40B4-BE49-F238E27FC236}">
                <a16:creationId xmlns:a16="http://schemas.microsoft.com/office/drawing/2014/main" id="{DDA570FB-6795-4A25-9A8F-2E9FE7C1D14A}"/>
              </a:ext>
            </a:extLst>
          </p:cNvPr>
          <p:cNvCxnSpPr>
            <a:cxnSpLocks/>
          </p:cNvCxnSpPr>
          <p:nvPr/>
        </p:nvCxnSpPr>
        <p:spPr>
          <a:xfrm>
            <a:off x="1511559" y="3258478"/>
            <a:ext cx="7172955" cy="0"/>
          </a:xfrm>
          <a:prstGeom prst="straightConnector1">
            <a:avLst/>
          </a:prstGeom>
          <a:noFill/>
          <a:ln w="38100" cap="flat" cmpd="sng">
            <a:solidFill>
              <a:schemeClr val="dk1"/>
            </a:solidFill>
            <a:prstDash val="solid"/>
            <a:round/>
            <a:headEnd type="none" w="med" len="med"/>
            <a:tailEnd type="none" w="med" len="med"/>
          </a:ln>
          <a:effectLst/>
        </p:spPr>
      </p:cxnSp>
    </p:spTree>
    <p:extLst>
      <p:ext uri="{BB962C8B-B14F-4D97-AF65-F5344CB8AC3E}">
        <p14:creationId xmlns:p14="http://schemas.microsoft.com/office/powerpoint/2010/main" val="1428733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hidden"/>
                                      </p:to>
                                    </p:set>
                                  </p:childTnLst>
                                </p:cTn>
                              </p:par>
                              <p:par>
                                <p:cTn id="11" presetID="1" presetClass="entr" presetSubtype="0" fill="hold" grpId="1"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8" grpId="1"/>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Group 120">
            <a:extLst>
              <a:ext uri="{FF2B5EF4-FFF2-40B4-BE49-F238E27FC236}">
                <a16:creationId xmlns:a16="http://schemas.microsoft.com/office/drawing/2014/main" id="{BB0588BD-F2A0-4BB2-A328-3C6ACEB497EC}"/>
              </a:ext>
            </a:extLst>
          </p:cNvPr>
          <p:cNvGrpSpPr/>
          <p:nvPr/>
        </p:nvGrpSpPr>
        <p:grpSpPr>
          <a:xfrm>
            <a:off x="76200" y="2743200"/>
            <a:ext cx="1981200" cy="3048000"/>
            <a:chOff x="76200" y="2743200"/>
            <a:chExt cx="1981200" cy="3048000"/>
          </a:xfrm>
        </p:grpSpPr>
        <p:grpSp>
          <p:nvGrpSpPr>
            <p:cNvPr id="122" name="Group 121">
              <a:extLst>
                <a:ext uri="{FF2B5EF4-FFF2-40B4-BE49-F238E27FC236}">
                  <a16:creationId xmlns:a16="http://schemas.microsoft.com/office/drawing/2014/main" id="{B1FF19F8-CCBE-4EAC-8C29-8AEF4B0268C2}"/>
                </a:ext>
              </a:extLst>
            </p:cNvPr>
            <p:cNvGrpSpPr/>
            <p:nvPr/>
          </p:nvGrpSpPr>
          <p:grpSpPr>
            <a:xfrm>
              <a:off x="76200" y="2743200"/>
              <a:ext cx="1981200" cy="3048000"/>
              <a:chOff x="2667000" y="2743200"/>
              <a:chExt cx="1981200" cy="3048000"/>
            </a:xfrm>
          </p:grpSpPr>
          <p:grpSp>
            <p:nvGrpSpPr>
              <p:cNvPr id="127" name="Group 126">
                <a:extLst>
                  <a:ext uri="{FF2B5EF4-FFF2-40B4-BE49-F238E27FC236}">
                    <a16:creationId xmlns:a16="http://schemas.microsoft.com/office/drawing/2014/main" id="{2F731E9A-2557-429C-9EB2-16C3B826D15E}"/>
                  </a:ext>
                </a:extLst>
              </p:cNvPr>
              <p:cNvGrpSpPr/>
              <p:nvPr/>
            </p:nvGrpSpPr>
            <p:grpSpPr>
              <a:xfrm>
                <a:off x="2667000" y="2743200"/>
                <a:ext cx="1981200" cy="3048000"/>
                <a:chOff x="3505200" y="2743200"/>
                <a:chExt cx="1981200" cy="3048000"/>
              </a:xfrm>
            </p:grpSpPr>
            <p:sp>
              <p:nvSpPr>
                <p:cNvPr id="132" name="Rectangle 131">
                  <a:extLst>
                    <a:ext uri="{FF2B5EF4-FFF2-40B4-BE49-F238E27FC236}">
                      <a16:creationId xmlns:a16="http://schemas.microsoft.com/office/drawing/2014/main" id="{C37D0FBA-01EF-44BF-ADAB-5226456E6295}"/>
                    </a:ext>
                  </a:extLst>
                </p:cNvPr>
                <p:cNvSpPr/>
                <p:nvPr/>
              </p:nvSpPr>
              <p:spPr>
                <a:xfrm>
                  <a:off x="3733800" y="2743200"/>
                  <a:ext cx="1600200" cy="25146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Shape 205">
                  <a:extLst>
                    <a:ext uri="{FF2B5EF4-FFF2-40B4-BE49-F238E27FC236}">
                      <a16:creationId xmlns:a16="http://schemas.microsoft.com/office/drawing/2014/main" id="{560D7666-3B0A-4B03-AC15-5ED9927EE65F}"/>
                    </a:ext>
                  </a:extLst>
                </p:cNvPr>
                <p:cNvSpPr/>
                <p:nvPr/>
              </p:nvSpPr>
              <p:spPr>
                <a:xfrm>
                  <a:off x="3810000" y="2819400"/>
                  <a:ext cx="685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134" name="Shape 210">
                  <a:extLst>
                    <a:ext uri="{FF2B5EF4-FFF2-40B4-BE49-F238E27FC236}">
                      <a16:creationId xmlns:a16="http://schemas.microsoft.com/office/drawing/2014/main" id="{C121E503-17F1-4692-AC99-02B432E04277}"/>
                    </a:ext>
                  </a:extLst>
                </p:cNvPr>
                <p:cNvSpPr/>
                <p:nvPr/>
              </p:nvSpPr>
              <p:spPr>
                <a:xfrm>
                  <a:off x="3818739" y="4648200"/>
                  <a:ext cx="677061"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135" name="Shape 207">
                  <a:extLst>
                    <a:ext uri="{FF2B5EF4-FFF2-40B4-BE49-F238E27FC236}">
                      <a16:creationId xmlns:a16="http://schemas.microsoft.com/office/drawing/2014/main" id="{D334A1AA-0DDC-482D-ADC5-A2E7ADC84AFA}"/>
                    </a:ext>
                  </a:extLst>
                </p:cNvPr>
                <p:cNvSpPr/>
                <p:nvPr/>
              </p:nvSpPr>
              <p:spPr>
                <a:xfrm>
                  <a:off x="3505200" y="5352152"/>
                  <a:ext cx="1981200" cy="439048"/>
                </a:xfrm>
                <a:prstGeom prst="rect">
                  <a:avLst/>
                </a:prstGeom>
                <a:noFill/>
                <a:ln w="25400" cap="flat" cmpd="sng">
                  <a:no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 </a:t>
                  </a:r>
                  <a:r>
                    <a:rPr lang="en-US" sz="2200" b="1" dirty="0">
                      <a:solidFill>
                        <a:schemeClr val="accent3"/>
                      </a:solidFill>
                      <a:latin typeface="Calibri"/>
                      <a:ea typeface="Arial"/>
                      <a:cs typeface="Calibri"/>
                      <a:sym typeface="Arial"/>
                    </a:rPr>
                    <a:t>Compressible</a:t>
                  </a:r>
                  <a:endParaRPr lang="en-US" sz="2200" b="1" dirty="0">
                    <a:solidFill>
                      <a:schemeClr val="dk1"/>
                    </a:solidFill>
                    <a:latin typeface="Calibri"/>
                    <a:ea typeface="Arial"/>
                    <a:cs typeface="Calibri"/>
                    <a:sym typeface="Arial"/>
                  </a:endParaRPr>
                </a:p>
              </p:txBody>
            </p:sp>
            <p:sp>
              <p:nvSpPr>
                <p:cNvPr id="136" name="Shape 205">
                  <a:extLst>
                    <a:ext uri="{FF2B5EF4-FFF2-40B4-BE49-F238E27FC236}">
                      <a16:creationId xmlns:a16="http://schemas.microsoft.com/office/drawing/2014/main" id="{1F1A8A02-492C-4973-A8C6-14582BE15699}"/>
                    </a:ext>
                  </a:extLst>
                </p:cNvPr>
                <p:cNvSpPr/>
                <p:nvPr/>
              </p:nvSpPr>
              <p:spPr>
                <a:xfrm>
                  <a:off x="3810000" y="4038600"/>
                  <a:ext cx="685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137" name="Shape 210">
                  <a:extLst>
                    <a:ext uri="{FF2B5EF4-FFF2-40B4-BE49-F238E27FC236}">
                      <a16:creationId xmlns:a16="http://schemas.microsoft.com/office/drawing/2014/main" id="{BC5C347D-E6DA-4B5F-957B-28A9589E305F}"/>
                    </a:ext>
                  </a:extLst>
                </p:cNvPr>
                <p:cNvSpPr/>
                <p:nvPr/>
              </p:nvSpPr>
              <p:spPr>
                <a:xfrm>
                  <a:off x="3810000" y="3429000"/>
                  <a:ext cx="685800"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grpSp>
          <p:sp>
            <p:nvSpPr>
              <p:cNvPr id="128" name="Shape 205">
                <a:extLst>
                  <a:ext uri="{FF2B5EF4-FFF2-40B4-BE49-F238E27FC236}">
                    <a16:creationId xmlns:a16="http://schemas.microsoft.com/office/drawing/2014/main" id="{5CC4C187-7C74-4290-8441-B0BC95259F70}"/>
                  </a:ext>
                </a:extLst>
              </p:cNvPr>
              <p:cNvSpPr/>
              <p:nvPr/>
            </p:nvSpPr>
            <p:spPr>
              <a:xfrm>
                <a:off x="3733800" y="2819400"/>
                <a:ext cx="685800" cy="527961"/>
              </a:xfrm>
              <a:prstGeom prst="rect">
                <a:avLst/>
              </a:prstGeom>
              <a:solidFill>
                <a:srgbClr val="E46C0A"/>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129" name="Shape 210">
                <a:extLst>
                  <a:ext uri="{FF2B5EF4-FFF2-40B4-BE49-F238E27FC236}">
                    <a16:creationId xmlns:a16="http://schemas.microsoft.com/office/drawing/2014/main" id="{044CEAC8-33A9-478A-AB28-A8B2FBADBCA2}"/>
                  </a:ext>
                </a:extLst>
              </p:cNvPr>
              <p:cNvSpPr/>
              <p:nvPr/>
            </p:nvSpPr>
            <p:spPr>
              <a:xfrm>
                <a:off x="3733800" y="3429000"/>
                <a:ext cx="685800" cy="533400"/>
              </a:xfrm>
              <a:prstGeom prst="rect">
                <a:avLst/>
              </a:prstGeom>
              <a:solidFill>
                <a:srgbClr val="9BBB59"/>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130" name="Shape 205">
                <a:extLst>
                  <a:ext uri="{FF2B5EF4-FFF2-40B4-BE49-F238E27FC236}">
                    <a16:creationId xmlns:a16="http://schemas.microsoft.com/office/drawing/2014/main" id="{9DC9E298-1D3C-4225-A3F0-5226E0D839C8}"/>
                  </a:ext>
                </a:extLst>
              </p:cNvPr>
              <p:cNvSpPr/>
              <p:nvPr/>
            </p:nvSpPr>
            <p:spPr>
              <a:xfrm>
                <a:off x="3733800" y="4038600"/>
                <a:ext cx="685800" cy="527961"/>
              </a:xfrm>
              <a:prstGeom prst="rect">
                <a:avLst/>
              </a:prstGeom>
              <a:solidFill>
                <a:schemeClr val="accent6">
                  <a:lumMod val="75000"/>
                </a:schemeClr>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131" name="Shape 210">
                <a:extLst>
                  <a:ext uri="{FF2B5EF4-FFF2-40B4-BE49-F238E27FC236}">
                    <a16:creationId xmlns:a16="http://schemas.microsoft.com/office/drawing/2014/main" id="{8140FDAE-399B-45FC-8456-A4AA93B59E88}"/>
                  </a:ext>
                </a:extLst>
              </p:cNvPr>
              <p:cNvSpPr/>
              <p:nvPr/>
            </p:nvSpPr>
            <p:spPr>
              <a:xfrm>
                <a:off x="3742539" y="4648200"/>
                <a:ext cx="677061" cy="533400"/>
              </a:xfrm>
              <a:prstGeom prst="rect">
                <a:avLst/>
              </a:prstGeom>
              <a:solidFill>
                <a:schemeClr val="accent3"/>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grpSp>
        <p:sp>
          <p:nvSpPr>
            <p:cNvPr id="123" name="Rectangle 122">
              <a:extLst>
                <a:ext uri="{FF2B5EF4-FFF2-40B4-BE49-F238E27FC236}">
                  <a16:creationId xmlns:a16="http://schemas.microsoft.com/office/drawing/2014/main" id="{EA0A4CC6-B59E-4EC0-B0F4-710B483B7863}"/>
                </a:ext>
              </a:extLst>
            </p:cNvPr>
            <p:cNvSpPr/>
            <p:nvPr/>
          </p:nvSpPr>
          <p:spPr>
            <a:xfrm>
              <a:off x="381000" y="28194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E3B05167-68A1-4844-BE8F-4BAD68CD1301}"/>
                </a:ext>
              </a:extLst>
            </p:cNvPr>
            <p:cNvSpPr/>
            <p:nvPr/>
          </p:nvSpPr>
          <p:spPr>
            <a:xfrm>
              <a:off x="381000" y="34290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2EDE6B32-5609-43AC-93D9-3367E5DA30A2}"/>
                </a:ext>
              </a:extLst>
            </p:cNvPr>
            <p:cNvSpPr/>
            <p:nvPr/>
          </p:nvSpPr>
          <p:spPr>
            <a:xfrm>
              <a:off x="381000" y="40386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04F837B3-40AA-468A-AF2F-BDAF7C387CF4}"/>
                </a:ext>
              </a:extLst>
            </p:cNvPr>
            <p:cNvSpPr/>
            <p:nvPr/>
          </p:nvSpPr>
          <p:spPr>
            <a:xfrm>
              <a:off x="381000" y="46482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4" name="Group 103">
            <a:extLst>
              <a:ext uri="{FF2B5EF4-FFF2-40B4-BE49-F238E27FC236}">
                <a16:creationId xmlns:a16="http://schemas.microsoft.com/office/drawing/2014/main" id="{8D242C35-ECE7-4E6D-B7D5-1D8473C0D564}"/>
              </a:ext>
            </a:extLst>
          </p:cNvPr>
          <p:cNvGrpSpPr/>
          <p:nvPr/>
        </p:nvGrpSpPr>
        <p:grpSpPr>
          <a:xfrm>
            <a:off x="6934200" y="2743200"/>
            <a:ext cx="2209800" cy="3048000"/>
            <a:chOff x="3505200" y="2743200"/>
            <a:chExt cx="2133600" cy="3048000"/>
          </a:xfrm>
        </p:grpSpPr>
        <p:sp>
          <p:nvSpPr>
            <p:cNvPr id="105" name="Rectangle 104">
              <a:extLst>
                <a:ext uri="{FF2B5EF4-FFF2-40B4-BE49-F238E27FC236}">
                  <a16:creationId xmlns:a16="http://schemas.microsoft.com/office/drawing/2014/main" id="{3184315C-9AB0-47BC-AC58-D56307FC7FD4}"/>
                </a:ext>
              </a:extLst>
            </p:cNvPr>
            <p:cNvSpPr/>
            <p:nvPr/>
          </p:nvSpPr>
          <p:spPr>
            <a:xfrm>
              <a:off x="3733800" y="2743200"/>
              <a:ext cx="1600200" cy="25146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Shape 205">
              <a:extLst>
                <a:ext uri="{FF2B5EF4-FFF2-40B4-BE49-F238E27FC236}">
                  <a16:creationId xmlns:a16="http://schemas.microsoft.com/office/drawing/2014/main" id="{3C40FB98-287A-4A07-87E1-07B2D445076D}"/>
                </a:ext>
              </a:extLst>
            </p:cNvPr>
            <p:cNvSpPr/>
            <p:nvPr/>
          </p:nvSpPr>
          <p:spPr>
            <a:xfrm>
              <a:off x="3810000" y="2819400"/>
              <a:ext cx="1447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107" name="Shape 207">
              <a:extLst>
                <a:ext uri="{FF2B5EF4-FFF2-40B4-BE49-F238E27FC236}">
                  <a16:creationId xmlns:a16="http://schemas.microsoft.com/office/drawing/2014/main" id="{EFB65E7E-5A25-4F2C-A8FD-10E289983545}"/>
                </a:ext>
              </a:extLst>
            </p:cNvPr>
            <p:cNvSpPr/>
            <p:nvPr/>
          </p:nvSpPr>
          <p:spPr>
            <a:xfrm>
              <a:off x="3505200" y="5352152"/>
              <a:ext cx="2133600" cy="439048"/>
            </a:xfrm>
            <a:prstGeom prst="rect">
              <a:avLst/>
            </a:prstGeom>
            <a:noFill/>
            <a:ln w="25400" cap="flat" cmpd="sng">
              <a:no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 </a:t>
              </a:r>
              <a:r>
                <a:rPr lang="en-US" sz="2200" b="1" dirty="0">
                  <a:solidFill>
                    <a:srgbClr val="FF0000"/>
                  </a:solidFill>
                  <a:latin typeface="Calibri"/>
                  <a:ea typeface="Arial"/>
                  <a:cs typeface="Calibri"/>
                  <a:sym typeface="Arial"/>
                </a:rPr>
                <a:t>Incompressible</a:t>
              </a:r>
              <a:endParaRPr lang="en-US" sz="2200" b="1" dirty="0">
                <a:solidFill>
                  <a:schemeClr val="dk1"/>
                </a:solidFill>
                <a:latin typeface="Calibri"/>
                <a:ea typeface="Arial"/>
                <a:cs typeface="Calibri"/>
                <a:sym typeface="Arial"/>
              </a:endParaRPr>
            </a:p>
          </p:txBody>
        </p:sp>
        <p:sp>
          <p:nvSpPr>
            <p:cNvPr id="108" name="Shape 205">
              <a:extLst>
                <a:ext uri="{FF2B5EF4-FFF2-40B4-BE49-F238E27FC236}">
                  <a16:creationId xmlns:a16="http://schemas.microsoft.com/office/drawing/2014/main" id="{0E84BD06-387C-436B-AB97-C5A632EBB059}"/>
                </a:ext>
              </a:extLst>
            </p:cNvPr>
            <p:cNvSpPr/>
            <p:nvPr/>
          </p:nvSpPr>
          <p:spPr>
            <a:xfrm>
              <a:off x="3810000" y="3429000"/>
              <a:ext cx="1447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grpSp>
      <p:sp>
        <p:nvSpPr>
          <p:cNvPr id="109" name="Rectangle 108">
            <a:extLst>
              <a:ext uri="{FF2B5EF4-FFF2-40B4-BE49-F238E27FC236}">
                <a16:creationId xmlns:a16="http://schemas.microsoft.com/office/drawing/2014/main" id="{2A67501B-E038-4433-9ACD-E0E7D52C1DA2}"/>
              </a:ext>
            </a:extLst>
          </p:cNvPr>
          <p:cNvSpPr/>
          <p:nvPr/>
        </p:nvSpPr>
        <p:spPr>
          <a:xfrm>
            <a:off x="7249886" y="2819400"/>
            <a:ext cx="1499507"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CAF5128C-4733-4B78-92B6-018B53B1E6F6}"/>
              </a:ext>
            </a:extLst>
          </p:cNvPr>
          <p:cNvSpPr/>
          <p:nvPr/>
        </p:nvSpPr>
        <p:spPr>
          <a:xfrm>
            <a:off x="7249886" y="3429000"/>
            <a:ext cx="1499507"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Shape 205">
            <a:extLst>
              <a:ext uri="{FF2B5EF4-FFF2-40B4-BE49-F238E27FC236}">
                <a16:creationId xmlns:a16="http://schemas.microsoft.com/office/drawing/2014/main" id="{6BA02362-3ACA-4E57-9AFB-3E24F6396742}"/>
              </a:ext>
            </a:extLst>
          </p:cNvPr>
          <p:cNvSpPr/>
          <p:nvPr/>
        </p:nvSpPr>
        <p:spPr>
          <a:xfrm>
            <a:off x="7239000" y="4648200"/>
            <a:ext cx="1524000" cy="527961"/>
          </a:xfrm>
          <a:prstGeom prst="rect">
            <a:avLst/>
          </a:prstGeom>
          <a:solidFill>
            <a:schemeClr val="accent6">
              <a:lumMod val="75000"/>
            </a:schemeClr>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116" name="Rectangle 115">
            <a:extLst>
              <a:ext uri="{FF2B5EF4-FFF2-40B4-BE49-F238E27FC236}">
                <a16:creationId xmlns:a16="http://schemas.microsoft.com/office/drawing/2014/main" id="{1DAFDF64-3416-463C-B226-60FA9932CD51}"/>
              </a:ext>
            </a:extLst>
          </p:cNvPr>
          <p:cNvSpPr/>
          <p:nvPr/>
        </p:nvSpPr>
        <p:spPr>
          <a:xfrm>
            <a:off x="7249886" y="4648200"/>
            <a:ext cx="1499507"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7" name="Shape 205">
            <a:extLst>
              <a:ext uri="{FF2B5EF4-FFF2-40B4-BE49-F238E27FC236}">
                <a16:creationId xmlns:a16="http://schemas.microsoft.com/office/drawing/2014/main" id="{1396CE4D-60FB-4458-9A8D-E2BCFE456A1B}"/>
              </a:ext>
            </a:extLst>
          </p:cNvPr>
          <p:cNvSpPr/>
          <p:nvPr/>
        </p:nvSpPr>
        <p:spPr>
          <a:xfrm>
            <a:off x="7239000" y="4038600"/>
            <a:ext cx="1524000" cy="527961"/>
          </a:xfrm>
          <a:prstGeom prst="rect">
            <a:avLst/>
          </a:prstGeom>
          <a:solidFill>
            <a:srgbClr val="E46C0A"/>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118" name="Rectangle 117">
            <a:extLst>
              <a:ext uri="{FF2B5EF4-FFF2-40B4-BE49-F238E27FC236}">
                <a16:creationId xmlns:a16="http://schemas.microsoft.com/office/drawing/2014/main" id="{1A5DE4B7-A831-4B5F-A77A-674B888077D2}"/>
              </a:ext>
            </a:extLst>
          </p:cNvPr>
          <p:cNvSpPr/>
          <p:nvPr/>
        </p:nvSpPr>
        <p:spPr>
          <a:xfrm>
            <a:off x="7249886" y="4038600"/>
            <a:ext cx="1499507"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141" name="Rounded Rectangle 68">
            <a:extLst>
              <a:ext uri="{FF2B5EF4-FFF2-40B4-BE49-F238E27FC236}">
                <a16:creationId xmlns:a16="http://schemas.microsoft.com/office/drawing/2014/main" id="{56E5AC4E-C74C-43C4-A310-A7A95FFD837A}"/>
              </a:ext>
            </a:extLst>
          </p:cNvPr>
          <p:cNvSpPr/>
          <p:nvPr/>
        </p:nvSpPr>
        <p:spPr>
          <a:xfrm>
            <a:off x="6934200" y="4114800"/>
            <a:ext cx="2133600" cy="1066800"/>
          </a:xfrm>
          <a:prstGeom prst="roundRect">
            <a:avLst/>
          </a:prstGeom>
          <a:solidFill>
            <a:schemeClr val="bg1"/>
          </a:solid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&lt; </a:t>
            </a:r>
            <a:r>
              <a:rPr lang="en-US" sz="3200" i="1" dirty="0">
                <a:solidFill>
                  <a:schemeClr val="tx1"/>
                </a:solidFill>
              </a:rPr>
              <a:t>1x</a:t>
            </a:r>
          </a:p>
          <a:p>
            <a:pPr algn="ctr"/>
            <a:r>
              <a:rPr lang="en-US" sz="3200" i="1" dirty="0">
                <a:solidFill>
                  <a:schemeClr val="tx1"/>
                </a:solidFill>
              </a:rPr>
              <a:t>Bandwidth</a:t>
            </a:r>
          </a:p>
        </p:txBody>
      </p:sp>
      <p:sp>
        <p:nvSpPr>
          <p:cNvPr id="142" name="Rounded Rectangle 67">
            <a:extLst>
              <a:ext uri="{FF2B5EF4-FFF2-40B4-BE49-F238E27FC236}">
                <a16:creationId xmlns:a16="http://schemas.microsoft.com/office/drawing/2014/main" id="{EB8F2637-851C-49D8-88F2-9172327652A0}"/>
              </a:ext>
            </a:extLst>
          </p:cNvPr>
          <p:cNvSpPr/>
          <p:nvPr/>
        </p:nvSpPr>
        <p:spPr>
          <a:xfrm>
            <a:off x="34018" y="4102913"/>
            <a:ext cx="2133600" cy="1066800"/>
          </a:xfrm>
          <a:prstGeom prst="roundRect">
            <a:avLst/>
          </a:prstGeom>
          <a:solidFill>
            <a:schemeClr val="bg1"/>
          </a:solid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i="1" dirty="0">
                <a:solidFill>
                  <a:schemeClr val="tx1"/>
                </a:solidFill>
              </a:rPr>
              <a:t>1x</a:t>
            </a:r>
          </a:p>
          <a:p>
            <a:pPr algn="ctr"/>
            <a:r>
              <a:rPr lang="en-US" sz="3200" i="1" dirty="0">
                <a:solidFill>
                  <a:schemeClr val="tx1"/>
                </a:solidFill>
              </a:rPr>
              <a:t>Bandwidth</a:t>
            </a:r>
          </a:p>
        </p:txBody>
      </p:sp>
      <p:sp>
        <p:nvSpPr>
          <p:cNvPr id="120" name="Rectangle 119">
            <a:extLst>
              <a:ext uri="{FF2B5EF4-FFF2-40B4-BE49-F238E27FC236}">
                <a16:creationId xmlns:a16="http://schemas.microsoft.com/office/drawing/2014/main" id="{CF6EB30D-3EA8-4478-87AB-1DAA26D1CD6D}"/>
              </a:ext>
            </a:extLst>
          </p:cNvPr>
          <p:cNvSpPr/>
          <p:nvPr/>
        </p:nvSpPr>
        <p:spPr>
          <a:xfrm>
            <a:off x="-2" y="2247900"/>
            <a:ext cx="9144002" cy="3581400"/>
          </a:xfrm>
          <a:prstGeom prst="rect">
            <a:avLst/>
          </a:prstGeom>
          <a:solidFill>
            <a:schemeClr val="bg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83820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16</a:t>
            </a:fld>
            <a:endParaRPr lang="en-US"/>
          </a:p>
        </p:txBody>
      </p:sp>
      <p:sp>
        <p:nvSpPr>
          <p:cNvPr id="65" name="TextBox 64"/>
          <p:cNvSpPr txBox="1"/>
          <p:nvPr/>
        </p:nvSpPr>
        <p:spPr>
          <a:xfrm>
            <a:off x="-1" y="990600"/>
            <a:ext cx="9144001" cy="584776"/>
          </a:xfrm>
          <a:prstGeom prst="rect">
            <a:avLst/>
          </a:prstGeom>
          <a:noFill/>
        </p:spPr>
        <p:txBody>
          <a:bodyPr wrap="square" rtlCol="0">
            <a:spAutoFit/>
          </a:bodyPr>
          <a:lstStyle/>
          <a:p>
            <a:pPr lvl="0" algn="ctr">
              <a:spcBef>
                <a:spcPts val="560"/>
              </a:spcBef>
              <a:spcAft>
                <a:spcPts val="0"/>
              </a:spcAft>
              <a:buSzPct val="25000"/>
            </a:pPr>
            <a:r>
              <a:rPr lang="en-US" sz="3200" dirty="0">
                <a:solidFill>
                  <a:schemeClr val="dk1"/>
                </a:solidFill>
                <a:latin typeface="Calibri"/>
                <a:ea typeface="Arial"/>
                <a:cs typeface="Calibri"/>
                <a:sym typeface="Arial"/>
              </a:rPr>
              <a:t>Goal: Compression for Capacity </a:t>
            </a:r>
            <a:r>
              <a:rPr lang="en-US" sz="3200" b="1" dirty="0">
                <a:solidFill>
                  <a:schemeClr val="accent3"/>
                </a:solidFill>
                <a:latin typeface="Calibri"/>
                <a:ea typeface="Arial"/>
                <a:cs typeface="Calibri"/>
                <a:sym typeface="Arial"/>
              </a:rPr>
              <a:t>AND</a:t>
            </a:r>
            <a:r>
              <a:rPr lang="en-US" sz="3200" dirty="0">
                <a:solidFill>
                  <a:schemeClr val="dk1"/>
                </a:solidFill>
                <a:latin typeface="Calibri"/>
                <a:ea typeface="Arial"/>
                <a:cs typeface="Calibri"/>
                <a:sym typeface="Arial"/>
              </a:rPr>
              <a:t> Bandwidth</a:t>
            </a:r>
          </a:p>
        </p:txBody>
      </p:sp>
      <p:grpSp>
        <p:nvGrpSpPr>
          <p:cNvPr id="50" name="Group 49"/>
          <p:cNvGrpSpPr/>
          <p:nvPr/>
        </p:nvGrpSpPr>
        <p:grpSpPr>
          <a:xfrm>
            <a:off x="4953000" y="2743200"/>
            <a:ext cx="1981200" cy="3048000"/>
            <a:chOff x="76200" y="2743200"/>
            <a:chExt cx="1981200" cy="3048000"/>
          </a:xfrm>
        </p:grpSpPr>
        <p:grpSp>
          <p:nvGrpSpPr>
            <p:cNvPr id="54" name="Group 53"/>
            <p:cNvGrpSpPr/>
            <p:nvPr/>
          </p:nvGrpSpPr>
          <p:grpSpPr>
            <a:xfrm>
              <a:off x="76200" y="2743200"/>
              <a:ext cx="1981200" cy="3048000"/>
              <a:chOff x="2667000" y="2743200"/>
              <a:chExt cx="1981200" cy="3048000"/>
            </a:xfrm>
          </p:grpSpPr>
          <p:grpSp>
            <p:nvGrpSpPr>
              <p:cNvPr id="60" name="Group 59"/>
              <p:cNvGrpSpPr/>
              <p:nvPr/>
            </p:nvGrpSpPr>
            <p:grpSpPr>
              <a:xfrm>
                <a:off x="2667000" y="2743200"/>
                <a:ext cx="1981200" cy="3048000"/>
                <a:chOff x="3505200" y="2743200"/>
                <a:chExt cx="1981200" cy="3048000"/>
              </a:xfrm>
            </p:grpSpPr>
            <p:sp>
              <p:nvSpPr>
                <p:cNvPr id="77" name="Rectangle 76"/>
                <p:cNvSpPr/>
                <p:nvPr/>
              </p:nvSpPr>
              <p:spPr>
                <a:xfrm>
                  <a:off x="3733800" y="2743200"/>
                  <a:ext cx="1600200" cy="25146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Shape 205"/>
                <p:cNvSpPr/>
                <p:nvPr/>
              </p:nvSpPr>
              <p:spPr>
                <a:xfrm>
                  <a:off x="3810000" y="2819400"/>
                  <a:ext cx="685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79" name="Shape 210"/>
                <p:cNvSpPr/>
                <p:nvPr/>
              </p:nvSpPr>
              <p:spPr>
                <a:xfrm>
                  <a:off x="4572000" y="3429000"/>
                  <a:ext cx="677061"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80" name="Shape 207"/>
                <p:cNvSpPr/>
                <p:nvPr/>
              </p:nvSpPr>
              <p:spPr>
                <a:xfrm>
                  <a:off x="3505200" y="5352152"/>
                  <a:ext cx="1981200" cy="439048"/>
                </a:xfrm>
                <a:prstGeom prst="rect">
                  <a:avLst/>
                </a:prstGeom>
                <a:noFill/>
                <a:ln w="25400" cap="flat" cmpd="sng">
                  <a:no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 </a:t>
                  </a:r>
                  <a:r>
                    <a:rPr lang="en-US" sz="2200" b="1" dirty="0">
                      <a:solidFill>
                        <a:schemeClr val="accent3"/>
                      </a:solidFill>
                      <a:latin typeface="Calibri"/>
                      <a:ea typeface="Arial"/>
                      <a:cs typeface="Calibri"/>
                      <a:sym typeface="Arial"/>
                    </a:rPr>
                    <a:t>Compressible</a:t>
                  </a:r>
                  <a:endParaRPr lang="en-US" sz="2200" b="1" dirty="0">
                    <a:solidFill>
                      <a:schemeClr val="dk1"/>
                    </a:solidFill>
                    <a:latin typeface="Calibri"/>
                    <a:ea typeface="Arial"/>
                    <a:cs typeface="Calibri"/>
                    <a:sym typeface="Arial"/>
                  </a:endParaRPr>
                </a:p>
              </p:txBody>
            </p:sp>
            <p:sp>
              <p:nvSpPr>
                <p:cNvPr id="81" name="Shape 205"/>
                <p:cNvSpPr/>
                <p:nvPr/>
              </p:nvSpPr>
              <p:spPr>
                <a:xfrm>
                  <a:off x="3810000" y="3429000"/>
                  <a:ext cx="685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82" name="Shape 210"/>
                <p:cNvSpPr/>
                <p:nvPr/>
              </p:nvSpPr>
              <p:spPr>
                <a:xfrm>
                  <a:off x="4572000" y="2819400"/>
                  <a:ext cx="685800"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grpSp>
          <p:sp>
            <p:nvSpPr>
              <p:cNvPr id="61" name="Shape 205"/>
              <p:cNvSpPr/>
              <p:nvPr/>
            </p:nvSpPr>
            <p:spPr>
              <a:xfrm>
                <a:off x="2971800" y="4038600"/>
                <a:ext cx="685800" cy="527961"/>
              </a:xfrm>
              <a:prstGeom prst="rect">
                <a:avLst/>
              </a:prstGeom>
              <a:solidFill>
                <a:srgbClr val="E46C0A"/>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74" name="Shape 210"/>
              <p:cNvSpPr/>
              <p:nvPr/>
            </p:nvSpPr>
            <p:spPr>
              <a:xfrm>
                <a:off x="3733800" y="4038600"/>
                <a:ext cx="685800" cy="533400"/>
              </a:xfrm>
              <a:prstGeom prst="rect">
                <a:avLst/>
              </a:prstGeom>
              <a:solidFill>
                <a:srgbClr val="9BBB59"/>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75" name="Shape 205"/>
              <p:cNvSpPr/>
              <p:nvPr/>
            </p:nvSpPr>
            <p:spPr>
              <a:xfrm>
                <a:off x="2971800" y="4648200"/>
                <a:ext cx="685800" cy="527961"/>
              </a:xfrm>
              <a:prstGeom prst="rect">
                <a:avLst/>
              </a:prstGeom>
              <a:solidFill>
                <a:schemeClr val="accent6">
                  <a:lumMod val="75000"/>
                </a:schemeClr>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76" name="Shape 210"/>
              <p:cNvSpPr/>
              <p:nvPr/>
            </p:nvSpPr>
            <p:spPr>
              <a:xfrm>
                <a:off x="3742539" y="4648200"/>
                <a:ext cx="677061" cy="533400"/>
              </a:xfrm>
              <a:prstGeom prst="rect">
                <a:avLst/>
              </a:prstGeom>
              <a:solidFill>
                <a:schemeClr val="accent3"/>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grpSp>
        <p:sp>
          <p:nvSpPr>
            <p:cNvPr id="55" name="Rectangle 54"/>
            <p:cNvSpPr/>
            <p:nvPr/>
          </p:nvSpPr>
          <p:spPr>
            <a:xfrm>
              <a:off x="381000" y="28194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381000" y="34290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381000" y="40386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381000" y="46482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8" name="Rounded Rectangle 67"/>
          <p:cNvSpPr/>
          <p:nvPr/>
        </p:nvSpPr>
        <p:spPr>
          <a:xfrm>
            <a:off x="4724400" y="4103460"/>
            <a:ext cx="2133600" cy="1066800"/>
          </a:xfrm>
          <a:prstGeom prst="roundRect">
            <a:avLst/>
          </a:prstGeom>
          <a:solidFill>
            <a:schemeClr val="bg1"/>
          </a:solidFill>
          <a:ln w="5715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i="1" dirty="0">
                <a:solidFill>
                  <a:schemeClr val="tx1"/>
                </a:solidFill>
              </a:rPr>
              <a:t>2x</a:t>
            </a:r>
          </a:p>
          <a:p>
            <a:pPr algn="ctr"/>
            <a:r>
              <a:rPr lang="en-US" sz="3200" i="1" dirty="0">
                <a:solidFill>
                  <a:schemeClr val="tx1"/>
                </a:solidFill>
              </a:rPr>
              <a:t>Bandwidth</a:t>
            </a:r>
          </a:p>
        </p:txBody>
      </p:sp>
      <p:grpSp>
        <p:nvGrpSpPr>
          <p:cNvPr id="70" name="Group 69"/>
          <p:cNvGrpSpPr/>
          <p:nvPr/>
        </p:nvGrpSpPr>
        <p:grpSpPr>
          <a:xfrm>
            <a:off x="2057400" y="2743200"/>
            <a:ext cx="2133600" cy="3048000"/>
            <a:chOff x="76200" y="2743200"/>
            <a:chExt cx="2133600" cy="3048000"/>
          </a:xfrm>
        </p:grpSpPr>
        <p:grpSp>
          <p:nvGrpSpPr>
            <p:cNvPr id="83" name="Group 82"/>
            <p:cNvGrpSpPr/>
            <p:nvPr/>
          </p:nvGrpSpPr>
          <p:grpSpPr>
            <a:xfrm>
              <a:off x="76200" y="2743200"/>
              <a:ext cx="2133600" cy="3048000"/>
              <a:chOff x="3505200" y="2743200"/>
              <a:chExt cx="2133600" cy="3048000"/>
            </a:xfrm>
          </p:grpSpPr>
          <p:sp>
            <p:nvSpPr>
              <p:cNvPr id="88" name="Rectangle 87"/>
              <p:cNvSpPr/>
              <p:nvPr/>
            </p:nvSpPr>
            <p:spPr>
              <a:xfrm>
                <a:off x="3733800" y="2743200"/>
                <a:ext cx="1600200" cy="25146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Shape 205"/>
              <p:cNvSpPr/>
              <p:nvPr/>
            </p:nvSpPr>
            <p:spPr>
              <a:xfrm>
                <a:off x="3810000" y="2819400"/>
                <a:ext cx="1447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90" name="Shape 210"/>
              <p:cNvSpPr/>
              <p:nvPr/>
            </p:nvSpPr>
            <p:spPr>
              <a:xfrm>
                <a:off x="3818739" y="4648200"/>
                <a:ext cx="1439061"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91" name="Shape 207"/>
              <p:cNvSpPr/>
              <p:nvPr/>
            </p:nvSpPr>
            <p:spPr>
              <a:xfrm>
                <a:off x="3505200" y="5352152"/>
                <a:ext cx="2133600" cy="439048"/>
              </a:xfrm>
              <a:prstGeom prst="rect">
                <a:avLst/>
              </a:prstGeom>
              <a:noFill/>
              <a:ln w="25400" cap="flat" cmpd="sng">
                <a:no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 </a:t>
                </a:r>
                <a:r>
                  <a:rPr lang="en-US" sz="2200" b="1" dirty="0">
                    <a:solidFill>
                      <a:srgbClr val="FF0000"/>
                    </a:solidFill>
                    <a:latin typeface="Calibri"/>
                    <a:ea typeface="Arial"/>
                    <a:cs typeface="Calibri"/>
                    <a:sym typeface="Arial"/>
                  </a:rPr>
                  <a:t>Incompressible</a:t>
                </a:r>
                <a:endParaRPr lang="en-US" sz="2200" b="1" dirty="0">
                  <a:solidFill>
                    <a:schemeClr val="dk1"/>
                  </a:solidFill>
                  <a:latin typeface="Calibri"/>
                  <a:ea typeface="Arial"/>
                  <a:cs typeface="Calibri"/>
                  <a:sym typeface="Arial"/>
                </a:endParaRPr>
              </a:p>
            </p:txBody>
          </p:sp>
          <p:sp>
            <p:nvSpPr>
              <p:cNvPr id="92" name="Shape 205"/>
              <p:cNvSpPr/>
              <p:nvPr/>
            </p:nvSpPr>
            <p:spPr>
              <a:xfrm>
                <a:off x="3810000" y="4038600"/>
                <a:ext cx="1447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93" name="Shape 210"/>
              <p:cNvSpPr/>
              <p:nvPr/>
            </p:nvSpPr>
            <p:spPr>
              <a:xfrm>
                <a:off x="3810000" y="3429000"/>
                <a:ext cx="1447800"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grpSp>
        <p:sp>
          <p:nvSpPr>
            <p:cNvPr id="84" name="Rectangle 83"/>
            <p:cNvSpPr/>
            <p:nvPr/>
          </p:nvSpPr>
          <p:spPr>
            <a:xfrm>
              <a:off x="381000" y="28194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381000" y="34290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85"/>
            <p:cNvSpPr/>
            <p:nvPr/>
          </p:nvSpPr>
          <p:spPr>
            <a:xfrm>
              <a:off x="381000" y="40386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381000" y="46482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Picture 5" descr="dice.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114800" y="1676400"/>
            <a:ext cx="990600" cy="990600"/>
          </a:xfrm>
          <a:prstGeom prst="rect">
            <a:avLst/>
          </a:prstGeom>
        </p:spPr>
      </p:pic>
      <p:cxnSp>
        <p:nvCxnSpPr>
          <p:cNvPr id="3" name="Straight Arrow Connector 2"/>
          <p:cNvCxnSpPr/>
          <p:nvPr/>
        </p:nvCxnSpPr>
        <p:spPr>
          <a:xfrm flipH="1">
            <a:off x="3429000" y="2362200"/>
            <a:ext cx="533400" cy="304800"/>
          </a:xfrm>
          <a:prstGeom prst="straightConnector1">
            <a:avLst/>
          </a:prstGeom>
          <a:ln w="63500">
            <a:solidFill>
              <a:srgbClr val="008000"/>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5257800" y="2362200"/>
            <a:ext cx="533400" cy="304800"/>
          </a:xfrm>
          <a:prstGeom prst="straightConnector1">
            <a:avLst/>
          </a:prstGeom>
          <a:ln w="63500">
            <a:solidFill>
              <a:srgbClr val="008000"/>
            </a:solidFill>
            <a:prstDash val="solid"/>
            <a:tailEnd type="arrow"/>
          </a:ln>
          <a:effectLst/>
        </p:spPr>
        <p:style>
          <a:lnRef idx="2">
            <a:schemeClr val="accent1"/>
          </a:lnRef>
          <a:fillRef idx="0">
            <a:schemeClr val="accent1"/>
          </a:fillRef>
          <a:effectRef idx="1">
            <a:schemeClr val="accent1"/>
          </a:effectRef>
          <a:fontRef idx="minor">
            <a:schemeClr val="tx1"/>
          </a:fontRef>
        </p:style>
      </p:cxnSp>
      <p:grpSp>
        <p:nvGrpSpPr>
          <p:cNvPr id="15" name="Group 14"/>
          <p:cNvGrpSpPr/>
          <p:nvPr/>
        </p:nvGrpSpPr>
        <p:grpSpPr>
          <a:xfrm>
            <a:off x="142875" y="5943600"/>
            <a:ext cx="8858250" cy="584776"/>
            <a:chOff x="209550" y="5943600"/>
            <a:chExt cx="8858250" cy="584776"/>
          </a:xfrm>
        </p:grpSpPr>
        <p:sp>
          <p:nvSpPr>
            <p:cNvPr id="114" name="TextBox 113"/>
            <p:cNvSpPr txBox="1"/>
            <p:nvPr/>
          </p:nvSpPr>
          <p:spPr>
            <a:xfrm>
              <a:off x="209550" y="5943600"/>
              <a:ext cx="8858250" cy="584776"/>
            </a:xfrm>
            <a:prstGeom prst="rect">
              <a:avLst/>
            </a:prstGeom>
            <a:solidFill>
              <a:srgbClr val="000000"/>
            </a:solidFill>
            <a:ln w="50800">
              <a:noFill/>
            </a:ln>
          </p:spPr>
          <p:txBody>
            <a:bodyPr wrap="square" rtlCol="0">
              <a:spAutoFit/>
            </a:bodyPr>
            <a:lstStyle/>
            <a:p>
              <a:pPr algn="ctr"/>
              <a:r>
                <a:rPr lang="en-US" sz="3200" dirty="0">
                  <a:solidFill>
                    <a:srgbClr val="FFFFFF"/>
                  </a:solidFill>
                  <a:latin typeface="Calibri" charset="0"/>
                  <a:ea typeface="Calibri" charset="0"/>
                  <a:cs typeface="Calibri" charset="0"/>
                </a:rPr>
                <a:t>DICE (Dynamic Index) </a:t>
              </a:r>
              <a:r>
                <a:rPr lang="en-US" sz="3200" dirty="0">
                  <a:solidFill>
                    <a:srgbClr val="FFFFFF"/>
                  </a:solidFill>
                  <a:latin typeface="Calibri" charset="0"/>
                  <a:ea typeface="Calibri" charset="0"/>
                  <a:cs typeface="Calibri" charset="0"/>
                  <a:sym typeface="Wingdings"/>
                </a:rPr>
                <a:t> 19% Speedup + 36%     EDP</a:t>
              </a:r>
              <a:endParaRPr lang="en-US" sz="3200" dirty="0">
                <a:solidFill>
                  <a:srgbClr val="FFFFFF"/>
                </a:solidFill>
                <a:latin typeface="Calibri" charset="0"/>
                <a:ea typeface="Calibri" charset="0"/>
                <a:cs typeface="Calibri" charset="0"/>
              </a:endParaRPr>
            </a:p>
          </p:txBody>
        </p:sp>
        <p:sp>
          <p:nvSpPr>
            <p:cNvPr id="14" name="Down Arrow 13"/>
            <p:cNvSpPr/>
            <p:nvPr/>
          </p:nvSpPr>
          <p:spPr>
            <a:xfrm>
              <a:off x="7871280" y="6096000"/>
              <a:ext cx="304800" cy="381000"/>
            </a:xfrm>
            <a:prstGeom prst="downArrow">
              <a:avLst/>
            </a:prstGeom>
            <a:solidFill>
              <a:srgbClr val="C3D69B"/>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5" name="Rounded Rectangle 114"/>
          <p:cNvSpPr/>
          <p:nvPr/>
        </p:nvSpPr>
        <p:spPr>
          <a:xfrm>
            <a:off x="4724400" y="2971800"/>
            <a:ext cx="4343400" cy="762000"/>
          </a:xfrm>
          <a:prstGeom prst="roundRect">
            <a:avLst/>
          </a:prstGeom>
          <a:solidFill>
            <a:schemeClr val="bg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u="sng" dirty="0">
                <a:solidFill>
                  <a:schemeClr val="tx1"/>
                </a:solidFill>
              </a:rPr>
              <a:t>Spatial Indexing</a:t>
            </a:r>
            <a:endParaRPr lang="en-US" sz="3200" i="1" dirty="0">
              <a:solidFill>
                <a:schemeClr val="tx1"/>
              </a:solidFill>
            </a:endParaRPr>
          </a:p>
        </p:txBody>
      </p:sp>
      <p:sp>
        <p:nvSpPr>
          <p:cNvPr id="7" name="Title 6">
            <a:extLst>
              <a:ext uri="{FF2B5EF4-FFF2-40B4-BE49-F238E27FC236}">
                <a16:creationId xmlns:a16="http://schemas.microsoft.com/office/drawing/2014/main" id="{B9D441F4-DABD-4F24-8461-90A30CD2652F}"/>
              </a:ext>
            </a:extLst>
          </p:cNvPr>
          <p:cNvSpPr>
            <a:spLocks noGrp="1"/>
          </p:cNvSpPr>
          <p:nvPr>
            <p:ph type="title"/>
          </p:nvPr>
        </p:nvSpPr>
        <p:spPr/>
        <p:txBody>
          <a:bodyPr/>
          <a:lstStyle/>
          <a:p>
            <a:r>
              <a:rPr lang="en-US" dirty="0"/>
              <a:t>INTRODUCTION: COMPRESSED DRAM CACHE</a:t>
            </a:r>
          </a:p>
        </p:txBody>
      </p:sp>
      <p:sp>
        <p:nvSpPr>
          <p:cNvPr id="139" name="Rounded Rectangle 110">
            <a:extLst>
              <a:ext uri="{FF2B5EF4-FFF2-40B4-BE49-F238E27FC236}">
                <a16:creationId xmlns:a16="http://schemas.microsoft.com/office/drawing/2014/main" id="{412D3AC2-1029-478C-9150-81E311FCCB29}"/>
              </a:ext>
            </a:extLst>
          </p:cNvPr>
          <p:cNvSpPr/>
          <p:nvPr/>
        </p:nvSpPr>
        <p:spPr>
          <a:xfrm>
            <a:off x="143746" y="2894124"/>
            <a:ext cx="3886200" cy="1011705"/>
          </a:xfrm>
          <a:prstGeom prst="roundRect">
            <a:avLst/>
          </a:prstGeom>
          <a:solidFill>
            <a:schemeClr val="bg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u="sng" dirty="0">
                <a:solidFill>
                  <a:schemeClr val="tx1"/>
                </a:solidFill>
              </a:rPr>
              <a:t>Traditional Compression </a:t>
            </a:r>
          </a:p>
        </p:txBody>
      </p:sp>
      <p:sp>
        <p:nvSpPr>
          <p:cNvPr id="140" name="Rounded Rectangle 67">
            <a:extLst>
              <a:ext uri="{FF2B5EF4-FFF2-40B4-BE49-F238E27FC236}">
                <a16:creationId xmlns:a16="http://schemas.microsoft.com/office/drawing/2014/main" id="{6EEDD1BD-441F-45B4-B9F3-564E26038173}"/>
              </a:ext>
            </a:extLst>
          </p:cNvPr>
          <p:cNvSpPr/>
          <p:nvPr/>
        </p:nvSpPr>
        <p:spPr>
          <a:xfrm>
            <a:off x="2235654" y="4109361"/>
            <a:ext cx="2133600" cy="1066800"/>
          </a:xfrm>
          <a:prstGeom prst="roundRect">
            <a:avLst/>
          </a:prstGeom>
          <a:solidFill>
            <a:schemeClr val="bg1"/>
          </a:solidFill>
          <a:ln w="5715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i="1" dirty="0">
                <a:solidFill>
                  <a:schemeClr val="tx1"/>
                </a:solidFill>
              </a:rPr>
              <a:t>1x</a:t>
            </a:r>
          </a:p>
          <a:p>
            <a:pPr algn="ctr"/>
            <a:r>
              <a:rPr lang="en-US" sz="3200" i="1" dirty="0">
                <a:solidFill>
                  <a:schemeClr val="tx1"/>
                </a:solidFill>
              </a:rPr>
              <a:t>Bandwidth</a:t>
            </a:r>
          </a:p>
        </p:txBody>
      </p:sp>
    </p:spTree>
    <p:extLst>
      <p:ext uri="{BB962C8B-B14F-4D97-AF65-F5344CB8AC3E}">
        <p14:creationId xmlns:p14="http://schemas.microsoft.com/office/powerpoint/2010/main" val="1371707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DICE OVERVIEW</a:t>
            </a:r>
          </a:p>
        </p:txBody>
      </p:sp>
      <p:sp>
        <p:nvSpPr>
          <p:cNvPr id="3" name="Content Placeholder 2"/>
          <p:cNvSpPr>
            <a:spLocks noGrp="1"/>
          </p:cNvSpPr>
          <p:nvPr>
            <p:ph idx="1"/>
          </p:nvPr>
        </p:nvSpPr>
        <p:spPr/>
        <p:txBody>
          <a:bodyPr/>
          <a:lstStyle/>
          <a:p>
            <a:endParaRPr lang="en-US" dirty="0"/>
          </a:p>
          <a:p>
            <a:r>
              <a:rPr lang="en-US" dirty="0"/>
              <a:t>Compressed DRAM Cache Organization</a:t>
            </a:r>
          </a:p>
          <a:p>
            <a:endParaRPr lang="en-US" dirty="0">
              <a:solidFill>
                <a:schemeClr val="bg1">
                  <a:lumMod val="65000"/>
                </a:schemeClr>
              </a:solidFill>
            </a:endParaRPr>
          </a:p>
          <a:p>
            <a:r>
              <a:rPr lang="en-US" dirty="0">
                <a:solidFill>
                  <a:schemeClr val="bg1">
                    <a:lumMod val="65000"/>
                  </a:schemeClr>
                </a:solidFill>
              </a:rPr>
              <a:t>Flexible Mapping for Quick Switching</a:t>
            </a:r>
          </a:p>
          <a:p>
            <a:endParaRPr lang="en-US" dirty="0"/>
          </a:p>
          <a:p>
            <a:r>
              <a:rPr lang="en-US" dirty="0">
                <a:solidFill>
                  <a:schemeClr val="bg1">
                    <a:lumMod val="65000"/>
                  </a:schemeClr>
                </a:solidFill>
              </a:rPr>
              <a:t>Dynamic Indexing </a:t>
            </a:r>
            <a:r>
              <a:rPr lang="en-US" dirty="0" err="1">
                <a:solidFill>
                  <a:schemeClr val="bg1">
                    <a:lumMod val="65000"/>
                  </a:schemeClr>
                </a:solidFill>
              </a:rPr>
              <a:t>ComprEssion</a:t>
            </a:r>
            <a:r>
              <a:rPr lang="en-US" dirty="0">
                <a:solidFill>
                  <a:schemeClr val="bg1">
                    <a:lumMod val="65000"/>
                  </a:schemeClr>
                </a:solidFill>
              </a:rPr>
              <a:t> (DICE)</a:t>
            </a:r>
          </a:p>
          <a:p>
            <a:pPr lvl="1"/>
            <a:r>
              <a:rPr lang="en-US" dirty="0">
                <a:solidFill>
                  <a:schemeClr val="bg1">
                    <a:lumMod val="65000"/>
                  </a:schemeClr>
                </a:solidFill>
              </a:rPr>
              <a:t>Insertion Policy</a:t>
            </a:r>
          </a:p>
          <a:p>
            <a:pPr lvl="1"/>
            <a:r>
              <a:rPr lang="en-US" dirty="0">
                <a:solidFill>
                  <a:schemeClr val="bg1">
                    <a:lumMod val="65000"/>
                  </a:schemeClr>
                </a:solidFill>
              </a:rPr>
              <a:t>Index Prediction</a:t>
            </a:r>
          </a:p>
          <a:p>
            <a:endParaRPr lang="en-US" dirty="0"/>
          </a:p>
        </p:txBody>
      </p:sp>
      <p:sp>
        <p:nvSpPr>
          <p:cNvPr id="4" name="Slide Number Placeholder 3"/>
          <p:cNvSpPr>
            <a:spLocks noGrp="1"/>
          </p:cNvSpPr>
          <p:nvPr>
            <p:ph type="sldNum" sz="quarter" idx="12"/>
          </p:nvPr>
        </p:nvSpPr>
        <p:spPr/>
        <p:txBody>
          <a:bodyPr/>
          <a:lstStyle/>
          <a:p>
            <a:pPr>
              <a:defRPr/>
            </a:pPr>
            <a:fld id="{866DA6C0-E8D2-8D44-A834-246A4BF6B0E5}" type="slidenum">
              <a:rPr lang="en-US" smtClean="0"/>
              <a:pPr>
                <a:defRPr/>
              </a:pPr>
              <a:t>17</a:t>
            </a:fld>
            <a:endParaRPr lang="en-US"/>
          </a:p>
        </p:txBody>
      </p:sp>
      <p:sp>
        <p:nvSpPr>
          <p:cNvPr id="5" name="Shape 153"/>
          <p:cNvSpPr/>
          <p:nvPr/>
        </p:nvSpPr>
        <p:spPr>
          <a:xfrm rot="-5400000">
            <a:off x="7179435" y="1820945"/>
            <a:ext cx="381000" cy="304799"/>
          </a:xfrm>
          <a:prstGeom prst="upArrow">
            <a:avLst>
              <a:gd name="adj1" fmla="val 50000"/>
              <a:gd name="adj2" fmla="val 50000"/>
            </a:avLst>
          </a:prstGeom>
          <a:solidFill>
            <a:srgbClr val="008000"/>
          </a:solidFill>
          <a:ln w="25400" cap="flat" cmpd="sng">
            <a:solidFill>
              <a:srgbClr val="C0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00338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83820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18</a:t>
            </a:fld>
            <a:endParaRPr lang="en-US"/>
          </a:p>
        </p:txBody>
      </p:sp>
      <p:sp>
        <p:nvSpPr>
          <p:cNvPr id="36" name="Rectangle 35">
            <a:extLst>
              <a:ext uri="{FF2B5EF4-FFF2-40B4-BE49-F238E27FC236}">
                <a16:creationId xmlns:a16="http://schemas.microsoft.com/office/drawing/2014/main" id="{2CB3FD18-4987-4150-9232-9803A5B56532}"/>
              </a:ext>
            </a:extLst>
          </p:cNvPr>
          <p:cNvSpPr/>
          <p:nvPr/>
        </p:nvSpPr>
        <p:spPr>
          <a:xfrm>
            <a:off x="457200" y="3962400"/>
            <a:ext cx="8229600" cy="1905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cs typeface="Arial"/>
            </a:endParaRPr>
          </a:p>
        </p:txBody>
      </p:sp>
      <p:sp>
        <p:nvSpPr>
          <p:cNvPr id="38" name="Rectangle 37"/>
          <p:cNvSpPr/>
          <p:nvPr/>
        </p:nvSpPr>
        <p:spPr>
          <a:xfrm>
            <a:off x="1819557" y="2204576"/>
            <a:ext cx="5791148" cy="1523333"/>
          </a:xfrm>
          <a:prstGeom prst="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cs typeface="Arial"/>
            </a:endParaRPr>
          </a:p>
        </p:txBody>
      </p:sp>
      <p:sp>
        <p:nvSpPr>
          <p:cNvPr id="39" name="Rounded Rectangle 10"/>
          <p:cNvSpPr/>
          <p:nvPr/>
        </p:nvSpPr>
        <p:spPr>
          <a:xfrm>
            <a:off x="2427319" y="1007905"/>
            <a:ext cx="4496436" cy="624152"/>
          </a:xfrm>
          <a:prstGeom prst="round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i="1" dirty="0">
                <a:solidFill>
                  <a:schemeClr val="tx1"/>
                </a:solidFill>
                <a:latin typeface="Calibri"/>
                <a:cs typeface="Calibri"/>
              </a:rPr>
              <a:t>L3 Cache</a:t>
            </a:r>
          </a:p>
        </p:txBody>
      </p:sp>
      <p:sp>
        <p:nvSpPr>
          <p:cNvPr id="40" name="TextBox 39"/>
          <p:cNvSpPr txBox="1"/>
          <p:nvPr/>
        </p:nvSpPr>
        <p:spPr>
          <a:xfrm>
            <a:off x="3227807" y="3245220"/>
            <a:ext cx="3005190" cy="430887"/>
          </a:xfrm>
          <a:prstGeom prst="rect">
            <a:avLst/>
          </a:prstGeom>
          <a:noFill/>
          <a:ln w="25400">
            <a:noFill/>
          </a:ln>
        </p:spPr>
        <p:txBody>
          <a:bodyPr wrap="square" rtlCol="0">
            <a:spAutoFit/>
          </a:bodyPr>
          <a:lstStyle/>
          <a:p>
            <a:pPr algn="ctr"/>
            <a:r>
              <a:rPr lang="en-US" sz="2200" b="1" dirty="0">
                <a:solidFill>
                  <a:srgbClr val="000000"/>
                </a:solidFill>
                <a:latin typeface="Calibri"/>
                <a:cs typeface="Calibri"/>
              </a:rPr>
              <a:t>L4 Cache Controller</a:t>
            </a:r>
          </a:p>
        </p:txBody>
      </p:sp>
      <p:sp>
        <p:nvSpPr>
          <p:cNvPr id="41" name="Rounded Rectangle 32"/>
          <p:cNvSpPr/>
          <p:nvPr/>
        </p:nvSpPr>
        <p:spPr>
          <a:xfrm>
            <a:off x="2427320" y="4990403"/>
            <a:ext cx="4496436" cy="593400"/>
          </a:xfrm>
          <a:prstGeom prst="roundRect">
            <a:avLst/>
          </a:prstGeom>
          <a:solidFill>
            <a:schemeClr val="accent2">
              <a:lumMod val="40000"/>
              <a:lumOff val="60000"/>
              <a:alpha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i="1" dirty="0">
                <a:solidFill>
                  <a:schemeClr val="tx1"/>
                </a:solidFill>
                <a:latin typeface="Calibri"/>
                <a:cs typeface="Calibri"/>
              </a:rPr>
              <a:t>Memory</a:t>
            </a:r>
          </a:p>
        </p:txBody>
      </p:sp>
      <p:sp>
        <p:nvSpPr>
          <p:cNvPr id="44" name="Rounded Rectangle 34"/>
          <p:cNvSpPr/>
          <p:nvPr/>
        </p:nvSpPr>
        <p:spPr>
          <a:xfrm>
            <a:off x="2427320" y="4097883"/>
            <a:ext cx="4496436" cy="640080"/>
          </a:xfrm>
          <a:prstGeom prst="round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b="1" dirty="0">
                <a:solidFill>
                  <a:srgbClr val="000000"/>
                </a:solidFill>
                <a:latin typeface="Calibri"/>
                <a:cs typeface="Calibri"/>
              </a:rPr>
              <a:t>DRAM Cache</a:t>
            </a:r>
          </a:p>
        </p:txBody>
      </p:sp>
      <p:cxnSp>
        <p:nvCxnSpPr>
          <p:cNvPr id="45" name="Shape 317"/>
          <p:cNvCxnSpPr>
            <a:cxnSpLocks/>
          </p:cNvCxnSpPr>
          <p:nvPr/>
        </p:nvCxnSpPr>
        <p:spPr>
          <a:xfrm flipH="1" flipV="1">
            <a:off x="3263006" y="3086776"/>
            <a:ext cx="7324" cy="987228"/>
          </a:xfrm>
          <a:prstGeom prst="straightConnector1">
            <a:avLst/>
          </a:prstGeom>
          <a:noFill/>
          <a:ln w="53975" cap="rnd" cmpd="sng">
            <a:solidFill>
              <a:schemeClr val="dk1"/>
            </a:solidFill>
            <a:prstDash val="solid"/>
            <a:round/>
            <a:headEnd type="none" w="med" len="med"/>
            <a:tailEnd type="stealth" w="lg" len="lg"/>
          </a:ln>
        </p:spPr>
      </p:cxnSp>
      <p:cxnSp>
        <p:nvCxnSpPr>
          <p:cNvPr id="46" name="Shape 317"/>
          <p:cNvCxnSpPr>
            <a:cxnSpLocks/>
          </p:cNvCxnSpPr>
          <p:nvPr/>
        </p:nvCxnSpPr>
        <p:spPr>
          <a:xfrm flipH="1">
            <a:off x="6232996" y="3104967"/>
            <a:ext cx="7324" cy="987228"/>
          </a:xfrm>
          <a:prstGeom prst="straightConnector1">
            <a:avLst/>
          </a:prstGeom>
          <a:noFill/>
          <a:ln w="53975" cap="rnd" cmpd="sng">
            <a:solidFill>
              <a:schemeClr val="dk1"/>
            </a:solidFill>
            <a:prstDash val="solid"/>
            <a:round/>
            <a:headEnd type="none" w="med" len="med"/>
            <a:tailEnd type="stealth" w="lg" len="lg"/>
          </a:ln>
        </p:spPr>
      </p:cxnSp>
      <p:cxnSp>
        <p:nvCxnSpPr>
          <p:cNvPr id="47" name="Shape 317"/>
          <p:cNvCxnSpPr>
            <a:cxnSpLocks/>
            <a:endCxn id="41" idx="1"/>
          </p:cNvCxnSpPr>
          <p:nvPr/>
        </p:nvCxnSpPr>
        <p:spPr>
          <a:xfrm>
            <a:off x="1074231" y="5287103"/>
            <a:ext cx="1353089" cy="0"/>
          </a:xfrm>
          <a:prstGeom prst="straightConnector1">
            <a:avLst/>
          </a:prstGeom>
          <a:noFill/>
          <a:ln w="53975" cap="rnd" cmpd="sng">
            <a:solidFill>
              <a:schemeClr val="dk1"/>
            </a:solidFill>
            <a:prstDash val="solid"/>
            <a:round/>
            <a:headEnd type="none" w="med" len="med"/>
            <a:tailEnd type="stealth" w="lg" len="lg"/>
          </a:ln>
        </p:spPr>
      </p:cxnSp>
      <p:cxnSp>
        <p:nvCxnSpPr>
          <p:cNvPr id="48" name="Shape 317"/>
          <p:cNvCxnSpPr>
            <a:cxnSpLocks/>
          </p:cNvCxnSpPr>
          <p:nvPr/>
        </p:nvCxnSpPr>
        <p:spPr>
          <a:xfrm flipV="1">
            <a:off x="3872477" y="1676400"/>
            <a:ext cx="13723" cy="714938"/>
          </a:xfrm>
          <a:prstGeom prst="straightConnector1">
            <a:avLst/>
          </a:prstGeom>
          <a:noFill/>
          <a:ln w="53975" cap="flat" cmpd="sng">
            <a:solidFill>
              <a:schemeClr val="dk1"/>
            </a:solidFill>
            <a:prstDash val="solid"/>
            <a:round/>
            <a:headEnd type="none" w="med" len="med"/>
            <a:tailEnd type="stealth" w="lg" len="lg"/>
          </a:ln>
        </p:spPr>
      </p:cxnSp>
      <p:cxnSp>
        <p:nvCxnSpPr>
          <p:cNvPr id="49" name="Shape 317"/>
          <p:cNvCxnSpPr>
            <a:cxnSpLocks/>
          </p:cNvCxnSpPr>
          <p:nvPr/>
        </p:nvCxnSpPr>
        <p:spPr>
          <a:xfrm>
            <a:off x="1074232" y="2010719"/>
            <a:ext cx="0" cy="1273996"/>
          </a:xfrm>
          <a:prstGeom prst="straightConnector1">
            <a:avLst/>
          </a:prstGeom>
          <a:noFill/>
          <a:ln w="53975" cap="rnd" cmpd="sng">
            <a:solidFill>
              <a:schemeClr val="dk1"/>
            </a:solidFill>
            <a:prstDash val="solid"/>
            <a:round/>
            <a:headEnd type="none" w="med" len="med"/>
            <a:tailEnd type="none" w="lg" len="lg"/>
          </a:ln>
        </p:spPr>
      </p:cxnSp>
      <p:cxnSp>
        <p:nvCxnSpPr>
          <p:cNvPr id="50" name="Shape 317"/>
          <p:cNvCxnSpPr>
            <a:cxnSpLocks/>
          </p:cNvCxnSpPr>
          <p:nvPr/>
        </p:nvCxnSpPr>
        <p:spPr>
          <a:xfrm>
            <a:off x="1071463" y="3706885"/>
            <a:ext cx="0" cy="1561930"/>
          </a:xfrm>
          <a:prstGeom prst="straightConnector1">
            <a:avLst/>
          </a:prstGeom>
          <a:noFill/>
          <a:ln w="53975" cap="rnd" cmpd="sng">
            <a:solidFill>
              <a:schemeClr val="dk1"/>
            </a:solidFill>
            <a:prstDash val="solid"/>
            <a:round/>
            <a:headEnd type="none" w="med" len="med"/>
            <a:tailEnd type="none" w="lg" len="lg"/>
          </a:ln>
        </p:spPr>
      </p:cxnSp>
      <p:cxnSp>
        <p:nvCxnSpPr>
          <p:cNvPr id="51" name="Shape 317"/>
          <p:cNvCxnSpPr>
            <a:cxnSpLocks/>
          </p:cNvCxnSpPr>
          <p:nvPr/>
        </p:nvCxnSpPr>
        <p:spPr>
          <a:xfrm flipH="1">
            <a:off x="1074232" y="2010719"/>
            <a:ext cx="1448666" cy="5911"/>
          </a:xfrm>
          <a:prstGeom prst="straightConnector1">
            <a:avLst/>
          </a:prstGeom>
          <a:noFill/>
          <a:ln w="53975" cap="rnd" cmpd="sng">
            <a:solidFill>
              <a:schemeClr val="dk1"/>
            </a:solidFill>
            <a:prstDash val="solid"/>
            <a:round/>
            <a:headEnd type="none" w="med" len="med"/>
            <a:tailEnd type="none" w="lg" len="lg"/>
          </a:ln>
        </p:spPr>
      </p:cxnSp>
      <p:cxnSp>
        <p:nvCxnSpPr>
          <p:cNvPr id="52" name="Shape 317"/>
          <p:cNvCxnSpPr>
            <a:cxnSpLocks/>
          </p:cNvCxnSpPr>
          <p:nvPr/>
        </p:nvCxnSpPr>
        <p:spPr>
          <a:xfrm flipH="1" flipV="1">
            <a:off x="2522895" y="2048383"/>
            <a:ext cx="3" cy="342955"/>
          </a:xfrm>
          <a:prstGeom prst="straightConnector1">
            <a:avLst/>
          </a:prstGeom>
          <a:noFill/>
          <a:ln w="53975" cap="rnd" cmpd="sng">
            <a:solidFill>
              <a:schemeClr val="dk1"/>
            </a:solidFill>
            <a:prstDash val="solid"/>
            <a:round/>
            <a:headEnd type="none" w="med" len="med"/>
            <a:tailEnd type="none" w="lg" len="lg"/>
          </a:ln>
        </p:spPr>
      </p:cxnSp>
      <p:sp>
        <p:nvSpPr>
          <p:cNvPr id="53" name="TextBox 52"/>
          <p:cNvSpPr txBox="1"/>
          <p:nvPr/>
        </p:nvSpPr>
        <p:spPr>
          <a:xfrm>
            <a:off x="183842" y="3256278"/>
            <a:ext cx="1534062" cy="430887"/>
          </a:xfrm>
          <a:prstGeom prst="rect">
            <a:avLst/>
          </a:prstGeom>
          <a:noFill/>
          <a:ln w="25400">
            <a:noFill/>
          </a:ln>
        </p:spPr>
        <p:txBody>
          <a:bodyPr wrap="square" rtlCol="0">
            <a:spAutoFit/>
          </a:bodyPr>
          <a:lstStyle/>
          <a:p>
            <a:pPr algn="ctr"/>
            <a:r>
              <a:rPr lang="en-US" sz="2200" i="1" dirty="0">
                <a:solidFill>
                  <a:srgbClr val="000000"/>
                </a:solidFill>
                <a:latin typeface="Calibri"/>
                <a:cs typeface="Calibri"/>
              </a:rPr>
              <a:t>Writeback</a:t>
            </a:r>
          </a:p>
        </p:txBody>
      </p:sp>
      <p:cxnSp>
        <p:nvCxnSpPr>
          <p:cNvPr id="54" name="Shape 317"/>
          <p:cNvCxnSpPr>
            <a:cxnSpLocks/>
          </p:cNvCxnSpPr>
          <p:nvPr/>
        </p:nvCxnSpPr>
        <p:spPr>
          <a:xfrm flipH="1">
            <a:off x="6910064" y="1957868"/>
            <a:ext cx="1471959" cy="15680"/>
          </a:xfrm>
          <a:prstGeom prst="straightConnector1">
            <a:avLst/>
          </a:prstGeom>
          <a:noFill/>
          <a:ln w="53975" cap="rnd" cmpd="sng">
            <a:solidFill>
              <a:schemeClr val="dk1"/>
            </a:solidFill>
            <a:prstDash val="solid"/>
            <a:round/>
            <a:headEnd type="none" w="med" len="med"/>
            <a:tailEnd type="none" w="lg" len="lg"/>
          </a:ln>
        </p:spPr>
      </p:cxnSp>
      <p:cxnSp>
        <p:nvCxnSpPr>
          <p:cNvPr id="55" name="Shape 317"/>
          <p:cNvCxnSpPr>
            <a:cxnSpLocks/>
          </p:cNvCxnSpPr>
          <p:nvPr/>
        </p:nvCxnSpPr>
        <p:spPr>
          <a:xfrm>
            <a:off x="8382023" y="1957869"/>
            <a:ext cx="0" cy="1335353"/>
          </a:xfrm>
          <a:prstGeom prst="straightConnector1">
            <a:avLst/>
          </a:prstGeom>
          <a:noFill/>
          <a:ln w="53975" cap="rnd" cmpd="sng">
            <a:solidFill>
              <a:schemeClr val="dk1"/>
            </a:solidFill>
            <a:prstDash val="solid"/>
            <a:round/>
            <a:headEnd type="none" w="med" len="med"/>
            <a:tailEnd type="none" w="lg" len="lg"/>
          </a:ln>
        </p:spPr>
      </p:cxnSp>
      <p:cxnSp>
        <p:nvCxnSpPr>
          <p:cNvPr id="56" name="Shape 317"/>
          <p:cNvCxnSpPr>
            <a:cxnSpLocks/>
          </p:cNvCxnSpPr>
          <p:nvPr/>
        </p:nvCxnSpPr>
        <p:spPr>
          <a:xfrm>
            <a:off x="8382023" y="3706885"/>
            <a:ext cx="0" cy="1561930"/>
          </a:xfrm>
          <a:prstGeom prst="straightConnector1">
            <a:avLst/>
          </a:prstGeom>
          <a:noFill/>
          <a:ln w="53975" cap="rnd" cmpd="sng">
            <a:solidFill>
              <a:schemeClr val="dk1"/>
            </a:solidFill>
            <a:prstDash val="solid"/>
            <a:round/>
            <a:headEnd type="none" w="med" len="med"/>
            <a:tailEnd type="none" w="lg" len="lg"/>
          </a:ln>
        </p:spPr>
      </p:cxnSp>
      <p:cxnSp>
        <p:nvCxnSpPr>
          <p:cNvPr id="57" name="Shape 317"/>
          <p:cNvCxnSpPr>
            <a:cxnSpLocks/>
          </p:cNvCxnSpPr>
          <p:nvPr/>
        </p:nvCxnSpPr>
        <p:spPr>
          <a:xfrm flipH="1">
            <a:off x="6940196" y="5268815"/>
            <a:ext cx="1441827" cy="0"/>
          </a:xfrm>
          <a:prstGeom prst="straightConnector1">
            <a:avLst/>
          </a:prstGeom>
          <a:noFill/>
          <a:ln w="53975" cap="rnd" cmpd="sng">
            <a:solidFill>
              <a:schemeClr val="dk1"/>
            </a:solidFill>
            <a:prstDash val="solid"/>
            <a:round/>
            <a:headEnd type="none" w="med" len="med"/>
            <a:tailEnd type="none" w="lg" len="lg"/>
          </a:ln>
        </p:spPr>
      </p:cxnSp>
      <p:sp>
        <p:nvSpPr>
          <p:cNvPr id="58" name="TextBox 57"/>
          <p:cNvSpPr txBox="1"/>
          <p:nvPr/>
        </p:nvSpPr>
        <p:spPr>
          <a:xfrm>
            <a:off x="7895521" y="3266243"/>
            <a:ext cx="1045272" cy="430887"/>
          </a:xfrm>
          <a:prstGeom prst="rect">
            <a:avLst/>
          </a:prstGeom>
          <a:noFill/>
          <a:ln w="25400">
            <a:noFill/>
          </a:ln>
        </p:spPr>
        <p:txBody>
          <a:bodyPr wrap="square" rtlCol="0">
            <a:spAutoFit/>
          </a:bodyPr>
          <a:lstStyle/>
          <a:p>
            <a:pPr algn="ctr"/>
            <a:r>
              <a:rPr lang="en-US" sz="2200" i="1" dirty="0">
                <a:solidFill>
                  <a:srgbClr val="000000"/>
                </a:solidFill>
                <a:latin typeface="Calibri"/>
                <a:cs typeface="Calibri"/>
              </a:rPr>
              <a:t>Install</a:t>
            </a:r>
          </a:p>
        </p:txBody>
      </p:sp>
      <p:cxnSp>
        <p:nvCxnSpPr>
          <p:cNvPr id="59" name="Shape 317"/>
          <p:cNvCxnSpPr>
            <a:cxnSpLocks/>
          </p:cNvCxnSpPr>
          <p:nvPr/>
        </p:nvCxnSpPr>
        <p:spPr>
          <a:xfrm flipH="1">
            <a:off x="3872477" y="1992656"/>
            <a:ext cx="3067718" cy="18063"/>
          </a:xfrm>
          <a:prstGeom prst="straightConnector1">
            <a:avLst/>
          </a:prstGeom>
          <a:ln w="41275" cap="rnd" cmpd="sng" algn="ctr">
            <a:solidFill>
              <a:schemeClr val="dk1"/>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sp>
        <p:nvSpPr>
          <p:cNvPr id="60" name="TextBox 59"/>
          <p:cNvSpPr txBox="1"/>
          <p:nvPr/>
        </p:nvSpPr>
        <p:spPr>
          <a:xfrm>
            <a:off x="2461508" y="1575154"/>
            <a:ext cx="1631330" cy="430887"/>
          </a:xfrm>
          <a:prstGeom prst="rect">
            <a:avLst/>
          </a:prstGeom>
          <a:noFill/>
          <a:ln w="25400">
            <a:noFill/>
          </a:ln>
        </p:spPr>
        <p:txBody>
          <a:bodyPr wrap="square" rtlCol="0">
            <a:spAutoFit/>
          </a:bodyPr>
          <a:lstStyle/>
          <a:p>
            <a:pPr algn="ctr"/>
            <a:r>
              <a:rPr lang="en-US" sz="2200" i="1" dirty="0">
                <a:solidFill>
                  <a:srgbClr val="000000"/>
                </a:solidFill>
                <a:latin typeface="Calibri"/>
                <a:cs typeface="Calibri"/>
              </a:rPr>
              <a:t>Read</a:t>
            </a:r>
          </a:p>
        </p:txBody>
      </p:sp>
      <p:sp>
        <p:nvSpPr>
          <p:cNvPr id="61" name="TextBox 60"/>
          <p:cNvSpPr txBox="1"/>
          <p:nvPr/>
        </p:nvSpPr>
        <p:spPr>
          <a:xfrm>
            <a:off x="5343962" y="1565722"/>
            <a:ext cx="1314728" cy="430887"/>
          </a:xfrm>
          <a:prstGeom prst="rect">
            <a:avLst/>
          </a:prstGeom>
          <a:noFill/>
          <a:ln w="25400">
            <a:noFill/>
          </a:ln>
        </p:spPr>
        <p:txBody>
          <a:bodyPr wrap="square" rtlCol="0">
            <a:spAutoFit/>
          </a:bodyPr>
          <a:lstStyle/>
          <a:p>
            <a:pPr algn="ctr"/>
            <a:r>
              <a:rPr lang="en-US" sz="2200" i="1" dirty="0">
                <a:solidFill>
                  <a:srgbClr val="000000"/>
                </a:solidFill>
                <a:latin typeface="Calibri"/>
                <a:cs typeface="Calibri"/>
              </a:rPr>
              <a:t>Write</a:t>
            </a:r>
          </a:p>
        </p:txBody>
      </p:sp>
      <p:cxnSp>
        <p:nvCxnSpPr>
          <p:cNvPr id="63" name="Shape 317"/>
          <p:cNvCxnSpPr>
            <a:cxnSpLocks/>
          </p:cNvCxnSpPr>
          <p:nvPr/>
        </p:nvCxnSpPr>
        <p:spPr>
          <a:xfrm flipH="1" flipV="1">
            <a:off x="2535824" y="2402554"/>
            <a:ext cx="730844" cy="706444"/>
          </a:xfrm>
          <a:prstGeom prst="straightConnector1">
            <a:avLst/>
          </a:prstGeom>
          <a:noFill/>
          <a:ln w="53975" cap="rnd" cmpd="sng">
            <a:solidFill>
              <a:schemeClr val="dk1"/>
            </a:solidFill>
            <a:prstDash val="solid"/>
            <a:round/>
            <a:headEnd type="none" w="med" len="med"/>
            <a:tailEnd type="none" w="lg" len="lg"/>
          </a:ln>
        </p:spPr>
      </p:cxnSp>
      <p:cxnSp>
        <p:nvCxnSpPr>
          <p:cNvPr id="64" name="Shape 317"/>
          <p:cNvCxnSpPr>
            <a:cxnSpLocks/>
          </p:cNvCxnSpPr>
          <p:nvPr/>
        </p:nvCxnSpPr>
        <p:spPr>
          <a:xfrm flipV="1">
            <a:off x="3277173" y="2391337"/>
            <a:ext cx="595304" cy="717661"/>
          </a:xfrm>
          <a:prstGeom prst="straightConnector1">
            <a:avLst/>
          </a:prstGeom>
          <a:noFill/>
          <a:ln w="53975" cap="rnd" cmpd="sng">
            <a:solidFill>
              <a:schemeClr val="dk1"/>
            </a:solidFill>
            <a:prstDash val="solid"/>
            <a:round/>
            <a:headEnd type="none" w="med" len="med"/>
            <a:tailEnd type="none" w="lg" len="lg"/>
          </a:ln>
        </p:spPr>
      </p:cxnSp>
      <p:cxnSp>
        <p:nvCxnSpPr>
          <p:cNvPr id="66" name="Shape 317"/>
          <p:cNvCxnSpPr>
            <a:cxnSpLocks/>
          </p:cNvCxnSpPr>
          <p:nvPr/>
        </p:nvCxnSpPr>
        <p:spPr>
          <a:xfrm flipH="1" flipV="1">
            <a:off x="5593585" y="2407106"/>
            <a:ext cx="652871" cy="679670"/>
          </a:xfrm>
          <a:prstGeom prst="straightConnector1">
            <a:avLst/>
          </a:prstGeom>
          <a:noFill/>
          <a:ln w="53975" cap="flat" cmpd="sng">
            <a:solidFill>
              <a:schemeClr val="dk1"/>
            </a:solidFill>
            <a:prstDash val="solid"/>
            <a:round/>
            <a:headEnd type="none" w="med" len="med"/>
            <a:tailEnd type="none" w="lg" len="lg"/>
          </a:ln>
        </p:spPr>
      </p:cxnSp>
      <p:cxnSp>
        <p:nvCxnSpPr>
          <p:cNvPr id="67" name="Shape 317"/>
          <p:cNvCxnSpPr>
            <a:cxnSpLocks/>
          </p:cNvCxnSpPr>
          <p:nvPr/>
        </p:nvCxnSpPr>
        <p:spPr>
          <a:xfrm flipV="1">
            <a:off x="6246456" y="2407106"/>
            <a:ext cx="659795" cy="679670"/>
          </a:xfrm>
          <a:prstGeom prst="straightConnector1">
            <a:avLst/>
          </a:prstGeom>
          <a:noFill/>
          <a:ln w="53975" cap="flat" cmpd="sng">
            <a:solidFill>
              <a:schemeClr val="dk1"/>
            </a:solidFill>
            <a:prstDash val="solid"/>
            <a:round/>
            <a:headEnd type="none" w="med" len="med"/>
            <a:tailEnd type="none" w="lg" len="lg"/>
          </a:ln>
        </p:spPr>
      </p:cxnSp>
      <p:sp>
        <p:nvSpPr>
          <p:cNvPr id="68" name="Rounded Rectangle 8"/>
          <p:cNvSpPr/>
          <p:nvPr/>
        </p:nvSpPr>
        <p:spPr>
          <a:xfrm>
            <a:off x="4912737" y="2378142"/>
            <a:ext cx="2530790" cy="754620"/>
          </a:xfrm>
          <a:prstGeom prst="round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b="1" dirty="0">
                <a:solidFill>
                  <a:srgbClr val="000000"/>
                </a:solidFill>
                <a:latin typeface="Calibri"/>
                <a:cs typeface="Calibri"/>
              </a:rPr>
              <a:t>Compression Logic</a:t>
            </a:r>
          </a:p>
        </p:txBody>
      </p:sp>
      <p:sp>
        <p:nvSpPr>
          <p:cNvPr id="69" name="Rounded Rectangle 8"/>
          <p:cNvSpPr/>
          <p:nvPr/>
        </p:nvSpPr>
        <p:spPr>
          <a:xfrm>
            <a:off x="1997610" y="2378141"/>
            <a:ext cx="2726789" cy="754621"/>
          </a:xfrm>
          <a:prstGeom prst="round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b="1" dirty="0">
                <a:solidFill>
                  <a:srgbClr val="000000"/>
                </a:solidFill>
                <a:latin typeface="Calibri"/>
                <a:cs typeface="Calibri"/>
              </a:rPr>
              <a:t>Decompression Logic</a:t>
            </a:r>
          </a:p>
        </p:txBody>
      </p:sp>
      <p:cxnSp>
        <p:nvCxnSpPr>
          <p:cNvPr id="70" name="Shape 317"/>
          <p:cNvCxnSpPr>
            <a:cxnSpLocks/>
          </p:cNvCxnSpPr>
          <p:nvPr/>
        </p:nvCxnSpPr>
        <p:spPr>
          <a:xfrm flipH="1">
            <a:off x="5562600" y="1698417"/>
            <a:ext cx="5298" cy="739983"/>
          </a:xfrm>
          <a:prstGeom prst="straightConnector1">
            <a:avLst/>
          </a:prstGeom>
          <a:noFill/>
          <a:ln w="53975" cap="rnd" cmpd="sng">
            <a:solidFill>
              <a:schemeClr val="dk1"/>
            </a:solidFill>
            <a:prstDash val="solid"/>
            <a:round/>
            <a:headEnd type="none" w="med" len="med"/>
            <a:tailEnd type="stealth" w="lg" len="lg"/>
          </a:ln>
        </p:spPr>
      </p:cxnSp>
      <p:cxnSp>
        <p:nvCxnSpPr>
          <p:cNvPr id="74" name="Shape 317"/>
          <p:cNvCxnSpPr>
            <a:cxnSpLocks/>
          </p:cNvCxnSpPr>
          <p:nvPr/>
        </p:nvCxnSpPr>
        <p:spPr>
          <a:xfrm>
            <a:off x="6923755" y="1992656"/>
            <a:ext cx="3551" cy="398681"/>
          </a:xfrm>
          <a:prstGeom prst="straightConnector1">
            <a:avLst/>
          </a:prstGeom>
          <a:noFill/>
          <a:ln w="53975" cap="rnd" cmpd="sng">
            <a:solidFill>
              <a:schemeClr val="dk1"/>
            </a:solidFill>
            <a:prstDash val="solid"/>
            <a:round/>
            <a:headEnd type="none" w="med" len="med"/>
            <a:tailEnd type="stealth" w="lg" len="lg"/>
          </a:ln>
        </p:spPr>
      </p:cxnSp>
      <p:sp>
        <p:nvSpPr>
          <p:cNvPr id="75" name="Rounded Rectangle 34"/>
          <p:cNvSpPr/>
          <p:nvPr/>
        </p:nvSpPr>
        <p:spPr>
          <a:xfrm>
            <a:off x="2420257" y="4096657"/>
            <a:ext cx="4496436" cy="640080"/>
          </a:xfrm>
          <a:prstGeom prst="round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b="1" dirty="0">
                <a:solidFill>
                  <a:srgbClr val="000000"/>
                </a:solidFill>
                <a:latin typeface="Calibri"/>
                <a:cs typeface="Calibri"/>
              </a:rPr>
              <a:t>DRAM Cache (compressed)</a:t>
            </a:r>
          </a:p>
        </p:txBody>
      </p:sp>
      <p:cxnSp>
        <p:nvCxnSpPr>
          <p:cNvPr id="76" name="Shape 317">
            <a:extLst>
              <a:ext uri="{FF2B5EF4-FFF2-40B4-BE49-F238E27FC236}">
                <a16:creationId xmlns:a16="http://schemas.microsoft.com/office/drawing/2014/main" id="{8A3F05B0-C3FD-443C-AB3D-2C22B20E01D3}"/>
              </a:ext>
            </a:extLst>
          </p:cNvPr>
          <p:cNvCxnSpPr>
            <a:cxnSpLocks/>
          </p:cNvCxnSpPr>
          <p:nvPr/>
        </p:nvCxnSpPr>
        <p:spPr>
          <a:xfrm flipH="1">
            <a:off x="228601" y="3962400"/>
            <a:ext cx="8686799" cy="0"/>
          </a:xfrm>
          <a:prstGeom prst="straightConnector1">
            <a:avLst/>
          </a:prstGeom>
          <a:ln w="41275" cap="rnd" cmpd="sng" algn="ctr">
            <a:solidFill>
              <a:schemeClr val="dk1"/>
            </a:solidFill>
            <a:prstDash val="dash"/>
            <a:round/>
            <a:headEnd type="none" w="med" len="med"/>
            <a:tailEnd type="none" w="lg" len="lg"/>
          </a:ln>
        </p:spPr>
        <p:style>
          <a:lnRef idx="0">
            <a:scrgbClr r="0" g="0" b="0"/>
          </a:lnRef>
          <a:fillRef idx="0">
            <a:scrgbClr r="0" g="0" b="0"/>
          </a:fillRef>
          <a:effectRef idx="0">
            <a:scrgbClr r="0" g="0" b="0"/>
          </a:effectRef>
          <a:fontRef idx="minor">
            <a:schemeClr val="tx1"/>
          </a:fontRef>
        </p:style>
      </p:cxnSp>
      <p:sp>
        <p:nvSpPr>
          <p:cNvPr id="77" name="TextBox 76">
            <a:extLst>
              <a:ext uri="{FF2B5EF4-FFF2-40B4-BE49-F238E27FC236}">
                <a16:creationId xmlns:a16="http://schemas.microsoft.com/office/drawing/2014/main" id="{EFEC4B0A-8DDD-4CB2-A7F8-FF76AB8D2718}"/>
              </a:ext>
            </a:extLst>
          </p:cNvPr>
          <p:cNvSpPr txBox="1"/>
          <p:nvPr/>
        </p:nvSpPr>
        <p:spPr>
          <a:xfrm>
            <a:off x="990600" y="1373515"/>
            <a:ext cx="1302800" cy="430887"/>
          </a:xfrm>
          <a:prstGeom prst="rect">
            <a:avLst/>
          </a:prstGeom>
          <a:solidFill>
            <a:srgbClr val="00B050"/>
          </a:solidFill>
          <a:ln w="25400">
            <a:solidFill>
              <a:srgbClr val="000000"/>
            </a:solidFill>
          </a:ln>
        </p:spPr>
        <p:txBody>
          <a:bodyPr wrap="square" rtlCol="0">
            <a:spAutoFit/>
          </a:bodyPr>
          <a:lstStyle/>
          <a:p>
            <a:pPr algn="ctr"/>
            <a:r>
              <a:rPr lang="en-US" sz="2200" dirty="0">
                <a:solidFill>
                  <a:srgbClr val="000000"/>
                </a:solidFill>
                <a:latin typeface="Calibri"/>
                <a:cs typeface="Calibri"/>
              </a:rPr>
              <a:t>On-chip</a:t>
            </a:r>
          </a:p>
        </p:txBody>
      </p:sp>
      <p:sp>
        <p:nvSpPr>
          <p:cNvPr id="78" name="TextBox 77">
            <a:extLst>
              <a:ext uri="{FF2B5EF4-FFF2-40B4-BE49-F238E27FC236}">
                <a16:creationId xmlns:a16="http://schemas.microsoft.com/office/drawing/2014/main" id="{B5AECB73-A2F8-40BA-BE17-ACB52E8FF7B1}"/>
              </a:ext>
            </a:extLst>
          </p:cNvPr>
          <p:cNvSpPr txBox="1"/>
          <p:nvPr/>
        </p:nvSpPr>
        <p:spPr>
          <a:xfrm>
            <a:off x="990600" y="5450114"/>
            <a:ext cx="1302800" cy="430887"/>
          </a:xfrm>
          <a:prstGeom prst="rect">
            <a:avLst/>
          </a:prstGeom>
          <a:solidFill>
            <a:schemeClr val="tx1"/>
          </a:solidFill>
          <a:ln w="25400">
            <a:noFill/>
          </a:ln>
        </p:spPr>
        <p:txBody>
          <a:bodyPr wrap="square" rtlCol="0">
            <a:spAutoFit/>
          </a:bodyPr>
          <a:lstStyle/>
          <a:p>
            <a:pPr algn="ctr"/>
            <a:r>
              <a:rPr lang="en-US" sz="2200" dirty="0">
                <a:solidFill>
                  <a:schemeClr val="bg1"/>
                </a:solidFill>
                <a:latin typeface="Calibri"/>
                <a:cs typeface="Calibri"/>
              </a:rPr>
              <a:t>Off-chip</a:t>
            </a:r>
          </a:p>
        </p:txBody>
      </p:sp>
      <p:cxnSp>
        <p:nvCxnSpPr>
          <p:cNvPr id="80" name="Shape 317">
            <a:extLst>
              <a:ext uri="{FF2B5EF4-FFF2-40B4-BE49-F238E27FC236}">
                <a16:creationId xmlns:a16="http://schemas.microsoft.com/office/drawing/2014/main" id="{8A3F05B0-C3FD-443C-AB3D-2C22B20E01D3}"/>
              </a:ext>
            </a:extLst>
          </p:cNvPr>
          <p:cNvCxnSpPr>
            <a:cxnSpLocks/>
          </p:cNvCxnSpPr>
          <p:nvPr/>
        </p:nvCxnSpPr>
        <p:spPr>
          <a:xfrm flipV="1">
            <a:off x="228600" y="914401"/>
            <a:ext cx="1" cy="3047999"/>
          </a:xfrm>
          <a:prstGeom prst="straightConnector1">
            <a:avLst/>
          </a:prstGeom>
          <a:ln w="41275" cap="rnd" cmpd="sng" algn="ctr">
            <a:solidFill>
              <a:schemeClr val="dk1"/>
            </a:solidFill>
            <a:prstDash val="dash"/>
            <a:round/>
            <a:headEnd type="none" w="med" len="med"/>
            <a:tailEnd type="none" w="lg" len="lg"/>
          </a:ln>
        </p:spPr>
        <p:style>
          <a:lnRef idx="0">
            <a:scrgbClr r="0" g="0" b="0"/>
          </a:lnRef>
          <a:fillRef idx="0">
            <a:scrgbClr r="0" g="0" b="0"/>
          </a:fillRef>
          <a:effectRef idx="0">
            <a:scrgbClr r="0" g="0" b="0"/>
          </a:effectRef>
          <a:fontRef idx="minor">
            <a:schemeClr val="tx1"/>
          </a:fontRef>
        </p:style>
      </p:cxnSp>
      <p:cxnSp>
        <p:nvCxnSpPr>
          <p:cNvPr id="81" name="Shape 317">
            <a:extLst>
              <a:ext uri="{FF2B5EF4-FFF2-40B4-BE49-F238E27FC236}">
                <a16:creationId xmlns:a16="http://schemas.microsoft.com/office/drawing/2014/main" id="{8A3F05B0-C3FD-443C-AB3D-2C22B20E01D3}"/>
              </a:ext>
            </a:extLst>
          </p:cNvPr>
          <p:cNvCxnSpPr>
            <a:cxnSpLocks/>
          </p:cNvCxnSpPr>
          <p:nvPr/>
        </p:nvCxnSpPr>
        <p:spPr>
          <a:xfrm flipH="1">
            <a:off x="337004" y="914400"/>
            <a:ext cx="8578396" cy="18843"/>
          </a:xfrm>
          <a:prstGeom prst="straightConnector1">
            <a:avLst/>
          </a:prstGeom>
          <a:ln w="41275" cap="rnd" cmpd="sng" algn="ctr">
            <a:solidFill>
              <a:schemeClr val="dk1"/>
            </a:solidFill>
            <a:prstDash val="dash"/>
            <a:round/>
            <a:headEnd type="none" w="med" len="med"/>
            <a:tailEnd type="none" w="lg" len="lg"/>
          </a:ln>
        </p:spPr>
        <p:style>
          <a:lnRef idx="0">
            <a:scrgbClr r="0" g="0" b="0"/>
          </a:lnRef>
          <a:fillRef idx="0">
            <a:scrgbClr r="0" g="0" b="0"/>
          </a:fillRef>
          <a:effectRef idx="0">
            <a:scrgbClr r="0" g="0" b="0"/>
          </a:effectRef>
          <a:fontRef idx="minor">
            <a:schemeClr val="tx1"/>
          </a:fontRef>
        </p:style>
      </p:cxnSp>
      <p:cxnSp>
        <p:nvCxnSpPr>
          <p:cNvPr id="82" name="Shape 317">
            <a:extLst>
              <a:ext uri="{FF2B5EF4-FFF2-40B4-BE49-F238E27FC236}">
                <a16:creationId xmlns:a16="http://schemas.microsoft.com/office/drawing/2014/main" id="{8A3F05B0-C3FD-443C-AB3D-2C22B20E01D3}"/>
              </a:ext>
            </a:extLst>
          </p:cNvPr>
          <p:cNvCxnSpPr>
            <a:cxnSpLocks/>
          </p:cNvCxnSpPr>
          <p:nvPr/>
        </p:nvCxnSpPr>
        <p:spPr>
          <a:xfrm flipV="1">
            <a:off x="8915400" y="914400"/>
            <a:ext cx="1" cy="3047999"/>
          </a:xfrm>
          <a:prstGeom prst="straightConnector1">
            <a:avLst/>
          </a:prstGeom>
          <a:ln w="41275" cap="rnd" cmpd="sng" algn="ctr">
            <a:solidFill>
              <a:schemeClr val="dk1"/>
            </a:solidFill>
            <a:prstDash val="dash"/>
            <a:round/>
            <a:headEnd type="none" w="med" len="med"/>
            <a:tailEnd type="none" w="lg" len="lg"/>
          </a:ln>
        </p:spPr>
        <p:style>
          <a:lnRef idx="0">
            <a:scrgbClr r="0" g="0" b="0"/>
          </a:lnRef>
          <a:fillRef idx="0">
            <a:scrgbClr r="0" g="0" b="0"/>
          </a:fillRef>
          <a:effectRef idx="0">
            <a:scrgbClr r="0" g="0" b="0"/>
          </a:effectRef>
          <a:fontRef idx="minor">
            <a:schemeClr val="tx1"/>
          </a:fontRef>
        </p:style>
      </p:cxnSp>
      <p:sp>
        <p:nvSpPr>
          <p:cNvPr id="83" name="TextBox 82"/>
          <p:cNvSpPr txBox="1"/>
          <p:nvPr/>
        </p:nvSpPr>
        <p:spPr>
          <a:xfrm>
            <a:off x="142875" y="5943600"/>
            <a:ext cx="8858250" cy="584776"/>
          </a:xfrm>
          <a:prstGeom prst="rect">
            <a:avLst/>
          </a:prstGeom>
          <a:solidFill>
            <a:srgbClr val="000000"/>
          </a:solidFill>
          <a:ln w="50800">
            <a:noFill/>
          </a:ln>
        </p:spPr>
        <p:txBody>
          <a:bodyPr wrap="square" rtlCol="0">
            <a:spAutoFit/>
          </a:bodyPr>
          <a:lstStyle/>
          <a:p>
            <a:pPr algn="ctr"/>
            <a:r>
              <a:rPr lang="en-US" sz="3200" dirty="0">
                <a:solidFill>
                  <a:srgbClr val="FFFFFF"/>
                </a:solidFill>
                <a:latin typeface="Calibri" charset="0"/>
                <a:ea typeface="Calibri" charset="0"/>
                <a:cs typeface="Calibri" charset="0"/>
              </a:rPr>
              <a:t>Compression: Simple changes within the controller</a:t>
            </a:r>
          </a:p>
        </p:txBody>
      </p:sp>
      <p:sp>
        <p:nvSpPr>
          <p:cNvPr id="62" name="Title 10">
            <a:extLst>
              <a:ext uri="{FF2B5EF4-FFF2-40B4-BE49-F238E27FC236}">
                <a16:creationId xmlns:a16="http://schemas.microsoft.com/office/drawing/2014/main" id="{CB6A14F2-BA75-4EF8-874D-A91376C443AE}"/>
              </a:ext>
            </a:extLst>
          </p:cNvPr>
          <p:cNvSpPr txBox="1">
            <a:spLocks/>
          </p:cNvSpPr>
          <p:nvPr/>
        </p:nvSpPr>
        <p:spPr>
          <a:xfrm>
            <a:off x="247650" y="198438"/>
            <a:ext cx="8382000" cy="487362"/>
          </a:xfrm>
          <a:prstGeom prst="rect">
            <a:avLst/>
          </a:prstGeom>
        </p:spPr>
        <p:txBody>
          <a:bodyPr vert="horz" lIns="91440" tIns="45720" rIns="91440" bIns="45720" rtlCol="0" anchor="ctr">
            <a:noAutofit/>
          </a:bodyPr>
          <a:lstStyle>
            <a:lvl1pPr algn="l" rtl="0" eaLnBrk="1" fontAlgn="base" hangingPunct="1">
              <a:spcBef>
                <a:spcPct val="0"/>
              </a:spcBef>
              <a:spcAft>
                <a:spcPct val="0"/>
              </a:spcAft>
              <a:defRPr sz="2800" b="1" kern="1200" cap="all">
                <a:solidFill>
                  <a:schemeClr val="tx1"/>
                </a:solidFill>
                <a:effectLst>
                  <a:outerShdw blurRad="50800" dist="25400" dir="2700000" algn="tl">
                    <a:srgbClr val="000000">
                      <a:alpha val="24000"/>
                    </a:srgbClr>
                  </a:outerShdw>
                </a:effectLst>
                <a:latin typeface="Arial"/>
                <a:ea typeface="ＭＳ Ｐゴシック" charset="0"/>
                <a:cs typeface="Arial"/>
              </a:defRPr>
            </a:lvl1pPr>
            <a:lvl2pPr algn="l" rtl="0" eaLnBrk="1" fontAlgn="base" hangingPunct="1">
              <a:spcBef>
                <a:spcPct val="0"/>
              </a:spcBef>
              <a:spcAft>
                <a:spcPct val="0"/>
              </a:spcAft>
              <a:defRPr sz="3200" b="1">
                <a:solidFill>
                  <a:schemeClr val="tx1"/>
                </a:solidFill>
                <a:latin typeface="Calibri" pitchFamily="34" charset="0"/>
                <a:ea typeface="ＭＳ Ｐゴシック" charset="0"/>
                <a:cs typeface="ＭＳ Ｐゴシック" charset="0"/>
              </a:defRPr>
            </a:lvl2pPr>
            <a:lvl3pPr algn="l" rtl="0" eaLnBrk="1" fontAlgn="base" hangingPunct="1">
              <a:spcBef>
                <a:spcPct val="0"/>
              </a:spcBef>
              <a:spcAft>
                <a:spcPct val="0"/>
              </a:spcAft>
              <a:defRPr sz="3200" b="1">
                <a:solidFill>
                  <a:schemeClr val="tx1"/>
                </a:solidFill>
                <a:latin typeface="Calibri" pitchFamily="34" charset="0"/>
                <a:ea typeface="ＭＳ Ｐゴシック" charset="0"/>
                <a:cs typeface="ＭＳ Ｐゴシック" charset="0"/>
              </a:defRPr>
            </a:lvl3pPr>
            <a:lvl4pPr algn="l" rtl="0" eaLnBrk="1" fontAlgn="base" hangingPunct="1">
              <a:spcBef>
                <a:spcPct val="0"/>
              </a:spcBef>
              <a:spcAft>
                <a:spcPct val="0"/>
              </a:spcAft>
              <a:defRPr sz="3200" b="1">
                <a:solidFill>
                  <a:schemeClr val="tx1"/>
                </a:solidFill>
                <a:latin typeface="Calibri" pitchFamily="34" charset="0"/>
                <a:ea typeface="ＭＳ Ｐゴシック" charset="0"/>
                <a:cs typeface="ＭＳ Ｐゴシック" charset="0"/>
              </a:defRPr>
            </a:lvl4pPr>
            <a:lvl5pPr algn="l" rtl="0" eaLnBrk="1" fontAlgn="base" hangingPunct="1">
              <a:spcBef>
                <a:spcPct val="0"/>
              </a:spcBef>
              <a:spcAft>
                <a:spcPct val="0"/>
              </a:spcAft>
              <a:defRPr sz="3200" b="1">
                <a:solidFill>
                  <a:schemeClr val="tx1"/>
                </a:solidFill>
                <a:latin typeface="Calibri" pitchFamily="34" charset="0"/>
                <a:ea typeface="ＭＳ Ｐゴシック" charset="0"/>
                <a:cs typeface="ＭＳ Ｐゴシック" charset="0"/>
              </a:defRPr>
            </a:lvl5pPr>
            <a:lvl6pPr marL="457200" algn="l" rtl="0" eaLnBrk="1" fontAlgn="base" hangingPunct="1">
              <a:spcBef>
                <a:spcPct val="0"/>
              </a:spcBef>
              <a:spcAft>
                <a:spcPct val="0"/>
              </a:spcAft>
              <a:defRPr sz="3200" b="1">
                <a:solidFill>
                  <a:schemeClr val="tx1"/>
                </a:solidFill>
                <a:latin typeface="Calibri" pitchFamily="34" charset="0"/>
              </a:defRPr>
            </a:lvl6pPr>
            <a:lvl7pPr marL="914400" algn="l" rtl="0" eaLnBrk="1" fontAlgn="base" hangingPunct="1">
              <a:spcBef>
                <a:spcPct val="0"/>
              </a:spcBef>
              <a:spcAft>
                <a:spcPct val="0"/>
              </a:spcAft>
              <a:defRPr sz="3200" b="1">
                <a:solidFill>
                  <a:schemeClr val="tx1"/>
                </a:solidFill>
                <a:latin typeface="Calibri" pitchFamily="34" charset="0"/>
              </a:defRPr>
            </a:lvl7pPr>
            <a:lvl8pPr marL="1371600" algn="l" rtl="0" eaLnBrk="1" fontAlgn="base" hangingPunct="1">
              <a:spcBef>
                <a:spcPct val="0"/>
              </a:spcBef>
              <a:spcAft>
                <a:spcPct val="0"/>
              </a:spcAft>
              <a:defRPr sz="3200" b="1">
                <a:solidFill>
                  <a:schemeClr val="tx1"/>
                </a:solidFill>
                <a:latin typeface="Calibri" pitchFamily="34" charset="0"/>
              </a:defRPr>
            </a:lvl8pPr>
            <a:lvl9pPr marL="1828800" algn="l" rtl="0" eaLnBrk="1" fontAlgn="base" hangingPunct="1">
              <a:spcBef>
                <a:spcPct val="0"/>
              </a:spcBef>
              <a:spcAft>
                <a:spcPct val="0"/>
              </a:spcAft>
              <a:defRPr sz="3200" b="1">
                <a:solidFill>
                  <a:schemeClr val="tx1"/>
                </a:solidFill>
                <a:latin typeface="Calibri" pitchFamily="34" charset="0"/>
              </a:defRPr>
            </a:lvl9pPr>
          </a:lstStyle>
          <a:p>
            <a:r>
              <a:rPr lang="en-US" dirty="0"/>
              <a:t>PRACTICAL DRAM CACHE COMPRESSION</a:t>
            </a:r>
          </a:p>
        </p:txBody>
      </p:sp>
    </p:spTree>
    <p:extLst>
      <p:ext uri="{BB962C8B-B14F-4D97-AF65-F5344CB8AC3E}">
        <p14:creationId xmlns:p14="http://schemas.microsoft.com/office/powerpoint/2010/main" val="88505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200"/>
                                  </p:stCondLst>
                                  <p:childTnLst>
                                    <p:set>
                                      <p:cBhvr>
                                        <p:cTn id="11"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66DA6C0-E8D2-8D44-A834-246A4BF6B0E5}" type="slidenum">
              <a:rPr lang="en-US" smtClean="0"/>
              <a:pPr>
                <a:defRPr/>
              </a:pPr>
              <a:t>19</a:t>
            </a:fld>
            <a:endParaRPr lang="en-US"/>
          </a:p>
        </p:txBody>
      </p:sp>
      <p:sp>
        <p:nvSpPr>
          <p:cNvPr id="5" name="Shape 205"/>
          <p:cNvSpPr/>
          <p:nvPr/>
        </p:nvSpPr>
        <p:spPr>
          <a:xfrm>
            <a:off x="768256" y="2625412"/>
            <a:ext cx="1468909" cy="369668"/>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i="0" u="none" strike="noStrike" cap="none" dirty="0">
                <a:latin typeface="Arial"/>
                <a:ea typeface="Arial"/>
                <a:cs typeface="Arial"/>
                <a:sym typeface="Arial"/>
              </a:rPr>
              <a:t>Tag A</a:t>
            </a:r>
          </a:p>
        </p:txBody>
      </p:sp>
      <p:sp>
        <p:nvSpPr>
          <p:cNvPr id="9" name="Shape 205"/>
          <p:cNvSpPr/>
          <p:nvPr/>
        </p:nvSpPr>
        <p:spPr>
          <a:xfrm>
            <a:off x="2219101" y="2625412"/>
            <a:ext cx="6634655" cy="369668"/>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i="0" u="none" strike="noStrike" cap="none" dirty="0">
                <a:latin typeface="Arial"/>
                <a:ea typeface="Arial"/>
                <a:cs typeface="Arial"/>
                <a:sym typeface="Arial"/>
              </a:rPr>
              <a:t>Data A</a:t>
            </a:r>
          </a:p>
        </p:txBody>
      </p:sp>
      <p:cxnSp>
        <p:nvCxnSpPr>
          <p:cNvPr id="16" name="Shape 317"/>
          <p:cNvCxnSpPr>
            <a:cxnSpLocks/>
          </p:cNvCxnSpPr>
          <p:nvPr/>
        </p:nvCxnSpPr>
        <p:spPr>
          <a:xfrm rot="16200000" flipH="1">
            <a:off x="680827" y="3108874"/>
            <a:ext cx="3067718" cy="18063"/>
          </a:xfrm>
          <a:prstGeom prst="straightConnector1">
            <a:avLst/>
          </a:prstGeom>
          <a:ln w="41275" cap="rnd" cmpd="sng" algn="ctr">
            <a:solidFill>
              <a:schemeClr val="dk1"/>
            </a:solidFill>
            <a:prstDash val="dash"/>
            <a:round/>
            <a:headEnd type="none" w="med" len="med"/>
            <a:tailEnd type="none" w="lg" len="lg"/>
          </a:ln>
        </p:spPr>
        <p:style>
          <a:lnRef idx="0">
            <a:scrgbClr r="0" g="0" b="0"/>
          </a:lnRef>
          <a:fillRef idx="0">
            <a:scrgbClr r="0" g="0" b="0"/>
          </a:fillRef>
          <a:effectRef idx="0">
            <a:scrgbClr r="0" g="0" b="0"/>
          </a:effectRef>
          <a:fontRef idx="minor">
            <a:schemeClr val="tx1"/>
          </a:fontRef>
        </p:style>
      </p:cxnSp>
      <p:sp>
        <p:nvSpPr>
          <p:cNvPr id="17" name="TextBox 16"/>
          <p:cNvSpPr txBox="1"/>
          <p:nvPr/>
        </p:nvSpPr>
        <p:spPr>
          <a:xfrm>
            <a:off x="783360" y="1029121"/>
            <a:ext cx="2707427" cy="461665"/>
          </a:xfrm>
          <a:prstGeom prst="rect">
            <a:avLst/>
          </a:prstGeom>
          <a:noFill/>
          <a:ln w="25400">
            <a:noFill/>
          </a:ln>
        </p:spPr>
        <p:txBody>
          <a:bodyPr wrap="square" rtlCol="0">
            <a:spAutoFit/>
          </a:bodyPr>
          <a:lstStyle/>
          <a:p>
            <a:pPr algn="ctr"/>
            <a:r>
              <a:rPr lang="en-US" b="1" dirty="0">
                <a:solidFill>
                  <a:srgbClr val="000000"/>
                </a:solidFill>
                <a:latin typeface="Arial"/>
                <a:cs typeface="Arial"/>
              </a:rPr>
              <a:t>Tag Boundary</a:t>
            </a:r>
          </a:p>
        </p:txBody>
      </p:sp>
      <p:sp>
        <p:nvSpPr>
          <p:cNvPr id="24" name="TextBox 23"/>
          <p:cNvSpPr txBox="1"/>
          <p:nvPr/>
        </p:nvSpPr>
        <p:spPr>
          <a:xfrm>
            <a:off x="5053281" y="1259953"/>
            <a:ext cx="2707427" cy="461665"/>
          </a:xfrm>
          <a:prstGeom prst="rect">
            <a:avLst/>
          </a:prstGeom>
          <a:noFill/>
          <a:ln w="25400">
            <a:noFill/>
          </a:ln>
        </p:spPr>
        <p:txBody>
          <a:bodyPr wrap="square" rtlCol="0">
            <a:spAutoFit/>
          </a:bodyPr>
          <a:lstStyle/>
          <a:p>
            <a:pPr algn="ctr"/>
            <a:r>
              <a:rPr lang="en-US" b="1" dirty="0">
                <a:solidFill>
                  <a:srgbClr val="000000"/>
                </a:solidFill>
                <a:latin typeface="Arial"/>
                <a:cs typeface="Arial"/>
              </a:rPr>
              <a:t>Data</a:t>
            </a:r>
          </a:p>
        </p:txBody>
      </p:sp>
      <p:sp>
        <p:nvSpPr>
          <p:cNvPr id="29" name="Shape 225"/>
          <p:cNvSpPr/>
          <p:nvPr/>
        </p:nvSpPr>
        <p:spPr>
          <a:xfrm>
            <a:off x="247650" y="5722138"/>
            <a:ext cx="8625380" cy="979518"/>
          </a:xfrm>
          <a:prstGeom prst="rect">
            <a:avLst/>
          </a:prstGeom>
          <a:solidFill>
            <a:srgbClr val="BBCFE6"/>
          </a:solidFill>
          <a:ln w="38100" cap="flat" cmpd="sng">
            <a:solidFill>
              <a:srgbClr val="FF6600"/>
            </a:solidFill>
            <a:prstDash val="solid"/>
            <a:round/>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2800" dirty="0">
                <a:solidFill>
                  <a:schemeClr val="dk1"/>
                </a:solidFill>
                <a:latin typeface="Arial"/>
                <a:ea typeface="Arial"/>
                <a:cs typeface="Arial"/>
                <a:sym typeface="Arial"/>
              </a:rPr>
              <a:t>Cache controller receives 72B of </a:t>
            </a:r>
            <a:r>
              <a:rPr lang="en-US" sz="2800" dirty="0" err="1">
                <a:solidFill>
                  <a:schemeClr val="dk1"/>
                </a:solidFill>
                <a:latin typeface="Arial"/>
                <a:ea typeface="Arial"/>
                <a:cs typeface="Arial"/>
                <a:sym typeface="Arial"/>
              </a:rPr>
              <a:t>tag+data</a:t>
            </a:r>
            <a:r>
              <a:rPr lang="en-US" sz="2800" dirty="0">
                <a:solidFill>
                  <a:schemeClr val="dk1"/>
                </a:solidFill>
                <a:latin typeface="Arial"/>
                <a:ea typeface="Arial"/>
                <a:cs typeface="Arial"/>
                <a:sym typeface="Arial"/>
              </a:rPr>
              <a:t>. It can flexibly interpret bits as tag bits or data bits.</a:t>
            </a:r>
          </a:p>
        </p:txBody>
      </p:sp>
      <p:sp>
        <p:nvSpPr>
          <p:cNvPr id="28" name="Shape 205">
            <a:extLst>
              <a:ext uri="{FF2B5EF4-FFF2-40B4-BE49-F238E27FC236}">
                <a16:creationId xmlns:a16="http://schemas.microsoft.com/office/drawing/2014/main" id="{D428A400-957A-4B17-9175-031A740A59D9}"/>
              </a:ext>
            </a:extLst>
          </p:cNvPr>
          <p:cNvSpPr/>
          <p:nvPr/>
        </p:nvSpPr>
        <p:spPr>
          <a:xfrm>
            <a:off x="768257" y="2616962"/>
            <a:ext cx="8085500" cy="381000"/>
          </a:xfrm>
          <a:prstGeom prst="rect">
            <a:avLst/>
          </a:prstGeom>
          <a:noFill/>
          <a:ln w="381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2200" b="1" i="0" u="none" strike="noStrike" cap="none" dirty="0">
              <a:latin typeface="Arial"/>
              <a:ea typeface="Arial"/>
              <a:cs typeface="Arial"/>
              <a:sym typeface="Arial"/>
            </a:endParaRPr>
          </a:p>
        </p:txBody>
      </p:sp>
      <p:sp>
        <p:nvSpPr>
          <p:cNvPr id="11" name="Title 10">
            <a:extLst>
              <a:ext uri="{FF2B5EF4-FFF2-40B4-BE49-F238E27FC236}">
                <a16:creationId xmlns:a16="http://schemas.microsoft.com/office/drawing/2014/main" id="{A2CDA7A1-D397-4DF2-845F-71B73ABDC873}"/>
              </a:ext>
            </a:extLst>
          </p:cNvPr>
          <p:cNvSpPr>
            <a:spLocks noGrp="1"/>
          </p:cNvSpPr>
          <p:nvPr>
            <p:ph type="title"/>
          </p:nvPr>
        </p:nvSpPr>
        <p:spPr/>
        <p:txBody>
          <a:bodyPr/>
          <a:lstStyle/>
          <a:p>
            <a:r>
              <a:rPr lang="en-US" dirty="0"/>
              <a:t>DRAM CACHE TAG format</a:t>
            </a:r>
          </a:p>
        </p:txBody>
      </p:sp>
      <p:sp>
        <p:nvSpPr>
          <p:cNvPr id="30" name="TextBox 29">
            <a:extLst>
              <a:ext uri="{FF2B5EF4-FFF2-40B4-BE49-F238E27FC236}">
                <a16:creationId xmlns:a16="http://schemas.microsoft.com/office/drawing/2014/main" id="{73C8597C-98E0-4B31-9E67-9DAAF50D0B72}"/>
              </a:ext>
            </a:extLst>
          </p:cNvPr>
          <p:cNvSpPr txBox="1"/>
          <p:nvPr/>
        </p:nvSpPr>
        <p:spPr>
          <a:xfrm>
            <a:off x="749742" y="2117117"/>
            <a:ext cx="1432784" cy="461665"/>
          </a:xfrm>
          <a:prstGeom prst="rect">
            <a:avLst/>
          </a:prstGeom>
          <a:noFill/>
          <a:ln w="25400">
            <a:noFill/>
          </a:ln>
        </p:spPr>
        <p:txBody>
          <a:bodyPr wrap="square" rtlCol="0">
            <a:spAutoFit/>
          </a:bodyPr>
          <a:lstStyle/>
          <a:p>
            <a:pPr algn="ctr"/>
            <a:r>
              <a:rPr lang="en-US" b="1" dirty="0">
                <a:solidFill>
                  <a:srgbClr val="000000"/>
                </a:solidFill>
                <a:latin typeface="Arial"/>
                <a:cs typeface="Arial"/>
              </a:rPr>
              <a:t>8 Bytes</a:t>
            </a:r>
          </a:p>
        </p:txBody>
      </p:sp>
      <p:sp>
        <p:nvSpPr>
          <p:cNvPr id="31" name="TextBox 30">
            <a:extLst>
              <a:ext uri="{FF2B5EF4-FFF2-40B4-BE49-F238E27FC236}">
                <a16:creationId xmlns:a16="http://schemas.microsoft.com/office/drawing/2014/main" id="{1AE6109B-E27B-4D12-AA6F-7A5E94CADD9C}"/>
              </a:ext>
            </a:extLst>
          </p:cNvPr>
          <p:cNvSpPr txBox="1"/>
          <p:nvPr/>
        </p:nvSpPr>
        <p:spPr>
          <a:xfrm>
            <a:off x="4194568" y="2115768"/>
            <a:ext cx="2707427" cy="461665"/>
          </a:xfrm>
          <a:prstGeom prst="rect">
            <a:avLst/>
          </a:prstGeom>
          <a:noFill/>
          <a:ln w="25400">
            <a:noFill/>
          </a:ln>
        </p:spPr>
        <p:txBody>
          <a:bodyPr wrap="square" rtlCol="0">
            <a:spAutoFit/>
          </a:bodyPr>
          <a:lstStyle/>
          <a:p>
            <a:pPr algn="ctr"/>
            <a:r>
              <a:rPr lang="en-US" b="1" dirty="0">
                <a:solidFill>
                  <a:srgbClr val="000000"/>
                </a:solidFill>
                <a:latin typeface="Arial"/>
                <a:cs typeface="Arial"/>
              </a:rPr>
              <a:t>64 Bytes</a:t>
            </a:r>
          </a:p>
        </p:txBody>
      </p:sp>
    </p:spTree>
    <p:extLst>
      <p:ext uri="{BB962C8B-B14F-4D97-AF65-F5344CB8AC3E}">
        <p14:creationId xmlns:p14="http://schemas.microsoft.com/office/powerpoint/2010/main" val="4095903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49" y="198438"/>
            <a:ext cx="8896351" cy="487362"/>
          </a:xfrm>
        </p:spPr>
        <p:txBody>
          <a:bodyPr/>
          <a:lstStyle/>
          <a:p>
            <a:r>
              <a:rPr lang="en-US" dirty="0"/>
              <a:t>MOORE’s LAW HITS BANDWIDTH WALL</a:t>
            </a:r>
          </a:p>
        </p:txBody>
      </p:sp>
      <p:sp>
        <p:nvSpPr>
          <p:cNvPr id="4" name="Slide Number Placeholder 3"/>
          <p:cNvSpPr>
            <a:spLocks noGrp="1"/>
          </p:cNvSpPr>
          <p:nvPr>
            <p:ph type="sldNum" sz="quarter" idx="12"/>
          </p:nvPr>
        </p:nvSpPr>
        <p:spPr/>
        <p:txBody>
          <a:bodyPr/>
          <a:lstStyle/>
          <a:p>
            <a:pPr>
              <a:defRPr/>
            </a:pPr>
            <a:fld id="{866DA6C0-E8D2-8D44-A834-246A4BF6B0E5}" type="slidenum">
              <a:rPr lang="en-US" smtClean="0"/>
              <a:pPr>
                <a:defRPr/>
              </a:pPr>
              <a:t>2</a:t>
            </a:fld>
            <a:endParaRPr lang="en-US"/>
          </a:p>
        </p:txBody>
      </p:sp>
      <p:grpSp>
        <p:nvGrpSpPr>
          <p:cNvPr id="7" name="Group 6"/>
          <p:cNvGrpSpPr/>
          <p:nvPr/>
        </p:nvGrpSpPr>
        <p:grpSpPr>
          <a:xfrm>
            <a:off x="4785285" y="1517991"/>
            <a:ext cx="3982513" cy="4256220"/>
            <a:chOff x="4785285" y="1517991"/>
            <a:chExt cx="3982513" cy="4256220"/>
          </a:xfrm>
        </p:grpSpPr>
        <p:pic>
          <p:nvPicPr>
            <p:cNvPr id="86" name="Picture 85" descr="ddr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6083876" y="3090288"/>
              <a:ext cx="4256220" cy="1111625"/>
            </a:xfrm>
            <a:prstGeom prst="rect">
              <a:avLst/>
            </a:prstGeom>
          </p:spPr>
        </p:pic>
        <p:sp>
          <p:nvSpPr>
            <p:cNvPr id="87" name="Left-Right Arrow 86"/>
            <p:cNvSpPr/>
            <p:nvPr/>
          </p:nvSpPr>
          <p:spPr>
            <a:xfrm>
              <a:off x="4785285" y="3399336"/>
              <a:ext cx="1706281" cy="504057"/>
            </a:xfrm>
            <a:prstGeom prst="lef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latin typeface="Arial"/>
                <a:cs typeface="Arial"/>
              </a:endParaRPr>
            </a:p>
          </p:txBody>
        </p:sp>
      </p:grpSp>
      <p:grpSp>
        <p:nvGrpSpPr>
          <p:cNvPr id="13" name="Group 12"/>
          <p:cNvGrpSpPr/>
          <p:nvPr/>
        </p:nvGrpSpPr>
        <p:grpSpPr>
          <a:xfrm>
            <a:off x="1400891" y="1836511"/>
            <a:ext cx="2831585" cy="2111121"/>
            <a:chOff x="1400891" y="1836511"/>
            <a:chExt cx="2831585" cy="2111121"/>
          </a:xfrm>
        </p:grpSpPr>
        <p:grpSp>
          <p:nvGrpSpPr>
            <p:cNvPr id="10" name="Group 9"/>
            <p:cNvGrpSpPr/>
            <p:nvPr/>
          </p:nvGrpSpPr>
          <p:grpSpPr>
            <a:xfrm>
              <a:off x="1535683" y="1973505"/>
              <a:ext cx="2696793" cy="1974127"/>
              <a:chOff x="1526674" y="1334068"/>
              <a:chExt cx="2696793" cy="1974127"/>
            </a:xfrm>
            <a:solidFill>
              <a:schemeClr val="bg1"/>
            </a:solidFill>
          </p:grpSpPr>
          <p:sp>
            <p:nvSpPr>
              <p:cNvPr id="33" name="Rounded Rectangle 32"/>
              <p:cNvSpPr/>
              <p:nvPr/>
            </p:nvSpPr>
            <p:spPr>
              <a:xfrm>
                <a:off x="1526674" y="1334068"/>
                <a:ext cx="1311873" cy="962272"/>
              </a:xfrm>
              <a:prstGeom prst="round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latin typeface="Arial"/>
                  <a:cs typeface="Arial"/>
                </a:endParaRPr>
              </a:p>
            </p:txBody>
          </p:sp>
          <p:sp>
            <p:nvSpPr>
              <p:cNvPr id="36" name="Rounded Rectangle 35"/>
              <p:cNvSpPr/>
              <p:nvPr/>
            </p:nvSpPr>
            <p:spPr>
              <a:xfrm>
                <a:off x="2911594" y="1334068"/>
                <a:ext cx="1311873" cy="962272"/>
              </a:xfrm>
              <a:prstGeom prst="round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latin typeface="Arial"/>
                  <a:cs typeface="Arial"/>
                </a:endParaRPr>
              </a:p>
            </p:txBody>
          </p:sp>
          <p:sp>
            <p:nvSpPr>
              <p:cNvPr id="39" name="Rounded Rectangle 38"/>
              <p:cNvSpPr/>
              <p:nvPr/>
            </p:nvSpPr>
            <p:spPr>
              <a:xfrm>
                <a:off x="1526674" y="2345923"/>
                <a:ext cx="1311873" cy="962272"/>
              </a:xfrm>
              <a:prstGeom prst="round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latin typeface="Arial"/>
                  <a:cs typeface="Arial"/>
                </a:endParaRPr>
              </a:p>
            </p:txBody>
          </p:sp>
          <p:sp>
            <p:nvSpPr>
              <p:cNvPr id="42" name="Rounded Rectangle 41"/>
              <p:cNvSpPr/>
              <p:nvPr/>
            </p:nvSpPr>
            <p:spPr>
              <a:xfrm>
                <a:off x="2911594" y="2345923"/>
                <a:ext cx="1311873" cy="962272"/>
              </a:xfrm>
              <a:prstGeom prst="round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latin typeface="Arial"/>
                  <a:cs typeface="Arial"/>
                </a:endParaRPr>
              </a:p>
            </p:txBody>
          </p:sp>
        </p:grpSp>
        <p:grpSp>
          <p:nvGrpSpPr>
            <p:cNvPr id="21" name="Group 20"/>
            <p:cNvGrpSpPr/>
            <p:nvPr/>
          </p:nvGrpSpPr>
          <p:grpSpPr>
            <a:xfrm>
              <a:off x="1400891" y="1836511"/>
              <a:ext cx="2696793" cy="1974127"/>
              <a:chOff x="1374274" y="1181668"/>
              <a:chExt cx="2696793" cy="1974127"/>
            </a:xfrm>
            <a:solidFill>
              <a:schemeClr val="bg1"/>
            </a:solidFill>
          </p:grpSpPr>
          <p:sp>
            <p:nvSpPr>
              <p:cNvPr id="12" name="Rounded Rectangle 11"/>
              <p:cNvSpPr/>
              <p:nvPr/>
            </p:nvSpPr>
            <p:spPr>
              <a:xfrm>
                <a:off x="2759194" y="1181668"/>
                <a:ext cx="1311873" cy="962272"/>
              </a:xfrm>
              <a:prstGeom prst="round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latin typeface="Arial"/>
                  <a:cs typeface="Arial"/>
                </a:endParaRPr>
              </a:p>
            </p:txBody>
          </p:sp>
          <p:sp>
            <p:nvSpPr>
              <p:cNvPr id="15" name="Rounded Rectangle 14"/>
              <p:cNvSpPr/>
              <p:nvPr/>
            </p:nvSpPr>
            <p:spPr>
              <a:xfrm>
                <a:off x="1374274" y="2193523"/>
                <a:ext cx="1311873" cy="962272"/>
              </a:xfrm>
              <a:prstGeom prst="round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latin typeface="Arial"/>
                  <a:cs typeface="Arial"/>
                </a:endParaRPr>
              </a:p>
            </p:txBody>
          </p:sp>
          <p:sp>
            <p:nvSpPr>
              <p:cNvPr id="18" name="Rounded Rectangle 17"/>
              <p:cNvSpPr/>
              <p:nvPr/>
            </p:nvSpPr>
            <p:spPr>
              <a:xfrm>
                <a:off x="2759194" y="2193523"/>
                <a:ext cx="1311873" cy="962272"/>
              </a:xfrm>
              <a:prstGeom prst="round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latin typeface="Arial"/>
                  <a:cs typeface="Arial"/>
                </a:endParaRPr>
              </a:p>
            </p:txBody>
          </p:sp>
          <p:pic>
            <p:nvPicPr>
              <p:cNvPr id="20" name="Picture 19"/>
              <p:cNvPicPr>
                <a:picLocks noChangeAspect="1"/>
              </p:cNvPicPr>
              <p:nvPr/>
            </p:nvPicPr>
            <p:blipFill>
              <a:blip r:embed="rId4"/>
              <a:stretch>
                <a:fillRect/>
              </a:stretch>
            </p:blipFill>
            <p:spPr>
              <a:xfrm>
                <a:off x="2884080" y="1322534"/>
                <a:ext cx="1035365" cy="685532"/>
              </a:xfrm>
              <a:prstGeom prst="rect">
                <a:avLst/>
              </a:prstGeom>
              <a:grpFill/>
            </p:spPr>
          </p:pic>
          <p:pic>
            <p:nvPicPr>
              <p:cNvPr id="68" name="Picture 67"/>
              <p:cNvPicPr>
                <a:picLocks noChangeAspect="1"/>
              </p:cNvPicPr>
              <p:nvPr/>
            </p:nvPicPr>
            <p:blipFill>
              <a:blip r:embed="rId4"/>
              <a:stretch>
                <a:fillRect/>
              </a:stretch>
            </p:blipFill>
            <p:spPr>
              <a:xfrm>
                <a:off x="2898710" y="2305726"/>
                <a:ext cx="1035365" cy="685532"/>
              </a:xfrm>
              <a:prstGeom prst="rect">
                <a:avLst/>
              </a:prstGeom>
              <a:grpFill/>
            </p:spPr>
          </p:pic>
          <p:pic>
            <p:nvPicPr>
              <p:cNvPr id="70" name="Picture 69"/>
              <p:cNvPicPr>
                <a:picLocks noChangeAspect="1"/>
              </p:cNvPicPr>
              <p:nvPr/>
            </p:nvPicPr>
            <p:blipFill>
              <a:blip r:embed="rId4"/>
              <a:stretch>
                <a:fillRect/>
              </a:stretch>
            </p:blipFill>
            <p:spPr>
              <a:xfrm>
                <a:off x="1520589" y="2305726"/>
                <a:ext cx="1035365" cy="685532"/>
              </a:xfrm>
              <a:prstGeom prst="rect">
                <a:avLst/>
              </a:prstGeom>
              <a:grpFill/>
            </p:spPr>
          </p:pic>
        </p:grpSp>
      </p:grpSp>
      <p:grpSp>
        <p:nvGrpSpPr>
          <p:cNvPr id="9" name="Group 8"/>
          <p:cNvGrpSpPr/>
          <p:nvPr/>
        </p:nvGrpSpPr>
        <p:grpSpPr>
          <a:xfrm>
            <a:off x="1322004" y="4481564"/>
            <a:ext cx="2936812" cy="1060116"/>
            <a:chOff x="1608730" y="4576213"/>
            <a:chExt cx="2936812" cy="1060116"/>
          </a:xfrm>
        </p:grpSpPr>
        <p:grpSp>
          <p:nvGrpSpPr>
            <p:cNvPr id="3" name="Group 2"/>
            <p:cNvGrpSpPr/>
            <p:nvPr/>
          </p:nvGrpSpPr>
          <p:grpSpPr>
            <a:xfrm>
              <a:off x="3190502" y="4576213"/>
              <a:ext cx="1355040" cy="1060116"/>
              <a:chOff x="2904511" y="3589009"/>
              <a:chExt cx="1355040" cy="1060116"/>
            </a:xfrm>
          </p:grpSpPr>
          <p:sp>
            <p:nvSpPr>
              <p:cNvPr id="48" name="Freeform 47"/>
              <p:cNvSpPr/>
              <p:nvPr/>
            </p:nvSpPr>
            <p:spPr>
              <a:xfrm>
                <a:off x="2904511" y="3592204"/>
                <a:ext cx="167042" cy="311189"/>
              </a:xfrm>
              <a:custGeom>
                <a:avLst/>
                <a:gdLst>
                  <a:gd name="connsiteX0" fmla="*/ 218358 w 256915"/>
                  <a:gd name="connsiteY0" fmla="*/ 0 h 721675"/>
                  <a:gd name="connsiteX1" fmla="*/ 262 w 256915"/>
                  <a:gd name="connsiteY1" fmla="*/ 243726 h 721675"/>
                  <a:gd name="connsiteX2" fmla="*/ 256846 w 256915"/>
                  <a:gd name="connsiteY2" fmla="*/ 487452 h 721675"/>
                  <a:gd name="connsiteX3" fmla="*/ 25921 w 256915"/>
                  <a:gd name="connsiteY3" fmla="*/ 705522 h 721675"/>
                  <a:gd name="connsiteX4" fmla="*/ 13091 w 256915"/>
                  <a:gd name="connsiteY4" fmla="*/ 705522 h 72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915" h="721675">
                    <a:moveTo>
                      <a:pt x="218358" y="0"/>
                    </a:moveTo>
                    <a:cubicBezTo>
                      <a:pt x="106102" y="81242"/>
                      <a:pt x="-6153" y="162484"/>
                      <a:pt x="262" y="243726"/>
                    </a:cubicBezTo>
                    <a:cubicBezTo>
                      <a:pt x="6677" y="324968"/>
                      <a:pt x="252569" y="410486"/>
                      <a:pt x="256846" y="487452"/>
                    </a:cubicBezTo>
                    <a:cubicBezTo>
                      <a:pt x="261123" y="564418"/>
                      <a:pt x="66547" y="669177"/>
                      <a:pt x="25921" y="705522"/>
                    </a:cubicBezTo>
                    <a:cubicBezTo>
                      <a:pt x="-14705" y="741867"/>
                      <a:pt x="13091" y="705522"/>
                      <a:pt x="13091" y="705522"/>
                    </a:cubicBezTo>
                  </a:path>
                </a:pathLst>
              </a:custGeom>
              <a:ln>
                <a:solidFill>
                  <a:srgbClr val="FF53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9" name="Freeform 48"/>
              <p:cNvSpPr/>
              <p:nvPr/>
            </p:nvSpPr>
            <p:spPr>
              <a:xfrm>
                <a:off x="2904511" y="3965997"/>
                <a:ext cx="167042" cy="311189"/>
              </a:xfrm>
              <a:custGeom>
                <a:avLst/>
                <a:gdLst>
                  <a:gd name="connsiteX0" fmla="*/ 218358 w 256915"/>
                  <a:gd name="connsiteY0" fmla="*/ 0 h 721675"/>
                  <a:gd name="connsiteX1" fmla="*/ 262 w 256915"/>
                  <a:gd name="connsiteY1" fmla="*/ 243726 h 721675"/>
                  <a:gd name="connsiteX2" fmla="*/ 256846 w 256915"/>
                  <a:gd name="connsiteY2" fmla="*/ 487452 h 721675"/>
                  <a:gd name="connsiteX3" fmla="*/ 25921 w 256915"/>
                  <a:gd name="connsiteY3" fmla="*/ 705522 h 721675"/>
                  <a:gd name="connsiteX4" fmla="*/ 13091 w 256915"/>
                  <a:gd name="connsiteY4" fmla="*/ 705522 h 72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915" h="721675">
                    <a:moveTo>
                      <a:pt x="218358" y="0"/>
                    </a:moveTo>
                    <a:cubicBezTo>
                      <a:pt x="106102" y="81242"/>
                      <a:pt x="-6153" y="162484"/>
                      <a:pt x="262" y="243726"/>
                    </a:cubicBezTo>
                    <a:cubicBezTo>
                      <a:pt x="6677" y="324968"/>
                      <a:pt x="252569" y="410486"/>
                      <a:pt x="256846" y="487452"/>
                    </a:cubicBezTo>
                    <a:cubicBezTo>
                      <a:pt x="261123" y="564418"/>
                      <a:pt x="66547" y="669177"/>
                      <a:pt x="25921" y="705522"/>
                    </a:cubicBezTo>
                    <a:cubicBezTo>
                      <a:pt x="-14705" y="741867"/>
                      <a:pt x="13091" y="705522"/>
                      <a:pt x="13091" y="705522"/>
                    </a:cubicBezTo>
                  </a:path>
                </a:pathLst>
              </a:custGeom>
              <a:ln>
                <a:solidFill>
                  <a:srgbClr val="FF53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1" name="Freeform 50"/>
              <p:cNvSpPr/>
              <p:nvPr/>
            </p:nvSpPr>
            <p:spPr>
              <a:xfrm>
                <a:off x="3076287" y="3592204"/>
                <a:ext cx="167042" cy="311189"/>
              </a:xfrm>
              <a:custGeom>
                <a:avLst/>
                <a:gdLst>
                  <a:gd name="connsiteX0" fmla="*/ 218358 w 256915"/>
                  <a:gd name="connsiteY0" fmla="*/ 0 h 721675"/>
                  <a:gd name="connsiteX1" fmla="*/ 262 w 256915"/>
                  <a:gd name="connsiteY1" fmla="*/ 243726 h 721675"/>
                  <a:gd name="connsiteX2" fmla="*/ 256846 w 256915"/>
                  <a:gd name="connsiteY2" fmla="*/ 487452 h 721675"/>
                  <a:gd name="connsiteX3" fmla="*/ 25921 w 256915"/>
                  <a:gd name="connsiteY3" fmla="*/ 705522 h 721675"/>
                  <a:gd name="connsiteX4" fmla="*/ 13091 w 256915"/>
                  <a:gd name="connsiteY4" fmla="*/ 705522 h 72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915" h="721675">
                    <a:moveTo>
                      <a:pt x="218358" y="0"/>
                    </a:moveTo>
                    <a:cubicBezTo>
                      <a:pt x="106102" y="81242"/>
                      <a:pt x="-6153" y="162484"/>
                      <a:pt x="262" y="243726"/>
                    </a:cubicBezTo>
                    <a:cubicBezTo>
                      <a:pt x="6677" y="324968"/>
                      <a:pt x="252569" y="410486"/>
                      <a:pt x="256846" y="487452"/>
                    </a:cubicBezTo>
                    <a:cubicBezTo>
                      <a:pt x="261123" y="564418"/>
                      <a:pt x="66547" y="669177"/>
                      <a:pt x="25921" y="705522"/>
                    </a:cubicBezTo>
                    <a:cubicBezTo>
                      <a:pt x="-14705" y="741867"/>
                      <a:pt x="13091" y="705522"/>
                      <a:pt x="13091" y="705522"/>
                    </a:cubicBezTo>
                  </a:path>
                </a:pathLst>
              </a:custGeom>
              <a:ln>
                <a:solidFill>
                  <a:srgbClr val="FF53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2" name="Freeform 51"/>
              <p:cNvSpPr/>
              <p:nvPr/>
            </p:nvSpPr>
            <p:spPr>
              <a:xfrm>
                <a:off x="3076287" y="3965997"/>
                <a:ext cx="167042" cy="311189"/>
              </a:xfrm>
              <a:custGeom>
                <a:avLst/>
                <a:gdLst>
                  <a:gd name="connsiteX0" fmla="*/ 218358 w 256915"/>
                  <a:gd name="connsiteY0" fmla="*/ 0 h 721675"/>
                  <a:gd name="connsiteX1" fmla="*/ 262 w 256915"/>
                  <a:gd name="connsiteY1" fmla="*/ 243726 h 721675"/>
                  <a:gd name="connsiteX2" fmla="*/ 256846 w 256915"/>
                  <a:gd name="connsiteY2" fmla="*/ 487452 h 721675"/>
                  <a:gd name="connsiteX3" fmla="*/ 25921 w 256915"/>
                  <a:gd name="connsiteY3" fmla="*/ 705522 h 721675"/>
                  <a:gd name="connsiteX4" fmla="*/ 13091 w 256915"/>
                  <a:gd name="connsiteY4" fmla="*/ 705522 h 72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915" h="721675">
                    <a:moveTo>
                      <a:pt x="218358" y="0"/>
                    </a:moveTo>
                    <a:cubicBezTo>
                      <a:pt x="106102" y="81242"/>
                      <a:pt x="-6153" y="162484"/>
                      <a:pt x="262" y="243726"/>
                    </a:cubicBezTo>
                    <a:cubicBezTo>
                      <a:pt x="6677" y="324968"/>
                      <a:pt x="252569" y="410486"/>
                      <a:pt x="256846" y="487452"/>
                    </a:cubicBezTo>
                    <a:cubicBezTo>
                      <a:pt x="261123" y="564418"/>
                      <a:pt x="66547" y="669177"/>
                      <a:pt x="25921" y="705522"/>
                    </a:cubicBezTo>
                    <a:cubicBezTo>
                      <a:pt x="-14705" y="741867"/>
                      <a:pt x="13091" y="705522"/>
                      <a:pt x="13091" y="705522"/>
                    </a:cubicBezTo>
                  </a:path>
                </a:pathLst>
              </a:custGeom>
              <a:ln>
                <a:solidFill>
                  <a:srgbClr val="FF53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3" name="Freeform 52"/>
              <p:cNvSpPr/>
              <p:nvPr/>
            </p:nvSpPr>
            <p:spPr>
              <a:xfrm>
                <a:off x="3249351" y="3589009"/>
                <a:ext cx="167042" cy="311189"/>
              </a:xfrm>
              <a:custGeom>
                <a:avLst/>
                <a:gdLst>
                  <a:gd name="connsiteX0" fmla="*/ 218358 w 256915"/>
                  <a:gd name="connsiteY0" fmla="*/ 0 h 721675"/>
                  <a:gd name="connsiteX1" fmla="*/ 262 w 256915"/>
                  <a:gd name="connsiteY1" fmla="*/ 243726 h 721675"/>
                  <a:gd name="connsiteX2" fmla="*/ 256846 w 256915"/>
                  <a:gd name="connsiteY2" fmla="*/ 487452 h 721675"/>
                  <a:gd name="connsiteX3" fmla="*/ 25921 w 256915"/>
                  <a:gd name="connsiteY3" fmla="*/ 705522 h 721675"/>
                  <a:gd name="connsiteX4" fmla="*/ 13091 w 256915"/>
                  <a:gd name="connsiteY4" fmla="*/ 705522 h 72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915" h="721675">
                    <a:moveTo>
                      <a:pt x="218358" y="0"/>
                    </a:moveTo>
                    <a:cubicBezTo>
                      <a:pt x="106102" y="81242"/>
                      <a:pt x="-6153" y="162484"/>
                      <a:pt x="262" y="243726"/>
                    </a:cubicBezTo>
                    <a:cubicBezTo>
                      <a:pt x="6677" y="324968"/>
                      <a:pt x="252569" y="410486"/>
                      <a:pt x="256846" y="487452"/>
                    </a:cubicBezTo>
                    <a:cubicBezTo>
                      <a:pt x="261123" y="564418"/>
                      <a:pt x="66547" y="669177"/>
                      <a:pt x="25921" y="705522"/>
                    </a:cubicBezTo>
                    <a:cubicBezTo>
                      <a:pt x="-14705" y="741867"/>
                      <a:pt x="13091" y="705522"/>
                      <a:pt x="13091" y="705522"/>
                    </a:cubicBezTo>
                  </a:path>
                </a:pathLst>
              </a:custGeom>
              <a:ln>
                <a:solidFill>
                  <a:srgbClr val="FF53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4" name="Freeform 53"/>
              <p:cNvSpPr/>
              <p:nvPr/>
            </p:nvSpPr>
            <p:spPr>
              <a:xfrm>
                <a:off x="3249351" y="3962802"/>
                <a:ext cx="167042" cy="311189"/>
              </a:xfrm>
              <a:custGeom>
                <a:avLst/>
                <a:gdLst>
                  <a:gd name="connsiteX0" fmla="*/ 218358 w 256915"/>
                  <a:gd name="connsiteY0" fmla="*/ 0 h 721675"/>
                  <a:gd name="connsiteX1" fmla="*/ 262 w 256915"/>
                  <a:gd name="connsiteY1" fmla="*/ 243726 h 721675"/>
                  <a:gd name="connsiteX2" fmla="*/ 256846 w 256915"/>
                  <a:gd name="connsiteY2" fmla="*/ 487452 h 721675"/>
                  <a:gd name="connsiteX3" fmla="*/ 25921 w 256915"/>
                  <a:gd name="connsiteY3" fmla="*/ 705522 h 721675"/>
                  <a:gd name="connsiteX4" fmla="*/ 13091 w 256915"/>
                  <a:gd name="connsiteY4" fmla="*/ 705522 h 72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915" h="721675">
                    <a:moveTo>
                      <a:pt x="218358" y="0"/>
                    </a:moveTo>
                    <a:cubicBezTo>
                      <a:pt x="106102" y="81242"/>
                      <a:pt x="-6153" y="162484"/>
                      <a:pt x="262" y="243726"/>
                    </a:cubicBezTo>
                    <a:cubicBezTo>
                      <a:pt x="6677" y="324968"/>
                      <a:pt x="252569" y="410486"/>
                      <a:pt x="256846" y="487452"/>
                    </a:cubicBezTo>
                    <a:cubicBezTo>
                      <a:pt x="261123" y="564418"/>
                      <a:pt x="66547" y="669177"/>
                      <a:pt x="25921" y="705522"/>
                    </a:cubicBezTo>
                    <a:cubicBezTo>
                      <a:pt x="-14705" y="741867"/>
                      <a:pt x="13091" y="705522"/>
                      <a:pt x="13091" y="705522"/>
                    </a:cubicBezTo>
                  </a:path>
                </a:pathLst>
              </a:custGeom>
              <a:ln>
                <a:solidFill>
                  <a:srgbClr val="FF53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5" name="Freeform 54"/>
              <p:cNvSpPr/>
              <p:nvPr/>
            </p:nvSpPr>
            <p:spPr>
              <a:xfrm>
                <a:off x="3416393" y="3592204"/>
                <a:ext cx="167042" cy="311189"/>
              </a:xfrm>
              <a:custGeom>
                <a:avLst/>
                <a:gdLst>
                  <a:gd name="connsiteX0" fmla="*/ 218358 w 256915"/>
                  <a:gd name="connsiteY0" fmla="*/ 0 h 721675"/>
                  <a:gd name="connsiteX1" fmla="*/ 262 w 256915"/>
                  <a:gd name="connsiteY1" fmla="*/ 243726 h 721675"/>
                  <a:gd name="connsiteX2" fmla="*/ 256846 w 256915"/>
                  <a:gd name="connsiteY2" fmla="*/ 487452 h 721675"/>
                  <a:gd name="connsiteX3" fmla="*/ 25921 w 256915"/>
                  <a:gd name="connsiteY3" fmla="*/ 705522 h 721675"/>
                  <a:gd name="connsiteX4" fmla="*/ 13091 w 256915"/>
                  <a:gd name="connsiteY4" fmla="*/ 705522 h 72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915" h="721675">
                    <a:moveTo>
                      <a:pt x="218358" y="0"/>
                    </a:moveTo>
                    <a:cubicBezTo>
                      <a:pt x="106102" y="81242"/>
                      <a:pt x="-6153" y="162484"/>
                      <a:pt x="262" y="243726"/>
                    </a:cubicBezTo>
                    <a:cubicBezTo>
                      <a:pt x="6677" y="324968"/>
                      <a:pt x="252569" y="410486"/>
                      <a:pt x="256846" y="487452"/>
                    </a:cubicBezTo>
                    <a:cubicBezTo>
                      <a:pt x="261123" y="564418"/>
                      <a:pt x="66547" y="669177"/>
                      <a:pt x="25921" y="705522"/>
                    </a:cubicBezTo>
                    <a:cubicBezTo>
                      <a:pt x="-14705" y="741867"/>
                      <a:pt x="13091" y="705522"/>
                      <a:pt x="13091" y="705522"/>
                    </a:cubicBezTo>
                  </a:path>
                </a:pathLst>
              </a:custGeom>
              <a:ln>
                <a:solidFill>
                  <a:srgbClr val="FF53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6" name="Freeform 55"/>
              <p:cNvSpPr/>
              <p:nvPr/>
            </p:nvSpPr>
            <p:spPr>
              <a:xfrm>
                <a:off x="3416393" y="3965997"/>
                <a:ext cx="167042" cy="311189"/>
              </a:xfrm>
              <a:custGeom>
                <a:avLst/>
                <a:gdLst>
                  <a:gd name="connsiteX0" fmla="*/ 218358 w 256915"/>
                  <a:gd name="connsiteY0" fmla="*/ 0 h 721675"/>
                  <a:gd name="connsiteX1" fmla="*/ 262 w 256915"/>
                  <a:gd name="connsiteY1" fmla="*/ 243726 h 721675"/>
                  <a:gd name="connsiteX2" fmla="*/ 256846 w 256915"/>
                  <a:gd name="connsiteY2" fmla="*/ 487452 h 721675"/>
                  <a:gd name="connsiteX3" fmla="*/ 25921 w 256915"/>
                  <a:gd name="connsiteY3" fmla="*/ 705522 h 721675"/>
                  <a:gd name="connsiteX4" fmla="*/ 13091 w 256915"/>
                  <a:gd name="connsiteY4" fmla="*/ 705522 h 72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915" h="721675">
                    <a:moveTo>
                      <a:pt x="218358" y="0"/>
                    </a:moveTo>
                    <a:cubicBezTo>
                      <a:pt x="106102" y="81242"/>
                      <a:pt x="-6153" y="162484"/>
                      <a:pt x="262" y="243726"/>
                    </a:cubicBezTo>
                    <a:cubicBezTo>
                      <a:pt x="6677" y="324968"/>
                      <a:pt x="252569" y="410486"/>
                      <a:pt x="256846" y="487452"/>
                    </a:cubicBezTo>
                    <a:cubicBezTo>
                      <a:pt x="261123" y="564418"/>
                      <a:pt x="66547" y="669177"/>
                      <a:pt x="25921" y="705522"/>
                    </a:cubicBezTo>
                    <a:cubicBezTo>
                      <a:pt x="-14705" y="741867"/>
                      <a:pt x="13091" y="705522"/>
                      <a:pt x="13091" y="705522"/>
                    </a:cubicBezTo>
                  </a:path>
                </a:pathLst>
              </a:custGeom>
              <a:ln>
                <a:solidFill>
                  <a:srgbClr val="FF53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0" name="Freeform 59"/>
              <p:cNvSpPr/>
              <p:nvPr/>
            </p:nvSpPr>
            <p:spPr>
              <a:xfrm>
                <a:off x="3580627" y="3592204"/>
                <a:ext cx="167042" cy="311189"/>
              </a:xfrm>
              <a:custGeom>
                <a:avLst/>
                <a:gdLst>
                  <a:gd name="connsiteX0" fmla="*/ 218358 w 256915"/>
                  <a:gd name="connsiteY0" fmla="*/ 0 h 721675"/>
                  <a:gd name="connsiteX1" fmla="*/ 262 w 256915"/>
                  <a:gd name="connsiteY1" fmla="*/ 243726 h 721675"/>
                  <a:gd name="connsiteX2" fmla="*/ 256846 w 256915"/>
                  <a:gd name="connsiteY2" fmla="*/ 487452 h 721675"/>
                  <a:gd name="connsiteX3" fmla="*/ 25921 w 256915"/>
                  <a:gd name="connsiteY3" fmla="*/ 705522 h 721675"/>
                  <a:gd name="connsiteX4" fmla="*/ 13091 w 256915"/>
                  <a:gd name="connsiteY4" fmla="*/ 705522 h 72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915" h="721675">
                    <a:moveTo>
                      <a:pt x="218358" y="0"/>
                    </a:moveTo>
                    <a:cubicBezTo>
                      <a:pt x="106102" y="81242"/>
                      <a:pt x="-6153" y="162484"/>
                      <a:pt x="262" y="243726"/>
                    </a:cubicBezTo>
                    <a:cubicBezTo>
                      <a:pt x="6677" y="324968"/>
                      <a:pt x="252569" y="410486"/>
                      <a:pt x="256846" y="487452"/>
                    </a:cubicBezTo>
                    <a:cubicBezTo>
                      <a:pt x="261123" y="564418"/>
                      <a:pt x="66547" y="669177"/>
                      <a:pt x="25921" y="705522"/>
                    </a:cubicBezTo>
                    <a:cubicBezTo>
                      <a:pt x="-14705" y="741867"/>
                      <a:pt x="13091" y="705522"/>
                      <a:pt x="13091" y="705522"/>
                    </a:cubicBezTo>
                  </a:path>
                </a:pathLst>
              </a:custGeom>
              <a:ln>
                <a:solidFill>
                  <a:srgbClr val="FF53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1" name="Freeform 60"/>
              <p:cNvSpPr/>
              <p:nvPr/>
            </p:nvSpPr>
            <p:spPr>
              <a:xfrm>
                <a:off x="3580627" y="3965997"/>
                <a:ext cx="167042" cy="311189"/>
              </a:xfrm>
              <a:custGeom>
                <a:avLst/>
                <a:gdLst>
                  <a:gd name="connsiteX0" fmla="*/ 218358 w 256915"/>
                  <a:gd name="connsiteY0" fmla="*/ 0 h 721675"/>
                  <a:gd name="connsiteX1" fmla="*/ 262 w 256915"/>
                  <a:gd name="connsiteY1" fmla="*/ 243726 h 721675"/>
                  <a:gd name="connsiteX2" fmla="*/ 256846 w 256915"/>
                  <a:gd name="connsiteY2" fmla="*/ 487452 h 721675"/>
                  <a:gd name="connsiteX3" fmla="*/ 25921 w 256915"/>
                  <a:gd name="connsiteY3" fmla="*/ 705522 h 721675"/>
                  <a:gd name="connsiteX4" fmla="*/ 13091 w 256915"/>
                  <a:gd name="connsiteY4" fmla="*/ 705522 h 72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915" h="721675">
                    <a:moveTo>
                      <a:pt x="218358" y="0"/>
                    </a:moveTo>
                    <a:cubicBezTo>
                      <a:pt x="106102" y="81242"/>
                      <a:pt x="-6153" y="162484"/>
                      <a:pt x="262" y="243726"/>
                    </a:cubicBezTo>
                    <a:cubicBezTo>
                      <a:pt x="6677" y="324968"/>
                      <a:pt x="252569" y="410486"/>
                      <a:pt x="256846" y="487452"/>
                    </a:cubicBezTo>
                    <a:cubicBezTo>
                      <a:pt x="261123" y="564418"/>
                      <a:pt x="66547" y="669177"/>
                      <a:pt x="25921" y="705522"/>
                    </a:cubicBezTo>
                    <a:cubicBezTo>
                      <a:pt x="-14705" y="741867"/>
                      <a:pt x="13091" y="705522"/>
                      <a:pt x="13091" y="705522"/>
                    </a:cubicBezTo>
                  </a:path>
                </a:pathLst>
              </a:custGeom>
              <a:ln>
                <a:solidFill>
                  <a:srgbClr val="FF53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2" name="Freeform 61"/>
              <p:cNvSpPr/>
              <p:nvPr/>
            </p:nvSpPr>
            <p:spPr>
              <a:xfrm>
                <a:off x="3752403" y="3592204"/>
                <a:ext cx="167042" cy="311189"/>
              </a:xfrm>
              <a:custGeom>
                <a:avLst/>
                <a:gdLst>
                  <a:gd name="connsiteX0" fmla="*/ 218358 w 256915"/>
                  <a:gd name="connsiteY0" fmla="*/ 0 h 721675"/>
                  <a:gd name="connsiteX1" fmla="*/ 262 w 256915"/>
                  <a:gd name="connsiteY1" fmla="*/ 243726 h 721675"/>
                  <a:gd name="connsiteX2" fmla="*/ 256846 w 256915"/>
                  <a:gd name="connsiteY2" fmla="*/ 487452 h 721675"/>
                  <a:gd name="connsiteX3" fmla="*/ 25921 w 256915"/>
                  <a:gd name="connsiteY3" fmla="*/ 705522 h 721675"/>
                  <a:gd name="connsiteX4" fmla="*/ 13091 w 256915"/>
                  <a:gd name="connsiteY4" fmla="*/ 705522 h 72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915" h="721675">
                    <a:moveTo>
                      <a:pt x="218358" y="0"/>
                    </a:moveTo>
                    <a:cubicBezTo>
                      <a:pt x="106102" y="81242"/>
                      <a:pt x="-6153" y="162484"/>
                      <a:pt x="262" y="243726"/>
                    </a:cubicBezTo>
                    <a:cubicBezTo>
                      <a:pt x="6677" y="324968"/>
                      <a:pt x="252569" y="410486"/>
                      <a:pt x="256846" y="487452"/>
                    </a:cubicBezTo>
                    <a:cubicBezTo>
                      <a:pt x="261123" y="564418"/>
                      <a:pt x="66547" y="669177"/>
                      <a:pt x="25921" y="705522"/>
                    </a:cubicBezTo>
                    <a:cubicBezTo>
                      <a:pt x="-14705" y="741867"/>
                      <a:pt x="13091" y="705522"/>
                      <a:pt x="13091" y="705522"/>
                    </a:cubicBezTo>
                  </a:path>
                </a:pathLst>
              </a:custGeom>
              <a:ln>
                <a:solidFill>
                  <a:srgbClr val="FF53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3" name="Freeform 62"/>
              <p:cNvSpPr/>
              <p:nvPr/>
            </p:nvSpPr>
            <p:spPr>
              <a:xfrm>
                <a:off x="3752403" y="3965997"/>
                <a:ext cx="167042" cy="311189"/>
              </a:xfrm>
              <a:custGeom>
                <a:avLst/>
                <a:gdLst>
                  <a:gd name="connsiteX0" fmla="*/ 218358 w 256915"/>
                  <a:gd name="connsiteY0" fmla="*/ 0 h 721675"/>
                  <a:gd name="connsiteX1" fmla="*/ 262 w 256915"/>
                  <a:gd name="connsiteY1" fmla="*/ 243726 h 721675"/>
                  <a:gd name="connsiteX2" fmla="*/ 256846 w 256915"/>
                  <a:gd name="connsiteY2" fmla="*/ 487452 h 721675"/>
                  <a:gd name="connsiteX3" fmla="*/ 25921 w 256915"/>
                  <a:gd name="connsiteY3" fmla="*/ 705522 h 721675"/>
                  <a:gd name="connsiteX4" fmla="*/ 13091 w 256915"/>
                  <a:gd name="connsiteY4" fmla="*/ 705522 h 72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915" h="721675">
                    <a:moveTo>
                      <a:pt x="218358" y="0"/>
                    </a:moveTo>
                    <a:cubicBezTo>
                      <a:pt x="106102" y="81242"/>
                      <a:pt x="-6153" y="162484"/>
                      <a:pt x="262" y="243726"/>
                    </a:cubicBezTo>
                    <a:cubicBezTo>
                      <a:pt x="6677" y="324968"/>
                      <a:pt x="252569" y="410486"/>
                      <a:pt x="256846" y="487452"/>
                    </a:cubicBezTo>
                    <a:cubicBezTo>
                      <a:pt x="261123" y="564418"/>
                      <a:pt x="66547" y="669177"/>
                      <a:pt x="25921" y="705522"/>
                    </a:cubicBezTo>
                    <a:cubicBezTo>
                      <a:pt x="-14705" y="741867"/>
                      <a:pt x="13091" y="705522"/>
                      <a:pt x="13091" y="705522"/>
                    </a:cubicBezTo>
                  </a:path>
                </a:pathLst>
              </a:custGeom>
              <a:ln>
                <a:solidFill>
                  <a:srgbClr val="FF53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4" name="Freeform 63"/>
              <p:cNvSpPr/>
              <p:nvPr/>
            </p:nvSpPr>
            <p:spPr>
              <a:xfrm>
                <a:off x="3925467" y="3589009"/>
                <a:ext cx="167042" cy="311189"/>
              </a:xfrm>
              <a:custGeom>
                <a:avLst/>
                <a:gdLst>
                  <a:gd name="connsiteX0" fmla="*/ 218358 w 256915"/>
                  <a:gd name="connsiteY0" fmla="*/ 0 h 721675"/>
                  <a:gd name="connsiteX1" fmla="*/ 262 w 256915"/>
                  <a:gd name="connsiteY1" fmla="*/ 243726 h 721675"/>
                  <a:gd name="connsiteX2" fmla="*/ 256846 w 256915"/>
                  <a:gd name="connsiteY2" fmla="*/ 487452 h 721675"/>
                  <a:gd name="connsiteX3" fmla="*/ 25921 w 256915"/>
                  <a:gd name="connsiteY3" fmla="*/ 705522 h 721675"/>
                  <a:gd name="connsiteX4" fmla="*/ 13091 w 256915"/>
                  <a:gd name="connsiteY4" fmla="*/ 705522 h 72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915" h="721675">
                    <a:moveTo>
                      <a:pt x="218358" y="0"/>
                    </a:moveTo>
                    <a:cubicBezTo>
                      <a:pt x="106102" y="81242"/>
                      <a:pt x="-6153" y="162484"/>
                      <a:pt x="262" y="243726"/>
                    </a:cubicBezTo>
                    <a:cubicBezTo>
                      <a:pt x="6677" y="324968"/>
                      <a:pt x="252569" y="410486"/>
                      <a:pt x="256846" y="487452"/>
                    </a:cubicBezTo>
                    <a:cubicBezTo>
                      <a:pt x="261123" y="564418"/>
                      <a:pt x="66547" y="669177"/>
                      <a:pt x="25921" y="705522"/>
                    </a:cubicBezTo>
                    <a:cubicBezTo>
                      <a:pt x="-14705" y="741867"/>
                      <a:pt x="13091" y="705522"/>
                      <a:pt x="13091" y="705522"/>
                    </a:cubicBezTo>
                  </a:path>
                </a:pathLst>
              </a:custGeom>
              <a:ln>
                <a:solidFill>
                  <a:srgbClr val="FF53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5" name="Freeform 64"/>
              <p:cNvSpPr/>
              <p:nvPr/>
            </p:nvSpPr>
            <p:spPr>
              <a:xfrm>
                <a:off x="3925467" y="3962802"/>
                <a:ext cx="167042" cy="311189"/>
              </a:xfrm>
              <a:custGeom>
                <a:avLst/>
                <a:gdLst>
                  <a:gd name="connsiteX0" fmla="*/ 218358 w 256915"/>
                  <a:gd name="connsiteY0" fmla="*/ 0 h 721675"/>
                  <a:gd name="connsiteX1" fmla="*/ 262 w 256915"/>
                  <a:gd name="connsiteY1" fmla="*/ 243726 h 721675"/>
                  <a:gd name="connsiteX2" fmla="*/ 256846 w 256915"/>
                  <a:gd name="connsiteY2" fmla="*/ 487452 h 721675"/>
                  <a:gd name="connsiteX3" fmla="*/ 25921 w 256915"/>
                  <a:gd name="connsiteY3" fmla="*/ 705522 h 721675"/>
                  <a:gd name="connsiteX4" fmla="*/ 13091 w 256915"/>
                  <a:gd name="connsiteY4" fmla="*/ 705522 h 72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915" h="721675">
                    <a:moveTo>
                      <a:pt x="218358" y="0"/>
                    </a:moveTo>
                    <a:cubicBezTo>
                      <a:pt x="106102" y="81242"/>
                      <a:pt x="-6153" y="162484"/>
                      <a:pt x="262" y="243726"/>
                    </a:cubicBezTo>
                    <a:cubicBezTo>
                      <a:pt x="6677" y="324968"/>
                      <a:pt x="252569" y="410486"/>
                      <a:pt x="256846" y="487452"/>
                    </a:cubicBezTo>
                    <a:cubicBezTo>
                      <a:pt x="261123" y="564418"/>
                      <a:pt x="66547" y="669177"/>
                      <a:pt x="25921" y="705522"/>
                    </a:cubicBezTo>
                    <a:cubicBezTo>
                      <a:pt x="-14705" y="741867"/>
                      <a:pt x="13091" y="705522"/>
                      <a:pt x="13091" y="705522"/>
                    </a:cubicBezTo>
                  </a:path>
                </a:pathLst>
              </a:custGeom>
              <a:ln>
                <a:solidFill>
                  <a:srgbClr val="FF53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6" name="Freeform 65"/>
              <p:cNvSpPr/>
              <p:nvPr/>
            </p:nvSpPr>
            <p:spPr>
              <a:xfrm>
                <a:off x="4092509" y="3592204"/>
                <a:ext cx="167042" cy="311189"/>
              </a:xfrm>
              <a:custGeom>
                <a:avLst/>
                <a:gdLst>
                  <a:gd name="connsiteX0" fmla="*/ 218358 w 256915"/>
                  <a:gd name="connsiteY0" fmla="*/ 0 h 721675"/>
                  <a:gd name="connsiteX1" fmla="*/ 262 w 256915"/>
                  <a:gd name="connsiteY1" fmla="*/ 243726 h 721675"/>
                  <a:gd name="connsiteX2" fmla="*/ 256846 w 256915"/>
                  <a:gd name="connsiteY2" fmla="*/ 487452 h 721675"/>
                  <a:gd name="connsiteX3" fmla="*/ 25921 w 256915"/>
                  <a:gd name="connsiteY3" fmla="*/ 705522 h 721675"/>
                  <a:gd name="connsiteX4" fmla="*/ 13091 w 256915"/>
                  <a:gd name="connsiteY4" fmla="*/ 705522 h 72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915" h="721675">
                    <a:moveTo>
                      <a:pt x="218358" y="0"/>
                    </a:moveTo>
                    <a:cubicBezTo>
                      <a:pt x="106102" y="81242"/>
                      <a:pt x="-6153" y="162484"/>
                      <a:pt x="262" y="243726"/>
                    </a:cubicBezTo>
                    <a:cubicBezTo>
                      <a:pt x="6677" y="324968"/>
                      <a:pt x="252569" y="410486"/>
                      <a:pt x="256846" y="487452"/>
                    </a:cubicBezTo>
                    <a:cubicBezTo>
                      <a:pt x="261123" y="564418"/>
                      <a:pt x="66547" y="669177"/>
                      <a:pt x="25921" y="705522"/>
                    </a:cubicBezTo>
                    <a:cubicBezTo>
                      <a:pt x="-14705" y="741867"/>
                      <a:pt x="13091" y="705522"/>
                      <a:pt x="13091" y="705522"/>
                    </a:cubicBezTo>
                  </a:path>
                </a:pathLst>
              </a:custGeom>
              <a:ln>
                <a:solidFill>
                  <a:srgbClr val="FF53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7" name="Freeform 66"/>
              <p:cNvSpPr/>
              <p:nvPr/>
            </p:nvSpPr>
            <p:spPr>
              <a:xfrm>
                <a:off x="4092509" y="3965997"/>
                <a:ext cx="167042" cy="311189"/>
              </a:xfrm>
              <a:custGeom>
                <a:avLst/>
                <a:gdLst>
                  <a:gd name="connsiteX0" fmla="*/ 218358 w 256915"/>
                  <a:gd name="connsiteY0" fmla="*/ 0 h 721675"/>
                  <a:gd name="connsiteX1" fmla="*/ 262 w 256915"/>
                  <a:gd name="connsiteY1" fmla="*/ 243726 h 721675"/>
                  <a:gd name="connsiteX2" fmla="*/ 256846 w 256915"/>
                  <a:gd name="connsiteY2" fmla="*/ 487452 h 721675"/>
                  <a:gd name="connsiteX3" fmla="*/ 25921 w 256915"/>
                  <a:gd name="connsiteY3" fmla="*/ 705522 h 721675"/>
                  <a:gd name="connsiteX4" fmla="*/ 13091 w 256915"/>
                  <a:gd name="connsiteY4" fmla="*/ 705522 h 72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915" h="721675">
                    <a:moveTo>
                      <a:pt x="218358" y="0"/>
                    </a:moveTo>
                    <a:cubicBezTo>
                      <a:pt x="106102" y="81242"/>
                      <a:pt x="-6153" y="162484"/>
                      <a:pt x="262" y="243726"/>
                    </a:cubicBezTo>
                    <a:cubicBezTo>
                      <a:pt x="6677" y="324968"/>
                      <a:pt x="252569" y="410486"/>
                      <a:pt x="256846" y="487452"/>
                    </a:cubicBezTo>
                    <a:cubicBezTo>
                      <a:pt x="261123" y="564418"/>
                      <a:pt x="66547" y="669177"/>
                      <a:pt x="25921" y="705522"/>
                    </a:cubicBezTo>
                    <a:cubicBezTo>
                      <a:pt x="-14705" y="741867"/>
                      <a:pt x="13091" y="705522"/>
                      <a:pt x="13091" y="705522"/>
                    </a:cubicBezTo>
                  </a:path>
                </a:pathLst>
              </a:custGeom>
              <a:ln>
                <a:solidFill>
                  <a:srgbClr val="FF53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6" name="Freeform 75"/>
              <p:cNvSpPr/>
              <p:nvPr/>
            </p:nvSpPr>
            <p:spPr>
              <a:xfrm>
                <a:off x="2904511" y="4337936"/>
                <a:ext cx="167042" cy="311189"/>
              </a:xfrm>
              <a:custGeom>
                <a:avLst/>
                <a:gdLst>
                  <a:gd name="connsiteX0" fmla="*/ 218358 w 256915"/>
                  <a:gd name="connsiteY0" fmla="*/ 0 h 721675"/>
                  <a:gd name="connsiteX1" fmla="*/ 262 w 256915"/>
                  <a:gd name="connsiteY1" fmla="*/ 243726 h 721675"/>
                  <a:gd name="connsiteX2" fmla="*/ 256846 w 256915"/>
                  <a:gd name="connsiteY2" fmla="*/ 487452 h 721675"/>
                  <a:gd name="connsiteX3" fmla="*/ 25921 w 256915"/>
                  <a:gd name="connsiteY3" fmla="*/ 705522 h 721675"/>
                  <a:gd name="connsiteX4" fmla="*/ 13091 w 256915"/>
                  <a:gd name="connsiteY4" fmla="*/ 705522 h 72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915" h="721675">
                    <a:moveTo>
                      <a:pt x="218358" y="0"/>
                    </a:moveTo>
                    <a:cubicBezTo>
                      <a:pt x="106102" y="81242"/>
                      <a:pt x="-6153" y="162484"/>
                      <a:pt x="262" y="243726"/>
                    </a:cubicBezTo>
                    <a:cubicBezTo>
                      <a:pt x="6677" y="324968"/>
                      <a:pt x="252569" y="410486"/>
                      <a:pt x="256846" y="487452"/>
                    </a:cubicBezTo>
                    <a:cubicBezTo>
                      <a:pt x="261123" y="564418"/>
                      <a:pt x="66547" y="669177"/>
                      <a:pt x="25921" y="705522"/>
                    </a:cubicBezTo>
                    <a:cubicBezTo>
                      <a:pt x="-14705" y="741867"/>
                      <a:pt x="13091" y="705522"/>
                      <a:pt x="13091" y="705522"/>
                    </a:cubicBezTo>
                  </a:path>
                </a:pathLst>
              </a:custGeom>
              <a:ln>
                <a:solidFill>
                  <a:srgbClr val="FF53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7" name="Freeform 76"/>
              <p:cNvSpPr/>
              <p:nvPr/>
            </p:nvSpPr>
            <p:spPr>
              <a:xfrm>
                <a:off x="3076287" y="4337936"/>
                <a:ext cx="167042" cy="311189"/>
              </a:xfrm>
              <a:custGeom>
                <a:avLst/>
                <a:gdLst>
                  <a:gd name="connsiteX0" fmla="*/ 218358 w 256915"/>
                  <a:gd name="connsiteY0" fmla="*/ 0 h 721675"/>
                  <a:gd name="connsiteX1" fmla="*/ 262 w 256915"/>
                  <a:gd name="connsiteY1" fmla="*/ 243726 h 721675"/>
                  <a:gd name="connsiteX2" fmla="*/ 256846 w 256915"/>
                  <a:gd name="connsiteY2" fmla="*/ 487452 h 721675"/>
                  <a:gd name="connsiteX3" fmla="*/ 25921 w 256915"/>
                  <a:gd name="connsiteY3" fmla="*/ 705522 h 721675"/>
                  <a:gd name="connsiteX4" fmla="*/ 13091 w 256915"/>
                  <a:gd name="connsiteY4" fmla="*/ 705522 h 72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915" h="721675">
                    <a:moveTo>
                      <a:pt x="218358" y="0"/>
                    </a:moveTo>
                    <a:cubicBezTo>
                      <a:pt x="106102" y="81242"/>
                      <a:pt x="-6153" y="162484"/>
                      <a:pt x="262" y="243726"/>
                    </a:cubicBezTo>
                    <a:cubicBezTo>
                      <a:pt x="6677" y="324968"/>
                      <a:pt x="252569" y="410486"/>
                      <a:pt x="256846" y="487452"/>
                    </a:cubicBezTo>
                    <a:cubicBezTo>
                      <a:pt x="261123" y="564418"/>
                      <a:pt x="66547" y="669177"/>
                      <a:pt x="25921" y="705522"/>
                    </a:cubicBezTo>
                    <a:cubicBezTo>
                      <a:pt x="-14705" y="741867"/>
                      <a:pt x="13091" y="705522"/>
                      <a:pt x="13091" y="705522"/>
                    </a:cubicBezTo>
                  </a:path>
                </a:pathLst>
              </a:custGeom>
              <a:ln>
                <a:solidFill>
                  <a:srgbClr val="FF53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8" name="Freeform 77"/>
              <p:cNvSpPr/>
              <p:nvPr/>
            </p:nvSpPr>
            <p:spPr>
              <a:xfrm>
                <a:off x="3249351" y="4334741"/>
                <a:ext cx="167042" cy="311189"/>
              </a:xfrm>
              <a:custGeom>
                <a:avLst/>
                <a:gdLst>
                  <a:gd name="connsiteX0" fmla="*/ 218358 w 256915"/>
                  <a:gd name="connsiteY0" fmla="*/ 0 h 721675"/>
                  <a:gd name="connsiteX1" fmla="*/ 262 w 256915"/>
                  <a:gd name="connsiteY1" fmla="*/ 243726 h 721675"/>
                  <a:gd name="connsiteX2" fmla="*/ 256846 w 256915"/>
                  <a:gd name="connsiteY2" fmla="*/ 487452 h 721675"/>
                  <a:gd name="connsiteX3" fmla="*/ 25921 w 256915"/>
                  <a:gd name="connsiteY3" fmla="*/ 705522 h 721675"/>
                  <a:gd name="connsiteX4" fmla="*/ 13091 w 256915"/>
                  <a:gd name="connsiteY4" fmla="*/ 705522 h 72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915" h="721675">
                    <a:moveTo>
                      <a:pt x="218358" y="0"/>
                    </a:moveTo>
                    <a:cubicBezTo>
                      <a:pt x="106102" y="81242"/>
                      <a:pt x="-6153" y="162484"/>
                      <a:pt x="262" y="243726"/>
                    </a:cubicBezTo>
                    <a:cubicBezTo>
                      <a:pt x="6677" y="324968"/>
                      <a:pt x="252569" y="410486"/>
                      <a:pt x="256846" y="487452"/>
                    </a:cubicBezTo>
                    <a:cubicBezTo>
                      <a:pt x="261123" y="564418"/>
                      <a:pt x="66547" y="669177"/>
                      <a:pt x="25921" y="705522"/>
                    </a:cubicBezTo>
                    <a:cubicBezTo>
                      <a:pt x="-14705" y="741867"/>
                      <a:pt x="13091" y="705522"/>
                      <a:pt x="13091" y="705522"/>
                    </a:cubicBezTo>
                  </a:path>
                </a:pathLst>
              </a:custGeom>
              <a:ln>
                <a:solidFill>
                  <a:srgbClr val="FF53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9" name="Freeform 78"/>
              <p:cNvSpPr/>
              <p:nvPr/>
            </p:nvSpPr>
            <p:spPr>
              <a:xfrm>
                <a:off x="3416393" y="4337936"/>
                <a:ext cx="167042" cy="311189"/>
              </a:xfrm>
              <a:custGeom>
                <a:avLst/>
                <a:gdLst>
                  <a:gd name="connsiteX0" fmla="*/ 218358 w 256915"/>
                  <a:gd name="connsiteY0" fmla="*/ 0 h 721675"/>
                  <a:gd name="connsiteX1" fmla="*/ 262 w 256915"/>
                  <a:gd name="connsiteY1" fmla="*/ 243726 h 721675"/>
                  <a:gd name="connsiteX2" fmla="*/ 256846 w 256915"/>
                  <a:gd name="connsiteY2" fmla="*/ 487452 h 721675"/>
                  <a:gd name="connsiteX3" fmla="*/ 25921 w 256915"/>
                  <a:gd name="connsiteY3" fmla="*/ 705522 h 721675"/>
                  <a:gd name="connsiteX4" fmla="*/ 13091 w 256915"/>
                  <a:gd name="connsiteY4" fmla="*/ 705522 h 72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915" h="721675">
                    <a:moveTo>
                      <a:pt x="218358" y="0"/>
                    </a:moveTo>
                    <a:cubicBezTo>
                      <a:pt x="106102" y="81242"/>
                      <a:pt x="-6153" y="162484"/>
                      <a:pt x="262" y="243726"/>
                    </a:cubicBezTo>
                    <a:cubicBezTo>
                      <a:pt x="6677" y="324968"/>
                      <a:pt x="252569" y="410486"/>
                      <a:pt x="256846" y="487452"/>
                    </a:cubicBezTo>
                    <a:cubicBezTo>
                      <a:pt x="261123" y="564418"/>
                      <a:pt x="66547" y="669177"/>
                      <a:pt x="25921" y="705522"/>
                    </a:cubicBezTo>
                    <a:cubicBezTo>
                      <a:pt x="-14705" y="741867"/>
                      <a:pt x="13091" y="705522"/>
                      <a:pt x="13091" y="705522"/>
                    </a:cubicBezTo>
                  </a:path>
                </a:pathLst>
              </a:custGeom>
              <a:ln>
                <a:solidFill>
                  <a:srgbClr val="FF53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0" name="Freeform 79"/>
              <p:cNvSpPr/>
              <p:nvPr/>
            </p:nvSpPr>
            <p:spPr>
              <a:xfrm>
                <a:off x="3580627" y="4337936"/>
                <a:ext cx="167042" cy="311189"/>
              </a:xfrm>
              <a:custGeom>
                <a:avLst/>
                <a:gdLst>
                  <a:gd name="connsiteX0" fmla="*/ 218358 w 256915"/>
                  <a:gd name="connsiteY0" fmla="*/ 0 h 721675"/>
                  <a:gd name="connsiteX1" fmla="*/ 262 w 256915"/>
                  <a:gd name="connsiteY1" fmla="*/ 243726 h 721675"/>
                  <a:gd name="connsiteX2" fmla="*/ 256846 w 256915"/>
                  <a:gd name="connsiteY2" fmla="*/ 487452 h 721675"/>
                  <a:gd name="connsiteX3" fmla="*/ 25921 w 256915"/>
                  <a:gd name="connsiteY3" fmla="*/ 705522 h 721675"/>
                  <a:gd name="connsiteX4" fmla="*/ 13091 w 256915"/>
                  <a:gd name="connsiteY4" fmla="*/ 705522 h 72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915" h="721675">
                    <a:moveTo>
                      <a:pt x="218358" y="0"/>
                    </a:moveTo>
                    <a:cubicBezTo>
                      <a:pt x="106102" y="81242"/>
                      <a:pt x="-6153" y="162484"/>
                      <a:pt x="262" y="243726"/>
                    </a:cubicBezTo>
                    <a:cubicBezTo>
                      <a:pt x="6677" y="324968"/>
                      <a:pt x="252569" y="410486"/>
                      <a:pt x="256846" y="487452"/>
                    </a:cubicBezTo>
                    <a:cubicBezTo>
                      <a:pt x="261123" y="564418"/>
                      <a:pt x="66547" y="669177"/>
                      <a:pt x="25921" y="705522"/>
                    </a:cubicBezTo>
                    <a:cubicBezTo>
                      <a:pt x="-14705" y="741867"/>
                      <a:pt x="13091" y="705522"/>
                      <a:pt x="13091" y="705522"/>
                    </a:cubicBezTo>
                  </a:path>
                </a:pathLst>
              </a:custGeom>
              <a:ln>
                <a:solidFill>
                  <a:srgbClr val="FF53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1" name="Freeform 80"/>
              <p:cNvSpPr/>
              <p:nvPr/>
            </p:nvSpPr>
            <p:spPr>
              <a:xfrm>
                <a:off x="3752403" y="4337936"/>
                <a:ext cx="167042" cy="311189"/>
              </a:xfrm>
              <a:custGeom>
                <a:avLst/>
                <a:gdLst>
                  <a:gd name="connsiteX0" fmla="*/ 218358 w 256915"/>
                  <a:gd name="connsiteY0" fmla="*/ 0 h 721675"/>
                  <a:gd name="connsiteX1" fmla="*/ 262 w 256915"/>
                  <a:gd name="connsiteY1" fmla="*/ 243726 h 721675"/>
                  <a:gd name="connsiteX2" fmla="*/ 256846 w 256915"/>
                  <a:gd name="connsiteY2" fmla="*/ 487452 h 721675"/>
                  <a:gd name="connsiteX3" fmla="*/ 25921 w 256915"/>
                  <a:gd name="connsiteY3" fmla="*/ 705522 h 721675"/>
                  <a:gd name="connsiteX4" fmla="*/ 13091 w 256915"/>
                  <a:gd name="connsiteY4" fmla="*/ 705522 h 72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915" h="721675">
                    <a:moveTo>
                      <a:pt x="218358" y="0"/>
                    </a:moveTo>
                    <a:cubicBezTo>
                      <a:pt x="106102" y="81242"/>
                      <a:pt x="-6153" y="162484"/>
                      <a:pt x="262" y="243726"/>
                    </a:cubicBezTo>
                    <a:cubicBezTo>
                      <a:pt x="6677" y="324968"/>
                      <a:pt x="252569" y="410486"/>
                      <a:pt x="256846" y="487452"/>
                    </a:cubicBezTo>
                    <a:cubicBezTo>
                      <a:pt x="261123" y="564418"/>
                      <a:pt x="66547" y="669177"/>
                      <a:pt x="25921" y="705522"/>
                    </a:cubicBezTo>
                    <a:cubicBezTo>
                      <a:pt x="-14705" y="741867"/>
                      <a:pt x="13091" y="705522"/>
                      <a:pt x="13091" y="705522"/>
                    </a:cubicBezTo>
                  </a:path>
                </a:pathLst>
              </a:custGeom>
              <a:ln>
                <a:solidFill>
                  <a:srgbClr val="FF53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2" name="Freeform 81"/>
              <p:cNvSpPr/>
              <p:nvPr/>
            </p:nvSpPr>
            <p:spPr>
              <a:xfrm>
                <a:off x="3925467" y="4334741"/>
                <a:ext cx="167042" cy="311189"/>
              </a:xfrm>
              <a:custGeom>
                <a:avLst/>
                <a:gdLst>
                  <a:gd name="connsiteX0" fmla="*/ 218358 w 256915"/>
                  <a:gd name="connsiteY0" fmla="*/ 0 h 721675"/>
                  <a:gd name="connsiteX1" fmla="*/ 262 w 256915"/>
                  <a:gd name="connsiteY1" fmla="*/ 243726 h 721675"/>
                  <a:gd name="connsiteX2" fmla="*/ 256846 w 256915"/>
                  <a:gd name="connsiteY2" fmla="*/ 487452 h 721675"/>
                  <a:gd name="connsiteX3" fmla="*/ 25921 w 256915"/>
                  <a:gd name="connsiteY3" fmla="*/ 705522 h 721675"/>
                  <a:gd name="connsiteX4" fmla="*/ 13091 w 256915"/>
                  <a:gd name="connsiteY4" fmla="*/ 705522 h 72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915" h="721675">
                    <a:moveTo>
                      <a:pt x="218358" y="0"/>
                    </a:moveTo>
                    <a:cubicBezTo>
                      <a:pt x="106102" y="81242"/>
                      <a:pt x="-6153" y="162484"/>
                      <a:pt x="262" y="243726"/>
                    </a:cubicBezTo>
                    <a:cubicBezTo>
                      <a:pt x="6677" y="324968"/>
                      <a:pt x="252569" y="410486"/>
                      <a:pt x="256846" y="487452"/>
                    </a:cubicBezTo>
                    <a:cubicBezTo>
                      <a:pt x="261123" y="564418"/>
                      <a:pt x="66547" y="669177"/>
                      <a:pt x="25921" y="705522"/>
                    </a:cubicBezTo>
                    <a:cubicBezTo>
                      <a:pt x="-14705" y="741867"/>
                      <a:pt x="13091" y="705522"/>
                      <a:pt x="13091" y="705522"/>
                    </a:cubicBezTo>
                  </a:path>
                </a:pathLst>
              </a:custGeom>
              <a:ln>
                <a:solidFill>
                  <a:srgbClr val="FF53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3" name="Freeform 82"/>
              <p:cNvSpPr/>
              <p:nvPr/>
            </p:nvSpPr>
            <p:spPr>
              <a:xfrm>
                <a:off x="4092509" y="4337936"/>
                <a:ext cx="167042" cy="311189"/>
              </a:xfrm>
              <a:custGeom>
                <a:avLst/>
                <a:gdLst>
                  <a:gd name="connsiteX0" fmla="*/ 218358 w 256915"/>
                  <a:gd name="connsiteY0" fmla="*/ 0 h 721675"/>
                  <a:gd name="connsiteX1" fmla="*/ 262 w 256915"/>
                  <a:gd name="connsiteY1" fmla="*/ 243726 h 721675"/>
                  <a:gd name="connsiteX2" fmla="*/ 256846 w 256915"/>
                  <a:gd name="connsiteY2" fmla="*/ 487452 h 721675"/>
                  <a:gd name="connsiteX3" fmla="*/ 25921 w 256915"/>
                  <a:gd name="connsiteY3" fmla="*/ 705522 h 721675"/>
                  <a:gd name="connsiteX4" fmla="*/ 13091 w 256915"/>
                  <a:gd name="connsiteY4" fmla="*/ 705522 h 72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915" h="721675">
                    <a:moveTo>
                      <a:pt x="218358" y="0"/>
                    </a:moveTo>
                    <a:cubicBezTo>
                      <a:pt x="106102" y="81242"/>
                      <a:pt x="-6153" y="162484"/>
                      <a:pt x="262" y="243726"/>
                    </a:cubicBezTo>
                    <a:cubicBezTo>
                      <a:pt x="6677" y="324968"/>
                      <a:pt x="252569" y="410486"/>
                      <a:pt x="256846" y="487452"/>
                    </a:cubicBezTo>
                    <a:cubicBezTo>
                      <a:pt x="261123" y="564418"/>
                      <a:pt x="66547" y="669177"/>
                      <a:pt x="25921" y="705522"/>
                    </a:cubicBezTo>
                    <a:cubicBezTo>
                      <a:pt x="-14705" y="741867"/>
                      <a:pt x="13091" y="705522"/>
                      <a:pt x="13091" y="705522"/>
                    </a:cubicBezTo>
                  </a:path>
                </a:pathLst>
              </a:custGeom>
              <a:ln>
                <a:solidFill>
                  <a:srgbClr val="FF53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58" name="Group 57"/>
            <p:cNvGrpSpPr/>
            <p:nvPr/>
          </p:nvGrpSpPr>
          <p:grpSpPr>
            <a:xfrm>
              <a:off x="1608730" y="4579408"/>
              <a:ext cx="1311873" cy="962272"/>
              <a:chOff x="1374274" y="1181668"/>
              <a:chExt cx="1311873" cy="962272"/>
            </a:xfrm>
            <a:solidFill>
              <a:schemeClr val="bg1"/>
            </a:solidFill>
          </p:grpSpPr>
          <p:sp>
            <p:nvSpPr>
              <p:cNvPr id="75" name="Rounded Rectangle 74"/>
              <p:cNvSpPr/>
              <p:nvPr/>
            </p:nvSpPr>
            <p:spPr>
              <a:xfrm>
                <a:off x="1374274" y="1181668"/>
                <a:ext cx="1311873" cy="962272"/>
              </a:xfrm>
              <a:prstGeom prst="round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latin typeface="Arial"/>
                  <a:cs typeface="Arial"/>
                </a:endParaRPr>
              </a:p>
            </p:txBody>
          </p:sp>
          <p:pic>
            <p:nvPicPr>
              <p:cNvPr id="84" name="Picture 83"/>
              <p:cNvPicPr>
                <a:picLocks noChangeAspect="1"/>
              </p:cNvPicPr>
              <p:nvPr/>
            </p:nvPicPr>
            <p:blipFill>
              <a:blip r:embed="rId4"/>
              <a:stretch>
                <a:fillRect/>
              </a:stretch>
            </p:blipFill>
            <p:spPr>
              <a:xfrm>
                <a:off x="1520589" y="1287973"/>
                <a:ext cx="1035365" cy="685532"/>
              </a:xfrm>
              <a:prstGeom prst="rect">
                <a:avLst/>
              </a:prstGeom>
              <a:grpFill/>
            </p:spPr>
          </p:pic>
        </p:grpSp>
      </p:grpSp>
      <p:sp>
        <p:nvSpPr>
          <p:cNvPr id="88" name="TextBox 87"/>
          <p:cNvSpPr txBox="1"/>
          <p:nvPr/>
        </p:nvSpPr>
        <p:spPr>
          <a:xfrm>
            <a:off x="584200" y="6047322"/>
            <a:ext cx="8007350" cy="523220"/>
          </a:xfrm>
          <a:prstGeom prst="rect">
            <a:avLst/>
          </a:prstGeom>
          <a:solidFill>
            <a:srgbClr val="CCFFCC"/>
          </a:solidFill>
          <a:ln>
            <a:solidFill>
              <a:schemeClr val="tx1"/>
            </a:solidFill>
          </a:ln>
        </p:spPr>
        <p:txBody>
          <a:bodyPr wrap="square" rtlCol="0">
            <a:spAutoFit/>
          </a:bodyPr>
          <a:lstStyle/>
          <a:p>
            <a:pPr algn="ctr"/>
            <a:r>
              <a:rPr lang="en-US" sz="2800" b="1" dirty="0"/>
              <a:t>Moore’s scaling encounters Bandwidth Wall</a:t>
            </a:r>
          </a:p>
        </p:txBody>
      </p:sp>
      <p:grpSp>
        <p:nvGrpSpPr>
          <p:cNvPr id="22" name="Group 21"/>
          <p:cNvGrpSpPr/>
          <p:nvPr/>
        </p:nvGrpSpPr>
        <p:grpSpPr>
          <a:xfrm>
            <a:off x="1401379" y="1836511"/>
            <a:ext cx="1311873" cy="962272"/>
            <a:chOff x="1374274" y="1181668"/>
            <a:chExt cx="1311873" cy="962272"/>
          </a:xfrm>
          <a:solidFill>
            <a:schemeClr val="bg1"/>
          </a:solidFill>
        </p:grpSpPr>
        <p:sp>
          <p:nvSpPr>
            <p:cNvPr id="6" name="Rounded Rectangle 5"/>
            <p:cNvSpPr/>
            <p:nvPr/>
          </p:nvSpPr>
          <p:spPr>
            <a:xfrm>
              <a:off x="1374274" y="1181668"/>
              <a:ext cx="1311873" cy="962272"/>
            </a:xfrm>
            <a:prstGeom prst="round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latin typeface="Arial"/>
                <a:cs typeface="Arial"/>
              </a:endParaRPr>
            </a:p>
          </p:txBody>
        </p:sp>
        <p:pic>
          <p:nvPicPr>
            <p:cNvPr id="69" name="Picture 68"/>
            <p:cNvPicPr>
              <a:picLocks noChangeAspect="1"/>
            </p:cNvPicPr>
            <p:nvPr/>
          </p:nvPicPr>
          <p:blipFill>
            <a:blip r:embed="rId4"/>
            <a:stretch>
              <a:fillRect/>
            </a:stretch>
          </p:blipFill>
          <p:spPr>
            <a:xfrm>
              <a:off x="1520589" y="1287973"/>
              <a:ext cx="1035365" cy="685532"/>
            </a:xfrm>
            <a:prstGeom prst="rect">
              <a:avLst/>
            </a:prstGeom>
            <a:grpFill/>
          </p:spPr>
        </p:pic>
      </p:grpSp>
      <p:sp>
        <p:nvSpPr>
          <p:cNvPr id="57" name="Left-Right Arrow 86">
            <a:extLst>
              <a:ext uri="{FF2B5EF4-FFF2-40B4-BE49-F238E27FC236}">
                <a16:creationId xmlns:a16="http://schemas.microsoft.com/office/drawing/2014/main" id="{98BA8A0F-F146-468A-B60B-D159C69611B1}"/>
              </a:ext>
            </a:extLst>
          </p:cNvPr>
          <p:cNvSpPr/>
          <p:nvPr/>
        </p:nvSpPr>
        <p:spPr>
          <a:xfrm rot="20264471">
            <a:off x="4753667" y="3716211"/>
            <a:ext cx="1772249" cy="504057"/>
          </a:xfrm>
          <a:prstGeom prst="lef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latin typeface="Arial"/>
              <a:cs typeface="Arial"/>
            </a:endParaRPr>
          </a:p>
        </p:txBody>
      </p:sp>
      <p:sp>
        <p:nvSpPr>
          <p:cNvPr id="59" name="Left-Right Arrow 86">
            <a:extLst>
              <a:ext uri="{FF2B5EF4-FFF2-40B4-BE49-F238E27FC236}">
                <a16:creationId xmlns:a16="http://schemas.microsoft.com/office/drawing/2014/main" id="{3B98FB56-7BB6-4AB4-9BA4-C6B47979F321}"/>
              </a:ext>
            </a:extLst>
          </p:cNvPr>
          <p:cNvSpPr/>
          <p:nvPr/>
        </p:nvSpPr>
        <p:spPr>
          <a:xfrm rot="1365562">
            <a:off x="4767706" y="3038824"/>
            <a:ext cx="1770811" cy="504057"/>
          </a:xfrm>
          <a:prstGeom prst="lef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latin typeface="Arial"/>
              <a:cs typeface="Arial"/>
            </a:endParaRPr>
          </a:p>
        </p:txBody>
      </p:sp>
      <p:sp>
        <p:nvSpPr>
          <p:cNvPr id="72" name="Left-Right Arrow 86">
            <a:extLst>
              <a:ext uri="{FF2B5EF4-FFF2-40B4-BE49-F238E27FC236}">
                <a16:creationId xmlns:a16="http://schemas.microsoft.com/office/drawing/2014/main" id="{7B325879-4858-4477-87F3-876A8DF86DB3}"/>
              </a:ext>
            </a:extLst>
          </p:cNvPr>
          <p:cNvSpPr/>
          <p:nvPr/>
        </p:nvSpPr>
        <p:spPr>
          <a:xfrm rot="19032143">
            <a:off x="4552329" y="4060767"/>
            <a:ext cx="2210102" cy="504057"/>
          </a:xfrm>
          <a:prstGeom prst="lef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latin typeface="Arial"/>
              <a:cs typeface="Arial"/>
            </a:endParaRPr>
          </a:p>
        </p:txBody>
      </p:sp>
      <p:sp>
        <p:nvSpPr>
          <p:cNvPr id="71" name="Left-Right Arrow 86">
            <a:extLst>
              <a:ext uri="{FF2B5EF4-FFF2-40B4-BE49-F238E27FC236}">
                <a16:creationId xmlns:a16="http://schemas.microsoft.com/office/drawing/2014/main" id="{A5E6616F-A2B4-4F60-89C9-999504CE8328}"/>
              </a:ext>
            </a:extLst>
          </p:cNvPr>
          <p:cNvSpPr/>
          <p:nvPr/>
        </p:nvSpPr>
        <p:spPr>
          <a:xfrm rot="2873556">
            <a:off x="4575723" y="2637804"/>
            <a:ext cx="2239181" cy="504057"/>
          </a:xfrm>
          <a:prstGeom prst="lef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latin typeface="Arial"/>
              <a:cs typeface="Arial"/>
            </a:endParaRPr>
          </a:p>
        </p:txBody>
      </p:sp>
    </p:spTree>
    <p:extLst>
      <p:ext uri="{BB962C8B-B14F-4D97-AF65-F5344CB8AC3E}">
        <p14:creationId xmlns:p14="http://schemas.microsoft.com/office/powerpoint/2010/main" val="271572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9" grpId="0" animBg="1"/>
      <p:bldP spid="72" grpId="0" animBg="1"/>
      <p:bldP spid="7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FLEXIBLE TAG FORMAT</a:t>
            </a:r>
          </a:p>
        </p:txBody>
      </p:sp>
      <p:sp>
        <p:nvSpPr>
          <p:cNvPr id="4" name="Slide Number Placeholder 3"/>
          <p:cNvSpPr>
            <a:spLocks noGrp="1"/>
          </p:cNvSpPr>
          <p:nvPr>
            <p:ph type="sldNum" sz="quarter" idx="12"/>
          </p:nvPr>
        </p:nvSpPr>
        <p:spPr/>
        <p:txBody>
          <a:bodyPr/>
          <a:lstStyle/>
          <a:p>
            <a:pPr>
              <a:defRPr/>
            </a:pPr>
            <a:fld id="{866DA6C0-E8D2-8D44-A834-246A4BF6B0E5}" type="slidenum">
              <a:rPr lang="en-US" smtClean="0"/>
              <a:pPr>
                <a:defRPr/>
              </a:pPr>
              <a:t>20</a:t>
            </a:fld>
            <a:endParaRPr lang="en-US"/>
          </a:p>
        </p:txBody>
      </p:sp>
      <p:sp>
        <p:nvSpPr>
          <p:cNvPr id="5" name="Shape 205"/>
          <p:cNvSpPr/>
          <p:nvPr/>
        </p:nvSpPr>
        <p:spPr>
          <a:xfrm>
            <a:off x="768256" y="2625412"/>
            <a:ext cx="729915" cy="369668"/>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i="0" u="none" strike="noStrike" cap="none" dirty="0">
                <a:latin typeface="Arial"/>
                <a:ea typeface="Arial"/>
                <a:cs typeface="Arial"/>
                <a:sym typeface="Arial"/>
              </a:rPr>
              <a:t>A</a:t>
            </a:r>
          </a:p>
        </p:txBody>
      </p:sp>
      <p:sp>
        <p:nvSpPr>
          <p:cNvPr id="6" name="Shape 206"/>
          <p:cNvSpPr/>
          <p:nvPr/>
        </p:nvSpPr>
        <p:spPr>
          <a:xfrm>
            <a:off x="1498171" y="2625412"/>
            <a:ext cx="729919" cy="369668"/>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i="0" u="none" strike="noStrike" cap="none">
                <a:latin typeface="Arial"/>
                <a:ea typeface="Arial"/>
                <a:cs typeface="Arial"/>
                <a:sym typeface="Arial"/>
              </a:rPr>
              <a:t>B</a:t>
            </a:r>
          </a:p>
        </p:txBody>
      </p:sp>
      <p:sp>
        <p:nvSpPr>
          <p:cNvPr id="7" name="Shape 210"/>
          <p:cNvSpPr/>
          <p:nvPr/>
        </p:nvSpPr>
        <p:spPr>
          <a:xfrm>
            <a:off x="2904294" y="2625412"/>
            <a:ext cx="1543787" cy="381000"/>
          </a:xfrm>
          <a:prstGeom prst="rect">
            <a:avLst/>
          </a:prstGeom>
          <a:no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i="0" u="none" strike="noStrike" cap="none" dirty="0">
                <a:latin typeface="Arial"/>
                <a:ea typeface="Arial"/>
                <a:cs typeface="Arial"/>
                <a:sym typeface="Arial"/>
              </a:rPr>
              <a:t>I</a:t>
            </a:r>
          </a:p>
        </p:txBody>
      </p:sp>
      <p:sp>
        <p:nvSpPr>
          <p:cNvPr id="8" name="Shape 206"/>
          <p:cNvSpPr/>
          <p:nvPr/>
        </p:nvSpPr>
        <p:spPr>
          <a:xfrm>
            <a:off x="2187903" y="2625412"/>
            <a:ext cx="729915" cy="369668"/>
          </a:xfrm>
          <a:prstGeom prst="rect">
            <a:avLst/>
          </a:prstGeom>
          <a:solidFill>
            <a:srgbClr val="54E44A"/>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latin typeface="Arial"/>
                <a:ea typeface="Arial"/>
                <a:cs typeface="Arial"/>
                <a:sym typeface="Arial"/>
              </a:rPr>
              <a:t>X</a:t>
            </a:r>
            <a:endParaRPr lang="en-US" sz="2200" b="1" i="0" u="none" strike="noStrike" cap="none" dirty="0">
              <a:latin typeface="Arial"/>
              <a:ea typeface="Arial"/>
              <a:cs typeface="Arial"/>
              <a:sym typeface="Arial"/>
            </a:endParaRPr>
          </a:p>
        </p:txBody>
      </p:sp>
      <p:sp>
        <p:nvSpPr>
          <p:cNvPr id="9" name="Shape 205"/>
          <p:cNvSpPr/>
          <p:nvPr/>
        </p:nvSpPr>
        <p:spPr>
          <a:xfrm>
            <a:off x="6953813" y="2625412"/>
            <a:ext cx="1899943" cy="381000"/>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i="0" u="none" strike="noStrike" cap="none" dirty="0">
                <a:latin typeface="Arial"/>
                <a:ea typeface="Arial"/>
                <a:cs typeface="Arial"/>
                <a:sym typeface="Arial"/>
              </a:rPr>
              <a:t>A</a:t>
            </a:r>
          </a:p>
        </p:txBody>
      </p:sp>
      <p:sp>
        <p:nvSpPr>
          <p:cNvPr id="10" name="Shape 206"/>
          <p:cNvSpPr/>
          <p:nvPr/>
        </p:nvSpPr>
        <p:spPr>
          <a:xfrm>
            <a:off x="5053860" y="2625412"/>
            <a:ext cx="1899953" cy="3810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i="0" u="none" strike="noStrike" cap="none">
                <a:latin typeface="Arial"/>
                <a:ea typeface="Arial"/>
                <a:cs typeface="Arial"/>
                <a:sym typeface="Arial"/>
              </a:rPr>
              <a:t>B</a:t>
            </a:r>
          </a:p>
        </p:txBody>
      </p:sp>
      <p:sp>
        <p:nvSpPr>
          <p:cNvPr id="12" name="Shape 206"/>
          <p:cNvSpPr/>
          <p:nvPr/>
        </p:nvSpPr>
        <p:spPr>
          <a:xfrm>
            <a:off x="4448081" y="2625412"/>
            <a:ext cx="605200" cy="381000"/>
          </a:xfrm>
          <a:prstGeom prst="rect">
            <a:avLst/>
          </a:prstGeom>
          <a:solidFill>
            <a:srgbClr val="54E44A"/>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latin typeface="Arial"/>
                <a:ea typeface="Arial"/>
                <a:cs typeface="Arial"/>
                <a:sym typeface="Arial"/>
              </a:rPr>
              <a:t>X</a:t>
            </a:r>
            <a:endParaRPr lang="en-US" sz="2200" b="1" i="0" u="none" strike="noStrike" cap="none" dirty="0">
              <a:latin typeface="Arial"/>
              <a:ea typeface="Arial"/>
              <a:cs typeface="Arial"/>
              <a:sym typeface="Arial"/>
            </a:endParaRPr>
          </a:p>
        </p:txBody>
      </p:sp>
      <p:sp>
        <p:nvSpPr>
          <p:cNvPr id="14" name="TextBox 13"/>
          <p:cNvSpPr txBox="1"/>
          <p:nvPr/>
        </p:nvSpPr>
        <p:spPr>
          <a:xfrm>
            <a:off x="554981" y="1828498"/>
            <a:ext cx="1273503" cy="461666"/>
          </a:xfrm>
          <a:prstGeom prst="rect">
            <a:avLst/>
          </a:prstGeom>
          <a:noFill/>
          <a:ln w="25400">
            <a:noFill/>
          </a:ln>
        </p:spPr>
        <p:txBody>
          <a:bodyPr wrap="square" rtlCol="0">
            <a:spAutoFit/>
          </a:bodyPr>
          <a:lstStyle/>
          <a:p>
            <a:pPr algn="ctr"/>
            <a:r>
              <a:rPr lang="en-US" dirty="0">
                <a:solidFill>
                  <a:srgbClr val="000000"/>
                </a:solidFill>
                <a:latin typeface="Arial"/>
                <a:cs typeface="Arial"/>
              </a:rPr>
              <a:t>Is Tag?</a:t>
            </a:r>
          </a:p>
        </p:txBody>
      </p:sp>
      <p:cxnSp>
        <p:nvCxnSpPr>
          <p:cNvPr id="15" name="Shape 317"/>
          <p:cNvCxnSpPr>
            <a:cxnSpLocks/>
          </p:cNvCxnSpPr>
          <p:nvPr/>
        </p:nvCxnSpPr>
        <p:spPr>
          <a:xfrm rot="16200000" flipH="1">
            <a:off x="-39924" y="3108871"/>
            <a:ext cx="3067718" cy="18063"/>
          </a:xfrm>
          <a:prstGeom prst="straightConnector1">
            <a:avLst/>
          </a:prstGeom>
          <a:ln w="41275" cap="rnd" cmpd="sng" algn="ctr">
            <a:solidFill>
              <a:schemeClr val="dk1"/>
            </a:solidFill>
            <a:prstDash val="dash"/>
            <a:round/>
            <a:headEnd type="none" w="med" len="med"/>
            <a:tailEnd type="none" w="lg" len="lg"/>
          </a:ln>
        </p:spPr>
        <p:style>
          <a:lnRef idx="0">
            <a:scrgbClr r="0" g="0" b="0"/>
          </a:lnRef>
          <a:fillRef idx="0">
            <a:scrgbClr r="0" g="0" b="0"/>
          </a:fillRef>
          <a:effectRef idx="0">
            <a:scrgbClr r="0" g="0" b="0"/>
          </a:effectRef>
          <a:fontRef idx="minor">
            <a:schemeClr val="tx1"/>
          </a:fontRef>
        </p:style>
      </p:cxnSp>
      <p:cxnSp>
        <p:nvCxnSpPr>
          <p:cNvPr id="16" name="Shape 317"/>
          <p:cNvCxnSpPr>
            <a:cxnSpLocks/>
          </p:cNvCxnSpPr>
          <p:nvPr/>
        </p:nvCxnSpPr>
        <p:spPr>
          <a:xfrm rot="16200000" flipH="1">
            <a:off x="694274" y="3108874"/>
            <a:ext cx="3067718" cy="18063"/>
          </a:xfrm>
          <a:prstGeom prst="straightConnector1">
            <a:avLst/>
          </a:prstGeom>
          <a:ln w="41275" cap="rnd" cmpd="sng" algn="ctr">
            <a:solidFill>
              <a:schemeClr val="dk1"/>
            </a:solidFill>
            <a:prstDash val="dash"/>
            <a:round/>
            <a:headEnd type="none" w="med" len="med"/>
            <a:tailEnd type="none" w="lg" len="lg"/>
          </a:ln>
        </p:spPr>
        <p:style>
          <a:lnRef idx="0">
            <a:scrgbClr r="0" g="0" b="0"/>
          </a:lnRef>
          <a:fillRef idx="0">
            <a:scrgbClr r="0" g="0" b="0"/>
          </a:fillRef>
          <a:effectRef idx="0">
            <a:scrgbClr r="0" g="0" b="0"/>
          </a:effectRef>
          <a:fontRef idx="minor">
            <a:schemeClr val="tx1"/>
          </a:fontRef>
        </p:style>
      </p:cxnSp>
      <p:sp>
        <p:nvSpPr>
          <p:cNvPr id="17" name="TextBox 16"/>
          <p:cNvSpPr txBox="1"/>
          <p:nvPr/>
        </p:nvSpPr>
        <p:spPr>
          <a:xfrm>
            <a:off x="783360" y="1029121"/>
            <a:ext cx="2707427" cy="461665"/>
          </a:xfrm>
          <a:prstGeom prst="rect">
            <a:avLst/>
          </a:prstGeom>
          <a:noFill/>
          <a:ln w="25400">
            <a:noFill/>
          </a:ln>
        </p:spPr>
        <p:txBody>
          <a:bodyPr wrap="square" rtlCol="0">
            <a:spAutoFit/>
          </a:bodyPr>
          <a:lstStyle/>
          <a:p>
            <a:pPr algn="ctr"/>
            <a:r>
              <a:rPr lang="en-US" b="1" dirty="0">
                <a:solidFill>
                  <a:srgbClr val="000000"/>
                </a:solidFill>
                <a:latin typeface="Arial"/>
                <a:cs typeface="Arial"/>
              </a:rPr>
              <a:t>Tag Boundary</a:t>
            </a:r>
          </a:p>
        </p:txBody>
      </p:sp>
      <p:cxnSp>
        <p:nvCxnSpPr>
          <p:cNvPr id="23" name="Shape 317"/>
          <p:cNvCxnSpPr>
            <a:cxnSpLocks/>
          </p:cNvCxnSpPr>
          <p:nvPr/>
        </p:nvCxnSpPr>
        <p:spPr>
          <a:xfrm rot="16200000" flipH="1">
            <a:off x="1378971" y="3108873"/>
            <a:ext cx="3067718" cy="18063"/>
          </a:xfrm>
          <a:prstGeom prst="straightConnector1">
            <a:avLst/>
          </a:prstGeom>
          <a:ln w="41275" cap="rnd" cmpd="sng" algn="ctr">
            <a:solidFill>
              <a:schemeClr val="dk1"/>
            </a:solidFill>
            <a:prstDash val="dash"/>
            <a:round/>
            <a:headEnd type="none" w="med" len="med"/>
            <a:tailEnd type="none" w="lg" len="lg"/>
          </a:ln>
        </p:spPr>
        <p:style>
          <a:lnRef idx="0">
            <a:scrgbClr r="0" g="0" b="0"/>
          </a:lnRef>
          <a:fillRef idx="0">
            <a:scrgbClr r="0" g="0" b="0"/>
          </a:fillRef>
          <a:effectRef idx="0">
            <a:scrgbClr r="0" g="0" b="0"/>
          </a:effectRef>
          <a:fontRef idx="minor">
            <a:schemeClr val="tx1"/>
          </a:fontRef>
        </p:style>
      </p:cxnSp>
      <p:sp>
        <p:nvSpPr>
          <p:cNvPr id="24" name="TextBox 23"/>
          <p:cNvSpPr txBox="1"/>
          <p:nvPr/>
        </p:nvSpPr>
        <p:spPr>
          <a:xfrm>
            <a:off x="5053281" y="1259953"/>
            <a:ext cx="2707427" cy="461665"/>
          </a:xfrm>
          <a:prstGeom prst="rect">
            <a:avLst/>
          </a:prstGeom>
          <a:noFill/>
          <a:ln w="25400">
            <a:noFill/>
          </a:ln>
        </p:spPr>
        <p:txBody>
          <a:bodyPr wrap="square" rtlCol="0">
            <a:spAutoFit/>
          </a:bodyPr>
          <a:lstStyle/>
          <a:p>
            <a:pPr algn="ctr"/>
            <a:r>
              <a:rPr lang="en-US" b="1" dirty="0">
                <a:solidFill>
                  <a:srgbClr val="000000"/>
                </a:solidFill>
                <a:latin typeface="Arial"/>
                <a:cs typeface="Arial"/>
              </a:rPr>
              <a:t>Data</a:t>
            </a:r>
          </a:p>
        </p:txBody>
      </p:sp>
      <p:sp>
        <p:nvSpPr>
          <p:cNvPr id="25" name="TextBox 24"/>
          <p:cNvSpPr txBox="1"/>
          <p:nvPr/>
        </p:nvSpPr>
        <p:spPr>
          <a:xfrm>
            <a:off x="2984818" y="1911767"/>
            <a:ext cx="1273503" cy="461666"/>
          </a:xfrm>
          <a:prstGeom prst="rect">
            <a:avLst/>
          </a:prstGeom>
          <a:noFill/>
          <a:ln w="25400">
            <a:noFill/>
          </a:ln>
        </p:spPr>
        <p:txBody>
          <a:bodyPr wrap="square" rtlCol="0">
            <a:spAutoFit/>
          </a:bodyPr>
          <a:lstStyle/>
          <a:p>
            <a:pPr algn="ctr"/>
            <a:r>
              <a:rPr lang="en-US" dirty="0">
                <a:solidFill>
                  <a:srgbClr val="000000"/>
                </a:solidFill>
                <a:latin typeface="Arial"/>
                <a:cs typeface="Arial"/>
              </a:rPr>
              <a:t>Not Tag</a:t>
            </a:r>
          </a:p>
        </p:txBody>
      </p:sp>
      <p:sp>
        <p:nvSpPr>
          <p:cNvPr id="26" name="TextBox 25"/>
          <p:cNvSpPr txBox="1"/>
          <p:nvPr/>
        </p:nvSpPr>
        <p:spPr>
          <a:xfrm>
            <a:off x="1251559" y="1813002"/>
            <a:ext cx="1273503" cy="461666"/>
          </a:xfrm>
          <a:prstGeom prst="rect">
            <a:avLst/>
          </a:prstGeom>
          <a:noFill/>
          <a:ln w="25400">
            <a:noFill/>
          </a:ln>
        </p:spPr>
        <p:txBody>
          <a:bodyPr wrap="square" rtlCol="0">
            <a:spAutoFit/>
          </a:bodyPr>
          <a:lstStyle/>
          <a:p>
            <a:pPr algn="ctr"/>
            <a:r>
              <a:rPr lang="en-US" dirty="0">
                <a:solidFill>
                  <a:srgbClr val="000000"/>
                </a:solidFill>
                <a:latin typeface="Arial"/>
                <a:cs typeface="Arial"/>
              </a:rPr>
              <a:t>Is Tag?</a:t>
            </a:r>
          </a:p>
        </p:txBody>
      </p:sp>
      <p:sp>
        <p:nvSpPr>
          <p:cNvPr id="27" name="TextBox 26"/>
          <p:cNvSpPr txBox="1"/>
          <p:nvPr/>
        </p:nvSpPr>
        <p:spPr>
          <a:xfrm>
            <a:off x="1976266" y="1819158"/>
            <a:ext cx="1273503" cy="461666"/>
          </a:xfrm>
          <a:prstGeom prst="rect">
            <a:avLst/>
          </a:prstGeom>
          <a:noFill/>
          <a:ln w="25400">
            <a:noFill/>
          </a:ln>
        </p:spPr>
        <p:txBody>
          <a:bodyPr wrap="square" rtlCol="0">
            <a:spAutoFit/>
          </a:bodyPr>
          <a:lstStyle/>
          <a:p>
            <a:pPr algn="ctr"/>
            <a:r>
              <a:rPr lang="en-US" dirty="0">
                <a:solidFill>
                  <a:srgbClr val="000000"/>
                </a:solidFill>
                <a:latin typeface="Arial"/>
                <a:cs typeface="Arial"/>
              </a:rPr>
              <a:t>Is Tag?</a:t>
            </a:r>
          </a:p>
        </p:txBody>
      </p:sp>
      <p:sp>
        <p:nvSpPr>
          <p:cNvPr id="28" name="Shape 205">
            <a:extLst>
              <a:ext uri="{FF2B5EF4-FFF2-40B4-BE49-F238E27FC236}">
                <a16:creationId xmlns:a16="http://schemas.microsoft.com/office/drawing/2014/main" id="{D428A400-957A-4B17-9175-031A740A59D9}"/>
              </a:ext>
            </a:extLst>
          </p:cNvPr>
          <p:cNvSpPr/>
          <p:nvPr/>
        </p:nvSpPr>
        <p:spPr>
          <a:xfrm>
            <a:off x="768257" y="2616962"/>
            <a:ext cx="8085500" cy="381000"/>
          </a:xfrm>
          <a:prstGeom prst="rect">
            <a:avLst/>
          </a:prstGeom>
          <a:noFill/>
          <a:ln w="381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2200" b="1" i="0" u="none" strike="noStrike" cap="none" dirty="0">
              <a:latin typeface="Arial"/>
              <a:ea typeface="Arial"/>
              <a:cs typeface="Arial"/>
              <a:sym typeface="Arial"/>
            </a:endParaRPr>
          </a:p>
        </p:txBody>
      </p:sp>
      <p:sp>
        <p:nvSpPr>
          <p:cNvPr id="13" name="Arrow: Curved Down 12"/>
          <p:cNvSpPr/>
          <p:nvPr/>
        </p:nvSpPr>
        <p:spPr>
          <a:xfrm>
            <a:off x="1188720" y="2256972"/>
            <a:ext cx="603504" cy="339412"/>
          </a:xfrm>
          <a:prstGeom prst="curvedDownArrow">
            <a:avLst/>
          </a:prstGeom>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solidFill>
                <a:schemeClr val="tx1"/>
              </a:solidFill>
              <a:latin typeface="Arial"/>
              <a:cs typeface="Arial"/>
            </a:endParaRPr>
          </a:p>
        </p:txBody>
      </p:sp>
      <p:sp>
        <p:nvSpPr>
          <p:cNvPr id="21" name="Arrow: Curved Down 20"/>
          <p:cNvSpPr/>
          <p:nvPr/>
        </p:nvSpPr>
        <p:spPr>
          <a:xfrm>
            <a:off x="2666008" y="2263036"/>
            <a:ext cx="603504" cy="339412"/>
          </a:xfrm>
          <a:prstGeom prst="curvedDownArrow">
            <a:avLst/>
          </a:prstGeom>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solidFill>
                <a:schemeClr val="tx1"/>
              </a:solidFill>
              <a:latin typeface="Arial"/>
              <a:cs typeface="Arial"/>
            </a:endParaRPr>
          </a:p>
        </p:txBody>
      </p:sp>
      <p:sp>
        <p:nvSpPr>
          <p:cNvPr id="18" name="Arrow: Curved Down 17"/>
          <p:cNvSpPr/>
          <p:nvPr/>
        </p:nvSpPr>
        <p:spPr>
          <a:xfrm>
            <a:off x="1944624" y="2261136"/>
            <a:ext cx="603504" cy="339412"/>
          </a:xfrm>
          <a:prstGeom prst="curvedDownArrow">
            <a:avLst/>
          </a:prstGeom>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solidFill>
                <a:schemeClr val="tx1"/>
              </a:solidFill>
              <a:latin typeface="Arial"/>
              <a:cs typeface="Arial"/>
            </a:endParaRPr>
          </a:p>
        </p:txBody>
      </p:sp>
      <p:sp>
        <p:nvSpPr>
          <p:cNvPr id="30" name="Shape 225">
            <a:extLst>
              <a:ext uri="{FF2B5EF4-FFF2-40B4-BE49-F238E27FC236}">
                <a16:creationId xmlns:a16="http://schemas.microsoft.com/office/drawing/2014/main" id="{80C04E67-D9FC-4395-B657-496189A247E9}"/>
              </a:ext>
            </a:extLst>
          </p:cNvPr>
          <p:cNvSpPr/>
          <p:nvPr/>
        </p:nvSpPr>
        <p:spPr>
          <a:xfrm>
            <a:off x="247650" y="5722138"/>
            <a:ext cx="8625380" cy="979518"/>
          </a:xfrm>
          <a:prstGeom prst="rect">
            <a:avLst/>
          </a:prstGeom>
          <a:solidFill>
            <a:srgbClr val="BBCFE6"/>
          </a:solidFill>
          <a:ln w="38100" cap="flat" cmpd="sng">
            <a:solidFill>
              <a:srgbClr val="FF6600"/>
            </a:solidFill>
            <a:prstDash val="solid"/>
            <a:round/>
            <a:headEnd type="none" w="med" len="med"/>
            <a:tailEnd type="none" w="med" len="med"/>
          </a:ln>
        </p:spPr>
        <p:txBody>
          <a:bodyPr lIns="91425" tIns="45700" rIns="91425" bIns="45700" anchor="t" anchorCtr="0">
            <a:noAutofit/>
          </a:bodyPr>
          <a:lstStyle/>
          <a:p>
            <a:pPr lvl="0" algn="ctr">
              <a:spcBef>
                <a:spcPts val="0"/>
              </a:spcBef>
              <a:spcAft>
                <a:spcPts val="0"/>
              </a:spcAft>
              <a:buClr>
                <a:schemeClr val="dk1"/>
              </a:buClr>
              <a:buSzPct val="25000"/>
            </a:pPr>
            <a:r>
              <a:rPr lang="en-US" sz="2800" dirty="0">
                <a:solidFill>
                  <a:schemeClr val="dk1"/>
                </a:solidFill>
                <a:latin typeface="Arial"/>
                <a:ea typeface="Arial"/>
                <a:cs typeface="Arial"/>
                <a:sym typeface="Arial"/>
              </a:rPr>
              <a:t>We create Tag space as needed, for up to 28 lines. Achieves 1.6x effective capacity.</a:t>
            </a:r>
          </a:p>
        </p:txBody>
      </p:sp>
    </p:spTree>
    <p:extLst>
      <p:ext uri="{BB962C8B-B14F-4D97-AF65-F5344CB8AC3E}">
        <p14:creationId xmlns:p14="http://schemas.microsoft.com/office/powerpoint/2010/main" val="3036350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15"/>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xit"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16"/>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2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27"/>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2" grpId="0" animBg="1"/>
      <p:bldP spid="14" grpId="0"/>
      <p:bldP spid="25" grpId="0"/>
      <p:bldP spid="26" grpId="0"/>
      <p:bldP spid="26" grpId="1"/>
      <p:bldP spid="27" grpId="0"/>
      <p:bldP spid="27" grpId="1"/>
      <p:bldP spid="21" grpId="0" animBg="1"/>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DICE OVERVIEW</a:t>
            </a:r>
          </a:p>
        </p:txBody>
      </p:sp>
      <p:sp>
        <p:nvSpPr>
          <p:cNvPr id="3" name="Content Placeholder 2"/>
          <p:cNvSpPr>
            <a:spLocks noGrp="1"/>
          </p:cNvSpPr>
          <p:nvPr>
            <p:ph idx="1"/>
          </p:nvPr>
        </p:nvSpPr>
        <p:spPr/>
        <p:txBody>
          <a:bodyPr/>
          <a:lstStyle/>
          <a:p>
            <a:endParaRPr lang="en-US" dirty="0">
              <a:solidFill>
                <a:schemeClr val="bg1">
                  <a:lumMod val="65000"/>
                </a:schemeClr>
              </a:solidFill>
            </a:endParaRPr>
          </a:p>
          <a:p>
            <a:r>
              <a:rPr lang="en-US" dirty="0">
                <a:solidFill>
                  <a:schemeClr val="bg1">
                    <a:lumMod val="65000"/>
                  </a:schemeClr>
                </a:solidFill>
              </a:rPr>
              <a:t>Compressed DRAM Cache Organization</a:t>
            </a:r>
          </a:p>
          <a:p>
            <a:endParaRPr lang="en-US" dirty="0">
              <a:solidFill>
                <a:schemeClr val="bg1">
                  <a:lumMod val="65000"/>
                </a:schemeClr>
              </a:solidFill>
            </a:endParaRPr>
          </a:p>
          <a:p>
            <a:r>
              <a:rPr lang="en-US" dirty="0"/>
              <a:t>Flexible Mapping for Quick Switching</a:t>
            </a:r>
          </a:p>
          <a:p>
            <a:endParaRPr lang="en-US" dirty="0"/>
          </a:p>
          <a:p>
            <a:r>
              <a:rPr lang="en-US" dirty="0">
                <a:solidFill>
                  <a:schemeClr val="bg1">
                    <a:lumMod val="65000"/>
                  </a:schemeClr>
                </a:solidFill>
              </a:rPr>
              <a:t>Dynamic Indexing </a:t>
            </a:r>
            <a:r>
              <a:rPr lang="en-US" dirty="0" err="1">
                <a:solidFill>
                  <a:schemeClr val="bg1">
                    <a:lumMod val="65000"/>
                  </a:schemeClr>
                </a:solidFill>
              </a:rPr>
              <a:t>ComprEssion</a:t>
            </a:r>
            <a:r>
              <a:rPr lang="en-US" dirty="0">
                <a:solidFill>
                  <a:schemeClr val="bg1">
                    <a:lumMod val="65000"/>
                  </a:schemeClr>
                </a:solidFill>
              </a:rPr>
              <a:t> (DICE)</a:t>
            </a:r>
          </a:p>
          <a:p>
            <a:pPr lvl="1"/>
            <a:r>
              <a:rPr lang="en-US" dirty="0">
                <a:solidFill>
                  <a:schemeClr val="bg1">
                    <a:lumMod val="65000"/>
                  </a:schemeClr>
                </a:solidFill>
              </a:rPr>
              <a:t>Insertion Policy</a:t>
            </a:r>
          </a:p>
          <a:p>
            <a:pPr lvl="1"/>
            <a:r>
              <a:rPr lang="en-US" dirty="0">
                <a:solidFill>
                  <a:schemeClr val="bg1">
                    <a:lumMod val="65000"/>
                  </a:schemeClr>
                </a:solidFill>
              </a:rPr>
              <a:t>Index Prediction</a:t>
            </a:r>
          </a:p>
          <a:p>
            <a:endParaRPr lang="en-US" dirty="0"/>
          </a:p>
        </p:txBody>
      </p:sp>
      <p:sp>
        <p:nvSpPr>
          <p:cNvPr id="4" name="Slide Number Placeholder 3"/>
          <p:cNvSpPr>
            <a:spLocks noGrp="1"/>
          </p:cNvSpPr>
          <p:nvPr>
            <p:ph type="sldNum" sz="quarter" idx="12"/>
          </p:nvPr>
        </p:nvSpPr>
        <p:spPr/>
        <p:txBody>
          <a:bodyPr/>
          <a:lstStyle/>
          <a:p>
            <a:pPr>
              <a:defRPr/>
            </a:pPr>
            <a:fld id="{866DA6C0-E8D2-8D44-A834-246A4BF6B0E5}" type="slidenum">
              <a:rPr lang="en-US" smtClean="0"/>
              <a:pPr>
                <a:defRPr/>
              </a:pPr>
              <a:t>21</a:t>
            </a:fld>
            <a:endParaRPr lang="en-US"/>
          </a:p>
        </p:txBody>
      </p:sp>
      <p:sp>
        <p:nvSpPr>
          <p:cNvPr id="5" name="Shape 153"/>
          <p:cNvSpPr/>
          <p:nvPr/>
        </p:nvSpPr>
        <p:spPr>
          <a:xfrm rot="-5400000">
            <a:off x="6694242" y="2865974"/>
            <a:ext cx="381000" cy="304799"/>
          </a:xfrm>
          <a:prstGeom prst="upArrow">
            <a:avLst>
              <a:gd name="adj1" fmla="val 50000"/>
              <a:gd name="adj2" fmla="val 50000"/>
            </a:avLst>
          </a:prstGeom>
          <a:solidFill>
            <a:srgbClr val="008000"/>
          </a:solidFill>
          <a:ln w="25400" cap="flat" cmpd="sng">
            <a:solidFill>
              <a:srgbClr val="C0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786543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206"/>
          <p:cNvSpPr/>
          <p:nvPr/>
        </p:nvSpPr>
        <p:spPr>
          <a:xfrm>
            <a:off x="6901995" y="2847459"/>
            <a:ext cx="729915" cy="381000"/>
          </a:xfrm>
          <a:prstGeom prst="rect">
            <a:avLst/>
          </a:prstGeom>
          <a:solidFill>
            <a:srgbClr val="54E44A"/>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i="0" u="none" strike="noStrike" cap="none" dirty="0">
                <a:latin typeface="Arial"/>
                <a:ea typeface="Arial"/>
                <a:cs typeface="Arial"/>
                <a:sym typeface="Arial"/>
              </a:rPr>
              <a:t>5</a:t>
            </a:r>
          </a:p>
        </p:txBody>
      </p:sp>
      <p:sp>
        <p:nvSpPr>
          <p:cNvPr id="22" name="Shape 210"/>
          <p:cNvSpPr/>
          <p:nvPr/>
        </p:nvSpPr>
        <p:spPr>
          <a:xfrm>
            <a:off x="6901993" y="3897979"/>
            <a:ext cx="729915" cy="381000"/>
          </a:xfrm>
          <a:prstGeom prst="rect">
            <a:avLst/>
          </a:prstGeom>
          <a:solidFill>
            <a:srgbClr val="54E44A"/>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i="0" u="none" strike="noStrike" cap="none" dirty="0">
                <a:latin typeface="Arial"/>
                <a:ea typeface="Arial"/>
                <a:cs typeface="Arial"/>
                <a:sym typeface="Arial"/>
              </a:rPr>
              <a:t>7</a:t>
            </a:r>
          </a:p>
        </p:txBody>
      </p:sp>
      <p:sp>
        <p:nvSpPr>
          <p:cNvPr id="2" name="Title 1"/>
          <p:cNvSpPr>
            <a:spLocks noGrp="1"/>
          </p:cNvSpPr>
          <p:nvPr>
            <p:ph type="title"/>
          </p:nvPr>
        </p:nvSpPr>
        <p:spPr/>
        <p:txBody>
          <a:bodyPr/>
          <a:lstStyle/>
          <a:p>
            <a:r>
              <a:rPr lang="en-US" dirty="0"/>
              <a:t>Flexible Mapping (</a:t>
            </a:r>
            <a:r>
              <a:rPr lang="en-US" i="1" dirty="0"/>
              <a:t>TSI</a:t>
            </a:r>
            <a:r>
              <a:rPr lang="en-US" dirty="0"/>
              <a:t> or </a:t>
            </a:r>
            <a:r>
              <a:rPr lang="en-US" i="1" dirty="0"/>
              <a:t>BAI</a:t>
            </a:r>
            <a:r>
              <a:rPr lang="en-US" dirty="0"/>
              <a:t>)</a:t>
            </a:r>
          </a:p>
        </p:txBody>
      </p:sp>
      <p:sp>
        <p:nvSpPr>
          <p:cNvPr id="4" name="Slide Number Placeholder 3"/>
          <p:cNvSpPr>
            <a:spLocks noGrp="1"/>
          </p:cNvSpPr>
          <p:nvPr>
            <p:ph type="sldNum" sz="quarter" idx="12"/>
          </p:nvPr>
        </p:nvSpPr>
        <p:spPr/>
        <p:txBody>
          <a:bodyPr/>
          <a:lstStyle/>
          <a:p>
            <a:pPr>
              <a:defRPr/>
            </a:pPr>
            <a:fld id="{866DA6C0-E8D2-8D44-A834-246A4BF6B0E5}" type="slidenum">
              <a:rPr lang="en-US" smtClean="0"/>
              <a:pPr>
                <a:defRPr/>
              </a:pPr>
              <a:t>22</a:t>
            </a:fld>
            <a:endParaRPr lang="en-US"/>
          </a:p>
        </p:txBody>
      </p:sp>
      <p:sp>
        <p:nvSpPr>
          <p:cNvPr id="5" name="Shape 205"/>
          <p:cNvSpPr/>
          <p:nvPr/>
        </p:nvSpPr>
        <p:spPr>
          <a:xfrm>
            <a:off x="861299" y="2319088"/>
            <a:ext cx="729915" cy="381000"/>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latin typeface="Arial"/>
                <a:ea typeface="Arial"/>
                <a:cs typeface="Arial"/>
                <a:sym typeface="Arial"/>
              </a:rPr>
              <a:t>0</a:t>
            </a:r>
            <a:endParaRPr lang="en-US" sz="2200" b="1" i="0" u="none" strike="noStrike" cap="none" dirty="0">
              <a:latin typeface="Arial"/>
              <a:ea typeface="Arial"/>
              <a:cs typeface="Arial"/>
              <a:sym typeface="Arial"/>
            </a:endParaRPr>
          </a:p>
        </p:txBody>
      </p:sp>
      <p:sp>
        <p:nvSpPr>
          <p:cNvPr id="6" name="Shape 206"/>
          <p:cNvSpPr/>
          <p:nvPr/>
        </p:nvSpPr>
        <p:spPr>
          <a:xfrm>
            <a:off x="861299" y="2844348"/>
            <a:ext cx="729915" cy="3810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latin typeface="Arial"/>
                <a:ea typeface="Arial"/>
                <a:cs typeface="Arial"/>
                <a:sym typeface="Arial"/>
              </a:rPr>
              <a:t>1</a:t>
            </a:r>
            <a:endParaRPr lang="en-US" sz="2200" b="1" i="0" u="none" strike="noStrike" cap="none" dirty="0">
              <a:latin typeface="Arial"/>
              <a:ea typeface="Arial"/>
              <a:cs typeface="Arial"/>
              <a:sym typeface="Arial"/>
            </a:endParaRPr>
          </a:p>
        </p:txBody>
      </p:sp>
      <p:sp>
        <p:nvSpPr>
          <p:cNvPr id="7" name="Shape 209"/>
          <p:cNvSpPr/>
          <p:nvPr/>
        </p:nvSpPr>
        <p:spPr>
          <a:xfrm>
            <a:off x="861298" y="3369608"/>
            <a:ext cx="729915" cy="381000"/>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latin typeface="Arial"/>
                <a:ea typeface="Arial"/>
                <a:cs typeface="Arial"/>
                <a:sym typeface="Arial"/>
              </a:rPr>
              <a:t>2</a:t>
            </a:r>
            <a:endParaRPr lang="en-US" sz="2200" b="1" i="0" u="none" strike="noStrike" cap="none" dirty="0">
              <a:latin typeface="Arial"/>
              <a:ea typeface="Arial"/>
              <a:cs typeface="Arial"/>
              <a:sym typeface="Arial"/>
            </a:endParaRPr>
          </a:p>
        </p:txBody>
      </p:sp>
      <p:sp>
        <p:nvSpPr>
          <p:cNvPr id="8" name="Shape 210"/>
          <p:cNvSpPr/>
          <p:nvPr/>
        </p:nvSpPr>
        <p:spPr>
          <a:xfrm>
            <a:off x="861297" y="3894868"/>
            <a:ext cx="729915" cy="3810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latin typeface="Arial"/>
                <a:ea typeface="Arial"/>
                <a:cs typeface="Arial"/>
                <a:sym typeface="Arial"/>
              </a:rPr>
              <a:t>3</a:t>
            </a:r>
            <a:endParaRPr lang="en-US" sz="2200" b="1" i="0" u="none" strike="noStrike" cap="none" dirty="0">
              <a:latin typeface="Arial"/>
              <a:ea typeface="Arial"/>
              <a:cs typeface="Arial"/>
              <a:sym typeface="Arial"/>
            </a:endParaRPr>
          </a:p>
        </p:txBody>
      </p:sp>
      <p:grpSp>
        <p:nvGrpSpPr>
          <p:cNvPr id="9" name="Group 8"/>
          <p:cNvGrpSpPr/>
          <p:nvPr/>
        </p:nvGrpSpPr>
        <p:grpSpPr>
          <a:xfrm>
            <a:off x="1591214" y="2319088"/>
            <a:ext cx="729917" cy="1956780"/>
            <a:chOff x="4224686" y="3385659"/>
            <a:chExt cx="729917" cy="1956780"/>
          </a:xfrm>
        </p:grpSpPr>
        <p:sp>
          <p:nvSpPr>
            <p:cNvPr id="10" name="Shape 205"/>
            <p:cNvSpPr/>
            <p:nvPr/>
          </p:nvSpPr>
          <p:spPr>
            <a:xfrm>
              <a:off x="4224688" y="3385659"/>
              <a:ext cx="729915" cy="381000"/>
            </a:xfrm>
            <a:prstGeom prst="rect">
              <a:avLst/>
            </a:prstGeom>
            <a:solidFill>
              <a:srgbClr val="DE52C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i="0" u="none" strike="noStrike" cap="none" dirty="0">
                  <a:latin typeface="Arial"/>
                  <a:ea typeface="Arial"/>
                  <a:cs typeface="Arial"/>
                  <a:sym typeface="Arial"/>
                </a:rPr>
                <a:t>4</a:t>
              </a:r>
            </a:p>
          </p:txBody>
        </p:sp>
        <p:sp>
          <p:nvSpPr>
            <p:cNvPr id="11" name="Shape 206"/>
            <p:cNvSpPr/>
            <p:nvPr/>
          </p:nvSpPr>
          <p:spPr>
            <a:xfrm>
              <a:off x="4224688" y="3910919"/>
              <a:ext cx="729915" cy="381000"/>
            </a:xfrm>
            <a:prstGeom prst="rect">
              <a:avLst/>
            </a:prstGeom>
            <a:solidFill>
              <a:srgbClr val="54E44A"/>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i="0" u="none" strike="noStrike" cap="none" dirty="0">
                  <a:latin typeface="Arial"/>
                  <a:ea typeface="Arial"/>
                  <a:cs typeface="Arial"/>
                  <a:sym typeface="Arial"/>
                </a:rPr>
                <a:t>5</a:t>
              </a:r>
            </a:p>
          </p:txBody>
        </p:sp>
        <p:sp>
          <p:nvSpPr>
            <p:cNvPr id="12" name="Shape 209"/>
            <p:cNvSpPr/>
            <p:nvPr/>
          </p:nvSpPr>
          <p:spPr>
            <a:xfrm>
              <a:off x="4224687" y="4436179"/>
              <a:ext cx="729915" cy="381000"/>
            </a:xfrm>
            <a:prstGeom prst="rect">
              <a:avLst/>
            </a:prstGeom>
            <a:solidFill>
              <a:srgbClr val="DE52C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i="0" u="none" strike="noStrike" cap="none" dirty="0">
                  <a:latin typeface="Arial"/>
                  <a:ea typeface="Arial"/>
                  <a:cs typeface="Arial"/>
                  <a:sym typeface="Arial"/>
                </a:rPr>
                <a:t>6</a:t>
              </a:r>
            </a:p>
          </p:txBody>
        </p:sp>
        <p:sp>
          <p:nvSpPr>
            <p:cNvPr id="13" name="Shape 210"/>
            <p:cNvSpPr/>
            <p:nvPr/>
          </p:nvSpPr>
          <p:spPr>
            <a:xfrm>
              <a:off x="4224686" y="4961439"/>
              <a:ext cx="729915" cy="381000"/>
            </a:xfrm>
            <a:prstGeom prst="rect">
              <a:avLst/>
            </a:prstGeom>
            <a:solidFill>
              <a:srgbClr val="54E44A"/>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latin typeface="Arial"/>
                  <a:ea typeface="Arial"/>
                  <a:cs typeface="Arial"/>
                  <a:sym typeface="Arial"/>
                </a:rPr>
                <a:t>7</a:t>
              </a:r>
              <a:endParaRPr lang="en-US" sz="2200" b="1" i="0" u="none" strike="noStrike" cap="none" dirty="0">
                <a:latin typeface="Arial"/>
                <a:ea typeface="Arial"/>
                <a:cs typeface="Arial"/>
                <a:sym typeface="Arial"/>
              </a:endParaRPr>
            </a:p>
          </p:txBody>
        </p:sp>
      </p:grpSp>
      <p:sp>
        <p:nvSpPr>
          <p:cNvPr id="15" name="Shape 205"/>
          <p:cNvSpPr/>
          <p:nvPr/>
        </p:nvSpPr>
        <p:spPr>
          <a:xfrm>
            <a:off x="6172078" y="2322199"/>
            <a:ext cx="729915" cy="381000"/>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i="0" u="none" strike="noStrike" cap="none" dirty="0">
                <a:latin typeface="Arial"/>
                <a:ea typeface="Arial"/>
                <a:cs typeface="Arial"/>
                <a:sym typeface="Arial"/>
              </a:rPr>
              <a:t>0</a:t>
            </a:r>
          </a:p>
        </p:txBody>
      </p:sp>
      <p:sp>
        <p:nvSpPr>
          <p:cNvPr id="16" name="Shape 206"/>
          <p:cNvSpPr/>
          <p:nvPr/>
        </p:nvSpPr>
        <p:spPr>
          <a:xfrm>
            <a:off x="6172078" y="2847459"/>
            <a:ext cx="729915" cy="381000"/>
          </a:xfrm>
          <a:prstGeom prst="rect">
            <a:avLst/>
          </a:prstGeom>
          <a:solidFill>
            <a:srgbClr val="DE52C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i="0" u="none" strike="noStrike" cap="none" dirty="0">
                <a:latin typeface="Arial"/>
                <a:ea typeface="Arial"/>
                <a:cs typeface="Arial"/>
                <a:sym typeface="Arial"/>
              </a:rPr>
              <a:t>4</a:t>
            </a:r>
          </a:p>
        </p:txBody>
      </p:sp>
      <p:sp>
        <p:nvSpPr>
          <p:cNvPr id="17" name="Shape 209"/>
          <p:cNvSpPr/>
          <p:nvPr/>
        </p:nvSpPr>
        <p:spPr>
          <a:xfrm>
            <a:off x="6172077" y="3372719"/>
            <a:ext cx="729915" cy="381000"/>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latin typeface="Arial"/>
                <a:ea typeface="Arial"/>
                <a:cs typeface="Arial"/>
                <a:sym typeface="Arial"/>
              </a:rPr>
              <a:t>2</a:t>
            </a:r>
            <a:endParaRPr lang="en-US" sz="2200" b="1" i="0" u="none" strike="noStrike" cap="none" dirty="0">
              <a:latin typeface="Arial"/>
              <a:ea typeface="Arial"/>
              <a:cs typeface="Arial"/>
              <a:sym typeface="Arial"/>
            </a:endParaRPr>
          </a:p>
        </p:txBody>
      </p:sp>
      <p:sp>
        <p:nvSpPr>
          <p:cNvPr id="18" name="Shape 210"/>
          <p:cNvSpPr/>
          <p:nvPr/>
        </p:nvSpPr>
        <p:spPr>
          <a:xfrm>
            <a:off x="6172076" y="3897979"/>
            <a:ext cx="729915" cy="381000"/>
          </a:xfrm>
          <a:prstGeom prst="rect">
            <a:avLst/>
          </a:prstGeom>
          <a:solidFill>
            <a:srgbClr val="DE52C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i="0" u="none" strike="noStrike" cap="none" dirty="0">
                <a:latin typeface="Arial"/>
                <a:ea typeface="Arial"/>
                <a:cs typeface="Arial"/>
                <a:sym typeface="Arial"/>
              </a:rPr>
              <a:t>6</a:t>
            </a:r>
          </a:p>
        </p:txBody>
      </p:sp>
      <p:sp>
        <p:nvSpPr>
          <p:cNvPr id="19" name="Shape 205"/>
          <p:cNvSpPr/>
          <p:nvPr/>
        </p:nvSpPr>
        <p:spPr>
          <a:xfrm>
            <a:off x="6901995" y="2322199"/>
            <a:ext cx="729915" cy="3810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latin typeface="Arial"/>
                <a:ea typeface="Arial"/>
                <a:cs typeface="Arial"/>
                <a:sym typeface="Arial"/>
              </a:rPr>
              <a:t>1</a:t>
            </a:r>
            <a:endParaRPr lang="en-US" sz="2200" b="1" i="0" u="none" strike="noStrike" cap="none" dirty="0">
              <a:latin typeface="Arial"/>
              <a:ea typeface="Arial"/>
              <a:cs typeface="Arial"/>
              <a:sym typeface="Arial"/>
            </a:endParaRPr>
          </a:p>
        </p:txBody>
      </p:sp>
      <p:sp>
        <p:nvSpPr>
          <p:cNvPr id="21" name="Shape 209"/>
          <p:cNvSpPr/>
          <p:nvPr/>
        </p:nvSpPr>
        <p:spPr>
          <a:xfrm>
            <a:off x="6901994" y="3372719"/>
            <a:ext cx="729915" cy="3810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latin typeface="Arial"/>
                <a:ea typeface="Arial"/>
                <a:cs typeface="Arial"/>
                <a:sym typeface="Arial"/>
              </a:rPr>
              <a:t>3</a:t>
            </a:r>
            <a:endParaRPr lang="en-US" sz="2200" b="1" i="0" u="none" strike="noStrike" cap="none" dirty="0">
              <a:latin typeface="Arial"/>
              <a:ea typeface="Arial"/>
              <a:cs typeface="Arial"/>
              <a:sym typeface="Arial"/>
            </a:endParaRPr>
          </a:p>
        </p:txBody>
      </p:sp>
      <p:cxnSp>
        <p:nvCxnSpPr>
          <p:cNvPr id="23" name="Shape 317"/>
          <p:cNvCxnSpPr>
            <a:cxnSpLocks/>
          </p:cNvCxnSpPr>
          <p:nvPr/>
        </p:nvCxnSpPr>
        <p:spPr>
          <a:xfrm>
            <a:off x="7631910" y="2463023"/>
            <a:ext cx="534573" cy="2344"/>
          </a:xfrm>
          <a:prstGeom prst="straightConnector1">
            <a:avLst/>
          </a:prstGeom>
          <a:noFill/>
          <a:ln w="53975" cap="flat" cmpd="sng">
            <a:solidFill>
              <a:schemeClr val="dk1"/>
            </a:solidFill>
            <a:prstDash val="solid"/>
            <a:round/>
            <a:headEnd type="none" w="med" len="med"/>
            <a:tailEnd type="stealth" w="lg" len="lg"/>
          </a:ln>
        </p:spPr>
      </p:cxnSp>
      <p:cxnSp>
        <p:nvCxnSpPr>
          <p:cNvPr id="24" name="Shape 317"/>
          <p:cNvCxnSpPr>
            <a:cxnSpLocks/>
          </p:cNvCxnSpPr>
          <p:nvPr/>
        </p:nvCxnSpPr>
        <p:spPr>
          <a:xfrm>
            <a:off x="7631910" y="3570693"/>
            <a:ext cx="534573" cy="2344"/>
          </a:xfrm>
          <a:prstGeom prst="straightConnector1">
            <a:avLst/>
          </a:prstGeom>
          <a:noFill/>
          <a:ln w="53975" cap="flat" cmpd="sng">
            <a:solidFill>
              <a:schemeClr val="dk1"/>
            </a:solidFill>
            <a:prstDash val="solid"/>
            <a:round/>
            <a:headEnd type="none" w="med" len="med"/>
            <a:tailEnd type="stealth" w="lg" len="lg"/>
          </a:ln>
        </p:spPr>
      </p:cxnSp>
      <p:sp>
        <p:nvSpPr>
          <p:cNvPr id="29" name="Shape 207"/>
          <p:cNvSpPr/>
          <p:nvPr/>
        </p:nvSpPr>
        <p:spPr>
          <a:xfrm>
            <a:off x="399227" y="4718488"/>
            <a:ext cx="2383978" cy="439048"/>
          </a:xfrm>
          <a:prstGeom prst="rect">
            <a:avLst/>
          </a:prstGeom>
          <a:noFill/>
          <a:ln w="25400" cap="flat" cmpd="sng">
            <a:no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solidFill>
                  <a:schemeClr val="tx2">
                    <a:lumMod val="60000"/>
                    <a:lumOff val="40000"/>
                  </a:schemeClr>
                </a:solidFill>
                <a:latin typeface="Arial"/>
                <a:ea typeface="Arial"/>
                <a:cs typeface="Arial"/>
                <a:sym typeface="Arial"/>
              </a:rPr>
              <a:t>Traditional Set Indexing (TSI)</a:t>
            </a:r>
            <a:endParaRPr lang="en-US" sz="2200" b="1" u="none" strike="noStrike" cap="none" dirty="0">
              <a:solidFill>
                <a:schemeClr val="tx2">
                  <a:lumMod val="60000"/>
                  <a:lumOff val="40000"/>
                </a:schemeClr>
              </a:solidFill>
              <a:latin typeface="Arial"/>
              <a:ea typeface="Arial"/>
              <a:cs typeface="Arial"/>
              <a:sym typeface="Arial"/>
            </a:endParaRPr>
          </a:p>
        </p:txBody>
      </p:sp>
      <p:sp>
        <p:nvSpPr>
          <p:cNvPr id="30" name="Shape 207"/>
          <p:cNvSpPr/>
          <p:nvPr/>
        </p:nvSpPr>
        <p:spPr>
          <a:xfrm>
            <a:off x="5553812" y="4703144"/>
            <a:ext cx="2822392" cy="454392"/>
          </a:xfrm>
          <a:prstGeom prst="rect">
            <a:avLst/>
          </a:prstGeom>
          <a:noFill/>
          <a:ln w="25400" cap="flat" cmpd="sng">
            <a:no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solidFill>
                  <a:srgbClr val="FF3041"/>
                </a:solidFill>
                <a:latin typeface="Arial"/>
                <a:ea typeface="Arial"/>
                <a:cs typeface="Arial"/>
                <a:sym typeface="Arial"/>
              </a:rPr>
              <a:t>Bandwidth-Aware Indexing (BAI)</a:t>
            </a:r>
            <a:endParaRPr lang="en-US" sz="2200" b="1" u="none" strike="noStrike" cap="none" dirty="0">
              <a:solidFill>
                <a:srgbClr val="FF3041"/>
              </a:solidFill>
              <a:latin typeface="Arial"/>
              <a:ea typeface="Arial"/>
              <a:cs typeface="Arial"/>
              <a:sym typeface="Arial"/>
            </a:endParaRPr>
          </a:p>
        </p:txBody>
      </p:sp>
      <p:sp>
        <p:nvSpPr>
          <p:cNvPr id="31" name="Shape 209"/>
          <p:cNvSpPr/>
          <p:nvPr/>
        </p:nvSpPr>
        <p:spPr>
          <a:xfrm>
            <a:off x="3473579" y="3346635"/>
            <a:ext cx="729915" cy="381000"/>
          </a:xfrm>
          <a:prstGeom prst="rect">
            <a:avLst/>
          </a:prstGeom>
          <a:solidFill>
            <a:srgbClr val="DE52C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latin typeface="Arial"/>
                <a:ea typeface="Arial"/>
                <a:cs typeface="Arial"/>
                <a:sym typeface="Arial"/>
              </a:rPr>
              <a:t>4</a:t>
            </a:r>
            <a:endParaRPr lang="en-US" sz="2200" b="1" i="0" u="none" strike="noStrike" cap="none" dirty="0">
              <a:latin typeface="Arial"/>
              <a:ea typeface="Arial"/>
              <a:cs typeface="Arial"/>
              <a:sym typeface="Arial"/>
            </a:endParaRPr>
          </a:p>
        </p:txBody>
      </p:sp>
      <p:sp>
        <p:nvSpPr>
          <p:cNvPr id="32" name="Shape 210"/>
          <p:cNvSpPr/>
          <p:nvPr/>
        </p:nvSpPr>
        <p:spPr>
          <a:xfrm>
            <a:off x="3473578" y="3871895"/>
            <a:ext cx="729915" cy="381000"/>
          </a:xfrm>
          <a:prstGeom prst="rect">
            <a:avLst/>
          </a:prstGeom>
          <a:solidFill>
            <a:srgbClr val="DE52C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latin typeface="Arial"/>
                <a:ea typeface="Arial"/>
                <a:cs typeface="Arial"/>
                <a:sym typeface="Arial"/>
              </a:rPr>
              <a:t>6</a:t>
            </a:r>
            <a:endParaRPr lang="en-US" sz="2200" b="1" i="0" u="none" strike="noStrike" cap="none" dirty="0">
              <a:latin typeface="Arial"/>
              <a:ea typeface="Arial"/>
              <a:cs typeface="Arial"/>
              <a:sym typeface="Arial"/>
            </a:endParaRPr>
          </a:p>
        </p:txBody>
      </p:sp>
      <p:sp>
        <p:nvSpPr>
          <p:cNvPr id="33" name="Shape 209"/>
          <p:cNvSpPr/>
          <p:nvPr/>
        </p:nvSpPr>
        <p:spPr>
          <a:xfrm>
            <a:off x="4203493" y="3346635"/>
            <a:ext cx="729915" cy="381000"/>
          </a:xfrm>
          <a:prstGeom prst="rect">
            <a:avLst/>
          </a:prstGeom>
          <a:solidFill>
            <a:srgbClr val="54E44A"/>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i="0" u="none" strike="noStrike" cap="none" dirty="0">
                <a:latin typeface="Arial"/>
                <a:ea typeface="Arial"/>
                <a:cs typeface="Arial"/>
                <a:sym typeface="Arial"/>
              </a:rPr>
              <a:t>5</a:t>
            </a:r>
          </a:p>
        </p:txBody>
      </p:sp>
      <p:sp>
        <p:nvSpPr>
          <p:cNvPr id="34" name="Shape 210"/>
          <p:cNvSpPr/>
          <p:nvPr/>
        </p:nvSpPr>
        <p:spPr>
          <a:xfrm>
            <a:off x="4203495" y="3871895"/>
            <a:ext cx="729915" cy="381000"/>
          </a:xfrm>
          <a:prstGeom prst="rect">
            <a:avLst/>
          </a:prstGeom>
          <a:solidFill>
            <a:srgbClr val="54E44A"/>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latin typeface="Arial"/>
                <a:ea typeface="Arial"/>
                <a:cs typeface="Arial"/>
                <a:sym typeface="Arial"/>
              </a:rPr>
              <a:t>7</a:t>
            </a:r>
            <a:endParaRPr lang="en-US" sz="2200" b="1" i="0" u="none" strike="noStrike" cap="none" dirty="0">
              <a:latin typeface="Arial"/>
              <a:ea typeface="Arial"/>
              <a:cs typeface="Arial"/>
              <a:sym typeface="Arial"/>
            </a:endParaRPr>
          </a:p>
        </p:txBody>
      </p:sp>
      <p:sp>
        <p:nvSpPr>
          <p:cNvPr id="35" name="Shape 205"/>
          <p:cNvSpPr/>
          <p:nvPr/>
        </p:nvSpPr>
        <p:spPr>
          <a:xfrm>
            <a:off x="3473580" y="2296115"/>
            <a:ext cx="729915" cy="381000"/>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i="0" u="none" strike="noStrike" cap="none" dirty="0">
                <a:latin typeface="Arial"/>
                <a:ea typeface="Arial"/>
                <a:cs typeface="Arial"/>
                <a:sym typeface="Arial"/>
              </a:rPr>
              <a:t>0</a:t>
            </a:r>
          </a:p>
        </p:txBody>
      </p:sp>
      <p:sp>
        <p:nvSpPr>
          <p:cNvPr id="36" name="Shape 206"/>
          <p:cNvSpPr/>
          <p:nvPr/>
        </p:nvSpPr>
        <p:spPr>
          <a:xfrm>
            <a:off x="3473580" y="2821375"/>
            <a:ext cx="729915" cy="381000"/>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latin typeface="Arial"/>
                <a:ea typeface="Arial"/>
                <a:cs typeface="Arial"/>
                <a:sym typeface="Arial"/>
              </a:rPr>
              <a:t>2</a:t>
            </a:r>
            <a:endParaRPr lang="en-US" sz="2200" b="1" i="0" u="none" strike="noStrike" cap="none" dirty="0">
              <a:latin typeface="Arial"/>
              <a:ea typeface="Arial"/>
              <a:cs typeface="Arial"/>
              <a:sym typeface="Arial"/>
            </a:endParaRPr>
          </a:p>
        </p:txBody>
      </p:sp>
      <p:sp>
        <p:nvSpPr>
          <p:cNvPr id="37" name="Shape 205"/>
          <p:cNvSpPr/>
          <p:nvPr/>
        </p:nvSpPr>
        <p:spPr>
          <a:xfrm>
            <a:off x="4203497" y="2296115"/>
            <a:ext cx="729915" cy="3810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latin typeface="Arial"/>
                <a:ea typeface="Arial"/>
                <a:cs typeface="Arial"/>
                <a:sym typeface="Arial"/>
              </a:rPr>
              <a:t>1</a:t>
            </a:r>
            <a:endParaRPr lang="en-US" sz="2200" b="1" i="0" u="none" strike="noStrike" cap="none" dirty="0">
              <a:latin typeface="Arial"/>
              <a:ea typeface="Arial"/>
              <a:cs typeface="Arial"/>
              <a:sym typeface="Arial"/>
            </a:endParaRPr>
          </a:p>
        </p:txBody>
      </p:sp>
      <p:sp>
        <p:nvSpPr>
          <p:cNvPr id="38" name="Shape 206"/>
          <p:cNvSpPr/>
          <p:nvPr/>
        </p:nvSpPr>
        <p:spPr>
          <a:xfrm>
            <a:off x="4203497" y="2821375"/>
            <a:ext cx="729915" cy="3810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i="0" u="none" strike="noStrike" cap="none" dirty="0">
                <a:latin typeface="Arial"/>
                <a:ea typeface="Arial"/>
                <a:cs typeface="Arial"/>
                <a:sym typeface="Arial"/>
              </a:rPr>
              <a:t>3</a:t>
            </a:r>
          </a:p>
        </p:txBody>
      </p:sp>
      <p:sp>
        <p:nvSpPr>
          <p:cNvPr id="39" name="Shape 205"/>
          <p:cNvSpPr/>
          <p:nvPr/>
        </p:nvSpPr>
        <p:spPr>
          <a:xfrm>
            <a:off x="3473578" y="2296115"/>
            <a:ext cx="755743" cy="371311"/>
          </a:xfrm>
          <a:prstGeom prst="rect">
            <a:avLst/>
          </a:prstGeom>
          <a:noFill/>
          <a:ln w="76200" cap="flat" cmpd="sng">
            <a:solidFill>
              <a:srgbClr val="F300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2200" b="1" i="0" u="none" strike="noStrike" cap="none" dirty="0">
              <a:latin typeface="Arial"/>
              <a:ea typeface="Arial"/>
              <a:cs typeface="Arial"/>
              <a:sym typeface="Arial"/>
            </a:endParaRPr>
          </a:p>
        </p:txBody>
      </p:sp>
      <p:cxnSp>
        <p:nvCxnSpPr>
          <p:cNvPr id="40" name="Shape 317"/>
          <p:cNvCxnSpPr>
            <a:cxnSpLocks/>
          </p:cNvCxnSpPr>
          <p:nvPr/>
        </p:nvCxnSpPr>
        <p:spPr>
          <a:xfrm>
            <a:off x="4933412" y="2452299"/>
            <a:ext cx="534573" cy="2344"/>
          </a:xfrm>
          <a:prstGeom prst="straightConnector1">
            <a:avLst/>
          </a:prstGeom>
          <a:noFill/>
          <a:ln w="53975" cap="flat" cmpd="sng">
            <a:solidFill>
              <a:schemeClr val="dk1"/>
            </a:solidFill>
            <a:prstDash val="solid"/>
            <a:round/>
            <a:headEnd type="none" w="med" len="med"/>
            <a:tailEnd type="stealth" w="lg" len="lg"/>
          </a:ln>
        </p:spPr>
      </p:cxnSp>
      <p:cxnSp>
        <p:nvCxnSpPr>
          <p:cNvPr id="41" name="Shape 318"/>
          <p:cNvCxnSpPr>
            <a:cxnSpLocks/>
          </p:cNvCxnSpPr>
          <p:nvPr/>
        </p:nvCxnSpPr>
        <p:spPr>
          <a:xfrm>
            <a:off x="4933411" y="3031779"/>
            <a:ext cx="534573" cy="2344"/>
          </a:xfrm>
          <a:prstGeom prst="straightConnector1">
            <a:avLst/>
          </a:prstGeom>
          <a:noFill/>
          <a:ln w="53975" cap="flat" cmpd="sng">
            <a:solidFill>
              <a:schemeClr val="dk1"/>
            </a:solidFill>
            <a:prstDash val="solid"/>
            <a:round/>
            <a:headEnd type="none" w="med" len="med"/>
            <a:tailEnd type="stealth" w="lg" len="lg"/>
          </a:ln>
        </p:spPr>
      </p:cxnSp>
      <p:sp>
        <p:nvSpPr>
          <p:cNvPr id="57" name="Shape 207"/>
          <p:cNvSpPr/>
          <p:nvPr/>
        </p:nvSpPr>
        <p:spPr>
          <a:xfrm>
            <a:off x="2999791" y="4703144"/>
            <a:ext cx="2410587" cy="454392"/>
          </a:xfrm>
          <a:prstGeom prst="rect">
            <a:avLst/>
          </a:prstGeom>
          <a:noFill/>
          <a:ln w="25400" cap="flat" cmpd="sng">
            <a:no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solidFill>
                  <a:schemeClr val="dk1"/>
                </a:solidFill>
                <a:latin typeface="Arial"/>
                <a:ea typeface="Arial"/>
                <a:cs typeface="Arial"/>
                <a:sym typeface="Arial"/>
              </a:rPr>
              <a:t>Naïve Spatial Indexing</a:t>
            </a:r>
            <a:endParaRPr lang="en-US" sz="2200" b="1" i="0" u="none" strike="noStrike" cap="none" dirty="0">
              <a:solidFill>
                <a:schemeClr val="dk1"/>
              </a:solidFill>
              <a:latin typeface="Arial"/>
              <a:ea typeface="Arial"/>
              <a:cs typeface="Arial"/>
              <a:sym typeface="Arial"/>
            </a:endParaRPr>
          </a:p>
        </p:txBody>
      </p:sp>
      <p:sp>
        <p:nvSpPr>
          <p:cNvPr id="58" name="Shape 205"/>
          <p:cNvSpPr/>
          <p:nvPr/>
        </p:nvSpPr>
        <p:spPr>
          <a:xfrm>
            <a:off x="4211033" y="3893313"/>
            <a:ext cx="755743" cy="371311"/>
          </a:xfrm>
          <a:prstGeom prst="rect">
            <a:avLst/>
          </a:prstGeom>
          <a:noFill/>
          <a:ln w="76200" cap="flat" cmpd="sng">
            <a:solidFill>
              <a:srgbClr val="F300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2200" b="1" i="0" u="none" strike="noStrike" cap="none" dirty="0">
              <a:latin typeface="Arial"/>
              <a:ea typeface="Arial"/>
              <a:cs typeface="Arial"/>
              <a:sym typeface="Arial"/>
            </a:endParaRPr>
          </a:p>
        </p:txBody>
      </p:sp>
      <p:cxnSp>
        <p:nvCxnSpPr>
          <p:cNvPr id="59" name="Shape 317"/>
          <p:cNvCxnSpPr>
            <a:cxnSpLocks/>
          </p:cNvCxnSpPr>
          <p:nvPr/>
        </p:nvCxnSpPr>
        <p:spPr>
          <a:xfrm>
            <a:off x="2325127" y="2491458"/>
            <a:ext cx="534573" cy="2344"/>
          </a:xfrm>
          <a:prstGeom prst="straightConnector1">
            <a:avLst/>
          </a:prstGeom>
          <a:noFill/>
          <a:ln w="53975" cap="flat" cmpd="sng">
            <a:solidFill>
              <a:schemeClr val="dk1"/>
            </a:solidFill>
            <a:prstDash val="solid"/>
            <a:round/>
            <a:headEnd type="none" w="med" len="med"/>
            <a:tailEnd type="stealth" w="lg" len="lg"/>
          </a:ln>
        </p:spPr>
      </p:cxnSp>
      <p:cxnSp>
        <p:nvCxnSpPr>
          <p:cNvPr id="60" name="Shape 318"/>
          <p:cNvCxnSpPr>
            <a:cxnSpLocks/>
          </p:cNvCxnSpPr>
          <p:nvPr/>
        </p:nvCxnSpPr>
        <p:spPr>
          <a:xfrm>
            <a:off x="2325126" y="3070938"/>
            <a:ext cx="534573" cy="2344"/>
          </a:xfrm>
          <a:prstGeom prst="straightConnector1">
            <a:avLst/>
          </a:prstGeom>
          <a:noFill/>
          <a:ln w="53975" cap="flat" cmpd="sng">
            <a:solidFill>
              <a:schemeClr val="dk1"/>
            </a:solidFill>
            <a:prstDash val="solid"/>
            <a:round/>
            <a:headEnd type="none" w="med" len="med"/>
            <a:tailEnd type="stealth" w="lg" len="lg"/>
          </a:ln>
        </p:spPr>
      </p:cxnSp>
      <p:cxnSp>
        <p:nvCxnSpPr>
          <p:cNvPr id="61" name="Shape 317"/>
          <p:cNvCxnSpPr>
            <a:cxnSpLocks/>
          </p:cNvCxnSpPr>
          <p:nvPr/>
        </p:nvCxnSpPr>
        <p:spPr>
          <a:xfrm>
            <a:off x="2336354" y="3554562"/>
            <a:ext cx="534573" cy="2344"/>
          </a:xfrm>
          <a:prstGeom prst="straightConnector1">
            <a:avLst/>
          </a:prstGeom>
          <a:noFill/>
          <a:ln w="53975" cap="flat" cmpd="sng">
            <a:solidFill>
              <a:schemeClr val="dk1"/>
            </a:solidFill>
            <a:prstDash val="solid"/>
            <a:round/>
            <a:headEnd type="none" w="med" len="med"/>
            <a:tailEnd type="stealth" w="lg" len="lg"/>
          </a:ln>
        </p:spPr>
      </p:cxnSp>
      <p:cxnSp>
        <p:nvCxnSpPr>
          <p:cNvPr id="62" name="Shape 318"/>
          <p:cNvCxnSpPr>
            <a:cxnSpLocks/>
          </p:cNvCxnSpPr>
          <p:nvPr/>
        </p:nvCxnSpPr>
        <p:spPr>
          <a:xfrm>
            <a:off x="2336353" y="4134042"/>
            <a:ext cx="534573" cy="2344"/>
          </a:xfrm>
          <a:prstGeom prst="straightConnector1">
            <a:avLst/>
          </a:prstGeom>
          <a:noFill/>
          <a:ln w="53975" cap="flat" cmpd="sng">
            <a:solidFill>
              <a:schemeClr val="dk1"/>
            </a:solidFill>
            <a:prstDash val="solid"/>
            <a:round/>
            <a:headEnd type="none" w="med" len="med"/>
            <a:tailEnd type="stealth" w="lg" len="lg"/>
          </a:ln>
        </p:spPr>
      </p:cxnSp>
      <p:sp>
        <p:nvSpPr>
          <p:cNvPr id="63" name="Shape 225"/>
          <p:cNvSpPr/>
          <p:nvPr/>
        </p:nvSpPr>
        <p:spPr>
          <a:xfrm>
            <a:off x="491030" y="5685562"/>
            <a:ext cx="8138620" cy="979518"/>
          </a:xfrm>
          <a:prstGeom prst="rect">
            <a:avLst/>
          </a:prstGeom>
          <a:solidFill>
            <a:srgbClr val="BBCFE6"/>
          </a:solidFill>
          <a:ln w="38100" cap="flat" cmpd="sng">
            <a:solidFill>
              <a:srgbClr val="FF6600"/>
            </a:solidFill>
            <a:prstDash val="solid"/>
            <a:round/>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2800" dirty="0">
                <a:solidFill>
                  <a:srgbClr val="FF3041"/>
                </a:solidFill>
                <a:latin typeface="Arial"/>
                <a:ea typeface="Arial"/>
                <a:cs typeface="Arial"/>
                <a:sym typeface="Arial"/>
              </a:rPr>
              <a:t>Bandwidth-Aware Indexing (BAI) </a:t>
            </a:r>
            <a:r>
              <a:rPr lang="en-US" sz="2800" dirty="0">
                <a:solidFill>
                  <a:schemeClr val="dk1"/>
                </a:solidFill>
                <a:latin typeface="Arial"/>
                <a:ea typeface="Arial"/>
                <a:cs typeface="Arial"/>
                <a:sym typeface="Arial"/>
              </a:rPr>
              <a:t>facilitates quick switching between two indices </a:t>
            </a:r>
            <a:r>
              <a:rPr lang="en-US" sz="2800" dirty="0">
                <a:solidFill>
                  <a:schemeClr val="tx2">
                    <a:lumMod val="60000"/>
                    <a:lumOff val="40000"/>
                  </a:schemeClr>
                </a:solidFill>
                <a:latin typeface="Arial"/>
                <a:ea typeface="Arial"/>
                <a:cs typeface="Arial"/>
                <a:sym typeface="Arial"/>
              </a:rPr>
              <a:t>TSI</a:t>
            </a:r>
            <a:r>
              <a:rPr lang="en-US" sz="2800" dirty="0">
                <a:solidFill>
                  <a:schemeClr val="dk1"/>
                </a:solidFill>
                <a:latin typeface="Arial"/>
                <a:ea typeface="Arial"/>
                <a:cs typeface="Arial"/>
                <a:sym typeface="Arial"/>
              </a:rPr>
              <a:t> and </a:t>
            </a:r>
            <a:r>
              <a:rPr lang="en-US" sz="2800" dirty="0">
                <a:solidFill>
                  <a:srgbClr val="FF3041"/>
                </a:solidFill>
                <a:latin typeface="Arial"/>
                <a:ea typeface="Arial"/>
                <a:cs typeface="Arial"/>
                <a:sym typeface="Arial"/>
              </a:rPr>
              <a:t>BAI</a:t>
            </a:r>
            <a:r>
              <a:rPr lang="en-US" sz="2800" dirty="0">
                <a:solidFill>
                  <a:schemeClr val="dk1"/>
                </a:solidFill>
                <a:latin typeface="Arial"/>
                <a:ea typeface="Arial"/>
                <a:cs typeface="Arial"/>
                <a:sym typeface="Arial"/>
              </a:rPr>
              <a:t>.</a:t>
            </a:r>
          </a:p>
        </p:txBody>
      </p:sp>
      <p:sp>
        <p:nvSpPr>
          <p:cNvPr id="25" name="Shape 205"/>
          <p:cNvSpPr/>
          <p:nvPr/>
        </p:nvSpPr>
        <p:spPr>
          <a:xfrm>
            <a:off x="6172076" y="2341046"/>
            <a:ext cx="729920" cy="348356"/>
          </a:xfrm>
          <a:prstGeom prst="rect">
            <a:avLst/>
          </a:prstGeom>
          <a:noFill/>
          <a:ln w="76200" cap="flat" cmpd="sng">
            <a:solidFill>
              <a:srgbClr val="F300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2200" b="1" i="0" u="none" strike="noStrike" cap="none" dirty="0">
              <a:latin typeface="Arial"/>
              <a:ea typeface="Arial"/>
              <a:cs typeface="Arial"/>
              <a:sym typeface="Arial"/>
            </a:endParaRPr>
          </a:p>
        </p:txBody>
      </p:sp>
      <p:sp>
        <p:nvSpPr>
          <p:cNvPr id="26" name="Shape 205"/>
          <p:cNvSpPr/>
          <p:nvPr/>
        </p:nvSpPr>
        <p:spPr>
          <a:xfrm>
            <a:off x="6172078" y="3386516"/>
            <a:ext cx="729918" cy="367203"/>
          </a:xfrm>
          <a:prstGeom prst="rect">
            <a:avLst/>
          </a:prstGeom>
          <a:noFill/>
          <a:ln w="76200" cap="flat" cmpd="sng">
            <a:solidFill>
              <a:srgbClr val="F300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2200" b="1" i="0" u="none" strike="noStrike" cap="none" dirty="0">
              <a:latin typeface="Arial"/>
              <a:ea typeface="Arial"/>
              <a:cs typeface="Arial"/>
              <a:sym typeface="Arial"/>
            </a:endParaRPr>
          </a:p>
        </p:txBody>
      </p:sp>
      <p:sp>
        <p:nvSpPr>
          <p:cNvPr id="27" name="Shape 205"/>
          <p:cNvSpPr/>
          <p:nvPr/>
        </p:nvSpPr>
        <p:spPr>
          <a:xfrm>
            <a:off x="6901995" y="2847459"/>
            <a:ext cx="729913" cy="381000"/>
          </a:xfrm>
          <a:prstGeom prst="rect">
            <a:avLst/>
          </a:prstGeom>
          <a:noFill/>
          <a:ln w="76200" cap="flat" cmpd="sng">
            <a:solidFill>
              <a:srgbClr val="F300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2200" b="1" i="0" u="none" strike="noStrike" cap="none" dirty="0">
              <a:latin typeface="Arial"/>
              <a:ea typeface="Arial"/>
              <a:cs typeface="Arial"/>
              <a:sym typeface="Arial"/>
            </a:endParaRPr>
          </a:p>
        </p:txBody>
      </p:sp>
      <p:sp>
        <p:nvSpPr>
          <p:cNvPr id="28" name="Shape 205"/>
          <p:cNvSpPr/>
          <p:nvPr/>
        </p:nvSpPr>
        <p:spPr>
          <a:xfrm>
            <a:off x="6901995" y="3894867"/>
            <a:ext cx="729915" cy="438917"/>
          </a:xfrm>
          <a:prstGeom prst="rect">
            <a:avLst/>
          </a:prstGeom>
          <a:noFill/>
          <a:ln w="76200" cap="flat" cmpd="sng">
            <a:solidFill>
              <a:srgbClr val="F300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2200" b="1" i="0" u="none" strike="noStrike" cap="none" dirty="0">
              <a:latin typeface="Arial"/>
              <a:ea typeface="Arial"/>
              <a:cs typeface="Arial"/>
              <a:sym typeface="Arial"/>
            </a:endParaRPr>
          </a:p>
        </p:txBody>
      </p:sp>
    </p:spTree>
    <p:extLst>
      <p:ext uri="{BB962C8B-B14F-4D97-AF65-F5344CB8AC3E}">
        <p14:creationId xmlns:p14="http://schemas.microsoft.com/office/powerpoint/2010/main" val="2638753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hape 206">
            <a:extLst>
              <a:ext uri="{FF2B5EF4-FFF2-40B4-BE49-F238E27FC236}">
                <a16:creationId xmlns:a16="http://schemas.microsoft.com/office/drawing/2014/main" id="{1DA79796-3BC2-4CBF-809C-AD92B90ECB51}"/>
              </a:ext>
            </a:extLst>
          </p:cNvPr>
          <p:cNvSpPr/>
          <p:nvPr/>
        </p:nvSpPr>
        <p:spPr>
          <a:xfrm>
            <a:off x="3467136" y="2812995"/>
            <a:ext cx="729915" cy="3810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latin typeface="Arial"/>
                <a:ea typeface="Arial"/>
                <a:cs typeface="Arial"/>
                <a:sym typeface="Arial"/>
              </a:rPr>
              <a:t>1</a:t>
            </a:r>
            <a:endParaRPr lang="en-US" sz="2200" b="1" i="0" u="none" strike="noStrike" cap="none" dirty="0">
              <a:latin typeface="Arial"/>
              <a:ea typeface="Arial"/>
              <a:cs typeface="Arial"/>
              <a:sym typeface="Arial"/>
            </a:endParaRPr>
          </a:p>
        </p:txBody>
      </p:sp>
      <p:sp>
        <p:nvSpPr>
          <p:cNvPr id="54" name="Shape 209">
            <a:extLst>
              <a:ext uri="{FF2B5EF4-FFF2-40B4-BE49-F238E27FC236}">
                <a16:creationId xmlns:a16="http://schemas.microsoft.com/office/drawing/2014/main" id="{E60FF31E-69F8-494D-9C12-17E3BCA91697}"/>
              </a:ext>
            </a:extLst>
          </p:cNvPr>
          <p:cNvSpPr/>
          <p:nvPr/>
        </p:nvSpPr>
        <p:spPr>
          <a:xfrm>
            <a:off x="3467135" y="3338255"/>
            <a:ext cx="729915" cy="381000"/>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latin typeface="Arial"/>
                <a:ea typeface="Arial"/>
                <a:cs typeface="Arial"/>
                <a:sym typeface="Arial"/>
              </a:rPr>
              <a:t>2</a:t>
            </a:r>
            <a:endParaRPr lang="en-US" sz="2200" b="1" i="0" u="none" strike="noStrike" cap="none" dirty="0">
              <a:latin typeface="Arial"/>
              <a:ea typeface="Arial"/>
              <a:cs typeface="Arial"/>
              <a:sym typeface="Arial"/>
            </a:endParaRPr>
          </a:p>
        </p:txBody>
      </p:sp>
      <p:sp>
        <p:nvSpPr>
          <p:cNvPr id="56" name="Shape 210">
            <a:extLst>
              <a:ext uri="{FF2B5EF4-FFF2-40B4-BE49-F238E27FC236}">
                <a16:creationId xmlns:a16="http://schemas.microsoft.com/office/drawing/2014/main" id="{A2802E74-3272-45E4-984C-D29DC752D586}"/>
              </a:ext>
            </a:extLst>
          </p:cNvPr>
          <p:cNvSpPr/>
          <p:nvPr/>
        </p:nvSpPr>
        <p:spPr>
          <a:xfrm>
            <a:off x="3467134" y="3877056"/>
            <a:ext cx="729915" cy="3810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latin typeface="Arial"/>
                <a:ea typeface="Arial"/>
                <a:cs typeface="Arial"/>
                <a:sym typeface="Arial"/>
              </a:rPr>
              <a:t>3</a:t>
            </a:r>
            <a:endParaRPr lang="en-US" sz="2200" b="1" i="0" u="none" strike="noStrike" cap="none" dirty="0">
              <a:latin typeface="Arial"/>
              <a:ea typeface="Arial"/>
              <a:cs typeface="Arial"/>
              <a:sym typeface="Arial"/>
            </a:endParaRPr>
          </a:p>
        </p:txBody>
      </p:sp>
      <p:sp>
        <p:nvSpPr>
          <p:cNvPr id="64" name="Shape 205">
            <a:extLst>
              <a:ext uri="{FF2B5EF4-FFF2-40B4-BE49-F238E27FC236}">
                <a16:creationId xmlns:a16="http://schemas.microsoft.com/office/drawing/2014/main" id="{7F07C630-366F-48BA-8A52-71AC2DC3498D}"/>
              </a:ext>
            </a:extLst>
          </p:cNvPr>
          <p:cNvSpPr/>
          <p:nvPr/>
        </p:nvSpPr>
        <p:spPr>
          <a:xfrm>
            <a:off x="4197053" y="2304288"/>
            <a:ext cx="729915" cy="381000"/>
          </a:xfrm>
          <a:prstGeom prst="rect">
            <a:avLst/>
          </a:prstGeom>
          <a:solidFill>
            <a:srgbClr val="DE52C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i="0" u="none" strike="noStrike" cap="none" dirty="0">
                <a:latin typeface="Arial"/>
                <a:ea typeface="Arial"/>
                <a:cs typeface="Arial"/>
                <a:sym typeface="Arial"/>
              </a:rPr>
              <a:t>4</a:t>
            </a:r>
          </a:p>
        </p:txBody>
      </p:sp>
      <p:sp>
        <p:nvSpPr>
          <p:cNvPr id="65" name="Shape 206">
            <a:extLst>
              <a:ext uri="{FF2B5EF4-FFF2-40B4-BE49-F238E27FC236}">
                <a16:creationId xmlns:a16="http://schemas.microsoft.com/office/drawing/2014/main" id="{37597B82-ECD5-4CFE-B97A-BA455FCFBE90}"/>
              </a:ext>
            </a:extLst>
          </p:cNvPr>
          <p:cNvSpPr/>
          <p:nvPr/>
        </p:nvSpPr>
        <p:spPr>
          <a:xfrm>
            <a:off x="4197053" y="2812995"/>
            <a:ext cx="729915" cy="381000"/>
          </a:xfrm>
          <a:prstGeom prst="rect">
            <a:avLst/>
          </a:prstGeom>
          <a:solidFill>
            <a:srgbClr val="54E44A"/>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i="0" u="none" strike="noStrike" cap="none" dirty="0">
                <a:latin typeface="Arial"/>
                <a:ea typeface="Arial"/>
                <a:cs typeface="Arial"/>
                <a:sym typeface="Arial"/>
              </a:rPr>
              <a:t>5</a:t>
            </a:r>
          </a:p>
        </p:txBody>
      </p:sp>
      <p:sp>
        <p:nvSpPr>
          <p:cNvPr id="66" name="Shape 209">
            <a:extLst>
              <a:ext uri="{FF2B5EF4-FFF2-40B4-BE49-F238E27FC236}">
                <a16:creationId xmlns:a16="http://schemas.microsoft.com/office/drawing/2014/main" id="{4863AEA8-6E18-4014-9FAB-FF3B0A0A0A26}"/>
              </a:ext>
            </a:extLst>
          </p:cNvPr>
          <p:cNvSpPr/>
          <p:nvPr/>
        </p:nvSpPr>
        <p:spPr>
          <a:xfrm>
            <a:off x="4197052" y="3338255"/>
            <a:ext cx="729915" cy="381000"/>
          </a:xfrm>
          <a:prstGeom prst="rect">
            <a:avLst/>
          </a:prstGeom>
          <a:solidFill>
            <a:srgbClr val="DE52C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i="0" u="none" strike="noStrike" cap="none" dirty="0">
                <a:latin typeface="Arial"/>
                <a:ea typeface="Arial"/>
                <a:cs typeface="Arial"/>
                <a:sym typeface="Arial"/>
              </a:rPr>
              <a:t>6</a:t>
            </a:r>
          </a:p>
        </p:txBody>
      </p:sp>
      <p:sp>
        <p:nvSpPr>
          <p:cNvPr id="20" name="Shape 206"/>
          <p:cNvSpPr/>
          <p:nvPr/>
        </p:nvSpPr>
        <p:spPr>
          <a:xfrm>
            <a:off x="6901995" y="2847459"/>
            <a:ext cx="729915" cy="381000"/>
          </a:xfrm>
          <a:prstGeom prst="rect">
            <a:avLst/>
          </a:prstGeom>
          <a:solidFill>
            <a:srgbClr val="54E44A"/>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i="0" u="none" strike="noStrike" cap="none" dirty="0">
                <a:latin typeface="Arial"/>
                <a:ea typeface="Arial"/>
                <a:cs typeface="Arial"/>
                <a:sym typeface="Arial"/>
              </a:rPr>
              <a:t>5</a:t>
            </a:r>
          </a:p>
        </p:txBody>
      </p:sp>
      <p:sp>
        <p:nvSpPr>
          <p:cNvPr id="22" name="Shape 210"/>
          <p:cNvSpPr/>
          <p:nvPr/>
        </p:nvSpPr>
        <p:spPr>
          <a:xfrm>
            <a:off x="6901993" y="3897979"/>
            <a:ext cx="729915" cy="381000"/>
          </a:xfrm>
          <a:prstGeom prst="rect">
            <a:avLst/>
          </a:prstGeom>
          <a:solidFill>
            <a:srgbClr val="54E44A"/>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i="0" u="none" strike="noStrike" cap="none" dirty="0">
                <a:latin typeface="Arial"/>
                <a:ea typeface="Arial"/>
                <a:cs typeface="Arial"/>
                <a:sym typeface="Arial"/>
              </a:rPr>
              <a:t>7</a:t>
            </a:r>
          </a:p>
        </p:txBody>
      </p:sp>
      <p:sp>
        <p:nvSpPr>
          <p:cNvPr id="2" name="Title 1"/>
          <p:cNvSpPr>
            <a:spLocks noGrp="1"/>
          </p:cNvSpPr>
          <p:nvPr>
            <p:ph type="title"/>
          </p:nvPr>
        </p:nvSpPr>
        <p:spPr/>
        <p:txBody>
          <a:bodyPr/>
          <a:lstStyle/>
          <a:p>
            <a:r>
              <a:rPr lang="en-US" dirty="0"/>
              <a:t>Flexible Mapping (</a:t>
            </a:r>
            <a:r>
              <a:rPr lang="en-US" i="1" dirty="0"/>
              <a:t>TSI</a:t>
            </a:r>
            <a:r>
              <a:rPr lang="en-US" dirty="0"/>
              <a:t> or </a:t>
            </a:r>
            <a:r>
              <a:rPr lang="en-US" i="1" dirty="0"/>
              <a:t>BAI</a:t>
            </a:r>
            <a:r>
              <a:rPr lang="en-US" dirty="0"/>
              <a:t>)</a:t>
            </a:r>
          </a:p>
        </p:txBody>
      </p:sp>
      <p:sp>
        <p:nvSpPr>
          <p:cNvPr id="4" name="Slide Number Placeholder 3"/>
          <p:cNvSpPr>
            <a:spLocks noGrp="1"/>
          </p:cNvSpPr>
          <p:nvPr>
            <p:ph type="sldNum" sz="quarter" idx="12"/>
          </p:nvPr>
        </p:nvSpPr>
        <p:spPr/>
        <p:txBody>
          <a:bodyPr/>
          <a:lstStyle/>
          <a:p>
            <a:pPr>
              <a:defRPr/>
            </a:pPr>
            <a:fld id="{866DA6C0-E8D2-8D44-A834-246A4BF6B0E5}" type="slidenum">
              <a:rPr lang="en-US" smtClean="0"/>
              <a:pPr>
                <a:defRPr/>
              </a:pPr>
              <a:t>23</a:t>
            </a:fld>
            <a:endParaRPr lang="en-US"/>
          </a:p>
        </p:txBody>
      </p:sp>
      <p:sp>
        <p:nvSpPr>
          <p:cNvPr id="5" name="Shape 205"/>
          <p:cNvSpPr/>
          <p:nvPr/>
        </p:nvSpPr>
        <p:spPr>
          <a:xfrm>
            <a:off x="861299" y="2319088"/>
            <a:ext cx="729915" cy="381000"/>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latin typeface="Arial"/>
                <a:ea typeface="Arial"/>
                <a:cs typeface="Arial"/>
                <a:sym typeface="Arial"/>
              </a:rPr>
              <a:t>0</a:t>
            </a:r>
            <a:endParaRPr lang="en-US" sz="2200" b="1" i="0" u="none" strike="noStrike" cap="none" dirty="0">
              <a:latin typeface="Arial"/>
              <a:ea typeface="Arial"/>
              <a:cs typeface="Arial"/>
              <a:sym typeface="Arial"/>
            </a:endParaRPr>
          </a:p>
        </p:txBody>
      </p:sp>
      <p:sp>
        <p:nvSpPr>
          <p:cNvPr id="6" name="Shape 206"/>
          <p:cNvSpPr/>
          <p:nvPr/>
        </p:nvSpPr>
        <p:spPr>
          <a:xfrm>
            <a:off x="861299" y="2844348"/>
            <a:ext cx="729915" cy="3810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latin typeface="Arial"/>
                <a:ea typeface="Arial"/>
                <a:cs typeface="Arial"/>
                <a:sym typeface="Arial"/>
              </a:rPr>
              <a:t>1</a:t>
            </a:r>
            <a:endParaRPr lang="en-US" sz="2200" b="1" i="0" u="none" strike="noStrike" cap="none" dirty="0">
              <a:latin typeface="Arial"/>
              <a:ea typeface="Arial"/>
              <a:cs typeface="Arial"/>
              <a:sym typeface="Arial"/>
            </a:endParaRPr>
          </a:p>
        </p:txBody>
      </p:sp>
      <p:sp>
        <p:nvSpPr>
          <p:cNvPr id="7" name="Shape 209"/>
          <p:cNvSpPr/>
          <p:nvPr/>
        </p:nvSpPr>
        <p:spPr>
          <a:xfrm>
            <a:off x="861298" y="3369608"/>
            <a:ext cx="729915" cy="381000"/>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latin typeface="Arial"/>
                <a:ea typeface="Arial"/>
                <a:cs typeface="Arial"/>
                <a:sym typeface="Arial"/>
              </a:rPr>
              <a:t>2</a:t>
            </a:r>
            <a:endParaRPr lang="en-US" sz="2200" b="1" i="0" u="none" strike="noStrike" cap="none" dirty="0">
              <a:latin typeface="Arial"/>
              <a:ea typeface="Arial"/>
              <a:cs typeface="Arial"/>
              <a:sym typeface="Arial"/>
            </a:endParaRPr>
          </a:p>
        </p:txBody>
      </p:sp>
      <p:sp>
        <p:nvSpPr>
          <p:cNvPr id="8" name="Shape 210"/>
          <p:cNvSpPr/>
          <p:nvPr/>
        </p:nvSpPr>
        <p:spPr>
          <a:xfrm>
            <a:off x="861297" y="3894868"/>
            <a:ext cx="729915" cy="3810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latin typeface="Arial"/>
                <a:ea typeface="Arial"/>
                <a:cs typeface="Arial"/>
                <a:sym typeface="Arial"/>
              </a:rPr>
              <a:t>3</a:t>
            </a:r>
            <a:endParaRPr lang="en-US" sz="2200" b="1" i="0" u="none" strike="noStrike" cap="none" dirty="0">
              <a:latin typeface="Arial"/>
              <a:ea typeface="Arial"/>
              <a:cs typeface="Arial"/>
              <a:sym typeface="Arial"/>
            </a:endParaRPr>
          </a:p>
        </p:txBody>
      </p:sp>
      <p:sp>
        <p:nvSpPr>
          <p:cNvPr id="10" name="Shape 205"/>
          <p:cNvSpPr/>
          <p:nvPr/>
        </p:nvSpPr>
        <p:spPr>
          <a:xfrm>
            <a:off x="1591216" y="2319088"/>
            <a:ext cx="729915" cy="381000"/>
          </a:xfrm>
          <a:prstGeom prst="rect">
            <a:avLst/>
          </a:prstGeom>
          <a:solidFill>
            <a:srgbClr val="DE52C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i="0" u="none" strike="noStrike" cap="none" dirty="0">
                <a:latin typeface="Arial"/>
                <a:ea typeface="Arial"/>
                <a:cs typeface="Arial"/>
                <a:sym typeface="Arial"/>
              </a:rPr>
              <a:t>4</a:t>
            </a:r>
          </a:p>
        </p:txBody>
      </p:sp>
      <p:sp>
        <p:nvSpPr>
          <p:cNvPr id="11" name="Shape 206"/>
          <p:cNvSpPr/>
          <p:nvPr/>
        </p:nvSpPr>
        <p:spPr>
          <a:xfrm>
            <a:off x="1591216" y="2844348"/>
            <a:ext cx="729915" cy="381000"/>
          </a:xfrm>
          <a:prstGeom prst="rect">
            <a:avLst/>
          </a:prstGeom>
          <a:solidFill>
            <a:srgbClr val="54E44A"/>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i="0" u="none" strike="noStrike" cap="none" dirty="0">
                <a:latin typeface="Arial"/>
                <a:ea typeface="Arial"/>
                <a:cs typeface="Arial"/>
                <a:sym typeface="Arial"/>
              </a:rPr>
              <a:t>5</a:t>
            </a:r>
          </a:p>
        </p:txBody>
      </p:sp>
      <p:sp>
        <p:nvSpPr>
          <p:cNvPr id="12" name="Shape 209"/>
          <p:cNvSpPr/>
          <p:nvPr/>
        </p:nvSpPr>
        <p:spPr>
          <a:xfrm>
            <a:off x="1591215" y="3369608"/>
            <a:ext cx="729915" cy="381000"/>
          </a:xfrm>
          <a:prstGeom prst="rect">
            <a:avLst/>
          </a:prstGeom>
          <a:solidFill>
            <a:srgbClr val="DE52C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i="0" u="none" strike="noStrike" cap="none" dirty="0">
                <a:latin typeface="Arial"/>
                <a:ea typeface="Arial"/>
                <a:cs typeface="Arial"/>
                <a:sym typeface="Arial"/>
              </a:rPr>
              <a:t>6</a:t>
            </a:r>
          </a:p>
        </p:txBody>
      </p:sp>
      <p:sp>
        <p:nvSpPr>
          <p:cNvPr id="13" name="Shape 210"/>
          <p:cNvSpPr/>
          <p:nvPr/>
        </p:nvSpPr>
        <p:spPr>
          <a:xfrm>
            <a:off x="1591214" y="3894868"/>
            <a:ext cx="729915" cy="381000"/>
          </a:xfrm>
          <a:prstGeom prst="rect">
            <a:avLst/>
          </a:prstGeom>
          <a:solidFill>
            <a:srgbClr val="54E44A"/>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latin typeface="Arial"/>
                <a:ea typeface="Arial"/>
                <a:cs typeface="Arial"/>
                <a:sym typeface="Arial"/>
              </a:rPr>
              <a:t>7</a:t>
            </a:r>
            <a:endParaRPr lang="en-US" sz="2200" b="1" i="0" u="none" strike="noStrike" cap="none" dirty="0">
              <a:latin typeface="Arial"/>
              <a:ea typeface="Arial"/>
              <a:cs typeface="Arial"/>
              <a:sym typeface="Arial"/>
            </a:endParaRPr>
          </a:p>
        </p:txBody>
      </p:sp>
      <p:sp>
        <p:nvSpPr>
          <p:cNvPr id="15" name="Shape 205"/>
          <p:cNvSpPr/>
          <p:nvPr/>
        </p:nvSpPr>
        <p:spPr>
          <a:xfrm>
            <a:off x="6172078" y="2322199"/>
            <a:ext cx="729915" cy="381000"/>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i="0" u="none" strike="noStrike" cap="none" dirty="0">
                <a:latin typeface="Arial"/>
                <a:ea typeface="Arial"/>
                <a:cs typeface="Arial"/>
                <a:sym typeface="Arial"/>
              </a:rPr>
              <a:t>0</a:t>
            </a:r>
          </a:p>
        </p:txBody>
      </p:sp>
      <p:sp>
        <p:nvSpPr>
          <p:cNvPr id="16" name="Shape 206"/>
          <p:cNvSpPr/>
          <p:nvPr/>
        </p:nvSpPr>
        <p:spPr>
          <a:xfrm>
            <a:off x="6172078" y="2847459"/>
            <a:ext cx="729915" cy="381000"/>
          </a:xfrm>
          <a:prstGeom prst="rect">
            <a:avLst/>
          </a:prstGeom>
          <a:solidFill>
            <a:srgbClr val="DE52C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i="0" u="none" strike="noStrike" cap="none" dirty="0">
                <a:latin typeface="Arial"/>
                <a:ea typeface="Arial"/>
                <a:cs typeface="Arial"/>
                <a:sym typeface="Arial"/>
              </a:rPr>
              <a:t>4</a:t>
            </a:r>
          </a:p>
        </p:txBody>
      </p:sp>
      <p:sp>
        <p:nvSpPr>
          <p:cNvPr id="17" name="Shape 209"/>
          <p:cNvSpPr/>
          <p:nvPr/>
        </p:nvSpPr>
        <p:spPr>
          <a:xfrm>
            <a:off x="6172077" y="3372719"/>
            <a:ext cx="729915" cy="381000"/>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latin typeface="Arial"/>
                <a:ea typeface="Arial"/>
                <a:cs typeface="Arial"/>
                <a:sym typeface="Arial"/>
              </a:rPr>
              <a:t>2</a:t>
            </a:r>
            <a:endParaRPr lang="en-US" sz="2200" b="1" i="0" u="none" strike="noStrike" cap="none" dirty="0">
              <a:latin typeface="Arial"/>
              <a:ea typeface="Arial"/>
              <a:cs typeface="Arial"/>
              <a:sym typeface="Arial"/>
            </a:endParaRPr>
          </a:p>
        </p:txBody>
      </p:sp>
      <p:sp>
        <p:nvSpPr>
          <p:cNvPr id="18" name="Shape 210"/>
          <p:cNvSpPr/>
          <p:nvPr/>
        </p:nvSpPr>
        <p:spPr>
          <a:xfrm>
            <a:off x="6172076" y="3897979"/>
            <a:ext cx="729915" cy="381000"/>
          </a:xfrm>
          <a:prstGeom prst="rect">
            <a:avLst/>
          </a:prstGeom>
          <a:solidFill>
            <a:srgbClr val="DE52C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i="0" u="none" strike="noStrike" cap="none" dirty="0">
                <a:latin typeface="Arial"/>
                <a:ea typeface="Arial"/>
                <a:cs typeface="Arial"/>
                <a:sym typeface="Arial"/>
              </a:rPr>
              <a:t>6</a:t>
            </a:r>
          </a:p>
        </p:txBody>
      </p:sp>
      <p:sp>
        <p:nvSpPr>
          <p:cNvPr id="19" name="Shape 205"/>
          <p:cNvSpPr/>
          <p:nvPr/>
        </p:nvSpPr>
        <p:spPr>
          <a:xfrm>
            <a:off x="6901995" y="2322199"/>
            <a:ext cx="729915" cy="3810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latin typeface="Arial"/>
                <a:ea typeface="Arial"/>
                <a:cs typeface="Arial"/>
                <a:sym typeface="Arial"/>
              </a:rPr>
              <a:t>1</a:t>
            </a:r>
            <a:endParaRPr lang="en-US" sz="2200" b="1" i="0" u="none" strike="noStrike" cap="none" dirty="0">
              <a:latin typeface="Arial"/>
              <a:ea typeface="Arial"/>
              <a:cs typeface="Arial"/>
              <a:sym typeface="Arial"/>
            </a:endParaRPr>
          </a:p>
        </p:txBody>
      </p:sp>
      <p:sp>
        <p:nvSpPr>
          <p:cNvPr id="21" name="Shape 209"/>
          <p:cNvSpPr/>
          <p:nvPr/>
        </p:nvSpPr>
        <p:spPr>
          <a:xfrm>
            <a:off x="6901994" y="3372719"/>
            <a:ext cx="729915" cy="3810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latin typeface="Arial"/>
                <a:ea typeface="Arial"/>
                <a:cs typeface="Arial"/>
                <a:sym typeface="Arial"/>
              </a:rPr>
              <a:t>3</a:t>
            </a:r>
            <a:endParaRPr lang="en-US" sz="2200" b="1" i="0" u="none" strike="noStrike" cap="none" dirty="0">
              <a:latin typeface="Arial"/>
              <a:ea typeface="Arial"/>
              <a:cs typeface="Arial"/>
              <a:sym typeface="Arial"/>
            </a:endParaRPr>
          </a:p>
        </p:txBody>
      </p:sp>
      <p:cxnSp>
        <p:nvCxnSpPr>
          <p:cNvPr id="23" name="Shape 317"/>
          <p:cNvCxnSpPr>
            <a:cxnSpLocks/>
          </p:cNvCxnSpPr>
          <p:nvPr/>
        </p:nvCxnSpPr>
        <p:spPr>
          <a:xfrm>
            <a:off x="7631910" y="2463023"/>
            <a:ext cx="534573" cy="2344"/>
          </a:xfrm>
          <a:prstGeom prst="straightConnector1">
            <a:avLst/>
          </a:prstGeom>
          <a:noFill/>
          <a:ln w="53975" cap="flat" cmpd="sng">
            <a:solidFill>
              <a:schemeClr val="dk1"/>
            </a:solidFill>
            <a:prstDash val="solid"/>
            <a:round/>
            <a:headEnd type="none" w="med" len="med"/>
            <a:tailEnd type="stealth" w="lg" len="lg"/>
          </a:ln>
        </p:spPr>
      </p:cxnSp>
      <p:cxnSp>
        <p:nvCxnSpPr>
          <p:cNvPr id="24" name="Shape 317"/>
          <p:cNvCxnSpPr>
            <a:cxnSpLocks/>
          </p:cNvCxnSpPr>
          <p:nvPr/>
        </p:nvCxnSpPr>
        <p:spPr>
          <a:xfrm>
            <a:off x="7631910" y="3570693"/>
            <a:ext cx="534573" cy="2344"/>
          </a:xfrm>
          <a:prstGeom prst="straightConnector1">
            <a:avLst/>
          </a:prstGeom>
          <a:noFill/>
          <a:ln w="53975" cap="flat" cmpd="sng">
            <a:solidFill>
              <a:schemeClr val="dk1"/>
            </a:solidFill>
            <a:prstDash val="solid"/>
            <a:round/>
            <a:headEnd type="none" w="med" len="med"/>
            <a:tailEnd type="stealth" w="lg" len="lg"/>
          </a:ln>
        </p:spPr>
      </p:cxnSp>
      <p:sp>
        <p:nvSpPr>
          <p:cNvPr id="29" name="Shape 207"/>
          <p:cNvSpPr/>
          <p:nvPr/>
        </p:nvSpPr>
        <p:spPr>
          <a:xfrm>
            <a:off x="399227" y="4718488"/>
            <a:ext cx="2383978" cy="439048"/>
          </a:xfrm>
          <a:prstGeom prst="rect">
            <a:avLst/>
          </a:prstGeom>
          <a:noFill/>
          <a:ln w="25400" cap="flat" cmpd="sng">
            <a:no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solidFill>
                  <a:schemeClr val="tx2">
                    <a:lumMod val="60000"/>
                    <a:lumOff val="40000"/>
                  </a:schemeClr>
                </a:solidFill>
                <a:latin typeface="Arial"/>
                <a:ea typeface="Arial"/>
                <a:cs typeface="Arial"/>
                <a:sym typeface="Arial"/>
              </a:rPr>
              <a:t>Traditional Set Indexing (TSI)</a:t>
            </a:r>
            <a:endParaRPr lang="en-US" sz="2200" b="1" u="none" strike="noStrike" cap="none" dirty="0">
              <a:solidFill>
                <a:schemeClr val="tx2">
                  <a:lumMod val="60000"/>
                  <a:lumOff val="40000"/>
                </a:schemeClr>
              </a:solidFill>
              <a:latin typeface="Arial"/>
              <a:ea typeface="Arial"/>
              <a:cs typeface="Arial"/>
              <a:sym typeface="Arial"/>
            </a:endParaRPr>
          </a:p>
        </p:txBody>
      </p:sp>
      <p:sp>
        <p:nvSpPr>
          <p:cNvPr id="30" name="Shape 207"/>
          <p:cNvSpPr/>
          <p:nvPr/>
        </p:nvSpPr>
        <p:spPr>
          <a:xfrm>
            <a:off x="5553812" y="4703144"/>
            <a:ext cx="2822392" cy="454392"/>
          </a:xfrm>
          <a:prstGeom prst="rect">
            <a:avLst/>
          </a:prstGeom>
          <a:noFill/>
          <a:ln w="25400" cap="flat" cmpd="sng">
            <a:no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solidFill>
                  <a:srgbClr val="FF3041"/>
                </a:solidFill>
                <a:latin typeface="Arial"/>
                <a:ea typeface="Arial"/>
                <a:cs typeface="Arial"/>
                <a:sym typeface="Arial"/>
              </a:rPr>
              <a:t>Bandwidth-Aware Indexing (BAI)</a:t>
            </a:r>
            <a:endParaRPr lang="en-US" sz="2200" b="1" u="none" strike="noStrike" cap="none" dirty="0">
              <a:solidFill>
                <a:srgbClr val="FF3041"/>
              </a:solidFill>
              <a:latin typeface="Arial"/>
              <a:ea typeface="Arial"/>
              <a:cs typeface="Arial"/>
              <a:sym typeface="Arial"/>
            </a:endParaRPr>
          </a:p>
        </p:txBody>
      </p:sp>
      <p:sp>
        <p:nvSpPr>
          <p:cNvPr id="34" name="Shape 210"/>
          <p:cNvSpPr/>
          <p:nvPr/>
        </p:nvSpPr>
        <p:spPr>
          <a:xfrm>
            <a:off x="4203495" y="3871895"/>
            <a:ext cx="729915" cy="381000"/>
          </a:xfrm>
          <a:prstGeom prst="rect">
            <a:avLst/>
          </a:prstGeom>
          <a:solidFill>
            <a:srgbClr val="54E44A"/>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latin typeface="Arial"/>
                <a:ea typeface="Arial"/>
                <a:cs typeface="Arial"/>
                <a:sym typeface="Arial"/>
              </a:rPr>
              <a:t>7</a:t>
            </a:r>
            <a:endParaRPr lang="en-US" sz="2200" b="1" i="0" u="none" strike="noStrike" cap="none" dirty="0">
              <a:latin typeface="Arial"/>
              <a:ea typeface="Arial"/>
              <a:cs typeface="Arial"/>
              <a:sym typeface="Arial"/>
            </a:endParaRPr>
          </a:p>
        </p:txBody>
      </p:sp>
      <p:sp>
        <p:nvSpPr>
          <p:cNvPr id="35" name="Shape 205"/>
          <p:cNvSpPr/>
          <p:nvPr/>
        </p:nvSpPr>
        <p:spPr>
          <a:xfrm>
            <a:off x="3473580" y="2296115"/>
            <a:ext cx="729915" cy="381000"/>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i="0" u="none" strike="noStrike" cap="none" dirty="0">
                <a:latin typeface="Arial"/>
                <a:ea typeface="Arial"/>
                <a:cs typeface="Arial"/>
                <a:sym typeface="Arial"/>
              </a:rPr>
              <a:t>0</a:t>
            </a:r>
          </a:p>
        </p:txBody>
      </p:sp>
      <p:sp>
        <p:nvSpPr>
          <p:cNvPr id="39" name="Shape 205"/>
          <p:cNvSpPr/>
          <p:nvPr/>
        </p:nvSpPr>
        <p:spPr>
          <a:xfrm>
            <a:off x="3473578" y="2296115"/>
            <a:ext cx="755743" cy="371311"/>
          </a:xfrm>
          <a:prstGeom prst="rect">
            <a:avLst/>
          </a:prstGeom>
          <a:noFill/>
          <a:ln w="76200" cap="flat" cmpd="sng">
            <a:solidFill>
              <a:srgbClr val="F300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2200" b="1" i="0" u="none" strike="noStrike" cap="none" dirty="0">
              <a:latin typeface="Arial"/>
              <a:ea typeface="Arial"/>
              <a:cs typeface="Arial"/>
              <a:sym typeface="Arial"/>
            </a:endParaRPr>
          </a:p>
        </p:txBody>
      </p:sp>
      <p:cxnSp>
        <p:nvCxnSpPr>
          <p:cNvPr id="40" name="Shape 317"/>
          <p:cNvCxnSpPr>
            <a:cxnSpLocks/>
          </p:cNvCxnSpPr>
          <p:nvPr/>
        </p:nvCxnSpPr>
        <p:spPr>
          <a:xfrm>
            <a:off x="4933412" y="2452299"/>
            <a:ext cx="534573" cy="2344"/>
          </a:xfrm>
          <a:prstGeom prst="straightConnector1">
            <a:avLst/>
          </a:prstGeom>
          <a:noFill/>
          <a:ln w="53975" cap="flat" cmpd="sng">
            <a:solidFill>
              <a:schemeClr val="dk1"/>
            </a:solidFill>
            <a:prstDash val="solid"/>
            <a:round/>
            <a:headEnd type="none" w="med" len="med"/>
            <a:tailEnd type="stealth" w="lg" len="lg"/>
          </a:ln>
        </p:spPr>
      </p:cxnSp>
      <p:cxnSp>
        <p:nvCxnSpPr>
          <p:cNvPr id="41" name="Shape 318"/>
          <p:cNvCxnSpPr>
            <a:cxnSpLocks/>
          </p:cNvCxnSpPr>
          <p:nvPr/>
        </p:nvCxnSpPr>
        <p:spPr>
          <a:xfrm>
            <a:off x="4933411" y="3031779"/>
            <a:ext cx="534573" cy="2344"/>
          </a:xfrm>
          <a:prstGeom prst="straightConnector1">
            <a:avLst/>
          </a:prstGeom>
          <a:noFill/>
          <a:ln w="53975" cap="flat" cmpd="sng">
            <a:solidFill>
              <a:schemeClr val="dk1"/>
            </a:solidFill>
            <a:prstDash val="solid"/>
            <a:round/>
            <a:headEnd type="none" w="med" len="med"/>
            <a:tailEnd type="stealth" w="lg" len="lg"/>
          </a:ln>
        </p:spPr>
      </p:cxnSp>
      <p:sp>
        <p:nvSpPr>
          <p:cNvPr id="57" name="Shape 207"/>
          <p:cNvSpPr/>
          <p:nvPr/>
        </p:nvSpPr>
        <p:spPr>
          <a:xfrm>
            <a:off x="2999791" y="4703144"/>
            <a:ext cx="2410587" cy="454392"/>
          </a:xfrm>
          <a:prstGeom prst="rect">
            <a:avLst/>
          </a:prstGeom>
          <a:noFill/>
          <a:ln w="25400" cap="flat" cmpd="sng">
            <a:no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solidFill>
                  <a:schemeClr val="dk1"/>
                </a:solidFill>
                <a:latin typeface="Arial"/>
                <a:ea typeface="Arial"/>
                <a:cs typeface="Arial"/>
                <a:sym typeface="Arial"/>
              </a:rPr>
              <a:t>Naïve Spatial Indexing</a:t>
            </a:r>
            <a:endParaRPr lang="en-US" sz="2200" b="1" i="0" u="none" strike="noStrike" cap="none" dirty="0">
              <a:solidFill>
                <a:schemeClr val="dk1"/>
              </a:solidFill>
              <a:latin typeface="Arial"/>
              <a:ea typeface="Arial"/>
              <a:cs typeface="Arial"/>
              <a:sym typeface="Arial"/>
            </a:endParaRPr>
          </a:p>
        </p:txBody>
      </p:sp>
      <p:sp>
        <p:nvSpPr>
          <p:cNvPr id="58" name="Shape 205"/>
          <p:cNvSpPr/>
          <p:nvPr/>
        </p:nvSpPr>
        <p:spPr>
          <a:xfrm>
            <a:off x="4211033" y="3893313"/>
            <a:ext cx="755743" cy="371311"/>
          </a:xfrm>
          <a:prstGeom prst="rect">
            <a:avLst/>
          </a:prstGeom>
          <a:noFill/>
          <a:ln w="76200" cap="flat" cmpd="sng">
            <a:solidFill>
              <a:srgbClr val="F300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2200" b="1" i="0" u="none" strike="noStrike" cap="none" dirty="0">
              <a:latin typeface="Arial"/>
              <a:ea typeface="Arial"/>
              <a:cs typeface="Arial"/>
              <a:sym typeface="Arial"/>
            </a:endParaRPr>
          </a:p>
        </p:txBody>
      </p:sp>
      <p:cxnSp>
        <p:nvCxnSpPr>
          <p:cNvPr id="59" name="Shape 317"/>
          <p:cNvCxnSpPr>
            <a:cxnSpLocks/>
          </p:cNvCxnSpPr>
          <p:nvPr/>
        </p:nvCxnSpPr>
        <p:spPr>
          <a:xfrm>
            <a:off x="2325127" y="2491458"/>
            <a:ext cx="534573" cy="2344"/>
          </a:xfrm>
          <a:prstGeom prst="straightConnector1">
            <a:avLst/>
          </a:prstGeom>
          <a:noFill/>
          <a:ln w="53975" cap="flat" cmpd="sng">
            <a:solidFill>
              <a:schemeClr val="dk1"/>
            </a:solidFill>
            <a:prstDash val="solid"/>
            <a:round/>
            <a:headEnd type="none" w="med" len="med"/>
            <a:tailEnd type="stealth" w="lg" len="lg"/>
          </a:ln>
        </p:spPr>
      </p:cxnSp>
      <p:cxnSp>
        <p:nvCxnSpPr>
          <p:cNvPr id="60" name="Shape 318"/>
          <p:cNvCxnSpPr>
            <a:cxnSpLocks/>
          </p:cNvCxnSpPr>
          <p:nvPr/>
        </p:nvCxnSpPr>
        <p:spPr>
          <a:xfrm>
            <a:off x="2325126" y="3070938"/>
            <a:ext cx="534573" cy="2344"/>
          </a:xfrm>
          <a:prstGeom prst="straightConnector1">
            <a:avLst/>
          </a:prstGeom>
          <a:noFill/>
          <a:ln w="53975" cap="flat" cmpd="sng">
            <a:solidFill>
              <a:schemeClr val="dk1"/>
            </a:solidFill>
            <a:prstDash val="solid"/>
            <a:round/>
            <a:headEnd type="none" w="med" len="med"/>
            <a:tailEnd type="stealth" w="lg" len="lg"/>
          </a:ln>
        </p:spPr>
      </p:cxnSp>
      <p:cxnSp>
        <p:nvCxnSpPr>
          <p:cNvPr id="61" name="Shape 317"/>
          <p:cNvCxnSpPr>
            <a:cxnSpLocks/>
          </p:cNvCxnSpPr>
          <p:nvPr/>
        </p:nvCxnSpPr>
        <p:spPr>
          <a:xfrm>
            <a:off x="2336354" y="3554562"/>
            <a:ext cx="534573" cy="2344"/>
          </a:xfrm>
          <a:prstGeom prst="straightConnector1">
            <a:avLst/>
          </a:prstGeom>
          <a:noFill/>
          <a:ln w="53975" cap="flat" cmpd="sng">
            <a:solidFill>
              <a:schemeClr val="dk1"/>
            </a:solidFill>
            <a:prstDash val="solid"/>
            <a:round/>
            <a:headEnd type="none" w="med" len="med"/>
            <a:tailEnd type="stealth" w="lg" len="lg"/>
          </a:ln>
        </p:spPr>
      </p:cxnSp>
      <p:cxnSp>
        <p:nvCxnSpPr>
          <p:cNvPr id="62" name="Shape 318"/>
          <p:cNvCxnSpPr>
            <a:cxnSpLocks/>
          </p:cNvCxnSpPr>
          <p:nvPr/>
        </p:nvCxnSpPr>
        <p:spPr>
          <a:xfrm>
            <a:off x="2336353" y="4134042"/>
            <a:ext cx="534573" cy="2344"/>
          </a:xfrm>
          <a:prstGeom prst="straightConnector1">
            <a:avLst/>
          </a:prstGeom>
          <a:noFill/>
          <a:ln w="53975" cap="flat" cmpd="sng">
            <a:solidFill>
              <a:schemeClr val="dk1"/>
            </a:solidFill>
            <a:prstDash val="solid"/>
            <a:round/>
            <a:headEnd type="none" w="med" len="med"/>
            <a:tailEnd type="stealth" w="lg" len="lg"/>
          </a:ln>
        </p:spPr>
      </p:cxnSp>
      <p:sp>
        <p:nvSpPr>
          <p:cNvPr id="63" name="Shape 225"/>
          <p:cNvSpPr/>
          <p:nvPr/>
        </p:nvSpPr>
        <p:spPr>
          <a:xfrm>
            <a:off x="491030" y="5685562"/>
            <a:ext cx="8138620" cy="979518"/>
          </a:xfrm>
          <a:prstGeom prst="rect">
            <a:avLst/>
          </a:prstGeom>
          <a:solidFill>
            <a:srgbClr val="BBCFE6"/>
          </a:solidFill>
          <a:ln w="38100" cap="flat" cmpd="sng">
            <a:solidFill>
              <a:srgbClr val="FF6600"/>
            </a:solidFill>
            <a:prstDash val="solid"/>
            <a:round/>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2800" dirty="0">
                <a:solidFill>
                  <a:srgbClr val="FF3041"/>
                </a:solidFill>
                <a:latin typeface="Arial"/>
                <a:ea typeface="Arial"/>
                <a:cs typeface="Arial"/>
                <a:sym typeface="Arial"/>
              </a:rPr>
              <a:t>Bandwidth-Aware Indexing (BAI) </a:t>
            </a:r>
            <a:r>
              <a:rPr lang="en-US" sz="2800" dirty="0">
                <a:solidFill>
                  <a:schemeClr val="dk1"/>
                </a:solidFill>
                <a:latin typeface="Arial"/>
                <a:ea typeface="Arial"/>
                <a:cs typeface="Arial"/>
                <a:sym typeface="Arial"/>
              </a:rPr>
              <a:t>facilitates quick switching between two indices </a:t>
            </a:r>
            <a:r>
              <a:rPr lang="en-US" sz="2800" dirty="0">
                <a:solidFill>
                  <a:schemeClr val="tx2">
                    <a:lumMod val="60000"/>
                    <a:lumOff val="40000"/>
                  </a:schemeClr>
                </a:solidFill>
                <a:latin typeface="Arial"/>
                <a:ea typeface="Arial"/>
                <a:cs typeface="Arial"/>
                <a:sym typeface="Arial"/>
              </a:rPr>
              <a:t>TSI</a:t>
            </a:r>
            <a:r>
              <a:rPr lang="en-US" sz="2800" dirty="0">
                <a:solidFill>
                  <a:schemeClr val="dk1"/>
                </a:solidFill>
                <a:latin typeface="Arial"/>
                <a:ea typeface="Arial"/>
                <a:cs typeface="Arial"/>
                <a:sym typeface="Arial"/>
              </a:rPr>
              <a:t> and </a:t>
            </a:r>
            <a:r>
              <a:rPr lang="en-US" sz="2800" dirty="0">
                <a:solidFill>
                  <a:srgbClr val="FF3041"/>
                </a:solidFill>
                <a:latin typeface="Arial"/>
                <a:ea typeface="Arial"/>
                <a:cs typeface="Arial"/>
                <a:sym typeface="Arial"/>
              </a:rPr>
              <a:t>BAI</a:t>
            </a:r>
            <a:r>
              <a:rPr lang="en-US" sz="2800" dirty="0">
                <a:solidFill>
                  <a:schemeClr val="dk1"/>
                </a:solidFill>
                <a:latin typeface="Arial"/>
                <a:ea typeface="Arial"/>
                <a:cs typeface="Arial"/>
                <a:sym typeface="Arial"/>
              </a:rPr>
              <a:t>.</a:t>
            </a:r>
          </a:p>
        </p:txBody>
      </p:sp>
      <p:sp>
        <p:nvSpPr>
          <p:cNvPr id="25" name="Shape 205"/>
          <p:cNvSpPr/>
          <p:nvPr/>
        </p:nvSpPr>
        <p:spPr>
          <a:xfrm>
            <a:off x="6172076" y="2341046"/>
            <a:ext cx="729920" cy="348356"/>
          </a:xfrm>
          <a:prstGeom prst="rect">
            <a:avLst/>
          </a:prstGeom>
          <a:noFill/>
          <a:ln w="76200" cap="flat" cmpd="sng">
            <a:solidFill>
              <a:srgbClr val="F300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2200" b="1" i="0" u="none" strike="noStrike" cap="none" dirty="0">
              <a:latin typeface="Arial"/>
              <a:ea typeface="Arial"/>
              <a:cs typeface="Arial"/>
              <a:sym typeface="Arial"/>
            </a:endParaRPr>
          </a:p>
        </p:txBody>
      </p:sp>
      <p:sp>
        <p:nvSpPr>
          <p:cNvPr id="26" name="Shape 205"/>
          <p:cNvSpPr/>
          <p:nvPr/>
        </p:nvSpPr>
        <p:spPr>
          <a:xfrm>
            <a:off x="6172078" y="3386516"/>
            <a:ext cx="729918" cy="367203"/>
          </a:xfrm>
          <a:prstGeom prst="rect">
            <a:avLst/>
          </a:prstGeom>
          <a:noFill/>
          <a:ln w="76200" cap="flat" cmpd="sng">
            <a:solidFill>
              <a:srgbClr val="F300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2200" b="1" i="0" u="none" strike="noStrike" cap="none" dirty="0">
              <a:latin typeface="Arial"/>
              <a:ea typeface="Arial"/>
              <a:cs typeface="Arial"/>
              <a:sym typeface="Arial"/>
            </a:endParaRPr>
          </a:p>
        </p:txBody>
      </p:sp>
      <p:sp>
        <p:nvSpPr>
          <p:cNvPr id="27" name="Shape 205"/>
          <p:cNvSpPr/>
          <p:nvPr/>
        </p:nvSpPr>
        <p:spPr>
          <a:xfrm>
            <a:off x="6901995" y="2847459"/>
            <a:ext cx="729913" cy="381000"/>
          </a:xfrm>
          <a:prstGeom prst="rect">
            <a:avLst/>
          </a:prstGeom>
          <a:noFill/>
          <a:ln w="76200" cap="flat" cmpd="sng">
            <a:solidFill>
              <a:srgbClr val="F300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2200" b="1" i="0" u="none" strike="noStrike" cap="none" dirty="0">
              <a:latin typeface="Arial"/>
              <a:ea typeface="Arial"/>
              <a:cs typeface="Arial"/>
              <a:sym typeface="Arial"/>
            </a:endParaRPr>
          </a:p>
        </p:txBody>
      </p:sp>
      <p:sp>
        <p:nvSpPr>
          <p:cNvPr id="28" name="Shape 205"/>
          <p:cNvSpPr/>
          <p:nvPr/>
        </p:nvSpPr>
        <p:spPr>
          <a:xfrm>
            <a:off x="6901995" y="3894867"/>
            <a:ext cx="729915" cy="438917"/>
          </a:xfrm>
          <a:prstGeom prst="rect">
            <a:avLst/>
          </a:prstGeom>
          <a:noFill/>
          <a:ln w="76200" cap="flat" cmpd="sng">
            <a:solidFill>
              <a:srgbClr val="F300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2200" b="1" i="0" u="none" strike="noStrike" cap="none" dirty="0">
              <a:latin typeface="Arial"/>
              <a:ea typeface="Arial"/>
              <a:cs typeface="Arial"/>
              <a:sym typeface="Arial"/>
            </a:endParaRPr>
          </a:p>
        </p:txBody>
      </p:sp>
    </p:spTree>
    <p:extLst>
      <p:ext uri="{BB962C8B-B14F-4D97-AF65-F5344CB8AC3E}">
        <p14:creationId xmlns:p14="http://schemas.microsoft.com/office/powerpoint/2010/main" val="2484147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77778E-6 -2.96296E-6 L 0.07986 -0.07639 " pathEditMode="relative" rAng="0" ptsTypes="AA">
                                      <p:cBhvr>
                                        <p:cTn id="6" dur="1250" fill="hold"/>
                                        <p:tgtEl>
                                          <p:spTgt spid="53"/>
                                        </p:tgtEl>
                                        <p:attrNameLst>
                                          <p:attrName>ppt_x</p:attrName>
                                          <p:attrName>ppt_y</p:attrName>
                                        </p:attrNameLst>
                                      </p:cBhvr>
                                      <p:rCtr x="3993" y="-3819"/>
                                    </p:animMotion>
                                  </p:childTnLst>
                                </p:cTn>
                              </p:par>
                              <p:par>
                                <p:cTn id="7" presetID="42" presetClass="path" presetSubtype="0" accel="50000" decel="50000" fill="hold" grpId="0" nodeType="withEffect">
                                  <p:stCondLst>
                                    <p:cond delay="0"/>
                                  </p:stCondLst>
                                  <p:childTnLst>
                                    <p:animMotion origin="layout" path="M 1.66667E-6 1.11111E-6 L -0.07986 0.15301 " pathEditMode="relative" rAng="0" ptsTypes="AA">
                                      <p:cBhvr>
                                        <p:cTn id="8" dur="1250" fill="hold"/>
                                        <p:tgtEl>
                                          <p:spTgt spid="64"/>
                                        </p:tgtEl>
                                        <p:attrNameLst>
                                          <p:attrName>ppt_x</p:attrName>
                                          <p:attrName>ppt_y</p:attrName>
                                        </p:attrNameLst>
                                      </p:cBhvr>
                                      <p:rCtr x="-3993" y="7639"/>
                                    </p:animMotion>
                                  </p:childTnLst>
                                </p:cTn>
                              </p:par>
                              <p:par>
                                <p:cTn id="9" presetID="42" presetClass="path" presetSubtype="0" accel="50000" decel="50000" fill="hold" grpId="0" nodeType="withEffect">
                                  <p:stCondLst>
                                    <p:cond delay="0"/>
                                  </p:stCondLst>
                                  <p:childTnLst>
                                    <p:animMotion origin="layout" path="M 1.66667E-6 -2.96296E-6 L 1.66667E-6 0.07662 " pathEditMode="relative" rAng="0" ptsTypes="AA">
                                      <p:cBhvr>
                                        <p:cTn id="10" dur="1250" fill="hold"/>
                                        <p:tgtEl>
                                          <p:spTgt spid="65"/>
                                        </p:tgtEl>
                                        <p:attrNameLst>
                                          <p:attrName>ppt_x</p:attrName>
                                          <p:attrName>ppt_y</p:attrName>
                                        </p:attrNameLst>
                                      </p:cBhvr>
                                      <p:rCtr x="0" y="3819"/>
                                    </p:animMotion>
                                  </p:childTnLst>
                                </p:cTn>
                              </p:par>
                              <p:par>
                                <p:cTn id="11" presetID="42" presetClass="path" presetSubtype="0" accel="50000" decel="50000" fill="hold" grpId="0" nodeType="withEffect">
                                  <p:stCondLst>
                                    <p:cond delay="0"/>
                                  </p:stCondLst>
                                  <p:childTnLst>
                                    <p:animMotion origin="layout" path="M 2.77778E-6 -3.33333E-6 L 2.77778E-6 -0.07662 " pathEditMode="relative" rAng="0" ptsTypes="AA">
                                      <p:cBhvr>
                                        <p:cTn id="12" dur="1250" fill="hold"/>
                                        <p:tgtEl>
                                          <p:spTgt spid="54"/>
                                        </p:tgtEl>
                                        <p:attrNameLst>
                                          <p:attrName>ppt_x</p:attrName>
                                          <p:attrName>ppt_y</p:attrName>
                                        </p:attrNameLst>
                                      </p:cBhvr>
                                      <p:rCtr x="0" y="-3843"/>
                                    </p:animMotion>
                                  </p:childTnLst>
                                </p:cTn>
                              </p:par>
                              <p:par>
                                <p:cTn id="13" presetID="42" presetClass="path" presetSubtype="0" accel="50000" decel="50000" fill="hold" grpId="0" nodeType="withEffect">
                                  <p:stCondLst>
                                    <p:cond delay="0"/>
                                  </p:stCondLst>
                                  <p:childTnLst>
                                    <p:animMotion origin="layout" path="M 1.66667E-6 -3.33333E-6 L -0.07986 0.07662 " pathEditMode="relative" rAng="0" ptsTypes="AA">
                                      <p:cBhvr>
                                        <p:cTn id="14" dur="1250" fill="hold"/>
                                        <p:tgtEl>
                                          <p:spTgt spid="66"/>
                                        </p:tgtEl>
                                        <p:attrNameLst>
                                          <p:attrName>ppt_x</p:attrName>
                                          <p:attrName>ppt_y</p:attrName>
                                        </p:attrNameLst>
                                      </p:cBhvr>
                                      <p:rCtr x="-3993" y="3819"/>
                                    </p:animMotion>
                                  </p:childTnLst>
                                </p:cTn>
                              </p:par>
                              <p:par>
                                <p:cTn id="15" presetID="42" presetClass="path" presetSubtype="0" accel="50000" decel="50000" fill="hold" grpId="0" nodeType="withEffect">
                                  <p:stCondLst>
                                    <p:cond delay="0"/>
                                  </p:stCondLst>
                                  <p:childTnLst>
                                    <p:animMotion origin="layout" path="M 2.77778E-6 4.44444E-6 L 0.07986 -0.15325 " pathEditMode="relative" rAng="0" ptsTypes="AA">
                                      <p:cBhvr>
                                        <p:cTn id="16" dur="1250" fill="hold"/>
                                        <p:tgtEl>
                                          <p:spTgt spid="56"/>
                                        </p:tgtEl>
                                        <p:attrNameLst>
                                          <p:attrName>ppt_x</p:attrName>
                                          <p:attrName>ppt_y</p:attrName>
                                        </p:attrNameLst>
                                      </p:cBhvr>
                                      <p:rCtr x="3993" y="-7662"/>
                                    </p:animMotion>
                                  </p:childTnLst>
                                </p:cTn>
                              </p:par>
                            </p:childTnLst>
                          </p:cTn>
                        </p:par>
                        <p:par>
                          <p:cTn id="17" fill="hold">
                            <p:stCondLst>
                              <p:cond delay="1250"/>
                            </p:stCondLst>
                            <p:childTnLst>
                              <p:par>
                                <p:cTn id="18" presetID="1" presetClass="entr" presetSubtype="0" fill="hold" nodeType="afterEffect">
                                  <p:stCondLst>
                                    <p:cond delay="0"/>
                                  </p:stCondLst>
                                  <p:childTnLst>
                                    <p:set>
                                      <p:cBhvr>
                                        <p:cTn id="19" dur="1" fill="hold">
                                          <p:stCondLst>
                                            <p:cond delay="0"/>
                                          </p:stCondLst>
                                        </p:cTn>
                                        <p:tgtEl>
                                          <p:spTgt spid="4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41"/>
                                        </p:tgtEl>
                                        <p:attrNameLst>
                                          <p:attrName>style.visibility</p:attrName>
                                        </p:attrNameLst>
                                      </p:cBhvr>
                                      <p:to>
                                        <p:strVal val="visible"/>
                                      </p:to>
                                    </p:set>
                                  </p:childTnLst>
                                </p:cTn>
                              </p:par>
                            </p:childTnLst>
                          </p:cTn>
                        </p:par>
                        <p:par>
                          <p:cTn id="22" fill="hold">
                            <p:stCondLst>
                              <p:cond delay="1250"/>
                            </p:stCondLst>
                            <p:childTnLst>
                              <p:par>
                                <p:cTn id="23" presetID="1" presetClass="entr" presetSubtype="0" fill="hold" grpId="0" nodeType="after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6" grpId="0" animBg="1"/>
      <p:bldP spid="64" grpId="0" animBg="1"/>
      <p:bldP spid="65" grpId="0" animBg="1"/>
      <p:bldP spid="66" grpId="0" animBg="1"/>
      <p:bldP spid="39" grpId="0" animBg="1"/>
      <p:bldP spid="5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206"/>
          <p:cNvSpPr/>
          <p:nvPr/>
        </p:nvSpPr>
        <p:spPr>
          <a:xfrm>
            <a:off x="6901995" y="2847459"/>
            <a:ext cx="729915" cy="381000"/>
          </a:xfrm>
          <a:prstGeom prst="rect">
            <a:avLst/>
          </a:prstGeom>
          <a:solidFill>
            <a:srgbClr val="54E44A"/>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i="0" u="none" strike="noStrike" cap="none" dirty="0">
                <a:latin typeface="Arial"/>
                <a:ea typeface="Arial"/>
                <a:cs typeface="Arial"/>
                <a:sym typeface="Arial"/>
              </a:rPr>
              <a:t>5</a:t>
            </a:r>
          </a:p>
        </p:txBody>
      </p:sp>
      <p:sp>
        <p:nvSpPr>
          <p:cNvPr id="22" name="Shape 210"/>
          <p:cNvSpPr/>
          <p:nvPr/>
        </p:nvSpPr>
        <p:spPr>
          <a:xfrm>
            <a:off x="6901993" y="3897979"/>
            <a:ext cx="729915" cy="381000"/>
          </a:xfrm>
          <a:prstGeom prst="rect">
            <a:avLst/>
          </a:prstGeom>
          <a:solidFill>
            <a:srgbClr val="54E44A"/>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i="0" u="none" strike="noStrike" cap="none" dirty="0">
                <a:latin typeface="Arial"/>
                <a:ea typeface="Arial"/>
                <a:cs typeface="Arial"/>
                <a:sym typeface="Arial"/>
              </a:rPr>
              <a:t>7</a:t>
            </a:r>
          </a:p>
        </p:txBody>
      </p:sp>
      <p:sp>
        <p:nvSpPr>
          <p:cNvPr id="2" name="Title 1"/>
          <p:cNvSpPr>
            <a:spLocks noGrp="1"/>
          </p:cNvSpPr>
          <p:nvPr>
            <p:ph type="title"/>
          </p:nvPr>
        </p:nvSpPr>
        <p:spPr/>
        <p:txBody>
          <a:bodyPr/>
          <a:lstStyle/>
          <a:p>
            <a:r>
              <a:rPr lang="en-US" dirty="0"/>
              <a:t>Flexible Mapping (</a:t>
            </a:r>
            <a:r>
              <a:rPr lang="en-US" i="1" dirty="0"/>
              <a:t>TSI</a:t>
            </a:r>
            <a:r>
              <a:rPr lang="en-US" dirty="0"/>
              <a:t> or </a:t>
            </a:r>
            <a:r>
              <a:rPr lang="en-US" i="1" dirty="0"/>
              <a:t>BAI</a:t>
            </a:r>
            <a:r>
              <a:rPr lang="en-US" dirty="0"/>
              <a:t>)</a:t>
            </a:r>
          </a:p>
        </p:txBody>
      </p:sp>
      <p:sp>
        <p:nvSpPr>
          <p:cNvPr id="4" name="Slide Number Placeholder 3"/>
          <p:cNvSpPr>
            <a:spLocks noGrp="1"/>
          </p:cNvSpPr>
          <p:nvPr>
            <p:ph type="sldNum" sz="quarter" idx="12"/>
          </p:nvPr>
        </p:nvSpPr>
        <p:spPr/>
        <p:txBody>
          <a:bodyPr/>
          <a:lstStyle/>
          <a:p>
            <a:pPr>
              <a:defRPr/>
            </a:pPr>
            <a:fld id="{866DA6C0-E8D2-8D44-A834-246A4BF6B0E5}" type="slidenum">
              <a:rPr lang="en-US" smtClean="0"/>
              <a:pPr>
                <a:defRPr/>
              </a:pPr>
              <a:t>24</a:t>
            </a:fld>
            <a:endParaRPr lang="en-US"/>
          </a:p>
        </p:txBody>
      </p:sp>
      <p:sp>
        <p:nvSpPr>
          <p:cNvPr id="5" name="Shape 205"/>
          <p:cNvSpPr/>
          <p:nvPr/>
        </p:nvSpPr>
        <p:spPr>
          <a:xfrm>
            <a:off x="861299" y="2319088"/>
            <a:ext cx="729915" cy="381000"/>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latin typeface="Arial"/>
                <a:ea typeface="Arial"/>
                <a:cs typeface="Arial"/>
                <a:sym typeface="Arial"/>
              </a:rPr>
              <a:t>0</a:t>
            </a:r>
            <a:endParaRPr lang="en-US" sz="2200" b="1" i="0" u="none" strike="noStrike" cap="none" dirty="0">
              <a:latin typeface="Arial"/>
              <a:ea typeface="Arial"/>
              <a:cs typeface="Arial"/>
              <a:sym typeface="Arial"/>
            </a:endParaRPr>
          </a:p>
        </p:txBody>
      </p:sp>
      <p:sp>
        <p:nvSpPr>
          <p:cNvPr id="6" name="Shape 206"/>
          <p:cNvSpPr/>
          <p:nvPr/>
        </p:nvSpPr>
        <p:spPr>
          <a:xfrm>
            <a:off x="861299" y="2844348"/>
            <a:ext cx="729915" cy="3810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latin typeface="Arial"/>
                <a:ea typeface="Arial"/>
                <a:cs typeface="Arial"/>
                <a:sym typeface="Arial"/>
              </a:rPr>
              <a:t>1</a:t>
            </a:r>
            <a:endParaRPr lang="en-US" sz="2200" b="1" i="0" u="none" strike="noStrike" cap="none" dirty="0">
              <a:latin typeface="Arial"/>
              <a:ea typeface="Arial"/>
              <a:cs typeface="Arial"/>
              <a:sym typeface="Arial"/>
            </a:endParaRPr>
          </a:p>
        </p:txBody>
      </p:sp>
      <p:sp>
        <p:nvSpPr>
          <p:cNvPr id="7" name="Shape 209"/>
          <p:cNvSpPr/>
          <p:nvPr/>
        </p:nvSpPr>
        <p:spPr>
          <a:xfrm>
            <a:off x="861298" y="3369608"/>
            <a:ext cx="729915" cy="381000"/>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latin typeface="Arial"/>
                <a:ea typeface="Arial"/>
                <a:cs typeface="Arial"/>
                <a:sym typeface="Arial"/>
              </a:rPr>
              <a:t>2</a:t>
            </a:r>
            <a:endParaRPr lang="en-US" sz="2200" b="1" i="0" u="none" strike="noStrike" cap="none" dirty="0">
              <a:latin typeface="Arial"/>
              <a:ea typeface="Arial"/>
              <a:cs typeface="Arial"/>
              <a:sym typeface="Arial"/>
            </a:endParaRPr>
          </a:p>
        </p:txBody>
      </p:sp>
      <p:sp>
        <p:nvSpPr>
          <p:cNvPr id="8" name="Shape 210"/>
          <p:cNvSpPr/>
          <p:nvPr/>
        </p:nvSpPr>
        <p:spPr>
          <a:xfrm>
            <a:off x="861297" y="3894868"/>
            <a:ext cx="729915" cy="3810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latin typeface="Arial"/>
                <a:ea typeface="Arial"/>
                <a:cs typeface="Arial"/>
                <a:sym typeface="Arial"/>
              </a:rPr>
              <a:t>3</a:t>
            </a:r>
            <a:endParaRPr lang="en-US" sz="2200" b="1" i="0" u="none" strike="noStrike" cap="none" dirty="0">
              <a:latin typeface="Arial"/>
              <a:ea typeface="Arial"/>
              <a:cs typeface="Arial"/>
              <a:sym typeface="Arial"/>
            </a:endParaRPr>
          </a:p>
        </p:txBody>
      </p:sp>
      <p:grpSp>
        <p:nvGrpSpPr>
          <p:cNvPr id="9" name="Group 8"/>
          <p:cNvGrpSpPr/>
          <p:nvPr/>
        </p:nvGrpSpPr>
        <p:grpSpPr>
          <a:xfrm>
            <a:off x="1591214" y="2319088"/>
            <a:ext cx="729917" cy="1956780"/>
            <a:chOff x="4224686" y="3385659"/>
            <a:chExt cx="729917" cy="1956780"/>
          </a:xfrm>
        </p:grpSpPr>
        <p:sp>
          <p:nvSpPr>
            <p:cNvPr id="10" name="Shape 205"/>
            <p:cNvSpPr/>
            <p:nvPr/>
          </p:nvSpPr>
          <p:spPr>
            <a:xfrm>
              <a:off x="4224688" y="3385659"/>
              <a:ext cx="729915" cy="381000"/>
            </a:xfrm>
            <a:prstGeom prst="rect">
              <a:avLst/>
            </a:prstGeom>
            <a:solidFill>
              <a:srgbClr val="DE52C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i="0" u="none" strike="noStrike" cap="none" dirty="0">
                  <a:latin typeface="Arial"/>
                  <a:ea typeface="Arial"/>
                  <a:cs typeface="Arial"/>
                  <a:sym typeface="Arial"/>
                </a:rPr>
                <a:t>4</a:t>
              </a:r>
            </a:p>
          </p:txBody>
        </p:sp>
        <p:sp>
          <p:nvSpPr>
            <p:cNvPr id="11" name="Shape 206"/>
            <p:cNvSpPr/>
            <p:nvPr/>
          </p:nvSpPr>
          <p:spPr>
            <a:xfrm>
              <a:off x="4224688" y="3910919"/>
              <a:ext cx="729915" cy="381000"/>
            </a:xfrm>
            <a:prstGeom prst="rect">
              <a:avLst/>
            </a:prstGeom>
            <a:solidFill>
              <a:srgbClr val="54E44A"/>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i="0" u="none" strike="noStrike" cap="none" dirty="0">
                  <a:latin typeface="Arial"/>
                  <a:ea typeface="Arial"/>
                  <a:cs typeface="Arial"/>
                  <a:sym typeface="Arial"/>
                </a:rPr>
                <a:t>5</a:t>
              </a:r>
            </a:p>
          </p:txBody>
        </p:sp>
        <p:sp>
          <p:nvSpPr>
            <p:cNvPr id="12" name="Shape 209"/>
            <p:cNvSpPr/>
            <p:nvPr/>
          </p:nvSpPr>
          <p:spPr>
            <a:xfrm>
              <a:off x="4224687" y="4436179"/>
              <a:ext cx="729915" cy="381000"/>
            </a:xfrm>
            <a:prstGeom prst="rect">
              <a:avLst/>
            </a:prstGeom>
            <a:solidFill>
              <a:srgbClr val="DE52C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i="0" u="none" strike="noStrike" cap="none" dirty="0">
                  <a:latin typeface="Arial"/>
                  <a:ea typeface="Arial"/>
                  <a:cs typeface="Arial"/>
                  <a:sym typeface="Arial"/>
                </a:rPr>
                <a:t>6</a:t>
              </a:r>
            </a:p>
          </p:txBody>
        </p:sp>
        <p:sp>
          <p:nvSpPr>
            <p:cNvPr id="13" name="Shape 210"/>
            <p:cNvSpPr/>
            <p:nvPr/>
          </p:nvSpPr>
          <p:spPr>
            <a:xfrm>
              <a:off x="4224686" y="4961439"/>
              <a:ext cx="729915" cy="381000"/>
            </a:xfrm>
            <a:prstGeom prst="rect">
              <a:avLst/>
            </a:prstGeom>
            <a:solidFill>
              <a:srgbClr val="54E44A"/>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latin typeface="Arial"/>
                  <a:ea typeface="Arial"/>
                  <a:cs typeface="Arial"/>
                  <a:sym typeface="Arial"/>
                </a:rPr>
                <a:t>7</a:t>
              </a:r>
              <a:endParaRPr lang="en-US" sz="2200" b="1" i="0" u="none" strike="noStrike" cap="none" dirty="0">
                <a:latin typeface="Arial"/>
                <a:ea typeface="Arial"/>
                <a:cs typeface="Arial"/>
                <a:sym typeface="Arial"/>
              </a:endParaRPr>
            </a:p>
          </p:txBody>
        </p:sp>
      </p:grpSp>
      <p:sp>
        <p:nvSpPr>
          <p:cNvPr id="15" name="Shape 205"/>
          <p:cNvSpPr/>
          <p:nvPr/>
        </p:nvSpPr>
        <p:spPr>
          <a:xfrm>
            <a:off x="6172078" y="2322199"/>
            <a:ext cx="729915" cy="381000"/>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i="0" u="none" strike="noStrike" cap="none" dirty="0">
                <a:latin typeface="Arial"/>
                <a:ea typeface="Arial"/>
                <a:cs typeface="Arial"/>
                <a:sym typeface="Arial"/>
              </a:rPr>
              <a:t>0</a:t>
            </a:r>
          </a:p>
        </p:txBody>
      </p:sp>
      <p:sp>
        <p:nvSpPr>
          <p:cNvPr id="16" name="Shape 206"/>
          <p:cNvSpPr/>
          <p:nvPr/>
        </p:nvSpPr>
        <p:spPr>
          <a:xfrm>
            <a:off x="6172078" y="2847459"/>
            <a:ext cx="729915" cy="381000"/>
          </a:xfrm>
          <a:prstGeom prst="rect">
            <a:avLst/>
          </a:prstGeom>
          <a:solidFill>
            <a:srgbClr val="DE52C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i="0" u="none" strike="noStrike" cap="none" dirty="0">
                <a:latin typeface="Arial"/>
                <a:ea typeface="Arial"/>
                <a:cs typeface="Arial"/>
                <a:sym typeface="Arial"/>
              </a:rPr>
              <a:t>4</a:t>
            </a:r>
          </a:p>
        </p:txBody>
      </p:sp>
      <p:sp>
        <p:nvSpPr>
          <p:cNvPr id="17" name="Shape 209"/>
          <p:cNvSpPr/>
          <p:nvPr/>
        </p:nvSpPr>
        <p:spPr>
          <a:xfrm>
            <a:off x="6172077" y="3372719"/>
            <a:ext cx="729915" cy="381000"/>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latin typeface="Arial"/>
                <a:ea typeface="Arial"/>
                <a:cs typeface="Arial"/>
                <a:sym typeface="Arial"/>
              </a:rPr>
              <a:t>2</a:t>
            </a:r>
            <a:endParaRPr lang="en-US" sz="2200" b="1" i="0" u="none" strike="noStrike" cap="none" dirty="0">
              <a:latin typeface="Arial"/>
              <a:ea typeface="Arial"/>
              <a:cs typeface="Arial"/>
              <a:sym typeface="Arial"/>
            </a:endParaRPr>
          </a:p>
        </p:txBody>
      </p:sp>
      <p:sp>
        <p:nvSpPr>
          <p:cNvPr id="18" name="Shape 210"/>
          <p:cNvSpPr/>
          <p:nvPr/>
        </p:nvSpPr>
        <p:spPr>
          <a:xfrm>
            <a:off x="6172076" y="3897979"/>
            <a:ext cx="729915" cy="381000"/>
          </a:xfrm>
          <a:prstGeom prst="rect">
            <a:avLst/>
          </a:prstGeom>
          <a:solidFill>
            <a:srgbClr val="DE52C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i="0" u="none" strike="noStrike" cap="none" dirty="0">
                <a:latin typeface="Arial"/>
                <a:ea typeface="Arial"/>
                <a:cs typeface="Arial"/>
                <a:sym typeface="Arial"/>
              </a:rPr>
              <a:t>6</a:t>
            </a:r>
          </a:p>
        </p:txBody>
      </p:sp>
      <p:sp>
        <p:nvSpPr>
          <p:cNvPr id="19" name="Shape 205"/>
          <p:cNvSpPr/>
          <p:nvPr/>
        </p:nvSpPr>
        <p:spPr>
          <a:xfrm>
            <a:off x="6901995" y="2322199"/>
            <a:ext cx="729915" cy="3810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latin typeface="Arial"/>
                <a:ea typeface="Arial"/>
                <a:cs typeface="Arial"/>
                <a:sym typeface="Arial"/>
              </a:rPr>
              <a:t>1</a:t>
            </a:r>
            <a:endParaRPr lang="en-US" sz="2200" b="1" i="0" u="none" strike="noStrike" cap="none" dirty="0">
              <a:latin typeface="Arial"/>
              <a:ea typeface="Arial"/>
              <a:cs typeface="Arial"/>
              <a:sym typeface="Arial"/>
            </a:endParaRPr>
          </a:p>
        </p:txBody>
      </p:sp>
      <p:sp>
        <p:nvSpPr>
          <p:cNvPr id="21" name="Shape 209"/>
          <p:cNvSpPr/>
          <p:nvPr/>
        </p:nvSpPr>
        <p:spPr>
          <a:xfrm>
            <a:off x="6901994" y="3372719"/>
            <a:ext cx="729915" cy="3810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latin typeface="Arial"/>
                <a:ea typeface="Arial"/>
                <a:cs typeface="Arial"/>
                <a:sym typeface="Arial"/>
              </a:rPr>
              <a:t>3</a:t>
            </a:r>
            <a:endParaRPr lang="en-US" sz="2200" b="1" i="0" u="none" strike="noStrike" cap="none" dirty="0">
              <a:latin typeface="Arial"/>
              <a:ea typeface="Arial"/>
              <a:cs typeface="Arial"/>
              <a:sym typeface="Arial"/>
            </a:endParaRPr>
          </a:p>
        </p:txBody>
      </p:sp>
      <p:cxnSp>
        <p:nvCxnSpPr>
          <p:cNvPr id="23" name="Shape 317"/>
          <p:cNvCxnSpPr>
            <a:cxnSpLocks/>
          </p:cNvCxnSpPr>
          <p:nvPr/>
        </p:nvCxnSpPr>
        <p:spPr>
          <a:xfrm>
            <a:off x="7631910" y="2463023"/>
            <a:ext cx="534573" cy="2344"/>
          </a:xfrm>
          <a:prstGeom prst="straightConnector1">
            <a:avLst/>
          </a:prstGeom>
          <a:noFill/>
          <a:ln w="53975" cap="flat" cmpd="sng">
            <a:solidFill>
              <a:schemeClr val="dk1"/>
            </a:solidFill>
            <a:prstDash val="solid"/>
            <a:round/>
            <a:headEnd type="none" w="med" len="med"/>
            <a:tailEnd type="stealth" w="lg" len="lg"/>
          </a:ln>
        </p:spPr>
      </p:cxnSp>
      <p:cxnSp>
        <p:nvCxnSpPr>
          <p:cNvPr id="24" name="Shape 317"/>
          <p:cNvCxnSpPr>
            <a:cxnSpLocks/>
          </p:cNvCxnSpPr>
          <p:nvPr/>
        </p:nvCxnSpPr>
        <p:spPr>
          <a:xfrm>
            <a:off x="7631910" y="3570693"/>
            <a:ext cx="534573" cy="2344"/>
          </a:xfrm>
          <a:prstGeom prst="straightConnector1">
            <a:avLst/>
          </a:prstGeom>
          <a:noFill/>
          <a:ln w="53975" cap="flat" cmpd="sng">
            <a:solidFill>
              <a:schemeClr val="dk1"/>
            </a:solidFill>
            <a:prstDash val="solid"/>
            <a:round/>
            <a:headEnd type="none" w="med" len="med"/>
            <a:tailEnd type="stealth" w="lg" len="lg"/>
          </a:ln>
        </p:spPr>
      </p:cxnSp>
      <p:sp>
        <p:nvSpPr>
          <p:cNvPr id="29" name="Shape 207"/>
          <p:cNvSpPr/>
          <p:nvPr/>
        </p:nvSpPr>
        <p:spPr>
          <a:xfrm>
            <a:off x="399227" y="4718488"/>
            <a:ext cx="2383978" cy="439048"/>
          </a:xfrm>
          <a:prstGeom prst="rect">
            <a:avLst/>
          </a:prstGeom>
          <a:noFill/>
          <a:ln w="25400" cap="flat" cmpd="sng">
            <a:no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solidFill>
                  <a:schemeClr val="tx2">
                    <a:lumMod val="60000"/>
                    <a:lumOff val="40000"/>
                  </a:schemeClr>
                </a:solidFill>
                <a:latin typeface="Arial"/>
                <a:ea typeface="Arial"/>
                <a:cs typeface="Arial"/>
                <a:sym typeface="Arial"/>
              </a:rPr>
              <a:t>Traditional Set Indexing (TSI)</a:t>
            </a:r>
            <a:endParaRPr lang="en-US" sz="2200" b="1" u="none" strike="noStrike" cap="none" dirty="0">
              <a:solidFill>
                <a:schemeClr val="tx2">
                  <a:lumMod val="60000"/>
                  <a:lumOff val="40000"/>
                </a:schemeClr>
              </a:solidFill>
              <a:latin typeface="Arial"/>
              <a:ea typeface="Arial"/>
              <a:cs typeface="Arial"/>
              <a:sym typeface="Arial"/>
            </a:endParaRPr>
          </a:p>
        </p:txBody>
      </p:sp>
      <p:sp>
        <p:nvSpPr>
          <p:cNvPr id="30" name="Shape 207"/>
          <p:cNvSpPr/>
          <p:nvPr/>
        </p:nvSpPr>
        <p:spPr>
          <a:xfrm>
            <a:off x="5553812" y="4703144"/>
            <a:ext cx="2822392" cy="454392"/>
          </a:xfrm>
          <a:prstGeom prst="rect">
            <a:avLst/>
          </a:prstGeom>
          <a:noFill/>
          <a:ln w="25400" cap="flat" cmpd="sng">
            <a:no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solidFill>
                  <a:srgbClr val="FF3041"/>
                </a:solidFill>
                <a:latin typeface="Arial"/>
                <a:ea typeface="Arial"/>
                <a:cs typeface="Arial"/>
                <a:sym typeface="Arial"/>
              </a:rPr>
              <a:t>Bandwidth-Aware Indexing (BAI)</a:t>
            </a:r>
            <a:endParaRPr lang="en-US" sz="2200" b="1" u="none" strike="noStrike" cap="none" dirty="0">
              <a:solidFill>
                <a:srgbClr val="FF3041"/>
              </a:solidFill>
              <a:latin typeface="Arial"/>
              <a:ea typeface="Arial"/>
              <a:cs typeface="Arial"/>
              <a:sym typeface="Arial"/>
            </a:endParaRPr>
          </a:p>
        </p:txBody>
      </p:sp>
      <p:sp>
        <p:nvSpPr>
          <p:cNvPr id="31" name="Shape 209"/>
          <p:cNvSpPr/>
          <p:nvPr/>
        </p:nvSpPr>
        <p:spPr>
          <a:xfrm>
            <a:off x="3473579" y="3346635"/>
            <a:ext cx="729915" cy="381000"/>
          </a:xfrm>
          <a:prstGeom prst="rect">
            <a:avLst/>
          </a:prstGeom>
          <a:solidFill>
            <a:srgbClr val="DE52C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latin typeface="Arial"/>
                <a:ea typeface="Arial"/>
                <a:cs typeface="Arial"/>
                <a:sym typeface="Arial"/>
              </a:rPr>
              <a:t>4</a:t>
            </a:r>
            <a:endParaRPr lang="en-US" sz="2200" b="1" i="0" u="none" strike="noStrike" cap="none" dirty="0">
              <a:latin typeface="Arial"/>
              <a:ea typeface="Arial"/>
              <a:cs typeface="Arial"/>
              <a:sym typeface="Arial"/>
            </a:endParaRPr>
          </a:p>
        </p:txBody>
      </p:sp>
      <p:sp>
        <p:nvSpPr>
          <p:cNvPr id="32" name="Shape 210"/>
          <p:cNvSpPr/>
          <p:nvPr/>
        </p:nvSpPr>
        <p:spPr>
          <a:xfrm>
            <a:off x="3473578" y="3871895"/>
            <a:ext cx="729915" cy="381000"/>
          </a:xfrm>
          <a:prstGeom prst="rect">
            <a:avLst/>
          </a:prstGeom>
          <a:solidFill>
            <a:srgbClr val="DE52C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latin typeface="Arial"/>
                <a:ea typeface="Arial"/>
                <a:cs typeface="Arial"/>
                <a:sym typeface="Arial"/>
              </a:rPr>
              <a:t>6</a:t>
            </a:r>
            <a:endParaRPr lang="en-US" sz="2200" b="1" i="0" u="none" strike="noStrike" cap="none" dirty="0">
              <a:latin typeface="Arial"/>
              <a:ea typeface="Arial"/>
              <a:cs typeface="Arial"/>
              <a:sym typeface="Arial"/>
            </a:endParaRPr>
          </a:p>
        </p:txBody>
      </p:sp>
      <p:sp>
        <p:nvSpPr>
          <p:cNvPr id="33" name="Shape 209"/>
          <p:cNvSpPr/>
          <p:nvPr/>
        </p:nvSpPr>
        <p:spPr>
          <a:xfrm>
            <a:off x="4203493" y="3346635"/>
            <a:ext cx="729915" cy="381000"/>
          </a:xfrm>
          <a:prstGeom prst="rect">
            <a:avLst/>
          </a:prstGeom>
          <a:solidFill>
            <a:srgbClr val="54E44A"/>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i="0" u="none" strike="noStrike" cap="none" dirty="0">
                <a:latin typeface="Arial"/>
                <a:ea typeface="Arial"/>
                <a:cs typeface="Arial"/>
                <a:sym typeface="Arial"/>
              </a:rPr>
              <a:t>5</a:t>
            </a:r>
          </a:p>
        </p:txBody>
      </p:sp>
      <p:sp>
        <p:nvSpPr>
          <p:cNvPr id="34" name="Shape 210"/>
          <p:cNvSpPr/>
          <p:nvPr/>
        </p:nvSpPr>
        <p:spPr>
          <a:xfrm>
            <a:off x="4203495" y="3871895"/>
            <a:ext cx="729915" cy="381000"/>
          </a:xfrm>
          <a:prstGeom prst="rect">
            <a:avLst/>
          </a:prstGeom>
          <a:solidFill>
            <a:srgbClr val="54E44A"/>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latin typeface="Arial"/>
                <a:ea typeface="Arial"/>
                <a:cs typeface="Arial"/>
                <a:sym typeface="Arial"/>
              </a:rPr>
              <a:t>7</a:t>
            </a:r>
            <a:endParaRPr lang="en-US" sz="2200" b="1" i="0" u="none" strike="noStrike" cap="none" dirty="0">
              <a:latin typeface="Arial"/>
              <a:ea typeface="Arial"/>
              <a:cs typeface="Arial"/>
              <a:sym typeface="Arial"/>
            </a:endParaRPr>
          </a:p>
        </p:txBody>
      </p:sp>
      <p:sp>
        <p:nvSpPr>
          <p:cNvPr id="35" name="Shape 205"/>
          <p:cNvSpPr/>
          <p:nvPr/>
        </p:nvSpPr>
        <p:spPr>
          <a:xfrm>
            <a:off x="3473580" y="2296115"/>
            <a:ext cx="729915" cy="381000"/>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i="0" u="none" strike="noStrike" cap="none" dirty="0">
                <a:latin typeface="Arial"/>
                <a:ea typeface="Arial"/>
                <a:cs typeface="Arial"/>
                <a:sym typeface="Arial"/>
              </a:rPr>
              <a:t>0</a:t>
            </a:r>
          </a:p>
        </p:txBody>
      </p:sp>
      <p:sp>
        <p:nvSpPr>
          <p:cNvPr id="36" name="Shape 206"/>
          <p:cNvSpPr/>
          <p:nvPr/>
        </p:nvSpPr>
        <p:spPr>
          <a:xfrm>
            <a:off x="3473580" y="2821375"/>
            <a:ext cx="729915" cy="381000"/>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latin typeface="Arial"/>
                <a:ea typeface="Arial"/>
                <a:cs typeface="Arial"/>
                <a:sym typeface="Arial"/>
              </a:rPr>
              <a:t>2</a:t>
            </a:r>
            <a:endParaRPr lang="en-US" sz="2200" b="1" i="0" u="none" strike="noStrike" cap="none" dirty="0">
              <a:latin typeface="Arial"/>
              <a:ea typeface="Arial"/>
              <a:cs typeface="Arial"/>
              <a:sym typeface="Arial"/>
            </a:endParaRPr>
          </a:p>
        </p:txBody>
      </p:sp>
      <p:sp>
        <p:nvSpPr>
          <p:cNvPr id="37" name="Shape 205"/>
          <p:cNvSpPr/>
          <p:nvPr/>
        </p:nvSpPr>
        <p:spPr>
          <a:xfrm>
            <a:off x="4203497" y="2296115"/>
            <a:ext cx="729915" cy="3810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latin typeface="Arial"/>
                <a:ea typeface="Arial"/>
                <a:cs typeface="Arial"/>
                <a:sym typeface="Arial"/>
              </a:rPr>
              <a:t>1</a:t>
            </a:r>
            <a:endParaRPr lang="en-US" sz="2200" b="1" i="0" u="none" strike="noStrike" cap="none" dirty="0">
              <a:latin typeface="Arial"/>
              <a:ea typeface="Arial"/>
              <a:cs typeface="Arial"/>
              <a:sym typeface="Arial"/>
            </a:endParaRPr>
          </a:p>
        </p:txBody>
      </p:sp>
      <p:sp>
        <p:nvSpPr>
          <p:cNvPr id="38" name="Shape 206"/>
          <p:cNvSpPr/>
          <p:nvPr/>
        </p:nvSpPr>
        <p:spPr>
          <a:xfrm>
            <a:off x="4203497" y="2821375"/>
            <a:ext cx="729915" cy="3810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i="0" u="none" strike="noStrike" cap="none" dirty="0">
                <a:latin typeface="Arial"/>
                <a:ea typeface="Arial"/>
                <a:cs typeface="Arial"/>
                <a:sym typeface="Arial"/>
              </a:rPr>
              <a:t>3</a:t>
            </a:r>
          </a:p>
        </p:txBody>
      </p:sp>
      <p:sp>
        <p:nvSpPr>
          <p:cNvPr id="39" name="Shape 205"/>
          <p:cNvSpPr/>
          <p:nvPr/>
        </p:nvSpPr>
        <p:spPr>
          <a:xfrm>
            <a:off x="3473578" y="2296115"/>
            <a:ext cx="755743" cy="371311"/>
          </a:xfrm>
          <a:prstGeom prst="rect">
            <a:avLst/>
          </a:prstGeom>
          <a:noFill/>
          <a:ln w="76200" cap="flat" cmpd="sng">
            <a:solidFill>
              <a:srgbClr val="F300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2200" b="1" i="0" u="none" strike="noStrike" cap="none" dirty="0">
              <a:latin typeface="Arial"/>
              <a:ea typeface="Arial"/>
              <a:cs typeface="Arial"/>
              <a:sym typeface="Arial"/>
            </a:endParaRPr>
          </a:p>
        </p:txBody>
      </p:sp>
      <p:cxnSp>
        <p:nvCxnSpPr>
          <p:cNvPr id="40" name="Shape 317"/>
          <p:cNvCxnSpPr>
            <a:cxnSpLocks/>
          </p:cNvCxnSpPr>
          <p:nvPr/>
        </p:nvCxnSpPr>
        <p:spPr>
          <a:xfrm>
            <a:off x="4933412" y="2452299"/>
            <a:ext cx="534573" cy="2344"/>
          </a:xfrm>
          <a:prstGeom prst="straightConnector1">
            <a:avLst/>
          </a:prstGeom>
          <a:noFill/>
          <a:ln w="53975" cap="flat" cmpd="sng">
            <a:solidFill>
              <a:schemeClr val="dk1"/>
            </a:solidFill>
            <a:prstDash val="solid"/>
            <a:round/>
            <a:headEnd type="none" w="med" len="med"/>
            <a:tailEnd type="stealth" w="lg" len="lg"/>
          </a:ln>
        </p:spPr>
      </p:cxnSp>
      <p:cxnSp>
        <p:nvCxnSpPr>
          <p:cNvPr id="41" name="Shape 318"/>
          <p:cNvCxnSpPr>
            <a:cxnSpLocks/>
          </p:cNvCxnSpPr>
          <p:nvPr/>
        </p:nvCxnSpPr>
        <p:spPr>
          <a:xfrm>
            <a:off x="4933411" y="3031779"/>
            <a:ext cx="534573" cy="2344"/>
          </a:xfrm>
          <a:prstGeom prst="straightConnector1">
            <a:avLst/>
          </a:prstGeom>
          <a:noFill/>
          <a:ln w="53975" cap="flat" cmpd="sng">
            <a:solidFill>
              <a:schemeClr val="dk1"/>
            </a:solidFill>
            <a:prstDash val="solid"/>
            <a:round/>
            <a:headEnd type="none" w="med" len="med"/>
            <a:tailEnd type="stealth" w="lg" len="lg"/>
          </a:ln>
        </p:spPr>
      </p:cxnSp>
      <p:sp>
        <p:nvSpPr>
          <p:cNvPr id="57" name="Shape 207"/>
          <p:cNvSpPr/>
          <p:nvPr/>
        </p:nvSpPr>
        <p:spPr>
          <a:xfrm>
            <a:off x="2999791" y="4703144"/>
            <a:ext cx="2410587" cy="454392"/>
          </a:xfrm>
          <a:prstGeom prst="rect">
            <a:avLst/>
          </a:prstGeom>
          <a:noFill/>
          <a:ln w="25400" cap="flat" cmpd="sng">
            <a:no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solidFill>
                  <a:schemeClr val="dk1"/>
                </a:solidFill>
                <a:latin typeface="Arial"/>
                <a:ea typeface="Arial"/>
                <a:cs typeface="Arial"/>
                <a:sym typeface="Arial"/>
              </a:rPr>
              <a:t>Naïve Spatial Indexing</a:t>
            </a:r>
            <a:endParaRPr lang="en-US" sz="2200" b="1" i="0" u="none" strike="noStrike" cap="none" dirty="0">
              <a:solidFill>
                <a:schemeClr val="dk1"/>
              </a:solidFill>
              <a:latin typeface="Arial"/>
              <a:ea typeface="Arial"/>
              <a:cs typeface="Arial"/>
              <a:sym typeface="Arial"/>
            </a:endParaRPr>
          </a:p>
        </p:txBody>
      </p:sp>
      <p:sp>
        <p:nvSpPr>
          <p:cNvPr id="58" name="Shape 205"/>
          <p:cNvSpPr/>
          <p:nvPr/>
        </p:nvSpPr>
        <p:spPr>
          <a:xfrm>
            <a:off x="4211033" y="3893313"/>
            <a:ext cx="755743" cy="371311"/>
          </a:xfrm>
          <a:prstGeom prst="rect">
            <a:avLst/>
          </a:prstGeom>
          <a:noFill/>
          <a:ln w="76200" cap="flat" cmpd="sng">
            <a:solidFill>
              <a:srgbClr val="F300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2200" b="1" i="0" u="none" strike="noStrike" cap="none" dirty="0">
              <a:latin typeface="Arial"/>
              <a:ea typeface="Arial"/>
              <a:cs typeface="Arial"/>
              <a:sym typeface="Arial"/>
            </a:endParaRPr>
          </a:p>
        </p:txBody>
      </p:sp>
      <p:cxnSp>
        <p:nvCxnSpPr>
          <p:cNvPr id="59" name="Shape 317"/>
          <p:cNvCxnSpPr>
            <a:cxnSpLocks/>
          </p:cNvCxnSpPr>
          <p:nvPr/>
        </p:nvCxnSpPr>
        <p:spPr>
          <a:xfrm>
            <a:off x="2325127" y="2491458"/>
            <a:ext cx="534573" cy="2344"/>
          </a:xfrm>
          <a:prstGeom prst="straightConnector1">
            <a:avLst/>
          </a:prstGeom>
          <a:noFill/>
          <a:ln w="53975" cap="flat" cmpd="sng">
            <a:solidFill>
              <a:schemeClr val="dk1"/>
            </a:solidFill>
            <a:prstDash val="solid"/>
            <a:round/>
            <a:headEnd type="none" w="med" len="med"/>
            <a:tailEnd type="stealth" w="lg" len="lg"/>
          </a:ln>
        </p:spPr>
      </p:cxnSp>
      <p:cxnSp>
        <p:nvCxnSpPr>
          <p:cNvPr id="60" name="Shape 318"/>
          <p:cNvCxnSpPr>
            <a:cxnSpLocks/>
          </p:cNvCxnSpPr>
          <p:nvPr/>
        </p:nvCxnSpPr>
        <p:spPr>
          <a:xfrm>
            <a:off x="2325126" y="3070938"/>
            <a:ext cx="534573" cy="2344"/>
          </a:xfrm>
          <a:prstGeom prst="straightConnector1">
            <a:avLst/>
          </a:prstGeom>
          <a:noFill/>
          <a:ln w="53975" cap="flat" cmpd="sng">
            <a:solidFill>
              <a:schemeClr val="dk1"/>
            </a:solidFill>
            <a:prstDash val="solid"/>
            <a:round/>
            <a:headEnd type="none" w="med" len="med"/>
            <a:tailEnd type="stealth" w="lg" len="lg"/>
          </a:ln>
        </p:spPr>
      </p:cxnSp>
      <p:cxnSp>
        <p:nvCxnSpPr>
          <p:cNvPr id="61" name="Shape 317"/>
          <p:cNvCxnSpPr>
            <a:cxnSpLocks/>
          </p:cNvCxnSpPr>
          <p:nvPr/>
        </p:nvCxnSpPr>
        <p:spPr>
          <a:xfrm>
            <a:off x="2336354" y="3554562"/>
            <a:ext cx="534573" cy="2344"/>
          </a:xfrm>
          <a:prstGeom prst="straightConnector1">
            <a:avLst/>
          </a:prstGeom>
          <a:noFill/>
          <a:ln w="53975" cap="flat" cmpd="sng">
            <a:solidFill>
              <a:schemeClr val="dk1"/>
            </a:solidFill>
            <a:prstDash val="solid"/>
            <a:round/>
            <a:headEnd type="none" w="med" len="med"/>
            <a:tailEnd type="stealth" w="lg" len="lg"/>
          </a:ln>
        </p:spPr>
      </p:cxnSp>
      <p:cxnSp>
        <p:nvCxnSpPr>
          <p:cNvPr id="62" name="Shape 318"/>
          <p:cNvCxnSpPr>
            <a:cxnSpLocks/>
          </p:cNvCxnSpPr>
          <p:nvPr/>
        </p:nvCxnSpPr>
        <p:spPr>
          <a:xfrm>
            <a:off x="2336353" y="4134042"/>
            <a:ext cx="534573" cy="2344"/>
          </a:xfrm>
          <a:prstGeom prst="straightConnector1">
            <a:avLst/>
          </a:prstGeom>
          <a:noFill/>
          <a:ln w="53975" cap="flat" cmpd="sng">
            <a:solidFill>
              <a:schemeClr val="dk1"/>
            </a:solidFill>
            <a:prstDash val="solid"/>
            <a:round/>
            <a:headEnd type="none" w="med" len="med"/>
            <a:tailEnd type="stealth" w="lg" len="lg"/>
          </a:ln>
        </p:spPr>
      </p:cxnSp>
      <p:sp>
        <p:nvSpPr>
          <p:cNvPr id="63" name="Shape 225"/>
          <p:cNvSpPr/>
          <p:nvPr/>
        </p:nvSpPr>
        <p:spPr>
          <a:xfrm>
            <a:off x="491030" y="5685562"/>
            <a:ext cx="8138620" cy="979518"/>
          </a:xfrm>
          <a:prstGeom prst="rect">
            <a:avLst/>
          </a:prstGeom>
          <a:solidFill>
            <a:srgbClr val="BBCFE6"/>
          </a:solidFill>
          <a:ln w="38100" cap="flat" cmpd="sng">
            <a:solidFill>
              <a:srgbClr val="FF6600"/>
            </a:solidFill>
            <a:prstDash val="solid"/>
            <a:round/>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2800" dirty="0">
                <a:solidFill>
                  <a:srgbClr val="FF3041"/>
                </a:solidFill>
                <a:latin typeface="Arial"/>
                <a:ea typeface="Arial"/>
                <a:cs typeface="Arial"/>
                <a:sym typeface="Arial"/>
              </a:rPr>
              <a:t>Bandwidth-Aware Indexing (BAI) </a:t>
            </a:r>
            <a:r>
              <a:rPr lang="en-US" sz="2800" dirty="0">
                <a:solidFill>
                  <a:schemeClr val="dk1"/>
                </a:solidFill>
                <a:latin typeface="Arial"/>
                <a:ea typeface="Arial"/>
                <a:cs typeface="Arial"/>
                <a:sym typeface="Arial"/>
              </a:rPr>
              <a:t>facilitates quick switching between two indices </a:t>
            </a:r>
            <a:r>
              <a:rPr lang="en-US" sz="2800" dirty="0">
                <a:solidFill>
                  <a:schemeClr val="tx2">
                    <a:lumMod val="60000"/>
                    <a:lumOff val="40000"/>
                  </a:schemeClr>
                </a:solidFill>
                <a:latin typeface="Arial"/>
                <a:ea typeface="Arial"/>
                <a:cs typeface="Arial"/>
                <a:sym typeface="Arial"/>
              </a:rPr>
              <a:t>TSI</a:t>
            </a:r>
            <a:r>
              <a:rPr lang="en-US" sz="2800" dirty="0">
                <a:solidFill>
                  <a:schemeClr val="dk1"/>
                </a:solidFill>
                <a:latin typeface="Arial"/>
                <a:ea typeface="Arial"/>
                <a:cs typeface="Arial"/>
                <a:sym typeface="Arial"/>
              </a:rPr>
              <a:t> and </a:t>
            </a:r>
            <a:r>
              <a:rPr lang="en-US" sz="2800" dirty="0">
                <a:solidFill>
                  <a:srgbClr val="FF3041"/>
                </a:solidFill>
                <a:latin typeface="Arial"/>
                <a:ea typeface="Arial"/>
                <a:cs typeface="Arial"/>
                <a:sym typeface="Arial"/>
              </a:rPr>
              <a:t>BAI</a:t>
            </a:r>
            <a:r>
              <a:rPr lang="en-US" sz="2800" dirty="0">
                <a:solidFill>
                  <a:schemeClr val="dk1"/>
                </a:solidFill>
                <a:latin typeface="Arial"/>
                <a:ea typeface="Arial"/>
                <a:cs typeface="Arial"/>
                <a:sym typeface="Arial"/>
              </a:rPr>
              <a:t>.</a:t>
            </a:r>
          </a:p>
        </p:txBody>
      </p:sp>
      <p:sp>
        <p:nvSpPr>
          <p:cNvPr id="49" name="Shape 205">
            <a:extLst>
              <a:ext uri="{FF2B5EF4-FFF2-40B4-BE49-F238E27FC236}">
                <a16:creationId xmlns:a16="http://schemas.microsoft.com/office/drawing/2014/main" id="{306E5E77-1702-4DFC-B5A1-C8522F1EA87D}"/>
              </a:ext>
            </a:extLst>
          </p:cNvPr>
          <p:cNvSpPr/>
          <p:nvPr/>
        </p:nvSpPr>
        <p:spPr>
          <a:xfrm>
            <a:off x="6901989" y="2322576"/>
            <a:ext cx="729915" cy="384048"/>
          </a:xfrm>
          <a:prstGeom prst="rect">
            <a:avLst/>
          </a:prstGeom>
          <a:solidFill>
            <a:srgbClr val="DE52C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i="0" u="none" strike="noStrike" cap="none" dirty="0">
                <a:latin typeface="Arial"/>
                <a:ea typeface="Arial"/>
                <a:cs typeface="Arial"/>
                <a:sym typeface="Arial"/>
              </a:rPr>
              <a:t>4</a:t>
            </a:r>
          </a:p>
        </p:txBody>
      </p:sp>
      <p:sp>
        <p:nvSpPr>
          <p:cNvPr id="50" name="Shape 209">
            <a:extLst>
              <a:ext uri="{FF2B5EF4-FFF2-40B4-BE49-F238E27FC236}">
                <a16:creationId xmlns:a16="http://schemas.microsoft.com/office/drawing/2014/main" id="{8AEBCFD2-F34C-4008-BD89-D1246470A384}"/>
              </a:ext>
            </a:extLst>
          </p:cNvPr>
          <p:cNvSpPr/>
          <p:nvPr/>
        </p:nvSpPr>
        <p:spPr>
          <a:xfrm>
            <a:off x="6903720" y="3374136"/>
            <a:ext cx="729915" cy="381000"/>
          </a:xfrm>
          <a:prstGeom prst="rect">
            <a:avLst/>
          </a:prstGeom>
          <a:solidFill>
            <a:srgbClr val="DE52C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i="0" u="none" strike="noStrike" cap="none" dirty="0">
                <a:latin typeface="Arial"/>
                <a:ea typeface="Arial"/>
                <a:cs typeface="Arial"/>
                <a:sym typeface="Arial"/>
              </a:rPr>
              <a:t>6</a:t>
            </a:r>
          </a:p>
        </p:txBody>
      </p:sp>
      <p:sp>
        <p:nvSpPr>
          <p:cNvPr id="51" name="Shape 206">
            <a:extLst>
              <a:ext uri="{FF2B5EF4-FFF2-40B4-BE49-F238E27FC236}">
                <a16:creationId xmlns:a16="http://schemas.microsoft.com/office/drawing/2014/main" id="{D6AE50A6-9B3E-41E8-918F-6DB35E34B342}"/>
              </a:ext>
            </a:extLst>
          </p:cNvPr>
          <p:cNvSpPr/>
          <p:nvPr/>
        </p:nvSpPr>
        <p:spPr>
          <a:xfrm>
            <a:off x="6168581" y="2845202"/>
            <a:ext cx="729915" cy="3810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latin typeface="Arial"/>
                <a:ea typeface="Arial"/>
                <a:cs typeface="Arial"/>
                <a:sym typeface="Arial"/>
              </a:rPr>
              <a:t>1</a:t>
            </a:r>
            <a:endParaRPr lang="en-US" sz="2200" b="1" i="0" u="none" strike="noStrike" cap="none" dirty="0">
              <a:latin typeface="Arial"/>
              <a:ea typeface="Arial"/>
              <a:cs typeface="Arial"/>
              <a:sym typeface="Arial"/>
            </a:endParaRPr>
          </a:p>
        </p:txBody>
      </p:sp>
      <p:sp>
        <p:nvSpPr>
          <p:cNvPr id="52" name="Shape 210">
            <a:extLst>
              <a:ext uri="{FF2B5EF4-FFF2-40B4-BE49-F238E27FC236}">
                <a16:creationId xmlns:a16="http://schemas.microsoft.com/office/drawing/2014/main" id="{00632A53-65CD-4265-B9AB-7191779551E8}"/>
              </a:ext>
            </a:extLst>
          </p:cNvPr>
          <p:cNvSpPr/>
          <p:nvPr/>
        </p:nvSpPr>
        <p:spPr>
          <a:xfrm>
            <a:off x="6172200" y="3895344"/>
            <a:ext cx="729915" cy="3810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latin typeface="Arial"/>
                <a:ea typeface="Arial"/>
                <a:cs typeface="Arial"/>
                <a:sym typeface="Arial"/>
              </a:rPr>
              <a:t>3</a:t>
            </a:r>
            <a:endParaRPr lang="en-US" sz="2200" b="1" i="0" u="none" strike="noStrike" cap="none" dirty="0">
              <a:latin typeface="Arial"/>
              <a:ea typeface="Arial"/>
              <a:cs typeface="Arial"/>
              <a:sym typeface="Arial"/>
            </a:endParaRPr>
          </a:p>
        </p:txBody>
      </p:sp>
      <p:sp>
        <p:nvSpPr>
          <p:cNvPr id="25" name="Shape 205"/>
          <p:cNvSpPr/>
          <p:nvPr/>
        </p:nvSpPr>
        <p:spPr>
          <a:xfrm>
            <a:off x="6172076" y="2341046"/>
            <a:ext cx="729920" cy="348356"/>
          </a:xfrm>
          <a:prstGeom prst="rect">
            <a:avLst/>
          </a:prstGeom>
          <a:noFill/>
          <a:ln w="76200" cap="flat" cmpd="sng">
            <a:solidFill>
              <a:srgbClr val="F300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2200" b="1" i="0" u="none" strike="noStrike" cap="none" dirty="0">
              <a:latin typeface="Arial"/>
              <a:ea typeface="Arial"/>
              <a:cs typeface="Arial"/>
              <a:sym typeface="Arial"/>
            </a:endParaRPr>
          </a:p>
        </p:txBody>
      </p:sp>
      <p:sp>
        <p:nvSpPr>
          <p:cNvPr id="26" name="Shape 205"/>
          <p:cNvSpPr/>
          <p:nvPr/>
        </p:nvSpPr>
        <p:spPr>
          <a:xfrm>
            <a:off x="6172078" y="3386516"/>
            <a:ext cx="729918" cy="367203"/>
          </a:xfrm>
          <a:prstGeom prst="rect">
            <a:avLst/>
          </a:prstGeom>
          <a:noFill/>
          <a:ln w="76200" cap="flat" cmpd="sng">
            <a:solidFill>
              <a:srgbClr val="F300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2200" b="1" i="0" u="none" strike="noStrike" cap="none" dirty="0">
              <a:latin typeface="Arial"/>
              <a:ea typeface="Arial"/>
              <a:cs typeface="Arial"/>
              <a:sym typeface="Arial"/>
            </a:endParaRPr>
          </a:p>
        </p:txBody>
      </p:sp>
      <p:sp>
        <p:nvSpPr>
          <p:cNvPr id="27" name="Shape 205"/>
          <p:cNvSpPr/>
          <p:nvPr/>
        </p:nvSpPr>
        <p:spPr>
          <a:xfrm>
            <a:off x="6901995" y="2847459"/>
            <a:ext cx="729913" cy="381000"/>
          </a:xfrm>
          <a:prstGeom prst="rect">
            <a:avLst/>
          </a:prstGeom>
          <a:noFill/>
          <a:ln w="76200" cap="flat" cmpd="sng">
            <a:solidFill>
              <a:srgbClr val="F300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2200" b="1" i="0" u="none" strike="noStrike" cap="none" dirty="0">
              <a:latin typeface="Arial"/>
              <a:ea typeface="Arial"/>
              <a:cs typeface="Arial"/>
              <a:sym typeface="Arial"/>
            </a:endParaRPr>
          </a:p>
        </p:txBody>
      </p:sp>
      <p:sp>
        <p:nvSpPr>
          <p:cNvPr id="28" name="Shape 205"/>
          <p:cNvSpPr/>
          <p:nvPr/>
        </p:nvSpPr>
        <p:spPr>
          <a:xfrm>
            <a:off x="6901995" y="3894867"/>
            <a:ext cx="729915" cy="438917"/>
          </a:xfrm>
          <a:prstGeom prst="rect">
            <a:avLst/>
          </a:prstGeom>
          <a:noFill/>
          <a:ln w="76200" cap="flat" cmpd="sng">
            <a:solidFill>
              <a:srgbClr val="F300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2200" b="1" i="0" u="none" strike="noStrike" cap="none" dirty="0">
              <a:latin typeface="Arial"/>
              <a:ea typeface="Arial"/>
              <a:cs typeface="Arial"/>
              <a:sym typeface="Arial"/>
            </a:endParaRPr>
          </a:p>
        </p:txBody>
      </p:sp>
      <p:cxnSp>
        <p:nvCxnSpPr>
          <p:cNvPr id="47" name="Shape 251">
            <a:extLst>
              <a:ext uri="{FF2B5EF4-FFF2-40B4-BE49-F238E27FC236}">
                <a16:creationId xmlns:a16="http://schemas.microsoft.com/office/drawing/2014/main" id="{F6372355-D208-4C6F-915B-4AAFA7E08724}"/>
              </a:ext>
            </a:extLst>
          </p:cNvPr>
          <p:cNvCxnSpPr>
            <a:cxnSpLocks/>
          </p:cNvCxnSpPr>
          <p:nvPr/>
        </p:nvCxnSpPr>
        <p:spPr>
          <a:xfrm flipH="1">
            <a:off x="6771386" y="2628394"/>
            <a:ext cx="274938" cy="295183"/>
          </a:xfrm>
          <a:prstGeom prst="straightConnector1">
            <a:avLst/>
          </a:prstGeom>
          <a:noFill/>
          <a:ln w="38100" cap="flat" cmpd="sng">
            <a:solidFill>
              <a:schemeClr val="tx1"/>
            </a:solidFill>
            <a:prstDash val="solid"/>
            <a:round/>
            <a:headEnd type="triangle" w="lg" len="med"/>
            <a:tailEnd type="triangle" w="lg" len="med"/>
          </a:ln>
        </p:spPr>
      </p:cxnSp>
      <p:cxnSp>
        <p:nvCxnSpPr>
          <p:cNvPr id="55" name="Shape 251">
            <a:extLst>
              <a:ext uri="{FF2B5EF4-FFF2-40B4-BE49-F238E27FC236}">
                <a16:creationId xmlns:a16="http://schemas.microsoft.com/office/drawing/2014/main" id="{FC9DE9B5-A79B-420F-9795-0C144D92C0E1}"/>
              </a:ext>
            </a:extLst>
          </p:cNvPr>
          <p:cNvCxnSpPr>
            <a:cxnSpLocks/>
          </p:cNvCxnSpPr>
          <p:nvPr/>
        </p:nvCxnSpPr>
        <p:spPr>
          <a:xfrm flipH="1">
            <a:off x="6771386" y="3716388"/>
            <a:ext cx="274938" cy="275790"/>
          </a:xfrm>
          <a:prstGeom prst="straightConnector1">
            <a:avLst/>
          </a:prstGeom>
          <a:noFill/>
          <a:ln w="38100" cap="flat" cmpd="sng">
            <a:solidFill>
              <a:schemeClr val="tx1"/>
            </a:solidFill>
            <a:prstDash val="solid"/>
            <a:round/>
            <a:headEnd type="triangle" w="lg" len="med"/>
            <a:tailEnd type="triangle" w="lg" len="med"/>
          </a:ln>
        </p:spPr>
      </p:cxnSp>
    </p:spTree>
    <p:extLst>
      <p:ext uri="{BB962C8B-B14F-4D97-AF65-F5344CB8AC3E}">
        <p14:creationId xmlns:p14="http://schemas.microsoft.com/office/powerpoint/2010/main" val="991888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52"/>
                                        </p:tgtEl>
                                        <p:attrNameLst>
                                          <p:attrName>style.visibility</p:attrName>
                                        </p:attrNameLst>
                                      </p:cBhvr>
                                      <p:to>
                                        <p:strVal val="hidden"/>
                                      </p:to>
                                    </p:set>
                                  </p:childTnLst>
                                </p:cTn>
                              </p:par>
                              <p:par>
                                <p:cTn id="23" presetID="57" presetClass="path" presetSubtype="0" accel="50000" decel="50000" fill="hold" grpId="0" nodeType="withEffect">
                                  <p:stCondLst>
                                    <p:cond delay="0"/>
                                  </p:stCondLst>
                                  <p:childTnLst>
                                    <p:animMotion origin="layout" path="M -0.07986 0.07662 L -0.07986 0.03773 C -0.07986 0.02013 -0.05764 -0.00116 -0.03941 -0.00116 L 0.00122 -0.00116 " pathEditMode="relative" rAng="0" ptsTypes="AAAA">
                                      <p:cBhvr>
                                        <p:cTn id="24" dur="1000" fill="hold"/>
                                        <p:tgtEl>
                                          <p:spTgt spid="19"/>
                                        </p:tgtEl>
                                        <p:attrNameLst>
                                          <p:attrName>ppt_x</p:attrName>
                                          <p:attrName>ppt_y</p:attrName>
                                        </p:attrNameLst>
                                      </p:cBhvr>
                                      <p:rCtr x="4045" y="-3889"/>
                                    </p:animMotion>
                                  </p:childTnLst>
                                </p:cTn>
                              </p:par>
                              <p:par>
                                <p:cTn id="25" presetID="57" presetClass="path" presetSubtype="0" accel="50000" decel="50000" fill="hold" grpId="0" nodeType="withEffect">
                                  <p:stCondLst>
                                    <p:cond delay="0"/>
                                  </p:stCondLst>
                                  <p:childTnLst>
                                    <p:animMotion origin="layout" path="M -0.07986 0.07638 L -0.07986 0.0375 C -0.07986 0.0199 -0.05764 -0.00139 -0.03941 -0.00139 L 0.00122 -0.00139 " pathEditMode="relative" rAng="0" ptsTypes="AAAA">
                                      <p:cBhvr>
                                        <p:cTn id="26" dur="1000" fill="hold"/>
                                        <p:tgtEl>
                                          <p:spTgt spid="21"/>
                                        </p:tgtEl>
                                        <p:attrNameLst>
                                          <p:attrName>ppt_x</p:attrName>
                                          <p:attrName>ppt_y</p:attrName>
                                        </p:attrNameLst>
                                      </p:cBhvr>
                                      <p:rCtr x="4045" y="-3889"/>
                                    </p:animMotion>
                                  </p:childTnLst>
                                </p:cTn>
                              </p:par>
                              <p:par>
                                <p:cTn id="27" presetID="36" presetClass="path" presetSubtype="0" accel="50000" decel="50000" fill="hold" grpId="0" nodeType="withEffect">
                                  <p:stCondLst>
                                    <p:cond delay="0"/>
                                  </p:stCondLst>
                                  <p:childTnLst>
                                    <p:animMotion origin="layout" path="M 0.0816 -0.07245 L 0.0816 -0.03634 C 0.0816 -0.02013 0.05903 -4.81481E-6 0.0408 -4.81481E-6 L -5.55556E-7 -4.81481E-6 " pathEditMode="relative" rAng="0" ptsTypes="AAAA">
                                      <p:cBhvr>
                                        <p:cTn id="28" dur="1250" fill="hold"/>
                                        <p:tgtEl>
                                          <p:spTgt spid="18"/>
                                        </p:tgtEl>
                                        <p:attrNameLst>
                                          <p:attrName>ppt_x</p:attrName>
                                          <p:attrName>ppt_y</p:attrName>
                                        </p:attrNameLst>
                                      </p:cBhvr>
                                      <p:rCtr x="-4080" y="3611"/>
                                    </p:animMotion>
                                  </p:childTnLst>
                                </p:cTn>
                              </p:par>
                              <p:par>
                                <p:cTn id="29" presetID="36" presetClass="path" presetSubtype="0" accel="50000" decel="50000" fill="hold" grpId="0" nodeType="withEffect">
                                  <p:stCondLst>
                                    <p:cond delay="0"/>
                                  </p:stCondLst>
                                  <p:childTnLst>
                                    <p:animMotion origin="layout" path="M 0.08333 -0.07546 L 0.08333 -0.03773 C 0.08333 -0.02107 0.06024 1.85185E-6 0.04149 1.85185E-6 L -8.33333E-7 1.85185E-6 " pathEditMode="relative" rAng="0" ptsTypes="AAAA">
                                      <p:cBhvr>
                                        <p:cTn id="30" dur="1250" fill="hold"/>
                                        <p:tgtEl>
                                          <p:spTgt spid="16"/>
                                        </p:tgtEl>
                                        <p:attrNameLst>
                                          <p:attrName>ppt_x</p:attrName>
                                          <p:attrName>ppt_y</p:attrName>
                                        </p:attrNameLst>
                                      </p:cBhvr>
                                      <p:rCtr x="-4167" y="3773"/>
                                    </p:animMotion>
                                  </p:childTnLst>
                                </p:cTn>
                              </p:par>
                            </p:childTnLst>
                          </p:cTn>
                        </p:par>
                        <p:par>
                          <p:cTn id="31" fill="hold">
                            <p:stCondLst>
                              <p:cond delay="1250"/>
                            </p:stCondLst>
                            <p:childTnLst>
                              <p:par>
                                <p:cTn id="32" presetID="1" presetClass="entr" presetSubtype="0" fill="hold" nodeType="afterEffect">
                                  <p:stCondLst>
                                    <p:cond delay="0"/>
                                  </p:stCondLst>
                                  <p:childTnLst>
                                    <p:set>
                                      <p:cBhvr>
                                        <p:cTn id="33" dur="1" fill="hold">
                                          <p:stCondLst>
                                            <p:cond delay="0"/>
                                          </p:stCondLst>
                                        </p:cTn>
                                        <p:tgtEl>
                                          <p:spTgt spid="23"/>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4"/>
                                        </p:tgtEl>
                                        <p:attrNameLst>
                                          <p:attrName>style.visibility</p:attrName>
                                        </p:attrNameLst>
                                      </p:cBhvr>
                                      <p:to>
                                        <p:strVal val="visible"/>
                                      </p:to>
                                    </p:set>
                                  </p:childTnLst>
                                </p:cTn>
                              </p:par>
                            </p:childTnLst>
                          </p:cTn>
                        </p:par>
                        <p:par>
                          <p:cTn id="36" fill="hold">
                            <p:stCondLst>
                              <p:cond delay="1250"/>
                            </p:stCondLst>
                            <p:childTnLst>
                              <p:par>
                                <p:cTn id="37" presetID="1" presetClass="entr" presetSubtype="0" fill="hold" nodeType="after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par>
                          <p:cTn id="41" fill="hold">
                            <p:stCondLst>
                              <p:cond delay="1250"/>
                            </p:stCondLst>
                            <p:childTnLst>
                              <p:par>
                                <p:cTn id="42" presetID="1" presetClass="entr" presetSubtype="0" fill="hold" grpId="0" nodeType="afterEffect">
                                  <p:stCondLst>
                                    <p:cond delay="0"/>
                                  </p:stCondLst>
                                  <p:childTnLst>
                                    <p:set>
                                      <p:cBhvr>
                                        <p:cTn id="43" dur="1" fill="hold">
                                          <p:stCondLst>
                                            <p:cond delay="0"/>
                                          </p:stCondLst>
                                        </p:cTn>
                                        <p:tgtEl>
                                          <p:spTgt spid="2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7"/>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21" grpId="0" animBg="1"/>
      <p:bldP spid="49" grpId="0" animBg="1"/>
      <p:bldP spid="49" grpId="1" animBg="1"/>
      <p:bldP spid="50" grpId="0" animBg="1"/>
      <p:bldP spid="50" grpId="1" animBg="1"/>
      <p:bldP spid="51" grpId="0" animBg="1"/>
      <p:bldP spid="51" grpId="1" animBg="1"/>
      <p:bldP spid="52" grpId="0" animBg="1"/>
      <p:bldP spid="52" grpId="1" animBg="1"/>
      <p:bldP spid="25" grpId="0" animBg="1"/>
      <p:bldP spid="26" grpId="0" animBg="1"/>
      <p:bldP spid="27" grpId="0" animBg="1"/>
      <p:bldP spid="2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DICE OVERVIEW</a:t>
            </a:r>
          </a:p>
        </p:txBody>
      </p:sp>
      <p:sp>
        <p:nvSpPr>
          <p:cNvPr id="3" name="Content Placeholder 2"/>
          <p:cNvSpPr>
            <a:spLocks noGrp="1"/>
          </p:cNvSpPr>
          <p:nvPr>
            <p:ph idx="1"/>
          </p:nvPr>
        </p:nvSpPr>
        <p:spPr/>
        <p:txBody>
          <a:bodyPr/>
          <a:lstStyle/>
          <a:p>
            <a:endParaRPr lang="en-US" dirty="0">
              <a:solidFill>
                <a:schemeClr val="bg1">
                  <a:lumMod val="65000"/>
                </a:schemeClr>
              </a:solidFill>
            </a:endParaRPr>
          </a:p>
          <a:p>
            <a:r>
              <a:rPr lang="en-US" dirty="0">
                <a:solidFill>
                  <a:schemeClr val="bg1">
                    <a:lumMod val="65000"/>
                  </a:schemeClr>
                </a:solidFill>
              </a:rPr>
              <a:t>Compressed DRAM Cache Organization</a:t>
            </a:r>
          </a:p>
          <a:p>
            <a:endParaRPr lang="en-US" dirty="0">
              <a:solidFill>
                <a:schemeClr val="bg1">
                  <a:lumMod val="65000"/>
                </a:schemeClr>
              </a:solidFill>
            </a:endParaRPr>
          </a:p>
          <a:p>
            <a:r>
              <a:rPr lang="en-US" dirty="0">
                <a:solidFill>
                  <a:schemeClr val="bg1">
                    <a:lumMod val="65000"/>
                  </a:schemeClr>
                </a:solidFill>
              </a:rPr>
              <a:t>Flexible Mapping for Quick Switching</a:t>
            </a:r>
          </a:p>
          <a:p>
            <a:endParaRPr lang="en-US" dirty="0"/>
          </a:p>
          <a:p>
            <a:r>
              <a:rPr lang="en-US" dirty="0"/>
              <a:t>Dynamic Indexing </a:t>
            </a:r>
            <a:r>
              <a:rPr lang="en-US" dirty="0" err="1"/>
              <a:t>ComprEssion</a:t>
            </a:r>
            <a:r>
              <a:rPr lang="en-US" dirty="0"/>
              <a:t> (DICE)</a:t>
            </a:r>
          </a:p>
          <a:p>
            <a:pPr lvl="1"/>
            <a:r>
              <a:rPr lang="en-US" dirty="0"/>
              <a:t>Insertion Policy</a:t>
            </a:r>
          </a:p>
          <a:p>
            <a:pPr lvl="1"/>
            <a:r>
              <a:rPr lang="en-US" dirty="0"/>
              <a:t>Index Prediction</a:t>
            </a:r>
          </a:p>
          <a:p>
            <a:endParaRPr lang="en-US" dirty="0"/>
          </a:p>
        </p:txBody>
      </p:sp>
      <p:sp>
        <p:nvSpPr>
          <p:cNvPr id="4" name="Slide Number Placeholder 3"/>
          <p:cNvSpPr>
            <a:spLocks noGrp="1"/>
          </p:cNvSpPr>
          <p:nvPr>
            <p:ph type="sldNum" sz="quarter" idx="12"/>
          </p:nvPr>
        </p:nvSpPr>
        <p:spPr/>
        <p:txBody>
          <a:bodyPr/>
          <a:lstStyle/>
          <a:p>
            <a:pPr>
              <a:defRPr/>
            </a:pPr>
            <a:fld id="{866DA6C0-E8D2-8D44-A834-246A4BF6B0E5}" type="slidenum">
              <a:rPr lang="en-US" smtClean="0"/>
              <a:pPr>
                <a:defRPr/>
              </a:pPr>
              <a:t>25</a:t>
            </a:fld>
            <a:endParaRPr lang="en-US"/>
          </a:p>
        </p:txBody>
      </p:sp>
      <p:sp>
        <p:nvSpPr>
          <p:cNvPr id="5" name="Shape 153"/>
          <p:cNvSpPr/>
          <p:nvPr/>
        </p:nvSpPr>
        <p:spPr>
          <a:xfrm rot="-5400000">
            <a:off x="7160540" y="3883891"/>
            <a:ext cx="381000" cy="304799"/>
          </a:xfrm>
          <a:prstGeom prst="upArrow">
            <a:avLst>
              <a:gd name="adj1" fmla="val 50000"/>
              <a:gd name="adj2" fmla="val 50000"/>
            </a:avLst>
          </a:prstGeom>
          <a:solidFill>
            <a:srgbClr val="008000"/>
          </a:solidFill>
          <a:ln w="25400" cap="flat" cmpd="sng">
            <a:solidFill>
              <a:srgbClr val="C0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185790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49" y="198438"/>
            <a:ext cx="8787945" cy="487362"/>
          </a:xfrm>
        </p:spPr>
        <p:txBody>
          <a:bodyPr/>
          <a:lstStyle/>
          <a:p>
            <a:r>
              <a:rPr lang="en-US" dirty="0"/>
              <a:t>DICE: Dynamic-indexed Compressed Cache</a:t>
            </a:r>
          </a:p>
        </p:txBody>
      </p:sp>
      <p:sp>
        <p:nvSpPr>
          <p:cNvPr id="4" name="Slide Number Placeholder 3"/>
          <p:cNvSpPr>
            <a:spLocks noGrp="1"/>
          </p:cNvSpPr>
          <p:nvPr>
            <p:ph type="sldNum" sz="quarter" idx="12"/>
          </p:nvPr>
        </p:nvSpPr>
        <p:spPr/>
        <p:txBody>
          <a:bodyPr/>
          <a:lstStyle/>
          <a:p>
            <a:pPr>
              <a:defRPr/>
            </a:pPr>
            <a:fld id="{866DA6C0-E8D2-8D44-A834-246A4BF6B0E5}" type="slidenum">
              <a:rPr lang="en-US" smtClean="0"/>
              <a:pPr>
                <a:defRPr/>
              </a:pPr>
              <a:t>26</a:t>
            </a:fld>
            <a:endParaRPr lang="en-US"/>
          </a:p>
        </p:txBody>
      </p:sp>
      <p:sp>
        <p:nvSpPr>
          <p:cNvPr id="11" name="TextBox 10"/>
          <p:cNvSpPr txBox="1"/>
          <p:nvPr/>
        </p:nvSpPr>
        <p:spPr>
          <a:xfrm>
            <a:off x="2936055" y="1086689"/>
            <a:ext cx="3005190" cy="461665"/>
          </a:xfrm>
          <a:prstGeom prst="rect">
            <a:avLst/>
          </a:prstGeom>
          <a:noFill/>
          <a:ln w="25400">
            <a:noFill/>
          </a:ln>
        </p:spPr>
        <p:txBody>
          <a:bodyPr wrap="square" rtlCol="0">
            <a:spAutoFit/>
          </a:bodyPr>
          <a:lstStyle/>
          <a:p>
            <a:pPr algn="ctr"/>
            <a:r>
              <a:rPr lang="en-US" b="1" dirty="0">
                <a:solidFill>
                  <a:srgbClr val="000000"/>
                </a:solidFill>
                <a:latin typeface="Arial"/>
                <a:cs typeface="Arial"/>
              </a:rPr>
              <a:t>DRAM Cache</a:t>
            </a:r>
          </a:p>
        </p:txBody>
      </p:sp>
      <p:sp>
        <p:nvSpPr>
          <p:cNvPr id="12" name="Rounded Rectangle 32"/>
          <p:cNvSpPr/>
          <p:nvPr/>
        </p:nvSpPr>
        <p:spPr>
          <a:xfrm>
            <a:off x="801809" y="1940787"/>
            <a:ext cx="2554098" cy="670762"/>
          </a:xfrm>
          <a:prstGeom prst="roundRect">
            <a:avLst/>
          </a:prstGeom>
          <a:solidFill>
            <a:schemeClr val="bg1">
              <a:alpha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Arial"/>
                <a:cs typeface="Arial"/>
              </a:rPr>
              <a:t>Compressibility Based Insertion</a:t>
            </a:r>
          </a:p>
        </p:txBody>
      </p:sp>
      <p:sp>
        <p:nvSpPr>
          <p:cNvPr id="13" name="Rounded Rectangle 34"/>
          <p:cNvSpPr/>
          <p:nvPr/>
        </p:nvSpPr>
        <p:spPr>
          <a:xfrm>
            <a:off x="3443160" y="1651660"/>
            <a:ext cx="1990980" cy="376851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latin typeface="Arial"/>
              <a:cs typeface="Arial"/>
            </a:endParaRPr>
          </a:p>
        </p:txBody>
      </p:sp>
      <p:cxnSp>
        <p:nvCxnSpPr>
          <p:cNvPr id="17" name="Shape 317"/>
          <p:cNvCxnSpPr>
            <a:cxnSpLocks/>
            <a:stCxn id="39" idx="3"/>
            <a:endCxn id="44" idx="1"/>
          </p:cNvCxnSpPr>
          <p:nvPr/>
        </p:nvCxnSpPr>
        <p:spPr>
          <a:xfrm flipV="1">
            <a:off x="1813932" y="3003982"/>
            <a:ext cx="1629228" cy="237373"/>
          </a:xfrm>
          <a:prstGeom prst="straightConnector1">
            <a:avLst/>
          </a:prstGeom>
          <a:noFill/>
          <a:ln w="53975" cap="rnd" cmpd="sng">
            <a:solidFill>
              <a:schemeClr val="dk1"/>
            </a:solidFill>
            <a:prstDash val="solid"/>
            <a:round/>
            <a:headEnd type="none" w="med" len="med"/>
            <a:tailEnd type="stealth" w="lg" len="lg"/>
          </a:ln>
        </p:spPr>
      </p:cxnSp>
      <p:cxnSp>
        <p:nvCxnSpPr>
          <p:cNvPr id="20" name="Shape 317"/>
          <p:cNvCxnSpPr>
            <a:cxnSpLocks/>
            <a:stCxn id="44" idx="3"/>
            <a:endCxn id="56" idx="1"/>
          </p:cNvCxnSpPr>
          <p:nvPr/>
        </p:nvCxnSpPr>
        <p:spPr>
          <a:xfrm>
            <a:off x="5434140" y="3003982"/>
            <a:ext cx="1615290" cy="247276"/>
          </a:xfrm>
          <a:prstGeom prst="straightConnector1">
            <a:avLst/>
          </a:prstGeom>
          <a:noFill/>
          <a:ln w="53975" cap="rnd" cmpd="sng">
            <a:solidFill>
              <a:schemeClr val="dk1"/>
            </a:solidFill>
            <a:prstDash val="solid"/>
            <a:round/>
            <a:headEnd type="none" w="med" len="med"/>
            <a:tailEnd type="stealth" w="lg" len="lg"/>
          </a:ln>
        </p:spPr>
      </p:cxnSp>
      <p:sp>
        <p:nvSpPr>
          <p:cNvPr id="39" name="TextBox 38"/>
          <p:cNvSpPr txBox="1"/>
          <p:nvPr/>
        </p:nvSpPr>
        <p:spPr>
          <a:xfrm>
            <a:off x="182602" y="3010522"/>
            <a:ext cx="1631330" cy="461666"/>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solidFill>
                  <a:srgbClr val="000000"/>
                </a:solidFill>
                <a:latin typeface="Arial"/>
                <a:cs typeface="Arial"/>
              </a:rPr>
              <a:t>Install</a:t>
            </a:r>
          </a:p>
        </p:txBody>
      </p:sp>
      <p:sp>
        <p:nvSpPr>
          <p:cNvPr id="56" name="TextBox 55"/>
          <p:cNvSpPr txBox="1"/>
          <p:nvPr/>
        </p:nvSpPr>
        <p:spPr>
          <a:xfrm>
            <a:off x="7049430" y="3020425"/>
            <a:ext cx="1631330" cy="461666"/>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solidFill>
                  <a:srgbClr val="000000"/>
                </a:solidFill>
                <a:latin typeface="Arial"/>
                <a:cs typeface="Arial"/>
              </a:rPr>
              <a:t>Read</a:t>
            </a:r>
          </a:p>
        </p:txBody>
      </p:sp>
      <p:sp>
        <p:nvSpPr>
          <p:cNvPr id="75" name="Shape 225"/>
          <p:cNvSpPr/>
          <p:nvPr/>
        </p:nvSpPr>
        <p:spPr>
          <a:xfrm>
            <a:off x="0" y="5685562"/>
            <a:ext cx="9120680" cy="979518"/>
          </a:xfrm>
          <a:prstGeom prst="rect">
            <a:avLst/>
          </a:prstGeom>
          <a:solidFill>
            <a:srgbClr val="BBCFE6"/>
          </a:solidFill>
          <a:ln w="38100" cap="flat" cmpd="sng">
            <a:solidFill>
              <a:srgbClr val="FF6600"/>
            </a:solidFill>
            <a:prstDash val="solid"/>
            <a:round/>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2800" dirty="0">
                <a:solidFill>
                  <a:srgbClr val="7030A0"/>
                </a:solidFill>
                <a:latin typeface="Arial"/>
                <a:ea typeface="Arial"/>
                <a:cs typeface="Arial"/>
                <a:sym typeface="Arial"/>
              </a:rPr>
              <a:t>DICE: Dynamic-Indexing Cache </a:t>
            </a:r>
            <a:r>
              <a:rPr lang="en-US" sz="2800" dirty="0" err="1">
                <a:solidFill>
                  <a:srgbClr val="7030A0"/>
                </a:solidFill>
                <a:latin typeface="Arial"/>
                <a:ea typeface="Arial"/>
                <a:cs typeface="Arial"/>
                <a:sym typeface="Arial"/>
              </a:rPr>
              <a:t>comprEssion</a:t>
            </a:r>
            <a:r>
              <a:rPr lang="en-US" sz="2800" dirty="0">
                <a:solidFill>
                  <a:schemeClr val="dk1"/>
                </a:solidFill>
                <a:latin typeface="Arial"/>
                <a:ea typeface="Arial"/>
                <a:cs typeface="Arial"/>
                <a:sym typeface="Arial"/>
              </a:rPr>
              <a:t>,</a:t>
            </a:r>
          </a:p>
          <a:p>
            <a:pPr marL="0" marR="0" lvl="0" indent="0" algn="ctr" rtl="0">
              <a:lnSpc>
                <a:spcPct val="100000"/>
              </a:lnSpc>
              <a:spcBef>
                <a:spcPts val="0"/>
              </a:spcBef>
              <a:spcAft>
                <a:spcPts val="0"/>
              </a:spcAft>
              <a:buClr>
                <a:schemeClr val="dk1"/>
              </a:buClr>
              <a:buSzPct val="25000"/>
              <a:buFont typeface="Arial"/>
              <a:buNone/>
            </a:pPr>
            <a:r>
              <a:rPr lang="en-US" sz="2800" dirty="0">
                <a:solidFill>
                  <a:schemeClr val="dk1"/>
                </a:solidFill>
                <a:latin typeface="Arial"/>
                <a:ea typeface="Arial"/>
                <a:cs typeface="Arial"/>
                <a:sym typeface="Arial"/>
              </a:rPr>
              <a:t> decides index on install, and predicts index on read</a:t>
            </a:r>
          </a:p>
        </p:txBody>
      </p:sp>
      <p:sp>
        <p:nvSpPr>
          <p:cNvPr id="35" name="Rounded Rectangle 32"/>
          <p:cNvSpPr/>
          <p:nvPr/>
        </p:nvSpPr>
        <p:spPr>
          <a:xfrm>
            <a:off x="5480044" y="1940787"/>
            <a:ext cx="2554098" cy="670762"/>
          </a:xfrm>
          <a:prstGeom prst="roundRect">
            <a:avLst/>
          </a:prstGeom>
          <a:solidFill>
            <a:schemeClr val="bg1">
              <a:alpha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Arial"/>
                <a:cs typeface="Arial"/>
              </a:rPr>
              <a:t>Cache Index Prediction</a:t>
            </a:r>
          </a:p>
        </p:txBody>
      </p:sp>
      <p:sp>
        <p:nvSpPr>
          <p:cNvPr id="38" name="Rounded Rectangle 34"/>
          <p:cNvSpPr/>
          <p:nvPr/>
        </p:nvSpPr>
        <p:spPr>
          <a:xfrm>
            <a:off x="3443160" y="2172976"/>
            <a:ext cx="1990980" cy="54304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latin typeface="Arial"/>
              <a:cs typeface="Arial"/>
            </a:endParaRPr>
          </a:p>
        </p:txBody>
      </p:sp>
      <p:sp>
        <p:nvSpPr>
          <p:cNvPr id="40" name="Rounded Rectangle 34"/>
          <p:cNvSpPr/>
          <p:nvPr/>
        </p:nvSpPr>
        <p:spPr>
          <a:xfrm>
            <a:off x="3443160" y="3259058"/>
            <a:ext cx="1990980" cy="589865"/>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bg1"/>
                </a:solidFill>
                <a:latin typeface="Arial"/>
                <a:cs typeface="Arial"/>
              </a:rPr>
              <a:t>Bandwidth-Aware Index</a:t>
            </a:r>
          </a:p>
        </p:txBody>
      </p:sp>
      <p:sp>
        <p:nvSpPr>
          <p:cNvPr id="41" name="Rounded Rectangle 34"/>
          <p:cNvSpPr/>
          <p:nvPr/>
        </p:nvSpPr>
        <p:spPr>
          <a:xfrm>
            <a:off x="3443160" y="4338133"/>
            <a:ext cx="1990980" cy="54304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latin typeface="Arial"/>
              <a:cs typeface="Arial"/>
            </a:endParaRPr>
          </a:p>
        </p:txBody>
      </p:sp>
      <p:sp>
        <p:nvSpPr>
          <p:cNvPr id="44" name="Rounded Rectangle 34"/>
          <p:cNvSpPr/>
          <p:nvPr/>
        </p:nvSpPr>
        <p:spPr>
          <a:xfrm>
            <a:off x="3443160" y="2716017"/>
            <a:ext cx="1990980" cy="575929"/>
          </a:xfrm>
          <a:prstGeom prst="rect">
            <a:avLst/>
          </a:prstGeom>
          <a:solidFill>
            <a:schemeClr val="tx2">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bg1"/>
                </a:solidFill>
                <a:latin typeface="Arial"/>
                <a:cs typeface="Arial"/>
              </a:rPr>
              <a:t>Traditional Set Index</a:t>
            </a:r>
          </a:p>
        </p:txBody>
      </p:sp>
      <p:cxnSp>
        <p:nvCxnSpPr>
          <p:cNvPr id="46" name="Shape 317"/>
          <p:cNvCxnSpPr>
            <a:cxnSpLocks/>
            <a:stCxn id="40" idx="3"/>
            <a:endCxn id="56" idx="1"/>
          </p:cNvCxnSpPr>
          <p:nvPr/>
        </p:nvCxnSpPr>
        <p:spPr>
          <a:xfrm flipV="1">
            <a:off x="5434140" y="3251258"/>
            <a:ext cx="1615290" cy="302733"/>
          </a:xfrm>
          <a:prstGeom prst="straightConnector1">
            <a:avLst/>
          </a:prstGeom>
          <a:ln w="41275" cap="rnd" cmpd="sng" algn="ctr">
            <a:solidFill>
              <a:schemeClr val="dk1"/>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50" name="Shape 317"/>
          <p:cNvCxnSpPr>
            <a:cxnSpLocks/>
            <a:stCxn id="39" idx="3"/>
            <a:endCxn id="40" idx="1"/>
          </p:cNvCxnSpPr>
          <p:nvPr/>
        </p:nvCxnSpPr>
        <p:spPr>
          <a:xfrm>
            <a:off x="1813932" y="3241355"/>
            <a:ext cx="1629228" cy="312636"/>
          </a:xfrm>
          <a:prstGeom prst="straightConnector1">
            <a:avLst/>
          </a:prstGeom>
          <a:ln w="41275" cap="rnd" cmpd="sng" algn="ctr">
            <a:solidFill>
              <a:schemeClr val="dk1"/>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sp>
        <p:nvSpPr>
          <p:cNvPr id="58" name="Rounded Rectangle 34"/>
          <p:cNvSpPr/>
          <p:nvPr/>
        </p:nvSpPr>
        <p:spPr>
          <a:xfrm>
            <a:off x="3443160" y="4881175"/>
            <a:ext cx="1990980" cy="538999"/>
          </a:xfrm>
          <a:prstGeom prst="rect">
            <a:avLst/>
          </a:prstGeom>
          <a:solidFill>
            <a:srgbClr val="7030A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bg1"/>
                </a:solidFill>
                <a:latin typeface="Arial"/>
                <a:cs typeface="Arial"/>
              </a:rPr>
              <a:t>TSI = BAI</a:t>
            </a:r>
          </a:p>
        </p:txBody>
      </p:sp>
      <p:sp>
        <p:nvSpPr>
          <p:cNvPr id="59" name="TextBox 58"/>
          <p:cNvSpPr txBox="1"/>
          <p:nvPr/>
        </p:nvSpPr>
        <p:spPr>
          <a:xfrm>
            <a:off x="1912559" y="2621440"/>
            <a:ext cx="1273503" cy="461666"/>
          </a:xfrm>
          <a:prstGeom prst="rect">
            <a:avLst/>
          </a:prstGeom>
          <a:noFill/>
          <a:ln w="25400">
            <a:noFill/>
          </a:ln>
        </p:spPr>
        <p:txBody>
          <a:bodyPr wrap="square" rtlCol="0">
            <a:spAutoFit/>
          </a:bodyPr>
          <a:lstStyle/>
          <a:p>
            <a:pPr algn="ctr"/>
            <a:r>
              <a:rPr lang="en-US" dirty="0">
                <a:solidFill>
                  <a:srgbClr val="000000"/>
                </a:solidFill>
                <a:latin typeface="Arial"/>
                <a:cs typeface="Arial"/>
              </a:rPr>
              <a:t>?</a:t>
            </a:r>
          </a:p>
        </p:txBody>
      </p:sp>
      <p:cxnSp>
        <p:nvCxnSpPr>
          <p:cNvPr id="70" name="Shape 317"/>
          <p:cNvCxnSpPr>
            <a:cxnSpLocks/>
          </p:cNvCxnSpPr>
          <p:nvPr/>
        </p:nvCxnSpPr>
        <p:spPr>
          <a:xfrm>
            <a:off x="2936055" y="5077994"/>
            <a:ext cx="507105" cy="136683"/>
          </a:xfrm>
          <a:prstGeom prst="straightConnector1">
            <a:avLst/>
          </a:prstGeom>
          <a:noFill/>
          <a:ln w="53975" cap="rnd" cmpd="sng">
            <a:solidFill>
              <a:schemeClr val="dk1"/>
            </a:solidFill>
            <a:prstDash val="solid"/>
            <a:round/>
            <a:headEnd type="none" w="med" len="med"/>
            <a:tailEnd type="stealth" w="lg" len="lg"/>
          </a:ln>
        </p:spPr>
      </p:cxnSp>
      <p:cxnSp>
        <p:nvCxnSpPr>
          <p:cNvPr id="76" name="Shape 317"/>
          <p:cNvCxnSpPr>
            <a:cxnSpLocks/>
          </p:cNvCxnSpPr>
          <p:nvPr/>
        </p:nvCxnSpPr>
        <p:spPr>
          <a:xfrm flipV="1">
            <a:off x="5466939" y="5101351"/>
            <a:ext cx="483598" cy="103307"/>
          </a:xfrm>
          <a:prstGeom prst="straightConnector1">
            <a:avLst/>
          </a:prstGeom>
          <a:noFill/>
          <a:ln w="53975" cap="rnd" cmpd="sng">
            <a:solidFill>
              <a:schemeClr val="dk1"/>
            </a:solidFill>
            <a:prstDash val="solid"/>
            <a:round/>
            <a:headEnd type="none" w="med" len="med"/>
            <a:tailEnd type="stealth" w="lg" len="lg"/>
          </a:ln>
        </p:spPr>
      </p:cxnSp>
      <p:sp>
        <p:nvSpPr>
          <p:cNvPr id="77" name="TextBox 76"/>
          <p:cNvSpPr txBox="1"/>
          <p:nvPr/>
        </p:nvSpPr>
        <p:spPr>
          <a:xfrm>
            <a:off x="5466939" y="2649511"/>
            <a:ext cx="1273503" cy="461666"/>
          </a:xfrm>
          <a:prstGeom prst="rect">
            <a:avLst/>
          </a:prstGeom>
          <a:noFill/>
          <a:ln w="25400">
            <a:noFill/>
          </a:ln>
        </p:spPr>
        <p:txBody>
          <a:bodyPr wrap="square" rtlCol="0">
            <a:spAutoFit/>
          </a:bodyPr>
          <a:lstStyle/>
          <a:p>
            <a:pPr algn="ctr"/>
            <a:r>
              <a:rPr lang="en-US" dirty="0">
                <a:solidFill>
                  <a:srgbClr val="000000"/>
                </a:solidFill>
                <a:latin typeface="Arial"/>
                <a:cs typeface="Arial"/>
              </a:rPr>
              <a:t>?</a:t>
            </a:r>
          </a:p>
        </p:txBody>
      </p:sp>
    </p:spTree>
    <p:extLst>
      <p:ext uri="{BB962C8B-B14F-4D97-AF65-F5344CB8AC3E}">
        <p14:creationId xmlns:p14="http://schemas.microsoft.com/office/powerpoint/2010/main" val="51166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75" grpId="0" animBg="1"/>
      <p:bldP spid="35" grpId="0" animBg="1"/>
      <p:bldP spid="7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hape 317">
            <a:extLst>
              <a:ext uri="{FF2B5EF4-FFF2-40B4-BE49-F238E27FC236}">
                <a16:creationId xmlns:a16="http://schemas.microsoft.com/office/drawing/2014/main" id="{9BA50604-19AE-480F-AED7-5865D70BD9FB}"/>
              </a:ext>
            </a:extLst>
          </p:cNvPr>
          <p:cNvCxnSpPr>
            <a:cxnSpLocks/>
          </p:cNvCxnSpPr>
          <p:nvPr/>
        </p:nvCxnSpPr>
        <p:spPr>
          <a:xfrm flipV="1">
            <a:off x="5466939" y="5101351"/>
            <a:ext cx="483598" cy="103307"/>
          </a:xfrm>
          <a:prstGeom prst="straightConnector1">
            <a:avLst/>
          </a:prstGeom>
          <a:noFill/>
          <a:ln w="53975" cap="rnd" cmpd="sng">
            <a:solidFill>
              <a:schemeClr val="dk1"/>
            </a:solidFill>
            <a:prstDash val="solid"/>
            <a:round/>
            <a:headEnd type="none" w="med" len="med"/>
            <a:tailEnd type="stealth" w="lg" len="lg"/>
          </a:ln>
        </p:spPr>
      </p:cxnSp>
      <p:sp>
        <p:nvSpPr>
          <p:cNvPr id="2" name="Title 1"/>
          <p:cNvSpPr>
            <a:spLocks noGrp="1"/>
          </p:cNvSpPr>
          <p:nvPr>
            <p:ph type="title"/>
          </p:nvPr>
        </p:nvSpPr>
        <p:spPr>
          <a:xfrm>
            <a:off x="247649" y="198438"/>
            <a:ext cx="8787945" cy="487362"/>
          </a:xfrm>
        </p:spPr>
        <p:txBody>
          <a:bodyPr/>
          <a:lstStyle/>
          <a:p>
            <a:r>
              <a:rPr lang="en-US" dirty="0"/>
              <a:t>Compressibility-based Insertion</a:t>
            </a:r>
          </a:p>
        </p:txBody>
      </p:sp>
      <p:sp>
        <p:nvSpPr>
          <p:cNvPr id="4" name="Slide Number Placeholder 3"/>
          <p:cNvSpPr>
            <a:spLocks noGrp="1"/>
          </p:cNvSpPr>
          <p:nvPr>
            <p:ph type="sldNum" sz="quarter" idx="12"/>
          </p:nvPr>
        </p:nvSpPr>
        <p:spPr/>
        <p:txBody>
          <a:bodyPr/>
          <a:lstStyle/>
          <a:p>
            <a:pPr>
              <a:defRPr/>
            </a:pPr>
            <a:fld id="{866DA6C0-E8D2-8D44-A834-246A4BF6B0E5}" type="slidenum">
              <a:rPr lang="en-US" smtClean="0"/>
              <a:pPr>
                <a:defRPr/>
              </a:pPr>
              <a:t>27</a:t>
            </a:fld>
            <a:endParaRPr lang="en-US"/>
          </a:p>
        </p:txBody>
      </p:sp>
      <p:sp>
        <p:nvSpPr>
          <p:cNvPr id="11" name="TextBox 10"/>
          <p:cNvSpPr txBox="1"/>
          <p:nvPr/>
        </p:nvSpPr>
        <p:spPr>
          <a:xfrm>
            <a:off x="2936055" y="1086689"/>
            <a:ext cx="3005190" cy="461665"/>
          </a:xfrm>
          <a:prstGeom prst="rect">
            <a:avLst/>
          </a:prstGeom>
          <a:noFill/>
          <a:ln w="25400">
            <a:noFill/>
          </a:ln>
        </p:spPr>
        <p:txBody>
          <a:bodyPr wrap="square" rtlCol="0">
            <a:spAutoFit/>
          </a:bodyPr>
          <a:lstStyle/>
          <a:p>
            <a:pPr algn="ctr"/>
            <a:r>
              <a:rPr lang="en-US" b="1" dirty="0">
                <a:solidFill>
                  <a:srgbClr val="000000"/>
                </a:solidFill>
                <a:latin typeface="Arial"/>
                <a:cs typeface="Arial"/>
              </a:rPr>
              <a:t>DRAM Cache</a:t>
            </a:r>
          </a:p>
        </p:txBody>
      </p:sp>
      <p:sp>
        <p:nvSpPr>
          <p:cNvPr id="12" name="Rounded Rectangle 32"/>
          <p:cNvSpPr/>
          <p:nvPr/>
        </p:nvSpPr>
        <p:spPr>
          <a:xfrm>
            <a:off x="801809" y="1940787"/>
            <a:ext cx="2554098" cy="670762"/>
          </a:xfrm>
          <a:prstGeom prst="roundRect">
            <a:avLst/>
          </a:prstGeom>
          <a:solidFill>
            <a:schemeClr val="bg1">
              <a:alpha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Arial"/>
                <a:cs typeface="Arial"/>
              </a:rPr>
              <a:t>Compressibility Based Insertion</a:t>
            </a:r>
          </a:p>
        </p:txBody>
      </p:sp>
      <p:sp>
        <p:nvSpPr>
          <p:cNvPr id="13" name="Rounded Rectangle 34"/>
          <p:cNvSpPr/>
          <p:nvPr/>
        </p:nvSpPr>
        <p:spPr>
          <a:xfrm>
            <a:off x="3443160" y="1651660"/>
            <a:ext cx="1990980" cy="376851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latin typeface="Arial"/>
              <a:cs typeface="Arial"/>
            </a:endParaRPr>
          </a:p>
        </p:txBody>
      </p:sp>
      <p:cxnSp>
        <p:nvCxnSpPr>
          <p:cNvPr id="17" name="Shape 317"/>
          <p:cNvCxnSpPr>
            <a:cxnSpLocks/>
            <a:stCxn id="39" idx="3"/>
            <a:endCxn id="44" idx="1"/>
          </p:cNvCxnSpPr>
          <p:nvPr/>
        </p:nvCxnSpPr>
        <p:spPr>
          <a:xfrm flipV="1">
            <a:off x="1813932" y="3003982"/>
            <a:ext cx="1629228" cy="237373"/>
          </a:xfrm>
          <a:prstGeom prst="straightConnector1">
            <a:avLst/>
          </a:prstGeom>
          <a:noFill/>
          <a:ln w="53975" cap="rnd" cmpd="sng">
            <a:solidFill>
              <a:schemeClr val="dk1"/>
            </a:solidFill>
            <a:prstDash val="solid"/>
            <a:round/>
            <a:headEnd type="none" w="med" len="med"/>
            <a:tailEnd type="stealth" w="lg" len="lg"/>
          </a:ln>
        </p:spPr>
      </p:cxnSp>
      <p:sp>
        <p:nvSpPr>
          <p:cNvPr id="39" name="TextBox 38"/>
          <p:cNvSpPr txBox="1"/>
          <p:nvPr/>
        </p:nvSpPr>
        <p:spPr>
          <a:xfrm>
            <a:off x="182602" y="3010522"/>
            <a:ext cx="1631330" cy="461666"/>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solidFill>
                  <a:srgbClr val="000000"/>
                </a:solidFill>
                <a:latin typeface="Arial"/>
                <a:cs typeface="Arial"/>
              </a:rPr>
              <a:t>Install</a:t>
            </a:r>
          </a:p>
        </p:txBody>
      </p:sp>
      <p:sp>
        <p:nvSpPr>
          <p:cNvPr id="75" name="Shape 225"/>
          <p:cNvSpPr/>
          <p:nvPr/>
        </p:nvSpPr>
        <p:spPr>
          <a:xfrm>
            <a:off x="0" y="5685562"/>
            <a:ext cx="9120680" cy="979518"/>
          </a:xfrm>
          <a:prstGeom prst="rect">
            <a:avLst/>
          </a:prstGeom>
          <a:solidFill>
            <a:srgbClr val="BBCFE6"/>
          </a:solidFill>
          <a:ln w="38100" cap="flat" cmpd="sng">
            <a:solidFill>
              <a:srgbClr val="FF6600"/>
            </a:solidFill>
            <a:prstDash val="solid"/>
            <a:round/>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2800" dirty="0" err="1">
                <a:solidFill>
                  <a:schemeClr val="dk1"/>
                </a:solidFill>
                <a:latin typeface="Arial"/>
                <a:ea typeface="Arial"/>
                <a:cs typeface="Arial"/>
                <a:sym typeface="Arial"/>
              </a:rPr>
              <a:t>Compressibilty</a:t>
            </a:r>
            <a:r>
              <a:rPr lang="en-US" sz="2800" dirty="0">
                <a:solidFill>
                  <a:schemeClr val="dk1"/>
                </a:solidFill>
                <a:latin typeface="Arial"/>
                <a:ea typeface="Arial"/>
                <a:cs typeface="Arial"/>
                <a:sym typeface="Arial"/>
              </a:rPr>
              <a:t>-based insertion uses </a:t>
            </a:r>
            <a:r>
              <a:rPr lang="en-US" sz="2800" dirty="0">
                <a:solidFill>
                  <a:srgbClr val="FF3041"/>
                </a:solidFill>
                <a:latin typeface="Arial"/>
                <a:ea typeface="Arial"/>
                <a:cs typeface="Arial"/>
                <a:sym typeface="Arial"/>
              </a:rPr>
              <a:t>Bandwidth-Aware Indexing</a:t>
            </a:r>
            <a:r>
              <a:rPr lang="en-US" sz="2000" dirty="0">
                <a:solidFill>
                  <a:schemeClr val="dk1"/>
                </a:solidFill>
                <a:latin typeface="Arial"/>
                <a:ea typeface="Arial"/>
                <a:cs typeface="Arial"/>
                <a:sym typeface="Arial"/>
              </a:rPr>
              <a:t> </a:t>
            </a:r>
            <a:r>
              <a:rPr lang="en-US" sz="2800" dirty="0">
                <a:solidFill>
                  <a:schemeClr val="dk1"/>
                </a:solidFill>
                <a:latin typeface="Arial"/>
                <a:ea typeface="Arial"/>
                <a:cs typeface="Arial"/>
                <a:sym typeface="Arial"/>
              </a:rPr>
              <a:t>when lines are compressible,</a:t>
            </a:r>
            <a:r>
              <a:rPr lang="en-US" sz="1600" dirty="0">
                <a:solidFill>
                  <a:schemeClr val="dk1"/>
                </a:solidFill>
                <a:latin typeface="Arial"/>
                <a:ea typeface="Arial"/>
                <a:cs typeface="Arial"/>
                <a:sym typeface="Arial"/>
              </a:rPr>
              <a:t> </a:t>
            </a:r>
            <a:r>
              <a:rPr lang="en-US" sz="2800" dirty="0">
                <a:solidFill>
                  <a:schemeClr val="dk1"/>
                </a:solidFill>
                <a:latin typeface="Arial"/>
                <a:ea typeface="Arial"/>
                <a:cs typeface="Arial"/>
                <a:sym typeface="Arial"/>
              </a:rPr>
              <a:t>and </a:t>
            </a:r>
            <a:r>
              <a:rPr lang="en-US" sz="2800" dirty="0">
                <a:solidFill>
                  <a:schemeClr val="tx2">
                    <a:lumMod val="60000"/>
                    <a:lumOff val="40000"/>
                  </a:schemeClr>
                </a:solidFill>
                <a:latin typeface="Arial"/>
                <a:ea typeface="Arial"/>
                <a:cs typeface="Arial"/>
                <a:sym typeface="Arial"/>
              </a:rPr>
              <a:t>TSI</a:t>
            </a:r>
            <a:r>
              <a:rPr lang="en-US" sz="2800" dirty="0">
                <a:solidFill>
                  <a:schemeClr val="dk1"/>
                </a:solidFill>
                <a:latin typeface="Arial"/>
                <a:ea typeface="Arial"/>
                <a:cs typeface="Arial"/>
                <a:sym typeface="Arial"/>
              </a:rPr>
              <a:t> otherwise</a:t>
            </a:r>
          </a:p>
        </p:txBody>
      </p:sp>
      <p:sp>
        <p:nvSpPr>
          <p:cNvPr id="38" name="Rounded Rectangle 34"/>
          <p:cNvSpPr/>
          <p:nvPr/>
        </p:nvSpPr>
        <p:spPr>
          <a:xfrm>
            <a:off x="3443160" y="2172976"/>
            <a:ext cx="1990980" cy="54304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latin typeface="Arial"/>
              <a:cs typeface="Arial"/>
            </a:endParaRPr>
          </a:p>
        </p:txBody>
      </p:sp>
      <p:sp>
        <p:nvSpPr>
          <p:cNvPr id="40" name="Rounded Rectangle 34"/>
          <p:cNvSpPr/>
          <p:nvPr/>
        </p:nvSpPr>
        <p:spPr>
          <a:xfrm>
            <a:off x="3443160" y="3259058"/>
            <a:ext cx="1990980" cy="589865"/>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2000" b="1" dirty="0">
                <a:solidFill>
                  <a:prstClr val="white"/>
                </a:solidFill>
                <a:latin typeface="Arial"/>
                <a:cs typeface="Arial"/>
              </a:rPr>
              <a:t>Bandwidth-Aware Index</a:t>
            </a:r>
          </a:p>
        </p:txBody>
      </p:sp>
      <p:sp>
        <p:nvSpPr>
          <p:cNvPr id="41" name="Rounded Rectangle 34"/>
          <p:cNvSpPr/>
          <p:nvPr/>
        </p:nvSpPr>
        <p:spPr>
          <a:xfrm>
            <a:off x="3443160" y="4338133"/>
            <a:ext cx="1990980" cy="54304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latin typeface="Arial"/>
              <a:cs typeface="Arial"/>
            </a:endParaRPr>
          </a:p>
        </p:txBody>
      </p:sp>
      <p:sp>
        <p:nvSpPr>
          <p:cNvPr id="44" name="Rounded Rectangle 34"/>
          <p:cNvSpPr/>
          <p:nvPr/>
        </p:nvSpPr>
        <p:spPr>
          <a:xfrm>
            <a:off x="3443160" y="2716017"/>
            <a:ext cx="1990980" cy="575929"/>
          </a:xfrm>
          <a:prstGeom prst="rect">
            <a:avLst/>
          </a:prstGeom>
          <a:solidFill>
            <a:schemeClr val="tx2">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2000" b="1" dirty="0">
                <a:solidFill>
                  <a:prstClr val="white"/>
                </a:solidFill>
                <a:latin typeface="Arial"/>
                <a:cs typeface="Arial"/>
              </a:rPr>
              <a:t>Traditional Set Index</a:t>
            </a:r>
          </a:p>
        </p:txBody>
      </p:sp>
      <p:cxnSp>
        <p:nvCxnSpPr>
          <p:cNvPr id="50" name="Shape 317"/>
          <p:cNvCxnSpPr>
            <a:cxnSpLocks/>
            <a:stCxn id="39" idx="3"/>
            <a:endCxn id="40" idx="1"/>
          </p:cNvCxnSpPr>
          <p:nvPr/>
        </p:nvCxnSpPr>
        <p:spPr>
          <a:xfrm>
            <a:off x="1813932" y="3241355"/>
            <a:ext cx="1629228" cy="312636"/>
          </a:xfrm>
          <a:prstGeom prst="straightConnector1">
            <a:avLst/>
          </a:prstGeom>
          <a:ln w="41275" cap="rnd" cmpd="sng" algn="ctr">
            <a:solidFill>
              <a:schemeClr val="dk1"/>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sp>
        <p:nvSpPr>
          <p:cNvPr id="58" name="Rounded Rectangle 34"/>
          <p:cNvSpPr/>
          <p:nvPr/>
        </p:nvSpPr>
        <p:spPr>
          <a:xfrm>
            <a:off x="3443160" y="4881175"/>
            <a:ext cx="1990980" cy="538999"/>
          </a:xfrm>
          <a:prstGeom prst="rect">
            <a:avLst/>
          </a:prstGeom>
          <a:solidFill>
            <a:srgbClr val="7030A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bg1"/>
                </a:solidFill>
                <a:latin typeface="Arial"/>
                <a:cs typeface="Arial"/>
              </a:rPr>
              <a:t>TSI = BAI</a:t>
            </a:r>
          </a:p>
        </p:txBody>
      </p:sp>
      <p:sp>
        <p:nvSpPr>
          <p:cNvPr id="59" name="TextBox 58"/>
          <p:cNvSpPr txBox="1"/>
          <p:nvPr/>
        </p:nvSpPr>
        <p:spPr>
          <a:xfrm>
            <a:off x="1912559" y="2621440"/>
            <a:ext cx="1443348" cy="461665"/>
          </a:xfrm>
          <a:prstGeom prst="rect">
            <a:avLst/>
          </a:prstGeom>
          <a:noFill/>
          <a:ln w="25400">
            <a:noFill/>
          </a:ln>
        </p:spPr>
        <p:txBody>
          <a:bodyPr wrap="square" rtlCol="0">
            <a:spAutoFit/>
          </a:bodyPr>
          <a:lstStyle/>
          <a:p>
            <a:pPr algn="ctr"/>
            <a:r>
              <a:rPr lang="en-US" dirty="0">
                <a:solidFill>
                  <a:srgbClr val="000000"/>
                </a:solidFill>
                <a:latin typeface="Arial"/>
                <a:cs typeface="Arial"/>
              </a:rPr>
              <a:t>&gt; ½-size</a:t>
            </a:r>
          </a:p>
        </p:txBody>
      </p:sp>
      <p:sp>
        <p:nvSpPr>
          <p:cNvPr id="60" name="TextBox 59"/>
          <p:cNvSpPr txBox="1"/>
          <p:nvPr/>
        </p:nvSpPr>
        <p:spPr>
          <a:xfrm>
            <a:off x="1821343" y="3420885"/>
            <a:ext cx="1589018" cy="461665"/>
          </a:xfrm>
          <a:prstGeom prst="rect">
            <a:avLst/>
          </a:prstGeom>
          <a:noFill/>
          <a:ln w="25400">
            <a:noFill/>
          </a:ln>
        </p:spPr>
        <p:txBody>
          <a:bodyPr wrap="square" rtlCol="0">
            <a:spAutoFit/>
          </a:bodyPr>
          <a:lstStyle/>
          <a:p>
            <a:pPr algn="ctr"/>
            <a:r>
              <a:rPr lang="en-US" dirty="0">
                <a:solidFill>
                  <a:srgbClr val="000000"/>
                </a:solidFill>
                <a:latin typeface="Arial"/>
                <a:cs typeface="Arial"/>
              </a:rPr>
              <a:t>&lt;= ½-size</a:t>
            </a:r>
          </a:p>
        </p:txBody>
      </p:sp>
      <p:cxnSp>
        <p:nvCxnSpPr>
          <p:cNvPr id="70" name="Shape 317"/>
          <p:cNvCxnSpPr>
            <a:cxnSpLocks/>
          </p:cNvCxnSpPr>
          <p:nvPr/>
        </p:nvCxnSpPr>
        <p:spPr>
          <a:xfrm>
            <a:off x="2936055" y="5077994"/>
            <a:ext cx="507105" cy="136683"/>
          </a:xfrm>
          <a:prstGeom prst="straightConnector1">
            <a:avLst/>
          </a:prstGeom>
          <a:noFill/>
          <a:ln w="53975" cap="rnd" cmpd="sng">
            <a:solidFill>
              <a:schemeClr val="dk1"/>
            </a:solidFill>
            <a:prstDash val="solid"/>
            <a:round/>
            <a:headEnd type="none" w="med" len="med"/>
            <a:tailEnd type="stealth" w="lg" len="lg"/>
          </a:ln>
        </p:spPr>
      </p:cxnSp>
      <p:cxnSp>
        <p:nvCxnSpPr>
          <p:cNvPr id="25" name="Shape 317">
            <a:extLst>
              <a:ext uri="{FF2B5EF4-FFF2-40B4-BE49-F238E27FC236}">
                <a16:creationId xmlns:a16="http://schemas.microsoft.com/office/drawing/2014/main" id="{8CF47F06-F4C2-4B3A-85F5-CCA61DA129EE}"/>
              </a:ext>
            </a:extLst>
          </p:cNvPr>
          <p:cNvCxnSpPr>
            <a:cxnSpLocks/>
          </p:cNvCxnSpPr>
          <p:nvPr/>
        </p:nvCxnSpPr>
        <p:spPr>
          <a:xfrm>
            <a:off x="5434140" y="3003982"/>
            <a:ext cx="1615290" cy="247276"/>
          </a:xfrm>
          <a:prstGeom prst="straightConnector1">
            <a:avLst/>
          </a:prstGeom>
          <a:noFill/>
          <a:ln w="53975" cap="rnd" cmpd="sng">
            <a:solidFill>
              <a:schemeClr val="dk1"/>
            </a:solidFill>
            <a:prstDash val="solid"/>
            <a:round/>
            <a:headEnd type="none" w="med" len="med"/>
            <a:tailEnd type="stealth" w="lg" len="lg"/>
          </a:ln>
        </p:spPr>
      </p:cxnSp>
      <p:sp>
        <p:nvSpPr>
          <p:cNvPr id="26" name="TextBox 25">
            <a:extLst>
              <a:ext uri="{FF2B5EF4-FFF2-40B4-BE49-F238E27FC236}">
                <a16:creationId xmlns:a16="http://schemas.microsoft.com/office/drawing/2014/main" id="{5E6C711F-6AFA-4F3B-B594-57C3D09E72C0}"/>
              </a:ext>
            </a:extLst>
          </p:cNvPr>
          <p:cNvSpPr txBox="1"/>
          <p:nvPr/>
        </p:nvSpPr>
        <p:spPr>
          <a:xfrm>
            <a:off x="5466939" y="2649511"/>
            <a:ext cx="1273503" cy="461666"/>
          </a:xfrm>
          <a:prstGeom prst="rect">
            <a:avLst/>
          </a:prstGeom>
          <a:noFill/>
          <a:ln w="25400">
            <a:noFill/>
          </a:ln>
        </p:spPr>
        <p:txBody>
          <a:bodyPr wrap="square" rtlCol="0">
            <a:spAutoFit/>
          </a:bodyPr>
          <a:lstStyle/>
          <a:p>
            <a:pPr algn="ctr"/>
            <a:r>
              <a:rPr lang="en-US" dirty="0">
                <a:solidFill>
                  <a:srgbClr val="000000"/>
                </a:solidFill>
                <a:latin typeface="Arial"/>
                <a:cs typeface="Arial"/>
              </a:rPr>
              <a:t>?</a:t>
            </a:r>
          </a:p>
        </p:txBody>
      </p:sp>
      <p:sp>
        <p:nvSpPr>
          <p:cNvPr id="27" name="TextBox 26">
            <a:extLst>
              <a:ext uri="{FF2B5EF4-FFF2-40B4-BE49-F238E27FC236}">
                <a16:creationId xmlns:a16="http://schemas.microsoft.com/office/drawing/2014/main" id="{B1550718-BD34-42E1-B3B2-0C3CE9BBCD60}"/>
              </a:ext>
            </a:extLst>
          </p:cNvPr>
          <p:cNvSpPr txBox="1"/>
          <p:nvPr/>
        </p:nvSpPr>
        <p:spPr>
          <a:xfrm>
            <a:off x="6263063" y="2032904"/>
            <a:ext cx="2637893" cy="830997"/>
          </a:xfrm>
          <a:prstGeom prst="rect">
            <a:avLst/>
          </a:prstGeom>
          <a:noFill/>
          <a:ln w="25400">
            <a:noFill/>
          </a:ln>
        </p:spPr>
        <p:txBody>
          <a:bodyPr wrap="square" rtlCol="0">
            <a:spAutoFit/>
          </a:bodyPr>
          <a:lstStyle/>
          <a:p>
            <a:pPr algn="ctr"/>
            <a:r>
              <a:rPr lang="en-US" dirty="0">
                <a:solidFill>
                  <a:srgbClr val="000000"/>
                </a:solidFill>
                <a:latin typeface="Arial"/>
                <a:cs typeface="Arial"/>
              </a:rPr>
              <a:t>But checking both wastes bandwidth</a:t>
            </a:r>
          </a:p>
        </p:txBody>
      </p:sp>
      <p:cxnSp>
        <p:nvCxnSpPr>
          <p:cNvPr id="28" name="Shape 317">
            <a:extLst>
              <a:ext uri="{FF2B5EF4-FFF2-40B4-BE49-F238E27FC236}">
                <a16:creationId xmlns:a16="http://schemas.microsoft.com/office/drawing/2014/main" id="{E436E049-4D82-4FA1-8174-5C96BACEB30A}"/>
              </a:ext>
            </a:extLst>
          </p:cNvPr>
          <p:cNvCxnSpPr>
            <a:cxnSpLocks/>
          </p:cNvCxnSpPr>
          <p:nvPr/>
        </p:nvCxnSpPr>
        <p:spPr>
          <a:xfrm flipV="1">
            <a:off x="5434140" y="3251258"/>
            <a:ext cx="1615290" cy="302733"/>
          </a:xfrm>
          <a:prstGeom prst="straightConnector1">
            <a:avLst/>
          </a:prstGeom>
          <a:ln w="41275" cap="rnd" cmpd="sng" algn="ctr">
            <a:solidFill>
              <a:schemeClr val="dk1"/>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sp>
        <p:nvSpPr>
          <p:cNvPr id="23" name="TextBox 22">
            <a:extLst>
              <a:ext uri="{FF2B5EF4-FFF2-40B4-BE49-F238E27FC236}">
                <a16:creationId xmlns:a16="http://schemas.microsoft.com/office/drawing/2014/main" id="{EBE54E05-4D42-44E0-9AE2-21CC6E55EF07}"/>
              </a:ext>
            </a:extLst>
          </p:cNvPr>
          <p:cNvSpPr txBox="1"/>
          <p:nvPr/>
        </p:nvSpPr>
        <p:spPr>
          <a:xfrm>
            <a:off x="5820221" y="4054046"/>
            <a:ext cx="3080735" cy="1227169"/>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rgbClr val="7030A0"/>
                </a:solidFill>
                <a:latin typeface="Arial"/>
                <a:cs typeface="Arial"/>
              </a:rPr>
              <a:t>No explicit swaps. Eviction and install decides policy</a:t>
            </a:r>
          </a:p>
        </p:txBody>
      </p:sp>
      <p:sp>
        <p:nvSpPr>
          <p:cNvPr id="24" name="TextBox 23">
            <a:extLst>
              <a:ext uri="{FF2B5EF4-FFF2-40B4-BE49-F238E27FC236}">
                <a16:creationId xmlns:a16="http://schemas.microsoft.com/office/drawing/2014/main" id="{706A0A8D-1869-441F-91D4-9BDC1D717735}"/>
              </a:ext>
            </a:extLst>
          </p:cNvPr>
          <p:cNvSpPr txBox="1"/>
          <p:nvPr/>
        </p:nvSpPr>
        <p:spPr>
          <a:xfrm>
            <a:off x="7049430" y="3020425"/>
            <a:ext cx="1631330" cy="461666"/>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solidFill>
                  <a:srgbClr val="000000"/>
                </a:solidFill>
                <a:latin typeface="Arial"/>
                <a:cs typeface="Arial"/>
              </a:rPr>
              <a:t>Read</a:t>
            </a:r>
          </a:p>
        </p:txBody>
      </p:sp>
    </p:spTree>
    <p:extLst>
      <p:ext uri="{BB962C8B-B14F-4D97-AF65-F5344CB8AC3E}">
        <p14:creationId xmlns:p14="http://schemas.microsoft.com/office/powerpoint/2010/main" val="1356301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26" grpId="0"/>
      <p:bldP spid="27" grpId="0"/>
      <p:bldP spid="23" grpId="0" animBg="1"/>
      <p:bldP spid="2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ounded Rectangle 34"/>
          <p:cNvSpPr/>
          <p:nvPr/>
        </p:nvSpPr>
        <p:spPr>
          <a:xfrm>
            <a:off x="3443160" y="2716017"/>
            <a:ext cx="1990980" cy="57592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2000" b="1" dirty="0">
              <a:solidFill>
                <a:prstClr val="white"/>
              </a:solidFill>
              <a:latin typeface="Arial"/>
              <a:cs typeface="Arial"/>
            </a:endParaRPr>
          </a:p>
        </p:txBody>
      </p:sp>
      <p:sp>
        <p:nvSpPr>
          <p:cNvPr id="2" name="Title 1"/>
          <p:cNvSpPr>
            <a:spLocks noGrp="1"/>
          </p:cNvSpPr>
          <p:nvPr>
            <p:ph type="title"/>
          </p:nvPr>
        </p:nvSpPr>
        <p:spPr>
          <a:xfrm>
            <a:off x="247649" y="198438"/>
            <a:ext cx="8787945" cy="487362"/>
          </a:xfrm>
        </p:spPr>
        <p:txBody>
          <a:bodyPr/>
          <a:lstStyle/>
          <a:p>
            <a:r>
              <a:rPr lang="en-US" dirty="0"/>
              <a:t>SIMILAR INTRA-Page COMPRESSIBILITY</a:t>
            </a:r>
          </a:p>
        </p:txBody>
      </p:sp>
      <p:sp>
        <p:nvSpPr>
          <p:cNvPr id="4" name="Slide Number Placeholder 3"/>
          <p:cNvSpPr>
            <a:spLocks noGrp="1"/>
          </p:cNvSpPr>
          <p:nvPr>
            <p:ph type="sldNum" sz="quarter" idx="12"/>
          </p:nvPr>
        </p:nvSpPr>
        <p:spPr/>
        <p:txBody>
          <a:bodyPr/>
          <a:lstStyle/>
          <a:p>
            <a:pPr>
              <a:defRPr/>
            </a:pPr>
            <a:fld id="{866DA6C0-E8D2-8D44-A834-246A4BF6B0E5}" type="slidenum">
              <a:rPr lang="en-US" smtClean="0"/>
              <a:pPr>
                <a:defRPr/>
              </a:pPr>
              <a:t>28</a:t>
            </a:fld>
            <a:endParaRPr lang="en-US"/>
          </a:p>
        </p:txBody>
      </p:sp>
      <p:sp>
        <p:nvSpPr>
          <p:cNvPr id="11" name="TextBox 10"/>
          <p:cNvSpPr txBox="1"/>
          <p:nvPr/>
        </p:nvSpPr>
        <p:spPr>
          <a:xfrm>
            <a:off x="1178052" y="1086689"/>
            <a:ext cx="6521196" cy="461665"/>
          </a:xfrm>
          <a:prstGeom prst="rect">
            <a:avLst/>
          </a:prstGeom>
          <a:noFill/>
          <a:ln w="25400">
            <a:noFill/>
          </a:ln>
        </p:spPr>
        <p:txBody>
          <a:bodyPr wrap="square" rtlCol="0">
            <a:spAutoFit/>
          </a:bodyPr>
          <a:lstStyle/>
          <a:p>
            <a:pPr algn="ctr"/>
            <a:r>
              <a:rPr lang="en-US" b="1" dirty="0">
                <a:solidFill>
                  <a:srgbClr val="000000"/>
                </a:solidFill>
                <a:latin typeface="Arial"/>
                <a:cs typeface="Arial"/>
              </a:rPr>
              <a:t>Indices seen in a Compressible Page</a:t>
            </a:r>
          </a:p>
        </p:txBody>
      </p:sp>
      <p:sp>
        <p:nvSpPr>
          <p:cNvPr id="13" name="Rounded Rectangle 34"/>
          <p:cNvSpPr/>
          <p:nvPr/>
        </p:nvSpPr>
        <p:spPr>
          <a:xfrm>
            <a:off x="3443160" y="1651660"/>
            <a:ext cx="1990980" cy="376851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latin typeface="Arial"/>
              <a:cs typeface="Arial"/>
            </a:endParaRPr>
          </a:p>
        </p:txBody>
      </p:sp>
      <p:sp>
        <p:nvSpPr>
          <p:cNvPr id="39" name="TextBox 38"/>
          <p:cNvSpPr txBox="1"/>
          <p:nvPr/>
        </p:nvSpPr>
        <p:spPr>
          <a:xfrm>
            <a:off x="182602" y="3010522"/>
            <a:ext cx="1631330" cy="461666"/>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solidFill>
                  <a:srgbClr val="000000"/>
                </a:solidFill>
                <a:latin typeface="Arial"/>
                <a:cs typeface="Arial"/>
              </a:rPr>
              <a:t>Install</a:t>
            </a:r>
          </a:p>
        </p:txBody>
      </p:sp>
      <p:sp>
        <p:nvSpPr>
          <p:cNvPr id="75" name="Shape 225"/>
          <p:cNvSpPr/>
          <p:nvPr/>
        </p:nvSpPr>
        <p:spPr>
          <a:xfrm>
            <a:off x="0" y="5685562"/>
            <a:ext cx="9120680" cy="979518"/>
          </a:xfrm>
          <a:prstGeom prst="rect">
            <a:avLst/>
          </a:prstGeom>
          <a:solidFill>
            <a:srgbClr val="BBCFE6"/>
          </a:solidFill>
          <a:ln w="38100" cap="flat" cmpd="sng">
            <a:solidFill>
              <a:srgbClr val="FF6600"/>
            </a:solidFill>
            <a:prstDash val="solid"/>
            <a:round/>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2800" dirty="0">
                <a:solidFill>
                  <a:schemeClr val="dk1"/>
                </a:solidFill>
                <a:latin typeface="Arial"/>
                <a:ea typeface="Arial"/>
                <a:cs typeface="Arial"/>
                <a:sym typeface="Arial"/>
              </a:rPr>
              <a:t>DICE is likely to install lines of a page into similar index</a:t>
            </a:r>
          </a:p>
        </p:txBody>
      </p:sp>
      <p:sp>
        <p:nvSpPr>
          <p:cNvPr id="38" name="Rounded Rectangle 34"/>
          <p:cNvSpPr/>
          <p:nvPr/>
        </p:nvSpPr>
        <p:spPr>
          <a:xfrm>
            <a:off x="3443160" y="2172976"/>
            <a:ext cx="1990980" cy="543041"/>
          </a:xfrm>
          <a:prstGeom prst="rect">
            <a:avLst/>
          </a:prstGeom>
          <a:solidFill>
            <a:srgbClr val="FF304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2000" b="1" dirty="0">
                <a:solidFill>
                  <a:prstClr val="white"/>
                </a:solidFill>
                <a:latin typeface="Arial"/>
                <a:cs typeface="Arial"/>
              </a:rPr>
              <a:t>Bandwidth-Aware Index</a:t>
            </a:r>
          </a:p>
        </p:txBody>
      </p:sp>
      <p:sp>
        <p:nvSpPr>
          <p:cNvPr id="40" name="Rounded Rectangle 34"/>
          <p:cNvSpPr/>
          <p:nvPr/>
        </p:nvSpPr>
        <p:spPr>
          <a:xfrm>
            <a:off x="3443160" y="3259058"/>
            <a:ext cx="1990980" cy="589865"/>
          </a:xfrm>
          <a:prstGeom prst="rect">
            <a:avLst/>
          </a:prstGeom>
          <a:solidFill>
            <a:srgbClr val="FF304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2000" b="1" dirty="0">
                <a:solidFill>
                  <a:prstClr val="white"/>
                </a:solidFill>
                <a:latin typeface="Arial"/>
                <a:cs typeface="Arial"/>
              </a:rPr>
              <a:t>Bandwidth-Aware Index</a:t>
            </a:r>
          </a:p>
        </p:txBody>
      </p:sp>
      <p:sp>
        <p:nvSpPr>
          <p:cNvPr id="41" name="Rounded Rectangle 34"/>
          <p:cNvSpPr/>
          <p:nvPr/>
        </p:nvSpPr>
        <p:spPr>
          <a:xfrm>
            <a:off x="3443160" y="4338133"/>
            <a:ext cx="1990980" cy="543041"/>
          </a:xfrm>
          <a:prstGeom prst="rect">
            <a:avLst/>
          </a:prstGeom>
          <a:solidFill>
            <a:srgbClr val="FF304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2000" b="1" dirty="0">
                <a:solidFill>
                  <a:prstClr val="white"/>
                </a:solidFill>
                <a:latin typeface="Arial"/>
                <a:cs typeface="Arial"/>
              </a:rPr>
              <a:t>Bandwidth-Aware Index</a:t>
            </a:r>
          </a:p>
        </p:txBody>
      </p:sp>
      <p:cxnSp>
        <p:nvCxnSpPr>
          <p:cNvPr id="50" name="Shape 317"/>
          <p:cNvCxnSpPr>
            <a:cxnSpLocks/>
            <a:stCxn id="39" idx="3"/>
            <a:endCxn id="40" idx="1"/>
          </p:cNvCxnSpPr>
          <p:nvPr/>
        </p:nvCxnSpPr>
        <p:spPr>
          <a:xfrm>
            <a:off x="1813932" y="3241355"/>
            <a:ext cx="1629228" cy="312636"/>
          </a:xfrm>
          <a:prstGeom prst="straightConnector1">
            <a:avLst/>
          </a:prstGeom>
          <a:ln w="41275" cap="rnd" cmpd="sng" algn="ctr">
            <a:solidFill>
              <a:schemeClr val="dk1"/>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sp>
        <p:nvSpPr>
          <p:cNvPr id="58" name="Rounded Rectangle 34"/>
          <p:cNvSpPr/>
          <p:nvPr/>
        </p:nvSpPr>
        <p:spPr>
          <a:xfrm>
            <a:off x="3443160" y="4881175"/>
            <a:ext cx="1990980" cy="538999"/>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latin typeface="Arial"/>
              <a:cs typeface="Arial"/>
            </a:endParaRPr>
          </a:p>
        </p:txBody>
      </p:sp>
      <p:sp>
        <p:nvSpPr>
          <p:cNvPr id="60" name="TextBox 59"/>
          <p:cNvSpPr txBox="1"/>
          <p:nvPr/>
        </p:nvSpPr>
        <p:spPr>
          <a:xfrm>
            <a:off x="657671" y="3458919"/>
            <a:ext cx="1589018" cy="461665"/>
          </a:xfrm>
          <a:prstGeom prst="rect">
            <a:avLst/>
          </a:prstGeom>
          <a:noFill/>
          <a:ln w="25400">
            <a:noFill/>
          </a:ln>
        </p:spPr>
        <p:txBody>
          <a:bodyPr wrap="square" rtlCol="0">
            <a:spAutoFit/>
          </a:bodyPr>
          <a:lstStyle/>
          <a:p>
            <a:pPr algn="ctr"/>
            <a:r>
              <a:rPr lang="en-US" dirty="0">
                <a:solidFill>
                  <a:srgbClr val="000000"/>
                </a:solidFill>
                <a:latin typeface="Arial"/>
                <a:cs typeface="Arial"/>
              </a:rPr>
              <a:t>&lt;= ½-size</a:t>
            </a:r>
          </a:p>
        </p:txBody>
      </p:sp>
      <p:cxnSp>
        <p:nvCxnSpPr>
          <p:cNvPr id="28" name="Shape 317">
            <a:extLst>
              <a:ext uri="{FF2B5EF4-FFF2-40B4-BE49-F238E27FC236}">
                <a16:creationId xmlns:a16="http://schemas.microsoft.com/office/drawing/2014/main" id="{E436E049-4D82-4FA1-8174-5C96BACEB30A}"/>
              </a:ext>
            </a:extLst>
          </p:cNvPr>
          <p:cNvCxnSpPr>
            <a:cxnSpLocks/>
          </p:cNvCxnSpPr>
          <p:nvPr/>
        </p:nvCxnSpPr>
        <p:spPr>
          <a:xfrm flipV="1">
            <a:off x="5434140" y="3251258"/>
            <a:ext cx="1615290" cy="302733"/>
          </a:xfrm>
          <a:prstGeom prst="straightConnector1">
            <a:avLst/>
          </a:prstGeom>
          <a:ln w="41275" cap="rnd" cmpd="sng" algn="ctr">
            <a:solidFill>
              <a:schemeClr val="dk1"/>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sp>
        <p:nvSpPr>
          <p:cNvPr id="24" name="TextBox 23">
            <a:extLst>
              <a:ext uri="{FF2B5EF4-FFF2-40B4-BE49-F238E27FC236}">
                <a16:creationId xmlns:a16="http://schemas.microsoft.com/office/drawing/2014/main" id="{706A0A8D-1869-441F-91D4-9BDC1D717735}"/>
              </a:ext>
            </a:extLst>
          </p:cNvPr>
          <p:cNvSpPr txBox="1"/>
          <p:nvPr/>
        </p:nvSpPr>
        <p:spPr>
          <a:xfrm>
            <a:off x="7049430" y="3020425"/>
            <a:ext cx="1631330" cy="461666"/>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solidFill>
                  <a:srgbClr val="000000"/>
                </a:solidFill>
                <a:latin typeface="Arial"/>
                <a:cs typeface="Arial"/>
              </a:rPr>
              <a:t>Read BAI</a:t>
            </a:r>
          </a:p>
        </p:txBody>
      </p:sp>
      <p:cxnSp>
        <p:nvCxnSpPr>
          <p:cNvPr id="29" name="Shape 317">
            <a:extLst>
              <a:ext uri="{FF2B5EF4-FFF2-40B4-BE49-F238E27FC236}">
                <a16:creationId xmlns:a16="http://schemas.microsoft.com/office/drawing/2014/main" id="{BD5C06F8-59CE-49CB-88E3-4D8CAA09D845}"/>
              </a:ext>
            </a:extLst>
          </p:cNvPr>
          <p:cNvCxnSpPr>
            <a:cxnSpLocks/>
            <a:endCxn id="38" idx="1"/>
          </p:cNvCxnSpPr>
          <p:nvPr/>
        </p:nvCxnSpPr>
        <p:spPr>
          <a:xfrm flipV="1">
            <a:off x="1799994" y="2444497"/>
            <a:ext cx="1643166" cy="784178"/>
          </a:xfrm>
          <a:prstGeom prst="straightConnector1">
            <a:avLst/>
          </a:prstGeom>
          <a:ln w="41275" cap="rnd" cmpd="sng" algn="ctr">
            <a:solidFill>
              <a:schemeClr val="dk1"/>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0" name="Shape 317">
            <a:extLst>
              <a:ext uri="{FF2B5EF4-FFF2-40B4-BE49-F238E27FC236}">
                <a16:creationId xmlns:a16="http://schemas.microsoft.com/office/drawing/2014/main" id="{F989DCF7-CAB8-4A16-8E0F-4D33186F0938}"/>
              </a:ext>
            </a:extLst>
          </p:cNvPr>
          <p:cNvCxnSpPr>
            <a:cxnSpLocks/>
            <a:endCxn id="41" idx="1"/>
          </p:cNvCxnSpPr>
          <p:nvPr/>
        </p:nvCxnSpPr>
        <p:spPr>
          <a:xfrm>
            <a:off x="1786056" y="3269577"/>
            <a:ext cx="1657104" cy="1340077"/>
          </a:xfrm>
          <a:prstGeom prst="straightConnector1">
            <a:avLst/>
          </a:prstGeom>
          <a:ln w="41275" cap="rnd" cmpd="sng" algn="ctr">
            <a:solidFill>
              <a:schemeClr val="dk1"/>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1" name="Shape 317">
            <a:extLst>
              <a:ext uri="{FF2B5EF4-FFF2-40B4-BE49-F238E27FC236}">
                <a16:creationId xmlns:a16="http://schemas.microsoft.com/office/drawing/2014/main" id="{3E6325F9-4C34-488A-8120-62B9F4C4FD64}"/>
              </a:ext>
            </a:extLst>
          </p:cNvPr>
          <p:cNvCxnSpPr>
            <a:cxnSpLocks/>
            <a:endCxn id="24" idx="1"/>
          </p:cNvCxnSpPr>
          <p:nvPr/>
        </p:nvCxnSpPr>
        <p:spPr>
          <a:xfrm>
            <a:off x="5434140" y="2409221"/>
            <a:ext cx="1615290" cy="842037"/>
          </a:xfrm>
          <a:prstGeom prst="straightConnector1">
            <a:avLst/>
          </a:prstGeom>
          <a:ln w="41275" cap="rnd" cmpd="sng" algn="ctr">
            <a:solidFill>
              <a:schemeClr val="dk1"/>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2" name="Shape 317">
            <a:extLst>
              <a:ext uri="{FF2B5EF4-FFF2-40B4-BE49-F238E27FC236}">
                <a16:creationId xmlns:a16="http://schemas.microsoft.com/office/drawing/2014/main" id="{7785135D-0AC1-4CFA-BE9B-E124746A605B}"/>
              </a:ext>
            </a:extLst>
          </p:cNvPr>
          <p:cNvCxnSpPr>
            <a:cxnSpLocks/>
            <a:stCxn id="41" idx="3"/>
            <a:endCxn id="24" idx="1"/>
          </p:cNvCxnSpPr>
          <p:nvPr/>
        </p:nvCxnSpPr>
        <p:spPr>
          <a:xfrm flipV="1">
            <a:off x="5434140" y="3251258"/>
            <a:ext cx="1615290" cy="1358396"/>
          </a:xfrm>
          <a:prstGeom prst="straightConnector1">
            <a:avLst/>
          </a:prstGeom>
          <a:ln w="41275" cap="rnd" cmpd="sng" algn="ctr">
            <a:solidFill>
              <a:schemeClr val="dk1"/>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sp>
        <p:nvSpPr>
          <p:cNvPr id="12" name="Rounded Rectangle 32"/>
          <p:cNvSpPr/>
          <p:nvPr/>
        </p:nvSpPr>
        <p:spPr>
          <a:xfrm>
            <a:off x="154726" y="4092850"/>
            <a:ext cx="2958846" cy="1149720"/>
          </a:xfrm>
          <a:prstGeom prst="roundRect">
            <a:avLst/>
          </a:prstGeom>
          <a:solidFill>
            <a:schemeClr val="bg1">
              <a:alpha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Arial"/>
                <a:cs typeface="Arial"/>
              </a:rPr>
              <a:t>Lines within a page have similar compressibility</a:t>
            </a:r>
          </a:p>
        </p:txBody>
      </p:sp>
      <p:sp>
        <p:nvSpPr>
          <p:cNvPr id="34" name="Rounded Rectangle 34">
            <a:extLst>
              <a:ext uri="{FF2B5EF4-FFF2-40B4-BE49-F238E27FC236}">
                <a16:creationId xmlns:a16="http://schemas.microsoft.com/office/drawing/2014/main" id="{3994B109-5CE0-4DC3-8DD4-2C5277AF3B10}"/>
              </a:ext>
            </a:extLst>
          </p:cNvPr>
          <p:cNvSpPr/>
          <p:nvPr/>
        </p:nvSpPr>
        <p:spPr>
          <a:xfrm>
            <a:off x="3443160" y="3827187"/>
            <a:ext cx="1990980" cy="51094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latin typeface="Arial"/>
              <a:cs typeface="Arial"/>
            </a:endParaRPr>
          </a:p>
        </p:txBody>
      </p:sp>
    </p:spTree>
    <p:extLst>
      <p:ext uri="{BB962C8B-B14F-4D97-AF65-F5344CB8AC3E}">
        <p14:creationId xmlns:p14="http://schemas.microsoft.com/office/powerpoint/2010/main" val="375405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300"/>
                                  </p:stCondLst>
                                  <p:childTnLst>
                                    <p:set>
                                      <p:cBhvr>
                                        <p:cTn id="21" dur="1" fill="hold">
                                          <p:stCondLst>
                                            <p:cond delay="0"/>
                                          </p:stCondLst>
                                        </p:cTn>
                                        <p:tgtEl>
                                          <p:spTgt spid="28"/>
                                        </p:tgtEl>
                                        <p:attrNameLst>
                                          <p:attrName>style.visibility</p:attrName>
                                        </p:attrNameLst>
                                      </p:cBhvr>
                                      <p:to>
                                        <p:strVal val="visible"/>
                                      </p:to>
                                    </p:set>
                                  </p:childTnLst>
                                </p:cTn>
                              </p:par>
                            </p:childTnLst>
                          </p:cTn>
                        </p:par>
                        <p:par>
                          <p:cTn id="22" fill="hold">
                            <p:stCondLst>
                              <p:cond delay="300"/>
                            </p:stCondLst>
                            <p:childTnLst>
                              <p:par>
                                <p:cTn id="23" presetID="1" presetClass="entr" presetSubtype="0" fill="hold" nodeType="afterEffect">
                                  <p:stCondLst>
                                    <p:cond delay="20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ounded Rectangle 34"/>
          <p:cNvSpPr/>
          <p:nvPr/>
        </p:nvSpPr>
        <p:spPr>
          <a:xfrm>
            <a:off x="3443160" y="2716017"/>
            <a:ext cx="1990980" cy="57592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2000" b="1" dirty="0">
              <a:solidFill>
                <a:prstClr val="white"/>
              </a:solidFill>
              <a:latin typeface="Arial"/>
              <a:cs typeface="Arial"/>
            </a:endParaRPr>
          </a:p>
        </p:txBody>
      </p:sp>
      <p:sp>
        <p:nvSpPr>
          <p:cNvPr id="2" name="Title 1"/>
          <p:cNvSpPr>
            <a:spLocks noGrp="1"/>
          </p:cNvSpPr>
          <p:nvPr>
            <p:ph type="title"/>
          </p:nvPr>
        </p:nvSpPr>
        <p:spPr>
          <a:xfrm>
            <a:off x="247649" y="198438"/>
            <a:ext cx="8787945" cy="487362"/>
          </a:xfrm>
        </p:spPr>
        <p:txBody>
          <a:bodyPr/>
          <a:lstStyle/>
          <a:p>
            <a:r>
              <a:rPr lang="en-US" dirty="0"/>
              <a:t>SIMILAR INTRA-Page COMPRESSIBILITY</a:t>
            </a:r>
          </a:p>
        </p:txBody>
      </p:sp>
      <p:sp>
        <p:nvSpPr>
          <p:cNvPr id="4" name="Slide Number Placeholder 3"/>
          <p:cNvSpPr>
            <a:spLocks noGrp="1"/>
          </p:cNvSpPr>
          <p:nvPr>
            <p:ph type="sldNum" sz="quarter" idx="12"/>
          </p:nvPr>
        </p:nvSpPr>
        <p:spPr/>
        <p:txBody>
          <a:bodyPr/>
          <a:lstStyle/>
          <a:p>
            <a:pPr>
              <a:defRPr/>
            </a:pPr>
            <a:fld id="{866DA6C0-E8D2-8D44-A834-246A4BF6B0E5}" type="slidenum">
              <a:rPr lang="en-US" smtClean="0"/>
              <a:pPr>
                <a:defRPr/>
              </a:pPr>
              <a:t>29</a:t>
            </a:fld>
            <a:endParaRPr lang="en-US"/>
          </a:p>
        </p:txBody>
      </p:sp>
      <p:sp>
        <p:nvSpPr>
          <p:cNvPr id="11" name="TextBox 10"/>
          <p:cNvSpPr txBox="1"/>
          <p:nvPr/>
        </p:nvSpPr>
        <p:spPr>
          <a:xfrm>
            <a:off x="1214628" y="1086689"/>
            <a:ext cx="6448044" cy="461665"/>
          </a:xfrm>
          <a:prstGeom prst="rect">
            <a:avLst/>
          </a:prstGeom>
          <a:noFill/>
          <a:ln w="25400">
            <a:noFill/>
          </a:ln>
        </p:spPr>
        <p:txBody>
          <a:bodyPr wrap="square" rtlCol="0">
            <a:spAutoFit/>
          </a:bodyPr>
          <a:lstStyle/>
          <a:p>
            <a:pPr algn="ctr"/>
            <a:r>
              <a:rPr lang="en-US" b="1" dirty="0">
                <a:solidFill>
                  <a:srgbClr val="000000"/>
                </a:solidFill>
                <a:latin typeface="Arial"/>
                <a:cs typeface="Arial"/>
              </a:rPr>
              <a:t>Indices seen in an Incompressible Page</a:t>
            </a:r>
          </a:p>
        </p:txBody>
      </p:sp>
      <p:sp>
        <p:nvSpPr>
          <p:cNvPr id="13" name="Rounded Rectangle 34"/>
          <p:cNvSpPr/>
          <p:nvPr/>
        </p:nvSpPr>
        <p:spPr>
          <a:xfrm>
            <a:off x="3443160" y="1651660"/>
            <a:ext cx="1990980" cy="376851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latin typeface="Arial"/>
              <a:cs typeface="Arial"/>
            </a:endParaRPr>
          </a:p>
        </p:txBody>
      </p:sp>
      <p:sp>
        <p:nvSpPr>
          <p:cNvPr id="39" name="TextBox 38"/>
          <p:cNvSpPr txBox="1"/>
          <p:nvPr/>
        </p:nvSpPr>
        <p:spPr>
          <a:xfrm>
            <a:off x="182602" y="3010522"/>
            <a:ext cx="1631330" cy="461666"/>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solidFill>
                  <a:srgbClr val="000000"/>
                </a:solidFill>
                <a:latin typeface="Arial"/>
                <a:cs typeface="Arial"/>
              </a:rPr>
              <a:t>Install</a:t>
            </a:r>
          </a:p>
        </p:txBody>
      </p:sp>
      <p:sp>
        <p:nvSpPr>
          <p:cNvPr id="75" name="Shape 225"/>
          <p:cNvSpPr/>
          <p:nvPr/>
        </p:nvSpPr>
        <p:spPr>
          <a:xfrm>
            <a:off x="0" y="5685562"/>
            <a:ext cx="9120680" cy="979518"/>
          </a:xfrm>
          <a:prstGeom prst="rect">
            <a:avLst/>
          </a:prstGeom>
          <a:solidFill>
            <a:srgbClr val="BBCFE6"/>
          </a:solidFill>
          <a:ln w="38100" cap="flat" cmpd="sng">
            <a:solidFill>
              <a:srgbClr val="FF6600"/>
            </a:solidFill>
            <a:prstDash val="solid"/>
            <a:round/>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2800" dirty="0">
                <a:solidFill>
                  <a:schemeClr val="dk1"/>
                </a:solidFill>
                <a:latin typeface="Arial"/>
                <a:ea typeface="Arial"/>
                <a:cs typeface="Arial"/>
                <a:sym typeface="Arial"/>
              </a:rPr>
              <a:t>Thus, page-based last-time prediction of index</a:t>
            </a:r>
          </a:p>
          <a:p>
            <a:pPr marL="0" marR="0" lvl="0" indent="0" algn="ctr" rtl="0">
              <a:lnSpc>
                <a:spcPct val="100000"/>
              </a:lnSpc>
              <a:spcBef>
                <a:spcPts val="0"/>
              </a:spcBef>
              <a:spcAft>
                <a:spcPts val="0"/>
              </a:spcAft>
              <a:buClr>
                <a:schemeClr val="dk1"/>
              </a:buClr>
              <a:buSzPct val="25000"/>
              <a:buFont typeface="Arial"/>
              <a:buNone/>
            </a:pPr>
            <a:r>
              <a:rPr lang="en-US" sz="2800" dirty="0">
                <a:solidFill>
                  <a:schemeClr val="dk1"/>
                </a:solidFill>
                <a:latin typeface="Arial"/>
                <a:ea typeface="Arial"/>
                <a:cs typeface="Arial"/>
                <a:sym typeface="Arial"/>
              </a:rPr>
              <a:t>can be accurate (94%)</a:t>
            </a:r>
          </a:p>
        </p:txBody>
      </p:sp>
      <p:sp>
        <p:nvSpPr>
          <p:cNvPr id="38" name="Rounded Rectangle 34"/>
          <p:cNvSpPr/>
          <p:nvPr/>
        </p:nvSpPr>
        <p:spPr>
          <a:xfrm>
            <a:off x="3443160" y="2172976"/>
            <a:ext cx="1990980" cy="543041"/>
          </a:xfrm>
          <a:prstGeom prst="rect">
            <a:avLst/>
          </a:prstGeom>
          <a:solidFill>
            <a:schemeClr val="tx2">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2000" b="1" dirty="0">
                <a:solidFill>
                  <a:prstClr val="white"/>
                </a:solidFill>
                <a:latin typeface="Arial"/>
                <a:cs typeface="Arial"/>
              </a:rPr>
              <a:t>Traditional Set Index</a:t>
            </a:r>
          </a:p>
        </p:txBody>
      </p:sp>
      <p:sp>
        <p:nvSpPr>
          <p:cNvPr id="40" name="Rounded Rectangle 34"/>
          <p:cNvSpPr/>
          <p:nvPr/>
        </p:nvSpPr>
        <p:spPr>
          <a:xfrm>
            <a:off x="3443160" y="3299746"/>
            <a:ext cx="1990980" cy="549177"/>
          </a:xfrm>
          <a:prstGeom prst="rect">
            <a:avLst/>
          </a:prstGeom>
          <a:solidFill>
            <a:schemeClr val="tx2">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2000" b="1" dirty="0">
                <a:solidFill>
                  <a:prstClr val="white"/>
                </a:solidFill>
                <a:latin typeface="Arial"/>
                <a:cs typeface="Arial"/>
              </a:rPr>
              <a:t>Traditional Set Index</a:t>
            </a:r>
          </a:p>
        </p:txBody>
      </p:sp>
      <p:sp>
        <p:nvSpPr>
          <p:cNvPr id="41" name="Rounded Rectangle 34"/>
          <p:cNvSpPr/>
          <p:nvPr/>
        </p:nvSpPr>
        <p:spPr>
          <a:xfrm>
            <a:off x="3443160" y="4338133"/>
            <a:ext cx="1990980" cy="543041"/>
          </a:xfrm>
          <a:prstGeom prst="rect">
            <a:avLst/>
          </a:prstGeom>
          <a:solidFill>
            <a:schemeClr val="tx2">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2000" b="1" dirty="0">
                <a:solidFill>
                  <a:prstClr val="white"/>
                </a:solidFill>
                <a:latin typeface="Arial"/>
                <a:cs typeface="Arial"/>
              </a:rPr>
              <a:t>Traditional Set Index</a:t>
            </a:r>
          </a:p>
        </p:txBody>
      </p:sp>
      <p:cxnSp>
        <p:nvCxnSpPr>
          <p:cNvPr id="50" name="Shape 317"/>
          <p:cNvCxnSpPr>
            <a:cxnSpLocks/>
            <a:stCxn id="39" idx="3"/>
            <a:endCxn id="40" idx="1"/>
          </p:cNvCxnSpPr>
          <p:nvPr/>
        </p:nvCxnSpPr>
        <p:spPr>
          <a:xfrm>
            <a:off x="1813932" y="3241355"/>
            <a:ext cx="1629228" cy="332980"/>
          </a:xfrm>
          <a:prstGeom prst="straightConnector1">
            <a:avLst/>
          </a:prstGeom>
          <a:ln w="41275" cap="rnd" cmpd="sng" algn="ctr">
            <a:solidFill>
              <a:schemeClr val="dk1"/>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sp>
        <p:nvSpPr>
          <p:cNvPr id="60" name="TextBox 59"/>
          <p:cNvSpPr txBox="1"/>
          <p:nvPr/>
        </p:nvSpPr>
        <p:spPr>
          <a:xfrm>
            <a:off x="739280" y="3458780"/>
            <a:ext cx="1589018" cy="461665"/>
          </a:xfrm>
          <a:prstGeom prst="rect">
            <a:avLst/>
          </a:prstGeom>
          <a:noFill/>
          <a:ln w="25400">
            <a:noFill/>
          </a:ln>
        </p:spPr>
        <p:txBody>
          <a:bodyPr wrap="square" rtlCol="0">
            <a:spAutoFit/>
          </a:bodyPr>
          <a:lstStyle/>
          <a:p>
            <a:pPr algn="ctr"/>
            <a:r>
              <a:rPr lang="en-US" dirty="0">
                <a:solidFill>
                  <a:srgbClr val="000000"/>
                </a:solidFill>
                <a:latin typeface="Arial"/>
                <a:cs typeface="Arial"/>
              </a:rPr>
              <a:t>&gt; ½-size</a:t>
            </a:r>
          </a:p>
        </p:txBody>
      </p:sp>
      <p:cxnSp>
        <p:nvCxnSpPr>
          <p:cNvPr id="28" name="Shape 317">
            <a:extLst>
              <a:ext uri="{FF2B5EF4-FFF2-40B4-BE49-F238E27FC236}">
                <a16:creationId xmlns:a16="http://schemas.microsoft.com/office/drawing/2014/main" id="{E436E049-4D82-4FA1-8174-5C96BACEB30A}"/>
              </a:ext>
            </a:extLst>
          </p:cNvPr>
          <p:cNvCxnSpPr>
            <a:cxnSpLocks/>
            <a:stCxn id="40" idx="3"/>
            <a:endCxn id="24" idx="1"/>
          </p:cNvCxnSpPr>
          <p:nvPr/>
        </p:nvCxnSpPr>
        <p:spPr>
          <a:xfrm flipV="1">
            <a:off x="5434140" y="3251258"/>
            <a:ext cx="1615290" cy="323077"/>
          </a:xfrm>
          <a:prstGeom prst="straightConnector1">
            <a:avLst/>
          </a:prstGeom>
          <a:ln w="41275" cap="rnd" cmpd="sng" algn="ctr">
            <a:solidFill>
              <a:schemeClr val="dk1"/>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sp>
        <p:nvSpPr>
          <p:cNvPr id="24" name="TextBox 23">
            <a:extLst>
              <a:ext uri="{FF2B5EF4-FFF2-40B4-BE49-F238E27FC236}">
                <a16:creationId xmlns:a16="http://schemas.microsoft.com/office/drawing/2014/main" id="{706A0A8D-1869-441F-91D4-9BDC1D717735}"/>
              </a:ext>
            </a:extLst>
          </p:cNvPr>
          <p:cNvSpPr txBox="1"/>
          <p:nvPr/>
        </p:nvSpPr>
        <p:spPr>
          <a:xfrm>
            <a:off x="7049430" y="3020425"/>
            <a:ext cx="1631330" cy="461666"/>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solidFill>
                  <a:srgbClr val="000000"/>
                </a:solidFill>
                <a:latin typeface="Arial"/>
                <a:cs typeface="Arial"/>
              </a:rPr>
              <a:t>Read TSI</a:t>
            </a:r>
          </a:p>
        </p:txBody>
      </p:sp>
      <p:cxnSp>
        <p:nvCxnSpPr>
          <p:cNvPr id="29" name="Shape 317">
            <a:extLst>
              <a:ext uri="{FF2B5EF4-FFF2-40B4-BE49-F238E27FC236}">
                <a16:creationId xmlns:a16="http://schemas.microsoft.com/office/drawing/2014/main" id="{BD5C06F8-59CE-49CB-88E3-4D8CAA09D845}"/>
              </a:ext>
            </a:extLst>
          </p:cNvPr>
          <p:cNvCxnSpPr>
            <a:cxnSpLocks/>
            <a:stCxn id="39" idx="3"/>
            <a:endCxn id="38" idx="1"/>
          </p:cNvCxnSpPr>
          <p:nvPr/>
        </p:nvCxnSpPr>
        <p:spPr>
          <a:xfrm flipV="1">
            <a:off x="1813932" y="2444497"/>
            <a:ext cx="1629228" cy="796858"/>
          </a:xfrm>
          <a:prstGeom prst="straightConnector1">
            <a:avLst/>
          </a:prstGeom>
          <a:ln w="41275" cap="rnd" cmpd="sng" algn="ctr">
            <a:solidFill>
              <a:schemeClr val="dk1"/>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0" name="Shape 317">
            <a:extLst>
              <a:ext uri="{FF2B5EF4-FFF2-40B4-BE49-F238E27FC236}">
                <a16:creationId xmlns:a16="http://schemas.microsoft.com/office/drawing/2014/main" id="{F989DCF7-CAB8-4A16-8E0F-4D33186F0938}"/>
              </a:ext>
            </a:extLst>
          </p:cNvPr>
          <p:cNvCxnSpPr>
            <a:cxnSpLocks/>
            <a:stCxn id="39" idx="3"/>
            <a:endCxn id="41" idx="1"/>
          </p:cNvCxnSpPr>
          <p:nvPr/>
        </p:nvCxnSpPr>
        <p:spPr>
          <a:xfrm>
            <a:off x="1813932" y="3241355"/>
            <a:ext cx="1629228" cy="1368299"/>
          </a:xfrm>
          <a:prstGeom prst="straightConnector1">
            <a:avLst/>
          </a:prstGeom>
          <a:ln w="41275" cap="rnd" cmpd="sng" algn="ctr">
            <a:solidFill>
              <a:schemeClr val="dk1"/>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1" name="Shape 317">
            <a:extLst>
              <a:ext uri="{FF2B5EF4-FFF2-40B4-BE49-F238E27FC236}">
                <a16:creationId xmlns:a16="http://schemas.microsoft.com/office/drawing/2014/main" id="{3E6325F9-4C34-488A-8120-62B9F4C4FD64}"/>
              </a:ext>
            </a:extLst>
          </p:cNvPr>
          <p:cNvCxnSpPr>
            <a:cxnSpLocks/>
            <a:stCxn id="38" idx="3"/>
            <a:endCxn id="24" idx="1"/>
          </p:cNvCxnSpPr>
          <p:nvPr/>
        </p:nvCxnSpPr>
        <p:spPr>
          <a:xfrm>
            <a:off x="5434140" y="2444497"/>
            <a:ext cx="1615290" cy="806761"/>
          </a:xfrm>
          <a:prstGeom prst="straightConnector1">
            <a:avLst/>
          </a:prstGeom>
          <a:ln w="41275" cap="rnd" cmpd="sng" algn="ctr">
            <a:solidFill>
              <a:schemeClr val="dk1"/>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2" name="Shape 317">
            <a:extLst>
              <a:ext uri="{FF2B5EF4-FFF2-40B4-BE49-F238E27FC236}">
                <a16:creationId xmlns:a16="http://schemas.microsoft.com/office/drawing/2014/main" id="{7785135D-0AC1-4CFA-BE9B-E124746A605B}"/>
              </a:ext>
            </a:extLst>
          </p:cNvPr>
          <p:cNvCxnSpPr>
            <a:cxnSpLocks/>
            <a:stCxn id="41" idx="3"/>
            <a:endCxn id="24" idx="1"/>
          </p:cNvCxnSpPr>
          <p:nvPr/>
        </p:nvCxnSpPr>
        <p:spPr>
          <a:xfrm flipV="1">
            <a:off x="5434140" y="3251258"/>
            <a:ext cx="1615290" cy="1358396"/>
          </a:xfrm>
          <a:prstGeom prst="straightConnector1">
            <a:avLst/>
          </a:prstGeom>
          <a:ln w="41275" cap="rnd" cmpd="sng" algn="ctr">
            <a:solidFill>
              <a:schemeClr val="dk1"/>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sp>
        <p:nvSpPr>
          <p:cNvPr id="25" name="Rounded Rectangle 34">
            <a:extLst>
              <a:ext uri="{FF2B5EF4-FFF2-40B4-BE49-F238E27FC236}">
                <a16:creationId xmlns:a16="http://schemas.microsoft.com/office/drawing/2014/main" id="{13CD4FE8-4435-4229-8835-BF876B9703BE}"/>
              </a:ext>
            </a:extLst>
          </p:cNvPr>
          <p:cNvSpPr/>
          <p:nvPr/>
        </p:nvSpPr>
        <p:spPr>
          <a:xfrm>
            <a:off x="3445524" y="2723816"/>
            <a:ext cx="1990980" cy="575929"/>
          </a:xfrm>
          <a:prstGeom prst="rect">
            <a:avLst/>
          </a:prstGeom>
          <a:solidFill>
            <a:schemeClr val="tx2">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2000" b="1" dirty="0">
                <a:solidFill>
                  <a:prstClr val="white"/>
                </a:solidFill>
                <a:latin typeface="Arial"/>
                <a:cs typeface="Arial"/>
              </a:rPr>
              <a:t>Traditional Set Index</a:t>
            </a:r>
          </a:p>
        </p:txBody>
      </p:sp>
      <p:cxnSp>
        <p:nvCxnSpPr>
          <p:cNvPr id="34" name="Shape 317">
            <a:extLst>
              <a:ext uri="{FF2B5EF4-FFF2-40B4-BE49-F238E27FC236}">
                <a16:creationId xmlns:a16="http://schemas.microsoft.com/office/drawing/2014/main" id="{FF78464C-781D-4791-B1FD-D37038FA54EC}"/>
              </a:ext>
            </a:extLst>
          </p:cNvPr>
          <p:cNvCxnSpPr>
            <a:cxnSpLocks/>
            <a:stCxn id="39" idx="3"/>
            <a:endCxn id="25" idx="1"/>
          </p:cNvCxnSpPr>
          <p:nvPr/>
        </p:nvCxnSpPr>
        <p:spPr>
          <a:xfrm flipV="1">
            <a:off x="1813932" y="3011781"/>
            <a:ext cx="1631592" cy="229574"/>
          </a:xfrm>
          <a:prstGeom prst="straightConnector1">
            <a:avLst/>
          </a:prstGeom>
          <a:ln w="41275" cap="rnd" cmpd="sng" algn="ctr">
            <a:solidFill>
              <a:schemeClr val="dk1"/>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6" name="Shape 317">
            <a:extLst>
              <a:ext uri="{FF2B5EF4-FFF2-40B4-BE49-F238E27FC236}">
                <a16:creationId xmlns:a16="http://schemas.microsoft.com/office/drawing/2014/main" id="{71D82CA3-C58F-4AD5-9AD7-9B3491344946}"/>
              </a:ext>
            </a:extLst>
          </p:cNvPr>
          <p:cNvCxnSpPr>
            <a:cxnSpLocks/>
            <a:stCxn id="25" idx="3"/>
            <a:endCxn id="24" idx="1"/>
          </p:cNvCxnSpPr>
          <p:nvPr/>
        </p:nvCxnSpPr>
        <p:spPr>
          <a:xfrm>
            <a:off x="5436504" y="3011781"/>
            <a:ext cx="1612926" cy="239477"/>
          </a:xfrm>
          <a:prstGeom prst="straightConnector1">
            <a:avLst/>
          </a:prstGeom>
          <a:ln w="41275" cap="rnd" cmpd="sng" algn="ctr">
            <a:solidFill>
              <a:schemeClr val="dk1"/>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sp>
        <p:nvSpPr>
          <p:cNvPr id="66" name="Rounded Rectangle 34">
            <a:extLst>
              <a:ext uri="{FF2B5EF4-FFF2-40B4-BE49-F238E27FC236}">
                <a16:creationId xmlns:a16="http://schemas.microsoft.com/office/drawing/2014/main" id="{5E935832-2D77-46F3-8C99-311D35EC1863}"/>
              </a:ext>
            </a:extLst>
          </p:cNvPr>
          <p:cNvSpPr/>
          <p:nvPr/>
        </p:nvSpPr>
        <p:spPr>
          <a:xfrm>
            <a:off x="3443160" y="3827187"/>
            <a:ext cx="1990980" cy="51094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latin typeface="Arial"/>
              <a:cs typeface="Arial"/>
            </a:endParaRPr>
          </a:p>
        </p:txBody>
      </p:sp>
      <p:sp>
        <p:nvSpPr>
          <p:cNvPr id="71" name="Rounded Rectangle 34">
            <a:extLst>
              <a:ext uri="{FF2B5EF4-FFF2-40B4-BE49-F238E27FC236}">
                <a16:creationId xmlns:a16="http://schemas.microsoft.com/office/drawing/2014/main" id="{F7924AC5-BCEC-46EA-8442-2FED262E2307}"/>
              </a:ext>
            </a:extLst>
          </p:cNvPr>
          <p:cNvSpPr/>
          <p:nvPr/>
        </p:nvSpPr>
        <p:spPr>
          <a:xfrm>
            <a:off x="3443160" y="4881175"/>
            <a:ext cx="1990980" cy="538999"/>
          </a:xfrm>
          <a:prstGeom prst="rect">
            <a:avLst/>
          </a:prstGeom>
          <a:solidFill>
            <a:srgbClr val="FF304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2000" b="1" dirty="0">
                <a:solidFill>
                  <a:prstClr val="white"/>
                </a:solidFill>
                <a:latin typeface="Arial"/>
                <a:cs typeface="Arial"/>
              </a:rPr>
              <a:t>Bandwidth-Aware Index</a:t>
            </a:r>
          </a:p>
        </p:txBody>
      </p:sp>
      <p:cxnSp>
        <p:nvCxnSpPr>
          <p:cNvPr id="72" name="Shape 317">
            <a:extLst>
              <a:ext uri="{FF2B5EF4-FFF2-40B4-BE49-F238E27FC236}">
                <a16:creationId xmlns:a16="http://schemas.microsoft.com/office/drawing/2014/main" id="{6A4E20A6-39F3-4BF3-AFEA-0F3F90359850}"/>
              </a:ext>
            </a:extLst>
          </p:cNvPr>
          <p:cNvCxnSpPr>
            <a:cxnSpLocks/>
            <a:stCxn id="39" idx="3"/>
            <a:endCxn id="71" idx="1"/>
          </p:cNvCxnSpPr>
          <p:nvPr/>
        </p:nvCxnSpPr>
        <p:spPr>
          <a:xfrm>
            <a:off x="1813932" y="3241355"/>
            <a:ext cx="1629228" cy="1909320"/>
          </a:xfrm>
          <a:prstGeom prst="straightConnector1">
            <a:avLst/>
          </a:prstGeom>
          <a:ln w="41275" cap="rnd" cmpd="sng" algn="ctr">
            <a:solidFill>
              <a:schemeClr val="dk1"/>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sp>
        <p:nvSpPr>
          <p:cNvPr id="65" name="Rounded Rectangle 32">
            <a:extLst>
              <a:ext uri="{FF2B5EF4-FFF2-40B4-BE49-F238E27FC236}">
                <a16:creationId xmlns:a16="http://schemas.microsoft.com/office/drawing/2014/main" id="{FBCF0293-A4C5-4A22-81CE-C907D522ECE5}"/>
              </a:ext>
            </a:extLst>
          </p:cNvPr>
          <p:cNvSpPr/>
          <p:nvPr/>
        </p:nvSpPr>
        <p:spPr>
          <a:xfrm>
            <a:off x="154726" y="4092850"/>
            <a:ext cx="2958846" cy="1149720"/>
          </a:xfrm>
          <a:prstGeom prst="roundRect">
            <a:avLst/>
          </a:prstGeom>
          <a:solidFill>
            <a:schemeClr val="bg1">
              <a:alpha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Arial"/>
                <a:cs typeface="Arial"/>
              </a:rPr>
              <a:t>Lines within a page have similar compressibility</a:t>
            </a:r>
          </a:p>
        </p:txBody>
      </p:sp>
      <p:cxnSp>
        <p:nvCxnSpPr>
          <p:cNvPr id="76" name="Shape 317">
            <a:extLst>
              <a:ext uri="{FF2B5EF4-FFF2-40B4-BE49-F238E27FC236}">
                <a16:creationId xmlns:a16="http://schemas.microsoft.com/office/drawing/2014/main" id="{7F31AA98-45E1-42B9-88E0-149105EC6FF9}"/>
              </a:ext>
            </a:extLst>
          </p:cNvPr>
          <p:cNvCxnSpPr>
            <a:cxnSpLocks/>
            <a:stCxn id="71" idx="3"/>
            <a:endCxn id="24" idx="1"/>
          </p:cNvCxnSpPr>
          <p:nvPr/>
        </p:nvCxnSpPr>
        <p:spPr>
          <a:xfrm flipV="1">
            <a:off x="5434140" y="3251258"/>
            <a:ext cx="1615290" cy="1899417"/>
          </a:xfrm>
          <a:prstGeom prst="straightConnector1">
            <a:avLst/>
          </a:prstGeom>
          <a:ln w="41275" cap="rnd" cmpd="sng" algn="ctr">
            <a:solidFill>
              <a:schemeClr val="dk1"/>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sp>
        <p:nvSpPr>
          <p:cNvPr id="78" name="TextBox 77">
            <a:extLst>
              <a:ext uri="{FF2B5EF4-FFF2-40B4-BE49-F238E27FC236}">
                <a16:creationId xmlns:a16="http://schemas.microsoft.com/office/drawing/2014/main" id="{DC1D2929-C748-4AB7-8D22-75B774A8CF61}"/>
              </a:ext>
            </a:extLst>
          </p:cNvPr>
          <p:cNvSpPr txBox="1"/>
          <p:nvPr/>
        </p:nvSpPr>
        <p:spPr>
          <a:xfrm>
            <a:off x="6016752" y="4465676"/>
            <a:ext cx="2664008" cy="830997"/>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rgbClr val="7030A0"/>
                </a:solidFill>
                <a:latin typeface="Arial"/>
                <a:cs typeface="Arial"/>
              </a:rPr>
              <a:t>2</a:t>
            </a:r>
            <a:r>
              <a:rPr lang="en-US" baseline="30000" dirty="0">
                <a:solidFill>
                  <a:srgbClr val="7030A0"/>
                </a:solidFill>
                <a:latin typeface="Arial"/>
                <a:cs typeface="Arial"/>
              </a:rPr>
              <a:t>nd</a:t>
            </a:r>
            <a:r>
              <a:rPr lang="en-US" dirty="0">
                <a:solidFill>
                  <a:srgbClr val="7030A0"/>
                </a:solidFill>
                <a:latin typeface="Arial"/>
                <a:cs typeface="Arial"/>
              </a:rPr>
              <a:t> access only on </a:t>
            </a:r>
            <a:r>
              <a:rPr lang="en-US" dirty="0" err="1">
                <a:solidFill>
                  <a:srgbClr val="7030A0"/>
                </a:solidFill>
                <a:latin typeface="Arial"/>
                <a:cs typeface="Arial"/>
              </a:rPr>
              <a:t>mispredict</a:t>
            </a:r>
            <a:endParaRPr lang="en-US" dirty="0">
              <a:solidFill>
                <a:srgbClr val="7030A0"/>
              </a:solidFill>
              <a:latin typeface="Arial"/>
              <a:cs typeface="Arial"/>
            </a:endParaRPr>
          </a:p>
        </p:txBody>
      </p:sp>
    </p:spTree>
    <p:extLst>
      <p:ext uri="{BB962C8B-B14F-4D97-AF65-F5344CB8AC3E}">
        <p14:creationId xmlns:p14="http://schemas.microsoft.com/office/powerpoint/2010/main" val="2631826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300"/>
                                  </p:stCondLst>
                                  <p:childTnLst>
                                    <p:set>
                                      <p:cBhvr>
                                        <p:cTn id="33" dur="1" fill="hold">
                                          <p:stCondLst>
                                            <p:cond delay="0"/>
                                          </p:stCondLst>
                                        </p:cTn>
                                        <p:tgtEl>
                                          <p:spTgt spid="46"/>
                                        </p:tgtEl>
                                        <p:attrNameLst>
                                          <p:attrName>style.visibility</p:attrName>
                                        </p:attrNameLst>
                                      </p:cBhvr>
                                      <p:to>
                                        <p:strVal val="visible"/>
                                      </p:to>
                                    </p:set>
                                  </p:childTnLst>
                                </p:cTn>
                              </p:par>
                            </p:childTnLst>
                          </p:cTn>
                        </p:par>
                        <p:par>
                          <p:cTn id="34" fill="hold">
                            <p:stCondLst>
                              <p:cond delay="300"/>
                            </p:stCondLst>
                            <p:childTnLst>
                              <p:par>
                                <p:cTn id="35" presetID="1" presetClass="entr" presetSubtype="0" fill="hold" nodeType="afterEffect">
                                  <p:stCondLst>
                                    <p:cond delay="200"/>
                                  </p:stCondLst>
                                  <p:childTnLst>
                                    <p:set>
                                      <p:cBhvr>
                                        <p:cTn id="36" dur="1" fill="hold">
                                          <p:stCondLst>
                                            <p:cond delay="0"/>
                                          </p:stCondLst>
                                        </p:cTn>
                                        <p:tgtEl>
                                          <p:spTgt spid="28"/>
                                        </p:tgtEl>
                                        <p:attrNameLst>
                                          <p:attrName>style.visibility</p:attrName>
                                        </p:attrNameLst>
                                      </p:cBhvr>
                                      <p:to>
                                        <p:strVal val="visible"/>
                                      </p:to>
                                    </p:set>
                                  </p:childTnLst>
                                </p:cTn>
                              </p:par>
                            </p:childTnLst>
                          </p:cTn>
                        </p:par>
                        <p:par>
                          <p:cTn id="37" fill="hold">
                            <p:stCondLst>
                              <p:cond delay="500"/>
                            </p:stCondLst>
                            <p:childTnLst>
                              <p:par>
                                <p:cTn id="38" presetID="1" presetClass="entr" presetSubtype="0" fill="hold" nodeType="afterEffect">
                                  <p:stCondLst>
                                    <p:cond delay="200"/>
                                  </p:stCondLst>
                                  <p:childTnLst>
                                    <p:set>
                                      <p:cBhvr>
                                        <p:cTn id="39" dur="1" fill="hold">
                                          <p:stCondLst>
                                            <p:cond delay="0"/>
                                          </p:stCondLst>
                                        </p:cTn>
                                        <p:tgtEl>
                                          <p:spTgt spid="32"/>
                                        </p:tgtEl>
                                        <p:attrNameLst>
                                          <p:attrName>style.visibility</p:attrName>
                                        </p:attrNameLst>
                                      </p:cBhvr>
                                      <p:to>
                                        <p:strVal val="visible"/>
                                      </p:to>
                                    </p:set>
                                  </p:childTnLst>
                                </p:cTn>
                              </p:par>
                            </p:childTnLst>
                          </p:cTn>
                        </p:par>
                        <p:par>
                          <p:cTn id="40" fill="hold">
                            <p:stCondLst>
                              <p:cond delay="700"/>
                            </p:stCondLst>
                            <p:childTnLst>
                              <p:par>
                                <p:cTn id="41" presetID="1" presetClass="entr" presetSubtype="0" fill="hold" nodeType="afterEffect">
                                  <p:stCondLst>
                                    <p:cond delay="200"/>
                                  </p:stCondLst>
                                  <p:childTnLst>
                                    <p:set>
                                      <p:cBhvr>
                                        <p:cTn id="42" dur="1" fill="hold">
                                          <p:stCondLst>
                                            <p:cond delay="0"/>
                                          </p:stCondLst>
                                        </p:cTn>
                                        <p:tgtEl>
                                          <p:spTgt spid="76"/>
                                        </p:tgtEl>
                                        <p:attrNameLst>
                                          <p:attrName>style.visibility</p:attrName>
                                        </p:attrNameLst>
                                      </p:cBhvr>
                                      <p:to>
                                        <p:strVal val="visible"/>
                                      </p:to>
                                    </p:set>
                                  </p:childTnLst>
                                </p:cTn>
                              </p:par>
                            </p:childTnLst>
                          </p:cTn>
                        </p:par>
                        <p:par>
                          <p:cTn id="43" fill="hold">
                            <p:stCondLst>
                              <p:cond delay="900"/>
                            </p:stCondLst>
                            <p:childTnLst>
                              <p:par>
                                <p:cTn id="44" presetID="1" presetClass="entr" presetSubtype="0" fill="hold" grpId="0" nodeType="afterEffect">
                                  <p:stCondLst>
                                    <p:cond delay="400"/>
                                  </p:stCondLst>
                                  <p:childTnLst>
                                    <p:set>
                                      <p:cBhvr>
                                        <p:cTn id="45"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25" grpId="0" animBg="1"/>
      <p:bldP spid="71" grpId="0" animBg="1"/>
      <p:bldP spid="7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535683" y="1973505"/>
            <a:ext cx="2696793" cy="1974127"/>
            <a:chOff x="1526674" y="1334068"/>
            <a:chExt cx="2696793" cy="1974127"/>
          </a:xfrm>
          <a:solidFill>
            <a:schemeClr val="bg1"/>
          </a:solidFill>
        </p:grpSpPr>
        <p:sp>
          <p:nvSpPr>
            <p:cNvPr id="33" name="Rounded Rectangle 32"/>
            <p:cNvSpPr/>
            <p:nvPr/>
          </p:nvSpPr>
          <p:spPr>
            <a:xfrm>
              <a:off x="1526674" y="1334068"/>
              <a:ext cx="1311873" cy="962272"/>
            </a:xfrm>
            <a:prstGeom prst="round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latin typeface="Arial"/>
                <a:cs typeface="Arial"/>
              </a:endParaRPr>
            </a:p>
          </p:txBody>
        </p:sp>
        <p:sp>
          <p:nvSpPr>
            <p:cNvPr id="36" name="Rounded Rectangle 35"/>
            <p:cNvSpPr/>
            <p:nvPr/>
          </p:nvSpPr>
          <p:spPr>
            <a:xfrm>
              <a:off x="2911594" y="1334068"/>
              <a:ext cx="1311873" cy="962272"/>
            </a:xfrm>
            <a:prstGeom prst="round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latin typeface="Arial"/>
                <a:cs typeface="Arial"/>
              </a:endParaRPr>
            </a:p>
          </p:txBody>
        </p:sp>
        <p:sp>
          <p:nvSpPr>
            <p:cNvPr id="39" name="Rounded Rectangle 38"/>
            <p:cNvSpPr/>
            <p:nvPr/>
          </p:nvSpPr>
          <p:spPr>
            <a:xfrm>
              <a:off x="1526674" y="2345923"/>
              <a:ext cx="1311873" cy="962272"/>
            </a:xfrm>
            <a:prstGeom prst="round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latin typeface="Arial"/>
                <a:cs typeface="Arial"/>
              </a:endParaRPr>
            </a:p>
          </p:txBody>
        </p:sp>
        <p:sp>
          <p:nvSpPr>
            <p:cNvPr id="42" name="Rounded Rectangle 41"/>
            <p:cNvSpPr/>
            <p:nvPr/>
          </p:nvSpPr>
          <p:spPr>
            <a:xfrm>
              <a:off x="2911594" y="2345923"/>
              <a:ext cx="1311873" cy="962272"/>
            </a:xfrm>
            <a:prstGeom prst="round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latin typeface="Arial"/>
                <a:cs typeface="Arial"/>
              </a:endParaRPr>
            </a:p>
          </p:txBody>
        </p:sp>
      </p:grpSp>
      <p:sp>
        <p:nvSpPr>
          <p:cNvPr id="2" name="Title 1"/>
          <p:cNvSpPr>
            <a:spLocks noGrp="1"/>
          </p:cNvSpPr>
          <p:nvPr>
            <p:ph type="title"/>
          </p:nvPr>
        </p:nvSpPr>
        <p:spPr/>
        <p:txBody>
          <a:bodyPr/>
          <a:lstStyle/>
          <a:p>
            <a:r>
              <a:rPr lang="en-US" dirty="0"/>
              <a:t>3D-DRAM MITIGATES BANDWIDTH WALL</a:t>
            </a:r>
          </a:p>
        </p:txBody>
      </p:sp>
      <p:sp>
        <p:nvSpPr>
          <p:cNvPr id="4" name="Slide Number Placeholder 3"/>
          <p:cNvSpPr>
            <a:spLocks noGrp="1"/>
          </p:cNvSpPr>
          <p:nvPr>
            <p:ph type="sldNum" sz="quarter" idx="12"/>
          </p:nvPr>
        </p:nvSpPr>
        <p:spPr/>
        <p:txBody>
          <a:bodyPr/>
          <a:lstStyle/>
          <a:p>
            <a:pPr>
              <a:defRPr/>
            </a:pPr>
            <a:fld id="{866DA6C0-E8D2-8D44-A834-246A4BF6B0E5}" type="slidenum">
              <a:rPr lang="en-US" smtClean="0"/>
              <a:pPr>
                <a:defRPr/>
              </a:pPr>
              <a:t>3</a:t>
            </a:fld>
            <a:endParaRPr lang="en-US"/>
          </a:p>
        </p:txBody>
      </p:sp>
      <p:grpSp>
        <p:nvGrpSpPr>
          <p:cNvPr id="7" name="Group 6"/>
          <p:cNvGrpSpPr/>
          <p:nvPr/>
        </p:nvGrpSpPr>
        <p:grpSpPr>
          <a:xfrm>
            <a:off x="4785285" y="1518375"/>
            <a:ext cx="3984197" cy="4256220"/>
            <a:chOff x="4785285" y="1518375"/>
            <a:chExt cx="3984197" cy="4256220"/>
          </a:xfrm>
        </p:grpSpPr>
        <p:pic>
          <p:nvPicPr>
            <p:cNvPr id="86" name="Picture 85" descr="ddr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6085560" y="3090672"/>
              <a:ext cx="4256220" cy="1111625"/>
            </a:xfrm>
            <a:prstGeom prst="rect">
              <a:avLst/>
            </a:prstGeom>
          </p:spPr>
        </p:pic>
        <p:sp>
          <p:nvSpPr>
            <p:cNvPr id="87" name="Left-Right Arrow 86"/>
            <p:cNvSpPr/>
            <p:nvPr/>
          </p:nvSpPr>
          <p:spPr>
            <a:xfrm>
              <a:off x="4785285" y="3399336"/>
              <a:ext cx="1706281" cy="504057"/>
            </a:xfrm>
            <a:prstGeom prst="lef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latin typeface="Arial"/>
                <a:cs typeface="Arial"/>
              </a:endParaRPr>
            </a:p>
          </p:txBody>
        </p:sp>
      </p:grpSp>
      <p:grpSp>
        <p:nvGrpSpPr>
          <p:cNvPr id="22" name="Group 21"/>
          <p:cNvGrpSpPr/>
          <p:nvPr/>
        </p:nvGrpSpPr>
        <p:grpSpPr>
          <a:xfrm>
            <a:off x="1400891" y="1836511"/>
            <a:ext cx="1311873" cy="962272"/>
            <a:chOff x="1374274" y="1181668"/>
            <a:chExt cx="1311873" cy="962272"/>
          </a:xfrm>
          <a:solidFill>
            <a:schemeClr val="bg1"/>
          </a:solidFill>
        </p:grpSpPr>
        <p:sp>
          <p:nvSpPr>
            <p:cNvPr id="6" name="Rounded Rectangle 5"/>
            <p:cNvSpPr/>
            <p:nvPr/>
          </p:nvSpPr>
          <p:spPr>
            <a:xfrm>
              <a:off x="1374274" y="1181668"/>
              <a:ext cx="1311873" cy="962272"/>
            </a:xfrm>
            <a:prstGeom prst="round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latin typeface="Arial"/>
                <a:cs typeface="Arial"/>
              </a:endParaRPr>
            </a:p>
          </p:txBody>
        </p:sp>
        <p:pic>
          <p:nvPicPr>
            <p:cNvPr id="69" name="Picture 68"/>
            <p:cNvPicPr>
              <a:picLocks noChangeAspect="1"/>
            </p:cNvPicPr>
            <p:nvPr/>
          </p:nvPicPr>
          <p:blipFill>
            <a:blip r:embed="rId4"/>
            <a:stretch>
              <a:fillRect/>
            </a:stretch>
          </p:blipFill>
          <p:spPr>
            <a:xfrm>
              <a:off x="1520589" y="1287973"/>
              <a:ext cx="1035365" cy="685532"/>
            </a:xfrm>
            <a:prstGeom prst="rect">
              <a:avLst/>
            </a:prstGeom>
            <a:grpFill/>
          </p:spPr>
        </p:pic>
      </p:grpSp>
      <p:grpSp>
        <p:nvGrpSpPr>
          <p:cNvPr id="21" name="Group 20"/>
          <p:cNvGrpSpPr/>
          <p:nvPr/>
        </p:nvGrpSpPr>
        <p:grpSpPr>
          <a:xfrm>
            <a:off x="1400891" y="1836511"/>
            <a:ext cx="2696793" cy="1974127"/>
            <a:chOff x="1374274" y="1181668"/>
            <a:chExt cx="2696793" cy="1974127"/>
          </a:xfrm>
          <a:solidFill>
            <a:schemeClr val="bg1"/>
          </a:solidFill>
        </p:grpSpPr>
        <p:sp>
          <p:nvSpPr>
            <p:cNvPr id="12" name="Rounded Rectangle 11"/>
            <p:cNvSpPr/>
            <p:nvPr/>
          </p:nvSpPr>
          <p:spPr>
            <a:xfrm>
              <a:off x="2759194" y="1181668"/>
              <a:ext cx="1311873" cy="962272"/>
            </a:xfrm>
            <a:prstGeom prst="round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latin typeface="Arial"/>
                <a:cs typeface="Arial"/>
              </a:endParaRPr>
            </a:p>
          </p:txBody>
        </p:sp>
        <p:sp>
          <p:nvSpPr>
            <p:cNvPr id="15" name="Rounded Rectangle 14"/>
            <p:cNvSpPr/>
            <p:nvPr/>
          </p:nvSpPr>
          <p:spPr>
            <a:xfrm>
              <a:off x="1374274" y="2193523"/>
              <a:ext cx="1311873" cy="962272"/>
            </a:xfrm>
            <a:prstGeom prst="round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latin typeface="Arial"/>
                <a:cs typeface="Arial"/>
              </a:endParaRPr>
            </a:p>
          </p:txBody>
        </p:sp>
        <p:sp>
          <p:nvSpPr>
            <p:cNvPr id="18" name="Rounded Rectangle 17"/>
            <p:cNvSpPr/>
            <p:nvPr/>
          </p:nvSpPr>
          <p:spPr>
            <a:xfrm>
              <a:off x="2759194" y="2193523"/>
              <a:ext cx="1311873" cy="962272"/>
            </a:xfrm>
            <a:prstGeom prst="round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latin typeface="Arial"/>
                <a:cs typeface="Arial"/>
              </a:endParaRPr>
            </a:p>
          </p:txBody>
        </p:sp>
        <p:pic>
          <p:nvPicPr>
            <p:cNvPr id="20" name="Picture 19"/>
            <p:cNvPicPr>
              <a:picLocks noChangeAspect="1"/>
            </p:cNvPicPr>
            <p:nvPr/>
          </p:nvPicPr>
          <p:blipFill>
            <a:blip r:embed="rId4"/>
            <a:stretch>
              <a:fillRect/>
            </a:stretch>
          </p:blipFill>
          <p:spPr>
            <a:xfrm>
              <a:off x="2884080" y="1322534"/>
              <a:ext cx="1035365" cy="685532"/>
            </a:xfrm>
            <a:prstGeom prst="rect">
              <a:avLst/>
            </a:prstGeom>
            <a:grpFill/>
          </p:spPr>
        </p:pic>
        <p:pic>
          <p:nvPicPr>
            <p:cNvPr id="68" name="Picture 67"/>
            <p:cNvPicPr>
              <a:picLocks noChangeAspect="1"/>
            </p:cNvPicPr>
            <p:nvPr/>
          </p:nvPicPr>
          <p:blipFill>
            <a:blip r:embed="rId4"/>
            <a:stretch>
              <a:fillRect/>
            </a:stretch>
          </p:blipFill>
          <p:spPr>
            <a:xfrm>
              <a:off x="2898710" y="2305726"/>
              <a:ext cx="1035365" cy="685532"/>
            </a:xfrm>
            <a:prstGeom prst="rect">
              <a:avLst/>
            </a:prstGeom>
            <a:grpFill/>
          </p:spPr>
        </p:pic>
        <p:pic>
          <p:nvPicPr>
            <p:cNvPr id="70" name="Picture 69"/>
            <p:cNvPicPr>
              <a:picLocks noChangeAspect="1"/>
            </p:cNvPicPr>
            <p:nvPr/>
          </p:nvPicPr>
          <p:blipFill>
            <a:blip r:embed="rId4"/>
            <a:stretch>
              <a:fillRect/>
            </a:stretch>
          </p:blipFill>
          <p:spPr>
            <a:xfrm>
              <a:off x="1520589" y="2305726"/>
              <a:ext cx="1035365" cy="685532"/>
            </a:xfrm>
            <a:prstGeom prst="rect">
              <a:avLst/>
            </a:prstGeom>
            <a:grpFill/>
          </p:spPr>
        </p:pic>
      </p:grpSp>
      <p:grpSp>
        <p:nvGrpSpPr>
          <p:cNvPr id="57" name="Group 56"/>
          <p:cNvGrpSpPr/>
          <p:nvPr/>
        </p:nvGrpSpPr>
        <p:grpSpPr>
          <a:xfrm>
            <a:off x="4785285" y="2380824"/>
            <a:ext cx="4207955" cy="2096684"/>
            <a:chOff x="4785285" y="2380824"/>
            <a:chExt cx="4207955" cy="2096684"/>
          </a:xfrm>
        </p:grpSpPr>
        <p:pic>
          <p:nvPicPr>
            <p:cNvPr id="59" name="Picture 58" descr="content_image_hmc_layers_w_labels.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3520" y="2717536"/>
              <a:ext cx="2459720" cy="1759972"/>
            </a:xfrm>
            <a:prstGeom prst="rect">
              <a:avLst/>
            </a:prstGeom>
          </p:spPr>
        </p:pic>
        <p:sp>
          <p:nvSpPr>
            <p:cNvPr id="71" name="Left-Right Arrow 70"/>
            <p:cNvSpPr/>
            <p:nvPr/>
          </p:nvSpPr>
          <p:spPr>
            <a:xfrm>
              <a:off x="4785285" y="3399336"/>
              <a:ext cx="1706281" cy="504057"/>
            </a:xfrm>
            <a:prstGeom prst="lef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latin typeface="Arial"/>
                <a:cs typeface="Arial"/>
              </a:endParaRPr>
            </a:p>
          </p:txBody>
        </p:sp>
        <p:sp>
          <p:nvSpPr>
            <p:cNvPr id="72" name="Left-Right Arrow 71"/>
            <p:cNvSpPr/>
            <p:nvPr/>
          </p:nvSpPr>
          <p:spPr>
            <a:xfrm>
              <a:off x="4785285" y="3900198"/>
              <a:ext cx="1706281" cy="504057"/>
            </a:xfrm>
            <a:prstGeom prst="lef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latin typeface="Arial"/>
                <a:cs typeface="Arial"/>
              </a:endParaRPr>
            </a:p>
          </p:txBody>
        </p:sp>
        <p:sp>
          <p:nvSpPr>
            <p:cNvPr id="73" name="Left-Right Arrow 72"/>
            <p:cNvSpPr/>
            <p:nvPr/>
          </p:nvSpPr>
          <p:spPr>
            <a:xfrm>
              <a:off x="4785285" y="2895279"/>
              <a:ext cx="1706281" cy="504057"/>
            </a:xfrm>
            <a:prstGeom prst="lef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latin typeface="Arial"/>
                <a:cs typeface="Arial"/>
              </a:endParaRPr>
            </a:p>
          </p:txBody>
        </p:sp>
        <p:sp>
          <p:nvSpPr>
            <p:cNvPr id="74" name="Left-Right Arrow 73"/>
            <p:cNvSpPr/>
            <p:nvPr/>
          </p:nvSpPr>
          <p:spPr>
            <a:xfrm>
              <a:off x="4785285" y="2380824"/>
              <a:ext cx="1706281" cy="504057"/>
            </a:xfrm>
            <a:prstGeom prst="lef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latin typeface="Arial"/>
                <a:cs typeface="Arial"/>
              </a:endParaRPr>
            </a:p>
          </p:txBody>
        </p:sp>
      </p:grpSp>
      <p:sp>
        <p:nvSpPr>
          <p:cNvPr id="8" name="TextBox 7"/>
          <p:cNvSpPr txBox="1"/>
          <p:nvPr/>
        </p:nvSpPr>
        <p:spPr>
          <a:xfrm>
            <a:off x="7059839" y="4531114"/>
            <a:ext cx="1588897" cy="461665"/>
          </a:xfrm>
          <a:prstGeom prst="rect">
            <a:avLst/>
          </a:prstGeom>
          <a:noFill/>
          <a:ln w="25400">
            <a:noFill/>
          </a:ln>
        </p:spPr>
        <p:txBody>
          <a:bodyPr wrap="none" rtlCol="0">
            <a:spAutoFit/>
          </a:bodyPr>
          <a:lstStyle/>
          <a:p>
            <a:r>
              <a:rPr lang="en-US" dirty="0">
                <a:solidFill>
                  <a:srgbClr val="000000"/>
                </a:solidFill>
                <a:latin typeface="Arial"/>
                <a:cs typeface="Arial"/>
              </a:rPr>
              <a:t>3D-DRAM</a:t>
            </a:r>
          </a:p>
        </p:txBody>
      </p:sp>
      <p:grpSp>
        <p:nvGrpSpPr>
          <p:cNvPr id="9" name="Group 8"/>
          <p:cNvGrpSpPr/>
          <p:nvPr/>
        </p:nvGrpSpPr>
        <p:grpSpPr>
          <a:xfrm>
            <a:off x="1322004" y="4481564"/>
            <a:ext cx="2936812" cy="1060116"/>
            <a:chOff x="1608730" y="4576213"/>
            <a:chExt cx="2936812" cy="1060116"/>
          </a:xfrm>
        </p:grpSpPr>
        <p:grpSp>
          <p:nvGrpSpPr>
            <p:cNvPr id="3" name="Group 2"/>
            <p:cNvGrpSpPr/>
            <p:nvPr/>
          </p:nvGrpSpPr>
          <p:grpSpPr>
            <a:xfrm>
              <a:off x="3190502" y="4576213"/>
              <a:ext cx="1355040" cy="1060116"/>
              <a:chOff x="2904511" y="3589009"/>
              <a:chExt cx="1355040" cy="1060116"/>
            </a:xfrm>
          </p:grpSpPr>
          <p:sp>
            <p:nvSpPr>
              <p:cNvPr id="48" name="Freeform 47"/>
              <p:cNvSpPr/>
              <p:nvPr/>
            </p:nvSpPr>
            <p:spPr>
              <a:xfrm>
                <a:off x="2904511" y="3592204"/>
                <a:ext cx="167042" cy="311189"/>
              </a:xfrm>
              <a:custGeom>
                <a:avLst/>
                <a:gdLst>
                  <a:gd name="connsiteX0" fmla="*/ 218358 w 256915"/>
                  <a:gd name="connsiteY0" fmla="*/ 0 h 721675"/>
                  <a:gd name="connsiteX1" fmla="*/ 262 w 256915"/>
                  <a:gd name="connsiteY1" fmla="*/ 243726 h 721675"/>
                  <a:gd name="connsiteX2" fmla="*/ 256846 w 256915"/>
                  <a:gd name="connsiteY2" fmla="*/ 487452 h 721675"/>
                  <a:gd name="connsiteX3" fmla="*/ 25921 w 256915"/>
                  <a:gd name="connsiteY3" fmla="*/ 705522 h 721675"/>
                  <a:gd name="connsiteX4" fmla="*/ 13091 w 256915"/>
                  <a:gd name="connsiteY4" fmla="*/ 705522 h 72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915" h="721675">
                    <a:moveTo>
                      <a:pt x="218358" y="0"/>
                    </a:moveTo>
                    <a:cubicBezTo>
                      <a:pt x="106102" y="81242"/>
                      <a:pt x="-6153" y="162484"/>
                      <a:pt x="262" y="243726"/>
                    </a:cubicBezTo>
                    <a:cubicBezTo>
                      <a:pt x="6677" y="324968"/>
                      <a:pt x="252569" y="410486"/>
                      <a:pt x="256846" y="487452"/>
                    </a:cubicBezTo>
                    <a:cubicBezTo>
                      <a:pt x="261123" y="564418"/>
                      <a:pt x="66547" y="669177"/>
                      <a:pt x="25921" y="705522"/>
                    </a:cubicBezTo>
                    <a:cubicBezTo>
                      <a:pt x="-14705" y="741867"/>
                      <a:pt x="13091" y="705522"/>
                      <a:pt x="13091" y="705522"/>
                    </a:cubicBezTo>
                  </a:path>
                </a:pathLst>
              </a:custGeom>
              <a:ln>
                <a:solidFill>
                  <a:srgbClr val="FF53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9" name="Freeform 48"/>
              <p:cNvSpPr/>
              <p:nvPr/>
            </p:nvSpPr>
            <p:spPr>
              <a:xfrm>
                <a:off x="2904511" y="3965997"/>
                <a:ext cx="167042" cy="311189"/>
              </a:xfrm>
              <a:custGeom>
                <a:avLst/>
                <a:gdLst>
                  <a:gd name="connsiteX0" fmla="*/ 218358 w 256915"/>
                  <a:gd name="connsiteY0" fmla="*/ 0 h 721675"/>
                  <a:gd name="connsiteX1" fmla="*/ 262 w 256915"/>
                  <a:gd name="connsiteY1" fmla="*/ 243726 h 721675"/>
                  <a:gd name="connsiteX2" fmla="*/ 256846 w 256915"/>
                  <a:gd name="connsiteY2" fmla="*/ 487452 h 721675"/>
                  <a:gd name="connsiteX3" fmla="*/ 25921 w 256915"/>
                  <a:gd name="connsiteY3" fmla="*/ 705522 h 721675"/>
                  <a:gd name="connsiteX4" fmla="*/ 13091 w 256915"/>
                  <a:gd name="connsiteY4" fmla="*/ 705522 h 72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915" h="721675">
                    <a:moveTo>
                      <a:pt x="218358" y="0"/>
                    </a:moveTo>
                    <a:cubicBezTo>
                      <a:pt x="106102" y="81242"/>
                      <a:pt x="-6153" y="162484"/>
                      <a:pt x="262" y="243726"/>
                    </a:cubicBezTo>
                    <a:cubicBezTo>
                      <a:pt x="6677" y="324968"/>
                      <a:pt x="252569" y="410486"/>
                      <a:pt x="256846" y="487452"/>
                    </a:cubicBezTo>
                    <a:cubicBezTo>
                      <a:pt x="261123" y="564418"/>
                      <a:pt x="66547" y="669177"/>
                      <a:pt x="25921" y="705522"/>
                    </a:cubicBezTo>
                    <a:cubicBezTo>
                      <a:pt x="-14705" y="741867"/>
                      <a:pt x="13091" y="705522"/>
                      <a:pt x="13091" y="705522"/>
                    </a:cubicBezTo>
                  </a:path>
                </a:pathLst>
              </a:custGeom>
              <a:ln>
                <a:solidFill>
                  <a:srgbClr val="FF53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1" name="Freeform 50"/>
              <p:cNvSpPr/>
              <p:nvPr/>
            </p:nvSpPr>
            <p:spPr>
              <a:xfrm>
                <a:off x="3076287" y="3592204"/>
                <a:ext cx="167042" cy="311189"/>
              </a:xfrm>
              <a:custGeom>
                <a:avLst/>
                <a:gdLst>
                  <a:gd name="connsiteX0" fmla="*/ 218358 w 256915"/>
                  <a:gd name="connsiteY0" fmla="*/ 0 h 721675"/>
                  <a:gd name="connsiteX1" fmla="*/ 262 w 256915"/>
                  <a:gd name="connsiteY1" fmla="*/ 243726 h 721675"/>
                  <a:gd name="connsiteX2" fmla="*/ 256846 w 256915"/>
                  <a:gd name="connsiteY2" fmla="*/ 487452 h 721675"/>
                  <a:gd name="connsiteX3" fmla="*/ 25921 w 256915"/>
                  <a:gd name="connsiteY3" fmla="*/ 705522 h 721675"/>
                  <a:gd name="connsiteX4" fmla="*/ 13091 w 256915"/>
                  <a:gd name="connsiteY4" fmla="*/ 705522 h 72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915" h="721675">
                    <a:moveTo>
                      <a:pt x="218358" y="0"/>
                    </a:moveTo>
                    <a:cubicBezTo>
                      <a:pt x="106102" y="81242"/>
                      <a:pt x="-6153" y="162484"/>
                      <a:pt x="262" y="243726"/>
                    </a:cubicBezTo>
                    <a:cubicBezTo>
                      <a:pt x="6677" y="324968"/>
                      <a:pt x="252569" y="410486"/>
                      <a:pt x="256846" y="487452"/>
                    </a:cubicBezTo>
                    <a:cubicBezTo>
                      <a:pt x="261123" y="564418"/>
                      <a:pt x="66547" y="669177"/>
                      <a:pt x="25921" y="705522"/>
                    </a:cubicBezTo>
                    <a:cubicBezTo>
                      <a:pt x="-14705" y="741867"/>
                      <a:pt x="13091" y="705522"/>
                      <a:pt x="13091" y="705522"/>
                    </a:cubicBezTo>
                  </a:path>
                </a:pathLst>
              </a:custGeom>
              <a:ln>
                <a:solidFill>
                  <a:srgbClr val="FF53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2" name="Freeform 51"/>
              <p:cNvSpPr/>
              <p:nvPr/>
            </p:nvSpPr>
            <p:spPr>
              <a:xfrm>
                <a:off x="3076287" y="3965997"/>
                <a:ext cx="167042" cy="311189"/>
              </a:xfrm>
              <a:custGeom>
                <a:avLst/>
                <a:gdLst>
                  <a:gd name="connsiteX0" fmla="*/ 218358 w 256915"/>
                  <a:gd name="connsiteY0" fmla="*/ 0 h 721675"/>
                  <a:gd name="connsiteX1" fmla="*/ 262 w 256915"/>
                  <a:gd name="connsiteY1" fmla="*/ 243726 h 721675"/>
                  <a:gd name="connsiteX2" fmla="*/ 256846 w 256915"/>
                  <a:gd name="connsiteY2" fmla="*/ 487452 h 721675"/>
                  <a:gd name="connsiteX3" fmla="*/ 25921 w 256915"/>
                  <a:gd name="connsiteY3" fmla="*/ 705522 h 721675"/>
                  <a:gd name="connsiteX4" fmla="*/ 13091 w 256915"/>
                  <a:gd name="connsiteY4" fmla="*/ 705522 h 72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915" h="721675">
                    <a:moveTo>
                      <a:pt x="218358" y="0"/>
                    </a:moveTo>
                    <a:cubicBezTo>
                      <a:pt x="106102" y="81242"/>
                      <a:pt x="-6153" y="162484"/>
                      <a:pt x="262" y="243726"/>
                    </a:cubicBezTo>
                    <a:cubicBezTo>
                      <a:pt x="6677" y="324968"/>
                      <a:pt x="252569" y="410486"/>
                      <a:pt x="256846" y="487452"/>
                    </a:cubicBezTo>
                    <a:cubicBezTo>
                      <a:pt x="261123" y="564418"/>
                      <a:pt x="66547" y="669177"/>
                      <a:pt x="25921" y="705522"/>
                    </a:cubicBezTo>
                    <a:cubicBezTo>
                      <a:pt x="-14705" y="741867"/>
                      <a:pt x="13091" y="705522"/>
                      <a:pt x="13091" y="705522"/>
                    </a:cubicBezTo>
                  </a:path>
                </a:pathLst>
              </a:custGeom>
              <a:ln>
                <a:solidFill>
                  <a:srgbClr val="FF53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3" name="Freeform 52"/>
              <p:cNvSpPr/>
              <p:nvPr/>
            </p:nvSpPr>
            <p:spPr>
              <a:xfrm>
                <a:off x="3249351" y="3589009"/>
                <a:ext cx="167042" cy="311189"/>
              </a:xfrm>
              <a:custGeom>
                <a:avLst/>
                <a:gdLst>
                  <a:gd name="connsiteX0" fmla="*/ 218358 w 256915"/>
                  <a:gd name="connsiteY0" fmla="*/ 0 h 721675"/>
                  <a:gd name="connsiteX1" fmla="*/ 262 w 256915"/>
                  <a:gd name="connsiteY1" fmla="*/ 243726 h 721675"/>
                  <a:gd name="connsiteX2" fmla="*/ 256846 w 256915"/>
                  <a:gd name="connsiteY2" fmla="*/ 487452 h 721675"/>
                  <a:gd name="connsiteX3" fmla="*/ 25921 w 256915"/>
                  <a:gd name="connsiteY3" fmla="*/ 705522 h 721675"/>
                  <a:gd name="connsiteX4" fmla="*/ 13091 w 256915"/>
                  <a:gd name="connsiteY4" fmla="*/ 705522 h 72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915" h="721675">
                    <a:moveTo>
                      <a:pt x="218358" y="0"/>
                    </a:moveTo>
                    <a:cubicBezTo>
                      <a:pt x="106102" y="81242"/>
                      <a:pt x="-6153" y="162484"/>
                      <a:pt x="262" y="243726"/>
                    </a:cubicBezTo>
                    <a:cubicBezTo>
                      <a:pt x="6677" y="324968"/>
                      <a:pt x="252569" y="410486"/>
                      <a:pt x="256846" y="487452"/>
                    </a:cubicBezTo>
                    <a:cubicBezTo>
                      <a:pt x="261123" y="564418"/>
                      <a:pt x="66547" y="669177"/>
                      <a:pt x="25921" y="705522"/>
                    </a:cubicBezTo>
                    <a:cubicBezTo>
                      <a:pt x="-14705" y="741867"/>
                      <a:pt x="13091" y="705522"/>
                      <a:pt x="13091" y="705522"/>
                    </a:cubicBezTo>
                  </a:path>
                </a:pathLst>
              </a:custGeom>
              <a:ln>
                <a:solidFill>
                  <a:srgbClr val="FF53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4" name="Freeform 53"/>
              <p:cNvSpPr/>
              <p:nvPr/>
            </p:nvSpPr>
            <p:spPr>
              <a:xfrm>
                <a:off x="3249351" y="3962802"/>
                <a:ext cx="167042" cy="311189"/>
              </a:xfrm>
              <a:custGeom>
                <a:avLst/>
                <a:gdLst>
                  <a:gd name="connsiteX0" fmla="*/ 218358 w 256915"/>
                  <a:gd name="connsiteY0" fmla="*/ 0 h 721675"/>
                  <a:gd name="connsiteX1" fmla="*/ 262 w 256915"/>
                  <a:gd name="connsiteY1" fmla="*/ 243726 h 721675"/>
                  <a:gd name="connsiteX2" fmla="*/ 256846 w 256915"/>
                  <a:gd name="connsiteY2" fmla="*/ 487452 h 721675"/>
                  <a:gd name="connsiteX3" fmla="*/ 25921 w 256915"/>
                  <a:gd name="connsiteY3" fmla="*/ 705522 h 721675"/>
                  <a:gd name="connsiteX4" fmla="*/ 13091 w 256915"/>
                  <a:gd name="connsiteY4" fmla="*/ 705522 h 72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915" h="721675">
                    <a:moveTo>
                      <a:pt x="218358" y="0"/>
                    </a:moveTo>
                    <a:cubicBezTo>
                      <a:pt x="106102" y="81242"/>
                      <a:pt x="-6153" y="162484"/>
                      <a:pt x="262" y="243726"/>
                    </a:cubicBezTo>
                    <a:cubicBezTo>
                      <a:pt x="6677" y="324968"/>
                      <a:pt x="252569" y="410486"/>
                      <a:pt x="256846" y="487452"/>
                    </a:cubicBezTo>
                    <a:cubicBezTo>
                      <a:pt x="261123" y="564418"/>
                      <a:pt x="66547" y="669177"/>
                      <a:pt x="25921" y="705522"/>
                    </a:cubicBezTo>
                    <a:cubicBezTo>
                      <a:pt x="-14705" y="741867"/>
                      <a:pt x="13091" y="705522"/>
                      <a:pt x="13091" y="705522"/>
                    </a:cubicBezTo>
                  </a:path>
                </a:pathLst>
              </a:custGeom>
              <a:ln>
                <a:solidFill>
                  <a:srgbClr val="FF53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5" name="Freeform 54"/>
              <p:cNvSpPr/>
              <p:nvPr/>
            </p:nvSpPr>
            <p:spPr>
              <a:xfrm>
                <a:off x="3416393" y="3592204"/>
                <a:ext cx="167042" cy="311189"/>
              </a:xfrm>
              <a:custGeom>
                <a:avLst/>
                <a:gdLst>
                  <a:gd name="connsiteX0" fmla="*/ 218358 w 256915"/>
                  <a:gd name="connsiteY0" fmla="*/ 0 h 721675"/>
                  <a:gd name="connsiteX1" fmla="*/ 262 w 256915"/>
                  <a:gd name="connsiteY1" fmla="*/ 243726 h 721675"/>
                  <a:gd name="connsiteX2" fmla="*/ 256846 w 256915"/>
                  <a:gd name="connsiteY2" fmla="*/ 487452 h 721675"/>
                  <a:gd name="connsiteX3" fmla="*/ 25921 w 256915"/>
                  <a:gd name="connsiteY3" fmla="*/ 705522 h 721675"/>
                  <a:gd name="connsiteX4" fmla="*/ 13091 w 256915"/>
                  <a:gd name="connsiteY4" fmla="*/ 705522 h 72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915" h="721675">
                    <a:moveTo>
                      <a:pt x="218358" y="0"/>
                    </a:moveTo>
                    <a:cubicBezTo>
                      <a:pt x="106102" y="81242"/>
                      <a:pt x="-6153" y="162484"/>
                      <a:pt x="262" y="243726"/>
                    </a:cubicBezTo>
                    <a:cubicBezTo>
                      <a:pt x="6677" y="324968"/>
                      <a:pt x="252569" y="410486"/>
                      <a:pt x="256846" y="487452"/>
                    </a:cubicBezTo>
                    <a:cubicBezTo>
                      <a:pt x="261123" y="564418"/>
                      <a:pt x="66547" y="669177"/>
                      <a:pt x="25921" y="705522"/>
                    </a:cubicBezTo>
                    <a:cubicBezTo>
                      <a:pt x="-14705" y="741867"/>
                      <a:pt x="13091" y="705522"/>
                      <a:pt x="13091" y="705522"/>
                    </a:cubicBezTo>
                  </a:path>
                </a:pathLst>
              </a:custGeom>
              <a:ln>
                <a:solidFill>
                  <a:srgbClr val="FF53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6" name="Freeform 55"/>
              <p:cNvSpPr/>
              <p:nvPr/>
            </p:nvSpPr>
            <p:spPr>
              <a:xfrm>
                <a:off x="3416393" y="3965997"/>
                <a:ext cx="167042" cy="311189"/>
              </a:xfrm>
              <a:custGeom>
                <a:avLst/>
                <a:gdLst>
                  <a:gd name="connsiteX0" fmla="*/ 218358 w 256915"/>
                  <a:gd name="connsiteY0" fmla="*/ 0 h 721675"/>
                  <a:gd name="connsiteX1" fmla="*/ 262 w 256915"/>
                  <a:gd name="connsiteY1" fmla="*/ 243726 h 721675"/>
                  <a:gd name="connsiteX2" fmla="*/ 256846 w 256915"/>
                  <a:gd name="connsiteY2" fmla="*/ 487452 h 721675"/>
                  <a:gd name="connsiteX3" fmla="*/ 25921 w 256915"/>
                  <a:gd name="connsiteY3" fmla="*/ 705522 h 721675"/>
                  <a:gd name="connsiteX4" fmla="*/ 13091 w 256915"/>
                  <a:gd name="connsiteY4" fmla="*/ 705522 h 72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915" h="721675">
                    <a:moveTo>
                      <a:pt x="218358" y="0"/>
                    </a:moveTo>
                    <a:cubicBezTo>
                      <a:pt x="106102" y="81242"/>
                      <a:pt x="-6153" y="162484"/>
                      <a:pt x="262" y="243726"/>
                    </a:cubicBezTo>
                    <a:cubicBezTo>
                      <a:pt x="6677" y="324968"/>
                      <a:pt x="252569" y="410486"/>
                      <a:pt x="256846" y="487452"/>
                    </a:cubicBezTo>
                    <a:cubicBezTo>
                      <a:pt x="261123" y="564418"/>
                      <a:pt x="66547" y="669177"/>
                      <a:pt x="25921" y="705522"/>
                    </a:cubicBezTo>
                    <a:cubicBezTo>
                      <a:pt x="-14705" y="741867"/>
                      <a:pt x="13091" y="705522"/>
                      <a:pt x="13091" y="705522"/>
                    </a:cubicBezTo>
                  </a:path>
                </a:pathLst>
              </a:custGeom>
              <a:ln>
                <a:solidFill>
                  <a:srgbClr val="FF53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0" name="Freeform 59"/>
              <p:cNvSpPr/>
              <p:nvPr/>
            </p:nvSpPr>
            <p:spPr>
              <a:xfrm>
                <a:off x="3580627" y="3592204"/>
                <a:ext cx="167042" cy="311189"/>
              </a:xfrm>
              <a:custGeom>
                <a:avLst/>
                <a:gdLst>
                  <a:gd name="connsiteX0" fmla="*/ 218358 w 256915"/>
                  <a:gd name="connsiteY0" fmla="*/ 0 h 721675"/>
                  <a:gd name="connsiteX1" fmla="*/ 262 w 256915"/>
                  <a:gd name="connsiteY1" fmla="*/ 243726 h 721675"/>
                  <a:gd name="connsiteX2" fmla="*/ 256846 w 256915"/>
                  <a:gd name="connsiteY2" fmla="*/ 487452 h 721675"/>
                  <a:gd name="connsiteX3" fmla="*/ 25921 w 256915"/>
                  <a:gd name="connsiteY3" fmla="*/ 705522 h 721675"/>
                  <a:gd name="connsiteX4" fmla="*/ 13091 w 256915"/>
                  <a:gd name="connsiteY4" fmla="*/ 705522 h 72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915" h="721675">
                    <a:moveTo>
                      <a:pt x="218358" y="0"/>
                    </a:moveTo>
                    <a:cubicBezTo>
                      <a:pt x="106102" y="81242"/>
                      <a:pt x="-6153" y="162484"/>
                      <a:pt x="262" y="243726"/>
                    </a:cubicBezTo>
                    <a:cubicBezTo>
                      <a:pt x="6677" y="324968"/>
                      <a:pt x="252569" y="410486"/>
                      <a:pt x="256846" y="487452"/>
                    </a:cubicBezTo>
                    <a:cubicBezTo>
                      <a:pt x="261123" y="564418"/>
                      <a:pt x="66547" y="669177"/>
                      <a:pt x="25921" y="705522"/>
                    </a:cubicBezTo>
                    <a:cubicBezTo>
                      <a:pt x="-14705" y="741867"/>
                      <a:pt x="13091" y="705522"/>
                      <a:pt x="13091" y="705522"/>
                    </a:cubicBezTo>
                  </a:path>
                </a:pathLst>
              </a:custGeom>
              <a:ln>
                <a:solidFill>
                  <a:srgbClr val="FF53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1" name="Freeform 60"/>
              <p:cNvSpPr/>
              <p:nvPr/>
            </p:nvSpPr>
            <p:spPr>
              <a:xfrm>
                <a:off x="3580627" y="3965997"/>
                <a:ext cx="167042" cy="311189"/>
              </a:xfrm>
              <a:custGeom>
                <a:avLst/>
                <a:gdLst>
                  <a:gd name="connsiteX0" fmla="*/ 218358 w 256915"/>
                  <a:gd name="connsiteY0" fmla="*/ 0 h 721675"/>
                  <a:gd name="connsiteX1" fmla="*/ 262 w 256915"/>
                  <a:gd name="connsiteY1" fmla="*/ 243726 h 721675"/>
                  <a:gd name="connsiteX2" fmla="*/ 256846 w 256915"/>
                  <a:gd name="connsiteY2" fmla="*/ 487452 h 721675"/>
                  <a:gd name="connsiteX3" fmla="*/ 25921 w 256915"/>
                  <a:gd name="connsiteY3" fmla="*/ 705522 h 721675"/>
                  <a:gd name="connsiteX4" fmla="*/ 13091 w 256915"/>
                  <a:gd name="connsiteY4" fmla="*/ 705522 h 72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915" h="721675">
                    <a:moveTo>
                      <a:pt x="218358" y="0"/>
                    </a:moveTo>
                    <a:cubicBezTo>
                      <a:pt x="106102" y="81242"/>
                      <a:pt x="-6153" y="162484"/>
                      <a:pt x="262" y="243726"/>
                    </a:cubicBezTo>
                    <a:cubicBezTo>
                      <a:pt x="6677" y="324968"/>
                      <a:pt x="252569" y="410486"/>
                      <a:pt x="256846" y="487452"/>
                    </a:cubicBezTo>
                    <a:cubicBezTo>
                      <a:pt x="261123" y="564418"/>
                      <a:pt x="66547" y="669177"/>
                      <a:pt x="25921" y="705522"/>
                    </a:cubicBezTo>
                    <a:cubicBezTo>
                      <a:pt x="-14705" y="741867"/>
                      <a:pt x="13091" y="705522"/>
                      <a:pt x="13091" y="705522"/>
                    </a:cubicBezTo>
                  </a:path>
                </a:pathLst>
              </a:custGeom>
              <a:ln>
                <a:solidFill>
                  <a:srgbClr val="FF53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2" name="Freeform 61"/>
              <p:cNvSpPr/>
              <p:nvPr/>
            </p:nvSpPr>
            <p:spPr>
              <a:xfrm>
                <a:off x="3752403" y="3592204"/>
                <a:ext cx="167042" cy="311189"/>
              </a:xfrm>
              <a:custGeom>
                <a:avLst/>
                <a:gdLst>
                  <a:gd name="connsiteX0" fmla="*/ 218358 w 256915"/>
                  <a:gd name="connsiteY0" fmla="*/ 0 h 721675"/>
                  <a:gd name="connsiteX1" fmla="*/ 262 w 256915"/>
                  <a:gd name="connsiteY1" fmla="*/ 243726 h 721675"/>
                  <a:gd name="connsiteX2" fmla="*/ 256846 w 256915"/>
                  <a:gd name="connsiteY2" fmla="*/ 487452 h 721675"/>
                  <a:gd name="connsiteX3" fmla="*/ 25921 w 256915"/>
                  <a:gd name="connsiteY3" fmla="*/ 705522 h 721675"/>
                  <a:gd name="connsiteX4" fmla="*/ 13091 w 256915"/>
                  <a:gd name="connsiteY4" fmla="*/ 705522 h 72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915" h="721675">
                    <a:moveTo>
                      <a:pt x="218358" y="0"/>
                    </a:moveTo>
                    <a:cubicBezTo>
                      <a:pt x="106102" y="81242"/>
                      <a:pt x="-6153" y="162484"/>
                      <a:pt x="262" y="243726"/>
                    </a:cubicBezTo>
                    <a:cubicBezTo>
                      <a:pt x="6677" y="324968"/>
                      <a:pt x="252569" y="410486"/>
                      <a:pt x="256846" y="487452"/>
                    </a:cubicBezTo>
                    <a:cubicBezTo>
                      <a:pt x="261123" y="564418"/>
                      <a:pt x="66547" y="669177"/>
                      <a:pt x="25921" y="705522"/>
                    </a:cubicBezTo>
                    <a:cubicBezTo>
                      <a:pt x="-14705" y="741867"/>
                      <a:pt x="13091" y="705522"/>
                      <a:pt x="13091" y="705522"/>
                    </a:cubicBezTo>
                  </a:path>
                </a:pathLst>
              </a:custGeom>
              <a:ln>
                <a:solidFill>
                  <a:srgbClr val="FF53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3" name="Freeform 62"/>
              <p:cNvSpPr/>
              <p:nvPr/>
            </p:nvSpPr>
            <p:spPr>
              <a:xfrm>
                <a:off x="3752403" y="3965997"/>
                <a:ext cx="167042" cy="311189"/>
              </a:xfrm>
              <a:custGeom>
                <a:avLst/>
                <a:gdLst>
                  <a:gd name="connsiteX0" fmla="*/ 218358 w 256915"/>
                  <a:gd name="connsiteY0" fmla="*/ 0 h 721675"/>
                  <a:gd name="connsiteX1" fmla="*/ 262 w 256915"/>
                  <a:gd name="connsiteY1" fmla="*/ 243726 h 721675"/>
                  <a:gd name="connsiteX2" fmla="*/ 256846 w 256915"/>
                  <a:gd name="connsiteY2" fmla="*/ 487452 h 721675"/>
                  <a:gd name="connsiteX3" fmla="*/ 25921 w 256915"/>
                  <a:gd name="connsiteY3" fmla="*/ 705522 h 721675"/>
                  <a:gd name="connsiteX4" fmla="*/ 13091 w 256915"/>
                  <a:gd name="connsiteY4" fmla="*/ 705522 h 72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915" h="721675">
                    <a:moveTo>
                      <a:pt x="218358" y="0"/>
                    </a:moveTo>
                    <a:cubicBezTo>
                      <a:pt x="106102" y="81242"/>
                      <a:pt x="-6153" y="162484"/>
                      <a:pt x="262" y="243726"/>
                    </a:cubicBezTo>
                    <a:cubicBezTo>
                      <a:pt x="6677" y="324968"/>
                      <a:pt x="252569" y="410486"/>
                      <a:pt x="256846" y="487452"/>
                    </a:cubicBezTo>
                    <a:cubicBezTo>
                      <a:pt x="261123" y="564418"/>
                      <a:pt x="66547" y="669177"/>
                      <a:pt x="25921" y="705522"/>
                    </a:cubicBezTo>
                    <a:cubicBezTo>
                      <a:pt x="-14705" y="741867"/>
                      <a:pt x="13091" y="705522"/>
                      <a:pt x="13091" y="705522"/>
                    </a:cubicBezTo>
                  </a:path>
                </a:pathLst>
              </a:custGeom>
              <a:ln>
                <a:solidFill>
                  <a:srgbClr val="FF53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4" name="Freeform 63"/>
              <p:cNvSpPr/>
              <p:nvPr/>
            </p:nvSpPr>
            <p:spPr>
              <a:xfrm>
                <a:off x="3925467" y="3589009"/>
                <a:ext cx="167042" cy="311189"/>
              </a:xfrm>
              <a:custGeom>
                <a:avLst/>
                <a:gdLst>
                  <a:gd name="connsiteX0" fmla="*/ 218358 w 256915"/>
                  <a:gd name="connsiteY0" fmla="*/ 0 h 721675"/>
                  <a:gd name="connsiteX1" fmla="*/ 262 w 256915"/>
                  <a:gd name="connsiteY1" fmla="*/ 243726 h 721675"/>
                  <a:gd name="connsiteX2" fmla="*/ 256846 w 256915"/>
                  <a:gd name="connsiteY2" fmla="*/ 487452 h 721675"/>
                  <a:gd name="connsiteX3" fmla="*/ 25921 w 256915"/>
                  <a:gd name="connsiteY3" fmla="*/ 705522 h 721675"/>
                  <a:gd name="connsiteX4" fmla="*/ 13091 w 256915"/>
                  <a:gd name="connsiteY4" fmla="*/ 705522 h 72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915" h="721675">
                    <a:moveTo>
                      <a:pt x="218358" y="0"/>
                    </a:moveTo>
                    <a:cubicBezTo>
                      <a:pt x="106102" y="81242"/>
                      <a:pt x="-6153" y="162484"/>
                      <a:pt x="262" y="243726"/>
                    </a:cubicBezTo>
                    <a:cubicBezTo>
                      <a:pt x="6677" y="324968"/>
                      <a:pt x="252569" y="410486"/>
                      <a:pt x="256846" y="487452"/>
                    </a:cubicBezTo>
                    <a:cubicBezTo>
                      <a:pt x="261123" y="564418"/>
                      <a:pt x="66547" y="669177"/>
                      <a:pt x="25921" y="705522"/>
                    </a:cubicBezTo>
                    <a:cubicBezTo>
                      <a:pt x="-14705" y="741867"/>
                      <a:pt x="13091" y="705522"/>
                      <a:pt x="13091" y="705522"/>
                    </a:cubicBezTo>
                  </a:path>
                </a:pathLst>
              </a:custGeom>
              <a:ln>
                <a:solidFill>
                  <a:srgbClr val="FF53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5" name="Freeform 64"/>
              <p:cNvSpPr/>
              <p:nvPr/>
            </p:nvSpPr>
            <p:spPr>
              <a:xfrm>
                <a:off x="3925467" y="3962802"/>
                <a:ext cx="167042" cy="311189"/>
              </a:xfrm>
              <a:custGeom>
                <a:avLst/>
                <a:gdLst>
                  <a:gd name="connsiteX0" fmla="*/ 218358 w 256915"/>
                  <a:gd name="connsiteY0" fmla="*/ 0 h 721675"/>
                  <a:gd name="connsiteX1" fmla="*/ 262 w 256915"/>
                  <a:gd name="connsiteY1" fmla="*/ 243726 h 721675"/>
                  <a:gd name="connsiteX2" fmla="*/ 256846 w 256915"/>
                  <a:gd name="connsiteY2" fmla="*/ 487452 h 721675"/>
                  <a:gd name="connsiteX3" fmla="*/ 25921 w 256915"/>
                  <a:gd name="connsiteY3" fmla="*/ 705522 h 721675"/>
                  <a:gd name="connsiteX4" fmla="*/ 13091 w 256915"/>
                  <a:gd name="connsiteY4" fmla="*/ 705522 h 72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915" h="721675">
                    <a:moveTo>
                      <a:pt x="218358" y="0"/>
                    </a:moveTo>
                    <a:cubicBezTo>
                      <a:pt x="106102" y="81242"/>
                      <a:pt x="-6153" y="162484"/>
                      <a:pt x="262" y="243726"/>
                    </a:cubicBezTo>
                    <a:cubicBezTo>
                      <a:pt x="6677" y="324968"/>
                      <a:pt x="252569" y="410486"/>
                      <a:pt x="256846" y="487452"/>
                    </a:cubicBezTo>
                    <a:cubicBezTo>
                      <a:pt x="261123" y="564418"/>
                      <a:pt x="66547" y="669177"/>
                      <a:pt x="25921" y="705522"/>
                    </a:cubicBezTo>
                    <a:cubicBezTo>
                      <a:pt x="-14705" y="741867"/>
                      <a:pt x="13091" y="705522"/>
                      <a:pt x="13091" y="705522"/>
                    </a:cubicBezTo>
                  </a:path>
                </a:pathLst>
              </a:custGeom>
              <a:ln>
                <a:solidFill>
                  <a:srgbClr val="FF53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6" name="Freeform 65"/>
              <p:cNvSpPr/>
              <p:nvPr/>
            </p:nvSpPr>
            <p:spPr>
              <a:xfrm>
                <a:off x="4092509" y="3592204"/>
                <a:ext cx="167042" cy="311189"/>
              </a:xfrm>
              <a:custGeom>
                <a:avLst/>
                <a:gdLst>
                  <a:gd name="connsiteX0" fmla="*/ 218358 w 256915"/>
                  <a:gd name="connsiteY0" fmla="*/ 0 h 721675"/>
                  <a:gd name="connsiteX1" fmla="*/ 262 w 256915"/>
                  <a:gd name="connsiteY1" fmla="*/ 243726 h 721675"/>
                  <a:gd name="connsiteX2" fmla="*/ 256846 w 256915"/>
                  <a:gd name="connsiteY2" fmla="*/ 487452 h 721675"/>
                  <a:gd name="connsiteX3" fmla="*/ 25921 w 256915"/>
                  <a:gd name="connsiteY3" fmla="*/ 705522 h 721675"/>
                  <a:gd name="connsiteX4" fmla="*/ 13091 w 256915"/>
                  <a:gd name="connsiteY4" fmla="*/ 705522 h 72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915" h="721675">
                    <a:moveTo>
                      <a:pt x="218358" y="0"/>
                    </a:moveTo>
                    <a:cubicBezTo>
                      <a:pt x="106102" y="81242"/>
                      <a:pt x="-6153" y="162484"/>
                      <a:pt x="262" y="243726"/>
                    </a:cubicBezTo>
                    <a:cubicBezTo>
                      <a:pt x="6677" y="324968"/>
                      <a:pt x="252569" y="410486"/>
                      <a:pt x="256846" y="487452"/>
                    </a:cubicBezTo>
                    <a:cubicBezTo>
                      <a:pt x="261123" y="564418"/>
                      <a:pt x="66547" y="669177"/>
                      <a:pt x="25921" y="705522"/>
                    </a:cubicBezTo>
                    <a:cubicBezTo>
                      <a:pt x="-14705" y="741867"/>
                      <a:pt x="13091" y="705522"/>
                      <a:pt x="13091" y="705522"/>
                    </a:cubicBezTo>
                  </a:path>
                </a:pathLst>
              </a:custGeom>
              <a:ln>
                <a:solidFill>
                  <a:srgbClr val="FF53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7" name="Freeform 66"/>
              <p:cNvSpPr/>
              <p:nvPr/>
            </p:nvSpPr>
            <p:spPr>
              <a:xfrm>
                <a:off x="4092509" y="3965997"/>
                <a:ext cx="167042" cy="311189"/>
              </a:xfrm>
              <a:custGeom>
                <a:avLst/>
                <a:gdLst>
                  <a:gd name="connsiteX0" fmla="*/ 218358 w 256915"/>
                  <a:gd name="connsiteY0" fmla="*/ 0 h 721675"/>
                  <a:gd name="connsiteX1" fmla="*/ 262 w 256915"/>
                  <a:gd name="connsiteY1" fmla="*/ 243726 h 721675"/>
                  <a:gd name="connsiteX2" fmla="*/ 256846 w 256915"/>
                  <a:gd name="connsiteY2" fmla="*/ 487452 h 721675"/>
                  <a:gd name="connsiteX3" fmla="*/ 25921 w 256915"/>
                  <a:gd name="connsiteY3" fmla="*/ 705522 h 721675"/>
                  <a:gd name="connsiteX4" fmla="*/ 13091 w 256915"/>
                  <a:gd name="connsiteY4" fmla="*/ 705522 h 72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915" h="721675">
                    <a:moveTo>
                      <a:pt x="218358" y="0"/>
                    </a:moveTo>
                    <a:cubicBezTo>
                      <a:pt x="106102" y="81242"/>
                      <a:pt x="-6153" y="162484"/>
                      <a:pt x="262" y="243726"/>
                    </a:cubicBezTo>
                    <a:cubicBezTo>
                      <a:pt x="6677" y="324968"/>
                      <a:pt x="252569" y="410486"/>
                      <a:pt x="256846" y="487452"/>
                    </a:cubicBezTo>
                    <a:cubicBezTo>
                      <a:pt x="261123" y="564418"/>
                      <a:pt x="66547" y="669177"/>
                      <a:pt x="25921" y="705522"/>
                    </a:cubicBezTo>
                    <a:cubicBezTo>
                      <a:pt x="-14705" y="741867"/>
                      <a:pt x="13091" y="705522"/>
                      <a:pt x="13091" y="705522"/>
                    </a:cubicBezTo>
                  </a:path>
                </a:pathLst>
              </a:custGeom>
              <a:ln>
                <a:solidFill>
                  <a:srgbClr val="FF53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6" name="Freeform 75"/>
              <p:cNvSpPr/>
              <p:nvPr/>
            </p:nvSpPr>
            <p:spPr>
              <a:xfrm>
                <a:off x="2904511" y="4337936"/>
                <a:ext cx="167042" cy="311189"/>
              </a:xfrm>
              <a:custGeom>
                <a:avLst/>
                <a:gdLst>
                  <a:gd name="connsiteX0" fmla="*/ 218358 w 256915"/>
                  <a:gd name="connsiteY0" fmla="*/ 0 h 721675"/>
                  <a:gd name="connsiteX1" fmla="*/ 262 w 256915"/>
                  <a:gd name="connsiteY1" fmla="*/ 243726 h 721675"/>
                  <a:gd name="connsiteX2" fmla="*/ 256846 w 256915"/>
                  <a:gd name="connsiteY2" fmla="*/ 487452 h 721675"/>
                  <a:gd name="connsiteX3" fmla="*/ 25921 w 256915"/>
                  <a:gd name="connsiteY3" fmla="*/ 705522 h 721675"/>
                  <a:gd name="connsiteX4" fmla="*/ 13091 w 256915"/>
                  <a:gd name="connsiteY4" fmla="*/ 705522 h 72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915" h="721675">
                    <a:moveTo>
                      <a:pt x="218358" y="0"/>
                    </a:moveTo>
                    <a:cubicBezTo>
                      <a:pt x="106102" y="81242"/>
                      <a:pt x="-6153" y="162484"/>
                      <a:pt x="262" y="243726"/>
                    </a:cubicBezTo>
                    <a:cubicBezTo>
                      <a:pt x="6677" y="324968"/>
                      <a:pt x="252569" y="410486"/>
                      <a:pt x="256846" y="487452"/>
                    </a:cubicBezTo>
                    <a:cubicBezTo>
                      <a:pt x="261123" y="564418"/>
                      <a:pt x="66547" y="669177"/>
                      <a:pt x="25921" y="705522"/>
                    </a:cubicBezTo>
                    <a:cubicBezTo>
                      <a:pt x="-14705" y="741867"/>
                      <a:pt x="13091" y="705522"/>
                      <a:pt x="13091" y="705522"/>
                    </a:cubicBezTo>
                  </a:path>
                </a:pathLst>
              </a:custGeom>
              <a:ln>
                <a:solidFill>
                  <a:srgbClr val="FF53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7" name="Freeform 76"/>
              <p:cNvSpPr/>
              <p:nvPr/>
            </p:nvSpPr>
            <p:spPr>
              <a:xfrm>
                <a:off x="3076287" y="4337936"/>
                <a:ext cx="167042" cy="311189"/>
              </a:xfrm>
              <a:custGeom>
                <a:avLst/>
                <a:gdLst>
                  <a:gd name="connsiteX0" fmla="*/ 218358 w 256915"/>
                  <a:gd name="connsiteY0" fmla="*/ 0 h 721675"/>
                  <a:gd name="connsiteX1" fmla="*/ 262 w 256915"/>
                  <a:gd name="connsiteY1" fmla="*/ 243726 h 721675"/>
                  <a:gd name="connsiteX2" fmla="*/ 256846 w 256915"/>
                  <a:gd name="connsiteY2" fmla="*/ 487452 h 721675"/>
                  <a:gd name="connsiteX3" fmla="*/ 25921 w 256915"/>
                  <a:gd name="connsiteY3" fmla="*/ 705522 h 721675"/>
                  <a:gd name="connsiteX4" fmla="*/ 13091 w 256915"/>
                  <a:gd name="connsiteY4" fmla="*/ 705522 h 72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915" h="721675">
                    <a:moveTo>
                      <a:pt x="218358" y="0"/>
                    </a:moveTo>
                    <a:cubicBezTo>
                      <a:pt x="106102" y="81242"/>
                      <a:pt x="-6153" y="162484"/>
                      <a:pt x="262" y="243726"/>
                    </a:cubicBezTo>
                    <a:cubicBezTo>
                      <a:pt x="6677" y="324968"/>
                      <a:pt x="252569" y="410486"/>
                      <a:pt x="256846" y="487452"/>
                    </a:cubicBezTo>
                    <a:cubicBezTo>
                      <a:pt x="261123" y="564418"/>
                      <a:pt x="66547" y="669177"/>
                      <a:pt x="25921" y="705522"/>
                    </a:cubicBezTo>
                    <a:cubicBezTo>
                      <a:pt x="-14705" y="741867"/>
                      <a:pt x="13091" y="705522"/>
                      <a:pt x="13091" y="705522"/>
                    </a:cubicBezTo>
                  </a:path>
                </a:pathLst>
              </a:custGeom>
              <a:ln>
                <a:solidFill>
                  <a:srgbClr val="FF53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8" name="Freeform 77"/>
              <p:cNvSpPr/>
              <p:nvPr/>
            </p:nvSpPr>
            <p:spPr>
              <a:xfrm>
                <a:off x="3249351" y="4334741"/>
                <a:ext cx="167042" cy="311189"/>
              </a:xfrm>
              <a:custGeom>
                <a:avLst/>
                <a:gdLst>
                  <a:gd name="connsiteX0" fmla="*/ 218358 w 256915"/>
                  <a:gd name="connsiteY0" fmla="*/ 0 h 721675"/>
                  <a:gd name="connsiteX1" fmla="*/ 262 w 256915"/>
                  <a:gd name="connsiteY1" fmla="*/ 243726 h 721675"/>
                  <a:gd name="connsiteX2" fmla="*/ 256846 w 256915"/>
                  <a:gd name="connsiteY2" fmla="*/ 487452 h 721675"/>
                  <a:gd name="connsiteX3" fmla="*/ 25921 w 256915"/>
                  <a:gd name="connsiteY3" fmla="*/ 705522 h 721675"/>
                  <a:gd name="connsiteX4" fmla="*/ 13091 w 256915"/>
                  <a:gd name="connsiteY4" fmla="*/ 705522 h 72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915" h="721675">
                    <a:moveTo>
                      <a:pt x="218358" y="0"/>
                    </a:moveTo>
                    <a:cubicBezTo>
                      <a:pt x="106102" y="81242"/>
                      <a:pt x="-6153" y="162484"/>
                      <a:pt x="262" y="243726"/>
                    </a:cubicBezTo>
                    <a:cubicBezTo>
                      <a:pt x="6677" y="324968"/>
                      <a:pt x="252569" y="410486"/>
                      <a:pt x="256846" y="487452"/>
                    </a:cubicBezTo>
                    <a:cubicBezTo>
                      <a:pt x="261123" y="564418"/>
                      <a:pt x="66547" y="669177"/>
                      <a:pt x="25921" y="705522"/>
                    </a:cubicBezTo>
                    <a:cubicBezTo>
                      <a:pt x="-14705" y="741867"/>
                      <a:pt x="13091" y="705522"/>
                      <a:pt x="13091" y="705522"/>
                    </a:cubicBezTo>
                  </a:path>
                </a:pathLst>
              </a:custGeom>
              <a:ln>
                <a:solidFill>
                  <a:srgbClr val="FF53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9" name="Freeform 78"/>
              <p:cNvSpPr/>
              <p:nvPr/>
            </p:nvSpPr>
            <p:spPr>
              <a:xfrm>
                <a:off x="3416393" y="4337936"/>
                <a:ext cx="167042" cy="311189"/>
              </a:xfrm>
              <a:custGeom>
                <a:avLst/>
                <a:gdLst>
                  <a:gd name="connsiteX0" fmla="*/ 218358 w 256915"/>
                  <a:gd name="connsiteY0" fmla="*/ 0 h 721675"/>
                  <a:gd name="connsiteX1" fmla="*/ 262 w 256915"/>
                  <a:gd name="connsiteY1" fmla="*/ 243726 h 721675"/>
                  <a:gd name="connsiteX2" fmla="*/ 256846 w 256915"/>
                  <a:gd name="connsiteY2" fmla="*/ 487452 h 721675"/>
                  <a:gd name="connsiteX3" fmla="*/ 25921 w 256915"/>
                  <a:gd name="connsiteY3" fmla="*/ 705522 h 721675"/>
                  <a:gd name="connsiteX4" fmla="*/ 13091 w 256915"/>
                  <a:gd name="connsiteY4" fmla="*/ 705522 h 72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915" h="721675">
                    <a:moveTo>
                      <a:pt x="218358" y="0"/>
                    </a:moveTo>
                    <a:cubicBezTo>
                      <a:pt x="106102" y="81242"/>
                      <a:pt x="-6153" y="162484"/>
                      <a:pt x="262" y="243726"/>
                    </a:cubicBezTo>
                    <a:cubicBezTo>
                      <a:pt x="6677" y="324968"/>
                      <a:pt x="252569" y="410486"/>
                      <a:pt x="256846" y="487452"/>
                    </a:cubicBezTo>
                    <a:cubicBezTo>
                      <a:pt x="261123" y="564418"/>
                      <a:pt x="66547" y="669177"/>
                      <a:pt x="25921" y="705522"/>
                    </a:cubicBezTo>
                    <a:cubicBezTo>
                      <a:pt x="-14705" y="741867"/>
                      <a:pt x="13091" y="705522"/>
                      <a:pt x="13091" y="705522"/>
                    </a:cubicBezTo>
                  </a:path>
                </a:pathLst>
              </a:custGeom>
              <a:ln>
                <a:solidFill>
                  <a:srgbClr val="FF53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0" name="Freeform 79"/>
              <p:cNvSpPr/>
              <p:nvPr/>
            </p:nvSpPr>
            <p:spPr>
              <a:xfrm>
                <a:off x="3580627" y="4337936"/>
                <a:ext cx="167042" cy="311189"/>
              </a:xfrm>
              <a:custGeom>
                <a:avLst/>
                <a:gdLst>
                  <a:gd name="connsiteX0" fmla="*/ 218358 w 256915"/>
                  <a:gd name="connsiteY0" fmla="*/ 0 h 721675"/>
                  <a:gd name="connsiteX1" fmla="*/ 262 w 256915"/>
                  <a:gd name="connsiteY1" fmla="*/ 243726 h 721675"/>
                  <a:gd name="connsiteX2" fmla="*/ 256846 w 256915"/>
                  <a:gd name="connsiteY2" fmla="*/ 487452 h 721675"/>
                  <a:gd name="connsiteX3" fmla="*/ 25921 w 256915"/>
                  <a:gd name="connsiteY3" fmla="*/ 705522 h 721675"/>
                  <a:gd name="connsiteX4" fmla="*/ 13091 w 256915"/>
                  <a:gd name="connsiteY4" fmla="*/ 705522 h 72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915" h="721675">
                    <a:moveTo>
                      <a:pt x="218358" y="0"/>
                    </a:moveTo>
                    <a:cubicBezTo>
                      <a:pt x="106102" y="81242"/>
                      <a:pt x="-6153" y="162484"/>
                      <a:pt x="262" y="243726"/>
                    </a:cubicBezTo>
                    <a:cubicBezTo>
                      <a:pt x="6677" y="324968"/>
                      <a:pt x="252569" y="410486"/>
                      <a:pt x="256846" y="487452"/>
                    </a:cubicBezTo>
                    <a:cubicBezTo>
                      <a:pt x="261123" y="564418"/>
                      <a:pt x="66547" y="669177"/>
                      <a:pt x="25921" y="705522"/>
                    </a:cubicBezTo>
                    <a:cubicBezTo>
                      <a:pt x="-14705" y="741867"/>
                      <a:pt x="13091" y="705522"/>
                      <a:pt x="13091" y="705522"/>
                    </a:cubicBezTo>
                  </a:path>
                </a:pathLst>
              </a:custGeom>
              <a:ln>
                <a:solidFill>
                  <a:srgbClr val="FF53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1" name="Freeform 80"/>
              <p:cNvSpPr/>
              <p:nvPr/>
            </p:nvSpPr>
            <p:spPr>
              <a:xfrm>
                <a:off x="3752403" y="4337936"/>
                <a:ext cx="167042" cy="311189"/>
              </a:xfrm>
              <a:custGeom>
                <a:avLst/>
                <a:gdLst>
                  <a:gd name="connsiteX0" fmla="*/ 218358 w 256915"/>
                  <a:gd name="connsiteY0" fmla="*/ 0 h 721675"/>
                  <a:gd name="connsiteX1" fmla="*/ 262 w 256915"/>
                  <a:gd name="connsiteY1" fmla="*/ 243726 h 721675"/>
                  <a:gd name="connsiteX2" fmla="*/ 256846 w 256915"/>
                  <a:gd name="connsiteY2" fmla="*/ 487452 h 721675"/>
                  <a:gd name="connsiteX3" fmla="*/ 25921 w 256915"/>
                  <a:gd name="connsiteY3" fmla="*/ 705522 h 721675"/>
                  <a:gd name="connsiteX4" fmla="*/ 13091 w 256915"/>
                  <a:gd name="connsiteY4" fmla="*/ 705522 h 72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915" h="721675">
                    <a:moveTo>
                      <a:pt x="218358" y="0"/>
                    </a:moveTo>
                    <a:cubicBezTo>
                      <a:pt x="106102" y="81242"/>
                      <a:pt x="-6153" y="162484"/>
                      <a:pt x="262" y="243726"/>
                    </a:cubicBezTo>
                    <a:cubicBezTo>
                      <a:pt x="6677" y="324968"/>
                      <a:pt x="252569" y="410486"/>
                      <a:pt x="256846" y="487452"/>
                    </a:cubicBezTo>
                    <a:cubicBezTo>
                      <a:pt x="261123" y="564418"/>
                      <a:pt x="66547" y="669177"/>
                      <a:pt x="25921" y="705522"/>
                    </a:cubicBezTo>
                    <a:cubicBezTo>
                      <a:pt x="-14705" y="741867"/>
                      <a:pt x="13091" y="705522"/>
                      <a:pt x="13091" y="705522"/>
                    </a:cubicBezTo>
                  </a:path>
                </a:pathLst>
              </a:custGeom>
              <a:ln>
                <a:solidFill>
                  <a:srgbClr val="FF53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2" name="Freeform 81"/>
              <p:cNvSpPr/>
              <p:nvPr/>
            </p:nvSpPr>
            <p:spPr>
              <a:xfrm>
                <a:off x="3925467" y="4334741"/>
                <a:ext cx="167042" cy="311189"/>
              </a:xfrm>
              <a:custGeom>
                <a:avLst/>
                <a:gdLst>
                  <a:gd name="connsiteX0" fmla="*/ 218358 w 256915"/>
                  <a:gd name="connsiteY0" fmla="*/ 0 h 721675"/>
                  <a:gd name="connsiteX1" fmla="*/ 262 w 256915"/>
                  <a:gd name="connsiteY1" fmla="*/ 243726 h 721675"/>
                  <a:gd name="connsiteX2" fmla="*/ 256846 w 256915"/>
                  <a:gd name="connsiteY2" fmla="*/ 487452 h 721675"/>
                  <a:gd name="connsiteX3" fmla="*/ 25921 w 256915"/>
                  <a:gd name="connsiteY3" fmla="*/ 705522 h 721675"/>
                  <a:gd name="connsiteX4" fmla="*/ 13091 w 256915"/>
                  <a:gd name="connsiteY4" fmla="*/ 705522 h 72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915" h="721675">
                    <a:moveTo>
                      <a:pt x="218358" y="0"/>
                    </a:moveTo>
                    <a:cubicBezTo>
                      <a:pt x="106102" y="81242"/>
                      <a:pt x="-6153" y="162484"/>
                      <a:pt x="262" y="243726"/>
                    </a:cubicBezTo>
                    <a:cubicBezTo>
                      <a:pt x="6677" y="324968"/>
                      <a:pt x="252569" y="410486"/>
                      <a:pt x="256846" y="487452"/>
                    </a:cubicBezTo>
                    <a:cubicBezTo>
                      <a:pt x="261123" y="564418"/>
                      <a:pt x="66547" y="669177"/>
                      <a:pt x="25921" y="705522"/>
                    </a:cubicBezTo>
                    <a:cubicBezTo>
                      <a:pt x="-14705" y="741867"/>
                      <a:pt x="13091" y="705522"/>
                      <a:pt x="13091" y="705522"/>
                    </a:cubicBezTo>
                  </a:path>
                </a:pathLst>
              </a:custGeom>
              <a:ln>
                <a:solidFill>
                  <a:srgbClr val="FF53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3" name="Freeform 82"/>
              <p:cNvSpPr/>
              <p:nvPr/>
            </p:nvSpPr>
            <p:spPr>
              <a:xfrm>
                <a:off x="4092509" y="4337936"/>
                <a:ext cx="167042" cy="311189"/>
              </a:xfrm>
              <a:custGeom>
                <a:avLst/>
                <a:gdLst>
                  <a:gd name="connsiteX0" fmla="*/ 218358 w 256915"/>
                  <a:gd name="connsiteY0" fmla="*/ 0 h 721675"/>
                  <a:gd name="connsiteX1" fmla="*/ 262 w 256915"/>
                  <a:gd name="connsiteY1" fmla="*/ 243726 h 721675"/>
                  <a:gd name="connsiteX2" fmla="*/ 256846 w 256915"/>
                  <a:gd name="connsiteY2" fmla="*/ 487452 h 721675"/>
                  <a:gd name="connsiteX3" fmla="*/ 25921 w 256915"/>
                  <a:gd name="connsiteY3" fmla="*/ 705522 h 721675"/>
                  <a:gd name="connsiteX4" fmla="*/ 13091 w 256915"/>
                  <a:gd name="connsiteY4" fmla="*/ 705522 h 72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915" h="721675">
                    <a:moveTo>
                      <a:pt x="218358" y="0"/>
                    </a:moveTo>
                    <a:cubicBezTo>
                      <a:pt x="106102" y="81242"/>
                      <a:pt x="-6153" y="162484"/>
                      <a:pt x="262" y="243726"/>
                    </a:cubicBezTo>
                    <a:cubicBezTo>
                      <a:pt x="6677" y="324968"/>
                      <a:pt x="252569" y="410486"/>
                      <a:pt x="256846" y="487452"/>
                    </a:cubicBezTo>
                    <a:cubicBezTo>
                      <a:pt x="261123" y="564418"/>
                      <a:pt x="66547" y="669177"/>
                      <a:pt x="25921" y="705522"/>
                    </a:cubicBezTo>
                    <a:cubicBezTo>
                      <a:pt x="-14705" y="741867"/>
                      <a:pt x="13091" y="705522"/>
                      <a:pt x="13091" y="705522"/>
                    </a:cubicBezTo>
                  </a:path>
                </a:pathLst>
              </a:custGeom>
              <a:ln>
                <a:solidFill>
                  <a:srgbClr val="FF53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58" name="Group 57"/>
            <p:cNvGrpSpPr/>
            <p:nvPr/>
          </p:nvGrpSpPr>
          <p:grpSpPr>
            <a:xfrm>
              <a:off x="1608730" y="4579408"/>
              <a:ext cx="1311873" cy="962272"/>
              <a:chOff x="1374274" y="1181668"/>
              <a:chExt cx="1311873" cy="962272"/>
            </a:xfrm>
            <a:solidFill>
              <a:schemeClr val="bg1"/>
            </a:solidFill>
          </p:grpSpPr>
          <p:sp>
            <p:nvSpPr>
              <p:cNvPr id="75" name="Rounded Rectangle 74"/>
              <p:cNvSpPr/>
              <p:nvPr/>
            </p:nvSpPr>
            <p:spPr>
              <a:xfrm>
                <a:off x="1374274" y="1181668"/>
                <a:ext cx="1311873" cy="962272"/>
              </a:xfrm>
              <a:prstGeom prst="round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latin typeface="Arial"/>
                  <a:cs typeface="Arial"/>
                </a:endParaRPr>
              </a:p>
            </p:txBody>
          </p:sp>
          <p:pic>
            <p:nvPicPr>
              <p:cNvPr id="84" name="Picture 83"/>
              <p:cNvPicPr>
                <a:picLocks noChangeAspect="1"/>
              </p:cNvPicPr>
              <p:nvPr/>
            </p:nvPicPr>
            <p:blipFill>
              <a:blip r:embed="rId4"/>
              <a:stretch>
                <a:fillRect/>
              </a:stretch>
            </p:blipFill>
            <p:spPr>
              <a:xfrm>
                <a:off x="1520589" y="1287973"/>
                <a:ext cx="1035365" cy="685532"/>
              </a:xfrm>
              <a:prstGeom prst="rect">
                <a:avLst/>
              </a:prstGeom>
              <a:grpFill/>
            </p:spPr>
          </p:pic>
        </p:grpSp>
      </p:grpSp>
      <p:sp>
        <p:nvSpPr>
          <p:cNvPr id="5" name="Rectangle 4">
            <a:extLst>
              <a:ext uri="{FF2B5EF4-FFF2-40B4-BE49-F238E27FC236}">
                <a16:creationId xmlns:a16="http://schemas.microsoft.com/office/drawing/2014/main" id="{5841E52E-9BF9-4A48-A6E3-3D3DDF34C9A9}"/>
              </a:ext>
            </a:extLst>
          </p:cNvPr>
          <p:cNvSpPr/>
          <p:nvPr/>
        </p:nvSpPr>
        <p:spPr>
          <a:xfrm>
            <a:off x="702835" y="5757172"/>
            <a:ext cx="7926815" cy="830997"/>
          </a:xfrm>
          <a:prstGeom prst="rect">
            <a:avLst/>
          </a:prstGeom>
        </p:spPr>
        <p:txBody>
          <a:bodyPr wrap="square">
            <a:spAutoFit/>
          </a:bodyPr>
          <a:lstStyle/>
          <a:p>
            <a:pPr marL="0" indent="0">
              <a:buNone/>
            </a:pPr>
            <a:r>
              <a:rPr lang="en-US" dirty="0"/>
              <a:t>Hybrid Memory Cube (HMC) from Micron, </a:t>
            </a:r>
          </a:p>
          <a:p>
            <a:pPr marL="0" indent="0">
              <a:buNone/>
            </a:pPr>
            <a:r>
              <a:rPr lang="en-US" dirty="0"/>
              <a:t>High Bandwidth Memory (HBM) from Samsung</a:t>
            </a:r>
          </a:p>
        </p:txBody>
      </p:sp>
      <p:sp>
        <p:nvSpPr>
          <p:cNvPr id="88" name="TextBox 87">
            <a:extLst>
              <a:ext uri="{FF2B5EF4-FFF2-40B4-BE49-F238E27FC236}">
                <a16:creationId xmlns:a16="http://schemas.microsoft.com/office/drawing/2014/main" id="{AB9054DC-6799-4A51-9516-F4114BF52A77}"/>
              </a:ext>
            </a:extLst>
          </p:cNvPr>
          <p:cNvSpPr txBox="1"/>
          <p:nvPr/>
        </p:nvSpPr>
        <p:spPr>
          <a:xfrm>
            <a:off x="44460" y="5787587"/>
            <a:ext cx="9035594" cy="954107"/>
          </a:xfrm>
          <a:prstGeom prst="rect">
            <a:avLst/>
          </a:prstGeom>
          <a:solidFill>
            <a:srgbClr val="CCFFCC"/>
          </a:solidFill>
          <a:ln w="25400">
            <a:solidFill>
              <a:schemeClr val="tx1"/>
            </a:solidFill>
          </a:ln>
        </p:spPr>
        <p:txBody>
          <a:bodyPr wrap="square" rtlCol="0">
            <a:spAutoFit/>
          </a:bodyPr>
          <a:lstStyle/>
          <a:p>
            <a:pPr algn="ctr"/>
            <a:r>
              <a:rPr lang="en-US" sz="2800" b="1" dirty="0">
                <a:solidFill>
                  <a:srgbClr val="000000"/>
                </a:solidFill>
                <a:latin typeface="Arial"/>
                <a:cs typeface="Arial"/>
              </a:rPr>
              <a:t>3D-DRAM improves bandwidth, but does not have capacity to replace conventional DIMM memory</a:t>
            </a:r>
          </a:p>
        </p:txBody>
      </p:sp>
      <p:sp>
        <p:nvSpPr>
          <p:cNvPr id="89" name="Left-Right Arrow 71">
            <a:extLst>
              <a:ext uri="{FF2B5EF4-FFF2-40B4-BE49-F238E27FC236}">
                <a16:creationId xmlns:a16="http://schemas.microsoft.com/office/drawing/2014/main" id="{DF912F04-F2FA-4EB3-9F7A-5CF94F6562C1}"/>
              </a:ext>
            </a:extLst>
          </p:cNvPr>
          <p:cNvSpPr/>
          <p:nvPr/>
        </p:nvSpPr>
        <p:spPr>
          <a:xfrm rot="20234656">
            <a:off x="4828744" y="4211750"/>
            <a:ext cx="1706281" cy="504057"/>
          </a:xfrm>
          <a:prstGeom prst="lef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latin typeface="Arial"/>
              <a:cs typeface="Arial"/>
            </a:endParaRPr>
          </a:p>
        </p:txBody>
      </p:sp>
      <p:sp>
        <p:nvSpPr>
          <p:cNvPr id="90" name="Left-Right Arrow 71">
            <a:extLst>
              <a:ext uri="{FF2B5EF4-FFF2-40B4-BE49-F238E27FC236}">
                <a16:creationId xmlns:a16="http://schemas.microsoft.com/office/drawing/2014/main" id="{04EEC753-8D8F-4B82-9FC6-7A6AA26AB583}"/>
              </a:ext>
            </a:extLst>
          </p:cNvPr>
          <p:cNvSpPr/>
          <p:nvPr/>
        </p:nvSpPr>
        <p:spPr>
          <a:xfrm rot="1165975">
            <a:off x="4828743" y="2115242"/>
            <a:ext cx="1706281" cy="504057"/>
          </a:xfrm>
          <a:prstGeom prst="lef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latin typeface="Arial"/>
              <a:cs typeface="Arial"/>
            </a:endParaRPr>
          </a:p>
        </p:txBody>
      </p:sp>
    </p:spTree>
    <p:extLst>
      <p:ext uri="{BB962C8B-B14F-4D97-AF65-F5344CB8AC3E}">
        <p14:creationId xmlns:p14="http://schemas.microsoft.com/office/powerpoint/2010/main" val="1139737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8"/>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5" grpId="1"/>
      <p:bldP spid="88" grpId="0" animBg="1"/>
      <p:bldP spid="89" grpId="0" animBg="1"/>
      <p:bldP spid="9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hape 225">
            <a:extLst>
              <a:ext uri="{FF2B5EF4-FFF2-40B4-BE49-F238E27FC236}">
                <a16:creationId xmlns:a16="http://schemas.microsoft.com/office/drawing/2014/main" id="{1A5E0998-EFB2-427E-AA1D-3B54755CC60D}"/>
              </a:ext>
            </a:extLst>
          </p:cNvPr>
          <p:cNvSpPr/>
          <p:nvPr/>
        </p:nvSpPr>
        <p:spPr>
          <a:xfrm>
            <a:off x="0" y="5685562"/>
            <a:ext cx="9120680" cy="979518"/>
          </a:xfrm>
          <a:prstGeom prst="rect">
            <a:avLst/>
          </a:prstGeom>
          <a:solidFill>
            <a:srgbClr val="BBCFE6"/>
          </a:solidFill>
          <a:ln w="38100" cap="flat" cmpd="sng">
            <a:solidFill>
              <a:srgbClr val="FF6600"/>
            </a:solidFill>
            <a:prstDash val="solid"/>
            <a:round/>
            <a:headEnd type="none" w="med" len="med"/>
            <a:tailEnd type="none" w="med" len="med"/>
          </a:ln>
        </p:spPr>
        <p:txBody>
          <a:bodyPr lIns="91425" tIns="45700" rIns="91425" bIns="45700" anchor="t" anchorCtr="0">
            <a:noAutofit/>
          </a:bodyPr>
          <a:lstStyle/>
          <a:p>
            <a:pPr lvl="0" algn="ctr">
              <a:spcBef>
                <a:spcPts val="0"/>
              </a:spcBef>
              <a:spcAft>
                <a:spcPts val="0"/>
              </a:spcAft>
              <a:buClr>
                <a:schemeClr val="dk1"/>
              </a:buClr>
              <a:buSzPct val="25000"/>
            </a:pPr>
            <a:r>
              <a:rPr lang="en-US" sz="2800" dirty="0">
                <a:solidFill>
                  <a:schemeClr val="dk1"/>
                </a:solidFill>
                <a:latin typeface="Arial"/>
                <a:ea typeface="Arial"/>
                <a:cs typeface="Arial"/>
                <a:sym typeface="Arial"/>
              </a:rPr>
              <a:t>Page-based</a:t>
            </a:r>
            <a:r>
              <a:rPr lang="en-US" sz="1400" dirty="0">
                <a:solidFill>
                  <a:schemeClr val="dk1"/>
                </a:solidFill>
                <a:latin typeface="Arial"/>
                <a:ea typeface="Arial"/>
                <a:cs typeface="Arial"/>
                <a:sym typeface="Arial"/>
              </a:rPr>
              <a:t> </a:t>
            </a:r>
            <a:r>
              <a:rPr lang="en-US" sz="2800" dirty="0">
                <a:solidFill>
                  <a:schemeClr val="dk1"/>
                </a:solidFill>
                <a:latin typeface="Arial"/>
                <a:ea typeface="Arial"/>
                <a:cs typeface="Arial"/>
                <a:sym typeface="Arial"/>
              </a:rPr>
              <a:t>last-time</a:t>
            </a:r>
            <a:r>
              <a:rPr lang="en-US" sz="1800" dirty="0">
                <a:solidFill>
                  <a:schemeClr val="dk1"/>
                </a:solidFill>
                <a:latin typeface="Arial"/>
                <a:ea typeface="Arial"/>
                <a:cs typeface="Arial"/>
                <a:sym typeface="Arial"/>
              </a:rPr>
              <a:t> </a:t>
            </a:r>
            <a:r>
              <a:rPr lang="en-US" sz="2800" dirty="0">
                <a:solidFill>
                  <a:schemeClr val="dk1"/>
                </a:solidFill>
                <a:latin typeface="Arial"/>
                <a:ea typeface="Arial"/>
                <a:cs typeface="Arial"/>
                <a:sym typeface="Arial"/>
              </a:rPr>
              <a:t>prediction</a:t>
            </a:r>
            <a:r>
              <a:rPr lang="en-US" sz="1800" dirty="0">
                <a:solidFill>
                  <a:schemeClr val="dk1"/>
                </a:solidFill>
                <a:latin typeface="Arial"/>
                <a:ea typeface="Arial"/>
                <a:cs typeface="Arial"/>
                <a:sym typeface="Arial"/>
              </a:rPr>
              <a:t> </a:t>
            </a:r>
            <a:r>
              <a:rPr lang="en-US" sz="2800" dirty="0">
                <a:solidFill>
                  <a:schemeClr val="dk1"/>
                </a:solidFill>
                <a:latin typeface="Arial"/>
                <a:ea typeface="Arial"/>
                <a:cs typeface="Arial"/>
                <a:sym typeface="Arial"/>
              </a:rPr>
              <a:t>exploits</a:t>
            </a:r>
            <a:r>
              <a:rPr lang="en-US" sz="1600" dirty="0">
                <a:solidFill>
                  <a:schemeClr val="dk1"/>
                </a:solidFill>
                <a:latin typeface="Arial"/>
                <a:ea typeface="Arial"/>
                <a:cs typeface="Arial"/>
                <a:sym typeface="Arial"/>
              </a:rPr>
              <a:t> </a:t>
            </a:r>
            <a:r>
              <a:rPr lang="en-US" sz="2800" dirty="0">
                <a:solidFill>
                  <a:schemeClr val="dk1"/>
                </a:solidFill>
                <a:latin typeface="Arial"/>
                <a:ea typeface="Arial"/>
                <a:cs typeface="Arial"/>
                <a:sym typeface="Arial"/>
              </a:rPr>
              <a:t>similar</a:t>
            </a:r>
            <a:r>
              <a:rPr lang="en-US" sz="1600" dirty="0">
                <a:solidFill>
                  <a:schemeClr val="dk1"/>
                </a:solidFill>
                <a:latin typeface="Arial"/>
                <a:ea typeface="Arial"/>
                <a:cs typeface="Arial"/>
                <a:sym typeface="Arial"/>
              </a:rPr>
              <a:t> </a:t>
            </a:r>
            <a:r>
              <a:rPr lang="en-US" sz="2800" dirty="0">
                <a:solidFill>
                  <a:schemeClr val="dk1"/>
                </a:solidFill>
                <a:latin typeface="Arial"/>
                <a:ea typeface="Arial"/>
                <a:cs typeface="Arial"/>
                <a:sym typeface="Arial"/>
              </a:rPr>
              <a:t>intra</a:t>
            </a:r>
            <a:r>
              <a:rPr lang="en-US" dirty="0">
                <a:solidFill>
                  <a:schemeClr val="dk1"/>
                </a:solidFill>
                <a:latin typeface="Arial"/>
                <a:ea typeface="Arial"/>
                <a:cs typeface="Arial"/>
                <a:sym typeface="Arial"/>
              </a:rPr>
              <a:t>-</a:t>
            </a:r>
            <a:r>
              <a:rPr lang="en-US" sz="2800" dirty="0">
                <a:solidFill>
                  <a:schemeClr val="dk1"/>
                </a:solidFill>
                <a:latin typeface="Arial"/>
                <a:ea typeface="Arial"/>
                <a:cs typeface="Arial"/>
                <a:sym typeface="Arial"/>
              </a:rPr>
              <a:t>page compressibility,</a:t>
            </a:r>
            <a:r>
              <a:rPr lang="en-US" sz="2000" dirty="0">
                <a:solidFill>
                  <a:schemeClr val="dk1"/>
                </a:solidFill>
                <a:latin typeface="Arial"/>
                <a:ea typeface="Arial"/>
                <a:cs typeface="Arial"/>
                <a:sym typeface="Arial"/>
              </a:rPr>
              <a:t> </a:t>
            </a:r>
            <a:r>
              <a:rPr lang="en-US" sz="2800" dirty="0">
                <a:solidFill>
                  <a:schemeClr val="dk1"/>
                </a:solidFill>
                <a:latin typeface="Arial"/>
                <a:ea typeface="Arial"/>
                <a:cs typeface="Arial"/>
                <a:sym typeface="Arial"/>
              </a:rPr>
              <a:t>to</a:t>
            </a:r>
            <a:r>
              <a:rPr lang="en-US" sz="2000" dirty="0">
                <a:solidFill>
                  <a:schemeClr val="dk1"/>
                </a:solidFill>
                <a:latin typeface="Arial"/>
                <a:ea typeface="Arial"/>
                <a:cs typeface="Arial"/>
                <a:sym typeface="Arial"/>
              </a:rPr>
              <a:t> </a:t>
            </a:r>
            <a:r>
              <a:rPr lang="en-US" sz="2800" dirty="0">
                <a:solidFill>
                  <a:schemeClr val="dk1"/>
                </a:solidFill>
                <a:latin typeface="Arial"/>
                <a:ea typeface="Arial"/>
                <a:cs typeface="Arial"/>
                <a:sym typeface="Arial"/>
              </a:rPr>
              <a:t>achieve</a:t>
            </a:r>
            <a:r>
              <a:rPr lang="en-US" sz="2000" dirty="0">
                <a:solidFill>
                  <a:schemeClr val="dk1"/>
                </a:solidFill>
                <a:latin typeface="Arial"/>
                <a:ea typeface="Arial"/>
                <a:cs typeface="Arial"/>
                <a:sym typeface="Arial"/>
              </a:rPr>
              <a:t> </a:t>
            </a:r>
            <a:r>
              <a:rPr lang="en-US" sz="2800" dirty="0">
                <a:solidFill>
                  <a:schemeClr val="dk1"/>
                </a:solidFill>
                <a:latin typeface="Arial"/>
                <a:ea typeface="Arial"/>
                <a:cs typeface="Arial"/>
                <a:sym typeface="Arial"/>
              </a:rPr>
              <a:t>high</a:t>
            </a:r>
            <a:r>
              <a:rPr lang="en-US" dirty="0">
                <a:solidFill>
                  <a:schemeClr val="dk1"/>
                </a:solidFill>
                <a:latin typeface="Arial"/>
                <a:ea typeface="Arial"/>
                <a:cs typeface="Arial"/>
                <a:sym typeface="Arial"/>
              </a:rPr>
              <a:t> </a:t>
            </a:r>
            <a:r>
              <a:rPr lang="en-US" sz="2800" dirty="0">
                <a:solidFill>
                  <a:schemeClr val="dk1"/>
                </a:solidFill>
                <a:latin typeface="Arial"/>
                <a:ea typeface="Arial"/>
                <a:cs typeface="Arial"/>
                <a:sym typeface="Arial"/>
              </a:rPr>
              <a:t>prediction</a:t>
            </a:r>
            <a:r>
              <a:rPr lang="en-US" sz="1600" dirty="0">
                <a:solidFill>
                  <a:schemeClr val="dk1"/>
                </a:solidFill>
                <a:latin typeface="Arial"/>
                <a:ea typeface="Arial"/>
                <a:cs typeface="Arial"/>
                <a:sym typeface="Arial"/>
              </a:rPr>
              <a:t> </a:t>
            </a:r>
            <a:r>
              <a:rPr lang="en-US" sz="2800" dirty="0">
                <a:solidFill>
                  <a:schemeClr val="dk1"/>
                </a:solidFill>
                <a:latin typeface="Arial"/>
                <a:ea typeface="Arial"/>
                <a:cs typeface="Arial"/>
                <a:sym typeface="Arial"/>
              </a:rPr>
              <a:t>accuracy</a:t>
            </a:r>
            <a:r>
              <a:rPr lang="en-US" sz="1100" dirty="0">
                <a:solidFill>
                  <a:schemeClr val="dk1"/>
                </a:solidFill>
                <a:latin typeface="Arial"/>
                <a:ea typeface="Arial"/>
                <a:cs typeface="Arial"/>
                <a:sym typeface="Arial"/>
              </a:rPr>
              <a:t> </a:t>
            </a:r>
            <a:r>
              <a:rPr lang="en-US" sz="2800" dirty="0">
                <a:solidFill>
                  <a:schemeClr val="dk1"/>
                </a:solidFill>
                <a:latin typeface="Arial"/>
                <a:ea typeface="Arial"/>
                <a:cs typeface="Arial"/>
                <a:sym typeface="Arial"/>
              </a:rPr>
              <a:t>(94%)</a:t>
            </a:r>
          </a:p>
        </p:txBody>
      </p:sp>
      <p:sp>
        <p:nvSpPr>
          <p:cNvPr id="2" name="Title 1"/>
          <p:cNvSpPr>
            <a:spLocks noGrp="1"/>
          </p:cNvSpPr>
          <p:nvPr>
            <p:ph type="title"/>
          </p:nvPr>
        </p:nvSpPr>
        <p:spPr>
          <a:xfrm>
            <a:off x="247649" y="198438"/>
            <a:ext cx="8787945" cy="487362"/>
          </a:xfrm>
        </p:spPr>
        <p:txBody>
          <a:bodyPr/>
          <a:lstStyle/>
          <a:p>
            <a:r>
              <a:rPr lang="en-US" dirty="0"/>
              <a:t>PAGE-based Cache INDEX PREDICTOR (CIP)</a:t>
            </a:r>
          </a:p>
        </p:txBody>
      </p:sp>
      <p:sp>
        <p:nvSpPr>
          <p:cNvPr id="4" name="Slide Number Placeholder 3"/>
          <p:cNvSpPr>
            <a:spLocks noGrp="1"/>
          </p:cNvSpPr>
          <p:nvPr>
            <p:ph type="sldNum" sz="quarter" idx="12"/>
          </p:nvPr>
        </p:nvSpPr>
        <p:spPr/>
        <p:txBody>
          <a:bodyPr/>
          <a:lstStyle/>
          <a:p>
            <a:pPr>
              <a:defRPr/>
            </a:pPr>
            <a:fld id="{866DA6C0-E8D2-8D44-A834-246A4BF6B0E5}" type="slidenum">
              <a:rPr lang="en-US" smtClean="0"/>
              <a:pPr>
                <a:defRPr/>
              </a:pPr>
              <a:t>30</a:t>
            </a:fld>
            <a:endParaRPr lang="en-US"/>
          </a:p>
        </p:txBody>
      </p:sp>
      <p:sp>
        <p:nvSpPr>
          <p:cNvPr id="5" name="Rounded Rectangle 34"/>
          <p:cNvSpPr/>
          <p:nvPr/>
        </p:nvSpPr>
        <p:spPr>
          <a:xfrm>
            <a:off x="4014438" y="1756923"/>
            <a:ext cx="1990980" cy="3768514"/>
          </a:xfrm>
          <a:prstGeom prst="rect">
            <a:avLst/>
          </a:prstGeom>
          <a:solidFill>
            <a:srgbClr val="FF304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latin typeface="Arial"/>
                <a:cs typeface="Arial"/>
              </a:rPr>
              <a:t>0</a:t>
            </a:r>
          </a:p>
        </p:txBody>
      </p:sp>
      <p:sp>
        <p:nvSpPr>
          <p:cNvPr id="6" name="Rounded Rectangle 34"/>
          <p:cNvSpPr/>
          <p:nvPr/>
        </p:nvSpPr>
        <p:spPr>
          <a:xfrm>
            <a:off x="4014438" y="2278239"/>
            <a:ext cx="1990980" cy="54304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00"/>
                </a:solidFill>
                <a:latin typeface="Arial"/>
                <a:cs typeface="Arial"/>
              </a:rPr>
              <a:t>1</a:t>
            </a:r>
          </a:p>
        </p:txBody>
      </p:sp>
      <p:sp>
        <p:nvSpPr>
          <p:cNvPr id="7" name="Rounded Rectangle 34"/>
          <p:cNvSpPr/>
          <p:nvPr/>
        </p:nvSpPr>
        <p:spPr>
          <a:xfrm>
            <a:off x="4014438" y="3364321"/>
            <a:ext cx="1990980" cy="589865"/>
          </a:xfrm>
          <a:prstGeom prst="rect">
            <a:avLst/>
          </a:prstGeom>
          <a:solidFill>
            <a:schemeClr val="tx2">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00"/>
                </a:solidFill>
                <a:latin typeface="Arial"/>
                <a:cs typeface="Arial"/>
              </a:rPr>
              <a:t>0</a:t>
            </a:r>
          </a:p>
        </p:txBody>
      </p:sp>
      <p:sp>
        <p:nvSpPr>
          <p:cNvPr id="8" name="Rounded Rectangle 34"/>
          <p:cNvSpPr/>
          <p:nvPr/>
        </p:nvSpPr>
        <p:spPr>
          <a:xfrm>
            <a:off x="4014438" y="4443396"/>
            <a:ext cx="1990980" cy="543041"/>
          </a:xfrm>
          <a:prstGeom prst="rect">
            <a:avLst/>
          </a:prstGeom>
          <a:solidFill>
            <a:schemeClr val="tx2">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00"/>
                </a:solidFill>
                <a:latin typeface="Arial"/>
                <a:cs typeface="Arial"/>
              </a:rPr>
              <a:t>0</a:t>
            </a:r>
          </a:p>
        </p:txBody>
      </p:sp>
      <p:sp>
        <p:nvSpPr>
          <p:cNvPr id="9" name="Rounded Rectangle 34"/>
          <p:cNvSpPr/>
          <p:nvPr/>
        </p:nvSpPr>
        <p:spPr>
          <a:xfrm>
            <a:off x="4014438" y="2821280"/>
            <a:ext cx="1990980" cy="575929"/>
          </a:xfrm>
          <a:prstGeom prst="rect">
            <a:avLst/>
          </a:prstGeom>
          <a:solidFill>
            <a:schemeClr val="tx2">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latin typeface="Arial"/>
                <a:cs typeface="Arial"/>
              </a:rPr>
              <a:t>0</a:t>
            </a:r>
          </a:p>
        </p:txBody>
      </p:sp>
      <p:sp>
        <p:nvSpPr>
          <p:cNvPr id="10" name="Rounded Rectangle 34"/>
          <p:cNvSpPr/>
          <p:nvPr/>
        </p:nvSpPr>
        <p:spPr>
          <a:xfrm>
            <a:off x="4014438" y="4981927"/>
            <a:ext cx="1990980" cy="53899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00"/>
                </a:solidFill>
                <a:latin typeface="Arial"/>
                <a:cs typeface="Arial"/>
              </a:rPr>
              <a:t>1</a:t>
            </a:r>
          </a:p>
        </p:txBody>
      </p:sp>
      <p:sp>
        <p:nvSpPr>
          <p:cNvPr id="13" name="Rounded Rectangle 34"/>
          <p:cNvSpPr/>
          <p:nvPr/>
        </p:nvSpPr>
        <p:spPr>
          <a:xfrm>
            <a:off x="4585716" y="1721262"/>
            <a:ext cx="848424" cy="54304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00"/>
                </a:solidFill>
                <a:latin typeface="Arial"/>
                <a:cs typeface="Arial"/>
              </a:rPr>
              <a:t>1</a:t>
            </a:r>
          </a:p>
        </p:txBody>
      </p:sp>
      <p:sp>
        <p:nvSpPr>
          <p:cNvPr id="14" name="Rounded Rectangle 34"/>
          <p:cNvSpPr/>
          <p:nvPr/>
        </p:nvSpPr>
        <p:spPr>
          <a:xfrm>
            <a:off x="4585716" y="3960467"/>
            <a:ext cx="848424" cy="54304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00"/>
                </a:solidFill>
                <a:latin typeface="Arial"/>
                <a:cs typeface="Arial"/>
              </a:rPr>
              <a:t>1</a:t>
            </a:r>
          </a:p>
        </p:txBody>
      </p:sp>
      <p:sp>
        <p:nvSpPr>
          <p:cNvPr id="15" name="Rounded Rectangle 34"/>
          <p:cNvSpPr/>
          <p:nvPr/>
        </p:nvSpPr>
        <p:spPr>
          <a:xfrm>
            <a:off x="130620" y="2511967"/>
            <a:ext cx="1277556" cy="54304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latin typeface="Arial"/>
                <a:cs typeface="Arial"/>
              </a:rPr>
              <a:t>Page #</a:t>
            </a:r>
          </a:p>
        </p:txBody>
      </p:sp>
      <p:sp>
        <p:nvSpPr>
          <p:cNvPr id="16" name="Rounded Rectangle 34"/>
          <p:cNvSpPr/>
          <p:nvPr/>
        </p:nvSpPr>
        <p:spPr>
          <a:xfrm>
            <a:off x="1908048" y="2511967"/>
            <a:ext cx="1277556" cy="54304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latin typeface="Arial"/>
                <a:cs typeface="Arial"/>
              </a:rPr>
              <a:t>Hash</a:t>
            </a:r>
          </a:p>
        </p:txBody>
      </p:sp>
      <p:sp>
        <p:nvSpPr>
          <p:cNvPr id="17" name="Rounded Rectangle 34"/>
          <p:cNvSpPr/>
          <p:nvPr/>
        </p:nvSpPr>
        <p:spPr>
          <a:xfrm>
            <a:off x="-12033" y="1282989"/>
            <a:ext cx="1562862" cy="54304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00"/>
                </a:solidFill>
                <a:latin typeface="Arial"/>
                <a:cs typeface="Arial"/>
              </a:rPr>
              <a:t>Demand Access</a:t>
            </a:r>
          </a:p>
        </p:txBody>
      </p:sp>
      <p:cxnSp>
        <p:nvCxnSpPr>
          <p:cNvPr id="18" name="Shape 317"/>
          <p:cNvCxnSpPr>
            <a:cxnSpLocks/>
            <a:endCxn id="15" idx="0"/>
          </p:cNvCxnSpPr>
          <p:nvPr/>
        </p:nvCxnSpPr>
        <p:spPr>
          <a:xfrm>
            <a:off x="769398" y="1992782"/>
            <a:ext cx="0" cy="519185"/>
          </a:xfrm>
          <a:prstGeom prst="straightConnector1">
            <a:avLst/>
          </a:prstGeom>
          <a:noFill/>
          <a:ln w="53975" cap="rnd" cmpd="sng">
            <a:solidFill>
              <a:schemeClr val="dk1"/>
            </a:solidFill>
            <a:prstDash val="solid"/>
            <a:round/>
            <a:headEnd type="none" w="med" len="med"/>
            <a:tailEnd type="stealth" w="lg" len="lg"/>
          </a:ln>
        </p:spPr>
      </p:cxnSp>
      <p:cxnSp>
        <p:nvCxnSpPr>
          <p:cNvPr id="23" name="Shape 317"/>
          <p:cNvCxnSpPr>
            <a:cxnSpLocks/>
            <a:stCxn id="15" idx="3"/>
            <a:endCxn id="16" idx="1"/>
          </p:cNvCxnSpPr>
          <p:nvPr/>
        </p:nvCxnSpPr>
        <p:spPr>
          <a:xfrm>
            <a:off x="1408176" y="2783488"/>
            <a:ext cx="499872" cy="0"/>
          </a:xfrm>
          <a:prstGeom prst="straightConnector1">
            <a:avLst/>
          </a:prstGeom>
          <a:noFill/>
          <a:ln w="53975" cap="rnd" cmpd="sng">
            <a:solidFill>
              <a:schemeClr val="dk1"/>
            </a:solidFill>
            <a:prstDash val="solid"/>
            <a:round/>
            <a:headEnd type="none" w="med" len="med"/>
            <a:tailEnd type="stealth" w="lg" len="lg"/>
          </a:ln>
        </p:spPr>
      </p:cxnSp>
      <p:cxnSp>
        <p:nvCxnSpPr>
          <p:cNvPr id="26" name="Shape 317"/>
          <p:cNvCxnSpPr>
            <a:cxnSpLocks/>
            <a:stCxn id="16" idx="3"/>
            <a:endCxn id="7" idx="1"/>
          </p:cNvCxnSpPr>
          <p:nvPr/>
        </p:nvCxnSpPr>
        <p:spPr>
          <a:xfrm>
            <a:off x="3185604" y="2783488"/>
            <a:ext cx="828834" cy="875766"/>
          </a:xfrm>
          <a:prstGeom prst="straightConnector1">
            <a:avLst/>
          </a:prstGeom>
          <a:noFill/>
          <a:ln w="53975" cap="rnd" cmpd="sng">
            <a:solidFill>
              <a:schemeClr val="dk1"/>
            </a:solidFill>
            <a:prstDash val="solid"/>
            <a:round/>
            <a:headEnd type="none" w="med" len="med"/>
            <a:tailEnd type="stealth" w="lg" len="lg"/>
          </a:ln>
        </p:spPr>
      </p:cxnSp>
      <p:cxnSp>
        <p:nvCxnSpPr>
          <p:cNvPr id="29" name="Shape 317"/>
          <p:cNvCxnSpPr>
            <a:cxnSpLocks/>
            <a:stCxn id="7" idx="3"/>
          </p:cNvCxnSpPr>
          <p:nvPr/>
        </p:nvCxnSpPr>
        <p:spPr>
          <a:xfrm flipV="1">
            <a:off x="6005418" y="3221371"/>
            <a:ext cx="896577" cy="437883"/>
          </a:xfrm>
          <a:prstGeom prst="straightConnector1">
            <a:avLst/>
          </a:prstGeom>
          <a:noFill/>
          <a:ln w="53975" cap="rnd" cmpd="sng">
            <a:solidFill>
              <a:schemeClr val="dk1"/>
            </a:solidFill>
            <a:prstDash val="solid"/>
            <a:round/>
            <a:headEnd type="none" w="med" len="med"/>
            <a:tailEnd type="stealth" w="lg" len="lg"/>
          </a:ln>
        </p:spPr>
      </p:cxnSp>
      <p:sp>
        <p:nvSpPr>
          <p:cNvPr id="33" name="Rounded Rectangle 34"/>
          <p:cNvSpPr/>
          <p:nvPr/>
        </p:nvSpPr>
        <p:spPr>
          <a:xfrm>
            <a:off x="6834252" y="2949850"/>
            <a:ext cx="1963960" cy="54304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00"/>
                </a:solidFill>
                <a:latin typeface="Arial"/>
                <a:cs typeface="Arial"/>
              </a:rPr>
              <a:t>Predict </a:t>
            </a:r>
            <a:r>
              <a:rPr lang="en-US" b="1" dirty="0">
                <a:solidFill>
                  <a:schemeClr val="tx2">
                    <a:lumMod val="60000"/>
                    <a:lumOff val="40000"/>
                  </a:schemeClr>
                </a:solidFill>
                <a:latin typeface="Arial"/>
                <a:cs typeface="Arial"/>
              </a:rPr>
              <a:t>Traditional Set Index</a:t>
            </a:r>
          </a:p>
        </p:txBody>
      </p:sp>
      <p:sp>
        <p:nvSpPr>
          <p:cNvPr id="34" name="Rounded Rectangle 34"/>
          <p:cNvSpPr/>
          <p:nvPr/>
        </p:nvSpPr>
        <p:spPr>
          <a:xfrm>
            <a:off x="6498973" y="926341"/>
            <a:ext cx="2458899" cy="144689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00"/>
                </a:solidFill>
                <a:latin typeface="Arial"/>
                <a:cs typeface="Arial"/>
              </a:rPr>
              <a:t>0 </a:t>
            </a:r>
            <a:r>
              <a:rPr lang="en-US" b="1" dirty="0">
                <a:solidFill>
                  <a:schemeClr val="tx1"/>
                </a:solidFill>
                <a:latin typeface="Arial"/>
                <a:cs typeface="Arial"/>
              </a:rPr>
              <a:t>= </a:t>
            </a:r>
            <a:r>
              <a:rPr lang="en-US" b="1" dirty="0">
                <a:solidFill>
                  <a:schemeClr val="tx2">
                    <a:lumMod val="60000"/>
                    <a:lumOff val="40000"/>
                  </a:schemeClr>
                </a:solidFill>
                <a:latin typeface="Arial"/>
                <a:cs typeface="Arial"/>
              </a:rPr>
              <a:t>Traditional Set Index</a:t>
            </a:r>
          </a:p>
          <a:p>
            <a:pPr algn="ctr"/>
            <a:r>
              <a:rPr lang="en-US" b="1" dirty="0">
                <a:solidFill>
                  <a:srgbClr val="000000"/>
                </a:solidFill>
                <a:latin typeface="Arial"/>
                <a:cs typeface="Arial"/>
              </a:rPr>
              <a:t>1 = </a:t>
            </a:r>
            <a:r>
              <a:rPr lang="en-US" b="1" dirty="0">
                <a:solidFill>
                  <a:srgbClr val="FF3041"/>
                </a:solidFill>
                <a:latin typeface="Arial"/>
                <a:cs typeface="Arial"/>
              </a:rPr>
              <a:t>Bandwidth-Aware Index</a:t>
            </a:r>
          </a:p>
        </p:txBody>
      </p:sp>
      <p:sp>
        <p:nvSpPr>
          <p:cNvPr id="36" name="Rounded Rectangle 34"/>
          <p:cNvSpPr/>
          <p:nvPr/>
        </p:nvSpPr>
        <p:spPr>
          <a:xfrm>
            <a:off x="2918490" y="1219073"/>
            <a:ext cx="3912584" cy="54304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00"/>
                </a:solidFill>
                <a:latin typeface="Arial"/>
                <a:cs typeface="Arial"/>
              </a:rPr>
              <a:t>Last-Time Table (LTT)</a:t>
            </a:r>
          </a:p>
        </p:txBody>
      </p:sp>
    </p:spTree>
    <p:extLst>
      <p:ext uri="{BB962C8B-B14F-4D97-AF65-F5344CB8AC3E}">
        <p14:creationId xmlns:p14="http://schemas.microsoft.com/office/powerpoint/2010/main" val="3244552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DICE OVERVIEW</a:t>
            </a:r>
          </a:p>
        </p:txBody>
      </p:sp>
      <p:sp>
        <p:nvSpPr>
          <p:cNvPr id="3" name="Content Placeholder 2"/>
          <p:cNvSpPr>
            <a:spLocks noGrp="1"/>
          </p:cNvSpPr>
          <p:nvPr>
            <p:ph idx="1"/>
          </p:nvPr>
        </p:nvSpPr>
        <p:spPr/>
        <p:txBody>
          <a:bodyPr/>
          <a:lstStyle/>
          <a:p>
            <a:endParaRPr lang="en-US" dirty="0"/>
          </a:p>
          <a:p>
            <a:r>
              <a:rPr lang="en-US" dirty="0">
                <a:solidFill>
                  <a:schemeClr val="bg1">
                    <a:lumMod val="65000"/>
                  </a:schemeClr>
                </a:solidFill>
              </a:rPr>
              <a:t>Compressed DRAM Cache Organization</a:t>
            </a:r>
          </a:p>
          <a:p>
            <a:endParaRPr lang="en-US" dirty="0"/>
          </a:p>
          <a:p>
            <a:r>
              <a:rPr lang="en-US" dirty="0">
                <a:solidFill>
                  <a:schemeClr val="bg1">
                    <a:lumMod val="65000"/>
                  </a:schemeClr>
                </a:solidFill>
              </a:rPr>
              <a:t>Flexible Mapping for Quick Switching</a:t>
            </a:r>
          </a:p>
          <a:p>
            <a:pPr marL="0" indent="0">
              <a:buNone/>
            </a:pPr>
            <a:endParaRPr lang="en-US" dirty="0"/>
          </a:p>
          <a:p>
            <a:r>
              <a:rPr lang="en-US" dirty="0">
                <a:solidFill>
                  <a:schemeClr val="bg1">
                    <a:lumMod val="65000"/>
                  </a:schemeClr>
                </a:solidFill>
              </a:rPr>
              <a:t>Dynamic Indexing (DICE)</a:t>
            </a:r>
          </a:p>
          <a:p>
            <a:pPr lvl="1"/>
            <a:r>
              <a:rPr lang="en-US" dirty="0">
                <a:solidFill>
                  <a:schemeClr val="bg1">
                    <a:lumMod val="65000"/>
                  </a:schemeClr>
                </a:solidFill>
              </a:rPr>
              <a:t>Insertion Policy</a:t>
            </a:r>
          </a:p>
          <a:p>
            <a:pPr lvl="1"/>
            <a:r>
              <a:rPr lang="en-US" dirty="0">
                <a:solidFill>
                  <a:schemeClr val="bg1">
                    <a:lumMod val="65000"/>
                  </a:schemeClr>
                </a:solidFill>
              </a:rPr>
              <a:t>Index Prediction</a:t>
            </a:r>
          </a:p>
          <a:p>
            <a:endParaRPr lang="en-US" dirty="0">
              <a:solidFill>
                <a:schemeClr val="bg1">
                  <a:lumMod val="65000"/>
                </a:schemeClr>
              </a:solidFill>
            </a:endParaRPr>
          </a:p>
          <a:p>
            <a:r>
              <a:rPr lang="en-US" dirty="0"/>
              <a:t>Results</a:t>
            </a:r>
          </a:p>
        </p:txBody>
      </p:sp>
      <p:sp>
        <p:nvSpPr>
          <p:cNvPr id="4" name="Slide Number Placeholder 3"/>
          <p:cNvSpPr>
            <a:spLocks noGrp="1"/>
          </p:cNvSpPr>
          <p:nvPr>
            <p:ph type="sldNum" sz="quarter" idx="12"/>
          </p:nvPr>
        </p:nvSpPr>
        <p:spPr/>
        <p:txBody>
          <a:bodyPr/>
          <a:lstStyle/>
          <a:p>
            <a:pPr>
              <a:defRPr/>
            </a:pPr>
            <a:fld id="{866DA6C0-E8D2-8D44-A834-246A4BF6B0E5}" type="slidenum">
              <a:rPr lang="en-US" smtClean="0"/>
              <a:pPr>
                <a:defRPr/>
              </a:pPr>
              <a:t>31</a:t>
            </a:fld>
            <a:endParaRPr lang="en-US"/>
          </a:p>
        </p:txBody>
      </p:sp>
      <p:sp>
        <p:nvSpPr>
          <p:cNvPr id="5" name="Shape 153"/>
          <p:cNvSpPr/>
          <p:nvPr/>
        </p:nvSpPr>
        <p:spPr>
          <a:xfrm rot="-5400000">
            <a:off x="2136090" y="5796187"/>
            <a:ext cx="381000" cy="304799"/>
          </a:xfrm>
          <a:prstGeom prst="upArrow">
            <a:avLst>
              <a:gd name="adj1" fmla="val 50000"/>
              <a:gd name="adj2" fmla="val 50000"/>
            </a:avLst>
          </a:prstGeom>
          <a:solidFill>
            <a:srgbClr val="008000"/>
          </a:solidFill>
          <a:ln w="25400" cap="flat" cmpd="sng">
            <a:solidFill>
              <a:srgbClr val="C0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6457095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178600" y="3887314"/>
            <a:ext cx="8824280" cy="2871216"/>
            <a:chOff x="522109" y="3164032"/>
            <a:chExt cx="8244842" cy="2871216"/>
          </a:xfrm>
        </p:grpSpPr>
        <p:sp>
          <p:nvSpPr>
            <p:cNvPr id="28" name="Rounded Rectangular Callout 27"/>
            <p:cNvSpPr/>
            <p:nvPr/>
          </p:nvSpPr>
          <p:spPr>
            <a:xfrm flipV="1">
              <a:off x="536222" y="3408359"/>
              <a:ext cx="8198556" cy="1855083"/>
            </a:xfrm>
            <a:prstGeom prst="wedgeRoundRectCallout">
              <a:avLst>
                <a:gd name="adj1" fmla="val -35642"/>
                <a:gd name="adj2" fmla="val 90431"/>
                <a:gd name="adj3" fmla="val 16667"/>
              </a:avLst>
            </a:prstGeom>
            <a:solidFill>
              <a:schemeClr val="bg1">
                <a:lumMod val="8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Rounded Rectangle 26"/>
            <p:cNvSpPr/>
            <p:nvPr/>
          </p:nvSpPr>
          <p:spPr>
            <a:xfrm>
              <a:off x="522109" y="3164032"/>
              <a:ext cx="8244842" cy="2871216"/>
            </a:xfrm>
            <a:prstGeom prst="roundRect">
              <a:avLst>
                <a:gd name="adj" fmla="val 18794"/>
              </a:avLst>
            </a:prstGeom>
            <a:solidFill>
              <a:schemeClr val="bg1">
                <a:lumMod val="85000"/>
              </a:schemeClr>
            </a:solidFill>
            <a:effectLst/>
          </p:spPr>
          <p:style>
            <a:lnRef idx="1">
              <a:schemeClr val="accent1"/>
            </a:lnRef>
            <a:fillRef idx="3">
              <a:schemeClr val="accent1"/>
            </a:fillRef>
            <a:effectRef idx="2">
              <a:schemeClr val="accent1"/>
            </a:effectRef>
            <a:fontRef idx="minor">
              <a:schemeClr val="lt1"/>
            </a:fontRef>
          </p:style>
          <p:txBody>
            <a:bodyPr rtlCol="0" anchor="t"/>
            <a:lstStyle/>
            <a:p>
              <a:pPr marL="457200" indent="-457200">
                <a:buSzPct val="150000"/>
                <a:buFont typeface="Arial"/>
                <a:buChar char="•"/>
              </a:pPr>
              <a:r>
                <a:rPr lang="en-US" sz="3200" dirty="0">
                  <a:solidFill>
                    <a:schemeClr val="tx1"/>
                  </a:solidFill>
                  <a:latin typeface="Arial"/>
                  <a:cs typeface="Arial"/>
                </a:rPr>
                <a:t>Core Chip</a:t>
              </a:r>
            </a:p>
            <a:p>
              <a:pPr marL="914400" lvl="1" indent="-457200">
                <a:buSzPct val="75000"/>
                <a:buFont typeface="Wingdings" charset="2"/>
                <a:buChar char="§"/>
              </a:pPr>
              <a:r>
                <a:rPr lang="en-US" sz="3200" dirty="0">
                  <a:solidFill>
                    <a:schemeClr val="tx1"/>
                  </a:solidFill>
                  <a:latin typeface="Arial"/>
                  <a:cs typeface="Arial"/>
                </a:rPr>
                <a:t>3.2GHz 4-wide out-of-order core</a:t>
              </a:r>
            </a:p>
            <a:p>
              <a:pPr marL="914400" lvl="1" indent="-457200">
                <a:buSzPct val="75000"/>
                <a:buFont typeface="Wingdings" charset="2"/>
                <a:buChar char="§"/>
              </a:pPr>
              <a:r>
                <a:rPr lang="en-US" sz="3200" dirty="0">
                  <a:solidFill>
                    <a:schemeClr val="tx1"/>
                  </a:solidFill>
                  <a:latin typeface="Arial"/>
                  <a:cs typeface="Arial"/>
                </a:rPr>
                <a:t>8 cores, 8MB shared last-level cache</a:t>
              </a:r>
            </a:p>
            <a:p>
              <a:pPr marL="457200" indent="-457200">
                <a:buSzPct val="150000"/>
                <a:buFont typeface="Arial"/>
                <a:buChar char="•"/>
              </a:pPr>
              <a:r>
                <a:rPr lang="en-US" sz="3200" dirty="0">
                  <a:solidFill>
                    <a:schemeClr val="tx1"/>
                  </a:solidFill>
                  <a:latin typeface="Arial"/>
                  <a:cs typeface="Arial"/>
                </a:rPr>
                <a:t>Compression</a:t>
              </a:r>
            </a:p>
            <a:p>
              <a:pPr marL="914400" lvl="1" indent="-457200">
                <a:buSzPct val="75000"/>
                <a:buFont typeface="Wingdings" charset="2"/>
                <a:buChar char="§"/>
              </a:pPr>
              <a:r>
                <a:rPr lang="en-US" sz="3200" dirty="0">
                  <a:solidFill>
                    <a:schemeClr val="tx1"/>
                  </a:solidFill>
                  <a:latin typeface="Arial"/>
                  <a:cs typeface="Arial"/>
                </a:rPr>
                <a:t>FPC + BDI</a:t>
              </a:r>
            </a:p>
            <a:p>
              <a:pPr marL="914400" lvl="1" indent="-457200">
                <a:buSzPct val="75000"/>
                <a:buFont typeface="Wingdings" charset="2"/>
                <a:buChar char="§"/>
              </a:pPr>
              <a:endParaRPr lang="en-US" sz="3200" dirty="0">
                <a:solidFill>
                  <a:schemeClr val="tx1"/>
                </a:solidFill>
                <a:latin typeface="Arial"/>
                <a:cs typeface="Arial"/>
              </a:endParaRPr>
            </a:p>
            <a:p>
              <a:endParaRPr lang="en-US" dirty="0">
                <a:latin typeface="Arial"/>
                <a:cs typeface="Arial"/>
              </a:endParaRPr>
            </a:p>
          </p:txBody>
        </p:sp>
      </p:grpSp>
      <p:sp>
        <p:nvSpPr>
          <p:cNvPr id="2" name="Title 1"/>
          <p:cNvSpPr>
            <a:spLocks noGrp="1"/>
          </p:cNvSpPr>
          <p:nvPr>
            <p:ph type="title"/>
          </p:nvPr>
        </p:nvSpPr>
        <p:spPr/>
        <p:txBody>
          <a:bodyPr/>
          <a:lstStyle/>
          <a:p>
            <a:r>
              <a:rPr lang="en-US" dirty="0"/>
              <a:t>Methodology (1/8</a:t>
            </a:r>
            <a:r>
              <a:rPr lang="en-US" baseline="30000" dirty="0"/>
              <a:t>th</a:t>
            </a:r>
            <a:r>
              <a:rPr lang="en-US" dirty="0"/>
              <a:t> Knights Landing)</a:t>
            </a:r>
          </a:p>
        </p:txBody>
      </p:sp>
      <p:sp>
        <p:nvSpPr>
          <p:cNvPr id="4" name="Slide Number Placeholder 3"/>
          <p:cNvSpPr>
            <a:spLocks noGrp="1"/>
          </p:cNvSpPr>
          <p:nvPr>
            <p:ph type="sldNum" sz="quarter" idx="12"/>
          </p:nvPr>
        </p:nvSpPr>
        <p:spPr/>
        <p:txBody>
          <a:bodyPr/>
          <a:lstStyle/>
          <a:p>
            <a:pPr>
              <a:defRPr/>
            </a:pPr>
            <a:fld id="{866DA6C0-E8D2-8D44-A834-246A4BF6B0E5}" type="slidenum">
              <a:rPr lang="en-US" smtClean="0"/>
              <a:pPr>
                <a:defRPr/>
              </a:pPr>
              <a:t>32</a:t>
            </a:fld>
            <a:endParaRPr lang="en-US"/>
          </a:p>
        </p:txBody>
      </p:sp>
      <p:pic>
        <p:nvPicPr>
          <p:cNvPr id="14" name="Picture 13" descr="cpu.png"/>
          <p:cNvPicPr>
            <a:picLocks noChangeAspect="1"/>
          </p:cNvPicPr>
          <p:nvPr/>
        </p:nvPicPr>
        <p:blipFill>
          <a:blip r:embed="rId3" cstate="email">
            <a:alphaModFix/>
            <a:extLst>
              <a:ext uri="{28A0092B-C50C-407E-A947-70E740481C1C}">
                <a14:useLocalDpi xmlns:a14="http://schemas.microsoft.com/office/drawing/2010/main" val="0"/>
              </a:ext>
            </a:extLst>
          </a:blip>
          <a:stretch>
            <a:fillRect/>
          </a:stretch>
        </p:blipFill>
        <p:spPr>
          <a:xfrm>
            <a:off x="617577" y="1237356"/>
            <a:ext cx="1628680" cy="1628680"/>
          </a:xfrm>
          <a:prstGeom prst="rect">
            <a:avLst/>
          </a:prstGeom>
        </p:spPr>
      </p:pic>
      <p:pic>
        <p:nvPicPr>
          <p:cNvPr id="15" name="Picture 14" descr="ddr3.jpg"/>
          <p:cNvPicPr>
            <a:picLocks noChangeAspect="1"/>
          </p:cNvPicPr>
          <p:nvPr/>
        </p:nvPicPr>
        <p:blipFill>
          <a:blip r:embed="rId4" cstate="email">
            <a:alphaModFix amt="54000"/>
            <a:extLst>
              <a:ext uri="{28A0092B-C50C-407E-A947-70E740481C1C}">
                <a14:useLocalDpi xmlns:a14="http://schemas.microsoft.com/office/drawing/2010/main" val="0"/>
              </a:ext>
            </a:extLst>
          </a:blip>
          <a:stretch>
            <a:fillRect/>
          </a:stretch>
        </p:blipFill>
        <p:spPr>
          <a:xfrm rot="16200000">
            <a:off x="6547777" y="1607316"/>
            <a:ext cx="2066773" cy="539792"/>
          </a:xfrm>
          <a:prstGeom prst="rect">
            <a:avLst/>
          </a:prstGeom>
          <a:scene3d>
            <a:camera prst="orthographicFront">
              <a:rot lat="0" lon="0" rev="8100000"/>
            </a:camera>
            <a:lightRig rig="threePt" dir="t"/>
          </a:scene3d>
        </p:spPr>
      </p:pic>
      <p:pic>
        <p:nvPicPr>
          <p:cNvPr id="16" name="Picture 15" descr="content_image_hmc_layers_w_labels.jpg"/>
          <p:cNvPicPr>
            <a:picLocks noChangeAspect="1"/>
          </p:cNvPicPr>
          <p:nvPr/>
        </p:nvPicPr>
        <p:blipFill>
          <a:blip r:embed="rId5" cstate="email">
            <a:alphaModFix amt="57000"/>
            <a:extLst>
              <a:ext uri="{28A0092B-C50C-407E-A947-70E740481C1C}">
                <a14:useLocalDpi xmlns:a14="http://schemas.microsoft.com/office/drawing/2010/main" val="0"/>
              </a:ext>
            </a:extLst>
          </a:blip>
          <a:stretch>
            <a:fillRect/>
          </a:stretch>
        </p:blipFill>
        <p:spPr>
          <a:xfrm>
            <a:off x="3664517" y="1398262"/>
            <a:ext cx="1749978" cy="1252139"/>
          </a:xfrm>
          <a:prstGeom prst="rect">
            <a:avLst/>
          </a:prstGeom>
        </p:spPr>
      </p:pic>
      <p:sp>
        <p:nvSpPr>
          <p:cNvPr id="17" name="TextBox 16"/>
          <p:cNvSpPr txBox="1"/>
          <p:nvPr/>
        </p:nvSpPr>
        <p:spPr>
          <a:xfrm>
            <a:off x="3522146" y="2533754"/>
            <a:ext cx="2062530" cy="954107"/>
          </a:xfrm>
          <a:prstGeom prst="rect">
            <a:avLst/>
          </a:prstGeom>
          <a:noFill/>
        </p:spPr>
        <p:txBody>
          <a:bodyPr wrap="square" rtlCol="0">
            <a:spAutoFit/>
          </a:bodyPr>
          <a:lstStyle/>
          <a:p>
            <a:pPr algn="ctr"/>
            <a:r>
              <a:rPr lang="en-US" sz="2800" dirty="0">
                <a:solidFill>
                  <a:srgbClr val="000000"/>
                </a:solidFill>
                <a:latin typeface="Arial"/>
                <a:cs typeface="Arial"/>
              </a:rPr>
              <a:t>Stacked DRAM</a:t>
            </a:r>
          </a:p>
        </p:txBody>
      </p:sp>
      <p:sp>
        <p:nvSpPr>
          <p:cNvPr id="18" name="TextBox 17"/>
          <p:cNvSpPr txBox="1"/>
          <p:nvPr/>
        </p:nvSpPr>
        <p:spPr>
          <a:xfrm>
            <a:off x="6185952" y="2533754"/>
            <a:ext cx="2521559" cy="954107"/>
          </a:xfrm>
          <a:prstGeom prst="rect">
            <a:avLst/>
          </a:prstGeom>
          <a:noFill/>
        </p:spPr>
        <p:txBody>
          <a:bodyPr wrap="square" rtlCol="0">
            <a:spAutoFit/>
          </a:bodyPr>
          <a:lstStyle/>
          <a:p>
            <a:pPr algn="ctr"/>
            <a:r>
              <a:rPr lang="en-US" sz="2800" dirty="0">
                <a:solidFill>
                  <a:srgbClr val="000000"/>
                </a:solidFill>
                <a:latin typeface="Arial"/>
                <a:cs typeface="Arial"/>
              </a:rPr>
              <a:t>Commodity DRAM</a:t>
            </a:r>
          </a:p>
        </p:txBody>
      </p:sp>
      <p:sp>
        <p:nvSpPr>
          <p:cNvPr id="24" name="TextBox 23"/>
          <p:cNvSpPr txBox="1"/>
          <p:nvPr/>
        </p:nvSpPr>
        <p:spPr>
          <a:xfrm>
            <a:off x="730978" y="2718597"/>
            <a:ext cx="1379339" cy="523220"/>
          </a:xfrm>
          <a:prstGeom prst="rect">
            <a:avLst/>
          </a:prstGeom>
          <a:noFill/>
        </p:spPr>
        <p:txBody>
          <a:bodyPr wrap="square" rtlCol="0">
            <a:spAutoFit/>
          </a:bodyPr>
          <a:lstStyle/>
          <a:p>
            <a:pPr algn="ctr"/>
            <a:r>
              <a:rPr lang="en-US" sz="2800" dirty="0">
                <a:solidFill>
                  <a:srgbClr val="000000"/>
                </a:solidFill>
                <a:latin typeface="Arial"/>
                <a:cs typeface="Arial"/>
              </a:rPr>
              <a:t>CPU</a:t>
            </a:r>
          </a:p>
        </p:txBody>
      </p:sp>
    </p:spTree>
    <p:extLst>
      <p:ext uri="{BB962C8B-B14F-4D97-AF65-F5344CB8AC3E}">
        <p14:creationId xmlns:p14="http://schemas.microsoft.com/office/powerpoint/2010/main" val="342106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(1/8</a:t>
            </a:r>
            <a:r>
              <a:rPr lang="en-US" baseline="30000" dirty="0"/>
              <a:t>th</a:t>
            </a:r>
            <a:r>
              <a:rPr lang="en-US" dirty="0"/>
              <a:t> Knights Landing)</a:t>
            </a:r>
          </a:p>
        </p:txBody>
      </p:sp>
      <p:sp>
        <p:nvSpPr>
          <p:cNvPr id="4" name="Slide Number Placeholder 3"/>
          <p:cNvSpPr>
            <a:spLocks noGrp="1"/>
          </p:cNvSpPr>
          <p:nvPr>
            <p:ph type="sldNum" sz="quarter" idx="12"/>
          </p:nvPr>
        </p:nvSpPr>
        <p:spPr/>
        <p:txBody>
          <a:bodyPr/>
          <a:lstStyle/>
          <a:p>
            <a:pPr>
              <a:defRPr/>
            </a:pPr>
            <a:fld id="{866DA6C0-E8D2-8D44-A834-246A4BF6B0E5}" type="slidenum">
              <a:rPr lang="en-US" smtClean="0"/>
              <a:pPr>
                <a:defRPr/>
              </a:pPr>
              <a:t>33</a:t>
            </a:fld>
            <a:endParaRPr lang="en-US"/>
          </a:p>
        </p:txBody>
      </p:sp>
      <p:pic>
        <p:nvPicPr>
          <p:cNvPr id="14" name="Picture 13" descr="cpu.png"/>
          <p:cNvPicPr>
            <a:picLocks noChangeAspect="1"/>
          </p:cNvPicPr>
          <p:nvPr/>
        </p:nvPicPr>
        <p:blipFill>
          <a:blip r:embed="rId3" cstate="email">
            <a:alphaModFix amt="46000"/>
            <a:extLst>
              <a:ext uri="{28A0092B-C50C-407E-A947-70E740481C1C}">
                <a14:useLocalDpi xmlns:a14="http://schemas.microsoft.com/office/drawing/2010/main" val="0"/>
              </a:ext>
            </a:extLst>
          </a:blip>
          <a:stretch>
            <a:fillRect/>
          </a:stretch>
        </p:blipFill>
        <p:spPr>
          <a:xfrm>
            <a:off x="617577" y="1237356"/>
            <a:ext cx="1628680" cy="1628680"/>
          </a:xfrm>
          <a:prstGeom prst="rect">
            <a:avLst/>
          </a:prstGeom>
        </p:spPr>
      </p:pic>
      <p:pic>
        <p:nvPicPr>
          <p:cNvPr id="15" name="Picture 14" descr="ddr3.jpg"/>
          <p:cNvPicPr>
            <a:picLocks noChangeAspect="1"/>
          </p:cNvPicPr>
          <p:nvPr/>
        </p:nvPicPr>
        <p:blipFill>
          <a:blip r:embed="rId4" cstate="email">
            <a:alphaModFix/>
            <a:extLst>
              <a:ext uri="{28A0092B-C50C-407E-A947-70E740481C1C}">
                <a14:useLocalDpi xmlns:a14="http://schemas.microsoft.com/office/drawing/2010/main" val="0"/>
              </a:ext>
            </a:extLst>
          </a:blip>
          <a:stretch>
            <a:fillRect/>
          </a:stretch>
        </p:blipFill>
        <p:spPr>
          <a:xfrm rot="16200000">
            <a:off x="6547104" y="1607318"/>
            <a:ext cx="2066773" cy="539792"/>
          </a:xfrm>
          <a:prstGeom prst="rect">
            <a:avLst/>
          </a:prstGeom>
          <a:scene3d>
            <a:camera prst="orthographicFront">
              <a:rot lat="0" lon="0" rev="8100000"/>
            </a:camera>
            <a:lightRig rig="threePt" dir="t"/>
          </a:scene3d>
        </p:spPr>
      </p:pic>
      <p:pic>
        <p:nvPicPr>
          <p:cNvPr id="16" name="Picture 15" descr="content_image_hmc_layers_w_labels.jpg"/>
          <p:cNvPicPr>
            <a:picLocks noChangeAspect="1"/>
          </p:cNvPicPr>
          <p:nvPr/>
        </p:nvPicPr>
        <p:blipFill>
          <a:blip r:embed="rId5" cstate="email">
            <a:alphaModFix/>
            <a:extLst>
              <a:ext uri="{28A0092B-C50C-407E-A947-70E740481C1C}">
                <a14:useLocalDpi xmlns:a14="http://schemas.microsoft.com/office/drawing/2010/main" val="0"/>
              </a:ext>
            </a:extLst>
          </a:blip>
          <a:stretch>
            <a:fillRect/>
          </a:stretch>
        </p:blipFill>
        <p:spPr>
          <a:xfrm>
            <a:off x="3664525" y="1398262"/>
            <a:ext cx="1749978" cy="1252139"/>
          </a:xfrm>
          <a:prstGeom prst="rect">
            <a:avLst/>
          </a:prstGeom>
        </p:spPr>
      </p:pic>
      <p:sp>
        <p:nvSpPr>
          <p:cNvPr id="17" name="TextBox 16"/>
          <p:cNvSpPr txBox="1"/>
          <p:nvPr/>
        </p:nvSpPr>
        <p:spPr>
          <a:xfrm>
            <a:off x="3522154" y="2533754"/>
            <a:ext cx="2062530" cy="954107"/>
          </a:xfrm>
          <a:prstGeom prst="rect">
            <a:avLst/>
          </a:prstGeom>
          <a:noFill/>
        </p:spPr>
        <p:txBody>
          <a:bodyPr wrap="square" rtlCol="0">
            <a:spAutoFit/>
          </a:bodyPr>
          <a:lstStyle/>
          <a:p>
            <a:pPr algn="ctr"/>
            <a:r>
              <a:rPr lang="en-US" sz="2800" dirty="0">
                <a:solidFill>
                  <a:srgbClr val="000000"/>
                </a:solidFill>
              </a:rPr>
              <a:t>Stacked DRAM</a:t>
            </a:r>
          </a:p>
        </p:txBody>
      </p:sp>
      <p:sp>
        <p:nvSpPr>
          <p:cNvPr id="18" name="TextBox 17"/>
          <p:cNvSpPr txBox="1"/>
          <p:nvPr/>
        </p:nvSpPr>
        <p:spPr>
          <a:xfrm>
            <a:off x="6184858" y="2535135"/>
            <a:ext cx="2521559" cy="954107"/>
          </a:xfrm>
          <a:prstGeom prst="rect">
            <a:avLst/>
          </a:prstGeom>
          <a:noFill/>
        </p:spPr>
        <p:txBody>
          <a:bodyPr wrap="square" rtlCol="0">
            <a:spAutoFit/>
          </a:bodyPr>
          <a:lstStyle/>
          <a:p>
            <a:pPr algn="ctr"/>
            <a:r>
              <a:rPr lang="en-US" sz="2800" dirty="0">
                <a:solidFill>
                  <a:srgbClr val="000000"/>
                </a:solidFill>
              </a:rPr>
              <a:t>Commodity DRAM</a:t>
            </a:r>
          </a:p>
        </p:txBody>
      </p:sp>
      <p:sp>
        <p:nvSpPr>
          <p:cNvPr id="20" name="Rounded Rectangular Callout 19"/>
          <p:cNvSpPr/>
          <p:nvPr/>
        </p:nvSpPr>
        <p:spPr>
          <a:xfrm flipV="1">
            <a:off x="172859" y="3711217"/>
            <a:ext cx="8823407" cy="3052851"/>
          </a:xfrm>
          <a:prstGeom prst="wedgeRoundRectCallout">
            <a:avLst>
              <a:gd name="adj1" fmla="val -9723"/>
              <a:gd name="adj2" fmla="val 59872"/>
              <a:gd name="adj3" fmla="val 16667"/>
            </a:avLst>
          </a:prstGeom>
          <a:solidFill>
            <a:schemeClr val="bg1">
              <a:lumMod val="8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aphicFrame>
        <p:nvGraphicFramePr>
          <p:cNvPr id="25" name="Table 24"/>
          <p:cNvGraphicFramePr>
            <a:graphicFrameLocks noGrp="1"/>
          </p:cNvGraphicFramePr>
          <p:nvPr>
            <p:extLst>
              <p:ext uri="{D42A27DB-BD31-4B8C-83A1-F6EECF244321}">
                <p14:modId xmlns:p14="http://schemas.microsoft.com/office/powerpoint/2010/main" val="1913082623"/>
              </p:ext>
            </p:extLst>
          </p:nvPr>
        </p:nvGraphicFramePr>
        <p:xfrm>
          <a:off x="525637" y="3959909"/>
          <a:ext cx="8113887" cy="2804160"/>
        </p:xfrm>
        <a:graphic>
          <a:graphicData uri="http://schemas.openxmlformats.org/drawingml/2006/table">
            <a:tbl>
              <a:tblPr firstRow="1" bandRow="1">
                <a:tableStyleId>{5C22544A-7EE6-4342-B048-85BDC9FD1C3A}</a:tableStyleId>
              </a:tblPr>
              <a:tblGrid>
                <a:gridCol w="1966113">
                  <a:extLst>
                    <a:ext uri="{9D8B030D-6E8A-4147-A177-3AD203B41FA5}">
                      <a16:colId xmlns:a16="http://schemas.microsoft.com/office/drawing/2014/main" val="20000"/>
                    </a:ext>
                  </a:extLst>
                </a:gridCol>
                <a:gridCol w="3073887">
                  <a:extLst>
                    <a:ext uri="{9D8B030D-6E8A-4147-A177-3AD203B41FA5}">
                      <a16:colId xmlns:a16="http://schemas.microsoft.com/office/drawing/2014/main" val="20001"/>
                    </a:ext>
                  </a:extLst>
                </a:gridCol>
                <a:gridCol w="3073887">
                  <a:extLst>
                    <a:ext uri="{9D8B030D-6E8A-4147-A177-3AD203B41FA5}">
                      <a16:colId xmlns:a16="http://schemas.microsoft.com/office/drawing/2014/main" val="20002"/>
                    </a:ext>
                  </a:extLst>
                </a:gridCol>
              </a:tblGrid>
              <a:tr h="370840">
                <a:tc>
                  <a:txBody>
                    <a:bodyPr/>
                    <a:lstStyle/>
                    <a:p>
                      <a:pPr algn="ctr"/>
                      <a:endParaRPr lang="en-US" sz="2800" dirty="0">
                        <a:latin typeface="Arial"/>
                        <a:cs typeface="Arial"/>
                      </a:endParaRPr>
                    </a:p>
                  </a:txBody>
                  <a:tcPr anchor="ct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solidFill>
                            <a:srgbClr val="000000"/>
                          </a:solidFill>
                          <a:latin typeface="Arial"/>
                          <a:cs typeface="Arial"/>
                        </a:rPr>
                        <a:t>Stacked DRAM</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solidFill>
                            <a:srgbClr val="000000"/>
                          </a:solidFill>
                          <a:latin typeface="Arial"/>
                          <a:cs typeface="Arial"/>
                        </a:rPr>
                        <a:t>Commodity</a:t>
                      </a:r>
                      <a:r>
                        <a:rPr lang="en-US" sz="2400" baseline="0" dirty="0">
                          <a:solidFill>
                            <a:srgbClr val="000000"/>
                          </a:solidFill>
                          <a:latin typeface="Arial"/>
                          <a:cs typeface="Arial"/>
                        </a:rPr>
                        <a:t> DRAM</a:t>
                      </a:r>
                      <a:endParaRPr lang="en-US" sz="2400" dirty="0">
                        <a:solidFill>
                          <a:srgbClr val="000000"/>
                        </a:solidFill>
                        <a:latin typeface="Arial"/>
                        <a:cs typeface="Arial"/>
                      </a:endParaRPr>
                    </a:p>
                  </a:txBody>
                  <a:tcPr anchor="ct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US" sz="2400" dirty="0">
                          <a:latin typeface="Arial"/>
                          <a:cs typeface="Arial"/>
                        </a:rPr>
                        <a:t>Capacity</a:t>
                      </a:r>
                    </a:p>
                  </a:txBody>
                  <a:tcPr anchor="ct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latin typeface="Arial"/>
                          <a:cs typeface="Arial"/>
                        </a:rPr>
                        <a:t>1GB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latin typeface="Arial"/>
                          <a:cs typeface="Arial"/>
                        </a:rPr>
                        <a:t>32GB</a:t>
                      </a:r>
                    </a:p>
                  </a:txBody>
                  <a:tcPr anchor="ct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sz="2400" dirty="0">
                          <a:latin typeface="Arial"/>
                          <a:cs typeface="Arial"/>
                        </a:rPr>
                        <a:t>Bus</a:t>
                      </a:r>
                    </a:p>
                  </a:txBody>
                  <a:tcPr anchor="ct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latin typeface="Arial"/>
                          <a:cs typeface="Arial"/>
                        </a:rPr>
                        <a:t>DDR1.6GHz,</a:t>
                      </a:r>
                      <a:r>
                        <a:rPr lang="en-US" sz="2400" baseline="0" dirty="0">
                          <a:latin typeface="Arial"/>
                          <a:cs typeface="Arial"/>
                        </a:rPr>
                        <a:t> </a:t>
                      </a:r>
                      <a:r>
                        <a:rPr lang="en-US" sz="2400" dirty="0">
                          <a:latin typeface="Arial"/>
                          <a:cs typeface="Arial"/>
                        </a:rPr>
                        <a:t>128-bit</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latin typeface="Arial"/>
                          <a:cs typeface="Arial"/>
                        </a:rPr>
                        <a:t>DDR1.6GHz,</a:t>
                      </a:r>
                      <a:r>
                        <a:rPr lang="en-US" sz="2400" baseline="0" dirty="0">
                          <a:latin typeface="Arial"/>
                          <a:cs typeface="Arial"/>
                        </a:rPr>
                        <a:t> 64-bit</a:t>
                      </a:r>
                      <a:endParaRPr lang="en-US" sz="2400" dirty="0">
                        <a:latin typeface="Arial"/>
                        <a:cs typeface="Arial"/>
                      </a:endParaRPr>
                    </a:p>
                  </a:txBody>
                  <a:tcPr anchor="ct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sz="2400" dirty="0">
                          <a:latin typeface="Arial"/>
                          <a:cs typeface="Arial"/>
                        </a:rPr>
                        <a:t>Channels</a:t>
                      </a:r>
                    </a:p>
                  </a:txBody>
                  <a:tcPr anchor="ct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latin typeface="Arial"/>
                          <a:cs typeface="Arial"/>
                        </a:rPr>
                        <a:t>4 channels</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latin typeface="Arial"/>
                          <a:cs typeface="Arial"/>
                        </a:rPr>
                        <a:t>1 channel</a:t>
                      </a:r>
                    </a:p>
                  </a:txBody>
                  <a:tcPr anchor="ct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28600">
                <a:tc>
                  <a:txBody>
                    <a:bodyPr/>
                    <a:lstStyle/>
                    <a:p>
                      <a:pPr algn="ctr"/>
                      <a:r>
                        <a:rPr lang="en-US" sz="2400" dirty="0">
                          <a:latin typeface="Arial"/>
                          <a:cs typeface="Arial"/>
                        </a:rPr>
                        <a:t>Bandwidth</a:t>
                      </a:r>
                    </a:p>
                  </a:txBody>
                  <a:tcPr anchor="ct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aseline="0" dirty="0">
                          <a:latin typeface="Arial"/>
                          <a:cs typeface="Arial"/>
                        </a:rPr>
                        <a:t>100 </a:t>
                      </a:r>
                      <a:r>
                        <a:rPr lang="en-US" sz="2400" baseline="0" dirty="0" err="1">
                          <a:latin typeface="Arial"/>
                          <a:cs typeface="Arial"/>
                        </a:rPr>
                        <a:t>GBps</a:t>
                      </a:r>
                      <a:endParaRPr lang="en-US" sz="2400" dirty="0">
                        <a:latin typeface="Arial"/>
                        <a:cs typeface="Aria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latin typeface="Arial"/>
                          <a:cs typeface="Arial"/>
                        </a:rPr>
                        <a:t>12.5 </a:t>
                      </a:r>
                      <a:r>
                        <a:rPr lang="en-US" sz="2400" dirty="0" err="1">
                          <a:latin typeface="Arial"/>
                          <a:cs typeface="Arial"/>
                        </a:rPr>
                        <a:t>GBps</a:t>
                      </a:r>
                      <a:endParaRPr lang="en-US" sz="2400" dirty="0">
                        <a:latin typeface="Arial"/>
                        <a:cs typeface="Arial"/>
                      </a:endParaRPr>
                    </a:p>
                  </a:txBody>
                  <a:tcPr anchor="ct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600">
                <a:tc>
                  <a:txBody>
                    <a:bodyPr/>
                    <a:lstStyle/>
                    <a:p>
                      <a:pPr algn="ctr"/>
                      <a:r>
                        <a:rPr lang="en-US" sz="2400" dirty="0">
                          <a:latin typeface="Arial"/>
                          <a:cs typeface="Arial"/>
                        </a:rPr>
                        <a:t>Latency</a:t>
                      </a:r>
                    </a:p>
                  </a:txBody>
                  <a:tcPr anchor="ct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latin typeface="Arial"/>
                          <a:cs typeface="Arial"/>
                        </a:rPr>
                        <a:t>35ns</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latin typeface="Arial"/>
                          <a:cs typeface="Arial"/>
                        </a:rPr>
                        <a:t>35ns</a:t>
                      </a:r>
                    </a:p>
                  </a:txBody>
                  <a:tcPr anchor="ct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2397879"/>
                  </a:ext>
                </a:extLst>
              </a:tr>
            </a:tbl>
          </a:graphicData>
        </a:graphic>
      </p:graphicFrame>
      <p:sp>
        <p:nvSpPr>
          <p:cNvPr id="12" name="TextBox 11">
            <a:extLst>
              <a:ext uri="{FF2B5EF4-FFF2-40B4-BE49-F238E27FC236}">
                <a16:creationId xmlns:a16="http://schemas.microsoft.com/office/drawing/2014/main" id="{70A1F8A7-CB9D-4AB9-8D72-92D167EDFE26}"/>
              </a:ext>
            </a:extLst>
          </p:cNvPr>
          <p:cNvSpPr txBox="1"/>
          <p:nvPr/>
        </p:nvSpPr>
        <p:spPr>
          <a:xfrm>
            <a:off x="730978" y="2718597"/>
            <a:ext cx="1379339" cy="523220"/>
          </a:xfrm>
          <a:prstGeom prst="rect">
            <a:avLst/>
          </a:prstGeom>
          <a:noFill/>
        </p:spPr>
        <p:txBody>
          <a:bodyPr wrap="square" rtlCol="0">
            <a:spAutoFit/>
          </a:bodyPr>
          <a:lstStyle/>
          <a:p>
            <a:pPr algn="ctr"/>
            <a:r>
              <a:rPr lang="en-US" sz="2800" dirty="0">
                <a:solidFill>
                  <a:srgbClr val="000000"/>
                </a:solidFill>
                <a:latin typeface="Arial"/>
                <a:cs typeface="Arial"/>
              </a:rPr>
              <a:t>CPU</a:t>
            </a:r>
          </a:p>
        </p:txBody>
      </p:sp>
      <p:sp>
        <p:nvSpPr>
          <p:cNvPr id="13" name="TextBox 12">
            <a:extLst>
              <a:ext uri="{FF2B5EF4-FFF2-40B4-BE49-F238E27FC236}">
                <a16:creationId xmlns:a16="http://schemas.microsoft.com/office/drawing/2014/main" id="{3167D3AD-A757-46AA-97C5-CF72BB21EFAB}"/>
              </a:ext>
            </a:extLst>
          </p:cNvPr>
          <p:cNvSpPr txBox="1"/>
          <p:nvPr/>
        </p:nvSpPr>
        <p:spPr>
          <a:xfrm>
            <a:off x="961661" y="1908346"/>
            <a:ext cx="2608947" cy="830997"/>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rgbClr val="7030A0"/>
                </a:solidFill>
                <a:latin typeface="Arial"/>
                <a:cs typeface="Arial"/>
              </a:rPr>
              <a:t>Other sensitivities in paper</a:t>
            </a:r>
          </a:p>
        </p:txBody>
      </p:sp>
    </p:spTree>
    <p:extLst>
      <p:ext uri="{BB962C8B-B14F-4D97-AF65-F5344CB8AC3E}">
        <p14:creationId xmlns:p14="http://schemas.microsoft.com/office/powerpoint/2010/main" val="50736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0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Chart 24">
            <a:extLst>
              <a:ext uri="{FF2B5EF4-FFF2-40B4-BE49-F238E27FC236}">
                <a16:creationId xmlns:a16="http://schemas.microsoft.com/office/drawing/2014/main" id="{989B9679-873F-42CE-838C-9EF1FAA3F2C5}"/>
              </a:ext>
            </a:extLst>
          </p:cNvPr>
          <p:cNvGraphicFramePr>
            <a:graphicFrameLocks/>
          </p:cNvGraphicFramePr>
          <p:nvPr>
            <p:extLst>
              <p:ext uri="{D42A27DB-BD31-4B8C-83A1-F6EECF244321}">
                <p14:modId xmlns:p14="http://schemas.microsoft.com/office/powerpoint/2010/main" val="2860204657"/>
              </p:ext>
            </p:extLst>
          </p:nvPr>
        </p:nvGraphicFramePr>
        <p:xfrm>
          <a:off x="48510" y="1040691"/>
          <a:ext cx="8784594" cy="4453571"/>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a:t>DICE RESULTS</a:t>
            </a:r>
          </a:p>
        </p:txBody>
      </p:sp>
      <p:sp>
        <p:nvSpPr>
          <p:cNvPr id="4" name="Slide Number Placeholder 3"/>
          <p:cNvSpPr>
            <a:spLocks noGrp="1"/>
          </p:cNvSpPr>
          <p:nvPr>
            <p:ph type="sldNum" sz="quarter" idx="12"/>
          </p:nvPr>
        </p:nvSpPr>
        <p:spPr/>
        <p:txBody>
          <a:bodyPr/>
          <a:lstStyle/>
          <a:p>
            <a:pPr>
              <a:defRPr/>
            </a:pPr>
            <a:fld id="{866DA6C0-E8D2-8D44-A834-246A4BF6B0E5}" type="slidenum">
              <a:rPr lang="en-US" smtClean="0"/>
              <a:pPr>
                <a:defRPr/>
              </a:pPr>
              <a:t>34</a:t>
            </a:fld>
            <a:endParaRPr lang="en-US"/>
          </a:p>
        </p:txBody>
      </p:sp>
      <p:sp>
        <p:nvSpPr>
          <p:cNvPr id="5" name="Shape 225"/>
          <p:cNvSpPr/>
          <p:nvPr/>
        </p:nvSpPr>
        <p:spPr>
          <a:xfrm>
            <a:off x="0" y="5685562"/>
            <a:ext cx="9120680" cy="979518"/>
          </a:xfrm>
          <a:prstGeom prst="rect">
            <a:avLst/>
          </a:prstGeom>
          <a:solidFill>
            <a:srgbClr val="BBCFE6"/>
          </a:solidFill>
          <a:ln w="38100" cap="flat" cmpd="sng">
            <a:solidFill>
              <a:srgbClr val="FF6600"/>
            </a:solidFill>
            <a:prstDash val="solid"/>
            <a:round/>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2800" dirty="0">
                <a:solidFill>
                  <a:srgbClr val="7030A0"/>
                </a:solidFill>
                <a:latin typeface="Arial"/>
                <a:ea typeface="Arial"/>
                <a:cs typeface="Arial"/>
                <a:sym typeface="Arial"/>
              </a:rPr>
              <a:t>DICE</a:t>
            </a:r>
            <a:r>
              <a:rPr lang="en-US" sz="2800" dirty="0">
                <a:solidFill>
                  <a:schemeClr val="dk1"/>
                </a:solidFill>
                <a:latin typeface="Arial"/>
                <a:ea typeface="Arial"/>
                <a:cs typeface="Arial"/>
                <a:sym typeface="Arial"/>
              </a:rPr>
              <a:t> improves performance over both </a:t>
            </a:r>
            <a:r>
              <a:rPr lang="en-US" sz="2800" dirty="0">
                <a:solidFill>
                  <a:srgbClr val="FF3041"/>
                </a:solidFill>
                <a:latin typeface="Arial"/>
                <a:ea typeface="Arial"/>
                <a:cs typeface="Arial"/>
                <a:sym typeface="Arial"/>
              </a:rPr>
              <a:t>Spatial Indexing </a:t>
            </a:r>
            <a:r>
              <a:rPr lang="en-US" sz="2800" dirty="0">
                <a:solidFill>
                  <a:schemeClr val="dk1"/>
                </a:solidFill>
                <a:latin typeface="Arial"/>
                <a:ea typeface="Arial"/>
                <a:cs typeface="Arial"/>
                <a:sym typeface="Arial"/>
              </a:rPr>
              <a:t>and </a:t>
            </a:r>
            <a:r>
              <a:rPr lang="en-US" sz="2800" dirty="0">
                <a:solidFill>
                  <a:schemeClr val="tx2">
                    <a:lumMod val="60000"/>
                    <a:lumOff val="40000"/>
                  </a:schemeClr>
                </a:solidFill>
                <a:latin typeface="Arial"/>
                <a:ea typeface="Arial"/>
                <a:cs typeface="Arial"/>
                <a:sym typeface="Arial"/>
              </a:rPr>
              <a:t>Traditional Indexing</a:t>
            </a:r>
            <a:r>
              <a:rPr lang="en-US" sz="2800" dirty="0">
                <a:solidFill>
                  <a:schemeClr val="dk1"/>
                </a:solidFill>
                <a:latin typeface="Arial"/>
                <a:ea typeface="Arial"/>
                <a:cs typeface="Arial"/>
                <a:sym typeface="Arial"/>
              </a:rPr>
              <a:t> with fine-grain decision (19%)</a:t>
            </a:r>
          </a:p>
        </p:txBody>
      </p:sp>
      <p:cxnSp>
        <p:nvCxnSpPr>
          <p:cNvPr id="9" name="Shape 122"/>
          <p:cNvCxnSpPr>
            <a:cxnSpLocks/>
          </p:cNvCxnSpPr>
          <p:nvPr/>
        </p:nvCxnSpPr>
        <p:spPr>
          <a:xfrm>
            <a:off x="1511558" y="3242207"/>
            <a:ext cx="7168896" cy="25269"/>
          </a:xfrm>
          <a:prstGeom prst="straightConnector1">
            <a:avLst/>
          </a:prstGeom>
          <a:noFill/>
          <a:ln w="38100" cap="flat" cmpd="sng">
            <a:solidFill>
              <a:schemeClr val="dk1"/>
            </a:solidFill>
            <a:prstDash val="solid"/>
            <a:round/>
            <a:headEnd type="none" w="med" len="med"/>
            <a:tailEnd type="none" w="med" len="med"/>
          </a:ln>
          <a:effectLst/>
        </p:spPr>
      </p:cxnSp>
      <p:cxnSp>
        <p:nvCxnSpPr>
          <p:cNvPr id="11" name="Shape 708"/>
          <p:cNvCxnSpPr>
            <a:cxnSpLocks/>
          </p:cNvCxnSpPr>
          <p:nvPr/>
        </p:nvCxnSpPr>
        <p:spPr>
          <a:xfrm flipV="1">
            <a:off x="2745231" y="2546950"/>
            <a:ext cx="0" cy="387536"/>
          </a:xfrm>
          <a:prstGeom prst="straightConnector1">
            <a:avLst/>
          </a:prstGeom>
          <a:noFill/>
          <a:ln w="25400" cap="flat" cmpd="sng">
            <a:solidFill>
              <a:schemeClr val="dk1"/>
            </a:solidFill>
            <a:prstDash val="solid"/>
            <a:round/>
            <a:headEnd type="triangle" w="lg" len="lg"/>
            <a:tailEnd type="none" w="med" len="med"/>
          </a:ln>
        </p:spPr>
      </p:cxnSp>
      <p:cxnSp>
        <p:nvCxnSpPr>
          <p:cNvPr id="15" name="Shape 708">
            <a:extLst>
              <a:ext uri="{FF2B5EF4-FFF2-40B4-BE49-F238E27FC236}">
                <a16:creationId xmlns:a16="http://schemas.microsoft.com/office/drawing/2014/main" id="{83810D7C-F4EF-462E-9DC2-07096C8B55A9}"/>
              </a:ext>
            </a:extLst>
          </p:cNvPr>
          <p:cNvCxnSpPr>
            <a:cxnSpLocks/>
          </p:cNvCxnSpPr>
          <p:nvPr/>
        </p:nvCxnSpPr>
        <p:spPr>
          <a:xfrm flipV="1">
            <a:off x="6310535" y="1651516"/>
            <a:ext cx="0" cy="387536"/>
          </a:xfrm>
          <a:prstGeom prst="straightConnector1">
            <a:avLst/>
          </a:prstGeom>
          <a:noFill/>
          <a:ln w="25400" cap="flat" cmpd="sng">
            <a:solidFill>
              <a:schemeClr val="dk1"/>
            </a:solidFill>
            <a:prstDash val="solid"/>
            <a:round/>
            <a:headEnd type="triangle" w="lg" len="lg"/>
            <a:tailEnd type="none" w="med" len="med"/>
          </a:ln>
        </p:spPr>
      </p:cxnSp>
      <p:cxnSp>
        <p:nvCxnSpPr>
          <p:cNvPr id="17" name="Shape 708">
            <a:extLst>
              <a:ext uri="{FF2B5EF4-FFF2-40B4-BE49-F238E27FC236}">
                <a16:creationId xmlns:a16="http://schemas.microsoft.com/office/drawing/2014/main" id="{74840EF8-49EC-4EE8-863C-9DAEC7B7BFD8}"/>
              </a:ext>
            </a:extLst>
          </p:cNvPr>
          <p:cNvCxnSpPr>
            <a:cxnSpLocks/>
          </p:cNvCxnSpPr>
          <p:nvPr/>
        </p:nvCxnSpPr>
        <p:spPr>
          <a:xfrm flipV="1">
            <a:off x="5994281" y="1632855"/>
            <a:ext cx="0" cy="387536"/>
          </a:xfrm>
          <a:prstGeom prst="straightConnector1">
            <a:avLst/>
          </a:prstGeom>
          <a:noFill/>
          <a:ln w="25400" cap="flat" cmpd="sng">
            <a:solidFill>
              <a:schemeClr val="dk1"/>
            </a:solidFill>
            <a:prstDash val="solid"/>
            <a:round/>
            <a:headEnd type="triangle" w="lg" len="lg"/>
            <a:tailEnd type="none" w="med" len="med"/>
          </a:ln>
        </p:spPr>
      </p:cxnSp>
      <p:cxnSp>
        <p:nvCxnSpPr>
          <p:cNvPr id="18" name="Shape 708">
            <a:extLst>
              <a:ext uri="{FF2B5EF4-FFF2-40B4-BE49-F238E27FC236}">
                <a16:creationId xmlns:a16="http://schemas.microsoft.com/office/drawing/2014/main" id="{B979E1FC-D2F5-4848-A565-1904CF993DAA}"/>
              </a:ext>
            </a:extLst>
          </p:cNvPr>
          <p:cNvCxnSpPr>
            <a:cxnSpLocks/>
          </p:cNvCxnSpPr>
          <p:nvPr/>
        </p:nvCxnSpPr>
        <p:spPr>
          <a:xfrm flipV="1">
            <a:off x="2027100" y="2743416"/>
            <a:ext cx="0" cy="387536"/>
          </a:xfrm>
          <a:prstGeom prst="straightConnector1">
            <a:avLst/>
          </a:prstGeom>
          <a:noFill/>
          <a:ln w="25400" cap="flat" cmpd="sng">
            <a:solidFill>
              <a:schemeClr val="dk1"/>
            </a:solidFill>
            <a:prstDash val="solid"/>
            <a:round/>
            <a:headEnd type="triangle" w="lg" len="lg"/>
            <a:tailEnd type="none" w="med" len="med"/>
          </a:ln>
        </p:spPr>
      </p:cxnSp>
      <p:cxnSp>
        <p:nvCxnSpPr>
          <p:cNvPr id="20" name="Shape 708">
            <a:extLst>
              <a:ext uri="{FF2B5EF4-FFF2-40B4-BE49-F238E27FC236}">
                <a16:creationId xmlns:a16="http://schemas.microsoft.com/office/drawing/2014/main" id="{4FEE7CC0-4CF3-4224-B871-41A2BD9946E8}"/>
              </a:ext>
            </a:extLst>
          </p:cNvPr>
          <p:cNvCxnSpPr>
            <a:cxnSpLocks/>
          </p:cNvCxnSpPr>
          <p:nvPr/>
        </p:nvCxnSpPr>
        <p:spPr>
          <a:xfrm flipV="1">
            <a:off x="8154631" y="2374134"/>
            <a:ext cx="0" cy="387536"/>
          </a:xfrm>
          <a:prstGeom prst="straightConnector1">
            <a:avLst/>
          </a:prstGeom>
          <a:noFill/>
          <a:ln w="25400" cap="flat" cmpd="sng">
            <a:solidFill>
              <a:schemeClr val="dk1"/>
            </a:solidFill>
            <a:prstDash val="solid"/>
            <a:round/>
            <a:headEnd type="triangle" w="lg" len="lg"/>
            <a:tailEnd type="none" w="med" len="med"/>
          </a:ln>
        </p:spPr>
      </p:cxnSp>
      <p:cxnSp>
        <p:nvCxnSpPr>
          <p:cNvPr id="22" name="Shape 708">
            <a:extLst>
              <a:ext uri="{FF2B5EF4-FFF2-40B4-BE49-F238E27FC236}">
                <a16:creationId xmlns:a16="http://schemas.microsoft.com/office/drawing/2014/main" id="{5EF51DA6-95B3-48E3-9E9E-CA7412AE691E}"/>
              </a:ext>
            </a:extLst>
          </p:cNvPr>
          <p:cNvCxnSpPr>
            <a:cxnSpLocks/>
          </p:cNvCxnSpPr>
          <p:nvPr/>
        </p:nvCxnSpPr>
        <p:spPr>
          <a:xfrm flipV="1">
            <a:off x="7424880" y="2633208"/>
            <a:ext cx="0" cy="387536"/>
          </a:xfrm>
          <a:prstGeom prst="straightConnector1">
            <a:avLst/>
          </a:prstGeom>
          <a:noFill/>
          <a:ln w="25400" cap="flat" cmpd="sng">
            <a:solidFill>
              <a:schemeClr val="dk1"/>
            </a:solidFill>
            <a:prstDash val="solid"/>
            <a:round/>
            <a:headEnd type="triangle" w="lg" len="lg"/>
            <a:tailEnd type="none" w="med" len="med"/>
          </a:ln>
        </p:spPr>
      </p:cxnSp>
      <p:cxnSp>
        <p:nvCxnSpPr>
          <p:cNvPr id="23" name="Shape 708">
            <a:extLst>
              <a:ext uri="{FF2B5EF4-FFF2-40B4-BE49-F238E27FC236}">
                <a16:creationId xmlns:a16="http://schemas.microsoft.com/office/drawing/2014/main" id="{A29851A4-4D6B-4A56-AFA2-E730BC29A24A}"/>
              </a:ext>
            </a:extLst>
          </p:cNvPr>
          <p:cNvCxnSpPr>
            <a:cxnSpLocks/>
          </p:cNvCxnSpPr>
          <p:nvPr/>
        </p:nvCxnSpPr>
        <p:spPr>
          <a:xfrm flipV="1">
            <a:off x="7799427" y="2845637"/>
            <a:ext cx="0" cy="387536"/>
          </a:xfrm>
          <a:prstGeom prst="straightConnector1">
            <a:avLst/>
          </a:prstGeom>
          <a:noFill/>
          <a:ln w="25400" cap="flat" cmpd="sng">
            <a:solidFill>
              <a:schemeClr val="dk1"/>
            </a:solidFill>
            <a:prstDash val="solid"/>
            <a:round/>
            <a:headEnd type="triangle" w="lg" len="lg"/>
            <a:tailEnd type="none" w="med" len="med"/>
          </a:ln>
        </p:spPr>
      </p:cxnSp>
      <p:sp>
        <p:nvSpPr>
          <p:cNvPr id="31" name="TextBox 30">
            <a:extLst>
              <a:ext uri="{FF2B5EF4-FFF2-40B4-BE49-F238E27FC236}">
                <a16:creationId xmlns:a16="http://schemas.microsoft.com/office/drawing/2014/main" id="{72959A77-C207-4513-911A-A2A4DAA9F622}"/>
              </a:ext>
            </a:extLst>
          </p:cNvPr>
          <p:cNvSpPr txBox="1"/>
          <p:nvPr/>
        </p:nvSpPr>
        <p:spPr>
          <a:xfrm>
            <a:off x="2882345" y="1795963"/>
            <a:ext cx="3139365" cy="830997"/>
          </a:xfrm>
          <a:prstGeom prst="rect">
            <a:avLst/>
          </a:prstGeom>
          <a:noFill/>
          <a:ln w="25400">
            <a:noFill/>
          </a:ln>
        </p:spPr>
        <p:txBody>
          <a:bodyPr wrap="square" rtlCol="0">
            <a:spAutoFit/>
          </a:bodyPr>
          <a:lstStyle/>
          <a:p>
            <a:pPr algn="ctr"/>
            <a:r>
              <a:rPr lang="en-US" dirty="0">
                <a:solidFill>
                  <a:srgbClr val="000000"/>
                </a:solidFill>
                <a:latin typeface="Arial"/>
                <a:cs typeface="Arial"/>
              </a:rPr>
              <a:t>Performs as Spatial</a:t>
            </a:r>
          </a:p>
          <a:p>
            <a:pPr algn="ctr"/>
            <a:r>
              <a:rPr lang="en-US" dirty="0">
                <a:solidFill>
                  <a:srgbClr val="000000"/>
                </a:solidFill>
                <a:latin typeface="Arial"/>
                <a:cs typeface="Arial"/>
              </a:rPr>
              <a:t>Indexing</a:t>
            </a:r>
          </a:p>
        </p:txBody>
      </p:sp>
      <p:sp>
        <p:nvSpPr>
          <p:cNvPr id="32" name="TextBox 31">
            <a:extLst>
              <a:ext uri="{FF2B5EF4-FFF2-40B4-BE49-F238E27FC236}">
                <a16:creationId xmlns:a16="http://schemas.microsoft.com/office/drawing/2014/main" id="{5B4DD199-92C5-4CB8-83CB-7B0D20138B08}"/>
              </a:ext>
            </a:extLst>
          </p:cNvPr>
          <p:cNvSpPr txBox="1"/>
          <p:nvPr/>
        </p:nvSpPr>
        <p:spPr>
          <a:xfrm>
            <a:off x="1284467" y="1808219"/>
            <a:ext cx="3576870" cy="830997"/>
          </a:xfrm>
          <a:prstGeom prst="rect">
            <a:avLst/>
          </a:prstGeom>
          <a:noFill/>
          <a:ln w="25400">
            <a:noFill/>
          </a:ln>
        </p:spPr>
        <p:txBody>
          <a:bodyPr wrap="square" rtlCol="0">
            <a:spAutoFit/>
          </a:bodyPr>
          <a:lstStyle/>
          <a:p>
            <a:pPr algn="ctr"/>
            <a:r>
              <a:rPr lang="en-US" dirty="0">
                <a:solidFill>
                  <a:srgbClr val="000000"/>
                </a:solidFill>
                <a:latin typeface="Arial"/>
                <a:cs typeface="Arial"/>
              </a:rPr>
              <a:t>Performs as Traditional</a:t>
            </a:r>
          </a:p>
          <a:p>
            <a:pPr algn="ctr"/>
            <a:r>
              <a:rPr lang="en-US" dirty="0">
                <a:solidFill>
                  <a:srgbClr val="000000"/>
                </a:solidFill>
                <a:latin typeface="Arial"/>
                <a:cs typeface="Arial"/>
              </a:rPr>
              <a:t>Indexing</a:t>
            </a:r>
          </a:p>
        </p:txBody>
      </p:sp>
      <p:sp>
        <p:nvSpPr>
          <p:cNvPr id="33" name="TextBox 32">
            <a:extLst>
              <a:ext uri="{FF2B5EF4-FFF2-40B4-BE49-F238E27FC236}">
                <a16:creationId xmlns:a16="http://schemas.microsoft.com/office/drawing/2014/main" id="{9B798E46-F4F1-45FE-8B3D-8CF1F32C2E16}"/>
              </a:ext>
            </a:extLst>
          </p:cNvPr>
          <p:cNvSpPr txBox="1"/>
          <p:nvPr/>
        </p:nvSpPr>
        <p:spPr>
          <a:xfrm>
            <a:off x="6418246" y="1879446"/>
            <a:ext cx="2646451" cy="830997"/>
          </a:xfrm>
          <a:prstGeom prst="rect">
            <a:avLst/>
          </a:prstGeom>
          <a:noFill/>
          <a:ln w="25400">
            <a:noFill/>
          </a:ln>
        </p:spPr>
        <p:txBody>
          <a:bodyPr wrap="square" rtlCol="0">
            <a:spAutoFit/>
          </a:bodyPr>
          <a:lstStyle/>
          <a:p>
            <a:pPr algn="ctr"/>
            <a:r>
              <a:rPr lang="en-US" dirty="0">
                <a:solidFill>
                  <a:srgbClr val="000000"/>
                </a:solidFill>
                <a:latin typeface="Arial"/>
                <a:cs typeface="Arial"/>
              </a:rPr>
              <a:t>DICE outperforms both</a:t>
            </a:r>
          </a:p>
        </p:txBody>
      </p:sp>
    </p:spTree>
    <p:extLst>
      <p:ext uri="{BB962C8B-B14F-4D97-AF65-F5344CB8AC3E}">
        <p14:creationId xmlns:p14="http://schemas.microsoft.com/office/powerpoint/2010/main" val="134458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7"/>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hidden"/>
                                      </p:to>
                                    </p:set>
                                  </p:childTnLst>
                                </p:cTn>
                              </p:par>
                              <p:par>
                                <p:cTn id="15" presetID="1" presetClass="entr" presetSubtype="0" fill="hold" grpId="1"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8"/>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xit"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2" grpId="1"/>
      <p:bldP spid="3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Group 120">
            <a:extLst>
              <a:ext uri="{FF2B5EF4-FFF2-40B4-BE49-F238E27FC236}">
                <a16:creationId xmlns:a16="http://schemas.microsoft.com/office/drawing/2014/main" id="{BB0588BD-F2A0-4BB2-A328-3C6ACEB497EC}"/>
              </a:ext>
            </a:extLst>
          </p:cNvPr>
          <p:cNvGrpSpPr/>
          <p:nvPr/>
        </p:nvGrpSpPr>
        <p:grpSpPr>
          <a:xfrm>
            <a:off x="76200" y="2743200"/>
            <a:ext cx="1981200" cy="3048000"/>
            <a:chOff x="76200" y="2743200"/>
            <a:chExt cx="1981200" cy="3048000"/>
          </a:xfrm>
        </p:grpSpPr>
        <p:grpSp>
          <p:nvGrpSpPr>
            <p:cNvPr id="122" name="Group 121">
              <a:extLst>
                <a:ext uri="{FF2B5EF4-FFF2-40B4-BE49-F238E27FC236}">
                  <a16:creationId xmlns:a16="http://schemas.microsoft.com/office/drawing/2014/main" id="{B1FF19F8-CCBE-4EAC-8C29-8AEF4B0268C2}"/>
                </a:ext>
              </a:extLst>
            </p:cNvPr>
            <p:cNvGrpSpPr/>
            <p:nvPr/>
          </p:nvGrpSpPr>
          <p:grpSpPr>
            <a:xfrm>
              <a:off x="76200" y="2743200"/>
              <a:ext cx="1981200" cy="3048000"/>
              <a:chOff x="2667000" y="2743200"/>
              <a:chExt cx="1981200" cy="3048000"/>
            </a:xfrm>
          </p:grpSpPr>
          <p:grpSp>
            <p:nvGrpSpPr>
              <p:cNvPr id="127" name="Group 126">
                <a:extLst>
                  <a:ext uri="{FF2B5EF4-FFF2-40B4-BE49-F238E27FC236}">
                    <a16:creationId xmlns:a16="http://schemas.microsoft.com/office/drawing/2014/main" id="{2F731E9A-2557-429C-9EB2-16C3B826D15E}"/>
                  </a:ext>
                </a:extLst>
              </p:cNvPr>
              <p:cNvGrpSpPr/>
              <p:nvPr/>
            </p:nvGrpSpPr>
            <p:grpSpPr>
              <a:xfrm>
                <a:off x="2667000" y="2743200"/>
                <a:ext cx="1981200" cy="3048000"/>
                <a:chOff x="3505200" y="2743200"/>
                <a:chExt cx="1981200" cy="3048000"/>
              </a:xfrm>
            </p:grpSpPr>
            <p:sp>
              <p:nvSpPr>
                <p:cNvPr id="132" name="Rectangle 131">
                  <a:extLst>
                    <a:ext uri="{FF2B5EF4-FFF2-40B4-BE49-F238E27FC236}">
                      <a16:creationId xmlns:a16="http://schemas.microsoft.com/office/drawing/2014/main" id="{C37D0FBA-01EF-44BF-ADAB-5226456E6295}"/>
                    </a:ext>
                  </a:extLst>
                </p:cNvPr>
                <p:cNvSpPr/>
                <p:nvPr/>
              </p:nvSpPr>
              <p:spPr>
                <a:xfrm>
                  <a:off x="3733800" y="2743200"/>
                  <a:ext cx="1600200" cy="25146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Shape 205">
                  <a:extLst>
                    <a:ext uri="{FF2B5EF4-FFF2-40B4-BE49-F238E27FC236}">
                      <a16:creationId xmlns:a16="http://schemas.microsoft.com/office/drawing/2014/main" id="{560D7666-3B0A-4B03-AC15-5ED9927EE65F}"/>
                    </a:ext>
                  </a:extLst>
                </p:cNvPr>
                <p:cNvSpPr/>
                <p:nvPr/>
              </p:nvSpPr>
              <p:spPr>
                <a:xfrm>
                  <a:off x="3810000" y="2819400"/>
                  <a:ext cx="685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134" name="Shape 210">
                  <a:extLst>
                    <a:ext uri="{FF2B5EF4-FFF2-40B4-BE49-F238E27FC236}">
                      <a16:creationId xmlns:a16="http://schemas.microsoft.com/office/drawing/2014/main" id="{C121E503-17F1-4692-AC99-02B432E04277}"/>
                    </a:ext>
                  </a:extLst>
                </p:cNvPr>
                <p:cNvSpPr/>
                <p:nvPr/>
              </p:nvSpPr>
              <p:spPr>
                <a:xfrm>
                  <a:off x="3818739" y="4648200"/>
                  <a:ext cx="677061"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135" name="Shape 207">
                  <a:extLst>
                    <a:ext uri="{FF2B5EF4-FFF2-40B4-BE49-F238E27FC236}">
                      <a16:creationId xmlns:a16="http://schemas.microsoft.com/office/drawing/2014/main" id="{D334A1AA-0DDC-482D-ADC5-A2E7ADC84AFA}"/>
                    </a:ext>
                  </a:extLst>
                </p:cNvPr>
                <p:cNvSpPr/>
                <p:nvPr/>
              </p:nvSpPr>
              <p:spPr>
                <a:xfrm>
                  <a:off x="3505200" y="5352152"/>
                  <a:ext cx="1981200" cy="439048"/>
                </a:xfrm>
                <a:prstGeom prst="rect">
                  <a:avLst/>
                </a:prstGeom>
                <a:noFill/>
                <a:ln w="25400" cap="flat" cmpd="sng">
                  <a:no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 </a:t>
                  </a:r>
                  <a:r>
                    <a:rPr lang="en-US" sz="2200" b="1" dirty="0">
                      <a:solidFill>
                        <a:schemeClr val="accent3"/>
                      </a:solidFill>
                      <a:latin typeface="Calibri"/>
                      <a:ea typeface="Arial"/>
                      <a:cs typeface="Calibri"/>
                      <a:sym typeface="Arial"/>
                    </a:rPr>
                    <a:t>Compressible</a:t>
                  </a:r>
                  <a:endParaRPr lang="en-US" sz="2200" b="1" dirty="0">
                    <a:solidFill>
                      <a:schemeClr val="dk1"/>
                    </a:solidFill>
                    <a:latin typeface="Calibri"/>
                    <a:ea typeface="Arial"/>
                    <a:cs typeface="Calibri"/>
                    <a:sym typeface="Arial"/>
                  </a:endParaRPr>
                </a:p>
              </p:txBody>
            </p:sp>
            <p:sp>
              <p:nvSpPr>
                <p:cNvPr id="136" name="Shape 205">
                  <a:extLst>
                    <a:ext uri="{FF2B5EF4-FFF2-40B4-BE49-F238E27FC236}">
                      <a16:creationId xmlns:a16="http://schemas.microsoft.com/office/drawing/2014/main" id="{1F1A8A02-492C-4973-A8C6-14582BE15699}"/>
                    </a:ext>
                  </a:extLst>
                </p:cNvPr>
                <p:cNvSpPr/>
                <p:nvPr/>
              </p:nvSpPr>
              <p:spPr>
                <a:xfrm>
                  <a:off x="3810000" y="4038600"/>
                  <a:ext cx="685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137" name="Shape 210">
                  <a:extLst>
                    <a:ext uri="{FF2B5EF4-FFF2-40B4-BE49-F238E27FC236}">
                      <a16:creationId xmlns:a16="http://schemas.microsoft.com/office/drawing/2014/main" id="{BC5C347D-E6DA-4B5F-957B-28A9589E305F}"/>
                    </a:ext>
                  </a:extLst>
                </p:cNvPr>
                <p:cNvSpPr/>
                <p:nvPr/>
              </p:nvSpPr>
              <p:spPr>
                <a:xfrm>
                  <a:off x="3810000" y="3429000"/>
                  <a:ext cx="685800"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grpSp>
          <p:sp>
            <p:nvSpPr>
              <p:cNvPr id="128" name="Shape 205">
                <a:extLst>
                  <a:ext uri="{FF2B5EF4-FFF2-40B4-BE49-F238E27FC236}">
                    <a16:creationId xmlns:a16="http://schemas.microsoft.com/office/drawing/2014/main" id="{5CC4C187-7C74-4290-8441-B0BC95259F70}"/>
                  </a:ext>
                </a:extLst>
              </p:cNvPr>
              <p:cNvSpPr/>
              <p:nvPr/>
            </p:nvSpPr>
            <p:spPr>
              <a:xfrm>
                <a:off x="3733800" y="2819400"/>
                <a:ext cx="685800" cy="527961"/>
              </a:xfrm>
              <a:prstGeom prst="rect">
                <a:avLst/>
              </a:prstGeom>
              <a:solidFill>
                <a:srgbClr val="E46C0A"/>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129" name="Shape 210">
                <a:extLst>
                  <a:ext uri="{FF2B5EF4-FFF2-40B4-BE49-F238E27FC236}">
                    <a16:creationId xmlns:a16="http://schemas.microsoft.com/office/drawing/2014/main" id="{044CEAC8-33A9-478A-AB28-A8B2FBADBCA2}"/>
                  </a:ext>
                </a:extLst>
              </p:cNvPr>
              <p:cNvSpPr/>
              <p:nvPr/>
            </p:nvSpPr>
            <p:spPr>
              <a:xfrm>
                <a:off x="3733800" y="3429000"/>
                <a:ext cx="685800" cy="533400"/>
              </a:xfrm>
              <a:prstGeom prst="rect">
                <a:avLst/>
              </a:prstGeom>
              <a:solidFill>
                <a:srgbClr val="9BBB59"/>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130" name="Shape 205">
                <a:extLst>
                  <a:ext uri="{FF2B5EF4-FFF2-40B4-BE49-F238E27FC236}">
                    <a16:creationId xmlns:a16="http://schemas.microsoft.com/office/drawing/2014/main" id="{9DC9E298-1D3C-4225-A3F0-5226E0D839C8}"/>
                  </a:ext>
                </a:extLst>
              </p:cNvPr>
              <p:cNvSpPr/>
              <p:nvPr/>
            </p:nvSpPr>
            <p:spPr>
              <a:xfrm>
                <a:off x="3733800" y="4038600"/>
                <a:ext cx="685800" cy="527961"/>
              </a:xfrm>
              <a:prstGeom prst="rect">
                <a:avLst/>
              </a:prstGeom>
              <a:solidFill>
                <a:schemeClr val="accent6">
                  <a:lumMod val="75000"/>
                </a:schemeClr>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131" name="Shape 210">
                <a:extLst>
                  <a:ext uri="{FF2B5EF4-FFF2-40B4-BE49-F238E27FC236}">
                    <a16:creationId xmlns:a16="http://schemas.microsoft.com/office/drawing/2014/main" id="{8140FDAE-399B-45FC-8456-A4AA93B59E88}"/>
                  </a:ext>
                </a:extLst>
              </p:cNvPr>
              <p:cNvSpPr/>
              <p:nvPr/>
            </p:nvSpPr>
            <p:spPr>
              <a:xfrm>
                <a:off x="3742539" y="4648200"/>
                <a:ext cx="677061" cy="533400"/>
              </a:xfrm>
              <a:prstGeom prst="rect">
                <a:avLst/>
              </a:prstGeom>
              <a:solidFill>
                <a:schemeClr val="accent3"/>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grpSp>
        <p:sp>
          <p:nvSpPr>
            <p:cNvPr id="123" name="Rectangle 122">
              <a:extLst>
                <a:ext uri="{FF2B5EF4-FFF2-40B4-BE49-F238E27FC236}">
                  <a16:creationId xmlns:a16="http://schemas.microsoft.com/office/drawing/2014/main" id="{EA0A4CC6-B59E-4EC0-B0F4-710B483B7863}"/>
                </a:ext>
              </a:extLst>
            </p:cNvPr>
            <p:cNvSpPr/>
            <p:nvPr/>
          </p:nvSpPr>
          <p:spPr>
            <a:xfrm>
              <a:off x="381000" y="28194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E3B05167-68A1-4844-BE8F-4BAD68CD1301}"/>
                </a:ext>
              </a:extLst>
            </p:cNvPr>
            <p:cNvSpPr/>
            <p:nvPr/>
          </p:nvSpPr>
          <p:spPr>
            <a:xfrm>
              <a:off x="381000" y="34290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2EDE6B32-5609-43AC-93D9-3367E5DA30A2}"/>
                </a:ext>
              </a:extLst>
            </p:cNvPr>
            <p:cNvSpPr/>
            <p:nvPr/>
          </p:nvSpPr>
          <p:spPr>
            <a:xfrm>
              <a:off x="381000" y="40386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04F837B3-40AA-468A-AF2F-BDAF7C387CF4}"/>
                </a:ext>
              </a:extLst>
            </p:cNvPr>
            <p:cNvSpPr/>
            <p:nvPr/>
          </p:nvSpPr>
          <p:spPr>
            <a:xfrm>
              <a:off x="381000" y="46482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4" name="Group 103">
            <a:extLst>
              <a:ext uri="{FF2B5EF4-FFF2-40B4-BE49-F238E27FC236}">
                <a16:creationId xmlns:a16="http://schemas.microsoft.com/office/drawing/2014/main" id="{8D242C35-ECE7-4E6D-B7D5-1D8473C0D564}"/>
              </a:ext>
            </a:extLst>
          </p:cNvPr>
          <p:cNvGrpSpPr/>
          <p:nvPr/>
        </p:nvGrpSpPr>
        <p:grpSpPr>
          <a:xfrm>
            <a:off x="6934200" y="2743200"/>
            <a:ext cx="2209800" cy="3048000"/>
            <a:chOff x="3505200" y="2743200"/>
            <a:chExt cx="2133600" cy="3048000"/>
          </a:xfrm>
        </p:grpSpPr>
        <p:sp>
          <p:nvSpPr>
            <p:cNvPr id="105" name="Rectangle 104">
              <a:extLst>
                <a:ext uri="{FF2B5EF4-FFF2-40B4-BE49-F238E27FC236}">
                  <a16:creationId xmlns:a16="http://schemas.microsoft.com/office/drawing/2014/main" id="{3184315C-9AB0-47BC-AC58-D56307FC7FD4}"/>
                </a:ext>
              </a:extLst>
            </p:cNvPr>
            <p:cNvSpPr/>
            <p:nvPr/>
          </p:nvSpPr>
          <p:spPr>
            <a:xfrm>
              <a:off x="3733800" y="2743200"/>
              <a:ext cx="1600200" cy="25146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Shape 205">
              <a:extLst>
                <a:ext uri="{FF2B5EF4-FFF2-40B4-BE49-F238E27FC236}">
                  <a16:creationId xmlns:a16="http://schemas.microsoft.com/office/drawing/2014/main" id="{3C40FB98-287A-4A07-87E1-07B2D445076D}"/>
                </a:ext>
              </a:extLst>
            </p:cNvPr>
            <p:cNvSpPr/>
            <p:nvPr/>
          </p:nvSpPr>
          <p:spPr>
            <a:xfrm>
              <a:off x="3810000" y="2819400"/>
              <a:ext cx="1447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107" name="Shape 207">
              <a:extLst>
                <a:ext uri="{FF2B5EF4-FFF2-40B4-BE49-F238E27FC236}">
                  <a16:creationId xmlns:a16="http://schemas.microsoft.com/office/drawing/2014/main" id="{EFB65E7E-5A25-4F2C-A8FD-10E289983545}"/>
                </a:ext>
              </a:extLst>
            </p:cNvPr>
            <p:cNvSpPr/>
            <p:nvPr/>
          </p:nvSpPr>
          <p:spPr>
            <a:xfrm>
              <a:off x="3505200" y="5352152"/>
              <a:ext cx="2133600" cy="439048"/>
            </a:xfrm>
            <a:prstGeom prst="rect">
              <a:avLst/>
            </a:prstGeom>
            <a:noFill/>
            <a:ln w="25400" cap="flat" cmpd="sng">
              <a:no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 </a:t>
              </a:r>
              <a:r>
                <a:rPr lang="en-US" sz="2200" b="1" dirty="0">
                  <a:solidFill>
                    <a:srgbClr val="FF0000"/>
                  </a:solidFill>
                  <a:latin typeface="Calibri"/>
                  <a:ea typeface="Arial"/>
                  <a:cs typeface="Calibri"/>
                  <a:sym typeface="Arial"/>
                </a:rPr>
                <a:t>Incompressible</a:t>
              </a:r>
              <a:endParaRPr lang="en-US" sz="2200" b="1" dirty="0">
                <a:solidFill>
                  <a:schemeClr val="dk1"/>
                </a:solidFill>
                <a:latin typeface="Calibri"/>
                <a:ea typeface="Arial"/>
                <a:cs typeface="Calibri"/>
                <a:sym typeface="Arial"/>
              </a:endParaRPr>
            </a:p>
          </p:txBody>
        </p:sp>
        <p:sp>
          <p:nvSpPr>
            <p:cNvPr id="108" name="Shape 205">
              <a:extLst>
                <a:ext uri="{FF2B5EF4-FFF2-40B4-BE49-F238E27FC236}">
                  <a16:creationId xmlns:a16="http://schemas.microsoft.com/office/drawing/2014/main" id="{0E84BD06-387C-436B-AB97-C5A632EBB059}"/>
                </a:ext>
              </a:extLst>
            </p:cNvPr>
            <p:cNvSpPr/>
            <p:nvPr/>
          </p:nvSpPr>
          <p:spPr>
            <a:xfrm>
              <a:off x="3810000" y="3429000"/>
              <a:ext cx="1447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grpSp>
      <p:sp>
        <p:nvSpPr>
          <p:cNvPr id="109" name="Rectangle 108">
            <a:extLst>
              <a:ext uri="{FF2B5EF4-FFF2-40B4-BE49-F238E27FC236}">
                <a16:creationId xmlns:a16="http://schemas.microsoft.com/office/drawing/2014/main" id="{2A67501B-E038-4433-9ACD-E0E7D52C1DA2}"/>
              </a:ext>
            </a:extLst>
          </p:cNvPr>
          <p:cNvSpPr/>
          <p:nvPr/>
        </p:nvSpPr>
        <p:spPr>
          <a:xfrm>
            <a:off x="7249886" y="2819400"/>
            <a:ext cx="1499507"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CAF5128C-4733-4B78-92B6-018B53B1E6F6}"/>
              </a:ext>
            </a:extLst>
          </p:cNvPr>
          <p:cNvSpPr/>
          <p:nvPr/>
        </p:nvSpPr>
        <p:spPr>
          <a:xfrm>
            <a:off x="7249886" y="3429000"/>
            <a:ext cx="1499507"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Shape 205">
            <a:extLst>
              <a:ext uri="{FF2B5EF4-FFF2-40B4-BE49-F238E27FC236}">
                <a16:creationId xmlns:a16="http://schemas.microsoft.com/office/drawing/2014/main" id="{6BA02362-3ACA-4E57-9AFB-3E24F6396742}"/>
              </a:ext>
            </a:extLst>
          </p:cNvPr>
          <p:cNvSpPr/>
          <p:nvPr/>
        </p:nvSpPr>
        <p:spPr>
          <a:xfrm>
            <a:off x="7239000" y="4648200"/>
            <a:ext cx="1524000" cy="527961"/>
          </a:xfrm>
          <a:prstGeom prst="rect">
            <a:avLst/>
          </a:prstGeom>
          <a:solidFill>
            <a:schemeClr val="accent6">
              <a:lumMod val="75000"/>
            </a:schemeClr>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116" name="Rectangle 115">
            <a:extLst>
              <a:ext uri="{FF2B5EF4-FFF2-40B4-BE49-F238E27FC236}">
                <a16:creationId xmlns:a16="http://schemas.microsoft.com/office/drawing/2014/main" id="{1DAFDF64-3416-463C-B226-60FA9932CD51}"/>
              </a:ext>
            </a:extLst>
          </p:cNvPr>
          <p:cNvSpPr/>
          <p:nvPr/>
        </p:nvSpPr>
        <p:spPr>
          <a:xfrm>
            <a:off x="7249886" y="4648200"/>
            <a:ext cx="1499507"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7" name="Shape 205">
            <a:extLst>
              <a:ext uri="{FF2B5EF4-FFF2-40B4-BE49-F238E27FC236}">
                <a16:creationId xmlns:a16="http://schemas.microsoft.com/office/drawing/2014/main" id="{1396CE4D-60FB-4458-9A8D-E2BCFE456A1B}"/>
              </a:ext>
            </a:extLst>
          </p:cNvPr>
          <p:cNvSpPr/>
          <p:nvPr/>
        </p:nvSpPr>
        <p:spPr>
          <a:xfrm>
            <a:off x="7239000" y="4038600"/>
            <a:ext cx="1524000" cy="527961"/>
          </a:xfrm>
          <a:prstGeom prst="rect">
            <a:avLst/>
          </a:prstGeom>
          <a:solidFill>
            <a:srgbClr val="E46C0A"/>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118" name="Rectangle 117">
            <a:extLst>
              <a:ext uri="{FF2B5EF4-FFF2-40B4-BE49-F238E27FC236}">
                <a16:creationId xmlns:a16="http://schemas.microsoft.com/office/drawing/2014/main" id="{1A5DE4B7-A831-4B5F-A77A-674B888077D2}"/>
              </a:ext>
            </a:extLst>
          </p:cNvPr>
          <p:cNvSpPr/>
          <p:nvPr/>
        </p:nvSpPr>
        <p:spPr>
          <a:xfrm>
            <a:off x="7249886" y="4038600"/>
            <a:ext cx="1499507"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141" name="Rounded Rectangle 68">
            <a:extLst>
              <a:ext uri="{FF2B5EF4-FFF2-40B4-BE49-F238E27FC236}">
                <a16:creationId xmlns:a16="http://schemas.microsoft.com/office/drawing/2014/main" id="{56E5AC4E-C74C-43C4-A310-A7A95FFD837A}"/>
              </a:ext>
            </a:extLst>
          </p:cNvPr>
          <p:cNvSpPr/>
          <p:nvPr/>
        </p:nvSpPr>
        <p:spPr>
          <a:xfrm>
            <a:off x="6934200" y="4114800"/>
            <a:ext cx="2133600" cy="1066800"/>
          </a:xfrm>
          <a:prstGeom prst="roundRect">
            <a:avLst/>
          </a:prstGeom>
          <a:solidFill>
            <a:schemeClr val="bg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&lt; </a:t>
            </a:r>
            <a:r>
              <a:rPr lang="en-US" sz="3200" i="1" dirty="0">
                <a:solidFill>
                  <a:schemeClr val="tx1"/>
                </a:solidFill>
              </a:rPr>
              <a:t>1x</a:t>
            </a:r>
          </a:p>
          <a:p>
            <a:pPr algn="ctr"/>
            <a:r>
              <a:rPr lang="en-US" sz="3200" i="1" dirty="0">
                <a:solidFill>
                  <a:schemeClr val="tx1"/>
                </a:solidFill>
              </a:rPr>
              <a:t>Bandwidth</a:t>
            </a:r>
          </a:p>
        </p:txBody>
      </p:sp>
      <p:sp>
        <p:nvSpPr>
          <p:cNvPr id="142" name="Rounded Rectangle 67">
            <a:extLst>
              <a:ext uri="{FF2B5EF4-FFF2-40B4-BE49-F238E27FC236}">
                <a16:creationId xmlns:a16="http://schemas.microsoft.com/office/drawing/2014/main" id="{EB8F2637-851C-49D8-88F2-9172327652A0}"/>
              </a:ext>
            </a:extLst>
          </p:cNvPr>
          <p:cNvSpPr/>
          <p:nvPr/>
        </p:nvSpPr>
        <p:spPr>
          <a:xfrm>
            <a:off x="34018" y="4102913"/>
            <a:ext cx="2133600" cy="1066800"/>
          </a:xfrm>
          <a:prstGeom prst="roundRect">
            <a:avLst/>
          </a:prstGeom>
          <a:solidFill>
            <a:schemeClr val="bg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i="1" dirty="0">
                <a:solidFill>
                  <a:schemeClr val="tx1"/>
                </a:solidFill>
              </a:rPr>
              <a:t>1x</a:t>
            </a:r>
          </a:p>
          <a:p>
            <a:pPr algn="ctr"/>
            <a:r>
              <a:rPr lang="en-US" sz="3200" i="1" dirty="0">
                <a:solidFill>
                  <a:schemeClr val="tx1"/>
                </a:solidFill>
              </a:rPr>
              <a:t>Bandwidth</a:t>
            </a:r>
          </a:p>
        </p:txBody>
      </p:sp>
      <p:sp>
        <p:nvSpPr>
          <p:cNvPr id="120" name="Rectangle 119">
            <a:extLst>
              <a:ext uri="{FF2B5EF4-FFF2-40B4-BE49-F238E27FC236}">
                <a16:creationId xmlns:a16="http://schemas.microsoft.com/office/drawing/2014/main" id="{CF6EB30D-3EA8-4478-87AB-1DAA26D1CD6D}"/>
              </a:ext>
            </a:extLst>
          </p:cNvPr>
          <p:cNvSpPr/>
          <p:nvPr/>
        </p:nvSpPr>
        <p:spPr>
          <a:xfrm>
            <a:off x="34019" y="2706656"/>
            <a:ext cx="9109982" cy="3581400"/>
          </a:xfrm>
          <a:prstGeom prst="rect">
            <a:avLst/>
          </a:prstGeom>
          <a:solidFill>
            <a:schemeClr val="bg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83820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35</a:t>
            </a:fld>
            <a:endParaRPr lang="en-US"/>
          </a:p>
        </p:txBody>
      </p:sp>
      <p:sp>
        <p:nvSpPr>
          <p:cNvPr id="65" name="TextBox 64"/>
          <p:cNvSpPr txBox="1"/>
          <p:nvPr/>
        </p:nvSpPr>
        <p:spPr>
          <a:xfrm>
            <a:off x="-1" y="990600"/>
            <a:ext cx="9144001" cy="584776"/>
          </a:xfrm>
          <a:prstGeom prst="rect">
            <a:avLst/>
          </a:prstGeom>
          <a:noFill/>
        </p:spPr>
        <p:txBody>
          <a:bodyPr wrap="square" rtlCol="0">
            <a:spAutoFit/>
          </a:bodyPr>
          <a:lstStyle/>
          <a:p>
            <a:pPr lvl="0" algn="ctr">
              <a:spcBef>
                <a:spcPts val="560"/>
              </a:spcBef>
              <a:spcAft>
                <a:spcPts val="0"/>
              </a:spcAft>
              <a:buSzPct val="25000"/>
            </a:pPr>
            <a:r>
              <a:rPr lang="en-US" sz="3200" dirty="0">
                <a:solidFill>
                  <a:schemeClr val="dk1"/>
                </a:solidFill>
                <a:latin typeface="Calibri"/>
                <a:ea typeface="Arial"/>
                <a:cs typeface="Calibri"/>
                <a:sym typeface="Arial"/>
              </a:rPr>
              <a:t>Goal: Compression for Capacity </a:t>
            </a:r>
            <a:r>
              <a:rPr lang="en-US" sz="3200" b="1" dirty="0">
                <a:solidFill>
                  <a:schemeClr val="accent3"/>
                </a:solidFill>
                <a:latin typeface="Calibri"/>
                <a:ea typeface="Arial"/>
                <a:cs typeface="Calibri"/>
                <a:sym typeface="Arial"/>
              </a:rPr>
              <a:t>AND</a:t>
            </a:r>
            <a:r>
              <a:rPr lang="en-US" sz="3200" dirty="0">
                <a:solidFill>
                  <a:schemeClr val="dk1"/>
                </a:solidFill>
                <a:latin typeface="Calibri"/>
                <a:ea typeface="Arial"/>
                <a:cs typeface="Calibri"/>
                <a:sym typeface="Arial"/>
              </a:rPr>
              <a:t> Bandwidth</a:t>
            </a:r>
          </a:p>
        </p:txBody>
      </p:sp>
      <p:grpSp>
        <p:nvGrpSpPr>
          <p:cNvPr id="50" name="Group 49"/>
          <p:cNvGrpSpPr/>
          <p:nvPr/>
        </p:nvGrpSpPr>
        <p:grpSpPr>
          <a:xfrm>
            <a:off x="4953000" y="2743200"/>
            <a:ext cx="1981200" cy="3048000"/>
            <a:chOff x="76200" y="2743200"/>
            <a:chExt cx="1981200" cy="3048000"/>
          </a:xfrm>
        </p:grpSpPr>
        <p:grpSp>
          <p:nvGrpSpPr>
            <p:cNvPr id="54" name="Group 53"/>
            <p:cNvGrpSpPr/>
            <p:nvPr/>
          </p:nvGrpSpPr>
          <p:grpSpPr>
            <a:xfrm>
              <a:off x="76200" y="2743200"/>
              <a:ext cx="1981200" cy="3048000"/>
              <a:chOff x="2667000" y="2743200"/>
              <a:chExt cx="1981200" cy="3048000"/>
            </a:xfrm>
          </p:grpSpPr>
          <p:grpSp>
            <p:nvGrpSpPr>
              <p:cNvPr id="60" name="Group 59"/>
              <p:cNvGrpSpPr/>
              <p:nvPr/>
            </p:nvGrpSpPr>
            <p:grpSpPr>
              <a:xfrm>
                <a:off x="2667000" y="2743200"/>
                <a:ext cx="1981200" cy="3048000"/>
                <a:chOff x="3505200" y="2743200"/>
                <a:chExt cx="1981200" cy="3048000"/>
              </a:xfrm>
            </p:grpSpPr>
            <p:sp>
              <p:nvSpPr>
                <p:cNvPr id="77" name="Rectangle 76"/>
                <p:cNvSpPr/>
                <p:nvPr/>
              </p:nvSpPr>
              <p:spPr>
                <a:xfrm>
                  <a:off x="3733800" y="2743200"/>
                  <a:ext cx="1600200" cy="25146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Shape 205"/>
                <p:cNvSpPr/>
                <p:nvPr/>
              </p:nvSpPr>
              <p:spPr>
                <a:xfrm>
                  <a:off x="3810000" y="2819400"/>
                  <a:ext cx="685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79" name="Shape 210"/>
                <p:cNvSpPr/>
                <p:nvPr/>
              </p:nvSpPr>
              <p:spPr>
                <a:xfrm>
                  <a:off x="4572000" y="3429000"/>
                  <a:ext cx="677061"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80" name="Shape 207"/>
                <p:cNvSpPr/>
                <p:nvPr/>
              </p:nvSpPr>
              <p:spPr>
                <a:xfrm>
                  <a:off x="3505200" y="5352152"/>
                  <a:ext cx="1981200" cy="439048"/>
                </a:xfrm>
                <a:prstGeom prst="rect">
                  <a:avLst/>
                </a:prstGeom>
                <a:noFill/>
                <a:ln w="25400" cap="flat" cmpd="sng">
                  <a:no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 </a:t>
                  </a:r>
                  <a:r>
                    <a:rPr lang="en-US" sz="2200" b="1" dirty="0">
                      <a:solidFill>
                        <a:schemeClr val="accent3"/>
                      </a:solidFill>
                      <a:latin typeface="Calibri"/>
                      <a:ea typeface="Arial"/>
                      <a:cs typeface="Calibri"/>
                      <a:sym typeface="Arial"/>
                    </a:rPr>
                    <a:t>Compressible</a:t>
                  </a:r>
                  <a:endParaRPr lang="en-US" sz="2200" b="1" dirty="0">
                    <a:solidFill>
                      <a:schemeClr val="dk1"/>
                    </a:solidFill>
                    <a:latin typeface="Calibri"/>
                    <a:ea typeface="Arial"/>
                    <a:cs typeface="Calibri"/>
                    <a:sym typeface="Arial"/>
                  </a:endParaRPr>
                </a:p>
              </p:txBody>
            </p:sp>
            <p:sp>
              <p:nvSpPr>
                <p:cNvPr id="81" name="Shape 205"/>
                <p:cNvSpPr/>
                <p:nvPr/>
              </p:nvSpPr>
              <p:spPr>
                <a:xfrm>
                  <a:off x="3810000" y="3429000"/>
                  <a:ext cx="685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82" name="Shape 210"/>
                <p:cNvSpPr/>
                <p:nvPr/>
              </p:nvSpPr>
              <p:spPr>
                <a:xfrm>
                  <a:off x="4572000" y="2819400"/>
                  <a:ext cx="685800"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grpSp>
          <p:sp>
            <p:nvSpPr>
              <p:cNvPr id="61" name="Shape 205"/>
              <p:cNvSpPr/>
              <p:nvPr/>
            </p:nvSpPr>
            <p:spPr>
              <a:xfrm>
                <a:off x="2971800" y="4038600"/>
                <a:ext cx="685800" cy="527961"/>
              </a:xfrm>
              <a:prstGeom prst="rect">
                <a:avLst/>
              </a:prstGeom>
              <a:solidFill>
                <a:srgbClr val="E46C0A"/>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74" name="Shape 210"/>
              <p:cNvSpPr/>
              <p:nvPr/>
            </p:nvSpPr>
            <p:spPr>
              <a:xfrm>
                <a:off x="3733800" y="4038600"/>
                <a:ext cx="685800" cy="533400"/>
              </a:xfrm>
              <a:prstGeom prst="rect">
                <a:avLst/>
              </a:prstGeom>
              <a:solidFill>
                <a:srgbClr val="9BBB59"/>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75" name="Shape 205"/>
              <p:cNvSpPr/>
              <p:nvPr/>
            </p:nvSpPr>
            <p:spPr>
              <a:xfrm>
                <a:off x="2971800" y="4648200"/>
                <a:ext cx="685800" cy="527961"/>
              </a:xfrm>
              <a:prstGeom prst="rect">
                <a:avLst/>
              </a:prstGeom>
              <a:solidFill>
                <a:schemeClr val="accent6">
                  <a:lumMod val="75000"/>
                </a:schemeClr>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76" name="Shape 210"/>
              <p:cNvSpPr/>
              <p:nvPr/>
            </p:nvSpPr>
            <p:spPr>
              <a:xfrm>
                <a:off x="3742539" y="4648200"/>
                <a:ext cx="677061" cy="533400"/>
              </a:xfrm>
              <a:prstGeom prst="rect">
                <a:avLst/>
              </a:prstGeom>
              <a:solidFill>
                <a:schemeClr val="accent3"/>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grpSp>
        <p:sp>
          <p:nvSpPr>
            <p:cNvPr id="55" name="Rectangle 54"/>
            <p:cNvSpPr/>
            <p:nvPr/>
          </p:nvSpPr>
          <p:spPr>
            <a:xfrm>
              <a:off x="381000" y="28194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381000" y="34290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381000" y="40386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381000" y="46482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8" name="Rounded Rectangle 67"/>
          <p:cNvSpPr/>
          <p:nvPr/>
        </p:nvSpPr>
        <p:spPr>
          <a:xfrm>
            <a:off x="4724400" y="4103460"/>
            <a:ext cx="2133600" cy="1066800"/>
          </a:xfrm>
          <a:prstGeom prst="roundRect">
            <a:avLst/>
          </a:prstGeom>
          <a:solidFill>
            <a:schemeClr val="bg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i="1" dirty="0">
                <a:solidFill>
                  <a:schemeClr val="tx1"/>
                </a:solidFill>
              </a:rPr>
              <a:t>2x</a:t>
            </a:r>
          </a:p>
          <a:p>
            <a:pPr algn="ctr"/>
            <a:r>
              <a:rPr lang="en-US" sz="3200" i="1" dirty="0">
                <a:solidFill>
                  <a:schemeClr val="tx1"/>
                </a:solidFill>
              </a:rPr>
              <a:t>Bandwidth</a:t>
            </a:r>
          </a:p>
        </p:txBody>
      </p:sp>
      <p:grpSp>
        <p:nvGrpSpPr>
          <p:cNvPr id="70" name="Group 69"/>
          <p:cNvGrpSpPr/>
          <p:nvPr/>
        </p:nvGrpSpPr>
        <p:grpSpPr>
          <a:xfrm>
            <a:off x="2057400" y="2743200"/>
            <a:ext cx="2133600" cy="3048000"/>
            <a:chOff x="76200" y="2743200"/>
            <a:chExt cx="2133600" cy="3048000"/>
          </a:xfrm>
        </p:grpSpPr>
        <p:grpSp>
          <p:nvGrpSpPr>
            <p:cNvPr id="83" name="Group 82"/>
            <p:cNvGrpSpPr/>
            <p:nvPr/>
          </p:nvGrpSpPr>
          <p:grpSpPr>
            <a:xfrm>
              <a:off x="76200" y="2743200"/>
              <a:ext cx="2133600" cy="3048000"/>
              <a:chOff x="3505200" y="2743200"/>
              <a:chExt cx="2133600" cy="3048000"/>
            </a:xfrm>
          </p:grpSpPr>
          <p:sp>
            <p:nvSpPr>
              <p:cNvPr id="88" name="Rectangle 87"/>
              <p:cNvSpPr/>
              <p:nvPr/>
            </p:nvSpPr>
            <p:spPr>
              <a:xfrm>
                <a:off x="3733800" y="2743200"/>
                <a:ext cx="1600200" cy="25146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Shape 205"/>
              <p:cNvSpPr/>
              <p:nvPr/>
            </p:nvSpPr>
            <p:spPr>
              <a:xfrm>
                <a:off x="3810000" y="2819400"/>
                <a:ext cx="1447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90" name="Shape 210"/>
              <p:cNvSpPr/>
              <p:nvPr/>
            </p:nvSpPr>
            <p:spPr>
              <a:xfrm>
                <a:off x="3818739" y="4648200"/>
                <a:ext cx="1439061"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91" name="Shape 207"/>
              <p:cNvSpPr/>
              <p:nvPr/>
            </p:nvSpPr>
            <p:spPr>
              <a:xfrm>
                <a:off x="3505200" y="5352152"/>
                <a:ext cx="2133600" cy="439048"/>
              </a:xfrm>
              <a:prstGeom prst="rect">
                <a:avLst/>
              </a:prstGeom>
              <a:noFill/>
              <a:ln w="25400" cap="flat" cmpd="sng">
                <a:no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 </a:t>
                </a:r>
                <a:r>
                  <a:rPr lang="en-US" sz="2200" b="1" dirty="0">
                    <a:solidFill>
                      <a:srgbClr val="FF0000"/>
                    </a:solidFill>
                    <a:latin typeface="Calibri"/>
                    <a:ea typeface="Arial"/>
                    <a:cs typeface="Calibri"/>
                    <a:sym typeface="Arial"/>
                  </a:rPr>
                  <a:t>Incompressible</a:t>
                </a:r>
                <a:endParaRPr lang="en-US" sz="2200" b="1" dirty="0">
                  <a:solidFill>
                    <a:schemeClr val="dk1"/>
                  </a:solidFill>
                  <a:latin typeface="Calibri"/>
                  <a:ea typeface="Arial"/>
                  <a:cs typeface="Calibri"/>
                  <a:sym typeface="Arial"/>
                </a:endParaRPr>
              </a:p>
            </p:txBody>
          </p:sp>
          <p:sp>
            <p:nvSpPr>
              <p:cNvPr id="92" name="Shape 205"/>
              <p:cNvSpPr/>
              <p:nvPr/>
            </p:nvSpPr>
            <p:spPr>
              <a:xfrm>
                <a:off x="3810000" y="4038600"/>
                <a:ext cx="1447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sp>
            <p:nvSpPr>
              <p:cNvPr id="93" name="Shape 210"/>
              <p:cNvSpPr/>
              <p:nvPr/>
            </p:nvSpPr>
            <p:spPr>
              <a:xfrm>
                <a:off x="3810000" y="3429000"/>
                <a:ext cx="1447800"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endParaRPr lang="en-US" sz="3200" b="1" i="0" u="none" strike="noStrike" cap="none" dirty="0">
                  <a:latin typeface="Calibri"/>
                  <a:ea typeface="Arial"/>
                  <a:cs typeface="Calibri"/>
                  <a:sym typeface="Arial"/>
                </a:endParaRPr>
              </a:p>
            </p:txBody>
          </p:sp>
        </p:grpSp>
        <p:sp>
          <p:nvSpPr>
            <p:cNvPr id="84" name="Rectangle 83"/>
            <p:cNvSpPr/>
            <p:nvPr/>
          </p:nvSpPr>
          <p:spPr>
            <a:xfrm>
              <a:off x="381000" y="28194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381000" y="34290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85"/>
            <p:cNvSpPr/>
            <p:nvPr/>
          </p:nvSpPr>
          <p:spPr>
            <a:xfrm>
              <a:off x="381000" y="40386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381000" y="46482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Picture 5" descr="dice.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114800" y="1676400"/>
            <a:ext cx="990600" cy="990600"/>
          </a:xfrm>
          <a:prstGeom prst="rect">
            <a:avLst/>
          </a:prstGeom>
        </p:spPr>
      </p:pic>
      <p:cxnSp>
        <p:nvCxnSpPr>
          <p:cNvPr id="3" name="Straight Arrow Connector 2"/>
          <p:cNvCxnSpPr/>
          <p:nvPr/>
        </p:nvCxnSpPr>
        <p:spPr>
          <a:xfrm flipH="1">
            <a:off x="3429000" y="2362200"/>
            <a:ext cx="533400" cy="304800"/>
          </a:xfrm>
          <a:prstGeom prst="straightConnector1">
            <a:avLst/>
          </a:prstGeom>
          <a:ln w="63500">
            <a:solidFill>
              <a:srgbClr val="008000"/>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5257800" y="2362200"/>
            <a:ext cx="533400" cy="304800"/>
          </a:xfrm>
          <a:prstGeom prst="straightConnector1">
            <a:avLst/>
          </a:prstGeom>
          <a:ln w="63500">
            <a:solidFill>
              <a:srgbClr val="008000"/>
            </a:solidFill>
            <a:prstDash val="solid"/>
            <a:tailEnd type="arrow"/>
          </a:ln>
          <a:effectLst/>
        </p:spPr>
        <p:style>
          <a:lnRef idx="2">
            <a:schemeClr val="accent1"/>
          </a:lnRef>
          <a:fillRef idx="0">
            <a:schemeClr val="accent1"/>
          </a:fillRef>
          <a:effectRef idx="1">
            <a:schemeClr val="accent1"/>
          </a:effectRef>
          <a:fontRef idx="minor">
            <a:schemeClr val="tx1"/>
          </a:fontRef>
        </p:style>
      </p:cxnSp>
      <p:grpSp>
        <p:nvGrpSpPr>
          <p:cNvPr id="15" name="Group 14"/>
          <p:cNvGrpSpPr/>
          <p:nvPr/>
        </p:nvGrpSpPr>
        <p:grpSpPr>
          <a:xfrm>
            <a:off x="142875" y="5943600"/>
            <a:ext cx="8858250" cy="584776"/>
            <a:chOff x="209550" y="5943600"/>
            <a:chExt cx="8858250" cy="584776"/>
          </a:xfrm>
        </p:grpSpPr>
        <p:sp>
          <p:nvSpPr>
            <p:cNvPr id="114" name="TextBox 113"/>
            <p:cNvSpPr txBox="1"/>
            <p:nvPr/>
          </p:nvSpPr>
          <p:spPr>
            <a:xfrm>
              <a:off x="209550" y="5943600"/>
              <a:ext cx="8858250" cy="584776"/>
            </a:xfrm>
            <a:prstGeom prst="rect">
              <a:avLst/>
            </a:prstGeom>
            <a:solidFill>
              <a:srgbClr val="000000"/>
            </a:solidFill>
            <a:ln w="50800">
              <a:noFill/>
            </a:ln>
          </p:spPr>
          <p:txBody>
            <a:bodyPr wrap="square" rtlCol="0">
              <a:spAutoFit/>
            </a:bodyPr>
            <a:lstStyle/>
            <a:p>
              <a:pPr algn="ctr"/>
              <a:r>
                <a:rPr lang="en-US" sz="3200" dirty="0">
                  <a:solidFill>
                    <a:srgbClr val="FFFFFF"/>
                  </a:solidFill>
                  <a:latin typeface="Calibri" charset="0"/>
                  <a:ea typeface="Calibri" charset="0"/>
                  <a:cs typeface="Calibri" charset="0"/>
                </a:rPr>
                <a:t>DICE (Dynamic Index) </a:t>
              </a:r>
              <a:r>
                <a:rPr lang="en-US" sz="3200" dirty="0">
                  <a:solidFill>
                    <a:srgbClr val="FFFFFF"/>
                  </a:solidFill>
                  <a:latin typeface="Calibri" charset="0"/>
                  <a:ea typeface="Calibri" charset="0"/>
                  <a:cs typeface="Calibri" charset="0"/>
                  <a:sym typeface="Wingdings"/>
                </a:rPr>
                <a:t> 19% Speedup + 36%     EDP</a:t>
              </a:r>
              <a:endParaRPr lang="en-US" sz="3200" dirty="0">
                <a:solidFill>
                  <a:srgbClr val="FFFFFF"/>
                </a:solidFill>
                <a:latin typeface="Calibri" charset="0"/>
                <a:ea typeface="Calibri" charset="0"/>
                <a:cs typeface="Calibri" charset="0"/>
              </a:endParaRPr>
            </a:p>
          </p:txBody>
        </p:sp>
        <p:sp>
          <p:nvSpPr>
            <p:cNvPr id="14" name="Down Arrow 13"/>
            <p:cNvSpPr/>
            <p:nvPr/>
          </p:nvSpPr>
          <p:spPr>
            <a:xfrm>
              <a:off x="7871280" y="6096000"/>
              <a:ext cx="304800" cy="381000"/>
            </a:xfrm>
            <a:prstGeom prst="downArrow">
              <a:avLst/>
            </a:prstGeom>
            <a:solidFill>
              <a:srgbClr val="C3D69B"/>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5" name="Rounded Rectangle 114"/>
          <p:cNvSpPr/>
          <p:nvPr/>
        </p:nvSpPr>
        <p:spPr>
          <a:xfrm>
            <a:off x="4724400" y="2971800"/>
            <a:ext cx="4343400" cy="762000"/>
          </a:xfrm>
          <a:prstGeom prst="roundRect">
            <a:avLst/>
          </a:prstGeom>
          <a:solidFill>
            <a:schemeClr val="bg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u="sng" dirty="0">
                <a:solidFill>
                  <a:schemeClr val="tx1"/>
                </a:solidFill>
              </a:rPr>
              <a:t>Spatial Indexing</a:t>
            </a:r>
            <a:endParaRPr lang="en-US" sz="3200" i="1" dirty="0">
              <a:solidFill>
                <a:schemeClr val="tx1"/>
              </a:solidFill>
            </a:endParaRPr>
          </a:p>
        </p:txBody>
      </p:sp>
      <p:sp>
        <p:nvSpPr>
          <p:cNvPr id="7" name="Title 6">
            <a:extLst>
              <a:ext uri="{FF2B5EF4-FFF2-40B4-BE49-F238E27FC236}">
                <a16:creationId xmlns:a16="http://schemas.microsoft.com/office/drawing/2014/main" id="{B9D441F4-DABD-4F24-8461-90A30CD2652F}"/>
              </a:ext>
            </a:extLst>
          </p:cNvPr>
          <p:cNvSpPr>
            <a:spLocks noGrp="1"/>
          </p:cNvSpPr>
          <p:nvPr>
            <p:ph type="title"/>
          </p:nvPr>
        </p:nvSpPr>
        <p:spPr/>
        <p:txBody>
          <a:bodyPr/>
          <a:lstStyle/>
          <a:p>
            <a:r>
              <a:rPr lang="en-US" dirty="0"/>
              <a:t>INTRODUCTION: COMPRESSED DRAM CACHE</a:t>
            </a:r>
          </a:p>
        </p:txBody>
      </p:sp>
      <p:sp>
        <p:nvSpPr>
          <p:cNvPr id="139" name="Rounded Rectangle 110">
            <a:extLst>
              <a:ext uri="{FF2B5EF4-FFF2-40B4-BE49-F238E27FC236}">
                <a16:creationId xmlns:a16="http://schemas.microsoft.com/office/drawing/2014/main" id="{412D3AC2-1029-478C-9150-81E311FCCB29}"/>
              </a:ext>
            </a:extLst>
          </p:cNvPr>
          <p:cNvSpPr/>
          <p:nvPr/>
        </p:nvSpPr>
        <p:spPr>
          <a:xfrm>
            <a:off x="143746" y="2894124"/>
            <a:ext cx="3886200" cy="1011705"/>
          </a:xfrm>
          <a:prstGeom prst="roundRect">
            <a:avLst/>
          </a:prstGeom>
          <a:solidFill>
            <a:schemeClr val="bg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u="sng" dirty="0">
                <a:solidFill>
                  <a:schemeClr val="tx1"/>
                </a:solidFill>
              </a:rPr>
              <a:t>Traditional Compression </a:t>
            </a:r>
          </a:p>
        </p:txBody>
      </p:sp>
      <p:sp>
        <p:nvSpPr>
          <p:cNvPr id="140" name="Rounded Rectangle 67">
            <a:extLst>
              <a:ext uri="{FF2B5EF4-FFF2-40B4-BE49-F238E27FC236}">
                <a16:creationId xmlns:a16="http://schemas.microsoft.com/office/drawing/2014/main" id="{6EEDD1BD-441F-45B4-B9F3-564E26038173}"/>
              </a:ext>
            </a:extLst>
          </p:cNvPr>
          <p:cNvSpPr/>
          <p:nvPr/>
        </p:nvSpPr>
        <p:spPr>
          <a:xfrm>
            <a:off x="2235654" y="4109361"/>
            <a:ext cx="2133600" cy="1066800"/>
          </a:xfrm>
          <a:prstGeom prst="roundRect">
            <a:avLst/>
          </a:prstGeom>
          <a:solidFill>
            <a:schemeClr val="bg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i="1" dirty="0">
                <a:solidFill>
                  <a:schemeClr val="tx1"/>
                </a:solidFill>
              </a:rPr>
              <a:t>1x</a:t>
            </a:r>
          </a:p>
          <a:p>
            <a:pPr algn="ctr"/>
            <a:r>
              <a:rPr lang="en-US" sz="3200" i="1" dirty="0">
                <a:solidFill>
                  <a:schemeClr val="tx1"/>
                </a:solidFill>
              </a:rPr>
              <a:t>Bandwidth</a:t>
            </a:r>
          </a:p>
        </p:txBody>
      </p:sp>
    </p:spTree>
    <p:extLst>
      <p:ext uri="{BB962C8B-B14F-4D97-AF65-F5344CB8AC3E}">
        <p14:creationId xmlns:p14="http://schemas.microsoft.com/office/powerpoint/2010/main" val="20674878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866DA6C0-E8D2-8D44-A834-246A4BF6B0E5}" type="slidenum">
              <a:rPr lang="en-US" smtClean="0"/>
              <a:pPr>
                <a:defRPr/>
              </a:pPr>
              <a:t>36</a:t>
            </a:fld>
            <a:endParaRPr lang="en-US"/>
          </a:p>
        </p:txBody>
      </p:sp>
      <p:pic>
        <p:nvPicPr>
          <p:cNvPr id="5" name="Shape 697" descr="https://upload.wikimedia.org/wikipedia/commons/thumb/c/c4/2-Dice-Icon.svg/2000px-2-Dice-Icon.svg.png"/>
          <p:cNvPicPr preferRelativeResize="0"/>
          <p:nvPr/>
        </p:nvPicPr>
        <p:blipFill rotWithShape="1">
          <a:blip r:embed="rId2">
            <a:alphaModFix/>
          </a:blip>
          <a:srcRect/>
          <a:stretch/>
        </p:blipFill>
        <p:spPr>
          <a:xfrm rot="2269716">
            <a:off x="1682083" y="1162083"/>
            <a:ext cx="4731925" cy="4743269"/>
          </a:xfrm>
          <a:prstGeom prst="rect">
            <a:avLst/>
          </a:prstGeom>
          <a:noFill/>
          <a:ln>
            <a:noFill/>
          </a:ln>
        </p:spPr>
      </p:pic>
    </p:spTree>
    <p:extLst>
      <p:ext uri="{BB962C8B-B14F-4D97-AF65-F5344CB8AC3E}">
        <p14:creationId xmlns:p14="http://schemas.microsoft.com/office/powerpoint/2010/main" val="24108770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 SLIDES</a:t>
            </a:r>
          </a:p>
        </p:txBody>
      </p:sp>
      <p:sp>
        <p:nvSpPr>
          <p:cNvPr id="3" name="Content Placeholder 2"/>
          <p:cNvSpPr>
            <a:spLocks noGrp="1"/>
          </p:cNvSpPr>
          <p:nvPr>
            <p:ph idx="1"/>
          </p:nvPr>
        </p:nvSpPr>
        <p:spPr/>
        <p:txBody>
          <a:bodyPr/>
          <a:lstStyle/>
          <a:p>
            <a:r>
              <a:rPr lang="en-US" dirty="0"/>
              <a:t>Extra Slides</a:t>
            </a:r>
          </a:p>
        </p:txBody>
      </p:sp>
      <p:sp>
        <p:nvSpPr>
          <p:cNvPr id="4" name="Slide Number Placeholder 3"/>
          <p:cNvSpPr>
            <a:spLocks noGrp="1"/>
          </p:cNvSpPr>
          <p:nvPr>
            <p:ph type="sldNum" sz="quarter" idx="12"/>
          </p:nvPr>
        </p:nvSpPr>
        <p:spPr/>
        <p:txBody>
          <a:bodyPr/>
          <a:lstStyle/>
          <a:p>
            <a:pPr>
              <a:defRPr/>
            </a:pPr>
            <a:fld id="{866DA6C0-E8D2-8D44-A834-246A4BF6B0E5}" type="slidenum">
              <a:rPr lang="en-US" smtClean="0"/>
              <a:pPr>
                <a:defRPr/>
              </a:pPr>
              <a:t>37</a:t>
            </a:fld>
            <a:endParaRPr lang="en-US"/>
          </a:p>
        </p:txBody>
      </p:sp>
    </p:spTree>
    <p:extLst>
      <p:ext uri="{BB962C8B-B14F-4D97-AF65-F5344CB8AC3E}">
        <p14:creationId xmlns:p14="http://schemas.microsoft.com/office/powerpoint/2010/main" val="40901878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0744-9791-4D3A-A8D6-DA9C6A0E0809}"/>
              </a:ext>
            </a:extLst>
          </p:cNvPr>
          <p:cNvSpPr>
            <a:spLocks noGrp="1"/>
          </p:cNvSpPr>
          <p:nvPr>
            <p:ph type="title"/>
          </p:nvPr>
        </p:nvSpPr>
        <p:spPr/>
        <p:txBody>
          <a:bodyPr/>
          <a:lstStyle/>
          <a:p>
            <a:r>
              <a:rPr lang="en-US" dirty="0"/>
              <a:t>DIFFERENT CACHE SENSITIVITIES</a:t>
            </a:r>
          </a:p>
        </p:txBody>
      </p:sp>
      <p:sp>
        <p:nvSpPr>
          <p:cNvPr id="3" name="Content Placeholder 2">
            <a:extLst>
              <a:ext uri="{FF2B5EF4-FFF2-40B4-BE49-F238E27FC236}">
                <a16:creationId xmlns:a16="http://schemas.microsoft.com/office/drawing/2014/main" id="{E62BD60D-FC83-4B55-AA17-88531C7FC48F}"/>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B02B86E-2515-4DD5-BE5B-D40AE5FEAB8A}"/>
              </a:ext>
            </a:extLst>
          </p:cNvPr>
          <p:cNvSpPr>
            <a:spLocks noGrp="1"/>
          </p:cNvSpPr>
          <p:nvPr>
            <p:ph type="sldNum" sz="quarter" idx="12"/>
          </p:nvPr>
        </p:nvSpPr>
        <p:spPr/>
        <p:txBody>
          <a:bodyPr/>
          <a:lstStyle/>
          <a:p>
            <a:pPr>
              <a:defRPr/>
            </a:pPr>
            <a:fld id="{866DA6C0-E8D2-8D44-A834-246A4BF6B0E5}" type="slidenum">
              <a:rPr lang="en-US" smtClean="0"/>
              <a:pPr>
                <a:defRPr/>
              </a:pPr>
              <a:t>38</a:t>
            </a:fld>
            <a:endParaRPr lang="en-US"/>
          </a:p>
        </p:txBody>
      </p:sp>
      <p:pic>
        <p:nvPicPr>
          <p:cNvPr id="5" name="Picture 4">
            <a:extLst>
              <a:ext uri="{FF2B5EF4-FFF2-40B4-BE49-F238E27FC236}">
                <a16:creationId xmlns:a16="http://schemas.microsoft.com/office/drawing/2014/main" id="{5F491971-2178-4F0D-B7F8-33A49F533AB7}"/>
              </a:ext>
            </a:extLst>
          </p:cNvPr>
          <p:cNvPicPr>
            <a:picLocks noChangeAspect="1"/>
          </p:cNvPicPr>
          <p:nvPr/>
        </p:nvPicPr>
        <p:blipFill>
          <a:blip r:embed="rId3"/>
          <a:stretch>
            <a:fillRect/>
          </a:stretch>
        </p:blipFill>
        <p:spPr>
          <a:xfrm>
            <a:off x="652480" y="1017401"/>
            <a:ext cx="7972408" cy="2868799"/>
          </a:xfrm>
          <a:prstGeom prst="rect">
            <a:avLst/>
          </a:prstGeom>
        </p:spPr>
      </p:pic>
    </p:spTree>
    <p:extLst>
      <p:ext uri="{BB962C8B-B14F-4D97-AF65-F5344CB8AC3E}">
        <p14:creationId xmlns:p14="http://schemas.microsoft.com/office/powerpoint/2010/main" val="5601568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6F7A8-9BA1-4060-B23E-F8895AAF31BA}"/>
              </a:ext>
            </a:extLst>
          </p:cNvPr>
          <p:cNvSpPr>
            <a:spLocks noGrp="1"/>
          </p:cNvSpPr>
          <p:nvPr>
            <p:ph type="title"/>
          </p:nvPr>
        </p:nvSpPr>
        <p:spPr/>
        <p:txBody>
          <a:bodyPr/>
          <a:lstStyle/>
          <a:p>
            <a:r>
              <a:rPr lang="en-US" dirty="0"/>
              <a:t>Comparison to prefetch</a:t>
            </a:r>
          </a:p>
        </p:txBody>
      </p:sp>
      <p:sp>
        <p:nvSpPr>
          <p:cNvPr id="3" name="Content Placeholder 2">
            <a:extLst>
              <a:ext uri="{FF2B5EF4-FFF2-40B4-BE49-F238E27FC236}">
                <a16:creationId xmlns:a16="http://schemas.microsoft.com/office/drawing/2014/main" id="{78F707A4-EB88-451C-999F-C002894315F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F85006D-25AC-47B3-995D-98F0B3D245F5}"/>
              </a:ext>
            </a:extLst>
          </p:cNvPr>
          <p:cNvSpPr>
            <a:spLocks noGrp="1"/>
          </p:cNvSpPr>
          <p:nvPr>
            <p:ph type="sldNum" sz="quarter" idx="12"/>
          </p:nvPr>
        </p:nvSpPr>
        <p:spPr/>
        <p:txBody>
          <a:bodyPr/>
          <a:lstStyle/>
          <a:p>
            <a:pPr>
              <a:defRPr/>
            </a:pPr>
            <a:fld id="{866DA6C0-E8D2-8D44-A834-246A4BF6B0E5}" type="slidenum">
              <a:rPr lang="en-US" smtClean="0"/>
              <a:pPr>
                <a:defRPr/>
              </a:pPr>
              <a:t>39</a:t>
            </a:fld>
            <a:endParaRPr lang="en-US"/>
          </a:p>
        </p:txBody>
      </p:sp>
      <p:pic>
        <p:nvPicPr>
          <p:cNvPr id="5" name="Picture 4">
            <a:extLst>
              <a:ext uri="{FF2B5EF4-FFF2-40B4-BE49-F238E27FC236}">
                <a16:creationId xmlns:a16="http://schemas.microsoft.com/office/drawing/2014/main" id="{0E6B70A4-95C3-4739-9FA7-8389215FF528}"/>
              </a:ext>
            </a:extLst>
          </p:cNvPr>
          <p:cNvPicPr>
            <a:picLocks noChangeAspect="1"/>
          </p:cNvPicPr>
          <p:nvPr/>
        </p:nvPicPr>
        <p:blipFill>
          <a:blip r:embed="rId2"/>
          <a:stretch>
            <a:fillRect/>
          </a:stretch>
        </p:blipFill>
        <p:spPr>
          <a:xfrm>
            <a:off x="1119468" y="1778794"/>
            <a:ext cx="7300098" cy="2994912"/>
          </a:xfrm>
          <a:prstGeom prst="rect">
            <a:avLst/>
          </a:prstGeom>
        </p:spPr>
      </p:pic>
    </p:spTree>
    <p:extLst>
      <p:ext uri="{BB962C8B-B14F-4D97-AF65-F5344CB8AC3E}">
        <p14:creationId xmlns:p14="http://schemas.microsoft.com/office/powerpoint/2010/main" val="3304562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3092823" y="3407650"/>
            <a:ext cx="3451412" cy="2312350"/>
            <a:chOff x="4963131" y="4111616"/>
            <a:chExt cx="3451412" cy="2312350"/>
          </a:xfrm>
        </p:grpSpPr>
        <p:sp>
          <p:nvSpPr>
            <p:cNvPr id="27" name="Rounded Rectangle 26"/>
            <p:cNvSpPr/>
            <p:nvPr/>
          </p:nvSpPr>
          <p:spPr>
            <a:xfrm>
              <a:off x="4963131" y="4111616"/>
              <a:ext cx="3451412" cy="1831298"/>
            </a:xfrm>
            <a:prstGeom prst="roundRect">
              <a:avLst/>
            </a:prstGeom>
            <a:solidFill>
              <a:srgbClr val="6E9A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5673339" y="6023856"/>
              <a:ext cx="2151851" cy="400110"/>
            </a:xfrm>
            <a:prstGeom prst="rect">
              <a:avLst/>
            </a:prstGeom>
            <a:noFill/>
            <a:ln w="25400">
              <a:noFill/>
            </a:ln>
          </p:spPr>
          <p:txBody>
            <a:bodyPr wrap="none" rtlCol="0">
              <a:spAutoFit/>
            </a:bodyPr>
            <a:lstStyle/>
            <a:p>
              <a:r>
                <a:rPr lang="en-US" sz="2000" dirty="0">
                  <a:solidFill>
                    <a:srgbClr val="000000"/>
                  </a:solidFill>
                  <a:latin typeface="Arial"/>
                  <a:cs typeface="Arial"/>
                </a:rPr>
                <a:t>OS-visible Space</a:t>
              </a:r>
            </a:p>
          </p:txBody>
        </p:sp>
      </p:grpSp>
      <p:sp>
        <p:nvSpPr>
          <p:cNvPr id="32" name="Rounded Rectangle 31"/>
          <p:cNvSpPr/>
          <p:nvPr/>
        </p:nvSpPr>
        <p:spPr>
          <a:xfrm>
            <a:off x="3241771" y="3482355"/>
            <a:ext cx="3177548" cy="1667629"/>
          </a:xfrm>
          <a:prstGeom prst="roundRect">
            <a:avLst/>
          </a:prstGeom>
          <a:solidFill>
            <a:srgbClr val="FF3041">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Arial"/>
                <a:cs typeface="Arial"/>
              </a:rPr>
              <a:t>System Memory</a:t>
            </a:r>
          </a:p>
        </p:txBody>
      </p:sp>
      <p:sp>
        <p:nvSpPr>
          <p:cNvPr id="2" name="Title 1"/>
          <p:cNvSpPr>
            <a:spLocks noGrp="1"/>
          </p:cNvSpPr>
          <p:nvPr>
            <p:ph type="title"/>
          </p:nvPr>
        </p:nvSpPr>
        <p:spPr/>
        <p:txBody>
          <a:bodyPr/>
          <a:lstStyle/>
          <a:p>
            <a:r>
              <a:rPr lang="en-US" dirty="0"/>
              <a:t>3D-DRAM as a CACHE (3D-DRAM CACHE)</a:t>
            </a:r>
          </a:p>
        </p:txBody>
      </p:sp>
      <p:sp>
        <p:nvSpPr>
          <p:cNvPr id="4" name="Slide Number Placeholder 3"/>
          <p:cNvSpPr>
            <a:spLocks noGrp="1"/>
          </p:cNvSpPr>
          <p:nvPr>
            <p:ph type="sldNum" sz="quarter" idx="12"/>
          </p:nvPr>
        </p:nvSpPr>
        <p:spPr/>
        <p:txBody>
          <a:bodyPr/>
          <a:lstStyle/>
          <a:p>
            <a:pPr>
              <a:defRPr/>
            </a:pPr>
            <a:fld id="{866DA6C0-E8D2-8D44-A834-246A4BF6B0E5}" type="slidenum">
              <a:rPr lang="en-US" smtClean="0"/>
              <a:pPr>
                <a:defRPr/>
              </a:pPr>
              <a:t>4</a:t>
            </a:fld>
            <a:endParaRPr lang="en-US"/>
          </a:p>
        </p:txBody>
      </p:sp>
      <p:sp>
        <p:nvSpPr>
          <p:cNvPr id="60" name="Rounded Rectangle 59"/>
          <p:cNvSpPr/>
          <p:nvPr/>
        </p:nvSpPr>
        <p:spPr>
          <a:xfrm>
            <a:off x="36576" y="2463199"/>
            <a:ext cx="2730876" cy="1679724"/>
          </a:xfrm>
          <a:prstGeom prst="roundRect">
            <a:avLst/>
          </a:prstGeom>
          <a:solidFill>
            <a:srgbClr val="54E44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latin typeface="Arial"/>
                <a:cs typeface="Arial"/>
              </a:rPr>
              <a:t>3D-DRAM Cache</a:t>
            </a:r>
          </a:p>
        </p:txBody>
      </p:sp>
      <p:sp>
        <p:nvSpPr>
          <p:cNvPr id="19" name="TextBox 18"/>
          <p:cNvSpPr txBox="1"/>
          <p:nvPr/>
        </p:nvSpPr>
        <p:spPr>
          <a:xfrm rot="16200000">
            <a:off x="6277390" y="3012458"/>
            <a:ext cx="3850106" cy="584776"/>
          </a:xfrm>
          <a:prstGeom prst="rect">
            <a:avLst/>
          </a:prstGeom>
          <a:noFill/>
        </p:spPr>
        <p:txBody>
          <a:bodyPr wrap="square" rtlCol="0">
            <a:spAutoFit/>
          </a:bodyPr>
          <a:lstStyle/>
          <a:p>
            <a:pPr algn="ctr"/>
            <a:r>
              <a:rPr lang="en-US" sz="3200" dirty="0">
                <a:latin typeface="Arial"/>
                <a:cs typeface="Arial"/>
              </a:rPr>
              <a:t>Memory Hierarchy</a:t>
            </a:r>
          </a:p>
        </p:txBody>
      </p:sp>
      <p:sp>
        <p:nvSpPr>
          <p:cNvPr id="21" name="TextBox 20"/>
          <p:cNvSpPr txBox="1"/>
          <p:nvPr/>
        </p:nvSpPr>
        <p:spPr>
          <a:xfrm>
            <a:off x="7120785" y="1241503"/>
            <a:ext cx="705517" cy="461665"/>
          </a:xfrm>
          <a:prstGeom prst="rect">
            <a:avLst/>
          </a:prstGeom>
          <a:noFill/>
        </p:spPr>
        <p:txBody>
          <a:bodyPr wrap="square" rtlCol="0">
            <a:spAutoFit/>
          </a:bodyPr>
          <a:lstStyle/>
          <a:p>
            <a:r>
              <a:rPr lang="en-US" dirty="0">
                <a:latin typeface="Arial"/>
                <a:cs typeface="Arial"/>
              </a:rPr>
              <a:t>fast</a:t>
            </a:r>
          </a:p>
        </p:txBody>
      </p:sp>
      <p:sp>
        <p:nvSpPr>
          <p:cNvPr id="61" name="TextBox 60"/>
          <p:cNvSpPr txBox="1"/>
          <p:nvPr/>
        </p:nvSpPr>
        <p:spPr>
          <a:xfrm>
            <a:off x="7040156" y="4739760"/>
            <a:ext cx="837759" cy="461665"/>
          </a:xfrm>
          <a:prstGeom prst="rect">
            <a:avLst/>
          </a:prstGeom>
          <a:noFill/>
        </p:spPr>
        <p:txBody>
          <a:bodyPr wrap="square" rtlCol="0">
            <a:spAutoFit/>
          </a:bodyPr>
          <a:lstStyle/>
          <a:p>
            <a:r>
              <a:rPr lang="en-US" dirty="0">
                <a:latin typeface="Arial"/>
                <a:cs typeface="Arial"/>
              </a:rPr>
              <a:t>slow</a:t>
            </a:r>
          </a:p>
        </p:txBody>
      </p:sp>
      <p:cxnSp>
        <p:nvCxnSpPr>
          <p:cNvPr id="24" name="Straight Arrow Connector 23"/>
          <p:cNvCxnSpPr>
            <a:stCxn id="21" idx="2"/>
            <a:endCxn id="61" idx="0"/>
          </p:cNvCxnSpPr>
          <p:nvPr/>
        </p:nvCxnSpPr>
        <p:spPr>
          <a:xfrm flipH="1">
            <a:off x="7459036" y="1703168"/>
            <a:ext cx="14508" cy="3036592"/>
          </a:xfrm>
          <a:prstGeom prst="straightConnector1">
            <a:avLst/>
          </a:prstGeom>
          <a:ln w="635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sp>
        <p:nvSpPr>
          <p:cNvPr id="30" name="Rounded Rectangle 29"/>
          <p:cNvSpPr/>
          <p:nvPr/>
        </p:nvSpPr>
        <p:spPr>
          <a:xfrm>
            <a:off x="3516933" y="1237780"/>
            <a:ext cx="900484" cy="508368"/>
          </a:xfrm>
          <a:prstGeom prst="roundRect">
            <a:avLst/>
          </a:prstGeom>
          <a:solidFill>
            <a:srgbClr val="F55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Arial"/>
                <a:cs typeface="Arial"/>
              </a:rPr>
              <a:t>CPU</a:t>
            </a:r>
          </a:p>
        </p:txBody>
      </p:sp>
      <p:sp>
        <p:nvSpPr>
          <p:cNvPr id="38" name="Rounded Rectangle 37"/>
          <p:cNvSpPr/>
          <p:nvPr/>
        </p:nvSpPr>
        <p:spPr>
          <a:xfrm>
            <a:off x="3629900" y="1797022"/>
            <a:ext cx="754325" cy="364604"/>
          </a:xfrm>
          <a:prstGeom prst="roundRect">
            <a:avLst/>
          </a:prstGeom>
          <a:solidFill>
            <a:srgbClr val="9966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Arial"/>
                <a:cs typeface="Arial"/>
              </a:rPr>
              <a:t>L1$</a:t>
            </a:r>
          </a:p>
        </p:txBody>
      </p:sp>
      <p:sp>
        <p:nvSpPr>
          <p:cNvPr id="43" name="Rounded Rectangle 42"/>
          <p:cNvSpPr/>
          <p:nvPr/>
        </p:nvSpPr>
        <p:spPr>
          <a:xfrm>
            <a:off x="3483861" y="2222233"/>
            <a:ext cx="1039050" cy="376317"/>
          </a:xfrm>
          <a:prstGeom prst="roundRect">
            <a:avLst/>
          </a:prstGeom>
          <a:solidFill>
            <a:srgbClr val="9966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Arial"/>
                <a:cs typeface="Arial"/>
              </a:rPr>
              <a:t>L2$</a:t>
            </a:r>
          </a:p>
        </p:txBody>
      </p:sp>
      <p:sp>
        <p:nvSpPr>
          <p:cNvPr id="44" name="Rounded Rectangle 43"/>
          <p:cNvSpPr/>
          <p:nvPr/>
        </p:nvSpPr>
        <p:spPr>
          <a:xfrm>
            <a:off x="3358064" y="2667451"/>
            <a:ext cx="2885136" cy="435817"/>
          </a:xfrm>
          <a:prstGeom prst="roundRect">
            <a:avLst/>
          </a:prstGeom>
          <a:solidFill>
            <a:srgbClr val="9966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Arial"/>
                <a:cs typeface="Arial"/>
              </a:rPr>
              <a:t>L3$</a:t>
            </a:r>
          </a:p>
        </p:txBody>
      </p:sp>
      <p:sp>
        <p:nvSpPr>
          <p:cNvPr id="62" name="Rounded Rectangle 61"/>
          <p:cNvSpPr/>
          <p:nvPr/>
        </p:nvSpPr>
        <p:spPr>
          <a:xfrm>
            <a:off x="5134041" y="1239069"/>
            <a:ext cx="900484" cy="508368"/>
          </a:xfrm>
          <a:prstGeom prst="roundRect">
            <a:avLst/>
          </a:prstGeom>
          <a:solidFill>
            <a:srgbClr val="F55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Arial"/>
                <a:cs typeface="Arial"/>
              </a:rPr>
              <a:t>CPU</a:t>
            </a:r>
          </a:p>
        </p:txBody>
      </p:sp>
      <p:cxnSp>
        <p:nvCxnSpPr>
          <p:cNvPr id="66" name="Straight Connector 65"/>
          <p:cNvCxnSpPr/>
          <p:nvPr/>
        </p:nvCxnSpPr>
        <p:spPr>
          <a:xfrm>
            <a:off x="4504098" y="1987035"/>
            <a:ext cx="597992" cy="0"/>
          </a:xfrm>
          <a:prstGeom prst="line">
            <a:avLst/>
          </a:prstGeom>
          <a:ln w="63500">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sp>
        <p:nvSpPr>
          <p:cNvPr id="23" name="Rounded Rectangle 22"/>
          <p:cNvSpPr/>
          <p:nvPr/>
        </p:nvSpPr>
        <p:spPr>
          <a:xfrm>
            <a:off x="5073868" y="2233514"/>
            <a:ext cx="1039050" cy="376317"/>
          </a:xfrm>
          <a:prstGeom prst="roundRect">
            <a:avLst/>
          </a:prstGeom>
          <a:solidFill>
            <a:srgbClr val="9966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Arial"/>
                <a:cs typeface="Arial"/>
              </a:rPr>
              <a:t>L2$</a:t>
            </a:r>
          </a:p>
        </p:txBody>
      </p:sp>
      <p:sp>
        <p:nvSpPr>
          <p:cNvPr id="25" name="Rounded Rectangle 24"/>
          <p:cNvSpPr/>
          <p:nvPr/>
        </p:nvSpPr>
        <p:spPr>
          <a:xfrm>
            <a:off x="5200557" y="1808293"/>
            <a:ext cx="754325" cy="364604"/>
          </a:xfrm>
          <a:prstGeom prst="roundRect">
            <a:avLst/>
          </a:prstGeom>
          <a:solidFill>
            <a:srgbClr val="9966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Arial"/>
                <a:cs typeface="Arial"/>
              </a:rPr>
              <a:t>L1$</a:t>
            </a:r>
          </a:p>
        </p:txBody>
      </p:sp>
      <p:sp>
        <p:nvSpPr>
          <p:cNvPr id="37" name="TextBox 36"/>
          <p:cNvSpPr txBox="1"/>
          <p:nvPr/>
        </p:nvSpPr>
        <p:spPr>
          <a:xfrm>
            <a:off x="53542" y="5738532"/>
            <a:ext cx="9035594" cy="954107"/>
          </a:xfrm>
          <a:prstGeom prst="rect">
            <a:avLst/>
          </a:prstGeom>
          <a:solidFill>
            <a:srgbClr val="CCFFCC"/>
          </a:solidFill>
          <a:ln w="25400">
            <a:solidFill>
              <a:schemeClr val="tx1"/>
            </a:solidFill>
          </a:ln>
        </p:spPr>
        <p:txBody>
          <a:bodyPr wrap="square" rtlCol="0">
            <a:spAutoFit/>
          </a:bodyPr>
          <a:lstStyle/>
          <a:p>
            <a:r>
              <a:rPr lang="en-US" sz="2800" b="1" dirty="0">
                <a:solidFill>
                  <a:srgbClr val="000000"/>
                </a:solidFill>
                <a:latin typeface="Arial"/>
                <a:cs typeface="Arial"/>
              </a:rPr>
              <a:t>Architecting 3D-DRAM as a cache can improve memory bandwidth (and avoid OS/software change)</a:t>
            </a:r>
          </a:p>
        </p:txBody>
      </p:sp>
      <p:cxnSp>
        <p:nvCxnSpPr>
          <p:cNvPr id="5" name="Straight Connector 4"/>
          <p:cNvCxnSpPr/>
          <p:nvPr/>
        </p:nvCxnSpPr>
        <p:spPr>
          <a:xfrm>
            <a:off x="2805580" y="2823883"/>
            <a:ext cx="477779" cy="38847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V="1">
            <a:off x="2805580" y="3212353"/>
            <a:ext cx="477779" cy="41835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7EA65803-14F0-47CB-9CCB-A243F7B72C52}"/>
              </a:ext>
            </a:extLst>
          </p:cNvPr>
          <p:cNvSpPr/>
          <p:nvPr/>
        </p:nvSpPr>
        <p:spPr>
          <a:xfrm>
            <a:off x="14370" y="4109730"/>
            <a:ext cx="3047621" cy="830997"/>
          </a:xfrm>
          <a:prstGeom prst="rect">
            <a:avLst/>
          </a:prstGeom>
        </p:spPr>
        <p:txBody>
          <a:bodyPr wrap="square">
            <a:spAutoFit/>
          </a:bodyPr>
          <a:lstStyle/>
          <a:p>
            <a:pPr marL="0" indent="0" algn="ctr">
              <a:buNone/>
            </a:pPr>
            <a:r>
              <a:rPr lang="en-US" dirty="0">
                <a:solidFill>
                  <a:schemeClr val="bg1">
                    <a:lumMod val="50000"/>
                  </a:schemeClr>
                </a:solidFill>
              </a:rPr>
              <a:t>MCDRAM from Intel,</a:t>
            </a:r>
          </a:p>
          <a:p>
            <a:pPr marL="0" indent="0" algn="ctr">
              <a:buNone/>
            </a:pPr>
            <a:r>
              <a:rPr lang="en-US" dirty="0">
                <a:solidFill>
                  <a:schemeClr val="bg1">
                    <a:lumMod val="50000"/>
                  </a:schemeClr>
                </a:solidFill>
              </a:rPr>
              <a:t>HBC from AMD</a:t>
            </a:r>
          </a:p>
        </p:txBody>
      </p:sp>
    </p:spTree>
    <p:extLst>
      <p:ext uri="{BB962C8B-B14F-4D97-AF65-F5344CB8AC3E}">
        <p14:creationId xmlns:p14="http://schemas.microsoft.com/office/powerpoint/2010/main" val="1944424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50" y="198438"/>
            <a:ext cx="8896350" cy="487362"/>
          </a:xfrm>
        </p:spPr>
        <p:txBody>
          <a:bodyPr/>
          <a:lstStyle/>
          <a:p>
            <a:r>
              <a:rPr lang="en-US" dirty="0"/>
              <a:t>Comparison to </a:t>
            </a:r>
            <a:r>
              <a:rPr lang="en-US" dirty="0" err="1"/>
              <a:t>sram</a:t>
            </a:r>
            <a:r>
              <a:rPr lang="en-US" dirty="0"/>
              <a:t> /memory compression</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866DA6C0-E8D2-8D44-A834-246A4BF6B0E5}" type="slidenum">
              <a:rPr lang="en-US" smtClean="0"/>
              <a:pPr>
                <a:defRPr/>
              </a:pPr>
              <a:t>40</a:t>
            </a:fld>
            <a:endParaRPr lang="en-US"/>
          </a:p>
        </p:txBody>
      </p:sp>
      <p:pic>
        <p:nvPicPr>
          <p:cNvPr id="5" name="Picture 4">
            <a:extLst>
              <a:ext uri="{FF2B5EF4-FFF2-40B4-BE49-F238E27FC236}">
                <a16:creationId xmlns:a16="http://schemas.microsoft.com/office/drawing/2014/main" id="{BE893A9D-19AA-4009-BFE0-0FB057267BDC}"/>
              </a:ext>
            </a:extLst>
          </p:cNvPr>
          <p:cNvPicPr>
            <a:picLocks noChangeAspect="1"/>
          </p:cNvPicPr>
          <p:nvPr/>
        </p:nvPicPr>
        <p:blipFill>
          <a:blip r:embed="rId2"/>
          <a:stretch>
            <a:fillRect/>
          </a:stretch>
        </p:blipFill>
        <p:spPr>
          <a:xfrm>
            <a:off x="785531" y="1192213"/>
            <a:ext cx="6919633" cy="2185940"/>
          </a:xfrm>
          <a:prstGeom prst="rect">
            <a:avLst/>
          </a:prstGeom>
        </p:spPr>
      </p:pic>
    </p:spTree>
    <p:extLst>
      <p:ext uri="{BB962C8B-B14F-4D97-AF65-F5344CB8AC3E}">
        <p14:creationId xmlns:p14="http://schemas.microsoft.com/office/powerpoint/2010/main" val="9709210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8D8A1-8935-48BE-846B-1C71067102A4}"/>
              </a:ext>
            </a:extLst>
          </p:cNvPr>
          <p:cNvSpPr>
            <a:spLocks noGrp="1"/>
          </p:cNvSpPr>
          <p:nvPr>
            <p:ph type="title"/>
          </p:nvPr>
        </p:nvSpPr>
        <p:spPr/>
        <p:txBody>
          <a:bodyPr/>
          <a:lstStyle/>
          <a:p>
            <a:r>
              <a:rPr lang="en-US" dirty="0"/>
              <a:t>FULL RESULTS (mixed compressibility)</a:t>
            </a:r>
          </a:p>
        </p:txBody>
      </p:sp>
      <p:sp>
        <p:nvSpPr>
          <p:cNvPr id="3" name="Content Placeholder 2">
            <a:extLst>
              <a:ext uri="{FF2B5EF4-FFF2-40B4-BE49-F238E27FC236}">
                <a16:creationId xmlns:a16="http://schemas.microsoft.com/office/drawing/2014/main" id="{1883A3AE-4073-4F67-8261-9D2FEE0C2C9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7AB950E-3B0D-475F-B945-75E0A21FBE2B}"/>
              </a:ext>
            </a:extLst>
          </p:cNvPr>
          <p:cNvSpPr>
            <a:spLocks noGrp="1"/>
          </p:cNvSpPr>
          <p:nvPr>
            <p:ph type="sldNum" sz="quarter" idx="12"/>
          </p:nvPr>
        </p:nvSpPr>
        <p:spPr/>
        <p:txBody>
          <a:bodyPr/>
          <a:lstStyle/>
          <a:p>
            <a:pPr>
              <a:defRPr/>
            </a:pPr>
            <a:fld id="{866DA6C0-E8D2-8D44-A834-246A4BF6B0E5}" type="slidenum">
              <a:rPr lang="en-US" smtClean="0"/>
              <a:pPr>
                <a:defRPr/>
              </a:pPr>
              <a:t>41</a:t>
            </a:fld>
            <a:endParaRPr lang="en-US"/>
          </a:p>
        </p:txBody>
      </p:sp>
      <p:pic>
        <p:nvPicPr>
          <p:cNvPr id="5" name="Picture 4">
            <a:extLst>
              <a:ext uri="{FF2B5EF4-FFF2-40B4-BE49-F238E27FC236}">
                <a16:creationId xmlns:a16="http://schemas.microsoft.com/office/drawing/2014/main" id="{A82D9288-DA7C-46CA-89C0-D55CFA44B7B3}"/>
              </a:ext>
            </a:extLst>
          </p:cNvPr>
          <p:cNvPicPr>
            <a:picLocks noChangeAspect="1"/>
          </p:cNvPicPr>
          <p:nvPr/>
        </p:nvPicPr>
        <p:blipFill>
          <a:blip r:embed="rId2"/>
          <a:stretch>
            <a:fillRect/>
          </a:stretch>
        </p:blipFill>
        <p:spPr>
          <a:xfrm>
            <a:off x="0" y="2322642"/>
            <a:ext cx="9144000" cy="2212716"/>
          </a:xfrm>
          <a:prstGeom prst="rect">
            <a:avLst/>
          </a:prstGeom>
        </p:spPr>
      </p:pic>
      <p:cxnSp>
        <p:nvCxnSpPr>
          <p:cNvPr id="6" name="Shape 708">
            <a:extLst>
              <a:ext uri="{FF2B5EF4-FFF2-40B4-BE49-F238E27FC236}">
                <a16:creationId xmlns:a16="http://schemas.microsoft.com/office/drawing/2014/main" id="{B3F6A660-9822-44D8-AB2D-6DCF51F97931}"/>
              </a:ext>
            </a:extLst>
          </p:cNvPr>
          <p:cNvCxnSpPr>
            <a:cxnSpLocks/>
          </p:cNvCxnSpPr>
          <p:nvPr/>
        </p:nvCxnSpPr>
        <p:spPr>
          <a:xfrm flipV="1">
            <a:off x="1346127" y="2695884"/>
            <a:ext cx="0" cy="387536"/>
          </a:xfrm>
          <a:prstGeom prst="straightConnector1">
            <a:avLst/>
          </a:prstGeom>
          <a:noFill/>
          <a:ln w="25400" cap="flat" cmpd="sng">
            <a:solidFill>
              <a:schemeClr val="dk1"/>
            </a:solidFill>
            <a:prstDash val="solid"/>
            <a:round/>
            <a:headEnd type="triangle" w="lg" len="lg"/>
            <a:tailEnd type="none" w="med" len="med"/>
          </a:ln>
        </p:spPr>
      </p:cxnSp>
    </p:spTree>
    <p:extLst>
      <p:ext uri="{BB962C8B-B14F-4D97-AF65-F5344CB8AC3E}">
        <p14:creationId xmlns:p14="http://schemas.microsoft.com/office/powerpoint/2010/main" val="230104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92361-E778-497F-A26A-0971D4F2A0CA}"/>
              </a:ext>
            </a:extLst>
          </p:cNvPr>
          <p:cNvSpPr>
            <a:spLocks noGrp="1"/>
          </p:cNvSpPr>
          <p:nvPr>
            <p:ph type="title"/>
          </p:nvPr>
        </p:nvSpPr>
        <p:spPr>
          <a:xfrm>
            <a:off x="247649" y="198438"/>
            <a:ext cx="8787945" cy="487362"/>
          </a:xfrm>
        </p:spPr>
        <p:txBody>
          <a:bodyPr/>
          <a:lstStyle/>
          <a:p>
            <a:r>
              <a:rPr lang="en-US" dirty="0"/>
              <a:t>SRAM Cache compression on DRAM CACHE</a:t>
            </a:r>
          </a:p>
        </p:txBody>
      </p:sp>
      <p:sp>
        <p:nvSpPr>
          <p:cNvPr id="3" name="Content Placeholder 2">
            <a:extLst>
              <a:ext uri="{FF2B5EF4-FFF2-40B4-BE49-F238E27FC236}">
                <a16:creationId xmlns:a16="http://schemas.microsoft.com/office/drawing/2014/main" id="{763A7D59-A051-4D41-A58B-39A2E170B4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37F8198-6FA6-4764-9ACA-27A1865F8C61}"/>
              </a:ext>
            </a:extLst>
          </p:cNvPr>
          <p:cNvSpPr>
            <a:spLocks noGrp="1"/>
          </p:cNvSpPr>
          <p:nvPr>
            <p:ph type="sldNum" sz="quarter" idx="12"/>
          </p:nvPr>
        </p:nvSpPr>
        <p:spPr/>
        <p:txBody>
          <a:bodyPr/>
          <a:lstStyle/>
          <a:p>
            <a:pPr>
              <a:defRPr/>
            </a:pPr>
            <a:fld id="{866DA6C0-E8D2-8D44-A834-246A4BF6B0E5}" type="slidenum">
              <a:rPr lang="en-US" smtClean="0"/>
              <a:pPr>
                <a:defRPr/>
              </a:pPr>
              <a:t>42</a:t>
            </a:fld>
            <a:endParaRPr lang="en-US"/>
          </a:p>
        </p:txBody>
      </p:sp>
      <p:pic>
        <p:nvPicPr>
          <p:cNvPr id="5" name="Picture 4">
            <a:extLst>
              <a:ext uri="{FF2B5EF4-FFF2-40B4-BE49-F238E27FC236}">
                <a16:creationId xmlns:a16="http://schemas.microsoft.com/office/drawing/2014/main" id="{D79C8E80-4F85-4FBE-BADE-C6B0B6777528}"/>
              </a:ext>
            </a:extLst>
          </p:cNvPr>
          <p:cNvPicPr>
            <a:picLocks noChangeAspect="1"/>
          </p:cNvPicPr>
          <p:nvPr/>
        </p:nvPicPr>
        <p:blipFill>
          <a:blip r:embed="rId2"/>
          <a:stretch>
            <a:fillRect/>
          </a:stretch>
        </p:blipFill>
        <p:spPr>
          <a:xfrm>
            <a:off x="247650" y="1619063"/>
            <a:ext cx="7986724" cy="1988531"/>
          </a:xfrm>
          <a:prstGeom prst="rect">
            <a:avLst/>
          </a:prstGeom>
        </p:spPr>
      </p:pic>
    </p:spTree>
    <p:extLst>
      <p:ext uri="{BB962C8B-B14F-4D97-AF65-F5344CB8AC3E}">
        <p14:creationId xmlns:p14="http://schemas.microsoft.com/office/powerpoint/2010/main" val="10575815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7070B-9074-41F5-BC4F-E3D9AF1C2EBD}"/>
              </a:ext>
            </a:extLst>
          </p:cNvPr>
          <p:cNvSpPr>
            <a:spLocks noGrp="1"/>
          </p:cNvSpPr>
          <p:nvPr>
            <p:ph type="title"/>
          </p:nvPr>
        </p:nvSpPr>
        <p:spPr/>
        <p:txBody>
          <a:bodyPr/>
          <a:lstStyle/>
          <a:p>
            <a:r>
              <a:rPr lang="en-US" dirty="0"/>
              <a:t>Distribution for index decision</a:t>
            </a:r>
          </a:p>
        </p:txBody>
      </p:sp>
      <p:sp>
        <p:nvSpPr>
          <p:cNvPr id="3" name="Content Placeholder 2">
            <a:extLst>
              <a:ext uri="{FF2B5EF4-FFF2-40B4-BE49-F238E27FC236}">
                <a16:creationId xmlns:a16="http://schemas.microsoft.com/office/drawing/2014/main" id="{908ECFAF-96DD-4BFD-BC47-0FB032AC8F3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AEB9A8A-D248-4F1A-8BAF-77D2EC243A2C}"/>
              </a:ext>
            </a:extLst>
          </p:cNvPr>
          <p:cNvSpPr>
            <a:spLocks noGrp="1"/>
          </p:cNvSpPr>
          <p:nvPr>
            <p:ph type="sldNum" sz="quarter" idx="12"/>
          </p:nvPr>
        </p:nvSpPr>
        <p:spPr/>
        <p:txBody>
          <a:bodyPr/>
          <a:lstStyle/>
          <a:p>
            <a:pPr>
              <a:defRPr/>
            </a:pPr>
            <a:fld id="{866DA6C0-E8D2-8D44-A834-246A4BF6B0E5}" type="slidenum">
              <a:rPr lang="en-US" smtClean="0"/>
              <a:pPr>
                <a:defRPr/>
              </a:pPr>
              <a:t>43</a:t>
            </a:fld>
            <a:endParaRPr lang="en-US"/>
          </a:p>
        </p:txBody>
      </p:sp>
      <p:pic>
        <p:nvPicPr>
          <p:cNvPr id="5" name="Picture 4">
            <a:extLst>
              <a:ext uri="{FF2B5EF4-FFF2-40B4-BE49-F238E27FC236}">
                <a16:creationId xmlns:a16="http://schemas.microsoft.com/office/drawing/2014/main" id="{6534A9AD-7D4F-4A8D-85D8-C641F11534D5}"/>
              </a:ext>
            </a:extLst>
          </p:cNvPr>
          <p:cNvPicPr>
            <a:picLocks noChangeAspect="1"/>
          </p:cNvPicPr>
          <p:nvPr/>
        </p:nvPicPr>
        <p:blipFill>
          <a:blip r:embed="rId2"/>
          <a:stretch>
            <a:fillRect/>
          </a:stretch>
        </p:blipFill>
        <p:spPr>
          <a:xfrm>
            <a:off x="1081087" y="2166937"/>
            <a:ext cx="6981825" cy="2524125"/>
          </a:xfrm>
          <a:prstGeom prst="rect">
            <a:avLst/>
          </a:prstGeom>
        </p:spPr>
      </p:pic>
    </p:spTree>
    <p:extLst>
      <p:ext uri="{BB962C8B-B14F-4D97-AF65-F5344CB8AC3E}">
        <p14:creationId xmlns:p14="http://schemas.microsoft.com/office/powerpoint/2010/main" val="19233253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4B6FC-9FB8-4823-990C-23B6550A7859}"/>
              </a:ext>
            </a:extLst>
          </p:cNvPr>
          <p:cNvSpPr>
            <a:spLocks noGrp="1"/>
          </p:cNvSpPr>
          <p:nvPr>
            <p:ph type="title"/>
          </p:nvPr>
        </p:nvSpPr>
        <p:spPr/>
        <p:txBody>
          <a:bodyPr/>
          <a:lstStyle/>
          <a:p>
            <a:r>
              <a:rPr lang="en-US" dirty="0"/>
              <a:t>DICE INSERTION threshold</a:t>
            </a:r>
          </a:p>
        </p:txBody>
      </p:sp>
      <p:sp>
        <p:nvSpPr>
          <p:cNvPr id="3" name="Content Placeholder 2">
            <a:extLst>
              <a:ext uri="{FF2B5EF4-FFF2-40B4-BE49-F238E27FC236}">
                <a16:creationId xmlns:a16="http://schemas.microsoft.com/office/drawing/2014/main" id="{576F7721-D387-482E-9BDB-4FCC0E78FDA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A4DB728-920C-4F48-9F77-8E06015D5238}"/>
              </a:ext>
            </a:extLst>
          </p:cNvPr>
          <p:cNvSpPr>
            <a:spLocks noGrp="1"/>
          </p:cNvSpPr>
          <p:nvPr>
            <p:ph type="sldNum" sz="quarter" idx="12"/>
          </p:nvPr>
        </p:nvSpPr>
        <p:spPr/>
        <p:txBody>
          <a:bodyPr/>
          <a:lstStyle/>
          <a:p>
            <a:pPr>
              <a:defRPr/>
            </a:pPr>
            <a:fld id="{866DA6C0-E8D2-8D44-A834-246A4BF6B0E5}" type="slidenum">
              <a:rPr lang="en-US" smtClean="0"/>
              <a:pPr>
                <a:defRPr/>
              </a:pPr>
              <a:t>44</a:t>
            </a:fld>
            <a:endParaRPr lang="en-US"/>
          </a:p>
        </p:txBody>
      </p:sp>
      <p:pic>
        <p:nvPicPr>
          <p:cNvPr id="5" name="Picture 4">
            <a:extLst>
              <a:ext uri="{FF2B5EF4-FFF2-40B4-BE49-F238E27FC236}">
                <a16:creationId xmlns:a16="http://schemas.microsoft.com/office/drawing/2014/main" id="{4116766C-C3AB-4D31-8035-220BC16E4B4E}"/>
              </a:ext>
            </a:extLst>
          </p:cNvPr>
          <p:cNvPicPr>
            <a:picLocks noChangeAspect="1"/>
          </p:cNvPicPr>
          <p:nvPr/>
        </p:nvPicPr>
        <p:blipFill>
          <a:blip r:embed="rId2"/>
          <a:stretch>
            <a:fillRect/>
          </a:stretch>
        </p:blipFill>
        <p:spPr>
          <a:xfrm>
            <a:off x="1215838" y="1529696"/>
            <a:ext cx="6338559" cy="3069197"/>
          </a:xfrm>
          <a:prstGeom prst="rect">
            <a:avLst/>
          </a:prstGeom>
        </p:spPr>
      </p:pic>
    </p:spTree>
    <p:extLst>
      <p:ext uri="{BB962C8B-B14F-4D97-AF65-F5344CB8AC3E}">
        <p14:creationId xmlns:p14="http://schemas.microsoft.com/office/powerpoint/2010/main" val="4115765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D1214-7DA4-41B4-B5A9-0232B5F1ACC6}"/>
              </a:ext>
            </a:extLst>
          </p:cNvPr>
          <p:cNvSpPr>
            <a:spLocks noGrp="1"/>
          </p:cNvSpPr>
          <p:nvPr>
            <p:ph type="title"/>
          </p:nvPr>
        </p:nvSpPr>
        <p:spPr/>
        <p:txBody>
          <a:bodyPr/>
          <a:lstStyle/>
          <a:p>
            <a:r>
              <a:rPr lang="en-US" dirty="0"/>
              <a:t>EFFECTIVE CAPACITY</a:t>
            </a:r>
          </a:p>
        </p:txBody>
      </p:sp>
      <p:sp>
        <p:nvSpPr>
          <p:cNvPr id="3" name="Content Placeholder 2">
            <a:extLst>
              <a:ext uri="{FF2B5EF4-FFF2-40B4-BE49-F238E27FC236}">
                <a16:creationId xmlns:a16="http://schemas.microsoft.com/office/drawing/2014/main" id="{87DE50BC-2511-48B5-9FDF-E8A845ED84D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B7C6494-C517-45E3-983B-D1537C990B63}"/>
              </a:ext>
            </a:extLst>
          </p:cNvPr>
          <p:cNvSpPr>
            <a:spLocks noGrp="1"/>
          </p:cNvSpPr>
          <p:nvPr>
            <p:ph type="sldNum" sz="quarter" idx="12"/>
          </p:nvPr>
        </p:nvSpPr>
        <p:spPr/>
        <p:txBody>
          <a:bodyPr/>
          <a:lstStyle/>
          <a:p>
            <a:pPr>
              <a:defRPr/>
            </a:pPr>
            <a:fld id="{866DA6C0-E8D2-8D44-A834-246A4BF6B0E5}" type="slidenum">
              <a:rPr lang="en-US" smtClean="0"/>
              <a:pPr>
                <a:defRPr/>
              </a:pPr>
              <a:t>45</a:t>
            </a:fld>
            <a:endParaRPr lang="en-US"/>
          </a:p>
        </p:txBody>
      </p:sp>
      <p:pic>
        <p:nvPicPr>
          <p:cNvPr id="5" name="Picture 4">
            <a:extLst>
              <a:ext uri="{FF2B5EF4-FFF2-40B4-BE49-F238E27FC236}">
                <a16:creationId xmlns:a16="http://schemas.microsoft.com/office/drawing/2014/main" id="{E6AA06CA-751A-49BC-92A2-79A11D596DEC}"/>
              </a:ext>
            </a:extLst>
          </p:cNvPr>
          <p:cNvPicPr>
            <a:picLocks noChangeAspect="1"/>
          </p:cNvPicPr>
          <p:nvPr/>
        </p:nvPicPr>
        <p:blipFill>
          <a:blip r:embed="rId2"/>
          <a:stretch>
            <a:fillRect/>
          </a:stretch>
        </p:blipFill>
        <p:spPr>
          <a:xfrm>
            <a:off x="1241421" y="1499966"/>
            <a:ext cx="6384934" cy="3218422"/>
          </a:xfrm>
          <a:prstGeom prst="rect">
            <a:avLst/>
          </a:prstGeom>
        </p:spPr>
      </p:pic>
    </p:spTree>
    <p:extLst>
      <p:ext uri="{BB962C8B-B14F-4D97-AF65-F5344CB8AC3E}">
        <p14:creationId xmlns:p14="http://schemas.microsoft.com/office/powerpoint/2010/main" val="9178710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6A0C4-C277-4A10-A20D-8BE7DE1B888D}"/>
              </a:ext>
            </a:extLst>
          </p:cNvPr>
          <p:cNvSpPr>
            <a:spLocks noGrp="1"/>
          </p:cNvSpPr>
          <p:nvPr>
            <p:ph type="title"/>
          </p:nvPr>
        </p:nvSpPr>
        <p:spPr/>
        <p:txBody>
          <a:bodyPr/>
          <a:lstStyle/>
          <a:p>
            <a:r>
              <a:rPr lang="en-US" dirty="0"/>
              <a:t>L3 hit rate improvement</a:t>
            </a:r>
          </a:p>
        </p:txBody>
      </p:sp>
      <p:sp>
        <p:nvSpPr>
          <p:cNvPr id="3" name="Content Placeholder 2">
            <a:extLst>
              <a:ext uri="{FF2B5EF4-FFF2-40B4-BE49-F238E27FC236}">
                <a16:creationId xmlns:a16="http://schemas.microsoft.com/office/drawing/2014/main" id="{CAC6CEB1-9AD9-42A6-848F-D09B8FFD049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27BC4D1-2B47-4AB8-8A81-2495B15DBA1D}"/>
              </a:ext>
            </a:extLst>
          </p:cNvPr>
          <p:cNvSpPr>
            <a:spLocks noGrp="1"/>
          </p:cNvSpPr>
          <p:nvPr>
            <p:ph type="sldNum" sz="quarter" idx="12"/>
          </p:nvPr>
        </p:nvSpPr>
        <p:spPr/>
        <p:txBody>
          <a:bodyPr/>
          <a:lstStyle/>
          <a:p>
            <a:pPr>
              <a:defRPr/>
            </a:pPr>
            <a:fld id="{866DA6C0-E8D2-8D44-A834-246A4BF6B0E5}" type="slidenum">
              <a:rPr lang="en-US" smtClean="0"/>
              <a:pPr>
                <a:defRPr/>
              </a:pPr>
              <a:t>46</a:t>
            </a:fld>
            <a:endParaRPr lang="en-US"/>
          </a:p>
        </p:txBody>
      </p:sp>
      <p:pic>
        <p:nvPicPr>
          <p:cNvPr id="5" name="Picture 4">
            <a:extLst>
              <a:ext uri="{FF2B5EF4-FFF2-40B4-BE49-F238E27FC236}">
                <a16:creationId xmlns:a16="http://schemas.microsoft.com/office/drawing/2014/main" id="{1F2C2BA4-4FF2-4B47-BA09-49F114DCE1CD}"/>
              </a:ext>
            </a:extLst>
          </p:cNvPr>
          <p:cNvPicPr>
            <a:picLocks noChangeAspect="1"/>
          </p:cNvPicPr>
          <p:nvPr/>
        </p:nvPicPr>
        <p:blipFill>
          <a:blip r:embed="rId2"/>
          <a:stretch>
            <a:fillRect/>
          </a:stretch>
        </p:blipFill>
        <p:spPr>
          <a:xfrm>
            <a:off x="1543049" y="1488981"/>
            <a:ext cx="6111971" cy="3325066"/>
          </a:xfrm>
          <a:prstGeom prst="rect">
            <a:avLst/>
          </a:prstGeom>
        </p:spPr>
      </p:pic>
    </p:spTree>
    <p:extLst>
      <p:ext uri="{BB962C8B-B14F-4D97-AF65-F5344CB8AC3E}">
        <p14:creationId xmlns:p14="http://schemas.microsoft.com/office/powerpoint/2010/main" val="26669674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Larger TSI vs. BAI example</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866DA6C0-E8D2-8D44-A834-246A4BF6B0E5}" type="slidenum">
              <a:rPr lang="en-US" smtClean="0"/>
              <a:pPr>
                <a:defRPr/>
              </a:pPr>
              <a:t>47</a:t>
            </a:fld>
            <a:endParaRPr lang="en-US"/>
          </a:p>
        </p:txBody>
      </p:sp>
      <p:pic>
        <p:nvPicPr>
          <p:cNvPr id="5" name="Picture 4">
            <a:extLst>
              <a:ext uri="{FF2B5EF4-FFF2-40B4-BE49-F238E27FC236}">
                <a16:creationId xmlns:a16="http://schemas.microsoft.com/office/drawing/2014/main" id="{2EB903DB-4D7B-4ED2-BD27-C4D43744D39D}"/>
              </a:ext>
            </a:extLst>
          </p:cNvPr>
          <p:cNvPicPr>
            <a:picLocks noChangeAspect="1"/>
          </p:cNvPicPr>
          <p:nvPr/>
        </p:nvPicPr>
        <p:blipFill>
          <a:blip r:embed="rId2"/>
          <a:stretch>
            <a:fillRect/>
          </a:stretch>
        </p:blipFill>
        <p:spPr>
          <a:xfrm>
            <a:off x="905435" y="1344435"/>
            <a:ext cx="6669356" cy="3617530"/>
          </a:xfrm>
          <a:prstGeom prst="rect">
            <a:avLst/>
          </a:prstGeom>
        </p:spPr>
      </p:pic>
    </p:spTree>
    <p:extLst>
      <p:ext uri="{BB962C8B-B14F-4D97-AF65-F5344CB8AC3E}">
        <p14:creationId xmlns:p14="http://schemas.microsoft.com/office/powerpoint/2010/main" val="8020793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866DA6C0-E8D2-8D44-A834-246A4BF6B0E5}" type="slidenum">
              <a:rPr lang="en-US" smtClean="0"/>
              <a:pPr>
                <a:defRPr/>
              </a:pPr>
              <a:t>48</a:t>
            </a:fld>
            <a:endParaRPr lang="en-US"/>
          </a:p>
        </p:txBody>
      </p:sp>
    </p:spTree>
    <p:extLst>
      <p:ext uri="{BB962C8B-B14F-4D97-AF65-F5344CB8AC3E}">
        <p14:creationId xmlns:p14="http://schemas.microsoft.com/office/powerpoint/2010/main" val="1510203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D54234B-85FF-41A3-83D7-39D03319867E}"/>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19504" y="1921826"/>
            <a:ext cx="8692262" cy="1702609"/>
          </a:xfrm>
          <a:prstGeom prst="rect">
            <a:avLst/>
          </a:prstGeom>
        </p:spPr>
      </p:pic>
      <p:sp>
        <p:nvSpPr>
          <p:cNvPr id="20" name="TextBox 19"/>
          <p:cNvSpPr txBox="1"/>
          <p:nvPr/>
        </p:nvSpPr>
        <p:spPr>
          <a:xfrm>
            <a:off x="46343" y="5746214"/>
            <a:ext cx="9051315" cy="461665"/>
          </a:xfrm>
          <a:prstGeom prst="rect">
            <a:avLst/>
          </a:prstGeom>
          <a:solidFill>
            <a:srgbClr val="CCFFCC"/>
          </a:solidFill>
          <a:ln w="28575">
            <a:solidFill>
              <a:srgbClr val="000000"/>
            </a:solidFill>
          </a:ln>
        </p:spPr>
        <p:txBody>
          <a:bodyPr wrap="square" rtlCol="0">
            <a:spAutoFit/>
          </a:bodyPr>
          <a:lstStyle/>
          <a:p>
            <a:pPr algn="ctr"/>
            <a:r>
              <a:rPr lang="en-US" sz="2400" b="1" dirty="0"/>
              <a:t>Practical DRAM cache: low latency and bandwidth-efficient</a:t>
            </a:r>
          </a:p>
        </p:txBody>
      </p:sp>
      <p:sp>
        <p:nvSpPr>
          <p:cNvPr id="3" name="Rectangle 2"/>
          <p:cNvSpPr/>
          <p:nvPr/>
        </p:nvSpPr>
        <p:spPr>
          <a:xfrm>
            <a:off x="5916175" y="3429000"/>
            <a:ext cx="2995590" cy="61448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 y="1091425"/>
            <a:ext cx="9144000" cy="461665"/>
          </a:xfrm>
          <a:prstGeom prst="rect">
            <a:avLst/>
          </a:prstGeom>
        </p:spPr>
        <p:txBody>
          <a:bodyPr wrap="square">
            <a:spAutoFit/>
          </a:bodyPr>
          <a:lstStyle/>
          <a:p>
            <a:pPr lvl="0"/>
            <a:r>
              <a:rPr lang="en-US" sz="2400" dirty="0">
                <a:solidFill>
                  <a:prstClr val="black"/>
                </a:solidFill>
              </a:rPr>
              <a:t>Tags “part-of-line” </a:t>
            </a:r>
            <a:r>
              <a:rPr lang="en-US" sz="2400" dirty="0">
                <a:solidFill>
                  <a:prstClr val="black"/>
                </a:solidFill>
                <a:sym typeface="Wingdings"/>
              </a:rPr>
              <a:t> Alloy </a:t>
            </a:r>
            <a:r>
              <a:rPr lang="en-US" sz="2400" b="1" dirty="0" err="1">
                <a:solidFill>
                  <a:prstClr val="black"/>
                </a:solidFill>
                <a:sym typeface="Wingdings"/>
              </a:rPr>
              <a:t>Tag+Data</a:t>
            </a:r>
            <a:r>
              <a:rPr lang="en-US" sz="2400" dirty="0">
                <a:solidFill>
                  <a:prstClr val="black"/>
                </a:solidFill>
                <a:sym typeface="Wingdings"/>
              </a:rPr>
              <a:t> </a:t>
            </a:r>
            <a:r>
              <a:rPr lang="en-US" dirty="0">
                <a:sym typeface="Wingdings"/>
              </a:rPr>
              <a:t> Avoid </a:t>
            </a:r>
            <a:r>
              <a:rPr lang="en-US" b="1" dirty="0">
                <a:sym typeface="Wingdings"/>
              </a:rPr>
              <a:t>Tag Serialization</a:t>
            </a:r>
            <a:endParaRPr lang="en-US" sz="2400" b="1" dirty="0">
              <a:solidFill>
                <a:prstClr val="black"/>
              </a:solidFill>
              <a:sym typeface="Wingdings"/>
            </a:endParaRPr>
          </a:p>
        </p:txBody>
      </p:sp>
      <p:sp>
        <p:nvSpPr>
          <p:cNvPr id="8" name="Rectangle 7"/>
          <p:cNvSpPr/>
          <p:nvPr/>
        </p:nvSpPr>
        <p:spPr>
          <a:xfrm>
            <a:off x="5094514" y="3296257"/>
            <a:ext cx="3817251" cy="33796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One “</a:t>
            </a:r>
            <a:r>
              <a:rPr lang="en-US" sz="2400" dirty="0" err="1">
                <a:solidFill>
                  <a:srgbClr val="000000"/>
                </a:solidFill>
              </a:rPr>
              <a:t>Tag+Data</a:t>
            </a:r>
            <a:r>
              <a:rPr lang="en-US" sz="2400" dirty="0">
                <a:solidFill>
                  <a:srgbClr val="000000"/>
                </a:solidFill>
              </a:rPr>
              <a:t>”</a:t>
            </a:r>
          </a:p>
        </p:txBody>
      </p:sp>
      <p:sp>
        <p:nvSpPr>
          <p:cNvPr id="9" name="TextBox 8"/>
          <p:cNvSpPr txBox="1"/>
          <p:nvPr/>
        </p:nvSpPr>
        <p:spPr>
          <a:xfrm>
            <a:off x="46343" y="4043480"/>
            <a:ext cx="8765926" cy="461665"/>
          </a:xfrm>
          <a:prstGeom prst="rect">
            <a:avLst/>
          </a:prstGeom>
          <a:noFill/>
        </p:spPr>
        <p:txBody>
          <a:bodyPr wrap="none" rtlCol="0">
            <a:spAutoFit/>
          </a:bodyPr>
          <a:lstStyle/>
          <a:p>
            <a:r>
              <a:rPr lang="en-US" b="1" dirty="0">
                <a:solidFill>
                  <a:srgbClr val="800000"/>
                </a:solidFill>
              </a:rPr>
              <a:t>Similar to </a:t>
            </a:r>
            <a:r>
              <a:rPr lang="en-US" sz="2400" b="1" dirty="0">
                <a:solidFill>
                  <a:srgbClr val="800000"/>
                </a:solidFill>
              </a:rPr>
              <a:t>DRAM Cache in KNL: </a:t>
            </a:r>
            <a:r>
              <a:rPr lang="en-US" sz="2400" dirty="0"/>
              <a:t>Direct-mapped, Tags in ECC</a:t>
            </a:r>
          </a:p>
        </p:txBody>
      </p:sp>
      <p:sp>
        <p:nvSpPr>
          <p:cNvPr id="18" name="Title 1">
            <a:extLst>
              <a:ext uri="{FF2B5EF4-FFF2-40B4-BE49-F238E27FC236}">
                <a16:creationId xmlns:a16="http://schemas.microsoft.com/office/drawing/2014/main" id="{787E6F36-9323-4CB2-B858-3B1DCF9B8310}"/>
              </a:ext>
            </a:extLst>
          </p:cNvPr>
          <p:cNvSpPr>
            <a:spLocks noGrp="1"/>
          </p:cNvSpPr>
          <p:nvPr>
            <p:ph type="title"/>
          </p:nvPr>
        </p:nvSpPr>
        <p:spPr>
          <a:xfrm>
            <a:off x="247650" y="198438"/>
            <a:ext cx="8382000" cy="487362"/>
          </a:xfrm>
        </p:spPr>
        <p:txBody>
          <a:bodyPr/>
          <a:lstStyle/>
          <a:p>
            <a:r>
              <a:rPr lang="en-US" dirty="0"/>
              <a:t>PRACTICAL 3D-DRAM CACHE: ALLOY CACHE</a:t>
            </a:r>
          </a:p>
        </p:txBody>
      </p:sp>
    </p:spTree>
    <p:extLst>
      <p:ext uri="{BB962C8B-B14F-4D97-AF65-F5344CB8AC3E}">
        <p14:creationId xmlns:p14="http://schemas.microsoft.com/office/powerpoint/2010/main" val="2897181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hart 13">
            <a:extLst>
              <a:ext uri="{FF2B5EF4-FFF2-40B4-BE49-F238E27FC236}">
                <a16:creationId xmlns:a16="http://schemas.microsoft.com/office/drawing/2014/main" id="{4C301CF2-862C-4314-A89B-0DD4D7835E1A}"/>
              </a:ext>
            </a:extLst>
          </p:cNvPr>
          <p:cNvGraphicFramePr>
            <a:graphicFrameLocks/>
          </p:cNvGraphicFramePr>
          <p:nvPr>
            <p:extLst>
              <p:ext uri="{D42A27DB-BD31-4B8C-83A1-F6EECF244321}">
                <p14:modId xmlns:p14="http://schemas.microsoft.com/office/powerpoint/2010/main" val="4215629255"/>
              </p:ext>
            </p:extLst>
          </p:nvPr>
        </p:nvGraphicFramePr>
        <p:xfrm>
          <a:off x="48510" y="1040691"/>
          <a:ext cx="8784594" cy="4453571"/>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A99BB4F3-819A-4521-A69D-3211F8B92F87}"/>
              </a:ext>
            </a:extLst>
          </p:cNvPr>
          <p:cNvSpPr>
            <a:spLocks noGrp="1"/>
          </p:cNvSpPr>
          <p:nvPr>
            <p:ph type="title"/>
          </p:nvPr>
        </p:nvSpPr>
        <p:spPr>
          <a:xfrm>
            <a:off x="247649" y="198438"/>
            <a:ext cx="9664447" cy="487362"/>
          </a:xfrm>
        </p:spPr>
        <p:txBody>
          <a:bodyPr/>
          <a:lstStyle/>
          <a:p>
            <a:r>
              <a:rPr lang="en-US" dirty="0"/>
              <a:t>3D-DRAM Cache Bandwidth is important</a:t>
            </a:r>
          </a:p>
        </p:txBody>
      </p:sp>
      <p:sp>
        <p:nvSpPr>
          <p:cNvPr id="4" name="Slide Number Placeholder 3">
            <a:extLst>
              <a:ext uri="{FF2B5EF4-FFF2-40B4-BE49-F238E27FC236}">
                <a16:creationId xmlns:a16="http://schemas.microsoft.com/office/drawing/2014/main" id="{A5B2ED98-5DDE-4297-89E2-673F9BD6C54A}"/>
              </a:ext>
            </a:extLst>
          </p:cNvPr>
          <p:cNvSpPr>
            <a:spLocks noGrp="1"/>
          </p:cNvSpPr>
          <p:nvPr>
            <p:ph type="sldNum" sz="quarter" idx="12"/>
          </p:nvPr>
        </p:nvSpPr>
        <p:spPr/>
        <p:txBody>
          <a:bodyPr/>
          <a:lstStyle/>
          <a:p>
            <a:pPr>
              <a:defRPr/>
            </a:pPr>
            <a:fld id="{866DA6C0-E8D2-8D44-A834-246A4BF6B0E5}" type="slidenum">
              <a:rPr lang="en-US" smtClean="0"/>
              <a:pPr>
                <a:defRPr/>
              </a:pPr>
              <a:t>6</a:t>
            </a:fld>
            <a:endParaRPr lang="en-US"/>
          </a:p>
        </p:txBody>
      </p:sp>
      <p:sp>
        <p:nvSpPr>
          <p:cNvPr id="7" name="Shape 225">
            <a:extLst>
              <a:ext uri="{FF2B5EF4-FFF2-40B4-BE49-F238E27FC236}">
                <a16:creationId xmlns:a16="http://schemas.microsoft.com/office/drawing/2014/main" id="{6983DC72-7F63-4F43-BC59-F5F8C28E04E6}"/>
              </a:ext>
            </a:extLst>
          </p:cNvPr>
          <p:cNvSpPr/>
          <p:nvPr/>
        </p:nvSpPr>
        <p:spPr>
          <a:xfrm>
            <a:off x="11934" y="5494261"/>
            <a:ext cx="9132066" cy="1347447"/>
          </a:xfrm>
          <a:prstGeom prst="rect">
            <a:avLst/>
          </a:prstGeom>
          <a:solidFill>
            <a:srgbClr val="BBCFE6"/>
          </a:solidFill>
          <a:ln w="38100" cap="flat" cmpd="sng">
            <a:solidFill>
              <a:srgbClr val="FF6600"/>
            </a:solidFill>
            <a:prstDash val="solid"/>
            <a:round/>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2800" dirty="0">
                <a:solidFill>
                  <a:schemeClr val="dk1"/>
                </a:solidFill>
                <a:latin typeface="Arial"/>
                <a:ea typeface="Arial"/>
                <a:cs typeface="Arial"/>
                <a:sym typeface="Arial"/>
              </a:rPr>
              <a:t>2x-capacity cache improves performance by 10%. </a:t>
            </a:r>
          </a:p>
          <a:p>
            <a:pPr marL="0" marR="0" lvl="0" indent="0" algn="ctr" rtl="0">
              <a:lnSpc>
                <a:spcPct val="100000"/>
              </a:lnSpc>
              <a:spcBef>
                <a:spcPts val="0"/>
              </a:spcBef>
              <a:spcAft>
                <a:spcPts val="0"/>
              </a:spcAft>
              <a:buClr>
                <a:schemeClr val="dk1"/>
              </a:buClr>
              <a:buSzPct val="25000"/>
              <a:buFont typeface="Arial"/>
              <a:buNone/>
            </a:pPr>
            <a:r>
              <a:rPr lang="en-US" sz="2800" dirty="0">
                <a:solidFill>
                  <a:schemeClr val="dk1"/>
                </a:solidFill>
                <a:latin typeface="Arial"/>
                <a:ea typeface="Arial"/>
                <a:cs typeface="Arial"/>
                <a:sym typeface="Arial"/>
              </a:rPr>
              <a:t>And,</a:t>
            </a:r>
            <a:r>
              <a:rPr lang="en-US" dirty="0">
                <a:solidFill>
                  <a:schemeClr val="dk1"/>
                </a:solidFill>
                <a:latin typeface="Arial"/>
                <a:ea typeface="Arial"/>
                <a:cs typeface="Arial"/>
                <a:sym typeface="Arial"/>
              </a:rPr>
              <a:t> </a:t>
            </a:r>
            <a:r>
              <a:rPr lang="en-US" sz="2800" dirty="0">
                <a:solidFill>
                  <a:schemeClr val="dk1"/>
                </a:solidFill>
                <a:latin typeface="Arial"/>
                <a:ea typeface="Arial"/>
                <a:cs typeface="Arial"/>
                <a:sym typeface="Arial"/>
              </a:rPr>
              <a:t>additional 2x bandwidth increases speedup to 22%.</a:t>
            </a:r>
          </a:p>
          <a:p>
            <a:pPr marL="0" marR="0" lvl="0" indent="0" algn="ctr" rtl="0">
              <a:lnSpc>
                <a:spcPct val="100000"/>
              </a:lnSpc>
              <a:spcBef>
                <a:spcPts val="0"/>
              </a:spcBef>
              <a:spcAft>
                <a:spcPts val="0"/>
              </a:spcAft>
              <a:buClr>
                <a:schemeClr val="dk1"/>
              </a:buClr>
              <a:buSzPct val="25000"/>
              <a:buFont typeface="Arial"/>
              <a:buNone/>
            </a:pPr>
            <a:r>
              <a:rPr lang="en-US" sz="2800" dirty="0">
                <a:solidFill>
                  <a:schemeClr val="dk1"/>
                </a:solidFill>
                <a:latin typeface="Arial"/>
                <a:ea typeface="Arial"/>
                <a:cs typeface="Arial"/>
                <a:sym typeface="Arial"/>
              </a:rPr>
              <a:t>Improving both </a:t>
            </a:r>
            <a:r>
              <a:rPr lang="en-US" sz="2800" dirty="0">
                <a:solidFill>
                  <a:srgbClr val="FF3041"/>
                </a:solidFill>
                <a:latin typeface="Arial"/>
                <a:ea typeface="Arial"/>
                <a:cs typeface="Arial"/>
                <a:sym typeface="Arial"/>
              </a:rPr>
              <a:t>bandwidth</a:t>
            </a:r>
            <a:r>
              <a:rPr lang="en-US" dirty="0">
                <a:solidFill>
                  <a:schemeClr val="dk1"/>
                </a:solidFill>
                <a:latin typeface="Arial"/>
                <a:ea typeface="Arial"/>
                <a:cs typeface="Arial"/>
                <a:sym typeface="Arial"/>
              </a:rPr>
              <a:t> </a:t>
            </a:r>
            <a:r>
              <a:rPr lang="en-US" sz="2800" dirty="0">
                <a:solidFill>
                  <a:schemeClr val="dk1"/>
                </a:solidFill>
                <a:latin typeface="Arial"/>
                <a:ea typeface="Arial"/>
                <a:cs typeface="Arial"/>
                <a:sym typeface="Arial"/>
              </a:rPr>
              <a:t>and</a:t>
            </a:r>
            <a:r>
              <a:rPr lang="en-US" dirty="0">
                <a:solidFill>
                  <a:schemeClr val="dk1"/>
                </a:solidFill>
                <a:latin typeface="Arial"/>
                <a:ea typeface="Arial"/>
                <a:cs typeface="Arial"/>
                <a:sym typeface="Arial"/>
              </a:rPr>
              <a:t> </a:t>
            </a:r>
            <a:r>
              <a:rPr lang="en-US" sz="2800" dirty="0">
                <a:solidFill>
                  <a:schemeClr val="accent1">
                    <a:lumMod val="75000"/>
                  </a:schemeClr>
                </a:solidFill>
                <a:latin typeface="Arial"/>
                <a:ea typeface="Arial"/>
                <a:cs typeface="Arial"/>
                <a:sym typeface="Arial"/>
              </a:rPr>
              <a:t>capacity</a:t>
            </a:r>
            <a:r>
              <a:rPr lang="en-US" sz="2800" dirty="0">
                <a:solidFill>
                  <a:schemeClr val="dk1"/>
                </a:solidFill>
                <a:latin typeface="Arial"/>
                <a:ea typeface="Arial"/>
                <a:cs typeface="Arial"/>
                <a:sym typeface="Arial"/>
              </a:rPr>
              <a:t> is valuable.</a:t>
            </a:r>
          </a:p>
        </p:txBody>
      </p:sp>
      <p:cxnSp>
        <p:nvCxnSpPr>
          <p:cNvPr id="9" name="Shape 122">
            <a:extLst>
              <a:ext uri="{FF2B5EF4-FFF2-40B4-BE49-F238E27FC236}">
                <a16:creationId xmlns:a16="http://schemas.microsoft.com/office/drawing/2014/main" id="{1EAC05A6-A2BB-4EFA-9B1F-F89D82B748AC}"/>
              </a:ext>
            </a:extLst>
          </p:cNvPr>
          <p:cNvCxnSpPr>
            <a:cxnSpLocks/>
          </p:cNvCxnSpPr>
          <p:nvPr/>
        </p:nvCxnSpPr>
        <p:spPr>
          <a:xfrm flipV="1">
            <a:off x="1511559" y="3220204"/>
            <a:ext cx="7172955" cy="36036"/>
          </a:xfrm>
          <a:prstGeom prst="straightConnector1">
            <a:avLst/>
          </a:prstGeom>
          <a:noFill/>
          <a:ln w="38100" cap="flat" cmpd="sng">
            <a:solidFill>
              <a:schemeClr val="dk1"/>
            </a:solidFill>
            <a:prstDash val="solid"/>
            <a:round/>
            <a:headEnd type="none" w="med" len="med"/>
            <a:tailEnd type="none" w="med" len="med"/>
          </a:ln>
          <a:effectLst/>
        </p:spPr>
      </p:cxnSp>
      <p:cxnSp>
        <p:nvCxnSpPr>
          <p:cNvPr id="11" name="Shape 708">
            <a:extLst>
              <a:ext uri="{FF2B5EF4-FFF2-40B4-BE49-F238E27FC236}">
                <a16:creationId xmlns:a16="http://schemas.microsoft.com/office/drawing/2014/main" id="{3A325D13-2315-4505-A2D9-374B4D3A52C3}"/>
              </a:ext>
            </a:extLst>
          </p:cNvPr>
          <p:cNvCxnSpPr>
            <a:cxnSpLocks/>
          </p:cNvCxnSpPr>
          <p:nvPr/>
        </p:nvCxnSpPr>
        <p:spPr>
          <a:xfrm flipV="1">
            <a:off x="7575491" y="2585820"/>
            <a:ext cx="0" cy="387536"/>
          </a:xfrm>
          <a:prstGeom prst="straightConnector1">
            <a:avLst/>
          </a:prstGeom>
          <a:noFill/>
          <a:ln w="25400" cap="flat" cmpd="sng">
            <a:solidFill>
              <a:schemeClr val="dk1"/>
            </a:solidFill>
            <a:prstDash val="solid"/>
            <a:round/>
            <a:headEnd type="triangle" w="lg" len="lg"/>
            <a:tailEnd type="none" w="med" len="med"/>
          </a:ln>
        </p:spPr>
      </p:cxnSp>
      <p:cxnSp>
        <p:nvCxnSpPr>
          <p:cNvPr id="12" name="Shape 708">
            <a:extLst>
              <a:ext uri="{FF2B5EF4-FFF2-40B4-BE49-F238E27FC236}">
                <a16:creationId xmlns:a16="http://schemas.microsoft.com/office/drawing/2014/main" id="{D141BED1-E144-4E13-A5CE-E8D0CE6134F8}"/>
              </a:ext>
            </a:extLst>
          </p:cNvPr>
          <p:cNvCxnSpPr>
            <a:cxnSpLocks/>
          </p:cNvCxnSpPr>
          <p:nvPr/>
        </p:nvCxnSpPr>
        <p:spPr>
          <a:xfrm flipV="1">
            <a:off x="8030969" y="2289724"/>
            <a:ext cx="0" cy="387536"/>
          </a:xfrm>
          <a:prstGeom prst="straightConnector1">
            <a:avLst/>
          </a:prstGeom>
          <a:noFill/>
          <a:ln w="25400" cap="flat" cmpd="sng">
            <a:solidFill>
              <a:schemeClr val="dk1"/>
            </a:solidFill>
            <a:prstDash val="solid"/>
            <a:round/>
            <a:headEnd type="triangle" w="lg" len="lg"/>
            <a:tailEnd type="none" w="med" len="med"/>
          </a:ln>
        </p:spPr>
      </p:cxnSp>
      <p:sp>
        <p:nvSpPr>
          <p:cNvPr id="13" name="TextBox 12">
            <a:extLst>
              <a:ext uri="{FF2B5EF4-FFF2-40B4-BE49-F238E27FC236}">
                <a16:creationId xmlns:a16="http://schemas.microsoft.com/office/drawing/2014/main" id="{785E1E45-B88D-4BAA-8832-8824A646B0AE}"/>
              </a:ext>
            </a:extLst>
          </p:cNvPr>
          <p:cNvSpPr txBox="1"/>
          <p:nvPr/>
        </p:nvSpPr>
        <p:spPr>
          <a:xfrm>
            <a:off x="1993660" y="824662"/>
            <a:ext cx="6208751" cy="461665"/>
          </a:xfrm>
          <a:prstGeom prst="rect">
            <a:avLst/>
          </a:prstGeom>
          <a:noFill/>
        </p:spPr>
        <p:txBody>
          <a:bodyPr wrap="none" rtlCol="0">
            <a:spAutoFit/>
          </a:bodyPr>
          <a:lstStyle/>
          <a:p>
            <a:r>
              <a:rPr lang="en-US" sz="2400" dirty="0">
                <a:solidFill>
                  <a:schemeClr val="bg1">
                    <a:lumMod val="50000"/>
                  </a:schemeClr>
                </a:solidFill>
              </a:rPr>
              <a:t>On 8-CPU, 1GB DRAM Cache configuration</a:t>
            </a:r>
            <a:endParaRPr lang="en-US" sz="2400" dirty="0">
              <a:solidFill>
                <a:schemeClr val="bg1">
                  <a:lumMod val="50000"/>
                </a:schemeClr>
              </a:solidFill>
              <a:sym typeface="Wingdings"/>
            </a:endParaRPr>
          </a:p>
        </p:txBody>
      </p:sp>
      <p:sp>
        <p:nvSpPr>
          <p:cNvPr id="10" name="TextBox 9">
            <a:extLst>
              <a:ext uri="{FF2B5EF4-FFF2-40B4-BE49-F238E27FC236}">
                <a16:creationId xmlns:a16="http://schemas.microsoft.com/office/drawing/2014/main" id="{809AC1B6-14F4-4681-989F-74E413398F13}"/>
              </a:ext>
            </a:extLst>
          </p:cNvPr>
          <p:cNvSpPr txBox="1"/>
          <p:nvPr/>
        </p:nvSpPr>
        <p:spPr>
          <a:xfrm>
            <a:off x="7217952" y="2171459"/>
            <a:ext cx="818078" cy="461665"/>
          </a:xfrm>
          <a:prstGeom prst="rect">
            <a:avLst/>
          </a:prstGeom>
          <a:noFill/>
          <a:ln w="25400">
            <a:noFill/>
          </a:ln>
        </p:spPr>
        <p:txBody>
          <a:bodyPr wrap="square" rtlCol="0">
            <a:spAutoFit/>
          </a:bodyPr>
          <a:lstStyle/>
          <a:p>
            <a:pPr algn="ctr"/>
            <a:r>
              <a:rPr lang="en-US" dirty="0">
                <a:solidFill>
                  <a:srgbClr val="000000"/>
                </a:solidFill>
                <a:latin typeface="Arial"/>
                <a:cs typeface="Arial"/>
              </a:rPr>
              <a:t>10%</a:t>
            </a:r>
          </a:p>
        </p:txBody>
      </p:sp>
      <p:sp>
        <p:nvSpPr>
          <p:cNvPr id="15" name="TextBox 14">
            <a:extLst>
              <a:ext uri="{FF2B5EF4-FFF2-40B4-BE49-F238E27FC236}">
                <a16:creationId xmlns:a16="http://schemas.microsoft.com/office/drawing/2014/main" id="{1FFA5B0E-2512-4F21-B884-6B904897A22D}"/>
              </a:ext>
            </a:extLst>
          </p:cNvPr>
          <p:cNvSpPr txBox="1"/>
          <p:nvPr/>
        </p:nvSpPr>
        <p:spPr>
          <a:xfrm>
            <a:off x="7476289" y="1891231"/>
            <a:ext cx="1242657" cy="461665"/>
          </a:xfrm>
          <a:prstGeom prst="rect">
            <a:avLst/>
          </a:prstGeom>
          <a:noFill/>
          <a:ln w="25400">
            <a:noFill/>
          </a:ln>
        </p:spPr>
        <p:txBody>
          <a:bodyPr wrap="square" rtlCol="0">
            <a:spAutoFit/>
          </a:bodyPr>
          <a:lstStyle/>
          <a:p>
            <a:pPr algn="ctr"/>
            <a:r>
              <a:rPr lang="en-US" dirty="0">
                <a:solidFill>
                  <a:srgbClr val="000000"/>
                </a:solidFill>
                <a:latin typeface="Arial"/>
                <a:cs typeface="Arial"/>
              </a:rPr>
              <a:t>22%</a:t>
            </a:r>
          </a:p>
        </p:txBody>
      </p:sp>
    </p:spTree>
    <p:extLst>
      <p:ext uri="{BB962C8B-B14F-4D97-AF65-F5344CB8AC3E}">
        <p14:creationId xmlns:p14="http://schemas.microsoft.com/office/powerpoint/2010/main" val="123337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83820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7</a:t>
            </a:fld>
            <a:endParaRPr lang="en-US"/>
          </a:p>
        </p:txBody>
      </p:sp>
      <p:sp>
        <p:nvSpPr>
          <p:cNvPr id="65" name="TextBox 64"/>
          <p:cNvSpPr txBox="1"/>
          <p:nvPr/>
        </p:nvSpPr>
        <p:spPr>
          <a:xfrm>
            <a:off x="-1" y="990600"/>
            <a:ext cx="9144001" cy="584776"/>
          </a:xfrm>
          <a:prstGeom prst="rect">
            <a:avLst/>
          </a:prstGeom>
          <a:noFill/>
        </p:spPr>
        <p:txBody>
          <a:bodyPr wrap="square" rtlCol="0">
            <a:spAutoFit/>
          </a:bodyPr>
          <a:lstStyle/>
          <a:p>
            <a:pPr lvl="0" algn="ctr">
              <a:spcBef>
                <a:spcPts val="0"/>
              </a:spcBef>
              <a:spcAft>
                <a:spcPts val="0"/>
              </a:spcAft>
              <a:buSzPct val="25000"/>
            </a:pPr>
            <a:r>
              <a:rPr lang="en-US" sz="3200" dirty="0">
                <a:solidFill>
                  <a:schemeClr val="dk1"/>
                </a:solidFill>
                <a:latin typeface="Calibri"/>
                <a:ea typeface="Arial"/>
                <a:cs typeface="Calibri"/>
                <a:sym typeface="Arial"/>
              </a:rPr>
              <a:t>Baseline: Direct-Mapped, One Data Block in an access</a:t>
            </a:r>
          </a:p>
        </p:txBody>
      </p:sp>
      <p:sp>
        <p:nvSpPr>
          <p:cNvPr id="3" name="Rectangle 2"/>
          <p:cNvSpPr/>
          <p:nvPr/>
        </p:nvSpPr>
        <p:spPr>
          <a:xfrm>
            <a:off x="304800" y="2743200"/>
            <a:ext cx="1600200" cy="25146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Shape 205"/>
          <p:cNvSpPr/>
          <p:nvPr/>
        </p:nvSpPr>
        <p:spPr>
          <a:xfrm>
            <a:off x="381000" y="2819400"/>
            <a:ext cx="1459828"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A</a:t>
            </a:r>
            <a:endParaRPr lang="en-US" sz="3200" b="1" i="0" u="none" strike="noStrike" cap="none" dirty="0">
              <a:latin typeface="Calibri"/>
              <a:ea typeface="Arial"/>
              <a:cs typeface="Calibri"/>
              <a:sym typeface="Arial"/>
            </a:endParaRPr>
          </a:p>
        </p:txBody>
      </p:sp>
      <p:sp>
        <p:nvSpPr>
          <p:cNvPr id="12" name="Shape 210"/>
          <p:cNvSpPr/>
          <p:nvPr/>
        </p:nvSpPr>
        <p:spPr>
          <a:xfrm>
            <a:off x="389739" y="4648200"/>
            <a:ext cx="1459828"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i="0" u="none" strike="noStrike" cap="none" dirty="0">
                <a:latin typeface="Calibri"/>
                <a:ea typeface="Arial"/>
                <a:cs typeface="Calibri"/>
                <a:sym typeface="Arial"/>
              </a:rPr>
              <a:t>D</a:t>
            </a:r>
          </a:p>
        </p:txBody>
      </p:sp>
      <p:sp>
        <p:nvSpPr>
          <p:cNvPr id="17" name="Shape 207"/>
          <p:cNvSpPr/>
          <p:nvPr/>
        </p:nvSpPr>
        <p:spPr>
          <a:xfrm>
            <a:off x="361510" y="5352152"/>
            <a:ext cx="1524000" cy="439048"/>
          </a:xfrm>
          <a:prstGeom prst="rect">
            <a:avLst/>
          </a:prstGeom>
          <a:noFill/>
          <a:ln w="25400" cap="flat" cmpd="sng">
            <a:no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Baseline</a:t>
            </a:r>
            <a:endParaRPr lang="en-US" sz="2200" b="1" i="0" u="none" strike="noStrike" cap="none" dirty="0">
              <a:solidFill>
                <a:schemeClr val="dk1"/>
              </a:solidFill>
              <a:latin typeface="Calibri"/>
              <a:ea typeface="Arial"/>
              <a:cs typeface="Calibri"/>
              <a:sym typeface="Arial"/>
            </a:endParaRPr>
          </a:p>
        </p:txBody>
      </p:sp>
      <p:sp>
        <p:nvSpPr>
          <p:cNvPr id="21" name="Shape 205"/>
          <p:cNvSpPr/>
          <p:nvPr/>
        </p:nvSpPr>
        <p:spPr>
          <a:xfrm>
            <a:off x="381000" y="4038600"/>
            <a:ext cx="1459828"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C</a:t>
            </a:r>
            <a:endParaRPr lang="en-US" sz="3200" b="1" i="0" u="none" strike="noStrike" cap="none" dirty="0">
              <a:latin typeface="Calibri"/>
              <a:ea typeface="Arial"/>
              <a:cs typeface="Calibri"/>
              <a:sym typeface="Arial"/>
            </a:endParaRPr>
          </a:p>
        </p:txBody>
      </p:sp>
      <p:sp>
        <p:nvSpPr>
          <p:cNvPr id="22" name="Shape 210"/>
          <p:cNvSpPr/>
          <p:nvPr/>
        </p:nvSpPr>
        <p:spPr>
          <a:xfrm>
            <a:off x="381000" y="3429000"/>
            <a:ext cx="1459828"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B</a:t>
            </a:r>
            <a:endParaRPr lang="en-US" sz="3200" b="1" i="0" u="none" strike="noStrike" cap="none" dirty="0">
              <a:latin typeface="Calibri"/>
              <a:ea typeface="Arial"/>
              <a:cs typeface="Calibri"/>
              <a:sym typeface="Arial"/>
            </a:endParaRPr>
          </a:p>
        </p:txBody>
      </p:sp>
      <p:grpSp>
        <p:nvGrpSpPr>
          <p:cNvPr id="31" name="Group 30"/>
          <p:cNvGrpSpPr/>
          <p:nvPr/>
        </p:nvGrpSpPr>
        <p:grpSpPr>
          <a:xfrm>
            <a:off x="1901657" y="1828800"/>
            <a:ext cx="5337343" cy="598666"/>
            <a:chOff x="2220393" y="1819577"/>
            <a:chExt cx="5337343" cy="598666"/>
          </a:xfrm>
        </p:grpSpPr>
        <p:sp>
          <p:nvSpPr>
            <p:cNvPr id="32" name="TextBox 31"/>
            <p:cNvSpPr txBox="1"/>
            <p:nvPr/>
          </p:nvSpPr>
          <p:spPr>
            <a:xfrm>
              <a:off x="2667000" y="1833467"/>
              <a:ext cx="433332" cy="584776"/>
            </a:xfrm>
            <a:prstGeom prst="rect">
              <a:avLst/>
            </a:prstGeom>
            <a:noFill/>
          </p:spPr>
          <p:txBody>
            <a:bodyPr wrap="none" rtlCol="0">
              <a:spAutoFit/>
            </a:bodyPr>
            <a:lstStyle/>
            <a:p>
              <a:r>
                <a:rPr lang="en-US" sz="3200" b="1" dirty="0">
                  <a:latin typeface="Calibri"/>
                  <a:cs typeface="Calibri"/>
                </a:rPr>
                <a:t>A</a:t>
              </a:r>
            </a:p>
          </p:txBody>
        </p:sp>
        <p:sp>
          <p:nvSpPr>
            <p:cNvPr id="34" name="Right Arrow 33"/>
            <p:cNvSpPr/>
            <p:nvPr/>
          </p:nvSpPr>
          <p:spPr>
            <a:xfrm>
              <a:off x="3091200" y="2031803"/>
              <a:ext cx="914400" cy="188105"/>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4038600" y="1833467"/>
              <a:ext cx="414697" cy="584776"/>
            </a:xfrm>
            <a:prstGeom prst="rect">
              <a:avLst/>
            </a:prstGeom>
            <a:noFill/>
          </p:spPr>
          <p:txBody>
            <a:bodyPr wrap="none" rtlCol="0">
              <a:spAutoFit/>
            </a:bodyPr>
            <a:lstStyle/>
            <a:p>
              <a:r>
                <a:rPr lang="en-US" sz="3200" b="1" dirty="0">
                  <a:latin typeface="Calibri"/>
                  <a:cs typeface="Calibri"/>
                </a:rPr>
                <a:t>B</a:t>
              </a:r>
            </a:p>
          </p:txBody>
        </p:sp>
        <p:sp>
          <p:nvSpPr>
            <p:cNvPr id="39" name="TextBox 38"/>
            <p:cNvSpPr txBox="1"/>
            <p:nvPr/>
          </p:nvSpPr>
          <p:spPr>
            <a:xfrm>
              <a:off x="5424448" y="1833467"/>
              <a:ext cx="401873" cy="584776"/>
            </a:xfrm>
            <a:prstGeom prst="rect">
              <a:avLst/>
            </a:prstGeom>
            <a:noFill/>
          </p:spPr>
          <p:txBody>
            <a:bodyPr wrap="none" rtlCol="0">
              <a:spAutoFit/>
            </a:bodyPr>
            <a:lstStyle/>
            <a:p>
              <a:r>
                <a:rPr lang="en-US" sz="3200" b="1" dirty="0">
                  <a:latin typeface="Calibri"/>
                  <a:cs typeface="Calibri"/>
                </a:rPr>
                <a:t>C</a:t>
              </a:r>
            </a:p>
          </p:txBody>
        </p:sp>
        <p:sp>
          <p:nvSpPr>
            <p:cNvPr id="40" name="TextBox 39"/>
            <p:cNvSpPr txBox="1"/>
            <p:nvPr/>
          </p:nvSpPr>
          <p:spPr>
            <a:xfrm>
              <a:off x="6735336" y="1833467"/>
              <a:ext cx="443351" cy="584776"/>
            </a:xfrm>
            <a:prstGeom prst="rect">
              <a:avLst/>
            </a:prstGeom>
            <a:noFill/>
          </p:spPr>
          <p:txBody>
            <a:bodyPr wrap="none" rtlCol="0">
              <a:spAutoFit/>
            </a:bodyPr>
            <a:lstStyle/>
            <a:p>
              <a:r>
                <a:rPr lang="en-US" sz="3200" b="1" dirty="0">
                  <a:latin typeface="Calibri"/>
                  <a:cs typeface="Calibri"/>
                </a:rPr>
                <a:t>D</a:t>
              </a:r>
            </a:p>
          </p:txBody>
        </p:sp>
        <p:grpSp>
          <p:nvGrpSpPr>
            <p:cNvPr id="41" name="Group 40"/>
            <p:cNvGrpSpPr/>
            <p:nvPr/>
          </p:nvGrpSpPr>
          <p:grpSpPr>
            <a:xfrm>
              <a:off x="2220393" y="1819577"/>
              <a:ext cx="5337343" cy="335617"/>
              <a:chOff x="2220393" y="1802297"/>
              <a:chExt cx="5337343" cy="335617"/>
            </a:xfrm>
          </p:grpSpPr>
          <p:cxnSp>
            <p:nvCxnSpPr>
              <p:cNvPr id="47" name="Straight Connector 46"/>
              <p:cNvCxnSpPr/>
              <p:nvPr/>
            </p:nvCxnSpPr>
            <p:spPr>
              <a:xfrm flipH="1" flipV="1">
                <a:off x="7508041" y="1802297"/>
                <a:ext cx="7436" cy="335617"/>
              </a:xfrm>
              <a:prstGeom prst="line">
                <a:avLst/>
              </a:prstGeom>
              <a:ln w="1016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2220393" y="1828800"/>
                <a:ext cx="5337343" cy="26453"/>
              </a:xfrm>
              <a:prstGeom prst="line">
                <a:avLst/>
              </a:prstGeom>
              <a:ln w="1016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7169037" y="2107680"/>
                <a:ext cx="381000" cy="0"/>
              </a:xfrm>
              <a:prstGeom prst="line">
                <a:avLst/>
              </a:prstGeom>
              <a:ln w="1016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42" name="Group 41"/>
            <p:cNvGrpSpPr/>
            <p:nvPr/>
          </p:nvGrpSpPr>
          <p:grpSpPr>
            <a:xfrm flipH="1">
              <a:off x="2234160" y="1852706"/>
              <a:ext cx="381000" cy="340294"/>
              <a:chOff x="7332480" y="2021906"/>
              <a:chExt cx="381000" cy="340294"/>
            </a:xfrm>
          </p:grpSpPr>
          <p:cxnSp>
            <p:nvCxnSpPr>
              <p:cNvPr id="45" name="Straight Connector 44"/>
              <p:cNvCxnSpPr/>
              <p:nvPr/>
            </p:nvCxnSpPr>
            <p:spPr>
              <a:xfrm flipH="1" flipV="1">
                <a:off x="7674208" y="2021906"/>
                <a:ext cx="4712" cy="340294"/>
              </a:xfrm>
              <a:prstGeom prst="line">
                <a:avLst/>
              </a:prstGeom>
              <a:ln w="1016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7332480" y="2320923"/>
                <a:ext cx="381000" cy="0"/>
              </a:xfrm>
              <a:prstGeom prst="line">
                <a:avLst/>
              </a:prstGeom>
              <a:ln w="1016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43" name="Right Arrow 42"/>
            <p:cNvSpPr/>
            <p:nvPr/>
          </p:nvSpPr>
          <p:spPr>
            <a:xfrm>
              <a:off x="4495800" y="2031803"/>
              <a:ext cx="914400" cy="188105"/>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ight Arrow 43"/>
            <p:cNvSpPr/>
            <p:nvPr/>
          </p:nvSpPr>
          <p:spPr>
            <a:xfrm>
              <a:off x="5834400" y="2031803"/>
              <a:ext cx="914400" cy="188105"/>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Title 6">
            <a:extLst>
              <a:ext uri="{FF2B5EF4-FFF2-40B4-BE49-F238E27FC236}">
                <a16:creationId xmlns:a16="http://schemas.microsoft.com/office/drawing/2014/main" id="{E89A35C8-E1DD-4364-A43C-162F18E0E0C4}"/>
              </a:ext>
            </a:extLst>
          </p:cNvPr>
          <p:cNvSpPr>
            <a:spLocks noGrp="1"/>
          </p:cNvSpPr>
          <p:nvPr>
            <p:ph type="title"/>
          </p:nvPr>
        </p:nvSpPr>
        <p:spPr/>
        <p:txBody>
          <a:bodyPr/>
          <a:lstStyle/>
          <a:p>
            <a:r>
              <a:rPr lang="en-US" dirty="0"/>
              <a:t>INTRODUCTION: DRAM CACHE</a:t>
            </a:r>
          </a:p>
        </p:txBody>
      </p:sp>
      <p:sp>
        <p:nvSpPr>
          <p:cNvPr id="33" name="Slide Number Placeholder 3">
            <a:extLst>
              <a:ext uri="{FF2B5EF4-FFF2-40B4-BE49-F238E27FC236}">
                <a16:creationId xmlns:a16="http://schemas.microsoft.com/office/drawing/2014/main" id="{AAD25F4E-5739-4DE7-9F63-824D23CE6552}"/>
              </a:ext>
            </a:extLst>
          </p:cNvPr>
          <p:cNvSpPr txBox="1">
            <a:spLocks/>
          </p:cNvSpPr>
          <p:nvPr/>
        </p:nvSpPr>
        <p:spPr>
          <a:xfrm>
            <a:off x="6901995" y="6632222"/>
            <a:ext cx="2133600" cy="242215"/>
          </a:xfrm>
          <a:prstGeom prst="rect">
            <a:avLst/>
          </a:prstGeom>
        </p:spPr>
        <p:txBody>
          <a:bodyPr vert="horz" lIns="91440" tIns="45720" rIns="91440" bIns="45720" rtlCol="0" anchor="ctr"/>
          <a:lstStyle>
            <a:defPPr>
              <a:defRPr lang="en-US"/>
            </a:defPPr>
            <a:lvl1pPr algn="r" rtl="0" fontAlgn="auto">
              <a:spcBef>
                <a:spcPts val="0"/>
              </a:spcBef>
              <a:spcAft>
                <a:spcPts val="0"/>
              </a:spcAft>
              <a:defRPr sz="1400" b="1" kern="1200">
                <a:solidFill>
                  <a:schemeClr val="accent3"/>
                </a:solidFill>
                <a:latin typeface="Arial"/>
                <a:ea typeface="+mn-ea"/>
                <a:cs typeface="Arial"/>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pPr>
              <a:defRPr/>
            </a:pPr>
            <a:fld id="{79B9E78F-ABFD-44CE-894E-3D6432B5FCE3}" type="slidenum">
              <a:rPr lang="en-US" smtClean="0"/>
              <a:pPr>
                <a:defRPr/>
              </a:pPr>
              <a:t>7</a:t>
            </a:fld>
            <a:endParaRPr lang="en-US"/>
          </a:p>
        </p:txBody>
      </p:sp>
      <p:grpSp>
        <p:nvGrpSpPr>
          <p:cNvPr id="95" name="Group 94">
            <a:extLst>
              <a:ext uri="{FF2B5EF4-FFF2-40B4-BE49-F238E27FC236}">
                <a16:creationId xmlns:a16="http://schemas.microsoft.com/office/drawing/2014/main" id="{F6006E9B-0428-4AE0-9356-79E7B8CB8446}"/>
              </a:ext>
            </a:extLst>
          </p:cNvPr>
          <p:cNvGrpSpPr/>
          <p:nvPr/>
        </p:nvGrpSpPr>
        <p:grpSpPr>
          <a:xfrm>
            <a:off x="6934200" y="2743200"/>
            <a:ext cx="2209800" cy="3048000"/>
            <a:chOff x="3505200" y="2743200"/>
            <a:chExt cx="2133600" cy="3048000"/>
          </a:xfrm>
        </p:grpSpPr>
        <p:sp>
          <p:nvSpPr>
            <p:cNvPr id="96" name="Rectangle 95">
              <a:extLst>
                <a:ext uri="{FF2B5EF4-FFF2-40B4-BE49-F238E27FC236}">
                  <a16:creationId xmlns:a16="http://schemas.microsoft.com/office/drawing/2014/main" id="{FC21466E-FA65-40F8-8D50-5DAE3C888AD6}"/>
                </a:ext>
              </a:extLst>
            </p:cNvPr>
            <p:cNvSpPr/>
            <p:nvPr/>
          </p:nvSpPr>
          <p:spPr>
            <a:xfrm>
              <a:off x="3733800" y="2743200"/>
              <a:ext cx="1600200" cy="25146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Shape 205">
              <a:extLst>
                <a:ext uri="{FF2B5EF4-FFF2-40B4-BE49-F238E27FC236}">
                  <a16:creationId xmlns:a16="http://schemas.microsoft.com/office/drawing/2014/main" id="{E62E321C-626B-4324-84EC-AC343B8619DF}"/>
                </a:ext>
              </a:extLst>
            </p:cNvPr>
            <p:cNvSpPr/>
            <p:nvPr/>
          </p:nvSpPr>
          <p:spPr>
            <a:xfrm>
              <a:off x="3810000" y="2819400"/>
              <a:ext cx="1447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A</a:t>
              </a:r>
              <a:endParaRPr lang="en-US" sz="3200" b="1" i="0" u="none" strike="noStrike" cap="none" dirty="0">
                <a:latin typeface="Calibri"/>
                <a:ea typeface="Arial"/>
                <a:cs typeface="Calibri"/>
                <a:sym typeface="Arial"/>
              </a:endParaRPr>
            </a:p>
          </p:txBody>
        </p:sp>
        <p:sp>
          <p:nvSpPr>
            <p:cNvPr id="98" name="Shape 207">
              <a:extLst>
                <a:ext uri="{FF2B5EF4-FFF2-40B4-BE49-F238E27FC236}">
                  <a16:creationId xmlns:a16="http://schemas.microsoft.com/office/drawing/2014/main" id="{E43630A6-005D-44BD-A6C9-F23A878DA8A6}"/>
                </a:ext>
              </a:extLst>
            </p:cNvPr>
            <p:cNvSpPr/>
            <p:nvPr/>
          </p:nvSpPr>
          <p:spPr>
            <a:xfrm>
              <a:off x="3505200" y="5352152"/>
              <a:ext cx="2133600" cy="439048"/>
            </a:xfrm>
            <a:prstGeom prst="rect">
              <a:avLst/>
            </a:prstGeom>
            <a:noFill/>
            <a:ln w="25400" cap="flat" cmpd="sng">
              <a:no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br>
                <a:rPr lang="en-US" sz="2200" b="1" dirty="0">
                  <a:solidFill>
                    <a:schemeClr val="dk1"/>
                  </a:solidFill>
                  <a:latin typeface="Calibri"/>
                  <a:ea typeface="Arial"/>
                  <a:cs typeface="Calibri"/>
                  <a:sym typeface="Arial"/>
                </a:rPr>
              </a:br>
              <a:r>
                <a:rPr lang="en-US" sz="2200" b="1" dirty="0">
                  <a:solidFill>
                    <a:schemeClr val="dk1"/>
                  </a:solidFill>
                  <a:latin typeface="Calibri"/>
                  <a:ea typeface="Arial"/>
                  <a:cs typeface="Calibri"/>
                  <a:sym typeface="Arial"/>
                </a:rPr>
                <a:t>Spatial </a:t>
              </a:r>
            </a:p>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Indexing</a:t>
              </a:r>
            </a:p>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a:t>
              </a:r>
              <a:r>
                <a:rPr lang="en-US" sz="2200" b="1" dirty="0">
                  <a:solidFill>
                    <a:srgbClr val="FF0000"/>
                  </a:solidFill>
                  <a:latin typeface="Calibri"/>
                  <a:ea typeface="Arial"/>
                  <a:cs typeface="Calibri"/>
                  <a:sym typeface="Arial"/>
                </a:rPr>
                <a:t>Incompressible</a:t>
              </a:r>
              <a:r>
                <a:rPr lang="en-US" sz="2200" b="1" dirty="0">
                  <a:solidFill>
                    <a:schemeClr val="dk1"/>
                  </a:solidFill>
                  <a:latin typeface="Calibri"/>
                  <a:ea typeface="Arial"/>
                  <a:cs typeface="Calibri"/>
                  <a:sym typeface="Arial"/>
                </a:rPr>
                <a:t>)</a:t>
              </a:r>
            </a:p>
          </p:txBody>
        </p:sp>
        <p:sp>
          <p:nvSpPr>
            <p:cNvPr id="99" name="Shape 205">
              <a:extLst>
                <a:ext uri="{FF2B5EF4-FFF2-40B4-BE49-F238E27FC236}">
                  <a16:creationId xmlns:a16="http://schemas.microsoft.com/office/drawing/2014/main" id="{63DE5FEC-39DF-46D6-B967-47D53DEB1343}"/>
                </a:ext>
              </a:extLst>
            </p:cNvPr>
            <p:cNvSpPr/>
            <p:nvPr/>
          </p:nvSpPr>
          <p:spPr>
            <a:xfrm>
              <a:off x="3810000" y="3429000"/>
              <a:ext cx="1447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C</a:t>
              </a:r>
              <a:endParaRPr lang="en-US" sz="3200" b="1" i="0" u="none" strike="noStrike" cap="none" dirty="0">
                <a:latin typeface="Calibri"/>
                <a:ea typeface="Arial"/>
                <a:cs typeface="Calibri"/>
                <a:sym typeface="Arial"/>
              </a:endParaRPr>
            </a:p>
          </p:txBody>
        </p:sp>
      </p:grpSp>
      <p:sp>
        <p:nvSpPr>
          <p:cNvPr id="100" name="Rectangle 99">
            <a:extLst>
              <a:ext uri="{FF2B5EF4-FFF2-40B4-BE49-F238E27FC236}">
                <a16:creationId xmlns:a16="http://schemas.microsoft.com/office/drawing/2014/main" id="{6DE958C7-B35E-4E66-BAE8-3DED9DB92685}"/>
              </a:ext>
            </a:extLst>
          </p:cNvPr>
          <p:cNvSpPr/>
          <p:nvPr/>
        </p:nvSpPr>
        <p:spPr>
          <a:xfrm>
            <a:off x="7249886" y="2819400"/>
            <a:ext cx="1499507"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190E4D15-1CAA-49E9-872E-47CB81273074}"/>
              </a:ext>
            </a:extLst>
          </p:cNvPr>
          <p:cNvSpPr/>
          <p:nvPr/>
        </p:nvSpPr>
        <p:spPr>
          <a:xfrm>
            <a:off x="7249886" y="3429000"/>
            <a:ext cx="1499507"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Shape 205">
            <a:extLst>
              <a:ext uri="{FF2B5EF4-FFF2-40B4-BE49-F238E27FC236}">
                <a16:creationId xmlns:a16="http://schemas.microsoft.com/office/drawing/2014/main" id="{B81B337F-C221-4898-A76C-04ED3DE375EF}"/>
              </a:ext>
            </a:extLst>
          </p:cNvPr>
          <p:cNvSpPr/>
          <p:nvPr/>
        </p:nvSpPr>
        <p:spPr>
          <a:xfrm>
            <a:off x="7239000" y="4648200"/>
            <a:ext cx="1524000" cy="527961"/>
          </a:xfrm>
          <a:prstGeom prst="rect">
            <a:avLst/>
          </a:prstGeom>
          <a:solidFill>
            <a:schemeClr val="accent6">
              <a:lumMod val="75000"/>
            </a:schemeClr>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Y</a:t>
            </a:r>
            <a:endParaRPr lang="en-US" sz="3200" b="1" i="0" u="none" strike="noStrike" cap="none" dirty="0">
              <a:latin typeface="Calibri"/>
              <a:ea typeface="Arial"/>
              <a:cs typeface="Calibri"/>
              <a:sym typeface="Arial"/>
            </a:endParaRPr>
          </a:p>
        </p:txBody>
      </p:sp>
      <p:sp>
        <p:nvSpPr>
          <p:cNvPr id="103" name="Rectangle 102">
            <a:extLst>
              <a:ext uri="{FF2B5EF4-FFF2-40B4-BE49-F238E27FC236}">
                <a16:creationId xmlns:a16="http://schemas.microsoft.com/office/drawing/2014/main" id="{2731ABDE-6F76-4788-B988-F6C722858F14}"/>
              </a:ext>
            </a:extLst>
          </p:cNvPr>
          <p:cNvSpPr/>
          <p:nvPr/>
        </p:nvSpPr>
        <p:spPr>
          <a:xfrm>
            <a:off x="7249886" y="4648200"/>
            <a:ext cx="1499507"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4" name="Shape 205">
            <a:extLst>
              <a:ext uri="{FF2B5EF4-FFF2-40B4-BE49-F238E27FC236}">
                <a16:creationId xmlns:a16="http://schemas.microsoft.com/office/drawing/2014/main" id="{16D2B286-C159-4C67-8979-B0F01D79B62A}"/>
              </a:ext>
            </a:extLst>
          </p:cNvPr>
          <p:cNvSpPr/>
          <p:nvPr/>
        </p:nvSpPr>
        <p:spPr>
          <a:xfrm>
            <a:off x="7239000" y="4038600"/>
            <a:ext cx="1524000" cy="527961"/>
          </a:xfrm>
          <a:prstGeom prst="rect">
            <a:avLst/>
          </a:prstGeom>
          <a:solidFill>
            <a:srgbClr val="E46C0A"/>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W</a:t>
            </a:r>
            <a:endParaRPr lang="en-US" sz="3200" b="1" i="0" u="none" strike="noStrike" cap="none" dirty="0">
              <a:latin typeface="Calibri"/>
              <a:ea typeface="Arial"/>
              <a:cs typeface="Calibri"/>
              <a:sym typeface="Arial"/>
            </a:endParaRPr>
          </a:p>
        </p:txBody>
      </p:sp>
      <p:sp>
        <p:nvSpPr>
          <p:cNvPr id="105" name="Rectangle 104">
            <a:extLst>
              <a:ext uri="{FF2B5EF4-FFF2-40B4-BE49-F238E27FC236}">
                <a16:creationId xmlns:a16="http://schemas.microsoft.com/office/drawing/2014/main" id="{02584048-44B9-4BD8-82FF-27183EF37D5F}"/>
              </a:ext>
            </a:extLst>
          </p:cNvPr>
          <p:cNvSpPr/>
          <p:nvPr/>
        </p:nvSpPr>
        <p:spPr>
          <a:xfrm>
            <a:off x="7249886" y="4038600"/>
            <a:ext cx="1499507"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grpSp>
        <p:nvGrpSpPr>
          <p:cNvPr id="106" name="Group 105">
            <a:extLst>
              <a:ext uri="{FF2B5EF4-FFF2-40B4-BE49-F238E27FC236}">
                <a16:creationId xmlns:a16="http://schemas.microsoft.com/office/drawing/2014/main" id="{56F59064-A77B-4171-B531-E81D82D5435B}"/>
              </a:ext>
            </a:extLst>
          </p:cNvPr>
          <p:cNvGrpSpPr/>
          <p:nvPr/>
        </p:nvGrpSpPr>
        <p:grpSpPr>
          <a:xfrm>
            <a:off x="2057400" y="2743200"/>
            <a:ext cx="2133600" cy="3048000"/>
            <a:chOff x="76200" y="2743200"/>
            <a:chExt cx="2133600" cy="3048000"/>
          </a:xfrm>
        </p:grpSpPr>
        <p:grpSp>
          <p:nvGrpSpPr>
            <p:cNvPr id="107" name="Group 106">
              <a:extLst>
                <a:ext uri="{FF2B5EF4-FFF2-40B4-BE49-F238E27FC236}">
                  <a16:creationId xmlns:a16="http://schemas.microsoft.com/office/drawing/2014/main" id="{3121649B-9FFA-4D4E-B789-0DA7F0772020}"/>
                </a:ext>
              </a:extLst>
            </p:cNvPr>
            <p:cNvGrpSpPr/>
            <p:nvPr/>
          </p:nvGrpSpPr>
          <p:grpSpPr>
            <a:xfrm>
              <a:off x="76200" y="2743200"/>
              <a:ext cx="2133600" cy="3048000"/>
              <a:chOff x="3505200" y="2743200"/>
              <a:chExt cx="2133600" cy="3048000"/>
            </a:xfrm>
          </p:grpSpPr>
          <p:sp>
            <p:nvSpPr>
              <p:cNvPr id="112" name="Rectangle 111">
                <a:extLst>
                  <a:ext uri="{FF2B5EF4-FFF2-40B4-BE49-F238E27FC236}">
                    <a16:creationId xmlns:a16="http://schemas.microsoft.com/office/drawing/2014/main" id="{B0490439-CCA0-401B-A19A-94FC209C92E9}"/>
                  </a:ext>
                </a:extLst>
              </p:cNvPr>
              <p:cNvSpPr/>
              <p:nvPr/>
            </p:nvSpPr>
            <p:spPr>
              <a:xfrm>
                <a:off x="3733800" y="2743200"/>
                <a:ext cx="1600200" cy="25146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Shape 205">
                <a:extLst>
                  <a:ext uri="{FF2B5EF4-FFF2-40B4-BE49-F238E27FC236}">
                    <a16:creationId xmlns:a16="http://schemas.microsoft.com/office/drawing/2014/main" id="{9FBE8D53-78B9-40DD-B44A-6FBFE0A8826F}"/>
                  </a:ext>
                </a:extLst>
              </p:cNvPr>
              <p:cNvSpPr/>
              <p:nvPr/>
            </p:nvSpPr>
            <p:spPr>
              <a:xfrm>
                <a:off x="3810000" y="2819400"/>
                <a:ext cx="1447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A</a:t>
                </a:r>
                <a:endParaRPr lang="en-US" sz="3200" b="1" i="0" u="none" strike="noStrike" cap="none" dirty="0">
                  <a:latin typeface="Calibri"/>
                  <a:ea typeface="Arial"/>
                  <a:cs typeface="Calibri"/>
                  <a:sym typeface="Arial"/>
                </a:endParaRPr>
              </a:p>
            </p:txBody>
          </p:sp>
          <p:sp>
            <p:nvSpPr>
              <p:cNvPr id="114" name="Shape 210">
                <a:extLst>
                  <a:ext uri="{FF2B5EF4-FFF2-40B4-BE49-F238E27FC236}">
                    <a16:creationId xmlns:a16="http://schemas.microsoft.com/office/drawing/2014/main" id="{1002943C-6236-4A6E-87A3-C4CD8058658B}"/>
                  </a:ext>
                </a:extLst>
              </p:cNvPr>
              <p:cNvSpPr/>
              <p:nvPr/>
            </p:nvSpPr>
            <p:spPr>
              <a:xfrm>
                <a:off x="3818739" y="4648200"/>
                <a:ext cx="1439061"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i="0" u="none" strike="noStrike" cap="none" dirty="0">
                    <a:latin typeface="Calibri"/>
                    <a:ea typeface="Arial"/>
                    <a:cs typeface="Calibri"/>
                    <a:sym typeface="Arial"/>
                  </a:rPr>
                  <a:t>D</a:t>
                </a:r>
              </a:p>
            </p:txBody>
          </p:sp>
          <p:sp>
            <p:nvSpPr>
              <p:cNvPr id="115" name="Shape 207">
                <a:extLst>
                  <a:ext uri="{FF2B5EF4-FFF2-40B4-BE49-F238E27FC236}">
                    <a16:creationId xmlns:a16="http://schemas.microsoft.com/office/drawing/2014/main" id="{8B86895F-AD65-4F77-A58F-997CA318D21E}"/>
                  </a:ext>
                </a:extLst>
              </p:cNvPr>
              <p:cNvSpPr/>
              <p:nvPr/>
            </p:nvSpPr>
            <p:spPr>
              <a:xfrm>
                <a:off x="3505200" y="5352152"/>
                <a:ext cx="2133600" cy="439048"/>
              </a:xfrm>
              <a:prstGeom prst="rect">
                <a:avLst/>
              </a:prstGeom>
              <a:noFill/>
              <a:ln w="25400" cap="flat" cmpd="sng">
                <a:no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br>
                  <a:rPr lang="en-US" sz="2200" b="1" dirty="0">
                    <a:solidFill>
                      <a:schemeClr val="dk1"/>
                    </a:solidFill>
                    <a:latin typeface="Calibri"/>
                    <a:ea typeface="Arial"/>
                    <a:cs typeface="Calibri"/>
                    <a:sym typeface="Arial"/>
                  </a:rPr>
                </a:br>
                <a:r>
                  <a:rPr lang="en-US" sz="2200" b="1" dirty="0">
                    <a:solidFill>
                      <a:schemeClr val="dk1"/>
                    </a:solidFill>
                    <a:latin typeface="Calibri"/>
                    <a:ea typeface="Arial"/>
                    <a:cs typeface="Calibri"/>
                    <a:sym typeface="Arial"/>
                  </a:rPr>
                  <a:t>Traditional </a:t>
                </a:r>
              </a:p>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Compression </a:t>
                </a:r>
              </a:p>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a:t>
                </a:r>
                <a:r>
                  <a:rPr lang="en-US" sz="2200" b="1" dirty="0">
                    <a:solidFill>
                      <a:srgbClr val="FF0000"/>
                    </a:solidFill>
                    <a:latin typeface="Calibri"/>
                    <a:ea typeface="Arial"/>
                    <a:cs typeface="Calibri"/>
                    <a:sym typeface="Arial"/>
                  </a:rPr>
                  <a:t>Incompressible</a:t>
                </a:r>
                <a:r>
                  <a:rPr lang="en-US" sz="2200" b="1" dirty="0">
                    <a:solidFill>
                      <a:schemeClr val="dk1"/>
                    </a:solidFill>
                    <a:latin typeface="Calibri"/>
                    <a:ea typeface="Arial"/>
                    <a:cs typeface="Calibri"/>
                    <a:sym typeface="Arial"/>
                  </a:rPr>
                  <a:t>)</a:t>
                </a:r>
              </a:p>
            </p:txBody>
          </p:sp>
          <p:sp>
            <p:nvSpPr>
              <p:cNvPr id="116" name="Shape 205">
                <a:extLst>
                  <a:ext uri="{FF2B5EF4-FFF2-40B4-BE49-F238E27FC236}">
                    <a16:creationId xmlns:a16="http://schemas.microsoft.com/office/drawing/2014/main" id="{D1461FB1-8A24-4265-9CED-AC2D50B1E582}"/>
                  </a:ext>
                </a:extLst>
              </p:cNvPr>
              <p:cNvSpPr/>
              <p:nvPr/>
            </p:nvSpPr>
            <p:spPr>
              <a:xfrm>
                <a:off x="3810000" y="4038600"/>
                <a:ext cx="1447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C</a:t>
                </a:r>
                <a:endParaRPr lang="en-US" sz="3200" b="1" i="0" u="none" strike="noStrike" cap="none" dirty="0">
                  <a:latin typeface="Calibri"/>
                  <a:ea typeface="Arial"/>
                  <a:cs typeface="Calibri"/>
                  <a:sym typeface="Arial"/>
                </a:endParaRPr>
              </a:p>
            </p:txBody>
          </p:sp>
          <p:sp>
            <p:nvSpPr>
              <p:cNvPr id="117" name="Shape 210">
                <a:extLst>
                  <a:ext uri="{FF2B5EF4-FFF2-40B4-BE49-F238E27FC236}">
                    <a16:creationId xmlns:a16="http://schemas.microsoft.com/office/drawing/2014/main" id="{3539B05A-78E3-4B5B-9D22-56D7F4DEB769}"/>
                  </a:ext>
                </a:extLst>
              </p:cNvPr>
              <p:cNvSpPr/>
              <p:nvPr/>
            </p:nvSpPr>
            <p:spPr>
              <a:xfrm>
                <a:off x="3810000" y="3429000"/>
                <a:ext cx="1447800"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B</a:t>
                </a:r>
                <a:endParaRPr lang="en-US" sz="3200" b="1" i="0" u="none" strike="noStrike" cap="none" dirty="0">
                  <a:latin typeface="Calibri"/>
                  <a:ea typeface="Arial"/>
                  <a:cs typeface="Calibri"/>
                  <a:sym typeface="Arial"/>
                </a:endParaRPr>
              </a:p>
            </p:txBody>
          </p:sp>
        </p:grpSp>
        <p:sp>
          <p:nvSpPr>
            <p:cNvPr id="108" name="Rectangle 107">
              <a:extLst>
                <a:ext uri="{FF2B5EF4-FFF2-40B4-BE49-F238E27FC236}">
                  <a16:creationId xmlns:a16="http://schemas.microsoft.com/office/drawing/2014/main" id="{57C6B3F2-936B-438D-B4F2-9AB57F5468C8}"/>
                </a:ext>
              </a:extLst>
            </p:cNvPr>
            <p:cNvSpPr/>
            <p:nvPr/>
          </p:nvSpPr>
          <p:spPr>
            <a:xfrm>
              <a:off x="381000" y="28194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56E33581-7CDD-4991-AE8F-0164F68A6FBA}"/>
                </a:ext>
              </a:extLst>
            </p:cNvPr>
            <p:cNvSpPr/>
            <p:nvPr/>
          </p:nvSpPr>
          <p:spPr>
            <a:xfrm>
              <a:off x="381000" y="34290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C2425577-8E39-47CD-B86D-D46F27E545AE}"/>
                </a:ext>
              </a:extLst>
            </p:cNvPr>
            <p:cNvSpPr/>
            <p:nvPr/>
          </p:nvSpPr>
          <p:spPr>
            <a:xfrm>
              <a:off x="381000" y="40386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634485A4-E792-4250-839D-4FDDC8C7CC26}"/>
                </a:ext>
              </a:extLst>
            </p:cNvPr>
            <p:cNvSpPr/>
            <p:nvPr/>
          </p:nvSpPr>
          <p:spPr>
            <a:xfrm>
              <a:off x="381000" y="46482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8" name="Group 117">
            <a:extLst>
              <a:ext uri="{FF2B5EF4-FFF2-40B4-BE49-F238E27FC236}">
                <a16:creationId xmlns:a16="http://schemas.microsoft.com/office/drawing/2014/main" id="{E9F7DA06-9E3D-4D88-A894-00AFF5B6A466}"/>
              </a:ext>
            </a:extLst>
          </p:cNvPr>
          <p:cNvGrpSpPr/>
          <p:nvPr/>
        </p:nvGrpSpPr>
        <p:grpSpPr>
          <a:xfrm>
            <a:off x="4953000" y="2743200"/>
            <a:ext cx="1981200" cy="3048000"/>
            <a:chOff x="76200" y="2743200"/>
            <a:chExt cx="1981200" cy="3048000"/>
          </a:xfrm>
        </p:grpSpPr>
        <p:grpSp>
          <p:nvGrpSpPr>
            <p:cNvPr id="119" name="Group 118">
              <a:extLst>
                <a:ext uri="{FF2B5EF4-FFF2-40B4-BE49-F238E27FC236}">
                  <a16:creationId xmlns:a16="http://schemas.microsoft.com/office/drawing/2014/main" id="{84910E24-AF76-475D-9D7B-3C96EE69C44C}"/>
                </a:ext>
              </a:extLst>
            </p:cNvPr>
            <p:cNvGrpSpPr/>
            <p:nvPr/>
          </p:nvGrpSpPr>
          <p:grpSpPr>
            <a:xfrm>
              <a:off x="76200" y="2743200"/>
              <a:ext cx="1981200" cy="3048000"/>
              <a:chOff x="2667000" y="2743200"/>
              <a:chExt cx="1981200" cy="3048000"/>
            </a:xfrm>
          </p:grpSpPr>
          <p:grpSp>
            <p:nvGrpSpPr>
              <p:cNvPr id="124" name="Group 123">
                <a:extLst>
                  <a:ext uri="{FF2B5EF4-FFF2-40B4-BE49-F238E27FC236}">
                    <a16:creationId xmlns:a16="http://schemas.microsoft.com/office/drawing/2014/main" id="{6F85A48E-2977-419C-9EF0-C3820084BB1F}"/>
                  </a:ext>
                </a:extLst>
              </p:cNvPr>
              <p:cNvGrpSpPr/>
              <p:nvPr/>
            </p:nvGrpSpPr>
            <p:grpSpPr>
              <a:xfrm>
                <a:off x="2667000" y="2743200"/>
                <a:ext cx="1981200" cy="3048000"/>
                <a:chOff x="3505200" y="2743200"/>
                <a:chExt cx="1981200" cy="3048000"/>
              </a:xfrm>
            </p:grpSpPr>
            <p:sp>
              <p:nvSpPr>
                <p:cNvPr id="129" name="Rectangle 128">
                  <a:extLst>
                    <a:ext uri="{FF2B5EF4-FFF2-40B4-BE49-F238E27FC236}">
                      <a16:creationId xmlns:a16="http://schemas.microsoft.com/office/drawing/2014/main" id="{D3965856-17EA-4C18-9F14-A8CD1BB2DD68}"/>
                    </a:ext>
                  </a:extLst>
                </p:cNvPr>
                <p:cNvSpPr/>
                <p:nvPr/>
              </p:nvSpPr>
              <p:spPr>
                <a:xfrm>
                  <a:off x="3733800" y="2743200"/>
                  <a:ext cx="1600200" cy="25146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Shape 205">
                  <a:extLst>
                    <a:ext uri="{FF2B5EF4-FFF2-40B4-BE49-F238E27FC236}">
                      <a16:creationId xmlns:a16="http://schemas.microsoft.com/office/drawing/2014/main" id="{E9D74678-787D-47A8-9EAE-97D942063D87}"/>
                    </a:ext>
                  </a:extLst>
                </p:cNvPr>
                <p:cNvSpPr/>
                <p:nvPr/>
              </p:nvSpPr>
              <p:spPr>
                <a:xfrm>
                  <a:off x="3810000" y="2819400"/>
                  <a:ext cx="685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A</a:t>
                  </a:r>
                  <a:endParaRPr lang="en-US" sz="3200" b="1" i="0" u="none" strike="noStrike" cap="none" dirty="0">
                    <a:latin typeface="Calibri"/>
                    <a:ea typeface="Arial"/>
                    <a:cs typeface="Calibri"/>
                    <a:sym typeface="Arial"/>
                  </a:endParaRPr>
                </a:p>
              </p:txBody>
            </p:sp>
            <p:sp>
              <p:nvSpPr>
                <p:cNvPr id="131" name="Shape 210">
                  <a:extLst>
                    <a:ext uri="{FF2B5EF4-FFF2-40B4-BE49-F238E27FC236}">
                      <a16:creationId xmlns:a16="http://schemas.microsoft.com/office/drawing/2014/main" id="{539A57DE-1B0D-4053-86F0-349B0788EC93}"/>
                    </a:ext>
                  </a:extLst>
                </p:cNvPr>
                <p:cNvSpPr/>
                <p:nvPr/>
              </p:nvSpPr>
              <p:spPr>
                <a:xfrm>
                  <a:off x="4572000" y="3429000"/>
                  <a:ext cx="677061"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i="0" u="none" strike="noStrike" cap="none" dirty="0">
                      <a:latin typeface="Calibri"/>
                      <a:ea typeface="Arial"/>
                      <a:cs typeface="Calibri"/>
                      <a:sym typeface="Arial"/>
                    </a:rPr>
                    <a:t>D</a:t>
                  </a:r>
                </a:p>
              </p:txBody>
            </p:sp>
            <p:sp>
              <p:nvSpPr>
                <p:cNvPr id="132" name="Shape 207">
                  <a:extLst>
                    <a:ext uri="{FF2B5EF4-FFF2-40B4-BE49-F238E27FC236}">
                      <a16:creationId xmlns:a16="http://schemas.microsoft.com/office/drawing/2014/main" id="{C820141A-9756-4B5F-9C44-4FE945035AAD}"/>
                    </a:ext>
                  </a:extLst>
                </p:cNvPr>
                <p:cNvSpPr/>
                <p:nvPr/>
              </p:nvSpPr>
              <p:spPr>
                <a:xfrm>
                  <a:off x="3505200" y="5352152"/>
                  <a:ext cx="1981200" cy="439048"/>
                </a:xfrm>
                <a:prstGeom prst="rect">
                  <a:avLst/>
                </a:prstGeom>
                <a:noFill/>
                <a:ln w="25400" cap="flat" cmpd="sng">
                  <a:no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br>
                    <a:rPr lang="en-US" sz="2200" b="1" dirty="0">
                      <a:solidFill>
                        <a:schemeClr val="dk1"/>
                      </a:solidFill>
                      <a:latin typeface="Calibri"/>
                      <a:ea typeface="Arial"/>
                      <a:cs typeface="Calibri"/>
                      <a:sym typeface="Arial"/>
                    </a:rPr>
                  </a:br>
                  <a:r>
                    <a:rPr lang="en-US" sz="2200" b="1" dirty="0">
                      <a:solidFill>
                        <a:schemeClr val="dk1"/>
                      </a:solidFill>
                      <a:latin typeface="Calibri"/>
                      <a:ea typeface="Arial"/>
                      <a:cs typeface="Calibri"/>
                      <a:sym typeface="Arial"/>
                    </a:rPr>
                    <a:t>Spatial Indexing</a:t>
                  </a:r>
                </a:p>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a:t>
                  </a:r>
                  <a:r>
                    <a:rPr lang="en-US" sz="2200" b="1" dirty="0">
                      <a:solidFill>
                        <a:schemeClr val="accent3"/>
                      </a:solidFill>
                      <a:latin typeface="Calibri"/>
                      <a:ea typeface="Arial"/>
                      <a:cs typeface="Calibri"/>
                      <a:sym typeface="Arial"/>
                    </a:rPr>
                    <a:t>Compressible</a:t>
                  </a:r>
                  <a:r>
                    <a:rPr lang="en-US" sz="2200" b="1" dirty="0">
                      <a:solidFill>
                        <a:schemeClr val="dk1"/>
                      </a:solidFill>
                      <a:latin typeface="Calibri"/>
                      <a:ea typeface="Arial"/>
                      <a:cs typeface="Calibri"/>
                      <a:sym typeface="Arial"/>
                    </a:rPr>
                    <a:t>)</a:t>
                  </a:r>
                </a:p>
              </p:txBody>
            </p:sp>
            <p:sp>
              <p:nvSpPr>
                <p:cNvPr id="133" name="Shape 205">
                  <a:extLst>
                    <a:ext uri="{FF2B5EF4-FFF2-40B4-BE49-F238E27FC236}">
                      <a16:creationId xmlns:a16="http://schemas.microsoft.com/office/drawing/2014/main" id="{0CA41E11-8C05-45FF-8D00-035880A50499}"/>
                    </a:ext>
                  </a:extLst>
                </p:cNvPr>
                <p:cNvSpPr/>
                <p:nvPr/>
              </p:nvSpPr>
              <p:spPr>
                <a:xfrm>
                  <a:off x="3810000" y="3429000"/>
                  <a:ext cx="685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C</a:t>
                  </a:r>
                  <a:endParaRPr lang="en-US" sz="3200" b="1" i="0" u="none" strike="noStrike" cap="none" dirty="0">
                    <a:latin typeface="Calibri"/>
                    <a:ea typeface="Arial"/>
                    <a:cs typeface="Calibri"/>
                    <a:sym typeface="Arial"/>
                  </a:endParaRPr>
                </a:p>
              </p:txBody>
            </p:sp>
            <p:sp>
              <p:nvSpPr>
                <p:cNvPr id="134" name="Shape 210">
                  <a:extLst>
                    <a:ext uri="{FF2B5EF4-FFF2-40B4-BE49-F238E27FC236}">
                      <a16:creationId xmlns:a16="http://schemas.microsoft.com/office/drawing/2014/main" id="{71A8AE4D-7C15-424F-970E-323181871693}"/>
                    </a:ext>
                  </a:extLst>
                </p:cNvPr>
                <p:cNvSpPr/>
                <p:nvPr/>
              </p:nvSpPr>
              <p:spPr>
                <a:xfrm>
                  <a:off x="4572000" y="2819400"/>
                  <a:ext cx="685800"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B</a:t>
                  </a:r>
                  <a:endParaRPr lang="en-US" sz="3200" b="1" i="0" u="none" strike="noStrike" cap="none" dirty="0">
                    <a:latin typeface="Calibri"/>
                    <a:ea typeface="Arial"/>
                    <a:cs typeface="Calibri"/>
                    <a:sym typeface="Arial"/>
                  </a:endParaRPr>
                </a:p>
              </p:txBody>
            </p:sp>
          </p:grpSp>
          <p:sp>
            <p:nvSpPr>
              <p:cNvPr id="125" name="Shape 205">
                <a:extLst>
                  <a:ext uri="{FF2B5EF4-FFF2-40B4-BE49-F238E27FC236}">
                    <a16:creationId xmlns:a16="http://schemas.microsoft.com/office/drawing/2014/main" id="{0336D0F6-CB30-4A2F-8A1E-A5EFDC8B3683}"/>
                  </a:ext>
                </a:extLst>
              </p:cNvPr>
              <p:cNvSpPr/>
              <p:nvPr/>
            </p:nvSpPr>
            <p:spPr>
              <a:xfrm>
                <a:off x="2971800" y="4038600"/>
                <a:ext cx="685800" cy="527961"/>
              </a:xfrm>
              <a:prstGeom prst="rect">
                <a:avLst/>
              </a:prstGeom>
              <a:solidFill>
                <a:srgbClr val="E46C0A"/>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W</a:t>
                </a:r>
                <a:endParaRPr lang="en-US" sz="3200" b="1" i="0" u="none" strike="noStrike" cap="none" dirty="0">
                  <a:latin typeface="Calibri"/>
                  <a:ea typeface="Arial"/>
                  <a:cs typeface="Calibri"/>
                  <a:sym typeface="Arial"/>
                </a:endParaRPr>
              </a:p>
            </p:txBody>
          </p:sp>
          <p:sp>
            <p:nvSpPr>
              <p:cNvPr id="126" name="Shape 210">
                <a:extLst>
                  <a:ext uri="{FF2B5EF4-FFF2-40B4-BE49-F238E27FC236}">
                    <a16:creationId xmlns:a16="http://schemas.microsoft.com/office/drawing/2014/main" id="{6BD74B0F-A152-47FA-AF99-4DF1188AD3F6}"/>
                  </a:ext>
                </a:extLst>
              </p:cNvPr>
              <p:cNvSpPr/>
              <p:nvPr/>
            </p:nvSpPr>
            <p:spPr>
              <a:xfrm>
                <a:off x="3733800" y="4038600"/>
                <a:ext cx="685800" cy="533400"/>
              </a:xfrm>
              <a:prstGeom prst="rect">
                <a:avLst/>
              </a:prstGeom>
              <a:solidFill>
                <a:srgbClr val="9BBB59"/>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X</a:t>
                </a:r>
                <a:endParaRPr lang="en-US" sz="3200" b="1" i="0" u="none" strike="noStrike" cap="none" dirty="0">
                  <a:latin typeface="Calibri"/>
                  <a:ea typeface="Arial"/>
                  <a:cs typeface="Calibri"/>
                  <a:sym typeface="Arial"/>
                </a:endParaRPr>
              </a:p>
            </p:txBody>
          </p:sp>
          <p:sp>
            <p:nvSpPr>
              <p:cNvPr id="127" name="Shape 205">
                <a:extLst>
                  <a:ext uri="{FF2B5EF4-FFF2-40B4-BE49-F238E27FC236}">
                    <a16:creationId xmlns:a16="http://schemas.microsoft.com/office/drawing/2014/main" id="{CB3C30EA-3311-4900-BC52-6602DD7BC03D}"/>
                  </a:ext>
                </a:extLst>
              </p:cNvPr>
              <p:cNvSpPr/>
              <p:nvPr/>
            </p:nvSpPr>
            <p:spPr>
              <a:xfrm>
                <a:off x="2971800" y="4648200"/>
                <a:ext cx="685800" cy="527961"/>
              </a:xfrm>
              <a:prstGeom prst="rect">
                <a:avLst/>
              </a:prstGeom>
              <a:solidFill>
                <a:schemeClr val="accent6">
                  <a:lumMod val="75000"/>
                </a:schemeClr>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Y</a:t>
                </a:r>
                <a:endParaRPr lang="en-US" sz="3200" b="1" i="0" u="none" strike="noStrike" cap="none" dirty="0">
                  <a:latin typeface="Calibri"/>
                  <a:ea typeface="Arial"/>
                  <a:cs typeface="Calibri"/>
                  <a:sym typeface="Arial"/>
                </a:endParaRPr>
              </a:p>
            </p:txBody>
          </p:sp>
          <p:sp>
            <p:nvSpPr>
              <p:cNvPr id="128" name="Shape 210">
                <a:extLst>
                  <a:ext uri="{FF2B5EF4-FFF2-40B4-BE49-F238E27FC236}">
                    <a16:creationId xmlns:a16="http://schemas.microsoft.com/office/drawing/2014/main" id="{32FA7C8B-9192-4CD8-8A27-DF2A65CAB569}"/>
                  </a:ext>
                </a:extLst>
              </p:cNvPr>
              <p:cNvSpPr/>
              <p:nvPr/>
            </p:nvSpPr>
            <p:spPr>
              <a:xfrm>
                <a:off x="3742539" y="4648200"/>
                <a:ext cx="677061" cy="533400"/>
              </a:xfrm>
              <a:prstGeom prst="rect">
                <a:avLst/>
              </a:prstGeom>
              <a:solidFill>
                <a:schemeClr val="accent3"/>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Z</a:t>
                </a:r>
                <a:endParaRPr lang="en-US" sz="3200" b="1" i="0" u="none" strike="noStrike" cap="none" dirty="0">
                  <a:latin typeface="Calibri"/>
                  <a:ea typeface="Arial"/>
                  <a:cs typeface="Calibri"/>
                  <a:sym typeface="Arial"/>
                </a:endParaRPr>
              </a:p>
            </p:txBody>
          </p:sp>
        </p:grpSp>
        <p:sp>
          <p:nvSpPr>
            <p:cNvPr id="120" name="Rectangle 119">
              <a:extLst>
                <a:ext uri="{FF2B5EF4-FFF2-40B4-BE49-F238E27FC236}">
                  <a16:creationId xmlns:a16="http://schemas.microsoft.com/office/drawing/2014/main" id="{FE8164A4-9305-4B22-983E-C597C2E33050}"/>
                </a:ext>
              </a:extLst>
            </p:cNvPr>
            <p:cNvSpPr/>
            <p:nvPr/>
          </p:nvSpPr>
          <p:spPr>
            <a:xfrm>
              <a:off x="381000" y="28194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AD260DD7-B1B1-4538-8BDA-20A43720B947}"/>
                </a:ext>
              </a:extLst>
            </p:cNvPr>
            <p:cNvSpPr/>
            <p:nvPr/>
          </p:nvSpPr>
          <p:spPr>
            <a:xfrm>
              <a:off x="381000" y="34290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32D124C7-B773-47C0-BAC5-36AF9797BF04}"/>
                </a:ext>
              </a:extLst>
            </p:cNvPr>
            <p:cNvSpPr/>
            <p:nvPr/>
          </p:nvSpPr>
          <p:spPr>
            <a:xfrm>
              <a:off x="381000" y="40386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5B0D0B83-FF93-4D60-91B8-480706C6491D}"/>
                </a:ext>
              </a:extLst>
            </p:cNvPr>
            <p:cNvSpPr/>
            <p:nvPr/>
          </p:nvSpPr>
          <p:spPr>
            <a:xfrm>
              <a:off x="381000" y="46482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5" name="Rectangle 134">
            <a:extLst>
              <a:ext uri="{FF2B5EF4-FFF2-40B4-BE49-F238E27FC236}">
                <a16:creationId xmlns:a16="http://schemas.microsoft.com/office/drawing/2014/main" id="{EFA6D362-9813-400D-872A-1E9B55C8ACDC}"/>
              </a:ext>
            </a:extLst>
          </p:cNvPr>
          <p:cNvSpPr/>
          <p:nvPr/>
        </p:nvSpPr>
        <p:spPr>
          <a:xfrm>
            <a:off x="2161052" y="2593756"/>
            <a:ext cx="6874543" cy="3757607"/>
          </a:xfrm>
          <a:prstGeom prst="rect">
            <a:avLst/>
          </a:prstGeom>
          <a:solidFill>
            <a:schemeClr val="bg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V="1">
            <a:off x="1825340" y="3082421"/>
            <a:ext cx="673271" cy="961"/>
          </a:xfrm>
          <a:prstGeom prst="straightConnector1">
            <a:avLst/>
          </a:prstGeom>
          <a:ln w="508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1828800" y="3688580"/>
            <a:ext cx="673271" cy="961"/>
          </a:xfrm>
          <a:prstGeom prst="straightConnector1">
            <a:avLst/>
          </a:prstGeom>
          <a:ln w="508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V="1">
            <a:off x="1828800" y="4269680"/>
            <a:ext cx="673271" cy="961"/>
          </a:xfrm>
          <a:prstGeom prst="straightConnector1">
            <a:avLst/>
          </a:prstGeom>
          <a:ln w="508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V="1">
            <a:off x="1832260" y="4875839"/>
            <a:ext cx="673271" cy="961"/>
          </a:xfrm>
          <a:prstGeom prst="straightConnector1">
            <a:avLst/>
          </a:prstGeom>
          <a:ln w="508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7886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200"/>
                                  </p:stCondLst>
                                  <p:childTnLst>
                                    <p:set>
                                      <p:cBhvr>
                                        <p:cTn id="9" dur="1" fill="hold">
                                          <p:stCondLst>
                                            <p:cond delay="0"/>
                                          </p:stCondLst>
                                        </p:cTn>
                                        <p:tgtEl>
                                          <p:spTgt spid="36"/>
                                        </p:tgtEl>
                                        <p:attrNameLst>
                                          <p:attrName>style.visibility</p:attrName>
                                        </p:attrNameLst>
                                      </p:cBhvr>
                                      <p:to>
                                        <p:strVal val="visible"/>
                                      </p:to>
                                    </p:set>
                                  </p:childTnLst>
                                </p:cTn>
                              </p:par>
                            </p:childTnLst>
                          </p:cTn>
                        </p:par>
                        <p:par>
                          <p:cTn id="10" fill="hold">
                            <p:stCondLst>
                              <p:cond delay="200"/>
                            </p:stCondLst>
                            <p:childTnLst>
                              <p:par>
                                <p:cTn id="11" presetID="1" presetClass="entr" presetSubtype="0" fill="hold" nodeType="afterEffect">
                                  <p:stCondLst>
                                    <p:cond delay="300"/>
                                  </p:stCondLst>
                                  <p:childTnLst>
                                    <p:set>
                                      <p:cBhvr>
                                        <p:cTn id="12" dur="1" fill="hold">
                                          <p:stCondLst>
                                            <p:cond delay="0"/>
                                          </p:stCondLst>
                                        </p:cTn>
                                        <p:tgtEl>
                                          <p:spTgt spid="37"/>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nodeType="afterEffect">
                                  <p:stCondLst>
                                    <p:cond delay="300"/>
                                  </p:stCondLst>
                                  <p:childTnLst>
                                    <p:set>
                                      <p:cBhvr>
                                        <p:cTn id="15"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83820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8</a:t>
            </a:fld>
            <a:endParaRPr lang="en-US"/>
          </a:p>
        </p:txBody>
      </p:sp>
      <p:sp>
        <p:nvSpPr>
          <p:cNvPr id="65" name="TextBox 64"/>
          <p:cNvSpPr txBox="1"/>
          <p:nvPr/>
        </p:nvSpPr>
        <p:spPr>
          <a:xfrm>
            <a:off x="-1" y="990600"/>
            <a:ext cx="9144001" cy="584776"/>
          </a:xfrm>
          <a:prstGeom prst="rect">
            <a:avLst/>
          </a:prstGeom>
          <a:noFill/>
        </p:spPr>
        <p:txBody>
          <a:bodyPr wrap="square" rtlCol="0">
            <a:spAutoFit/>
          </a:bodyPr>
          <a:lstStyle/>
          <a:p>
            <a:pPr lvl="0" algn="ctr">
              <a:spcBef>
                <a:spcPts val="560"/>
              </a:spcBef>
              <a:spcAft>
                <a:spcPts val="0"/>
              </a:spcAft>
              <a:buSzPct val="25000"/>
            </a:pPr>
            <a:r>
              <a:rPr lang="en-US" sz="3200" dirty="0">
                <a:solidFill>
                  <a:schemeClr val="dk1"/>
                </a:solidFill>
                <a:latin typeface="Calibri"/>
                <a:ea typeface="Arial"/>
                <a:cs typeface="Calibri"/>
                <a:sym typeface="Arial"/>
              </a:rPr>
              <a:t>Compression: Adds capacity, improve bandwidth?</a:t>
            </a:r>
          </a:p>
        </p:txBody>
      </p:sp>
      <p:grpSp>
        <p:nvGrpSpPr>
          <p:cNvPr id="37" name="Group 36"/>
          <p:cNvGrpSpPr/>
          <p:nvPr/>
        </p:nvGrpSpPr>
        <p:grpSpPr>
          <a:xfrm>
            <a:off x="1901657" y="1828800"/>
            <a:ext cx="5337343" cy="598666"/>
            <a:chOff x="2220393" y="1819577"/>
            <a:chExt cx="5337343" cy="598666"/>
          </a:xfrm>
        </p:grpSpPr>
        <p:sp>
          <p:nvSpPr>
            <p:cNvPr id="38" name="TextBox 37"/>
            <p:cNvSpPr txBox="1"/>
            <p:nvPr/>
          </p:nvSpPr>
          <p:spPr>
            <a:xfrm>
              <a:off x="2667000" y="1833467"/>
              <a:ext cx="433332" cy="584776"/>
            </a:xfrm>
            <a:prstGeom prst="rect">
              <a:avLst/>
            </a:prstGeom>
            <a:noFill/>
          </p:spPr>
          <p:txBody>
            <a:bodyPr wrap="none" rtlCol="0">
              <a:spAutoFit/>
            </a:bodyPr>
            <a:lstStyle/>
            <a:p>
              <a:r>
                <a:rPr lang="en-US" sz="3200" b="1" dirty="0">
                  <a:latin typeface="Calibri"/>
                  <a:cs typeface="Calibri"/>
                </a:rPr>
                <a:t>A</a:t>
              </a:r>
            </a:p>
          </p:txBody>
        </p:sp>
        <p:sp>
          <p:nvSpPr>
            <p:cNvPr id="41" name="Right Arrow 40"/>
            <p:cNvSpPr/>
            <p:nvPr/>
          </p:nvSpPr>
          <p:spPr>
            <a:xfrm>
              <a:off x="3091200" y="2031803"/>
              <a:ext cx="914400" cy="188105"/>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4038600" y="1833467"/>
              <a:ext cx="414697" cy="584776"/>
            </a:xfrm>
            <a:prstGeom prst="rect">
              <a:avLst/>
            </a:prstGeom>
            <a:noFill/>
          </p:spPr>
          <p:txBody>
            <a:bodyPr wrap="none" rtlCol="0">
              <a:spAutoFit/>
            </a:bodyPr>
            <a:lstStyle/>
            <a:p>
              <a:r>
                <a:rPr lang="en-US" sz="3200" b="1" dirty="0">
                  <a:latin typeface="Calibri"/>
                  <a:cs typeface="Calibri"/>
                </a:rPr>
                <a:t>B</a:t>
              </a:r>
            </a:p>
          </p:txBody>
        </p:sp>
        <p:sp>
          <p:nvSpPr>
            <p:cNvPr id="43" name="TextBox 42"/>
            <p:cNvSpPr txBox="1"/>
            <p:nvPr/>
          </p:nvSpPr>
          <p:spPr>
            <a:xfrm>
              <a:off x="5424448" y="1833467"/>
              <a:ext cx="401873" cy="584776"/>
            </a:xfrm>
            <a:prstGeom prst="rect">
              <a:avLst/>
            </a:prstGeom>
            <a:noFill/>
          </p:spPr>
          <p:txBody>
            <a:bodyPr wrap="none" rtlCol="0">
              <a:spAutoFit/>
            </a:bodyPr>
            <a:lstStyle/>
            <a:p>
              <a:r>
                <a:rPr lang="en-US" sz="3200" b="1" dirty="0">
                  <a:latin typeface="Calibri"/>
                  <a:cs typeface="Calibri"/>
                </a:rPr>
                <a:t>C</a:t>
              </a:r>
            </a:p>
          </p:txBody>
        </p:sp>
        <p:sp>
          <p:nvSpPr>
            <p:cNvPr id="44" name="TextBox 43"/>
            <p:cNvSpPr txBox="1"/>
            <p:nvPr/>
          </p:nvSpPr>
          <p:spPr>
            <a:xfrm>
              <a:off x="6735336" y="1833467"/>
              <a:ext cx="443351" cy="584776"/>
            </a:xfrm>
            <a:prstGeom prst="rect">
              <a:avLst/>
            </a:prstGeom>
            <a:noFill/>
          </p:spPr>
          <p:txBody>
            <a:bodyPr wrap="none" rtlCol="0">
              <a:spAutoFit/>
            </a:bodyPr>
            <a:lstStyle/>
            <a:p>
              <a:r>
                <a:rPr lang="en-US" sz="3200" b="1" dirty="0">
                  <a:latin typeface="Calibri"/>
                  <a:cs typeface="Calibri"/>
                </a:rPr>
                <a:t>D</a:t>
              </a:r>
            </a:p>
          </p:txBody>
        </p:sp>
        <p:grpSp>
          <p:nvGrpSpPr>
            <p:cNvPr id="45" name="Group 44"/>
            <p:cNvGrpSpPr/>
            <p:nvPr/>
          </p:nvGrpSpPr>
          <p:grpSpPr>
            <a:xfrm>
              <a:off x="2220393" y="1819577"/>
              <a:ext cx="5337343" cy="335617"/>
              <a:chOff x="2220393" y="1802297"/>
              <a:chExt cx="5337343" cy="335617"/>
            </a:xfrm>
          </p:grpSpPr>
          <p:cxnSp>
            <p:nvCxnSpPr>
              <p:cNvPr id="52" name="Straight Connector 51"/>
              <p:cNvCxnSpPr/>
              <p:nvPr/>
            </p:nvCxnSpPr>
            <p:spPr>
              <a:xfrm flipH="1" flipV="1">
                <a:off x="7508041" y="1802297"/>
                <a:ext cx="7436" cy="335617"/>
              </a:xfrm>
              <a:prstGeom prst="line">
                <a:avLst/>
              </a:prstGeom>
              <a:ln w="1016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V="1">
                <a:off x="2220393" y="1828800"/>
                <a:ext cx="5337343" cy="26453"/>
              </a:xfrm>
              <a:prstGeom prst="line">
                <a:avLst/>
              </a:prstGeom>
              <a:ln w="1016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7169037" y="2107680"/>
                <a:ext cx="381000" cy="0"/>
              </a:xfrm>
              <a:prstGeom prst="line">
                <a:avLst/>
              </a:prstGeom>
              <a:ln w="1016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46" name="Group 45"/>
            <p:cNvGrpSpPr/>
            <p:nvPr/>
          </p:nvGrpSpPr>
          <p:grpSpPr>
            <a:xfrm flipH="1">
              <a:off x="2234160" y="1852706"/>
              <a:ext cx="381000" cy="340294"/>
              <a:chOff x="7332480" y="2021906"/>
              <a:chExt cx="381000" cy="340294"/>
            </a:xfrm>
          </p:grpSpPr>
          <p:cxnSp>
            <p:nvCxnSpPr>
              <p:cNvPr id="49" name="Straight Connector 48"/>
              <p:cNvCxnSpPr/>
              <p:nvPr/>
            </p:nvCxnSpPr>
            <p:spPr>
              <a:xfrm flipH="1" flipV="1">
                <a:off x="7674208" y="2021906"/>
                <a:ext cx="4712" cy="340294"/>
              </a:xfrm>
              <a:prstGeom prst="line">
                <a:avLst/>
              </a:prstGeom>
              <a:ln w="1016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7332480" y="2320923"/>
                <a:ext cx="381000" cy="0"/>
              </a:xfrm>
              <a:prstGeom prst="line">
                <a:avLst/>
              </a:prstGeom>
              <a:ln w="1016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47" name="Right Arrow 46"/>
            <p:cNvSpPr/>
            <p:nvPr/>
          </p:nvSpPr>
          <p:spPr>
            <a:xfrm>
              <a:off x="4495800" y="2031803"/>
              <a:ext cx="914400" cy="188105"/>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ight Arrow 47"/>
            <p:cNvSpPr/>
            <p:nvPr/>
          </p:nvSpPr>
          <p:spPr>
            <a:xfrm>
              <a:off x="5834400" y="2031803"/>
              <a:ext cx="914400" cy="188105"/>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76200" y="2743200"/>
            <a:ext cx="1981200" cy="3048000"/>
            <a:chOff x="76200" y="2743200"/>
            <a:chExt cx="1981200" cy="3048000"/>
          </a:xfrm>
        </p:grpSpPr>
        <p:grpSp>
          <p:nvGrpSpPr>
            <p:cNvPr id="6" name="Group 5"/>
            <p:cNvGrpSpPr/>
            <p:nvPr/>
          </p:nvGrpSpPr>
          <p:grpSpPr>
            <a:xfrm>
              <a:off x="76200" y="2743200"/>
              <a:ext cx="1981200" cy="3048000"/>
              <a:chOff x="2667000" y="2743200"/>
              <a:chExt cx="1981200" cy="3048000"/>
            </a:xfrm>
          </p:grpSpPr>
          <p:grpSp>
            <p:nvGrpSpPr>
              <p:cNvPr id="7" name="Group 6"/>
              <p:cNvGrpSpPr/>
              <p:nvPr/>
            </p:nvGrpSpPr>
            <p:grpSpPr>
              <a:xfrm>
                <a:off x="2667000" y="2743200"/>
                <a:ext cx="1981200" cy="3048000"/>
                <a:chOff x="3505200" y="2743200"/>
                <a:chExt cx="1981200" cy="3048000"/>
              </a:xfrm>
            </p:grpSpPr>
            <p:sp>
              <p:nvSpPr>
                <p:cNvPr id="31" name="Rectangle 30"/>
                <p:cNvSpPr/>
                <p:nvPr/>
              </p:nvSpPr>
              <p:spPr>
                <a:xfrm>
                  <a:off x="3733800" y="2743200"/>
                  <a:ext cx="1600200" cy="25146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Shape 205"/>
                <p:cNvSpPr/>
                <p:nvPr/>
              </p:nvSpPr>
              <p:spPr>
                <a:xfrm>
                  <a:off x="3810000" y="2819400"/>
                  <a:ext cx="685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A</a:t>
                  </a:r>
                  <a:endParaRPr lang="en-US" sz="3200" b="1" i="0" u="none" strike="noStrike" cap="none" dirty="0">
                    <a:latin typeface="Calibri"/>
                    <a:ea typeface="Arial"/>
                    <a:cs typeface="Calibri"/>
                    <a:sym typeface="Arial"/>
                  </a:endParaRPr>
                </a:p>
              </p:txBody>
            </p:sp>
            <p:sp>
              <p:nvSpPr>
                <p:cNvPr id="34" name="Shape 210"/>
                <p:cNvSpPr/>
                <p:nvPr/>
              </p:nvSpPr>
              <p:spPr>
                <a:xfrm>
                  <a:off x="3818739" y="4648200"/>
                  <a:ext cx="677061"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i="0" u="none" strike="noStrike" cap="none" dirty="0">
                      <a:latin typeface="Calibri"/>
                      <a:ea typeface="Arial"/>
                      <a:cs typeface="Calibri"/>
                      <a:sym typeface="Arial"/>
                    </a:rPr>
                    <a:t>D</a:t>
                  </a:r>
                </a:p>
              </p:txBody>
            </p:sp>
            <p:sp>
              <p:nvSpPr>
                <p:cNvPr id="35" name="Shape 207"/>
                <p:cNvSpPr/>
                <p:nvPr/>
              </p:nvSpPr>
              <p:spPr>
                <a:xfrm>
                  <a:off x="3505200" y="5352152"/>
                  <a:ext cx="1981200" cy="439048"/>
                </a:xfrm>
                <a:prstGeom prst="rect">
                  <a:avLst/>
                </a:prstGeom>
                <a:noFill/>
                <a:ln w="25400" cap="flat" cmpd="sng">
                  <a:no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br>
                    <a:rPr lang="en-US" sz="2200" b="1" dirty="0">
                      <a:solidFill>
                        <a:schemeClr val="dk1"/>
                      </a:solidFill>
                      <a:latin typeface="Calibri"/>
                      <a:ea typeface="Arial"/>
                      <a:cs typeface="Calibri"/>
                      <a:sym typeface="Arial"/>
                    </a:rPr>
                  </a:br>
                  <a:r>
                    <a:rPr lang="en-US" sz="2200" b="1" dirty="0">
                      <a:solidFill>
                        <a:schemeClr val="dk1"/>
                      </a:solidFill>
                      <a:latin typeface="Calibri"/>
                      <a:ea typeface="Arial"/>
                      <a:cs typeface="Calibri"/>
                      <a:sym typeface="Arial"/>
                    </a:rPr>
                    <a:t>Traditional </a:t>
                  </a:r>
                </a:p>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Compression </a:t>
                  </a:r>
                </a:p>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a:t>
                  </a:r>
                  <a:r>
                    <a:rPr lang="en-US" sz="2200" b="1" dirty="0">
                      <a:solidFill>
                        <a:schemeClr val="accent3"/>
                      </a:solidFill>
                      <a:latin typeface="Calibri"/>
                      <a:ea typeface="Arial"/>
                      <a:cs typeface="Calibri"/>
                      <a:sym typeface="Arial"/>
                    </a:rPr>
                    <a:t>Compressible</a:t>
                  </a:r>
                  <a:r>
                    <a:rPr lang="en-US" sz="2200" b="1" dirty="0">
                      <a:solidFill>
                        <a:schemeClr val="dk1"/>
                      </a:solidFill>
                      <a:latin typeface="Calibri"/>
                      <a:ea typeface="Arial"/>
                      <a:cs typeface="Calibri"/>
                      <a:sym typeface="Arial"/>
                    </a:rPr>
                    <a:t>)</a:t>
                  </a:r>
                </a:p>
              </p:txBody>
            </p:sp>
            <p:sp>
              <p:nvSpPr>
                <p:cNvPr id="39" name="Shape 205"/>
                <p:cNvSpPr/>
                <p:nvPr/>
              </p:nvSpPr>
              <p:spPr>
                <a:xfrm>
                  <a:off x="3810000" y="4038600"/>
                  <a:ext cx="685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C</a:t>
                  </a:r>
                  <a:endParaRPr lang="en-US" sz="3200" b="1" i="0" u="none" strike="noStrike" cap="none" dirty="0">
                    <a:latin typeface="Calibri"/>
                    <a:ea typeface="Arial"/>
                    <a:cs typeface="Calibri"/>
                    <a:sym typeface="Arial"/>
                  </a:endParaRPr>
                </a:p>
              </p:txBody>
            </p:sp>
            <p:sp>
              <p:nvSpPr>
                <p:cNvPr id="40" name="Shape 210"/>
                <p:cNvSpPr/>
                <p:nvPr/>
              </p:nvSpPr>
              <p:spPr>
                <a:xfrm>
                  <a:off x="3810000" y="3429000"/>
                  <a:ext cx="685800"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B</a:t>
                  </a:r>
                  <a:endParaRPr lang="en-US" sz="3200" b="1" i="0" u="none" strike="noStrike" cap="none" dirty="0">
                    <a:latin typeface="Calibri"/>
                    <a:ea typeface="Arial"/>
                    <a:cs typeface="Calibri"/>
                    <a:sym typeface="Arial"/>
                  </a:endParaRPr>
                </a:p>
              </p:txBody>
            </p:sp>
          </p:grpSp>
          <p:sp>
            <p:nvSpPr>
              <p:cNvPr id="62" name="Shape 205"/>
              <p:cNvSpPr/>
              <p:nvPr/>
            </p:nvSpPr>
            <p:spPr>
              <a:xfrm>
                <a:off x="3733800" y="2819400"/>
                <a:ext cx="685800" cy="527961"/>
              </a:xfrm>
              <a:prstGeom prst="rect">
                <a:avLst/>
              </a:prstGeom>
              <a:solidFill>
                <a:srgbClr val="E46C0A"/>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W</a:t>
                </a:r>
                <a:endParaRPr lang="en-US" sz="3200" b="1" i="0" u="none" strike="noStrike" cap="none" dirty="0">
                  <a:latin typeface="Calibri"/>
                  <a:ea typeface="Arial"/>
                  <a:cs typeface="Calibri"/>
                  <a:sym typeface="Arial"/>
                </a:endParaRPr>
              </a:p>
            </p:txBody>
          </p:sp>
          <p:sp>
            <p:nvSpPr>
              <p:cNvPr id="63" name="Shape 210"/>
              <p:cNvSpPr/>
              <p:nvPr/>
            </p:nvSpPr>
            <p:spPr>
              <a:xfrm>
                <a:off x="3733800" y="3429000"/>
                <a:ext cx="685800" cy="533400"/>
              </a:xfrm>
              <a:prstGeom prst="rect">
                <a:avLst/>
              </a:prstGeom>
              <a:solidFill>
                <a:srgbClr val="9BBB59"/>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X</a:t>
                </a:r>
                <a:endParaRPr lang="en-US" sz="3200" b="1" i="0" u="none" strike="noStrike" cap="none" dirty="0">
                  <a:latin typeface="Calibri"/>
                  <a:ea typeface="Arial"/>
                  <a:cs typeface="Calibri"/>
                  <a:sym typeface="Arial"/>
                </a:endParaRPr>
              </a:p>
            </p:txBody>
          </p:sp>
          <p:sp>
            <p:nvSpPr>
              <p:cNvPr id="64" name="Shape 205"/>
              <p:cNvSpPr/>
              <p:nvPr/>
            </p:nvSpPr>
            <p:spPr>
              <a:xfrm>
                <a:off x="3733800" y="4038600"/>
                <a:ext cx="685800" cy="527961"/>
              </a:xfrm>
              <a:prstGeom prst="rect">
                <a:avLst/>
              </a:prstGeom>
              <a:solidFill>
                <a:schemeClr val="accent6">
                  <a:lumMod val="75000"/>
                </a:schemeClr>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Y</a:t>
                </a:r>
                <a:endParaRPr lang="en-US" sz="3200" b="1" i="0" u="none" strike="noStrike" cap="none" dirty="0">
                  <a:latin typeface="Calibri"/>
                  <a:ea typeface="Arial"/>
                  <a:cs typeface="Calibri"/>
                  <a:sym typeface="Arial"/>
                </a:endParaRPr>
              </a:p>
            </p:txBody>
          </p:sp>
          <p:sp>
            <p:nvSpPr>
              <p:cNvPr id="66" name="Shape 210"/>
              <p:cNvSpPr/>
              <p:nvPr/>
            </p:nvSpPr>
            <p:spPr>
              <a:xfrm>
                <a:off x="3742539" y="4648200"/>
                <a:ext cx="677061" cy="533400"/>
              </a:xfrm>
              <a:prstGeom prst="rect">
                <a:avLst/>
              </a:prstGeom>
              <a:solidFill>
                <a:schemeClr val="accent3"/>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Z</a:t>
                </a:r>
                <a:endParaRPr lang="en-US" sz="3200" b="1" i="0" u="none" strike="noStrike" cap="none" dirty="0">
                  <a:latin typeface="Calibri"/>
                  <a:ea typeface="Arial"/>
                  <a:cs typeface="Calibri"/>
                  <a:sym typeface="Arial"/>
                </a:endParaRPr>
              </a:p>
            </p:txBody>
          </p:sp>
        </p:grpSp>
        <p:sp>
          <p:nvSpPr>
            <p:cNvPr id="10" name="Rectangle 9"/>
            <p:cNvSpPr/>
            <p:nvPr/>
          </p:nvSpPr>
          <p:spPr>
            <a:xfrm>
              <a:off x="381000" y="28194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p:cNvSpPr/>
            <p:nvPr/>
          </p:nvSpPr>
          <p:spPr>
            <a:xfrm>
              <a:off x="381000" y="34290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71"/>
            <p:cNvSpPr/>
            <p:nvPr/>
          </p:nvSpPr>
          <p:spPr>
            <a:xfrm>
              <a:off x="381000" y="40386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72"/>
            <p:cNvSpPr/>
            <p:nvPr/>
          </p:nvSpPr>
          <p:spPr>
            <a:xfrm>
              <a:off x="381000" y="46482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Rectangle 13"/>
          <p:cNvSpPr/>
          <p:nvPr/>
        </p:nvSpPr>
        <p:spPr>
          <a:xfrm>
            <a:off x="5071380" y="990600"/>
            <a:ext cx="3810000" cy="685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D90C9E7-E6C4-4B36-BDDE-8F60959A17EC}"/>
              </a:ext>
            </a:extLst>
          </p:cNvPr>
          <p:cNvSpPr>
            <a:spLocks noGrp="1"/>
          </p:cNvSpPr>
          <p:nvPr>
            <p:ph type="title"/>
          </p:nvPr>
        </p:nvSpPr>
        <p:spPr/>
        <p:txBody>
          <a:bodyPr/>
          <a:lstStyle/>
          <a:p>
            <a:r>
              <a:rPr lang="en-US" dirty="0"/>
              <a:t>INTRODUCTION: COMPRESSED DRAM CACHE</a:t>
            </a:r>
          </a:p>
        </p:txBody>
      </p:sp>
      <p:grpSp>
        <p:nvGrpSpPr>
          <p:cNvPr id="50" name="Group 49">
            <a:extLst>
              <a:ext uri="{FF2B5EF4-FFF2-40B4-BE49-F238E27FC236}">
                <a16:creationId xmlns:a16="http://schemas.microsoft.com/office/drawing/2014/main" id="{79786A44-1ACD-403B-96E8-33C5FD333410}"/>
              </a:ext>
            </a:extLst>
          </p:cNvPr>
          <p:cNvGrpSpPr/>
          <p:nvPr/>
        </p:nvGrpSpPr>
        <p:grpSpPr>
          <a:xfrm>
            <a:off x="6934200" y="2743200"/>
            <a:ext cx="2209800" cy="3048000"/>
            <a:chOff x="3505200" y="2743200"/>
            <a:chExt cx="2133600" cy="3048000"/>
          </a:xfrm>
        </p:grpSpPr>
        <p:sp>
          <p:nvSpPr>
            <p:cNvPr id="54" name="Rectangle 53">
              <a:extLst>
                <a:ext uri="{FF2B5EF4-FFF2-40B4-BE49-F238E27FC236}">
                  <a16:creationId xmlns:a16="http://schemas.microsoft.com/office/drawing/2014/main" id="{1AA1EC0F-BED7-4F6F-BF1B-937D3C8A01FA}"/>
                </a:ext>
              </a:extLst>
            </p:cNvPr>
            <p:cNvSpPr/>
            <p:nvPr/>
          </p:nvSpPr>
          <p:spPr>
            <a:xfrm>
              <a:off x="3733800" y="2743200"/>
              <a:ext cx="1600200" cy="25146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Shape 205">
              <a:extLst>
                <a:ext uri="{FF2B5EF4-FFF2-40B4-BE49-F238E27FC236}">
                  <a16:creationId xmlns:a16="http://schemas.microsoft.com/office/drawing/2014/main" id="{0D827BF1-A12E-4841-AFCD-346EE8FB48C3}"/>
                </a:ext>
              </a:extLst>
            </p:cNvPr>
            <p:cNvSpPr/>
            <p:nvPr/>
          </p:nvSpPr>
          <p:spPr>
            <a:xfrm>
              <a:off x="3810000" y="2819400"/>
              <a:ext cx="1447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A</a:t>
              </a:r>
              <a:endParaRPr lang="en-US" sz="3200" b="1" i="0" u="none" strike="noStrike" cap="none" dirty="0">
                <a:latin typeface="Calibri"/>
                <a:ea typeface="Arial"/>
                <a:cs typeface="Calibri"/>
                <a:sym typeface="Arial"/>
              </a:endParaRPr>
            </a:p>
          </p:txBody>
        </p:sp>
        <p:sp>
          <p:nvSpPr>
            <p:cNvPr id="57" name="Shape 207">
              <a:extLst>
                <a:ext uri="{FF2B5EF4-FFF2-40B4-BE49-F238E27FC236}">
                  <a16:creationId xmlns:a16="http://schemas.microsoft.com/office/drawing/2014/main" id="{F469C21C-821D-4622-8F77-B2662D73134A}"/>
                </a:ext>
              </a:extLst>
            </p:cNvPr>
            <p:cNvSpPr/>
            <p:nvPr/>
          </p:nvSpPr>
          <p:spPr>
            <a:xfrm>
              <a:off x="3505200" y="5352152"/>
              <a:ext cx="2133600" cy="439048"/>
            </a:xfrm>
            <a:prstGeom prst="rect">
              <a:avLst/>
            </a:prstGeom>
            <a:noFill/>
            <a:ln w="25400" cap="flat" cmpd="sng">
              <a:no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br>
                <a:rPr lang="en-US" sz="2200" b="1" dirty="0">
                  <a:solidFill>
                    <a:schemeClr val="dk1"/>
                  </a:solidFill>
                  <a:latin typeface="Calibri"/>
                  <a:ea typeface="Arial"/>
                  <a:cs typeface="Calibri"/>
                  <a:sym typeface="Arial"/>
                </a:rPr>
              </a:br>
              <a:r>
                <a:rPr lang="en-US" sz="2200" b="1" dirty="0">
                  <a:solidFill>
                    <a:schemeClr val="dk1"/>
                  </a:solidFill>
                  <a:latin typeface="Calibri"/>
                  <a:ea typeface="Arial"/>
                  <a:cs typeface="Calibri"/>
                  <a:sym typeface="Arial"/>
                </a:rPr>
                <a:t>Spatial </a:t>
              </a:r>
            </a:p>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Indexing</a:t>
              </a:r>
            </a:p>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a:t>
              </a:r>
              <a:r>
                <a:rPr lang="en-US" sz="2200" b="1" dirty="0">
                  <a:solidFill>
                    <a:srgbClr val="FF0000"/>
                  </a:solidFill>
                  <a:latin typeface="Calibri"/>
                  <a:ea typeface="Arial"/>
                  <a:cs typeface="Calibri"/>
                  <a:sym typeface="Arial"/>
                </a:rPr>
                <a:t>Incompressible</a:t>
              </a:r>
              <a:r>
                <a:rPr lang="en-US" sz="2200" b="1" dirty="0">
                  <a:solidFill>
                    <a:schemeClr val="dk1"/>
                  </a:solidFill>
                  <a:latin typeface="Calibri"/>
                  <a:ea typeface="Arial"/>
                  <a:cs typeface="Calibri"/>
                  <a:sym typeface="Arial"/>
                </a:rPr>
                <a:t>)</a:t>
              </a:r>
            </a:p>
          </p:txBody>
        </p:sp>
        <p:sp>
          <p:nvSpPr>
            <p:cNvPr id="58" name="Shape 205">
              <a:extLst>
                <a:ext uri="{FF2B5EF4-FFF2-40B4-BE49-F238E27FC236}">
                  <a16:creationId xmlns:a16="http://schemas.microsoft.com/office/drawing/2014/main" id="{08F811A8-DC80-41B7-9A35-E173F6F0112F}"/>
                </a:ext>
              </a:extLst>
            </p:cNvPr>
            <p:cNvSpPr/>
            <p:nvPr/>
          </p:nvSpPr>
          <p:spPr>
            <a:xfrm>
              <a:off x="3810000" y="3429000"/>
              <a:ext cx="1447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C</a:t>
              </a:r>
              <a:endParaRPr lang="en-US" sz="3200" b="1" i="0" u="none" strike="noStrike" cap="none" dirty="0">
                <a:latin typeface="Calibri"/>
                <a:ea typeface="Arial"/>
                <a:cs typeface="Calibri"/>
                <a:sym typeface="Arial"/>
              </a:endParaRPr>
            </a:p>
          </p:txBody>
        </p:sp>
      </p:grpSp>
      <p:sp>
        <p:nvSpPr>
          <p:cNvPr id="59" name="Rectangle 58">
            <a:extLst>
              <a:ext uri="{FF2B5EF4-FFF2-40B4-BE49-F238E27FC236}">
                <a16:creationId xmlns:a16="http://schemas.microsoft.com/office/drawing/2014/main" id="{85B42972-BA34-4AC2-8A9A-99D0FF13AAFD}"/>
              </a:ext>
            </a:extLst>
          </p:cNvPr>
          <p:cNvSpPr/>
          <p:nvPr/>
        </p:nvSpPr>
        <p:spPr>
          <a:xfrm>
            <a:off x="7249886" y="2819400"/>
            <a:ext cx="1499507"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C6CDAD98-BD7B-4853-8523-EE43B51E1828}"/>
              </a:ext>
            </a:extLst>
          </p:cNvPr>
          <p:cNvSpPr/>
          <p:nvPr/>
        </p:nvSpPr>
        <p:spPr>
          <a:xfrm>
            <a:off x="7249886" y="3429000"/>
            <a:ext cx="1499507"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Shape 205">
            <a:extLst>
              <a:ext uri="{FF2B5EF4-FFF2-40B4-BE49-F238E27FC236}">
                <a16:creationId xmlns:a16="http://schemas.microsoft.com/office/drawing/2014/main" id="{C7345134-9FE8-4A2B-9D44-FC66042DE1E6}"/>
              </a:ext>
            </a:extLst>
          </p:cNvPr>
          <p:cNvSpPr/>
          <p:nvPr/>
        </p:nvSpPr>
        <p:spPr>
          <a:xfrm>
            <a:off x="7239000" y="4648200"/>
            <a:ext cx="1524000" cy="527961"/>
          </a:xfrm>
          <a:prstGeom prst="rect">
            <a:avLst/>
          </a:prstGeom>
          <a:solidFill>
            <a:schemeClr val="accent6">
              <a:lumMod val="75000"/>
            </a:schemeClr>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Y</a:t>
            </a:r>
            <a:endParaRPr lang="en-US" sz="3200" b="1" i="0" u="none" strike="noStrike" cap="none" dirty="0">
              <a:latin typeface="Calibri"/>
              <a:ea typeface="Arial"/>
              <a:cs typeface="Calibri"/>
              <a:sym typeface="Arial"/>
            </a:endParaRPr>
          </a:p>
        </p:txBody>
      </p:sp>
      <p:sp>
        <p:nvSpPr>
          <p:cNvPr id="74" name="Rectangle 73">
            <a:extLst>
              <a:ext uri="{FF2B5EF4-FFF2-40B4-BE49-F238E27FC236}">
                <a16:creationId xmlns:a16="http://schemas.microsoft.com/office/drawing/2014/main" id="{42B4B145-22DB-4E9C-819C-845290736037}"/>
              </a:ext>
            </a:extLst>
          </p:cNvPr>
          <p:cNvSpPr/>
          <p:nvPr/>
        </p:nvSpPr>
        <p:spPr>
          <a:xfrm>
            <a:off x="7249886" y="4648200"/>
            <a:ext cx="1499507"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5" name="Shape 205">
            <a:extLst>
              <a:ext uri="{FF2B5EF4-FFF2-40B4-BE49-F238E27FC236}">
                <a16:creationId xmlns:a16="http://schemas.microsoft.com/office/drawing/2014/main" id="{E4428560-5265-4BB2-865A-6A5F9B4EA1FF}"/>
              </a:ext>
            </a:extLst>
          </p:cNvPr>
          <p:cNvSpPr/>
          <p:nvPr/>
        </p:nvSpPr>
        <p:spPr>
          <a:xfrm>
            <a:off x="7239000" y="4038600"/>
            <a:ext cx="1524000" cy="527961"/>
          </a:xfrm>
          <a:prstGeom prst="rect">
            <a:avLst/>
          </a:prstGeom>
          <a:solidFill>
            <a:srgbClr val="E46C0A"/>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W</a:t>
            </a:r>
            <a:endParaRPr lang="en-US" sz="3200" b="1" i="0" u="none" strike="noStrike" cap="none" dirty="0">
              <a:latin typeface="Calibri"/>
              <a:ea typeface="Arial"/>
              <a:cs typeface="Calibri"/>
              <a:sym typeface="Arial"/>
            </a:endParaRPr>
          </a:p>
        </p:txBody>
      </p:sp>
      <p:sp>
        <p:nvSpPr>
          <p:cNvPr id="76" name="Rectangle 75">
            <a:extLst>
              <a:ext uri="{FF2B5EF4-FFF2-40B4-BE49-F238E27FC236}">
                <a16:creationId xmlns:a16="http://schemas.microsoft.com/office/drawing/2014/main" id="{DC4AC7E9-7F6A-4A2C-84E1-49EF7A04D4A6}"/>
              </a:ext>
            </a:extLst>
          </p:cNvPr>
          <p:cNvSpPr/>
          <p:nvPr/>
        </p:nvSpPr>
        <p:spPr>
          <a:xfrm>
            <a:off x="7249886" y="4038600"/>
            <a:ext cx="1499507"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grpSp>
        <p:nvGrpSpPr>
          <p:cNvPr id="77" name="Group 76">
            <a:extLst>
              <a:ext uri="{FF2B5EF4-FFF2-40B4-BE49-F238E27FC236}">
                <a16:creationId xmlns:a16="http://schemas.microsoft.com/office/drawing/2014/main" id="{2207F661-A213-4E48-A713-30F9F8881640}"/>
              </a:ext>
            </a:extLst>
          </p:cNvPr>
          <p:cNvGrpSpPr/>
          <p:nvPr/>
        </p:nvGrpSpPr>
        <p:grpSpPr>
          <a:xfrm>
            <a:off x="2057400" y="2743200"/>
            <a:ext cx="2133600" cy="3048000"/>
            <a:chOff x="76200" y="2743200"/>
            <a:chExt cx="2133600" cy="3048000"/>
          </a:xfrm>
        </p:grpSpPr>
        <p:grpSp>
          <p:nvGrpSpPr>
            <p:cNvPr id="78" name="Group 77">
              <a:extLst>
                <a:ext uri="{FF2B5EF4-FFF2-40B4-BE49-F238E27FC236}">
                  <a16:creationId xmlns:a16="http://schemas.microsoft.com/office/drawing/2014/main" id="{465A33A7-6D8E-48D1-AD57-B1E898E6B2CE}"/>
                </a:ext>
              </a:extLst>
            </p:cNvPr>
            <p:cNvGrpSpPr/>
            <p:nvPr/>
          </p:nvGrpSpPr>
          <p:grpSpPr>
            <a:xfrm>
              <a:off x="76200" y="2743200"/>
              <a:ext cx="2133600" cy="3048000"/>
              <a:chOff x="3505200" y="2743200"/>
              <a:chExt cx="2133600" cy="3048000"/>
            </a:xfrm>
          </p:grpSpPr>
          <p:sp>
            <p:nvSpPr>
              <p:cNvPr id="83" name="Rectangle 82">
                <a:extLst>
                  <a:ext uri="{FF2B5EF4-FFF2-40B4-BE49-F238E27FC236}">
                    <a16:creationId xmlns:a16="http://schemas.microsoft.com/office/drawing/2014/main" id="{A6D260B6-DE09-4DFD-B233-B0E3B2B7AE49}"/>
                  </a:ext>
                </a:extLst>
              </p:cNvPr>
              <p:cNvSpPr/>
              <p:nvPr/>
            </p:nvSpPr>
            <p:spPr>
              <a:xfrm>
                <a:off x="3733800" y="2743200"/>
                <a:ext cx="1600200" cy="25146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Shape 205">
                <a:extLst>
                  <a:ext uri="{FF2B5EF4-FFF2-40B4-BE49-F238E27FC236}">
                    <a16:creationId xmlns:a16="http://schemas.microsoft.com/office/drawing/2014/main" id="{FE955EE0-C86D-4639-8188-73DCCE3CF82C}"/>
                  </a:ext>
                </a:extLst>
              </p:cNvPr>
              <p:cNvSpPr/>
              <p:nvPr/>
            </p:nvSpPr>
            <p:spPr>
              <a:xfrm>
                <a:off x="3810000" y="2819400"/>
                <a:ext cx="1447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A</a:t>
                </a:r>
                <a:endParaRPr lang="en-US" sz="3200" b="1" i="0" u="none" strike="noStrike" cap="none" dirty="0">
                  <a:latin typeface="Calibri"/>
                  <a:ea typeface="Arial"/>
                  <a:cs typeface="Calibri"/>
                  <a:sym typeface="Arial"/>
                </a:endParaRPr>
              </a:p>
            </p:txBody>
          </p:sp>
          <p:sp>
            <p:nvSpPr>
              <p:cNvPr id="85" name="Shape 210">
                <a:extLst>
                  <a:ext uri="{FF2B5EF4-FFF2-40B4-BE49-F238E27FC236}">
                    <a16:creationId xmlns:a16="http://schemas.microsoft.com/office/drawing/2014/main" id="{75CA9DE1-BF72-4715-9181-C0F4838A294F}"/>
                  </a:ext>
                </a:extLst>
              </p:cNvPr>
              <p:cNvSpPr/>
              <p:nvPr/>
            </p:nvSpPr>
            <p:spPr>
              <a:xfrm>
                <a:off x="3818739" y="4648200"/>
                <a:ext cx="1439061"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i="0" u="none" strike="noStrike" cap="none" dirty="0">
                    <a:latin typeface="Calibri"/>
                    <a:ea typeface="Arial"/>
                    <a:cs typeface="Calibri"/>
                    <a:sym typeface="Arial"/>
                  </a:rPr>
                  <a:t>D</a:t>
                </a:r>
              </a:p>
            </p:txBody>
          </p:sp>
          <p:sp>
            <p:nvSpPr>
              <p:cNvPr id="86" name="Shape 207">
                <a:extLst>
                  <a:ext uri="{FF2B5EF4-FFF2-40B4-BE49-F238E27FC236}">
                    <a16:creationId xmlns:a16="http://schemas.microsoft.com/office/drawing/2014/main" id="{D42448F6-8FB8-4DE9-B70F-5233C4DBCE2E}"/>
                  </a:ext>
                </a:extLst>
              </p:cNvPr>
              <p:cNvSpPr/>
              <p:nvPr/>
            </p:nvSpPr>
            <p:spPr>
              <a:xfrm>
                <a:off x="3505200" y="5352152"/>
                <a:ext cx="2133600" cy="439048"/>
              </a:xfrm>
              <a:prstGeom prst="rect">
                <a:avLst/>
              </a:prstGeom>
              <a:noFill/>
              <a:ln w="25400" cap="flat" cmpd="sng">
                <a:no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br>
                  <a:rPr lang="en-US" sz="2200" b="1" dirty="0">
                    <a:solidFill>
                      <a:schemeClr val="dk1"/>
                    </a:solidFill>
                    <a:latin typeface="Calibri"/>
                    <a:ea typeface="Arial"/>
                    <a:cs typeface="Calibri"/>
                    <a:sym typeface="Arial"/>
                  </a:rPr>
                </a:br>
                <a:r>
                  <a:rPr lang="en-US" sz="2200" b="1" dirty="0">
                    <a:solidFill>
                      <a:schemeClr val="dk1"/>
                    </a:solidFill>
                    <a:latin typeface="Calibri"/>
                    <a:ea typeface="Arial"/>
                    <a:cs typeface="Calibri"/>
                    <a:sym typeface="Arial"/>
                  </a:rPr>
                  <a:t>Traditional </a:t>
                </a:r>
              </a:p>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Compression </a:t>
                </a:r>
              </a:p>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a:t>
                </a:r>
                <a:r>
                  <a:rPr lang="en-US" sz="2200" b="1" dirty="0">
                    <a:solidFill>
                      <a:srgbClr val="FF0000"/>
                    </a:solidFill>
                    <a:latin typeface="Calibri"/>
                    <a:ea typeface="Arial"/>
                    <a:cs typeface="Calibri"/>
                    <a:sym typeface="Arial"/>
                  </a:rPr>
                  <a:t>Incompressible</a:t>
                </a:r>
                <a:r>
                  <a:rPr lang="en-US" sz="2200" b="1" dirty="0">
                    <a:solidFill>
                      <a:schemeClr val="dk1"/>
                    </a:solidFill>
                    <a:latin typeface="Calibri"/>
                    <a:ea typeface="Arial"/>
                    <a:cs typeface="Calibri"/>
                    <a:sym typeface="Arial"/>
                  </a:rPr>
                  <a:t>)</a:t>
                </a:r>
              </a:p>
            </p:txBody>
          </p:sp>
          <p:sp>
            <p:nvSpPr>
              <p:cNvPr id="87" name="Shape 205">
                <a:extLst>
                  <a:ext uri="{FF2B5EF4-FFF2-40B4-BE49-F238E27FC236}">
                    <a16:creationId xmlns:a16="http://schemas.microsoft.com/office/drawing/2014/main" id="{8B7A8FAE-1A2C-477F-9ED2-43D686021626}"/>
                  </a:ext>
                </a:extLst>
              </p:cNvPr>
              <p:cNvSpPr/>
              <p:nvPr/>
            </p:nvSpPr>
            <p:spPr>
              <a:xfrm>
                <a:off x="3810000" y="4038600"/>
                <a:ext cx="1447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C</a:t>
                </a:r>
                <a:endParaRPr lang="en-US" sz="3200" b="1" i="0" u="none" strike="noStrike" cap="none" dirty="0">
                  <a:latin typeface="Calibri"/>
                  <a:ea typeface="Arial"/>
                  <a:cs typeface="Calibri"/>
                  <a:sym typeface="Arial"/>
                </a:endParaRPr>
              </a:p>
            </p:txBody>
          </p:sp>
          <p:sp>
            <p:nvSpPr>
              <p:cNvPr id="88" name="Shape 210">
                <a:extLst>
                  <a:ext uri="{FF2B5EF4-FFF2-40B4-BE49-F238E27FC236}">
                    <a16:creationId xmlns:a16="http://schemas.microsoft.com/office/drawing/2014/main" id="{02C51E3B-0878-4FCF-9AAC-5D639133654B}"/>
                  </a:ext>
                </a:extLst>
              </p:cNvPr>
              <p:cNvSpPr/>
              <p:nvPr/>
            </p:nvSpPr>
            <p:spPr>
              <a:xfrm>
                <a:off x="3810000" y="3429000"/>
                <a:ext cx="1447800"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B</a:t>
                </a:r>
                <a:endParaRPr lang="en-US" sz="3200" b="1" i="0" u="none" strike="noStrike" cap="none" dirty="0">
                  <a:latin typeface="Calibri"/>
                  <a:ea typeface="Arial"/>
                  <a:cs typeface="Calibri"/>
                  <a:sym typeface="Arial"/>
                </a:endParaRPr>
              </a:p>
            </p:txBody>
          </p:sp>
        </p:grpSp>
        <p:sp>
          <p:nvSpPr>
            <p:cNvPr id="79" name="Rectangle 78">
              <a:extLst>
                <a:ext uri="{FF2B5EF4-FFF2-40B4-BE49-F238E27FC236}">
                  <a16:creationId xmlns:a16="http://schemas.microsoft.com/office/drawing/2014/main" id="{BAD24B08-9209-421C-83B3-636CF707AA1A}"/>
                </a:ext>
              </a:extLst>
            </p:cNvPr>
            <p:cNvSpPr/>
            <p:nvPr/>
          </p:nvSpPr>
          <p:spPr>
            <a:xfrm>
              <a:off x="381000" y="28194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DA019E99-E1A8-41C6-92F4-CEAE1A2A7193}"/>
                </a:ext>
              </a:extLst>
            </p:cNvPr>
            <p:cNvSpPr/>
            <p:nvPr/>
          </p:nvSpPr>
          <p:spPr>
            <a:xfrm>
              <a:off x="381000" y="34290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71C42685-5B33-43E2-9FB8-89B3CA4B4786}"/>
                </a:ext>
              </a:extLst>
            </p:cNvPr>
            <p:cNvSpPr/>
            <p:nvPr/>
          </p:nvSpPr>
          <p:spPr>
            <a:xfrm>
              <a:off x="381000" y="40386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614AF6D5-BE9E-421B-B938-18CE001F5CD5}"/>
                </a:ext>
              </a:extLst>
            </p:cNvPr>
            <p:cNvSpPr/>
            <p:nvPr/>
          </p:nvSpPr>
          <p:spPr>
            <a:xfrm>
              <a:off x="381000" y="46482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00485966-B867-4D6C-8259-66F86102DF9C}"/>
              </a:ext>
            </a:extLst>
          </p:cNvPr>
          <p:cNvGrpSpPr/>
          <p:nvPr/>
        </p:nvGrpSpPr>
        <p:grpSpPr>
          <a:xfrm>
            <a:off x="4953000" y="2743200"/>
            <a:ext cx="1981200" cy="3048000"/>
            <a:chOff x="76200" y="2743200"/>
            <a:chExt cx="1981200" cy="3048000"/>
          </a:xfrm>
        </p:grpSpPr>
        <p:grpSp>
          <p:nvGrpSpPr>
            <p:cNvPr id="90" name="Group 89">
              <a:extLst>
                <a:ext uri="{FF2B5EF4-FFF2-40B4-BE49-F238E27FC236}">
                  <a16:creationId xmlns:a16="http://schemas.microsoft.com/office/drawing/2014/main" id="{E75CD1A4-1C3D-4DE0-AC2D-214466CC2C18}"/>
                </a:ext>
              </a:extLst>
            </p:cNvPr>
            <p:cNvGrpSpPr/>
            <p:nvPr/>
          </p:nvGrpSpPr>
          <p:grpSpPr>
            <a:xfrm>
              <a:off x="76200" y="2743200"/>
              <a:ext cx="1981200" cy="3048000"/>
              <a:chOff x="2667000" y="2743200"/>
              <a:chExt cx="1981200" cy="3048000"/>
            </a:xfrm>
          </p:grpSpPr>
          <p:grpSp>
            <p:nvGrpSpPr>
              <p:cNvPr id="95" name="Group 94">
                <a:extLst>
                  <a:ext uri="{FF2B5EF4-FFF2-40B4-BE49-F238E27FC236}">
                    <a16:creationId xmlns:a16="http://schemas.microsoft.com/office/drawing/2014/main" id="{A9DC3F46-FDA1-4881-87A2-93CC265185D0}"/>
                  </a:ext>
                </a:extLst>
              </p:cNvPr>
              <p:cNvGrpSpPr/>
              <p:nvPr/>
            </p:nvGrpSpPr>
            <p:grpSpPr>
              <a:xfrm>
                <a:off x="2667000" y="2743200"/>
                <a:ext cx="1981200" cy="3048000"/>
                <a:chOff x="3505200" y="2743200"/>
                <a:chExt cx="1981200" cy="3048000"/>
              </a:xfrm>
            </p:grpSpPr>
            <p:sp>
              <p:nvSpPr>
                <p:cNvPr id="100" name="Rectangle 99">
                  <a:extLst>
                    <a:ext uri="{FF2B5EF4-FFF2-40B4-BE49-F238E27FC236}">
                      <a16:creationId xmlns:a16="http://schemas.microsoft.com/office/drawing/2014/main" id="{648FB482-C215-44D0-92F6-C5F4C0D2E579}"/>
                    </a:ext>
                  </a:extLst>
                </p:cNvPr>
                <p:cNvSpPr/>
                <p:nvPr/>
              </p:nvSpPr>
              <p:spPr>
                <a:xfrm>
                  <a:off x="3733800" y="2743200"/>
                  <a:ext cx="1600200" cy="25146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Shape 205">
                  <a:extLst>
                    <a:ext uri="{FF2B5EF4-FFF2-40B4-BE49-F238E27FC236}">
                      <a16:creationId xmlns:a16="http://schemas.microsoft.com/office/drawing/2014/main" id="{9ECF5BA3-C002-491B-A1AD-B76A2AB42A3F}"/>
                    </a:ext>
                  </a:extLst>
                </p:cNvPr>
                <p:cNvSpPr/>
                <p:nvPr/>
              </p:nvSpPr>
              <p:spPr>
                <a:xfrm>
                  <a:off x="3810000" y="2819400"/>
                  <a:ext cx="685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A</a:t>
                  </a:r>
                  <a:endParaRPr lang="en-US" sz="3200" b="1" i="0" u="none" strike="noStrike" cap="none" dirty="0">
                    <a:latin typeface="Calibri"/>
                    <a:ea typeface="Arial"/>
                    <a:cs typeface="Calibri"/>
                    <a:sym typeface="Arial"/>
                  </a:endParaRPr>
                </a:p>
              </p:txBody>
            </p:sp>
            <p:sp>
              <p:nvSpPr>
                <p:cNvPr id="102" name="Shape 210">
                  <a:extLst>
                    <a:ext uri="{FF2B5EF4-FFF2-40B4-BE49-F238E27FC236}">
                      <a16:creationId xmlns:a16="http://schemas.microsoft.com/office/drawing/2014/main" id="{0AF1075E-F210-4E50-AB0E-70AB64806ECD}"/>
                    </a:ext>
                  </a:extLst>
                </p:cNvPr>
                <p:cNvSpPr/>
                <p:nvPr/>
              </p:nvSpPr>
              <p:spPr>
                <a:xfrm>
                  <a:off x="4572000" y="3429000"/>
                  <a:ext cx="677061"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i="0" u="none" strike="noStrike" cap="none" dirty="0">
                      <a:latin typeface="Calibri"/>
                      <a:ea typeface="Arial"/>
                      <a:cs typeface="Calibri"/>
                      <a:sym typeface="Arial"/>
                    </a:rPr>
                    <a:t>D</a:t>
                  </a:r>
                </a:p>
              </p:txBody>
            </p:sp>
            <p:sp>
              <p:nvSpPr>
                <p:cNvPr id="103" name="Shape 207">
                  <a:extLst>
                    <a:ext uri="{FF2B5EF4-FFF2-40B4-BE49-F238E27FC236}">
                      <a16:creationId xmlns:a16="http://schemas.microsoft.com/office/drawing/2014/main" id="{9BE4672F-D69D-4918-9993-C9B56C081A22}"/>
                    </a:ext>
                  </a:extLst>
                </p:cNvPr>
                <p:cNvSpPr/>
                <p:nvPr/>
              </p:nvSpPr>
              <p:spPr>
                <a:xfrm>
                  <a:off x="3505200" y="5352152"/>
                  <a:ext cx="1981200" cy="439048"/>
                </a:xfrm>
                <a:prstGeom prst="rect">
                  <a:avLst/>
                </a:prstGeom>
                <a:noFill/>
                <a:ln w="25400" cap="flat" cmpd="sng">
                  <a:no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br>
                    <a:rPr lang="en-US" sz="2200" b="1" dirty="0">
                      <a:solidFill>
                        <a:schemeClr val="dk1"/>
                      </a:solidFill>
                      <a:latin typeface="Calibri"/>
                      <a:ea typeface="Arial"/>
                      <a:cs typeface="Calibri"/>
                      <a:sym typeface="Arial"/>
                    </a:rPr>
                  </a:br>
                  <a:r>
                    <a:rPr lang="en-US" sz="2200" b="1" dirty="0">
                      <a:solidFill>
                        <a:schemeClr val="dk1"/>
                      </a:solidFill>
                      <a:latin typeface="Calibri"/>
                      <a:ea typeface="Arial"/>
                      <a:cs typeface="Calibri"/>
                      <a:sym typeface="Arial"/>
                    </a:rPr>
                    <a:t>Spatial Indexing</a:t>
                  </a:r>
                </a:p>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a:t>
                  </a:r>
                  <a:r>
                    <a:rPr lang="en-US" sz="2200" b="1" dirty="0">
                      <a:solidFill>
                        <a:schemeClr val="accent3"/>
                      </a:solidFill>
                      <a:latin typeface="Calibri"/>
                      <a:ea typeface="Arial"/>
                      <a:cs typeface="Calibri"/>
                      <a:sym typeface="Arial"/>
                    </a:rPr>
                    <a:t>Compressible</a:t>
                  </a:r>
                  <a:r>
                    <a:rPr lang="en-US" sz="2200" b="1" dirty="0">
                      <a:solidFill>
                        <a:schemeClr val="dk1"/>
                      </a:solidFill>
                      <a:latin typeface="Calibri"/>
                      <a:ea typeface="Arial"/>
                      <a:cs typeface="Calibri"/>
                      <a:sym typeface="Arial"/>
                    </a:rPr>
                    <a:t>)</a:t>
                  </a:r>
                </a:p>
              </p:txBody>
            </p:sp>
            <p:sp>
              <p:nvSpPr>
                <p:cNvPr id="104" name="Shape 205">
                  <a:extLst>
                    <a:ext uri="{FF2B5EF4-FFF2-40B4-BE49-F238E27FC236}">
                      <a16:creationId xmlns:a16="http://schemas.microsoft.com/office/drawing/2014/main" id="{CBB680F9-973A-4A6A-88FD-36104E42470A}"/>
                    </a:ext>
                  </a:extLst>
                </p:cNvPr>
                <p:cNvSpPr/>
                <p:nvPr/>
              </p:nvSpPr>
              <p:spPr>
                <a:xfrm>
                  <a:off x="3810000" y="3429000"/>
                  <a:ext cx="685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C</a:t>
                  </a:r>
                  <a:endParaRPr lang="en-US" sz="3200" b="1" i="0" u="none" strike="noStrike" cap="none" dirty="0">
                    <a:latin typeface="Calibri"/>
                    <a:ea typeface="Arial"/>
                    <a:cs typeface="Calibri"/>
                    <a:sym typeface="Arial"/>
                  </a:endParaRPr>
                </a:p>
              </p:txBody>
            </p:sp>
            <p:sp>
              <p:nvSpPr>
                <p:cNvPr id="105" name="Shape 210">
                  <a:extLst>
                    <a:ext uri="{FF2B5EF4-FFF2-40B4-BE49-F238E27FC236}">
                      <a16:creationId xmlns:a16="http://schemas.microsoft.com/office/drawing/2014/main" id="{AF89AB22-5F3F-4D66-BBDC-25236BE7A651}"/>
                    </a:ext>
                  </a:extLst>
                </p:cNvPr>
                <p:cNvSpPr/>
                <p:nvPr/>
              </p:nvSpPr>
              <p:spPr>
                <a:xfrm>
                  <a:off x="4572000" y="2819400"/>
                  <a:ext cx="685800"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B</a:t>
                  </a:r>
                  <a:endParaRPr lang="en-US" sz="3200" b="1" i="0" u="none" strike="noStrike" cap="none" dirty="0">
                    <a:latin typeface="Calibri"/>
                    <a:ea typeface="Arial"/>
                    <a:cs typeface="Calibri"/>
                    <a:sym typeface="Arial"/>
                  </a:endParaRPr>
                </a:p>
              </p:txBody>
            </p:sp>
          </p:grpSp>
          <p:sp>
            <p:nvSpPr>
              <p:cNvPr id="96" name="Shape 205">
                <a:extLst>
                  <a:ext uri="{FF2B5EF4-FFF2-40B4-BE49-F238E27FC236}">
                    <a16:creationId xmlns:a16="http://schemas.microsoft.com/office/drawing/2014/main" id="{E4987F27-0A88-425D-85A6-24E2E4E1DE6A}"/>
                  </a:ext>
                </a:extLst>
              </p:cNvPr>
              <p:cNvSpPr/>
              <p:nvPr/>
            </p:nvSpPr>
            <p:spPr>
              <a:xfrm>
                <a:off x="2971800" y="4038600"/>
                <a:ext cx="685800" cy="527961"/>
              </a:xfrm>
              <a:prstGeom prst="rect">
                <a:avLst/>
              </a:prstGeom>
              <a:solidFill>
                <a:srgbClr val="E46C0A"/>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W</a:t>
                </a:r>
                <a:endParaRPr lang="en-US" sz="3200" b="1" i="0" u="none" strike="noStrike" cap="none" dirty="0">
                  <a:latin typeface="Calibri"/>
                  <a:ea typeface="Arial"/>
                  <a:cs typeface="Calibri"/>
                  <a:sym typeface="Arial"/>
                </a:endParaRPr>
              </a:p>
            </p:txBody>
          </p:sp>
          <p:sp>
            <p:nvSpPr>
              <p:cNvPr id="97" name="Shape 210">
                <a:extLst>
                  <a:ext uri="{FF2B5EF4-FFF2-40B4-BE49-F238E27FC236}">
                    <a16:creationId xmlns:a16="http://schemas.microsoft.com/office/drawing/2014/main" id="{F1E550E6-C36A-40F4-968E-63A2BA71604B}"/>
                  </a:ext>
                </a:extLst>
              </p:cNvPr>
              <p:cNvSpPr/>
              <p:nvPr/>
            </p:nvSpPr>
            <p:spPr>
              <a:xfrm>
                <a:off x="3733800" y="4038600"/>
                <a:ext cx="685800" cy="533400"/>
              </a:xfrm>
              <a:prstGeom prst="rect">
                <a:avLst/>
              </a:prstGeom>
              <a:solidFill>
                <a:srgbClr val="9BBB59"/>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X</a:t>
                </a:r>
                <a:endParaRPr lang="en-US" sz="3200" b="1" i="0" u="none" strike="noStrike" cap="none" dirty="0">
                  <a:latin typeface="Calibri"/>
                  <a:ea typeface="Arial"/>
                  <a:cs typeface="Calibri"/>
                  <a:sym typeface="Arial"/>
                </a:endParaRPr>
              </a:p>
            </p:txBody>
          </p:sp>
          <p:sp>
            <p:nvSpPr>
              <p:cNvPr id="98" name="Shape 205">
                <a:extLst>
                  <a:ext uri="{FF2B5EF4-FFF2-40B4-BE49-F238E27FC236}">
                    <a16:creationId xmlns:a16="http://schemas.microsoft.com/office/drawing/2014/main" id="{76651F27-DBD1-49F7-BE2E-E2EBC1A1D8BF}"/>
                  </a:ext>
                </a:extLst>
              </p:cNvPr>
              <p:cNvSpPr/>
              <p:nvPr/>
            </p:nvSpPr>
            <p:spPr>
              <a:xfrm>
                <a:off x="2971800" y="4648200"/>
                <a:ext cx="685800" cy="527961"/>
              </a:xfrm>
              <a:prstGeom prst="rect">
                <a:avLst/>
              </a:prstGeom>
              <a:solidFill>
                <a:schemeClr val="accent6">
                  <a:lumMod val="75000"/>
                </a:schemeClr>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Y</a:t>
                </a:r>
                <a:endParaRPr lang="en-US" sz="3200" b="1" i="0" u="none" strike="noStrike" cap="none" dirty="0">
                  <a:latin typeface="Calibri"/>
                  <a:ea typeface="Arial"/>
                  <a:cs typeface="Calibri"/>
                  <a:sym typeface="Arial"/>
                </a:endParaRPr>
              </a:p>
            </p:txBody>
          </p:sp>
          <p:sp>
            <p:nvSpPr>
              <p:cNvPr id="99" name="Shape 210">
                <a:extLst>
                  <a:ext uri="{FF2B5EF4-FFF2-40B4-BE49-F238E27FC236}">
                    <a16:creationId xmlns:a16="http://schemas.microsoft.com/office/drawing/2014/main" id="{7930989D-5AC7-4617-8963-FB80AC974D6F}"/>
                  </a:ext>
                </a:extLst>
              </p:cNvPr>
              <p:cNvSpPr/>
              <p:nvPr/>
            </p:nvSpPr>
            <p:spPr>
              <a:xfrm>
                <a:off x="3742539" y="4648200"/>
                <a:ext cx="677061" cy="533400"/>
              </a:xfrm>
              <a:prstGeom prst="rect">
                <a:avLst/>
              </a:prstGeom>
              <a:solidFill>
                <a:schemeClr val="accent3"/>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Z</a:t>
                </a:r>
                <a:endParaRPr lang="en-US" sz="3200" b="1" i="0" u="none" strike="noStrike" cap="none" dirty="0">
                  <a:latin typeface="Calibri"/>
                  <a:ea typeface="Arial"/>
                  <a:cs typeface="Calibri"/>
                  <a:sym typeface="Arial"/>
                </a:endParaRPr>
              </a:p>
            </p:txBody>
          </p:sp>
        </p:grpSp>
        <p:sp>
          <p:nvSpPr>
            <p:cNvPr id="91" name="Rectangle 90">
              <a:extLst>
                <a:ext uri="{FF2B5EF4-FFF2-40B4-BE49-F238E27FC236}">
                  <a16:creationId xmlns:a16="http://schemas.microsoft.com/office/drawing/2014/main" id="{C3B9F6DD-CB04-4C38-B800-C0A66AF3284F}"/>
                </a:ext>
              </a:extLst>
            </p:cNvPr>
            <p:cNvSpPr/>
            <p:nvPr/>
          </p:nvSpPr>
          <p:spPr>
            <a:xfrm>
              <a:off x="381000" y="28194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BDC3F10A-ADDA-4BD1-A523-D2B66271D9C7}"/>
                </a:ext>
              </a:extLst>
            </p:cNvPr>
            <p:cNvSpPr/>
            <p:nvPr/>
          </p:nvSpPr>
          <p:spPr>
            <a:xfrm>
              <a:off x="381000" y="34290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7713D2F2-6927-41A5-8968-5B61660A4570}"/>
                </a:ext>
              </a:extLst>
            </p:cNvPr>
            <p:cNvSpPr/>
            <p:nvPr/>
          </p:nvSpPr>
          <p:spPr>
            <a:xfrm>
              <a:off x="381000" y="40386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09D085DE-6CDA-4F24-95C3-74F1C36D56DC}"/>
                </a:ext>
              </a:extLst>
            </p:cNvPr>
            <p:cNvSpPr/>
            <p:nvPr/>
          </p:nvSpPr>
          <p:spPr>
            <a:xfrm>
              <a:off x="381000" y="46482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6" name="Rectangle 105">
            <a:extLst>
              <a:ext uri="{FF2B5EF4-FFF2-40B4-BE49-F238E27FC236}">
                <a16:creationId xmlns:a16="http://schemas.microsoft.com/office/drawing/2014/main" id="{FD6A46BA-C7F3-485C-9B30-436B715710E1}"/>
              </a:ext>
            </a:extLst>
          </p:cNvPr>
          <p:cNvSpPr/>
          <p:nvPr/>
        </p:nvSpPr>
        <p:spPr>
          <a:xfrm>
            <a:off x="2161052" y="2593756"/>
            <a:ext cx="6874543" cy="3757607"/>
          </a:xfrm>
          <a:prstGeom prst="rect">
            <a:avLst/>
          </a:prstGeom>
          <a:solidFill>
            <a:schemeClr val="bg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 name="Straight Arrow Connector 66"/>
          <p:cNvCxnSpPr/>
          <p:nvPr/>
        </p:nvCxnSpPr>
        <p:spPr>
          <a:xfrm flipV="1">
            <a:off x="1910609" y="3082421"/>
            <a:ext cx="673271" cy="961"/>
          </a:xfrm>
          <a:prstGeom prst="straightConnector1">
            <a:avLst/>
          </a:prstGeom>
          <a:ln w="508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flipV="1">
            <a:off x="1914069" y="3688580"/>
            <a:ext cx="673271" cy="961"/>
          </a:xfrm>
          <a:prstGeom prst="straightConnector1">
            <a:avLst/>
          </a:prstGeom>
          <a:ln w="508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flipV="1">
            <a:off x="1914069" y="4269680"/>
            <a:ext cx="673271" cy="961"/>
          </a:xfrm>
          <a:prstGeom prst="straightConnector1">
            <a:avLst/>
          </a:prstGeom>
          <a:ln w="508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flipV="1">
            <a:off x="1917529" y="4875839"/>
            <a:ext cx="673271" cy="961"/>
          </a:xfrm>
          <a:prstGeom prst="straightConnector1">
            <a:avLst/>
          </a:prstGeom>
          <a:ln w="508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107" name="Rounded Rectangle 67">
            <a:extLst>
              <a:ext uri="{FF2B5EF4-FFF2-40B4-BE49-F238E27FC236}">
                <a16:creationId xmlns:a16="http://schemas.microsoft.com/office/drawing/2014/main" id="{C5A6F034-EBF3-478A-9AC8-CAA3EE6E9096}"/>
              </a:ext>
            </a:extLst>
          </p:cNvPr>
          <p:cNvSpPr/>
          <p:nvPr/>
        </p:nvSpPr>
        <p:spPr>
          <a:xfrm>
            <a:off x="34018" y="4102913"/>
            <a:ext cx="2133600" cy="1066800"/>
          </a:xfrm>
          <a:prstGeom prst="roundRect">
            <a:avLst/>
          </a:prstGeom>
          <a:solidFill>
            <a:schemeClr val="bg1"/>
          </a:solidFill>
          <a:ln w="57150">
            <a:solidFill>
              <a:srgbClr val="FF304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i="1" dirty="0">
                <a:solidFill>
                  <a:schemeClr val="tx1"/>
                </a:solidFill>
              </a:rPr>
              <a:t>1x</a:t>
            </a:r>
          </a:p>
          <a:p>
            <a:pPr algn="ctr"/>
            <a:r>
              <a:rPr lang="en-US" sz="3200" i="1" dirty="0">
                <a:solidFill>
                  <a:schemeClr val="tx1"/>
                </a:solidFill>
              </a:rPr>
              <a:t>Bandwidth</a:t>
            </a:r>
          </a:p>
        </p:txBody>
      </p:sp>
    </p:spTree>
    <p:extLst>
      <p:ext uri="{BB962C8B-B14F-4D97-AF65-F5344CB8AC3E}">
        <p14:creationId xmlns:p14="http://schemas.microsoft.com/office/powerpoint/2010/main" val="317705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200"/>
                                  </p:stCondLst>
                                  <p:childTnLst>
                                    <p:set>
                                      <p:cBhvr>
                                        <p:cTn id="9" dur="1" fill="hold">
                                          <p:stCondLst>
                                            <p:cond delay="0"/>
                                          </p:stCondLst>
                                        </p:cTn>
                                        <p:tgtEl>
                                          <p:spTgt spid="68"/>
                                        </p:tgtEl>
                                        <p:attrNameLst>
                                          <p:attrName>style.visibility</p:attrName>
                                        </p:attrNameLst>
                                      </p:cBhvr>
                                      <p:to>
                                        <p:strVal val="visible"/>
                                      </p:to>
                                    </p:set>
                                  </p:childTnLst>
                                </p:cTn>
                              </p:par>
                            </p:childTnLst>
                          </p:cTn>
                        </p:par>
                        <p:par>
                          <p:cTn id="10" fill="hold">
                            <p:stCondLst>
                              <p:cond delay="200"/>
                            </p:stCondLst>
                            <p:childTnLst>
                              <p:par>
                                <p:cTn id="11" presetID="1" presetClass="entr" presetSubtype="0" fill="hold" nodeType="afterEffect">
                                  <p:stCondLst>
                                    <p:cond delay="300"/>
                                  </p:stCondLst>
                                  <p:childTnLst>
                                    <p:set>
                                      <p:cBhvr>
                                        <p:cTn id="12" dur="1" fill="hold">
                                          <p:stCondLst>
                                            <p:cond delay="0"/>
                                          </p:stCondLst>
                                        </p:cTn>
                                        <p:tgtEl>
                                          <p:spTgt spid="69"/>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nodeType="afterEffect">
                                  <p:stCondLst>
                                    <p:cond delay="300"/>
                                  </p:stCondLst>
                                  <p:childTnLst>
                                    <p:set>
                                      <p:cBhvr>
                                        <p:cTn id="15" dur="1" fill="hold">
                                          <p:stCondLst>
                                            <p:cond delay="0"/>
                                          </p:stCondLst>
                                        </p:cTn>
                                        <p:tgtEl>
                                          <p:spTgt spid="70"/>
                                        </p:tgtEl>
                                        <p:attrNameLst>
                                          <p:attrName>style.visibility</p:attrName>
                                        </p:attrNameLst>
                                      </p:cBhvr>
                                      <p:to>
                                        <p:strVal val="visible"/>
                                      </p:to>
                                    </p:set>
                                  </p:childTnLst>
                                </p:cTn>
                              </p:par>
                            </p:childTnLst>
                          </p:cTn>
                        </p:par>
                        <p:par>
                          <p:cTn id="16" fill="hold">
                            <p:stCondLst>
                              <p:cond delay="800"/>
                            </p:stCondLst>
                            <p:childTnLst>
                              <p:par>
                                <p:cTn id="17" presetID="1" presetClass="entr" presetSubtype="0" fill="hold" grpId="0" nodeType="afterEffect">
                                  <p:stCondLst>
                                    <p:cond delay="400"/>
                                  </p:stCondLst>
                                  <p:childTnLst>
                                    <p:set>
                                      <p:cBhvr>
                                        <p:cTn id="18"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83820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9</a:t>
            </a:fld>
            <a:endParaRPr lang="en-US"/>
          </a:p>
        </p:txBody>
      </p:sp>
      <p:sp>
        <p:nvSpPr>
          <p:cNvPr id="65" name="TextBox 64"/>
          <p:cNvSpPr txBox="1"/>
          <p:nvPr/>
        </p:nvSpPr>
        <p:spPr>
          <a:xfrm>
            <a:off x="-1" y="990600"/>
            <a:ext cx="9144001" cy="584776"/>
          </a:xfrm>
          <a:prstGeom prst="rect">
            <a:avLst/>
          </a:prstGeom>
          <a:noFill/>
        </p:spPr>
        <p:txBody>
          <a:bodyPr wrap="square" rtlCol="0">
            <a:spAutoFit/>
          </a:bodyPr>
          <a:lstStyle/>
          <a:p>
            <a:pPr lvl="0" algn="ctr">
              <a:spcBef>
                <a:spcPts val="560"/>
              </a:spcBef>
              <a:spcAft>
                <a:spcPts val="0"/>
              </a:spcAft>
              <a:buSzPct val="25000"/>
            </a:pPr>
            <a:r>
              <a:rPr lang="en-US" sz="3200" dirty="0">
                <a:solidFill>
                  <a:schemeClr val="dk1"/>
                </a:solidFill>
                <a:latin typeface="Calibri"/>
                <a:ea typeface="Arial"/>
                <a:cs typeface="Calibri"/>
                <a:sym typeface="Arial"/>
              </a:rPr>
              <a:t>Compression: Adds capacity, improve bandwidth?</a:t>
            </a:r>
          </a:p>
        </p:txBody>
      </p:sp>
      <p:grpSp>
        <p:nvGrpSpPr>
          <p:cNvPr id="37" name="Group 36"/>
          <p:cNvGrpSpPr/>
          <p:nvPr/>
        </p:nvGrpSpPr>
        <p:grpSpPr>
          <a:xfrm>
            <a:off x="1901657" y="1828800"/>
            <a:ext cx="5337343" cy="598666"/>
            <a:chOff x="2220393" y="1819577"/>
            <a:chExt cx="5337343" cy="598666"/>
          </a:xfrm>
        </p:grpSpPr>
        <p:sp>
          <p:nvSpPr>
            <p:cNvPr id="38" name="TextBox 37"/>
            <p:cNvSpPr txBox="1"/>
            <p:nvPr/>
          </p:nvSpPr>
          <p:spPr>
            <a:xfrm>
              <a:off x="2667000" y="1833467"/>
              <a:ext cx="433332" cy="584776"/>
            </a:xfrm>
            <a:prstGeom prst="rect">
              <a:avLst/>
            </a:prstGeom>
            <a:noFill/>
          </p:spPr>
          <p:txBody>
            <a:bodyPr wrap="none" rtlCol="0">
              <a:spAutoFit/>
            </a:bodyPr>
            <a:lstStyle/>
            <a:p>
              <a:r>
                <a:rPr lang="en-US" sz="3200" b="1" dirty="0">
                  <a:latin typeface="Calibri"/>
                  <a:cs typeface="Calibri"/>
                </a:rPr>
                <a:t>A</a:t>
              </a:r>
            </a:p>
          </p:txBody>
        </p:sp>
        <p:sp>
          <p:nvSpPr>
            <p:cNvPr id="41" name="Right Arrow 40"/>
            <p:cNvSpPr/>
            <p:nvPr/>
          </p:nvSpPr>
          <p:spPr>
            <a:xfrm>
              <a:off x="3091200" y="2031803"/>
              <a:ext cx="914400" cy="188105"/>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4038600" y="1833467"/>
              <a:ext cx="414697" cy="584776"/>
            </a:xfrm>
            <a:prstGeom prst="rect">
              <a:avLst/>
            </a:prstGeom>
            <a:noFill/>
          </p:spPr>
          <p:txBody>
            <a:bodyPr wrap="none" rtlCol="0">
              <a:spAutoFit/>
            </a:bodyPr>
            <a:lstStyle/>
            <a:p>
              <a:r>
                <a:rPr lang="en-US" sz="3200" b="1" dirty="0">
                  <a:latin typeface="Calibri"/>
                  <a:cs typeface="Calibri"/>
                </a:rPr>
                <a:t>B</a:t>
              </a:r>
            </a:p>
          </p:txBody>
        </p:sp>
        <p:sp>
          <p:nvSpPr>
            <p:cNvPr id="43" name="TextBox 42"/>
            <p:cNvSpPr txBox="1"/>
            <p:nvPr/>
          </p:nvSpPr>
          <p:spPr>
            <a:xfrm>
              <a:off x="5424448" y="1833467"/>
              <a:ext cx="401873" cy="584776"/>
            </a:xfrm>
            <a:prstGeom prst="rect">
              <a:avLst/>
            </a:prstGeom>
            <a:noFill/>
          </p:spPr>
          <p:txBody>
            <a:bodyPr wrap="none" rtlCol="0">
              <a:spAutoFit/>
            </a:bodyPr>
            <a:lstStyle/>
            <a:p>
              <a:r>
                <a:rPr lang="en-US" sz="3200" b="1" dirty="0">
                  <a:latin typeface="Calibri"/>
                  <a:cs typeface="Calibri"/>
                </a:rPr>
                <a:t>C</a:t>
              </a:r>
            </a:p>
          </p:txBody>
        </p:sp>
        <p:sp>
          <p:nvSpPr>
            <p:cNvPr id="44" name="TextBox 43"/>
            <p:cNvSpPr txBox="1"/>
            <p:nvPr/>
          </p:nvSpPr>
          <p:spPr>
            <a:xfrm>
              <a:off x="6735336" y="1833467"/>
              <a:ext cx="443351" cy="584776"/>
            </a:xfrm>
            <a:prstGeom prst="rect">
              <a:avLst/>
            </a:prstGeom>
            <a:noFill/>
          </p:spPr>
          <p:txBody>
            <a:bodyPr wrap="none" rtlCol="0">
              <a:spAutoFit/>
            </a:bodyPr>
            <a:lstStyle/>
            <a:p>
              <a:r>
                <a:rPr lang="en-US" sz="3200" b="1" dirty="0">
                  <a:latin typeface="Calibri"/>
                  <a:cs typeface="Calibri"/>
                </a:rPr>
                <a:t>D</a:t>
              </a:r>
            </a:p>
          </p:txBody>
        </p:sp>
        <p:grpSp>
          <p:nvGrpSpPr>
            <p:cNvPr id="45" name="Group 44"/>
            <p:cNvGrpSpPr/>
            <p:nvPr/>
          </p:nvGrpSpPr>
          <p:grpSpPr>
            <a:xfrm>
              <a:off x="2220393" y="1819577"/>
              <a:ext cx="5337343" cy="335617"/>
              <a:chOff x="2220393" y="1802297"/>
              <a:chExt cx="5337343" cy="335617"/>
            </a:xfrm>
          </p:grpSpPr>
          <p:cxnSp>
            <p:nvCxnSpPr>
              <p:cNvPr id="52" name="Straight Connector 51"/>
              <p:cNvCxnSpPr/>
              <p:nvPr/>
            </p:nvCxnSpPr>
            <p:spPr>
              <a:xfrm flipH="1" flipV="1">
                <a:off x="7508041" y="1802297"/>
                <a:ext cx="7436" cy="335617"/>
              </a:xfrm>
              <a:prstGeom prst="line">
                <a:avLst/>
              </a:prstGeom>
              <a:ln w="1016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V="1">
                <a:off x="2220393" y="1828800"/>
                <a:ext cx="5337343" cy="26453"/>
              </a:xfrm>
              <a:prstGeom prst="line">
                <a:avLst/>
              </a:prstGeom>
              <a:ln w="1016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7169037" y="2107680"/>
                <a:ext cx="381000" cy="0"/>
              </a:xfrm>
              <a:prstGeom prst="line">
                <a:avLst/>
              </a:prstGeom>
              <a:ln w="1016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46" name="Group 45"/>
            <p:cNvGrpSpPr/>
            <p:nvPr/>
          </p:nvGrpSpPr>
          <p:grpSpPr>
            <a:xfrm flipH="1">
              <a:off x="2234160" y="1852706"/>
              <a:ext cx="381000" cy="340294"/>
              <a:chOff x="7332480" y="2021906"/>
              <a:chExt cx="381000" cy="340294"/>
            </a:xfrm>
          </p:grpSpPr>
          <p:cxnSp>
            <p:nvCxnSpPr>
              <p:cNvPr id="49" name="Straight Connector 48"/>
              <p:cNvCxnSpPr/>
              <p:nvPr/>
            </p:nvCxnSpPr>
            <p:spPr>
              <a:xfrm flipH="1" flipV="1">
                <a:off x="7674208" y="2021906"/>
                <a:ext cx="4712" cy="340294"/>
              </a:xfrm>
              <a:prstGeom prst="line">
                <a:avLst/>
              </a:prstGeom>
              <a:ln w="1016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7332480" y="2320923"/>
                <a:ext cx="381000" cy="0"/>
              </a:xfrm>
              <a:prstGeom prst="line">
                <a:avLst/>
              </a:prstGeom>
              <a:ln w="1016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47" name="Right Arrow 46"/>
            <p:cNvSpPr/>
            <p:nvPr/>
          </p:nvSpPr>
          <p:spPr>
            <a:xfrm>
              <a:off x="4495800" y="2031803"/>
              <a:ext cx="914400" cy="188105"/>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ight Arrow 47"/>
            <p:cNvSpPr/>
            <p:nvPr/>
          </p:nvSpPr>
          <p:spPr>
            <a:xfrm>
              <a:off x="5834400" y="2031803"/>
              <a:ext cx="914400" cy="188105"/>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2057400" y="2743200"/>
            <a:ext cx="2133600" cy="3048000"/>
            <a:chOff x="76200" y="2743200"/>
            <a:chExt cx="2133600" cy="3048000"/>
          </a:xfrm>
        </p:grpSpPr>
        <p:grpSp>
          <p:nvGrpSpPr>
            <p:cNvPr id="7" name="Group 6"/>
            <p:cNvGrpSpPr/>
            <p:nvPr/>
          </p:nvGrpSpPr>
          <p:grpSpPr>
            <a:xfrm>
              <a:off x="76200" y="2743200"/>
              <a:ext cx="2133600" cy="3048000"/>
              <a:chOff x="3505200" y="2743200"/>
              <a:chExt cx="2133600" cy="3048000"/>
            </a:xfrm>
          </p:grpSpPr>
          <p:sp>
            <p:nvSpPr>
              <p:cNvPr id="31" name="Rectangle 30"/>
              <p:cNvSpPr/>
              <p:nvPr/>
            </p:nvSpPr>
            <p:spPr>
              <a:xfrm>
                <a:off x="3733800" y="2743200"/>
                <a:ext cx="1600200" cy="25146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Shape 205"/>
              <p:cNvSpPr/>
              <p:nvPr/>
            </p:nvSpPr>
            <p:spPr>
              <a:xfrm>
                <a:off x="3810000" y="2819400"/>
                <a:ext cx="1447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A</a:t>
                </a:r>
                <a:endParaRPr lang="en-US" sz="3200" b="1" i="0" u="none" strike="noStrike" cap="none" dirty="0">
                  <a:latin typeface="Calibri"/>
                  <a:ea typeface="Arial"/>
                  <a:cs typeface="Calibri"/>
                  <a:sym typeface="Arial"/>
                </a:endParaRPr>
              </a:p>
            </p:txBody>
          </p:sp>
          <p:sp>
            <p:nvSpPr>
              <p:cNvPr id="34" name="Shape 210"/>
              <p:cNvSpPr/>
              <p:nvPr/>
            </p:nvSpPr>
            <p:spPr>
              <a:xfrm>
                <a:off x="3818739" y="4648200"/>
                <a:ext cx="1439061"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i="0" u="none" strike="noStrike" cap="none" dirty="0">
                    <a:latin typeface="Calibri"/>
                    <a:ea typeface="Arial"/>
                    <a:cs typeface="Calibri"/>
                    <a:sym typeface="Arial"/>
                  </a:rPr>
                  <a:t>D</a:t>
                </a:r>
              </a:p>
            </p:txBody>
          </p:sp>
          <p:sp>
            <p:nvSpPr>
              <p:cNvPr id="35" name="Shape 207"/>
              <p:cNvSpPr/>
              <p:nvPr/>
            </p:nvSpPr>
            <p:spPr>
              <a:xfrm>
                <a:off x="3505200" y="5352152"/>
                <a:ext cx="2133600" cy="439048"/>
              </a:xfrm>
              <a:prstGeom prst="rect">
                <a:avLst/>
              </a:prstGeom>
              <a:noFill/>
              <a:ln w="25400" cap="flat" cmpd="sng">
                <a:no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br>
                  <a:rPr lang="en-US" sz="2200" b="1" dirty="0">
                    <a:solidFill>
                      <a:schemeClr val="dk1"/>
                    </a:solidFill>
                    <a:latin typeface="Calibri"/>
                    <a:ea typeface="Arial"/>
                    <a:cs typeface="Calibri"/>
                    <a:sym typeface="Arial"/>
                  </a:rPr>
                </a:br>
                <a:r>
                  <a:rPr lang="en-US" sz="2200" b="1" dirty="0">
                    <a:solidFill>
                      <a:schemeClr val="dk1"/>
                    </a:solidFill>
                    <a:latin typeface="Calibri"/>
                    <a:ea typeface="Arial"/>
                    <a:cs typeface="Calibri"/>
                    <a:sym typeface="Arial"/>
                  </a:rPr>
                  <a:t>Traditional </a:t>
                </a:r>
              </a:p>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Compression </a:t>
                </a:r>
              </a:p>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a:t>
                </a:r>
                <a:r>
                  <a:rPr lang="en-US" sz="2200" b="1" dirty="0">
                    <a:solidFill>
                      <a:srgbClr val="FF0000"/>
                    </a:solidFill>
                    <a:latin typeface="Calibri"/>
                    <a:ea typeface="Arial"/>
                    <a:cs typeface="Calibri"/>
                    <a:sym typeface="Arial"/>
                  </a:rPr>
                  <a:t>Incompressible</a:t>
                </a:r>
                <a:r>
                  <a:rPr lang="en-US" sz="2200" b="1" dirty="0">
                    <a:solidFill>
                      <a:schemeClr val="dk1"/>
                    </a:solidFill>
                    <a:latin typeface="Calibri"/>
                    <a:ea typeface="Arial"/>
                    <a:cs typeface="Calibri"/>
                    <a:sym typeface="Arial"/>
                  </a:rPr>
                  <a:t>)</a:t>
                </a:r>
              </a:p>
            </p:txBody>
          </p:sp>
          <p:sp>
            <p:nvSpPr>
              <p:cNvPr id="39" name="Shape 205"/>
              <p:cNvSpPr/>
              <p:nvPr/>
            </p:nvSpPr>
            <p:spPr>
              <a:xfrm>
                <a:off x="3810000" y="4038600"/>
                <a:ext cx="1447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C</a:t>
                </a:r>
                <a:endParaRPr lang="en-US" sz="3200" b="1" i="0" u="none" strike="noStrike" cap="none" dirty="0">
                  <a:latin typeface="Calibri"/>
                  <a:ea typeface="Arial"/>
                  <a:cs typeface="Calibri"/>
                  <a:sym typeface="Arial"/>
                </a:endParaRPr>
              </a:p>
            </p:txBody>
          </p:sp>
          <p:sp>
            <p:nvSpPr>
              <p:cNvPr id="40" name="Shape 210"/>
              <p:cNvSpPr/>
              <p:nvPr/>
            </p:nvSpPr>
            <p:spPr>
              <a:xfrm>
                <a:off x="3810000" y="3429000"/>
                <a:ext cx="1447800"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B</a:t>
                </a:r>
                <a:endParaRPr lang="en-US" sz="3200" b="1" i="0" u="none" strike="noStrike" cap="none" dirty="0">
                  <a:latin typeface="Calibri"/>
                  <a:ea typeface="Arial"/>
                  <a:cs typeface="Calibri"/>
                  <a:sym typeface="Arial"/>
                </a:endParaRPr>
              </a:p>
            </p:txBody>
          </p:sp>
        </p:grpSp>
        <p:sp>
          <p:nvSpPr>
            <p:cNvPr id="10" name="Rectangle 9"/>
            <p:cNvSpPr/>
            <p:nvPr/>
          </p:nvSpPr>
          <p:spPr>
            <a:xfrm>
              <a:off x="381000" y="28194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p:cNvSpPr/>
            <p:nvPr/>
          </p:nvSpPr>
          <p:spPr>
            <a:xfrm>
              <a:off x="381000" y="34290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71"/>
            <p:cNvSpPr/>
            <p:nvPr/>
          </p:nvSpPr>
          <p:spPr>
            <a:xfrm>
              <a:off x="381000" y="40386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72"/>
            <p:cNvSpPr/>
            <p:nvPr/>
          </p:nvSpPr>
          <p:spPr>
            <a:xfrm>
              <a:off x="381000" y="46482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Rectangle 13"/>
          <p:cNvSpPr/>
          <p:nvPr/>
        </p:nvSpPr>
        <p:spPr>
          <a:xfrm>
            <a:off x="5071380" y="990600"/>
            <a:ext cx="3810000" cy="685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0" name="Group 49"/>
          <p:cNvGrpSpPr/>
          <p:nvPr/>
        </p:nvGrpSpPr>
        <p:grpSpPr>
          <a:xfrm>
            <a:off x="76200" y="2743200"/>
            <a:ext cx="1981200" cy="3048000"/>
            <a:chOff x="76200" y="2743200"/>
            <a:chExt cx="1981200" cy="3048000"/>
          </a:xfrm>
        </p:grpSpPr>
        <p:grpSp>
          <p:nvGrpSpPr>
            <p:cNvPr id="54" name="Group 53"/>
            <p:cNvGrpSpPr/>
            <p:nvPr/>
          </p:nvGrpSpPr>
          <p:grpSpPr>
            <a:xfrm>
              <a:off x="76200" y="2743200"/>
              <a:ext cx="1981200" cy="3048000"/>
              <a:chOff x="2667000" y="2743200"/>
              <a:chExt cx="1981200" cy="3048000"/>
            </a:xfrm>
          </p:grpSpPr>
          <p:grpSp>
            <p:nvGrpSpPr>
              <p:cNvPr id="60" name="Group 59"/>
              <p:cNvGrpSpPr/>
              <p:nvPr/>
            </p:nvGrpSpPr>
            <p:grpSpPr>
              <a:xfrm>
                <a:off x="2667000" y="2743200"/>
                <a:ext cx="1981200" cy="3048000"/>
                <a:chOff x="3505200" y="2743200"/>
                <a:chExt cx="1981200" cy="3048000"/>
              </a:xfrm>
            </p:grpSpPr>
            <p:sp>
              <p:nvSpPr>
                <p:cNvPr id="77" name="Rectangle 76"/>
                <p:cNvSpPr/>
                <p:nvPr/>
              </p:nvSpPr>
              <p:spPr>
                <a:xfrm>
                  <a:off x="3733800" y="2743200"/>
                  <a:ext cx="1600200" cy="25146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Shape 205"/>
                <p:cNvSpPr/>
                <p:nvPr/>
              </p:nvSpPr>
              <p:spPr>
                <a:xfrm>
                  <a:off x="3810000" y="2819400"/>
                  <a:ext cx="685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A</a:t>
                  </a:r>
                  <a:endParaRPr lang="en-US" sz="3200" b="1" i="0" u="none" strike="noStrike" cap="none" dirty="0">
                    <a:latin typeface="Calibri"/>
                    <a:ea typeface="Arial"/>
                    <a:cs typeface="Calibri"/>
                    <a:sym typeface="Arial"/>
                  </a:endParaRPr>
                </a:p>
              </p:txBody>
            </p:sp>
            <p:sp>
              <p:nvSpPr>
                <p:cNvPr id="79" name="Shape 210"/>
                <p:cNvSpPr/>
                <p:nvPr/>
              </p:nvSpPr>
              <p:spPr>
                <a:xfrm>
                  <a:off x="3818739" y="4648200"/>
                  <a:ext cx="677061"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i="0" u="none" strike="noStrike" cap="none" dirty="0">
                      <a:latin typeface="Calibri"/>
                      <a:ea typeface="Arial"/>
                      <a:cs typeface="Calibri"/>
                      <a:sym typeface="Arial"/>
                    </a:rPr>
                    <a:t>D</a:t>
                  </a:r>
                </a:p>
              </p:txBody>
            </p:sp>
            <p:sp>
              <p:nvSpPr>
                <p:cNvPr id="80" name="Shape 207"/>
                <p:cNvSpPr/>
                <p:nvPr/>
              </p:nvSpPr>
              <p:spPr>
                <a:xfrm>
                  <a:off x="3505200" y="5352152"/>
                  <a:ext cx="1981200" cy="439048"/>
                </a:xfrm>
                <a:prstGeom prst="rect">
                  <a:avLst/>
                </a:prstGeom>
                <a:noFill/>
                <a:ln w="25400" cap="flat" cmpd="sng">
                  <a:no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br>
                    <a:rPr lang="en-US" sz="2200" b="1" dirty="0">
                      <a:solidFill>
                        <a:schemeClr val="dk1"/>
                      </a:solidFill>
                      <a:latin typeface="Calibri"/>
                      <a:ea typeface="Arial"/>
                      <a:cs typeface="Calibri"/>
                      <a:sym typeface="Arial"/>
                    </a:rPr>
                  </a:br>
                  <a:r>
                    <a:rPr lang="en-US" sz="2200" b="1" dirty="0">
                      <a:solidFill>
                        <a:schemeClr val="dk1"/>
                      </a:solidFill>
                      <a:latin typeface="Calibri"/>
                      <a:ea typeface="Arial"/>
                      <a:cs typeface="Calibri"/>
                      <a:sym typeface="Arial"/>
                    </a:rPr>
                    <a:t>Traditional </a:t>
                  </a:r>
                </a:p>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Compression </a:t>
                  </a:r>
                </a:p>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a:t>
                  </a:r>
                  <a:r>
                    <a:rPr lang="en-US" sz="2200" b="1" dirty="0">
                      <a:solidFill>
                        <a:schemeClr val="accent3"/>
                      </a:solidFill>
                      <a:latin typeface="Calibri"/>
                      <a:ea typeface="Arial"/>
                      <a:cs typeface="Calibri"/>
                      <a:sym typeface="Arial"/>
                    </a:rPr>
                    <a:t>Compressible</a:t>
                  </a:r>
                  <a:r>
                    <a:rPr lang="en-US" sz="2200" b="1" dirty="0">
                      <a:solidFill>
                        <a:schemeClr val="dk1"/>
                      </a:solidFill>
                      <a:latin typeface="Calibri"/>
                      <a:ea typeface="Arial"/>
                      <a:cs typeface="Calibri"/>
                      <a:sym typeface="Arial"/>
                    </a:rPr>
                    <a:t>)</a:t>
                  </a:r>
                </a:p>
              </p:txBody>
            </p:sp>
            <p:sp>
              <p:nvSpPr>
                <p:cNvPr id="81" name="Shape 205"/>
                <p:cNvSpPr/>
                <p:nvPr/>
              </p:nvSpPr>
              <p:spPr>
                <a:xfrm>
                  <a:off x="3810000" y="4038600"/>
                  <a:ext cx="685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C</a:t>
                  </a:r>
                  <a:endParaRPr lang="en-US" sz="3200" b="1" i="0" u="none" strike="noStrike" cap="none" dirty="0">
                    <a:latin typeface="Calibri"/>
                    <a:ea typeface="Arial"/>
                    <a:cs typeface="Calibri"/>
                    <a:sym typeface="Arial"/>
                  </a:endParaRPr>
                </a:p>
              </p:txBody>
            </p:sp>
            <p:sp>
              <p:nvSpPr>
                <p:cNvPr id="82" name="Shape 210"/>
                <p:cNvSpPr/>
                <p:nvPr/>
              </p:nvSpPr>
              <p:spPr>
                <a:xfrm>
                  <a:off x="3810000" y="3429000"/>
                  <a:ext cx="685800"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B</a:t>
                  </a:r>
                  <a:endParaRPr lang="en-US" sz="3200" b="1" i="0" u="none" strike="noStrike" cap="none" dirty="0">
                    <a:latin typeface="Calibri"/>
                    <a:ea typeface="Arial"/>
                    <a:cs typeface="Calibri"/>
                    <a:sym typeface="Arial"/>
                  </a:endParaRPr>
                </a:p>
              </p:txBody>
            </p:sp>
          </p:grpSp>
          <p:sp>
            <p:nvSpPr>
              <p:cNvPr id="61" name="Shape 205"/>
              <p:cNvSpPr/>
              <p:nvPr/>
            </p:nvSpPr>
            <p:spPr>
              <a:xfrm>
                <a:off x="3733800" y="2819400"/>
                <a:ext cx="685800" cy="527961"/>
              </a:xfrm>
              <a:prstGeom prst="rect">
                <a:avLst/>
              </a:prstGeom>
              <a:solidFill>
                <a:srgbClr val="E46C0A"/>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W</a:t>
                </a:r>
                <a:endParaRPr lang="en-US" sz="3200" b="1" i="0" u="none" strike="noStrike" cap="none" dirty="0">
                  <a:latin typeface="Calibri"/>
                  <a:ea typeface="Arial"/>
                  <a:cs typeface="Calibri"/>
                  <a:sym typeface="Arial"/>
                </a:endParaRPr>
              </a:p>
            </p:txBody>
          </p:sp>
          <p:sp>
            <p:nvSpPr>
              <p:cNvPr id="74" name="Shape 210"/>
              <p:cNvSpPr/>
              <p:nvPr/>
            </p:nvSpPr>
            <p:spPr>
              <a:xfrm>
                <a:off x="3733800" y="3429000"/>
                <a:ext cx="685800" cy="533400"/>
              </a:xfrm>
              <a:prstGeom prst="rect">
                <a:avLst/>
              </a:prstGeom>
              <a:solidFill>
                <a:srgbClr val="9BBB59"/>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X</a:t>
                </a:r>
                <a:endParaRPr lang="en-US" sz="3200" b="1" i="0" u="none" strike="noStrike" cap="none" dirty="0">
                  <a:latin typeface="Calibri"/>
                  <a:ea typeface="Arial"/>
                  <a:cs typeface="Calibri"/>
                  <a:sym typeface="Arial"/>
                </a:endParaRPr>
              </a:p>
            </p:txBody>
          </p:sp>
          <p:sp>
            <p:nvSpPr>
              <p:cNvPr id="75" name="Shape 205"/>
              <p:cNvSpPr/>
              <p:nvPr/>
            </p:nvSpPr>
            <p:spPr>
              <a:xfrm>
                <a:off x="3733800" y="4038600"/>
                <a:ext cx="685800" cy="527961"/>
              </a:xfrm>
              <a:prstGeom prst="rect">
                <a:avLst/>
              </a:prstGeom>
              <a:solidFill>
                <a:schemeClr val="accent6">
                  <a:lumMod val="75000"/>
                </a:schemeClr>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Y</a:t>
                </a:r>
                <a:endParaRPr lang="en-US" sz="3200" b="1" i="0" u="none" strike="noStrike" cap="none" dirty="0">
                  <a:latin typeface="Calibri"/>
                  <a:ea typeface="Arial"/>
                  <a:cs typeface="Calibri"/>
                  <a:sym typeface="Arial"/>
                </a:endParaRPr>
              </a:p>
            </p:txBody>
          </p:sp>
          <p:sp>
            <p:nvSpPr>
              <p:cNvPr id="76" name="Shape 210"/>
              <p:cNvSpPr/>
              <p:nvPr/>
            </p:nvSpPr>
            <p:spPr>
              <a:xfrm>
                <a:off x="3742539" y="4648200"/>
                <a:ext cx="677061" cy="533400"/>
              </a:xfrm>
              <a:prstGeom prst="rect">
                <a:avLst/>
              </a:prstGeom>
              <a:solidFill>
                <a:schemeClr val="accent3"/>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Z</a:t>
                </a:r>
                <a:endParaRPr lang="en-US" sz="3200" b="1" i="0" u="none" strike="noStrike" cap="none" dirty="0">
                  <a:latin typeface="Calibri"/>
                  <a:ea typeface="Arial"/>
                  <a:cs typeface="Calibri"/>
                  <a:sym typeface="Arial"/>
                </a:endParaRPr>
              </a:p>
            </p:txBody>
          </p:sp>
        </p:grpSp>
        <p:sp>
          <p:nvSpPr>
            <p:cNvPr id="55" name="Rectangle 54"/>
            <p:cNvSpPr/>
            <p:nvPr/>
          </p:nvSpPr>
          <p:spPr>
            <a:xfrm>
              <a:off x="381000" y="28194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381000" y="34290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381000" y="40386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381000" y="46482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83" name="Straight Arrow Connector 82"/>
          <p:cNvCxnSpPr/>
          <p:nvPr/>
        </p:nvCxnSpPr>
        <p:spPr>
          <a:xfrm flipV="1">
            <a:off x="3891809" y="3082421"/>
            <a:ext cx="673271" cy="961"/>
          </a:xfrm>
          <a:prstGeom prst="straightConnector1">
            <a:avLst/>
          </a:prstGeom>
          <a:ln w="508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flipV="1">
            <a:off x="3895269" y="3688580"/>
            <a:ext cx="673271" cy="961"/>
          </a:xfrm>
          <a:prstGeom prst="straightConnector1">
            <a:avLst/>
          </a:prstGeom>
          <a:ln w="508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flipV="1">
            <a:off x="3895269" y="4269680"/>
            <a:ext cx="673271" cy="961"/>
          </a:xfrm>
          <a:prstGeom prst="straightConnector1">
            <a:avLst/>
          </a:prstGeom>
          <a:ln w="508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86" name="Straight Arrow Connector 85"/>
          <p:cNvCxnSpPr/>
          <p:nvPr/>
        </p:nvCxnSpPr>
        <p:spPr>
          <a:xfrm flipV="1">
            <a:off x="3898729" y="4875839"/>
            <a:ext cx="673271" cy="961"/>
          </a:xfrm>
          <a:prstGeom prst="straightConnector1">
            <a:avLst/>
          </a:prstGeom>
          <a:ln w="508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87" name="Rectangle 86"/>
          <p:cNvSpPr/>
          <p:nvPr/>
        </p:nvSpPr>
        <p:spPr>
          <a:xfrm>
            <a:off x="76200" y="2667000"/>
            <a:ext cx="2057400" cy="3581400"/>
          </a:xfrm>
          <a:prstGeom prst="rect">
            <a:avLst/>
          </a:prstGeom>
          <a:solidFill>
            <a:schemeClr val="bg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F7213F8-E0EC-40EB-A719-84A01C909294}"/>
              </a:ext>
            </a:extLst>
          </p:cNvPr>
          <p:cNvSpPr>
            <a:spLocks noGrp="1"/>
          </p:cNvSpPr>
          <p:nvPr>
            <p:ph type="title"/>
          </p:nvPr>
        </p:nvSpPr>
        <p:spPr/>
        <p:txBody>
          <a:bodyPr/>
          <a:lstStyle/>
          <a:p>
            <a:r>
              <a:rPr lang="en-US" dirty="0"/>
              <a:t>INTRODUCTION: COMPRESSED DRAM CACHE</a:t>
            </a:r>
          </a:p>
        </p:txBody>
      </p:sp>
      <p:grpSp>
        <p:nvGrpSpPr>
          <p:cNvPr id="63" name="Group 62">
            <a:extLst>
              <a:ext uri="{FF2B5EF4-FFF2-40B4-BE49-F238E27FC236}">
                <a16:creationId xmlns:a16="http://schemas.microsoft.com/office/drawing/2014/main" id="{281F1030-C2DF-4C0E-B69B-D9D7C5B77686}"/>
              </a:ext>
            </a:extLst>
          </p:cNvPr>
          <p:cNvGrpSpPr/>
          <p:nvPr/>
        </p:nvGrpSpPr>
        <p:grpSpPr>
          <a:xfrm>
            <a:off x="6934200" y="2743200"/>
            <a:ext cx="2209800" cy="3048000"/>
            <a:chOff x="3505200" y="2743200"/>
            <a:chExt cx="2133600" cy="3048000"/>
          </a:xfrm>
        </p:grpSpPr>
        <p:sp>
          <p:nvSpPr>
            <p:cNvPr id="64" name="Rectangle 63">
              <a:extLst>
                <a:ext uri="{FF2B5EF4-FFF2-40B4-BE49-F238E27FC236}">
                  <a16:creationId xmlns:a16="http://schemas.microsoft.com/office/drawing/2014/main" id="{9428D065-5F46-44EB-A3BB-5CF2D68176E1}"/>
                </a:ext>
              </a:extLst>
            </p:cNvPr>
            <p:cNvSpPr/>
            <p:nvPr/>
          </p:nvSpPr>
          <p:spPr>
            <a:xfrm>
              <a:off x="3733800" y="2743200"/>
              <a:ext cx="1600200" cy="25146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Shape 205">
              <a:extLst>
                <a:ext uri="{FF2B5EF4-FFF2-40B4-BE49-F238E27FC236}">
                  <a16:creationId xmlns:a16="http://schemas.microsoft.com/office/drawing/2014/main" id="{1D0AC13E-2766-4AAA-9525-D44564BE3135}"/>
                </a:ext>
              </a:extLst>
            </p:cNvPr>
            <p:cNvSpPr/>
            <p:nvPr/>
          </p:nvSpPr>
          <p:spPr>
            <a:xfrm>
              <a:off x="3810000" y="2819400"/>
              <a:ext cx="1447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A</a:t>
              </a:r>
              <a:endParaRPr lang="en-US" sz="3200" b="1" i="0" u="none" strike="noStrike" cap="none" dirty="0">
                <a:latin typeface="Calibri"/>
                <a:ea typeface="Arial"/>
                <a:cs typeface="Calibri"/>
                <a:sym typeface="Arial"/>
              </a:endParaRPr>
            </a:p>
          </p:txBody>
        </p:sp>
        <p:sp>
          <p:nvSpPr>
            <p:cNvPr id="67" name="Shape 207">
              <a:extLst>
                <a:ext uri="{FF2B5EF4-FFF2-40B4-BE49-F238E27FC236}">
                  <a16:creationId xmlns:a16="http://schemas.microsoft.com/office/drawing/2014/main" id="{6C2C06BF-BCD1-4CCB-9A3A-8B236D822386}"/>
                </a:ext>
              </a:extLst>
            </p:cNvPr>
            <p:cNvSpPr/>
            <p:nvPr/>
          </p:nvSpPr>
          <p:spPr>
            <a:xfrm>
              <a:off x="3505200" y="5352152"/>
              <a:ext cx="2133600" cy="439048"/>
            </a:xfrm>
            <a:prstGeom prst="rect">
              <a:avLst/>
            </a:prstGeom>
            <a:noFill/>
            <a:ln w="25400" cap="flat" cmpd="sng">
              <a:no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br>
                <a:rPr lang="en-US" sz="2200" b="1" dirty="0">
                  <a:solidFill>
                    <a:schemeClr val="dk1"/>
                  </a:solidFill>
                  <a:latin typeface="Calibri"/>
                  <a:ea typeface="Arial"/>
                  <a:cs typeface="Calibri"/>
                  <a:sym typeface="Arial"/>
                </a:rPr>
              </a:br>
              <a:r>
                <a:rPr lang="en-US" sz="2200" b="1" dirty="0">
                  <a:solidFill>
                    <a:schemeClr val="dk1"/>
                  </a:solidFill>
                  <a:latin typeface="Calibri"/>
                  <a:ea typeface="Arial"/>
                  <a:cs typeface="Calibri"/>
                  <a:sym typeface="Arial"/>
                </a:rPr>
                <a:t>Spatial </a:t>
              </a:r>
            </a:p>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Indexing</a:t>
              </a:r>
            </a:p>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a:t>
              </a:r>
              <a:r>
                <a:rPr lang="en-US" sz="2200" b="1" dirty="0">
                  <a:solidFill>
                    <a:srgbClr val="FF0000"/>
                  </a:solidFill>
                  <a:latin typeface="Calibri"/>
                  <a:ea typeface="Arial"/>
                  <a:cs typeface="Calibri"/>
                  <a:sym typeface="Arial"/>
                </a:rPr>
                <a:t>Incompressible</a:t>
              </a:r>
              <a:r>
                <a:rPr lang="en-US" sz="2200" b="1" dirty="0">
                  <a:solidFill>
                    <a:schemeClr val="dk1"/>
                  </a:solidFill>
                  <a:latin typeface="Calibri"/>
                  <a:ea typeface="Arial"/>
                  <a:cs typeface="Calibri"/>
                  <a:sym typeface="Arial"/>
                </a:rPr>
                <a:t>)</a:t>
              </a:r>
            </a:p>
          </p:txBody>
        </p:sp>
        <p:sp>
          <p:nvSpPr>
            <p:cNvPr id="68" name="Shape 205">
              <a:extLst>
                <a:ext uri="{FF2B5EF4-FFF2-40B4-BE49-F238E27FC236}">
                  <a16:creationId xmlns:a16="http://schemas.microsoft.com/office/drawing/2014/main" id="{33AA15B8-3A8C-4700-BB1F-E7EEAED3C6F9}"/>
                </a:ext>
              </a:extLst>
            </p:cNvPr>
            <p:cNvSpPr/>
            <p:nvPr/>
          </p:nvSpPr>
          <p:spPr>
            <a:xfrm>
              <a:off x="3810000" y="3429000"/>
              <a:ext cx="1447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C</a:t>
              </a:r>
              <a:endParaRPr lang="en-US" sz="3200" b="1" i="0" u="none" strike="noStrike" cap="none" dirty="0">
                <a:latin typeface="Calibri"/>
                <a:ea typeface="Arial"/>
                <a:cs typeface="Calibri"/>
                <a:sym typeface="Arial"/>
              </a:endParaRPr>
            </a:p>
          </p:txBody>
        </p:sp>
      </p:grpSp>
      <p:sp>
        <p:nvSpPr>
          <p:cNvPr id="69" name="Rectangle 68">
            <a:extLst>
              <a:ext uri="{FF2B5EF4-FFF2-40B4-BE49-F238E27FC236}">
                <a16:creationId xmlns:a16="http://schemas.microsoft.com/office/drawing/2014/main" id="{2EDECA44-A37E-4C7B-BCF8-A384C80D91EB}"/>
              </a:ext>
            </a:extLst>
          </p:cNvPr>
          <p:cNvSpPr/>
          <p:nvPr/>
        </p:nvSpPr>
        <p:spPr>
          <a:xfrm>
            <a:off x="7249886" y="2819400"/>
            <a:ext cx="1499507"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D5FFD18E-04E8-4FD8-956E-815341C6D81A}"/>
              </a:ext>
            </a:extLst>
          </p:cNvPr>
          <p:cNvSpPr/>
          <p:nvPr/>
        </p:nvSpPr>
        <p:spPr>
          <a:xfrm>
            <a:off x="7249886" y="3429000"/>
            <a:ext cx="1499507"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Shape 205">
            <a:extLst>
              <a:ext uri="{FF2B5EF4-FFF2-40B4-BE49-F238E27FC236}">
                <a16:creationId xmlns:a16="http://schemas.microsoft.com/office/drawing/2014/main" id="{6245545B-3A6F-45AE-A889-3F65958F808F}"/>
              </a:ext>
            </a:extLst>
          </p:cNvPr>
          <p:cNvSpPr/>
          <p:nvPr/>
        </p:nvSpPr>
        <p:spPr>
          <a:xfrm>
            <a:off x="7239000" y="4648200"/>
            <a:ext cx="1524000" cy="527961"/>
          </a:xfrm>
          <a:prstGeom prst="rect">
            <a:avLst/>
          </a:prstGeom>
          <a:solidFill>
            <a:schemeClr val="accent6">
              <a:lumMod val="75000"/>
            </a:schemeClr>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Y</a:t>
            </a:r>
            <a:endParaRPr lang="en-US" sz="3200" b="1" i="0" u="none" strike="noStrike" cap="none" dirty="0">
              <a:latin typeface="Calibri"/>
              <a:ea typeface="Arial"/>
              <a:cs typeface="Calibri"/>
              <a:sym typeface="Arial"/>
            </a:endParaRPr>
          </a:p>
        </p:txBody>
      </p:sp>
      <p:sp>
        <p:nvSpPr>
          <p:cNvPr id="89" name="Rectangle 88">
            <a:extLst>
              <a:ext uri="{FF2B5EF4-FFF2-40B4-BE49-F238E27FC236}">
                <a16:creationId xmlns:a16="http://schemas.microsoft.com/office/drawing/2014/main" id="{8814458B-0434-4D75-A3EF-1726EE664C63}"/>
              </a:ext>
            </a:extLst>
          </p:cNvPr>
          <p:cNvSpPr/>
          <p:nvPr/>
        </p:nvSpPr>
        <p:spPr>
          <a:xfrm>
            <a:off x="7249886" y="4648200"/>
            <a:ext cx="1499507"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0" name="Shape 205">
            <a:extLst>
              <a:ext uri="{FF2B5EF4-FFF2-40B4-BE49-F238E27FC236}">
                <a16:creationId xmlns:a16="http://schemas.microsoft.com/office/drawing/2014/main" id="{7C8AFDA7-FA56-4AC6-B854-1A819A51E5D3}"/>
              </a:ext>
            </a:extLst>
          </p:cNvPr>
          <p:cNvSpPr/>
          <p:nvPr/>
        </p:nvSpPr>
        <p:spPr>
          <a:xfrm>
            <a:off x="7239000" y="4038600"/>
            <a:ext cx="1524000" cy="527961"/>
          </a:xfrm>
          <a:prstGeom prst="rect">
            <a:avLst/>
          </a:prstGeom>
          <a:solidFill>
            <a:srgbClr val="E46C0A"/>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W</a:t>
            </a:r>
            <a:endParaRPr lang="en-US" sz="3200" b="1" i="0" u="none" strike="noStrike" cap="none" dirty="0">
              <a:latin typeface="Calibri"/>
              <a:ea typeface="Arial"/>
              <a:cs typeface="Calibri"/>
              <a:sym typeface="Arial"/>
            </a:endParaRPr>
          </a:p>
        </p:txBody>
      </p:sp>
      <p:sp>
        <p:nvSpPr>
          <p:cNvPr id="91" name="Rectangle 90">
            <a:extLst>
              <a:ext uri="{FF2B5EF4-FFF2-40B4-BE49-F238E27FC236}">
                <a16:creationId xmlns:a16="http://schemas.microsoft.com/office/drawing/2014/main" id="{6E49DEE0-F2E2-4FAF-B6C5-6EC2F6A22268}"/>
              </a:ext>
            </a:extLst>
          </p:cNvPr>
          <p:cNvSpPr/>
          <p:nvPr/>
        </p:nvSpPr>
        <p:spPr>
          <a:xfrm>
            <a:off x="7249886" y="4038600"/>
            <a:ext cx="1499507"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grpSp>
        <p:nvGrpSpPr>
          <p:cNvPr id="92" name="Group 91">
            <a:extLst>
              <a:ext uri="{FF2B5EF4-FFF2-40B4-BE49-F238E27FC236}">
                <a16:creationId xmlns:a16="http://schemas.microsoft.com/office/drawing/2014/main" id="{4092CB46-6D9B-4315-9F65-1B0E898AF550}"/>
              </a:ext>
            </a:extLst>
          </p:cNvPr>
          <p:cNvGrpSpPr/>
          <p:nvPr/>
        </p:nvGrpSpPr>
        <p:grpSpPr>
          <a:xfrm>
            <a:off x="4953000" y="2743200"/>
            <a:ext cx="1981200" cy="3048000"/>
            <a:chOff x="76200" y="2743200"/>
            <a:chExt cx="1981200" cy="3048000"/>
          </a:xfrm>
        </p:grpSpPr>
        <p:grpSp>
          <p:nvGrpSpPr>
            <p:cNvPr id="93" name="Group 92">
              <a:extLst>
                <a:ext uri="{FF2B5EF4-FFF2-40B4-BE49-F238E27FC236}">
                  <a16:creationId xmlns:a16="http://schemas.microsoft.com/office/drawing/2014/main" id="{1AF65A91-B25D-4889-B554-B9629491139C}"/>
                </a:ext>
              </a:extLst>
            </p:cNvPr>
            <p:cNvGrpSpPr/>
            <p:nvPr/>
          </p:nvGrpSpPr>
          <p:grpSpPr>
            <a:xfrm>
              <a:off x="76200" y="2743200"/>
              <a:ext cx="1981200" cy="3048000"/>
              <a:chOff x="2667000" y="2743200"/>
              <a:chExt cx="1981200" cy="3048000"/>
            </a:xfrm>
          </p:grpSpPr>
          <p:grpSp>
            <p:nvGrpSpPr>
              <p:cNvPr id="98" name="Group 97">
                <a:extLst>
                  <a:ext uri="{FF2B5EF4-FFF2-40B4-BE49-F238E27FC236}">
                    <a16:creationId xmlns:a16="http://schemas.microsoft.com/office/drawing/2014/main" id="{430E2739-1CB2-4CD0-872B-6D57309BB462}"/>
                  </a:ext>
                </a:extLst>
              </p:cNvPr>
              <p:cNvGrpSpPr/>
              <p:nvPr/>
            </p:nvGrpSpPr>
            <p:grpSpPr>
              <a:xfrm>
                <a:off x="2667000" y="2743200"/>
                <a:ext cx="1981200" cy="3048000"/>
                <a:chOff x="3505200" y="2743200"/>
                <a:chExt cx="1981200" cy="3048000"/>
              </a:xfrm>
            </p:grpSpPr>
            <p:sp>
              <p:nvSpPr>
                <p:cNvPr id="103" name="Rectangle 102">
                  <a:extLst>
                    <a:ext uri="{FF2B5EF4-FFF2-40B4-BE49-F238E27FC236}">
                      <a16:creationId xmlns:a16="http://schemas.microsoft.com/office/drawing/2014/main" id="{D8C483D0-CE8C-4A77-953D-244DB5E80F61}"/>
                    </a:ext>
                  </a:extLst>
                </p:cNvPr>
                <p:cNvSpPr/>
                <p:nvPr/>
              </p:nvSpPr>
              <p:spPr>
                <a:xfrm>
                  <a:off x="3733800" y="2743200"/>
                  <a:ext cx="1600200" cy="25146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Shape 205">
                  <a:extLst>
                    <a:ext uri="{FF2B5EF4-FFF2-40B4-BE49-F238E27FC236}">
                      <a16:creationId xmlns:a16="http://schemas.microsoft.com/office/drawing/2014/main" id="{1B8B34E4-F12B-4DD7-8751-887ADBD0E82D}"/>
                    </a:ext>
                  </a:extLst>
                </p:cNvPr>
                <p:cNvSpPr/>
                <p:nvPr/>
              </p:nvSpPr>
              <p:spPr>
                <a:xfrm>
                  <a:off x="3810000" y="2819400"/>
                  <a:ext cx="685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A</a:t>
                  </a:r>
                  <a:endParaRPr lang="en-US" sz="3200" b="1" i="0" u="none" strike="noStrike" cap="none" dirty="0">
                    <a:latin typeface="Calibri"/>
                    <a:ea typeface="Arial"/>
                    <a:cs typeface="Calibri"/>
                    <a:sym typeface="Arial"/>
                  </a:endParaRPr>
                </a:p>
              </p:txBody>
            </p:sp>
            <p:sp>
              <p:nvSpPr>
                <p:cNvPr id="105" name="Shape 210">
                  <a:extLst>
                    <a:ext uri="{FF2B5EF4-FFF2-40B4-BE49-F238E27FC236}">
                      <a16:creationId xmlns:a16="http://schemas.microsoft.com/office/drawing/2014/main" id="{062AAA02-40B0-4A08-8280-46106A851B40}"/>
                    </a:ext>
                  </a:extLst>
                </p:cNvPr>
                <p:cNvSpPr/>
                <p:nvPr/>
              </p:nvSpPr>
              <p:spPr>
                <a:xfrm>
                  <a:off x="4572000" y="3429000"/>
                  <a:ext cx="677061"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i="0" u="none" strike="noStrike" cap="none" dirty="0">
                      <a:latin typeface="Calibri"/>
                      <a:ea typeface="Arial"/>
                      <a:cs typeface="Calibri"/>
                      <a:sym typeface="Arial"/>
                    </a:rPr>
                    <a:t>D</a:t>
                  </a:r>
                </a:p>
              </p:txBody>
            </p:sp>
            <p:sp>
              <p:nvSpPr>
                <p:cNvPr id="106" name="Shape 207">
                  <a:extLst>
                    <a:ext uri="{FF2B5EF4-FFF2-40B4-BE49-F238E27FC236}">
                      <a16:creationId xmlns:a16="http://schemas.microsoft.com/office/drawing/2014/main" id="{6E10D8EF-365C-4F2E-983F-2F7E6A879AA2}"/>
                    </a:ext>
                  </a:extLst>
                </p:cNvPr>
                <p:cNvSpPr/>
                <p:nvPr/>
              </p:nvSpPr>
              <p:spPr>
                <a:xfrm>
                  <a:off x="3505200" y="5352152"/>
                  <a:ext cx="1981200" cy="439048"/>
                </a:xfrm>
                <a:prstGeom prst="rect">
                  <a:avLst/>
                </a:prstGeom>
                <a:noFill/>
                <a:ln w="25400" cap="flat" cmpd="sng">
                  <a:no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br>
                    <a:rPr lang="en-US" sz="2200" b="1" dirty="0">
                      <a:solidFill>
                        <a:schemeClr val="dk1"/>
                      </a:solidFill>
                      <a:latin typeface="Calibri"/>
                      <a:ea typeface="Arial"/>
                      <a:cs typeface="Calibri"/>
                      <a:sym typeface="Arial"/>
                    </a:rPr>
                  </a:br>
                  <a:r>
                    <a:rPr lang="en-US" sz="2200" b="1" dirty="0">
                      <a:solidFill>
                        <a:schemeClr val="dk1"/>
                      </a:solidFill>
                      <a:latin typeface="Calibri"/>
                      <a:ea typeface="Arial"/>
                      <a:cs typeface="Calibri"/>
                      <a:sym typeface="Arial"/>
                    </a:rPr>
                    <a:t>Spatial Indexing</a:t>
                  </a:r>
                </a:p>
                <a:p>
                  <a:pPr marL="0" marR="0" lvl="0" indent="0" algn="ctr" rtl="0">
                    <a:spcBef>
                      <a:spcPts val="0"/>
                    </a:spcBef>
                    <a:spcAft>
                      <a:spcPts val="0"/>
                    </a:spcAft>
                    <a:buSzPct val="25000"/>
                    <a:buNone/>
                  </a:pPr>
                  <a:r>
                    <a:rPr lang="en-US" sz="2200" b="1" dirty="0">
                      <a:solidFill>
                        <a:schemeClr val="dk1"/>
                      </a:solidFill>
                      <a:latin typeface="Calibri"/>
                      <a:ea typeface="Arial"/>
                      <a:cs typeface="Calibri"/>
                      <a:sym typeface="Arial"/>
                    </a:rPr>
                    <a:t>(</a:t>
                  </a:r>
                  <a:r>
                    <a:rPr lang="en-US" sz="2200" b="1" dirty="0">
                      <a:solidFill>
                        <a:schemeClr val="accent3"/>
                      </a:solidFill>
                      <a:latin typeface="Calibri"/>
                      <a:ea typeface="Arial"/>
                      <a:cs typeface="Calibri"/>
                      <a:sym typeface="Arial"/>
                    </a:rPr>
                    <a:t>Compressible</a:t>
                  </a:r>
                  <a:r>
                    <a:rPr lang="en-US" sz="2200" b="1" dirty="0">
                      <a:solidFill>
                        <a:schemeClr val="dk1"/>
                      </a:solidFill>
                      <a:latin typeface="Calibri"/>
                      <a:ea typeface="Arial"/>
                      <a:cs typeface="Calibri"/>
                      <a:sym typeface="Arial"/>
                    </a:rPr>
                    <a:t>)</a:t>
                  </a:r>
                </a:p>
              </p:txBody>
            </p:sp>
            <p:sp>
              <p:nvSpPr>
                <p:cNvPr id="107" name="Shape 205">
                  <a:extLst>
                    <a:ext uri="{FF2B5EF4-FFF2-40B4-BE49-F238E27FC236}">
                      <a16:creationId xmlns:a16="http://schemas.microsoft.com/office/drawing/2014/main" id="{37A6FB30-4D9E-4778-8166-0CCC71B00A90}"/>
                    </a:ext>
                  </a:extLst>
                </p:cNvPr>
                <p:cNvSpPr/>
                <p:nvPr/>
              </p:nvSpPr>
              <p:spPr>
                <a:xfrm>
                  <a:off x="3810000" y="3429000"/>
                  <a:ext cx="685800" cy="527961"/>
                </a:xfrm>
                <a:prstGeom prst="rect">
                  <a:avLst/>
                </a:prstGeom>
                <a:solidFill>
                  <a:srgbClr val="00B0F0"/>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C</a:t>
                  </a:r>
                  <a:endParaRPr lang="en-US" sz="3200" b="1" i="0" u="none" strike="noStrike" cap="none" dirty="0">
                    <a:latin typeface="Calibri"/>
                    <a:ea typeface="Arial"/>
                    <a:cs typeface="Calibri"/>
                    <a:sym typeface="Arial"/>
                  </a:endParaRPr>
                </a:p>
              </p:txBody>
            </p:sp>
            <p:sp>
              <p:nvSpPr>
                <p:cNvPr id="108" name="Shape 210">
                  <a:extLst>
                    <a:ext uri="{FF2B5EF4-FFF2-40B4-BE49-F238E27FC236}">
                      <a16:creationId xmlns:a16="http://schemas.microsoft.com/office/drawing/2014/main" id="{D9B25502-4F54-4A6D-95BE-E38AF2251B31}"/>
                    </a:ext>
                  </a:extLst>
                </p:cNvPr>
                <p:cNvSpPr/>
                <p:nvPr/>
              </p:nvSpPr>
              <p:spPr>
                <a:xfrm>
                  <a:off x="4572000" y="2819400"/>
                  <a:ext cx="685800" cy="533400"/>
                </a:xfrm>
                <a:prstGeom prst="rect">
                  <a:avLst/>
                </a:prstGeom>
                <a:solidFill>
                  <a:srgbClr val="FFFF00"/>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B</a:t>
                  </a:r>
                  <a:endParaRPr lang="en-US" sz="3200" b="1" i="0" u="none" strike="noStrike" cap="none" dirty="0">
                    <a:latin typeface="Calibri"/>
                    <a:ea typeface="Arial"/>
                    <a:cs typeface="Calibri"/>
                    <a:sym typeface="Arial"/>
                  </a:endParaRPr>
                </a:p>
              </p:txBody>
            </p:sp>
          </p:grpSp>
          <p:sp>
            <p:nvSpPr>
              <p:cNvPr id="99" name="Shape 205">
                <a:extLst>
                  <a:ext uri="{FF2B5EF4-FFF2-40B4-BE49-F238E27FC236}">
                    <a16:creationId xmlns:a16="http://schemas.microsoft.com/office/drawing/2014/main" id="{972BD93F-338C-4BF5-8A67-937585CC7A68}"/>
                  </a:ext>
                </a:extLst>
              </p:cNvPr>
              <p:cNvSpPr/>
              <p:nvPr/>
            </p:nvSpPr>
            <p:spPr>
              <a:xfrm>
                <a:off x="2971800" y="4038600"/>
                <a:ext cx="685800" cy="527961"/>
              </a:xfrm>
              <a:prstGeom prst="rect">
                <a:avLst/>
              </a:prstGeom>
              <a:solidFill>
                <a:srgbClr val="E46C0A"/>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W</a:t>
                </a:r>
                <a:endParaRPr lang="en-US" sz="3200" b="1" i="0" u="none" strike="noStrike" cap="none" dirty="0">
                  <a:latin typeface="Calibri"/>
                  <a:ea typeface="Arial"/>
                  <a:cs typeface="Calibri"/>
                  <a:sym typeface="Arial"/>
                </a:endParaRPr>
              </a:p>
            </p:txBody>
          </p:sp>
          <p:sp>
            <p:nvSpPr>
              <p:cNvPr id="100" name="Shape 210">
                <a:extLst>
                  <a:ext uri="{FF2B5EF4-FFF2-40B4-BE49-F238E27FC236}">
                    <a16:creationId xmlns:a16="http://schemas.microsoft.com/office/drawing/2014/main" id="{BCA2BB7F-013B-46F2-85D6-5F3624412180}"/>
                  </a:ext>
                </a:extLst>
              </p:cNvPr>
              <p:cNvSpPr/>
              <p:nvPr/>
            </p:nvSpPr>
            <p:spPr>
              <a:xfrm>
                <a:off x="3733800" y="4038600"/>
                <a:ext cx="685800" cy="533400"/>
              </a:xfrm>
              <a:prstGeom prst="rect">
                <a:avLst/>
              </a:prstGeom>
              <a:solidFill>
                <a:srgbClr val="9BBB59"/>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X</a:t>
                </a:r>
                <a:endParaRPr lang="en-US" sz="3200" b="1" i="0" u="none" strike="noStrike" cap="none" dirty="0">
                  <a:latin typeface="Calibri"/>
                  <a:ea typeface="Arial"/>
                  <a:cs typeface="Calibri"/>
                  <a:sym typeface="Arial"/>
                </a:endParaRPr>
              </a:p>
            </p:txBody>
          </p:sp>
          <p:sp>
            <p:nvSpPr>
              <p:cNvPr id="101" name="Shape 205">
                <a:extLst>
                  <a:ext uri="{FF2B5EF4-FFF2-40B4-BE49-F238E27FC236}">
                    <a16:creationId xmlns:a16="http://schemas.microsoft.com/office/drawing/2014/main" id="{A21450F6-2EE3-4735-93A6-8506E35E55CB}"/>
                  </a:ext>
                </a:extLst>
              </p:cNvPr>
              <p:cNvSpPr/>
              <p:nvPr/>
            </p:nvSpPr>
            <p:spPr>
              <a:xfrm>
                <a:off x="2971800" y="4648200"/>
                <a:ext cx="685800" cy="527961"/>
              </a:xfrm>
              <a:prstGeom prst="rect">
                <a:avLst/>
              </a:prstGeom>
              <a:solidFill>
                <a:schemeClr val="accent6">
                  <a:lumMod val="75000"/>
                </a:schemeClr>
              </a:solidFill>
              <a:ln w="25400" cap="flat" cmpd="sng">
                <a:solidFill>
                  <a:schemeClr val="tx1"/>
                </a:solidFill>
                <a:prstDash val="solid"/>
                <a:round/>
                <a:headEnd type="none" w="med" len="med"/>
                <a:tailEnd type="none" w="med" len="med"/>
              </a:ln>
            </p:spPr>
            <p:txBody>
              <a:bodyPr lIns="91425" tIns="45700" rIns="91425" bIns="45700" anchor="ctr" anchorCtr="1">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Y</a:t>
                </a:r>
                <a:endParaRPr lang="en-US" sz="3200" b="1" i="0" u="none" strike="noStrike" cap="none" dirty="0">
                  <a:latin typeface="Calibri"/>
                  <a:ea typeface="Arial"/>
                  <a:cs typeface="Calibri"/>
                  <a:sym typeface="Arial"/>
                </a:endParaRPr>
              </a:p>
            </p:txBody>
          </p:sp>
          <p:sp>
            <p:nvSpPr>
              <p:cNvPr id="102" name="Shape 210">
                <a:extLst>
                  <a:ext uri="{FF2B5EF4-FFF2-40B4-BE49-F238E27FC236}">
                    <a16:creationId xmlns:a16="http://schemas.microsoft.com/office/drawing/2014/main" id="{809AECE5-9CA9-48F7-BDE2-1D8C65220F3E}"/>
                  </a:ext>
                </a:extLst>
              </p:cNvPr>
              <p:cNvSpPr/>
              <p:nvPr/>
            </p:nvSpPr>
            <p:spPr>
              <a:xfrm>
                <a:off x="3742539" y="4648200"/>
                <a:ext cx="677061" cy="533400"/>
              </a:xfrm>
              <a:prstGeom prst="rect">
                <a:avLst/>
              </a:prstGeom>
              <a:solidFill>
                <a:schemeClr val="accent3"/>
              </a:soli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200" b="1" dirty="0">
                    <a:latin typeface="Calibri"/>
                    <a:ea typeface="Arial"/>
                    <a:cs typeface="Calibri"/>
                    <a:sym typeface="Arial"/>
                  </a:rPr>
                  <a:t>Z</a:t>
                </a:r>
                <a:endParaRPr lang="en-US" sz="3200" b="1" i="0" u="none" strike="noStrike" cap="none" dirty="0">
                  <a:latin typeface="Calibri"/>
                  <a:ea typeface="Arial"/>
                  <a:cs typeface="Calibri"/>
                  <a:sym typeface="Arial"/>
                </a:endParaRPr>
              </a:p>
            </p:txBody>
          </p:sp>
        </p:grpSp>
        <p:sp>
          <p:nvSpPr>
            <p:cNvPr id="94" name="Rectangle 93">
              <a:extLst>
                <a:ext uri="{FF2B5EF4-FFF2-40B4-BE49-F238E27FC236}">
                  <a16:creationId xmlns:a16="http://schemas.microsoft.com/office/drawing/2014/main" id="{8FF43A1C-8A45-4281-BE5E-A4167F358D04}"/>
                </a:ext>
              </a:extLst>
            </p:cNvPr>
            <p:cNvSpPr/>
            <p:nvPr/>
          </p:nvSpPr>
          <p:spPr>
            <a:xfrm>
              <a:off x="381000" y="28194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AE2FD7D4-F196-4211-9112-1CAD7B513BCE}"/>
                </a:ext>
              </a:extLst>
            </p:cNvPr>
            <p:cNvSpPr/>
            <p:nvPr/>
          </p:nvSpPr>
          <p:spPr>
            <a:xfrm>
              <a:off x="381000" y="34290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D35C0465-3497-429A-9E48-49407743F725}"/>
                </a:ext>
              </a:extLst>
            </p:cNvPr>
            <p:cNvSpPr/>
            <p:nvPr/>
          </p:nvSpPr>
          <p:spPr>
            <a:xfrm>
              <a:off x="381000" y="40386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7BCDD326-660C-486E-A4CA-15040AA5DDBE}"/>
                </a:ext>
              </a:extLst>
            </p:cNvPr>
            <p:cNvSpPr/>
            <p:nvPr/>
          </p:nvSpPr>
          <p:spPr>
            <a:xfrm>
              <a:off x="381000" y="4648200"/>
              <a:ext cx="1447800" cy="533400"/>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9" name="Rectangle 108">
            <a:extLst>
              <a:ext uri="{FF2B5EF4-FFF2-40B4-BE49-F238E27FC236}">
                <a16:creationId xmlns:a16="http://schemas.microsoft.com/office/drawing/2014/main" id="{EA56741E-1A0D-4CFA-A7B6-37E4D93C1EF7}"/>
              </a:ext>
            </a:extLst>
          </p:cNvPr>
          <p:cNvSpPr/>
          <p:nvPr/>
        </p:nvSpPr>
        <p:spPr>
          <a:xfrm>
            <a:off x="4736592" y="2593756"/>
            <a:ext cx="4299003" cy="3757607"/>
          </a:xfrm>
          <a:prstGeom prst="rect">
            <a:avLst/>
          </a:prstGeom>
          <a:solidFill>
            <a:schemeClr val="bg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Rounded Rectangle 67">
            <a:extLst>
              <a:ext uri="{FF2B5EF4-FFF2-40B4-BE49-F238E27FC236}">
                <a16:creationId xmlns:a16="http://schemas.microsoft.com/office/drawing/2014/main" id="{FFC0BB48-6BC2-4233-9676-67141253AAB2}"/>
              </a:ext>
            </a:extLst>
          </p:cNvPr>
          <p:cNvSpPr/>
          <p:nvPr/>
        </p:nvSpPr>
        <p:spPr>
          <a:xfrm>
            <a:off x="2235654" y="4109361"/>
            <a:ext cx="2133600" cy="1066800"/>
          </a:xfrm>
          <a:prstGeom prst="roundRect">
            <a:avLst/>
          </a:prstGeom>
          <a:solidFill>
            <a:schemeClr val="bg1"/>
          </a:solidFill>
          <a:ln w="5715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i="1" dirty="0">
                <a:solidFill>
                  <a:schemeClr val="tx1"/>
                </a:solidFill>
              </a:rPr>
              <a:t>1x</a:t>
            </a:r>
          </a:p>
          <a:p>
            <a:pPr algn="ctr"/>
            <a:r>
              <a:rPr lang="en-US" sz="3200" i="1" dirty="0">
                <a:solidFill>
                  <a:schemeClr val="tx1"/>
                </a:solidFill>
              </a:rPr>
              <a:t>Bandwidth</a:t>
            </a:r>
          </a:p>
        </p:txBody>
      </p:sp>
    </p:spTree>
    <p:extLst>
      <p:ext uri="{BB962C8B-B14F-4D97-AF65-F5344CB8AC3E}">
        <p14:creationId xmlns:p14="http://schemas.microsoft.com/office/powerpoint/2010/main" val="226560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1" presetClass="entr" presetSubtype="0" fill="hold" nodeType="withEffect">
                                  <p:stCondLst>
                                    <p:cond delay="200"/>
                                  </p:stCondLst>
                                  <p:childTnLst>
                                    <p:set>
                                      <p:cBhvr>
                                        <p:cTn id="8" dur="1" fill="hold">
                                          <p:stCondLst>
                                            <p:cond delay="0"/>
                                          </p:stCondLst>
                                        </p:cTn>
                                        <p:tgtEl>
                                          <p:spTgt spid="84"/>
                                        </p:tgtEl>
                                        <p:attrNameLst>
                                          <p:attrName>style.visibility</p:attrName>
                                        </p:attrNameLst>
                                      </p:cBhvr>
                                      <p:to>
                                        <p:strVal val="visible"/>
                                      </p:to>
                                    </p:set>
                                  </p:childTnLst>
                                </p:cTn>
                              </p:par>
                              <p:par>
                                <p:cTn id="9" presetID="1" presetClass="entr" presetSubtype="0" fill="hold" nodeType="withEffect">
                                  <p:stCondLst>
                                    <p:cond delay="500"/>
                                  </p:stCondLst>
                                  <p:childTnLst>
                                    <p:set>
                                      <p:cBhvr>
                                        <p:cTn id="10" dur="1" fill="hold">
                                          <p:stCondLst>
                                            <p:cond delay="0"/>
                                          </p:stCondLst>
                                        </p:cTn>
                                        <p:tgtEl>
                                          <p:spTgt spid="85"/>
                                        </p:tgtEl>
                                        <p:attrNameLst>
                                          <p:attrName>style.visibility</p:attrName>
                                        </p:attrNameLst>
                                      </p:cBhvr>
                                      <p:to>
                                        <p:strVal val="visible"/>
                                      </p:to>
                                    </p:set>
                                  </p:childTnLst>
                                </p:cTn>
                              </p:par>
                              <p:par>
                                <p:cTn id="11" presetID="1" presetClass="entr" presetSubtype="0" fill="hold" nodeType="withEffect">
                                  <p:stCondLst>
                                    <p:cond delay="800"/>
                                  </p:stCondLst>
                                  <p:childTnLst>
                                    <p:set>
                                      <p:cBhvr>
                                        <p:cTn id="12" dur="1" fill="hold">
                                          <p:stCondLst>
                                            <p:cond delay="0"/>
                                          </p:stCondLst>
                                        </p:cTn>
                                        <p:tgtEl>
                                          <p:spTgt spid="86"/>
                                        </p:tgtEl>
                                        <p:attrNameLst>
                                          <p:attrName>style.visibility</p:attrName>
                                        </p:attrNameLst>
                                      </p:cBhvr>
                                      <p:to>
                                        <p:strVal val="visible"/>
                                      </p:to>
                                    </p:set>
                                  </p:childTnLst>
                                </p:cTn>
                              </p:par>
                            </p:childTnLst>
                          </p:cTn>
                        </p:par>
                        <p:par>
                          <p:cTn id="13" fill="hold">
                            <p:stCondLst>
                              <p:cond delay="800"/>
                            </p:stCondLst>
                            <p:childTnLst>
                              <p:par>
                                <p:cTn id="14" presetID="1" presetClass="entr" presetSubtype="0" fill="hold" grpId="0" nodeType="afterEffect">
                                  <p:stCondLst>
                                    <p:cond delay="400"/>
                                  </p:stCondLst>
                                  <p:childTnLst>
                                    <p:set>
                                      <p:cBhvr>
                                        <p:cTn id="15"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Lst>
  </p:timing>
</p:sld>
</file>

<file path=ppt/theme/theme1.xml><?xml version="1.0" encoding="utf-8"?>
<a:theme xmlns:a="http://schemas.openxmlformats.org/drawingml/2006/main" name="care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smtClean="0">
            <a:latin typeface="Arial"/>
            <a:cs typeface="Arial"/>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ln w="25400">
          <a:noFill/>
        </a:ln>
      </a:spPr>
      <a:bodyPr wrap="square" rtlCol="0">
        <a:spAutoFit/>
      </a:bodyPr>
      <a:lstStyle>
        <a:defPPr>
          <a:defRPr dirty="0" smtClean="0">
            <a:solidFill>
              <a:srgbClr val="000000"/>
            </a:solidFill>
            <a:latin typeface="Arial"/>
            <a:cs typeface="Aria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51430</TotalTime>
  <Words>3695</Words>
  <Application>Microsoft Office PowerPoint</Application>
  <PresentationFormat>On-screen Show (4:3)</PresentationFormat>
  <Paragraphs>1014</Paragraphs>
  <Slides>48</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ＭＳ Ｐゴシック</vt:lpstr>
      <vt:lpstr>Arial</vt:lpstr>
      <vt:lpstr>Calibri</vt:lpstr>
      <vt:lpstr>Wingdings</vt:lpstr>
      <vt:lpstr>caret_template</vt:lpstr>
      <vt:lpstr>PowerPoint Presentation</vt:lpstr>
      <vt:lpstr>MOORE’s LAW HITS BANDWIDTH WALL</vt:lpstr>
      <vt:lpstr>3D-DRAM MITIGATES BANDWIDTH WALL</vt:lpstr>
      <vt:lpstr>3D-DRAM as a CACHE (3D-DRAM CACHE)</vt:lpstr>
      <vt:lpstr>PRACTICAL 3D-DRAM CACHE: ALLOY CACHE</vt:lpstr>
      <vt:lpstr>3D-DRAM Cache Bandwidth is important</vt:lpstr>
      <vt:lpstr>INTRODUCTION: DRAM CACHE</vt:lpstr>
      <vt:lpstr>INTRODUCTION: COMPRESSED DRAM CACHE</vt:lpstr>
      <vt:lpstr>INTRODUCTION: COMPRESSED DRAM CACHE</vt:lpstr>
      <vt:lpstr>INTRODUCTION: COMPRESSED DRAM CACHE</vt:lpstr>
      <vt:lpstr>INTRODUCTION: COMPRESSED DRAM CACHE</vt:lpstr>
      <vt:lpstr>INTRODUCTION: COMPRESSED DRAM CACHE</vt:lpstr>
      <vt:lpstr>INTRODUCTION: COMPRESSED DRAM CACHE</vt:lpstr>
      <vt:lpstr>INTRODUCTION: Traditional Compression</vt:lpstr>
      <vt:lpstr>INTRODUCTION: SPATIAL Indexing</vt:lpstr>
      <vt:lpstr>INTRODUCTION: COMPRESSED DRAM CACHE</vt:lpstr>
      <vt:lpstr>DICE OVERVIEW</vt:lpstr>
      <vt:lpstr>PowerPoint Presentation</vt:lpstr>
      <vt:lpstr>DRAM CACHE TAG format</vt:lpstr>
      <vt:lpstr>PROPOSED FLEXIBLE TAG FORMAT</vt:lpstr>
      <vt:lpstr>DICE OVERVIEW</vt:lpstr>
      <vt:lpstr>Flexible Mapping (TSI or BAI)</vt:lpstr>
      <vt:lpstr>Flexible Mapping (TSI or BAI)</vt:lpstr>
      <vt:lpstr>Flexible Mapping (TSI or BAI)</vt:lpstr>
      <vt:lpstr>DICE OVERVIEW</vt:lpstr>
      <vt:lpstr>DICE: Dynamic-indexed Compressed Cache</vt:lpstr>
      <vt:lpstr>Compressibility-based Insertion</vt:lpstr>
      <vt:lpstr>SIMILAR INTRA-Page COMPRESSIBILITY</vt:lpstr>
      <vt:lpstr>SIMILAR INTRA-Page COMPRESSIBILITY</vt:lpstr>
      <vt:lpstr>PAGE-based Cache INDEX PREDICTOR (CIP)</vt:lpstr>
      <vt:lpstr>DICE OVERVIEW</vt:lpstr>
      <vt:lpstr>Methodology (1/8th Knights Landing)</vt:lpstr>
      <vt:lpstr>Methodology (1/8th Knights Landing)</vt:lpstr>
      <vt:lpstr>DICE RESULTS</vt:lpstr>
      <vt:lpstr>INTRODUCTION: COMPRESSED DRAM CACHE</vt:lpstr>
      <vt:lpstr>Thank you</vt:lpstr>
      <vt:lpstr>Extra SLIDES</vt:lpstr>
      <vt:lpstr>DIFFERENT CACHE SENSITIVITIES</vt:lpstr>
      <vt:lpstr>Comparison to prefetch</vt:lpstr>
      <vt:lpstr>Comparison to sram /memory compression</vt:lpstr>
      <vt:lpstr>FULL RESULTS (mixed compressibility)</vt:lpstr>
      <vt:lpstr>SRAM Cache compression on DRAM CACHE</vt:lpstr>
      <vt:lpstr>Distribution for index decision</vt:lpstr>
      <vt:lpstr>DICE INSERTION threshold</vt:lpstr>
      <vt:lpstr>EFFECTIVE CAPACITY</vt:lpstr>
      <vt:lpstr>L3 hit rate improvement</vt:lpstr>
      <vt:lpstr>Larger TSI vs. BAI 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BEAR: Architecting Gigascale DRAM caches</dc:title>
  <dc:creator>Chiachen Chou</dc:creator>
  <cp:lastModifiedBy>Vinson Young</cp:lastModifiedBy>
  <cp:revision>3951</cp:revision>
  <dcterms:created xsi:type="dcterms:W3CDTF">2015-04-06T17:32:38Z</dcterms:created>
  <dcterms:modified xsi:type="dcterms:W3CDTF">2017-06-28T20:59:28Z</dcterms:modified>
</cp:coreProperties>
</file>