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306" r:id="rId1"/>
  </p:sldMasterIdLst>
  <p:notesMasterIdLst>
    <p:notesMasterId r:id="rId52"/>
  </p:notesMasterIdLst>
  <p:sldIdLst>
    <p:sldId id="664" r:id="rId2"/>
    <p:sldId id="606" r:id="rId3"/>
    <p:sldId id="686" r:id="rId4"/>
    <p:sldId id="687" r:id="rId5"/>
    <p:sldId id="688" r:id="rId6"/>
    <p:sldId id="689" r:id="rId7"/>
    <p:sldId id="666" r:id="rId8"/>
    <p:sldId id="691" r:id="rId9"/>
    <p:sldId id="653" r:id="rId10"/>
    <p:sldId id="603" r:id="rId11"/>
    <p:sldId id="667" r:id="rId12"/>
    <p:sldId id="693" r:id="rId13"/>
    <p:sldId id="694" r:id="rId14"/>
    <p:sldId id="655" r:id="rId15"/>
    <p:sldId id="656" r:id="rId16"/>
    <p:sldId id="696" r:id="rId17"/>
    <p:sldId id="657" r:id="rId18"/>
    <p:sldId id="668" r:id="rId19"/>
    <p:sldId id="698" r:id="rId20"/>
    <p:sldId id="669" r:id="rId21"/>
    <p:sldId id="725" r:id="rId22"/>
    <p:sldId id="700" r:id="rId23"/>
    <p:sldId id="726" r:id="rId24"/>
    <p:sldId id="701" r:id="rId25"/>
    <p:sldId id="702" r:id="rId26"/>
    <p:sldId id="727" r:id="rId27"/>
    <p:sldId id="676" r:id="rId28"/>
    <p:sldId id="705" r:id="rId29"/>
    <p:sldId id="706" r:id="rId30"/>
    <p:sldId id="707" r:id="rId31"/>
    <p:sldId id="708" r:id="rId32"/>
    <p:sldId id="709" r:id="rId33"/>
    <p:sldId id="674" r:id="rId34"/>
    <p:sldId id="677" r:id="rId35"/>
    <p:sldId id="711" r:id="rId36"/>
    <p:sldId id="713" r:id="rId37"/>
    <p:sldId id="681" r:id="rId38"/>
    <p:sldId id="682" r:id="rId39"/>
    <p:sldId id="717" r:id="rId40"/>
    <p:sldId id="683" r:id="rId41"/>
    <p:sldId id="715" r:id="rId42"/>
    <p:sldId id="679" r:id="rId43"/>
    <p:sldId id="719" r:id="rId44"/>
    <p:sldId id="670" r:id="rId45"/>
    <p:sldId id="721" r:id="rId46"/>
    <p:sldId id="722" r:id="rId47"/>
    <p:sldId id="671" r:id="rId48"/>
    <p:sldId id="724" r:id="rId49"/>
    <p:sldId id="651" r:id="rId50"/>
    <p:sldId id="68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5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23398E"/>
    <a:srgbClr val="0217BA"/>
    <a:srgbClr val="8B2500"/>
    <a:srgbClr val="FEDA66"/>
    <a:srgbClr val="2D7100"/>
    <a:srgbClr val="FFC9CB"/>
    <a:srgbClr val="FFE0E1"/>
    <a:srgbClr val="E7AEAF"/>
    <a:srgbClr val="027F01"/>
    <a:srgbClr val="294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2"/>
    <p:restoredTop sz="94538" autoAdjust="0"/>
  </p:normalViewPr>
  <p:slideViewPr>
    <p:cSldViewPr snapToGrid="0" snapToObjects="1">
      <p:cViewPr varScale="1">
        <p:scale>
          <a:sx n="210" d="100"/>
          <a:sy n="210" d="100"/>
        </p:scale>
        <p:origin x="4088" y="176"/>
      </p:cViewPr>
      <p:guideLst>
        <p:guide orient="horz" pos="2088"/>
        <p:guide pos="504"/>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8" d="100"/>
          <a:sy n="118" d="100"/>
        </p:scale>
        <p:origin x="395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47129706925008"/>
          <c:y val="0.12882479414396053"/>
          <c:w val="0.70694981526056322"/>
          <c:h val="0.58821759859146672"/>
        </c:manualLayout>
      </c:layout>
      <c:barChart>
        <c:barDir val="col"/>
        <c:grouping val="clustered"/>
        <c:varyColors val="0"/>
        <c:ser>
          <c:idx val="0"/>
          <c:order val="0"/>
          <c:tx>
            <c:strRef>
              <c:f>Sheet1!$B$1</c:f>
              <c:strCache>
                <c:ptCount val="1"/>
                <c:pt idx="0">
                  <c:v>Column2</c:v>
                </c:pt>
              </c:strCache>
            </c:strRef>
          </c:tx>
          <c:spPr>
            <a:solidFill>
              <a:srgbClr val="23398E"/>
            </a:solidFill>
            <a:ln>
              <a:noFill/>
            </a:ln>
            <a:effectLst>
              <a:outerShdw blurRad="57150" dist="19050" dir="5400000" algn="ctr" rotWithShape="0">
                <a:srgbClr val="000000">
                  <a:alpha val="63000"/>
                </a:srgbClr>
              </a:outerShdw>
            </a:effectLst>
          </c:spPr>
          <c:invertIfNegative val="0"/>
          <c:dLbls>
            <c:delete val="1"/>
          </c:dLbls>
          <c:cat>
            <c:strRef>
              <c:f>Sheet1!$A$2:$A$9</c:f>
              <c:strCache>
                <c:ptCount val="8"/>
                <c:pt idx="0">
                  <c:v>SPEC2K6(29)</c:v>
                </c:pt>
                <c:pt idx="1">
                  <c:v>SPEC2K17(22)</c:v>
                </c:pt>
                <c:pt idx="2">
                  <c:v>GAP(6)</c:v>
                </c:pt>
                <c:pt idx="3">
                  <c:v>COMM(5)</c:v>
                </c:pt>
                <c:pt idx="4">
                  <c:v>PARSEC(7)</c:v>
                </c:pt>
                <c:pt idx="5">
                  <c:v>BIOBENCH(2)</c:v>
                </c:pt>
                <c:pt idx="6">
                  <c:v>MIX(6)</c:v>
                </c:pt>
                <c:pt idx="7">
                  <c:v>ALL(78)</c:v>
                </c:pt>
              </c:strCache>
            </c:strRef>
          </c:cat>
          <c:val>
            <c:numRef>
              <c:f>Sheet1!$B$2:$B$9</c:f>
              <c:numCache>
                <c:formatCode>0</c:formatCode>
                <c:ptCount val="8"/>
                <c:pt idx="0">
                  <c:v>151.02000000000001</c:v>
                </c:pt>
                <c:pt idx="1">
                  <c:v>10.156000000000001</c:v>
                </c:pt>
                <c:pt idx="2">
                  <c:v>1.8759999999999999</c:v>
                </c:pt>
                <c:pt idx="3">
                  <c:v>22.295999999999999</c:v>
                </c:pt>
                <c:pt idx="4">
                  <c:v>26.131</c:v>
                </c:pt>
                <c:pt idx="5">
                  <c:v>73.203999999999994</c:v>
                </c:pt>
                <c:pt idx="6">
                  <c:v>37.369</c:v>
                </c:pt>
                <c:pt idx="7">
                  <c:v>67.683000000000007</c:v>
                </c:pt>
              </c:numCache>
            </c:numRef>
          </c:val>
          <c:extLst>
            <c:ext xmlns:c16="http://schemas.microsoft.com/office/drawing/2014/chart" uri="{C3380CC4-5D6E-409C-BE32-E72D297353CC}">
              <c16:uniqueId val="{00000000-9E47-A946-BE55-90959F85B9D0}"/>
            </c:ext>
          </c:extLst>
        </c:ser>
        <c:dLbls>
          <c:dLblPos val="outEnd"/>
          <c:showLegendKey val="0"/>
          <c:showVal val="1"/>
          <c:showCatName val="0"/>
          <c:showSerName val="0"/>
          <c:showPercent val="0"/>
          <c:showBubbleSize val="0"/>
        </c:dLbls>
        <c:gapWidth val="100"/>
        <c:overlap val="-24"/>
        <c:axId val="1714110143"/>
        <c:axId val="1714343471"/>
      </c:barChart>
      <c:catAx>
        <c:axId val="171411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714343471"/>
        <c:crosses val="autoZero"/>
        <c:auto val="1"/>
        <c:lblAlgn val="ctr"/>
        <c:lblOffset val="100"/>
        <c:noMultiLvlLbl val="0"/>
      </c:catAx>
      <c:valAx>
        <c:axId val="1714343471"/>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r>
                  <a:rPr lang="en-US" sz="1900" b="0" dirty="0">
                    <a:solidFill>
                      <a:schemeClr val="tx1"/>
                    </a:solidFill>
                  </a:rPr>
                  <a:t>Number of Row Swaps (64ms)</a:t>
                </a:r>
              </a:p>
            </c:rich>
          </c:tx>
          <c:layout>
            <c:manualLayout>
              <c:xMode val="edge"/>
              <c:yMode val="edge"/>
              <c:x val="1.9489355489587588E-4"/>
              <c:y val="7.4115727362347006E-2"/>
            </c:manualLayout>
          </c:layout>
          <c:overlay val="0"/>
          <c:spPr>
            <a:noFill/>
            <a:ln>
              <a:noFill/>
            </a:ln>
            <a:effectLst/>
          </c:spPr>
          <c:txPr>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141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50406238587955"/>
          <c:y val="0.12882479414396053"/>
          <c:w val="0.69250904344476794"/>
          <c:h val="0.58821759859146672"/>
        </c:manualLayout>
      </c:layout>
      <c:barChart>
        <c:barDir val="col"/>
        <c:grouping val="clustered"/>
        <c:varyColors val="0"/>
        <c:ser>
          <c:idx val="0"/>
          <c:order val="0"/>
          <c:tx>
            <c:strRef>
              <c:f>Sheet1!$B$1</c:f>
              <c:strCache>
                <c:ptCount val="1"/>
                <c:pt idx="0">
                  <c:v>Column2</c:v>
                </c:pt>
              </c:strCache>
            </c:strRef>
          </c:tx>
          <c:spPr>
            <a:solidFill>
              <a:srgbClr val="23398E"/>
            </a:solidFill>
            <a:ln>
              <a:noFill/>
            </a:ln>
            <a:effectLst>
              <a:outerShdw blurRad="57150" dist="19050" dir="5400000" algn="ctr" rotWithShape="0">
                <a:srgbClr val="000000">
                  <a:alpha val="63000"/>
                </a:srgbClr>
              </a:outerShdw>
            </a:effectLst>
          </c:spPr>
          <c:invertIfNegative val="0"/>
          <c:dLbls>
            <c:delete val="1"/>
          </c:dLbls>
          <c:cat>
            <c:strRef>
              <c:f>Sheet1!$A$2:$A$9</c:f>
              <c:strCache>
                <c:ptCount val="8"/>
                <c:pt idx="0">
                  <c:v>SPEC2K6(29)</c:v>
                </c:pt>
                <c:pt idx="1">
                  <c:v>SPEC2K17(22)</c:v>
                </c:pt>
                <c:pt idx="2">
                  <c:v>GAP(6)</c:v>
                </c:pt>
                <c:pt idx="3">
                  <c:v>COMM(5)</c:v>
                </c:pt>
                <c:pt idx="4">
                  <c:v>PARSEC(7)</c:v>
                </c:pt>
                <c:pt idx="5">
                  <c:v>BIOBENCH(2)</c:v>
                </c:pt>
                <c:pt idx="6">
                  <c:v>MIX(6)</c:v>
                </c:pt>
                <c:pt idx="7">
                  <c:v>ALL(78)</c:v>
                </c:pt>
              </c:strCache>
            </c:strRef>
          </c:cat>
          <c:val>
            <c:numRef>
              <c:f>Sheet1!$B$2:$B$9</c:f>
              <c:numCache>
                <c:formatCode>0.0%</c:formatCode>
                <c:ptCount val="8"/>
                <c:pt idx="0">
                  <c:v>0.99299999999999999</c:v>
                </c:pt>
                <c:pt idx="1">
                  <c:v>0.998</c:v>
                </c:pt>
                <c:pt idx="2">
                  <c:v>1</c:v>
                </c:pt>
                <c:pt idx="3">
                  <c:v>0.997</c:v>
                </c:pt>
                <c:pt idx="4">
                  <c:v>0.997</c:v>
                </c:pt>
                <c:pt idx="5">
                  <c:v>0.995</c:v>
                </c:pt>
                <c:pt idx="6">
                  <c:v>0.997</c:v>
                </c:pt>
                <c:pt idx="7">
                  <c:v>0.996</c:v>
                </c:pt>
              </c:numCache>
            </c:numRef>
          </c:val>
          <c:extLst>
            <c:ext xmlns:c16="http://schemas.microsoft.com/office/drawing/2014/chart" uri="{C3380CC4-5D6E-409C-BE32-E72D297353CC}">
              <c16:uniqueId val="{00000000-D90A-C54F-9903-E7B4CF75A3E5}"/>
            </c:ext>
          </c:extLst>
        </c:ser>
        <c:dLbls>
          <c:dLblPos val="outEnd"/>
          <c:showLegendKey val="0"/>
          <c:showVal val="1"/>
          <c:showCatName val="0"/>
          <c:showSerName val="0"/>
          <c:showPercent val="0"/>
          <c:showBubbleSize val="0"/>
        </c:dLbls>
        <c:gapWidth val="100"/>
        <c:overlap val="-24"/>
        <c:axId val="1714110143"/>
        <c:axId val="1714343471"/>
      </c:barChart>
      <c:catAx>
        <c:axId val="171411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714343471"/>
        <c:crosses val="autoZero"/>
        <c:auto val="1"/>
        <c:lblAlgn val="ctr"/>
        <c:lblOffset val="100"/>
        <c:noMultiLvlLbl val="0"/>
      </c:catAx>
      <c:valAx>
        <c:axId val="1714343471"/>
        <c:scaling>
          <c:orientation val="minMax"/>
          <c:max val="1.05"/>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r>
                  <a:rPr lang="en-US" sz="1900" b="0" dirty="0">
                    <a:solidFill>
                      <a:schemeClr val="tx1"/>
                    </a:solidFill>
                  </a:rPr>
                  <a:t>Normalized Performance</a:t>
                </a:r>
              </a:p>
            </c:rich>
          </c:tx>
          <c:layout>
            <c:manualLayout>
              <c:xMode val="edge"/>
              <c:yMode val="edge"/>
              <c:x val="1.947902696015647E-4"/>
              <c:y val="0.11050109900159051"/>
            </c:manualLayout>
          </c:layout>
          <c:overlay val="0"/>
          <c:spPr>
            <a:noFill/>
            <a:ln>
              <a:noFill/>
            </a:ln>
            <a:effectLst/>
          </c:spPr>
          <c:txPr>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141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47129706925008"/>
          <c:y val="0.12882479414396053"/>
          <c:w val="0.70694981526056322"/>
          <c:h val="0.58821759859146672"/>
        </c:manualLayout>
      </c:layout>
      <c:barChart>
        <c:barDir val="col"/>
        <c:grouping val="clustered"/>
        <c:varyColors val="0"/>
        <c:ser>
          <c:idx val="0"/>
          <c:order val="0"/>
          <c:tx>
            <c:strRef>
              <c:f>Sheet1!$B$1</c:f>
              <c:strCache>
                <c:ptCount val="1"/>
                <c:pt idx="0">
                  <c:v>Column2</c:v>
                </c:pt>
              </c:strCache>
            </c:strRef>
          </c:tx>
          <c:spPr>
            <a:solidFill>
              <a:srgbClr val="23398E"/>
            </a:solidFill>
            <a:ln>
              <a:noFill/>
            </a:ln>
            <a:effectLst>
              <a:outerShdw blurRad="57150" dist="19050" dir="5400000" algn="ctr" rotWithShape="0">
                <a:srgbClr val="000000">
                  <a:alpha val="63000"/>
                </a:srgbClr>
              </a:outerShdw>
            </a:effectLst>
          </c:spPr>
          <c:invertIfNegative val="0"/>
          <c:dLbls>
            <c:delete val="1"/>
          </c:dLbls>
          <c:cat>
            <c:strRef>
              <c:f>Sheet1!$A$2:$A$9</c:f>
              <c:strCache>
                <c:ptCount val="8"/>
                <c:pt idx="0">
                  <c:v>SPEC2K6(29)</c:v>
                </c:pt>
                <c:pt idx="1">
                  <c:v>SPEC2K17(22)</c:v>
                </c:pt>
                <c:pt idx="2">
                  <c:v>GAP(6)</c:v>
                </c:pt>
                <c:pt idx="3">
                  <c:v>COMM(5)</c:v>
                </c:pt>
                <c:pt idx="4">
                  <c:v>PARSEC(7)</c:v>
                </c:pt>
                <c:pt idx="5">
                  <c:v>BIOBENCH(2)</c:v>
                </c:pt>
                <c:pt idx="6">
                  <c:v>MIX(6)</c:v>
                </c:pt>
                <c:pt idx="7">
                  <c:v>ALL(78)</c:v>
                </c:pt>
              </c:strCache>
            </c:strRef>
          </c:cat>
          <c:val>
            <c:numRef>
              <c:f>Sheet1!$B$2:$B$9</c:f>
              <c:numCache>
                <c:formatCode>0</c:formatCode>
                <c:ptCount val="8"/>
                <c:pt idx="0">
                  <c:v>151.02000000000001</c:v>
                </c:pt>
                <c:pt idx="1">
                  <c:v>10.156000000000001</c:v>
                </c:pt>
                <c:pt idx="2">
                  <c:v>1.8759999999999999</c:v>
                </c:pt>
                <c:pt idx="3">
                  <c:v>22.295999999999999</c:v>
                </c:pt>
                <c:pt idx="4">
                  <c:v>26.131</c:v>
                </c:pt>
                <c:pt idx="5">
                  <c:v>73.203999999999994</c:v>
                </c:pt>
                <c:pt idx="6">
                  <c:v>37.369</c:v>
                </c:pt>
                <c:pt idx="7">
                  <c:v>67.683000000000007</c:v>
                </c:pt>
              </c:numCache>
            </c:numRef>
          </c:val>
          <c:extLst>
            <c:ext xmlns:c16="http://schemas.microsoft.com/office/drawing/2014/chart" uri="{C3380CC4-5D6E-409C-BE32-E72D297353CC}">
              <c16:uniqueId val="{00000000-9E47-A946-BE55-90959F85B9D0}"/>
            </c:ext>
          </c:extLst>
        </c:ser>
        <c:dLbls>
          <c:dLblPos val="outEnd"/>
          <c:showLegendKey val="0"/>
          <c:showVal val="1"/>
          <c:showCatName val="0"/>
          <c:showSerName val="0"/>
          <c:showPercent val="0"/>
          <c:showBubbleSize val="0"/>
        </c:dLbls>
        <c:gapWidth val="100"/>
        <c:overlap val="-24"/>
        <c:axId val="1714110143"/>
        <c:axId val="1714343471"/>
      </c:barChart>
      <c:catAx>
        <c:axId val="171411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714343471"/>
        <c:crosses val="autoZero"/>
        <c:auto val="1"/>
        <c:lblAlgn val="ctr"/>
        <c:lblOffset val="100"/>
        <c:noMultiLvlLbl val="0"/>
      </c:catAx>
      <c:valAx>
        <c:axId val="1714343471"/>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r>
                  <a:rPr lang="en-US" sz="1900" b="0" dirty="0">
                    <a:solidFill>
                      <a:schemeClr val="tx1"/>
                    </a:solidFill>
                  </a:rPr>
                  <a:t>Number of Row Swaps (64ms)</a:t>
                </a:r>
              </a:p>
            </c:rich>
          </c:tx>
          <c:layout>
            <c:manualLayout>
              <c:xMode val="edge"/>
              <c:yMode val="edge"/>
              <c:x val="1.9489355489587588E-4"/>
              <c:y val="7.4115727362347006E-2"/>
            </c:manualLayout>
          </c:layout>
          <c:overlay val="0"/>
          <c:spPr>
            <a:noFill/>
            <a:ln>
              <a:noFill/>
            </a:ln>
            <a:effectLst/>
          </c:spPr>
          <c:txPr>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141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50406238587955"/>
          <c:y val="0.12882479414396053"/>
          <c:w val="0.69250904344476794"/>
          <c:h val="0.58821759859146672"/>
        </c:manualLayout>
      </c:layout>
      <c:barChart>
        <c:barDir val="col"/>
        <c:grouping val="clustered"/>
        <c:varyColors val="0"/>
        <c:ser>
          <c:idx val="0"/>
          <c:order val="0"/>
          <c:tx>
            <c:strRef>
              <c:f>Sheet1!$B$1</c:f>
              <c:strCache>
                <c:ptCount val="1"/>
                <c:pt idx="0">
                  <c:v>Column2</c:v>
                </c:pt>
              </c:strCache>
            </c:strRef>
          </c:tx>
          <c:spPr>
            <a:solidFill>
              <a:srgbClr val="23398E"/>
            </a:solidFill>
            <a:ln>
              <a:noFill/>
            </a:ln>
            <a:effectLst>
              <a:outerShdw blurRad="57150" dist="19050" dir="5400000" algn="ctr" rotWithShape="0">
                <a:srgbClr val="000000">
                  <a:alpha val="63000"/>
                </a:srgbClr>
              </a:outerShdw>
            </a:effectLst>
          </c:spPr>
          <c:invertIfNegative val="0"/>
          <c:dLbls>
            <c:delete val="1"/>
          </c:dLbls>
          <c:cat>
            <c:strRef>
              <c:f>Sheet1!$A$2:$A$9</c:f>
              <c:strCache>
                <c:ptCount val="8"/>
                <c:pt idx="0">
                  <c:v>SPEC2K6(29)</c:v>
                </c:pt>
                <c:pt idx="1">
                  <c:v>SPEC2K17(22)</c:v>
                </c:pt>
                <c:pt idx="2">
                  <c:v>GAP(6)</c:v>
                </c:pt>
                <c:pt idx="3">
                  <c:v>COMM(5)</c:v>
                </c:pt>
                <c:pt idx="4">
                  <c:v>PARSEC(7)</c:v>
                </c:pt>
                <c:pt idx="5">
                  <c:v>BIOBENCH(2)</c:v>
                </c:pt>
                <c:pt idx="6">
                  <c:v>MIX(6)</c:v>
                </c:pt>
                <c:pt idx="7">
                  <c:v>ALL(78)</c:v>
                </c:pt>
              </c:strCache>
            </c:strRef>
          </c:cat>
          <c:val>
            <c:numRef>
              <c:f>Sheet1!$B$2:$B$9</c:f>
              <c:numCache>
                <c:formatCode>0.0%</c:formatCode>
                <c:ptCount val="8"/>
                <c:pt idx="0">
                  <c:v>0.99299999999999999</c:v>
                </c:pt>
                <c:pt idx="1">
                  <c:v>0.998</c:v>
                </c:pt>
                <c:pt idx="2">
                  <c:v>1</c:v>
                </c:pt>
                <c:pt idx="3">
                  <c:v>0.997</c:v>
                </c:pt>
                <c:pt idx="4">
                  <c:v>0.997</c:v>
                </c:pt>
                <c:pt idx="5">
                  <c:v>0.995</c:v>
                </c:pt>
                <c:pt idx="6">
                  <c:v>0.997</c:v>
                </c:pt>
                <c:pt idx="7">
                  <c:v>0.996</c:v>
                </c:pt>
              </c:numCache>
            </c:numRef>
          </c:val>
          <c:extLst>
            <c:ext xmlns:c16="http://schemas.microsoft.com/office/drawing/2014/chart" uri="{C3380CC4-5D6E-409C-BE32-E72D297353CC}">
              <c16:uniqueId val="{00000000-D90A-C54F-9903-E7B4CF75A3E5}"/>
            </c:ext>
          </c:extLst>
        </c:ser>
        <c:dLbls>
          <c:dLblPos val="outEnd"/>
          <c:showLegendKey val="0"/>
          <c:showVal val="1"/>
          <c:showCatName val="0"/>
          <c:showSerName val="0"/>
          <c:showPercent val="0"/>
          <c:showBubbleSize val="0"/>
        </c:dLbls>
        <c:gapWidth val="100"/>
        <c:overlap val="-24"/>
        <c:axId val="1714110143"/>
        <c:axId val="1714343471"/>
      </c:barChart>
      <c:catAx>
        <c:axId val="171411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714343471"/>
        <c:crosses val="autoZero"/>
        <c:auto val="1"/>
        <c:lblAlgn val="ctr"/>
        <c:lblOffset val="100"/>
        <c:noMultiLvlLbl val="0"/>
      </c:catAx>
      <c:valAx>
        <c:axId val="1714343471"/>
        <c:scaling>
          <c:orientation val="minMax"/>
          <c:max val="1.05"/>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r>
                  <a:rPr lang="en-US" sz="1900" b="0" dirty="0">
                    <a:solidFill>
                      <a:schemeClr val="tx1"/>
                    </a:solidFill>
                  </a:rPr>
                  <a:t>Normalized Performance</a:t>
                </a:r>
              </a:p>
            </c:rich>
          </c:tx>
          <c:layout>
            <c:manualLayout>
              <c:xMode val="edge"/>
              <c:yMode val="edge"/>
              <c:x val="1.947902696015647E-4"/>
              <c:y val="0.11050109900159051"/>
            </c:manualLayout>
          </c:layout>
          <c:overlay val="0"/>
          <c:spPr>
            <a:noFill/>
            <a:ln>
              <a:noFill/>
            </a:ln>
            <a:effectLst/>
          </c:spPr>
          <c:txPr>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141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47129706925008"/>
          <c:y val="0.12882479414396053"/>
          <c:w val="0.70694981526056322"/>
          <c:h val="0.58821759859146672"/>
        </c:manualLayout>
      </c:layout>
      <c:barChart>
        <c:barDir val="col"/>
        <c:grouping val="clustered"/>
        <c:varyColors val="0"/>
        <c:ser>
          <c:idx val="0"/>
          <c:order val="0"/>
          <c:tx>
            <c:strRef>
              <c:f>Sheet1!$B$1</c:f>
              <c:strCache>
                <c:ptCount val="1"/>
                <c:pt idx="0">
                  <c:v>Column2</c:v>
                </c:pt>
              </c:strCache>
            </c:strRef>
          </c:tx>
          <c:spPr>
            <a:solidFill>
              <a:srgbClr val="23398E"/>
            </a:solidFill>
            <a:ln>
              <a:noFill/>
            </a:ln>
            <a:effectLst>
              <a:outerShdw blurRad="57150" dist="19050" dir="5400000" algn="ctr" rotWithShape="0">
                <a:srgbClr val="000000">
                  <a:alpha val="63000"/>
                </a:srgbClr>
              </a:outerShdw>
            </a:effectLst>
          </c:spPr>
          <c:invertIfNegative val="0"/>
          <c:dLbls>
            <c:delete val="1"/>
          </c:dLbls>
          <c:cat>
            <c:strRef>
              <c:f>Sheet1!$A$2:$A$9</c:f>
              <c:strCache>
                <c:ptCount val="8"/>
                <c:pt idx="0">
                  <c:v>SPEC2K6(29)</c:v>
                </c:pt>
                <c:pt idx="1">
                  <c:v>SPEC2K17(22)</c:v>
                </c:pt>
                <c:pt idx="2">
                  <c:v>GAP(6)</c:v>
                </c:pt>
                <c:pt idx="3">
                  <c:v>COMM(5)</c:v>
                </c:pt>
                <c:pt idx="4">
                  <c:v>PARSEC(7)</c:v>
                </c:pt>
                <c:pt idx="5">
                  <c:v>BIOBENCH(2)</c:v>
                </c:pt>
                <c:pt idx="6">
                  <c:v>MIX(6)</c:v>
                </c:pt>
                <c:pt idx="7">
                  <c:v>ALL(78)</c:v>
                </c:pt>
              </c:strCache>
            </c:strRef>
          </c:cat>
          <c:val>
            <c:numRef>
              <c:f>Sheet1!$B$2:$B$9</c:f>
              <c:numCache>
                <c:formatCode>0</c:formatCode>
                <c:ptCount val="8"/>
                <c:pt idx="0">
                  <c:v>151.02000000000001</c:v>
                </c:pt>
                <c:pt idx="1">
                  <c:v>10.156000000000001</c:v>
                </c:pt>
                <c:pt idx="2">
                  <c:v>1.8759999999999999</c:v>
                </c:pt>
                <c:pt idx="3">
                  <c:v>22.295999999999999</c:v>
                </c:pt>
                <c:pt idx="4">
                  <c:v>26.131</c:v>
                </c:pt>
                <c:pt idx="5">
                  <c:v>73.203999999999994</c:v>
                </c:pt>
                <c:pt idx="6">
                  <c:v>37.369</c:v>
                </c:pt>
                <c:pt idx="7">
                  <c:v>67.683000000000007</c:v>
                </c:pt>
              </c:numCache>
            </c:numRef>
          </c:val>
          <c:extLst>
            <c:ext xmlns:c16="http://schemas.microsoft.com/office/drawing/2014/chart" uri="{C3380CC4-5D6E-409C-BE32-E72D297353CC}">
              <c16:uniqueId val="{00000000-9E47-A946-BE55-90959F85B9D0}"/>
            </c:ext>
          </c:extLst>
        </c:ser>
        <c:dLbls>
          <c:dLblPos val="outEnd"/>
          <c:showLegendKey val="0"/>
          <c:showVal val="1"/>
          <c:showCatName val="0"/>
          <c:showSerName val="0"/>
          <c:showPercent val="0"/>
          <c:showBubbleSize val="0"/>
        </c:dLbls>
        <c:gapWidth val="100"/>
        <c:overlap val="-24"/>
        <c:axId val="1714110143"/>
        <c:axId val="1714343471"/>
      </c:barChart>
      <c:catAx>
        <c:axId val="171411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714343471"/>
        <c:crosses val="autoZero"/>
        <c:auto val="1"/>
        <c:lblAlgn val="ctr"/>
        <c:lblOffset val="100"/>
        <c:noMultiLvlLbl val="0"/>
      </c:catAx>
      <c:valAx>
        <c:axId val="1714343471"/>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r>
                  <a:rPr lang="en-US" sz="1900" b="0" dirty="0">
                    <a:solidFill>
                      <a:schemeClr val="tx1"/>
                    </a:solidFill>
                  </a:rPr>
                  <a:t>Number of Row Swaps (64ms)</a:t>
                </a:r>
              </a:p>
            </c:rich>
          </c:tx>
          <c:layout>
            <c:manualLayout>
              <c:xMode val="edge"/>
              <c:yMode val="edge"/>
              <c:x val="1.9489355489587588E-4"/>
              <c:y val="7.4115727362347006E-2"/>
            </c:manualLayout>
          </c:layout>
          <c:overlay val="0"/>
          <c:spPr>
            <a:noFill/>
            <a:ln>
              <a:noFill/>
            </a:ln>
            <a:effectLst/>
          </c:spPr>
          <c:txPr>
            <a:bodyPr rot="-540000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1411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0.25042</cdr:x>
      <cdr:y>0.24495</cdr:y>
    </cdr:from>
    <cdr:to>
      <cdr:x>0.93876</cdr:x>
      <cdr:y>0.24495</cdr:y>
    </cdr:to>
    <cdr:cxnSp macro="">
      <cdr:nvCxnSpPr>
        <cdr:cNvPr id="3" name="Straight Connector 2">
          <a:extLst xmlns:a="http://schemas.openxmlformats.org/drawingml/2006/main">
            <a:ext uri="{FF2B5EF4-FFF2-40B4-BE49-F238E27FC236}">
              <a16:creationId xmlns:a16="http://schemas.microsoft.com/office/drawing/2014/main" id="{818AC45B-B52E-B34B-A59D-72D188060DB7}"/>
            </a:ext>
          </a:extLst>
        </cdr:cNvPr>
        <cdr:cNvCxnSpPr/>
      </cdr:nvCxnSpPr>
      <cdr:spPr>
        <a:xfrm xmlns:a="http://schemas.openxmlformats.org/drawingml/2006/main">
          <a:off x="1140375" y="940475"/>
          <a:ext cx="3134607" cy="0"/>
        </a:xfrm>
        <a:prstGeom xmlns:a="http://schemas.openxmlformats.org/drawingml/2006/main" prst="line">
          <a:avLst/>
        </a:prstGeom>
        <a:ln xmlns:a="http://schemas.openxmlformats.org/drawingml/2006/main" w="158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0.25042</cdr:x>
      <cdr:y>0.24495</cdr:y>
    </cdr:from>
    <cdr:to>
      <cdr:x>0.93876</cdr:x>
      <cdr:y>0.24495</cdr:y>
    </cdr:to>
    <cdr:cxnSp macro="">
      <cdr:nvCxnSpPr>
        <cdr:cNvPr id="3" name="Straight Connector 2">
          <a:extLst xmlns:a="http://schemas.openxmlformats.org/drawingml/2006/main">
            <a:ext uri="{FF2B5EF4-FFF2-40B4-BE49-F238E27FC236}">
              <a16:creationId xmlns:a16="http://schemas.microsoft.com/office/drawing/2014/main" id="{818AC45B-B52E-B34B-A59D-72D188060DB7}"/>
            </a:ext>
          </a:extLst>
        </cdr:cNvPr>
        <cdr:cNvCxnSpPr/>
      </cdr:nvCxnSpPr>
      <cdr:spPr>
        <a:xfrm xmlns:a="http://schemas.openxmlformats.org/drawingml/2006/main">
          <a:off x="1140375" y="940475"/>
          <a:ext cx="3134607" cy="0"/>
        </a:xfrm>
        <a:prstGeom xmlns:a="http://schemas.openxmlformats.org/drawingml/2006/main" prst="line">
          <a:avLst/>
        </a:prstGeom>
        <a:ln xmlns:a="http://schemas.openxmlformats.org/drawingml/2006/main" w="158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2C0CD-F820-DA48-9DA0-FF9680A802A2}" type="datetimeFigureOut">
              <a:rPr lang="en-US" smtClean="0"/>
              <a:t>3/17/25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92E39-323C-C146-941C-E995CEA70A5B}" type="slidenum">
              <a:rPr lang="en-US" smtClean="0"/>
              <a:t>‹#›</a:t>
            </a:fld>
            <a:endParaRPr lang="en-US"/>
          </a:p>
        </p:txBody>
      </p:sp>
    </p:spTree>
    <p:extLst>
      <p:ext uri="{BB962C8B-B14F-4D97-AF65-F5344CB8AC3E}">
        <p14:creationId xmlns:p14="http://schemas.microsoft.com/office/powerpoint/2010/main" val="36445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0</a:t>
            </a:fld>
            <a:endParaRPr lang="en-US"/>
          </a:p>
        </p:txBody>
      </p:sp>
    </p:spTree>
    <p:extLst>
      <p:ext uri="{BB962C8B-B14F-4D97-AF65-F5344CB8AC3E}">
        <p14:creationId xmlns:p14="http://schemas.microsoft.com/office/powerpoint/2010/main" val="2502633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manage the swap structure with a indirection table, and similarly have a tracking structure using the </a:t>
            </a:r>
            <a:r>
              <a:rPr lang="en-US" dirty="0" err="1"/>
              <a:t>Misra-Gries</a:t>
            </a:r>
            <a:r>
              <a:rPr lang="en-US" dirty="0"/>
              <a:t> algorithm similar to Graphene. We design scalable structures for these in the paper. Take a look in the paper.</a:t>
            </a:r>
          </a:p>
        </p:txBody>
      </p:sp>
      <p:sp>
        <p:nvSpPr>
          <p:cNvPr id="4" name="Slide Number Placeholder 3"/>
          <p:cNvSpPr>
            <a:spLocks noGrp="1"/>
          </p:cNvSpPr>
          <p:nvPr>
            <p:ph type="sldNum" sz="quarter" idx="5"/>
          </p:nvPr>
        </p:nvSpPr>
        <p:spPr/>
        <p:txBody>
          <a:bodyPr/>
          <a:lstStyle/>
          <a:p>
            <a:fld id="{59792E39-323C-C146-941C-E995CEA70A5B}" type="slidenum">
              <a:rPr lang="en-US" smtClean="0"/>
              <a:t>32</a:t>
            </a:fld>
            <a:endParaRPr lang="en-US"/>
          </a:p>
        </p:txBody>
      </p:sp>
    </p:spTree>
    <p:extLst>
      <p:ext uri="{BB962C8B-B14F-4D97-AF65-F5344CB8AC3E}">
        <p14:creationId xmlns:p14="http://schemas.microsoft.com/office/powerpoint/2010/main" val="345213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33</a:t>
            </a:fld>
            <a:endParaRPr lang="en-US"/>
          </a:p>
        </p:txBody>
      </p:sp>
    </p:spTree>
    <p:extLst>
      <p:ext uri="{BB962C8B-B14F-4D97-AF65-F5344CB8AC3E}">
        <p14:creationId xmlns:p14="http://schemas.microsoft.com/office/powerpoint/2010/main" val="4094042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36</a:t>
            </a:fld>
            <a:endParaRPr lang="en-US"/>
          </a:p>
        </p:txBody>
      </p:sp>
    </p:spTree>
    <p:extLst>
      <p:ext uri="{BB962C8B-B14F-4D97-AF65-F5344CB8AC3E}">
        <p14:creationId xmlns:p14="http://schemas.microsoft.com/office/powerpoint/2010/main" val="377396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37</a:t>
            </a:fld>
            <a:endParaRPr lang="en-US"/>
          </a:p>
        </p:txBody>
      </p:sp>
    </p:spTree>
    <p:extLst>
      <p:ext uri="{BB962C8B-B14F-4D97-AF65-F5344CB8AC3E}">
        <p14:creationId xmlns:p14="http://schemas.microsoft.com/office/powerpoint/2010/main" val="406786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39</a:t>
            </a:fld>
            <a:endParaRPr lang="en-US"/>
          </a:p>
        </p:txBody>
      </p:sp>
    </p:spTree>
    <p:extLst>
      <p:ext uri="{BB962C8B-B14F-4D97-AF65-F5344CB8AC3E}">
        <p14:creationId xmlns:p14="http://schemas.microsoft.com/office/powerpoint/2010/main" val="2180112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manage the swap structure with a indirection table, and similarly have a tracking structure using the </a:t>
            </a:r>
            <a:r>
              <a:rPr lang="en-US" dirty="0" err="1"/>
              <a:t>Misra-Gries</a:t>
            </a:r>
            <a:r>
              <a:rPr lang="en-US" dirty="0"/>
              <a:t> algorithm similar to Graphene. We design scalable structures for these in the paper. Take a look in the paper.</a:t>
            </a:r>
          </a:p>
        </p:txBody>
      </p:sp>
      <p:sp>
        <p:nvSpPr>
          <p:cNvPr id="4" name="Slide Number Placeholder 3"/>
          <p:cNvSpPr>
            <a:spLocks noGrp="1"/>
          </p:cNvSpPr>
          <p:nvPr>
            <p:ph type="sldNum" sz="quarter" idx="5"/>
          </p:nvPr>
        </p:nvSpPr>
        <p:spPr/>
        <p:txBody>
          <a:bodyPr/>
          <a:lstStyle/>
          <a:p>
            <a:fld id="{59792E39-323C-C146-941C-E995CEA70A5B}" type="slidenum">
              <a:rPr lang="en-US" smtClean="0"/>
              <a:t>41</a:t>
            </a:fld>
            <a:endParaRPr lang="en-US"/>
          </a:p>
        </p:txBody>
      </p:sp>
    </p:spTree>
    <p:extLst>
      <p:ext uri="{BB962C8B-B14F-4D97-AF65-F5344CB8AC3E}">
        <p14:creationId xmlns:p14="http://schemas.microsoft.com/office/powerpoint/2010/main" val="3629625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in terms of performance, the impact is negligible primarily because the frequency of swaps is negligible.</a:t>
            </a:r>
          </a:p>
          <a:p>
            <a:r>
              <a:rPr lang="en-US" dirty="0"/>
              <a:t>Storage overhead is modest ~40KB per memory bank (16 banks in DDR4).</a:t>
            </a:r>
          </a:p>
          <a:p>
            <a:endParaRPr lang="en-US" dirty="0"/>
          </a:p>
          <a:p>
            <a:r>
              <a:rPr lang="en-US" dirty="0"/>
              <a:t> </a:t>
            </a:r>
          </a:p>
        </p:txBody>
      </p:sp>
      <p:sp>
        <p:nvSpPr>
          <p:cNvPr id="4" name="Slide Number Placeholder 3"/>
          <p:cNvSpPr>
            <a:spLocks noGrp="1"/>
          </p:cNvSpPr>
          <p:nvPr>
            <p:ph type="sldNum" sz="quarter" idx="5"/>
          </p:nvPr>
        </p:nvSpPr>
        <p:spPr/>
        <p:txBody>
          <a:bodyPr/>
          <a:lstStyle/>
          <a:p>
            <a:fld id="{59792E39-323C-C146-941C-E995CEA70A5B}" type="slidenum">
              <a:rPr lang="en-US" smtClean="0"/>
              <a:t>43</a:t>
            </a:fld>
            <a:endParaRPr lang="en-US"/>
          </a:p>
        </p:txBody>
      </p:sp>
    </p:spTree>
    <p:extLst>
      <p:ext uri="{BB962C8B-B14F-4D97-AF65-F5344CB8AC3E}">
        <p14:creationId xmlns:p14="http://schemas.microsoft.com/office/powerpoint/2010/main" val="45225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46</a:t>
            </a:fld>
            <a:endParaRPr lang="en-US"/>
          </a:p>
        </p:txBody>
      </p:sp>
    </p:spTree>
    <p:extLst>
      <p:ext uri="{BB962C8B-B14F-4D97-AF65-F5344CB8AC3E}">
        <p14:creationId xmlns:p14="http://schemas.microsoft.com/office/powerpoint/2010/main" val="266575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48</a:t>
            </a:fld>
            <a:endParaRPr lang="en-US"/>
          </a:p>
        </p:txBody>
      </p:sp>
    </p:spTree>
    <p:extLst>
      <p:ext uri="{BB962C8B-B14F-4D97-AF65-F5344CB8AC3E}">
        <p14:creationId xmlns:p14="http://schemas.microsoft.com/office/powerpoint/2010/main" val="185584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49</a:t>
            </a:fld>
            <a:endParaRPr lang="en-US"/>
          </a:p>
        </p:txBody>
      </p:sp>
    </p:spTree>
    <p:extLst>
      <p:ext uri="{BB962C8B-B14F-4D97-AF65-F5344CB8AC3E}">
        <p14:creationId xmlns:p14="http://schemas.microsoft.com/office/powerpoint/2010/main" val="397115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DRAM Scaling for increased capacity, DRAM cells are so close that activity on cells in one DRAM row causes charge leakage from cells in neighboring rows. </a:t>
            </a:r>
          </a:p>
          <a:p>
            <a:endParaRPr lang="en-US" dirty="0"/>
          </a:p>
          <a:p>
            <a:pPr marL="171450" indent="-171450">
              <a:buFontTx/>
              <a:buChar char="-"/>
            </a:pPr>
            <a:r>
              <a:rPr lang="en-US" dirty="0"/>
              <a:t>Rowhammer attacks exploit this phenomenon by accessing a DRAM row rapidly in a short window of time, that ends up causing bit-flips in neighboring rows. Essentially, this allows an adversarial software to flip bits in memory without accessing them. </a:t>
            </a:r>
          </a:p>
          <a:p>
            <a:pPr marL="171450" indent="-171450">
              <a:buFontTx/>
              <a:buChar char="-"/>
            </a:pPr>
            <a:endParaRPr lang="en-US" dirty="0"/>
          </a:p>
          <a:p>
            <a:pPr marL="171450" indent="-171450">
              <a:buFontTx/>
              <a:buChar char="-"/>
            </a:pPr>
            <a:r>
              <a:rPr lang="en-US" dirty="0"/>
              <a:t>Adversarial software can gain kernel-level privileges, by tampering the page-tables [</a:t>
            </a:r>
            <a:r>
              <a:rPr lang="en-US" dirty="0" err="1"/>
              <a:t>Orig</a:t>
            </a:r>
            <a:r>
              <a:rPr lang="en-US" dirty="0"/>
              <a:t>], or sensitive binaries like the </a:t>
            </a:r>
            <a:r>
              <a:rPr lang="en-US" dirty="0" err="1"/>
              <a:t>sudo</a:t>
            </a:r>
            <a:r>
              <a:rPr lang="en-US" dirty="0"/>
              <a:t> binary [Another-Flip], and even infer data in neighboring rows based on whether they flip or not [</a:t>
            </a:r>
            <a:r>
              <a:rPr lang="en-US" dirty="0" err="1"/>
              <a:t>RamBleed</a:t>
            </a:r>
            <a:r>
              <a:rPr lang="en-US" dirty="0"/>
              <a:t>].</a:t>
            </a:r>
          </a:p>
        </p:txBody>
      </p:sp>
      <p:sp>
        <p:nvSpPr>
          <p:cNvPr id="4" name="Slide Number Placeholder 3"/>
          <p:cNvSpPr>
            <a:spLocks noGrp="1"/>
          </p:cNvSpPr>
          <p:nvPr>
            <p:ph type="sldNum" sz="quarter" idx="5"/>
          </p:nvPr>
        </p:nvSpPr>
        <p:spPr/>
        <p:txBody>
          <a:bodyPr/>
          <a:lstStyle/>
          <a:p>
            <a:fld id="{59792E39-323C-C146-941C-E995CEA70A5B}" type="slidenum">
              <a:rPr lang="en-US" smtClean="0"/>
              <a:t>1</a:t>
            </a:fld>
            <a:endParaRPr lang="en-US"/>
          </a:p>
        </p:txBody>
      </p:sp>
    </p:spTree>
    <p:extLst>
      <p:ext uri="{BB962C8B-B14F-4D97-AF65-F5344CB8AC3E}">
        <p14:creationId xmlns:p14="http://schemas.microsoft.com/office/powerpoint/2010/main" val="200234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DRAM Scaling for increased capacity, DRAM cells are so close that activity on cells in one DRAM row causes charge leakage from cells in neighboring rows. </a:t>
            </a:r>
          </a:p>
          <a:p>
            <a:endParaRPr lang="en-US" dirty="0"/>
          </a:p>
          <a:p>
            <a:pPr marL="171450" indent="-171450">
              <a:buFontTx/>
              <a:buChar char="-"/>
            </a:pPr>
            <a:r>
              <a:rPr lang="en-US" dirty="0"/>
              <a:t>Rowhammer attacks exploit this phenomenon by accessing a DRAM row rapidly in a short window of time, that ends up causing bit-flips in neighboring rows. Essentially, this allows an adversarial software to flip bits in memory without accessing them. </a:t>
            </a:r>
          </a:p>
          <a:p>
            <a:pPr marL="171450" indent="-171450">
              <a:buFontTx/>
              <a:buChar char="-"/>
            </a:pPr>
            <a:endParaRPr lang="en-US" dirty="0"/>
          </a:p>
          <a:p>
            <a:pPr marL="171450" indent="-171450">
              <a:buFontTx/>
              <a:buChar char="-"/>
            </a:pPr>
            <a:r>
              <a:rPr lang="en-US" dirty="0"/>
              <a:t>Adversarial software can gain kernel-level privileges, by tampering the page-tables [</a:t>
            </a:r>
            <a:r>
              <a:rPr lang="en-US" dirty="0" err="1"/>
              <a:t>Orig</a:t>
            </a:r>
            <a:r>
              <a:rPr lang="en-US" dirty="0"/>
              <a:t>], or sensitive binaries like the </a:t>
            </a:r>
            <a:r>
              <a:rPr lang="en-US" dirty="0" err="1"/>
              <a:t>sudo</a:t>
            </a:r>
            <a:r>
              <a:rPr lang="en-US" dirty="0"/>
              <a:t> binary [Another-Flip], and even infer data in neighboring rows based on whether they flip or not [</a:t>
            </a:r>
            <a:r>
              <a:rPr lang="en-US" dirty="0" err="1"/>
              <a:t>RamBleed</a:t>
            </a:r>
            <a:r>
              <a:rPr lang="en-US" dirty="0"/>
              <a:t>].</a:t>
            </a:r>
          </a:p>
        </p:txBody>
      </p:sp>
      <p:sp>
        <p:nvSpPr>
          <p:cNvPr id="4" name="Slide Number Placeholder 3"/>
          <p:cNvSpPr>
            <a:spLocks noGrp="1"/>
          </p:cNvSpPr>
          <p:nvPr>
            <p:ph type="sldNum" sz="quarter" idx="5"/>
          </p:nvPr>
        </p:nvSpPr>
        <p:spPr/>
        <p:txBody>
          <a:bodyPr/>
          <a:lstStyle/>
          <a:p>
            <a:fld id="{59792E39-323C-C146-941C-E995CEA70A5B}" type="slidenum">
              <a:rPr lang="en-US" smtClean="0"/>
              <a:t>6</a:t>
            </a:fld>
            <a:endParaRPr lang="en-US"/>
          </a:p>
        </p:txBody>
      </p:sp>
    </p:spTree>
    <p:extLst>
      <p:ext uri="{BB962C8B-B14F-4D97-AF65-F5344CB8AC3E}">
        <p14:creationId xmlns:p14="http://schemas.microsoft.com/office/powerpoint/2010/main" val="131485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DRAM Scaling for increased capacity, DRAM cells are so close that activity on cells in one DRAM row causes charge leakage from cells in neighboring rows. </a:t>
            </a:r>
          </a:p>
          <a:p>
            <a:endParaRPr lang="en-US" dirty="0"/>
          </a:p>
          <a:p>
            <a:pPr marL="171450" indent="-171450">
              <a:buFontTx/>
              <a:buChar char="-"/>
            </a:pPr>
            <a:r>
              <a:rPr lang="en-US" dirty="0"/>
              <a:t>Rowhammer attacks exploit this phenomenon by accessing a DRAM row rapidly in a short window of time, that ends up causing bit-flips in neighboring rows. Essentially, this allows an adversarial software to flip bits in memory without accessing them. </a:t>
            </a:r>
          </a:p>
          <a:p>
            <a:pPr marL="171450" indent="-171450">
              <a:buFontTx/>
              <a:buChar char="-"/>
            </a:pPr>
            <a:endParaRPr lang="en-US" dirty="0"/>
          </a:p>
          <a:p>
            <a:pPr marL="171450" indent="-171450">
              <a:buFontTx/>
              <a:buChar char="-"/>
            </a:pPr>
            <a:r>
              <a:rPr lang="en-US" dirty="0"/>
              <a:t>Adversarial software can gain kernel-level privileges, by tampering the page-tables [</a:t>
            </a:r>
            <a:r>
              <a:rPr lang="en-US" dirty="0" err="1"/>
              <a:t>Orig</a:t>
            </a:r>
            <a:r>
              <a:rPr lang="en-US" dirty="0"/>
              <a:t>], or sensitive binaries like the </a:t>
            </a:r>
            <a:r>
              <a:rPr lang="en-US" dirty="0" err="1"/>
              <a:t>sudo</a:t>
            </a:r>
            <a:r>
              <a:rPr lang="en-US" dirty="0"/>
              <a:t> binary [Another-Flip], and even infer data in neighboring rows based on whether they flip or not [</a:t>
            </a:r>
            <a:r>
              <a:rPr lang="en-US" dirty="0" err="1"/>
              <a:t>RamBleed</a:t>
            </a:r>
            <a:r>
              <a:rPr lang="en-US" dirty="0"/>
              <a:t>].</a:t>
            </a:r>
          </a:p>
        </p:txBody>
      </p:sp>
      <p:sp>
        <p:nvSpPr>
          <p:cNvPr id="4" name="Slide Number Placeholder 3"/>
          <p:cNvSpPr>
            <a:spLocks noGrp="1"/>
          </p:cNvSpPr>
          <p:nvPr>
            <p:ph type="sldNum" sz="quarter" idx="5"/>
          </p:nvPr>
        </p:nvSpPr>
        <p:spPr/>
        <p:txBody>
          <a:bodyPr/>
          <a:lstStyle/>
          <a:p>
            <a:fld id="{59792E39-323C-C146-941C-E995CEA70A5B}" type="slidenum">
              <a:rPr lang="en-US" smtClean="0"/>
              <a:t>8</a:t>
            </a:fld>
            <a:endParaRPr lang="en-US"/>
          </a:p>
        </p:txBody>
      </p:sp>
    </p:spTree>
    <p:extLst>
      <p:ext uri="{BB962C8B-B14F-4D97-AF65-F5344CB8AC3E}">
        <p14:creationId xmlns:p14="http://schemas.microsoft.com/office/powerpoint/2010/main" val="176373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the folks at Netflix seem to know about Rowhammer and are using it as a plot construct in of their TV Shows.</a:t>
            </a:r>
          </a:p>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9</a:t>
            </a:fld>
            <a:endParaRPr lang="en-US"/>
          </a:p>
        </p:txBody>
      </p:sp>
    </p:spTree>
    <p:extLst>
      <p:ext uri="{BB962C8B-B14F-4D97-AF65-F5344CB8AC3E}">
        <p14:creationId xmlns:p14="http://schemas.microsoft.com/office/powerpoint/2010/main" val="146895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92E39-323C-C146-941C-E995CEA70A5B}" type="slidenum">
              <a:rPr lang="en-US" smtClean="0"/>
              <a:t>13</a:t>
            </a:fld>
            <a:endParaRPr lang="en-US"/>
          </a:p>
        </p:txBody>
      </p:sp>
    </p:spTree>
    <p:extLst>
      <p:ext uri="{BB962C8B-B14F-4D97-AF65-F5344CB8AC3E}">
        <p14:creationId xmlns:p14="http://schemas.microsoft.com/office/powerpoint/2010/main" val="250952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mitigate Rowhammer in a future proof manner, we focus on a new mitigative action that aggressor-focused (not victims). </a:t>
            </a:r>
          </a:p>
          <a:p>
            <a:r>
              <a:rPr lang="en-US" dirty="0"/>
              <a:t>The key idea is to track aggressor rows and remap them to break the spatial correlation between </a:t>
            </a:r>
            <a:r>
              <a:rPr lang="en-US" dirty="0" err="1"/>
              <a:t>agressors</a:t>
            </a:r>
            <a:r>
              <a:rPr lang="en-US" dirty="0"/>
              <a:t> and victims.</a:t>
            </a:r>
          </a:p>
          <a:p>
            <a:endParaRPr lang="en-US" dirty="0"/>
          </a:p>
          <a:p>
            <a:r>
              <a:rPr lang="en-US" dirty="0"/>
              <a:t>So the key idea of Row-Swap is to break the spatial co-relation between aggressor rows and victim rows pre-emptively. If a row crosses T = TRH/k, we simply swap it with a randomly selected row in same bank of the DRAM.</a:t>
            </a:r>
          </a:p>
          <a:p>
            <a:r>
              <a:rPr lang="en-US" dirty="0"/>
              <a:t>Now the aggressor row is mapped to some other random row, and a random virtual address is mapped to the row that is already attacked. Because there are 100s of thousands of rows in a DRAM and adversary can attack at most 1.36 / 800 rows and cause 1700 rows to swap, it is not easy for the adversary to identify rows that have already been swapped.  And even if it does, the row would be swapped again after T activations.</a:t>
            </a:r>
          </a:p>
          <a:p>
            <a:endParaRPr lang="en-US" dirty="0"/>
          </a:p>
          <a:p>
            <a:r>
              <a:rPr lang="en-US" dirty="0"/>
              <a:t>With this design, we provide the guarantee that no row can be activated more than TRH times, With a TRH of 4.8K, that is lower than all known attacks (single-sided, double-sided, half-double), we can prevent all known attacks in a principled manner.</a:t>
            </a:r>
          </a:p>
        </p:txBody>
      </p:sp>
      <p:sp>
        <p:nvSpPr>
          <p:cNvPr id="4" name="Slide Number Placeholder 3"/>
          <p:cNvSpPr>
            <a:spLocks noGrp="1"/>
          </p:cNvSpPr>
          <p:nvPr>
            <p:ph type="sldNum" sz="quarter" idx="5"/>
          </p:nvPr>
        </p:nvSpPr>
        <p:spPr/>
        <p:txBody>
          <a:bodyPr/>
          <a:lstStyle/>
          <a:p>
            <a:fld id="{59792E39-323C-C146-941C-E995CEA70A5B}" type="slidenum">
              <a:rPr lang="en-US" smtClean="0"/>
              <a:t>19</a:t>
            </a:fld>
            <a:endParaRPr lang="en-US"/>
          </a:p>
        </p:txBody>
      </p:sp>
    </p:spTree>
    <p:extLst>
      <p:ext uri="{BB962C8B-B14F-4D97-AF65-F5344CB8AC3E}">
        <p14:creationId xmlns:p14="http://schemas.microsoft.com/office/powerpoint/2010/main" val="104238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mitigate Rowhammer in a future proof manner, we focus on a new mitigative action that aggressor-focused (not victims). </a:t>
            </a:r>
          </a:p>
          <a:p>
            <a:r>
              <a:rPr lang="en-US" dirty="0"/>
              <a:t>The key idea is to track aggressor rows and remap them to break the spatial correlation between </a:t>
            </a:r>
            <a:r>
              <a:rPr lang="en-US" dirty="0" err="1"/>
              <a:t>agressors</a:t>
            </a:r>
            <a:r>
              <a:rPr lang="en-US" dirty="0"/>
              <a:t> and victims.</a:t>
            </a:r>
          </a:p>
          <a:p>
            <a:endParaRPr lang="en-US" dirty="0"/>
          </a:p>
          <a:p>
            <a:r>
              <a:rPr lang="en-US" dirty="0"/>
              <a:t>So the key idea of Row-Swap is to break the spatial co-relation between aggressor rows and victim rows pre-emptively. If a row crosses T = TRH/k, we simply swap it with a randomly selected row in same bank of the DRAM.</a:t>
            </a:r>
          </a:p>
          <a:p>
            <a:r>
              <a:rPr lang="en-US" dirty="0"/>
              <a:t>Now the aggressor row is mapped to some other random row, and a random virtual address is mapped to the row that is already attacked. Because there are 100s of thousands of rows in a DRAM and adversary can attack at most 1.36 / 800 rows and cause 1700 rows to swap, it is not easy for the adversary to identify rows that have already been swapped.  And even if it does, the row would be swapped again after T activations.</a:t>
            </a:r>
          </a:p>
          <a:p>
            <a:endParaRPr lang="en-US" dirty="0"/>
          </a:p>
          <a:p>
            <a:r>
              <a:rPr lang="en-US" dirty="0"/>
              <a:t>With this design, we provide the guarantee that no row can be activated more than TRH times, With a TRH of 4.8K, that is lower than all known attacks (single-sided, double-sided, half-double), we can prevent all known attacks in a principled manner.</a:t>
            </a:r>
          </a:p>
        </p:txBody>
      </p:sp>
      <p:sp>
        <p:nvSpPr>
          <p:cNvPr id="4" name="Slide Number Placeholder 3"/>
          <p:cNvSpPr>
            <a:spLocks noGrp="1"/>
          </p:cNvSpPr>
          <p:nvPr>
            <p:ph type="sldNum" sz="quarter" idx="5"/>
          </p:nvPr>
        </p:nvSpPr>
        <p:spPr/>
        <p:txBody>
          <a:bodyPr/>
          <a:lstStyle/>
          <a:p>
            <a:fld id="{59792E39-323C-C146-941C-E995CEA70A5B}" type="slidenum">
              <a:rPr lang="en-US" smtClean="0"/>
              <a:t>20</a:t>
            </a:fld>
            <a:endParaRPr lang="en-US"/>
          </a:p>
        </p:txBody>
      </p:sp>
    </p:spTree>
    <p:extLst>
      <p:ext uri="{BB962C8B-B14F-4D97-AF65-F5344CB8AC3E}">
        <p14:creationId xmlns:p14="http://schemas.microsoft.com/office/powerpoint/2010/main" val="378168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mitigate Rowhammer in a future proof manner, we focus on a new mitigative action that aggressor-focused (not victims). </a:t>
            </a:r>
          </a:p>
          <a:p>
            <a:r>
              <a:rPr lang="en-US" dirty="0"/>
              <a:t>The key idea is to track aggressor rows and remap them to break the spatial correlation between </a:t>
            </a:r>
            <a:r>
              <a:rPr lang="en-US" dirty="0" err="1"/>
              <a:t>agressors</a:t>
            </a:r>
            <a:r>
              <a:rPr lang="en-US" dirty="0"/>
              <a:t> and victims.</a:t>
            </a:r>
          </a:p>
          <a:p>
            <a:endParaRPr lang="en-US" dirty="0"/>
          </a:p>
          <a:p>
            <a:r>
              <a:rPr lang="en-US" dirty="0"/>
              <a:t>So the key idea of Row-Swap is to break the spatial co-relation between aggressor rows and victim rows pre-emptively. If a row crosses T = TRH/k, we simply swap it with a randomly selected row in same bank of the DRAM.</a:t>
            </a:r>
          </a:p>
          <a:p>
            <a:r>
              <a:rPr lang="en-US" dirty="0"/>
              <a:t>Now the aggressor row is mapped to some other random row, and a random virtual address is mapped to the row that is already attacked. Because there are 100s of thousands of rows in a DRAM and adversary can attack at most 1.36 / 800 rows and cause 1700 rows to swap, it is not easy for the adversary to identify rows that have already been swapped.  And even if it does, the row would be swapped again after T activations.</a:t>
            </a:r>
          </a:p>
          <a:p>
            <a:endParaRPr lang="en-US" dirty="0"/>
          </a:p>
          <a:p>
            <a:r>
              <a:rPr lang="en-US" dirty="0"/>
              <a:t>With this design, we provide the guarantee that no row can be activated more than TRH times, With a TRH of 4.8K, that is lower than all known attacks (single-sided, double-sided, half-double), we can prevent all known attacks in a principled manner.</a:t>
            </a:r>
          </a:p>
        </p:txBody>
      </p:sp>
      <p:sp>
        <p:nvSpPr>
          <p:cNvPr id="4" name="Slide Number Placeholder 3"/>
          <p:cNvSpPr>
            <a:spLocks noGrp="1"/>
          </p:cNvSpPr>
          <p:nvPr>
            <p:ph type="sldNum" sz="quarter" idx="5"/>
          </p:nvPr>
        </p:nvSpPr>
        <p:spPr/>
        <p:txBody>
          <a:bodyPr/>
          <a:lstStyle/>
          <a:p>
            <a:fld id="{59792E39-323C-C146-941C-E995CEA70A5B}" type="slidenum">
              <a:rPr lang="en-US" smtClean="0"/>
              <a:t>26</a:t>
            </a:fld>
            <a:endParaRPr lang="en-US"/>
          </a:p>
        </p:txBody>
      </p:sp>
    </p:spTree>
    <p:extLst>
      <p:ext uri="{BB962C8B-B14F-4D97-AF65-F5344CB8AC3E}">
        <p14:creationId xmlns:p14="http://schemas.microsoft.com/office/powerpoint/2010/main" val="137629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2662177"/>
          </a:xfrm>
          <a:prstGeom prst="rect">
            <a:avLst/>
          </a:prstGeom>
          <a:solidFill>
            <a:srgbClr val="355BB5"/>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28263"/>
            <a:ext cx="9144000" cy="1817226"/>
          </a:xfrm>
          <a:ln>
            <a:noFill/>
          </a:ln>
        </p:spPr>
        <p:txBody>
          <a:bodyPr anchor="b"/>
          <a:lstStyle>
            <a:lvl1pPr algn="ctr">
              <a:defRPr sz="6000" b="1" i="0">
                <a:solidFill>
                  <a:schemeClr val="bg1"/>
                </a:solidFill>
                <a:latin typeface="Helvetica" charset="0"/>
                <a:ea typeface="Helvetica" charset="0"/>
                <a:cs typeface="Helvetica" charset="0"/>
              </a:defRPr>
            </a:lvl1pPr>
          </a:lstStyle>
          <a:p>
            <a:r>
              <a:rPr lang="en-US" dirty="0"/>
              <a:t>Click to edit Master title style</a:t>
            </a:r>
          </a:p>
        </p:txBody>
      </p:sp>
      <p:sp>
        <p:nvSpPr>
          <p:cNvPr id="3" name="Subtitle 2"/>
          <p:cNvSpPr>
            <a:spLocks noGrp="1"/>
          </p:cNvSpPr>
          <p:nvPr>
            <p:ph type="subTitle" idx="1"/>
          </p:nvPr>
        </p:nvSpPr>
        <p:spPr>
          <a:xfrm>
            <a:off x="1524000" y="3289522"/>
            <a:ext cx="9144000" cy="1655762"/>
          </a:xfrm>
        </p:spPr>
        <p:txBody>
          <a:bodyPr/>
          <a:lstStyle>
            <a:lvl1pPr marL="0" indent="0" algn="ctr">
              <a:buNone/>
              <a:defRPr sz="2400">
                <a:latin typeface="Helvetica" charset="0"/>
                <a:ea typeface="Helvetica" charset="0"/>
                <a:cs typeface="Helvetic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D7065C7-4A24-D642-9F9E-1F3494B16E89}" type="slidenum">
              <a:rPr lang="en-US" smtClean="0"/>
              <a:pPr/>
              <a:t>‹#›</a:t>
            </a:fld>
            <a:endParaRPr lang="en-US"/>
          </a:p>
        </p:txBody>
      </p:sp>
    </p:spTree>
    <p:extLst>
      <p:ext uri="{BB962C8B-B14F-4D97-AF65-F5344CB8AC3E}">
        <p14:creationId xmlns:p14="http://schemas.microsoft.com/office/powerpoint/2010/main" val="12657042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1800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1894138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07814"/>
            <a:ext cx="10515600" cy="711321"/>
          </a:xfrm>
          <a:ln>
            <a:noFill/>
          </a:ln>
        </p:spPr>
        <p:txBody>
          <a:bodyPr>
            <a:normAutofit/>
          </a:bodyPr>
          <a:lstStyle>
            <a:lvl1pPr algn="ctr">
              <a:defRPr sz="4400" b="1" i="0">
                <a:latin typeface="Helvetica" charset="0"/>
                <a:ea typeface="Helvetica" charset="0"/>
                <a:cs typeface="Helvetica" charset="0"/>
              </a:defRPr>
            </a:lvl1pPr>
          </a:lstStyle>
          <a:p>
            <a:r>
              <a:rPr lang="en-US" dirty="0"/>
              <a:t>Click To Edit Master Title Style</a:t>
            </a:r>
          </a:p>
        </p:txBody>
      </p:sp>
      <p:sp>
        <p:nvSpPr>
          <p:cNvPr id="3" name="Content Placeholder 2"/>
          <p:cNvSpPr>
            <a:spLocks noGrp="1"/>
          </p:cNvSpPr>
          <p:nvPr>
            <p:ph idx="1"/>
          </p:nvPr>
        </p:nvSpPr>
        <p:spPr>
          <a:xfrm>
            <a:off x="838200" y="1499444"/>
            <a:ext cx="10515600" cy="4677519"/>
          </a:xfrm>
        </p:spPr>
        <p:txBody>
          <a:bodyPr>
            <a:normAutofit/>
          </a:bodyPr>
          <a:lstStyle>
            <a:lvl1pPr>
              <a:defRPr sz="3600">
                <a:latin typeface="Helvetica" charset="0"/>
                <a:ea typeface="Helvetica" charset="0"/>
                <a:cs typeface="Helvetica" charset="0"/>
              </a:defRPr>
            </a:lvl1pPr>
            <a:lvl2pPr>
              <a:defRPr sz="3200">
                <a:latin typeface="Helvetica" charset="0"/>
                <a:ea typeface="Helvetica" charset="0"/>
                <a:cs typeface="Helvetica" charset="0"/>
              </a:defRPr>
            </a:lvl2pPr>
            <a:lvl3pPr>
              <a:defRPr sz="2800">
                <a:latin typeface="Helvetica" charset="0"/>
                <a:ea typeface="Helvetica" charset="0"/>
                <a:cs typeface="Helvetica" charset="0"/>
              </a:defRPr>
            </a:lvl3pPr>
            <a:lvl4pPr>
              <a:defRPr sz="2400">
                <a:latin typeface="Helvetica" charset="0"/>
                <a:ea typeface="Helvetica" charset="0"/>
                <a:cs typeface="Helvetica" charset="0"/>
              </a:defRPr>
            </a:lvl4pPr>
            <a:lvl5pPr>
              <a:defRPr sz="2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D7065C7-4A24-D642-9F9E-1F3494B16E89}" type="slidenum">
              <a:rPr lang="en-US" smtClean="0"/>
              <a:pPr/>
              <a:t>‹#›</a:t>
            </a:fld>
            <a:endParaRPr lang="en-US"/>
          </a:p>
        </p:txBody>
      </p:sp>
      <p:cxnSp>
        <p:nvCxnSpPr>
          <p:cNvPr id="9" name="Straight Connector 8">
            <a:extLst>
              <a:ext uri="{FF2B5EF4-FFF2-40B4-BE49-F238E27FC236}">
                <a16:creationId xmlns:a16="http://schemas.microsoft.com/office/drawing/2014/main" id="{DD4C7458-53A1-914C-A73E-60B2F931FF9F}"/>
              </a:ext>
            </a:extLst>
          </p:cNvPr>
          <p:cNvCxnSpPr>
            <a:cxnSpLocks/>
          </p:cNvCxnSpPr>
          <p:nvPr userDrawn="1"/>
        </p:nvCxnSpPr>
        <p:spPr>
          <a:xfrm>
            <a:off x="838200" y="919135"/>
            <a:ext cx="10515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553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8242053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11493068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19330967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27716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44809150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19962581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7065C7-4A24-D642-9F9E-1F3494B16E89}" type="slidenum">
              <a:rPr lang="en-US" smtClean="0"/>
              <a:t>‹#›</a:t>
            </a:fld>
            <a:endParaRPr lang="en-US"/>
          </a:p>
        </p:txBody>
      </p:sp>
    </p:spTree>
    <p:extLst>
      <p:ext uri="{BB962C8B-B14F-4D97-AF65-F5344CB8AC3E}">
        <p14:creationId xmlns:p14="http://schemas.microsoft.com/office/powerpoint/2010/main" val="97376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065C7-4A24-D642-9F9E-1F3494B16E89}" type="slidenum">
              <a:rPr lang="en-US" smtClean="0"/>
              <a:t>‹#›</a:t>
            </a:fld>
            <a:endParaRPr lang="en-US"/>
          </a:p>
        </p:txBody>
      </p:sp>
    </p:spTree>
    <p:extLst>
      <p:ext uri="{BB962C8B-B14F-4D97-AF65-F5344CB8AC3E}">
        <p14:creationId xmlns:p14="http://schemas.microsoft.com/office/powerpoint/2010/main" val="925280823"/>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0" descr="What are the benefits of next-gen 16Gbit DDR4 DRAM? - Kingston Technology">
            <a:extLst>
              <a:ext uri="{FF2B5EF4-FFF2-40B4-BE49-F238E27FC236}">
                <a16:creationId xmlns:a16="http://schemas.microsoft.com/office/drawing/2014/main" id="{FFD9842A-6151-C84D-B441-E5F96F186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34"/>
          <a:stretch/>
        </p:blipFill>
        <p:spPr bwMode="auto">
          <a:xfrm flipH="1">
            <a:off x="6858433" y="2323818"/>
            <a:ext cx="5315529" cy="3072984"/>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D72BEAE-6EB8-294E-B4A6-C7A9CA8C0703}"/>
              </a:ext>
            </a:extLst>
          </p:cNvPr>
          <p:cNvSpPr>
            <a:spLocks noGrp="1"/>
          </p:cNvSpPr>
          <p:nvPr>
            <p:ph type="sldNum" sz="quarter" idx="12"/>
          </p:nvPr>
        </p:nvSpPr>
        <p:spPr>
          <a:xfrm>
            <a:off x="10668000" y="6356350"/>
            <a:ext cx="685800" cy="365125"/>
          </a:xfrm>
        </p:spPr>
        <p:txBody>
          <a:bodyPr>
            <a:normAutofit/>
          </a:bodyPr>
          <a:lstStyle/>
          <a:p>
            <a:pPr>
              <a:spcAft>
                <a:spcPts val="600"/>
              </a:spcAft>
            </a:pPr>
            <a:r>
              <a:rPr lang="en-US"/>
              <a:t>0</a:t>
            </a:r>
          </a:p>
        </p:txBody>
      </p:sp>
      <p:pic>
        <p:nvPicPr>
          <p:cNvPr id="2054" name="Picture 6" descr="Screwdriver Turn Screw | Great PowerPoint ClipArt for Presentations -  PresenterMedia.com">
            <a:extLst>
              <a:ext uri="{FF2B5EF4-FFF2-40B4-BE49-F238E27FC236}">
                <a16:creationId xmlns:a16="http://schemas.microsoft.com/office/drawing/2014/main" id="{71CBE5FB-64CC-3846-B7A0-624C40AB13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42" r="9450"/>
          <a:stretch/>
        </p:blipFill>
        <p:spPr bwMode="auto">
          <a:xfrm>
            <a:off x="4706610" y="2624807"/>
            <a:ext cx="2119344" cy="27343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acceptable logo color combinations">
            <a:extLst>
              <a:ext uri="{FF2B5EF4-FFF2-40B4-BE49-F238E27FC236}">
                <a16:creationId xmlns:a16="http://schemas.microsoft.com/office/drawing/2014/main" id="{5426D6AD-5DBE-3A43-97F2-280C9D89A9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05" t="68720" r="51384" b="6291"/>
          <a:stretch/>
        </p:blipFill>
        <p:spPr bwMode="auto">
          <a:xfrm>
            <a:off x="393910" y="5496825"/>
            <a:ext cx="2586243" cy="8445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Moin's homepage.">
            <a:extLst>
              <a:ext uri="{FF2B5EF4-FFF2-40B4-BE49-F238E27FC236}">
                <a16:creationId xmlns:a16="http://schemas.microsoft.com/office/drawing/2014/main" id="{19ABF40E-9C88-F24C-AC9E-5034B6BBBB1E}"/>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610695" y="4119557"/>
            <a:ext cx="863626" cy="9482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7E3E97E-99B3-B34E-A3CF-3916FBCBBFF3}"/>
              </a:ext>
            </a:extLst>
          </p:cNvPr>
          <p:cNvSpPr txBox="1"/>
          <p:nvPr/>
        </p:nvSpPr>
        <p:spPr>
          <a:xfrm>
            <a:off x="-44014" y="1940757"/>
            <a:ext cx="5309418" cy="1516121"/>
          </a:xfrm>
          <a:prstGeom prst="rect">
            <a:avLst/>
          </a:prstGeom>
          <a:noFill/>
        </p:spPr>
        <p:txBody>
          <a:bodyPr wrap="square" rtlCol="0">
            <a:spAutoFit/>
          </a:bodyPr>
          <a:lstStyle/>
          <a:p>
            <a:pPr algn="ctr"/>
            <a:r>
              <a:rPr lang="en-US" sz="2400" dirty="0">
                <a:latin typeface="Helvetica" charset="0"/>
                <a:ea typeface="Helvetica" charset="0"/>
                <a:cs typeface="Helvetica" charset="0"/>
              </a:rPr>
              <a:t>Gururaj Saileshwar</a:t>
            </a:r>
            <a:endParaRPr lang="en-US" sz="2400" baseline="30000" dirty="0">
              <a:latin typeface="Helvetica" charset="0"/>
              <a:ea typeface="Helvetica" charset="0"/>
              <a:cs typeface="Helvetica" charset="0"/>
            </a:endParaRPr>
          </a:p>
          <a:p>
            <a:pPr algn="ctr">
              <a:lnSpc>
                <a:spcPct val="150000"/>
              </a:lnSpc>
            </a:pPr>
            <a:r>
              <a:rPr lang="en-US" sz="2400" dirty="0">
                <a:latin typeface="Helvetica" charset="0"/>
                <a:ea typeface="Helvetica" charset="0"/>
                <a:cs typeface="Helvetica" charset="0"/>
              </a:rPr>
              <a:t>Bolin Wang, Moinuddin Qureshi, </a:t>
            </a:r>
            <a:r>
              <a:rPr lang="en-US" sz="2400" b="1" dirty="0">
                <a:latin typeface="Helvetica" charset="0"/>
                <a:ea typeface="Helvetica" charset="0"/>
                <a:cs typeface="Helvetica" charset="0"/>
              </a:rPr>
              <a:t>Prashant Nair</a:t>
            </a:r>
            <a:endParaRPr lang="en-US" sz="2400" b="1" baseline="30000" dirty="0">
              <a:latin typeface="Helvetica" charset="0"/>
              <a:ea typeface="Helvetica" charset="0"/>
              <a:cs typeface="Helvetica" charset="0"/>
            </a:endParaRPr>
          </a:p>
        </p:txBody>
      </p:sp>
      <p:pic>
        <p:nvPicPr>
          <p:cNvPr id="20" name="Picture 19" descr="A person wearing glasses&#10;&#10;Description automatically generated with medium confidence">
            <a:extLst>
              <a:ext uri="{FF2B5EF4-FFF2-40B4-BE49-F238E27FC236}">
                <a16:creationId xmlns:a16="http://schemas.microsoft.com/office/drawing/2014/main" id="{E81DA2AC-0E36-8C40-8479-B4FDD1441A7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t="-459"/>
          <a:stretch/>
        </p:blipFill>
        <p:spPr>
          <a:xfrm>
            <a:off x="879092" y="4122738"/>
            <a:ext cx="863626" cy="967832"/>
          </a:xfrm>
          <a:prstGeom prst="rect">
            <a:avLst/>
          </a:prstGeom>
        </p:spPr>
      </p:pic>
      <p:pic>
        <p:nvPicPr>
          <p:cNvPr id="2058" name="Picture 10" descr="BoLin Wang - The University of British Columbia - Vancouver, British  Columbia, Canada | LinkedIn">
            <a:extLst>
              <a:ext uri="{FF2B5EF4-FFF2-40B4-BE49-F238E27FC236}">
                <a16:creationId xmlns:a16="http://schemas.microsoft.com/office/drawing/2014/main" id="{258E49C8-86C2-A64C-8A41-E9EBB6BBB9D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872" t="11370" r="14675" b="14201"/>
          <a:stretch/>
        </p:blipFill>
        <p:spPr bwMode="auto">
          <a:xfrm>
            <a:off x="1752002" y="4114961"/>
            <a:ext cx="851120" cy="9678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rashant Nair">
            <a:extLst>
              <a:ext uri="{FF2B5EF4-FFF2-40B4-BE49-F238E27FC236}">
                <a16:creationId xmlns:a16="http://schemas.microsoft.com/office/drawing/2014/main" id="{BACC43D2-E02D-E543-8F2D-75675865E3D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91" r="10546" b="10931"/>
          <a:stretch/>
        </p:blipFill>
        <p:spPr bwMode="auto">
          <a:xfrm>
            <a:off x="3503466" y="4120695"/>
            <a:ext cx="796934" cy="9418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UBC Vancouver Opportunity in Indigenous Natural Sciences – ICTR – UW–Madison">
            <a:extLst>
              <a:ext uri="{FF2B5EF4-FFF2-40B4-BE49-F238E27FC236}">
                <a16:creationId xmlns:a16="http://schemas.microsoft.com/office/drawing/2014/main" id="{0B259673-D688-1241-BFFB-6985123D50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1708" y="5405906"/>
            <a:ext cx="2322020" cy="96750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90680E5-1AC5-4348-83F2-B5A8F5322449}"/>
              </a:ext>
            </a:extLst>
          </p:cNvPr>
          <p:cNvSpPr txBox="1"/>
          <p:nvPr/>
        </p:nvSpPr>
        <p:spPr>
          <a:xfrm>
            <a:off x="108054" y="813326"/>
            <a:ext cx="10070268" cy="892552"/>
          </a:xfrm>
          <a:prstGeom prst="rect">
            <a:avLst/>
          </a:prstGeom>
          <a:noFill/>
        </p:spPr>
        <p:txBody>
          <a:bodyPr wrap="square">
            <a:spAutoFit/>
          </a:bodyPr>
          <a:lstStyle/>
          <a:p>
            <a:pPr algn="ctr"/>
            <a:r>
              <a:rPr lang="en-US" sz="2600" b="1" dirty="0">
                <a:solidFill>
                  <a:srgbClr val="C00000"/>
                </a:solidFill>
                <a:latin typeface="Helvetica" pitchFamily="2" charset="0"/>
              </a:rPr>
              <a:t>Randomized Row-Swap: Mitigating Row Hammer By Breaking Spatial Correlation Between Aggressor and Victim Rows</a:t>
            </a:r>
          </a:p>
        </p:txBody>
      </p:sp>
    </p:spTree>
    <p:extLst>
      <p:ext uri="{BB962C8B-B14F-4D97-AF65-F5344CB8AC3E}">
        <p14:creationId xmlns:p14="http://schemas.microsoft.com/office/powerpoint/2010/main" val="9295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4</a:t>
            </a:r>
          </a:p>
        </p:txBody>
      </p:sp>
      <p:grpSp>
        <p:nvGrpSpPr>
          <p:cNvPr id="5" name="Group 4">
            <a:extLst>
              <a:ext uri="{FF2B5EF4-FFF2-40B4-BE49-F238E27FC236}">
                <a16:creationId xmlns:a16="http://schemas.microsoft.com/office/drawing/2014/main" id="{EFF1D0B9-08B5-7A40-90A6-5460AA799E8B}"/>
              </a:ext>
            </a:extLst>
          </p:cNvPr>
          <p:cNvGrpSpPr>
            <a:grpSpLocks noChangeAspect="1"/>
          </p:cNvGrpSpPr>
          <p:nvPr/>
        </p:nvGrpSpPr>
        <p:grpSpPr>
          <a:xfrm>
            <a:off x="2366879" y="363257"/>
            <a:ext cx="7763351" cy="5727056"/>
            <a:chOff x="3340497" y="1913573"/>
            <a:chExt cx="5511000" cy="4065491"/>
          </a:xfrm>
        </p:grpSpPr>
        <p:grpSp>
          <p:nvGrpSpPr>
            <p:cNvPr id="3" name="Group 2">
              <a:extLst>
                <a:ext uri="{FF2B5EF4-FFF2-40B4-BE49-F238E27FC236}">
                  <a16:creationId xmlns:a16="http://schemas.microsoft.com/office/drawing/2014/main" id="{ADDCC85C-3C0B-1247-8454-912B50995C17}"/>
                </a:ext>
              </a:extLst>
            </p:cNvPr>
            <p:cNvGrpSpPr>
              <a:grpSpLocks noChangeAspect="1"/>
            </p:cNvGrpSpPr>
            <p:nvPr/>
          </p:nvGrpSpPr>
          <p:grpSpPr>
            <a:xfrm>
              <a:off x="3340497" y="1913573"/>
              <a:ext cx="5511000" cy="4065491"/>
              <a:chOff x="8489768" y="2713783"/>
              <a:chExt cx="3493107" cy="2576882"/>
            </a:xfrm>
          </p:grpSpPr>
          <p:pic>
            <p:nvPicPr>
              <p:cNvPr id="15" name="Picture 14" descr="A picture containing person, person, outdoor&#10;&#10;Description automatically generated">
                <a:extLst>
                  <a:ext uri="{FF2B5EF4-FFF2-40B4-BE49-F238E27FC236}">
                    <a16:creationId xmlns:a16="http://schemas.microsoft.com/office/drawing/2014/main" id="{65D73DE4-DC48-8C43-A9B1-EDB29666E875}"/>
                  </a:ext>
                </a:extLst>
              </p:cNvPr>
              <p:cNvPicPr>
                <a:picLocks noChangeAspect="1"/>
              </p:cNvPicPr>
              <p:nvPr/>
            </p:nvPicPr>
            <p:blipFill>
              <a:blip r:embed="rId3"/>
              <a:stretch>
                <a:fillRect/>
              </a:stretch>
            </p:blipFill>
            <p:spPr>
              <a:xfrm>
                <a:off x="8489768" y="2713783"/>
                <a:ext cx="3493107" cy="2576882"/>
              </a:xfrm>
              <a:prstGeom prst="rect">
                <a:avLst/>
              </a:prstGeom>
            </p:spPr>
          </p:pic>
          <p:pic>
            <p:nvPicPr>
              <p:cNvPr id="36" name="Picture 2" descr="netflix logo text emblem #2582">
                <a:extLst>
                  <a:ext uri="{FF2B5EF4-FFF2-40B4-BE49-F238E27FC236}">
                    <a16:creationId xmlns:a16="http://schemas.microsoft.com/office/drawing/2014/main" id="{A4E6A32C-2C00-EF4C-908F-0E1DEB1C6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1140" y="2713783"/>
                <a:ext cx="738664" cy="369332"/>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Watch Designated Survivor | Netflix Official Site">
              <a:extLst>
                <a:ext uri="{FF2B5EF4-FFF2-40B4-BE49-F238E27FC236}">
                  <a16:creationId xmlns:a16="http://schemas.microsoft.com/office/drawing/2014/main" id="{4BE67CB8-3CA8-2348-A210-BC998CBC265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0728"/>
            <a:stretch/>
          </p:blipFill>
          <p:spPr bwMode="auto">
            <a:xfrm>
              <a:off x="6892597" y="2406001"/>
              <a:ext cx="1854557" cy="3307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675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B22CD03E-B73A-1142-A00A-CF3844EAB869}"/>
              </a:ext>
            </a:extLst>
          </p:cNvPr>
          <p:cNvSpPr>
            <a:spLocks noGrp="1"/>
          </p:cNvSpPr>
          <p:nvPr>
            <p:ph type="title"/>
          </p:nvPr>
        </p:nvSpPr>
        <p:spPr>
          <a:xfrm>
            <a:off x="639233" y="194437"/>
            <a:ext cx="10913533" cy="711321"/>
          </a:xfrm>
        </p:spPr>
        <p:txBody>
          <a:bodyPr>
            <a:normAutofit/>
          </a:bodyPr>
          <a:lstStyle/>
          <a:p>
            <a:r>
              <a:rPr lang="en-US" sz="3200" dirty="0"/>
              <a:t>Mitigation in Commercial DDR4</a:t>
            </a:r>
            <a:endParaRPr lang="en-US" sz="3200" dirty="0">
              <a:solidFill>
                <a:srgbClr val="C00000"/>
              </a:solidFill>
            </a:endParaRPr>
          </a:p>
        </p:txBody>
      </p:sp>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5</a:t>
            </a:r>
          </a:p>
        </p:txBody>
      </p:sp>
      <p:grpSp>
        <p:nvGrpSpPr>
          <p:cNvPr id="38" name="Group 37" descr=" 38">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0" name="TextBox 29" descr=" 30">
            <a:extLst>
              <a:ext uri="{FF2B5EF4-FFF2-40B4-BE49-F238E27FC236}">
                <a16:creationId xmlns:a16="http://schemas.microsoft.com/office/drawing/2014/main" id="{FB0D993D-7E75-484C-A65D-74DD9D4C5ECC}"/>
              </a:ext>
            </a:extLst>
          </p:cNvPr>
          <p:cNvSpPr txBox="1"/>
          <p:nvPr/>
        </p:nvSpPr>
        <p:spPr>
          <a:xfrm>
            <a:off x="1124202" y="1784136"/>
            <a:ext cx="5672533" cy="461665"/>
          </a:xfrm>
          <a:prstGeom prst="rect">
            <a:avLst/>
          </a:prstGeom>
          <a:noFill/>
        </p:spPr>
        <p:txBody>
          <a:bodyPr wrap="square" rtlCol="0">
            <a:spAutoFit/>
          </a:bodyPr>
          <a:lstStyle/>
          <a:p>
            <a:pPr algn="ctr"/>
            <a:r>
              <a:rPr lang="en-US" sz="2400" b="1" u="sng" dirty="0">
                <a:solidFill>
                  <a:srgbClr val="2D7100"/>
                </a:solidFill>
              </a:rPr>
              <a:t>Targeted Row Refresh (TRR) in DDR4 (2015)</a:t>
            </a:r>
          </a:p>
        </p:txBody>
      </p:sp>
    </p:spTree>
    <p:extLst>
      <p:ext uri="{BB962C8B-B14F-4D97-AF65-F5344CB8AC3E}">
        <p14:creationId xmlns:p14="http://schemas.microsoft.com/office/powerpoint/2010/main" val="216118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B22CD03E-B73A-1142-A00A-CF3844EAB869}"/>
              </a:ext>
            </a:extLst>
          </p:cNvPr>
          <p:cNvSpPr>
            <a:spLocks noGrp="1"/>
          </p:cNvSpPr>
          <p:nvPr>
            <p:ph type="title"/>
          </p:nvPr>
        </p:nvSpPr>
        <p:spPr>
          <a:xfrm>
            <a:off x="639233" y="194437"/>
            <a:ext cx="10913533" cy="711321"/>
          </a:xfrm>
        </p:spPr>
        <p:txBody>
          <a:bodyPr>
            <a:normAutofit/>
          </a:bodyPr>
          <a:lstStyle/>
          <a:p>
            <a:r>
              <a:rPr lang="en-US" sz="3200" dirty="0"/>
              <a:t>Mitigation in Commercial DDR4</a:t>
            </a:r>
            <a:endParaRPr lang="en-US" sz="3200" dirty="0">
              <a:solidFill>
                <a:srgbClr val="C00000"/>
              </a:solidFill>
            </a:endParaRPr>
          </a:p>
        </p:txBody>
      </p:sp>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5</a:t>
            </a:r>
          </a:p>
        </p:txBody>
      </p:sp>
      <p:grpSp>
        <p:nvGrpSpPr>
          <p:cNvPr id="17" name="Group 16" descr=" 53">
            <a:extLst>
              <a:ext uri="{FF2B5EF4-FFF2-40B4-BE49-F238E27FC236}">
                <a16:creationId xmlns:a16="http://schemas.microsoft.com/office/drawing/2014/main" id="{54722C7A-FFAB-9C4C-B7A3-66DF5523030E}"/>
              </a:ext>
            </a:extLst>
          </p:cNvPr>
          <p:cNvGrpSpPr/>
          <p:nvPr/>
        </p:nvGrpSpPr>
        <p:grpSpPr>
          <a:xfrm>
            <a:off x="825300" y="2322452"/>
            <a:ext cx="3812265" cy="461665"/>
            <a:chOff x="139540" y="3660189"/>
            <a:chExt cx="3812265" cy="461665"/>
          </a:xfrm>
        </p:grpSpPr>
        <p:sp>
          <p:nvSpPr>
            <p:cNvPr id="18" name="TextBox 17">
              <a:extLst>
                <a:ext uri="{FF2B5EF4-FFF2-40B4-BE49-F238E27FC236}">
                  <a16:creationId xmlns:a16="http://schemas.microsoft.com/office/drawing/2014/main" id="{DBFC5EB9-A684-4D4F-9F42-5AEAF721B385}"/>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19" name="Oval 18">
              <a:extLst>
                <a:ext uri="{FF2B5EF4-FFF2-40B4-BE49-F238E27FC236}">
                  <a16:creationId xmlns:a16="http://schemas.microsoft.com/office/drawing/2014/main" id="{00A85E3B-24D2-004A-88B3-47F890BBA0D4}"/>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38" name="Group 37" descr=" 38">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0" name="TextBox 29" descr=" 30">
            <a:extLst>
              <a:ext uri="{FF2B5EF4-FFF2-40B4-BE49-F238E27FC236}">
                <a16:creationId xmlns:a16="http://schemas.microsoft.com/office/drawing/2014/main" id="{FB0D993D-7E75-484C-A65D-74DD9D4C5ECC}"/>
              </a:ext>
            </a:extLst>
          </p:cNvPr>
          <p:cNvSpPr txBox="1"/>
          <p:nvPr/>
        </p:nvSpPr>
        <p:spPr>
          <a:xfrm>
            <a:off x="1124202" y="1784136"/>
            <a:ext cx="5672533" cy="461665"/>
          </a:xfrm>
          <a:prstGeom prst="rect">
            <a:avLst/>
          </a:prstGeom>
          <a:noFill/>
        </p:spPr>
        <p:txBody>
          <a:bodyPr wrap="square" rtlCol="0">
            <a:spAutoFit/>
          </a:bodyPr>
          <a:lstStyle/>
          <a:p>
            <a:pPr algn="ctr"/>
            <a:r>
              <a:rPr lang="en-US" sz="2400" b="1" u="sng" dirty="0">
                <a:solidFill>
                  <a:srgbClr val="2D7100"/>
                </a:solidFill>
              </a:rPr>
              <a:t>Targeted Row Refresh (TRR) in DDR4 (2015)</a:t>
            </a:r>
          </a:p>
        </p:txBody>
      </p:sp>
    </p:spTree>
    <p:extLst>
      <p:ext uri="{BB962C8B-B14F-4D97-AF65-F5344CB8AC3E}">
        <p14:creationId xmlns:p14="http://schemas.microsoft.com/office/powerpoint/2010/main" val="203134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B22CD03E-B73A-1142-A00A-CF3844EAB869}"/>
              </a:ext>
            </a:extLst>
          </p:cNvPr>
          <p:cNvSpPr>
            <a:spLocks noGrp="1"/>
          </p:cNvSpPr>
          <p:nvPr>
            <p:ph type="title"/>
          </p:nvPr>
        </p:nvSpPr>
        <p:spPr>
          <a:xfrm>
            <a:off x="639233" y="194437"/>
            <a:ext cx="10913533" cy="711321"/>
          </a:xfrm>
        </p:spPr>
        <p:txBody>
          <a:bodyPr>
            <a:normAutofit/>
          </a:bodyPr>
          <a:lstStyle/>
          <a:p>
            <a:r>
              <a:rPr lang="en-US" sz="3200" dirty="0"/>
              <a:t>Mitigation in Commercial DDR4</a:t>
            </a:r>
            <a:endParaRPr lang="en-US" sz="3200" dirty="0">
              <a:solidFill>
                <a:srgbClr val="C00000"/>
              </a:solidFill>
            </a:endParaRPr>
          </a:p>
        </p:txBody>
      </p:sp>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5</a:t>
            </a:r>
          </a:p>
        </p:txBody>
      </p:sp>
      <p:grpSp>
        <p:nvGrpSpPr>
          <p:cNvPr id="17" name="Group 16" descr=" 53">
            <a:extLst>
              <a:ext uri="{FF2B5EF4-FFF2-40B4-BE49-F238E27FC236}">
                <a16:creationId xmlns:a16="http://schemas.microsoft.com/office/drawing/2014/main" id="{54722C7A-FFAB-9C4C-B7A3-66DF5523030E}"/>
              </a:ext>
            </a:extLst>
          </p:cNvPr>
          <p:cNvGrpSpPr/>
          <p:nvPr/>
        </p:nvGrpSpPr>
        <p:grpSpPr>
          <a:xfrm>
            <a:off x="825300" y="2322452"/>
            <a:ext cx="3812265" cy="461665"/>
            <a:chOff x="139540" y="3660189"/>
            <a:chExt cx="3812265" cy="461665"/>
          </a:xfrm>
        </p:grpSpPr>
        <p:sp>
          <p:nvSpPr>
            <p:cNvPr id="18" name="TextBox 17">
              <a:extLst>
                <a:ext uri="{FF2B5EF4-FFF2-40B4-BE49-F238E27FC236}">
                  <a16:creationId xmlns:a16="http://schemas.microsoft.com/office/drawing/2014/main" id="{DBFC5EB9-A684-4D4F-9F42-5AEAF721B385}"/>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19" name="Oval 18">
              <a:extLst>
                <a:ext uri="{FF2B5EF4-FFF2-40B4-BE49-F238E27FC236}">
                  <a16:creationId xmlns:a16="http://schemas.microsoft.com/office/drawing/2014/main" id="{00A85E3B-24D2-004A-88B3-47F890BBA0D4}"/>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20" name="Group 19" descr=" 7">
            <a:extLst>
              <a:ext uri="{FF2B5EF4-FFF2-40B4-BE49-F238E27FC236}">
                <a16:creationId xmlns:a16="http://schemas.microsoft.com/office/drawing/2014/main" id="{ADAE9070-F85D-7E4F-B062-B4921CE9663A}"/>
              </a:ext>
            </a:extLst>
          </p:cNvPr>
          <p:cNvGrpSpPr/>
          <p:nvPr/>
        </p:nvGrpSpPr>
        <p:grpSpPr>
          <a:xfrm>
            <a:off x="4344509" y="2310650"/>
            <a:ext cx="3011797" cy="461665"/>
            <a:chOff x="3258898" y="2751408"/>
            <a:chExt cx="3011797" cy="461665"/>
          </a:xfrm>
        </p:grpSpPr>
        <p:sp>
          <p:nvSpPr>
            <p:cNvPr id="21" name="TextBox 20">
              <a:extLst>
                <a:ext uri="{FF2B5EF4-FFF2-40B4-BE49-F238E27FC236}">
                  <a16:creationId xmlns:a16="http://schemas.microsoft.com/office/drawing/2014/main" id="{EE261ADE-A224-064A-978C-967FEC852621}"/>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22" name="Oval 21">
              <a:extLst>
                <a:ext uri="{FF2B5EF4-FFF2-40B4-BE49-F238E27FC236}">
                  <a16:creationId xmlns:a16="http://schemas.microsoft.com/office/drawing/2014/main" id="{91BAD963-9D0E-6544-A31D-47F6DBC4856C}"/>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grpSp>
        <p:nvGrpSpPr>
          <p:cNvPr id="38" name="Group 37" descr=" 38">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24" name="Right Arrow 23" descr=" 40">
            <a:extLst>
              <a:ext uri="{FF2B5EF4-FFF2-40B4-BE49-F238E27FC236}">
                <a16:creationId xmlns:a16="http://schemas.microsoft.com/office/drawing/2014/main" id="{827AF2D1-6018-BF42-94EE-F5E8031F2F3B}"/>
              </a:ext>
            </a:extLst>
          </p:cNvPr>
          <p:cNvSpPr/>
          <p:nvPr/>
        </p:nvSpPr>
        <p:spPr>
          <a:xfrm rot="20353194">
            <a:off x="6924121" y="3516596"/>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descr=" 41">
            <a:extLst>
              <a:ext uri="{FF2B5EF4-FFF2-40B4-BE49-F238E27FC236}">
                <a16:creationId xmlns:a16="http://schemas.microsoft.com/office/drawing/2014/main" id="{A238294D-E7CD-5F4F-A214-CF35A1FE4F8B}"/>
              </a:ext>
            </a:extLst>
          </p:cNvPr>
          <p:cNvSpPr/>
          <p:nvPr/>
        </p:nvSpPr>
        <p:spPr>
          <a:xfrm rot="1246806" flipV="1">
            <a:off x="6924121" y="4223689"/>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descr=" 42">
            <a:extLst>
              <a:ext uri="{FF2B5EF4-FFF2-40B4-BE49-F238E27FC236}">
                <a16:creationId xmlns:a16="http://schemas.microsoft.com/office/drawing/2014/main" id="{E5E612AB-6A29-0A4B-AF20-B8A268F10859}"/>
              </a:ext>
            </a:extLst>
          </p:cNvPr>
          <p:cNvSpPr txBox="1"/>
          <p:nvPr/>
        </p:nvSpPr>
        <p:spPr>
          <a:xfrm>
            <a:off x="5602503" y="3825195"/>
            <a:ext cx="1566209" cy="461665"/>
          </a:xfrm>
          <a:prstGeom prst="rect">
            <a:avLst/>
          </a:prstGeom>
          <a:noFill/>
        </p:spPr>
        <p:txBody>
          <a:bodyPr wrap="square" rtlCol="0">
            <a:spAutoFit/>
          </a:bodyPr>
          <a:lstStyle/>
          <a:p>
            <a:pPr algn="ctr"/>
            <a:r>
              <a:rPr lang="en-US" sz="2400" b="1" dirty="0">
                <a:solidFill>
                  <a:srgbClr val="2D7100"/>
                </a:solidFill>
              </a:rPr>
              <a:t>Refresh</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0" name="TextBox 29" descr=" 30">
            <a:extLst>
              <a:ext uri="{FF2B5EF4-FFF2-40B4-BE49-F238E27FC236}">
                <a16:creationId xmlns:a16="http://schemas.microsoft.com/office/drawing/2014/main" id="{FB0D993D-7E75-484C-A65D-74DD9D4C5ECC}"/>
              </a:ext>
            </a:extLst>
          </p:cNvPr>
          <p:cNvSpPr txBox="1"/>
          <p:nvPr/>
        </p:nvSpPr>
        <p:spPr>
          <a:xfrm>
            <a:off x="1124202" y="1784136"/>
            <a:ext cx="5672533" cy="461665"/>
          </a:xfrm>
          <a:prstGeom prst="rect">
            <a:avLst/>
          </a:prstGeom>
          <a:noFill/>
        </p:spPr>
        <p:txBody>
          <a:bodyPr wrap="square" rtlCol="0">
            <a:spAutoFit/>
          </a:bodyPr>
          <a:lstStyle/>
          <a:p>
            <a:pPr algn="ctr"/>
            <a:r>
              <a:rPr lang="en-US" sz="2400" b="1" u="sng" dirty="0">
                <a:solidFill>
                  <a:srgbClr val="2D7100"/>
                </a:solidFill>
              </a:rPr>
              <a:t>Targeted Row Refresh (TRR) in DDR4 (2015)</a:t>
            </a:r>
          </a:p>
        </p:txBody>
      </p:sp>
    </p:spTree>
    <p:extLst>
      <p:ext uri="{BB962C8B-B14F-4D97-AF65-F5344CB8AC3E}">
        <p14:creationId xmlns:p14="http://schemas.microsoft.com/office/powerpoint/2010/main" val="93613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0295C55B-FB4C-744C-BAB6-87A888EBA515}"/>
              </a:ext>
            </a:extLst>
          </p:cNvPr>
          <p:cNvGrpSpPr/>
          <p:nvPr/>
        </p:nvGrpSpPr>
        <p:grpSpPr>
          <a:xfrm>
            <a:off x="825300" y="2322452"/>
            <a:ext cx="3812265" cy="461665"/>
            <a:chOff x="139540" y="3660189"/>
            <a:chExt cx="3812265" cy="461665"/>
          </a:xfrm>
        </p:grpSpPr>
        <p:sp>
          <p:nvSpPr>
            <p:cNvPr id="61" name="TextBox 60">
              <a:extLst>
                <a:ext uri="{FF2B5EF4-FFF2-40B4-BE49-F238E27FC236}">
                  <a16:creationId xmlns:a16="http://schemas.microsoft.com/office/drawing/2014/main" id="{69A9E8FC-A79D-BC48-AD40-6C70CFC5536D}"/>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62" name="Oval 61">
              <a:extLst>
                <a:ext uri="{FF2B5EF4-FFF2-40B4-BE49-F238E27FC236}">
                  <a16:creationId xmlns:a16="http://schemas.microsoft.com/office/drawing/2014/main" id="{87881CDC-D536-1C4D-8A58-832FE9569491}"/>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63" name="Group 62">
            <a:extLst>
              <a:ext uri="{FF2B5EF4-FFF2-40B4-BE49-F238E27FC236}">
                <a16:creationId xmlns:a16="http://schemas.microsoft.com/office/drawing/2014/main" id="{0AEC320D-A1B7-D947-BC33-0D33C4B4D1A6}"/>
              </a:ext>
            </a:extLst>
          </p:cNvPr>
          <p:cNvGrpSpPr/>
          <p:nvPr/>
        </p:nvGrpSpPr>
        <p:grpSpPr>
          <a:xfrm>
            <a:off x="4344509" y="2310650"/>
            <a:ext cx="3011797" cy="461665"/>
            <a:chOff x="3258898" y="2751408"/>
            <a:chExt cx="3011797" cy="461665"/>
          </a:xfrm>
        </p:grpSpPr>
        <p:sp>
          <p:nvSpPr>
            <p:cNvPr id="64" name="TextBox 63">
              <a:extLst>
                <a:ext uri="{FF2B5EF4-FFF2-40B4-BE49-F238E27FC236}">
                  <a16:creationId xmlns:a16="http://schemas.microsoft.com/office/drawing/2014/main" id="{14003E81-4FC2-B94D-A0DD-4E27C27AB1E7}"/>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65" name="Oval 64">
              <a:extLst>
                <a:ext uri="{FF2B5EF4-FFF2-40B4-BE49-F238E27FC236}">
                  <a16:creationId xmlns:a16="http://schemas.microsoft.com/office/drawing/2014/main" id="{36FF3FCF-ADBB-814C-B9E0-2E3D2DAD9881}"/>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sp>
        <p:nvSpPr>
          <p:cNvPr id="4" name="Slide Number Placeholder 3">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6</a:t>
            </a:r>
          </a:p>
        </p:txBody>
      </p:sp>
      <p:grpSp>
        <p:nvGrpSpPr>
          <p:cNvPr id="38" name="Group 37">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p:spPr>
        <p:txBody>
          <a:bodyPr wrap="square" rtlCol="0">
            <a:spAutoFit/>
          </a:bodyPr>
          <a:lstStyle/>
          <a:p>
            <a:pPr algn="ctr"/>
            <a:r>
              <a:rPr lang="en-US" sz="2400" b="1" dirty="0">
                <a:solidFill>
                  <a:srgbClr val="2D7100"/>
                </a:solidFill>
              </a:rPr>
              <a:t>Refresh</a:t>
            </a:r>
          </a:p>
        </p:txBody>
      </p:sp>
      <p:pic>
        <p:nvPicPr>
          <p:cNvPr id="31" name="Picture 8">
            <a:extLst>
              <a:ext uri="{FF2B5EF4-FFF2-40B4-BE49-F238E27FC236}">
                <a16:creationId xmlns:a16="http://schemas.microsoft.com/office/drawing/2014/main" id="{039A8301-9B8C-7947-AB57-0E1251A7D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4910CA13-1F8B-7D41-BA5F-10AE8B6448D1}"/>
              </a:ext>
            </a:extLst>
          </p:cNvPr>
          <p:cNvGrpSpPr/>
          <p:nvPr/>
        </p:nvGrpSpPr>
        <p:grpSpPr>
          <a:xfrm>
            <a:off x="134948" y="3158288"/>
            <a:ext cx="5354316" cy="1309081"/>
            <a:chOff x="5072106" y="3238634"/>
            <a:chExt cx="5354316" cy="1309081"/>
          </a:xfrm>
        </p:grpSpPr>
        <p:pic>
          <p:nvPicPr>
            <p:cNvPr id="27" name="Picture 26" descr="Text&#10;&#10;Description automatically generated with medium confidence">
              <a:extLst>
                <a:ext uri="{FF2B5EF4-FFF2-40B4-BE49-F238E27FC236}">
                  <a16:creationId xmlns:a16="http://schemas.microsoft.com/office/drawing/2014/main" id="{58522A2A-846D-FB45-824D-7606FFE3F051}"/>
                </a:ext>
              </a:extLst>
            </p:cNvPr>
            <p:cNvPicPr>
              <a:picLocks noChangeAspect="1"/>
            </p:cNvPicPr>
            <p:nvPr/>
          </p:nvPicPr>
          <p:blipFill rotWithShape="1">
            <a:blip r:embed="rId4"/>
            <a:srcRect r="6459"/>
            <a:stretch/>
          </p:blipFill>
          <p:spPr>
            <a:xfrm>
              <a:off x="5373104" y="3703632"/>
              <a:ext cx="4234377" cy="842257"/>
            </a:xfrm>
            <a:prstGeom prst="rect">
              <a:avLst/>
            </a:prstGeom>
            <a:ln w="28575">
              <a:solidFill>
                <a:srgbClr val="C00000"/>
              </a:solidFill>
            </a:ln>
          </p:spPr>
        </p:pic>
        <p:sp>
          <p:nvSpPr>
            <p:cNvPr id="28" name="TextBox 27">
              <a:extLst>
                <a:ext uri="{FF2B5EF4-FFF2-40B4-BE49-F238E27FC236}">
                  <a16:creationId xmlns:a16="http://schemas.microsoft.com/office/drawing/2014/main" id="{E9DC1C0C-985C-F546-A385-4F4283609BCE}"/>
                </a:ext>
              </a:extLst>
            </p:cNvPr>
            <p:cNvSpPr txBox="1"/>
            <p:nvPr/>
          </p:nvSpPr>
          <p:spPr>
            <a:xfrm>
              <a:off x="5072106" y="3238634"/>
              <a:ext cx="5354316" cy="400110"/>
            </a:xfrm>
            <a:prstGeom prst="rect">
              <a:avLst/>
            </a:prstGeom>
            <a:noFill/>
          </p:spPr>
          <p:txBody>
            <a:bodyPr wrap="square" rtlCol="0">
              <a:spAutoFit/>
            </a:bodyPr>
            <a:lstStyle/>
            <a:p>
              <a:pPr algn="ctr"/>
              <a:r>
                <a:rPr lang="en-US" sz="2000" b="1" dirty="0" err="1">
                  <a:solidFill>
                    <a:srgbClr val="C00000"/>
                  </a:solidFill>
                </a:rPr>
                <a:t>TRResspass</a:t>
              </a:r>
              <a:r>
                <a:rPr lang="en-US" sz="2000" b="1" dirty="0">
                  <a:solidFill>
                    <a:srgbClr val="C00000"/>
                  </a:solidFill>
                </a:rPr>
                <a:t> Breaks TRR Tracker [</a:t>
              </a:r>
              <a:r>
                <a:rPr lang="en-US" sz="2000" b="1" dirty="0" err="1">
                  <a:solidFill>
                    <a:srgbClr val="C00000"/>
                  </a:solidFill>
                </a:rPr>
                <a:t>Frigo</a:t>
              </a:r>
              <a:r>
                <a:rPr lang="en-US" sz="2000" b="1" dirty="0">
                  <a:solidFill>
                    <a:srgbClr val="C00000"/>
                  </a:solidFill>
                </a:rPr>
                <a:t>+, SP’20]</a:t>
              </a:r>
            </a:p>
          </p:txBody>
        </p:sp>
        <p:sp>
          <p:nvSpPr>
            <p:cNvPr id="29" name="TextBox 28">
              <a:extLst>
                <a:ext uri="{FF2B5EF4-FFF2-40B4-BE49-F238E27FC236}">
                  <a16:creationId xmlns:a16="http://schemas.microsoft.com/office/drawing/2014/main" id="{D203D91E-55D1-0743-AB4C-B42EDD41CA8D}"/>
                </a:ext>
              </a:extLst>
            </p:cNvPr>
            <p:cNvSpPr txBox="1"/>
            <p:nvPr/>
          </p:nvSpPr>
          <p:spPr>
            <a:xfrm>
              <a:off x="7966066" y="4332271"/>
              <a:ext cx="2153184" cy="215444"/>
            </a:xfrm>
            <a:prstGeom prst="rect">
              <a:avLst/>
            </a:prstGeom>
            <a:noFill/>
          </p:spPr>
          <p:txBody>
            <a:bodyPr wrap="square" rtlCol="0">
              <a:spAutoFit/>
            </a:bodyPr>
            <a:lstStyle/>
            <a:p>
              <a:pPr algn="ctr"/>
              <a:r>
                <a:rPr lang="en-US" sz="800" dirty="0"/>
                <a:t>Source: The Hacker News</a:t>
              </a:r>
            </a:p>
          </p:txBody>
        </p:sp>
      </p:grpSp>
      <p:grpSp>
        <p:nvGrpSpPr>
          <p:cNvPr id="37" name="Group 36">
            <a:extLst>
              <a:ext uri="{FF2B5EF4-FFF2-40B4-BE49-F238E27FC236}">
                <a16:creationId xmlns:a16="http://schemas.microsoft.com/office/drawing/2014/main" id="{ED2ACC3B-0C6A-B94A-833A-C3B5025FF0AD}"/>
              </a:ext>
            </a:extLst>
          </p:cNvPr>
          <p:cNvGrpSpPr/>
          <p:nvPr/>
        </p:nvGrpSpPr>
        <p:grpSpPr>
          <a:xfrm>
            <a:off x="1806" y="4749263"/>
            <a:ext cx="7459095" cy="1270698"/>
            <a:chOff x="4184873" y="4894671"/>
            <a:chExt cx="7459095" cy="1270698"/>
          </a:xfrm>
        </p:grpSpPr>
        <p:pic>
          <p:nvPicPr>
            <p:cNvPr id="50" name="Picture 49" descr="Text&#10;&#10;Description automatically generated">
              <a:extLst>
                <a:ext uri="{FF2B5EF4-FFF2-40B4-BE49-F238E27FC236}">
                  <a16:creationId xmlns:a16="http://schemas.microsoft.com/office/drawing/2014/main" id="{C80B4DAE-23A7-9B44-9351-694EF4B9FBEB}"/>
                </a:ext>
              </a:extLst>
            </p:cNvPr>
            <p:cNvPicPr>
              <a:picLocks noChangeAspect="1"/>
            </p:cNvPicPr>
            <p:nvPr/>
          </p:nvPicPr>
          <p:blipFill>
            <a:blip r:embed="rId5"/>
            <a:stretch>
              <a:fillRect/>
            </a:stretch>
          </p:blipFill>
          <p:spPr>
            <a:xfrm>
              <a:off x="4630119" y="5343229"/>
              <a:ext cx="6553516" cy="822140"/>
            </a:xfrm>
            <a:prstGeom prst="rect">
              <a:avLst/>
            </a:prstGeom>
            <a:ln w="38100">
              <a:solidFill>
                <a:srgbClr val="C00000"/>
              </a:solidFill>
            </a:ln>
          </p:spPr>
        </p:pic>
        <p:sp>
          <p:nvSpPr>
            <p:cNvPr id="51" name="TextBox 50">
              <a:extLst>
                <a:ext uri="{FF2B5EF4-FFF2-40B4-BE49-F238E27FC236}">
                  <a16:creationId xmlns:a16="http://schemas.microsoft.com/office/drawing/2014/main" id="{D633B81A-1AA0-B04B-A63D-8D0DADB8B115}"/>
                </a:ext>
              </a:extLst>
            </p:cNvPr>
            <p:cNvSpPr txBox="1"/>
            <p:nvPr/>
          </p:nvSpPr>
          <p:spPr>
            <a:xfrm>
              <a:off x="4184873" y="4894671"/>
              <a:ext cx="7459095" cy="400110"/>
            </a:xfrm>
            <a:prstGeom prst="rect">
              <a:avLst/>
            </a:prstGeom>
            <a:noFill/>
          </p:spPr>
          <p:txBody>
            <a:bodyPr wrap="square" rtlCol="0">
              <a:spAutoFit/>
            </a:bodyPr>
            <a:lstStyle/>
            <a:p>
              <a:pPr algn="ctr"/>
              <a:r>
                <a:rPr lang="en-US" sz="2000" b="1" dirty="0">
                  <a:solidFill>
                    <a:srgbClr val="C00000"/>
                  </a:solidFill>
                </a:rPr>
                <a:t>Blacksmith Attack: All DRAM Shown Vulnerable [</a:t>
              </a:r>
              <a:r>
                <a:rPr lang="en-US" sz="2000" b="1" dirty="0" err="1">
                  <a:solidFill>
                    <a:srgbClr val="C00000"/>
                  </a:solidFill>
                </a:rPr>
                <a:t>Jattke</a:t>
              </a:r>
              <a:r>
                <a:rPr lang="en-US" sz="2000" b="1" dirty="0">
                  <a:solidFill>
                    <a:srgbClr val="C00000"/>
                  </a:solidFill>
                </a:rPr>
                <a:t>+, SP’22]</a:t>
              </a:r>
            </a:p>
          </p:txBody>
        </p:sp>
        <p:sp>
          <p:nvSpPr>
            <p:cNvPr id="52" name="TextBox 51">
              <a:extLst>
                <a:ext uri="{FF2B5EF4-FFF2-40B4-BE49-F238E27FC236}">
                  <a16:creationId xmlns:a16="http://schemas.microsoft.com/office/drawing/2014/main" id="{68524ECA-42B8-2C40-9F31-E0AD7217D7FB}"/>
                </a:ext>
              </a:extLst>
            </p:cNvPr>
            <p:cNvSpPr txBox="1"/>
            <p:nvPr/>
          </p:nvSpPr>
          <p:spPr>
            <a:xfrm>
              <a:off x="10145681" y="5933893"/>
              <a:ext cx="1036764" cy="222085"/>
            </a:xfrm>
            <a:prstGeom prst="rect">
              <a:avLst/>
            </a:prstGeom>
            <a:solidFill>
              <a:schemeClr val="bg1"/>
            </a:solidFill>
          </p:spPr>
          <p:txBody>
            <a:bodyPr wrap="square" rtlCol="0">
              <a:spAutoFit/>
            </a:bodyPr>
            <a:lstStyle/>
            <a:p>
              <a:pPr algn="ctr"/>
              <a:r>
                <a:rPr lang="en-US" sz="800" dirty="0"/>
                <a:t>Source: The Register</a:t>
              </a:r>
            </a:p>
          </p:txBody>
        </p:sp>
      </p:grpSp>
      <p:grpSp>
        <p:nvGrpSpPr>
          <p:cNvPr id="67" name="Group 66">
            <a:extLst>
              <a:ext uri="{FF2B5EF4-FFF2-40B4-BE49-F238E27FC236}">
                <a16:creationId xmlns:a16="http://schemas.microsoft.com/office/drawing/2014/main" id="{9BD2290B-247C-0346-B2F2-F215A93B661E}"/>
              </a:ext>
            </a:extLst>
          </p:cNvPr>
          <p:cNvGrpSpPr/>
          <p:nvPr/>
        </p:nvGrpSpPr>
        <p:grpSpPr>
          <a:xfrm flipV="1">
            <a:off x="1336107" y="2589745"/>
            <a:ext cx="1495628" cy="110604"/>
            <a:chOff x="561020" y="2754223"/>
            <a:chExt cx="4560294" cy="72567"/>
          </a:xfrm>
        </p:grpSpPr>
        <p:sp>
          <p:nvSpPr>
            <p:cNvPr id="68" name="Rectangle 67">
              <a:extLst>
                <a:ext uri="{FF2B5EF4-FFF2-40B4-BE49-F238E27FC236}">
                  <a16:creationId xmlns:a16="http://schemas.microsoft.com/office/drawing/2014/main" id="{CB4AE596-9D61-7048-917B-9BC0F5CB0457}"/>
                </a:ext>
              </a:extLst>
            </p:cNvPr>
            <p:cNvSpPr/>
            <p:nvPr/>
          </p:nvSpPr>
          <p:spPr>
            <a:xfrm rot="1400634">
              <a:off x="706478" y="2754704"/>
              <a:ext cx="4414836" cy="720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C995995-B06F-D844-8E4B-593FEBD7C064}"/>
                </a:ext>
              </a:extLst>
            </p:cNvPr>
            <p:cNvSpPr/>
            <p:nvPr/>
          </p:nvSpPr>
          <p:spPr>
            <a:xfrm rot="20199366" flipV="1">
              <a:off x="561020" y="2754223"/>
              <a:ext cx="4414836" cy="720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itle 1">
            <a:extLst>
              <a:ext uri="{FF2B5EF4-FFF2-40B4-BE49-F238E27FC236}">
                <a16:creationId xmlns:a16="http://schemas.microsoft.com/office/drawing/2014/main" id="{3E74BD3B-2077-894A-8BF5-E0F05C8C8DAE}"/>
              </a:ext>
            </a:extLst>
          </p:cNvPr>
          <p:cNvSpPr txBox="1">
            <a:spLocks/>
          </p:cNvSpPr>
          <p:nvPr/>
        </p:nvSpPr>
        <p:spPr>
          <a:xfrm>
            <a:off x="639233" y="194437"/>
            <a:ext cx="10913533" cy="711321"/>
          </a:xfrm>
          <a:prstGeom prst="rect">
            <a:avLst/>
          </a:prstGeom>
          <a:ln>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chemeClr val="tx1"/>
                </a:solidFill>
                <a:latin typeface="Helvetica" charset="0"/>
                <a:ea typeface="Helvetica" charset="0"/>
                <a:cs typeface="Helvetica" charset="0"/>
              </a:defRPr>
            </a:lvl1pPr>
          </a:lstStyle>
          <a:p>
            <a:r>
              <a:rPr lang="en-US" sz="3200" dirty="0"/>
              <a:t>Mitigation in Commercial DDR4: </a:t>
            </a:r>
            <a:r>
              <a:rPr lang="en-US" sz="3200" dirty="0">
                <a:solidFill>
                  <a:srgbClr val="C00000"/>
                </a:solidFill>
              </a:rPr>
              <a:t>Broken!</a:t>
            </a:r>
          </a:p>
        </p:txBody>
      </p:sp>
      <p:sp>
        <p:nvSpPr>
          <p:cNvPr id="56" name="TextBox 55">
            <a:extLst>
              <a:ext uri="{FF2B5EF4-FFF2-40B4-BE49-F238E27FC236}">
                <a16:creationId xmlns:a16="http://schemas.microsoft.com/office/drawing/2014/main" id="{FDDAD001-D65A-A642-8566-8AA6396F5373}"/>
              </a:ext>
            </a:extLst>
          </p:cNvPr>
          <p:cNvSpPr txBox="1"/>
          <p:nvPr/>
        </p:nvSpPr>
        <p:spPr>
          <a:xfrm>
            <a:off x="1124202" y="1784136"/>
            <a:ext cx="5672533" cy="461665"/>
          </a:xfrm>
          <a:prstGeom prst="rect">
            <a:avLst/>
          </a:prstGeom>
          <a:noFill/>
        </p:spPr>
        <p:txBody>
          <a:bodyPr wrap="square" rtlCol="0">
            <a:spAutoFit/>
          </a:bodyPr>
          <a:lstStyle/>
          <a:p>
            <a:pPr algn="ctr"/>
            <a:r>
              <a:rPr lang="en-US" sz="2400" b="1" u="sng" dirty="0">
                <a:solidFill>
                  <a:srgbClr val="2D7100"/>
                </a:solidFill>
              </a:rPr>
              <a:t>Targeted Row Refresh (TRR) in DDR4 (2015)</a:t>
            </a:r>
          </a:p>
        </p:txBody>
      </p:sp>
    </p:spTree>
    <p:extLst>
      <p:ext uri="{BB962C8B-B14F-4D97-AF65-F5344CB8AC3E}">
        <p14:creationId xmlns:p14="http://schemas.microsoft.com/office/powerpoint/2010/main" val="148942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descr=" 28">
            <a:extLst>
              <a:ext uri="{FF2B5EF4-FFF2-40B4-BE49-F238E27FC236}">
                <a16:creationId xmlns:a16="http://schemas.microsoft.com/office/drawing/2014/main" id="{C946CF75-F485-4C43-912C-F2BD08FAB14C}"/>
              </a:ext>
            </a:extLst>
          </p:cNvPr>
          <p:cNvGrpSpPr/>
          <p:nvPr/>
        </p:nvGrpSpPr>
        <p:grpSpPr>
          <a:xfrm>
            <a:off x="825300" y="2322452"/>
            <a:ext cx="3812265" cy="461665"/>
            <a:chOff x="139540" y="3660189"/>
            <a:chExt cx="3812265" cy="461665"/>
          </a:xfrm>
        </p:grpSpPr>
        <p:sp>
          <p:nvSpPr>
            <p:cNvPr id="29" name="TextBox 28">
              <a:extLst>
                <a:ext uri="{FF2B5EF4-FFF2-40B4-BE49-F238E27FC236}">
                  <a16:creationId xmlns:a16="http://schemas.microsoft.com/office/drawing/2014/main" id="{AF810FB0-FE1E-1248-97F8-F46054A21469}"/>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30" name="Oval 29">
              <a:extLst>
                <a:ext uri="{FF2B5EF4-FFF2-40B4-BE49-F238E27FC236}">
                  <a16:creationId xmlns:a16="http://schemas.microsoft.com/office/drawing/2014/main" id="{FFA099E4-D1F2-1949-B2BF-43EF5F150EC1}"/>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32" name="Group 31" descr=" 32">
            <a:extLst>
              <a:ext uri="{FF2B5EF4-FFF2-40B4-BE49-F238E27FC236}">
                <a16:creationId xmlns:a16="http://schemas.microsoft.com/office/drawing/2014/main" id="{4C8A856C-A34E-E648-980D-584DF79FF6BB}"/>
              </a:ext>
            </a:extLst>
          </p:cNvPr>
          <p:cNvGrpSpPr/>
          <p:nvPr/>
        </p:nvGrpSpPr>
        <p:grpSpPr>
          <a:xfrm>
            <a:off x="4344509" y="2310650"/>
            <a:ext cx="3011797" cy="461665"/>
            <a:chOff x="3258898" y="2751408"/>
            <a:chExt cx="3011797" cy="461665"/>
          </a:xfrm>
        </p:grpSpPr>
        <p:sp>
          <p:nvSpPr>
            <p:cNvPr id="33" name="TextBox 32">
              <a:extLst>
                <a:ext uri="{FF2B5EF4-FFF2-40B4-BE49-F238E27FC236}">
                  <a16:creationId xmlns:a16="http://schemas.microsoft.com/office/drawing/2014/main" id="{8D1B30C9-DCE6-A14D-8E27-488CCF785B3C}"/>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34" name="Oval 33">
              <a:extLst>
                <a:ext uri="{FF2B5EF4-FFF2-40B4-BE49-F238E27FC236}">
                  <a16:creationId xmlns:a16="http://schemas.microsoft.com/office/drawing/2014/main" id="{88B80F92-C75F-8746-9319-F38A64945075}"/>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sp>
        <p:nvSpPr>
          <p:cNvPr id="2" name="Title 1" descr=" 2">
            <a:extLst>
              <a:ext uri="{FF2B5EF4-FFF2-40B4-BE49-F238E27FC236}">
                <a16:creationId xmlns:a16="http://schemas.microsoft.com/office/drawing/2014/main" id="{B22CD03E-B73A-1142-A00A-CF3844EAB869}"/>
              </a:ext>
            </a:extLst>
          </p:cNvPr>
          <p:cNvSpPr>
            <a:spLocks noGrp="1"/>
          </p:cNvSpPr>
          <p:nvPr>
            <p:ph type="title"/>
          </p:nvPr>
        </p:nvSpPr>
        <p:spPr>
          <a:xfrm>
            <a:off x="639234" y="207814"/>
            <a:ext cx="10913533" cy="711321"/>
          </a:xfrm>
        </p:spPr>
        <p:txBody>
          <a:bodyPr>
            <a:normAutofit/>
          </a:bodyPr>
          <a:lstStyle/>
          <a:p>
            <a:r>
              <a:rPr lang="en-US" dirty="0"/>
              <a:t>Recent Victim Focused Mitigations</a:t>
            </a:r>
          </a:p>
        </p:txBody>
      </p:sp>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7</a:t>
            </a:r>
          </a:p>
        </p:txBody>
      </p:sp>
      <p:grpSp>
        <p:nvGrpSpPr>
          <p:cNvPr id="38" name="Group 37" descr=" 38">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descr=" 40">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descr=" 41">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descr=" 42">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p:spPr>
        <p:txBody>
          <a:bodyPr wrap="square" rtlCol="0">
            <a:spAutoFit/>
          </a:bodyPr>
          <a:lstStyle/>
          <a:p>
            <a:pPr algn="ctr"/>
            <a:r>
              <a:rPr lang="en-US" sz="2400" b="1" dirty="0">
                <a:solidFill>
                  <a:srgbClr val="2D7100"/>
                </a:solidFill>
              </a:rPr>
              <a:t>Refresh</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54" name="TextBox 53" descr=" 54">
            <a:extLst>
              <a:ext uri="{FF2B5EF4-FFF2-40B4-BE49-F238E27FC236}">
                <a16:creationId xmlns:a16="http://schemas.microsoft.com/office/drawing/2014/main" id="{B58A3644-25A9-6D4C-842B-4300C5DA1098}"/>
              </a:ext>
            </a:extLst>
          </p:cNvPr>
          <p:cNvSpPr txBox="1"/>
          <p:nvPr/>
        </p:nvSpPr>
        <p:spPr>
          <a:xfrm>
            <a:off x="647431" y="2925405"/>
            <a:ext cx="3812687" cy="3416320"/>
          </a:xfrm>
          <a:prstGeom prst="rect">
            <a:avLst/>
          </a:prstGeom>
          <a:noFill/>
        </p:spPr>
        <p:txBody>
          <a:bodyPr wrap="square" rtlCol="0">
            <a:spAutoFit/>
          </a:bodyPr>
          <a:lstStyle/>
          <a:p>
            <a:pPr algn="ctr"/>
            <a:r>
              <a:rPr lang="en-US" sz="2400" b="1" u="sng" dirty="0">
                <a:solidFill>
                  <a:srgbClr val="2D7100"/>
                </a:solidFill>
              </a:rPr>
              <a:t>Principled Tracking</a:t>
            </a:r>
          </a:p>
          <a:p>
            <a:pPr algn="ctr"/>
            <a:endParaRPr lang="en-US" sz="2400" b="1" dirty="0">
              <a:solidFill>
                <a:srgbClr val="2D7100"/>
              </a:solidFill>
            </a:endParaRPr>
          </a:p>
          <a:p>
            <a:pPr algn="ctr"/>
            <a:r>
              <a:rPr lang="en-US" sz="2400" b="1" dirty="0">
                <a:solidFill>
                  <a:srgbClr val="2D7100"/>
                </a:solidFill>
              </a:rPr>
              <a:t>Graphene [MICRO’20]</a:t>
            </a:r>
          </a:p>
          <a:p>
            <a:pPr algn="ctr"/>
            <a:endParaRPr lang="en-US" sz="2400" dirty="0">
              <a:solidFill>
                <a:srgbClr val="2D7100"/>
              </a:solidFill>
            </a:endParaRPr>
          </a:p>
          <a:p>
            <a:pPr algn="ctr"/>
            <a:r>
              <a:rPr lang="en-US" sz="2400" dirty="0">
                <a:solidFill>
                  <a:srgbClr val="2D7100"/>
                </a:solidFill>
              </a:rPr>
              <a:t>TWICE [ISCA’19]</a:t>
            </a:r>
          </a:p>
          <a:p>
            <a:pPr algn="ctr"/>
            <a:endParaRPr lang="en-US" sz="2400" dirty="0">
              <a:solidFill>
                <a:srgbClr val="2D7100"/>
              </a:solidFill>
            </a:endParaRPr>
          </a:p>
          <a:p>
            <a:pPr algn="ctr"/>
            <a:r>
              <a:rPr lang="en-US" sz="2400" dirty="0">
                <a:solidFill>
                  <a:srgbClr val="2D7100"/>
                </a:solidFill>
              </a:rPr>
              <a:t>CRA [CAL’14] </a:t>
            </a:r>
          </a:p>
          <a:p>
            <a:pPr algn="ctr"/>
            <a:endParaRPr lang="en-US" sz="2400" dirty="0">
              <a:solidFill>
                <a:srgbClr val="2D7100"/>
              </a:solidFill>
            </a:endParaRPr>
          </a:p>
          <a:p>
            <a:pPr algn="ctr"/>
            <a:r>
              <a:rPr lang="en-US" sz="2400" dirty="0">
                <a:solidFill>
                  <a:srgbClr val="2D7100"/>
                </a:solidFill>
              </a:rPr>
              <a:t>and others …</a:t>
            </a:r>
          </a:p>
        </p:txBody>
      </p:sp>
      <p:pic>
        <p:nvPicPr>
          <p:cNvPr id="75" name="Picture 74" descr=" 75">
            <a:extLst>
              <a:ext uri="{FF2B5EF4-FFF2-40B4-BE49-F238E27FC236}">
                <a16:creationId xmlns:a16="http://schemas.microsoft.com/office/drawing/2014/main" id="{F22D33DB-D567-C243-9BA9-0FAB950A6E8F}"/>
              </a:ext>
            </a:extLst>
          </p:cNvPr>
          <p:cNvPicPr>
            <a:picLocks noChangeAspect="1"/>
          </p:cNvPicPr>
          <p:nvPr/>
        </p:nvPicPr>
        <p:blipFill>
          <a:blip r:embed="rId3"/>
          <a:stretch>
            <a:fillRect/>
          </a:stretch>
        </p:blipFill>
        <p:spPr>
          <a:xfrm>
            <a:off x="660764" y="2265912"/>
            <a:ext cx="653053" cy="603851"/>
          </a:xfrm>
          <a:prstGeom prst="rect">
            <a:avLst/>
          </a:prstGeom>
        </p:spPr>
      </p:pic>
    </p:spTree>
    <p:extLst>
      <p:ext uri="{BB962C8B-B14F-4D97-AF65-F5344CB8AC3E}">
        <p14:creationId xmlns:p14="http://schemas.microsoft.com/office/powerpoint/2010/main" val="390752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descr=" 28">
            <a:extLst>
              <a:ext uri="{FF2B5EF4-FFF2-40B4-BE49-F238E27FC236}">
                <a16:creationId xmlns:a16="http://schemas.microsoft.com/office/drawing/2014/main" id="{C946CF75-F485-4C43-912C-F2BD08FAB14C}"/>
              </a:ext>
            </a:extLst>
          </p:cNvPr>
          <p:cNvGrpSpPr/>
          <p:nvPr/>
        </p:nvGrpSpPr>
        <p:grpSpPr>
          <a:xfrm>
            <a:off x="825300" y="2322452"/>
            <a:ext cx="3812265" cy="461665"/>
            <a:chOff x="139540" y="3660189"/>
            <a:chExt cx="3812265" cy="461665"/>
          </a:xfrm>
        </p:grpSpPr>
        <p:sp>
          <p:nvSpPr>
            <p:cNvPr id="29" name="TextBox 28">
              <a:extLst>
                <a:ext uri="{FF2B5EF4-FFF2-40B4-BE49-F238E27FC236}">
                  <a16:creationId xmlns:a16="http://schemas.microsoft.com/office/drawing/2014/main" id="{AF810FB0-FE1E-1248-97F8-F46054A21469}"/>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30" name="Oval 29">
              <a:extLst>
                <a:ext uri="{FF2B5EF4-FFF2-40B4-BE49-F238E27FC236}">
                  <a16:creationId xmlns:a16="http://schemas.microsoft.com/office/drawing/2014/main" id="{FFA099E4-D1F2-1949-B2BF-43EF5F150EC1}"/>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32" name="Group 31" descr=" 32">
            <a:extLst>
              <a:ext uri="{FF2B5EF4-FFF2-40B4-BE49-F238E27FC236}">
                <a16:creationId xmlns:a16="http://schemas.microsoft.com/office/drawing/2014/main" id="{4C8A856C-A34E-E648-980D-584DF79FF6BB}"/>
              </a:ext>
            </a:extLst>
          </p:cNvPr>
          <p:cNvGrpSpPr/>
          <p:nvPr/>
        </p:nvGrpSpPr>
        <p:grpSpPr>
          <a:xfrm>
            <a:off x="4344509" y="2310650"/>
            <a:ext cx="3011797" cy="461665"/>
            <a:chOff x="3258898" y="2751408"/>
            <a:chExt cx="3011797" cy="461665"/>
          </a:xfrm>
        </p:grpSpPr>
        <p:sp>
          <p:nvSpPr>
            <p:cNvPr id="33" name="TextBox 32">
              <a:extLst>
                <a:ext uri="{FF2B5EF4-FFF2-40B4-BE49-F238E27FC236}">
                  <a16:creationId xmlns:a16="http://schemas.microsoft.com/office/drawing/2014/main" id="{8D1B30C9-DCE6-A14D-8E27-488CCF785B3C}"/>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34" name="Oval 33">
              <a:extLst>
                <a:ext uri="{FF2B5EF4-FFF2-40B4-BE49-F238E27FC236}">
                  <a16:creationId xmlns:a16="http://schemas.microsoft.com/office/drawing/2014/main" id="{88B80F92-C75F-8746-9319-F38A64945075}"/>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sp>
        <p:nvSpPr>
          <p:cNvPr id="2" name="Title 1" descr=" 2">
            <a:extLst>
              <a:ext uri="{FF2B5EF4-FFF2-40B4-BE49-F238E27FC236}">
                <a16:creationId xmlns:a16="http://schemas.microsoft.com/office/drawing/2014/main" id="{B22CD03E-B73A-1142-A00A-CF3844EAB869}"/>
              </a:ext>
            </a:extLst>
          </p:cNvPr>
          <p:cNvSpPr>
            <a:spLocks noGrp="1"/>
          </p:cNvSpPr>
          <p:nvPr>
            <p:ph type="title"/>
          </p:nvPr>
        </p:nvSpPr>
        <p:spPr>
          <a:xfrm>
            <a:off x="639234" y="207814"/>
            <a:ext cx="10913533" cy="711321"/>
          </a:xfrm>
        </p:spPr>
        <p:txBody>
          <a:bodyPr>
            <a:normAutofit/>
          </a:bodyPr>
          <a:lstStyle/>
          <a:p>
            <a:r>
              <a:rPr lang="en-US" dirty="0"/>
              <a:t>Recent Victim Focused Mitigations</a:t>
            </a:r>
          </a:p>
        </p:txBody>
      </p:sp>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7</a:t>
            </a:r>
          </a:p>
        </p:txBody>
      </p:sp>
      <p:grpSp>
        <p:nvGrpSpPr>
          <p:cNvPr id="38" name="Group 37" descr=" 38">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descr=" 40">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descr=" 41">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descr=" 42">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p:spPr>
        <p:txBody>
          <a:bodyPr wrap="square" rtlCol="0">
            <a:spAutoFit/>
          </a:bodyPr>
          <a:lstStyle/>
          <a:p>
            <a:pPr algn="ctr"/>
            <a:r>
              <a:rPr lang="en-US" sz="2400" b="1" dirty="0">
                <a:solidFill>
                  <a:srgbClr val="2D7100"/>
                </a:solidFill>
              </a:rPr>
              <a:t>Refresh</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pic>
        <p:nvPicPr>
          <p:cNvPr id="27" name="Graphic 26" descr=" 55">
            <a:extLst>
              <a:ext uri="{FF2B5EF4-FFF2-40B4-BE49-F238E27FC236}">
                <a16:creationId xmlns:a16="http://schemas.microsoft.com/office/drawing/2014/main" id="{417943C5-195C-B740-88CD-B2A5A86700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2895" y="2883703"/>
            <a:ext cx="914400" cy="914400"/>
          </a:xfrm>
          <a:prstGeom prst="rect">
            <a:avLst/>
          </a:prstGeom>
        </p:spPr>
      </p:pic>
      <p:pic>
        <p:nvPicPr>
          <p:cNvPr id="75" name="Picture 74" descr=" 75">
            <a:extLst>
              <a:ext uri="{FF2B5EF4-FFF2-40B4-BE49-F238E27FC236}">
                <a16:creationId xmlns:a16="http://schemas.microsoft.com/office/drawing/2014/main" id="{F22D33DB-D567-C243-9BA9-0FAB950A6E8F}"/>
              </a:ext>
            </a:extLst>
          </p:cNvPr>
          <p:cNvPicPr>
            <a:picLocks noChangeAspect="1"/>
          </p:cNvPicPr>
          <p:nvPr/>
        </p:nvPicPr>
        <p:blipFill>
          <a:blip r:embed="rId5"/>
          <a:stretch>
            <a:fillRect/>
          </a:stretch>
        </p:blipFill>
        <p:spPr>
          <a:xfrm>
            <a:off x="660764" y="2265912"/>
            <a:ext cx="653053" cy="603851"/>
          </a:xfrm>
          <a:prstGeom prst="rect">
            <a:avLst/>
          </a:prstGeom>
        </p:spPr>
      </p:pic>
    </p:spTree>
    <p:extLst>
      <p:ext uri="{BB962C8B-B14F-4D97-AF65-F5344CB8AC3E}">
        <p14:creationId xmlns:p14="http://schemas.microsoft.com/office/powerpoint/2010/main" val="323213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8</a:t>
            </a:r>
          </a:p>
        </p:txBody>
      </p:sp>
      <p:grpSp>
        <p:nvGrpSpPr>
          <p:cNvPr id="38" name="Group 37">
            <a:extLst>
              <a:ext uri="{FF2B5EF4-FFF2-40B4-BE49-F238E27FC236}">
                <a16:creationId xmlns:a16="http://schemas.microsoft.com/office/drawing/2014/main" id="{DDB8B4BE-60E2-9449-BEDC-F2AE9E548BCC}"/>
              </a:ext>
            </a:extLst>
          </p:cNvPr>
          <p:cNvGrpSpPr/>
          <p:nvPr/>
        </p:nvGrpSpPr>
        <p:grpSpPr>
          <a:xfrm>
            <a:off x="7376276" y="3176394"/>
            <a:ext cx="2971703" cy="1948405"/>
            <a:chOff x="1184763" y="4399296"/>
            <a:chExt cx="2971703" cy="1948405"/>
          </a:xfrm>
        </p:grpSpPr>
        <p:sp>
          <p:nvSpPr>
            <p:cNvPr id="43" name="Rounded Rectangle 42">
              <a:extLst>
                <a:ext uri="{FF2B5EF4-FFF2-40B4-BE49-F238E27FC236}">
                  <a16:creationId xmlns:a16="http://schemas.microsoft.com/office/drawing/2014/main" id="{9FBBB106-7292-D440-A587-5A5F2B43B2FC}"/>
                </a:ext>
              </a:extLst>
            </p:cNvPr>
            <p:cNvSpPr/>
            <p:nvPr/>
          </p:nvSpPr>
          <p:spPr>
            <a:xfrm>
              <a:off x="1184763" y="4399296"/>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a:extLst>
                <a:ext uri="{FF2B5EF4-FFF2-40B4-BE49-F238E27FC236}">
                  <a16:creationId xmlns:a16="http://schemas.microsoft.com/office/drawing/2014/main" id="{7D09A22F-ECCC-5540-A85D-B34D4E38C352}"/>
                </a:ext>
              </a:extLst>
            </p:cNvPr>
            <p:cNvCxnSpPr>
              <a:cxnSpLocks/>
            </p:cNvCxnSpPr>
            <p:nvPr/>
          </p:nvCxnSpPr>
          <p:spPr>
            <a:xfrm>
              <a:off x="1341292" y="4780725"/>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12380-91A3-A149-A550-475577AADE61}"/>
                </a:ext>
              </a:extLst>
            </p:cNvPr>
            <p:cNvCxnSpPr>
              <a:cxnSpLocks/>
            </p:cNvCxnSpPr>
            <p:nvPr/>
          </p:nvCxnSpPr>
          <p:spPr>
            <a:xfrm>
              <a:off x="1341292" y="5239020"/>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a:extLst>
                <a:ext uri="{FF2B5EF4-FFF2-40B4-BE49-F238E27FC236}">
                  <a16:creationId xmlns:a16="http://schemas.microsoft.com/office/drawing/2014/main" id="{8419E843-4205-4943-9E14-3A4997A28180}"/>
                </a:ext>
              </a:extLst>
            </p:cNvPr>
            <p:cNvCxnSpPr>
              <a:cxnSpLocks/>
            </p:cNvCxnSpPr>
            <p:nvPr/>
          </p:nvCxnSpPr>
          <p:spPr>
            <a:xfrm>
              <a:off x="1341292" y="57447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a:extLst>
                <a:ext uri="{FF2B5EF4-FFF2-40B4-BE49-F238E27FC236}">
                  <a16:creationId xmlns:a16="http://schemas.microsoft.com/office/drawing/2014/main" id="{4F79A040-0023-BC42-8A16-12ED706D8B58}"/>
                </a:ext>
              </a:extLst>
            </p:cNvPr>
            <p:cNvSpPr/>
            <p:nvPr/>
          </p:nvSpPr>
          <p:spPr>
            <a:xfrm>
              <a:off x="1603683" y="5502738"/>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t>
              </a:r>
              <a:r>
                <a:rPr lang="en-US" sz="2400" b="1">
                  <a:solidFill>
                    <a:prstClr val="black"/>
                  </a:solidFill>
                  <a:latin typeface="Calibri Light"/>
                </a:rPr>
                <a:t>Victim Row</a:t>
              </a:r>
            </a:p>
          </p:txBody>
        </p:sp>
        <p:sp>
          <p:nvSpPr>
            <p:cNvPr id="48" name="Aggressor">
              <a:extLst>
                <a:ext uri="{FF2B5EF4-FFF2-40B4-BE49-F238E27FC236}">
                  <a16:creationId xmlns:a16="http://schemas.microsoft.com/office/drawing/2014/main" id="{F695F8CF-0EBB-0A40-894A-AA8ED0E5DCCC}"/>
                </a:ext>
              </a:extLst>
            </p:cNvPr>
            <p:cNvSpPr/>
            <p:nvPr/>
          </p:nvSpPr>
          <p:spPr>
            <a:xfrm>
              <a:off x="1606130" y="5000527"/>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a:extLst>
                <a:ext uri="{FF2B5EF4-FFF2-40B4-BE49-F238E27FC236}">
                  <a16:creationId xmlns:a16="http://schemas.microsoft.com/office/drawing/2014/main" id="{B23F80FD-2CF3-E842-A746-DFDBA7F55BE0}"/>
                </a:ext>
              </a:extLst>
            </p:cNvPr>
            <p:cNvSpPr/>
            <p:nvPr/>
          </p:nvSpPr>
          <p:spPr>
            <a:xfrm>
              <a:off x="1603683" y="4535864"/>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grpSp>
      <p:sp>
        <p:nvSpPr>
          <p:cNvPr id="39" name="TextBox 38">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p:spPr>
        <p:txBody>
          <a:bodyPr wrap="square" rtlCol="0">
            <a:spAutoFit/>
          </a:bodyPr>
          <a:lstStyle/>
          <a:p>
            <a:pPr algn="ctr"/>
            <a:r>
              <a:rPr lang="en-US" sz="2400" b="1" dirty="0">
                <a:solidFill>
                  <a:srgbClr val="2D7100"/>
                </a:solidFill>
              </a:rPr>
              <a:t>Refresh</a:t>
            </a:r>
          </a:p>
        </p:txBody>
      </p:sp>
      <p:pic>
        <p:nvPicPr>
          <p:cNvPr id="31" name="Picture 8">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F40F908-0D36-0445-9624-3BF528D3BC0A}"/>
              </a:ext>
            </a:extLst>
          </p:cNvPr>
          <p:cNvSpPr txBox="1"/>
          <p:nvPr/>
        </p:nvSpPr>
        <p:spPr>
          <a:xfrm>
            <a:off x="756239" y="3616968"/>
            <a:ext cx="4479989" cy="830997"/>
          </a:xfrm>
          <a:prstGeom prst="rect">
            <a:avLst/>
          </a:prstGeom>
          <a:noFill/>
        </p:spPr>
        <p:txBody>
          <a:bodyPr wrap="square" rtlCol="0">
            <a:spAutoFit/>
          </a:bodyPr>
          <a:lstStyle/>
          <a:p>
            <a:r>
              <a:rPr lang="en-US" sz="2400" b="1" dirty="0">
                <a:solidFill>
                  <a:srgbClr val="C00000"/>
                </a:solidFill>
              </a:rPr>
              <a:t>Google’s Half-Double Attack: </a:t>
            </a:r>
          </a:p>
          <a:p>
            <a:r>
              <a:rPr lang="en-US" sz="2400" b="1" dirty="0">
                <a:solidFill>
                  <a:srgbClr val="C00000"/>
                </a:solidFill>
              </a:rPr>
              <a:t>Exploits Mitigative Refresh [2021]</a:t>
            </a:r>
          </a:p>
        </p:txBody>
      </p:sp>
      <p:grpSp>
        <p:nvGrpSpPr>
          <p:cNvPr id="3" name="Group 2">
            <a:extLst>
              <a:ext uri="{FF2B5EF4-FFF2-40B4-BE49-F238E27FC236}">
                <a16:creationId xmlns:a16="http://schemas.microsoft.com/office/drawing/2014/main" id="{C8665908-CADE-104E-8583-96E43A83FFED}"/>
              </a:ext>
            </a:extLst>
          </p:cNvPr>
          <p:cNvGrpSpPr/>
          <p:nvPr/>
        </p:nvGrpSpPr>
        <p:grpSpPr>
          <a:xfrm>
            <a:off x="846720" y="4544602"/>
            <a:ext cx="5398288" cy="1107362"/>
            <a:chOff x="689405" y="4752829"/>
            <a:chExt cx="5398288" cy="1107362"/>
          </a:xfrm>
        </p:grpSpPr>
        <p:pic>
          <p:nvPicPr>
            <p:cNvPr id="28" name="Picture 27" descr="Graphical user interface, text, email&#10;&#10;Description automatically generated">
              <a:extLst>
                <a:ext uri="{FF2B5EF4-FFF2-40B4-BE49-F238E27FC236}">
                  <a16:creationId xmlns:a16="http://schemas.microsoft.com/office/drawing/2014/main" id="{CFC879F2-87D6-5A42-B031-43C64D27DB4A}"/>
                </a:ext>
              </a:extLst>
            </p:cNvPr>
            <p:cNvPicPr>
              <a:picLocks noChangeAspect="1"/>
            </p:cNvPicPr>
            <p:nvPr/>
          </p:nvPicPr>
          <p:blipFill>
            <a:blip r:embed="rId3"/>
            <a:stretch>
              <a:fillRect/>
            </a:stretch>
          </p:blipFill>
          <p:spPr>
            <a:xfrm>
              <a:off x="689405" y="4752829"/>
              <a:ext cx="5237890" cy="1107362"/>
            </a:xfrm>
            <a:prstGeom prst="rect">
              <a:avLst/>
            </a:prstGeom>
            <a:ln w="38100">
              <a:solidFill>
                <a:srgbClr val="C00000"/>
              </a:solidFill>
            </a:ln>
          </p:spPr>
        </p:pic>
        <p:sp>
          <p:nvSpPr>
            <p:cNvPr id="34" name="TextBox 33">
              <a:extLst>
                <a:ext uri="{FF2B5EF4-FFF2-40B4-BE49-F238E27FC236}">
                  <a16:creationId xmlns:a16="http://schemas.microsoft.com/office/drawing/2014/main" id="{4082B8CD-BBEE-D44C-B4F8-88909522EC6F}"/>
                </a:ext>
              </a:extLst>
            </p:cNvPr>
            <p:cNvSpPr txBox="1"/>
            <p:nvPr/>
          </p:nvSpPr>
          <p:spPr>
            <a:xfrm>
              <a:off x="4802682" y="5601350"/>
              <a:ext cx="1285011" cy="215444"/>
            </a:xfrm>
            <a:prstGeom prst="rect">
              <a:avLst/>
            </a:prstGeom>
            <a:noFill/>
          </p:spPr>
          <p:txBody>
            <a:bodyPr wrap="square" rtlCol="0">
              <a:spAutoFit/>
            </a:bodyPr>
            <a:lstStyle/>
            <a:p>
              <a:pPr algn="ctr"/>
              <a:r>
                <a:rPr lang="en-US" sz="800" dirty="0"/>
                <a:t>Source: </a:t>
              </a:r>
              <a:r>
                <a:rPr lang="en-US" sz="800" dirty="0" err="1"/>
                <a:t>ArsTechnica</a:t>
              </a:r>
              <a:endParaRPr lang="en-US" sz="800" dirty="0"/>
            </a:p>
          </p:txBody>
        </p:sp>
      </p:grpSp>
      <p:grpSp>
        <p:nvGrpSpPr>
          <p:cNvPr id="53" name="Group 52">
            <a:extLst>
              <a:ext uri="{FF2B5EF4-FFF2-40B4-BE49-F238E27FC236}">
                <a16:creationId xmlns:a16="http://schemas.microsoft.com/office/drawing/2014/main" id="{807E7ACF-F045-954D-97CF-8619FC38917D}"/>
              </a:ext>
            </a:extLst>
          </p:cNvPr>
          <p:cNvGrpSpPr/>
          <p:nvPr/>
        </p:nvGrpSpPr>
        <p:grpSpPr>
          <a:xfrm>
            <a:off x="825300" y="2322452"/>
            <a:ext cx="3812265" cy="461665"/>
            <a:chOff x="139540" y="3660189"/>
            <a:chExt cx="3812265" cy="461665"/>
          </a:xfrm>
        </p:grpSpPr>
        <p:sp>
          <p:nvSpPr>
            <p:cNvPr id="54" name="TextBox 53">
              <a:extLst>
                <a:ext uri="{FF2B5EF4-FFF2-40B4-BE49-F238E27FC236}">
                  <a16:creationId xmlns:a16="http://schemas.microsoft.com/office/drawing/2014/main" id="{9620806E-1AD7-1C48-8F5D-09DC554FF07F}"/>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55" name="Oval 54">
              <a:extLst>
                <a:ext uri="{FF2B5EF4-FFF2-40B4-BE49-F238E27FC236}">
                  <a16:creationId xmlns:a16="http://schemas.microsoft.com/office/drawing/2014/main" id="{77CB5B97-41D9-B94F-B4D1-CD842F33BC9F}"/>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59" name="Group 58">
            <a:extLst>
              <a:ext uri="{FF2B5EF4-FFF2-40B4-BE49-F238E27FC236}">
                <a16:creationId xmlns:a16="http://schemas.microsoft.com/office/drawing/2014/main" id="{A3F03A41-1B59-6F48-A504-7195B333D430}"/>
              </a:ext>
            </a:extLst>
          </p:cNvPr>
          <p:cNvGrpSpPr/>
          <p:nvPr/>
        </p:nvGrpSpPr>
        <p:grpSpPr>
          <a:xfrm>
            <a:off x="4344509" y="2310650"/>
            <a:ext cx="3011797" cy="461665"/>
            <a:chOff x="3258898" y="2751408"/>
            <a:chExt cx="3011797" cy="461665"/>
          </a:xfrm>
        </p:grpSpPr>
        <p:sp>
          <p:nvSpPr>
            <p:cNvPr id="60" name="TextBox 59">
              <a:extLst>
                <a:ext uri="{FF2B5EF4-FFF2-40B4-BE49-F238E27FC236}">
                  <a16:creationId xmlns:a16="http://schemas.microsoft.com/office/drawing/2014/main" id="{B0EF5E65-1020-7640-87E6-3AE5162C226E}"/>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61" name="Oval 60">
              <a:extLst>
                <a:ext uri="{FF2B5EF4-FFF2-40B4-BE49-F238E27FC236}">
                  <a16:creationId xmlns:a16="http://schemas.microsoft.com/office/drawing/2014/main" id="{A5BED04A-F0C5-E84D-AAD5-BCAF3CA90D73}"/>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pic>
        <p:nvPicPr>
          <p:cNvPr id="63" name="Picture 62" descr="Icon&#10;&#10;Description automatically generated">
            <a:extLst>
              <a:ext uri="{FF2B5EF4-FFF2-40B4-BE49-F238E27FC236}">
                <a16:creationId xmlns:a16="http://schemas.microsoft.com/office/drawing/2014/main" id="{853A2106-1CD5-F14E-8426-9EB0BA7ECA31}"/>
              </a:ext>
            </a:extLst>
          </p:cNvPr>
          <p:cNvPicPr>
            <a:picLocks noChangeAspect="1"/>
          </p:cNvPicPr>
          <p:nvPr/>
        </p:nvPicPr>
        <p:blipFill>
          <a:blip r:embed="rId4"/>
          <a:stretch>
            <a:fillRect/>
          </a:stretch>
        </p:blipFill>
        <p:spPr>
          <a:xfrm>
            <a:off x="660764" y="2265912"/>
            <a:ext cx="653053" cy="603851"/>
          </a:xfrm>
          <a:prstGeom prst="rect">
            <a:avLst/>
          </a:prstGeom>
        </p:spPr>
      </p:pic>
      <p:pic>
        <p:nvPicPr>
          <p:cNvPr id="64" name="Graphic 63" descr="Question Mark with solid fill">
            <a:extLst>
              <a:ext uri="{FF2B5EF4-FFF2-40B4-BE49-F238E27FC236}">
                <a16:creationId xmlns:a16="http://schemas.microsoft.com/office/drawing/2014/main" id="{61CF37F1-B7D5-7846-A7D4-72E1D95580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2895" y="2883703"/>
            <a:ext cx="914400" cy="914400"/>
          </a:xfrm>
          <a:prstGeom prst="rect">
            <a:avLst/>
          </a:prstGeom>
        </p:spPr>
      </p:pic>
      <p:sp>
        <p:nvSpPr>
          <p:cNvPr id="33" name="Title 1" descr=" 2">
            <a:extLst>
              <a:ext uri="{FF2B5EF4-FFF2-40B4-BE49-F238E27FC236}">
                <a16:creationId xmlns:a16="http://schemas.microsoft.com/office/drawing/2014/main" id="{F2920D5A-A3BE-854A-9C38-8F3F2240B8AE}"/>
              </a:ext>
            </a:extLst>
          </p:cNvPr>
          <p:cNvSpPr>
            <a:spLocks noGrp="1"/>
          </p:cNvSpPr>
          <p:nvPr>
            <p:ph type="title"/>
          </p:nvPr>
        </p:nvSpPr>
        <p:spPr>
          <a:xfrm>
            <a:off x="639234" y="207814"/>
            <a:ext cx="10913533" cy="711321"/>
          </a:xfrm>
        </p:spPr>
        <p:txBody>
          <a:bodyPr>
            <a:normAutofit/>
          </a:bodyPr>
          <a:lstStyle/>
          <a:p>
            <a:r>
              <a:rPr lang="en-US" dirty="0"/>
              <a:t>Recent Victim Focused Mitigations</a:t>
            </a:r>
          </a:p>
        </p:txBody>
      </p:sp>
    </p:spTree>
    <p:extLst>
      <p:ext uri="{BB962C8B-B14F-4D97-AF65-F5344CB8AC3E}">
        <p14:creationId xmlns:p14="http://schemas.microsoft.com/office/powerpoint/2010/main" val="214933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9</a:t>
            </a:r>
          </a:p>
        </p:txBody>
      </p:sp>
      <p:sp>
        <p:nvSpPr>
          <p:cNvPr id="43" name="Rounded Rectangle 42" descr=" 43">
            <a:extLst>
              <a:ext uri="{FF2B5EF4-FFF2-40B4-BE49-F238E27FC236}">
                <a16:creationId xmlns:a16="http://schemas.microsoft.com/office/drawing/2014/main" id="{9FBBB106-7292-D440-A587-5A5F2B43B2FC}"/>
              </a:ext>
            </a:extLst>
          </p:cNvPr>
          <p:cNvSpPr/>
          <p:nvPr/>
        </p:nvSpPr>
        <p:spPr>
          <a:xfrm>
            <a:off x="7376276" y="3176394"/>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descr=" 44">
            <a:extLst>
              <a:ext uri="{FF2B5EF4-FFF2-40B4-BE49-F238E27FC236}">
                <a16:creationId xmlns:a16="http://schemas.microsoft.com/office/drawing/2014/main" id="{7D09A22F-ECCC-5540-A85D-B34D4E38C352}"/>
              </a:ext>
            </a:extLst>
          </p:cNvPr>
          <p:cNvCxnSpPr>
            <a:cxnSpLocks/>
          </p:cNvCxnSpPr>
          <p:nvPr/>
        </p:nvCxnSpPr>
        <p:spPr>
          <a:xfrm>
            <a:off x="7532805" y="35578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descr=" 45">
            <a:extLst>
              <a:ext uri="{FF2B5EF4-FFF2-40B4-BE49-F238E27FC236}">
                <a16:creationId xmlns:a16="http://schemas.microsoft.com/office/drawing/2014/main" id="{85312380-91A3-A149-A550-475577AADE61}"/>
              </a:ext>
            </a:extLst>
          </p:cNvPr>
          <p:cNvCxnSpPr>
            <a:cxnSpLocks/>
          </p:cNvCxnSpPr>
          <p:nvPr/>
        </p:nvCxnSpPr>
        <p:spPr>
          <a:xfrm>
            <a:off x="7532805" y="4016118"/>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descr=" 46">
            <a:extLst>
              <a:ext uri="{FF2B5EF4-FFF2-40B4-BE49-F238E27FC236}">
                <a16:creationId xmlns:a16="http://schemas.microsoft.com/office/drawing/2014/main" id="{8419E843-4205-4943-9E14-3A4997A28180}"/>
              </a:ext>
            </a:extLst>
          </p:cNvPr>
          <p:cNvCxnSpPr>
            <a:cxnSpLocks/>
          </p:cNvCxnSpPr>
          <p:nvPr/>
        </p:nvCxnSpPr>
        <p:spPr>
          <a:xfrm>
            <a:off x="7532805" y="4521821"/>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descr=" 47">
            <a:extLst>
              <a:ext uri="{FF2B5EF4-FFF2-40B4-BE49-F238E27FC236}">
                <a16:creationId xmlns:a16="http://schemas.microsoft.com/office/drawing/2014/main" id="{4F79A040-0023-BC42-8A16-12ED706D8B58}"/>
              </a:ext>
            </a:extLst>
          </p:cNvPr>
          <p:cNvSpPr/>
          <p:nvPr/>
        </p:nvSpPr>
        <p:spPr>
          <a:xfrm>
            <a:off x="7795196" y="4279836"/>
            <a:ext cx="2134819" cy="466562"/>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48" name="Aggressor" descr=" 48">
            <a:extLst>
              <a:ext uri="{FF2B5EF4-FFF2-40B4-BE49-F238E27FC236}">
                <a16:creationId xmlns:a16="http://schemas.microsoft.com/office/drawing/2014/main" id="{F695F8CF-0EBB-0A40-894A-AA8ED0E5DCCC}"/>
              </a:ext>
            </a:extLst>
          </p:cNvPr>
          <p:cNvSpPr/>
          <p:nvPr/>
        </p:nvSpPr>
        <p:spPr>
          <a:xfrm>
            <a:off x="7797643" y="3777625"/>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descr=" 49">
            <a:extLst>
              <a:ext uri="{FF2B5EF4-FFF2-40B4-BE49-F238E27FC236}">
                <a16:creationId xmlns:a16="http://schemas.microsoft.com/office/drawing/2014/main" id="{B23F80FD-2CF3-E842-A746-DFDBA7F55BE0}"/>
              </a:ext>
            </a:extLst>
          </p:cNvPr>
          <p:cNvSpPr/>
          <p:nvPr/>
        </p:nvSpPr>
        <p:spPr>
          <a:xfrm>
            <a:off x="7795196" y="3312962"/>
            <a:ext cx="2134819" cy="466562"/>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descr=" 40">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descr=" 41">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descr=" 42">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a:ln>
            <a:noFill/>
          </a:ln>
        </p:spPr>
        <p:txBody>
          <a:bodyPr wrap="square" rtlCol="0">
            <a:spAutoFit/>
          </a:bodyPr>
          <a:lstStyle/>
          <a:p>
            <a:pPr algn="ctr"/>
            <a:r>
              <a:rPr lang="en-US" sz="2400" b="1" dirty="0">
                <a:solidFill>
                  <a:srgbClr val="C00000"/>
                </a:solidFill>
              </a:rPr>
              <a:t>Refresh</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69" name="Victim" descr=" 69">
            <a:extLst>
              <a:ext uri="{FF2B5EF4-FFF2-40B4-BE49-F238E27FC236}">
                <a16:creationId xmlns:a16="http://schemas.microsoft.com/office/drawing/2014/main" id="{CA88F641-F3CA-3246-A570-B293F3CD45C1}"/>
              </a:ext>
            </a:extLst>
          </p:cNvPr>
          <p:cNvSpPr/>
          <p:nvPr/>
        </p:nvSpPr>
        <p:spPr>
          <a:xfrm>
            <a:off x="7800266" y="4752656"/>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2400" b="1" dirty="0">
                <a:solidFill>
                  <a:schemeClr val="tx1"/>
                </a:solidFill>
                <a:latin typeface="Calibri Light"/>
              </a:rPr>
              <a:t>Distance-2</a:t>
            </a:r>
          </a:p>
        </p:txBody>
      </p:sp>
      <p:sp>
        <p:nvSpPr>
          <p:cNvPr id="70" name="Victim" descr=" 70">
            <a:extLst>
              <a:ext uri="{FF2B5EF4-FFF2-40B4-BE49-F238E27FC236}">
                <a16:creationId xmlns:a16="http://schemas.microsoft.com/office/drawing/2014/main" id="{FDDB190A-0774-174A-84E5-41BB75FD1AE9}"/>
              </a:ext>
            </a:extLst>
          </p:cNvPr>
          <p:cNvSpPr/>
          <p:nvPr/>
        </p:nvSpPr>
        <p:spPr>
          <a:xfrm>
            <a:off x="7800266" y="2843087"/>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2400" b="1" dirty="0">
                <a:solidFill>
                  <a:schemeClr val="tx1"/>
                </a:solidFill>
                <a:latin typeface="Calibri Light"/>
              </a:rPr>
              <a:t>Distance-2</a:t>
            </a:r>
          </a:p>
        </p:txBody>
      </p:sp>
      <p:sp>
        <p:nvSpPr>
          <p:cNvPr id="71" name="Error" descr=" 71">
            <a:extLst>
              <a:ext uri="{FF2B5EF4-FFF2-40B4-BE49-F238E27FC236}">
                <a16:creationId xmlns:a16="http://schemas.microsoft.com/office/drawing/2014/main" id="{261696FE-D08A-3B44-8977-A65147850325}"/>
              </a:ext>
            </a:extLst>
          </p:cNvPr>
          <p:cNvSpPr/>
          <p:nvPr/>
        </p:nvSpPr>
        <p:spPr>
          <a:xfrm>
            <a:off x="7688463" y="2736110"/>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2" name="Error" descr=" 72">
            <a:extLst>
              <a:ext uri="{FF2B5EF4-FFF2-40B4-BE49-F238E27FC236}">
                <a16:creationId xmlns:a16="http://schemas.microsoft.com/office/drawing/2014/main" id="{179AAD8D-60CA-7042-A7B8-36F1A215ED82}"/>
              </a:ext>
            </a:extLst>
          </p:cNvPr>
          <p:cNvSpPr/>
          <p:nvPr/>
        </p:nvSpPr>
        <p:spPr>
          <a:xfrm>
            <a:off x="7680316" y="4651814"/>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3" name="Error" descr=" 73">
            <a:extLst>
              <a:ext uri="{FF2B5EF4-FFF2-40B4-BE49-F238E27FC236}">
                <a16:creationId xmlns:a16="http://schemas.microsoft.com/office/drawing/2014/main" id="{86A4BE2D-4DCF-EC43-81BE-CBB4BC6AF178}"/>
              </a:ext>
            </a:extLst>
          </p:cNvPr>
          <p:cNvSpPr/>
          <p:nvPr/>
        </p:nvSpPr>
        <p:spPr>
          <a:xfrm>
            <a:off x="9452760" y="2734912"/>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4" name="Error" descr=" 74">
            <a:extLst>
              <a:ext uri="{FF2B5EF4-FFF2-40B4-BE49-F238E27FC236}">
                <a16:creationId xmlns:a16="http://schemas.microsoft.com/office/drawing/2014/main" id="{FCF5046C-93C8-0845-A463-F4F13CC0888F}"/>
              </a:ext>
            </a:extLst>
          </p:cNvPr>
          <p:cNvSpPr/>
          <p:nvPr/>
        </p:nvSpPr>
        <p:spPr>
          <a:xfrm>
            <a:off x="9470126" y="4679039"/>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nvGrpSpPr>
          <p:cNvPr id="52" name="Group 51" descr=" 52">
            <a:extLst>
              <a:ext uri="{FF2B5EF4-FFF2-40B4-BE49-F238E27FC236}">
                <a16:creationId xmlns:a16="http://schemas.microsoft.com/office/drawing/2014/main" id="{AB0B11C3-108C-A242-ABDD-C868E6A4414B}"/>
              </a:ext>
            </a:extLst>
          </p:cNvPr>
          <p:cNvGrpSpPr/>
          <p:nvPr/>
        </p:nvGrpSpPr>
        <p:grpSpPr>
          <a:xfrm>
            <a:off x="825300" y="2322452"/>
            <a:ext cx="3812265" cy="461665"/>
            <a:chOff x="139540" y="3660189"/>
            <a:chExt cx="3812265" cy="461665"/>
          </a:xfrm>
        </p:grpSpPr>
        <p:sp>
          <p:nvSpPr>
            <p:cNvPr id="53" name="TextBox 52">
              <a:extLst>
                <a:ext uri="{FF2B5EF4-FFF2-40B4-BE49-F238E27FC236}">
                  <a16:creationId xmlns:a16="http://schemas.microsoft.com/office/drawing/2014/main" id="{DA7C06C1-4865-6B43-B85C-CC62DE7924C2}"/>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54" name="Oval 53">
              <a:extLst>
                <a:ext uri="{FF2B5EF4-FFF2-40B4-BE49-F238E27FC236}">
                  <a16:creationId xmlns:a16="http://schemas.microsoft.com/office/drawing/2014/main" id="{9773A960-2078-D242-B45C-9D3123019FA9}"/>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55" name="Group 54" descr=" 55">
            <a:extLst>
              <a:ext uri="{FF2B5EF4-FFF2-40B4-BE49-F238E27FC236}">
                <a16:creationId xmlns:a16="http://schemas.microsoft.com/office/drawing/2014/main" id="{174257AF-B1B8-5E47-AE1B-82E1048EB71F}"/>
              </a:ext>
            </a:extLst>
          </p:cNvPr>
          <p:cNvGrpSpPr/>
          <p:nvPr/>
        </p:nvGrpSpPr>
        <p:grpSpPr>
          <a:xfrm>
            <a:off x="4344509" y="2310650"/>
            <a:ext cx="3011797" cy="461665"/>
            <a:chOff x="3258898" y="2751408"/>
            <a:chExt cx="3011797" cy="461665"/>
          </a:xfrm>
        </p:grpSpPr>
        <p:sp>
          <p:nvSpPr>
            <p:cNvPr id="56" name="TextBox 55">
              <a:extLst>
                <a:ext uri="{FF2B5EF4-FFF2-40B4-BE49-F238E27FC236}">
                  <a16:creationId xmlns:a16="http://schemas.microsoft.com/office/drawing/2014/main" id="{49BF1460-72E7-CE44-B71F-21BF240E479F}"/>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57" name="Oval 56">
              <a:extLst>
                <a:ext uri="{FF2B5EF4-FFF2-40B4-BE49-F238E27FC236}">
                  <a16:creationId xmlns:a16="http://schemas.microsoft.com/office/drawing/2014/main" id="{44A913F6-ECF0-9244-AE73-4F7FB2B81C0B}"/>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pic>
        <p:nvPicPr>
          <p:cNvPr id="59" name="Picture 58" descr=" 59">
            <a:extLst>
              <a:ext uri="{FF2B5EF4-FFF2-40B4-BE49-F238E27FC236}">
                <a16:creationId xmlns:a16="http://schemas.microsoft.com/office/drawing/2014/main" id="{7FD3388B-6B30-F147-AF73-ABA9440E9315}"/>
              </a:ext>
            </a:extLst>
          </p:cNvPr>
          <p:cNvPicPr>
            <a:picLocks noChangeAspect="1"/>
          </p:cNvPicPr>
          <p:nvPr/>
        </p:nvPicPr>
        <p:blipFill>
          <a:blip r:embed="rId3"/>
          <a:stretch>
            <a:fillRect/>
          </a:stretch>
        </p:blipFill>
        <p:spPr>
          <a:xfrm>
            <a:off x="660764" y="2265912"/>
            <a:ext cx="653053" cy="603851"/>
          </a:xfrm>
          <a:prstGeom prst="rect">
            <a:avLst/>
          </a:prstGeom>
        </p:spPr>
      </p:pic>
      <p:sp>
        <p:nvSpPr>
          <p:cNvPr id="60" name="TextBox 59" descr=" 60">
            <a:extLst>
              <a:ext uri="{FF2B5EF4-FFF2-40B4-BE49-F238E27FC236}">
                <a16:creationId xmlns:a16="http://schemas.microsoft.com/office/drawing/2014/main" id="{546F6E26-FC17-E14F-871B-18647332F052}"/>
              </a:ext>
            </a:extLst>
          </p:cNvPr>
          <p:cNvSpPr txBox="1"/>
          <p:nvPr/>
        </p:nvSpPr>
        <p:spPr>
          <a:xfrm>
            <a:off x="756239" y="3616968"/>
            <a:ext cx="4479989" cy="830997"/>
          </a:xfrm>
          <a:prstGeom prst="rect">
            <a:avLst/>
          </a:prstGeom>
          <a:noFill/>
        </p:spPr>
        <p:txBody>
          <a:bodyPr wrap="square" rtlCol="0">
            <a:spAutoFit/>
          </a:bodyPr>
          <a:lstStyle/>
          <a:p>
            <a:r>
              <a:rPr lang="en-US" sz="2400" b="1" dirty="0">
                <a:solidFill>
                  <a:srgbClr val="C00000"/>
                </a:solidFill>
              </a:rPr>
              <a:t>Google’s Half-Double Attack: </a:t>
            </a:r>
          </a:p>
          <a:p>
            <a:r>
              <a:rPr lang="en-US" sz="2400" b="1" dirty="0">
                <a:solidFill>
                  <a:srgbClr val="C00000"/>
                </a:solidFill>
              </a:rPr>
              <a:t>Exploits Mitigative Refresh [2021]</a:t>
            </a:r>
          </a:p>
        </p:txBody>
      </p:sp>
      <p:pic>
        <p:nvPicPr>
          <p:cNvPr id="64" name="Graphic 63" descr=" 64">
            <a:extLst>
              <a:ext uri="{FF2B5EF4-FFF2-40B4-BE49-F238E27FC236}">
                <a16:creationId xmlns:a16="http://schemas.microsoft.com/office/drawing/2014/main" id="{58205CAC-252D-2840-9152-F681DF59D8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2895" y="2883703"/>
            <a:ext cx="914400" cy="914400"/>
          </a:xfrm>
          <a:prstGeom prst="rect">
            <a:avLst/>
          </a:prstGeom>
        </p:spPr>
      </p:pic>
      <p:grpSp>
        <p:nvGrpSpPr>
          <p:cNvPr id="65" name="Group 64" descr=" 65">
            <a:extLst>
              <a:ext uri="{FF2B5EF4-FFF2-40B4-BE49-F238E27FC236}">
                <a16:creationId xmlns:a16="http://schemas.microsoft.com/office/drawing/2014/main" id="{A511BC32-A2A0-EC46-85B0-E543F135FD22}"/>
              </a:ext>
            </a:extLst>
          </p:cNvPr>
          <p:cNvGrpSpPr/>
          <p:nvPr/>
        </p:nvGrpSpPr>
        <p:grpSpPr>
          <a:xfrm>
            <a:off x="846720" y="4544602"/>
            <a:ext cx="5398288" cy="1107362"/>
            <a:chOff x="689405" y="4752829"/>
            <a:chExt cx="5398288" cy="1107362"/>
          </a:xfrm>
        </p:grpSpPr>
        <p:pic>
          <p:nvPicPr>
            <p:cNvPr id="66" name="Picture 65" descr="Graphical user interface, text, email&#10;&#10;Description automatically generated">
              <a:extLst>
                <a:ext uri="{FF2B5EF4-FFF2-40B4-BE49-F238E27FC236}">
                  <a16:creationId xmlns:a16="http://schemas.microsoft.com/office/drawing/2014/main" id="{CC0CD0C2-F524-4B48-BF7D-C6B6A8CE6500}"/>
                </a:ext>
              </a:extLst>
            </p:cNvPr>
            <p:cNvPicPr>
              <a:picLocks noChangeAspect="1"/>
            </p:cNvPicPr>
            <p:nvPr/>
          </p:nvPicPr>
          <p:blipFill>
            <a:blip r:embed="rId6"/>
            <a:stretch>
              <a:fillRect/>
            </a:stretch>
          </p:blipFill>
          <p:spPr>
            <a:xfrm>
              <a:off x="689405" y="4752829"/>
              <a:ext cx="5237890" cy="1107362"/>
            </a:xfrm>
            <a:prstGeom prst="rect">
              <a:avLst/>
            </a:prstGeom>
            <a:ln w="38100">
              <a:solidFill>
                <a:srgbClr val="C00000"/>
              </a:solidFill>
            </a:ln>
          </p:spPr>
        </p:pic>
        <p:sp>
          <p:nvSpPr>
            <p:cNvPr id="67" name="TextBox 66">
              <a:extLst>
                <a:ext uri="{FF2B5EF4-FFF2-40B4-BE49-F238E27FC236}">
                  <a16:creationId xmlns:a16="http://schemas.microsoft.com/office/drawing/2014/main" id="{C1B067CA-9AB3-6F42-A185-99812F3907AB}"/>
                </a:ext>
              </a:extLst>
            </p:cNvPr>
            <p:cNvSpPr txBox="1"/>
            <p:nvPr/>
          </p:nvSpPr>
          <p:spPr>
            <a:xfrm>
              <a:off x="4802682" y="5601350"/>
              <a:ext cx="1285011" cy="215444"/>
            </a:xfrm>
            <a:prstGeom prst="rect">
              <a:avLst/>
            </a:prstGeom>
            <a:noFill/>
          </p:spPr>
          <p:txBody>
            <a:bodyPr wrap="square" rtlCol="0">
              <a:spAutoFit/>
            </a:bodyPr>
            <a:lstStyle/>
            <a:p>
              <a:pPr algn="ctr"/>
              <a:r>
                <a:rPr lang="en-US" sz="800" dirty="0"/>
                <a:t>Source: </a:t>
              </a:r>
              <a:r>
                <a:rPr lang="en-US" sz="800" dirty="0" err="1"/>
                <a:t>ArsTechnica</a:t>
              </a:r>
              <a:endParaRPr lang="en-US" sz="800" dirty="0"/>
            </a:p>
          </p:txBody>
        </p:sp>
      </p:grpSp>
      <p:sp>
        <p:nvSpPr>
          <p:cNvPr id="38" name="Title 1" descr=" 2">
            <a:extLst>
              <a:ext uri="{FF2B5EF4-FFF2-40B4-BE49-F238E27FC236}">
                <a16:creationId xmlns:a16="http://schemas.microsoft.com/office/drawing/2014/main" id="{113C0256-62D9-5447-84CB-7DDD8AD7F940}"/>
              </a:ext>
            </a:extLst>
          </p:cNvPr>
          <p:cNvSpPr>
            <a:spLocks noGrp="1"/>
          </p:cNvSpPr>
          <p:nvPr>
            <p:ph type="title"/>
          </p:nvPr>
        </p:nvSpPr>
        <p:spPr>
          <a:xfrm>
            <a:off x="639234" y="207814"/>
            <a:ext cx="10913533" cy="711321"/>
          </a:xfrm>
        </p:spPr>
        <p:txBody>
          <a:bodyPr>
            <a:normAutofit/>
          </a:bodyPr>
          <a:lstStyle/>
          <a:p>
            <a:r>
              <a:rPr lang="en-US" dirty="0"/>
              <a:t>Recent Victim Focused Mitigations</a:t>
            </a:r>
          </a:p>
        </p:txBody>
      </p:sp>
    </p:spTree>
    <p:extLst>
      <p:ext uri="{BB962C8B-B14F-4D97-AF65-F5344CB8AC3E}">
        <p14:creationId xmlns:p14="http://schemas.microsoft.com/office/powerpoint/2010/main" val="20591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descr=" 4">
            <a:extLst>
              <a:ext uri="{FF2B5EF4-FFF2-40B4-BE49-F238E27FC236}">
                <a16:creationId xmlns:a16="http://schemas.microsoft.com/office/drawing/2014/main" id="{D9750E46-4034-FF40-86D6-39A22AF919D4}"/>
              </a:ext>
            </a:extLst>
          </p:cNvPr>
          <p:cNvSpPr>
            <a:spLocks noGrp="1"/>
          </p:cNvSpPr>
          <p:nvPr>
            <p:ph type="sldNum" sz="quarter" idx="12"/>
          </p:nvPr>
        </p:nvSpPr>
        <p:spPr/>
        <p:txBody>
          <a:bodyPr/>
          <a:lstStyle/>
          <a:p>
            <a:r>
              <a:rPr lang="en-US"/>
              <a:t>9</a:t>
            </a:r>
          </a:p>
        </p:txBody>
      </p:sp>
      <p:sp>
        <p:nvSpPr>
          <p:cNvPr id="43" name="Rounded Rectangle 42" descr=" 43">
            <a:extLst>
              <a:ext uri="{FF2B5EF4-FFF2-40B4-BE49-F238E27FC236}">
                <a16:creationId xmlns:a16="http://schemas.microsoft.com/office/drawing/2014/main" id="{9FBBB106-7292-D440-A587-5A5F2B43B2FC}"/>
              </a:ext>
            </a:extLst>
          </p:cNvPr>
          <p:cNvSpPr/>
          <p:nvPr/>
        </p:nvSpPr>
        <p:spPr>
          <a:xfrm>
            <a:off x="7376276" y="3176394"/>
            <a:ext cx="2971703" cy="1948405"/>
          </a:xfrm>
          <a:prstGeom prst="roundRect">
            <a:avLst>
              <a:gd name="adj" fmla="val 11319"/>
            </a:avLst>
          </a:prstGeom>
          <a:solidFill>
            <a:schemeClr val="bg1">
              <a:lumMod val="8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cxnSp>
        <p:nvCxnSpPr>
          <p:cNvPr id="44" name="Wordline" descr=" 44">
            <a:extLst>
              <a:ext uri="{FF2B5EF4-FFF2-40B4-BE49-F238E27FC236}">
                <a16:creationId xmlns:a16="http://schemas.microsoft.com/office/drawing/2014/main" id="{7D09A22F-ECCC-5540-A85D-B34D4E38C352}"/>
              </a:ext>
            </a:extLst>
          </p:cNvPr>
          <p:cNvCxnSpPr>
            <a:cxnSpLocks/>
          </p:cNvCxnSpPr>
          <p:nvPr/>
        </p:nvCxnSpPr>
        <p:spPr>
          <a:xfrm>
            <a:off x="7532805" y="3557823"/>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descr=" 45">
            <a:extLst>
              <a:ext uri="{FF2B5EF4-FFF2-40B4-BE49-F238E27FC236}">
                <a16:creationId xmlns:a16="http://schemas.microsoft.com/office/drawing/2014/main" id="{85312380-91A3-A149-A550-475577AADE61}"/>
              </a:ext>
            </a:extLst>
          </p:cNvPr>
          <p:cNvCxnSpPr>
            <a:cxnSpLocks/>
          </p:cNvCxnSpPr>
          <p:nvPr/>
        </p:nvCxnSpPr>
        <p:spPr>
          <a:xfrm>
            <a:off x="7532805" y="4016118"/>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Wordline" descr=" 46">
            <a:extLst>
              <a:ext uri="{FF2B5EF4-FFF2-40B4-BE49-F238E27FC236}">
                <a16:creationId xmlns:a16="http://schemas.microsoft.com/office/drawing/2014/main" id="{8419E843-4205-4943-9E14-3A4997A28180}"/>
              </a:ext>
            </a:extLst>
          </p:cNvPr>
          <p:cNvCxnSpPr>
            <a:cxnSpLocks/>
          </p:cNvCxnSpPr>
          <p:nvPr/>
        </p:nvCxnSpPr>
        <p:spPr>
          <a:xfrm>
            <a:off x="7532805" y="4521821"/>
            <a:ext cx="26517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Victim" descr=" 47">
            <a:extLst>
              <a:ext uri="{FF2B5EF4-FFF2-40B4-BE49-F238E27FC236}">
                <a16:creationId xmlns:a16="http://schemas.microsoft.com/office/drawing/2014/main" id="{4F79A040-0023-BC42-8A16-12ED706D8B58}"/>
              </a:ext>
            </a:extLst>
          </p:cNvPr>
          <p:cNvSpPr/>
          <p:nvPr/>
        </p:nvSpPr>
        <p:spPr>
          <a:xfrm>
            <a:off x="7795196" y="4279836"/>
            <a:ext cx="2134819" cy="466562"/>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48" name="Aggressor" descr=" 48">
            <a:extLst>
              <a:ext uri="{FF2B5EF4-FFF2-40B4-BE49-F238E27FC236}">
                <a16:creationId xmlns:a16="http://schemas.microsoft.com/office/drawing/2014/main" id="{F695F8CF-0EBB-0A40-894A-AA8ED0E5DCCC}"/>
              </a:ext>
            </a:extLst>
          </p:cNvPr>
          <p:cNvSpPr/>
          <p:nvPr/>
        </p:nvSpPr>
        <p:spPr>
          <a:xfrm>
            <a:off x="7797643" y="3777625"/>
            <a:ext cx="2129925"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49" name="Victim" descr=" 49">
            <a:extLst>
              <a:ext uri="{FF2B5EF4-FFF2-40B4-BE49-F238E27FC236}">
                <a16:creationId xmlns:a16="http://schemas.microsoft.com/office/drawing/2014/main" id="{B23F80FD-2CF3-E842-A746-DFDBA7F55BE0}"/>
              </a:ext>
            </a:extLst>
          </p:cNvPr>
          <p:cNvSpPr/>
          <p:nvPr/>
        </p:nvSpPr>
        <p:spPr>
          <a:xfrm>
            <a:off x="7795196" y="3312962"/>
            <a:ext cx="2134819" cy="466562"/>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39" name="TextBox 38" descr=" 39">
            <a:extLst>
              <a:ext uri="{FF2B5EF4-FFF2-40B4-BE49-F238E27FC236}">
                <a16:creationId xmlns:a16="http://schemas.microsoft.com/office/drawing/2014/main" id="{A2ACE061-1F95-554A-968E-F5EE147337BE}"/>
              </a:ext>
            </a:extLst>
          </p:cNvPr>
          <p:cNvSpPr txBox="1"/>
          <p:nvPr/>
        </p:nvSpPr>
        <p:spPr>
          <a:xfrm>
            <a:off x="8075581" y="4717504"/>
            <a:ext cx="1566209" cy="461665"/>
          </a:xfrm>
          <a:prstGeom prst="rect">
            <a:avLst/>
          </a:prstGeom>
          <a:noFill/>
        </p:spPr>
        <p:txBody>
          <a:bodyPr wrap="square" rtlCol="0">
            <a:spAutoFit/>
          </a:bodyPr>
          <a:lstStyle/>
          <a:p>
            <a:pPr algn="ctr"/>
            <a:r>
              <a:rPr lang="en-US" sz="2400" b="1" dirty="0"/>
              <a:t>DRAM</a:t>
            </a:r>
          </a:p>
        </p:txBody>
      </p:sp>
      <p:sp>
        <p:nvSpPr>
          <p:cNvPr id="40" name="Right Arrow 39" descr=" 40">
            <a:extLst>
              <a:ext uri="{FF2B5EF4-FFF2-40B4-BE49-F238E27FC236}">
                <a16:creationId xmlns:a16="http://schemas.microsoft.com/office/drawing/2014/main" id="{BC68AED9-27E2-F74E-B0C1-A442E331563D}"/>
              </a:ext>
            </a:extLst>
          </p:cNvPr>
          <p:cNvSpPr/>
          <p:nvPr/>
        </p:nvSpPr>
        <p:spPr>
          <a:xfrm rot="20353194">
            <a:off x="6924121" y="3516596"/>
            <a:ext cx="594201" cy="32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descr=" 41">
            <a:extLst>
              <a:ext uri="{FF2B5EF4-FFF2-40B4-BE49-F238E27FC236}">
                <a16:creationId xmlns:a16="http://schemas.microsoft.com/office/drawing/2014/main" id="{E774CAD1-B039-AE4A-8E48-B846607D4BD2}"/>
              </a:ext>
            </a:extLst>
          </p:cNvPr>
          <p:cNvSpPr/>
          <p:nvPr/>
        </p:nvSpPr>
        <p:spPr>
          <a:xfrm rot="1246806" flipV="1">
            <a:off x="6924121" y="4223689"/>
            <a:ext cx="594201" cy="32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descr=" 42">
            <a:extLst>
              <a:ext uri="{FF2B5EF4-FFF2-40B4-BE49-F238E27FC236}">
                <a16:creationId xmlns:a16="http://schemas.microsoft.com/office/drawing/2014/main" id="{8779FC24-BE76-6D4B-AF92-1F354A3710BB}"/>
              </a:ext>
            </a:extLst>
          </p:cNvPr>
          <p:cNvSpPr txBox="1"/>
          <p:nvPr/>
        </p:nvSpPr>
        <p:spPr>
          <a:xfrm>
            <a:off x="5602503" y="3825195"/>
            <a:ext cx="1566209" cy="461665"/>
          </a:xfrm>
          <a:prstGeom prst="rect">
            <a:avLst/>
          </a:prstGeom>
          <a:noFill/>
          <a:ln>
            <a:noFill/>
          </a:ln>
        </p:spPr>
        <p:txBody>
          <a:bodyPr wrap="square" rtlCol="0">
            <a:spAutoFit/>
          </a:bodyPr>
          <a:lstStyle/>
          <a:p>
            <a:pPr algn="ctr"/>
            <a:r>
              <a:rPr lang="en-US" sz="2400" b="1" dirty="0">
                <a:solidFill>
                  <a:srgbClr val="C00000"/>
                </a:solidFill>
              </a:rPr>
              <a:t>Refresh</a:t>
            </a:r>
          </a:p>
        </p:txBody>
      </p:sp>
      <p:pic>
        <p:nvPicPr>
          <p:cNvPr id="31" name="Picture 8" descr=" 31">
            <a:extLst>
              <a:ext uri="{FF2B5EF4-FFF2-40B4-BE49-F238E27FC236}">
                <a16:creationId xmlns:a16="http://schemas.microsoft.com/office/drawing/2014/main" id="{039A8301-9B8C-7947-AB57-0E1251A7D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97" y="1769394"/>
            <a:ext cx="3351261" cy="772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descr=" 5">
            <a:extLst>
              <a:ext uri="{FF2B5EF4-FFF2-40B4-BE49-F238E27FC236}">
                <a16:creationId xmlns:a16="http://schemas.microsoft.com/office/drawing/2014/main" id="{D37D6C53-9443-BA48-BA92-C9F4B8E7FA8F}"/>
              </a:ext>
            </a:extLst>
          </p:cNvPr>
          <p:cNvCxnSpPr>
            <a:cxnSpLocks/>
          </p:cNvCxnSpPr>
          <p:nvPr/>
        </p:nvCxnSpPr>
        <p:spPr>
          <a:xfrm flipH="1" flipV="1">
            <a:off x="7186497" y="2541483"/>
            <a:ext cx="248289" cy="71441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descr=" 36">
            <a:extLst>
              <a:ext uri="{FF2B5EF4-FFF2-40B4-BE49-F238E27FC236}">
                <a16:creationId xmlns:a16="http://schemas.microsoft.com/office/drawing/2014/main" id="{B0B1B006-B30F-CA47-B87B-7699DA00614E}"/>
              </a:ext>
            </a:extLst>
          </p:cNvPr>
          <p:cNvCxnSpPr>
            <a:cxnSpLocks/>
          </p:cNvCxnSpPr>
          <p:nvPr/>
        </p:nvCxnSpPr>
        <p:spPr>
          <a:xfrm flipV="1">
            <a:off x="10282778" y="2479891"/>
            <a:ext cx="254980" cy="764102"/>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69" name="Victim" descr=" 69">
            <a:extLst>
              <a:ext uri="{FF2B5EF4-FFF2-40B4-BE49-F238E27FC236}">
                <a16:creationId xmlns:a16="http://schemas.microsoft.com/office/drawing/2014/main" id="{CA88F641-F3CA-3246-A570-B293F3CD45C1}"/>
              </a:ext>
            </a:extLst>
          </p:cNvPr>
          <p:cNvSpPr/>
          <p:nvPr/>
        </p:nvSpPr>
        <p:spPr>
          <a:xfrm>
            <a:off x="7800266" y="4752656"/>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2400" b="1" dirty="0">
                <a:solidFill>
                  <a:schemeClr val="tx1"/>
                </a:solidFill>
                <a:latin typeface="Calibri Light"/>
              </a:rPr>
              <a:t>Distance-2</a:t>
            </a:r>
          </a:p>
        </p:txBody>
      </p:sp>
      <p:sp>
        <p:nvSpPr>
          <p:cNvPr id="70" name="Victim" descr=" 70">
            <a:extLst>
              <a:ext uri="{FF2B5EF4-FFF2-40B4-BE49-F238E27FC236}">
                <a16:creationId xmlns:a16="http://schemas.microsoft.com/office/drawing/2014/main" id="{FDDB190A-0774-174A-84E5-41BB75FD1AE9}"/>
              </a:ext>
            </a:extLst>
          </p:cNvPr>
          <p:cNvSpPr/>
          <p:nvPr/>
        </p:nvSpPr>
        <p:spPr>
          <a:xfrm>
            <a:off x="7800266" y="2843087"/>
            <a:ext cx="2134819" cy="466562"/>
          </a:xfrm>
          <a:prstGeom prst="rect">
            <a:avLst/>
          </a:prstGeom>
          <a:solidFill>
            <a:srgbClr val="FDD966"/>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2400" b="1" dirty="0">
                <a:solidFill>
                  <a:schemeClr val="tx1"/>
                </a:solidFill>
                <a:latin typeface="Calibri Light"/>
              </a:rPr>
              <a:t>Distance-2</a:t>
            </a:r>
          </a:p>
        </p:txBody>
      </p:sp>
      <p:sp>
        <p:nvSpPr>
          <p:cNvPr id="71" name="Error" descr=" 71">
            <a:extLst>
              <a:ext uri="{FF2B5EF4-FFF2-40B4-BE49-F238E27FC236}">
                <a16:creationId xmlns:a16="http://schemas.microsoft.com/office/drawing/2014/main" id="{261696FE-D08A-3B44-8977-A65147850325}"/>
              </a:ext>
            </a:extLst>
          </p:cNvPr>
          <p:cNvSpPr/>
          <p:nvPr/>
        </p:nvSpPr>
        <p:spPr>
          <a:xfrm>
            <a:off x="7688463" y="2736110"/>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2" name="Error" descr=" 72">
            <a:extLst>
              <a:ext uri="{FF2B5EF4-FFF2-40B4-BE49-F238E27FC236}">
                <a16:creationId xmlns:a16="http://schemas.microsoft.com/office/drawing/2014/main" id="{179AAD8D-60CA-7042-A7B8-36F1A215ED82}"/>
              </a:ext>
            </a:extLst>
          </p:cNvPr>
          <p:cNvSpPr/>
          <p:nvPr/>
        </p:nvSpPr>
        <p:spPr>
          <a:xfrm>
            <a:off x="7680316" y="4651814"/>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3" name="Error" descr=" 73">
            <a:extLst>
              <a:ext uri="{FF2B5EF4-FFF2-40B4-BE49-F238E27FC236}">
                <a16:creationId xmlns:a16="http://schemas.microsoft.com/office/drawing/2014/main" id="{86A4BE2D-4DCF-EC43-81BE-CBB4BC6AF178}"/>
              </a:ext>
            </a:extLst>
          </p:cNvPr>
          <p:cNvSpPr/>
          <p:nvPr/>
        </p:nvSpPr>
        <p:spPr>
          <a:xfrm>
            <a:off x="9452760" y="2734912"/>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4" name="Error" descr=" 74">
            <a:extLst>
              <a:ext uri="{FF2B5EF4-FFF2-40B4-BE49-F238E27FC236}">
                <a16:creationId xmlns:a16="http://schemas.microsoft.com/office/drawing/2014/main" id="{FCF5046C-93C8-0845-A463-F4F13CC0888F}"/>
              </a:ext>
            </a:extLst>
          </p:cNvPr>
          <p:cNvSpPr/>
          <p:nvPr/>
        </p:nvSpPr>
        <p:spPr>
          <a:xfrm>
            <a:off x="9470126" y="4679039"/>
            <a:ext cx="609600" cy="609600"/>
          </a:xfrm>
          <a:prstGeom prst="mathMultiply">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7" name="Rectangle 36" descr=" 50">
            <a:extLst>
              <a:ext uri="{FF2B5EF4-FFF2-40B4-BE49-F238E27FC236}">
                <a16:creationId xmlns:a16="http://schemas.microsoft.com/office/drawing/2014/main" id="{64B9E79C-5EC7-6942-B8EE-5926D25B5382}"/>
              </a:ext>
            </a:extLst>
          </p:cNvPr>
          <p:cNvSpPr/>
          <p:nvPr/>
        </p:nvSpPr>
        <p:spPr>
          <a:xfrm>
            <a:off x="-11390" y="5960521"/>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Need New Mitigative Action Resilient to Current and Emerging Attack Patterns</a:t>
            </a:r>
          </a:p>
          <a:p>
            <a:pPr algn="ctr"/>
            <a:r>
              <a:rPr lang="en-US" sz="2400" b="1" dirty="0"/>
              <a:t>(preferably without requiring knowledge of DRAM mapping function)</a:t>
            </a:r>
            <a:endParaRPr lang="en-US" sz="2400" dirty="0">
              <a:solidFill>
                <a:schemeClr val="bg1"/>
              </a:solidFill>
            </a:endParaRPr>
          </a:p>
        </p:txBody>
      </p:sp>
      <p:grpSp>
        <p:nvGrpSpPr>
          <p:cNvPr id="52" name="Group 51" descr=" 52">
            <a:extLst>
              <a:ext uri="{FF2B5EF4-FFF2-40B4-BE49-F238E27FC236}">
                <a16:creationId xmlns:a16="http://schemas.microsoft.com/office/drawing/2014/main" id="{AB0B11C3-108C-A242-ABDD-C868E6A4414B}"/>
              </a:ext>
            </a:extLst>
          </p:cNvPr>
          <p:cNvGrpSpPr/>
          <p:nvPr/>
        </p:nvGrpSpPr>
        <p:grpSpPr>
          <a:xfrm>
            <a:off x="825300" y="2322452"/>
            <a:ext cx="3812265" cy="461665"/>
            <a:chOff x="139540" y="3660189"/>
            <a:chExt cx="3812265" cy="461665"/>
          </a:xfrm>
        </p:grpSpPr>
        <p:sp>
          <p:nvSpPr>
            <p:cNvPr id="53" name="TextBox 52">
              <a:extLst>
                <a:ext uri="{FF2B5EF4-FFF2-40B4-BE49-F238E27FC236}">
                  <a16:creationId xmlns:a16="http://schemas.microsoft.com/office/drawing/2014/main" id="{DA7C06C1-4865-6B43-B85C-CC62DE7924C2}"/>
                </a:ext>
              </a:extLst>
            </p:cNvPr>
            <p:cNvSpPr txBox="1"/>
            <p:nvPr/>
          </p:nvSpPr>
          <p:spPr>
            <a:xfrm>
              <a:off x="139540" y="3660189"/>
              <a:ext cx="3812265" cy="461665"/>
            </a:xfrm>
            <a:prstGeom prst="rect">
              <a:avLst/>
            </a:prstGeom>
            <a:noFill/>
          </p:spPr>
          <p:txBody>
            <a:bodyPr wrap="square" rtlCol="0">
              <a:spAutoFit/>
            </a:bodyPr>
            <a:lstStyle/>
            <a:p>
              <a:pPr algn="ctr"/>
              <a:r>
                <a:rPr lang="en-US" sz="2400" b="1" dirty="0"/>
                <a:t>Track Aggressor Rows</a:t>
              </a:r>
            </a:p>
          </p:txBody>
        </p:sp>
        <p:sp>
          <p:nvSpPr>
            <p:cNvPr id="54" name="Oval 53">
              <a:extLst>
                <a:ext uri="{FF2B5EF4-FFF2-40B4-BE49-F238E27FC236}">
                  <a16:creationId xmlns:a16="http://schemas.microsoft.com/office/drawing/2014/main" id="{9773A960-2078-D242-B45C-9D3123019FA9}"/>
                </a:ext>
              </a:extLst>
            </p:cNvPr>
            <p:cNvSpPr/>
            <p:nvPr/>
          </p:nvSpPr>
          <p:spPr>
            <a:xfrm>
              <a:off x="191689" y="3721484"/>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b="1" dirty="0">
                <a:solidFill>
                  <a:schemeClr val="bg1"/>
                </a:solidFill>
              </a:endParaRPr>
            </a:p>
          </p:txBody>
        </p:sp>
      </p:grpSp>
      <p:grpSp>
        <p:nvGrpSpPr>
          <p:cNvPr id="55" name="Group 54" descr=" 55">
            <a:extLst>
              <a:ext uri="{FF2B5EF4-FFF2-40B4-BE49-F238E27FC236}">
                <a16:creationId xmlns:a16="http://schemas.microsoft.com/office/drawing/2014/main" id="{174257AF-B1B8-5E47-AE1B-82E1048EB71F}"/>
              </a:ext>
            </a:extLst>
          </p:cNvPr>
          <p:cNvGrpSpPr/>
          <p:nvPr/>
        </p:nvGrpSpPr>
        <p:grpSpPr>
          <a:xfrm>
            <a:off x="4344509" y="2310650"/>
            <a:ext cx="3011797" cy="461665"/>
            <a:chOff x="3258898" y="2751408"/>
            <a:chExt cx="3011797" cy="461665"/>
          </a:xfrm>
        </p:grpSpPr>
        <p:sp>
          <p:nvSpPr>
            <p:cNvPr id="56" name="TextBox 55">
              <a:extLst>
                <a:ext uri="{FF2B5EF4-FFF2-40B4-BE49-F238E27FC236}">
                  <a16:creationId xmlns:a16="http://schemas.microsoft.com/office/drawing/2014/main" id="{49BF1460-72E7-CE44-B71F-21BF240E479F}"/>
                </a:ext>
              </a:extLst>
            </p:cNvPr>
            <p:cNvSpPr txBox="1"/>
            <p:nvPr/>
          </p:nvSpPr>
          <p:spPr>
            <a:xfrm>
              <a:off x="3292514" y="2751408"/>
              <a:ext cx="2978181" cy="461665"/>
            </a:xfrm>
            <a:prstGeom prst="rect">
              <a:avLst/>
            </a:prstGeom>
            <a:noFill/>
          </p:spPr>
          <p:txBody>
            <a:bodyPr wrap="square" rtlCol="0">
              <a:spAutoFit/>
            </a:bodyPr>
            <a:lstStyle/>
            <a:p>
              <a:pPr algn="ctr"/>
              <a:r>
                <a:rPr lang="en-US" sz="2400" b="1" dirty="0"/>
                <a:t>Mitigative Action</a:t>
              </a:r>
            </a:p>
          </p:txBody>
        </p:sp>
        <p:sp>
          <p:nvSpPr>
            <p:cNvPr id="57" name="Oval 56">
              <a:extLst>
                <a:ext uri="{FF2B5EF4-FFF2-40B4-BE49-F238E27FC236}">
                  <a16:creationId xmlns:a16="http://schemas.microsoft.com/office/drawing/2014/main" id="{44A913F6-ECF0-9244-AE73-4F7FB2B81C0B}"/>
                </a:ext>
              </a:extLst>
            </p:cNvPr>
            <p:cNvSpPr/>
            <p:nvPr/>
          </p:nvSpPr>
          <p:spPr>
            <a:xfrm>
              <a:off x="3258898" y="2812703"/>
              <a:ext cx="366717" cy="3390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b="1" dirty="0">
                <a:solidFill>
                  <a:schemeClr val="bg1"/>
                </a:solidFill>
              </a:endParaRPr>
            </a:p>
          </p:txBody>
        </p:sp>
      </p:grpSp>
      <p:pic>
        <p:nvPicPr>
          <p:cNvPr id="59" name="Picture 58" descr=" 59">
            <a:extLst>
              <a:ext uri="{FF2B5EF4-FFF2-40B4-BE49-F238E27FC236}">
                <a16:creationId xmlns:a16="http://schemas.microsoft.com/office/drawing/2014/main" id="{7FD3388B-6B30-F147-AF73-ABA9440E9315}"/>
              </a:ext>
            </a:extLst>
          </p:cNvPr>
          <p:cNvPicPr>
            <a:picLocks noChangeAspect="1"/>
          </p:cNvPicPr>
          <p:nvPr/>
        </p:nvPicPr>
        <p:blipFill>
          <a:blip r:embed="rId3"/>
          <a:stretch>
            <a:fillRect/>
          </a:stretch>
        </p:blipFill>
        <p:spPr>
          <a:xfrm>
            <a:off x="660764" y="2265912"/>
            <a:ext cx="653053" cy="603851"/>
          </a:xfrm>
          <a:prstGeom prst="rect">
            <a:avLst/>
          </a:prstGeom>
        </p:spPr>
      </p:pic>
      <p:pic>
        <p:nvPicPr>
          <p:cNvPr id="64" name="Graphic 63" descr=" 64">
            <a:extLst>
              <a:ext uri="{FF2B5EF4-FFF2-40B4-BE49-F238E27FC236}">
                <a16:creationId xmlns:a16="http://schemas.microsoft.com/office/drawing/2014/main" id="{58205CAC-252D-2840-9152-F681DF59D8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2895" y="2883703"/>
            <a:ext cx="914400" cy="914400"/>
          </a:xfrm>
          <a:prstGeom prst="rect">
            <a:avLst/>
          </a:prstGeom>
        </p:spPr>
      </p:pic>
      <p:sp>
        <p:nvSpPr>
          <p:cNvPr id="50" name="Title 1" descr=" 2">
            <a:extLst>
              <a:ext uri="{FF2B5EF4-FFF2-40B4-BE49-F238E27FC236}">
                <a16:creationId xmlns:a16="http://schemas.microsoft.com/office/drawing/2014/main" id="{115DDF46-4FA2-0B48-8034-218606374FE5}"/>
              </a:ext>
            </a:extLst>
          </p:cNvPr>
          <p:cNvSpPr>
            <a:spLocks noGrp="1"/>
          </p:cNvSpPr>
          <p:nvPr>
            <p:ph type="title"/>
          </p:nvPr>
        </p:nvSpPr>
        <p:spPr>
          <a:xfrm>
            <a:off x="639234" y="207814"/>
            <a:ext cx="10913533" cy="711321"/>
          </a:xfrm>
        </p:spPr>
        <p:txBody>
          <a:bodyPr>
            <a:normAutofit/>
          </a:bodyPr>
          <a:lstStyle/>
          <a:p>
            <a:r>
              <a:rPr lang="en-US" dirty="0"/>
              <a:t>Recent Victim Focused Mitigations</a:t>
            </a:r>
          </a:p>
        </p:txBody>
      </p:sp>
      <p:sp>
        <p:nvSpPr>
          <p:cNvPr id="51" name="TextBox 50" descr=" 60">
            <a:extLst>
              <a:ext uri="{FF2B5EF4-FFF2-40B4-BE49-F238E27FC236}">
                <a16:creationId xmlns:a16="http://schemas.microsoft.com/office/drawing/2014/main" id="{10F3DDE0-485A-1A45-9B3E-2830F2392A42}"/>
              </a:ext>
            </a:extLst>
          </p:cNvPr>
          <p:cNvSpPr txBox="1"/>
          <p:nvPr/>
        </p:nvSpPr>
        <p:spPr>
          <a:xfrm>
            <a:off x="756239" y="3616968"/>
            <a:ext cx="4479989" cy="830997"/>
          </a:xfrm>
          <a:prstGeom prst="rect">
            <a:avLst/>
          </a:prstGeom>
          <a:noFill/>
        </p:spPr>
        <p:txBody>
          <a:bodyPr wrap="square" rtlCol="0">
            <a:spAutoFit/>
          </a:bodyPr>
          <a:lstStyle/>
          <a:p>
            <a:r>
              <a:rPr lang="en-US" sz="2400" b="1" dirty="0">
                <a:solidFill>
                  <a:srgbClr val="C00000"/>
                </a:solidFill>
              </a:rPr>
              <a:t>Google’s Half-Double Attack: </a:t>
            </a:r>
          </a:p>
          <a:p>
            <a:r>
              <a:rPr lang="en-US" sz="2400" b="1" dirty="0">
                <a:solidFill>
                  <a:srgbClr val="C00000"/>
                </a:solidFill>
              </a:rPr>
              <a:t>Exploits Mitigative Refresh [2021]</a:t>
            </a:r>
          </a:p>
        </p:txBody>
      </p:sp>
      <p:grpSp>
        <p:nvGrpSpPr>
          <p:cNvPr id="58" name="Group 57" descr=" 65">
            <a:extLst>
              <a:ext uri="{FF2B5EF4-FFF2-40B4-BE49-F238E27FC236}">
                <a16:creationId xmlns:a16="http://schemas.microsoft.com/office/drawing/2014/main" id="{F6C7B8B1-6200-8A4C-8B06-3A609676DEF8}"/>
              </a:ext>
            </a:extLst>
          </p:cNvPr>
          <p:cNvGrpSpPr/>
          <p:nvPr/>
        </p:nvGrpSpPr>
        <p:grpSpPr>
          <a:xfrm>
            <a:off x="846720" y="4544602"/>
            <a:ext cx="5398288" cy="1107362"/>
            <a:chOff x="689405" y="4752829"/>
            <a:chExt cx="5398288" cy="1107362"/>
          </a:xfrm>
        </p:grpSpPr>
        <p:pic>
          <p:nvPicPr>
            <p:cNvPr id="61" name="Picture 60" descr="Graphical user interface, text, email&#10;&#10;Description automatically generated">
              <a:extLst>
                <a:ext uri="{FF2B5EF4-FFF2-40B4-BE49-F238E27FC236}">
                  <a16:creationId xmlns:a16="http://schemas.microsoft.com/office/drawing/2014/main" id="{B1ACB2BF-701C-A94C-BA68-39C2EBDC0482}"/>
                </a:ext>
              </a:extLst>
            </p:cNvPr>
            <p:cNvPicPr>
              <a:picLocks noChangeAspect="1"/>
            </p:cNvPicPr>
            <p:nvPr/>
          </p:nvPicPr>
          <p:blipFill>
            <a:blip r:embed="rId6"/>
            <a:stretch>
              <a:fillRect/>
            </a:stretch>
          </p:blipFill>
          <p:spPr>
            <a:xfrm>
              <a:off x="689405" y="4752829"/>
              <a:ext cx="5237890" cy="1107362"/>
            </a:xfrm>
            <a:prstGeom prst="rect">
              <a:avLst/>
            </a:prstGeom>
            <a:ln w="38100">
              <a:solidFill>
                <a:srgbClr val="C00000"/>
              </a:solidFill>
            </a:ln>
          </p:spPr>
        </p:pic>
        <p:sp>
          <p:nvSpPr>
            <p:cNvPr id="62" name="TextBox 61">
              <a:extLst>
                <a:ext uri="{FF2B5EF4-FFF2-40B4-BE49-F238E27FC236}">
                  <a16:creationId xmlns:a16="http://schemas.microsoft.com/office/drawing/2014/main" id="{590F987C-BF17-5345-BFE8-D87DA79FD62F}"/>
                </a:ext>
              </a:extLst>
            </p:cNvPr>
            <p:cNvSpPr txBox="1"/>
            <p:nvPr/>
          </p:nvSpPr>
          <p:spPr>
            <a:xfrm>
              <a:off x="4802682" y="5601350"/>
              <a:ext cx="1285011" cy="215444"/>
            </a:xfrm>
            <a:prstGeom prst="rect">
              <a:avLst/>
            </a:prstGeom>
            <a:noFill/>
          </p:spPr>
          <p:txBody>
            <a:bodyPr wrap="square" rtlCol="0">
              <a:spAutoFit/>
            </a:bodyPr>
            <a:lstStyle/>
            <a:p>
              <a:pPr algn="ctr"/>
              <a:r>
                <a:rPr lang="en-US" sz="800" dirty="0"/>
                <a:t>Source: </a:t>
              </a:r>
              <a:r>
                <a:rPr lang="en-US" sz="800" dirty="0" err="1"/>
                <a:t>ArsTechnica</a:t>
              </a:r>
              <a:endParaRPr lang="en-US" sz="800" dirty="0"/>
            </a:p>
          </p:txBody>
        </p:sp>
      </p:grpSp>
    </p:spTree>
    <p:extLst>
      <p:ext uri="{BB962C8B-B14F-4D97-AF65-F5344CB8AC3E}">
        <p14:creationId xmlns:p14="http://schemas.microsoft.com/office/powerpoint/2010/main" val="201319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descr=" 84">
            <a:extLst>
              <a:ext uri="{FF2B5EF4-FFF2-40B4-BE49-F238E27FC236}">
                <a16:creationId xmlns:a16="http://schemas.microsoft.com/office/drawing/2014/main" id="{520A31D1-6A2B-C84A-932F-B6CE66573EAD}"/>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6" name="Oval 5" descr=" 6">
            <a:extLst>
              <a:ext uri="{FF2B5EF4-FFF2-40B4-BE49-F238E27FC236}">
                <a16:creationId xmlns:a16="http://schemas.microsoft.com/office/drawing/2014/main" id="{D7A915F6-093B-0445-9067-DC810B86E373}"/>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descr=" 7">
            <a:extLst>
              <a:ext uri="{FF2B5EF4-FFF2-40B4-BE49-F238E27FC236}">
                <a16:creationId xmlns:a16="http://schemas.microsoft.com/office/drawing/2014/main" id="{17A3DAAC-B767-1A4E-AE90-C11B0C9E748E}"/>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descr=" 8">
            <a:extLst>
              <a:ext uri="{FF2B5EF4-FFF2-40B4-BE49-F238E27FC236}">
                <a16:creationId xmlns:a16="http://schemas.microsoft.com/office/drawing/2014/main" id="{E75965CE-50BF-174E-AB5B-9C4B83D20C4C}"/>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a:extLst>
              <a:ext uri="{FF2B5EF4-FFF2-40B4-BE49-F238E27FC236}">
                <a16:creationId xmlns:a16="http://schemas.microsoft.com/office/drawing/2014/main" id="{D53D7C4F-AFD7-5744-94D5-5BB9B5C4D6AE}"/>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 33">
            <a:extLst>
              <a:ext uri="{FF2B5EF4-FFF2-40B4-BE49-F238E27FC236}">
                <a16:creationId xmlns:a16="http://schemas.microsoft.com/office/drawing/2014/main" id="{150995F3-B19D-834D-97C7-E4F2156B31BF}"/>
              </a:ext>
            </a:extLst>
          </p:cNvPr>
          <p:cNvSpPr txBox="1"/>
          <p:nvPr/>
        </p:nvSpPr>
        <p:spPr>
          <a:xfrm>
            <a:off x="687187" y="1234231"/>
            <a:ext cx="4598269" cy="769441"/>
          </a:xfrm>
          <a:prstGeom prst="rect">
            <a:avLst/>
          </a:prstGeom>
          <a:noFill/>
        </p:spPr>
        <p:txBody>
          <a:bodyPr wrap="square" rtlCol="0">
            <a:spAutoFit/>
          </a:bodyPr>
          <a:lstStyle/>
          <a:p>
            <a:pPr algn="ctr"/>
            <a:r>
              <a:rPr lang="en-US" sz="2200" b="1" dirty="0"/>
              <a:t>DRAM Scaling for Increased Capacity </a:t>
            </a:r>
          </a:p>
          <a:p>
            <a:pPr marL="342900" indent="-342900" algn="ctr">
              <a:buChar char=" "/>
            </a:pPr>
            <a:r>
              <a:rPr lang="en-US" sz="2200" b="1">
                <a:solidFill>
                  <a:srgbClr val="C00000"/>
                </a:solidFill>
                <a:sym typeface="Wingdings" pitchFamily="2" charset="2"/>
              </a:rPr>
              <a:t>     </a:t>
            </a:r>
            <a:r>
              <a:rPr lang="en-US" sz="2200" b="1">
                <a:solidFill>
                  <a:srgbClr val="C00000"/>
                </a:solidFill>
              </a:rPr>
              <a:t>                       </a:t>
            </a:r>
            <a:endParaRPr lang="en-US" sz="2200" b="1" dirty="0">
              <a:solidFill>
                <a:srgbClr val="C00000"/>
              </a:solidFill>
            </a:endParaRPr>
          </a:p>
        </p:txBody>
      </p:sp>
      <p:sp>
        <p:nvSpPr>
          <p:cNvPr id="103" name="TextBox 102" descr=" 103">
            <a:extLst>
              <a:ext uri="{FF2B5EF4-FFF2-40B4-BE49-F238E27FC236}">
                <a16:creationId xmlns:a16="http://schemas.microsoft.com/office/drawing/2014/main" id="{45EE4B31-3EC7-994E-A1E1-E6FB8DA7C5F6}"/>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1</a:t>
            </a:r>
          </a:p>
        </p:txBody>
      </p:sp>
      <p:sp>
        <p:nvSpPr>
          <p:cNvPr id="34" name="Down Arrow 33" descr=" 34">
            <a:extLst>
              <a:ext uri="{FF2B5EF4-FFF2-40B4-BE49-F238E27FC236}">
                <a16:creationId xmlns:a16="http://schemas.microsoft.com/office/drawing/2014/main" id="{B946392C-0A8A-274B-8CBB-F090E54870B9}"/>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descr=" 32">
            <a:extLst>
              <a:ext uri="{FF2B5EF4-FFF2-40B4-BE49-F238E27FC236}">
                <a16:creationId xmlns:a16="http://schemas.microsoft.com/office/drawing/2014/main" id="{419710AC-8F3A-564A-B3F5-A9EECDECA945}"/>
              </a:ext>
            </a:extLst>
          </p:cNvPr>
          <p:cNvGrpSpPr/>
          <p:nvPr/>
        </p:nvGrpSpPr>
        <p:grpSpPr>
          <a:xfrm>
            <a:off x="2408663" y="4288039"/>
            <a:ext cx="1272496" cy="1215794"/>
            <a:chOff x="1327936" y="2608159"/>
            <a:chExt cx="1272496" cy="1215794"/>
          </a:xfrm>
          <a:solidFill>
            <a:srgbClr val="C00000"/>
          </a:solidFill>
        </p:grpSpPr>
        <p:grpSp>
          <p:nvGrpSpPr>
            <p:cNvPr id="16" name="Group 15">
              <a:extLst>
                <a:ext uri="{FF2B5EF4-FFF2-40B4-BE49-F238E27FC236}">
                  <a16:creationId xmlns:a16="http://schemas.microsoft.com/office/drawing/2014/main" id="{71EB911A-73A4-B94C-BDCC-090DE9F5D25D}"/>
                </a:ext>
              </a:extLst>
            </p:cNvPr>
            <p:cNvGrpSpPr/>
            <p:nvPr/>
          </p:nvGrpSpPr>
          <p:grpSpPr>
            <a:xfrm>
              <a:off x="1327936" y="2608159"/>
              <a:ext cx="633578" cy="609141"/>
              <a:chOff x="1456386" y="2740534"/>
              <a:chExt cx="1298833" cy="1231343"/>
            </a:xfrm>
            <a:grpFill/>
          </p:grpSpPr>
          <p:sp>
            <p:nvSpPr>
              <p:cNvPr id="11" name="Oval 10">
                <a:extLst>
                  <a:ext uri="{FF2B5EF4-FFF2-40B4-BE49-F238E27FC236}">
                    <a16:creationId xmlns:a16="http://schemas.microsoft.com/office/drawing/2014/main" id="{B4AB8017-00DA-024C-8AE7-B94AE590031C}"/>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2EE4CC-7E08-104B-8B9B-163A754E30B3}"/>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9E77D-51F9-664B-9007-061C7C9E9701}"/>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CDF29E-97E6-AE40-9768-A849EF493CEE}"/>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27187-A070-8643-935F-7967C5CD2991}"/>
                </a:ext>
              </a:extLst>
            </p:cNvPr>
            <p:cNvGrpSpPr/>
            <p:nvPr/>
          </p:nvGrpSpPr>
          <p:grpSpPr>
            <a:xfrm>
              <a:off x="1966854" y="2608159"/>
              <a:ext cx="633578" cy="609141"/>
              <a:chOff x="1479887" y="2767328"/>
              <a:chExt cx="1298833" cy="1231343"/>
            </a:xfrm>
            <a:grpFill/>
          </p:grpSpPr>
          <p:sp>
            <p:nvSpPr>
              <p:cNvPr id="18" name="Oval 17">
                <a:extLst>
                  <a:ext uri="{FF2B5EF4-FFF2-40B4-BE49-F238E27FC236}">
                    <a16:creationId xmlns:a16="http://schemas.microsoft.com/office/drawing/2014/main" id="{637908F7-CB99-B443-973D-79731A9C07C3}"/>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5EACDB-596C-B747-89CC-F0B24DB7B1C5}"/>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CFFEB0-C58A-394E-868E-07920691EBD2}"/>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139297B-6E8C-1244-8955-3A2829487887}"/>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0A8CC5C-B2EF-1F4E-BF5A-96C0D7ADFDDC}"/>
                </a:ext>
              </a:extLst>
            </p:cNvPr>
            <p:cNvGrpSpPr/>
            <p:nvPr/>
          </p:nvGrpSpPr>
          <p:grpSpPr>
            <a:xfrm>
              <a:off x="1327936" y="3214812"/>
              <a:ext cx="633578" cy="609141"/>
              <a:chOff x="1440287" y="2744015"/>
              <a:chExt cx="1298833" cy="1231343"/>
            </a:xfrm>
            <a:grpFill/>
          </p:grpSpPr>
          <p:sp>
            <p:nvSpPr>
              <p:cNvPr id="23" name="Oval 22">
                <a:extLst>
                  <a:ext uri="{FF2B5EF4-FFF2-40B4-BE49-F238E27FC236}">
                    <a16:creationId xmlns:a16="http://schemas.microsoft.com/office/drawing/2014/main" id="{F41385DE-795E-9743-9464-0CE495DE0D4F}"/>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B1C6C3-B87B-E042-9621-47254BDB8E6A}"/>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71EE77-B14A-0B47-B3E9-2B2022D4C10E}"/>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3EB64C-01C9-ED41-A10A-25A078B69EF0}"/>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ABBC155-E0E5-D640-8832-552C2A98479D}"/>
                </a:ext>
              </a:extLst>
            </p:cNvPr>
            <p:cNvGrpSpPr/>
            <p:nvPr/>
          </p:nvGrpSpPr>
          <p:grpSpPr>
            <a:xfrm>
              <a:off x="1966854" y="3214812"/>
              <a:ext cx="633578" cy="609141"/>
              <a:chOff x="1461537" y="2800415"/>
              <a:chExt cx="1298834" cy="1231343"/>
            </a:xfrm>
            <a:grpFill/>
          </p:grpSpPr>
          <p:sp>
            <p:nvSpPr>
              <p:cNvPr id="28" name="Oval 27">
                <a:extLst>
                  <a:ext uri="{FF2B5EF4-FFF2-40B4-BE49-F238E27FC236}">
                    <a16:creationId xmlns:a16="http://schemas.microsoft.com/office/drawing/2014/main" id="{836D4C8A-3CDB-0B4E-AA33-AA2D2061015E}"/>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3C7CBE-4FFC-3648-85B1-F691D0DD3117}"/>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D861EB-9117-D742-A0B1-402BB331B5AE}"/>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68EFE1-1477-E64A-87C0-472672004C19}"/>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descr=" 85">
            <a:extLst>
              <a:ext uri="{FF2B5EF4-FFF2-40B4-BE49-F238E27FC236}">
                <a16:creationId xmlns:a16="http://schemas.microsoft.com/office/drawing/2014/main" id="{FECACF28-7BC2-FA42-8352-1CA9B2915151}"/>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descr=" 104">
            <a:extLst>
              <a:ext uri="{FF2B5EF4-FFF2-40B4-BE49-F238E27FC236}">
                <a16:creationId xmlns:a16="http://schemas.microsoft.com/office/drawing/2014/main" id="{606C21F2-F1F9-E141-B1DB-2C24EF58ECA5}"/>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spTree>
    <p:extLst>
      <p:ext uri="{BB962C8B-B14F-4D97-AF65-F5344CB8AC3E}">
        <p14:creationId xmlns:p14="http://schemas.microsoft.com/office/powerpoint/2010/main" val="117403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 39">
            <a:extLst>
              <a:ext uri="{FF2B5EF4-FFF2-40B4-BE49-F238E27FC236}">
                <a16:creationId xmlns:a16="http://schemas.microsoft.com/office/drawing/2014/main" id="{4BDBEA15-A60D-1E49-9812-8614117B86F7}"/>
              </a:ext>
            </a:extLst>
          </p:cNvPr>
          <p:cNvSpPr txBox="1"/>
          <p:nvPr/>
        </p:nvSpPr>
        <p:spPr>
          <a:xfrm>
            <a:off x="2023680" y="4890027"/>
            <a:ext cx="1806906" cy="369332"/>
          </a:xfrm>
          <a:prstGeom prst="rect">
            <a:avLst/>
          </a:prstGeom>
          <a:noFill/>
        </p:spPr>
        <p:txBody>
          <a:bodyPr wrap="square">
            <a:spAutoFit/>
          </a:bodyPr>
          <a:lstStyle/>
          <a:p>
            <a:pPr algn="ctr"/>
            <a:r>
              <a:rPr lang="en-US" b="1" dirty="0">
                <a:solidFill>
                  <a:schemeClr val="tx1"/>
                </a:solidFill>
              </a:rPr>
              <a:t>Aggressor</a:t>
            </a:r>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18" name="TextBox 17" descr=" 54">
            <a:extLst>
              <a:ext uri="{FF2B5EF4-FFF2-40B4-BE49-F238E27FC236}">
                <a16:creationId xmlns:a16="http://schemas.microsoft.com/office/drawing/2014/main" id="{40359267-7F14-144F-84C5-3BCED6A8D251}"/>
              </a:ext>
            </a:extLst>
          </p:cNvPr>
          <p:cNvSpPr txBox="1"/>
          <p:nvPr/>
        </p:nvSpPr>
        <p:spPr>
          <a:xfrm>
            <a:off x="2429881" y="3516370"/>
            <a:ext cx="1022315" cy="369332"/>
          </a:xfrm>
          <a:prstGeom prst="rect">
            <a:avLst/>
          </a:prstGeom>
          <a:noFill/>
        </p:spPr>
        <p:txBody>
          <a:bodyPr wrap="square">
            <a:spAutoFit/>
          </a:bodyPr>
          <a:lstStyle/>
          <a:p>
            <a:pPr algn="ctr"/>
            <a:r>
              <a:rPr lang="en-US" b="1" dirty="0">
                <a:solidFill>
                  <a:schemeClr val="tx1"/>
                </a:solidFill>
              </a:rPr>
              <a:t>Row-X</a:t>
            </a:r>
          </a:p>
        </p:txBody>
      </p:sp>
    </p:spTree>
    <p:extLst>
      <p:ext uri="{BB962C8B-B14F-4D97-AF65-F5344CB8AC3E}">
        <p14:creationId xmlns:p14="http://schemas.microsoft.com/office/powerpoint/2010/main" val="155020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18" name="TextBox 17" descr=" 54">
            <a:extLst>
              <a:ext uri="{FF2B5EF4-FFF2-40B4-BE49-F238E27FC236}">
                <a16:creationId xmlns:a16="http://schemas.microsoft.com/office/drawing/2014/main" id="{40359267-7F14-144F-84C5-3BCED6A8D251}"/>
              </a:ext>
            </a:extLst>
          </p:cNvPr>
          <p:cNvSpPr txBox="1"/>
          <p:nvPr/>
        </p:nvSpPr>
        <p:spPr>
          <a:xfrm>
            <a:off x="2429881" y="3516370"/>
            <a:ext cx="1022315" cy="369332"/>
          </a:xfrm>
          <a:prstGeom prst="rect">
            <a:avLst/>
          </a:prstGeom>
          <a:noFill/>
        </p:spPr>
        <p:txBody>
          <a:bodyPr wrap="square">
            <a:spAutoFit/>
          </a:bodyPr>
          <a:lstStyle/>
          <a:p>
            <a:pPr algn="ctr"/>
            <a:r>
              <a:rPr lang="en-US" b="1" dirty="0">
                <a:solidFill>
                  <a:schemeClr val="tx1"/>
                </a:solidFill>
              </a:rPr>
              <a:t>Row-X</a:t>
            </a:r>
          </a:p>
        </p:txBody>
      </p:sp>
      <p:grpSp>
        <p:nvGrpSpPr>
          <p:cNvPr id="19" name="Group 18" descr=" 6">
            <a:extLst>
              <a:ext uri="{FF2B5EF4-FFF2-40B4-BE49-F238E27FC236}">
                <a16:creationId xmlns:a16="http://schemas.microsoft.com/office/drawing/2014/main" id="{41A09B8F-DCF4-294A-A15C-80EBC361CAD2}"/>
              </a:ext>
            </a:extLst>
          </p:cNvPr>
          <p:cNvGrpSpPr/>
          <p:nvPr/>
        </p:nvGrpSpPr>
        <p:grpSpPr>
          <a:xfrm>
            <a:off x="1117028" y="4970915"/>
            <a:ext cx="450160" cy="207555"/>
            <a:chOff x="1316067" y="4994435"/>
            <a:chExt cx="450160" cy="207555"/>
          </a:xfrm>
        </p:grpSpPr>
        <p:cxnSp>
          <p:nvCxnSpPr>
            <p:cNvPr id="20" name="Straight Arrow Connector 19">
              <a:extLst>
                <a:ext uri="{FF2B5EF4-FFF2-40B4-BE49-F238E27FC236}">
                  <a16:creationId xmlns:a16="http://schemas.microsoft.com/office/drawing/2014/main" id="{13C8D7E8-FB6C-E24E-A7D9-9455F3CEE0A1}"/>
                </a:ext>
              </a:extLst>
            </p:cNvPr>
            <p:cNvCxnSpPr/>
            <p:nvPr/>
          </p:nvCxnSpPr>
          <p:spPr>
            <a:xfrm>
              <a:off x="1319532" y="4994435"/>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4DB1C4-6E9B-994C-A5DE-8C6BD06AACE7}"/>
                </a:ext>
              </a:extLst>
            </p:cNvPr>
            <p:cNvCxnSpPr/>
            <p:nvPr/>
          </p:nvCxnSpPr>
          <p:spPr>
            <a:xfrm>
              <a:off x="1316067" y="5105271"/>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649FE9-3577-B146-95DB-2D7840EFA098}"/>
                </a:ext>
              </a:extLst>
            </p:cNvPr>
            <p:cNvCxnSpPr/>
            <p:nvPr/>
          </p:nvCxnSpPr>
          <p:spPr>
            <a:xfrm>
              <a:off x="1316067" y="5201990"/>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descr=" 39">
            <a:extLst>
              <a:ext uri="{FF2B5EF4-FFF2-40B4-BE49-F238E27FC236}">
                <a16:creationId xmlns:a16="http://schemas.microsoft.com/office/drawing/2014/main" id="{B8CB49D1-FF0D-1E41-B0E7-C4C2F1EA6E47}"/>
              </a:ext>
            </a:extLst>
          </p:cNvPr>
          <p:cNvSpPr txBox="1"/>
          <p:nvPr/>
        </p:nvSpPr>
        <p:spPr>
          <a:xfrm>
            <a:off x="2023680" y="4890027"/>
            <a:ext cx="1806906" cy="369332"/>
          </a:xfrm>
          <a:prstGeom prst="rect">
            <a:avLst/>
          </a:prstGeom>
          <a:noFill/>
        </p:spPr>
        <p:txBody>
          <a:bodyPr wrap="square">
            <a:spAutoFit/>
          </a:bodyPr>
          <a:lstStyle/>
          <a:p>
            <a:pPr algn="ctr"/>
            <a:r>
              <a:rPr lang="en-US" b="1" dirty="0">
                <a:solidFill>
                  <a:schemeClr val="tx1"/>
                </a:solidFill>
              </a:rPr>
              <a:t>Aggressor</a:t>
            </a:r>
          </a:p>
        </p:txBody>
      </p:sp>
    </p:spTree>
    <p:extLst>
      <p:ext uri="{BB962C8B-B14F-4D97-AF65-F5344CB8AC3E}">
        <p14:creationId xmlns:p14="http://schemas.microsoft.com/office/powerpoint/2010/main" val="465010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descr=" 36">
            <a:extLst>
              <a:ext uri="{FF2B5EF4-FFF2-40B4-BE49-F238E27FC236}">
                <a16:creationId xmlns:a16="http://schemas.microsoft.com/office/drawing/2014/main" id="{84D9F021-54B2-7148-85B3-9B04042A511A}"/>
              </a:ext>
            </a:extLst>
          </p:cNvPr>
          <p:cNvSpPr/>
          <p:nvPr/>
        </p:nvSpPr>
        <p:spPr>
          <a:xfrm>
            <a:off x="3987858" y="382761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descr=" 37">
            <a:extLst>
              <a:ext uri="{FF2B5EF4-FFF2-40B4-BE49-F238E27FC236}">
                <a16:creationId xmlns:a16="http://schemas.microsoft.com/office/drawing/2014/main" id="{F76F454B-F108-AC47-A36A-7E097CDF1033}"/>
              </a:ext>
            </a:extLst>
          </p:cNvPr>
          <p:cNvSpPr/>
          <p:nvPr/>
        </p:nvSpPr>
        <p:spPr>
          <a:xfrm>
            <a:off x="4217902" y="423884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33" name="TextBox 32" descr=" 40">
            <a:extLst>
              <a:ext uri="{FF2B5EF4-FFF2-40B4-BE49-F238E27FC236}">
                <a16:creationId xmlns:a16="http://schemas.microsoft.com/office/drawing/2014/main" id="{359A0F1B-9B46-EF41-ADE6-1012C3FB6453}"/>
              </a:ext>
            </a:extLst>
          </p:cNvPr>
          <p:cNvSpPr txBox="1"/>
          <p:nvPr/>
        </p:nvSpPr>
        <p:spPr>
          <a:xfrm>
            <a:off x="3860026" y="3726287"/>
            <a:ext cx="1657547" cy="369332"/>
          </a:xfrm>
          <a:prstGeom prst="rect">
            <a:avLst/>
          </a:prstGeom>
          <a:noFill/>
        </p:spPr>
        <p:txBody>
          <a:bodyPr wrap="square" rtlCol="0">
            <a:spAutoFit/>
          </a:bodyPr>
          <a:lstStyle/>
          <a:p>
            <a:pPr algn="ctr"/>
            <a:r>
              <a:rPr lang="en-US" dirty="0"/>
              <a:t>Random</a:t>
            </a:r>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34" name="TextBox 33" descr=" 50">
            <a:extLst>
              <a:ext uri="{FF2B5EF4-FFF2-40B4-BE49-F238E27FC236}">
                <a16:creationId xmlns:a16="http://schemas.microsoft.com/office/drawing/2014/main" id="{C2A4224A-4980-EF45-8EF4-3B2777AB3159}"/>
              </a:ext>
            </a:extLst>
          </p:cNvPr>
          <p:cNvSpPr txBox="1"/>
          <p:nvPr/>
        </p:nvSpPr>
        <p:spPr>
          <a:xfrm>
            <a:off x="4542562" y="4837282"/>
            <a:ext cx="1378543" cy="369332"/>
          </a:xfrm>
          <a:prstGeom prst="rect">
            <a:avLst/>
          </a:prstGeom>
          <a:noFill/>
        </p:spPr>
        <p:txBody>
          <a:bodyPr wrap="square">
            <a:spAutoFit/>
          </a:bodyPr>
          <a:lstStyle/>
          <a:p>
            <a:r>
              <a:rPr lang="en-US" sz="1800" dirty="0"/>
              <a:t>T activations </a:t>
            </a:r>
            <a:endParaRPr lang="en-US" dirty="0"/>
          </a:p>
        </p:txBody>
      </p:sp>
      <p:sp>
        <p:nvSpPr>
          <p:cNvPr id="35" name="TextBox 34" descr=" 53">
            <a:extLst>
              <a:ext uri="{FF2B5EF4-FFF2-40B4-BE49-F238E27FC236}">
                <a16:creationId xmlns:a16="http://schemas.microsoft.com/office/drawing/2014/main" id="{71058F8B-F3EC-BC44-B0EB-B2944883B86C}"/>
              </a:ext>
            </a:extLst>
          </p:cNvPr>
          <p:cNvSpPr txBox="1"/>
          <p:nvPr/>
        </p:nvSpPr>
        <p:spPr>
          <a:xfrm>
            <a:off x="2096068" y="3504684"/>
            <a:ext cx="1763228" cy="369332"/>
          </a:xfrm>
          <a:prstGeom prst="rect">
            <a:avLst/>
          </a:prstGeom>
          <a:noFill/>
        </p:spPr>
        <p:txBody>
          <a:bodyPr wrap="square">
            <a:spAutoFit/>
          </a:bodyPr>
          <a:lstStyle/>
          <a:p>
            <a:pPr algn="ctr"/>
            <a:r>
              <a:rPr lang="en-US" b="1" dirty="0">
                <a:solidFill>
                  <a:schemeClr val="tx1"/>
                </a:solidFill>
              </a:rPr>
              <a:t>Aggressor</a:t>
            </a:r>
          </a:p>
        </p:txBody>
      </p:sp>
      <p:sp>
        <p:nvSpPr>
          <p:cNvPr id="36" name="TextBox 35" descr=" 54">
            <a:extLst>
              <a:ext uri="{FF2B5EF4-FFF2-40B4-BE49-F238E27FC236}">
                <a16:creationId xmlns:a16="http://schemas.microsoft.com/office/drawing/2014/main" id="{E15C6E72-F9FD-6B4D-A7F4-884AB8F976FC}"/>
              </a:ext>
            </a:extLst>
          </p:cNvPr>
          <p:cNvSpPr txBox="1"/>
          <p:nvPr/>
        </p:nvSpPr>
        <p:spPr>
          <a:xfrm>
            <a:off x="2419146" y="4910937"/>
            <a:ext cx="1022315" cy="369332"/>
          </a:xfrm>
          <a:prstGeom prst="rect">
            <a:avLst/>
          </a:prstGeom>
          <a:noFill/>
        </p:spPr>
        <p:txBody>
          <a:bodyPr wrap="square">
            <a:spAutoFit/>
          </a:bodyPr>
          <a:lstStyle/>
          <a:p>
            <a:pPr algn="ctr"/>
            <a:r>
              <a:rPr lang="en-US" b="1" dirty="0">
                <a:solidFill>
                  <a:schemeClr val="tx1"/>
                </a:solidFill>
              </a:rPr>
              <a:t>Row-X</a:t>
            </a:r>
          </a:p>
        </p:txBody>
      </p:sp>
    </p:spTree>
    <p:extLst>
      <p:ext uri="{BB962C8B-B14F-4D97-AF65-F5344CB8AC3E}">
        <p14:creationId xmlns:p14="http://schemas.microsoft.com/office/powerpoint/2010/main" val="702871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35" name="TextBox 34" descr=" 53">
            <a:extLst>
              <a:ext uri="{FF2B5EF4-FFF2-40B4-BE49-F238E27FC236}">
                <a16:creationId xmlns:a16="http://schemas.microsoft.com/office/drawing/2014/main" id="{71058F8B-F3EC-BC44-B0EB-B2944883B86C}"/>
              </a:ext>
            </a:extLst>
          </p:cNvPr>
          <p:cNvSpPr txBox="1"/>
          <p:nvPr/>
        </p:nvSpPr>
        <p:spPr>
          <a:xfrm>
            <a:off x="2096068" y="3504684"/>
            <a:ext cx="1763228" cy="369332"/>
          </a:xfrm>
          <a:prstGeom prst="rect">
            <a:avLst/>
          </a:prstGeom>
          <a:noFill/>
        </p:spPr>
        <p:txBody>
          <a:bodyPr wrap="square">
            <a:spAutoFit/>
          </a:bodyPr>
          <a:lstStyle/>
          <a:p>
            <a:pPr algn="ctr"/>
            <a:r>
              <a:rPr lang="en-US" b="1" dirty="0">
                <a:solidFill>
                  <a:schemeClr val="tx1"/>
                </a:solidFill>
              </a:rPr>
              <a:t>Aggressor</a:t>
            </a:r>
          </a:p>
        </p:txBody>
      </p:sp>
      <p:sp>
        <p:nvSpPr>
          <p:cNvPr id="36" name="TextBox 35" descr=" 54">
            <a:extLst>
              <a:ext uri="{FF2B5EF4-FFF2-40B4-BE49-F238E27FC236}">
                <a16:creationId xmlns:a16="http://schemas.microsoft.com/office/drawing/2014/main" id="{E15C6E72-F9FD-6B4D-A7F4-884AB8F976FC}"/>
              </a:ext>
            </a:extLst>
          </p:cNvPr>
          <p:cNvSpPr txBox="1"/>
          <p:nvPr/>
        </p:nvSpPr>
        <p:spPr>
          <a:xfrm>
            <a:off x="2419146" y="4910937"/>
            <a:ext cx="1022315" cy="369332"/>
          </a:xfrm>
          <a:prstGeom prst="rect">
            <a:avLst/>
          </a:prstGeom>
          <a:noFill/>
        </p:spPr>
        <p:txBody>
          <a:bodyPr wrap="square">
            <a:spAutoFit/>
          </a:bodyPr>
          <a:lstStyle/>
          <a:p>
            <a:pPr algn="ctr"/>
            <a:r>
              <a:rPr lang="en-US" b="1" dirty="0">
                <a:solidFill>
                  <a:schemeClr val="tx1"/>
                </a:solidFill>
              </a:rPr>
              <a:t>Row-X</a:t>
            </a:r>
          </a:p>
        </p:txBody>
      </p:sp>
      <p:grpSp>
        <p:nvGrpSpPr>
          <p:cNvPr id="41" name="Group 40" descr=" 74">
            <a:extLst>
              <a:ext uri="{FF2B5EF4-FFF2-40B4-BE49-F238E27FC236}">
                <a16:creationId xmlns:a16="http://schemas.microsoft.com/office/drawing/2014/main" id="{4FE48800-A485-BD4D-A91E-ACE9CCAD35D5}"/>
              </a:ext>
            </a:extLst>
          </p:cNvPr>
          <p:cNvGrpSpPr/>
          <p:nvPr/>
        </p:nvGrpSpPr>
        <p:grpSpPr>
          <a:xfrm>
            <a:off x="1204158" y="3596581"/>
            <a:ext cx="450160" cy="207555"/>
            <a:chOff x="1316067" y="4994435"/>
            <a:chExt cx="450160" cy="207555"/>
          </a:xfrm>
        </p:grpSpPr>
        <p:cxnSp>
          <p:nvCxnSpPr>
            <p:cNvPr id="42" name="Straight Arrow Connector 41">
              <a:extLst>
                <a:ext uri="{FF2B5EF4-FFF2-40B4-BE49-F238E27FC236}">
                  <a16:creationId xmlns:a16="http://schemas.microsoft.com/office/drawing/2014/main" id="{B74D961B-2EF2-E04F-9EC7-7AE0D4A916E3}"/>
                </a:ext>
              </a:extLst>
            </p:cNvPr>
            <p:cNvCxnSpPr/>
            <p:nvPr/>
          </p:nvCxnSpPr>
          <p:spPr>
            <a:xfrm>
              <a:off x="1319532" y="4994435"/>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2EE851E-2F45-EA49-A562-7C23AFA6E43D}"/>
                </a:ext>
              </a:extLst>
            </p:cNvPr>
            <p:cNvCxnSpPr/>
            <p:nvPr/>
          </p:nvCxnSpPr>
          <p:spPr>
            <a:xfrm>
              <a:off x="1316067" y="5105271"/>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C35A442-26DE-7841-A98D-AA24A736BF53}"/>
                </a:ext>
              </a:extLst>
            </p:cNvPr>
            <p:cNvCxnSpPr/>
            <p:nvPr/>
          </p:nvCxnSpPr>
          <p:spPr>
            <a:xfrm>
              <a:off x="1316067" y="5201990"/>
              <a:ext cx="4466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descr=" 61">
            <a:extLst>
              <a:ext uri="{FF2B5EF4-FFF2-40B4-BE49-F238E27FC236}">
                <a16:creationId xmlns:a16="http://schemas.microsoft.com/office/drawing/2014/main" id="{0BB1D678-530B-8142-8B0C-18ED6EFCF39E}"/>
              </a:ext>
            </a:extLst>
          </p:cNvPr>
          <p:cNvSpPr txBox="1"/>
          <p:nvPr/>
        </p:nvSpPr>
        <p:spPr>
          <a:xfrm>
            <a:off x="2381267" y="2265132"/>
            <a:ext cx="1022315" cy="369332"/>
          </a:xfrm>
          <a:prstGeom prst="rect">
            <a:avLst/>
          </a:prstGeom>
          <a:noFill/>
        </p:spPr>
        <p:txBody>
          <a:bodyPr wrap="square">
            <a:spAutoFit/>
          </a:bodyPr>
          <a:lstStyle/>
          <a:p>
            <a:pPr algn="ctr"/>
            <a:r>
              <a:rPr lang="en-US" b="1" dirty="0">
                <a:solidFill>
                  <a:schemeClr val="tx1"/>
                </a:solidFill>
              </a:rPr>
              <a:t>Row-Y</a:t>
            </a:r>
          </a:p>
        </p:txBody>
      </p:sp>
    </p:spTree>
    <p:extLst>
      <p:ext uri="{BB962C8B-B14F-4D97-AF65-F5344CB8AC3E}">
        <p14:creationId xmlns:p14="http://schemas.microsoft.com/office/powerpoint/2010/main" val="838873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36" name="TextBox 35" descr=" 54">
            <a:extLst>
              <a:ext uri="{FF2B5EF4-FFF2-40B4-BE49-F238E27FC236}">
                <a16:creationId xmlns:a16="http://schemas.microsoft.com/office/drawing/2014/main" id="{E15C6E72-F9FD-6B4D-A7F4-884AB8F976FC}"/>
              </a:ext>
            </a:extLst>
          </p:cNvPr>
          <p:cNvSpPr txBox="1"/>
          <p:nvPr/>
        </p:nvSpPr>
        <p:spPr>
          <a:xfrm>
            <a:off x="2419146" y="4886873"/>
            <a:ext cx="1022315" cy="369332"/>
          </a:xfrm>
          <a:prstGeom prst="rect">
            <a:avLst/>
          </a:prstGeom>
          <a:noFill/>
        </p:spPr>
        <p:txBody>
          <a:bodyPr wrap="square">
            <a:spAutoFit/>
          </a:bodyPr>
          <a:lstStyle/>
          <a:p>
            <a:pPr algn="ctr"/>
            <a:r>
              <a:rPr lang="en-US" b="1" dirty="0">
                <a:solidFill>
                  <a:schemeClr val="tx1"/>
                </a:solidFill>
              </a:rPr>
              <a:t>Row-X</a:t>
            </a:r>
          </a:p>
        </p:txBody>
      </p:sp>
      <p:sp>
        <p:nvSpPr>
          <p:cNvPr id="41" name="Freeform 40" descr=" 46">
            <a:extLst>
              <a:ext uri="{FF2B5EF4-FFF2-40B4-BE49-F238E27FC236}">
                <a16:creationId xmlns:a16="http://schemas.microsoft.com/office/drawing/2014/main" id="{5EE90D9A-8206-E047-91D7-BBDD3709770F}"/>
              </a:ext>
            </a:extLst>
          </p:cNvPr>
          <p:cNvSpPr/>
          <p:nvPr/>
        </p:nvSpPr>
        <p:spPr>
          <a:xfrm>
            <a:off x="3987858" y="2392472"/>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descr=" 47">
            <a:extLst>
              <a:ext uri="{FF2B5EF4-FFF2-40B4-BE49-F238E27FC236}">
                <a16:creationId xmlns:a16="http://schemas.microsoft.com/office/drawing/2014/main" id="{A3ED884E-1347-3843-B9DC-39C03534CE25}"/>
              </a:ext>
            </a:extLst>
          </p:cNvPr>
          <p:cNvSpPr/>
          <p:nvPr/>
        </p:nvSpPr>
        <p:spPr>
          <a:xfrm>
            <a:off x="4217902" y="2803708"/>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43" name="TextBox 42" descr=" 49">
            <a:extLst>
              <a:ext uri="{FF2B5EF4-FFF2-40B4-BE49-F238E27FC236}">
                <a16:creationId xmlns:a16="http://schemas.microsoft.com/office/drawing/2014/main" id="{AA4BAF7E-B8F5-0140-96C2-5B9C9EB85A05}"/>
              </a:ext>
            </a:extLst>
          </p:cNvPr>
          <p:cNvSpPr txBox="1"/>
          <p:nvPr/>
        </p:nvSpPr>
        <p:spPr>
          <a:xfrm>
            <a:off x="3845685" y="2215930"/>
            <a:ext cx="1671888" cy="369332"/>
          </a:xfrm>
          <a:prstGeom prst="rect">
            <a:avLst/>
          </a:prstGeom>
          <a:noFill/>
        </p:spPr>
        <p:txBody>
          <a:bodyPr wrap="square" rtlCol="0">
            <a:spAutoFit/>
          </a:bodyPr>
          <a:lstStyle/>
          <a:p>
            <a:pPr algn="ctr"/>
            <a:r>
              <a:rPr lang="en-US" dirty="0"/>
              <a:t>Random</a:t>
            </a:r>
          </a:p>
        </p:txBody>
      </p:sp>
      <p:sp>
        <p:nvSpPr>
          <p:cNvPr id="44" name="TextBox 43" descr=" 51">
            <a:extLst>
              <a:ext uri="{FF2B5EF4-FFF2-40B4-BE49-F238E27FC236}">
                <a16:creationId xmlns:a16="http://schemas.microsoft.com/office/drawing/2014/main" id="{0C71979C-35FB-784A-8601-D1E1825778EF}"/>
              </a:ext>
            </a:extLst>
          </p:cNvPr>
          <p:cNvSpPr txBox="1"/>
          <p:nvPr/>
        </p:nvSpPr>
        <p:spPr>
          <a:xfrm>
            <a:off x="4542563" y="3378186"/>
            <a:ext cx="1378543" cy="369332"/>
          </a:xfrm>
          <a:prstGeom prst="rect">
            <a:avLst/>
          </a:prstGeom>
          <a:noFill/>
        </p:spPr>
        <p:txBody>
          <a:bodyPr wrap="square">
            <a:spAutoFit/>
          </a:bodyPr>
          <a:lstStyle/>
          <a:p>
            <a:r>
              <a:rPr lang="en-US" sz="1800" dirty="0"/>
              <a:t>T activations </a:t>
            </a:r>
            <a:endParaRPr lang="en-US" dirty="0"/>
          </a:p>
        </p:txBody>
      </p:sp>
      <p:sp>
        <p:nvSpPr>
          <p:cNvPr id="45" name="TextBox 44" descr=" 61">
            <a:extLst>
              <a:ext uri="{FF2B5EF4-FFF2-40B4-BE49-F238E27FC236}">
                <a16:creationId xmlns:a16="http://schemas.microsoft.com/office/drawing/2014/main" id="{0313EF79-A434-7946-A455-565C4AD6A019}"/>
              </a:ext>
            </a:extLst>
          </p:cNvPr>
          <p:cNvSpPr txBox="1"/>
          <p:nvPr/>
        </p:nvSpPr>
        <p:spPr>
          <a:xfrm>
            <a:off x="2464818" y="3501549"/>
            <a:ext cx="1022315" cy="369332"/>
          </a:xfrm>
          <a:prstGeom prst="rect">
            <a:avLst/>
          </a:prstGeom>
          <a:noFill/>
        </p:spPr>
        <p:txBody>
          <a:bodyPr wrap="square">
            <a:spAutoFit/>
          </a:bodyPr>
          <a:lstStyle/>
          <a:p>
            <a:pPr algn="ctr"/>
            <a:r>
              <a:rPr lang="en-US" b="1" dirty="0">
                <a:solidFill>
                  <a:schemeClr val="tx1"/>
                </a:solidFill>
              </a:rPr>
              <a:t>Row-Y</a:t>
            </a:r>
          </a:p>
        </p:txBody>
      </p:sp>
      <p:sp>
        <p:nvSpPr>
          <p:cNvPr id="46" name="TextBox 45" descr=" 62">
            <a:extLst>
              <a:ext uri="{FF2B5EF4-FFF2-40B4-BE49-F238E27FC236}">
                <a16:creationId xmlns:a16="http://schemas.microsoft.com/office/drawing/2014/main" id="{39F10F38-8240-9842-8FD3-63E4BEAA444D}"/>
              </a:ext>
            </a:extLst>
          </p:cNvPr>
          <p:cNvSpPr txBox="1"/>
          <p:nvPr/>
        </p:nvSpPr>
        <p:spPr>
          <a:xfrm>
            <a:off x="2049203" y="2271936"/>
            <a:ext cx="1763228" cy="369332"/>
          </a:xfrm>
          <a:prstGeom prst="rect">
            <a:avLst/>
          </a:prstGeom>
          <a:noFill/>
        </p:spPr>
        <p:txBody>
          <a:bodyPr wrap="square">
            <a:spAutoFit/>
          </a:bodyPr>
          <a:lstStyle/>
          <a:p>
            <a:pPr algn="ctr"/>
            <a:r>
              <a:rPr lang="en-US" b="1" dirty="0">
                <a:solidFill>
                  <a:schemeClr val="tx1"/>
                </a:solidFill>
              </a:rPr>
              <a:t>Aggressor</a:t>
            </a:r>
          </a:p>
        </p:txBody>
      </p:sp>
    </p:spTree>
    <p:extLst>
      <p:ext uri="{BB962C8B-B14F-4D97-AF65-F5344CB8AC3E}">
        <p14:creationId xmlns:p14="http://schemas.microsoft.com/office/powerpoint/2010/main" val="623297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E7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36" name="TextBox 35" descr=" 54">
            <a:extLst>
              <a:ext uri="{FF2B5EF4-FFF2-40B4-BE49-F238E27FC236}">
                <a16:creationId xmlns:a16="http://schemas.microsoft.com/office/drawing/2014/main" id="{E15C6E72-F9FD-6B4D-A7F4-884AB8F976FC}"/>
              </a:ext>
            </a:extLst>
          </p:cNvPr>
          <p:cNvSpPr txBox="1"/>
          <p:nvPr/>
        </p:nvSpPr>
        <p:spPr>
          <a:xfrm>
            <a:off x="2419146" y="4886873"/>
            <a:ext cx="1022315" cy="369332"/>
          </a:xfrm>
          <a:prstGeom prst="rect">
            <a:avLst/>
          </a:prstGeom>
          <a:noFill/>
        </p:spPr>
        <p:txBody>
          <a:bodyPr wrap="square">
            <a:spAutoFit/>
          </a:bodyPr>
          <a:lstStyle/>
          <a:p>
            <a:pPr algn="ctr"/>
            <a:r>
              <a:rPr lang="en-US" b="1" dirty="0">
                <a:solidFill>
                  <a:schemeClr val="tx1"/>
                </a:solidFill>
              </a:rPr>
              <a:t>Row-X</a:t>
            </a:r>
          </a:p>
        </p:txBody>
      </p:sp>
      <p:sp>
        <p:nvSpPr>
          <p:cNvPr id="45" name="TextBox 44" descr=" 61">
            <a:extLst>
              <a:ext uri="{FF2B5EF4-FFF2-40B4-BE49-F238E27FC236}">
                <a16:creationId xmlns:a16="http://schemas.microsoft.com/office/drawing/2014/main" id="{0313EF79-A434-7946-A455-565C4AD6A019}"/>
              </a:ext>
            </a:extLst>
          </p:cNvPr>
          <p:cNvSpPr txBox="1"/>
          <p:nvPr/>
        </p:nvSpPr>
        <p:spPr>
          <a:xfrm>
            <a:off x="2464818" y="3501549"/>
            <a:ext cx="1022315" cy="369332"/>
          </a:xfrm>
          <a:prstGeom prst="rect">
            <a:avLst/>
          </a:prstGeom>
          <a:noFill/>
        </p:spPr>
        <p:txBody>
          <a:bodyPr wrap="square">
            <a:spAutoFit/>
          </a:bodyPr>
          <a:lstStyle/>
          <a:p>
            <a:pPr algn="ctr"/>
            <a:r>
              <a:rPr lang="en-US" b="1" dirty="0">
                <a:solidFill>
                  <a:schemeClr val="tx1"/>
                </a:solidFill>
              </a:rPr>
              <a:t>Row-Y</a:t>
            </a:r>
          </a:p>
        </p:txBody>
      </p:sp>
      <p:sp>
        <p:nvSpPr>
          <p:cNvPr id="46" name="TextBox 45" descr=" 62">
            <a:extLst>
              <a:ext uri="{FF2B5EF4-FFF2-40B4-BE49-F238E27FC236}">
                <a16:creationId xmlns:a16="http://schemas.microsoft.com/office/drawing/2014/main" id="{39F10F38-8240-9842-8FD3-63E4BEAA444D}"/>
              </a:ext>
            </a:extLst>
          </p:cNvPr>
          <p:cNvSpPr txBox="1"/>
          <p:nvPr/>
        </p:nvSpPr>
        <p:spPr>
          <a:xfrm>
            <a:off x="2049203" y="2271936"/>
            <a:ext cx="1763228" cy="369332"/>
          </a:xfrm>
          <a:prstGeom prst="rect">
            <a:avLst/>
          </a:prstGeom>
          <a:noFill/>
        </p:spPr>
        <p:txBody>
          <a:bodyPr wrap="square">
            <a:spAutoFit/>
          </a:bodyPr>
          <a:lstStyle/>
          <a:p>
            <a:pPr algn="ctr"/>
            <a:r>
              <a:rPr lang="en-US" b="1" dirty="0">
                <a:solidFill>
                  <a:schemeClr val="tx1"/>
                </a:solidFill>
              </a:rPr>
              <a:t>Aggressor</a:t>
            </a:r>
          </a:p>
        </p:txBody>
      </p:sp>
      <p:sp>
        <p:nvSpPr>
          <p:cNvPr id="49" name="TextBox 48" descr=" 69">
            <a:extLst>
              <a:ext uri="{FF2B5EF4-FFF2-40B4-BE49-F238E27FC236}">
                <a16:creationId xmlns:a16="http://schemas.microsoft.com/office/drawing/2014/main" id="{DF79F3B3-D236-3C43-B06C-EF2AB446B221}"/>
              </a:ext>
            </a:extLst>
          </p:cNvPr>
          <p:cNvSpPr txBox="1"/>
          <p:nvPr/>
        </p:nvSpPr>
        <p:spPr>
          <a:xfrm>
            <a:off x="5692670" y="2463825"/>
            <a:ext cx="6159019" cy="707886"/>
          </a:xfrm>
          <a:prstGeom prst="rect">
            <a:avLst/>
          </a:prstGeom>
          <a:noFill/>
        </p:spPr>
        <p:txBody>
          <a:bodyPr wrap="square" rtlCol="0">
            <a:spAutoFit/>
          </a:bodyPr>
          <a:lstStyle/>
          <a:p>
            <a:pPr algn="ctr"/>
            <a:r>
              <a:rPr lang="en-US" sz="2000" b="1" u="sng" dirty="0">
                <a:solidFill>
                  <a:srgbClr val="2D7100"/>
                </a:solidFill>
              </a:rPr>
              <a:t>Security Guarantee</a:t>
            </a:r>
            <a:r>
              <a:rPr lang="en-US" sz="2000" b="1" dirty="0">
                <a:solidFill>
                  <a:srgbClr val="2D7100"/>
                </a:solidFill>
              </a:rPr>
              <a:t>: No Row Crosses Rowhammer Threshold Activations within 64ms</a:t>
            </a:r>
            <a:endParaRPr lang="en-US" sz="2000" i="1" dirty="0"/>
          </a:p>
        </p:txBody>
      </p:sp>
      <p:pic>
        <p:nvPicPr>
          <p:cNvPr id="47" name="Graphic 46" descr=" 70">
            <a:extLst>
              <a:ext uri="{FF2B5EF4-FFF2-40B4-BE49-F238E27FC236}">
                <a16:creationId xmlns:a16="http://schemas.microsoft.com/office/drawing/2014/main" id="{7004B6B4-F7E1-7D49-9811-BBA7BE8CBC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537115" flipH="1">
            <a:off x="895820" y="1477233"/>
            <a:ext cx="914400" cy="914400"/>
          </a:xfrm>
          <a:prstGeom prst="rect">
            <a:avLst/>
          </a:prstGeom>
        </p:spPr>
      </p:pic>
      <p:sp>
        <p:nvSpPr>
          <p:cNvPr id="35" name="TextBox 34" descr=" 71">
            <a:extLst>
              <a:ext uri="{FF2B5EF4-FFF2-40B4-BE49-F238E27FC236}">
                <a16:creationId xmlns:a16="http://schemas.microsoft.com/office/drawing/2014/main" id="{6BC8A510-5098-8E4D-9D17-934137ACB1E0}"/>
              </a:ext>
            </a:extLst>
          </p:cNvPr>
          <p:cNvSpPr txBox="1"/>
          <p:nvPr/>
        </p:nvSpPr>
        <p:spPr>
          <a:xfrm>
            <a:off x="502000" y="2405276"/>
            <a:ext cx="1521680" cy="646331"/>
          </a:xfrm>
          <a:prstGeom prst="rect">
            <a:avLst/>
          </a:prstGeom>
          <a:noFill/>
        </p:spPr>
        <p:txBody>
          <a:bodyPr wrap="square" rtlCol="0">
            <a:spAutoFit/>
          </a:bodyPr>
          <a:lstStyle/>
          <a:p>
            <a:pPr algn="ctr"/>
            <a:r>
              <a:rPr lang="en-US" dirty="0">
                <a:solidFill>
                  <a:srgbClr val="2D7100"/>
                </a:solidFill>
              </a:rPr>
              <a:t>Refresh</a:t>
            </a:r>
          </a:p>
          <a:p>
            <a:pPr algn="ctr"/>
            <a:r>
              <a:rPr lang="en-US" dirty="0">
                <a:solidFill>
                  <a:srgbClr val="2D7100"/>
                </a:solidFill>
              </a:rPr>
              <a:t>Every 64ms</a:t>
            </a:r>
          </a:p>
        </p:txBody>
      </p:sp>
    </p:spTree>
    <p:extLst>
      <p:ext uri="{BB962C8B-B14F-4D97-AF65-F5344CB8AC3E}">
        <p14:creationId xmlns:p14="http://schemas.microsoft.com/office/powerpoint/2010/main" val="356652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2800" dirty="0"/>
              <a:t>Aggressor Focused Mitigation: Randomized Row-Swap</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10</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433830" y="1129819"/>
            <a:ext cx="10001579" cy="461665"/>
          </a:xfrm>
          <a:prstGeom prst="rect">
            <a:avLst/>
          </a:prstGeom>
          <a:noFill/>
        </p:spPr>
        <p:txBody>
          <a:bodyPr wrap="square" rtlCol="0">
            <a:spAutoFit/>
          </a:bodyPr>
          <a:lstStyle/>
          <a:p>
            <a:pPr algn="ctr"/>
            <a:r>
              <a:rPr lang="en-US" sz="2400" b="1" dirty="0"/>
              <a:t>Key Idea: </a:t>
            </a:r>
            <a:r>
              <a:rPr lang="en-US" sz="2400" dirty="0"/>
              <a:t>Remap Aggressor Rows to Break Spatial Correlation with Victim Rows</a:t>
            </a:r>
          </a:p>
        </p:txBody>
      </p:sp>
      <p:sp>
        <p:nvSpPr>
          <p:cNvPr id="3" name="Rectangle 2" descr=" 3">
            <a:extLst>
              <a:ext uri="{FF2B5EF4-FFF2-40B4-BE49-F238E27FC236}">
                <a16:creationId xmlns:a16="http://schemas.microsoft.com/office/drawing/2014/main" id="{22D51D51-5697-B742-8D2E-E7C36C25A749}"/>
              </a:ext>
            </a:extLst>
          </p:cNvPr>
          <p:cNvSpPr/>
          <p:nvPr/>
        </p:nvSpPr>
        <p:spPr>
          <a:xfrm>
            <a:off x="1910484" y="190888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descr=" 13">
            <a:extLst>
              <a:ext uri="{FF2B5EF4-FFF2-40B4-BE49-F238E27FC236}">
                <a16:creationId xmlns:a16="http://schemas.microsoft.com/office/drawing/2014/main" id="{E5C74685-38D1-104E-9769-26B5FCA4099F}"/>
              </a:ext>
            </a:extLst>
          </p:cNvPr>
          <p:cNvSpPr/>
          <p:nvPr/>
        </p:nvSpPr>
        <p:spPr>
          <a:xfrm>
            <a:off x="1988416" y="197440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 22">
            <a:extLst>
              <a:ext uri="{FF2B5EF4-FFF2-40B4-BE49-F238E27FC236}">
                <a16:creationId xmlns:a16="http://schemas.microsoft.com/office/drawing/2014/main" id="{9623E33F-4F6A-7443-80CA-CF0688D1DE1A}"/>
              </a:ext>
            </a:extLst>
          </p:cNvPr>
          <p:cNvSpPr/>
          <p:nvPr/>
        </p:nvSpPr>
        <p:spPr>
          <a:xfrm>
            <a:off x="1988416" y="233107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24">
            <a:extLst>
              <a:ext uri="{FF2B5EF4-FFF2-40B4-BE49-F238E27FC236}">
                <a16:creationId xmlns:a16="http://schemas.microsoft.com/office/drawing/2014/main" id="{8A81D07D-6AED-8C40-AEA8-09E0CFA00385}"/>
              </a:ext>
            </a:extLst>
          </p:cNvPr>
          <p:cNvSpPr/>
          <p:nvPr/>
        </p:nvSpPr>
        <p:spPr>
          <a:xfrm>
            <a:off x="1988416" y="26847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 26">
            <a:extLst>
              <a:ext uri="{FF2B5EF4-FFF2-40B4-BE49-F238E27FC236}">
                <a16:creationId xmlns:a16="http://schemas.microsoft.com/office/drawing/2014/main" id="{2F229A97-2EC8-5C48-BD14-67674133E760}"/>
              </a:ext>
            </a:extLst>
          </p:cNvPr>
          <p:cNvSpPr/>
          <p:nvPr/>
        </p:nvSpPr>
        <p:spPr>
          <a:xfrm>
            <a:off x="1988416" y="460659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7" name="Rectangle 26" descr=" 27">
            <a:extLst>
              <a:ext uri="{FF2B5EF4-FFF2-40B4-BE49-F238E27FC236}">
                <a16:creationId xmlns:a16="http://schemas.microsoft.com/office/drawing/2014/main" id="{C4FDDE4A-7C43-7E4C-A779-E91855C6C122}"/>
              </a:ext>
            </a:extLst>
          </p:cNvPr>
          <p:cNvSpPr/>
          <p:nvPr/>
        </p:nvSpPr>
        <p:spPr>
          <a:xfrm>
            <a:off x="1988416" y="4963262"/>
            <a:ext cx="1808018" cy="259639"/>
          </a:xfrm>
          <a:prstGeom prst="rect">
            <a:avLst/>
          </a:prstGeom>
          <a:solidFill>
            <a:srgbClr val="E7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descr=" 28">
            <a:extLst>
              <a:ext uri="{FF2B5EF4-FFF2-40B4-BE49-F238E27FC236}">
                <a16:creationId xmlns:a16="http://schemas.microsoft.com/office/drawing/2014/main" id="{C749A70A-9A56-E645-AB24-55C7A69944FF}"/>
              </a:ext>
            </a:extLst>
          </p:cNvPr>
          <p:cNvSpPr/>
          <p:nvPr/>
        </p:nvSpPr>
        <p:spPr>
          <a:xfrm>
            <a:off x="1988416" y="53169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29" name="Rectangle 28" descr=" 29">
            <a:extLst>
              <a:ext uri="{FF2B5EF4-FFF2-40B4-BE49-F238E27FC236}">
                <a16:creationId xmlns:a16="http://schemas.microsoft.com/office/drawing/2014/main" id="{33DC0190-B9F1-664E-BF6F-20D1CFB1BB09}"/>
              </a:ext>
            </a:extLst>
          </p:cNvPr>
          <p:cNvSpPr/>
          <p:nvPr/>
        </p:nvSpPr>
        <p:spPr>
          <a:xfrm>
            <a:off x="1988416" y="321185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descr=" 30">
            <a:extLst>
              <a:ext uri="{FF2B5EF4-FFF2-40B4-BE49-F238E27FC236}">
                <a16:creationId xmlns:a16="http://schemas.microsoft.com/office/drawing/2014/main" id="{FC0CB5AF-3BE2-874B-AE9D-EFE7E248134E}"/>
              </a:ext>
            </a:extLst>
          </p:cNvPr>
          <p:cNvSpPr/>
          <p:nvPr/>
        </p:nvSpPr>
        <p:spPr>
          <a:xfrm>
            <a:off x="1988416" y="356851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descr=" 31">
            <a:extLst>
              <a:ext uri="{FF2B5EF4-FFF2-40B4-BE49-F238E27FC236}">
                <a16:creationId xmlns:a16="http://schemas.microsoft.com/office/drawing/2014/main" id="{A2A76F38-2023-E645-95A6-B9F520F8E9E6}"/>
              </a:ext>
            </a:extLst>
          </p:cNvPr>
          <p:cNvSpPr/>
          <p:nvPr/>
        </p:nvSpPr>
        <p:spPr>
          <a:xfrm>
            <a:off x="1988416" y="39221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descr=" 32">
            <a:extLst>
              <a:ext uri="{FF2B5EF4-FFF2-40B4-BE49-F238E27FC236}">
                <a16:creationId xmlns:a16="http://schemas.microsoft.com/office/drawing/2014/main" id="{E526FF27-F29D-0746-B013-2635F5E878CE}"/>
              </a:ext>
            </a:extLst>
          </p:cNvPr>
          <p:cNvSpPr/>
          <p:nvPr/>
        </p:nvSpPr>
        <p:spPr>
          <a:xfrm>
            <a:off x="1988416" y="425960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 48">
            <a:extLst>
              <a:ext uri="{FF2B5EF4-FFF2-40B4-BE49-F238E27FC236}">
                <a16:creationId xmlns:a16="http://schemas.microsoft.com/office/drawing/2014/main" id="{7CFE8E5D-0719-E341-8156-862E01D2BB6E}"/>
              </a:ext>
            </a:extLst>
          </p:cNvPr>
          <p:cNvSpPr txBox="1"/>
          <p:nvPr/>
        </p:nvSpPr>
        <p:spPr>
          <a:xfrm>
            <a:off x="2424299" y="295476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36" name="TextBox 35" descr=" 54">
            <a:extLst>
              <a:ext uri="{FF2B5EF4-FFF2-40B4-BE49-F238E27FC236}">
                <a16:creationId xmlns:a16="http://schemas.microsoft.com/office/drawing/2014/main" id="{E15C6E72-F9FD-6B4D-A7F4-884AB8F976FC}"/>
              </a:ext>
            </a:extLst>
          </p:cNvPr>
          <p:cNvSpPr txBox="1"/>
          <p:nvPr/>
        </p:nvSpPr>
        <p:spPr>
          <a:xfrm>
            <a:off x="2419146" y="4886873"/>
            <a:ext cx="1022315" cy="369332"/>
          </a:xfrm>
          <a:prstGeom prst="rect">
            <a:avLst/>
          </a:prstGeom>
          <a:noFill/>
        </p:spPr>
        <p:txBody>
          <a:bodyPr wrap="square">
            <a:spAutoFit/>
          </a:bodyPr>
          <a:lstStyle/>
          <a:p>
            <a:pPr algn="ctr"/>
            <a:r>
              <a:rPr lang="en-US" b="1" dirty="0">
                <a:solidFill>
                  <a:schemeClr val="tx1"/>
                </a:solidFill>
              </a:rPr>
              <a:t>Row-X</a:t>
            </a:r>
          </a:p>
        </p:txBody>
      </p:sp>
      <p:sp>
        <p:nvSpPr>
          <p:cNvPr id="45" name="TextBox 44" descr=" 61">
            <a:extLst>
              <a:ext uri="{FF2B5EF4-FFF2-40B4-BE49-F238E27FC236}">
                <a16:creationId xmlns:a16="http://schemas.microsoft.com/office/drawing/2014/main" id="{0313EF79-A434-7946-A455-565C4AD6A019}"/>
              </a:ext>
            </a:extLst>
          </p:cNvPr>
          <p:cNvSpPr txBox="1"/>
          <p:nvPr/>
        </p:nvSpPr>
        <p:spPr>
          <a:xfrm>
            <a:off x="2464818" y="3501549"/>
            <a:ext cx="1022315" cy="369332"/>
          </a:xfrm>
          <a:prstGeom prst="rect">
            <a:avLst/>
          </a:prstGeom>
          <a:noFill/>
        </p:spPr>
        <p:txBody>
          <a:bodyPr wrap="square">
            <a:spAutoFit/>
          </a:bodyPr>
          <a:lstStyle/>
          <a:p>
            <a:pPr algn="ctr"/>
            <a:r>
              <a:rPr lang="en-US" b="1" dirty="0">
                <a:solidFill>
                  <a:schemeClr val="tx1"/>
                </a:solidFill>
              </a:rPr>
              <a:t>Row-Y</a:t>
            </a:r>
          </a:p>
        </p:txBody>
      </p:sp>
      <p:sp>
        <p:nvSpPr>
          <p:cNvPr id="46" name="TextBox 45" descr=" 62">
            <a:extLst>
              <a:ext uri="{FF2B5EF4-FFF2-40B4-BE49-F238E27FC236}">
                <a16:creationId xmlns:a16="http://schemas.microsoft.com/office/drawing/2014/main" id="{39F10F38-8240-9842-8FD3-63E4BEAA444D}"/>
              </a:ext>
            </a:extLst>
          </p:cNvPr>
          <p:cNvSpPr txBox="1"/>
          <p:nvPr/>
        </p:nvSpPr>
        <p:spPr>
          <a:xfrm>
            <a:off x="2049203" y="2271936"/>
            <a:ext cx="1763228" cy="369332"/>
          </a:xfrm>
          <a:prstGeom prst="rect">
            <a:avLst/>
          </a:prstGeom>
          <a:noFill/>
        </p:spPr>
        <p:txBody>
          <a:bodyPr wrap="square">
            <a:spAutoFit/>
          </a:bodyPr>
          <a:lstStyle/>
          <a:p>
            <a:pPr algn="ctr"/>
            <a:r>
              <a:rPr lang="en-US" b="1" dirty="0">
                <a:solidFill>
                  <a:schemeClr val="tx1"/>
                </a:solidFill>
              </a:rPr>
              <a:t>Aggressor</a:t>
            </a:r>
          </a:p>
        </p:txBody>
      </p:sp>
      <p:sp>
        <p:nvSpPr>
          <p:cNvPr id="49" name="TextBox 48" descr=" 69">
            <a:extLst>
              <a:ext uri="{FF2B5EF4-FFF2-40B4-BE49-F238E27FC236}">
                <a16:creationId xmlns:a16="http://schemas.microsoft.com/office/drawing/2014/main" id="{DF79F3B3-D236-3C43-B06C-EF2AB446B221}"/>
              </a:ext>
            </a:extLst>
          </p:cNvPr>
          <p:cNvSpPr txBox="1"/>
          <p:nvPr/>
        </p:nvSpPr>
        <p:spPr>
          <a:xfrm>
            <a:off x="5692670" y="2463825"/>
            <a:ext cx="6159019" cy="707886"/>
          </a:xfrm>
          <a:prstGeom prst="rect">
            <a:avLst/>
          </a:prstGeom>
          <a:noFill/>
        </p:spPr>
        <p:txBody>
          <a:bodyPr wrap="square" rtlCol="0">
            <a:spAutoFit/>
          </a:bodyPr>
          <a:lstStyle/>
          <a:p>
            <a:pPr algn="ctr"/>
            <a:r>
              <a:rPr lang="en-US" sz="2000" b="1" u="sng" dirty="0">
                <a:solidFill>
                  <a:srgbClr val="2D7100"/>
                </a:solidFill>
              </a:rPr>
              <a:t>Security Guarantee</a:t>
            </a:r>
            <a:r>
              <a:rPr lang="en-US" sz="2000" b="1" dirty="0">
                <a:solidFill>
                  <a:srgbClr val="2D7100"/>
                </a:solidFill>
              </a:rPr>
              <a:t>: No Row Crosses Rowhammer Threshold Activations within 64ms</a:t>
            </a:r>
            <a:endParaRPr lang="en-US" sz="2000" i="1" dirty="0"/>
          </a:p>
        </p:txBody>
      </p:sp>
      <p:pic>
        <p:nvPicPr>
          <p:cNvPr id="47" name="Graphic 46" descr=" 70">
            <a:extLst>
              <a:ext uri="{FF2B5EF4-FFF2-40B4-BE49-F238E27FC236}">
                <a16:creationId xmlns:a16="http://schemas.microsoft.com/office/drawing/2014/main" id="{7004B6B4-F7E1-7D49-9811-BBA7BE8CBC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537115" flipH="1">
            <a:off x="895820" y="1477233"/>
            <a:ext cx="914400" cy="914400"/>
          </a:xfrm>
          <a:prstGeom prst="rect">
            <a:avLst/>
          </a:prstGeom>
        </p:spPr>
      </p:pic>
      <p:sp>
        <p:nvSpPr>
          <p:cNvPr id="35" name="TextBox 34" descr=" 71">
            <a:extLst>
              <a:ext uri="{FF2B5EF4-FFF2-40B4-BE49-F238E27FC236}">
                <a16:creationId xmlns:a16="http://schemas.microsoft.com/office/drawing/2014/main" id="{6BC8A510-5098-8E4D-9D17-934137ACB1E0}"/>
              </a:ext>
            </a:extLst>
          </p:cNvPr>
          <p:cNvSpPr txBox="1"/>
          <p:nvPr/>
        </p:nvSpPr>
        <p:spPr>
          <a:xfrm>
            <a:off x="502000" y="2405276"/>
            <a:ext cx="1521680" cy="646331"/>
          </a:xfrm>
          <a:prstGeom prst="rect">
            <a:avLst/>
          </a:prstGeom>
          <a:noFill/>
        </p:spPr>
        <p:txBody>
          <a:bodyPr wrap="square" rtlCol="0">
            <a:spAutoFit/>
          </a:bodyPr>
          <a:lstStyle/>
          <a:p>
            <a:pPr algn="ctr"/>
            <a:r>
              <a:rPr lang="en-US" dirty="0">
                <a:solidFill>
                  <a:srgbClr val="2D7100"/>
                </a:solidFill>
              </a:rPr>
              <a:t>Refresh</a:t>
            </a:r>
          </a:p>
          <a:p>
            <a:pPr algn="ctr"/>
            <a:r>
              <a:rPr lang="en-US" dirty="0">
                <a:solidFill>
                  <a:srgbClr val="2D7100"/>
                </a:solidFill>
              </a:rPr>
              <a:t>Every 64ms</a:t>
            </a:r>
          </a:p>
        </p:txBody>
      </p:sp>
      <p:sp>
        <p:nvSpPr>
          <p:cNvPr id="23" name="TextBox 22" descr=" 84">
            <a:extLst>
              <a:ext uri="{FF2B5EF4-FFF2-40B4-BE49-F238E27FC236}">
                <a16:creationId xmlns:a16="http://schemas.microsoft.com/office/drawing/2014/main" id="{FDA19666-6618-E64F-B5C1-621E04D4D57A}"/>
              </a:ext>
            </a:extLst>
          </p:cNvPr>
          <p:cNvSpPr txBox="1"/>
          <p:nvPr/>
        </p:nvSpPr>
        <p:spPr>
          <a:xfrm>
            <a:off x="6505268" y="3440200"/>
            <a:ext cx="4848532" cy="400110"/>
          </a:xfrm>
          <a:prstGeom prst="rect">
            <a:avLst/>
          </a:prstGeom>
          <a:noFill/>
        </p:spPr>
        <p:txBody>
          <a:bodyPr wrap="square">
            <a:spAutoFit/>
          </a:bodyPr>
          <a:lstStyle/>
          <a:p>
            <a:pPr algn="ctr"/>
            <a:r>
              <a:rPr lang="en-US" sz="2000" b="1" dirty="0">
                <a:solidFill>
                  <a:srgbClr val="0217BA"/>
                </a:solidFill>
              </a:rPr>
              <a:t>Lower T (Swap Threshold) </a:t>
            </a:r>
            <a:r>
              <a:rPr lang="en-US" sz="2000" b="1" dirty="0">
                <a:solidFill>
                  <a:srgbClr val="0217BA"/>
                </a:solidFill>
                <a:sym typeface="Wingdings" pitchFamily="2" charset="2"/>
              </a:rPr>
              <a:t> </a:t>
            </a:r>
            <a:r>
              <a:rPr lang="en-US" sz="2000" b="1" dirty="0">
                <a:solidFill>
                  <a:srgbClr val="0217BA"/>
                </a:solidFill>
              </a:rPr>
              <a:t>Better Security</a:t>
            </a:r>
          </a:p>
        </p:txBody>
      </p:sp>
    </p:spTree>
    <p:extLst>
      <p:ext uri="{BB962C8B-B14F-4D97-AF65-F5344CB8AC3E}">
        <p14:creationId xmlns:p14="http://schemas.microsoft.com/office/powerpoint/2010/main" val="2999672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Tree>
    <p:extLst>
      <p:ext uri="{BB962C8B-B14F-4D97-AF65-F5344CB8AC3E}">
        <p14:creationId xmlns:p14="http://schemas.microsoft.com/office/powerpoint/2010/main" val="1369758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
        <p:nvSpPr>
          <p:cNvPr id="5" name="Rectangle 4" descr=" 45">
            <a:extLst>
              <a:ext uri="{FF2B5EF4-FFF2-40B4-BE49-F238E27FC236}">
                <a16:creationId xmlns:a16="http://schemas.microsoft.com/office/drawing/2014/main" id="{B28366AB-F7B3-5D40-AA50-DB3331432F06}"/>
              </a:ext>
            </a:extLst>
          </p:cNvPr>
          <p:cNvSpPr/>
          <p:nvPr/>
        </p:nvSpPr>
        <p:spPr>
          <a:xfrm>
            <a:off x="1910484" y="204379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 52">
            <a:extLst>
              <a:ext uri="{FF2B5EF4-FFF2-40B4-BE49-F238E27FC236}">
                <a16:creationId xmlns:a16="http://schemas.microsoft.com/office/drawing/2014/main" id="{8FB9C4FC-F051-B043-995B-78DDC1EEFB16}"/>
              </a:ext>
            </a:extLst>
          </p:cNvPr>
          <p:cNvSpPr/>
          <p:nvPr/>
        </p:nvSpPr>
        <p:spPr>
          <a:xfrm>
            <a:off x="1988416" y="21093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 55">
            <a:extLst>
              <a:ext uri="{FF2B5EF4-FFF2-40B4-BE49-F238E27FC236}">
                <a16:creationId xmlns:a16="http://schemas.microsoft.com/office/drawing/2014/main" id="{F58E77B4-5C58-504B-95BB-061288578A37}"/>
              </a:ext>
            </a:extLst>
          </p:cNvPr>
          <p:cNvSpPr/>
          <p:nvPr/>
        </p:nvSpPr>
        <p:spPr>
          <a:xfrm>
            <a:off x="1988416" y="246598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 56">
            <a:extLst>
              <a:ext uri="{FF2B5EF4-FFF2-40B4-BE49-F238E27FC236}">
                <a16:creationId xmlns:a16="http://schemas.microsoft.com/office/drawing/2014/main" id="{0B86B222-48EB-FC43-9B85-302A68264362}"/>
              </a:ext>
            </a:extLst>
          </p:cNvPr>
          <p:cNvSpPr/>
          <p:nvPr/>
        </p:nvSpPr>
        <p:spPr>
          <a:xfrm>
            <a:off x="1988416" y="281962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 57">
            <a:extLst>
              <a:ext uri="{FF2B5EF4-FFF2-40B4-BE49-F238E27FC236}">
                <a16:creationId xmlns:a16="http://schemas.microsoft.com/office/drawing/2014/main" id="{8377467A-0460-EB47-B5B3-F0E8D7DBA178}"/>
              </a:ext>
            </a:extLst>
          </p:cNvPr>
          <p:cNvSpPr/>
          <p:nvPr/>
        </p:nvSpPr>
        <p:spPr>
          <a:xfrm>
            <a:off x="1988416" y="47415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6" name="Rectangle 5" descr=" 58">
            <a:extLst>
              <a:ext uri="{FF2B5EF4-FFF2-40B4-BE49-F238E27FC236}">
                <a16:creationId xmlns:a16="http://schemas.microsoft.com/office/drawing/2014/main" id="{DB35032E-5F46-6048-8D72-B065AE99610C}"/>
              </a:ext>
            </a:extLst>
          </p:cNvPr>
          <p:cNvSpPr/>
          <p:nvPr/>
        </p:nvSpPr>
        <p:spPr>
          <a:xfrm>
            <a:off x="1988416" y="509817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descr=" 59">
            <a:extLst>
              <a:ext uri="{FF2B5EF4-FFF2-40B4-BE49-F238E27FC236}">
                <a16:creationId xmlns:a16="http://schemas.microsoft.com/office/drawing/2014/main" id="{BE2667C3-54DF-074D-8AA8-F026ACA0B4B1}"/>
              </a:ext>
            </a:extLst>
          </p:cNvPr>
          <p:cNvSpPr/>
          <p:nvPr/>
        </p:nvSpPr>
        <p:spPr>
          <a:xfrm>
            <a:off x="1988416" y="545181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13" name="Rectangle 12" descr=" 60">
            <a:extLst>
              <a:ext uri="{FF2B5EF4-FFF2-40B4-BE49-F238E27FC236}">
                <a16:creationId xmlns:a16="http://schemas.microsoft.com/office/drawing/2014/main" id="{44B69C87-5B1E-3143-B36E-37277C881AEE}"/>
              </a:ext>
            </a:extLst>
          </p:cNvPr>
          <p:cNvSpPr/>
          <p:nvPr/>
        </p:nvSpPr>
        <p:spPr>
          <a:xfrm>
            <a:off x="1988416" y="33467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63">
            <a:extLst>
              <a:ext uri="{FF2B5EF4-FFF2-40B4-BE49-F238E27FC236}">
                <a16:creationId xmlns:a16="http://schemas.microsoft.com/office/drawing/2014/main" id="{E7B10717-97CB-3C4C-87E1-D5A8102F05C1}"/>
              </a:ext>
            </a:extLst>
          </p:cNvPr>
          <p:cNvSpPr/>
          <p:nvPr/>
        </p:nvSpPr>
        <p:spPr>
          <a:xfrm>
            <a:off x="1988416" y="370342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64">
            <a:extLst>
              <a:ext uri="{FF2B5EF4-FFF2-40B4-BE49-F238E27FC236}">
                <a16:creationId xmlns:a16="http://schemas.microsoft.com/office/drawing/2014/main" id="{BC1A29E5-6FD3-434A-A2FE-7A8251203277}"/>
              </a:ext>
            </a:extLst>
          </p:cNvPr>
          <p:cNvSpPr/>
          <p:nvPr/>
        </p:nvSpPr>
        <p:spPr>
          <a:xfrm>
            <a:off x="1988416" y="405707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descr=" 65">
            <a:extLst>
              <a:ext uri="{FF2B5EF4-FFF2-40B4-BE49-F238E27FC236}">
                <a16:creationId xmlns:a16="http://schemas.microsoft.com/office/drawing/2014/main" id="{23A66BA0-C9BF-E24F-BA42-29A9F444E213}"/>
              </a:ext>
            </a:extLst>
          </p:cNvPr>
          <p:cNvSpPr/>
          <p:nvPr/>
        </p:nvSpPr>
        <p:spPr>
          <a:xfrm>
            <a:off x="1988416" y="439451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descr=" 73">
            <a:extLst>
              <a:ext uri="{FF2B5EF4-FFF2-40B4-BE49-F238E27FC236}">
                <a16:creationId xmlns:a16="http://schemas.microsoft.com/office/drawing/2014/main" id="{9888F997-7F5E-F049-9386-1215970C07D8}"/>
              </a:ext>
            </a:extLst>
          </p:cNvPr>
          <p:cNvSpPr/>
          <p:nvPr/>
        </p:nvSpPr>
        <p:spPr>
          <a:xfrm>
            <a:off x="3987858" y="396252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78">
            <a:extLst>
              <a:ext uri="{FF2B5EF4-FFF2-40B4-BE49-F238E27FC236}">
                <a16:creationId xmlns:a16="http://schemas.microsoft.com/office/drawing/2014/main" id="{DEE1C4AE-ADF2-A144-B3F1-971828AD5CB4}"/>
              </a:ext>
            </a:extLst>
          </p:cNvPr>
          <p:cNvSpPr/>
          <p:nvPr/>
        </p:nvSpPr>
        <p:spPr>
          <a:xfrm>
            <a:off x="4217902" y="437375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25" name="TextBox 24" descr=" 80">
            <a:extLst>
              <a:ext uri="{FF2B5EF4-FFF2-40B4-BE49-F238E27FC236}">
                <a16:creationId xmlns:a16="http://schemas.microsoft.com/office/drawing/2014/main" id="{D39CB5C9-9314-2D4C-863F-9B437D7B31C1}"/>
              </a:ext>
            </a:extLst>
          </p:cNvPr>
          <p:cNvSpPr txBox="1"/>
          <p:nvPr/>
        </p:nvSpPr>
        <p:spPr>
          <a:xfrm>
            <a:off x="3860026" y="3861197"/>
            <a:ext cx="1657547" cy="369332"/>
          </a:xfrm>
          <a:prstGeom prst="rect">
            <a:avLst/>
          </a:prstGeom>
          <a:noFill/>
        </p:spPr>
        <p:txBody>
          <a:bodyPr wrap="square" rtlCol="0">
            <a:spAutoFit/>
          </a:bodyPr>
          <a:lstStyle/>
          <a:p>
            <a:pPr algn="ctr"/>
            <a:r>
              <a:rPr lang="en-US" dirty="0"/>
              <a:t>Random</a:t>
            </a:r>
          </a:p>
        </p:txBody>
      </p:sp>
      <p:sp>
        <p:nvSpPr>
          <p:cNvPr id="17" name="TextBox 16" descr=" 81">
            <a:extLst>
              <a:ext uri="{FF2B5EF4-FFF2-40B4-BE49-F238E27FC236}">
                <a16:creationId xmlns:a16="http://schemas.microsoft.com/office/drawing/2014/main" id="{F98F93DF-76AF-FF40-B1F7-A85FD738D838}"/>
              </a:ext>
            </a:extLst>
          </p:cNvPr>
          <p:cNvSpPr txBox="1"/>
          <p:nvPr/>
        </p:nvSpPr>
        <p:spPr>
          <a:xfrm>
            <a:off x="2424299" y="308967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26" name="TextBox 25" descr=" 82">
            <a:extLst>
              <a:ext uri="{FF2B5EF4-FFF2-40B4-BE49-F238E27FC236}">
                <a16:creationId xmlns:a16="http://schemas.microsoft.com/office/drawing/2014/main" id="{D45CCD97-DB72-794E-9EA0-C485D5B0DE89}"/>
              </a:ext>
            </a:extLst>
          </p:cNvPr>
          <p:cNvSpPr txBox="1"/>
          <p:nvPr/>
        </p:nvSpPr>
        <p:spPr>
          <a:xfrm>
            <a:off x="4542562" y="4972192"/>
            <a:ext cx="1378543" cy="369332"/>
          </a:xfrm>
          <a:prstGeom prst="rect">
            <a:avLst/>
          </a:prstGeom>
          <a:noFill/>
        </p:spPr>
        <p:txBody>
          <a:bodyPr wrap="square">
            <a:spAutoFit/>
          </a:bodyPr>
          <a:lstStyle/>
          <a:p>
            <a:r>
              <a:rPr lang="en-US" sz="1800" dirty="0"/>
              <a:t>T activations </a:t>
            </a:r>
            <a:endParaRPr lang="en-US" dirty="0"/>
          </a:p>
        </p:txBody>
      </p:sp>
      <p:sp>
        <p:nvSpPr>
          <p:cNvPr id="27" name="TextBox 26" descr=" 83">
            <a:extLst>
              <a:ext uri="{FF2B5EF4-FFF2-40B4-BE49-F238E27FC236}">
                <a16:creationId xmlns:a16="http://schemas.microsoft.com/office/drawing/2014/main" id="{A543D54A-3C2C-544C-9241-161515045E1F}"/>
              </a:ext>
            </a:extLst>
          </p:cNvPr>
          <p:cNvSpPr txBox="1"/>
          <p:nvPr/>
        </p:nvSpPr>
        <p:spPr>
          <a:xfrm>
            <a:off x="2095946" y="3639621"/>
            <a:ext cx="1763228" cy="369332"/>
          </a:xfrm>
          <a:prstGeom prst="rect">
            <a:avLst/>
          </a:prstGeom>
          <a:noFill/>
        </p:spPr>
        <p:txBody>
          <a:bodyPr wrap="square">
            <a:spAutoFit/>
          </a:bodyPr>
          <a:lstStyle/>
          <a:p>
            <a:pPr algn="ctr"/>
            <a:r>
              <a:rPr lang="en-US" b="1" dirty="0">
                <a:solidFill>
                  <a:schemeClr val="tx1"/>
                </a:solidFill>
              </a:rPr>
              <a:t>Aggressor</a:t>
            </a:r>
          </a:p>
        </p:txBody>
      </p:sp>
      <p:sp>
        <p:nvSpPr>
          <p:cNvPr id="28" name="TextBox 27" descr=" 85">
            <a:extLst>
              <a:ext uri="{FF2B5EF4-FFF2-40B4-BE49-F238E27FC236}">
                <a16:creationId xmlns:a16="http://schemas.microsoft.com/office/drawing/2014/main" id="{354BDFF1-5F4A-7445-8CFB-21B96E8468E9}"/>
              </a:ext>
            </a:extLst>
          </p:cNvPr>
          <p:cNvSpPr txBox="1"/>
          <p:nvPr/>
        </p:nvSpPr>
        <p:spPr>
          <a:xfrm>
            <a:off x="2420731" y="5020205"/>
            <a:ext cx="1022315" cy="369332"/>
          </a:xfrm>
          <a:prstGeom prst="rect">
            <a:avLst/>
          </a:prstGeom>
          <a:noFill/>
        </p:spPr>
        <p:txBody>
          <a:bodyPr wrap="square">
            <a:spAutoFit/>
          </a:bodyPr>
          <a:lstStyle/>
          <a:p>
            <a:pPr algn="ctr"/>
            <a:r>
              <a:rPr lang="en-US" b="1" dirty="0">
                <a:solidFill>
                  <a:schemeClr val="tx1"/>
                </a:solidFill>
              </a:rPr>
              <a:t>Row-X</a:t>
            </a:r>
          </a:p>
        </p:txBody>
      </p:sp>
    </p:spTree>
    <p:extLst>
      <p:ext uri="{BB962C8B-B14F-4D97-AF65-F5344CB8AC3E}">
        <p14:creationId xmlns:p14="http://schemas.microsoft.com/office/powerpoint/2010/main" val="366595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
        <p:nvSpPr>
          <p:cNvPr id="5" name="Rectangle 4" descr=" 45">
            <a:extLst>
              <a:ext uri="{FF2B5EF4-FFF2-40B4-BE49-F238E27FC236}">
                <a16:creationId xmlns:a16="http://schemas.microsoft.com/office/drawing/2014/main" id="{B28366AB-F7B3-5D40-AA50-DB3331432F06}"/>
              </a:ext>
            </a:extLst>
          </p:cNvPr>
          <p:cNvSpPr/>
          <p:nvPr/>
        </p:nvSpPr>
        <p:spPr>
          <a:xfrm>
            <a:off x="1910484" y="204379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 52">
            <a:extLst>
              <a:ext uri="{FF2B5EF4-FFF2-40B4-BE49-F238E27FC236}">
                <a16:creationId xmlns:a16="http://schemas.microsoft.com/office/drawing/2014/main" id="{8FB9C4FC-F051-B043-995B-78DDC1EEFB16}"/>
              </a:ext>
            </a:extLst>
          </p:cNvPr>
          <p:cNvSpPr/>
          <p:nvPr/>
        </p:nvSpPr>
        <p:spPr>
          <a:xfrm>
            <a:off x="1988416" y="21093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 55">
            <a:extLst>
              <a:ext uri="{FF2B5EF4-FFF2-40B4-BE49-F238E27FC236}">
                <a16:creationId xmlns:a16="http://schemas.microsoft.com/office/drawing/2014/main" id="{F58E77B4-5C58-504B-95BB-061288578A37}"/>
              </a:ext>
            </a:extLst>
          </p:cNvPr>
          <p:cNvSpPr/>
          <p:nvPr/>
        </p:nvSpPr>
        <p:spPr>
          <a:xfrm>
            <a:off x="1988416" y="246598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 56">
            <a:extLst>
              <a:ext uri="{FF2B5EF4-FFF2-40B4-BE49-F238E27FC236}">
                <a16:creationId xmlns:a16="http://schemas.microsoft.com/office/drawing/2014/main" id="{0B86B222-48EB-FC43-9B85-302A68264362}"/>
              </a:ext>
            </a:extLst>
          </p:cNvPr>
          <p:cNvSpPr/>
          <p:nvPr/>
        </p:nvSpPr>
        <p:spPr>
          <a:xfrm>
            <a:off x="1988416" y="281962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 57">
            <a:extLst>
              <a:ext uri="{FF2B5EF4-FFF2-40B4-BE49-F238E27FC236}">
                <a16:creationId xmlns:a16="http://schemas.microsoft.com/office/drawing/2014/main" id="{8377467A-0460-EB47-B5B3-F0E8D7DBA178}"/>
              </a:ext>
            </a:extLst>
          </p:cNvPr>
          <p:cNvSpPr/>
          <p:nvPr/>
        </p:nvSpPr>
        <p:spPr>
          <a:xfrm>
            <a:off x="1988416" y="47415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6" name="Rectangle 5" descr=" 58">
            <a:extLst>
              <a:ext uri="{FF2B5EF4-FFF2-40B4-BE49-F238E27FC236}">
                <a16:creationId xmlns:a16="http://schemas.microsoft.com/office/drawing/2014/main" id="{DB35032E-5F46-6048-8D72-B065AE99610C}"/>
              </a:ext>
            </a:extLst>
          </p:cNvPr>
          <p:cNvSpPr/>
          <p:nvPr/>
        </p:nvSpPr>
        <p:spPr>
          <a:xfrm>
            <a:off x="1988416" y="509817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descr=" 59">
            <a:extLst>
              <a:ext uri="{FF2B5EF4-FFF2-40B4-BE49-F238E27FC236}">
                <a16:creationId xmlns:a16="http://schemas.microsoft.com/office/drawing/2014/main" id="{BE2667C3-54DF-074D-8AA8-F026ACA0B4B1}"/>
              </a:ext>
            </a:extLst>
          </p:cNvPr>
          <p:cNvSpPr/>
          <p:nvPr/>
        </p:nvSpPr>
        <p:spPr>
          <a:xfrm>
            <a:off x="1988416" y="545181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13" name="Rectangle 12" descr=" 60">
            <a:extLst>
              <a:ext uri="{FF2B5EF4-FFF2-40B4-BE49-F238E27FC236}">
                <a16:creationId xmlns:a16="http://schemas.microsoft.com/office/drawing/2014/main" id="{44B69C87-5B1E-3143-B36E-37277C881AEE}"/>
              </a:ext>
            </a:extLst>
          </p:cNvPr>
          <p:cNvSpPr/>
          <p:nvPr/>
        </p:nvSpPr>
        <p:spPr>
          <a:xfrm>
            <a:off x="1988416" y="33467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63">
            <a:extLst>
              <a:ext uri="{FF2B5EF4-FFF2-40B4-BE49-F238E27FC236}">
                <a16:creationId xmlns:a16="http://schemas.microsoft.com/office/drawing/2014/main" id="{E7B10717-97CB-3C4C-87E1-D5A8102F05C1}"/>
              </a:ext>
            </a:extLst>
          </p:cNvPr>
          <p:cNvSpPr/>
          <p:nvPr/>
        </p:nvSpPr>
        <p:spPr>
          <a:xfrm>
            <a:off x="1988416" y="370342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64">
            <a:extLst>
              <a:ext uri="{FF2B5EF4-FFF2-40B4-BE49-F238E27FC236}">
                <a16:creationId xmlns:a16="http://schemas.microsoft.com/office/drawing/2014/main" id="{BC1A29E5-6FD3-434A-A2FE-7A8251203277}"/>
              </a:ext>
            </a:extLst>
          </p:cNvPr>
          <p:cNvSpPr/>
          <p:nvPr/>
        </p:nvSpPr>
        <p:spPr>
          <a:xfrm>
            <a:off x="1988416" y="405707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descr=" 65">
            <a:extLst>
              <a:ext uri="{FF2B5EF4-FFF2-40B4-BE49-F238E27FC236}">
                <a16:creationId xmlns:a16="http://schemas.microsoft.com/office/drawing/2014/main" id="{23A66BA0-C9BF-E24F-BA42-29A9F444E213}"/>
              </a:ext>
            </a:extLst>
          </p:cNvPr>
          <p:cNvSpPr/>
          <p:nvPr/>
        </p:nvSpPr>
        <p:spPr>
          <a:xfrm>
            <a:off x="1988416" y="439451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descr=" 73">
            <a:extLst>
              <a:ext uri="{FF2B5EF4-FFF2-40B4-BE49-F238E27FC236}">
                <a16:creationId xmlns:a16="http://schemas.microsoft.com/office/drawing/2014/main" id="{9888F997-7F5E-F049-9386-1215970C07D8}"/>
              </a:ext>
            </a:extLst>
          </p:cNvPr>
          <p:cNvSpPr/>
          <p:nvPr/>
        </p:nvSpPr>
        <p:spPr>
          <a:xfrm>
            <a:off x="3987858" y="396252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78">
            <a:extLst>
              <a:ext uri="{FF2B5EF4-FFF2-40B4-BE49-F238E27FC236}">
                <a16:creationId xmlns:a16="http://schemas.microsoft.com/office/drawing/2014/main" id="{DEE1C4AE-ADF2-A144-B3F1-971828AD5CB4}"/>
              </a:ext>
            </a:extLst>
          </p:cNvPr>
          <p:cNvSpPr/>
          <p:nvPr/>
        </p:nvSpPr>
        <p:spPr>
          <a:xfrm>
            <a:off x="4217902" y="437375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25" name="TextBox 24" descr=" 80">
            <a:extLst>
              <a:ext uri="{FF2B5EF4-FFF2-40B4-BE49-F238E27FC236}">
                <a16:creationId xmlns:a16="http://schemas.microsoft.com/office/drawing/2014/main" id="{D39CB5C9-9314-2D4C-863F-9B437D7B31C1}"/>
              </a:ext>
            </a:extLst>
          </p:cNvPr>
          <p:cNvSpPr txBox="1"/>
          <p:nvPr/>
        </p:nvSpPr>
        <p:spPr>
          <a:xfrm>
            <a:off x="3860026" y="3861197"/>
            <a:ext cx="1657547" cy="369332"/>
          </a:xfrm>
          <a:prstGeom prst="rect">
            <a:avLst/>
          </a:prstGeom>
          <a:noFill/>
        </p:spPr>
        <p:txBody>
          <a:bodyPr wrap="square" rtlCol="0">
            <a:spAutoFit/>
          </a:bodyPr>
          <a:lstStyle/>
          <a:p>
            <a:pPr algn="ctr"/>
            <a:r>
              <a:rPr lang="en-US" dirty="0"/>
              <a:t>Random</a:t>
            </a:r>
          </a:p>
        </p:txBody>
      </p:sp>
      <p:sp>
        <p:nvSpPr>
          <p:cNvPr id="17" name="TextBox 16" descr=" 81">
            <a:extLst>
              <a:ext uri="{FF2B5EF4-FFF2-40B4-BE49-F238E27FC236}">
                <a16:creationId xmlns:a16="http://schemas.microsoft.com/office/drawing/2014/main" id="{F98F93DF-76AF-FF40-B1F7-A85FD738D838}"/>
              </a:ext>
            </a:extLst>
          </p:cNvPr>
          <p:cNvSpPr txBox="1"/>
          <p:nvPr/>
        </p:nvSpPr>
        <p:spPr>
          <a:xfrm>
            <a:off x="2424299" y="308967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26" name="TextBox 25" descr=" 82">
            <a:extLst>
              <a:ext uri="{FF2B5EF4-FFF2-40B4-BE49-F238E27FC236}">
                <a16:creationId xmlns:a16="http://schemas.microsoft.com/office/drawing/2014/main" id="{D45CCD97-DB72-794E-9EA0-C485D5B0DE89}"/>
              </a:ext>
            </a:extLst>
          </p:cNvPr>
          <p:cNvSpPr txBox="1"/>
          <p:nvPr/>
        </p:nvSpPr>
        <p:spPr>
          <a:xfrm>
            <a:off x="4542562" y="4972192"/>
            <a:ext cx="1378543" cy="369332"/>
          </a:xfrm>
          <a:prstGeom prst="rect">
            <a:avLst/>
          </a:prstGeom>
          <a:noFill/>
        </p:spPr>
        <p:txBody>
          <a:bodyPr wrap="square">
            <a:spAutoFit/>
          </a:bodyPr>
          <a:lstStyle/>
          <a:p>
            <a:r>
              <a:rPr lang="en-US" sz="1800" dirty="0"/>
              <a:t>T activations </a:t>
            </a:r>
            <a:endParaRPr lang="en-US" dirty="0"/>
          </a:p>
        </p:txBody>
      </p:sp>
      <p:sp>
        <p:nvSpPr>
          <p:cNvPr id="27" name="TextBox 26" descr=" 83">
            <a:extLst>
              <a:ext uri="{FF2B5EF4-FFF2-40B4-BE49-F238E27FC236}">
                <a16:creationId xmlns:a16="http://schemas.microsoft.com/office/drawing/2014/main" id="{A543D54A-3C2C-544C-9241-161515045E1F}"/>
              </a:ext>
            </a:extLst>
          </p:cNvPr>
          <p:cNvSpPr txBox="1"/>
          <p:nvPr/>
        </p:nvSpPr>
        <p:spPr>
          <a:xfrm>
            <a:off x="2095946" y="3639621"/>
            <a:ext cx="1763228" cy="369332"/>
          </a:xfrm>
          <a:prstGeom prst="rect">
            <a:avLst/>
          </a:prstGeom>
          <a:noFill/>
        </p:spPr>
        <p:txBody>
          <a:bodyPr wrap="square">
            <a:spAutoFit/>
          </a:bodyPr>
          <a:lstStyle/>
          <a:p>
            <a:pPr algn="ctr"/>
            <a:r>
              <a:rPr lang="en-US" b="1" dirty="0">
                <a:solidFill>
                  <a:schemeClr val="tx1"/>
                </a:solidFill>
              </a:rPr>
              <a:t>Aggressor</a:t>
            </a:r>
          </a:p>
        </p:txBody>
      </p:sp>
      <p:sp>
        <p:nvSpPr>
          <p:cNvPr id="28" name="TextBox 27" descr=" 85">
            <a:extLst>
              <a:ext uri="{FF2B5EF4-FFF2-40B4-BE49-F238E27FC236}">
                <a16:creationId xmlns:a16="http://schemas.microsoft.com/office/drawing/2014/main" id="{354BDFF1-5F4A-7445-8CFB-21B96E8468E9}"/>
              </a:ext>
            </a:extLst>
          </p:cNvPr>
          <p:cNvSpPr txBox="1"/>
          <p:nvPr/>
        </p:nvSpPr>
        <p:spPr>
          <a:xfrm>
            <a:off x="2420731" y="5020205"/>
            <a:ext cx="1022315" cy="369332"/>
          </a:xfrm>
          <a:prstGeom prst="rect">
            <a:avLst/>
          </a:prstGeom>
          <a:noFill/>
        </p:spPr>
        <p:txBody>
          <a:bodyPr wrap="square">
            <a:spAutoFit/>
          </a:bodyPr>
          <a:lstStyle/>
          <a:p>
            <a:pPr algn="ctr"/>
            <a:r>
              <a:rPr lang="en-US" b="1" dirty="0">
                <a:solidFill>
                  <a:schemeClr val="tx1"/>
                </a:solidFill>
              </a:rPr>
              <a:t>Row-X</a:t>
            </a:r>
          </a:p>
        </p:txBody>
      </p:sp>
      <p:sp>
        <p:nvSpPr>
          <p:cNvPr id="29" name="TextBox 28" descr=" 117">
            <a:extLst>
              <a:ext uri="{FF2B5EF4-FFF2-40B4-BE49-F238E27FC236}">
                <a16:creationId xmlns:a16="http://schemas.microsoft.com/office/drawing/2014/main" id="{333FD3A3-D940-7E44-919E-3B3A36F08892}"/>
              </a:ext>
            </a:extLst>
          </p:cNvPr>
          <p:cNvSpPr txBox="1"/>
          <p:nvPr/>
        </p:nvSpPr>
        <p:spPr>
          <a:xfrm>
            <a:off x="314497" y="4830490"/>
            <a:ext cx="1657547" cy="646331"/>
          </a:xfrm>
          <a:prstGeom prst="rect">
            <a:avLst/>
          </a:prstGeom>
          <a:noFill/>
        </p:spPr>
        <p:txBody>
          <a:bodyPr wrap="square" rtlCol="0">
            <a:spAutoFit/>
          </a:bodyPr>
          <a:lstStyle/>
          <a:p>
            <a:pPr algn="ctr"/>
            <a:r>
              <a:rPr lang="en-US" dirty="0"/>
              <a:t>Random</a:t>
            </a:r>
          </a:p>
          <a:p>
            <a:pPr algn="ctr"/>
            <a:r>
              <a:rPr lang="en-US" dirty="0"/>
              <a:t>Guess?</a:t>
            </a:r>
          </a:p>
        </p:txBody>
      </p:sp>
    </p:spTree>
    <p:extLst>
      <p:ext uri="{BB962C8B-B14F-4D97-AF65-F5344CB8AC3E}">
        <p14:creationId xmlns:p14="http://schemas.microsoft.com/office/powerpoint/2010/main" val="354583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descr=" 84">
            <a:extLst>
              <a:ext uri="{FF2B5EF4-FFF2-40B4-BE49-F238E27FC236}">
                <a16:creationId xmlns:a16="http://schemas.microsoft.com/office/drawing/2014/main" id="{520A31D1-6A2B-C84A-932F-B6CE66573EAD}"/>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6" name="Oval 5" descr=" 6">
            <a:extLst>
              <a:ext uri="{FF2B5EF4-FFF2-40B4-BE49-F238E27FC236}">
                <a16:creationId xmlns:a16="http://schemas.microsoft.com/office/drawing/2014/main" id="{D7A915F6-093B-0445-9067-DC810B86E373}"/>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descr=" 7">
            <a:extLst>
              <a:ext uri="{FF2B5EF4-FFF2-40B4-BE49-F238E27FC236}">
                <a16:creationId xmlns:a16="http://schemas.microsoft.com/office/drawing/2014/main" id="{17A3DAAC-B767-1A4E-AE90-C11B0C9E748E}"/>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descr=" 8">
            <a:extLst>
              <a:ext uri="{FF2B5EF4-FFF2-40B4-BE49-F238E27FC236}">
                <a16:creationId xmlns:a16="http://schemas.microsoft.com/office/drawing/2014/main" id="{E75965CE-50BF-174E-AB5B-9C4B83D20C4C}"/>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a:extLst>
              <a:ext uri="{FF2B5EF4-FFF2-40B4-BE49-F238E27FC236}">
                <a16:creationId xmlns:a16="http://schemas.microsoft.com/office/drawing/2014/main" id="{D53D7C4F-AFD7-5744-94D5-5BB9B5C4D6AE}"/>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 33">
            <a:extLst>
              <a:ext uri="{FF2B5EF4-FFF2-40B4-BE49-F238E27FC236}">
                <a16:creationId xmlns:a16="http://schemas.microsoft.com/office/drawing/2014/main" id="{150995F3-B19D-834D-97C7-E4F2156B31BF}"/>
              </a:ext>
            </a:extLst>
          </p:cNvPr>
          <p:cNvSpPr txBox="1"/>
          <p:nvPr/>
        </p:nvSpPr>
        <p:spPr>
          <a:xfrm>
            <a:off x="687187" y="1234230"/>
            <a:ext cx="4598269" cy="1107996"/>
          </a:xfrm>
          <a:prstGeom prst="rect">
            <a:avLst/>
          </a:prstGeom>
          <a:noFill/>
        </p:spPr>
        <p:txBody>
          <a:bodyPr wrap="square" rtlCol="0">
            <a:spAutoFit/>
          </a:bodyPr>
          <a:lstStyle/>
          <a:p>
            <a:pPr algn="ctr"/>
            <a:r>
              <a:rPr lang="en-US" sz="2200" b="1" dirty="0"/>
              <a:t>DRAM Scaling for Increased Capacity </a:t>
            </a:r>
          </a:p>
          <a:p>
            <a:pPr algn="ctr"/>
            <a:r>
              <a:rPr lang="en-US" sz="2200" b="1">
                <a:solidFill>
                  <a:srgbClr val="C00000"/>
                </a:solidFill>
                <a:latin typeface="Calibri" panose="020F0502020204030204" pitchFamily="34" charset="0"/>
                <a:sym typeface="Wingdings" pitchFamily="2" charset="2"/>
              </a:rPr>
              <a:t>More </a:t>
            </a:r>
            <a:r>
              <a:rPr lang="en-US" sz="2200" b="1">
                <a:solidFill>
                  <a:srgbClr val="C00000"/>
                </a:solidFill>
                <a:latin typeface="Calibri" panose="020F0502020204030204" pitchFamily="34" charset="0"/>
              </a:rPr>
              <a:t>Inter-Cell Interference</a:t>
            </a:r>
            <a:endParaRPr lang="en-US" sz="2200" b="1" dirty="0">
              <a:solidFill>
                <a:srgbClr val="C00000"/>
              </a:solidFill>
            </a:endParaRPr>
          </a:p>
        </p:txBody>
      </p:sp>
      <p:sp>
        <p:nvSpPr>
          <p:cNvPr id="103" name="TextBox 102" descr=" 103">
            <a:extLst>
              <a:ext uri="{FF2B5EF4-FFF2-40B4-BE49-F238E27FC236}">
                <a16:creationId xmlns:a16="http://schemas.microsoft.com/office/drawing/2014/main" id="{45EE4B31-3EC7-994E-A1E1-E6FB8DA7C5F6}"/>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1</a:t>
            </a:r>
          </a:p>
        </p:txBody>
      </p:sp>
      <p:sp>
        <p:nvSpPr>
          <p:cNvPr id="34" name="Down Arrow 33" descr=" 34">
            <a:extLst>
              <a:ext uri="{FF2B5EF4-FFF2-40B4-BE49-F238E27FC236}">
                <a16:creationId xmlns:a16="http://schemas.microsoft.com/office/drawing/2014/main" id="{B946392C-0A8A-274B-8CBB-F090E54870B9}"/>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descr=" 32">
            <a:extLst>
              <a:ext uri="{FF2B5EF4-FFF2-40B4-BE49-F238E27FC236}">
                <a16:creationId xmlns:a16="http://schemas.microsoft.com/office/drawing/2014/main" id="{419710AC-8F3A-564A-B3F5-A9EECDECA945}"/>
              </a:ext>
            </a:extLst>
          </p:cNvPr>
          <p:cNvGrpSpPr/>
          <p:nvPr/>
        </p:nvGrpSpPr>
        <p:grpSpPr>
          <a:xfrm>
            <a:off x="2408663" y="4288039"/>
            <a:ext cx="1272496" cy="1215794"/>
            <a:chOff x="1327936" y="2608159"/>
            <a:chExt cx="1272496" cy="1215794"/>
          </a:xfrm>
          <a:solidFill>
            <a:srgbClr val="C00000"/>
          </a:solidFill>
        </p:grpSpPr>
        <p:grpSp>
          <p:nvGrpSpPr>
            <p:cNvPr id="16" name="Group 15">
              <a:extLst>
                <a:ext uri="{FF2B5EF4-FFF2-40B4-BE49-F238E27FC236}">
                  <a16:creationId xmlns:a16="http://schemas.microsoft.com/office/drawing/2014/main" id="{71EB911A-73A4-B94C-BDCC-090DE9F5D25D}"/>
                </a:ext>
              </a:extLst>
            </p:cNvPr>
            <p:cNvGrpSpPr/>
            <p:nvPr/>
          </p:nvGrpSpPr>
          <p:grpSpPr>
            <a:xfrm>
              <a:off x="1327936" y="2608159"/>
              <a:ext cx="633578" cy="609141"/>
              <a:chOff x="1456386" y="2740534"/>
              <a:chExt cx="1298833" cy="1231343"/>
            </a:xfrm>
            <a:grpFill/>
          </p:grpSpPr>
          <p:sp>
            <p:nvSpPr>
              <p:cNvPr id="11" name="Oval 10">
                <a:extLst>
                  <a:ext uri="{FF2B5EF4-FFF2-40B4-BE49-F238E27FC236}">
                    <a16:creationId xmlns:a16="http://schemas.microsoft.com/office/drawing/2014/main" id="{B4AB8017-00DA-024C-8AE7-B94AE590031C}"/>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2EE4CC-7E08-104B-8B9B-163A754E30B3}"/>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9E77D-51F9-664B-9007-061C7C9E9701}"/>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CDF29E-97E6-AE40-9768-A849EF493CEE}"/>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27187-A070-8643-935F-7967C5CD2991}"/>
                </a:ext>
              </a:extLst>
            </p:cNvPr>
            <p:cNvGrpSpPr/>
            <p:nvPr/>
          </p:nvGrpSpPr>
          <p:grpSpPr>
            <a:xfrm>
              <a:off x="1966854" y="2608159"/>
              <a:ext cx="633578" cy="609141"/>
              <a:chOff x="1479887" y="2767328"/>
              <a:chExt cx="1298833" cy="1231343"/>
            </a:xfrm>
            <a:grpFill/>
          </p:grpSpPr>
          <p:sp>
            <p:nvSpPr>
              <p:cNvPr id="18" name="Oval 17">
                <a:extLst>
                  <a:ext uri="{FF2B5EF4-FFF2-40B4-BE49-F238E27FC236}">
                    <a16:creationId xmlns:a16="http://schemas.microsoft.com/office/drawing/2014/main" id="{637908F7-CB99-B443-973D-79731A9C07C3}"/>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5EACDB-596C-B747-89CC-F0B24DB7B1C5}"/>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CFFEB0-C58A-394E-868E-07920691EBD2}"/>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139297B-6E8C-1244-8955-3A2829487887}"/>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0A8CC5C-B2EF-1F4E-BF5A-96C0D7ADFDDC}"/>
                </a:ext>
              </a:extLst>
            </p:cNvPr>
            <p:cNvGrpSpPr/>
            <p:nvPr/>
          </p:nvGrpSpPr>
          <p:grpSpPr>
            <a:xfrm>
              <a:off x="1327936" y="3214812"/>
              <a:ext cx="633578" cy="609141"/>
              <a:chOff x="1440287" y="2744015"/>
              <a:chExt cx="1298833" cy="1231343"/>
            </a:xfrm>
            <a:grpFill/>
          </p:grpSpPr>
          <p:sp>
            <p:nvSpPr>
              <p:cNvPr id="23" name="Oval 22">
                <a:extLst>
                  <a:ext uri="{FF2B5EF4-FFF2-40B4-BE49-F238E27FC236}">
                    <a16:creationId xmlns:a16="http://schemas.microsoft.com/office/drawing/2014/main" id="{F41385DE-795E-9743-9464-0CE495DE0D4F}"/>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B1C6C3-B87B-E042-9621-47254BDB8E6A}"/>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71EE77-B14A-0B47-B3E9-2B2022D4C10E}"/>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3EB64C-01C9-ED41-A10A-25A078B69EF0}"/>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ABBC155-E0E5-D640-8832-552C2A98479D}"/>
                </a:ext>
              </a:extLst>
            </p:cNvPr>
            <p:cNvGrpSpPr/>
            <p:nvPr/>
          </p:nvGrpSpPr>
          <p:grpSpPr>
            <a:xfrm>
              <a:off x="1966854" y="3214812"/>
              <a:ext cx="633578" cy="609141"/>
              <a:chOff x="1461537" y="2800415"/>
              <a:chExt cx="1298834" cy="1231343"/>
            </a:xfrm>
            <a:grpFill/>
          </p:grpSpPr>
          <p:sp>
            <p:nvSpPr>
              <p:cNvPr id="28" name="Oval 27">
                <a:extLst>
                  <a:ext uri="{FF2B5EF4-FFF2-40B4-BE49-F238E27FC236}">
                    <a16:creationId xmlns:a16="http://schemas.microsoft.com/office/drawing/2014/main" id="{836D4C8A-3CDB-0B4E-AA33-AA2D2061015E}"/>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3C7CBE-4FFC-3648-85B1-F691D0DD3117}"/>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D861EB-9117-D742-A0B1-402BB331B5AE}"/>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68EFE1-1477-E64A-87C0-472672004C19}"/>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descr=" 85">
            <a:extLst>
              <a:ext uri="{FF2B5EF4-FFF2-40B4-BE49-F238E27FC236}">
                <a16:creationId xmlns:a16="http://schemas.microsoft.com/office/drawing/2014/main" id="{FECACF28-7BC2-FA42-8352-1CA9B2915151}"/>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descr=" 104">
            <a:extLst>
              <a:ext uri="{FF2B5EF4-FFF2-40B4-BE49-F238E27FC236}">
                <a16:creationId xmlns:a16="http://schemas.microsoft.com/office/drawing/2014/main" id="{606C21F2-F1F9-E141-B1DB-2C24EF58ECA5}"/>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35" name="Picture 8" descr=" 2056">
            <a:extLst>
              <a:ext uri="{FF2B5EF4-FFF2-40B4-BE49-F238E27FC236}">
                <a16:creationId xmlns:a16="http://schemas.microsoft.com/office/drawing/2014/main" id="{E5738CE6-BBAB-D344-9809-DCBF0D42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 71">
            <a:extLst>
              <a:ext uri="{FF2B5EF4-FFF2-40B4-BE49-F238E27FC236}">
                <a16:creationId xmlns:a16="http://schemas.microsoft.com/office/drawing/2014/main" id="{70A42433-C173-EC4F-84D2-1AD79D622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5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
        <p:nvSpPr>
          <p:cNvPr id="5" name="Rectangle 4" descr=" 45">
            <a:extLst>
              <a:ext uri="{FF2B5EF4-FFF2-40B4-BE49-F238E27FC236}">
                <a16:creationId xmlns:a16="http://schemas.microsoft.com/office/drawing/2014/main" id="{B28366AB-F7B3-5D40-AA50-DB3331432F06}"/>
              </a:ext>
            </a:extLst>
          </p:cNvPr>
          <p:cNvSpPr/>
          <p:nvPr/>
        </p:nvSpPr>
        <p:spPr>
          <a:xfrm>
            <a:off x="1910484" y="204379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 52">
            <a:extLst>
              <a:ext uri="{FF2B5EF4-FFF2-40B4-BE49-F238E27FC236}">
                <a16:creationId xmlns:a16="http://schemas.microsoft.com/office/drawing/2014/main" id="{8FB9C4FC-F051-B043-995B-78DDC1EEFB16}"/>
              </a:ext>
            </a:extLst>
          </p:cNvPr>
          <p:cNvSpPr/>
          <p:nvPr/>
        </p:nvSpPr>
        <p:spPr>
          <a:xfrm>
            <a:off x="1988416" y="21093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 55">
            <a:extLst>
              <a:ext uri="{FF2B5EF4-FFF2-40B4-BE49-F238E27FC236}">
                <a16:creationId xmlns:a16="http://schemas.microsoft.com/office/drawing/2014/main" id="{F58E77B4-5C58-504B-95BB-061288578A37}"/>
              </a:ext>
            </a:extLst>
          </p:cNvPr>
          <p:cNvSpPr/>
          <p:nvPr/>
        </p:nvSpPr>
        <p:spPr>
          <a:xfrm>
            <a:off x="1988416" y="246598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 56">
            <a:extLst>
              <a:ext uri="{FF2B5EF4-FFF2-40B4-BE49-F238E27FC236}">
                <a16:creationId xmlns:a16="http://schemas.microsoft.com/office/drawing/2014/main" id="{0B86B222-48EB-FC43-9B85-302A68264362}"/>
              </a:ext>
            </a:extLst>
          </p:cNvPr>
          <p:cNvSpPr/>
          <p:nvPr/>
        </p:nvSpPr>
        <p:spPr>
          <a:xfrm>
            <a:off x="1988416" y="281962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 57">
            <a:extLst>
              <a:ext uri="{FF2B5EF4-FFF2-40B4-BE49-F238E27FC236}">
                <a16:creationId xmlns:a16="http://schemas.microsoft.com/office/drawing/2014/main" id="{8377467A-0460-EB47-B5B3-F0E8D7DBA178}"/>
              </a:ext>
            </a:extLst>
          </p:cNvPr>
          <p:cNvSpPr/>
          <p:nvPr/>
        </p:nvSpPr>
        <p:spPr>
          <a:xfrm>
            <a:off x="1988416" y="47415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6" name="Rectangle 5" descr=" 58">
            <a:extLst>
              <a:ext uri="{FF2B5EF4-FFF2-40B4-BE49-F238E27FC236}">
                <a16:creationId xmlns:a16="http://schemas.microsoft.com/office/drawing/2014/main" id="{DB35032E-5F46-6048-8D72-B065AE99610C}"/>
              </a:ext>
            </a:extLst>
          </p:cNvPr>
          <p:cNvSpPr/>
          <p:nvPr/>
        </p:nvSpPr>
        <p:spPr>
          <a:xfrm>
            <a:off x="1988416" y="509817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descr=" 59">
            <a:extLst>
              <a:ext uri="{FF2B5EF4-FFF2-40B4-BE49-F238E27FC236}">
                <a16:creationId xmlns:a16="http://schemas.microsoft.com/office/drawing/2014/main" id="{BE2667C3-54DF-074D-8AA8-F026ACA0B4B1}"/>
              </a:ext>
            </a:extLst>
          </p:cNvPr>
          <p:cNvSpPr/>
          <p:nvPr/>
        </p:nvSpPr>
        <p:spPr>
          <a:xfrm>
            <a:off x="1988416" y="545181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13" name="Rectangle 12" descr=" 60">
            <a:extLst>
              <a:ext uri="{FF2B5EF4-FFF2-40B4-BE49-F238E27FC236}">
                <a16:creationId xmlns:a16="http://schemas.microsoft.com/office/drawing/2014/main" id="{44B69C87-5B1E-3143-B36E-37277C881AEE}"/>
              </a:ext>
            </a:extLst>
          </p:cNvPr>
          <p:cNvSpPr/>
          <p:nvPr/>
        </p:nvSpPr>
        <p:spPr>
          <a:xfrm>
            <a:off x="1988416" y="33467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63">
            <a:extLst>
              <a:ext uri="{FF2B5EF4-FFF2-40B4-BE49-F238E27FC236}">
                <a16:creationId xmlns:a16="http://schemas.microsoft.com/office/drawing/2014/main" id="{E7B10717-97CB-3C4C-87E1-D5A8102F05C1}"/>
              </a:ext>
            </a:extLst>
          </p:cNvPr>
          <p:cNvSpPr/>
          <p:nvPr/>
        </p:nvSpPr>
        <p:spPr>
          <a:xfrm>
            <a:off x="1988416" y="370342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64">
            <a:extLst>
              <a:ext uri="{FF2B5EF4-FFF2-40B4-BE49-F238E27FC236}">
                <a16:creationId xmlns:a16="http://schemas.microsoft.com/office/drawing/2014/main" id="{BC1A29E5-6FD3-434A-A2FE-7A8251203277}"/>
              </a:ext>
            </a:extLst>
          </p:cNvPr>
          <p:cNvSpPr/>
          <p:nvPr/>
        </p:nvSpPr>
        <p:spPr>
          <a:xfrm>
            <a:off x="1988416" y="405707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descr=" 65">
            <a:extLst>
              <a:ext uri="{FF2B5EF4-FFF2-40B4-BE49-F238E27FC236}">
                <a16:creationId xmlns:a16="http://schemas.microsoft.com/office/drawing/2014/main" id="{23A66BA0-C9BF-E24F-BA42-29A9F444E213}"/>
              </a:ext>
            </a:extLst>
          </p:cNvPr>
          <p:cNvSpPr/>
          <p:nvPr/>
        </p:nvSpPr>
        <p:spPr>
          <a:xfrm>
            <a:off x="1988416" y="439451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descr=" 73">
            <a:extLst>
              <a:ext uri="{FF2B5EF4-FFF2-40B4-BE49-F238E27FC236}">
                <a16:creationId xmlns:a16="http://schemas.microsoft.com/office/drawing/2014/main" id="{9888F997-7F5E-F049-9386-1215970C07D8}"/>
              </a:ext>
            </a:extLst>
          </p:cNvPr>
          <p:cNvSpPr/>
          <p:nvPr/>
        </p:nvSpPr>
        <p:spPr>
          <a:xfrm>
            <a:off x="3987858" y="396252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78">
            <a:extLst>
              <a:ext uri="{FF2B5EF4-FFF2-40B4-BE49-F238E27FC236}">
                <a16:creationId xmlns:a16="http://schemas.microsoft.com/office/drawing/2014/main" id="{DEE1C4AE-ADF2-A144-B3F1-971828AD5CB4}"/>
              </a:ext>
            </a:extLst>
          </p:cNvPr>
          <p:cNvSpPr/>
          <p:nvPr/>
        </p:nvSpPr>
        <p:spPr>
          <a:xfrm>
            <a:off x="4217902" y="437375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25" name="TextBox 24" descr=" 80">
            <a:extLst>
              <a:ext uri="{FF2B5EF4-FFF2-40B4-BE49-F238E27FC236}">
                <a16:creationId xmlns:a16="http://schemas.microsoft.com/office/drawing/2014/main" id="{D39CB5C9-9314-2D4C-863F-9B437D7B31C1}"/>
              </a:ext>
            </a:extLst>
          </p:cNvPr>
          <p:cNvSpPr txBox="1"/>
          <p:nvPr/>
        </p:nvSpPr>
        <p:spPr>
          <a:xfrm>
            <a:off x="3860026" y="3861197"/>
            <a:ext cx="1657547" cy="369332"/>
          </a:xfrm>
          <a:prstGeom prst="rect">
            <a:avLst/>
          </a:prstGeom>
          <a:noFill/>
        </p:spPr>
        <p:txBody>
          <a:bodyPr wrap="square" rtlCol="0">
            <a:spAutoFit/>
          </a:bodyPr>
          <a:lstStyle/>
          <a:p>
            <a:pPr algn="ctr"/>
            <a:r>
              <a:rPr lang="en-US" dirty="0"/>
              <a:t>Random</a:t>
            </a:r>
          </a:p>
        </p:txBody>
      </p:sp>
      <p:sp>
        <p:nvSpPr>
          <p:cNvPr id="17" name="TextBox 16" descr=" 81">
            <a:extLst>
              <a:ext uri="{FF2B5EF4-FFF2-40B4-BE49-F238E27FC236}">
                <a16:creationId xmlns:a16="http://schemas.microsoft.com/office/drawing/2014/main" id="{F98F93DF-76AF-FF40-B1F7-A85FD738D838}"/>
              </a:ext>
            </a:extLst>
          </p:cNvPr>
          <p:cNvSpPr txBox="1"/>
          <p:nvPr/>
        </p:nvSpPr>
        <p:spPr>
          <a:xfrm>
            <a:off x="2424299" y="308967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26" name="TextBox 25" descr=" 82">
            <a:extLst>
              <a:ext uri="{FF2B5EF4-FFF2-40B4-BE49-F238E27FC236}">
                <a16:creationId xmlns:a16="http://schemas.microsoft.com/office/drawing/2014/main" id="{D45CCD97-DB72-794E-9EA0-C485D5B0DE89}"/>
              </a:ext>
            </a:extLst>
          </p:cNvPr>
          <p:cNvSpPr txBox="1"/>
          <p:nvPr/>
        </p:nvSpPr>
        <p:spPr>
          <a:xfrm>
            <a:off x="4542562" y="4972192"/>
            <a:ext cx="1378543" cy="369332"/>
          </a:xfrm>
          <a:prstGeom prst="rect">
            <a:avLst/>
          </a:prstGeom>
          <a:noFill/>
        </p:spPr>
        <p:txBody>
          <a:bodyPr wrap="square">
            <a:spAutoFit/>
          </a:bodyPr>
          <a:lstStyle/>
          <a:p>
            <a:r>
              <a:rPr lang="en-US" sz="1800" dirty="0"/>
              <a:t>T activations </a:t>
            </a:r>
            <a:endParaRPr lang="en-US" dirty="0"/>
          </a:p>
        </p:txBody>
      </p:sp>
      <p:sp>
        <p:nvSpPr>
          <p:cNvPr id="27" name="TextBox 26" descr=" 83">
            <a:extLst>
              <a:ext uri="{FF2B5EF4-FFF2-40B4-BE49-F238E27FC236}">
                <a16:creationId xmlns:a16="http://schemas.microsoft.com/office/drawing/2014/main" id="{A543D54A-3C2C-544C-9241-161515045E1F}"/>
              </a:ext>
            </a:extLst>
          </p:cNvPr>
          <p:cNvSpPr txBox="1"/>
          <p:nvPr/>
        </p:nvSpPr>
        <p:spPr>
          <a:xfrm>
            <a:off x="2095946" y="3639621"/>
            <a:ext cx="1763228" cy="369332"/>
          </a:xfrm>
          <a:prstGeom prst="rect">
            <a:avLst/>
          </a:prstGeom>
          <a:noFill/>
        </p:spPr>
        <p:txBody>
          <a:bodyPr wrap="square">
            <a:spAutoFit/>
          </a:bodyPr>
          <a:lstStyle/>
          <a:p>
            <a:pPr algn="ctr"/>
            <a:r>
              <a:rPr lang="en-US" b="1" dirty="0">
                <a:solidFill>
                  <a:schemeClr val="tx1"/>
                </a:solidFill>
              </a:rPr>
              <a:t>Aggressor</a:t>
            </a:r>
          </a:p>
        </p:txBody>
      </p:sp>
      <p:sp>
        <p:nvSpPr>
          <p:cNvPr id="28" name="TextBox 27" descr=" 85">
            <a:extLst>
              <a:ext uri="{FF2B5EF4-FFF2-40B4-BE49-F238E27FC236}">
                <a16:creationId xmlns:a16="http://schemas.microsoft.com/office/drawing/2014/main" id="{354BDFF1-5F4A-7445-8CFB-21B96E8468E9}"/>
              </a:ext>
            </a:extLst>
          </p:cNvPr>
          <p:cNvSpPr txBox="1"/>
          <p:nvPr/>
        </p:nvSpPr>
        <p:spPr>
          <a:xfrm>
            <a:off x="2420731" y="5020205"/>
            <a:ext cx="1022315" cy="369332"/>
          </a:xfrm>
          <a:prstGeom prst="rect">
            <a:avLst/>
          </a:prstGeom>
          <a:noFill/>
        </p:spPr>
        <p:txBody>
          <a:bodyPr wrap="square">
            <a:spAutoFit/>
          </a:bodyPr>
          <a:lstStyle/>
          <a:p>
            <a:pPr algn="ctr"/>
            <a:r>
              <a:rPr lang="en-US" b="1" dirty="0">
                <a:solidFill>
                  <a:schemeClr val="tx1"/>
                </a:solidFill>
              </a:rPr>
              <a:t>Row-X</a:t>
            </a:r>
          </a:p>
        </p:txBody>
      </p:sp>
      <p:grpSp>
        <p:nvGrpSpPr>
          <p:cNvPr id="30" name="Group 29" descr=" 99">
            <a:extLst>
              <a:ext uri="{FF2B5EF4-FFF2-40B4-BE49-F238E27FC236}">
                <a16:creationId xmlns:a16="http://schemas.microsoft.com/office/drawing/2014/main" id="{9178BD93-B5BF-564E-9AA2-4D0C34D0114D}"/>
              </a:ext>
            </a:extLst>
          </p:cNvPr>
          <p:cNvGrpSpPr/>
          <p:nvPr/>
        </p:nvGrpSpPr>
        <p:grpSpPr>
          <a:xfrm>
            <a:off x="6337850" y="1667840"/>
            <a:ext cx="6018874" cy="2522339"/>
            <a:chOff x="6556082" y="3778726"/>
            <a:chExt cx="6018874" cy="2522339"/>
          </a:xfrm>
        </p:grpSpPr>
        <p:sp>
          <p:nvSpPr>
            <p:cNvPr id="31" name="Rectangle 30">
              <a:extLst>
                <a:ext uri="{FF2B5EF4-FFF2-40B4-BE49-F238E27FC236}">
                  <a16:creationId xmlns:a16="http://schemas.microsoft.com/office/drawing/2014/main" id="{6A7D08C9-F6D6-3B41-906E-676CF405B362}"/>
                </a:ext>
              </a:extLst>
            </p:cNvPr>
            <p:cNvSpPr/>
            <p:nvPr/>
          </p:nvSpPr>
          <p:spPr>
            <a:xfrm>
              <a:off x="9497350" y="43474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96EE91-5A63-A044-B23E-EA75856C0C4B}"/>
                </a:ext>
              </a:extLst>
            </p:cNvPr>
            <p:cNvSpPr/>
            <p:nvPr/>
          </p:nvSpPr>
          <p:spPr>
            <a:xfrm>
              <a:off x="9497350" y="47629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2E5A3D-4C8C-8240-BD3E-93A4A3FD57F7}"/>
                </a:ext>
              </a:extLst>
            </p:cNvPr>
            <p:cNvSpPr/>
            <p:nvPr/>
          </p:nvSpPr>
          <p:spPr>
            <a:xfrm>
              <a:off x="9497350" y="5172905"/>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CCB54B4-34DE-2741-9AE2-B6BAEA9E9E67}"/>
                </a:ext>
              </a:extLst>
            </p:cNvPr>
            <p:cNvSpPr/>
            <p:nvPr/>
          </p:nvSpPr>
          <p:spPr>
            <a:xfrm>
              <a:off x="9497350" y="5595049"/>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5A227A-355D-4448-B6B5-C46A9DC0829C}"/>
                </a:ext>
              </a:extLst>
            </p:cNvPr>
            <p:cNvSpPr txBox="1"/>
            <p:nvPr/>
          </p:nvSpPr>
          <p:spPr>
            <a:xfrm>
              <a:off x="6556082" y="4657477"/>
              <a:ext cx="2382669" cy="707886"/>
            </a:xfrm>
            <a:prstGeom prst="rect">
              <a:avLst/>
            </a:prstGeom>
            <a:noFill/>
          </p:spPr>
          <p:txBody>
            <a:bodyPr wrap="square">
              <a:spAutoFit/>
            </a:bodyPr>
            <a:lstStyle/>
            <a:p>
              <a:pPr algn="ctr"/>
              <a:r>
                <a:rPr lang="en-US" sz="2000" b="1" dirty="0"/>
                <a:t>Random</a:t>
              </a:r>
            </a:p>
            <a:p>
              <a:pPr algn="ctr"/>
              <a:r>
                <a:rPr lang="en-US" sz="2000" b="1" dirty="0"/>
                <a:t>Swaps in 64 </a:t>
              </a:r>
              <a:r>
                <a:rPr lang="en-US" sz="2000" b="1" dirty="0" err="1"/>
                <a:t>ms</a:t>
              </a:r>
              <a:endParaRPr lang="en-US" sz="2000" b="1" dirty="0"/>
            </a:p>
          </p:txBody>
        </p:sp>
        <p:cxnSp>
          <p:nvCxnSpPr>
            <p:cNvPr id="36" name="Straight Arrow Connector 35">
              <a:extLst>
                <a:ext uri="{FF2B5EF4-FFF2-40B4-BE49-F238E27FC236}">
                  <a16:creationId xmlns:a16="http://schemas.microsoft.com/office/drawing/2014/main" id="{24C38421-D85C-434E-898B-E18EA4835173}"/>
                </a:ext>
              </a:extLst>
            </p:cNvPr>
            <p:cNvCxnSpPr>
              <a:cxnSpLocks/>
            </p:cNvCxnSpPr>
            <p:nvPr/>
          </p:nvCxnSpPr>
          <p:spPr>
            <a:xfrm flipV="1">
              <a:off x="8671005" y="4667554"/>
              <a:ext cx="554882" cy="2036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843B2A-7245-C94C-BFC2-BEBF87073C29}"/>
                </a:ext>
              </a:extLst>
            </p:cNvPr>
            <p:cNvCxnSpPr>
              <a:cxnSpLocks/>
            </p:cNvCxnSpPr>
            <p:nvPr/>
          </p:nvCxnSpPr>
          <p:spPr>
            <a:xfrm>
              <a:off x="8622018" y="5058692"/>
              <a:ext cx="633466" cy="27338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F2759B-E56F-8241-870F-B6F815FC0173}"/>
                </a:ext>
              </a:extLst>
            </p:cNvPr>
            <p:cNvSpPr txBox="1"/>
            <p:nvPr/>
          </p:nvSpPr>
          <p:spPr>
            <a:xfrm>
              <a:off x="9626874" y="4559610"/>
              <a:ext cx="2948082" cy="1015663"/>
            </a:xfrm>
            <a:prstGeom prst="rect">
              <a:avLst/>
            </a:prstGeom>
            <a:noFill/>
          </p:spPr>
          <p:txBody>
            <a:bodyPr wrap="square">
              <a:spAutoFit/>
            </a:bodyPr>
            <a:lstStyle/>
            <a:p>
              <a:pPr algn="ctr"/>
              <a:r>
                <a:rPr lang="en-US" sz="2000" b="1" dirty="0"/>
                <a:t>Rows in a </a:t>
              </a:r>
            </a:p>
            <a:p>
              <a:pPr algn="ctr"/>
              <a:r>
                <a:rPr lang="en-US" sz="2000" b="1" dirty="0"/>
                <a:t>DRAM Bank</a:t>
              </a:r>
            </a:p>
            <a:p>
              <a:pPr algn="ctr"/>
              <a:r>
                <a:rPr lang="en-US" sz="2000" b="1" dirty="0"/>
                <a:t>(128K) </a:t>
              </a:r>
              <a:endParaRPr lang="en-US" sz="2000" dirty="0"/>
            </a:p>
          </p:txBody>
        </p:sp>
        <p:sp>
          <p:nvSpPr>
            <p:cNvPr id="39" name="TextBox 38">
              <a:extLst>
                <a:ext uri="{FF2B5EF4-FFF2-40B4-BE49-F238E27FC236}">
                  <a16:creationId xmlns:a16="http://schemas.microsoft.com/office/drawing/2014/main" id="{5B35054C-3FBB-994A-BC1B-59FDFEBC3046}"/>
                </a:ext>
              </a:extLst>
            </p:cNvPr>
            <p:cNvSpPr txBox="1"/>
            <p:nvPr/>
          </p:nvSpPr>
          <p:spPr>
            <a:xfrm>
              <a:off x="7210669" y="5460131"/>
              <a:ext cx="1270214" cy="400110"/>
            </a:xfrm>
            <a:prstGeom prst="rect">
              <a:avLst/>
            </a:prstGeom>
            <a:noFill/>
          </p:spPr>
          <p:txBody>
            <a:bodyPr wrap="square">
              <a:spAutoFit/>
            </a:bodyPr>
            <a:lstStyle/>
            <a:p>
              <a:pPr algn="ctr"/>
              <a:r>
                <a:rPr lang="en-US" sz="2000" b="1" dirty="0">
                  <a:solidFill>
                    <a:srgbClr val="C00000"/>
                  </a:solidFill>
                </a:rPr>
                <a:t>Balls</a:t>
              </a:r>
              <a:endParaRPr lang="en-US" sz="2000" dirty="0">
                <a:solidFill>
                  <a:srgbClr val="C00000"/>
                </a:solidFill>
              </a:endParaRPr>
            </a:p>
          </p:txBody>
        </p:sp>
        <p:cxnSp>
          <p:nvCxnSpPr>
            <p:cNvPr id="40" name="Straight Arrow Connector 39">
              <a:extLst>
                <a:ext uri="{FF2B5EF4-FFF2-40B4-BE49-F238E27FC236}">
                  <a16:creationId xmlns:a16="http://schemas.microsoft.com/office/drawing/2014/main" id="{1AB4DE5D-DF53-654E-B3BB-D9D1953D6070}"/>
                </a:ext>
              </a:extLst>
            </p:cNvPr>
            <p:cNvCxnSpPr>
              <a:cxnSpLocks/>
            </p:cNvCxnSpPr>
            <p:nvPr/>
          </p:nvCxnSpPr>
          <p:spPr>
            <a:xfrm>
              <a:off x="8689837" y="4967592"/>
              <a:ext cx="60648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5D75EDF-E413-ED47-8E85-AD3D432769E2}"/>
                </a:ext>
              </a:extLst>
            </p:cNvPr>
            <p:cNvSpPr txBox="1"/>
            <p:nvPr/>
          </p:nvSpPr>
          <p:spPr>
            <a:xfrm>
              <a:off x="9266160" y="5900955"/>
              <a:ext cx="1270214" cy="400110"/>
            </a:xfrm>
            <a:prstGeom prst="rect">
              <a:avLst/>
            </a:prstGeom>
            <a:noFill/>
          </p:spPr>
          <p:txBody>
            <a:bodyPr wrap="square">
              <a:spAutoFit/>
            </a:bodyPr>
            <a:lstStyle/>
            <a:p>
              <a:pPr algn="ctr"/>
              <a:r>
                <a:rPr lang="en-US" sz="2000" b="1" dirty="0">
                  <a:solidFill>
                    <a:srgbClr val="C00000"/>
                  </a:solidFill>
                </a:rPr>
                <a:t>Buckets</a:t>
              </a:r>
              <a:endParaRPr lang="en-US" sz="2000" dirty="0">
                <a:solidFill>
                  <a:srgbClr val="C00000"/>
                </a:solidFill>
              </a:endParaRPr>
            </a:p>
          </p:txBody>
        </p:sp>
        <p:sp>
          <p:nvSpPr>
            <p:cNvPr id="42" name="TextBox 41">
              <a:extLst>
                <a:ext uri="{FF2B5EF4-FFF2-40B4-BE49-F238E27FC236}">
                  <a16:creationId xmlns:a16="http://schemas.microsoft.com/office/drawing/2014/main" id="{F04EBA59-DC72-9A4D-8F40-67D61B71E688}"/>
                </a:ext>
              </a:extLst>
            </p:cNvPr>
            <p:cNvSpPr txBox="1"/>
            <p:nvPr/>
          </p:nvSpPr>
          <p:spPr>
            <a:xfrm>
              <a:off x="7523325" y="3778726"/>
              <a:ext cx="3405124" cy="400110"/>
            </a:xfrm>
            <a:prstGeom prst="rect">
              <a:avLst/>
            </a:prstGeom>
            <a:noFill/>
          </p:spPr>
          <p:txBody>
            <a:bodyPr wrap="square">
              <a:spAutoFit/>
            </a:bodyPr>
            <a:lstStyle/>
            <a:p>
              <a:pPr algn="ctr"/>
              <a:r>
                <a:rPr lang="en-US" sz="2000" b="1" u="sng" dirty="0"/>
                <a:t>Buckets and Balls Problem</a:t>
              </a:r>
              <a:endParaRPr lang="en-US" sz="2000" u="sng" dirty="0"/>
            </a:p>
          </p:txBody>
        </p:sp>
      </p:grpSp>
      <p:sp>
        <p:nvSpPr>
          <p:cNvPr id="29" name="TextBox 28" descr=" 117">
            <a:extLst>
              <a:ext uri="{FF2B5EF4-FFF2-40B4-BE49-F238E27FC236}">
                <a16:creationId xmlns:a16="http://schemas.microsoft.com/office/drawing/2014/main" id="{333FD3A3-D940-7E44-919E-3B3A36F08892}"/>
              </a:ext>
            </a:extLst>
          </p:cNvPr>
          <p:cNvSpPr txBox="1"/>
          <p:nvPr/>
        </p:nvSpPr>
        <p:spPr>
          <a:xfrm>
            <a:off x="314497" y="4830490"/>
            <a:ext cx="1657547" cy="646331"/>
          </a:xfrm>
          <a:prstGeom prst="rect">
            <a:avLst/>
          </a:prstGeom>
          <a:noFill/>
        </p:spPr>
        <p:txBody>
          <a:bodyPr wrap="square" rtlCol="0">
            <a:spAutoFit/>
          </a:bodyPr>
          <a:lstStyle/>
          <a:p>
            <a:pPr algn="ctr"/>
            <a:r>
              <a:rPr lang="en-US" dirty="0"/>
              <a:t>Random</a:t>
            </a:r>
          </a:p>
          <a:p>
            <a:pPr algn="ctr"/>
            <a:r>
              <a:rPr lang="en-US" dirty="0"/>
              <a:t>Guess?</a:t>
            </a:r>
          </a:p>
        </p:txBody>
      </p:sp>
    </p:spTree>
    <p:extLst>
      <p:ext uri="{BB962C8B-B14F-4D97-AF65-F5344CB8AC3E}">
        <p14:creationId xmlns:p14="http://schemas.microsoft.com/office/powerpoint/2010/main" val="12526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
        <p:nvSpPr>
          <p:cNvPr id="5" name="Rectangle 4" descr=" 45">
            <a:extLst>
              <a:ext uri="{FF2B5EF4-FFF2-40B4-BE49-F238E27FC236}">
                <a16:creationId xmlns:a16="http://schemas.microsoft.com/office/drawing/2014/main" id="{B28366AB-F7B3-5D40-AA50-DB3331432F06}"/>
              </a:ext>
            </a:extLst>
          </p:cNvPr>
          <p:cNvSpPr/>
          <p:nvPr/>
        </p:nvSpPr>
        <p:spPr>
          <a:xfrm>
            <a:off x="1910484" y="204379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 52">
            <a:extLst>
              <a:ext uri="{FF2B5EF4-FFF2-40B4-BE49-F238E27FC236}">
                <a16:creationId xmlns:a16="http://schemas.microsoft.com/office/drawing/2014/main" id="{8FB9C4FC-F051-B043-995B-78DDC1EEFB16}"/>
              </a:ext>
            </a:extLst>
          </p:cNvPr>
          <p:cNvSpPr/>
          <p:nvPr/>
        </p:nvSpPr>
        <p:spPr>
          <a:xfrm>
            <a:off x="1988416" y="21093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 55">
            <a:extLst>
              <a:ext uri="{FF2B5EF4-FFF2-40B4-BE49-F238E27FC236}">
                <a16:creationId xmlns:a16="http://schemas.microsoft.com/office/drawing/2014/main" id="{F58E77B4-5C58-504B-95BB-061288578A37}"/>
              </a:ext>
            </a:extLst>
          </p:cNvPr>
          <p:cNvSpPr/>
          <p:nvPr/>
        </p:nvSpPr>
        <p:spPr>
          <a:xfrm>
            <a:off x="1988416" y="246598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 56">
            <a:extLst>
              <a:ext uri="{FF2B5EF4-FFF2-40B4-BE49-F238E27FC236}">
                <a16:creationId xmlns:a16="http://schemas.microsoft.com/office/drawing/2014/main" id="{0B86B222-48EB-FC43-9B85-302A68264362}"/>
              </a:ext>
            </a:extLst>
          </p:cNvPr>
          <p:cNvSpPr/>
          <p:nvPr/>
        </p:nvSpPr>
        <p:spPr>
          <a:xfrm>
            <a:off x="1988416" y="281962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 57">
            <a:extLst>
              <a:ext uri="{FF2B5EF4-FFF2-40B4-BE49-F238E27FC236}">
                <a16:creationId xmlns:a16="http://schemas.microsoft.com/office/drawing/2014/main" id="{8377467A-0460-EB47-B5B3-F0E8D7DBA178}"/>
              </a:ext>
            </a:extLst>
          </p:cNvPr>
          <p:cNvSpPr/>
          <p:nvPr/>
        </p:nvSpPr>
        <p:spPr>
          <a:xfrm>
            <a:off x="1988416" y="47415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6" name="Rectangle 5" descr=" 58">
            <a:extLst>
              <a:ext uri="{FF2B5EF4-FFF2-40B4-BE49-F238E27FC236}">
                <a16:creationId xmlns:a16="http://schemas.microsoft.com/office/drawing/2014/main" id="{DB35032E-5F46-6048-8D72-B065AE99610C}"/>
              </a:ext>
            </a:extLst>
          </p:cNvPr>
          <p:cNvSpPr/>
          <p:nvPr/>
        </p:nvSpPr>
        <p:spPr>
          <a:xfrm>
            <a:off x="1988416" y="509817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descr=" 59">
            <a:extLst>
              <a:ext uri="{FF2B5EF4-FFF2-40B4-BE49-F238E27FC236}">
                <a16:creationId xmlns:a16="http://schemas.microsoft.com/office/drawing/2014/main" id="{BE2667C3-54DF-074D-8AA8-F026ACA0B4B1}"/>
              </a:ext>
            </a:extLst>
          </p:cNvPr>
          <p:cNvSpPr/>
          <p:nvPr/>
        </p:nvSpPr>
        <p:spPr>
          <a:xfrm>
            <a:off x="1988416" y="545181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13" name="Rectangle 12" descr=" 60">
            <a:extLst>
              <a:ext uri="{FF2B5EF4-FFF2-40B4-BE49-F238E27FC236}">
                <a16:creationId xmlns:a16="http://schemas.microsoft.com/office/drawing/2014/main" id="{44B69C87-5B1E-3143-B36E-37277C881AEE}"/>
              </a:ext>
            </a:extLst>
          </p:cNvPr>
          <p:cNvSpPr/>
          <p:nvPr/>
        </p:nvSpPr>
        <p:spPr>
          <a:xfrm>
            <a:off x="1988416" y="33467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63">
            <a:extLst>
              <a:ext uri="{FF2B5EF4-FFF2-40B4-BE49-F238E27FC236}">
                <a16:creationId xmlns:a16="http://schemas.microsoft.com/office/drawing/2014/main" id="{E7B10717-97CB-3C4C-87E1-D5A8102F05C1}"/>
              </a:ext>
            </a:extLst>
          </p:cNvPr>
          <p:cNvSpPr/>
          <p:nvPr/>
        </p:nvSpPr>
        <p:spPr>
          <a:xfrm>
            <a:off x="1988416" y="370342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64">
            <a:extLst>
              <a:ext uri="{FF2B5EF4-FFF2-40B4-BE49-F238E27FC236}">
                <a16:creationId xmlns:a16="http://schemas.microsoft.com/office/drawing/2014/main" id="{BC1A29E5-6FD3-434A-A2FE-7A8251203277}"/>
              </a:ext>
            </a:extLst>
          </p:cNvPr>
          <p:cNvSpPr/>
          <p:nvPr/>
        </p:nvSpPr>
        <p:spPr>
          <a:xfrm>
            <a:off x="1988416" y="405707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descr=" 65">
            <a:extLst>
              <a:ext uri="{FF2B5EF4-FFF2-40B4-BE49-F238E27FC236}">
                <a16:creationId xmlns:a16="http://schemas.microsoft.com/office/drawing/2014/main" id="{23A66BA0-C9BF-E24F-BA42-29A9F444E213}"/>
              </a:ext>
            </a:extLst>
          </p:cNvPr>
          <p:cNvSpPr/>
          <p:nvPr/>
        </p:nvSpPr>
        <p:spPr>
          <a:xfrm>
            <a:off x="1988416" y="439451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descr=" 73">
            <a:extLst>
              <a:ext uri="{FF2B5EF4-FFF2-40B4-BE49-F238E27FC236}">
                <a16:creationId xmlns:a16="http://schemas.microsoft.com/office/drawing/2014/main" id="{9888F997-7F5E-F049-9386-1215970C07D8}"/>
              </a:ext>
            </a:extLst>
          </p:cNvPr>
          <p:cNvSpPr/>
          <p:nvPr/>
        </p:nvSpPr>
        <p:spPr>
          <a:xfrm>
            <a:off x="3987858" y="396252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78">
            <a:extLst>
              <a:ext uri="{FF2B5EF4-FFF2-40B4-BE49-F238E27FC236}">
                <a16:creationId xmlns:a16="http://schemas.microsoft.com/office/drawing/2014/main" id="{DEE1C4AE-ADF2-A144-B3F1-971828AD5CB4}"/>
              </a:ext>
            </a:extLst>
          </p:cNvPr>
          <p:cNvSpPr/>
          <p:nvPr/>
        </p:nvSpPr>
        <p:spPr>
          <a:xfrm>
            <a:off x="4217902" y="437375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25" name="TextBox 24" descr=" 80">
            <a:extLst>
              <a:ext uri="{FF2B5EF4-FFF2-40B4-BE49-F238E27FC236}">
                <a16:creationId xmlns:a16="http://schemas.microsoft.com/office/drawing/2014/main" id="{D39CB5C9-9314-2D4C-863F-9B437D7B31C1}"/>
              </a:ext>
            </a:extLst>
          </p:cNvPr>
          <p:cNvSpPr txBox="1"/>
          <p:nvPr/>
        </p:nvSpPr>
        <p:spPr>
          <a:xfrm>
            <a:off x="3860026" y="3861197"/>
            <a:ext cx="1657547" cy="369332"/>
          </a:xfrm>
          <a:prstGeom prst="rect">
            <a:avLst/>
          </a:prstGeom>
          <a:noFill/>
        </p:spPr>
        <p:txBody>
          <a:bodyPr wrap="square" rtlCol="0">
            <a:spAutoFit/>
          </a:bodyPr>
          <a:lstStyle/>
          <a:p>
            <a:pPr algn="ctr"/>
            <a:r>
              <a:rPr lang="en-US" dirty="0"/>
              <a:t>Random</a:t>
            </a:r>
          </a:p>
        </p:txBody>
      </p:sp>
      <p:sp>
        <p:nvSpPr>
          <p:cNvPr id="17" name="TextBox 16" descr=" 81">
            <a:extLst>
              <a:ext uri="{FF2B5EF4-FFF2-40B4-BE49-F238E27FC236}">
                <a16:creationId xmlns:a16="http://schemas.microsoft.com/office/drawing/2014/main" id="{F98F93DF-76AF-FF40-B1F7-A85FD738D838}"/>
              </a:ext>
            </a:extLst>
          </p:cNvPr>
          <p:cNvSpPr txBox="1"/>
          <p:nvPr/>
        </p:nvSpPr>
        <p:spPr>
          <a:xfrm>
            <a:off x="2424299" y="308967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26" name="TextBox 25" descr=" 82">
            <a:extLst>
              <a:ext uri="{FF2B5EF4-FFF2-40B4-BE49-F238E27FC236}">
                <a16:creationId xmlns:a16="http://schemas.microsoft.com/office/drawing/2014/main" id="{D45CCD97-DB72-794E-9EA0-C485D5B0DE89}"/>
              </a:ext>
            </a:extLst>
          </p:cNvPr>
          <p:cNvSpPr txBox="1"/>
          <p:nvPr/>
        </p:nvSpPr>
        <p:spPr>
          <a:xfrm>
            <a:off x="4542562" y="4972192"/>
            <a:ext cx="1378543" cy="369332"/>
          </a:xfrm>
          <a:prstGeom prst="rect">
            <a:avLst/>
          </a:prstGeom>
          <a:noFill/>
        </p:spPr>
        <p:txBody>
          <a:bodyPr wrap="square">
            <a:spAutoFit/>
          </a:bodyPr>
          <a:lstStyle/>
          <a:p>
            <a:r>
              <a:rPr lang="en-US" sz="1800" dirty="0"/>
              <a:t>T activations </a:t>
            </a:r>
            <a:endParaRPr lang="en-US" dirty="0"/>
          </a:p>
        </p:txBody>
      </p:sp>
      <p:sp>
        <p:nvSpPr>
          <p:cNvPr id="27" name="TextBox 26" descr=" 83">
            <a:extLst>
              <a:ext uri="{FF2B5EF4-FFF2-40B4-BE49-F238E27FC236}">
                <a16:creationId xmlns:a16="http://schemas.microsoft.com/office/drawing/2014/main" id="{A543D54A-3C2C-544C-9241-161515045E1F}"/>
              </a:ext>
            </a:extLst>
          </p:cNvPr>
          <p:cNvSpPr txBox="1"/>
          <p:nvPr/>
        </p:nvSpPr>
        <p:spPr>
          <a:xfrm>
            <a:off x="2095946" y="3639621"/>
            <a:ext cx="1763228" cy="369332"/>
          </a:xfrm>
          <a:prstGeom prst="rect">
            <a:avLst/>
          </a:prstGeom>
          <a:noFill/>
        </p:spPr>
        <p:txBody>
          <a:bodyPr wrap="square">
            <a:spAutoFit/>
          </a:bodyPr>
          <a:lstStyle/>
          <a:p>
            <a:pPr algn="ctr"/>
            <a:r>
              <a:rPr lang="en-US" b="1" dirty="0">
                <a:solidFill>
                  <a:schemeClr val="tx1"/>
                </a:solidFill>
              </a:rPr>
              <a:t>Aggressor</a:t>
            </a:r>
          </a:p>
        </p:txBody>
      </p:sp>
      <p:sp>
        <p:nvSpPr>
          <p:cNvPr id="28" name="TextBox 27" descr=" 85">
            <a:extLst>
              <a:ext uri="{FF2B5EF4-FFF2-40B4-BE49-F238E27FC236}">
                <a16:creationId xmlns:a16="http://schemas.microsoft.com/office/drawing/2014/main" id="{354BDFF1-5F4A-7445-8CFB-21B96E8468E9}"/>
              </a:ext>
            </a:extLst>
          </p:cNvPr>
          <p:cNvSpPr txBox="1"/>
          <p:nvPr/>
        </p:nvSpPr>
        <p:spPr>
          <a:xfrm>
            <a:off x="2420731" y="5020205"/>
            <a:ext cx="1022315" cy="369332"/>
          </a:xfrm>
          <a:prstGeom prst="rect">
            <a:avLst/>
          </a:prstGeom>
          <a:noFill/>
        </p:spPr>
        <p:txBody>
          <a:bodyPr wrap="square">
            <a:spAutoFit/>
          </a:bodyPr>
          <a:lstStyle/>
          <a:p>
            <a:pPr algn="ctr"/>
            <a:r>
              <a:rPr lang="en-US" b="1" dirty="0">
                <a:solidFill>
                  <a:schemeClr val="tx1"/>
                </a:solidFill>
              </a:rPr>
              <a:t>Row-X</a:t>
            </a:r>
          </a:p>
        </p:txBody>
      </p:sp>
      <p:grpSp>
        <p:nvGrpSpPr>
          <p:cNvPr id="30" name="Group 29" descr=" 99">
            <a:extLst>
              <a:ext uri="{FF2B5EF4-FFF2-40B4-BE49-F238E27FC236}">
                <a16:creationId xmlns:a16="http://schemas.microsoft.com/office/drawing/2014/main" id="{9178BD93-B5BF-564E-9AA2-4D0C34D0114D}"/>
              </a:ext>
            </a:extLst>
          </p:cNvPr>
          <p:cNvGrpSpPr/>
          <p:nvPr/>
        </p:nvGrpSpPr>
        <p:grpSpPr>
          <a:xfrm>
            <a:off x="6337850" y="1667840"/>
            <a:ext cx="6018874" cy="2522339"/>
            <a:chOff x="6556082" y="3778726"/>
            <a:chExt cx="6018874" cy="2522339"/>
          </a:xfrm>
        </p:grpSpPr>
        <p:sp>
          <p:nvSpPr>
            <p:cNvPr id="31" name="Rectangle 30">
              <a:extLst>
                <a:ext uri="{FF2B5EF4-FFF2-40B4-BE49-F238E27FC236}">
                  <a16:creationId xmlns:a16="http://schemas.microsoft.com/office/drawing/2014/main" id="{6A7D08C9-F6D6-3B41-906E-676CF405B362}"/>
                </a:ext>
              </a:extLst>
            </p:cNvPr>
            <p:cNvSpPr/>
            <p:nvPr/>
          </p:nvSpPr>
          <p:spPr>
            <a:xfrm>
              <a:off x="9497350" y="43474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96EE91-5A63-A044-B23E-EA75856C0C4B}"/>
                </a:ext>
              </a:extLst>
            </p:cNvPr>
            <p:cNvSpPr/>
            <p:nvPr/>
          </p:nvSpPr>
          <p:spPr>
            <a:xfrm>
              <a:off x="9497350" y="47629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2E5A3D-4C8C-8240-BD3E-93A4A3FD57F7}"/>
                </a:ext>
              </a:extLst>
            </p:cNvPr>
            <p:cNvSpPr/>
            <p:nvPr/>
          </p:nvSpPr>
          <p:spPr>
            <a:xfrm>
              <a:off x="9497350" y="5172905"/>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CCB54B4-34DE-2741-9AE2-B6BAEA9E9E67}"/>
                </a:ext>
              </a:extLst>
            </p:cNvPr>
            <p:cNvSpPr/>
            <p:nvPr/>
          </p:nvSpPr>
          <p:spPr>
            <a:xfrm>
              <a:off x="9497350" y="5595049"/>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5A227A-355D-4448-B6B5-C46A9DC0829C}"/>
                </a:ext>
              </a:extLst>
            </p:cNvPr>
            <p:cNvSpPr txBox="1"/>
            <p:nvPr/>
          </p:nvSpPr>
          <p:spPr>
            <a:xfrm>
              <a:off x="6556082" y="4657477"/>
              <a:ext cx="2382669" cy="707886"/>
            </a:xfrm>
            <a:prstGeom prst="rect">
              <a:avLst/>
            </a:prstGeom>
            <a:noFill/>
          </p:spPr>
          <p:txBody>
            <a:bodyPr wrap="square">
              <a:spAutoFit/>
            </a:bodyPr>
            <a:lstStyle/>
            <a:p>
              <a:pPr algn="ctr"/>
              <a:r>
                <a:rPr lang="en-US" sz="2000" b="1" dirty="0"/>
                <a:t>Random</a:t>
              </a:r>
            </a:p>
            <a:p>
              <a:pPr algn="ctr"/>
              <a:r>
                <a:rPr lang="en-US" sz="2000" b="1" dirty="0"/>
                <a:t>Swaps in 64 </a:t>
              </a:r>
              <a:r>
                <a:rPr lang="en-US" sz="2000" b="1" dirty="0" err="1"/>
                <a:t>ms</a:t>
              </a:r>
              <a:endParaRPr lang="en-US" sz="2000" b="1" dirty="0"/>
            </a:p>
          </p:txBody>
        </p:sp>
        <p:cxnSp>
          <p:nvCxnSpPr>
            <p:cNvPr id="36" name="Straight Arrow Connector 35">
              <a:extLst>
                <a:ext uri="{FF2B5EF4-FFF2-40B4-BE49-F238E27FC236}">
                  <a16:creationId xmlns:a16="http://schemas.microsoft.com/office/drawing/2014/main" id="{24C38421-D85C-434E-898B-E18EA4835173}"/>
                </a:ext>
              </a:extLst>
            </p:cNvPr>
            <p:cNvCxnSpPr>
              <a:cxnSpLocks/>
            </p:cNvCxnSpPr>
            <p:nvPr/>
          </p:nvCxnSpPr>
          <p:spPr>
            <a:xfrm flipV="1">
              <a:off x="8671005" y="4667554"/>
              <a:ext cx="554882" cy="2036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843B2A-7245-C94C-BFC2-BEBF87073C29}"/>
                </a:ext>
              </a:extLst>
            </p:cNvPr>
            <p:cNvCxnSpPr>
              <a:cxnSpLocks/>
            </p:cNvCxnSpPr>
            <p:nvPr/>
          </p:nvCxnSpPr>
          <p:spPr>
            <a:xfrm>
              <a:off x="8622018" y="5058692"/>
              <a:ext cx="633466" cy="27338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F2759B-E56F-8241-870F-B6F815FC0173}"/>
                </a:ext>
              </a:extLst>
            </p:cNvPr>
            <p:cNvSpPr txBox="1"/>
            <p:nvPr/>
          </p:nvSpPr>
          <p:spPr>
            <a:xfrm>
              <a:off x="9626874" y="4559610"/>
              <a:ext cx="2948082" cy="1015663"/>
            </a:xfrm>
            <a:prstGeom prst="rect">
              <a:avLst/>
            </a:prstGeom>
            <a:noFill/>
          </p:spPr>
          <p:txBody>
            <a:bodyPr wrap="square">
              <a:spAutoFit/>
            </a:bodyPr>
            <a:lstStyle/>
            <a:p>
              <a:pPr algn="ctr"/>
              <a:r>
                <a:rPr lang="en-US" sz="2000" b="1" dirty="0"/>
                <a:t>Rows in a </a:t>
              </a:r>
            </a:p>
            <a:p>
              <a:pPr algn="ctr"/>
              <a:r>
                <a:rPr lang="en-US" sz="2000" b="1" dirty="0"/>
                <a:t>DRAM Bank</a:t>
              </a:r>
            </a:p>
            <a:p>
              <a:pPr algn="ctr"/>
              <a:r>
                <a:rPr lang="en-US" sz="2000" b="1" dirty="0"/>
                <a:t>(128K) </a:t>
              </a:r>
              <a:endParaRPr lang="en-US" sz="2000" dirty="0"/>
            </a:p>
          </p:txBody>
        </p:sp>
        <p:sp>
          <p:nvSpPr>
            <p:cNvPr id="39" name="TextBox 38">
              <a:extLst>
                <a:ext uri="{FF2B5EF4-FFF2-40B4-BE49-F238E27FC236}">
                  <a16:creationId xmlns:a16="http://schemas.microsoft.com/office/drawing/2014/main" id="{5B35054C-3FBB-994A-BC1B-59FDFEBC3046}"/>
                </a:ext>
              </a:extLst>
            </p:cNvPr>
            <p:cNvSpPr txBox="1"/>
            <p:nvPr/>
          </p:nvSpPr>
          <p:spPr>
            <a:xfrm>
              <a:off x="7210669" y="5460131"/>
              <a:ext cx="1270214" cy="400110"/>
            </a:xfrm>
            <a:prstGeom prst="rect">
              <a:avLst/>
            </a:prstGeom>
            <a:noFill/>
          </p:spPr>
          <p:txBody>
            <a:bodyPr wrap="square">
              <a:spAutoFit/>
            </a:bodyPr>
            <a:lstStyle/>
            <a:p>
              <a:pPr algn="ctr"/>
              <a:r>
                <a:rPr lang="en-US" sz="2000" b="1" dirty="0">
                  <a:solidFill>
                    <a:srgbClr val="C00000"/>
                  </a:solidFill>
                </a:rPr>
                <a:t>Balls</a:t>
              </a:r>
              <a:endParaRPr lang="en-US" sz="2000" dirty="0">
                <a:solidFill>
                  <a:srgbClr val="C00000"/>
                </a:solidFill>
              </a:endParaRPr>
            </a:p>
          </p:txBody>
        </p:sp>
        <p:cxnSp>
          <p:nvCxnSpPr>
            <p:cNvPr id="40" name="Straight Arrow Connector 39">
              <a:extLst>
                <a:ext uri="{FF2B5EF4-FFF2-40B4-BE49-F238E27FC236}">
                  <a16:creationId xmlns:a16="http://schemas.microsoft.com/office/drawing/2014/main" id="{1AB4DE5D-DF53-654E-B3BB-D9D1953D6070}"/>
                </a:ext>
              </a:extLst>
            </p:cNvPr>
            <p:cNvCxnSpPr>
              <a:cxnSpLocks/>
            </p:cNvCxnSpPr>
            <p:nvPr/>
          </p:nvCxnSpPr>
          <p:spPr>
            <a:xfrm>
              <a:off x="8689837" y="4967592"/>
              <a:ext cx="60648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5D75EDF-E413-ED47-8E85-AD3D432769E2}"/>
                </a:ext>
              </a:extLst>
            </p:cNvPr>
            <p:cNvSpPr txBox="1"/>
            <p:nvPr/>
          </p:nvSpPr>
          <p:spPr>
            <a:xfrm>
              <a:off x="9266160" y="5900955"/>
              <a:ext cx="1270214" cy="400110"/>
            </a:xfrm>
            <a:prstGeom prst="rect">
              <a:avLst/>
            </a:prstGeom>
            <a:noFill/>
          </p:spPr>
          <p:txBody>
            <a:bodyPr wrap="square">
              <a:spAutoFit/>
            </a:bodyPr>
            <a:lstStyle/>
            <a:p>
              <a:pPr algn="ctr"/>
              <a:r>
                <a:rPr lang="en-US" sz="2000" b="1" dirty="0">
                  <a:solidFill>
                    <a:srgbClr val="C00000"/>
                  </a:solidFill>
                </a:rPr>
                <a:t>Buckets</a:t>
              </a:r>
              <a:endParaRPr lang="en-US" sz="2000" dirty="0">
                <a:solidFill>
                  <a:srgbClr val="C00000"/>
                </a:solidFill>
              </a:endParaRPr>
            </a:p>
          </p:txBody>
        </p:sp>
        <p:sp>
          <p:nvSpPr>
            <p:cNvPr id="42" name="TextBox 41">
              <a:extLst>
                <a:ext uri="{FF2B5EF4-FFF2-40B4-BE49-F238E27FC236}">
                  <a16:creationId xmlns:a16="http://schemas.microsoft.com/office/drawing/2014/main" id="{F04EBA59-DC72-9A4D-8F40-67D61B71E688}"/>
                </a:ext>
              </a:extLst>
            </p:cNvPr>
            <p:cNvSpPr txBox="1"/>
            <p:nvPr/>
          </p:nvSpPr>
          <p:spPr>
            <a:xfrm>
              <a:off x="7523325" y="3778726"/>
              <a:ext cx="3405124" cy="400110"/>
            </a:xfrm>
            <a:prstGeom prst="rect">
              <a:avLst/>
            </a:prstGeom>
            <a:noFill/>
          </p:spPr>
          <p:txBody>
            <a:bodyPr wrap="square">
              <a:spAutoFit/>
            </a:bodyPr>
            <a:lstStyle/>
            <a:p>
              <a:pPr algn="ctr"/>
              <a:r>
                <a:rPr lang="en-US" sz="2000" b="1" u="sng" dirty="0"/>
                <a:t>Buckets and Balls Problem</a:t>
              </a:r>
              <a:endParaRPr lang="en-US" sz="2000" u="sng" dirty="0"/>
            </a:p>
          </p:txBody>
        </p:sp>
      </p:grpSp>
      <p:graphicFrame>
        <p:nvGraphicFramePr>
          <p:cNvPr id="43" name="Table 42" descr=" 114">
            <a:extLst>
              <a:ext uri="{FF2B5EF4-FFF2-40B4-BE49-F238E27FC236}">
                <a16:creationId xmlns:a16="http://schemas.microsoft.com/office/drawing/2014/main" id="{ADD63A3D-2E06-6B48-866C-286593371C8C}"/>
              </a:ext>
            </a:extLst>
          </p:cNvPr>
          <p:cNvGraphicFramePr>
            <a:graphicFrameLocks noGrp="1"/>
          </p:cNvGraphicFramePr>
          <p:nvPr>
            <p:extLst>
              <p:ext uri="{D42A27DB-BD31-4B8C-83A1-F6EECF244321}">
                <p14:modId xmlns:p14="http://schemas.microsoft.com/office/powerpoint/2010/main" val="2320926907"/>
              </p:ext>
            </p:extLst>
          </p:nvPr>
        </p:nvGraphicFramePr>
        <p:xfrm>
          <a:off x="6589301" y="4312822"/>
          <a:ext cx="4467475" cy="1483360"/>
        </p:xfrm>
        <a:graphic>
          <a:graphicData uri="http://schemas.openxmlformats.org/drawingml/2006/table">
            <a:tbl>
              <a:tblPr firstRow="1" bandRow="1">
                <a:tableStyleId>{073A0DAA-6AF3-43AB-8588-CEC1D06C72B9}</a:tableStyleId>
              </a:tblPr>
              <a:tblGrid>
                <a:gridCol w="2772301">
                  <a:extLst>
                    <a:ext uri="{9D8B030D-6E8A-4147-A177-3AD203B41FA5}">
                      <a16:colId xmlns:a16="http://schemas.microsoft.com/office/drawing/2014/main" val="985937847"/>
                    </a:ext>
                  </a:extLst>
                </a:gridCol>
                <a:gridCol w="1695174">
                  <a:extLst>
                    <a:ext uri="{9D8B030D-6E8A-4147-A177-3AD203B41FA5}">
                      <a16:colId xmlns:a16="http://schemas.microsoft.com/office/drawing/2014/main" val="1537606571"/>
                    </a:ext>
                  </a:extLst>
                </a:gridCol>
              </a:tblGrid>
              <a:tr h="370840">
                <a:tc>
                  <a:txBody>
                    <a:bodyPr/>
                    <a:lstStyle/>
                    <a:p>
                      <a:pPr algn="ctr"/>
                      <a:r>
                        <a:rPr lang="en-US" sz="1600" dirty="0"/>
                        <a:t>Swap Every T Activations</a:t>
                      </a:r>
                    </a:p>
                  </a:txBody>
                  <a:tcPr/>
                </a:tc>
                <a:tc>
                  <a:txBody>
                    <a:bodyPr/>
                    <a:lstStyle/>
                    <a:p>
                      <a:pPr algn="ctr"/>
                      <a:r>
                        <a:rPr lang="en-US" sz="1600" dirty="0"/>
                        <a:t>Attack Time</a:t>
                      </a:r>
                    </a:p>
                  </a:txBody>
                  <a:tcPr/>
                </a:tc>
                <a:extLst>
                  <a:ext uri="{0D108BD9-81ED-4DB2-BD59-A6C34878D82A}">
                    <a16:rowId xmlns:a16="http://schemas.microsoft.com/office/drawing/2014/main" val="2138949331"/>
                  </a:ext>
                </a:extLst>
              </a:tr>
              <a:tr h="370840">
                <a:tc>
                  <a:txBody>
                    <a:bodyPr/>
                    <a:lstStyle/>
                    <a:p>
                      <a:pPr algn="ctr"/>
                      <a:r>
                        <a:rPr lang="en-US" sz="1600" dirty="0"/>
                        <a:t>T =  TRH/5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6.9 days</a:t>
                      </a:r>
                    </a:p>
                  </a:txBody>
                  <a:tcPr/>
                </a:tc>
                <a:extLst>
                  <a:ext uri="{0D108BD9-81ED-4DB2-BD59-A6C34878D82A}">
                    <a16:rowId xmlns:a16="http://schemas.microsoft.com/office/drawing/2014/main" val="3309533110"/>
                  </a:ext>
                </a:extLst>
              </a:tr>
              <a:tr h="370840">
                <a:tc>
                  <a:txBody>
                    <a:bodyPr/>
                    <a:lstStyle/>
                    <a:p>
                      <a:pPr algn="ctr"/>
                      <a:r>
                        <a:rPr lang="en-US" sz="1600" b="1" dirty="0">
                          <a:solidFill>
                            <a:srgbClr val="2D7100"/>
                          </a:solidFill>
                        </a:rPr>
                        <a:t>T = TRH/6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2D7100"/>
                          </a:solidFill>
                          <a:effectLst/>
                        </a:rPr>
                        <a:t>3.8 years </a:t>
                      </a:r>
                      <a:endParaRPr lang="en-US" sz="1600" b="1" dirty="0">
                        <a:solidFill>
                          <a:srgbClr val="2D7100"/>
                        </a:solidFill>
                      </a:endParaRPr>
                    </a:p>
                  </a:txBody>
                  <a:tcPr/>
                </a:tc>
                <a:extLst>
                  <a:ext uri="{0D108BD9-81ED-4DB2-BD59-A6C34878D82A}">
                    <a16:rowId xmlns:a16="http://schemas.microsoft.com/office/drawing/2014/main" val="1358532557"/>
                  </a:ext>
                </a:extLst>
              </a:tr>
              <a:tr h="370840">
                <a:tc>
                  <a:txBody>
                    <a:bodyPr/>
                    <a:lstStyle/>
                    <a:p>
                      <a:pPr algn="ctr"/>
                      <a:r>
                        <a:rPr lang="en-US" sz="1600" dirty="0"/>
                        <a:t>T = TRH/7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rPr>
                        <a:t>762 years </a:t>
                      </a:r>
                      <a:endParaRPr lang="en-US" sz="1600" dirty="0"/>
                    </a:p>
                  </a:txBody>
                  <a:tcPr/>
                </a:tc>
                <a:extLst>
                  <a:ext uri="{0D108BD9-81ED-4DB2-BD59-A6C34878D82A}">
                    <a16:rowId xmlns:a16="http://schemas.microsoft.com/office/drawing/2014/main" val="543845299"/>
                  </a:ext>
                </a:extLst>
              </a:tr>
            </a:tbl>
          </a:graphicData>
        </a:graphic>
      </p:graphicFrame>
      <p:sp>
        <p:nvSpPr>
          <p:cNvPr id="29" name="TextBox 28" descr=" 117">
            <a:extLst>
              <a:ext uri="{FF2B5EF4-FFF2-40B4-BE49-F238E27FC236}">
                <a16:creationId xmlns:a16="http://schemas.microsoft.com/office/drawing/2014/main" id="{333FD3A3-D940-7E44-919E-3B3A36F08892}"/>
              </a:ext>
            </a:extLst>
          </p:cNvPr>
          <p:cNvSpPr txBox="1"/>
          <p:nvPr/>
        </p:nvSpPr>
        <p:spPr>
          <a:xfrm>
            <a:off x="314497" y="4830490"/>
            <a:ext cx="1657547" cy="646331"/>
          </a:xfrm>
          <a:prstGeom prst="rect">
            <a:avLst/>
          </a:prstGeom>
          <a:noFill/>
        </p:spPr>
        <p:txBody>
          <a:bodyPr wrap="square" rtlCol="0">
            <a:spAutoFit/>
          </a:bodyPr>
          <a:lstStyle/>
          <a:p>
            <a:pPr algn="ctr"/>
            <a:r>
              <a:rPr lang="en-US" dirty="0"/>
              <a:t>Random</a:t>
            </a:r>
          </a:p>
          <a:p>
            <a:pPr algn="ctr"/>
            <a:r>
              <a:rPr lang="en-US" dirty="0"/>
              <a:t>Guess?</a:t>
            </a:r>
          </a:p>
        </p:txBody>
      </p:sp>
    </p:spTree>
    <p:extLst>
      <p:ext uri="{BB962C8B-B14F-4D97-AF65-F5344CB8AC3E}">
        <p14:creationId xmlns:p14="http://schemas.microsoft.com/office/powerpoint/2010/main" val="4049634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227761A7-7324-F34D-B620-E8D26BAF870A}"/>
              </a:ext>
            </a:extLst>
          </p:cNvPr>
          <p:cNvSpPr>
            <a:spLocks noGrp="1"/>
          </p:cNvSpPr>
          <p:nvPr>
            <p:ph type="title"/>
          </p:nvPr>
        </p:nvSpPr>
        <p:spPr>
          <a:xfrm>
            <a:off x="723900" y="207814"/>
            <a:ext cx="10744200" cy="711321"/>
          </a:xfrm>
        </p:spPr>
        <p:txBody>
          <a:bodyPr>
            <a:noAutofit/>
          </a:bodyPr>
          <a:lstStyle/>
          <a:p>
            <a:r>
              <a:rPr lang="en-US" sz="3600" dirty="0"/>
              <a:t>Security Analysis</a:t>
            </a:r>
          </a:p>
        </p:txBody>
      </p:sp>
      <p:sp>
        <p:nvSpPr>
          <p:cNvPr id="4" name="Slide Number Placeholder 3" descr=" 4">
            <a:extLst>
              <a:ext uri="{FF2B5EF4-FFF2-40B4-BE49-F238E27FC236}">
                <a16:creationId xmlns:a16="http://schemas.microsoft.com/office/drawing/2014/main" id="{161B5CB0-88E8-524F-80DF-4AD2FBE6DAC4}"/>
              </a:ext>
            </a:extLst>
          </p:cNvPr>
          <p:cNvSpPr>
            <a:spLocks noGrp="1"/>
          </p:cNvSpPr>
          <p:nvPr>
            <p:ph type="sldNum" sz="quarter" idx="12"/>
          </p:nvPr>
        </p:nvSpPr>
        <p:spPr/>
        <p:txBody>
          <a:bodyPr/>
          <a:lstStyle/>
          <a:p>
            <a:r>
              <a:rPr lang="en-US"/>
              <a:t>11</a:t>
            </a:r>
          </a:p>
        </p:txBody>
      </p:sp>
      <p:sp>
        <p:nvSpPr>
          <p:cNvPr id="8" name="TextBox 7" descr=" 8">
            <a:extLst>
              <a:ext uri="{FF2B5EF4-FFF2-40B4-BE49-F238E27FC236}">
                <a16:creationId xmlns:a16="http://schemas.microsoft.com/office/drawing/2014/main" id="{767FBD8A-35A5-6F41-A68D-FA4089A72AE8}"/>
              </a:ext>
            </a:extLst>
          </p:cNvPr>
          <p:cNvSpPr txBox="1"/>
          <p:nvPr/>
        </p:nvSpPr>
        <p:spPr>
          <a:xfrm>
            <a:off x="1650356" y="1006578"/>
            <a:ext cx="9218580" cy="707886"/>
          </a:xfrm>
          <a:prstGeom prst="rect">
            <a:avLst/>
          </a:prstGeom>
          <a:noFill/>
        </p:spPr>
        <p:txBody>
          <a:bodyPr wrap="square" rtlCol="0">
            <a:spAutoFit/>
          </a:bodyPr>
          <a:lstStyle/>
          <a:p>
            <a:pPr algn="ctr"/>
            <a:r>
              <a:rPr lang="en-US" sz="2000" b="1" dirty="0"/>
              <a:t>TRH=4800 </a:t>
            </a:r>
            <a:r>
              <a:rPr lang="en-US" sz="2000" b="1" dirty="0">
                <a:sym typeface="Wingdings" pitchFamily="2" charset="2"/>
              </a:rPr>
              <a:t> </a:t>
            </a:r>
            <a:r>
              <a:rPr lang="en-US" sz="2000" b="1" dirty="0"/>
              <a:t>Minimum Activations in 64ms on Row for Rowhammer via Any Pattern </a:t>
            </a:r>
            <a:r>
              <a:rPr lang="en-US" sz="2000" dirty="0"/>
              <a:t>(Single-sided, Double-Sided, Half-Double)</a:t>
            </a:r>
          </a:p>
        </p:txBody>
      </p:sp>
      <p:sp>
        <p:nvSpPr>
          <p:cNvPr id="5" name="Rectangle 4" descr=" 45">
            <a:extLst>
              <a:ext uri="{FF2B5EF4-FFF2-40B4-BE49-F238E27FC236}">
                <a16:creationId xmlns:a16="http://schemas.microsoft.com/office/drawing/2014/main" id="{B28366AB-F7B3-5D40-AA50-DB3331432F06}"/>
              </a:ext>
            </a:extLst>
          </p:cNvPr>
          <p:cNvSpPr/>
          <p:nvPr/>
        </p:nvSpPr>
        <p:spPr>
          <a:xfrm>
            <a:off x="1910484" y="2043793"/>
            <a:ext cx="1963882" cy="3765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 52">
            <a:extLst>
              <a:ext uri="{FF2B5EF4-FFF2-40B4-BE49-F238E27FC236}">
                <a16:creationId xmlns:a16="http://schemas.microsoft.com/office/drawing/2014/main" id="{8FB9C4FC-F051-B043-995B-78DDC1EEFB16}"/>
              </a:ext>
            </a:extLst>
          </p:cNvPr>
          <p:cNvSpPr/>
          <p:nvPr/>
        </p:nvSpPr>
        <p:spPr>
          <a:xfrm>
            <a:off x="1988416" y="210931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 55">
            <a:extLst>
              <a:ext uri="{FF2B5EF4-FFF2-40B4-BE49-F238E27FC236}">
                <a16:creationId xmlns:a16="http://schemas.microsoft.com/office/drawing/2014/main" id="{F58E77B4-5C58-504B-95BB-061288578A37}"/>
              </a:ext>
            </a:extLst>
          </p:cNvPr>
          <p:cNvSpPr/>
          <p:nvPr/>
        </p:nvSpPr>
        <p:spPr>
          <a:xfrm>
            <a:off x="1988416" y="2465981"/>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 56">
            <a:extLst>
              <a:ext uri="{FF2B5EF4-FFF2-40B4-BE49-F238E27FC236}">
                <a16:creationId xmlns:a16="http://schemas.microsoft.com/office/drawing/2014/main" id="{0B86B222-48EB-FC43-9B85-302A68264362}"/>
              </a:ext>
            </a:extLst>
          </p:cNvPr>
          <p:cNvSpPr/>
          <p:nvPr/>
        </p:nvSpPr>
        <p:spPr>
          <a:xfrm>
            <a:off x="1988416" y="2819625"/>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 57">
            <a:extLst>
              <a:ext uri="{FF2B5EF4-FFF2-40B4-BE49-F238E27FC236}">
                <a16:creationId xmlns:a16="http://schemas.microsoft.com/office/drawing/2014/main" id="{8377467A-0460-EB47-B5B3-F0E8D7DBA178}"/>
              </a:ext>
            </a:extLst>
          </p:cNvPr>
          <p:cNvSpPr/>
          <p:nvPr/>
        </p:nvSpPr>
        <p:spPr>
          <a:xfrm>
            <a:off x="1988416" y="474150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6" name="Rectangle 5" descr=" 58">
            <a:extLst>
              <a:ext uri="{FF2B5EF4-FFF2-40B4-BE49-F238E27FC236}">
                <a16:creationId xmlns:a16="http://schemas.microsoft.com/office/drawing/2014/main" id="{DB35032E-5F46-6048-8D72-B065AE99610C}"/>
              </a:ext>
            </a:extLst>
          </p:cNvPr>
          <p:cNvSpPr/>
          <p:nvPr/>
        </p:nvSpPr>
        <p:spPr>
          <a:xfrm>
            <a:off x="1988416" y="5098172"/>
            <a:ext cx="1808018" cy="2596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descr=" 59">
            <a:extLst>
              <a:ext uri="{FF2B5EF4-FFF2-40B4-BE49-F238E27FC236}">
                <a16:creationId xmlns:a16="http://schemas.microsoft.com/office/drawing/2014/main" id="{BE2667C3-54DF-074D-8AA8-F026ACA0B4B1}"/>
              </a:ext>
            </a:extLst>
          </p:cNvPr>
          <p:cNvSpPr/>
          <p:nvPr/>
        </p:nvSpPr>
        <p:spPr>
          <a:xfrm>
            <a:off x="1988416" y="5451816"/>
            <a:ext cx="1808018" cy="259639"/>
          </a:xfrm>
          <a:prstGeom prst="rect">
            <a:avLst/>
          </a:prstGeom>
          <a:solidFill>
            <a:srgbClr val="E8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sp>
        <p:nvSpPr>
          <p:cNvPr id="13" name="Rectangle 12" descr=" 60">
            <a:extLst>
              <a:ext uri="{FF2B5EF4-FFF2-40B4-BE49-F238E27FC236}">
                <a16:creationId xmlns:a16="http://schemas.microsoft.com/office/drawing/2014/main" id="{44B69C87-5B1E-3143-B36E-37277C881AEE}"/>
              </a:ext>
            </a:extLst>
          </p:cNvPr>
          <p:cNvSpPr/>
          <p:nvPr/>
        </p:nvSpPr>
        <p:spPr>
          <a:xfrm>
            <a:off x="1988416" y="334676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descr=" 63">
            <a:extLst>
              <a:ext uri="{FF2B5EF4-FFF2-40B4-BE49-F238E27FC236}">
                <a16:creationId xmlns:a16="http://schemas.microsoft.com/office/drawing/2014/main" id="{E7B10717-97CB-3C4C-87E1-D5A8102F05C1}"/>
              </a:ext>
            </a:extLst>
          </p:cNvPr>
          <p:cNvSpPr/>
          <p:nvPr/>
        </p:nvSpPr>
        <p:spPr>
          <a:xfrm>
            <a:off x="1988416" y="3703426"/>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64">
            <a:extLst>
              <a:ext uri="{FF2B5EF4-FFF2-40B4-BE49-F238E27FC236}">
                <a16:creationId xmlns:a16="http://schemas.microsoft.com/office/drawing/2014/main" id="{BC1A29E5-6FD3-434A-A2FE-7A8251203277}"/>
              </a:ext>
            </a:extLst>
          </p:cNvPr>
          <p:cNvSpPr/>
          <p:nvPr/>
        </p:nvSpPr>
        <p:spPr>
          <a:xfrm>
            <a:off x="1988416" y="4057070"/>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descr=" 65">
            <a:extLst>
              <a:ext uri="{FF2B5EF4-FFF2-40B4-BE49-F238E27FC236}">
                <a16:creationId xmlns:a16="http://schemas.microsoft.com/office/drawing/2014/main" id="{23A66BA0-C9BF-E24F-BA42-29A9F444E213}"/>
              </a:ext>
            </a:extLst>
          </p:cNvPr>
          <p:cNvSpPr/>
          <p:nvPr/>
        </p:nvSpPr>
        <p:spPr>
          <a:xfrm>
            <a:off x="1988416" y="4394518"/>
            <a:ext cx="1808018" cy="2596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descr=" 73">
            <a:extLst>
              <a:ext uri="{FF2B5EF4-FFF2-40B4-BE49-F238E27FC236}">
                <a16:creationId xmlns:a16="http://schemas.microsoft.com/office/drawing/2014/main" id="{9888F997-7F5E-F049-9386-1215970C07D8}"/>
              </a:ext>
            </a:extLst>
          </p:cNvPr>
          <p:cNvSpPr/>
          <p:nvPr/>
        </p:nvSpPr>
        <p:spPr>
          <a:xfrm>
            <a:off x="3987858" y="3962520"/>
            <a:ext cx="554705" cy="1262738"/>
          </a:xfrm>
          <a:custGeom>
            <a:avLst/>
            <a:gdLst>
              <a:gd name="connsiteX0" fmla="*/ 29980 w 554705"/>
              <a:gd name="connsiteY0" fmla="*/ 584616 h 584616"/>
              <a:gd name="connsiteX1" fmla="*/ 554636 w 554705"/>
              <a:gd name="connsiteY1" fmla="*/ 434715 h 584616"/>
              <a:gd name="connsiteX2" fmla="*/ 0 w 554705"/>
              <a:gd name="connsiteY2" fmla="*/ 0 h 584616"/>
              <a:gd name="connsiteX3" fmla="*/ 0 w 554705"/>
              <a:gd name="connsiteY3" fmla="*/ 0 h 584616"/>
            </a:gdLst>
            <a:ahLst/>
            <a:cxnLst>
              <a:cxn ang="0">
                <a:pos x="connsiteX0" y="connsiteY0"/>
              </a:cxn>
              <a:cxn ang="0">
                <a:pos x="connsiteX1" y="connsiteY1"/>
              </a:cxn>
              <a:cxn ang="0">
                <a:pos x="connsiteX2" y="connsiteY2"/>
              </a:cxn>
              <a:cxn ang="0">
                <a:pos x="connsiteX3" y="connsiteY3"/>
              </a:cxn>
            </a:cxnLst>
            <a:rect l="l" t="t" r="r" b="b"/>
            <a:pathLst>
              <a:path w="554705" h="584616">
                <a:moveTo>
                  <a:pt x="29980" y="584616"/>
                </a:moveTo>
                <a:cubicBezTo>
                  <a:pt x="294806" y="558383"/>
                  <a:pt x="559633" y="532151"/>
                  <a:pt x="554636" y="434715"/>
                </a:cubicBezTo>
                <a:cubicBezTo>
                  <a:pt x="549639" y="337279"/>
                  <a:pt x="0" y="0"/>
                  <a:pt x="0" y="0"/>
                </a:cubicBezTo>
                <a:lnTo>
                  <a:pt x="0" y="0"/>
                </a:ln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descr=" 78">
            <a:extLst>
              <a:ext uri="{FF2B5EF4-FFF2-40B4-BE49-F238E27FC236}">
                <a16:creationId xmlns:a16="http://schemas.microsoft.com/office/drawing/2014/main" id="{DEE1C4AE-ADF2-A144-B3F1-971828AD5CB4}"/>
              </a:ext>
            </a:extLst>
          </p:cNvPr>
          <p:cNvSpPr/>
          <p:nvPr/>
        </p:nvSpPr>
        <p:spPr>
          <a:xfrm>
            <a:off x="4217902" y="4373756"/>
            <a:ext cx="905870" cy="567629"/>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Row</a:t>
            </a:r>
          </a:p>
          <a:p>
            <a:pPr algn="ctr"/>
            <a:r>
              <a:rPr lang="en-US" b="1" dirty="0">
                <a:solidFill>
                  <a:schemeClr val="bg1"/>
                </a:solidFill>
              </a:rPr>
              <a:t>Swap</a:t>
            </a:r>
          </a:p>
        </p:txBody>
      </p:sp>
      <p:sp>
        <p:nvSpPr>
          <p:cNvPr id="25" name="TextBox 24" descr=" 80">
            <a:extLst>
              <a:ext uri="{FF2B5EF4-FFF2-40B4-BE49-F238E27FC236}">
                <a16:creationId xmlns:a16="http://schemas.microsoft.com/office/drawing/2014/main" id="{D39CB5C9-9314-2D4C-863F-9B437D7B31C1}"/>
              </a:ext>
            </a:extLst>
          </p:cNvPr>
          <p:cNvSpPr txBox="1"/>
          <p:nvPr/>
        </p:nvSpPr>
        <p:spPr>
          <a:xfrm>
            <a:off x="3860026" y="3861197"/>
            <a:ext cx="1657547" cy="369332"/>
          </a:xfrm>
          <a:prstGeom prst="rect">
            <a:avLst/>
          </a:prstGeom>
          <a:noFill/>
        </p:spPr>
        <p:txBody>
          <a:bodyPr wrap="square" rtlCol="0">
            <a:spAutoFit/>
          </a:bodyPr>
          <a:lstStyle/>
          <a:p>
            <a:pPr algn="ctr"/>
            <a:r>
              <a:rPr lang="en-US" dirty="0"/>
              <a:t>Random</a:t>
            </a:r>
          </a:p>
        </p:txBody>
      </p:sp>
      <p:sp>
        <p:nvSpPr>
          <p:cNvPr id="17" name="TextBox 16" descr=" 81">
            <a:extLst>
              <a:ext uri="{FF2B5EF4-FFF2-40B4-BE49-F238E27FC236}">
                <a16:creationId xmlns:a16="http://schemas.microsoft.com/office/drawing/2014/main" id="{F98F93DF-76AF-FF40-B1F7-A85FD738D838}"/>
              </a:ext>
            </a:extLst>
          </p:cNvPr>
          <p:cNvSpPr txBox="1"/>
          <p:nvPr/>
        </p:nvSpPr>
        <p:spPr>
          <a:xfrm>
            <a:off x="2424299" y="3089677"/>
            <a:ext cx="1022315" cy="298672"/>
          </a:xfrm>
          <a:prstGeom prst="rect">
            <a:avLst/>
          </a:prstGeom>
          <a:noFill/>
        </p:spPr>
        <p:txBody>
          <a:bodyPr wrap="square">
            <a:spAutoFit/>
          </a:bodyPr>
          <a:lstStyle/>
          <a:p>
            <a:pPr algn="ctr">
              <a:lnSpc>
                <a:spcPct val="30000"/>
              </a:lnSpc>
            </a:pPr>
            <a:r>
              <a:rPr lang="en-US" b="1" dirty="0">
                <a:solidFill>
                  <a:schemeClr val="tx1"/>
                </a:solidFill>
              </a:rPr>
              <a:t>.</a:t>
            </a:r>
          </a:p>
          <a:p>
            <a:pPr algn="ctr">
              <a:lnSpc>
                <a:spcPct val="30000"/>
              </a:lnSpc>
            </a:pPr>
            <a:r>
              <a:rPr lang="en-US" b="1" dirty="0"/>
              <a:t>.</a:t>
            </a:r>
            <a:endParaRPr lang="en-US" b="1" dirty="0">
              <a:solidFill>
                <a:schemeClr val="tx1"/>
              </a:solidFill>
            </a:endParaRPr>
          </a:p>
        </p:txBody>
      </p:sp>
      <p:sp>
        <p:nvSpPr>
          <p:cNvPr id="26" name="TextBox 25" descr=" 82">
            <a:extLst>
              <a:ext uri="{FF2B5EF4-FFF2-40B4-BE49-F238E27FC236}">
                <a16:creationId xmlns:a16="http://schemas.microsoft.com/office/drawing/2014/main" id="{D45CCD97-DB72-794E-9EA0-C485D5B0DE89}"/>
              </a:ext>
            </a:extLst>
          </p:cNvPr>
          <p:cNvSpPr txBox="1"/>
          <p:nvPr/>
        </p:nvSpPr>
        <p:spPr>
          <a:xfrm>
            <a:off x="4542562" y="4972192"/>
            <a:ext cx="1378543" cy="369332"/>
          </a:xfrm>
          <a:prstGeom prst="rect">
            <a:avLst/>
          </a:prstGeom>
          <a:noFill/>
        </p:spPr>
        <p:txBody>
          <a:bodyPr wrap="square">
            <a:spAutoFit/>
          </a:bodyPr>
          <a:lstStyle/>
          <a:p>
            <a:r>
              <a:rPr lang="en-US" sz="1800" dirty="0"/>
              <a:t>T activations </a:t>
            </a:r>
            <a:endParaRPr lang="en-US" dirty="0"/>
          </a:p>
        </p:txBody>
      </p:sp>
      <p:sp>
        <p:nvSpPr>
          <p:cNvPr id="27" name="TextBox 26" descr=" 83">
            <a:extLst>
              <a:ext uri="{FF2B5EF4-FFF2-40B4-BE49-F238E27FC236}">
                <a16:creationId xmlns:a16="http://schemas.microsoft.com/office/drawing/2014/main" id="{A543D54A-3C2C-544C-9241-161515045E1F}"/>
              </a:ext>
            </a:extLst>
          </p:cNvPr>
          <p:cNvSpPr txBox="1"/>
          <p:nvPr/>
        </p:nvSpPr>
        <p:spPr>
          <a:xfrm>
            <a:off x="2095946" y="3639621"/>
            <a:ext cx="1763228" cy="369332"/>
          </a:xfrm>
          <a:prstGeom prst="rect">
            <a:avLst/>
          </a:prstGeom>
          <a:noFill/>
        </p:spPr>
        <p:txBody>
          <a:bodyPr wrap="square">
            <a:spAutoFit/>
          </a:bodyPr>
          <a:lstStyle/>
          <a:p>
            <a:pPr algn="ctr"/>
            <a:r>
              <a:rPr lang="en-US" b="1" dirty="0">
                <a:solidFill>
                  <a:schemeClr val="tx1"/>
                </a:solidFill>
              </a:rPr>
              <a:t>Aggressor</a:t>
            </a:r>
          </a:p>
        </p:txBody>
      </p:sp>
      <p:sp>
        <p:nvSpPr>
          <p:cNvPr id="28" name="TextBox 27" descr=" 85">
            <a:extLst>
              <a:ext uri="{FF2B5EF4-FFF2-40B4-BE49-F238E27FC236}">
                <a16:creationId xmlns:a16="http://schemas.microsoft.com/office/drawing/2014/main" id="{354BDFF1-5F4A-7445-8CFB-21B96E8468E9}"/>
              </a:ext>
            </a:extLst>
          </p:cNvPr>
          <p:cNvSpPr txBox="1"/>
          <p:nvPr/>
        </p:nvSpPr>
        <p:spPr>
          <a:xfrm>
            <a:off x="2420731" y="5020205"/>
            <a:ext cx="1022315" cy="369332"/>
          </a:xfrm>
          <a:prstGeom prst="rect">
            <a:avLst/>
          </a:prstGeom>
          <a:noFill/>
        </p:spPr>
        <p:txBody>
          <a:bodyPr wrap="square">
            <a:spAutoFit/>
          </a:bodyPr>
          <a:lstStyle/>
          <a:p>
            <a:pPr algn="ctr"/>
            <a:r>
              <a:rPr lang="en-US" b="1" dirty="0">
                <a:solidFill>
                  <a:schemeClr val="tx1"/>
                </a:solidFill>
              </a:rPr>
              <a:t>Row-X</a:t>
            </a:r>
          </a:p>
        </p:txBody>
      </p:sp>
      <p:grpSp>
        <p:nvGrpSpPr>
          <p:cNvPr id="30" name="Group 29" descr=" 99">
            <a:extLst>
              <a:ext uri="{FF2B5EF4-FFF2-40B4-BE49-F238E27FC236}">
                <a16:creationId xmlns:a16="http://schemas.microsoft.com/office/drawing/2014/main" id="{9178BD93-B5BF-564E-9AA2-4D0C34D0114D}"/>
              </a:ext>
            </a:extLst>
          </p:cNvPr>
          <p:cNvGrpSpPr/>
          <p:nvPr/>
        </p:nvGrpSpPr>
        <p:grpSpPr>
          <a:xfrm>
            <a:off x="6337850" y="1667840"/>
            <a:ext cx="6018874" cy="2522339"/>
            <a:chOff x="6556082" y="3778726"/>
            <a:chExt cx="6018874" cy="2522339"/>
          </a:xfrm>
        </p:grpSpPr>
        <p:sp>
          <p:nvSpPr>
            <p:cNvPr id="31" name="Rectangle 30">
              <a:extLst>
                <a:ext uri="{FF2B5EF4-FFF2-40B4-BE49-F238E27FC236}">
                  <a16:creationId xmlns:a16="http://schemas.microsoft.com/office/drawing/2014/main" id="{6A7D08C9-F6D6-3B41-906E-676CF405B362}"/>
                </a:ext>
              </a:extLst>
            </p:cNvPr>
            <p:cNvSpPr/>
            <p:nvPr/>
          </p:nvSpPr>
          <p:spPr>
            <a:xfrm>
              <a:off x="9497350" y="43474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96EE91-5A63-A044-B23E-EA75856C0C4B}"/>
                </a:ext>
              </a:extLst>
            </p:cNvPr>
            <p:cNvSpPr/>
            <p:nvPr/>
          </p:nvSpPr>
          <p:spPr>
            <a:xfrm>
              <a:off x="9497350" y="4762912"/>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2E5A3D-4C8C-8240-BD3E-93A4A3FD57F7}"/>
                </a:ext>
              </a:extLst>
            </p:cNvPr>
            <p:cNvSpPr/>
            <p:nvPr/>
          </p:nvSpPr>
          <p:spPr>
            <a:xfrm>
              <a:off x="9497350" y="5172905"/>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CCB54B4-34DE-2741-9AE2-B6BAEA9E9E67}"/>
                </a:ext>
              </a:extLst>
            </p:cNvPr>
            <p:cNvSpPr/>
            <p:nvPr/>
          </p:nvSpPr>
          <p:spPr>
            <a:xfrm>
              <a:off x="9497350" y="5595049"/>
              <a:ext cx="734786" cy="196151"/>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5A227A-355D-4448-B6B5-C46A9DC0829C}"/>
                </a:ext>
              </a:extLst>
            </p:cNvPr>
            <p:cNvSpPr txBox="1"/>
            <p:nvPr/>
          </p:nvSpPr>
          <p:spPr>
            <a:xfrm>
              <a:off x="6556082" y="4657477"/>
              <a:ext cx="2382669" cy="707886"/>
            </a:xfrm>
            <a:prstGeom prst="rect">
              <a:avLst/>
            </a:prstGeom>
            <a:noFill/>
          </p:spPr>
          <p:txBody>
            <a:bodyPr wrap="square">
              <a:spAutoFit/>
            </a:bodyPr>
            <a:lstStyle/>
            <a:p>
              <a:pPr algn="ctr"/>
              <a:r>
                <a:rPr lang="en-US" sz="2000" b="1" dirty="0"/>
                <a:t>Random</a:t>
              </a:r>
            </a:p>
            <a:p>
              <a:pPr algn="ctr"/>
              <a:r>
                <a:rPr lang="en-US" sz="2000" b="1" dirty="0"/>
                <a:t>Swaps in 64 </a:t>
              </a:r>
              <a:r>
                <a:rPr lang="en-US" sz="2000" b="1" dirty="0" err="1"/>
                <a:t>ms</a:t>
              </a:r>
              <a:endParaRPr lang="en-US" sz="2000" b="1" dirty="0"/>
            </a:p>
          </p:txBody>
        </p:sp>
        <p:cxnSp>
          <p:nvCxnSpPr>
            <p:cNvPr id="36" name="Straight Arrow Connector 35">
              <a:extLst>
                <a:ext uri="{FF2B5EF4-FFF2-40B4-BE49-F238E27FC236}">
                  <a16:creationId xmlns:a16="http://schemas.microsoft.com/office/drawing/2014/main" id="{24C38421-D85C-434E-898B-E18EA4835173}"/>
                </a:ext>
              </a:extLst>
            </p:cNvPr>
            <p:cNvCxnSpPr>
              <a:cxnSpLocks/>
            </p:cNvCxnSpPr>
            <p:nvPr/>
          </p:nvCxnSpPr>
          <p:spPr>
            <a:xfrm flipV="1">
              <a:off x="8671005" y="4667554"/>
              <a:ext cx="554882" cy="2036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843B2A-7245-C94C-BFC2-BEBF87073C29}"/>
                </a:ext>
              </a:extLst>
            </p:cNvPr>
            <p:cNvCxnSpPr>
              <a:cxnSpLocks/>
            </p:cNvCxnSpPr>
            <p:nvPr/>
          </p:nvCxnSpPr>
          <p:spPr>
            <a:xfrm>
              <a:off x="8622018" y="5058692"/>
              <a:ext cx="633466" cy="27338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F2759B-E56F-8241-870F-B6F815FC0173}"/>
                </a:ext>
              </a:extLst>
            </p:cNvPr>
            <p:cNvSpPr txBox="1"/>
            <p:nvPr/>
          </p:nvSpPr>
          <p:spPr>
            <a:xfrm>
              <a:off x="9626874" y="4559610"/>
              <a:ext cx="2948082" cy="1015663"/>
            </a:xfrm>
            <a:prstGeom prst="rect">
              <a:avLst/>
            </a:prstGeom>
            <a:noFill/>
          </p:spPr>
          <p:txBody>
            <a:bodyPr wrap="square">
              <a:spAutoFit/>
            </a:bodyPr>
            <a:lstStyle/>
            <a:p>
              <a:pPr algn="ctr"/>
              <a:r>
                <a:rPr lang="en-US" sz="2000" b="1" dirty="0"/>
                <a:t>Rows in a </a:t>
              </a:r>
            </a:p>
            <a:p>
              <a:pPr algn="ctr"/>
              <a:r>
                <a:rPr lang="en-US" sz="2000" b="1" dirty="0"/>
                <a:t>DRAM Bank</a:t>
              </a:r>
            </a:p>
            <a:p>
              <a:pPr algn="ctr"/>
              <a:r>
                <a:rPr lang="en-US" sz="2000" b="1" dirty="0"/>
                <a:t>(128K) </a:t>
              </a:r>
              <a:endParaRPr lang="en-US" sz="2000" dirty="0"/>
            </a:p>
          </p:txBody>
        </p:sp>
        <p:sp>
          <p:nvSpPr>
            <p:cNvPr id="39" name="TextBox 38">
              <a:extLst>
                <a:ext uri="{FF2B5EF4-FFF2-40B4-BE49-F238E27FC236}">
                  <a16:creationId xmlns:a16="http://schemas.microsoft.com/office/drawing/2014/main" id="{5B35054C-3FBB-994A-BC1B-59FDFEBC3046}"/>
                </a:ext>
              </a:extLst>
            </p:cNvPr>
            <p:cNvSpPr txBox="1"/>
            <p:nvPr/>
          </p:nvSpPr>
          <p:spPr>
            <a:xfrm>
              <a:off x="7210669" y="5460131"/>
              <a:ext cx="1270214" cy="400110"/>
            </a:xfrm>
            <a:prstGeom prst="rect">
              <a:avLst/>
            </a:prstGeom>
            <a:noFill/>
          </p:spPr>
          <p:txBody>
            <a:bodyPr wrap="square">
              <a:spAutoFit/>
            </a:bodyPr>
            <a:lstStyle/>
            <a:p>
              <a:pPr algn="ctr"/>
              <a:r>
                <a:rPr lang="en-US" sz="2000" b="1" dirty="0">
                  <a:solidFill>
                    <a:srgbClr val="C00000"/>
                  </a:solidFill>
                </a:rPr>
                <a:t>Balls</a:t>
              </a:r>
              <a:endParaRPr lang="en-US" sz="2000" dirty="0">
                <a:solidFill>
                  <a:srgbClr val="C00000"/>
                </a:solidFill>
              </a:endParaRPr>
            </a:p>
          </p:txBody>
        </p:sp>
        <p:cxnSp>
          <p:nvCxnSpPr>
            <p:cNvPr id="40" name="Straight Arrow Connector 39">
              <a:extLst>
                <a:ext uri="{FF2B5EF4-FFF2-40B4-BE49-F238E27FC236}">
                  <a16:creationId xmlns:a16="http://schemas.microsoft.com/office/drawing/2014/main" id="{1AB4DE5D-DF53-654E-B3BB-D9D1953D6070}"/>
                </a:ext>
              </a:extLst>
            </p:cNvPr>
            <p:cNvCxnSpPr>
              <a:cxnSpLocks/>
            </p:cNvCxnSpPr>
            <p:nvPr/>
          </p:nvCxnSpPr>
          <p:spPr>
            <a:xfrm>
              <a:off x="8689837" y="4967592"/>
              <a:ext cx="60648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5D75EDF-E413-ED47-8E85-AD3D432769E2}"/>
                </a:ext>
              </a:extLst>
            </p:cNvPr>
            <p:cNvSpPr txBox="1"/>
            <p:nvPr/>
          </p:nvSpPr>
          <p:spPr>
            <a:xfrm>
              <a:off x="9266160" y="5900955"/>
              <a:ext cx="1270214" cy="400110"/>
            </a:xfrm>
            <a:prstGeom prst="rect">
              <a:avLst/>
            </a:prstGeom>
            <a:noFill/>
          </p:spPr>
          <p:txBody>
            <a:bodyPr wrap="square">
              <a:spAutoFit/>
            </a:bodyPr>
            <a:lstStyle/>
            <a:p>
              <a:pPr algn="ctr"/>
              <a:r>
                <a:rPr lang="en-US" sz="2000" b="1" dirty="0">
                  <a:solidFill>
                    <a:srgbClr val="C00000"/>
                  </a:solidFill>
                </a:rPr>
                <a:t>Buckets</a:t>
              </a:r>
              <a:endParaRPr lang="en-US" sz="2000" dirty="0">
                <a:solidFill>
                  <a:srgbClr val="C00000"/>
                </a:solidFill>
              </a:endParaRPr>
            </a:p>
          </p:txBody>
        </p:sp>
        <p:sp>
          <p:nvSpPr>
            <p:cNvPr id="42" name="TextBox 41">
              <a:extLst>
                <a:ext uri="{FF2B5EF4-FFF2-40B4-BE49-F238E27FC236}">
                  <a16:creationId xmlns:a16="http://schemas.microsoft.com/office/drawing/2014/main" id="{F04EBA59-DC72-9A4D-8F40-67D61B71E688}"/>
                </a:ext>
              </a:extLst>
            </p:cNvPr>
            <p:cNvSpPr txBox="1"/>
            <p:nvPr/>
          </p:nvSpPr>
          <p:spPr>
            <a:xfrm>
              <a:off x="7523325" y="3778726"/>
              <a:ext cx="3405124" cy="400110"/>
            </a:xfrm>
            <a:prstGeom prst="rect">
              <a:avLst/>
            </a:prstGeom>
            <a:noFill/>
          </p:spPr>
          <p:txBody>
            <a:bodyPr wrap="square">
              <a:spAutoFit/>
            </a:bodyPr>
            <a:lstStyle/>
            <a:p>
              <a:pPr algn="ctr"/>
              <a:r>
                <a:rPr lang="en-US" sz="2000" b="1" u="sng" dirty="0"/>
                <a:t>Buckets and Balls Problem</a:t>
              </a:r>
              <a:endParaRPr lang="en-US" sz="2000" u="sng" dirty="0"/>
            </a:p>
          </p:txBody>
        </p:sp>
      </p:grpSp>
      <p:graphicFrame>
        <p:nvGraphicFramePr>
          <p:cNvPr id="43" name="Table 42" descr=" 114">
            <a:extLst>
              <a:ext uri="{FF2B5EF4-FFF2-40B4-BE49-F238E27FC236}">
                <a16:creationId xmlns:a16="http://schemas.microsoft.com/office/drawing/2014/main" id="{ADD63A3D-2E06-6B48-866C-286593371C8C}"/>
              </a:ext>
            </a:extLst>
          </p:cNvPr>
          <p:cNvGraphicFramePr>
            <a:graphicFrameLocks noGrp="1"/>
          </p:cNvGraphicFramePr>
          <p:nvPr>
            <p:extLst>
              <p:ext uri="{D42A27DB-BD31-4B8C-83A1-F6EECF244321}">
                <p14:modId xmlns:p14="http://schemas.microsoft.com/office/powerpoint/2010/main" val="32669179"/>
              </p:ext>
            </p:extLst>
          </p:nvPr>
        </p:nvGraphicFramePr>
        <p:xfrm>
          <a:off x="6589301" y="4312822"/>
          <a:ext cx="4467475" cy="1483360"/>
        </p:xfrm>
        <a:graphic>
          <a:graphicData uri="http://schemas.openxmlformats.org/drawingml/2006/table">
            <a:tbl>
              <a:tblPr firstRow="1" bandRow="1">
                <a:tableStyleId>{073A0DAA-6AF3-43AB-8588-CEC1D06C72B9}</a:tableStyleId>
              </a:tblPr>
              <a:tblGrid>
                <a:gridCol w="2772301">
                  <a:extLst>
                    <a:ext uri="{9D8B030D-6E8A-4147-A177-3AD203B41FA5}">
                      <a16:colId xmlns:a16="http://schemas.microsoft.com/office/drawing/2014/main" val="985937847"/>
                    </a:ext>
                  </a:extLst>
                </a:gridCol>
                <a:gridCol w="1695174">
                  <a:extLst>
                    <a:ext uri="{9D8B030D-6E8A-4147-A177-3AD203B41FA5}">
                      <a16:colId xmlns:a16="http://schemas.microsoft.com/office/drawing/2014/main" val="1537606571"/>
                    </a:ext>
                  </a:extLst>
                </a:gridCol>
              </a:tblGrid>
              <a:tr h="370840">
                <a:tc>
                  <a:txBody>
                    <a:bodyPr/>
                    <a:lstStyle/>
                    <a:p>
                      <a:pPr algn="ctr"/>
                      <a:r>
                        <a:rPr lang="en-US" sz="1600" dirty="0"/>
                        <a:t>Swap Every T Activations</a:t>
                      </a:r>
                    </a:p>
                  </a:txBody>
                  <a:tcPr/>
                </a:tc>
                <a:tc>
                  <a:txBody>
                    <a:bodyPr/>
                    <a:lstStyle/>
                    <a:p>
                      <a:pPr algn="ctr"/>
                      <a:r>
                        <a:rPr lang="en-US" sz="1600" dirty="0"/>
                        <a:t>Attack Time</a:t>
                      </a:r>
                    </a:p>
                  </a:txBody>
                  <a:tcPr/>
                </a:tc>
                <a:extLst>
                  <a:ext uri="{0D108BD9-81ED-4DB2-BD59-A6C34878D82A}">
                    <a16:rowId xmlns:a16="http://schemas.microsoft.com/office/drawing/2014/main" val="2138949331"/>
                  </a:ext>
                </a:extLst>
              </a:tr>
              <a:tr h="370840">
                <a:tc>
                  <a:txBody>
                    <a:bodyPr/>
                    <a:lstStyle/>
                    <a:p>
                      <a:pPr algn="ctr"/>
                      <a:r>
                        <a:rPr lang="en-US" sz="1600" dirty="0"/>
                        <a:t>T =  TRH/5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6.9 days</a:t>
                      </a:r>
                    </a:p>
                  </a:txBody>
                  <a:tcPr/>
                </a:tc>
                <a:extLst>
                  <a:ext uri="{0D108BD9-81ED-4DB2-BD59-A6C34878D82A}">
                    <a16:rowId xmlns:a16="http://schemas.microsoft.com/office/drawing/2014/main" val="3309533110"/>
                  </a:ext>
                </a:extLst>
              </a:tr>
              <a:tr h="370840">
                <a:tc>
                  <a:txBody>
                    <a:bodyPr/>
                    <a:lstStyle/>
                    <a:p>
                      <a:pPr algn="ctr"/>
                      <a:r>
                        <a:rPr lang="en-US" sz="1600" b="1" dirty="0">
                          <a:solidFill>
                            <a:srgbClr val="2D7100"/>
                          </a:solidFill>
                        </a:rPr>
                        <a:t>T = TRH/6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2D7100"/>
                          </a:solidFill>
                          <a:effectLst/>
                        </a:rPr>
                        <a:t>3.8 years </a:t>
                      </a:r>
                      <a:endParaRPr lang="en-US" sz="1600" b="1" dirty="0">
                        <a:solidFill>
                          <a:srgbClr val="2D7100"/>
                        </a:solidFill>
                      </a:endParaRPr>
                    </a:p>
                  </a:txBody>
                  <a:tcPr/>
                </a:tc>
                <a:extLst>
                  <a:ext uri="{0D108BD9-81ED-4DB2-BD59-A6C34878D82A}">
                    <a16:rowId xmlns:a16="http://schemas.microsoft.com/office/drawing/2014/main" val="1358532557"/>
                  </a:ext>
                </a:extLst>
              </a:tr>
              <a:tr h="370840">
                <a:tc>
                  <a:txBody>
                    <a:bodyPr/>
                    <a:lstStyle/>
                    <a:p>
                      <a:pPr algn="ctr"/>
                      <a:r>
                        <a:rPr lang="en-US" sz="1600" dirty="0"/>
                        <a:t>T = TRH/7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rPr>
                        <a:t>762 years </a:t>
                      </a:r>
                      <a:endParaRPr lang="en-US" sz="1600" dirty="0"/>
                    </a:p>
                  </a:txBody>
                  <a:tcPr/>
                </a:tc>
                <a:extLst>
                  <a:ext uri="{0D108BD9-81ED-4DB2-BD59-A6C34878D82A}">
                    <a16:rowId xmlns:a16="http://schemas.microsoft.com/office/drawing/2014/main" val="543845299"/>
                  </a:ext>
                </a:extLst>
              </a:tr>
            </a:tbl>
          </a:graphicData>
        </a:graphic>
      </p:graphicFrame>
      <p:sp>
        <p:nvSpPr>
          <p:cNvPr id="44" name="Rectangle 43" descr=" 115">
            <a:extLst>
              <a:ext uri="{FF2B5EF4-FFF2-40B4-BE49-F238E27FC236}">
                <a16:creationId xmlns:a16="http://schemas.microsoft.com/office/drawing/2014/main" id="{0A6CAC8B-B3B1-B041-A7A5-2290F4ACAE65}"/>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Continuous Remapping of Aggressor Rows Provides Principled Security for Years of Attack</a:t>
            </a:r>
            <a:endParaRPr lang="en-US" sz="2400" dirty="0">
              <a:solidFill>
                <a:schemeClr val="bg1"/>
              </a:solidFill>
            </a:endParaRPr>
          </a:p>
        </p:txBody>
      </p:sp>
      <p:sp>
        <p:nvSpPr>
          <p:cNvPr id="29" name="TextBox 28" descr=" 117">
            <a:extLst>
              <a:ext uri="{FF2B5EF4-FFF2-40B4-BE49-F238E27FC236}">
                <a16:creationId xmlns:a16="http://schemas.microsoft.com/office/drawing/2014/main" id="{333FD3A3-D940-7E44-919E-3B3A36F08892}"/>
              </a:ext>
            </a:extLst>
          </p:cNvPr>
          <p:cNvSpPr txBox="1"/>
          <p:nvPr/>
        </p:nvSpPr>
        <p:spPr>
          <a:xfrm>
            <a:off x="314497" y="4830490"/>
            <a:ext cx="1657547" cy="646331"/>
          </a:xfrm>
          <a:prstGeom prst="rect">
            <a:avLst/>
          </a:prstGeom>
          <a:noFill/>
        </p:spPr>
        <p:txBody>
          <a:bodyPr wrap="square" rtlCol="0">
            <a:spAutoFit/>
          </a:bodyPr>
          <a:lstStyle/>
          <a:p>
            <a:pPr algn="ctr"/>
            <a:r>
              <a:rPr lang="en-US" dirty="0"/>
              <a:t>Random</a:t>
            </a:r>
          </a:p>
          <a:p>
            <a:pPr algn="ctr"/>
            <a:r>
              <a:rPr lang="en-US" dirty="0"/>
              <a:t>Guess?</a:t>
            </a:r>
          </a:p>
        </p:txBody>
      </p:sp>
    </p:spTree>
    <p:extLst>
      <p:ext uri="{BB962C8B-B14F-4D97-AF65-F5344CB8AC3E}">
        <p14:creationId xmlns:p14="http://schemas.microsoft.com/office/powerpoint/2010/main" val="816049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a:extLst>
              <a:ext uri="{FF2B5EF4-FFF2-40B4-BE49-F238E27FC236}">
                <a16:creationId xmlns:a16="http://schemas.microsoft.com/office/drawing/2014/main" id="{142A0E70-C425-784E-89F0-5887FF39F722}"/>
              </a:ext>
            </a:extLst>
          </p:cNvPr>
          <p:cNvSpPr/>
          <p:nvPr/>
        </p:nvSpPr>
        <p:spPr>
          <a:xfrm>
            <a:off x="266162" y="1549861"/>
            <a:ext cx="6218741" cy="329171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3909-310C-C54D-BAC8-59CCB2EF3E4B}"/>
              </a:ext>
            </a:extLst>
          </p:cNvPr>
          <p:cNvSpPr>
            <a:spLocks noGrp="1"/>
          </p:cNvSpPr>
          <p:nvPr>
            <p:ph type="title"/>
          </p:nvPr>
        </p:nvSpPr>
        <p:spPr/>
        <p:txBody>
          <a:bodyPr>
            <a:normAutofit/>
          </a:bodyPr>
          <a:lstStyle/>
          <a:p>
            <a:r>
              <a:rPr lang="en-US" sz="3600" dirty="0"/>
              <a:t>Implementation of Randomized Row Swap</a:t>
            </a:r>
          </a:p>
        </p:txBody>
      </p:sp>
      <p:sp>
        <p:nvSpPr>
          <p:cNvPr id="4" name="Slide Number Placeholder 3">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12</a:t>
            </a:r>
          </a:p>
        </p:txBody>
      </p:sp>
      <p:sp>
        <p:nvSpPr>
          <p:cNvPr id="6" name="Right Arrow 5">
            <a:extLst>
              <a:ext uri="{FF2B5EF4-FFF2-40B4-BE49-F238E27FC236}">
                <a16:creationId xmlns:a16="http://schemas.microsoft.com/office/drawing/2014/main" id="{0400AABC-252E-624F-8872-F387F6CE3A87}"/>
              </a:ext>
            </a:extLst>
          </p:cNvPr>
          <p:cNvSpPr/>
          <p:nvPr/>
        </p:nvSpPr>
        <p:spPr>
          <a:xfrm>
            <a:off x="2638382" y="2632378"/>
            <a:ext cx="839004" cy="460087"/>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02DAFA-4256-7F4C-A73A-F7C8012BDD3C}"/>
              </a:ext>
            </a:extLst>
          </p:cNvPr>
          <p:cNvSpPr txBox="1"/>
          <p:nvPr/>
        </p:nvSpPr>
        <p:spPr>
          <a:xfrm>
            <a:off x="207455" y="2661821"/>
            <a:ext cx="2484121" cy="461665"/>
          </a:xfrm>
          <a:prstGeom prst="rect">
            <a:avLst/>
          </a:prstGeom>
          <a:noFill/>
        </p:spPr>
        <p:txBody>
          <a:bodyPr wrap="square" rtlCol="0">
            <a:spAutoFit/>
          </a:bodyPr>
          <a:lstStyle/>
          <a:p>
            <a:pPr algn="ctr"/>
            <a:r>
              <a:rPr lang="en-US" sz="2400" b="1" dirty="0"/>
              <a:t>DRAM Access</a:t>
            </a:r>
          </a:p>
        </p:txBody>
      </p:sp>
      <p:sp>
        <p:nvSpPr>
          <p:cNvPr id="8" name="Rectangle 7">
            <a:extLst>
              <a:ext uri="{FF2B5EF4-FFF2-40B4-BE49-F238E27FC236}">
                <a16:creationId xmlns:a16="http://schemas.microsoft.com/office/drawing/2014/main" id="{A37968D9-2593-6241-8103-802D55C19C71}"/>
              </a:ext>
            </a:extLst>
          </p:cNvPr>
          <p:cNvSpPr/>
          <p:nvPr/>
        </p:nvSpPr>
        <p:spPr>
          <a:xfrm>
            <a:off x="3717165" y="3639251"/>
            <a:ext cx="2632423" cy="81882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Hot Row Tracker (HRT)</a:t>
            </a:r>
          </a:p>
          <a:p>
            <a:pPr algn="ctr"/>
            <a:r>
              <a:rPr lang="en-US" sz="1600" dirty="0"/>
              <a:t>[Graphene, MICRO’20]</a:t>
            </a:r>
          </a:p>
        </p:txBody>
      </p:sp>
      <p:sp>
        <p:nvSpPr>
          <p:cNvPr id="9" name="Rectangle 8">
            <a:extLst>
              <a:ext uri="{FF2B5EF4-FFF2-40B4-BE49-F238E27FC236}">
                <a16:creationId xmlns:a16="http://schemas.microsoft.com/office/drawing/2014/main" id="{5F15F50E-85E8-E24C-B0E0-B07AFB8226B8}"/>
              </a:ext>
            </a:extLst>
          </p:cNvPr>
          <p:cNvSpPr/>
          <p:nvPr/>
        </p:nvSpPr>
        <p:spPr>
          <a:xfrm>
            <a:off x="3691103" y="2530596"/>
            <a:ext cx="2632423" cy="818826"/>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Row Indirection Table (RIT)</a:t>
            </a:r>
          </a:p>
        </p:txBody>
      </p:sp>
      <p:cxnSp>
        <p:nvCxnSpPr>
          <p:cNvPr id="11" name="Elbow Connector 10">
            <a:extLst>
              <a:ext uri="{FF2B5EF4-FFF2-40B4-BE49-F238E27FC236}">
                <a16:creationId xmlns:a16="http://schemas.microsoft.com/office/drawing/2014/main" id="{BFF55F11-917F-2349-A451-54E1B14EF94E}"/>
              </a:ext>
            </a:extLst>
          </p:cNvPr>
          <p:cNvCxnSpPr>
            <a:cxnSpLocks/>
          </p:cNvCxnSpPr>
          <p:nvPr/>
        </p:nvCxnSpPr>
        <p:spPr>
          <a:xfrm flipV="1">
            <a:off x="6323526" y="2005785"/>
            <a:ext cx="2298831" cy="1099365"/>
          </a:xfrm>
          <a:prstGeom prst="bentConnector3">
            <a:avLst/>
          </a:prstGeom>
          <a:ln w="57150">
            <a:solidFill>
              <a:srgbClr val="23398E"/>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A2D37A2-A246-7E43-A76E-9055A7170E9C}"/>
              </a:ext>
            </a:extLst>
          </p:cNvPr>
          <p:cNvSpPr txBox="1"/>
          <p:nvPr/>
        </p:nvSpPr>
        <p:spPr>
          <a:xfrm>
            <a:off x="7071114" y="1422237"/>
            <a:ext cx="1599157" cy="461665"/>
          </a:xfrm>
          <a:prstGeom prst="rect">
            <a:avLst/>
          </a:prstGeom>
          <a:noFill/>
        </p:spPr>
        <p:txBody>
          <a:bodyPr wrap="square" rtlCol="0">
            <a:spAutoFit/>
          </a:bodyPr>
          <a:lstStyle/>
          <a:p>
            <a:pPr algn="ctr"/>
            <a:r>
              <a:rPr lang="en-US" sz="2400" b="1" dirty="0"/>
              <a:t>Swapped</a:t>
            </a:r>
            <a:endParaRPr lang="en-US" sz="2400" dirty="0"/>
          </a:p>
        </p:txBody>
      </p:sp>
      <p:sp>
        <p:nvSpPr>
          <p:cNvPr id="13" name="TextBox 12">
            <a:extLst>
              <a:ext uri="{FF2B5EF4-FFF2-40B4-BE49-F238E27FC236}">
                <a16:creationId xmlns:a16="http://schemas.microsoft.com/office/drawing/2014/main" id="{007C2A2A-2C2C-BB4F-B9D0-93D57323AA91}"/>
              </a:ext>
            </a:extLst>
          </p:cNvPr>
          <p:cNvSpPr txBox="1"/>
          <p:nvPr/>
        </p:nvSpPr>
        <p:spPr>
          <a:xfrm>
            <a:off x="5414055" y="3131435"/>
            <a:ext cx="4452961" cy="461665"/>
          </a:xfrm>
          <a:prstGeom prst="rect">
            <a:avLst/>
          </a:prstGeom>
          <a:noFill/>
        </p:spPr>
        <p:txBody>
          <a:bodyPr wrap="square" rtlCol="0">
            <a:spAutoFit/>
          </a:bodyPr>
          <a:lstStyle/>
          <a:p>
            <a:pPr algn="ctr"/>
            <a:r>
              <a:rPr lang="en-US" sz="2400" b="1" dirty="0"/>
              <a:t>Not Swapped</a:t>
            </a:r>
            <a:endParaRPr lang="en-US" sz="2400" dirty="0"/>
          </a:p>
        </p:txBody>
      </p:sp>
      <p:cxnSp>
        <p:nvCxnSpPr>
          <p:cNvPr id="14" name="Elbow Connector 13">
            <a:extLst>
              <a:ext uri="{FF2B5EF4-FFF2-40B4-BE49-F238E27FC236}">
                <a16:creationId xmlns:a16="http://schemas.microsoft.com/office/drawing/2014/main" id="{9AD8B857-BDE7-5A43-8566-7CA91485A257}"/>
              </a:ext>
            </a:extLst>
          </p:cNvPr>
          <p:cNvCxnSpPr>
            <a:cxnSpLocks/>
          </p:cNvCxnSpPr>
          <p:nvPr/>
        </p:nvCxnSpPr>
        <p:spPr>
          <a:xfrm flipV="1">
            <a:off x="6323526" y="3105150"/>
            <a:ext cx="2298831" cy="1524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ight Arrow 16">
            <a:extLst>
              <a:ext uri="{FF2B5EF4-FFF2-40B4-BE49-F238E27FC236}">
                <a16:creationId xmlns:a16="http://schemas.microsoft.com/office/drawing/2014/main" id="{C4E58708-A9BA-424F-8BBE-B5584DD8A510}"/>
              </a:ext>
            </a:extLst>
          </p:cNvPr>
          <p:cNvSpPr/>
          <p:nvPr/>
        </p:nvSpPr>
        <p:spPr>
          <a:xfrm rot="1595980">
            <a:off x="2605656" y="3358282"/>
            <a:ext cx="992441" cy="460088"/>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C2FF342-7EE1-3F4A-83F9-7B3C6EDF7ABE}"/>
              </a:ext>
            </a:extLst>
          </p:cNvPr>
          <p:cNvSpPr/>
          <p:nvPr/>
        </p:nvSpPr>
        <p:spPr>
          <a:xfrm>
            <a:off x="8718186" y="1406659"/>
            <a:ext cx="3207651" cy="412413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 name="Straight Connector 18">
            <a:extLst>
              <a:ext uri="{FF2B5EF4-FFF2-40B4-BE49-F238E27FC236}">
                <a16:creationId xmlns:a16="http://schemas.microsoft.com/office/drawing/2014/main" id="{9D4438CD-3CBA-254C-9329-F8809890A6B7}"/>
              </a:ext>
            </a:extLst>
          </p:cNvPr>
          <p:cNvCxnSpPr>
            <a:cxnSpLocks/>
          </p:cNvCxnSpPr>
          <p:nvPr/>
        </p:nvCxnSpPr>
        <p:spPr>
          <a:xfrm>
            <a:off x="8836077" y="2005785"/>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Wordline">
            <a:extLst>
              <a:ext uri="{FF2B5EF4-FFF2-40B4-BE49-F238E27FC236}">
                <a16:creationId xmlns:a16="http://schemas.microsoft.com/office/drawing/2014/main" id="{1CCFC968-A7AA-1044-B45F-F053888C48C1}"/>
              </a:ext>
            </a:extLst>
          </p:cNvPr>
          <p:cNvCxnSpPr>
            <a:cxnSpLocks/>
          </p:cNvCxnSpPr>
          <p:nvPr/>
        </p:nvCxnSpPr>
        <p:spPr>
          <a:xfrm>
            <a:off x="8836075" y="2504551"/>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935503-E7DB-A642-90DA-6B87A2362E7B}"/>
              </a:ext>
            </a:extLst>
          </p:cNvPr>
          <p:cNvCxnSpPr>
            <a:cxnSpLocks/>
          </p:cNvCxnSpPr>
          <p:nvPr/>
        </p:nvCxnSpPr>
        <p:spPr>
          <a:xfrm>
            <a:off x="8836075" y="2962846"/>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Wordline">
            <a:extLst>
              <a:ext uri="{FF2B5EF4-FFF2-40B4-BE49-F238E27FC236}">
                <a16:creationId xmlns:a16="http://schemas.microsoft.com/office/drawing/2014/main" id="{798573D6-7501-6A43-8C3B-475B367D43E6}"/>
              </a:ext>
            </a:extLst>
          </p:cNvPr>
          <p:cNvCxnSpPr>
            <a:cxnSpLocks/>
          </p:cNvCxnSpPr>
          <p:nvPr/>
        </p:nvCxnSpPr>
        <p:spPr>
          <a:xfrm>
            <a:off x="8849930" y="346854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8B510EC-6A7F-7048-BC2B-6B94B94D57B5}"/>
              </a:ext>
            </a:extLst>
          </p:cNvPr>
          <p:cNvSpPr>
            <a:spLocks/>
          </p:cNvSpPr>
          <p:nvPr/>
        </p:nvSpPr>
        <p:spPr>
          <a:xfrm>
            <a:off x="9083218" y="2260124"/>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4" name="Rectangle 23">
            <a:extLst>
              <a:ext uri="{FF2B5EF4-FFF2-40B4-BE49-F238E27FC236}">
                <a16:creationId xmlns:a16="http://schemas.microsoft.com/office/drawing/2014/main" id="{C0BB795F-0684-D94F-9752-505B9A672CC6}"/>
              </a:ext>
            </a:extLst>
          </p:cNvPr>
          <p:cNvSpPr>
            <a:spLocks/>
          </p:cNvSpPr>
          <p:nvPr/>
        </p:nvSpPr>
        <p:spPr>
          <a:xfrm>
            <a:off x="9081049" y="2748757"/>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5" name="Rectangle 24">
            <a:extLst>
              <a:ext uri="{FF2B5EF4-FFF2-40B4-BE49-F238E27FC236}">
                <a16:creationId xmlns:a16="http://schemas.microsoft.com/office/drawing/2014/main" id="{6C2D5851-09C8-FD48-B15D-D5DBFC344075}"/>
              </a:ext>
            </a:extLst>
          </p:cNvPr>
          <p:cNvSpPr>
            <a:spLocks/>
          </p:cNvSpPr>
          <p:nvPr/>
        </p:nvSpPr>
        <p:spPr>
          <a:xfrm>
            <a:off x="9081049" y="3242161"/>
            <a:ext cx="263107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6" name="Rectangle 25">
            <a:extLst>
              <a:ext uri="{FF2B5EF4-FFF2-40B4-BE49-F238E27FC236}">
                <a16:creationId xmlns:a16="http://schemas.microsoft.com/office/drawing/2014/main" id="{6CF681C8-604F-7A49-80C3-FE958B78C54A}"/>
              </a:ext>
            </a:extLst>
          </p:cNvPr>
          <p:cNvSpPr/>
          <p:nvPr/>
        </p:nvSpPr>
        <p:spPr>
          <a:xfrm>
            <a:off x="9083217" y="1764261"/>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33" name="TextBox 32">
            <a:extLst>
              <a:ext uri="{FF2B5EF4-FFF2-40B4-BE49-F238E27FC236}">
                <a16:creationId xmlns:a16="http://schemas.microsoft.com/office/drawing/2014/main" id="{EB242ACB-9A20-E84C-854E-28F530920984}"/>
              </a:ext>
            </a:extLst>
          </p:cNvPr>
          <p:cNvSpPr txBox="1"/>
          <p:nvPr/>
        </p:nvSpPr>
        <p:spPr>
          <a:xfrm>
            <a:off x="9766075" y="5466310"/>
            <a:ext cx="1261017" cy="461665"/>
          </a:xfrm>
          <a:prstGeom prst="rect">
            <a:avLst/>
          </a:prstGeom>
          <a:noFill/>
        </p:spPr>
        <p:txBody>
          <a:bodyPr wrap="square" rtlCol="0">
            <a:spAutoFit/>
          </a:bodyPr>
          <a:lstStyle/>
          <a:p>
            <a:pPr algn="ctr"/>
            <a:r>
              <a:rPr lang="en-US" sz="2400" b="1" dirty="0"/>
              <a:t>DRAM</a:t>
            </a:r>
          </a:p>
        </p:txBody>
      </p:sp>
      <p:cxnSp>
        <p:nvCxnSpPr>
          <p:cNvPr id="42" name="Wordline">
            <a:extLst>
              <a:ext uri="{FF2B5EF4-FFF2-40B4-BE49-F238E27FC236}">
                <a16:creationId xmlns:a16="http://schemas.microsoft.com/office/drawing/2014/main" id="{1382331C-EC13-4147-9DB0-7762F58A031D}"/>
              </a:ext>
            </a:extLst>
          </p:cNvPr>
          <p:cNvCxnSpPr>
            <a:cxnSpLocks/>
          </p:cNvCxnSpPr>
          <p:nvPr/>
        </p:nvCxnSpPr>
        <p:spPr>
          <a:xfrm>
            <a:off x="8836075" y="3953814"/>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9A8BBE-33AF-A64D-8C61-333BF06287BA}"/>
              </a:ext>
            </a:extLst>
          </p:cNvPr>
          <p:cNvCxnSpPr>
            <a:cxnSpLocks/>
          </p:cNvCxnSpPr>
          <p:nvPr/>
        </p:nvCxnSpPr>
        <p:spPr>
          <a:xfrm>
            <a:off x="8836075" y="441210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Wordline">
            <a:extLst>
              <a:ext uri="{FF2B5EF4-FFF2-40B4-BE49-F238E27FC236}">
                <a16:creationId xmlns:a16="http://schemas.microsoft.com/office/drawing/2014/main" id="{4990DAA6-856C-6A44-886B-260AD0A34821}"/>
              </a:ext>
            </a:extLst>
          </p:cNvPr>
          <p:cNvCxnSpPr>
            <a:cxnSpLocks/>
          </p:cNvCxnSpPr>
          <p:nvPr/>
        </p:nvCxnSpPr>
        <p:spPr>
          <a:xfrm>
            <a:off x="8849930" y="4917812"/>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EAA7DD0-51D0-0D4F-9297-7CE79D2558F0}"/>
              </a:ext>
            </a:extLst>
          </p:cNvPr>
          <p:cNvSpPr>
            <a:spLocks/>
          </p:cNvSpPr>
          <p:nvPr/>
        </p:nvSpPr>
        <p:spPr>
          <a:xfrm>
            <a:off x="9083218" y="4226406"/>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6" name="Rectangle 45">
            <a:extLst>
              <a:ext uri="{FF2B5EF4-FFF2-40B4-BE49-F238E27FC236}">
                <a16:creationId xmlns:a16="http://schemas.microsoft.com/office/drawing/2014/main" id="{5BE2850C-E40D-6F47-B451-2535AE2EB844}"/>
              </a:ext>
            </a:extLst>
          </p:cNvPr>
          <p:cNvSpPr>
            <a:spLocks/>
          </p:cNvSpPr>
          <p:nvPr/>
        </p:nvSpPr>
        <p:spPr>
          <a:xfrm>
            <a:off x="9081049" y="4715039"/>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7" name="Rectangle 46">
            <a:extLst>
              <a:ext uri="{FF2B5EF4-FFF2-40B4-BE49-F238E27FC236}">
                <a16:creationId xmlns:a16="http://schemas.microsoft.com/office/drawing/2014/main" id="{3929131B-B7D6-0E41-B038-97895FAA3B11}"/>
              </a:ext>
            </a:extLst>
          </p:cNvPr>
          <p:cNvSpPr/>
          <p:nvPr/>
        </p:nvSpPr>
        <p:spPr>
          <a:xfrm>
            <a:off x="9083217" y="3730543"/>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57" name="TextBox 56">
            <a:extLst>
              <a:ext uri="{FF2B5EF4-FFF2-40B4-BE49-F238E27FC236}">
                <a16:creationId xmlns:a16="http://schemas.microsoft.com/office/drawing/2014/main" id="{14770D19-34E9-C94D-9B11-9EF695DE99AA}"/>
              </a:ext>
            </a:extLst>
          </p:cNvPr>
          <p:cNvSpPr txBox="1"/>
          <p:nvPr/>
        </p:nvSpPr>
        <p:spPr>
          <a:xfrm>
            <a:off x="1096105" y="4926395"/>
            <a:ext cx="4558853" cy="461665"/>
          </a:xfrm>
          <a:prstGeom prst="rect">
            <a:avLst/>
          </a:prstGeom>
          <a:noFill/>
        </p:spPr>
        <p:txBody>
          <a:bodyPr wrap="square" rtlCol="0">
            <a:spAutoFit/>
          </a:bodyPr>
          <a:lstStyle/>
          <a:p>
            <a:pPr algn="ctr"/>
            <a:r>
              <a:rPr lang="en-US" sz="2400" b="1" dirty="0"/>
              <a:t>Memory Controller</a:t>
            </a:r>
          </a:p>
        </p:txBody>
      </p:sp>
      <p:sp>
        <p:nvSpPr>
          <p:cNvPr id="60" name="TextBox 59">
            <a:extLst>
              <a:ext uri="{FF2B5EF4-FFF2-40B4-BE49-F238E27FC236}">
                <a16:creationId xmlns:a16="http://schemas.microsoft.com/office/drawing/2014/main" id="{35668963-3539-524E-ACFD-A3092242FE6B}"/>
              </a:ext>
            </a:extLst>
          </p:cNvPr>
          <p:cNvSpPr txBox="1"/>
          <p:nvPr/>
        </p:nvSpPr>
        <p:spPr>
          <a:xfrm>
            <a:off x="4137466" y="1653069"/>
            <a:ext cx="2090231" cy="461665"/>
          </a:xfrm>
          <a:prstGeom prst="rect">
            <a:avLst/>
          </a:prstGeom>
          <a:noFill/>
        </p:spPr>
        <p:txBody>
          <a:bodyPr wrap="square">
            <a:spAutoFit/>
          </a:bodyPr>
          <a:lstStyle/>
          <a:p>
            <a:r>
              <a:rPr lang="en-US" sz="2400" b="1" dirty="0"/>
              <a:t>RRS Structures</a:t>
            </a:r>
          </a:p>
        </p:txBody>
      </p:sp>
    </p:spTree>
    <p:extLst>
      <p:ext uri="{BB962C8B-B14F-4D97-AF65-F5344CB8AC3E}">
        <p14:creationId xmlns:p14="http://schemas.microsoft.com/office/powerpoint/2010/main" val="2491715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13</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Problem: The tracking structures can be overwhelmed by repeated accesses</a:t>
            </a:r>
            <a:endParaRPr lang="en-US" sz="2000" dirty="0"/>
          </a:p>
        </p:txBody>
      </p:sp>
      <p:sp>
        <p:nvSpPr>
          <p:cNvPr id="5" name="Rectangle 4" descr=" 5">
            <a:extLst>
              <a:ext uri="{FF2B5EF4-FFF2-40B4-BE49-F238E27FC236}">
                <a16:creationId xmlns:a16="http://schemas.microsoft.com/office/drawing/2014/main" id="{3C1F141A-CA84-1F4E-9918-3816F3A64F7E}"/>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descr=" 15">
            <a:extLst>
              <a:ext uri="{FF2B5EF4-FFF2-40B4-BE49-F238E27FC236}">
                <a16:creationId xmlns:a16="http://schemas.microsoft.com/office/drawing/2014/main" id="{34BABFA2-1A79-2E4A-A9DF-2E535A09FD02}"/>
              </a:ext>
            </a:extLst>
          </p:cNvPr>
          <p:cNvCxnSpPr>
            <a:cxnSpLocks/>
            <a:stCxn id="5" idx="0"/>
            <a:endCxn id="5"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descr=" 28">
            <a:extLst>
              <a:ext uri="{FF2B5EF4-FFF2-40B4-BE49-F238E27FC236}">
                <a16:creationId xmlns:a16="http://schemas.microsoft.com/office/drawing/2014/main" id="{B17F45FA-2911-A74A-BC94-DD26EAC6F7B3}"/>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 31">
            <a:extLst>
              <a:ext uri="{FF2B5EF4-FFF2-40B4-BE49-F238E27FC236}">
                <a16:creationId xmlns:a16="http://schemas.microsoft.com/office/drawing/2014/main" id="{EDB72AC7-49D1-5A46-A018-B717B3983D6E}"/>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descr=" 52">
            <a:extLst>
              <a:ext uri="{FF2B5EF4-FFF2-40B4-BE49-F238E27FC236}">
                <a16:creationId xmlns:a16="http://schemas.microsoft.com/office/drawing/2014/main" id="{C6774114-3DD8-354F-9BF1-A18CD1E301E0}"/>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descr=" 36">
            <a:extLst>
              <a:ext uri="{FF2B5EF4-FFF2-40B4-BE49-F238E27FC236}">
                <a16:creationId xmlns:a16="http://schemas.microsoft.com/office/drawing/2014/main" id="{9D832B19-67BF-4E42-9DD3-AD900E3DA924}"/>
              </a:ext>
            </a:extLst>
          </p:cNvPr>
          <p:cNvSpPr txBox="1"/>
          <p:nvPr/>
        </p:nvSpPr>
        <p:spPr>
          <a:xfrm>
            <a:off x="5358902" y="1836557"/>
            <a:ext cx="370614" cy="461665"/>
          </a:xfrm>
          <a:prstGeom prst="rect">
            <a:avLst/>
          </a:prstGeom>
          <a:noFill/>
        </p:spPr>
        <p:txBody>
          <a:bodyPr wrap="none" rtlCol="0">
            <a:spAutoFit/>
          </a:bodyPr>
          <a:lstStyle/>
          <a:p>
            <a:r>
              <a:rPr lang="en-US" sz="2400" b="1" dirty="0"/>
              <a:t>A</a:t>
            </a:r>
          </a:p>
        </p:txBody>
      </p:sp>
      <p:sp>
        <p:nvSpPr>
          <p:cNvPr id="53" name="TextBox 52" descr=" 53">
            <a:extLst>
              <a:ext uri="{FF2B5EF4-FFF2-40B4-BE49-F238E27FC236}">
                <a16:creationId xmlns:a16="http://schemas.microsoft.com/office/drawing/2014/main" id="{5B8BB9A4-5463-C24C-8E32-E9575A88A8F2}"/>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59" name="TextBox 58" descr=" 59">
            <a:extLst>
              <a:ext uri="{FF2B5EF4-FFF2-40B4-BE49-F238E27FC236}">
                <a16:creationId xmlns:a16="http://schemas.microsoft.com/office/drawing/2014/main" id="{500A5F1D-1CC6-D743-9BDC-72D8F07C6FED}"/>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61" name="TextBox 60" descr=" 61">
            <a:extLst>
              <a:ext uri="{FF2B5EF4-FFF2-40B4-BE49-F238E27FC236}">
                <a16:creationId xmlns:a16="http://schemas.microsoft.com/office/drawing/2014/main" id="{ECF352B5-9640-3846-8E19-E9D807D2F19D}"/>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cxnSp>
        <p:nvCxnSpPr>
          <p:cNvPr id="65" name="Straight Connector 64" descr=" 65">
            <a:extLst>
              <a:ext uri="{FF2B5EF4-FFF2-40B4-BE49-F238E27FC236}">
                <a16:creationId xmlns:a16="http://schemas.microsoft.com/office/drawing/2014/main" id="{614C0CE9-9E2B-084F-B265-AC806FB3BE5B}"/>
              </a:ext>
            </a:extLst>
          </p:cNvPr>
          <p:cNvCxnSpPr>
            <a:cxnSpLocks/>
          </p:cNvCxnSpPr>
          <p:nvPr/>
        </p:nvCxnSpPr>
        <p:spPr>
          <a:xfrm>
            <a:off x="7307388" y="1792969"/>
            <a:ext cx="1" cy="2841882"/>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descr=" 66">
            <a:extLst>
              <a:ext uri="{FF2B5EF4-FFF2-40B4-BE49-F238E27FC236}">
                <a16:creationId xmlns:a16="http://schemas.microsoft.com/office/drawing/2014/main" id="{93554358-5CF6-B84A-A16E-3A9DC211B0B4}"/>
              </a:ext>
            </a:extLst>
          </p:cNvPr>
          <p:cNvCxnSpPr>
            <a:cxnSpLocks/>
          </p:cNvCxnSpPr>
          <p:nvPr/>
        </p:nvCxnSpPr>
        <p:spPr>
          <a:xfrm>
            <a:off x="4978268" y="4916793"/>
            <a:ext cx="2064430" cy="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descr=" 67">
            <a:extLst>
              <a:ext uri="{FF2B5EF4-FFF2-40B4-BE49-F238E27FC236}">
                <a16:creationId xmlns:a16="http://schemas.microsoft.com/office/drawing/2014/main" id="{52B4D2DC-DFFE-CA40-B536-1809E6AF7016}"/>
              </a:ext>
            </a:extLst>
          </p:cNvPr>
          <p:cNvSpPr txBox="1"/>
          <p:nvPr/>
        </p:nvSpPr>
        <p:spPr>
          <a:xfrm>
            <a:off x="7307387" y="2824537"/>
            <a:ext cx="942556" cy="400110"/>
          </a:xfrm>
          <a:prstGeom prst="rect">
            <a:avLst/>
          </a:prstGeom>
          <a:noFill/>
        </p:spPr>
        <p:txBody>
          <a:bodyPr wrap="square" rtlCol="0">
            <a:spAutoFit/>
          </a:bodyPr>
          <a:lstStyle/>
          <a:p>
            <a:pPr algn="ctr"/>
            <a:r>
              <a:rPr lang="en-US" sz="2000" b="1" dirty="0"/>
              <a:t>Sets</a:t>
            </a:r>
            <a:endParaRPr lang="en-US" sz="2000" dirty="0"/>
          </a:p>
        </p:txBody>
      </p:sp>
      <p:sp>
        <p:nvSpPr>
          <p:cNvPr id="68" name="TextBox 67" descr=" 68">
            <a:extLst>
              <a:ext uri="{FF2B5EF4-FFF2-40B4-BE49-F238E27FC236}">
                <a16:creationId xmlns:a16="http://schemas.microsoft.com/office/drawing/2014/main" id="{618BFAC0-8A17-E842-AF34-F0530B9F9241}"/>
              </a:ext>
            </a:extLst>
          </p:cNvPr>
          <p:cNvSpPr txBox="1"/>
          <p:nvPr/>
        </p:nvSpPr>
        <p:spPr>
          <a:xfrm>
            <a:off x="5624719" y="4980976"/>
            <a:ext cx="942556" cy="400110"/>
          </a:xfrm>
          <a:prstGeom prst="rect">
            <a:avLst/>
          </a:prstGeom>
          <a:noFill/>
        </p:spPr>
        <p:txBody>
          <a:bodyPr wrap="square" rtlCol="0">
            <a:spAutoFit/>
          </a:bodyPr>
          <a:lstStyle/>
          <a:p>
            <a:pPr algn="ctr"/>
            <a:r>
              <a:rPr lang="en-US" sz="2000" b="1" dirty="0"/>
              <a:t>Ways</a:t>
            </a:r>
            <a:endParaRPr lang="en-US" sz="2000" dirty="0"/>
          </a:p>
        </p:txBody>
      </p:sp>
      <p:cxnSp>
        <p:nvCxnSpPr>
          <p:cNvPr id="91" name="Straight Connector 90" descr=" 91">
            <a:extLst>
              <a:ext uri="{FF2B5EF4-FFF2-40B4-BE49-F238E27FC236}">
                <a16:creationId xmlns:a16="http://schemas.microsoft.com/office/drawing/2014/main" id="{E5BFFD57-FF4A-984D-9C28-BD01573F6D54}"/>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descr=" 92">
            <a:extLst>
              <a:ext uri="{FF2B5EF4-FFF2-40B4-BE49-F238E27FC236}">
                <a16:creationId xmlns:a16="http://schemas.microsoft.com/office/drawing/2014/main" id="{9FB852F6-3A13-2B4B-8377-2D124898991A}"/>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656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13</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Problem: The tracking structures can be overwhelmed by repeated accesses</a:t>
            </a:r>
            <a:endParaRPr lang="en-US" sz="2000" dirty="0"/>
          </a:p>
        </p:txBody>
      </p:sp>
      <p:sp>
        <p:nvSpPr>
          <p:cNvPr id="5" name="Rectangle 4" descr=" 5">
            <a:extLst>
              <a:ext uri="{FF2B5EF4-FFF2-40B4-BE49-F238E27FC236}">
                <a16:creationId xmlns:a16="http://schemas.microsoft.com/office/drawing/2014/main" id="{3C1F141A-CA84-1F4E-9918-3816F3A64F7E}"/>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descr=" 15">
            <a:extLst>
              <a:ext uri="{FF2B5EF4-FFF2-40B4-BE49-F238E27FC236}">
                <a16:creationId xmlns:a16="http://schemas.microsoft.com/office/drawing/2014/main" id="{34BABFA2-1A79-2E4A-A9DF-2E535A09FD02}"/>
              </a:ext>
            </a:extLst>
          </p:cNvPr>
          <p:cNvCxnSpPr>
            <a:cxnSpLocks/>
            <a:stCxn id="5" idx="0"/>
            <a:endCxn id="5"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descr=" 28">
            <a:extLst>
              <a:ext uri="{FF2B5EF4-FFF2-40B4-BE49-F238E27FC236}">
                <a16:creationId xmlns:a16="http://schemas.microsoft.com/office/drawing/2014/main" id="{B17F45FA-2911-A74A-BC94-DD26EAC6F7B3}"/>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 31">
            <a:extLst>
              <a:ext uri="{FF2B5EF4-FFF2-40B4-BE49-F238E27FC236}">
                <a16:creationId xmlns:a16="http://schemas.microsoft.com/office/drawing/2014/main" id="{EDB72AC7-49D1-5A46-A018-B717B3983D6E}"/>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descr=" 52">
            <a:extLst>
              <a:ext uri="{FF2B5EF4-FFF2-40B4-BE49-F238E27FC236}">
                <a16:creationId xmlns:a16="http://schemas.microsoft.com/office/drawing/2014/main" id="{C6774114-3DD8-354F-9BF1-A18CD1E301E0}"/>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descr=" 36">
            <a:extLst>
              <a:ext uri="{FF2B5EF4-FFF2-40B4-BE49-F238E27FC236}">
                <a16:creationId xmlns:a16="http://schemas.microsoft.com/office/drawing/2014/main" id="{9D832B19-67BF-4E42-9DD3-AD900E3DA924}"/>
              </a:ext>
            </a:extLst>
          </p:cNvPr>
          <p:cNvSpPr txBox="1"/>
          <p:nvPr/>
        </p:nvSpPr>
        <p:spPr>
          <a:xfrm>
            <a:off x="5358902" y="1836557"/>
            <a:ext cx="370614" cy="461665"/>
          </a:xfrm>
          <a:prstGeom prst="rect">
            <a:avLst/>
          </a:prstGeom>
          <a:noFill/>
        </p:spPr>
        <p:txBody>
          <a:bodyPr wrap="none" rtlCol="0">
            <a:spAutoFit/>
          </a:bodyPr>
          <a:lstStyle/>
          <a:p>
            <a:r>
              <a:rPr lang="en-US" sz="2400" b="1" dirty="0"/>
              <a:t>A</a:t>
            </a:r>
          </a:p>
        </p:txBody>
      </p:sp>
      <p:sp>
        <p:nvSpPr>
          <p:cNvPr id="53" name="TextBox 52" descr=" 53">
            <a:extLst>
              <a:ext uri="{FF2B5EF4-FFF2-40B4-BE49-F238E27FC236}">
                <a16:creationId xmlns:a16="http://schemas.microsoft.com/office/drawing/2014/main" id="{5B8BB9A4-5463-C24C-8E32-E9575A88A8F2}"/>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59" name="TextBox 58" descr=" 59">
            <a:extLst>
              <a:ext uri="{FF2B5EF4-FFF2-40B4-BE49-F238E27FC236}">
                <a16:creationId xmlns:a16="http://schemas.microsoft.com/office/drawing/2014/main" id="{500A5F1D-1CC6-D743-9BDC-72D8F07C6FED}"/>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61" name="TextBox 60" descr=" 61">
            <a:extLst>
              <a:ext uri="{FF2B5EF4-FFF2-40B4-BE49-F238E27FC236}">
                <a16:creationId xmlns:a16="http://schemas.microsoft.com/office/drawing/2014/main" id="{ECF352B5-9640-3846-8E19-E9D807D2F19D}"/>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grpSp>
        <p:nvGrpSpPr>
          <p:cNvPr id="20" name="Group 19" descr=" 62">
            <a:extLst>
              <a:ext uri="{FF2B5EF4-FFF2-40B4-BE49-F238E27FC236}">
                <a16:creationId xmlns:a16="http://schemas.microsoft.com/office/drawing/2014/main" id="{7ED6ED1D-00ED-3147-A85C-5993DF423CB3}"/>
              </a:ext>
            </a:extLst>
          </p:cNvPr>
          <p:cNvGrpSpPr/>
          <p:nvPr/>
        </p:nvGrpSpPr>
        <p:grpSpPr>
          <a:xfrm>
            <a:off x="2490952" y="2112579"/>
            <a:ext cx="2028495" cy="1090449"/>
            <a:chOff x="2490952" y="2112579"/>
            <a:chExt cx="2028495" cy="1090449"/>
          </a:xfrm>
        </p:grpSpPr>
        <p:sp>
          <p:nvSpPr>
            <p:cNvPr id="21" name="Oval 20">
              <a:extLst>
                <a:ext uri="{FF2B5EF4-FFF2-40B4-BE49-F238E27FC236}">
                  <a16:creationId xmlns:a16="http://schemas.microsoft.com/office/drawing/2014/main" id="{0B52A66C-3369-6340-95D5-3812AECC118B}"/>
                </a:ext>
              </a:extLst>
            </p:cNvPr>
            <p:cNvSpPr/>
            <p:nvPr/>
          </p:nvSpPr>
          <p:spPr>
            <a:xfrm>
              <a:off x="2490952" y="2737945"/>
              <a:ext cx="551793" cy="465083"/>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a:t>
              </a:r>
            </a:p>
          </p:txBody>
        </p:sp>
        <p:cxnSp>
          <p:nvCxnSpPr>
            <p:cNvPr id="22" name="Straight Arrow Connector 21">
              <a:extLst>
                <a:ext uri="{FF2B5EF4-FFF2-40B4-BE49-F238E27FC236}">
                  <a16:creationId xmlns:a16="http://schemas.microsoft.com/office/drawing/2014/main" id="{505CD368-5DC9-774F-AE97-ED097F35BEE3}"/>
                </a:ext>
              </a:extLst>
            </p:cNvPr>
            <p:cNvCxnSpPr>
              <a:cxnSpLocks/>
              <a:stCxn id="21" idx="7"/>
            </p:cNvCxnSpPr>
            <p:nvPr/>
          </p:nvCxnSpPr>
          <p:spPr>
            <a:xfrm flipV="1">
              <a:off x="2961937" y="2112579"/>
              <a:ext cx="1557510" cy="693476"/>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5" name="Straight Connector 64" descr=" 65">
            <a:extLst>
              <a:ext uri="{FF2B5EF4-FFF2-40B4-BE49-F238E27FC236}">
                <a16:creationId xmlns:a16="http://schemas.microsoft.com/office/drawing/2014/main" id="{614C0CE9-9E2B-084F-B265-AC806FB3BE5B}"/>
              </a:ext>
            </a:extLst>
          </p:cNvPr>
          <p:cNvCxnSpPr>
            <a:cxnSpLocks/>
          </p:cNvCxnSpPr>
          <p:nvPr/>
        </p:nvCxnSpPr>
        <p:spPr>
          <a:xfrm>
            <a:off x="7307388" y="1792969"/>
            <a:ext cx="1" cy="2841882"/>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descr=" 66">
            <a:extLst>
              <a:ext uri="{FF2B5EF4-FFF2-40B4-BE49-F238E27FC236}">
                <a16:creationId xmlns:a16="http://schemas.microsoft.com/office/drawing/2014/main" id="{93554358-5CF6-B84A-A16E-3A9DC211B0B4}"/>
              </a:ext>
            </a:extLst>
          </p:cNvPr>
          <p:cNvCxnSpPr>
            <a:cxnSpLocks/>
          </p:cNvCxnSpPr>
          <p:nvPr/>
        </p:nvCxnSpPr>
        <p:spPr>
          <a:xfrm>
            <a:off x="4978268" y="4916793"/>
            <a:ext cx="2064430" cy="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descr=" 67">
            <a:extLst>
              <a:ext uri="{FF2B5EF4-FFF2-40B4-BE49-F238E27FC236}">
                <a16:creationId xmlns:a16="http://schemas.microsoft.com/office/drawing/2014/main" id="{52B4D2DC-DFFE-CA40-B536-1809E6AF7016}"/>
              </a:ext>
            </a:extLst>
          </p:cNvPr>
          <p:cNvSpPr txBox="1"/>
          <p:nvPr/>
        </p:nvSpPr>
        <p:spPr>
          <a:xfrm>
            <a:off x="7307387" y="2824537"/>
            <a:ext cx="942556" cy="400110"/>
          </a:xfrm>
          <a:prstGeom prst="rect">
            <a:avLst/>
          </a:prstGeom>
          <a:noFill/>
        </p:spPr>
        <p:txBody>
          <a:bodyPr wrap="square" rtlCol="0">
            <a:spAutoFit/>
          </a:bodyPr>
          <a:lstStyle/>
          <a:p>
            <a:pPr algn="ctr"/>
            <a:r>
              <a:rPr lang="en-US" sz="2000" b="1" dirty="0"/>
              <a:t>Sets</a:t>
            </a:r>
            <a:endParaRPr lang="en-US" sz="2000" dirty="0"/>
          </a:p>
        </p:txBody>
      </p:sp>
      <p:sp>
        <p:nvSpPr>
          <p:cNvPr id="68" name="TextBox 67" descr=" 68">
            <a:extLst>
              <a:ext uri="{FF2B5EF4-FFF2-40B4-BE49-F238E27FC236}">
                <a16:creationId xmlns:a16="http://schemas.microsoft.com/office/drawing/2014/main" id="{618BFAC0-8A17-E842-AF34-F0530B9F9241}"/>
              </a:ext>
            </a:extLst>
          </p:cNvPr>
          <p:cNvSpPr txBox="1"/>
          <p:nvPr/>
        </p:nvSpPr>
        <p:spPr>
          <a:xfrm>
            <a:off x="5624719" y="4980976"/>
            <a:ext cx="942556" cy="400110"/>
          </a:xfrm>
          <a:prstGeom prst="rect">
            <a:avLst/>
          </a:prstGeom>
          <a:noFill/>
        </p:spPr>
        <p:txBody>
          <a:bodyPr wrap="square" rtlCol="0">
            <a:spAutoFit/>
          </a:bodyPr>
          <a:lstStyle/>
          <a:p>
            <a:pPr algn="ctr"/>
            <a:r>
              <a:rPr lang="en-US" sz="2000" b="1" dirty="0"/>
              <a:t>Ways</a:t>
            </a:r>
            <a:endParaRPr lang="en-US" sz="2000" dirty="0"/>
          </a:p>
        </p:txBody>
      </p:sp>
      <p:cxnSp>
        <p:nvCxnSpPr>
          <p:cNvPr id="91" name="Straight Connector 90" descr=" 91">
            <a:extLst>
              <a:ext uri="{FF2B5EF4-FFF2-40B4-BE49-F238E27FC236}">
                <a16:creationId xmlns:a16="http://schemas.microsoft.com/office/drawing/2014/main" id="{E5BFFD57-FF4A-984D-9C28-BD01573F6D54}"/>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descr=" 92">
            <a:extLst>
              <a:ext uri="{FF2B5EF4-FFF2-40B4-BE49-F238E27FC236}">
                <a16:creationId xmlns:a16="http://schemas.microsoft.com/office/drawing/2014/main" id="{9FB852F6-3A13-2B4B-8377-2D124898991A}"/>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992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14</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Problem: The tracking structures can be overwhelmed by repeated accesses</a:t>
            </a:r>
            <a:endParaRPr lang="en-US" sz="2000" dirty="0"/>
          </a:p>
        </p:txBody>
      </p:sp>
      <p:grpSp>
        <p:nvGrpSpPr>
          <p:cNvPr id="17" name="Group 16" descr=" 19">
            <a:extLst>
              <a:ext uri="{FF2B5EF4-FFF2-40B4-BE49-F238E27FC236}">
                <a16:creationId xmlns:a16="http://schemas.microsoft.com/office/drawing/2014/main" id="{99802D80-9012-9943-B9A7-E3C88523A065}"/>
              </a:ext>
            </a:extLst>
          </p:cNvPr>
          <p:cNvGrpSpPr/>
          <p:nvPr/>
        </p:nvGrpSpPr>
        <p:grpSpPr>
          <a:xfrm>
            <a:off x="7672550" y="2044469"/>
            <a:ext cx="1970689" cy="1116955"/>
            <a:chOff x="914401" y="2043669"/>
            <a:chExt cx="1970689" cy="1116955"/>
          </a:xfrm>
        </p:grpSpPr>
        <p:sp>
          <p:nvSpPr>
            <p:cNvPr id="18" name="Oval 17">
              <a:extLst>
                <a:ext uri="{FF2B5EF4-FFF2-40B4-BE49-F238E27FC236}">
                  <a16:creationId xmlns:a16="http://schemas.microsoft.com/office/drawing/2014/main" id="{FEED4229-C0D7-7445-B068-8333D03D6A05}"/>
                </a:ext>
              </a:extLst>
            </p:cNvPr>
            <p:cNvSpPr/>
            <p:nvPr/>
          </p:nvSpPr>
          <p:spPr>
            <a:xfrm>
              <a:off x="2333297" y="2695541"/>
              <a:ext cx="551793" cy="465083"/>
            </a:xfrm>
            <a:prstGeom prst="ellipse">
              <a:avLst/>
            </a:prstGeom>
            <a:solidFill>
              <a:schemeClr val="bg1"/>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a:t>
              </a:r>
            </a:p>
          </p:txBody>
        </p:sp>
        <p:cxnSp>
          <p:nvCxnSpPr>
            <p:cNvPr id="19" name="Straight Arrow Connector 18">
              <a:extLst>
                <a:ext uri="{FF2B5EF4-FFF2-40B4-BE49-F238E27FC236}">
                  <a16:creationId xmlns:a16="http://schemas.microsoft.com/office/drawing/2014/main" id="{E62A8DE8-537E-D740-9935-4D56A10DC311}"/>
                </a:ext>
              </a:extLst>
            </p:cNvPr>
            <p:cNvCxnSpPr>
              <a:cxnSpLocks/>
            </p:cNvCxnSpPr>
            <p:nvPr/>
          </p:nvCxnSpPr>
          <p:spPr>
            <a:xfrm flipH="1" flipV="1">
              <a:off x="914401" y="2043669"/>
              <a:ext cx="1557510" cy="693476"/>
            </a:xfrm>
            <a:prstGeom prst="straightConnector1">
              <a:avLst/>
            </a:prstGeom>
            <a:ln w="666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2" name="TextBox 21" descr=" 22">
            <a:extLst>
              <a:ext uri="{FF2B5EF4-FFF2-40B4-BE49-F238E27FC236}">
                <a16:creationId xmlns:a16="http://schemas.microsoft.com/office/drawing/2014/main" id="{70276EE4-95DD-5342-B4B6-AB9C43A2B7F7}"/>
              </a:ext>
            </a:extLst>
          </p:cNvPr>
          <p:cNvSpPr txBox="1"/>
          <p:nvPr/>
        </p:nvSpPr>
        <p:spPr>
          <a:xfrm>
            <a:off x="772514" y="5386189"/>
            <a:ext cx="10996922" cy="400110"/>
          </a:xfrm>
          <a:prstGeom prst="rect">
            <a:avLst/>
          </a:prstGeom>
          <a:noFill/>
        </p:spPr>
        <p:txBody>
          <a:bodyPr wrap="square" rtlCol="0">
            <a:spAutoFit/>
          </a:bodyPr>
          <a:lstStyle/>
          <a:p>
            <a:pPr algn="ctr"/>
            <a:r>
              <a:rPr lang="en-US" sz="2000" b="1" dirty="0"/>
              <a:t>Conflicts in tracking structures </a:t>
            </a:r>
            <a:r>
              <a:rPr lang="en-US" sz="2000" b="1" dirty="0">
                <a:sym typeface="Wingdings" pitchFamily="2" charset="2"/>
              </a:rPr>
              <a:t> </a:t>
            </a:r>
            <a:r>
              <a:rPr lang="en-US" sz="2000" b="1" dirty="0"/>
              <a:t>targeted row addresses to be expelled </a:t>
            </a:r>
            <a:r>
              <a:rPr lang="en-US" sz="2000" b="1" dirty="0">
                <a:sym typeface="Wingdings" pitchFamily="2" charset="2"/>
              </a:rPr>
              <a:t> Lose tracking of some rows</a:t>
            </a:r>
            <a:r>
              <a:rPr lang="en-US" sz="2000" b="1" dirty="0"/>
              <a:t> </a:t>
            </a:r>
            <a:endParaRPr lang="en-US" sz="2000" dirty="0"/>
          </a:p>
        </p:txBody>
      </p:sp>
      <p:sp>
        <p:nvSpPr>
          <p:cNvPr id="23" name="Rectangle 22" descr=" 23">
            <a:extLst>
              <a:ext uri="{FF2B5EF4-FFF2-40B4-BE49-F238E27FC236}">
                <a16:creationId xmlns:a16="http://schemas.microsoft.com/office/drawing/2014/main" id="{BC08E3FC-678B-6441-A781-F0A42109C2FA}"/>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descr=" 24">
            <a:extLst>
              <a:ext uri="{FF2B5EF4-FFF2-40B4-BE49-F238E27FC236}">
                <a16:creationId xmlns:a16="http://schemas.microsoft.com/office/drawing/2014/main" id="{E3900A0C-9E06-BD41-97EB-18745B8C43E6}"/>
              </a:ext>
            </a:extLst>
          </p:cNvPr>
          <p:cNvCxnSpPr>
            <a:cxnSpLocks/>
            <a:stCxn id="23" idx="0"/>
            <a:endCxn id="23"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descr=" 25">
            <a:extLst>
              <a:ext uri="{FF2B5EF4-FFF2-40B4-BE49-F238E27FC236}">
                <a16:creationId xmlns:a16="http://schemas.microsoft.com/office/drawing/2014/main" id="{B7BD0134-C17C-854B-9EB9-E6E6AFBC25E1}"/>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 26">
            <a:extLst>
              <a:ext uri="{FF2B5EF4-FFF2-40B4-BE49-F238E27FC236}">
                <a16:creationId xmlns:a16="http://schemas.microsoft.com/office/drawing/2014/main" id="{A3EE46D5-E4A4-6849-854D-C22FC56C68D1}"/>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descr=" 27">
            <a:extLst>
              <a:ext uri="{FF2B5EF4-FFF2-40B4-BE49-F238E27FC236}">
                <a16:creationId xmlns:a16="http://schemas.microsoft.com/office/drawing/2014/main" id="{6F10A636-195D-1342-9078-23AADAD50C96}"/>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descr=" 29">
            <a:extLst>
              <a:ext uri="{FF2B5EF4-FFF2-40B4-BE49-F238E27FC236}">
                <a16:creationId xmlns:a16="http://schemas.microsoft.com/office/drawing/2014/main" id="{9134FAA9-0D19-A64B-9BB5-8D4B9D9A48D3}"/>
              </a:ext>
            </a:extLst>
          </p:cNvPr>
          <p:cNvSpPr txBox="1"/>
          <p:nvPr/>
        </p:nvSpPr>
        <p:spPr>
          <a:xfrm>
            <a:off x="5358902" y="1836557"/>
            <a:ext cx="335348" cy="461665"/>
          </a:xfrm>
          <a:prstGeom prst="rect">
            <a:avLst/>
          </a:prstGeom>
          <a:noFill/>
        </p:spPr>
        <p:txBody>
          <a:bodyPr wrap="none" rtlCol="0">
            <a:spAutoFit/>
          </a:bodyPr>
          <a:lstStyle/>
          <a:p>
            <a:r>
              <a:rPr lang="en-US" sz="2400" b="1" dirty="0">
                <a:solidFill>
                  <a:srgbClr val="FF0000"/>
                </a:solidFill>
              </a:rPr>
              <a:t>E</a:t>
            </a:r>
          </a:p>
        </p:txBody>
      </p:sp>
      <p:sp>
        <p:nvSpPr>
          <p:cNvPr id="30" name="TextBox 29" descr=" 30">
            <a:extLst>
              <a:ext uri="{FF2B5EF4-FFF2-40B4-BE49-F238E27FC236}">
                <a16:creationId xmlns:a16="http://schemas.microsoft.com/office/drawing/2014/main" id="{D8A8FA4B-124A-F54B-896B-3ACDC116164F}"/>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32" name="TextBox 31" descr=" 32">
            <a:extLst>
              <a:ext uri="{FF2B5EF4-FFF2-40B4-BE49-F238E27FC236}">
                <a16:creationId xmlns:a16="http://schemas.microsoft.com/office/drawing/2014/main" id="{C8B5EF01-B919-AB40-AC24-6A0ECD2EB4FB}"/>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33" name="TextBox 32" descr=" 33">
            <a:extLst>
              <a:ext uri="{FF2B5EF4-FFF2-40B4-BE49-F238E27FC236}">
                <a16:creationId xmlns:a16="http://schemas.microsoft.com/office/drawing/2014/main" id="{B9805AFA-C55D-E54F-98B9-A27B0A395AF4}"/>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cxnSp>
        <p:nvCxnSpPr>
          <p:cNvPr id="39" name="Straight Connector 38" descr=" 39">
            <a:extLst>
              <a:ext uri="{FF2B5EF4-FFF2-40B4-BE49-F238E27FC236}">
                <a16:creationId xmlns:a16="http://schemas.microsoft.com/office/drawing/2014/main" id="{39D241E5-EF06-F748-82E4-E7309E319322}"/>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descr=" 40">
            <a:extLst>
              <a:ext uri="{FF2B5EF4-FFF2-40B4-BE49-F238E27FC236}">
                <a16:creationId xmlns:a16="http://schemas.microsoft.com/office/drawing/2014/main" id="{D94F967D-ED09-FF4E-B0B7-C47E52049A7E}"/>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57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15</a:t>
            </a:r>
          </a:p>
        </p:txBody>
      </p:sp>
      <p:sp>
        <p:nvSpPr>
          <p:cNvPr id="35" name="TextBox 34">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Solution: Leverage Power of Two Choices [MIRAGE – USENIX SEC’21]</a:t>
            </a:r>
            <a:endParaRPr lang="en-US" sz="2000" dirty="0"/>
          </a:p>
        </p:txBody>
      </p:sp>
      <p:sp>
        <p:nvSpPr>
          <p:cNvPr id="22" name="TextBox 21">
            <a:extLst>
              <a:ext uri="{FF2B5EF4-FFF2-40B4-BE49-F238E27FC236}">
                <a16:creationId xmlns:a16="http://schemas.microsoft.com/office/drawing/2014/main" id="{70276EE4-95DD-5342-B4B6-AB9C43A2B7F7}"/>
              </a:ext>
            </a:extLst>
          </p:cNvPr>
          <p:cNvSpPr txBox="1"/>
          <p:nvPr/>
        </p:nvSpPr>
        <p:spPr>
          <a:xfrm>
            <a:off x="772514" y="5386189"/>
            <a:ext cx="10996922" cy="400110"/>
          </a:xfrm>
          <a:prstGeom prst="rect">
            <a:avLst/>
          </a:prstGeom>
          <a:noFill/>
        </p:spPr>
        <p:txBody>
          <a:bodyPr wrap="square" rtlCol="0">
            <a:spAutoFit/>
          </a:bodyPr>
          <a:lstStyle/>
          <a:p>
            <a:pPr algn="ctr"/>
            <a:r>
              <a:rPr lang="en-US" sz="2000" b="1" dirty="0"/>
              <a:t>Additional Ways + Multiple Hashes + Load Balancing + Random Replacement</a:t>
            </a:r>
            <a:endParaRPr lang="en-US" sz="2000" dirty="0"/>
          </a:p>
        </p:txBody>
      </p:sp>
      <p:grpSp>
        <p:nvGrpSpPr>
          <p:cNvPr id="3" name="Group 2">
            <a:extLst>
              <a:ext uri="{FF2B5EF4-FFF2-40B4-BE49-F238E27FC236}">
                <a16:creationId xmlns:a16="http://schemas.microsoft.com/office/drawing/2014/main" id="{194C7217-01B6-B547-9F3F-880062932476}"/>
              </a:ext>
            </a:extLst>
          </p:cNvPr>
          <p:cNvGrpSpPr/>
          <p:nvPr/>
        </p:nvGrpSpPr>
        <p:grpSpPr>
          <a:xfrm>
            <a:off x="7646657" y="1800362"/>
            <a:ext cx="2064430" cy="2845798"/>
            <a:chOff x="4978268" y="1836557"/>
            <a:chExt cx="2064430" cy="2845798"/>
          </a:xfrm>
        </p:grpSpPr>
        <p:sp>
          <p:nvSpPr>
            <p:cNvPr id="38" name="Rectangle 37">
              <a:extLst>
                <a:ext uri="{FF2B5EF4-FFF2-40B4-BE49-F238E27FC236}">
                  <a16:creationId xmlns:a16="http://schemas.microsoft.com/office/drawing/2014/main" id="{C2831937-A2E2-EA46-9E9B-AAD6FFE1F6CA}"/>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B027017-9753-7E4B-AB72-BEB2363A8F44}"/>
                </a:ext>
              </a:extLst>
            </p:cNvPr>
            <p:cNvCxnSpPr>
              <a:cxnSpLocks/>
              <a:stCxn id="38" idx="0"/>
              <a:endCxn id="38"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681E24-A592-8540-89EE-F1B8DB80CDBE}"/>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5247EB-8047-AD40-9C0F-0D19C0355083}"/>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A58444-DCDA-0042-8D05-AF5E3348E9AA}"/>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52DA35-0B65-F54F-BB88-8E7D85D68314}"/>
                </a:ext>
              </a:extLst>
            </p:cNvPr>
            <p:cNvSpPr txBox="1"/>
            <p:nvPr/>
          </p:nvSpPr>
          <p:spPr>
            <a:xfrm>
              <a:off x="5358902" y="1836557"/>
              <a:ext cx="385042" cy="461665"/>
            </a:xfrm>
            <a:prstGeom prst="rect">
              <a:avLst/>
            </a:prstGeom>
            <a:noFill/>
          </p:spPr>
          <p:txBody>
            <a:bodyPr wrap="square" rtlCol="0">
              <a:spAutoFit/>
            </a:bodyPr>
            <a:lstStyle/>
            <a:p>
              <a:r>
                <a:rPr lang="en-US" sz="2400" b="1" dirty="0"/>
                <a:t>U</a:t>
              </a:r>
            </a:p>
          </p:txBody>
        </p:sp>
        <p:sp>
          <p:nvSpPr>
            <p:cNvPr id="44" name="TextBox 43">
              <a:extLst>
                <a:ext uri="{FF2B5EF4-FFF2-40B4-BE49-F238E27FC236}">
                  <a16:creationId xmlns:a16="http://schemas.microsoft.com/office/drawing/2014/main" id="{8B25E003-2DC5-9A48-A7A4-E59FAE6B98A7}"/>
                </a:ext>
              </a:extLst>
            </p:cNvPr>
            <p:cNvSpPr txBox="1"/>
            <p:nvPr/>
          </p:nvSpPr>
          <p:spPr>
            <a:xfrm>
              <a:off x="6296514" y="2732381"/>
              <a:ext cx="370614" cy="461665"/>
            </a:xfrm>
            <a:prstGeom prst="rect">
              <a:avLst/>
            </a:prstGeom>
            <a:noFill/>
          </p:spPr>
          <p:txBody>
            <a:bodyPr wrap="none" rtlCol="0">
              <a:spAutoFit/>
            </a:bodyPr>
            <a:lstStyle/>
            <a:p>
              <a:r>
                <a:rPr lang="en-US" sz="2400" b="1" dirty="0"/>
                <a:t>V</a:t>
              </a:r>
            </a:p>
          </p:txBody>
        </p:sp>
        <p:sp>
          <p:nvSpPr>
            <p:cNvPr id="45" name="TextBox 44">
              <a:extLst>
                <a:ext uri="{FF2B5EF4-FFF2-40B4-BE49-F238E27FC236}">
                  <a16:creationId xmlns:a16="http://schemas.microsoft.com/office/drawing/2014/main" id="{5CEE87CC-A18C-DA47-9C90-AF706EBD75B3}"/>
                </a:ext>
              </a:extLst>
            </p:cNvPr>
            <p:cNvSpPr txBox="1"/>
            <p:nvPr/>
          </p:nvSpPr>
          <p:spPr>
            <a:xfrm>
              <a:off x="5358902" y="2288500"/>
              <a:ext cx="463588" cy="461665"/>
            </a:xfrm>
            <a:prstGeom prst="rect">
              <a:avLst/>
            </a:prstGeom>
            <a:noFill/>
          </p:spPr>
          <p:txBody>
            <a:bodyPr wrap="square" rtlCol="0">
              <a:spAutoFit/>
            </a:bodyPr>
            <a:lstStyle/>
            <a:p>
              <a:r>
                <a:rPr lang="en-US" sz="2400" b="1" dirty="0"/>
                <a:t>W</a:t>
              </a:r>
            </a:p>
          </p:txBody>
        </p:sp>
        <p:sp>
          <p:nvSpPr>
            <p:cNvPr id="46" name="TextBox 45">
              <a:extLst>
                <a:ext uri="{FF2B5EF4-FFF2-40B4-BE49-F238E27FC236}">
                  <a16:creationId xmlns:a16="http://schemas.microsoft.com/office/drawing/2014/main" id="{03D9779D-78C0-1243-BBA3-C83F925C2F19}"/>
                </a:ext>
              </a:extLst>
            </p:cNvPr>
            <p:cNvSpPr txBox="1"/>
            <p:nvPr/>
          </p:nvSpPr>
          <p:spPr>
            <a:xfrm>
              <a:off x="5341713" y="2741363"/>
              <a:ext cx="354584" cy="461665"/>
            </a:xfrm>
            <a:prstGeom prst="rect">
              <a:avLst/>
            </a:prstGeom>
            <a:noFill/>
          </p:spPr>
          <p:txBody>
            <a:bodyPr wrap="square" rtlCol="0">
              <a:spAutoFit/>
            </a:bodyPr>
            <a:lstStyle/>
            <a:p>
              <a:r>
                <a:rPr lang="en-US" sz="2400" b="1" dirty="0"/>
                <a:t>X</a:t>
              </a:r>
            </a:p>
          </p:txBody>
        </p:sp>
        <p:cxnSp>
          <p:nvCxnSpPr>
            <p:cNvPr id="47" name="Straight Connector 46">
              <a:extLst>
                <a:ext uri="{FF2B5EF4-FFF2-40B4-BE49-F238E27FC236}">
                  <a16:creationId xmlns:a16="http://schemas.microsoft.com/office/drawing/2014/main" id="{93CA30D3-9313-7442-B494-7E1358395095}"/>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22371A-E676-1C44-A681-BD29FD5C40CE}"/>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2D60BEE8-EF35-FF4C-BB0C-0FE36D9999FE}"/>
              </a:ext>
            </a:extLst>
          </p:cNvPr>
          <p:cNvGrpSpPr/>
          <p:nvPr/>
        </p:nvGrpSpPr>
        <p:grpSpPr>
          <a:xfrm>
            <a:off x="252110" y="1799482"/>
            <a:ext cx="2064430" cy="2850330"/>
            <a:chOff x="4978268" y="1832025"/>
            <a:chExt cx="2064430" cy="2850330"/>
          </a:xfrm>
        </p:grpSpPr>
        <p:sp>
          <p:nvSpPr>
            <p:cNvPr id="54" name="Rectangle 53">
              <a:extLst>
                <a:ext uri="{FF2B5EF4-FFF2-40B4-BE49-F238E27FC236}">
                  <a16:creationId xmlns:a16="http://schemas.microsoft.com/office/drawing/2014/main" id="{038EE947-C0C6-1A48-9CF1-6BB54DEB2FA1}"/>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4C16CAD-9B5C-154A-A276-6FD8BEA16C0C}"/>
                </a:ext>
              </a:extLst>
            </p:cNvPr>
            <p:cNvCxnSpPr>
              <a:cxnSpLocks/>
              <a:stCxn id="54" idx="0"/>
              <a:endCxn id="54"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2F6969-CC2B-9F4C-B7BF-D9408D91FE4A}"/>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C632267-9951-D647-8F19-D25FA6A57359}"/>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13BB38-BB55-6F48-99F2-2E089672CA39}"/>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CF8F8A9-0037-524D-A544-2442687CAE05}"/>
                </a:ext>
              </a:extLst>
            </p:cNvPr>
            <p:cNvSpPr txBox="1"/>
            <p:nvPr/>
          </p:nvSpPr>
          <p:spPr>
            <a:xfrm>
              <a:off x="5358902" y="1836557"/>
              <a:ext cx="370614" cy="461665"/>
            </a:xfrm>
            <a:prstGeom prst="rect">
              <a:avLst/>
            </a:prstGeom>
            <a:noFill/>
          </p:spPr>
          <p:txBody>
            <a:bodyPr wrap="none" rtlCol="0">
              <a:spAutoFit/>
            </a:bodyPr>
            <a:lstStyle/>
            <a:p>
              <a:r>
                <a:rPr lang="en-US" sz="2400" b="1" dirty="0"/>
                <a:t>A</a:t>
              </a:r>
            </a:p>
          </p:txBody>
        </p:sp>
        <p:sp>
          <p:nvSpPr>
            <p:cNvPr id="62" name="TextBox 61">
              <a:extLst>
                <a:ext uri="{FF2B5EF4-FFF2-40B4-BE49-F238E27FC236}">
                  <a16:creationId xmlns:a16="http://schemas.microsoft.com/office/drawing/2014/main" id="{65AB76E6-06A6-C746-93D1-02A1598E4581}"/>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63" name="TextBox 62">
              <a:extLst>
                <a:ext uri="{FF2B5EF4-FFF2-40B4-BE49-F238E27FC236}">
                  <a16:creationId xmlns:a16="http://schemas.microsoft.com/office/drawing/2014/main" id="{D1B68E33-D278-1346-9362-8C08CB50171A}"/>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64" name="TextBox 63">
              <a:extLst>
                <a:ext uri="{FF2B5EF4-FFF2-40B4-BE49-F238E27FC236}">
                  <a16:creationId xmlns:a16="http://schemas.microsoft.com/office/drawing/2014/main" id="{9A2E4CC6-2BED-EF4C-9A2B-C2963EA5EC9B}"/>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cxnSp>
          <p:nvCxnSpPr>
            <p:cNvPr id="65" name="Straight Connector 64">
              <a:extLst>
                <a:ext uri="{FF2B5EF4-FFF2-40B4-BE49-F238E27FC236}">
                  <a16:creationId xmlns:a16="http://schemas.microsoft.com/office/drawing/2014/main" id="{DC9A0EA8-65E9-DE4A-962A-901F8C2806CC}"/>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9D5EB12-2488-284A-9C86-70266CCB9E70}"/>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B316C657-0BE4-5D4B-BB9D-466D4AEE7912}"/>
              </a:ext>
            </a:extLst>
          </p:cNvPr>
          <p:cNvGrpSpPr/>
          <p:nvPr/>
        </p:nvGrpSpPr>
        <p:grpSpPr>
          <a:xfrm>
            <a:off x="2293929" y="1804278"/>
            <a:ext cx="2064430" cy="2841882"/>
            <a:chOff x="4978268" y="1840473"/>
            <a:chExt cx="2064430" cy="2841882"/>
          </a:xfrm>
          <a:solidFill>
            <a:schemeClr val="accent6">
              <a:lumMod val="40000"/>
              <a:lumOff val="60000"/>
            </a:schemeClr>
          </a:solidFill>
        </p:grpSpPr>
        <p:sp>
          <p:nvSpPr>
            <p:cNvPr id="69" name="Rectangle 68">
              <a:extLst>
                <a:ext uri="{FF2B5EF4-FFF2-40B4-BE49-F238E27FC236}">
                  <a16:creationId xmlns:a16="http://schemas.microsoft.com/office/drawing/2014/main" id="{B072A455-810A-AD40-B942-BF344A26C4DC}"/>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F5BF591B-0089-124E-9A0B-4AC15E04BFA7}"/>
                </a:ext>
              </a:extLst>
            </p:cNvPr>
            <p:cNvCxnSpPr>
              <a:cxnSpLocks/>
              <a:stCxn id="69" idx="0"/>
              <a:endCxn id="69"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C475DE-9479-864C-84DD-972FF7D16999}"/>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1749960-5A37-FE44-BDD3-78F4AF63D00E}"/>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768769-B755-874A-8281-0FF170335022}"/>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9BA3B8-12E0-5642-8851-8A0DA9D5E15F}"/>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41A7900-26CF-5D47-8E63-6D325A41838E}"/>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753C0BAB-E021-AA40-A8D4-D04AA4BAFC9B}"/>
              </a:ext>
            </a:extLst>
          </p:cNvPr>
          <p:cNvGrpSpPr/>
          <p:nvPr/>
        </p:nvGrpSpPr>
        <p:grpSpPr>
          <a:xfrm>
            <a:off x="9705006" y="1804278"/>
            <a:ext cx="2064430" cy="2841882"/>
            <a:chOff x="4978268" y="1840473"/>
            <a:chExt cx="2064430" cy="2841882"/>
          </a:xfrm>
          <a:solidFill>
            <a:schemeClr val="accent6">
              <a:lumMod val="40000"/>
              <a:lumOff val="60000"/>
            </a:schemeClr>
          </a:solidFill>
        </p:grpSpPr>
        <p:sp>
          <p:nvSpPr>
            <p:cNvPr id="81" name="Rectangle 80">
              <a:extLst>
                <a:ext uri="{FF2B5EF4-FFF2-40B4-BE49-F238E27FC236}">
                  <a16:creationId xmlns:a16="http://schemas.microsoft.com/office/drawing/2014/main" id="{5393A730-03C8-4948-B1B3-0361DABE6CDE}"/>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6C7FF86B-C821-0340-8DB7-DC1A861F7F0E}"/>
                </a:ext>
              </a:extLst>
            </p:cNvPr>
            <p:cNvCxnSpPr>
              <a:cxnSpLocks/>
              <a:stCxn id="81" idx="0"/>
              <a:endCxn id="81"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E1ECCAD-901E-2449-8820-81A41F71D99D}"/>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0CC4E0C-65B0-DE44-9724-3CA7C8C31153}"/>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0CBA6B-62A7-F148-BD7C-57024B87BCD4}"/>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1978DD-EAB0-DA46-8D58-F5D3F072CFFE}"/>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997398-DC53-5745-B67A-1A6EE82FBAEC}"/>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87">
            <a:extLst>
              <a:ext uri="{FF2B5EF4-FFF2-40B4-BE49-F238E27FC236}">
                <a16:creationId xmlns:a16="http://schemas.microsoft.com/office/drawing/2014/main" id="{3CD8FBCA-F410-8449-9613-975011570D3B}"/>
              </a:ext>
            </a:extLst>
          </p:cNvPr>
          <p:cNvSpPr/>
          <p:nvPr/>
        </p:nvSpPr>
        <p:spPr>
          <a:xfrm>
            <a:off x="4525838" y="3109997"/>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hash1</a:t>
            </a:r>
          </a:p>
        </p:txBody>
      </p:sp>
      <p:sp>
        <p:nvSpPr>
          <p:cNvPr id="89" name="Oval 88">
            <a:extLst>
              <a:ext uri="{FF2B5EF4-FFF2-40B4-BE49-F238E27FC236}">
                <a16:creationId xmlns:a16="http://schemas.microsoft.com/office/drawing/2014/main" id="{20EC1060-45DE-4748-A4ED-658D8CF212A3}"/>
              </a:ext>
            </a:extLst>
          </p:cNvPr>
          <p:cNvSpPr/>
          <p:nvPr/>
        </p:nvSpPr>
        <p:spPr>
          <a:xfrm>
            <a:off x="6158027" y="3089149"/>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hash2</a:t>
            </a:r>
          </a:p>
        </p:txBody>
      </p:sp>
      <p:sp>
        <p:nvSpPr>
          <p:cNvPr id="90" name="Oval 89">
            <a:extLst>
              <a:ext uri="{FF2B5EF4-FFF2-40B4-BE49-F238E27FC236}">
                <a16:creationId xmlns:a16="http://schemas.microsoft.com/office/drawing/2014/main" id="{0A71211F-F15A-6543-BF50-A3E6E40E0E8A}"/>
              </a:ext>
            </a:extLst>
          </p:cNvPr>
          <p:cNvSpPr/>
          <p:nvPr/>
        </p:nvSpPr>
        <p:spPr>
          <a:xfrm>
            <a:off x="5740958" y="4194702"/>
            <a:ext cx="551793" cy="465083"/>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a:t>
            </a:r>
          </a:p>
        </p:txBody>
      </p:sp>
      <p:cxnSp>
        <p:nvCxnSpPr>
          <p:cNvPr id="8" name="Straight Arrow Connector 7">
            <a:extLst>
              <a:ext uri="{FF2B5EF4-FFF2-40B4-BE49-F238E27FC236}">
                <a16:creationId xmlns:a16="http://schemas.microsoft.com/office/drawing/2014/main" id="{69D8521C-E26A-9840-A6BB-47649DB09D02}"/>
              </a:ext>
            </a:extLst>
          </p:cNvPr>
          <p:cNvCxnSpPr>
            <a:cxnSpLocks/>
            <a:stCxn id="90" idx="1"/>
            <a:endCxn id="88" idx="4"/>
          </p:cNvCxnSpPr>
          <p:nvPr/>
        </p:nvCxnSpPr>
        <p:spPr>
          <a:xfrm flipH="1" flipV="1">
            <a:off x="5219248" y="3575080"/>
            <a:ext cx="602518" cy="68773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983D6FE-E0F5-2149-B751-88FC90C7DDCC}"/>
              </a:ext>
            </a:extLst>
          </p:cNvPr>
          <p:cNvCxnSpPr>
            <a:cxnSpLocks/>
            <a:stCxn id="90" idx="7"/>
            <a:endCxn id="89" idx="4"/>
          </p:cNvCxnSpPr>
          <p:nvPr/>
        </p:nvCxnSpPr>
        <p:spPr>
          <a:xfrm flipV="1">
            <a:off x="6211943" y="3554232"/>
            <a:ext cx="639494" cy="7085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6B9FF1B-D929-CA43-B6C5-0D1630CF4EEE}"/>
              </a:ext>
            </a:extLst>
          </p:cNvPr>
          <p:cNvCxnSpPr>
            <a:cxnSpLocks/>
            <a:stCxn id="88" idx="0"/>
          </p:cNvCxnSpPr>
          <p:nvPr/>
        </p:nvCxnSpPr>
        <p:spPr>
          <a:xfrm flipH="1" flipV="1">
            <a:off x="4374507" y="2030314"/>
            <a:ext cx="844741" cy="107968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402892C-EF20-374C-A56C-666DA592B3B6}"/>
              </a:ext>
            </a:extLst>
          </p:cNvPr>
          <p:cNvCxnSpPr>
            <a:cxnSpLocks/>
          </p:cNvCxnSpPr>
          <p:nvPr/>
        </p:nvCxnSpPr>
        <p:spPr>
          <a:xfrm flipV="1">
            <a:off x="6883815" y="2519098"/>
            <a:ext cx="781087" cy="55590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143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17</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Solution: Leverage Power of Two Choices [MIRAGE – USENIX SEC’21]</a:t>
            </a:r>
            <a:endParaRPr lang="en-US" sz="2000" dirty="0"/>
          </a:p>
        </p:txBody>
      </p:sp>
      <p:sp>
        <p:nvSpPr>
          <p:cNvPr id="22" name="TextBox 21" descr=" 22">
            <a:extLst>
              <a:ext uri="{FF2B5EF4-FFF2-40B4-BE49-F238E27FC236}">
                <a16:creationId xmlns:a16="http://schemas.microsoft.com/office/drawing/2014/main" id="{70276EE4-95DD-5342-B4B6-AB9C43A2B7F7}"/>
              </a:ext>
            </a:extLst>
          </p:cNvPr>
          <p:cNvSpPr txBox="1"/>
          <p:nvPr/>
        </p:nvSpPr>
        <p:spPr>
          <a:xfrm>
            <a:off x="772514" y="5386189"/>
            <a:ext cx="10996922" cy="400110"/>
          </a:xfrm>
          <a:prstGeom prst="rect">
            <a:avLst/>
          </a:prstGeom>
          <a:noFill/>
        </p:spPr>
        <p:txBody>
          <a:bodyPr wrap="square" rtlCol="0">
            <a:spAutoFit/>
          </a:bodyPr>
          <a:lstStyle/>
          <a:p>
            <a:pPr algn="ctr"/>
            <a:r>
              <a:rPr lang="en-US" sz="2000" b="1" dirty="0"/>
              <a:t>Additional Ways + Multiple Hashes + Load Balancing + Random Replacement</a:t>
            </a:r>
            <a:endParaRPr lang="en-US" sz="2000" dirty="0"/>
          </a:p>
        </p:txBody>
      </p:sp>
      <p:grpSp>
        <p:nvGrpSpPr>
          <p:cNvPr id="3" name="Group 2" descr=" 3">
            <a:extLst>
              <a:ext uri="{FF2B5EF4-FFF2-40B4-BE49-F238E27FC236}">
                <a16:creationId xmlns:a16="http://schemas.microsoft.com/office/drawing/2014/main" id="{194C7217-01B6-B547-9F3F-880062932476}"/>
              </a:ext>
            </a:extLst>
          </p:cNvPr>
          <p:cNvGrpSpPr/>
          <p:nvPr/>
        </p:nvGrpSpPr>
        <p:grpSpPr>
          <a:xfrm>
            <a:off x="7646657" y="1800362"/>
            <a:ext cx="2064430" cy="2845798"/>
            <a:chOff x="4978268" y="1836557"/>
            <a:chExt cx="2064430" cy="2845798"/>
          </a:xfrm>
        </p:grpSpPr>
        <p:sp>
          <p:nvSpPr>
            <p:cNvPr id="38" name="Rectangle 37">
              <a:extLst>
                <a:ext uri="{FF2B5EF4-FFF2-40B4-BE49-F238E27FC236}">
                  <a16:creationId xmlns:a16="http://schemas.microsoft.com/office/drawing/2014/main" id="{C2831937-A2E2-EA46-9E9B-AAD6FFE1F6CA}"/>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B027017-9753-7E4B-AB72-BEB2363A8F44}"/>
                </a:ext>
              </a:extLst>
            </p:cNvPr>
            <p:cNvCxnSpPr>
              <a:cxnSpLocks/>
              <a:stCxn id="38" idx="0"/>
              <a:endCxn id="38"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681E24-A592-8540-89EE-F1B8DB80CDBE}"/>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5247EB-8047-AD40-9C0F-0D19C0355083}"/>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A58444-DCDA-0042-8D05-AF5E3348E9AA}"/>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52DA35-0B65-F54F-BB88-8E7D85D68314}"/>
                </a:ext>
              </a:extLst>
            </p:cNvPr>
            <p:cNvSpPr txBox="1"/>
            <p:nvPr/>
          </p:nvSpPr>
          <p:spPr>
            <a:xfrm>
              <a:off x="5358902" y="1836557"/>
              <a:ext cx="385042" cy="461665"/>
            </a:xfrm>
            <a:prstGeom prst="rect">
              <a:avLst/>
            </a:prstGeom>
            <a:noFill/>
          </p:spPr>
          <p:txBody>
            <a:bodyPr wrap="square" rtlCol="0">
              <a:spAutoFit/>
            </a:bodyPr>
            <a:lstStyle/>
            <a:p>
              <a:r>
                <a:rPr lang="en-US" sz="2400" b="1" dirty="0"/>
                <a:t>U</a:t>
              </a:r>
            </a:p>
          </p:txBody>
        </p:sp>
        <p:sp>
          <p:nvSpPr>
            <p:cNvPr id="44" name="TextBox 43">
              <a:extLst>
                <a:ext uri="{FF2B5EF4-FFF2-40B4-BE49-F238E27FC236}">
                  <a16:creationId xmlns:a16="http://schemas.microsoft.com/office/drawing/2014/main" id="{8B25E003-2DC5-9A48-A7A4-E59FAE6B98A7}"/>
                </a:ext>
              </a:extLst>
            </p:cNvPr>
            <p:cNvSpPr txBox="1"/>
            <p:nvPr/>
          </p:nvSpPr>
          <p:spPr>
            <a:xfrm>
              <a:off x="6296514" y="2732381"/>
              <a:ext cx="370614" cy="461665"/>
            </a:xfrm>
            <a:prstGeom prst="rect">
              <a:avLst/>
            </a:prstGeom>
            <a:noFill/>
          </p:spPr>
          <p:txBody>
            <a:bodyPr wrap="none" rtlCol="0">
              <a:spAutoFit/>
            </a:bodyPr>
            <a:lstStyle/>
            <a:p>
              <a:r>
                <a:rPr lang="en-US" sz="2400" b="1" dirty="0"/>
                <a:t>V</a:t>
              </a:r>
            </a:p>
          </p:txBody>
        </p:sp>
        <p:sp>
          <p:nvSpPr>
            <p:cNvPr id="45" name="TextBox 44">
              <a:extLst>
                <a:ext uri="{FF2B5EF4-FFF2-40B4-BE49-F238E27FC236}">
                  <a16:creationId xmlns:a16="http://schemas.microsoft.com/office/drawing/2014/main" id="{5CEE87CC-A18C-DA47-9C90-AF706EBD75B3}"/>
                </a:ext>
              </a:extLst>
            </p:cNvPr>
            <p:cNvSpPr txBox="1"/>
            <p:nvPr/>
          </p:nvSpPr>
          <p:spPr>
            <a:xfrm>
              <a:off x="5358902" y="2288500"/>
              <a:ext cx="463588" cy="461665"/>
            </a:xfrm>
            <a:prstGeom prst="rect">
              <a:avLst/>
            </a:prstGeom>
            <a:noFill/>
          </p:spPr>
          <p:txBody>
            <a:bodyPr wrap="square" rtlCol="0">
              <a:spAutoFit/>
            </a:bodyPr>
            <a:lstStyle/>
            <a:p>
              <a:r>
                <a:rPr lang="en-US" sz="2400" b="1" dirty="0"/>
                <a:t>W</a:t>
              </a:r>
            </a:p>
          </p:txBody>
        </p:sp>
        <p:sp>
          <p:nvSpPr>
            <p:cNvPr id="46" name="TextBox 45">
              <a:extLst>
                <a:ext uri="{FF2B5EF4-FFF2-40B4-BE49-F238E27FC236}">
                  <a16:creationId xmlns:a16="http://schemas.microsoft.com/office/drawing/2014/main" id="{03D9779D-78C0-1243-BBA3-C83F925C2F19}"/>
                </a:ext>
              </a:extLst>
            </p:cNvPr>
            <p:cNvSpPr txBox="1"/>
            <p:nvPr/>
          </p:nvSpPr>
          <p:spPr>
            <a:xfrm>
              <a:off x="5341713" y="2741363"/>
              <a:ext cx="354584" cy="461665"/>
            </a:xfrm>
            <a:prstGeom prst="rect">
              <a:avLst/>
            </a:prstGeom>
            <a:noFill/>
          </p:spPr>
          <p:txBody>
            <a:bodyPr wrap="square" rtlCol="0">
              <a:spAutoFit/>
            </a:bodyPr>
            <a:lstStyle/>
            <a:p>
              <a:r>
                <a:rPr lang="en-US" sz="2400" b="1" dirty="0"/>
                <a:t>X</a:t>
              </a:r>
            </a:p>
          </p:txBody>
        </p:sp>
        <p:cxnSp>
          <p:nvCxnSpPr>
            <p:cNvPr id="47" name="Straight Connector 46">
              <a:extLst>
                <a:ext uri="{FF2B5EF4-FFF2-40B4-BE49-F238E27FC236}">
                  <a16:creationId xmlns:a16="http://schemas.microsoft.com/office/drawing/2014/main" id="{93CA30D3-9313-7442-B494-7E1358395095}"/>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22371A-E676-1C44-A681-BD29FD5C40CE}"/>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descr=" 50">
            <a:extLst>
              <a:ext uri="{FF2B5EF4-FFF2-40B4-BE49-F238E27FC236}">
                <a16:creationId xmlns:a16="http://schemas.microsoft.com/office/drawing/2014/main" id="{2D60BEE8-EF35-FF4C-BB0C-0FE36D9999FE}"/>
              </a:ext>
            </a:extLst>
          </p:cNvPr>
          <p:cNvGrpSpPr/>
          <p:nvPr/>
        </p:nvGrpSpPr>
        <p:grpSpPr>
          <a:xfrm>
            <a:off x="252110" y="1799482"/>
            <a:ext cx="2064430" cy="2850330"/>
            <a:chOff x="4978268" y="1832025"/>
            <a:chExt cx="2064430" cy="2850330"/>
          </a:xfrm>
        </p:grpSpPr>
        <p:sp>
          <p:nvSpPr>
            <p:cNvPr id="54" name="Rectangle 53">
              <a:extLst>
                <a:ext uri="{FF2B5EF4-FFF2-40B4-BE49-F238E27FC236}">
                  <a16:creationId xmlns:a16="http://schemas.microsoft.com/office/drawing/2014/main" id="{038EE947-C0C6-1A48-9CF1-6BB54DEB2FA1}"/>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4C16CAD-9B5C-154A-A276-6FD8BEA16C0C}"/>
                </a:ext>
              </a:extLst>
            </p:cNvPr>
            <p:cNvCxnSpPr>
              <a:cxnSpLocks/>
              <a:stCxn id="54" idx="0"/>
              <a:endCxn id="54"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2F6969-CC2B-9F4C-B7BF-D9408D91FE4A}"/>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C632267-9951-D647-8F19-D25FA6A57359}"/>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13BB38-BB55-6F48-99F2-2E089672CA39}"/>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CF8F8A9-0037-524D-A544-2442687CAE05}"/>
                </a:ext>
              </a:extLst>
            </p:cNvPr>
            <p:cNvSpPr txBox="1"/>
            <p:nvPr/>
          </p:nvSpPr>
          <p:spPr>
            <a:xfrm>
              <a:off x="5358902" y="1836557"/>
              <a:ext cx="370614" cy="461665"/>
            </a:xfrm>
            <a:prstGeom prst="rect">
              <a:avLst/>
            </a:prstGeom>
            <a:noFill/>
          </p:spPr>
          <p:txBody>
            <a:bodyPr wrap="none" rtlCol="0">
              <a:spAutoFit/>
            </a:bodyPr>
            <a:lstStyle/>
            <a:p>
              <a:r>
                <a:rPr lang="en-US" sz="2400" b="1" dirty="0"/>
                <a:t>A</a:t>
              </a:r>
            </a:p>
          </p:txBody>
        </p:sp>
        <p:sp>
          <p:nvSpPr>
            <p:cNvPr id="62" name="TextBox 61">
              <a:extLst>
                <a:ext uri="{FF2B5EF4-FFF2-40B4-BE49-F238E27FC236}">
                  <a16:creationId xmlns:a16="http://schemas.microsoft.com/office/drawing/2014/main" id="{65AB76E6-06A6-C746-93D1-02A1598E4581}"/>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63" name="TextBox 62">
              <a:extLst>
                <a:ext uri="{FF2B5EF4-FFF2-40B4-BE49-F238E27FC236}">
                  <a16:creationId xmlns:a16="http://schemas.microsoft.com/office/drawing/2014/main" id="{D1B68E33-D278-1346-9362-8C08CB50171A}"/>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64" name="TextBox 63">
              <a:extLst>
                <a:ext uri="{FF2B5EF4-FFF2-40B4-BE49-F238E27FC236}">
                  <a16:creationId xmlns:a16="http://schemas.microsoft.com/office/drawing/2014/main" id="{9A2E4CC6-2BED-EF4C-9A2B-C2963EA5EC9B}"/>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cxnSp>
          <p:nvCxnSpPr>
            <p:cNvPr id="65" name="Straight Connector 64">
              <a:extLst>
                <a:ext uri="{FF2B5EF4-FFF2-40B4-BE49-F238E27FC236}">
                  <a16:creationId xmlns:a16="http://schemas.microsoft.com/office/drawing/2014/main" id="{DC9A0EA8-65E9-DE4A-962A-901F8C2806CC}"/>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9D5EB12-2488-284A-9C86-70266CCB9E70}"/>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descr=" 68">
            <a:extLst>
              <a:ext uri="{FF2B5EF4-FFF2-40B4-BE49-F238E27FC236}">
                <a16:creationId xmlns:a16="http://schemas.microsoft.com/office/drawing/2014/main" id="{B316C657-0BE4-5D4B-BB9D-466D4AEE7912}"/>
              </a:ext>
            </a:extLst>
          </p:cNvPr>
          <p:cNvGrpSpPr/>
          <p:nvPr/>
        </p:nvGrpSpPr>
        <p:grpSpPr>
          <a:xfrm>
            <a:off x="2293929" y="1804278"/>
            <a:ext cx="2064430" cy="2841882"/>
            <a:chOff x="4978268" y="1840473"/>
            <a:chExt cx="2064430" cy="2841882"/>
          </a:xfrm>
          <a:solidFill>
            <a:schemeClr val="accent6">
              <a:lumMod val="40000"/>
              <a:lumOff val="60000"/>
            </a:schemeClr>
          </a:solidFill>
        </p:grpSpPr>
        <p:sp>
          <p:nvSpPr>
            <p:cNvPr id="69" name="Rectangle 68">
              <a:extLst>
                <a:ext uri="{FF2B5EF4-FFF2-40B4-BE49-F238E27FC236}">
                  <a16:creationId xmlns:a16="http://schemas.microsoft.com/office/drawing/2014/main" id="{B072A455-810A-AD40-B942-BF344A26C4DC}"/>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F5BF591B-0089-124E-9A0B-4AC15E04BFA7}"/>
                </a:ext>
              </a:extLst>
            </p:cNvPr>
            <p:cNvCxnSpPr>
              <a:cxnSpLocks/>
              <a:stCxn id="69" idx="0"/>
              <a:endCxn id="69"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C475DE-9479-864C-84DD-972FF7D16999}"/>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1749960-5A37-FE44-BDD3-78F4AF63D00E}"/>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768769-B755-874A-8281-0FF170335022}"/>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9BA3B8-12E0-5642-8851-8A0DA9D5E15F}"/>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41A7900-26CF-5D47-8E63-6D325A41838E}"/>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descr=" 80">
            <a:extLst>
              <a:ext uri="{FF2B5EF4-FFF2-40B4-BE49-F238E27FC236}">
                <a16:creationId xmlns:a16="http://schemas.microsoft.com/office/drawing/2014/main" id="{753C0BAB-E021-AA40-A8D4-D04AA4BAFC9B}"/>
              </a:ext>
            </a:extLst>
          </p:cNvPr>
          <p:cNvGrpSpPr/>
          <p:nvPr/>
        </p:nvGrpSpPr>
        <p:grpSpPr>
          <a:xfrm>
            <a:off x="9705006" y="1804278"/>
            <a:ext cx="2064430" cy="2841882"/>
            <a:chOff x="4978268" y="1840473"/>
            <a:chExt cx="2064430" cy="2841882"/>
          </a:xfrm>
          <a:solidFill>
            <a:schemeClr val="accent6">
              <a:lumMod val="40000"/>
              <a:lumOff val="60000"/>
            </a:schemeClr>
          </a:solidFill>
        </p:grpSpPr>
        <p:sp>
          <p:nvSpPr>
            <p:cNvPr id="81" name="Rectangle 80">
              <a:extLst>
                <a:ext uri="{FF2B5EF4-FFF2-40B4-BE49-F238E27FC236}">
                  <a16:creationId xmlns:a16="http://schemas.microsoft.com/office/drawing/2014/main" id="{5393A730-03C8-4948-B1B3-0361DABE6CDE}"/>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6C7FF86B-C821-0340-8DB7-DC1A861F7F0E}"/>
                </a:ext>
              </a:extLst>
            </p:cNvPr>
            <p:cNvCxnSpPr>
              <a:cxnSpLocks/>
              <a:stCxn id="81" idx="0"/>
              <a:endCxn id="81"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E1ECCAD-901E-2449-8820-81A41F71D99D}"/>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0CC4E0C-65B0-DE44-9724-3CA7C8C31153}"/>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0CBA6B-62A7-F148-BD7C-57024B87BCD4}"/>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1978DD-EAB0-DA46-8D58-F5D3F072CFFE}"/>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997398-DC53-5745-B67A-1A6EE82FBAEC}"/>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87" descr=" 88">
            <a:extLst>
              <a:ext uri="{FF2B5EF4-FFF2-40B4-BE49-F238E27FC236}">
                <a16:creationId xmlns:a16="http://schemas.microsoft.com/office/drawing/2014/main" id="{3CD8FBCA-F410-8449-9613-975011570D3B}"/>
              </a:ext>
            </a:extLst>
          </p:cNvPr>
          <p:cNvSpPr/>
          <p:nvPr/>
        </p:nvSpPr>
        <p:spPr>
          <a:xfrm>
            <a:off x="4525838" y="3109997"/>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hash1</a:t>
            </a:r>
          </a:p>
        </p:txBody>
      </p:sp>
      <p:sp>
        <p:nvSpPr>
          <p:cNvPr id="89" name="Oval 88" descr=" 89">
            <a:extLst>
              <a:ext uri="{FF2B5EF4-FFF2-40B4-BE49-F238E27FC236}">
                <a16:creationId xmlns:a16="http://schemas.microsoft.com/office/drawing/2014/main" id="{20EC1060-45DE-4748-A4ED-658D8CF212A3}"/>
              </a:ext>
            </a:extLst>
          </p:cNvPr>
          <p:cNvSpPr/>
          <p:nvPr/>
        </p:nvSpPr>
        <p:spPr>
          <a:xfrm>
            <a:off x="6158027" y="3089149"/>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hash2</a:t>
            </a:r>
          </a:p>
        </p:txBody>
      </p:sp>
      <p:sp>
        <p:nvSpPr>
          <p:cNvPr id="53" name="TextBox 52" descr=" 53">
            <a:extLst>
              <a:ext uri="{FF2B5EF4-FFF2-40B4-BE49-F238E27FC236}">
                <a16:creationId xmlns:a16="http://schemas.microsoft.com/office/drawing/2014/main" id="{F85048AD-C28C-E043-9744-47895FB592B4}"/>
              </a:ext>
            </a:extLst>
          </p:cNvPr>
          <p:cNvSpPr txBox="1"/>
          <p:nvPr/>
        </p:nvSpPr>
        <p:spPr>
          <a:xfrm>
            <a:off x="8961155" y="2234521"/>
            <a:ext cx="335348" cy="461665"/>
          </a:xfrm>
          <a:prstGeom prst="rect">
            <a:avLst/>
          </a:prstGeom>
          <a:noFill/>
        </p:spPr>
        <p:txBody>
          <a:bodyPr wrap="none" rtlCol="0">
            <a:spAutoFit/>
          </a:bodyPr>
          <a:lstStyle/>
          <a:p>
            <a:r>
              <a:rPr lang="en-US" sz="2400" b="1" dirty="0">
                <a:solidFill>
                  <a:srgbClr val="FF0000"/>
                </a:solidFill>
              </a:rPr>
              <a:t>E</a:t>
            </a:r>
          </a:p>
        </p:txBody>
      </p:sp>
      <p:cxnSp>
        <p:nvCxnSpPr>
          <p:cNvPr id="59" name="Straight Arrow Connector 58" descr=" 59">
            <a:extLst>
              <a:ext uri="{FF2B5EF4-FFF2-40B4-BE49-F238E27FC236}">
                <a16:creationId xmlns:a16="http://schemas.microsoft.com/office/drawing/2014/main" id="{4A7ED482-6DE2-0A43-9EFF-9CBF2BB73D39}"/>
              </a:ext>
            </a:extLst>
          </p:cNvPr>
          <p:cNvCxnSpPr>
            <a:cxnSpLocks/>
          </p:cNvCxnSpPr>
          <p:nvPr/>
        </p:nvCxnSpPr>
        <p:spPr>
          <a:xfrm flipH="1" flipV="1">
            <a:off x="5219248" y="3575080"/>
            <a:ext cx="602518" cy="68773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descr=" 61">
            <a:extLst>
              <a:ext uri="{FF2B5EF4-FFF2-40B4-BE49-F238E27FC236}">
                <a16:creationId xmlns:a16="http://schemas.microsoft.com/office/drawing/2014/main" id="{6C8A6F3A-52E3-ED42-BB82-D4F8B53FFB02}"/>
              </a:ext>
            </a:extLst>
          </p:cNvPr>
          <p:cNvCxnSpPr>
            <a:cxnSpLocks/>
          </p:cNvCxnSpPr>
          <p:nvPr/>
        </p:nvCxnSpPr>
        <p:spPr>
          <a:xfrm flipV="1">
            <a:off x="6211943" y="3554232"/>
            <a:ext cx="639494" cy="7085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descr=" 76">
            <a:extLst>
              <a:ext uri="{FF2B5EF4-FFF2-40B4-BE49-F238E27FC236}">
                <a16:creationId xmlns:a16="http://schemas.microsoft.com/office/drawing/2014/main" id="{F1DD19FF-9B8C-5D44-9CA3-F776D322B191}"/>
              </a:ext>
            </a:extLst>
          </p:cNvPr>
          <p:cNvSpPr/>
          <p:nvPr/>
        </p:nvSpPr>
        <p:spPr>
          <a:xfrm>
            <a:off x="5740958" y="4194702"/>
            <a:ext cx="551793" cy="465083"/>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Tree>
    <p:extLst>
      <p:ext uri="{BB962C8B-B14F-4D97-AF65-F5344CB8AC3E}">
        <p14:creationId xmlns:p14="http://schemas.microsoft.com/office/powerpoint/2010/main" val="2546544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17</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Solution: Leverage Power of Two Choices [MIRAGE – USENIX SEC’21]</a:t>
            </a:r>
            <a:endParaRPr lang="en-US" sz="2000" dirty="0"/>
          </a:p>
        </p:txBody>
      </p:sp>
      <p:sp>
        <p:nvSpPr>
          <p:cNvPr id="22" name="TextBox 21" descr=" 22">
            <a:extLst>
              <a:ext uri="{FF2B5EF4-FFF2-40B4-BE49-F238E27FC236}">
                <a16:creationId xmlns:a16="http://schemas.microsoft.com/office/drawing/2014/main" id="{70276EE4-95DD-5342-B4B6-AB9C43A2B7F7}"/>
              </a:ext>
            </a:extLst>
          </p:cNvPr>
          <p:cNvSpPr txBox="1"/>
          <p:nvPr/>
        </p:nvSpPr>
        <p:spPr>
          <a:xfrm>
            <a:off x="772514" y="5386189"/>
            <a:ext cx="10996922" cy="400110"/>
          </a:xfrm>
          <a:prstGeom prst="rect">
            <a:avLst/>
          </a:prstGeom>
          <a:noFill/>
        </p:spPr>
        <p:txBody>
          <a:bodyPr wrap="square" rtlCol="0">
            <a:spAutoFit/>
          </a:bodyPr>
          <a:lstStyle/>
          <a:p>
            <a:pPr algn="ctr"/>
            <a:r>
              <a:rPr lang="en-US" sz="2000" b="1" dirty="0"/>
              <a:t>Additional Ways + Multiple Hashes + Load Balancing + Random Replacement</a:t>
            </a:r>
            <a:endParaRPr lang="en-US" sz="2000" dirty="0"/>
          </a:p>
        </p:txBody>
      </p:sp>
      <p:grpSp>
        <p:nvGrpSpPr>
          <p:cNvPr id="3" name="Group 2" descr=" 3">
            <a:extLst>
              <a:ext uri="{FF2B5EF4-FFF2-40B4-BE49-F238E27FC236}">
                <a16:creationId xmlns:a16="http://schemas.microsoft.com/office/drawing/2014/main" id="{194C7217-01B6-B547-9F3F-880062932476}"/>
              </a:ext>
            </a:extLst>
          </p:cNvPr>
          <p:cNvGrpSpPr/>
          <p:nvPr/>
        </p:nvGrpSpPr>
        <p:grpSpPr>
          <a:xfrm>
            <a:off x="7646657" y="1800362"/>
            <a:ext cx="2064430" cy="2845798"/>
            <a:chOff x="4978268" y="1836557"/>
            <a:chExt cx="2064430" cy="2845798"/>
          </a:xfrm>
        </p:grpSpPr>
        <p:sp>
          <p:nvSpPr>
            <p:cNvPr id="38" name="Rectangle 37">
              <a:extLst>
                <a:ext uri="{FF2B5EF4-FFF2-40B4-BE49-F238E27FC236}">
                  <a16:creationId xmlns:a16="http://schemas.microsoft.com/office/drawing/2014/main" id="{C2831937-A2E2-EA46-9E9B-AAD6FFE1F6CA}"/>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B027017-9753-7E4B-AB72-BEB2363A8F44}"/>
                </a:ext>
              </a:extLst>
            </p:cNvPr>
            <p:cNvCxnSpPr>
              <a:cxnSpLocks/>
              <a:stCxn id="38" idx="0"/>
              <a:endCxn id="38"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681E24-A592-8540-89EE-F1B8DB80CDBE}"/>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5247EB-8047-AD40-9C0F-0D19C0355083}"/>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A58444-DCDA-0042-8D05-AF5E3348E9AA}"/>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52DA35-0B65-F54F-BB88-8E7D85D68314}"/>
                </a:ext>
              </a:extLst>
            </p:cNvPr>
            <p:cNvSpPr txBox="1"/>
            <p:nvPr/>
          </p:nvSpPr>
          <p:spPr>
            <a:xfrm>
              <a:off x="5358902" y="1836557"/>
              <a:ext cx="385042" cy="461665"/>
            </a:xfrm>
            <a:prstGeom prst="rect">
              <a:avLst/>
            </a:prstGeom>
            <a:noFill/>
          </p:spPr>
          <p:txBody>
            <a:bodyPr wrap="square" rtlCol="0">
              <a:spAutoFit/>
            </a:bodyPr>
            <a:lstStyle/>
            <a:p>
              <a:r>
                <a:rPr lang="en-US" sz="2400" b="1" dirty="0"/>
                <a:t>U</a:t>
              </a:r>
            </a:p>
          </p:txBody>
        </p:sp>
        <p:sp>
          <p:nvSpPr>
            <p:cNvPr id="44" name="TextBox 43">
              <a:extLst>
                <a:ext uri="{FF2B5EF4-FFF2-40B4-BE49-F238E27FC236}">
                  <a16:creationId xmlns:a16="http://schemas.microsoft.com/office/drawing/2014/main" id="{8B25E003-2DC5-9A48-A7A4-E59FAE6B98A7}"/>
                </a:ext>
              </a:extLst>
            </p:cNvPr>
            <p:cNvSpPr txBox="1"/>
            <p:nvPr/>
          </p:nvSpPr>
          <p:spPr>
            <a:xfrm>
              <a:off x="6296514" y="2732381"/>
              <a:ext cx="370614" cy="461665"/>
            </a:xfrm>
            <a:prstGeom prst="rect">
              <a:avLst/>
            </a:prstGeom>
            <a:noFill/>
          </p:spPr>
          <p:txBody>
            <a:bodyPr wrap="none" rtlCol="0">
              <a:spAutoFit/>
            </a:bodyPr>
            <a:lstStyle/>
            <a:p>
              <a:r>
                <a:rPr lang="en-US" sz="2400" b="1" dirty="0"/>
                <a:t>V</a:t>
              </a:r>
            </a:p>
          </p:txBody>
        </p:sp>
        <p:sp>
          <p:nvSpPr>
            <p:cNvPr id="45" name="TextBox 44">
              <a:extLst>
                <a:ext uri="{FF2B5EF4-FFF2-40B4-BE49-F238E27FC236}">
                  <a16:creationId xmlns:a16="http://schemas.microsoft.com/office/drawing/2014/main" id="{5CEE87CC-A18C-DA47-9C90-AF706EBD75B3}"/>
                </a:ext>
              </a:extLst>
            </p:cNvPr>
            <p:cNvSpPr txBox="1"/>
            <p:nvPr/>
          </p:nvSpPr>
          <p:spPr>
            <a:xfrm>
              <a:off x="5358902" y="2288500"/>
              <a:ext cx="463588" cy="461665"/>
            </a:xfrm>
            <a:prstGeom prst="rect">
              <a:avLst/>
            </a:prstGeom>
            <a:noFill/>
          </p:spPr>
          <p:txBody>
            <a:bodyPr wrap="square" rtlCol="0">
              <a:spAutoFit/>
            </a:bodyPr>
            <a:lstStyle/>
            <a:p>
              <a:r>
                <a:rPr lang="en-US" sz="2400" b="1" dirty="0"/>
                <a:t>W</a:t>
              </a:r>
            </a:p>
          </p:txBody>
        </p:sp>
        <p:sp>
          <p:nvSpPr>
            <p:cNvPr id="46" name="TextBox 45">
              <a:extLst>
                <a:ext uri="{FF2B5EF4-FFF2-40B4-BE49-F238E27FC236}">
                  <a16:creationId xmlns:a16="http://schemas.microsoft.com/office/drawing/2014/main" id="{03D9779D-78C0-1243-BBA3-C83F925C2F19}"/>
                </a:ext>
              </a:extLst>
            </p:cNvPr>
            <p:cNvSpPr txBox="1"/>
            <p:nvPr/>
          </p:nvSpPr>
          <p:spPr>
            <a:xfrm>
              <a:off x="5341713" y="2741363"/>
              <a:ext cx="354584" cy="461665"/>
            </a:xfrm>
            <a:prstGeom prst="rect">
              <a:avLst/>
            </a:prstGeom>
            <a:noFill/>
          </p:spPr>
          <p:txBody>
            <a:bodyPr wrap="square" rtlCol="0">
              <a:spAutoFit/>
            </a:bodyPr>
            <a:lstStyle/>
            <a:p>
              <a:r>
                <a:rPr lang="en-US" sz="2400" b="1" dirty="0"/>
                <a:t>X</a:t>
              </a:r>
            </a:p>
          </p:txBody>
        </p:sp>
        <p:cxnSp>
          <p:nvCxnSpPr>
            <p:cNvPr id="47" name="Straight Connector 46">
              <a:extLst>
                <a:ext uri="{FF2B5EF4-FFF2-40B4-BE49-F238E27FC236}">
                  <a16:creationId xmlns:a16="http://schemas.microsoft.com/office/drawing/2014/main" id="{93CA30D3-9313-7442-B494-7E1358395095}"/>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22371A-E676-1C44-A681-BD29FD5C40CE}"/>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descr=" 50">
            <a:extLst>
              <a:ext uri="{FF2B5EF4-FFF2-40B4-BE49-F238E27FC236}">
                <a16:creationId xmlns:a16="http://schemas.microsoft.com/office/drawing/2014/main" id="{2D60BEE8-EF35-FF4C-BB0C-0FE36D9999FE}"/>
              </a:ext>
            </a:extLst>
          </p:cNvPr>
          <p:cNvGrpSpPr/>
          <p:nvPr/>
        </p:nvGrpSpPr>
        <p:grpSpPr>
          <a:xfrm>
            <a:off x="252110" y="1799482"/>
            <a:ext cx="2064430" cy="2850330"/>
            <a:chOff x="4978268" y="1832025"/>
            <a:chExt cx="2064430" cy="2850330"/>
          </a:xfrm>
        </p:grpSpPr>
        <p:sp>
          <p:nvSpPr>
            <p:cNvPr id="54" name="Rectangle 53">
              <a:extLst>
                <a:ext uri="{FF2B5EF4-FFF2-40B4-BE49-F238E27FC236}">
                  <a16:creationId xmlns:a16="http://schemas.microsoft.com/office/drawing/2014/main" id="{038EE947-C0C6-1A48-9CF1-6BB54DEB2FA1}"/>
                </a:ext>
              </a:extLst>
            </p:cNvPr>
            <p:cNvSpPr/>
            <p:nvPr/>
          </p:nvSpPr>
          <p:spPr>
            <a:xfrm>
              <a:off x="4990431" y="1840473"/>
              <a:ext cx="2052267" cy="2841882"/>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4C16CAD-9B5C-154A-A276-6FD8BEA16C0C}"/>
                </a:ext>
              </a:extLst>
            </p:cNvPr>
            <p:cNvCxnSpPr>
              <a:cxnSpLocks/>
              <a:stCxn id="54" idx="0"/>
              <a:endCxn id="54" idx="2"/>
            </p:cNvCxnSpPr>
            <p:nvPr/>
          </p:nvCxnSpPr>
          <p:spPr>
            <a:xfrm>
              <a:off x="6016565" y="1840473"/>
              <a:ext cx="0" cy="2841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2F6969-CC2B-9F4C-B7BF-D9408D91FE4A}"/>
                </a:ext>
              </a:extLst>
            </p:cNvPr>
            <p:cNvCxnSpPr>
              <a:cxnSpLocks/>
            </p:cNvCxnSpPr>
            <p:nvPr/>
          </p:nvCxnSpPr>
          <p:spPr>
            <a:xfrm flipV="1">
              <a:off x="4978269" y="228610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C632267-9951-D647-8F19-D25FA6A57359}"/>
                </a:ext>
              </a:extLst>
            </p:cNvPr>
            <p:cNvCxnSpPr>
              <a:cxnSpLocks/>
            </p:cNvCxnSpPr>
            <p:nvPr/>
          </p:nvCxnSpPr>
          <p:spPr>
            <a:xfrm>
              <a:off x="5486402"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13BB38-BB55-6F48-99F2-2E089672CA39}"/>
                </a:ext>
              </a:extLst>
            </p:cNvPr>
            <p:cNvCxnSpPr>
              <a:cxnSpLocks/>
            </p:cNvCxnSpPr>
            <p:nvPr/>
          </p:nvCxnSpPr>
          <p:spPr>
            <a:xfrm>
              <a:off x="6481821" y="3429000"/>
              <a:ext cx="0" cy="95381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CF8F8A9-0037-524D-A544-2442687CAE05}"/>
                </a:ext>
              </a:extLst>
            </p:cNvPr>
            <p:cNvSpPr txBox="1"/>
            <p:nvPr/>
          </p:nvSpPr>
          <p:spPr>
            <a:xfrm>
              <a:off x="5358902" y="1836557"/>
              <a:ext cx="370614" cy="461665"/>
            </a:xfrm>
            <a:prstGeom prst="rect">
              <a:avLst/>
            </a:prstGeom>
            <a:noFill/>
          </p:spPr>
          <p:txBody>
            <a:bodyPr wrap="none" rtlCol="0">
              <a:spAutoFit/>
            </a:bodyPr>
            <a:lstStyle/>
            <a:p>
              <a:r>
                <a:rPr lang="en-US" sz="2400" b="1" dirty="0"/>
                <a:t>A</a:t>
              </a:r>
            </a:p>
          </p:txBody>
        </p:sp>
        <p:sp>
          <p:nvSpPr>
            <p:cNvPr id="62" name="TextBox 61">
              <a:extLst>
                <a:ext uri="{FF2B5EF4-FFF2-40B4-BE49-F238E27FC236}">
                  <a16:creationId xmlns:a16="http://schemas.microsoft.com/office/drawing/2014/main" id="{65AB76E6-06A6-C746-93D1-02A1598E4581}"/>
                </a:ext>
              </a:extLst>
            </p:cNvPr>
            <p:cNvSpPr txBox="1"/>
            <p:nvPr/>
          </p:nvSpPr>
          <p:spPr>
            <a:xfrm>
              <a:off x="6296514" y="1832025"/>
              <a:ext cx="370614" cy="461665"/>
            </a:xfrm>
            <a:prstGeom prst="rect">
              <a:avLst/>
            </a:prstGeom>
            <a:noFill/>
          </p:spPr>
          <p:txBody>
            <a:bodyPr wrap="none" rtlCol="0">
              <a:spAutoFit/>
            </a:bodyPr>
            <a:lstStyle/>
            <a:p>
              <a:r>
                <a:rPr lang="en-US" sz="2400" b="1" dirty="0"/>
                <a:t>B</a:t>
              </a:r>
            </a:p>
          </p:txBody>
        </p:sp>
        <p:sp>
          <p:nvSpPr>
            <p:cNvPr id="63" name="TextBox 62">
              <a:extLst>
                <a:ext uri="{FF2B5EF4-FFF2-40B4-BE49-F238E27FC236}">
                  <a16:creationId xmlns:a16="http://schemas.microsoft.com/office/drawing/2014/main" id="{D1B68E33-D278-1346-9362-8C08CB50171A}"/>
                </a:ext>
              </a:extLst>
            </p:cNvPr>
            <p:cNvSpPr txBox="1"/>
            <p:nvPr/>
          </p:nvSpPr>
          <p:spPr>
            <a:xfrm>
              <a:off x="5358902" y="2288500"/>
              <a:ext cx="348172" cy="461665"/>
            </a:xfrm>
            <a:prstGeom prst="rect">
              <a:avLst/>
            </a:prstGeom>
            <a:noFill/>
          </p:spPr>
          <p:txBody>
            <a:bodyPr wrap="none" rtlCol="0">
              <a:spAutoFit/>
            </a:bodyPr>
            <a:lstStyle/>
            <a:p>
              <a:r>
                <a:rPr lang="en-US" sz="2400" b="1" dirty="0"/>
                <a:t>C</a:t>
              </a:r>
            </a:p>
          </p:txBody>
        </p:sp>
        <p:sp>
          <p:nvSpPr>
            <p:cNvPr id="64" name="TextBox 63">
              <a:extLst>
                <a:ext uri="{FF2B5EF4-FFF2-40B4-BE49-F238E27FC236}">
                  <a16:creationId xmlns:a16="http://schemas.microsoft.com/office/drawing/2014/main" id="{9A2E4CC6-2BED-EF4C-9A2B-C2963EA5EC9B}"/>
                </a:ext>
              </a:extLst>
            </p:cNvPr>
            <p:cNvSpPr txBox="1"/>
            <p:nvPr/>
          </p:nvSpPr>
          <p:spPr>
            <a:xfrm>
              <a:off x="5341713" y="2741363"/>
              <a:ext cx="378630" cy="461665"/>
            </a:xfrm>
            <a:prstGeom prst="rect">
              <a:avLst/>
            </a:prstGeom>
            <a:noFill/>
          </p:spPr>
          <p:txBody>
            <a:bodyPr wrap="none" rtlCol="0">
              <a:spAutoFit/>
            </a:bodyPr>
            <a:lstStyle/>
            <a:p>
              <a:r>
                <a:rPr lang="en-US" sz="2400" b="1" dirty="0"/>
                <a:t>D</a:t>
              </a:r>
            </a:p>
          </p:txBody>
        </p:sp>
        <p:cxnSp>
          <p:nvCxnSpPr>
            <p:cNvPr id="65" name="Straight Connector 64">
              <a:extLst>
                <a:ext uri="{FF2B5EF4-FFF2-40B4-BE49-F238E27FC236}">
                  <a16:creationId xmlns:a16="http://schemas.microsoft.com/office/drawing/2014/main" id="{DC9A0EA8-65E9-DE4A-962A-901F8C2806CC}"/>
                </a:ext>
              </a:extLst>
            </p:cNvPr>
            <p:cNvCxnSpPr>
              <a:cxnSpLocks/>
            </p:cNvCxnSpPr>
            <p:nvPr/>
          </p:nvCxnSpPr>
          <p:spPr>
            <a:xfrm flipV="1">
              <a:off x="4978268" y="2736571"/>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9D5EB12-2488-284A-9C86-70266CCB9E70}"/>
                </a:ext>
              </a:extLst>
            </p:cNvPr>
            <p:cNvCxnSpPr>
              <a:cxnSpLocks/>
            </p:cNvCxnSpPr>
            <p:nvPr/>
          </p:nvCxnSpPr>
          <p:spPr>
            <a:xfrm flipV="1">
              <a:off x="4983205" y="3203133"/>
              <a:ext cx="2032897" cy="16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descr=" 68">
            <a:extLst>
              <a:ext uri="{FF2B5EF4-FFF2-40B4-BE49-F238E27FC236}">
                <a16:creationId xmlns:a16="http://schemas.microsoft.com/office/drawing/2014/main" id="{B316C657-0BE4-5D4B-BB9D-466D4AEE7912}"/>
              </a:ext>
            </a:extLst>
          </p:cNvPr>
          <p:cNvGrpSpPr/>
          <p:nvPr/>
        </p:nvGrpSpPr>
        <p:grpSpPr>
          <a:xfrm>
            <a:off x="2293929" y="1804278"/>
            <a:ext cx="2064430" cy="2841882"/>
            <a:chOff x="4978268" y="1840473"/>
            <a:chExt cx="2064430" cy="2841882"/>
          </a:xfrm>
          <a:solidFill>
            <a:schemeClr val="accent6">
              <a:lumMod val="40000"/>
              <a:lumOff val="60000"/>
            </a:schemeClr>
          </a:solidFill>
        </p:grpSpPr>
        <p:sp>
          <p:nvSpPr>
            <p:cNvPr id="69" name="Rectangle 68">
              <a:extLst>
                <a:ext uri="{FF2B5EF4-FFF2-40B4-BE49-F238E27FC236}">
                  <a16:creationId xmlns:a16="http://schemas.microsoft.com/office/drawing/2014/main" id="{B072A455-810A-AD40-B942-BF344A26C4DC}"/>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F5BF591B-0089-124E-9A0B-4AC15E04BFA7}"/>
                </a:ext>
              </a:extLst>
            </p:cNvPr>
            <p:cNvCxnSpPr>
              <a:cxnSpLocks/>
              <a:stCxn id="69" idx="0"/>
              <a:endCxn id="69"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C475DE-9479-864C-84DD-972FF7D16999}"/>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1749960-5A37-FE44-BDD3-78F4AF63D00E}"/>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768769-B755-874A-8281-0FF170335022}"/>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9BA3B8-12E0-5642-8851-8A0DA9D5E15F}"/>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41A7900-26CF-5D47-8E63-6D325A41838E}"/>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descr=" 80">
            <a:extLst>
              <a:ext uri="{FF2B5EF4-FFF2-40B4-BE49-F238E27FC236}">
                <a16:creationId xmlns:a16="http://schemas.microsoft.com/office/drawing/2014/main" id="{753C0BAB-E021-AA40-A8D4-D04AA4BAFC9B}"/>
              </a:ext>
            </a:extLst>
          </p:cNvPr>
          <p:cNvGrpSpPr/>
          <p:nvPr/>
        </p:nvGrpSpPr>
        <p:grpSpPr>
          <a:xfrm>
            <a:off x="9705006" y="1804278"/>
            <a:ext cx="2064430" cy="2841882"/>
            <a:chOff x="4978268" y="1840473"/>
            <a:chExt cx="2064430" cy="2841882"/>
          </a:xfrm>
          <a:solidFill>
            <a:schemeClr val="accent6">
              <a:lumMod val="40000"/>
              <a:lumOff val="60000"/>
            </a:schemeClr>
          </a:solidFill>
        </p:grpSpPr>
        <p:sp>
          <p:nvSpPr>
            <p:cNvPr id="81" name="Rectangle 80">
              <a:extLst>
                <a:ext uri="{FF2B5EF4-FFF2-40B4-BE49-F238E27FC236}">
                  <a16:creationId xmlns:a16="http://schemas.microsoft.com/office/drawing/2014/main" id="{5393A730-03C8-4948-B1B3-0361DABE6CDE}"/>
                </a:ext>
              </a:extLst>
            </p:cNvPr>
            <p:cNvSpPr/>
            <p:nvPr/>
          </p:nvSpPr>
          <p:spPr>
            <a:xfrm>
              <a:off x="4990431" y="1840473"/>
              <a:ext cx="2052267" cy="284188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6C7FF86B-C821-0340-8DB7-DC1A861F7F0E}"/>
                </a:ext>
              </a:extLst>
            </p:cNvPr>
            <p:cNvCxnSpPr>
              <a:cxnSpLocks/>
              <a:stCxn id="81" idx="0"/>
              <a:endCxn id="81" idx="2"/>
            </p:cNvCxnSpPr>
            <p:nvPr/>
          </p:nvCxnSpPr>
          <p:spPr>
            <a:xfrm>
              <a:off x="6016565" y="1840473"/>
              <a:ext cx="0" cy="284188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E1ECCAD-901E-2449-8820-81A41F71D99D}"/>
                </a:ext>
              </a:extLst>
            </p:cNvPr>
            <p:cNvCxnSpPr>
              <a:cxnSpLocks/>
            </p:cNvCxnSpPr>
            <p:nvPr/>
          </p:nvCxnSpPr>
          <p:spPr>
            <a:xfrm flipV="1">
              <a:off x="4978269" y="228610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0CC4E0C-65B0-DE44-9724-3CA7C8C31153}"/>
                </a:ext>
              </a:extLst>
            </p:cNvPr>
            <p:cNvCxnSpPr>
              <a:cxnSpLocks/>
            </p:cNvCxnSpPr>
            <p:nvPr/>
          </p:nvCxnSpPr>
          <p:spPr>
            <a:xfrm>
              <a:off x="5486402"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0CBA6B-62A7-F148-BD7C-57024B87BCD4}"/>
                </a:ext>
              </a:extLst>
            </p:cNvPr>
            <p:cNvCxnSpPr>
              <a:cxnSpLocks/>
            </p:cNvCxnSpPr>
            <p:nvPr/>
          </p:nvCxnSpPr>
          <p:spPr>
            <a:xfrm>
              <a:off x="6481821" y="3429000"/>
              <a:ext cx="0" cy="953814"/>
            </a:xfrm>
            <a:prstGeom prst="line">
              <a:avLst/>
            </a:prstGeom>
            <a:grpFill/>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1978DD-EAB0-DA46-8D58-F5D3F072CFFE}"/>
                </a:ext>
              </a:extLst>
            </p:cNvPr>
            <p:cNvCxnSpPr>
              <a:cxnSpLocks/>
            </p:cNvCxnSpPr>
            <p:nvPr/>
          </p:nvCxnSpPr>
          <p:spPr>
            <a:xfrm flipV="1">
              <a:off x="4978268" y="2736571"/>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997398-DC53-5745-B67A-1A6EE82FBAEC}"/>
                </a:ext>
              </a:extLst>
            </p:cNvPr>
            <p:cNvCxnSpPr>
              <a:cxnSpLocks/>
            </p:cNvCxnSpPr>
            <p:nvPr/>
          </p:nvCxnSpPr>
          <p:spPr>
            <a:xfrm flipV="1">
              <a:off x="4983205" y="3203133"/>
              <a:ext cx="2032897" cy="1668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87" descr=" 88">
            <a:extLst>
              <a:ext uri="{FF2B5EF4-FFF2-40B4-BE49-F238E27FC236}">
                <a16:creationId xmlns:a16="http://schemas.microsoft.com/office/drawing/2014/main" id="{3CD8FBCA-F410-8449-9613-975011570D3B}"/>
              </a:ext>
            </a:extLst>
          </p:cNvPr>
          <p:cNvSpPr/>
          <p:nvPr/>
        </p:nvSpPr>
        <p:spPr>
          <a:xfrm>
            <a:off x="4525838" y="3109997"/>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hash1</a:t>
            </a:r>
          </a:p>
        </p:txBody>
      </p:sp>
      <p:sp>
        <p:nvSpPr>
          <p:cNvPr id="89" name="Oval 88" descr=" 89">
            <a:extLst>
              <a:ext uri="{FF2B5EF4-FFF2-40B4-BE49-F238E27FC236}">
                <a16:creationId xmlns:a16="http://schemas.microsoft.com/office/drawing/2014/main" id="{20EC1060-45DE-4748-A4ED-658D8CF212A3}"/>
              </a:ext>
            </a:extLst>
          </p:cNvPr>
          <p:cNvSpPr/>
          <p:nvPr/>
        </p:nvSpPr>
        <p:spPr>
          <a:xfrm>
            <a:off x="6158027" y="3089149"/>
            <a:ext cx="1386820" cy="465083"/>
          </a:xfrm>
          <a:prstGeom prst="ellipse">
            <a:avLst/>
          </a:prstGeom>
          <a:solidFill>
            <a:schemeClr val="tx1">
              <a:lumMod val="95000"/>
              <a:lumOff val="5000"/>
            </a:schemeClr>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hash2</a:t>
            </a:r>
          </a:p>
        </p:txBody>
      </p:sp>
      <p:sp>
        <p:nvSpPr>
          <p:cNvPr id="53" name="TextBox 52" descr=" 53">
            <a:extLst>
              <a:ext uri="{FF2B5EF4-FFF2-40B4-BE49-F238E27FC236}">
                <a16:creationId xmlns:a16="http://schemas.microsoft.com/office/drawing/2014/main" id="{F85048AD-C28C-E043-9744-47895FB592B4}"/>
              </a:ext>
            </a:extLst>
          </p:cNvPr>
          <p:cNvSpPr txBox="1"/>
          <p:nvPr/>
        </p:nvSpPr>
        <p:spPr>
          <a:xfrm>
            <a:off x="8961155" y="2234521"/>
            <a:ext cx="335348" cy="461665"/>
          </a:xfrm>
          <a:prstGeom prst="rect">
            <a:avLst/>
          </a:prstGeom>
          <a:noFill/>
        </p:spPr>
        <p:txBody>
          <a:bodyPr wrap="none" rtlCol="0">
            <a:spAutoFit/>
          </a:bodyPr>
          <a:lstStyle/>
          <a:p>
            <a:r>
              <a:rPr lang="en-US" sz="2400" b="1" dirty="0">
                <a:solidFill>
                  <a:srgbClr val="FF0000"/>
                </a:solidFill>
              </a:rPr>
              <a:t>E</a:t>
            </a:r>
          </a:p>
        </p:txBody>
      </p:sp>
      <p:cxnSp>
        <p:nvCxnSpPr>
          <p:cNvPr id="59" name="Straight Arrow Connector 58" descr=" 59">
            <a:extLst>
              <a:ext uri="{FF2B5EF4-FFF2-40B4-BE49-F238E27FC236}">
                <a16:creationId xmlns:a16="http://schemas.microsoft.com/office/drawing/2014/main" id="{4A7ED482-6DE2-0A43-9EFF-9CBF2BB73D39}"/>
              </a:ext>
            </a:extLst>
          </p:cNvPr>
          <p:cNvCxnSpPr>
            <a:cxnSpLocks/>
          </p:cNvCxnSpPr>
          <p:nvPr/>
        </p:nvCxnSpPr>
        <p:spPr>
          <a:xfrm flipH="1" flipV="1">
            <a:off x="5219248" y="3575080"/>
            <a:ext cx="602518" cy="68773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descr=" 61">
            <a:extLst>
              <a:ext uri="{FF2B5EF4-FFF2-40B4-BE49-F238E27FC236}">
                <a16:creationId xmlns:a16="http://schemas.microsoft.com/office/drawing/2014/main" id="{6C8A6F3A-52E3-ED42-BB82-D4F8B53FFB02}"/>
              </a:ext>
            </a:extLst>
          </p:cNvPr>
          <p:cNvCxnSpPr>
            <a:cxnSpLocks/>
          </p:cNvCxnSpPr>
          <p:nvPr/>
        </p:nvCxnSpPr>
        <p:spPr>
          <a:xfrm flipV="1">
            <a:off x="6211943" y="3554232"/>
            <a:ext cx="639494" cy="7085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descr=" 75">
            <a:extLst>
              <a:ext uri="{FF2B5EF4-FFF2-40B4-BE49-F238E27FC236}">
                <a16:creationId xmlns:a16="http://schemas.microsoft.com/office/drawing/2014/main" id="{C595803F-9163-7B47-9FC8-A6BD2AF3405A}"/>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RIT and HRT use the CAT to avoid collisions </a:t>
            </a:r>
            <a:r>
              <a:rPr lang="en-US" sz="2400" b="1" dirty="0">
                <a:sym typeface="Wingdings" pitchFamily="2" charset="2"/>
              </a:rPr>
              <a:t> Prevents Conflict-Based Attacks </a:t>
            </a:r>
            <a:r>
              <a:rPr lang="en-US" sz="2400" b="1" dirty="0"/>
              <a:t>  </a:t>
            </a:r>
          </a:p>
        </p:txBody>
      </p:sp>
      <p:sp>
        <p:nvSpPr>
          <p:cNvPr id="76" name="Oval 75" descr=" 76">
            <a:extLst>
              <a:ext uri="{FF2B5EF4-FFF2-40B4-BE49-F238E27FC236}">
                <a16:creationId xmlns:a16="http://schemas.microsoft.com/office/drawing/2014/main" id="{F1DD19FF-9B8C-5D44-9CA3-F776D322B191}"/>
              </a:ext>
            </a:extLst>
          </p:cNvPr>
          <p:cNvSpPr/>
          <p:nvPr/>
        </p:nvSpPr>
        <p:spPr>
          <a:xfrm>
            <a:off x="5740958" y="4194702"/>
            <a:ext cx="551793" cy="465083"/>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Tree>
    <p:extLst>
      <p:ext uri="{BB962C8B-B14F-4D97-AF65-F5344CB8AC3E}">
        <p14:creationId xmlns:p14="http://schemas.microsoft.com/office/powerpoint/2010/main" val="269450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descr=" 84">
            <a:extLst>
              <a:ext uri="{FF2B5EF4-FFF2-40B4-BE49-F238E27FC236}">
                <a16:creationId xmlns:a16="http://schemas.microsoft.com/office/drawing/2014/main" id="{520A31D1-6A2B-C84A-932F-B6CE66573EAD}"/>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6" name="Oval 5" descr=" 6">
            <a:extLst>
              <a:ext uri="{FF2B5EF4-FFF2-40B4-BE49-F238E27FC236}">
                <a16:creationId xmlns:a16="http://schemas.microsoft.com/office/drawing/2014/main" id="{D7A915F6-093B-0445-9067-DC810B86E373}"/>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descr=" 7">
            <a:extLst>
              <a:ext uri="{FF2B5EF4-FFF2-40B4-BE49-F238E27FC236}">
                <a16:creationId xmlns:a16="http://schemas.microsoft.com/office/drawing/2014/main" id="{17A3DAAC-B767-1A4E-AE90-C11B0C9E748E}"/>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descr=" 8">
            <a:extLst>
              <a:ext uri="{FF2B5EF4-FFF2-40B4-BE49-F238E27FC236}">
                <a16:creationId xmlns:a16="http://schemas.microsoft.com/office/drawing/2014/main" id="{E75965CE-50BF-174E-AB5B-9C4B83D20C4C}"/>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a:extLst>
              <a:ext uri="{FF2B5EF4-FFF2-40B4-BE49-F238E27FC236}">
                <a16:creationId xmlns:a16="http://schemas.microsoft.com/office/drawing/2014/main" id="{D53D7C4F-AFD7-5744-94D5-5BB9B5C4D6AE}"/>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 33">
            <a:extLst>
              <a:ext uri="{FF2B5EF4-FFF2-40B4-BE49-F238E27FC236}">
                <a16:creationId xmlns:a16="http://schemas.microsoft.com/office/drawing/2014/main" id="{150995F3-B19D-834D-97C7-E4F2156B31BF}"/>
              </a:ext>
            </a:extLst>
          </p:cNvPr>
          <p:cNvSpPr txBox="1"/>
          <p:nvPr/>
        </p:nvSpPr>
        <p:spPr>
          <a:xfrm>
            <a:off x="687187" y="1234230"/>
            <a:ext cx="4598269" cy="1107996"/>
          </a:xfrm>
          <a:prstGeom prst="rect">
            <a:avLst/>
          </a:prstGeom>
          <a:noFill/>
        </p:spPr>
        <p:txBody>
          <a:bodyPr wrap="square" rtlCol="0">
            <a:spAutoFit/>
          </a:bodyPr>
          <a:lstStyle/>
          <a:p>
            <a:pPr algn="ctr"/>
            <a:r>
              <a:rPr lang="en-US" sz="2200" b="1" dirty="0"/>
              <a:t>DRAM Scaling for Increased Capacity </a:t>
            </a:r>
          </a:p>
          <a:p>
            <a:pPr algn="ctr"/>
            <a:r>
              <a:rPr lang="en-US" sz="2200" b="1">
                <a:solidFill>
                  <a:srgbClr val="C00000"/>
                </a:solidFill>
                <a:latin typeface="Calibri" panose="020F0502020204030204" pitchFamily="34" charset="0"/>
                <a:sym typeface="Wingdings" pitchFamily="2" charset="2"/>
              </a:rPr>
              <a:t>More </a:t>
            </a:r>
            <a:r>
              <a:rPr lang="en-US" sz="2200" b="1">
                <a:solidFill>
                  <a:srgbClr val="C00000"/>
                </a:solidFill>
                <a:latin typeface="Calibri" panose="020F0502020204030204" pitchFamily="34" charset="0"/>
              </a:rPr>
              <a:t>Inter-Cell Interference</a:t>
            </a:r>
            <a:endParaRPr lang="en-US" sz="2200" b="1" dirty="0">
              <a:solidFill>
                <a:srgbClr val="C00000"/>
              </a:solidFill>
            </a:endParaRPr>
          </a:p>
        </p:txBody>
      </p:sp>
      <p:sp>
        <p:nvSpPr>
          <p:cNvPr id="103" name="TextBox 102" descr=" 103">
            <a:extLst>
              <a:ext uri="{FF2B5EF4-FFF2-40B4-BE49-F238E27FC236}">
                <a16:creationId xmlns:a16="http://schemas.microsoft.com/office/drawing/2014/main" id="{45EE4B31-3EC7-994E-A1E1-E6FB8DA7C5F6}"/>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1</a:t>
            </a:r>
          </a:p>
        </p:txBody>
      </p:sp>
      <p:sp>
        <p:nvSpPr>
          <p:cNvPr id="34" name="Down Arrow 33" descr=" 34">
            <a:extLst>
              <a:ext uri="{FF2B5EF4-FFF2-40B4-BE49-F238E27FC236}">
                <a16:creationId xmlns:a16="http://schemas.microsoft.com/office/drawing/2014/main" id="{B946392C-0A8A-274B-8CBB-F090E54870B9}"/>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descr=" 32">
            <a:extLst>
              <a:ext uri="{FF2B5EF4-FFF2-40B4-BE49-F238E27FC236}">
                <a16:creationId xmlns:a16="http://schemas.microsoft.com/office/drawing/2014/main" id="{419710AC-8F3A-564A-B3F5-A9EECDECA945}"/>
              </a:ext>
            </a:extLst>
          </p:cNvPr>
          <p:cNvGrpSpPr/>
          <p:nvPr/>
        </p:nvGrpSpPr>
        <p:grpSpPr>
          <a:xfrm>
            <a:off x="2408663" y="4288039"/>
            <a:ext cx="1272496" cy="1215794"/>
            <a:chOff x="1327936" y="2608159"/>
            <a:chExt cx="1272496" cy="1215794"/>
          </a:xfrm>
          <a:solidFill>
            <a:srgbClr val="C00000"/>
          </a:solidFill>
        </p:grpSpPr>
        <p:grpSp>
          <p:nvGrpSpPr>
            <p:cNvPr id="16" name="Group 15">
              <a:extLst>
                <a:ext uri="{FF2B5EF4-FFF2-40B4-BE49-F238E27FC236}">
                  <a16:creationId xmlns:a16="http://schemas.microsoft.com/office/drawing/2014/main" id="{71EB911A-73A4-B94C-BDCC-090DE9F5D25D}"/>
                </a:ext>
              </a:extLst>
            </p:cNvPr>
            <p:cNvGrpSpPr/>
            <p:nvPr/>
          </p:nvGrpSpPr>
          <p:grpSpPr>
            <a:xfrm>
              <a:off x="1327936" y="2608159"/>
              <a:ext cx="633578" cy="609141"/>
              <a:chOff x="1456386" y="2740534"/>
              <a:chExt cx="1298833" cy="1231343"/>
            </a:xfrm>
            <a:grpFill/>
          </p:grpSpPr>
          <p:sp>
            <p:nvSpPr>
              <p:cNvPr id="11" name="Oval 10">
                <a:extLst>
                  <a:ext uri="{FF2B5EF4-FFF2-40B4-BE49-F238E27FC236}">
                    <a16:creationId xmlns:a16="http://schemas.microsoft.com/office/drawing/2014/main" id="{B4AB8017-00DA-024C-8AE7-B94AE590031C}"/>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2EE4CC-7E08-104B-8B9B-163A754E30B3}"/>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9E77D-51F9-664B-9007-061C7C9E9701}"/>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CDF29E-97E6-AE40-9768-A849EF493CEE}"/>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27187-A070-8643-935F-7967C5CD2991}"/>
                </a:ext>
              </a:extLst>
            </p:cNvPr>
            <p:cNvGrpSpPr/>
            <p:nvPr/>
          </p:nvGrpSpPr>
          <p:grpSpPr>
            <a:xfrm>
              <a:off x="1966854" y="2608159"/>
              <a:ext cx="633578" cy="609141"/>
              <a:chOff x="1479887" y="2767328"/>
              <a:chExt cx="1298833" cy="1231343"/>
            </a:xfrm>
            <a:grpFill/>
          </p:grpSpPr>
          <p:sp>
            <p:nvSpPr>
              <p:cNvPr id="18" name="Oval 17">
                <a:extLst>
                  <a:ext uri="{FF2B5EF4-FFF2-40B4-BE49-F238E27FC236}">
                    <a16:creationId xmlns:a16="http://schemas.microsoft.com/office/drawing/2014/main" id="{637908F7-CB99-B443-973D-79731A9C07C3}"/>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5EACDB-596C-B747-89CC-F0B24DB7B1C5}"/>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CFFEB0-C58A-394E-868E-07920691EBD2}"/>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139297B-6E8C-1244-8955-3A2829487887}"/>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0A8CC5C-B2EF-1F4E-BF5A-96C0D7ADFDDC}"/>
                </a:ext>
              </a:extLst>
            </p:cNvPr>
            <p:cNvGrpSpPr/>
            <p:nvPr/>
          </p:nvGrpSpPr>
          <p:grpSpPr>
            <a:xfrm>
              <a:off x="1327936" y="3214812"/>
              <a:ext cx="633578" cy="609141"/>
              <a:chOff x="1440287" y="2744015"/>
              <a:chExt cx="1298833" cy="1231343"/>
            </a:xfrm>
            <a:grpFill/>
          </p:grpSpPr>
          <p:sp>
            <p:nvSpPr>
              <p:cNvPr id="23" name="Oval 22">
                <a:extLst>
                  <a:ext uri="{FF2B5EF4-FFF2-40B4-BE49-F238E27FC236}">
                    <a16:creationId xmlns:a16="http://schemas.microsoft.com/office/drawing/2014/main" id="{F41385DE-795E-9743-9464-0CE495DE0D4F}"/>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B1C6C3-B87B-E042-9621-47254BDB8E6A}"/>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71EE77-B14A-0B47-B3E9-2B2022D4C10E}"/>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3EB64C-01C9-ED41-A10A-25A078B69EF0}"/>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ABBC155-E0E5-D640-8832-552C2A98479D}"/>
                </a:ext>
              </a:extLst>
            </p:cNvPr>
            <p:cNvGrpSpPr/>
            <p:nvPr/>
          </p:nvGrpSpPr>
          <p:grpSpPr>
            <a:xfrm>
              <a:off x="1966854" y="3214812"/>
              <a:ext cx="633578" cy="609141"/>
              <a:chOff x="1461537" y="2800415"/>
              <a:chExt cx="1298834" cy="1231343"/>
            </a:xfrm>
            <a:grpFill/>
          </p:grpSpPr>
          <p:sp>
            <p:nvSpPr>
              <p:cNvPr id="28" name="Oval 27">
                <a:extLst>
                  <a:ext uri="{FF2B5EF4-FFF2-40B4-BE49-F238E27FC236}">
                    <a16:creationId xmlns:a16="http://schemas.microsoft.com/office/drawing/2014/main" id="{836D4C8A-3CDB-0B4E-AA33-AA2D2061015E}"/>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3C7CBE-4FFC-3648-85B1-F691D0DD3117}"/>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D861EB-9117-D742-A0B1-402BB331B5AE}"/>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68EFE1-1477-E64A-87C0-472672004C19}"/>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descr=" 85">
            <a:extLst>
              <a:ext uri="{FF2B5EF4-FFF2-40B4-BE49-F238E27FC236}">
                <a16:creationId xmlns:a16="http://schemas.microsoft.com/office/drawing/2014/main" id="{FECACF28-7BC2-FA42-8352-1CA9B2915151}"/>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descr=" 104">
            <a:extLst>
              <a:ext uri="{FF2B5EF4-FFF2-40B4-BE49-F238E27FC236}">
                <a16:creationId xmlns:a16="http://schemas.microsoft.com/office/drawing/2014/main" id="{606C21F2-F1F9-E141-B1DB-2C24EF58ECA5}"/>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35" name="Picture 8" descr=" 2056">
            <a:extLst>
              <a:ext uri="{FF2B5EF4-FFF2-40B4-BE49-F238E27FC236}">
                <a16:creationId xmlns:a16="http://schemas.microsoft.com/office/drawing/2014/main" id="{E5738CE6-BBAB-D344-9809-DCBF0D42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 71">
            <a:extLst>
              <a:ext uri="{FF2B5EF4-FFF2-40B4-BE49-F238E27FC236}">
                <a16:creationId xmlns:a16="http://schemas.microsoft.com/office/drawing/2014/main" id="{70A42433-C173-EC4F-84D2-1AD79D622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descr=" 57">
            <a:extLst>
              <a:ext uri="{FF2B5EF4-FFF2-40B4-BE49-F238E27FC236}">
                <a16:creationId xmlns:a16="http://schemas.microsoft.com/office/drawing/2014/main" id="{39802C6B-2E0B-864E-A10A-D0FA743F82F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 name="Straight Connector 37" descr=" 58">
            <a:extLst>
              <a:ext uri="{FF2B5EF4-FFF2-40B4-BE49-F238E27FC236}">
                <a16:creationId xmlns:a16="http://schemas.microsoft.com/office/drawing/2014/main" id="{C2584E3B-369E-8C4D-8B6A-C14416EB0E0C}"/>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Wordline" descr=" 59">
            <a:extLst>
              <a:ext uri="{FF2B5EF4-FFF2-40B4-BE49-F238E27FC236}">
                <a16:creationId xmlns:a16="http://schemas.microsoft.com/office/drawing/2014/main" id="{76F1AADF-EA38-8144-AF03-DED80030EBF4}"/>
              </a:ext>
            </a:extLst>
          </p:cNvPr>
          <p:cNvCxnSpPr/>
          <p:nvPr/>
        </p:nvCxnSpPr>
        <p:spPr>
          <a:xfrm>
            <a:off x="7051969" y="3201287"/>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descr=" 60">
            <a:extLst>
              <a:ext uri="{FF2B5EF4-FFF2-40B4-BE49-F238E27FC236}">
                <a16:creationId xmlns:a16="http://schemas.microsoft.com/office/drawing/2014/main" id="{338182DF-AF6B-B54F-B12F-3CD9F886870E}"/>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Wordline" descr=" 61">
            <a:extLst>
              <a:ext uri="{FF2B5EF4-FFF2-40B4-BE49-F238E27FC236}">
                <a16:creationId xmlns:a16="http://schemas.microsoft.com/office/drawing/2014/main" id="{4CE4D7DA-53A4-9841-B305-C74B13F0D9FC}"/>
              </a:ext>
            </a:extLst>
          </p:cNvPr>
          <p:cNvCxnSpPr/>
          <p:nvPr/>
        </p:nvCxnSpPr>
        <p:spPr>
          <a:xfrm>
            <a:off x="7065824" y="4165285"/>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descr=" 62">
            <a:extLst>
              <a:ext uri="{FF2B5EF4-FFF2-40B4-BE49-F238E27FC236}">
                <a16:creationId xmlns:a16="http://schemas.microsoft.com/office/drawing/2014/main" id="{B3FCDBA3-BCAA-564E-AB1A-14E27682F9F8}"/>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3" name="Rectangle 42" descr=" 63">
            <a:extLst>
              <a:ext uri="{FF2B5EF4-FFF2-40B4-BE49-F238E27FC236}">
                <a16:creationId xmlns:a16="http://schemas.microsoft.com/office/drawing/2014/main" id="{2898C788-7D41-2D4B-9397-6D0D386C0DF2}"/>
              </a:ext>
            </a:extLst>
          </p:cNvPr>
          <p:cNvSpPr>
            <a:spLocks/>
          </p:cNvSpPr>
          <p:nvPr/>
        </p:nvSpPr>
        <p:spPr>
          <a:xfrm>
            <a:off x="7298027" y="3938897"/>
            <a:ext cx="3174935"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4" name="Rectangle 43" descr=" 64">
            <a:extLst>
              <a:ext uri="{FF2B5EF4-FFF2-40B4-BE49-F238E27FC236}">
                <a16:creationId xmlns:a16="http://schemas.microsoft.com/office/drawing/2014/main" id="{AFA8ED11-D0D7-EA44-86E5-97A483B5AADC}"/>
              </a:ext>
            </a:extLst>
          </p:cNvPr>
          <p:cNvSpPr>
            <a:spLocks/>
          </p:cNvSpPr>
          <p:nvPr/>
        </p:nvSpPr>
        <p:spPr>
          <a:xfrm>
            <a:off x="7298027" y="2954687"/>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5" name="Rectangle 44" descr=" 65">
            <a:extLst>
              <a:ext uri="{FF2B5EF4-FFF2-40B4-BE49-F238E27FC236}">
                <a16:creationId xmlns:a16="http://schemas.microsoft.com/office/drawing/2014/main" id="{BABE7CFC-656E-8241-B699-B88F9BAAAF80}"/>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46" name="TextBox 45" descr=" 70">
            <a:extLst>
              <a:ext uri="{FF2B5EF4-FFF2-40B4-BE49-F238E27FC236}">
                <a16:creationId xmlns:a16="http://schemas.microsoft.com/office/drawing/2014/main" id="{AAA70836-2A20-D34A-89B4-E9068B204FBD}"/>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spTree>
    <p:extLst>
      <p:ext uri="{BB962C8B-B14F-4D97-AF65-F5344CB8AC3E}">
        <p14:creationId xmlns:p14="http://schemas.microsoft.com/office/powerpoint/2010/main" val="65995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16</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Solution: Leverage Power of Two Choices [MIRAGE – USENIX SEC’21]</a:t>
            </a:r>
            <a:endParaRPr lang="en-US" sz="2000" dirty="0"/>
          </a:p>
        </p:txBody>
      </p:sp>
      <p:pic>
        <p:nvPicPr>
          <p:cNvPr id="3" name="Picture 2">
            <a:extLst>
              <a:ext uri="{FF2B5EF4-FFF2-40B4-BE49-F238E27FC236}">
                <a16:creationId xmlns:a16="http://schemas.microsoft.com/office/drawing/2014/main" id="{D8FC9A9C-6425-5849-95CA-22FED2DC3A5A}"/>
              </a:ext>
            </a:extLst>
          </p:cNvPr>
          <p:cNvPicPr>
            <a:picLocks noChangeAspect="1"/>
          </p:cNvPicPr>
          <p:nvPr/>
        </p:nvPicPr>
        <p:blipFill>
          <a:blip r:embed="rId3"/>
          <a:srcRect/>
          <a:stretch/>
        </p:blipFill>
        <p:spPr>
          <a:xfrm>
            <a:off x="2636805" y="1494131"/>
            <a:ext cx="6895606" cy="3718573"/>
          </a:xfrm>
          <a:prstGeom prst="rect">
            <a:avLst/>
          </a:prstGeom>
        </p:spPr>
      </p:pic>
    </p:spTree>
    <p:extLst>
      <p:ext uri="{BB962C8B-B14F-4D97-AF65-F5344CB8AC3E}">
        <p14:creationId xmlns:p14="http://schemas.microsoft.com/office/powerpoint/2010/main" val="4150883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a:xfrm>
            <a:off x="659041" y="207814"/>
            <a:ext cx="10873919" cy="711321"/>
          </a:xfrm>
        </p:spPr>
        <p:txBody>
          <a:bodyPr>
            <a:normAutofit/>
          </a:bodyPr>
          <a:lstStyle/>
          <a:p>
            <a:r>
              <a:rPr lang="en-US" sz="3600" dirty="0"/>
              <a:t>Collision Avoidance Table (CAT) for RIT and HRT</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16</a:t>
            </a:r>
          </a:p>
        </p:txBody>
      </p:sp>
      <p:sp>
        <p:nvSpPr>
          <p:cNvPr id="35" name="TextBox 34" descr=" 35">
            <a:extLst>
              <a:ext uri="{FF2B5EF4-FFF2-40B4-BE49-F238E27FC236}">
                <a16:creationId xmlns:a16="http://schemas.microsoft.com/office/drawing/2014/main" id="{B3F4974A-56AA-8D47-8705-5958D902F41C}"/>
              </a:ext>
            </a:extLst>
          </p:cNvPr>
          <p:cNvSpPr txBox="1"/>
          <p:nvPr/>
        </p:nvSpPr>
        <p:spPr>
          <a:xfrm>
            <a:off x="1486710" y="1006578"/>
            <a:ext cx="9218580" cy="400110"/>
          </a:xfrm>
          <a:prstGeom prst="rect">
            <a:avLst/>
          </a:prstGeom>
          <a:noFill/>
        </p:spPr>
        <p:txBody>
          <a:bodyPr wrap="square" rtlCol="0">
            <a:spAutoFit/>
          </a:bodyPr>
          <a:lstStyle/>
          <a:p>
            <a:pPr algn="ctr"/>
            <a:r>
              <a:rPr lang="en-US" sz="2000" b="1" dirty="0"/>
              <a:t>Solution: Leverage Power of Two Choices [MIRAGE – USENIX SEC’21]</a:t>
            </a:r>
            <a:endParaRPr lang="en-US" sz="2000" dirty="0"/>
          </a:p>
        </p:txBody>
      </p:sp>
      <p:sp>
        <p:nvSpPr>
          <p:cNvPr id="6" name="Rectangle 5" descr=" 59">
            <a:extLst>
              <a:ext uri="{FF2B5EF4-FFF2-40B4-BE49-F238E27FC236}">
                <a16:creationId xmlns:a16="http://schemas.microsoft.com/office/drawing/2014/main" id="{4DFFBC8E-FF24-4E48-9E9B-CDA71531FF96}"/>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With 14 Demand Ways and 6 Extra Ways </a:t>
            </a:r>
            <a:r>
              <a:rPr lang="en-US" sz="2400" b="1" dirty="0">
                <a:sym typeface="Wingdings" pitchFamily="2" charset="2"/>
              </a:rPr>
              <a:t> 10</a:t>
            </a:r>
            <a:r>
              <a:rPr lang="en-US" sz="2400" b="1" baseline="30000" dirty="0">
                <a:sym typeface="Wingdings" pitchFamily="2" charset="2"/>
              </a:rPr>
              <a:t>30 </a:t>
            </a:r>
            <a:r>
              <a:rPr lang="en-US" sz="2400" b="1" dirty="0">
                <a:sym typeface="Wingdings" pitchFamily="2" charset="2"/>
              </a:rPr>
              <a:t>installs are needed to create a conflict </a:t>
            </a:r>
            <a:r>
              <a:rPr lang="en-US" sz="2400" b="1" dirty="0"/>
              <a:t>  </a:t>
            </a:r>
          </a:p>
        </p:txBody>
      </p:sp>
      <p:pic>
        <p:nvPicPr>
          <p:cNvPr id="7" name="Picture 6">
            <a:extLst>
              <a:ext uri="{FF2B5EF4-FFF2-40B4-BE49-F238E27FC236}">
                <a16:creationId xmlns:a16="http://schemas.microsoft.com/office/drawing/2014/main" id="{DF960FEC-AF51-4E41-8980-D8F799023390}"/>
              </a:ext>
            </a:extLst>
          </p:cNvPr>
          <p:cNvPicPr>
            <a:picLocks noChangeAspect="1"/>
          </p:cNvPicPr>
          <p:nvPr/>
        </p:nvPicPr>
        <p:blipFill>
          <a:blip r:embed="rId2"/>
          <a:srcRect/>
          <a:stretch/>
        </p:blipFill>
        <p:spPr>
          <a:xfrm>
            <a:off x="2636805" y="1494131"/>
            <a:ext cx="6895606" cy="3718573"/>
          </a:xfrm>
          <a:prstGeom prst="rect">
            <a:avLst/>
          </a:prstGeom>
        </p:spPr>
      </p:pic>
    </p:spTree>
    <p:extLst>
      <p:ext uri="{BB962C8B-B14F-4D97-AF65-F5344CB8AC3E}">
        <p14:creationId xmlns:p14="http://schemas.microsoft.com/office/powerpoint/2010/main" val="122578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descr=" 56">
            <a:extLst>
              <a:ext uri="{FF2B5EF4-FFF2-40B4-BE49-F238E27FC236}">
                <a16:creationId xmlns:a16="http://schemas.microsoft.com/office/drawing/2014/main" id="{142A0E70-C425-784E-89F0-5887FF39F722}"/>
              </a:ext>
            </a:extLst>
          </p:cNvPr>
          <p:cNvSpPr/>
          <p:nvPr/>
        </p:nvSpPr>
        <p:spPr>
          <a:xfrm>
            <a:off x="266162" y="1549861"/>
            <a:ext cx="6218741" cy="329171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p:txBody>
          <a:bodyPr>
            <a:normAutofit/>
          </a:bodyPr>
          <a:lstStyle/>
          <a:p>
            <a:r>
              <a:rPr lang="en-US" sz="3600" dirty="0"/>
              <a:t>Implementation of Randomized Row Swap</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18</a:t>
            </a:r>
          </a:p>
        </p:txBody>
      </p:sp>
      <p:sp>
        <p:nvSpPr>
          <p:cNvPr id="6" name="Right Arrow 5" descr=" 6">
            <a:extLst>
              <a:ext uri="{FF2B5EF4-FFF2-40B4-BE49-F238E27FC236}">
                <a16:creationId xmlns:a16="http://schemas.microsoft.com/office/drawing/2014/main" id="{0400AABC-252E-624F-8872-F387F6CE3A87}"/>
              </a:ext>
            </a:extLst>
          </p:cNvPr>
          <p:cNvSpPr/>
          <p:nvPr/>
        </p:nvSpPr>
        <p:spPr>
          <a:xfrm>
            <a:off x="2638382" y="2632378"/>
            <a:ext cx="839004" cy="460087"/>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descr=" 7">
            <a:extLst>
              <a:ext uri="{FF2B5EF4-FFF2-40B4-BE49-F238E27FC236}">
                <a16:creationId xmlns:a16="http://schemas.microsoft.com/office/drawing/2014/main" id="{1202DAFA-4256-7F4C-A73A-F7C8012BDD3C}"/>
              </a:ext>
            </a:extLst>
          </p:cNvPr>
          <p:cNvSpPr txBox="1"/>
          <p:nvPr/>
        </p:nvSpPr>
        <p:spPr>
          <a:xfrm>
            <a:off x="207455" y="2661821"/>
            <a:ext cx="2484121" cy="461665"/>
          </a:xfrm>
          <a:prstGeom prst="rect">
            <a:avLst/>
          </a:prstGeom>
          <a:noFill/>
        </p:spPr>
        <p:txBody>
          <a:bodyPr wrap="square" rtlCol="0">
            <a:spAutoFit/>
          </a:bodyPr>
          <a:lstStyle/>
          <a:p>
            <a:pPr algn="ctr"/>
            <a:r>
              <a:rPr lang="en-US" sz="2400" b="1" dirty="0"/>
              <a:t>DRAM Access</a:t>
            </a:r>
          </a:p>
        </p:txBody>
      </p:sp>
      <p:sp>
        <p:nvSpPr>
          <p:cNvPr id="8" name="Rectangle 7" descr=" 8">
            <a:extLst>
              <a:ext uri="{FF2B5EF4-FFF2-40B4-BE49-F238E27FC236}">
                <a16:creationId xmlns:a16="http://schemas.microsoft.com/office/drawing/2014/main" id="{A37968D9-2593-6241-8103-802D55C19C71}"/>
              </a:ext>
            </a:extLst>
          </p:cNvPr>
          <p:cNvSpPr/>
          <p:nvPr/>
        </p:nvSpPr>
        <p:spPr>
          <a:xfrm>
            <a:off x="3717165" y="3639251"/>
            <a:ext cx="2632423" cy="81882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Hot Row Tracker (HRT)</a:t>
            </a:r>
          </a:p>
          <a:p>
            <a:pPr algn="ctr"/>
            <a:r>
              <a:rPr lang="en-US" sz="1600" dirty="0"/>
              <a:t>[Graphene, MICRO’20]</a:t>
            </a:r>
          </a:p>
        </p:txBody>
      </p:sp>
      <p:sp>
        <p:nvSpPr>
          <p:cNvPr id="9" name="Rectangle 8" descr=" 9">
            <a:extLst>
              <a:ext uri="{FF2B5EF4-FFF2-40B4-BE49-F238E27FC236}">
                <a16:creationId xmlns:a16="http://schemas.microsoft.com/office/drawing/2014/main" id="{5F15F50E-85E8-E24C-B0E0-B07AFB8226B8}"/>
              </a:ext>
            </a:extLst>
          </p:cNvPr>
          <p:cNvSpPr/>
          <p:nvPr/>
        </p:nvSpPr>
        <p:spPr>
          <a:xfrm>
            <a:off x="3691103" y="2530596"/>
            <a:ext cx="2632423" cy="818826"/>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Row Indirection Table (RIT)</a:t>
            </a:r>
          </a:p>
        </p:txBody>
      </p:sp>
      <p:cxnSp>
        <p:nvCxnSpPr>
          <p:cNvPr id="11" name="Elbow Connector 10" descr=" 11">
            <a:extLst>
              <a:ext uri="{FF2B5EF4-FFF2-40B4-BE49-F238E27FC236}">
                <a16:creationId xmlns:a16="http://schemas.microsoft.com/office/drawing/2014/main" id="{BFF55F11-917F-2349-A451-54E1B14EF94E}"/>
              </a:ext>
            </a:extLst>
          </p:cNvPr>
          <p:cNvCxnSpPr>
            <a:cxnSpLocks/>
          </p:cNvCxnSpPr>
          <p:nvPr/>
        </p:nvCxnSpPr>
        <p:spPr>
          <a:xfrm flipV="1">
            <a:off x="6323526" y="2005785"/>
            <a:ext cx="2298831" cy="1099365"/>
          </a:xfrm>
          <a:prstGeom prst="bentConnector3">
            <a:avLst/>
          </a:prstGeom>
          <a:ln w="57150">
            <a:solidFill>
              <a:srgbClr val="23398E"/>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descr=" 12">
            <a:extLst>
              <a:ext uri="{FF2B5EF4-FFF2-40B4-BE49-F238E27FC236}">
                <a16:creationId xmlns:a16="http://schemas.microsoft.com/office/drawing/2014/main" id="{8A2D37A2-A246-7E43-A76E-9055A7170E9C}"/>
              </a:ext>
            </a:extLst>
          </p:cNvPr>
          <p:cNvSpPr txBox="1"/>
          <p:nvPr/>
        </p:nvSpPr>
        <p:spPr>
          <a:xfrm>
            <a:off x="7071114" y="1422237"/>
            <a:ext cx="1599157" cy="461665"/>
          </a:xfrm>
          <a:prstGeom prst="rect">
            <a:avLst/>
          </a:prstGeom>
          <a:noFill/>
        </p:spPr>
        <p:txBody>
          <a:bodyPr wrap="square" rtlCol="0">
            <a:spAutoFit/>
          </a:bodyPr>
          <a:lstStyle/>
          <a:p>
            <a:pPr algn="ctr"/>
            <a:r>
              <a:rPr lang="en-US" sz="2400" b="1" dirty="0"/>
              <a:t>Swapped</a:t>
            </a:r>
            <a:endParaRPr lang="en-US" sz="2400" dirty="0"/>
          </a:p>
        </p:txBody>
      </p:sp>
      <p:sp>
        <p:nvSpPr>
          <p:cNvPr id="13" name="TextBox 12" descr=" 13">
            <a:extLst>
              <a:ext uri="{FF2B5EF4-FFF2-40B4-BE49-F238E27FC236}">
                <a16:creationId xmlns:a16="http://schemas.microsoft.com/office/drawing/2014/main" id="{007C2A2A-2C2C-BB4F-B9D0-93D57323AA91}"/>
              </a:ext>
            </a:extLst>
          </p:cNvPr>
          <p:cNvSpPr txBox="1"/>
          <p:nvPr/>
        </p:nvSpPr>
        <p:spPr>
          <a:xfrm>
            <a:off x="5414055" y="3131435"/>
            <a:ext cx="4452961" cy="461665"/>
          </a:xfrm>
          <a:prstGeom prst="rect">
            <a:avLst/>
          </a:prstGeom>
          <a:noFill/>
        </p:spPr>
        <p:txBody>
          <a:bodyPr wrap="square" rtlCol="0">
            <a:spAutoFit/>
          </a:bodyPr>
          <a:lstStyle/>
          <a:p>
            <a:pPr algn="ctr"/>
            <a:r>
              <a:rPr lang="en-US" sz="2400" b="1" dirty="0"/>
              <a:t>Not Swapped</a:t>
            </a:r>
            <a:endParaRPr lang="en-US" sz="2400" dirty="0"/>
          </a:p>
        </p:txBody>
      </p:sp>
      <p:cxnSp>
        <p:nvCxnSpPr>
          <p:cNvPr id="14" name="Elbow Connector 13" descr=" 14">
            <a:extLst>
              <a:ext uri="{FF2B5EF4-FFF2-40B4-BE49-F238E27FC236}">
                <a16:creationId xmlns:a16="http://schemas.microsoft.com/office/drawing/2014/main" id="{9AD8B857-BDE7-5A43-8566-7CA91485A257}"/>
              </a:ext>
            </a:extLst>
          </p:cNvPr>
          <p:cNvCxnSpPr>
            <a:cxnSpLocks/>
          </p:cNvCxnSpPr>
          <p:nvPr/>
        </p:nvCxnSpPr>
        <p:spPr>
          <a:xfrm flipV="1">
            <a:off x="6323526" y="3105150"/>
            <a:ext cx="2298831" cy="1524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ight Arrow 16" descr=" 17">
            <a:extLst>
              <a:ext uri="{FF2B5EF4-FFF2-40B4-BE49-F238E27FC236}">
                <a16:creationId xmlns:a16="http://schemas.microsoft.com/office/drawing/2014/main" id="{C4E58708-A9BA-424F-8BBE-B5584DD8A510}"/>
              </a:ext>
            </a:extLst>
          </p:cNvPr>
          <p:cNvSpPr/>
          <p:nvPr/>
        </p:nvSpPr>
        <p:spPr>
          <a:xfrm rot="1595980">
            <a:off x="2605656" y="3358282"/>
            <a:ext cx="992441" cy="460088"/>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descr=" 18">
            <a:extLst>
              <a:ext uri="{FF2B5EF4-FFF2-40B4-BE49-F238E27FC236}">
                <a16:creationId xmlns:a16="http://schemas.microsoft.com/office/drawing/2014/main" id="{2C2FF342-7EE1-3F4A-83F9-7B3C6EDF7ABE}"/>
              </a:ext>
            </a:extLst>
          </p:cNvPr>
          <p:cNvSpPr/>
          <p:nvPr/>
        </p:nvSpPr>
        <p:spPr>
          <a:xfrm>
            <a:off x="8718186" y="1406659"/>
            <a:ext cx="3207651" cy="412413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 name="Straight Connector 18" descr=" 19">
            <a:extLst>
              <a:ext uri="{FF2B5EF4-FFF2-40B4-BE49-F238E27FC236}">
                <a16:creationId xmlns:a16="http://schemas.microsoft.com/office/drawing/2014/main" id="{9D4438CD-3CBA-254C-9329-F8809890A6B7}"/>
              </a:ext>
            </a:extLst>
          </p:cNvPr>
          <p:cNvCxnSpPr>
            <a:cxnSpLocks/>
          </p:cNvCxnSpPr>
          <p:nvPr/>
        </p:nvCxnSpPr>
        <p:spPr>
          <a:xfrm>
            <a:off x="8836077" y="2005785"/>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Wordline" descr=" 20">
            <a:extLst>
              <a:ext uri="{FF2B5EF4-FFF2-40B4-BE49-F238E27FC236}">
                <a16:creationId xmlns:a16="http://schemas.microsoft.com/office/drawing/2014/main" id="{1CCFC968-A7AA-1044-B45F-F053888C48C1}"/>
              </a:ext>
            </a:extLst>
          </p:cNvPr>
          <p:cNvCxnSpPr>
            <a:cxnSpLocks/>
          </p:cNvCxnSpPr>
          <p:nvPr/>
        </p:nvCxnSpPr>
        <p:spPr>
          <a:xfrm>
            <a:off x="8836075" y="2504551"/>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descr=" 21">
            <a:extLst>
              <a:ext uri="{FF2B5EF4-FFF2-40B4-BE49-F238E27FC236}">
                <a16:creationId xmlns:a16="http://schemas.microsoft.com/office/drawing/2014/main" id="{62935503-E7DB-A642-90DA-6B87A2362E7B}"/>
              </a:ext>
            </a:extLst>
          </p:cNvPr>
          <p:cNvCxnSpPr>
            <a:cxnSpLocks/>
          </p:cNvCxnSpPr>
          <p:nvPr/>
        </p:nvCxnSpPr>
        <p:spPr>
          <a:xfrm>
            <a:off x="8836075" y="2962846"/>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Wordline" descr=" 22">
            <a:extLst>
              <a:ext uri="{FF2B5EF4-FFF2-40B4-BE49-F238E27FC236}">
                <a16:creationId xmlns:a16="http://schemas.microsoft.com/office/drawing/2014/main" id="{798573D6-7501-6A43-8C3B-475B367D43E6}"/>
              </a:ext>
            </a:extLst>
          </p:cNvPr>
          <p:cNvCxnSpPr>
            <a:cxnSpLocks/>
          </p:cNvCxnSpPr>
          <p:nvPr/>
        </p:nvCxnSpPr>
        <p:spPr>
          <a:xfrm>
            <a:off x="8849930" y="346854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descr=" 23">
            <a:extLst>
              <a:ext uri="{FF2B5EF4-FFF2-40B4-BE49-F238E27FC236}">
                <a16:creationId xmlns:a16="http://schemas.microsoft.com/office/drawing/2014/main" id="{38B510EC-6A7F-7048-BC2B-6B94B94D57B5}"/>
              </a:ext>
            </a:extLst>
          </p:cNvPr>
          <p:cNvSpPr>
            <a:spLocks/>
          </p:cNvSpPr>
          <p:nvPr/>
        </p:nvSpPr>
        <p:spPr>
          <a:xfrm>
            <a:off x="9083218" y="2260124"/>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4" name="Rectangle 23" descr=" 24">
            <a:extLst>
              <a:ext uri="{FF2B5EF4-FFF2-40B4-BE49-F238E27FC236}">
                <a16:creationId xmlns:a16="http://schemas.microsoft.com/office/drawing/2014/main" id="{C0BB795F-0684-D94F-9752-505B9A672CC6}"/>
              </a:ext>
            </a:extLst>
          </p:cNvPr>
          <p:cNvSpPr>
            <a:spLocks/>
          </p:cNvSpPr>
          <p:nvPr/>
        </p:nvSpPr>
        <p:spPr>
          <a:xfrm>
            <a:off x="9081049" y="2748757"/>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5" name="Rectangle 24" descr=" 25">
            <a:extLst>
              <a:ext uri="{FF2B5EF4-FFF2-40B4-BE49-F238E27FC236}">
                <a16:creationId xmlns:a16="http://schemas.microsoft.com/office/drawing/2014/main" id="{6C2D5851-09C8-FD48-B15D-D5DBFC344075}"/>
              </a:ext>
            </a:extLst>
          </p:cNvPr>
          <p:cNvSpPr>
            <a:spLocks/>
          </p:cNvSpPr>
          <p:nvPr/>
        </p:nvSpPr>
        <p:spPr>
          <a:xfrm>
            <a:off x="9081049" y="3242161"/>
            <a:ext cx="263107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6" name="Rectangle 25" descr=" 26">
            <a:extLst>
              <a:ext uri="{FF2B5EF4-FFF2-40B4-BE49-F238E27FC236}">
                <a16:creationId xmlns:a16="http://schemas.microsoft.com/office/drawing/2014/main" id="{6CF681C8-604F-7A49-80C3-FE958B78C54A}"/>
              </a:ext>
            </a:extLst>
          </p:cNvPr>
          <p:cNvSpPr/>
          <p:nvPr/>
        </p:nvSpPr>
        <p:spPr>
          <a:xfrm>
            <a:off x="9083217" y="1764261"/>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33" name="TextBox 32" descr=" 33">
            <a:extLst>
              <a:ext uri="{FF2B5EF4-FFF2-40B4-BE49-F238E27FC236}">
                <a16:creationId xmlns:a16="http://schemas.microsoft.com/office/drawing/2014/main" id="{EB242ACB-9A20-E84C-854E-28F530920984}"/>
              </a:ext>
            </a:extLst>
          </p:cNvPr>
          <p:cNvSpPr txBox="1"/>
          <p:nvPr/>
        </p:nvSpPr>
        <p:spPr>
          <a:xfrm>
            <a:off x="9766075" y="5466310"/>
            <a:ext cx="1261017" cy="461665"/>
          </a:xfrm>
          <a:prstGeom prst="rect">
            <a:avLst/>
          </a:prstGeom>
          <a:noFill/>
        </p:spPr>
        <p:txBody>
          <a:bodyPr wrap="square" rtlCol="0">
            <a:spAutoFit/>
          </a:bodyPr>
          <a:lstStyle/>
          <a:p>
            <a:pPr algn="ctr"/>
            <a:r>
              <a:rPr lang="en-US" sz="2400" b="1" dirty="0"/>
              <a:t>DRAM</a:t>
            </a:r>
          </a:p>
        </p:txBody>
      </p:sp>
      <p:cxnSp>
        <p:nvCxnSpPr>
          <p:cNvPr id="42" name="Wordline" descr=" 42">
            <a:extLst>
              <a:ext uri="{FF2B5EF4-FFF2-40B4-BE49-F238E27FC236}">
                <a16:creationId xmlns:a16="http://schemas.microsoft.com/office/drawing/2014/main" id="{1382331C-EC13-4147-9DB0-7762F58A031D}"/>
              </a:ext>
            </a:extLst>
          </p:cNvPr>
          <p:cNvCxnSpPr>
            <a:cxnSpLocks/>
          </p:cNvCxnSpPr>
          <p:nvPr/>
        </p:nvCxnSpPr>
        <p:spPr>
          <a:xfrm>
            <a:off x="8836075" y="3953814"/>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descr=" 43">
            <a:extLst>
              <a:ext uri="{FF2B5EF4-FFF2-40B4-BE49-F238E27FC236}">
                <a16:creationId xmlns:a16="http://schemas.microsoft.com/office/drawing/2014/main" id="{E19A8BBE-33AF-A64D-8C61-333BF06287BA}"/>
              </a:ext>
            </a:extLst>
          </p:cNvPr>
          <p:cNvCxnSpPr>
            <a:cxnSpLocks/>
          </p:cNvCxnSpPr>
          <p:nvPr/>
        </p:nvCxnSpPr>
        <p:spPr>
          <a:xfrm>
            <a:off x="8836075" y="441210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Wordline" descr=" 44">
            <a:extLst>
              <a:ext uri="{FF2B5EF4-FFF2-40B4-BE49-F238E27FC236}">
                <a16:creationId xmlns:a16="http://schemas.microsoft.com/office/drawing/2014/main" id="{4990DAA6-856C-6A44-886B-260AD0A34821}"/>
              </a:ext>
            </a:extLst>
          </p:cNvPr>
          <p:cNvCxnSpPr>
            <a:cxnSpLocks/>
          </p:cNvCxnSpPr>
          <p:nvPr/>
        </p:nvCxnSpPr>
        <p:spPr>
          <a:xfrm>
            <a:off x="8849930" y="4917812"/>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descr=" 45">
            <a:extLst>
              <a:ext uri="{FF2B5EF4-FFF2-40B4-BE49-F238E27FC236}">
                <a16:creationId xmlns:a16="http://schemas.microsoft.com/office/drawing/2014/main" id="{5EAA7DD0-51D0-0D4F-9297-7CE79D2558F0}"/>
              </a:ext>
            </a:extLst>
          </p:cNvPr>
          <p:cNvSpPr>
            <a:spLocks/>
          </p:cNvSpPr>
          <p:nvPr/>
        </p:nvSpPr>
        <p:spPr>
          <a:xfrm>
            <a:off x="9083218" y="4226406"/>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6" name="Rectangle 45" descr=" 46">
            <a:extLst>
              <a:ext uri="{FF2B5EF4-FFF2-40B4-BE49-F238E27FC236}">
                <a16:creationId xmlns:a16="http://schemas.microsoft.com/office/drawing/2014/main" id="{5BE2850C-E40D-6F47-B451-2535AE2EB844}"/>
              </a:ext>
            </a:extLst>
          </p:cNvPr>
          <p:cNvSpPr>
            <a:spLocks/>
          </p:cNvSpPr>
          <p:nvPr/>
        </p:nvSpPr>
        <p:spPr>
          <a:xfrm>
            <a:off x="9081049" y="4715039"/>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7" name="Rectangle 46" descr=" 47">
            <a:extLst>
              <a:ext uri="{FF2B5EF4-FFF2-40B4-BE49-F238E27FC236}">
                <a16:creationId xmlns:a16="http://schemas.microsoft.com/office/drawing/2014/main" id="{3929131B-B7D6-0E41-B038-97895FAA3B11}"/>
              </a:ext>
            </a:extLst>
          </p:cNvPr>
          <p:cNvSpPr/>
          <p:nvPr/>
        </p:nvSpPr>
        <p:spPr>
          <a:xfrm>
            <a:off x="9083217" y="3730543"/>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57" name="TextBox 56" descr=" 57">
            <a:extLst>
              <a:ext uri="{FF2B5EF4-FFF2-40B4-BE49-F238E27FC236}">
                <a16:creationId xmlns:a16="http://schemas.microsoft.com/office/drawing/2014/main" id="{14770D19-34E9-C94D-9B11-9EF695DE99AA}"/>
              </a:ext>
            </a:extLst>
          </p:cNvPr>
          <p:cNvSpPr txBox="1"/>
          <p:nvPr/>
        </p:nvSpPr>
        <p:spPr>
          <a:xfrm>
            <a:off x="1096105" y="4926395"/>
            <a:ext cx="4558853" cy="461665"/>
          </a:xfrm>
          <a:prstGeom prst="rect">
            <a:avLst/>
          </a:prstGeom>
          <a:noFill/>
        </p:spPr>
        <p:txBody>
          <a:bodyPr wrap="square" rtlCol="0">
            <a:spAutoFit/>
          </a:bodyPr>
          <a:lstStyle/>
          <a:p>
            <a:pPr algn="ctr"/>
            <a:r>
              <a:rPr lang="en-US" sz="2400" b="1" dirty="0"/>
              <a:t>Memory Controller</a:t>
            </a:r>
          </a:p>
        </p:txBody>
      </p:sp>
      <p:sp>
        <p:nvSpPr>
          <p:cNvPr id="60" name="TextBox 59" descr=" 60">
            <a:extLst>
              <a:ext uri="{FF2B5EF4-FFF2-40B4-BE49-F238E27FC236}">
                <a16:creationId xmlns:a16="http://schemas.microsoft.com/office/drawing/2014/main" id="{35668963-3539-524E-ACFD-A3092242FE6B}"/>
              </a:ext>
            </a:extLst>
          </p:cNvPr>
          <p:cNvSpPr txBox="1"/>
          <p:nvPr/>
        </p:nvSpPr>
        <p:spPr>
          <a:xfrm>
            <a:off x="4137466" y="1653069"/>
            <a:ext cx="2090231" cy="461665"/>
          </a:xfrm>
          <a:prstGeom prst="rect">
            <a:avLst/>
          </a:prstGeom>
          <a:noFill/>
        </p:spPr>
        <p:txBody>
          <a:bodyPr wrap="square">
            <a:spAutoFit/>
          </a:bodyPr>
          <a:lstStyle/>
          <a:p>
            <a:r>
              <a:rPr lang="en-US" sz="2400" b="1" dirty="0"/>
              <a:t>RRS Structures</a:t>
            </a:r>
          </a:p>
        </p:txBody>
      </p:sp>
    </p:spTree>
    <p:extLst>
      <p:ext uri="{BB962C8B-B14F-4D97-AF65-F5344CB8AC3E}">
        <p14:creationId xmlns:p14="http://schemas.microsoft.com/office/powerpoint/2010/main" val="2622522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descr=" 56">
            <a:extLst>
              <a:ext uri="{FF2B5EF4-FFF2-40B4-BE49-F238E27FC236}">
                <a16:creationId xmlns:a16="http://schemas.microsoft.com/office/drawing/2014/main" id="{142A0E70-C425-784E-89F0-5887FF39F722}"/>
              </a:ext>
            </a:extLst>
          </p:cNvPr>
          <p:cNvSpPr/>
          <p:nvPr/>
        </p:nvSpPr>
        <p:spPr>
          <a:xfrm>
            <a:off x="266162" y="1549861"/>
            <a:ext cx="6218741" cy="329171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103D3909-310C-C54D-BAC8-59CCB2EF3E4B}"/>
              </a:ext>
            </a:extLst>
          </p:cNvPr>
          <p:cNvSpPr>
            <a:spLocks noGrp="1"/>
          </p:cNvSpPr>
          <p:nvPr>
            <p:ph type="title"/>
          </p:nvPr>
        </p:nvSpPr>
        <p:spPr/>
        <p:txBody>
          <a:bodyPr>
            <a:normAutofit/>
          </a:bodyPr>
          <a:lstStyle/>
          <a:p>
            <a:r>
              <a:rPr lang="en-US" sz="3600" dirty="0"/>
              <a:t>Implementation of Randomized Row Swap</a:t>
            </a:r>
          </a:p>
        </p:txBody>
      </p:sp>
      <p:sp>
        <p:nvSpPr>
          <p:cNvPr id="4" name="Slide Number Placeholder 3" descr=" 4">
            <a:extLst>
              <a:ext uri="{FF2B5EF4-FFF2-40B4-BE49-F238E27FC236}">
                <a16:creationId xmlns:a16="http://schemas.microsoft.com/office/drawing/2014/main" id="{6E457B8E-97A7-8142-9283-A27BBAF6A77C}"/>
              </a:ext>
            </a:extLst>
          </p:cNvPr>
          <p:cNvSpPr>
            <a:spLocks noGrp="1"/>
          </p:cNvSpPr>
          <p:nvPr>
            <p:ph type="sldNum" sz="quarter" idx="12"/>
          </p:nvPr>
        </p:nvSpPr>
        <p:spPr/>
        <p:txBody>
          <a:bodyPr/>
          <a:lstStyle/>
          <a:p>
            <a:r>
              <a:rPr lang="en-US"/>
              <a:t>18</a:t>
            </a:r>
          </a:p>
        </p:txBody>
      </p:sp>
      <p:sp>
        <p:nvSpPr>
          <p:cNvPr id="6" name="Right Arrow 5" descr=" 6">
            <a:extLst>
              <a:ext uri="{FF2B5EF4-FFF2-40B4-BE49-F238E27FC236}">
                <a16:creationId xmlns:a16="http://schemas.microsoft.com/office/drawing/2014/main" id="{0400AABC-252E-624F-8872-F387F6CE3A87}"/>
              </a:ext>
            </a:extLst>
          </p:cNvPr>
          <p:cNvSpPr/>
          <p:nvPr/>
        </p:nvSpPr>
        <p:spPr>
          <a:xfrm>
            <a:off x="2638382" y="2632378"/>
            <a:ext cx="839004" cy="460087"/>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descr=" 7">
            <a:extLst>
              <a:ext uri="{FF2B5EF4-FFF2-40B4-BE49-F238E27FC236}">
                <a16:creationId xmlns:a16="http://schemas.microsoft.com/office/drawing/2014/main" id="{1202DAFA-4256-7F4C-A73A-F7C8012BDD3C}"/>
              </a:ext>
            </a:extLst>
          </p:cNvPr>
          <p:cNvSpPr txBox="1"/>
          <p:nvPr/>
        </p:nvSpPr>
        <p:spPr>
          <a:xfrm>
            <a:off x="207455" y="2661821"/>
            <a:ext cx="2484121" cy="461665"/>
          </a:xfrm>
          <a:prstGeom prst="rect">
            <a:avLst/>
          </a:prstGeom>
          <a:noFill/>
        </p:spPr>
        <p:txBody>
          <a:bodyPr wrap="square" rtlCol="0">
            <a:spAutoFit/>
          </a:bodyPr>
          <a:lstStyle/>
          <a:p>
            <a:pPr algn="ctr"/>
            <a:r>
              <a:rPr lang="en-US" sz="2400" b="1" dirty="0"/>
              <a:t>DRAM Access</a:t>
            </a:r>
          </a:p>
        </p:txBody>
      </p:sp>
      <p:sp>
        <p:nvSpPr>
          <p:cNvPr id="8" name="Rectangle 7" descr=" 8">
            <a:extLst>
              <a:ext uri="{FF2B5EF4-FFF2-40B4-BE49-F238E27FC236}">
                <a16:creationId xmlns:a16="http://schemas.microsoft.com/office/drawing/2014/main" id="{A37968D9-2593-6241-8103-802D55C19C71}"/>
              </a:ext>
            </a:extLst>
          </p:cNvPr>
          <p:cNvSpPr/>
          <p:nvPr/>
        </p:nvSpPr>
        <p:spPr>
          <a:xfrm>
            <a:off x="3717165" y="3639251"/>
            <a:ext cx="2632423" cy="81882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Hot Row Tracker (HRT)</a:t>
            </a:r>
          </a:p>
          <a:p>
            <a:pPr algn="ctr"/>
            <a:r>
              <a:rPr lang="en-US" sz="1600" dirty="0"/>
              <a:t>[Graphene, MICRO’20]</a:t>
            </a:r>
          </a:p>
        </p:txBody>
      </p:sp>
      <p:sp>
        <p:nvSpPr>
          <p:cNvPr id="9" name="Rectangle 8" descr=" 9">
            <a:extLst>
              <a:ext uri="{FF2B5EF4-FFF2-40B4-BE49-F238E27FC236}">
                <a16:creationId xmlns:a16="http://schemas.microsoft.com/office/drawing/2014/main" id="{5F15F50E-85E8-E24C-B0E0-B07AFB8226B8}"/>
              </a:ext>
            </a:extLst>
          </p:cNvPr>
          <p:cNvSpPr/>
          <p:nvPr/>
        </p:nvSpPr>
        <p:spPr>
          <a:xfrm>
            <a:off x="3691103" y="2530596"/>
            <a:ext cx="2632423" cy="818826"/>
          </a:xfrm>
          <a:prstGeom prst="rect">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Row Indirection Table (RIT)</a:t>
            </a:r>
          </a:p>
        </p:txBody>
      </p:sp>
      <p:cxnSp>
        <p:nvCxnSpPr>
          <p:cNvPr id="11" name="Elbow Connector 10" descr=" 11">
            <a:extLst>
              <a:ext uri="{FF2B5EF4-FFF2-40B4-BE49-F238E27FC236}">
                <a16:creationId xmlns:a16="http://schemas.microsoft.com/office/drawing/2014/main" id="{BFF55F11-917F-2349-A451-54E1B14EF94E}"/>
              </a:ext>
            </a:extLst>
          </p:cNvPr>
          <p:cNvCxnSpPr>
            <a:cxnSpLocks/>
          </p:cNvCxnSpPr>
          <p:nvPr/>
        </p:nvCxnSpPr>
        <p:spPr>
          <a:xfrm flipV="1">
            <a:off x="6323526" y="2005785"/>
            <a:ext cx="2298831" cy="1099365"/>
          </a:xfrm>
          <a:prstGeom prst="bentConnector3">
            <a:avLst/>
          </a:prstGeom>
          <a:ln w="57150">
            <a:solidFill>
              <a:srgbClr val="23398E"/>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descr=" 12">
            <a:extLst>
              <a:ext uri="{FF2B5EF4-FFF2-40B4-BE49-F238E27FC236}">
                <a16:creationId xmlns:a16="http://schemas.microsoft.com/office/drawing/2014/main" id="{8A2D37A2-A246-7E43-A76E-9055A7170E9C}"/>
              </a:ext>
            </a:extLst>
          </p:cNvPr>
          <p:cNvSpPr txBox="1"/>
          <p:nvPr/>
        </p:nvSpPr>
        <p:spPr>
          <a:xfrm>
            <a:off x="7071114" y="1422237"/>
            <a:ext cx="1599157" cy="461665"/>
          </a:xfrm>
          <a:prstGeom prst="rect">
            <a:avLst/>
          </a:prstGeom>
          <a:noFill/>
        </p:spPr>
        <p:txBody>
          <a:bodyPr wrap="square" rtlCol="0">
            <a:spAutoFit/>
          </a:bodyPr>
          <a:lstStyle/>
          <a:p>
            <a:pPr algn="ctr"/>
            <a:r>
              <a:rPr lang="en-US" sz="2400" b="1" dirty="0"/>
              <a:t>Swapped</a:t>
            </a:r>
            <a:endParaRPr lang="en-US" sz="2400" dirty="0"/>
          </a:p>
        </p:txBody>
      </p:sp>
      <p:sp>
        <p:nvSpPr>
          <p:cNvPr id="13" name="TextBox 12" descr=" 13">
            <a:extLst>
              <a:ext uri="{FF2B5EF4-FFF2-40B4-BE49-F238E27FC236}">
                <a16:creationId xmlns:a16="http://schemas.microsoft.com/office/drawing/2014/main" id="{007C2A2A-2C2C-BB4F-B9D0-93D57323AA91}"/>
              </a:ext>
            </a:extLst>
          </p:cNvPr>
          <p:cNvSpPr txBox="1"/>
          <p:nvPr/>
        </p:nvSpPr>
        <p:spPr>
          <a:xfrm>
            <a:off x="5414055" y="3131435"/>
            <a:ext cx="4452961" cy="461665"/>
          </a:xfrm>
          <a:prstGeom prst="rect">
            <a:avLst/>
          </a:prstGeom>
          <a:noFill/>
        </p:spPr>
        <p:txBody>
          <a:bodyPr wrap="square" rtlCol="0">
            <a:spAutoFit/>
          </a:bodyPr>
          <a:lstStyle/>
          <a:p>
            <a:pPr algn="ctr"/>
            <a:r>
              <a:rPr lang="en-US" sz="2400" b="1" dirty="0"/>
              <a:t>Not Swapped</a:t>
            </a:r>
            <a:endParaRPr lang="en-US" sz="2400" dirty="0"/>
          </a:p>
        </p:txBody>
      </p:sp>
      <p:cxnSp>
        <p:nvCxnSpPr>
          <p:cNvPr id="14" name="Elbow Connector 13" descr=" 14">
            <a:extLst>
              <a:ext uri="{FF2B5EF4-FFF2-40B4-BE49-F238E27FC236}">
                <a16:creationId xmlns:a16="http://schemas.microsoft.com/office/drawing/2014/main" id="{9AD8B857-BDE7-5A43-8566-7CA91485A257}"/>
              </a:ext>
            </a:extLst>
          </p:cNvPr>
          <p:cNvCxnSpPr>
            <a:cxnSpLocks/>
          </p:cNvCxnSpPr>
          <p:nvPr/>
        </p:nvCxnSpPr>
        <p:spPr>
          <a:xfrm flipV="1">
            <a:off x="6323526" y="3105150"/>
            <a:ext cx="2298831" cy="15248"/>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ight Arrow 16" descr=" 17">
            <a:extLst>
              <a:ext uri="{FF2B5EF4-FFF2-40B4-BE49-F238E27FC236}">
                <a16:creationId xmlns:a16="http://schemas.microsoft.com/office/drawing/2014/main" id="{C4E58708-A9BA-424F-8BBE-B5584DD8A510}"/>
              </a:ext>
            </a:extLst>
          </p:cNvPr>
          <p:cNvSpPr/>
          <p:nvPr/>
        </p:nvSpPr>
        <p:spPr>
          <a:xfrm rot="1595980">
            <a:off x="2605656" y="3358282"/>
            <a:ext cx="992441" cy="460088"/>
          </a:xfrm>
          <a:prstGeom prst="rightArrow">
            <a:avLst/>
          </a:prstGeom>
          <a:solidFill>
            <a:srgbClr val="2339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descr=" 18">
            <a:extLst>
              <a:ext uri="{FF2B5EF4-FFF2-40B4-BE49-F238E27FC236}">
                <a16:creationId xmlns:a16="http://schemas.microsoft.com/office/drawing/2014/main" id="{2C2FF342-7EE1-3F4A-83F9-7B3C6EDF7ABE}"/>
              </a:ext>
            </a:extLst>
          </p:cNvPr>
          <p:cNvSpPr/>
          <p:nvPr/>
        </p:nvSpPr>
        <p:spPr>
          <a:xfrm>
            <a:off x="8718186" y="1406659"/>
            <a:ext cx="3207651" cy="412413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 name="Straight Connector 18" descr=" 19">
            <a:extLst>
              <a:ext uri="{FF2B5EF4-FFF2-40B4-BE49-F238E27FC236}">
                <a16:creationId xmlns:a16="http://schemas.microsoft.com/office/drawing/2014/main" id="{9D4438CD-3CBA-254C-9329-F8809890A6B7}"/>
              </a:ext>
            </a:extLst>
          </p:cNvPr>
          <p:cNvCxnSpPr>
            <a:cxnSpLocks/>
          </p:cNvCxnSpPr>
          <p:nvPr/>
        </p:nvCxnSpPr>
        <p:spPr>
          <a:xfrm>
            <a:off x="8836077" y="2005785"/>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Wordline" descr=" 20">
            <a:extLst>
              <a:ext uri="{FF2B5EF4-FFF2-40B4-BE49-F238E27FC236}">
                <a16:creationId xmlns:a16="http://schemas.microsoft.com/office/drawing/2014/main" id="{1CCFC968-A7AA-1044-B45F-F053888C48C1}"/>
              </a:ext>
            </a:extLst>
          </p:cNvPr>
          <p:cNvCxnSpPr>
            <a:cxnSpLocks/>
          </p:cNvCxnSpPr>
          <p:nvPr/>
        </p:nvCxnSpPr>
        <p:spPr>
          <a:xfrm>
            <a:off x="8836075" y="2504551"/>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descr=" 21">
            <a:extLst>
              <a:ext uri="{FF2B5EF4-FFF2-40B4-BE49-F238E27FC236}">
                <a16:creationId xmlns:a16="http://schemas.microsoft.com/office/drawing/2014/main" id="{62935503-E7DB-A642-90DA-6B87A2362E7B}"/>
              </a:ext>
            </a:extLst>
          </p:cNvPr>
          <p:cNvCxnSpPr>
            <a:cxnSpLocks/>
          </p:cNvCxnSpPr>
          <p:nvPr/>
        </p:nvCxnSpPr>
        <p:spPr>
          <a:xfrm>
            <a:off x="8836075" y="2962846"/>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Wordline" descr=" 22">
            <a:extLst>
              <a:ext uri="{FF2B5EF4-FFF2-40B4-BE49-F238E27FC236}">
                <a16:creationId xmlns:a16="http://schemas.microsoft.com/office/drawing/2014/main" id="{798573D6-7501-6A43-8C3B-475B367D43E6}"/>
              </a:ext>
            </a:extLst>
          </p:cNvPr>
          <p:cNvCxnSpPr>
            <a:cxnSpLocks/>
          </p:cNvCxnSpPr>
          <p:nvPr/>
        </p:nvCxnSpPr>
        <p:spPr>
          <a:xfrm>
            <a:off x="8849930" y="346854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descr=" 23">
            <a:extLst>
              <a:ext uri="{FF2B5EF4-FFF2-40B4-BE49-F238E27FC236}">
                <a16:creationId xmlns:a16="http://schemas.microsoft.com/office/drawing/2014/main" id="{38B510EC-6A7F-7048-BC2B-6B94B94D57B5}"/>
              </a:ext>
            </a:extLst>
          </p:cNvPr>
          <p:cNvSpPr>
            <a:spLocks/>
          </p:cNvSpPr>
          <p:nvPr/>
        </p:nvSpPr>
        <p:spPr>
          <a:xfrm>
            <a:off x="9083218" y="2260124"/>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4" name="Rectangle 23" descr=" 24">
            <a:extLst>
              <a:ext uri="{FF2B5EF4-FFF2-40B4-BE49-F238E27FC236}">
                <a16:creationId xmlns:a16="http://schemas.microsoft.com/office/drawing/2014/main" id="{C0BB795F-0684-D94F-9752-505B9A672CC6}"/>
              </a:ext>
            </a:extLst>
          </p:cNvPr>
          <p:cNvSpPr>
            <a:spLocks/>
          </p:cNvSpPr>
          <p:nvPr/>
        </p:nvSpPr>
        <p:spPr>
          <a:xfrm>
            <a:off x="9081049" y="2748757"/>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5" name="Rectangle 24" descr=" 25">
            <a:extLst>
              <a:ext uri="{FF2B5EF4-FFF2-40B4-BE49-F238E27FC236}">
                <a16:creationId xmlns:a16="http://schemas.microsoft.com/office/drawing/2014/main" id="{6C2D5851-09C8-FD48-B15D-D5DBFC344075}"/>
              </a:ext>
            </a:extLst>
          </p:cNvPr>
          <p:cNvSpPr>
            <a:spLocks/>
          </p:cNvSpPr>
          <p:nvPr/>
        </p:nvSpPr>
        <p:spPr>
          <a:xfrm>
            <a:off x="9081049" y="3242161"/>
            <a:ext cx="263107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26" name="Rectangle 25" descr=" 26">
            <a:extLst>
              <a:ext uri="{FF2B5EF4-FFF2-40B4-BE49-F238E27FC236}">
                <a16:creationId xmlns:a16="http://schemas.microsoft.com/office/drawing/2014/main" id="{6CF681C8-604F-7A49-80C3-FE958B78C54A}"/>
              </a:ext>
            </a:extLst>
          </p:cNvPr>
          <p:cNvSpPr/>
          <p:nvPr/>
        </p:nvSpPr>
        <p:spPr>
          <a:xfrm>
            <a:off x="9083217" y="1764261"/>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33" name="TextBox 32" descr=" 33">
            <a:extLst>
              <a:ext uri="{FF2B5EF4-FFF2-40B4-BE49-F238E27FC236}">
                <a16:creationId xmlns:a16="http://schemas.microsoft.com/office/drawing/2014/main" id="{EB242ACB-9A20-E84C-854E-28F530920984}"/>
              </a:ext>
            </a:extLst>
          </p:cNvPr>
          <p:cNvSpPr txBox="1"/>
          <p:nvPr/>
        </p:nvSpPr>
        <p:spPr>
          <a:xfrm>
            <a:off x="9766075" y="5466310"/>
            <a:ext cx="1261017" cy="461665"/>
          </a:xfrm>
          <a:prstGeom prst="rect">
            <a:avLst/>
          </a:prstGeom>
          <a:noFill/>
        </p:spPr>
        <p:txBody>
          <a:bodyPr wrap="square" rtlCol="0">
            <a:spAutoFit/>
          </a:bodyPr>
          <a:lstStyle/>
          <a:p>
            <a:pPr algn="ctr"/>
            <a:r>
              <a:rPr lang="en-US" sz="2400" b="1" dirty="0"/>
              <a:t>DRAM</a:t>
            </a:r>
          </a:p>
        </p:txBody>
      </p:sp>
      <p:cxnSp>
        <p:nvCxnSpPr>
          <p:cNvPr id="42" name="Wordline" descr=" 42">
            <a:extLst>
              <a:ext uri="{FF2B5EF4-FFF2-40B4-BE49-F238E27FC236}">
                <a16:creationId xmlns:a16="http://schemas.microsoft.com/office/drawing/2014/main" id="{1382331C-EC13-4147-9DB0-7762F58A031D}"/>
              </a:ext>
            </a:extLst>
          </p:cNvPr>
          <p:cNvCxnSpPr>
            <a:cxnSpLocks/>
          </p:cNvCxnSpPr>
          <p:nvPr/>
        </p:nvCxnSpPr>
        <p:spPr>
          <a:xfrm>
            <a:off x="8836075" y="3953814"/>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descr=" 43">
            <a:extLst>
              <a:ext uri="{FF2B5EF4-FFF2-40B4-BE49-F238E27FC236}">
                <a16:creationId xmlns:a16="http://schemas.microsoft.com/office/drawing/2014/main" id="{E19A8BBE-33AF-A64D-8C61-333BF06287BA}"/>
              </a:ext>
            </a:extLst>
          </p:cNvPr>
          <p:cNvCxnSpPr>
            <a:cxnSpLocks/>
          </p:cNvCxnSpPr>
          <p:nvPr/>
        </p:nvCxnSpPr>
        <p:spPr>
          <a:xfrm>
            <a:off x="8836075" y="4412109"/>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Wordline" descr=" 44">
            <a:extLst>
              <a:ext uri="{FF2B5EF4-FFF2-40B4-BE49-F238E27FC236}">
                <a16:creationId xmlns:a16="http://schemas.microsoft.com/office/drawing/2014/main" id="{4990DAA6-856C-6A44-886B-260AD0A34821}"/>
              </a:ext>
            </a:extLst>
          </p:cNvPr>
          <p:cNvCxnSpPr>
            <a:cxnSpLocks/>
          </p:cNvCxnSpPr>
          <p:nvPr/>
        </p:nvCxnSpPr>
        <p:spPr>
          <a:xfrm>
            <a:off x="8849930" y="4917812"/>
            <a:ext cx="303105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descr=" 45">
            <a:extLst>
              <a:ext uri="{FF2B5EF4-FFF2-40B4-BE49-F238E27FC236}">
                <a16:creationId xmlns:a16="http://schemas.microsoft.com/office/drawing/2014/main" id="{5EAA7DD0-51D0-0D4F-9297-7CE79D2558F0}"/>
              </a:ext>
            </a:extLst>
          </p:cNvPr>
          <p:cNvSpPr>
            <a:spLocks/>
          </p:cNvSpPr>
          <p:nvPr/>
        </p:nvSpPr>
        <p:spPr>
          <a:xfrm>
            <a:off x="9083218" y="4226406"/>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6" name="Rectangle 45" descr=" 46">
            <a:extLst>
              <a:ext uri="{FF2B5EF4-FFF2-40B4-BE49-F238E27FC236}">
                <a16:creationId xmlns:a16="http://schemas.microsoft.com/office/drawing/2014/main" id="{5BE2850C-E40D-6F47-B451-2535AE2EB844}"/>
              </a:ext>
            </a:extLst>
          </p:cNvPr>
          <p:cNvSpPr>
            <a:spLocks/>
          </p:cNvSpPr>
          <p:nvPr/>
        </p:nvSpPr>
        <p:spPr>
          <a:xfrm>
            <a:off x="9081049" y="4715039"/>
            <a:ext cx="2631070"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7" name="Rectangle 46" descr=" 47">
            <a:extLst>
              <a:ext uri="{FF2B5EF4-FFF2-40B4-BE49-F238E27FC236}">
                <a16:creationId xmlns:a16="http://schemas.microsoft.com/office/drawing/2014/main" id="{3929131B-B7D6-0E41-B038-97895FAA3B11}"/>
              </a:ext>
            </a:extLst>
          </p:cNvPr>
          <p:cNvSpPr/>
          <p:nvPr/>
        </p:nvSpPr>
        <p:spPr>
          <a:xfrm>
            <a:off x="9083217" y="3730543"/>
            <a:ext cx="2629440"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57" name="TextBox 56" descr=" 57">
            <a:extLst>
              <a:ext uri="{FF2B5EF4-FFF2-40B4-BE49-F238E27FC236}">
                <a16:creationId xmlns:a16="http://schemas.microsoft.com/office/drawing/2014/main" id="{14770D19-34E9-C94D-9B11-9EF695DE99AA}"/>
              </a:ext>
            </a:extLst>
          </p:cNvPr>
          <p:cNvSpPr txBox="1"/>
          <p:nvPr/>
        </p:nvSpPr>
        <p:spPr>
          <a:xfrm>
            <a:off x="1096105" y="4926395"/>
            <a:ext cx="4558853" cy="461665"/>
          </a:xfrm>
          <a:prstGeom prst="rect">
            <a:avLst/>
          </a:prstGeom>
          <a:noFill/>
        </p:spPr>
        <p:txBody>
          <a:bodyPr wrap="square" rtlCol="0">
            <a:spAutoFit/>
          </a:bodyPr>
          <a:lstStyle/>
          <a:p>
            <a:pPr algn="ctr"/>
            <a:r>
              <a:rPr lang="en-US" sz="2400" b="1" dirty="0"/>
              <a:t>Memory Controller</a:t>
            </a:r>
          </a:p>
        </p:txBody>
      </p:sp>
      <p:sp>
        <p:nvSpPr>
          <p:cNvPr id="60" name="TextBox 59" descr=" 60">
            <a:extLst>
              <a:ext uri="{FF2B5EF4-FFF2-40B4-BE49-F238E27FC236}">
                <a16:creationId xmlns:a16="http://schemas.microsoft.com/office/drawing/2014/main" id="{35668963-3539-524E-ACFD-A3092242FE6B}"/>
              </a:ext>
            </a:extLst>
          </p:cNvPr>
          <p:cNvSpPr txBox="1"/>
          <p:nvPr/>
        </p:nvSpPr>
        <p:spPr>
          <a:xfrm>
            <a:off x="4137466" y="1653069"/>
            <a:ext cx="2090231" cy="461665"/>
          </a:xfrm>
          <a:prstGeom prst="rect">
            <a:avLst/>
          </a:prstGeom>
          <a:noFill/>
        </p:spPr>
        <p:txBody>
          <a:bodyPr wrap="square">
            <a:spAutoFit/>
          </a:bodyPr>
          <a:lstStyle/>
          <a:p>
            <a:r>
              <a:rPr lang="en-US" sz="2400" b="1" dirty="0"/>
              <a:t>RRS Structures</a:t>
            </a:r>
          </a:p>
        </p:txBody>
      </p:sp>
      <p:sp>
        <p:nvSpPr>
          <p:cNvPr id="32" name="Rectangle 31" descr=" 34">
            <a:extLst>
              <a:ext uri="{FF2B5EF4-FFF2-40B4-BE49-F238E27FC236}">
                <a16:creationId xmlns:a16="http://schemas.microsoft.com/office/drawing/2014/main" id="{FA727F29-CA6B-4949-AC75-EFD7E4BE569D}"/>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SRAM Storage Overheads (RIT, HRT) </a:t>
            </a:r>
            <a:r>
              <a:rPr lang="en-US" sz="2400" b="1" dirty="0">
                <a:sym typeface="Wingdings" pitchFamily="2" charset="2"/>
              </a:rPr>
              <a:t></a:t>
            </a:r>
            <a:r>
              <a:rPr lang="en-US" sz="2400" b="1" dirty="0"/>
              <a:t> 45 KB Per DRAM Bank x 16 Banks </a:t>
            </a:r>
            <a:r>
              <a:rPr lang="en-US" sz="2400" b="1" dirty="0">
                <a:sym typeface="Wingdings" pitchFamily="2" charset="2"/>
              </a:rPr>
              <a:t> 720 KB of SRAM </a:t>
            </a:r>
            <a:r>
              <a:rPr lang="en-US" sz="2400" b="1" dirty="0"/>
              <a:t>  </a:t>
            </a:r>
          </a:p>
        </p:txBody>
      </p:sp>
    </p:spTree>
    <p:extLst>
      <p:ext uri="{BB962C8B-B14F-4D97-AF65-F5344CB8AC3E}">
        <p14:creationId xmlns:p14="http://schemas.microsoft.com/office/powerpoint/2010/main" val="3456947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36EF57D5-A050-0C47-9334-B9EC1D654C8C}"/>
              </a:ext>
            </a:extLst>
          </p:cNvPr>
          <p:cNvSpPr>
            <a:spLocks noGrp="1"/>
          </p:cNvSpPr>
          <p:nvPr>
            <p:ph type="title"/>
          </p:nvPr>
        </p:nvSpPr>
        <p:spPr/>
        <p:txBody>
          <a:bodyPr/>
          <a:lstStyle/>
          <a:p>
            <a:r>
              <a:rPr lang="en-US" dirty="0"/>
              <a:t>Performance Impact of Row Swaps</a:t>
            </a:r>
          </a:p>
        </p:txBody>
      </p:sp>
      <p:sp>
        <p:nvSpPr>
          <p:cNvPr id="4" name="Slide Number Placeholder 3" descr=" 4">
            <a:extLst>
              <a:ext uri="{FF2B5EF4-FFF2-40B4-BE49-F238E27FC236}">
                <a16:creationId xmlns:a16="http://schemas.microsoft.com/office/drawing/2014/main" id="{7465C355-8B7A-D64D-B857-47BCB80EC47C}"/>
              </a:ext>
            </a:extLst>
          </p:cNvPr>
          <p:cNvSpPr>
            <a:spLocks noGrp="1"/>
          </p:cNvSpPr>
          <p:nvPr>
            <p:ph type="sldNum" sz="quarter" idx="12"/>
          </p:nvPr>
        </p:nvSpPr>
        <p:spPr>
          <a:xfrm>
            <a:off x="8955374" y="7825920"/>
            <a:ext cx="2743200" cy="365125"/>
          </a:xfrm>
        </p:spPr>
        <p:txBody>
          <a:bodyPr/>
          <a:lstStyle/>
          <a:p>
            <a:r>
              <a:rPr lang="en-US"/>
              <a:t>19</a:t>
            </a:r>
          </a:p>
        </p:txBody>
      </p:sp>
      <p:sp>
        <p:nvSpPr>
          <p:cNvPr id="18" name="TextBox 17" descr=" 18">
            <a:extLst>
              <a:ext uri="{FF2B5EF4-FFF2-40B4-BE49-F238E27FC236}">
                <a16:creationId xmlns:a16="http://schemas.microsoft.com/office/drawing/2014/main" id="{24DA725D-F4D7-F148-966A-D5931A69D67F}"/>
              </a:ext>
            </a:extLst>
          </p:cNvPr>
          <p:cNvSpPr txBox="1"/>
          <p:nvPr/>
        </p:nvSpPr>
        <p:spPr>
          <a:xfrm>
            <a:off x="397346" y="1171151"/>
            <a:ext cx="5936931" cy="769441"/>
          </a:xfrm>
          <a:prstGeom prst="rect">
            <a:avLst/>
          </a:prstGeom>
          <a:noFill/>
        </p:spPr>
        <p:txBody>
          <a:bodyPr wrap="square" rtlCol="0">
            <a:spAutoFit/>
          </a:bodyPr>
          <a:lstStyle/>
          <a:p>
            <a:pPr algn="ctr"/>
            <a:r>
              <a:rPr lang="en-US" sz="2400" b="1" u="sng" dirty="0"/>
              <a:t>Frequency of Row Swaps Per 64ms</a:t>
            </a:r>
          </a:p>
          <a:p>
            <a:pPr algn="ctr"/>
            <a:r>
              <a:rPr lang="en-US" sz="2000" dirty="0"/>
              <a:t>(1.5 microseconds per swap)</a:t>
            </a:r>
          </a:p>
        </p:txBody>
      </p:sp>
      <p:sp>
        <p:nvSpPr>
          <p:cNvPr id="11" name="Rectangle 10" descr=" 11">
            <a:extLst>
              <a:ext uri="{FF2B5EF4-FFF2-40B4-BE49-F238E27FC236}">
                <a16:creationId xmlns:a16="http://schemas.microsoft.com/office/drawing/2014/main" id="{0974D24F-AAA8-9E4F-AFEF-F94DBD68DF04}"/>
              </a:ext>
            </a:extLst>
          </p:cNvPr>
          <p:cNvSpPr/>
          <p:nvPr/>
        </p:nvSpPr>
        <p:spPr>
          <a:xfrm>
            <a:off x="9464721" y="2172405"/>
            <a:ext cx="202270" cy="260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art 32" descr=" 33">
            <a:extLst>
              <a:ext uri="{FF2B5EF4-FFF2-40B4-BE49-F238E27FC236}">
                <a16:creationId xmlns:a16="http://schemas.microsoft.com/office/drawing/2014/main" id="{41910316-F797-9741-9C86-6C1345CD8E50}"/>
              </a:ext>
            </a:extLst>
          </p:cNvPr>
          <p:cNvGraphicFramePr/>
          <p:nvPr>
            <p:extLst>
              <p:ext uri="{D42A27DB-BD31-4B8C-83A1-F6EECF244321}">
                <p14:modId xmlns:p14="http://schemas.microsoft.com/office/powerpoint/2010/main" val="4010273074"/>
              </p:ext>
            </p:extLst>
          </p:nvPr>
        </p:nvGraphicFramePr>
        <p:xfrm>
          <a:off x="1112614" y="1847394"/>
          <a:ext cx="4274128" cy="3839455"/>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descr=" 7">
            <a:extLst>
              <a:ext uri="{FF2B5EF4-FFF2-40B4-BE49-F238E27FC236}">
                <a16:creationId xmlns:a16="http://schemas.microsoft.com/office/drawing/2014/main" id="{EA0F4C08-88BC-ED4C-AD9E-0AA09C76698F}"/>
              </a:ext>
            </a:extLst>
          </p:cNvPr>
          <p:cNvCxnSpPr>
            <a:cxnSpLocks/>
          </p:cNvCxnSpPr>
          <p:nvPr/>
        </p:nvCxnSpPr>
        <p:spPr>
          <a:xfrm flipH="1" flipV="1">
            <a:off x="4631313" y="2883320"/>
            <a:ext cx="382121" cy="315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descr=" 8">
            <a:extLst>
              <a:ext uri="{FF2B5EF4-FFF2-40B4-BE49-F238E27FC236}">
                <a16:creationId xmlns:a16="http://schemas.microsoft.com/office/drawing/2014/main" id="{458CAA5F-B0F0-9245-99CA-9A6A3A45BD46}"/>
              </a:ext>
            </a:extLst>
          </p:cNvPr>
          <p:cNvSpPr/>
          <p:nvPr/>
        </p:nvSpPr>
        <p:spPr>
          <a:xfrm>
            <a:off x="3805174" y="2356362"/>
            <a:ext cx="1454853" cy="55071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D7100"/>
                </a:solidFill>
              </a:rPr>
              <a:t>&lt; 100 Swaps Per 64ms</a:t>
            </a:r>
          </a:p>
        </p:txBody>
      </p:sp>
      <p:sp>
        <p:nvSpPr>
          <p:cNvPr id="5" name="Rectangle 4" descr=" 5">
            <a:extLst>
              <a:ext uri="{FF2B5EF4-FFF2-40B4-BE49-F238E27FC236}">
                <a16:creationId xmlns:a16="http://schemas.microsoft.com/office/drawing/2014/main" id="{69BFBB7B-C255-944F-8DAC-DBBD61D73BFC}"/>
              </a:ext>
            </a:extLst>
          </p:cNvPr>
          <p:cNvSpPr/>
          <p:nvPr/>
        </p:nvSpPr>
        <p:spPr>
          <a:xfrm>
            <a:off x="2144110" y="2356361"/>
            <a:ext cx="3115917" cy="226293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82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36EF57D5-A050-0C47-9334-B9EC1D654C8C}"/>
              </a:ext>
            </a:extLst>
          </p:cNvPr>
          <p:cNvSpPr>
            <a:spLocks noGrp="1"/>
          </p:cNvSpPr>
          <p:nvPr>
            <p:ph type="title"/>
          </p:nvPr>
        </p:nvSpPr>
        <p:spPr/>
        <p:txBody>
          <a:bodyPr/>
          <a:lstStyle/>
          <a:p>
            <a:r>
              <a:rPr lang="en-US" dirty="0"/>
              <a:t>Performance Impact of Row Swaps</a:t>
            </a:r>
          </a:p>
        </p:txBody>
      </p:sp>
      <p:sp>
        <p:nvSpPr>
          <p:cNvPr id="4" name="Slide Number Placeholder 3" descr=" 4">
            <a:extLst>
              <a:ext uri="{FF2B5EF4-FFF2-40B4-BE49-F238E27FC236}">
                <a16:creationId xmlns:a16="http://schemas.microsoft.com/office/drawing/2014/main" id="{7465C355-8B7A-D64D-B857-47BCB80EC47C}"/>
              </a:ext>
            </a:extLst>
          </p:cNvPr>
          <p:cNvSpPr>
            <a:spLocks noGrp="1"/>
          </p:cNvSpPr>
          <p:nvPr>
            <p:ph type="sldNum" sz="quarter" idx="12"/>
          </p:nvPr>
        </p:nvSpPr>
        <p:spPr>
          <a:xfrm>
            <a:off x="8955374" y="7825920"/>
            <a:ext cx="2743200" cy="365125"/>
          </a:xfrm>
        </p:spPr>
        <p:txBody>
          <a:bodyPr/>
          <a:lstStyle/>
          <a:p>
            <a:r>
              <a:rPr lang="en-US"/>
              <a:t>19</a:t>
            </a:r>
          </a:p>
        </p:txBody>
      </p:sp>
      <p:sp>
        <p:nvSpPr>
          <p:cNvPr id="18" name="TextBox 17" descr=" 18">
            <a:extLst>
              <a:ext uri="{FF2B5EF4-FFF2-40B4-BE49-F238E27FC236}">
                <a16:creationId xmlns:a16="http://schemas.microsoft.com/office/drawing/2014/main" id="{24DA725D-F4D7-F148-966A-D5931A69D67F}"/>
              </a:ext>
            </a:extLst>
          </p:cNvPr>
          <p:cNvSpPr txBox="1"/>
          <p:nvPr/>
        </p:nvSpPr>
        <p:spPr>
          <a:xfrm>
            <a:off x="397346" y="1171151"/>
            <a:ext cx="5936931" cy="769441"/>
          </a:xfrm>
          <a:prstGeom prst="rect">
            <a:avLst/>
          </a:prstGeom>
          <a:noFill/>
        </p:spPr>
        <p:txBody>
          <a:bodyPr wrap="square" rtlCol="0">
            <a:spAutoFit/>
          </a:bodyPr>
          <a:lstStyle/>
          <a:p>
            <a:pPr algn="ctr"/>
            <a:r>
              <a:rPr lang="en-US" sz="2400" b="1" u="sng" dirty="0"/>
              <a:t>Frequency of Row Swaps Per 64ms</a:t>
            </a:r>
          </a:p>
          <a:p>
            <a:pPr algn="ctr"/>
            <a:r>
              <a:rPr lang="en-US" sz="2000" dirty="0"/>
              <a:t>(1.5 microseconds per swap)</a:t>
            </a:r>
          </a:p>
        </p:txBody>
      </p:sp>
      <p:sp>
        <p:nvSpPr>
          <p:cNvPr id="12" name="TextBox 11" descr=" 23">
            <a:extLst>
              <a:ext uri="{FF2B5EF4-FFF2-40B4-BE49-F238E27FC236}">
                <a16:creationId xmlns:a16="http://schemas.microsoft.com/office/drawing/2014/main" id="{8EFE89E5-9023-674F-9BE5-8ADC05133DEA}"/>
              </a:ext>
            </a:extLst>
          </p:cNvPr>
          <p:cNvSpPr txBox="1"/>
          <p:nvPr/>
        </p:nvSpPr>
        <p:spPr>
          <a:xfrm>
            <a:off x="6377518" y="1208411"/>
            <a:ext cx="5217647" cy="769441"/>
          </a:xfrm>
          <a:prstGeom prst="rect">
            <a:avLst/>
          </a:prstGeom>
          <a:noFill/>
        </p:spPr>
        <p:txBody>
          <a:bodyPr wrap="square" rtlCol="0">
            <a:spAutoFit/>
          </a:bodyPr>
          <a:lstStyle/>
          <a:p>
            <a:pPr algn="ctr"/>
            <a:r>
              <a:rPr lang="en-US" sz="2400" b="1" u="sng" dirty="0"/>
              <a:t>Negligible Performance Impact </a:t>
            </a:r>
          </a:p>
          <a:p>
            <a:pPr algn="ctr"/>
            <a:r>
              <a:rPr lang="en-US" sz="2000" dirty="0"/>
              <a:t>(0.4% slowdown on average)</a:t>
            </a:r>
          </a:p>
        </p:txBody>
      </p:sp>
      <p:sp>
        <p:nvSpPr>
          <p:cNvPr id="11" name="Rectangle 10" descr=" 11">
            <a:extLst>
              <a:ext uri="{FF2B5EF4-FFF2-40B4-BE49-F238E27FC236}">
                <a16:creationId xmlns:a16="http://schemas.microsoft.com/office/drawing/2014/main" id="{0974D24F-AAA8-9E4F-AFEF-F94DBD68DF04}"/>
              </a:ext>
            </a:extLst>
          </p:cNvPr>
          <p:cNvSpPr/>
          <p:nvPr/>
        </p:nvSpPr>
        <p:spPr>
          <a:xfrm>
            <a:off x="9464721" y="2172405"/>
            <a:ext cx="202270" cy="260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descr=" 32">
            <a:extLst>
              <a:ext uri="{FF2B5EF4-FFF2-40B4-BE49-F238E27FC236}">
                <a16:creationId xmlns:a16="http://schemas.microsoft.com/office/drawing/2014/main" id="{A33DC0BE-30D0-4A4F-BF71-4AC5EAA35D6B}"/>
              </a:ext>
            </a:extLst>
          </p:cNvPr>
          <p:cNvGraphicFramePr/>
          <p:nvPr>
            <p:extLst>
              <p:ext uri="{D42A27DB-BD31-4B8C-83A1-F6EECF244321}">
                <p14:modId xmlns:p14="http://schemas.microsoft.com/office/powerpoint/2010/main" val="85612844"/>
              </p:ext>
            </p:extLst>
          </p:nvPr>
        </p:nvGraphicFramePr>
        <p:xfrm>
          <a:off x="6588165" y="1853462"/>
          <a:ext cx="4553851" cy="3839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descr=" 33">
            <a:extLst>
              <a:ext uri="{FF2B5EF4-FFF2-40B4-BE49-F238E27FC236}">
                <a16:creationId xmlns:a16="http://schemas.microsoft.com/office/drawing/2014/main" id="{41910316-F797-9741-9C86-6C1345CD8E50}"/>
              </a:ext>
            </a:extLst>
          </p:cNvPr>
          <p:cNvGraphicFramePr/>
          <p:nvPr>
            <p:extLst>
              <p:ext uri="{D42A27DB-BD31-4B8C-83A1-F6EECF244321}">
                <p14:modId xmlns:p14="http://schemas.microsoft.com/office/powerpoint/2010/main" val="2851251901"/>
              </p:ext>
            </p:extLst>
          </p:nvPr>
        </p:nvGraphicFramePr>
        <p:xfrm>
          <a:off x="1112614" y="1847394"/>
          <a:ext cx="4274128" cy="3839455"/>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descr=" 7">
            <a:extLst>
              <a:ext uri="{FF2B5EF4-FFF2-40B4-BE49-F238E27FC236}">
                <a16:creationId xmlns:a16="http://schemas.microsoft.com/office/drawing/2014/main" id="{EA0F4C08-88BC-ED4C-AD9E-0AA09C76698F}"/>
              </a:ext>
            </a:extLst>
          </p:cNvPr>
          <p:cNvCxnSpPr>
            <a:cxnSpLocks/>
          </p:cNvCxnSpPr>
          <p:nvPr/>
        </p:nvCxnSpPr>
        <p:spPr>
          <a:xfrm flipH="1" flipV="1">
            <a:off x="4631313" y="2883320"/>
            <a:ext cx="382121" cy="315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descr=" 8">
            <a:extLst>
              <a:ext uri="{FF2B5EF4-FFF2-40B4-BE49-F238E27FC236}">
                <a16:creationId xmlns:a16="http://schemas.microsoft.com/office/drawing/2014/main" id="{458CAA5F-B0F0-9245-99CA-9A6A3A45BD46}"/>
              </a:ext>
            </a:extLst>
          </p:cNvPr>
          <p:cNvSpPr/>
          <p:nvPr/>
        </p:nvSpPr>
        <p:spPr>
          <a:xfrm>
            <a:off x="3805174" y="2356362"/>
            <a:ext cx="1454853" cy="55071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D7100"/>
                </a:solidFill>
              </a:rPr>
              <a:t>&lt; 100 Swaps Per 64ms</a:t>
            </a:r>
          </a:p>
        </p:txBody>
      </p:sp>
      <p:sp>
        <p:nvSpPr>
          <p:cNvPr id="5" name="Rectangle 4" descr=" 5">
            <a:extLst>
              <a:ext uri="{FF2B5EF4-FFF2-40B4-BE49-F238E27FC236}">
                <a16:creationId xmlns:a16="http://schemas.microsoft.com/office/drawing/2014/main" id="{69BFBB7B-C255-944F-8DAC-DBBD61D73BFC}"/>
              </a:ext>
            </a:extLst>
          </p:cNvPr>
          <p:cNvSpPr/>
          <p:nvPr/>
        </p:nvSpPr>
        <p:spPr>
          <a:xfrm>
            <a:off x="2144110" y="2356361"/>
            <a:ext cx="3115917" cy="226293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15">
            <a:extLst>
              <a:ext uri="{FF2B5EF4-FFF2-40B4-BE49-F238E27FC236}">
                <a16:creationId xmlns:a16="http://schemas.microsoft.com/office/drawing/2014/main" id="{951A5966-158E-2C4B-ABE0-BA49F94F9D3C}"/>
              </a:ext>
            </a:extLst>
          </p:cNvPr>
          <p:cNvSpPr/>
          <p:nvPr/>
        </p:nvSpPr>
        <p:spPr>
          <a:xfrm>
            <a:off x="7747230" y="2320299"/>
            <a:ext cx="3115917" cy="226293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957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36EF57D5-A050-0C47-9334-B9EC1D654C8C}"/>
              </a:ext>
            </a:extLst>
          </p:cNvPr>
          <p:cNvSpPr>
            <a:spLocks noGrp="1"/>
          </p:cNvSpPr>
          <p:nvPr>
            <p:ph type="title"/>
          </p:nvPr>
        </p:nvSpPr>
        <p:spPr/>
        <p:txBody>
          <a:bodyPr/>
          <a:lstStyle/>
          <a:p>
            <a:r>
              <a:rPr lang="en-US" dirty="0"/>
              <a:t>Performance Impact of Row Swaps</a:t>
            </a:r>
          </a:p>
        </p:txBody>
      </p:sp>
      <p:sp>
        <p:nvSpPr>
          <p:cNvPr id="4" name="Slide Number Placeholder 3" descr=" 4">
            <a:extLst>
              <a:ext uri="{FF2B5EF4-FFF2-40B4-BE49-F238E27FC236}">
                <a16:creationId xmlns:a16="http://schemas.microsoft.com/office/drawing/2014/main" id="{7465C355-8B7A-D64D-B857-47BCB80EC47C}"/>
              </a:ext>
            </a:extLst>
          </p:cNvPr>
          <p:cNvSpPr>
            <a:spLocks noGrp="1"/>
          </p:cNvSpPr>
          <p:nvPr>
            <p:ph type="sldNum" sz="quarter" idx="12"/>
          </p:nvPr>
        </p:nvSpPr>
        <p:spPr>
          <a:xfrm>
            <a:off x="8955374" y="7825920"/>
            <a:ext cx="2743200" cy="365125"/>
          </a:xfrm>
        </p:spPr>
        <p:txBody>
          <a:bodyPr/>
          <a:lstStyle/>
          <a:p>
            <a:r>
              <a:rPr lang="en-US"/>
              <a:t>19</a:t>
            </a:r>
          </a:p>
        </p:txBody>
      </p:sp>
      <p:sp>
        <p:nvSpPr>
          <p:cNvPr id="18" name="TextBox 17" descr=" 18">
            <a:extLst>
              <a:ext uri="{FF2B5EF4-FFF2-40B4-BE49-F238E27FC236}">
                <a16:creationId xmlns:a16="http://schemas.microsoft.com/office/drawing/2014/main" id="{24DA725D-F4D7-F148-966A-D5931A69D67F}"/>
              </a:ext>
            </a:extLst>
          </p:cNvPr>
          <p:cNvSpPr txBox="1"/>
          <p:nvPr/>
        </p:nvSpPr>
        <p:spPr>
          <a:xfrm>
            <a:off x="397346" y="1171151"/>
            <a:ext cx="5936931" cy="769441"/>
          </a:xfrm>
          <a:prstGeom prst="rect">
            <a:avLst/>
          </a:prstGeom>
          <a:noFill/>
        </p:spPr>
        <p:txBody>
          <a:bodyPr wrap="square" rtlCol="0">
            <a:spAutoFit/>
          </a:bodyPr>
          <a:lstStyle/>
          <a:p>
            <a:pPr algn="ctr"/>
            <a:r>
              <a:rPr lang="en-US" sz="2400" b="1" u="sng" dirty="0"/>
              <a:t>Frequency of Row Swaps Per 64ms</a:t>
            </a:r>
          </a:p>
          <a:p>
            <a:pPr algn="ctr"/>
            <a:r>
              <a:rPr lang="en-US" sz="2000" dirty="0"/>
              <a:t>(1.5 microseconds per swap)</a:t>
            </a:r>
          </a:p>
        </p:txBody>
      </p:sp>
      <p:sp>
        <p:nvSpPr>
          <p:cNvPr id="12" name="TextBox 11" descr=" 23">
            <a:extLst>
              <a:ext uri="{FF2B5EF4-FFF2-40B4-BE49-F238E27FC236}">
                <a16:creationId xmlns:a16="http://schemas.microsoft.com/office/drawing/2014/main" id="{8EFE89E5-9023-674F-9BE5-8ADC05133DEA}"/>
              </a:ext>
            </a:extLst>
          </p:cNvPr>
          <p:cNvSpPr txBox="1"/>
          <p:nvPr/>
        </p:nvSpPr>
        <p:spPr>
          <a:xfrm>
            <a:off x="6377518" y="1208411"/>
            <a:ext cx="5217647" cy="769441"/>
          </a:xfrm>
          <a:prstGeom prst="rect">
            <a:avLst/>
          </a:prstGeom>
          <a:noFill/>
        </p:spPr>
        <p:txBody>
          <a:bodyPr wrap="square" rtlCol="0">
            <a:spAutoFit/>
          </a:bodyPr>
          <a:lstStyle/>
          <a:p>
            <a:pPr algn="ctr"/>
            <a:r>
              <a:rPr lang="en-US" sz="2400" b="1" u="sng" dirty="0"/>
              <a:t>Negligible Performance Impact </a:t>
            </a:r>
          </a:p>
          <a:p>
            <a:pPr algn="ctr"/>
            <a:r>
              <a:rPr lang="en-US" sz="2000" dirty="0"/>
              <a:t>(0.4% slowdown on average)</a:t>
            </a:r>
          </a:p>
        </p:txBody>
      </p:sp>
      <p:sp>
        <p:nvSpPr>
          <p:cNvPr id="28" name="TextBox 27" descr=" 28">
            <a:extLst>
              <a:ext uri="{FF2B5EF4-FFF2-40B4-BE49-F238E27FC236}">
                <a16:creationId xmlns:a16="http://schemas.microsoft.com/office/drawing/2014/main" id="{1EDBB6A5-02B2-1A49-BFAB-E49819077393}"/>
              </a:ext>
            </a:extLst>
          </p:cNvPr>
          <p:cNvSpPr txBox="1"/>
          <p:nvPr/>
        </p:nvSpPr>
        <p:spPr>
          <a:xfrm>
            <a:off x="1910484" y="6444309"/>
            <a:ext cx="8085571" cy="292388"/>
          </a:xfrm>
          <a:prstGeom prst="rect">
            <a:avLst/>
          </a:prstGeom>
          <a:noFill/>
        </p:spPr>
        <p:txBody>
          <a:bodyPr wrap="square" rtlCol="0">
            <a:spAutoFit/>
          </a:bodyPr>
          <a:lstStyle/>
          <a:p>
            <a:r>
              <a:rPr lang="en-US" sz="1300" b="1" dirty="0"/>
              <a:t>Saileshwar et al. Randomized Row-Swap: Mitigating Row Hammer by Breaking Spatial Correlation. In ASPLOS 2022</a:t>
            </a:r>
          </a:p>
        </p:txBody>
      </p:sp>
      <p:sp>
        <p:nvSpPr>
          <p:cNvPr id="14" name="Rectangle 13" descr=" 30">
            <a:extLst>
              <a:ext uri="{FF2B5EF4-FFF2-40B4-BE49-F238E27FC236}">
                <a16:creationId xmlns:a16="http://schemas.microsoft.com/office/drawing/2014/main" id="{87079823-4A23-0B48-BBBE-9280FEF0C701}"/>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Randomized Row Swap has negligible performance impact due to infrequent swaps</a:t>
            </a:r>
            <a:endParaRPr lang="en-US" sz="2400" dirty="0">
              <a:solidFill>
                <a:schemeClr val="bg1"/>
              </a:solidFill>
            </a:endParaRPr>
          </a:p>
        </p:txBody>
      </p:sp>
      <p:sp>
        <p:nvSpPr>
          <p:cNvPr id="11" name="Rectangle 10" descr=" 11">
            <a:extLst>
              <a:ext uri="{FF2B5EF4-FFF2-40B4-BE49-F238E27FC236}">
                <a16:creationId xmlns:a16="http://schemas.microsoft.com/office/drawing/2014/main" id="{0974D24F-AAA8-9E4F-AFEF-F94DBD68DF04}"/>
              </a:ext>
            </a:extLst>
          </p:cNvPr>
          <p:cNvSpPr/>
          <p:nvPr/>
        </p:nvSpPr>
        <p:spPr>
          <a:xfrm>
            <a:off x="9464721" y="2172405"/>
            <a:ext cx="202270" cy="260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descr=" 32">
            <a:extLst>
              <a:ext uri="{FF2B5EF4-FFF2-40B4-BE49-F238E27FC236}">
                <a16:creationId xmlns:a16="http://schemas.microsoft.com/office/drawing/2014/main" id="{A33DC0BE-30D0-4A4F-BF71-4AC5EAA35D6B}"/>
              </a:ext>
            </a:extLst>
          </p:cNvPr>
          <p:cNvGraphicFramePr/>
          <p:nvPr>
            <p:extLst>
              <p:ext uri="{D42A27DB-BD31-4B8C-83A1-F6EECF244321}">
                <p14:modId xmlns:p14="http://schemas.microsoft.com/office/powerpoint/2010/main" val="1598663529"/>
              </p:ext>
            </p:extLst>
          </p:nvPr>
        </p:nvGraphicFramePr>
        <p:xfrm>
          <a:off x="6588165" y="1853462"/>
          <a:ext cx="4553851" cy="3839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descr=" 33">
            <a:extLst>
              <a:ext uri="{FF2B5EF4-FFF2-40B4-BE49-F238E27FC236}">
                <a16:creationId xmlns:a16="http://schemas.microsoft.com/office/drawing/2014/main" id="{41910316-F797-9741-9C86-6C1345CD8E50}"/>
              </a:ext>
            </a:extLst>
          </p:cNvPr>
          <p:cNvGraphicFramePr/>
          <p:nvPr>
            <p:extLst>
              <p:ext uri="{D42A27DB-BD31-4B8C-83A1-F6EECF244321}">
                <p14:modId xmlns:p14="http://schemas.microsoft.com/office/powerpoint/2010/main" val="635920656"/>
              </p:ext>
            </p:extLst>
          </p:nvPr>
        </p:nvGraphicFramePr>
        <p:xfrm>
          <a:off x="1112614" y="1847394"/>
          <a:ext cx="4274128" cy="3839455"/>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descr=" 7">
            <a:extLst>
              <a:ext uri="{FF2B5EF4-FFF2-40B4-BE49-F238E27FC236}">
                <a16:creationId xmlns:a16="http://schemas.microsoft.com/office/drawing/2014/main" id="{EA0F4C08-88BC-ED4C-AD9E-0AA09C76698F}"/>
              </a:ext>
            </a:extLst>
          </p:cNvPr>
          <p:cNvCxnSpPr>
            <a:cxnSpLocks/>
          </p:cNvCxnSpPr>
          <p:nvPr/>
        </p:nvCxnSpPr>
        <p:spPr>
          <a:xfrm flipH="1" flipV="1">
            <a:off x="4631313" y="2883320"/>
            <a:ext cx="382121" cy="315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descr=" 8">
            <a:extLst>
              <a:ext uri="{FF2B5EF4-FFF2-40B4-BE49-F238E27FC236}">
                <a16:creationId xmlns:a16="http://schemas.microsoft.com/office/drawing/2014/main" id="{458CAA5F-B0F0-9245-99CA-9A6A3A45BD46}"/>
              </a:ext>
            </a:extLst>
          </p:cNvPr>
          <p:cNvSpPr/>
          <p:nvPr/>
        </p:nvSpPr>
        <p:spPr>
          <a:xfrm>
            <a:off x="3805174" y="2356362"/>
            <a:ext cx="1454853" cy="55071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D7100"/>
                </a:solidFill>
              </a:rPr>
              <a:t>&lt; 100 Swaps Per 64ms</a:t>
            </a:r>
          </a:p>
        </p:txBody>
      </p:sp>
      <p:sp>
        <p:nvSpPr>
          <p:cNvPr id="5" name="Rectangle 4" descr=" 5">
            <a:extLst>
              <a:ext uri="{FF2B5EF4-FFF2-40B4-BE49-F238E27FC236}">
                <a16:creationId xmlns:a16="http://schemas.microsoft.com/office/drawing/2014/main" id="{69BFBB7B-C255-944F-8DAC-DBBD61D73BFC}"/>
              </a:ext>
            </a:extLst>
          </p:cNvPr>
          <p:cNvSpPr/>
          <p:nvPr/>
        </p:nvSpPr>
        <p:spPr>
          <a:xfrm>
            <a:off x="2144110" y="2356361"/>
            <a:ext cx="3115917" cy="226293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descr=" 15">
            <a:extLst>
              <a:ext uri="{FF2B5EF4-FFF2-40B4-BE49-F238E27FC236}">
                <a16:creationId xmlns:a16="http://schemas.microsoft.com/office/drawing/2014/main" id="{951A5966-158E-2C4B-ABE0-BA49F94F9D3C}"/>
              </a:ext>
            </a:extLst>
          </p:cNvPr>
          <p:cNvSpPr/>
          <p:nvPr/>
        </p:nvSpPr>
        <p:spPr>
          <a:xfrm>
            <a:off x="7747230" y="2320299"/>
            <a:ext cx="3115917" cy="226293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688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AAF368C1-F4DE-A74A-8E75-E6F95540759D}"/>
              </a:ext>
            </a:extLst>
          </p:cNvPr>
          <p:cNvSpPr>
            <a:spLocks noGrp="1"/>
          </p:cNvSpPr>
          <p:nvPr>
            <p:ph type="title"/>
          </p:nvPr>
        </p:nvSpPr>
        <p:spPr/>
        <p:txBody>
          <a:bodyPr>
            <a:noAutofit/>
          </a:bodyPr>
          <a:lstStyle/>
          <a:p>
            <a:r>
              <a:rPr lang="en-US" sz="3200" dirty="0"/>
              <a:t>Comparison with Prior Aggressor Focused Mitigation</a:t>
            </a:r>
          </a:p>
        </p:txBody>
      </p:sp>
      <p:sp>
        <p:nvSpPr>
          <p:cNvPr id="4" name="Slide Number Placeholder 3" descr=" 4">
            <a:extLst>
              <a:ext uri="{FF2B5EF4-FFF2-40B4-BE49-F238E27FC236}">
                <a16:creationId xmlns:a16="http://schemas.microsoft.com/office/drawing/2014/main" id="{4395F1F3-50D5-C141-8683-E42EBFFDD0E3}"/>
              </a:ext>
            </a:extLst>
          </p:cNvPr>
          <p:cNvSpPr>
            <a:spLocks noGrp="1"/>
          </p:cNvSpPr>
          <p:nvPr>
            <p:ph type="sldNum" sz="quarter" idx="12"/>
          </p:nvPr>
        </p:nvSpPr>
        <p:spPr/>
        <p:txBody>
          <a:bodyPr/>
          <a:lstStyle/>
          <a:p>
            <a:r>
              <a:rPr lang="en-US"/>
              <a:t>20</a:t>
            </a:r>
          </a:p>
        </p:txBody>
      </p:sp>
      <p:pic>
        <p:nvPicPr>
          <p:cNvPr id="6" name="Picture 5">
            <a:extLst>
              <a:ext uri="{FF2B5EF4-FFF2-40B4-BE49-F238E27FC236}">
                <a16:creationId xmlns:a16="http://schemas.microsoft.com/office/drawing/2014/main" id="{6EAD2ECA-8B9D-E742-BB96-BCC1C04D222B}"/>
              </a:ext>
            </a:extLst>
          </p:cNvPr>
          <p:cNvPicPr>
            <a:picLocks noChangeAspect="1"/>
          </p:cNvPicPr>
          <p:nvPr/>
        </p:nvPicPr>
        <p:blipFill rotWithShape="1">
          <a:blip r:embed="rId3"/>
          <a:srcRect l="1" t="32482" r="-4678" b="30779"/>
          <a:stretch/>
        </p:blipFill>
        <p:spPr>
          <a:xfrm>
            <a:off x="2251956" y="1875155"/>
            <a:ext cx="7688087" cy="3491947"/>
          </a:xfrm>
          <a:prstGeom prst="rect">
            <a:avLst/>
          </a:prstGeom>
        </p:spPr>
      </p:pic>
      <p:sp>
        <p:nvSpPr>
          <p:cNvPr id="7" name="TextBox 6" descr=" 7">
            <a:extLst>
              <a:ext uri="{FF2B5EF4-FFF2-40B4-BE49-F238E27FC236}">
                <a16:creationId xmlns:a16="http://schemas.microsoft.com/office/drawing/2014/main" id="{D6C9AA92-2763-4642-8AA2-7E0433830E28}"/>
              </a:ext>
            </a:extLst>
          </p:cNvPr>
          <p:cNvSpPr txBox="1"/>
          <p:nvPr/>
        </p:nvSpPr>
        <p:spPr>
          <a:xfrm>
            <a:off x="1114738" y="1043202"/>
            <a:ext cx="9962524" cy="707886"/>
          </a:xfrm>
          <a:prstGeom prst="rect">
            <a:avLst/>
          </a:prstGeom>
          <a:noFill/>
        </p:spPr>
        <p:txBody>
          <a:bodyPr wrap="square" rtlCol="0">
            <a:spAutoFit/>
          </a:bodyPr>
          <a:lstStyle/>
          <a:p>
            <a:pPr algn="ctr"/>
            <a:r>
              <a:rPr lang="en-US" sz="2000" b="1" dirty="0" err="1"/>
              <a:t>Blockhammer</a:t>
            </a:r>
            <a:r>
              <a:rPr lang="en-US" sz="2000" b="1" dirty="0"/>
              <a:t> [HPCA’21] </a:t>
            </a:r>
          </a:p>
          <a:p>
            <a:pPr algn="ctr"/>
            <a:r>
              <a:rPr lang="en-US" sz="2000" dirty="0"/>
              <a:t>Rate-Throttles Aggressors at Blacklist Point (Earlier Than RTH) For Entire 64ms</a:t>
            </a:r>
          </a:p>
        </p:txBody>
      </p:sp>
      <p:cxnSp>
        <p:nvCxnSpPr>
          <p:cNvPr id="5" name="Straight Connector 4">
            <a:extLst>
              <a:ext uri="{FF2B5EF4-FFF2-40B4-BE49-F238E27FC236}">
                <a16:creationId xmlns:a16="http://schemas.microsoft.com/office/drawing/2014/main" id="{914E2C7D-ABBF-DB4A-A20A-D7A43F58C24F}"/>
              </a:ext>
            </a:extLst>
          </p:cNvPr>
          <p:cNvCxnSpPr/>
          <p:nvPr/>
        </p:nvCxnSpPr>
        <p:spPr>
          <a:xfrm>
            <a:off x="3188368" y="2397203"/>
            <a:ext cx="62443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391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AAF368C1-F4DE-A74A-8E75-E6F95540759D}"/>
              </a:ext>
            </a:extLst>
          </p:cNvPr>
          <p:cNvSpPr>
            <a:spLocks noGrp="1"/>
          </p:cNvSpPr>
          <p:nvPr>
            <p:ph type="title"/>
          </p:nvPr>
        </p:nvSpPr>
        <p:spPr/>
        <p:txBody>
          <a:bodyPr>
            <a:noAutofit/>
          </a:bodyPr>
          <a:lstStyle/>
          <a:p>
            <a:r>
              <a:rPr lang="en-US" sz="3200" dirty="0"/>
              <a:t>Comparison with Prior Aggressor Focused Mitigation</a:t>
            </a:r>
          </a:p>
        </p:txBody>
      </p:sp>
      <p:sp>
        <p:nvSpPr>
          <p:cNvPr id="4" name="Slide Number Placeholder 3" descr=" 4">
            <a:extLst>
              <a:ext uri="{FF2B5EF4-FFF2-40B4-BE49-F238E27FC236}">
                <a16:creationId xmlns:a16="http://schemas.microsoft.com/office/drawing/2014/main" id="{4395F1F3-50D5-C141-8683-E42EBFFDD0E3}"/>
              </a:ext>
            </a:extLst>
          </p:cNvPr>
          <p:cNvSpPr>
            <a:spLocks noGrp="1"/>
          </p:cNvSpPr>
          <p:nvPr>
            <p:ph type="sldNum" sz="quarter" idx="12"/>
          </p:nvPr>
        </p:nvSpPr>
        <p:spPr/>
        <p:txBody>
          <a:bodyPr/>
          <a:lstStyle/>
          <a:p>
            <a:r>
              <a:rPr lang="en-US"/>
              <a:t>20</a:t>
            </a:r>
          </a:p>
        </p:txBody>
      </p:sp>
      <p:sp>
        <p:nvSpPr>
          <p:cNvPr id="7" name="TextBox 6" descr=" 7">
            <a:extLst>
              <a:ext uri="{FF2B5EF4-FFF2-40B4-BE49-F238E27FC236}">
                <a16:creationId xmlns:a16="http://schemas.microsoft.com/office/drawing/2014/main" id="{D6C9AA92-2763-4642-8AA2-7E0433830E28}"/>
              </a:ext>
            </a:extLst>
          </p:cNvPr>
          <p:cNvSpPr txBox="1"/>
          <p:nvPr/>
        </p:nvSpPr>
        <p:spPr>
          <a:xfrm>
            <a:off x="1114738" y="1043202"/>
            <a:ext cx="9962524" cy="707886"/>
          </a:xfrm>
          <a:prstGeom prst="rect">
            <a:avLst/>
          </a:prstGeom>
          <a:noFill/>
        </p:spPr>
        <p:txBody>
          <a:bodyPr wrap="square" rtlCol="0">
            <a:spAutoFit/>
          </a:bodyPr>
          <a:lstStyle/>
          <a:p>
            <a:pPr algn="ctr"/>
            <a:r>
              <a:rPr lang="en-US" sz="2000" b="1" dirty="0" err="1"/>
              <a:t>Blockhammer</a:t>
            </a:r>
            <a:r>
              <a:rPr lang="en-US" sz="2000" b="1" dirty="0"/>
              <a:t> [HPCA’21] </a:t>
            </a:r>
          </a:p>
          <a:p>
            <a:pPr algn="ctr"/>
            <a:r>
              <a:rPr lang="en-US" sz="2000" dirty="0"/>
              <a:t>Rate-Throttles Aggressors at Blacklist Point (Earlier Than RTH) For Entire 64ms</a:t>
            </a:r>
          </a:p>
        </p:txBody>
      </p:sp>
      <p:sp>
        <p:nvSpPr>
          <p:cNvPr id="8" name="Rectangle 7" descr=" 8">
            <a:extLst>
              <a:ext uri="{FF2B5EF4-FFF2-40B4-BE49-F238E27FC236}">
                <a16:creationId xmlns:a16="http://schemas.microsoft.com/office/drawing/2014/main" id="{7522357E-324F-E240-9C17-84993ECFAF6C}"/>
              </a:ext>
            </a:extLst>
          </p:cNvPr>
          <p:cNvSpPr/>
          <p:nvPr/>
        </p:nvSpPr>
        <p:spPr>
          <a:xfrm>
            <a:off x="-11390" y="5984582"/>
            <a:ext cx="12191999" cy="729566"/>
          </a:xfrm>
          <a:prstGeom prst="rect">
            <a:avLst/>
          </a:prstGeom>
          <a:solidFill>
            <a:srgbClr val="243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Randomized Row Swap Incurs Much Lower Worst-Case Slowdowns vs </a:t>
            </a:r>
            <a:r>
              <a:rPr lang="en-US" sz="2400" b="1" dirty="0" err="1"/>
              <a:t>Blockhammer</a:t>
            </a:r>
            <a:endParaRPr lang="en-US" sz="2400" b="1" dirty="0"/>
          </a:p>
          <a:p>
            <a:pPr algn="ctr"/>
            <a:r>
              <a:rPr lang="en-US" sz="2400" dirty="0"/>
              <a:t>(mitigation is less expensive and hence adds less overheads in benign workloads)</a:t>
            </a:r>
            <a:endParaRPr lang="en-US" sz="2400" dirty="0">
              <a:solidFill>
                <a:schemeClr val="bg1"/>
              </a:solidFill>
            </a:endParaRPr>
          </a:p>
        </p:txBody>
      </p:sp>
      <p:pic>
        <p:nvPicPr>
          <p:cNvPr id="9" name="Picture 8">
            <a:extLst>
              <a:ext uri="{FF2B5EF4-FFF2-40B4-BE49-F238E27FC236}">
                <a16:creationId xmlns:a16="http://schemas.microsoft.com/office/drawing/2014/main" id="{916BEE36-0D92-3445-828D-CF61BA4F1AD4}"/>
              </a:ext>
            </a:extLst>
          </p:cNvPr>
          <p:cNvPicPr>
            <a:picLocks noChangeAspect="1"/>
          </p:cNvPicPr>
          <p:nvPr/>
        </p:nvPicPr>
        <p:blipFill rotWithShape="1">
          <a:blip r:embed="rId2"/>
          <a:srcRect l="1" t="32482" r="-4678" b="30779"/>
          <a:stretch/>
        </p:blipFill>
        <p:spPr>
          <a:xfrm>
            <a:off x="2251956" y="1875155"/>
            <a:ext cx="7688087" cy="3491947"/>
          </a:xfrm>
          <a:prstGeom prst="rect">
            <a:avLst/>
          </a:prstGeom>
        </p:spPr>
      </p:pic>
      <p:cxnSp>
        <p:nvCxnSpPr>
          <p:cNvPr id="10" name="Straight Connector 9">
            <a:extLst>
              <a:ext uri="{FF2B5EF4-FFF2-40B4-BE49-F238E27FC236}">
                <a16:creationId xmlns:a16="http://schemas.microsoft.com/office/drawing/2014/main" id="{FDF45708-6CDE-7E42-9266-E4EFB1CD26AD}"/>
              </a:ext>
            </a:extLst>
          </p:cNvPr>
          <p:cNvCxnSpPr/>
          <p:nvPr/>
        </p:nvCxnSpPr>
        <p:spPr>
          <a:xfrm>
            <a:off x="3188368" y="2397203"/>
            <a:ext cx="62443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892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02CC-85BA-2441-8E26-4C0F3F084422}"/>
              </a:ext>
            </a:extLst>
          </p:cNvPr>
          <p:cNvSpPr>
            <a:spLocks noGrp="1"/>
          </p:cNvSpPr>
          <p:nvPr>
            <p:ph type="title"/>
          </p:nvPr>
        </p:nvSpPr>
        <p:spPr>
          <a:xfrm>
            <a:off x="838200" y="207814"/>
            <a:ext cx="10515600" cy="711321"/>
          </a:xfrm>
        </p:spPr>
        <p:txBody>
          <a:bodyPr>
            <a:normAutofit fontScale="90000"/>
          </a:bodyPr>
          <a:lstStyle/>
          <a:p>
            <a:r>
              <a:rPr lang="en-US" dirty="0" err="1"/>
              <a:t>Takeways</a:t>
            </a:r>
            <a:r>
              <a:rPr lang="en-US" dirty="0"/>
              <a:t> from Randomized Row Swap</a:t>
            </a:r>
          </a:p>
        </p:txBody>
      </p:sp>
      <p:sp>
        <p:nvSpPr>
          <p:cNvPr id="4" name="Slide Number Placeholder 3">
            <a:extLst>
              <a:ext uri="{FF2B5EF4-FFF2-40B4-BE49-F238E27FC236}">
                <a16:creationId xmlns:a16="http://schemas.microsoft.com/office/drawing/2014/main" id="{06882A11-EE71-6D4A-97DD-D03BFB3FDFF6}"/>
              </a:ext>
            </a:extLst>
          </p:cNvPr>
          <p:cNvSpPr>
            <a:spLocks noGrp="1"/>
          </p:cNvSpPr>
          <p:nvPr>
            <p:ph type="sldNum" sz="quarter" idx="12"/>
          </p:nvPr>
        </p:nvSpPr>
        <p:spPr/>
        <p:txBody>
          <a:bodyPr/>
          <a:lstStyle/>
          <a:p>
            <a:r>
              <a:rPr lang="en-US"/>
              <a:t>21</a:t>
            </a:r>
          </a:p>
        </p:txBody>
      </p:sp>
      <p:sp>
        <p:nvSpPr>
          <p:cNvPr id="10" name="Rounded Rectangle 9">
            <a:extLst>
              <a:ext uri="{FF2B5EF4-FFF2-40B4-BE49-F238E27FC236}">
                <a16:creationId xmlns:a16="http://schemas.microsoft.com/office/drawing/2014/main" id="{54F4A15D-C7EB-594D-A4FB-7DAD9BC45B94}"/>
              </a:ext>
            </a:extLst>
          </p:cNvPr>
          <p:cNvSpPr/>
          <p:nvPr/>
        </p:nvSpPr>
        <p:spPr>
          <a:xfrm>
            <a:off x="1211600" y="5367086"/>
            <a:ext cx="9812000" cy="895471"/>
          </a:xfrm>
          <a:prstGeom prst="roundRect">
            <a:avLst/>
          </a:prstGeom>
          <a:solidFill>
            <a:schemeClr val="bg1">
              <a:lumMod val="50000"/>
            </a:schemeClr>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grpSp>
        <p:nvGrpSpPr>
          <p:cNvPr id="13" name="Group 12">
            <a:extLst>
              <a:ext uri="{FF2B5EF4-FFF2-40B4-BE49-F238E27FC236}">
                <a16:creationId xmlns:a16="http://schemas.microsoft.com/office/drawing/2014/main" id="{98503849-0546-574C-A6AB-FD22285DAC51}"/>
              </a:ext>
            </a:extLst>
          </p:cNvPr>
          <p:cNvGrpSpPr/>
          <p:nvPr/>
        </p:nvGrpSpPr>
        <p:grpSpPr>
          <a:xfrm>
            <a:off x="1224300" y="3231080"/>
            <a:ext cx="9799300" cy="895471"/>
            <a:chOff x="373400" y="3127567"/>
            <a:chExt cx="9799300" cy="895471"/>
          </a:xfrm>
        </p:grpSpPr>
        <p:sp>
          <p:nvSpPr>
            <p:cNvPr id="8" name="Rounded Rectangle 7">
              <a:extLst>
                <a:ext uri="{FF2B5EF4-FFF2-40B4-BE49-F238E27FC236}">
                  <a16:creationId xmlns:a16="http://schemas.microsoft.com/office/drawing/2014/main" id="{7DAC2473-BD52-F04D-9770-F0F25AAB9C48}"/>
                </a:ext>
              </a:extLst>
            </p:cNvPr>
            <p:cNvSpPr/>
            <p:nvPr/>
          </p:nvSpPr>
          <p:spPr>
            <a:xfrm>
              <a:off x="373400" y="3127567"/>
              <a:ext cx="9799300" cy="895471"/>
            </a:xfrm>
            <a:prstGeom prst="roundRect">
              <a:avLst/>
            </a:prstGeom>
            <a:solidFill>
              <a:schemeClr val="bg1">
                <a:lumMod val="50000"/>
              </a:schemeClr>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88A4A7E2-9094-CE44-BC14-069ED01CBAFF}"/>
                </a:ext>
              </a:extLst>
            </p:cNvPr>
            <p:cNvSpPr txBox="1"/>
            <p:nvPr/>
          </p:nvSpPr>
          <p:spPr>
            <a:xfrm>
              <a:off x="713071" y="3221359"/>
              <a:ext cx="9167530" cy="707886"/>
            </a:xfrm>
            <a:prstGeom prst="rect">
              <a:avLst/>
            </a:prstGeom>
            <a:noFill/>
          </p:spPr>
          <p:txBody>
            <a:bodyPr wrap="square" rtlCol="0">
              <a:spAutoFit/>
            </a:bodyPr>
            <a:lstStyle/>
            <a:p>
              <a:r>
                <a:rPr lang="en-US" sz="2000" b="1" dirty="0">
                  <a:solidFill>
                    <a:schemeClr val="bg1"/>
                  </a:solidFill>
                </a:rPr>
                <a:t>New Aggressor-Focused Mitigation – Swaps Aggressors with Random Destinations &amp; Successively Remaps --&gt; No Row Crosses Rowhammer Threshold</a:t>
              </a:r>
              <a:endParaRPr lang="en-US" sz="2000" b="1" dirty="0">
                <a:solidFill>
                  <a:schemeClr val="bg1"/>
                </a:solidFill>
                <a:sym typeface="Wingdings" pitchFamily="2" charset="2"/>
              </a:endParaRPr>
            </a:p>
          </p:txBody>
        </p:sp>
      </p:grpSp>
      <p:sp>
        <p:nvSpPr>
          <p:cNvPr id="12" name="TextBox 11">
            <a:extLst>
              <a:ext uri="{FF2B5EF4-FFF2-40B4-BE49-F238E27FC236}">
                <a16:creationId xmlns:a16="http://schemas.microsoft.com/office/drawing/2014/main" id="{8D8739A5-236D-BE46-AF21-13BFCB3D5E98}"/>
              </a:ext>
            </a:extLst>
          </p:cNvPr>
          <p:cNvSpPr txBox="1"/>
          <p:nvPr/>
        </p:nvSpPr>
        <p:spPr>
          <a:xfrm>
            <a:off x="1563971" y="5460878"/>
            <a:ext cx="9283569" cy="707886"/>
          </a:xfrm>
          <a:prstGeom prst="rect">
            <a:avLst/>
          </a:prstGeom>
          <a:noFill/>
        </p:spPr>
        <p:txBody>
          <a:bodyPr wrap="square" rtlCol="0">
            <a:spAutoFit/>
          </a:bodyPr>
          <a:lstStyle/>
          <a:p>
            <a:pPr marL="342900" indent="-342900"/>
            <a:r>
              <a:rPr lang="en-US" sz="2000" b="1" dirty="0">
                <a:solidFill>
                  <a:schemeClr val="bg1"/>
                </a:solidFill>
              </a:rPr>
              <a:t>Resilient to </a:t>
            </a:r>
            <a:r>
              <a:rPr lang="en-US" sz="2000" b="1" dirty="0" err="1">
                <a:solidFill>
                  <a:schemeClr val="bg1"/>
                </a:solidFill>
              </a:rPr>
              <a:t>TRResspass</a:t>
            </a:r>
            <a:r>
              <a:rPr lang="en-US" sz="2000" b="1" dirty="0">
                <a:solidFill>
                  <a:schemeClr val="bg1"/>
                </a:solidFill>
              </a:rPr>
              <a:t> [SP’20], Half-Double (2021), Blacksmith [SP’22] attacks </a:t>
            </a:r>
          </a:p>
          <a:p>
            <a:pPr marL="342900" indent="-342900"/>
            <a:r>
              <a:rPr lang="en-US" sz="2000" b="1" dirty="0">
                <a:solidFill>
                  <a:schemeClr val="bg1"/>
                </a:solidFill>
              </a:rPr>
              <a:t>&amp; potentially future attacks?</a:t>
            </a:r>
          </a:p>
        </p:txBody>
      </p:sp>
      <p:grpSp>
        <p:nvGrpSpPr>
          <p:cNvPr id="3" name="Group 2">
            <a:extLst>
              <a:ext uri="{FF2B5EF4-FFF2-40B4-BE49-F238E27FC236}">
                <a16:creationId xmlns:a16="http://schemas.microsoft.com/office/drawing/2014/main" id="{58FB23BF-A9A3-954E-8873-7FA764529ED6}"/>
              </a:ext>
            </a:extLst>
          </p:cNvPr>
          <p:cNvGrpSpPr/>
          <p:nvPr/>
        </p:nvGrpSpPr>
        <p:grpSpPr>
          <a:xfrm>
            <a:off x="4523502" y="1203341"/>
            <a:ext cx="2891906" cy="1938403"/>
            <a:chOff x="4548554" y="1303045"/>
            <a:chExt cx="3094892" cy="2125955"/>
          </a:xfrm>
        </p:grpSpPr>
        <p:pic>
          <p:nvPicPr>
            <p:cNvPr id="14" name="Content Placeholder 6" descr="Diagram&#10;&#10;Description automatically generated">
              <a:extLst>
                <a:ext uri="{FF2B5EF4-FFF2-40B4-BE49-F238E27FC236}">
                  <a16:creationId xmlns:a16="http://schemas.microsoft.com/office/drawing/2014/main" id="{78EC3282-01D2-F14C-B697-1BA813054378}"/>
                </a:ext>
              </a:extLst>
            </p:cNvPr>
            <p:cNvPicPr>
              <a:picLocks noChangeAspect="1"/>
            </p:cNvPicPr>
            <p:nvPr/>
          </p:nvPicPr>
          <p:blipFill rotWithShape="1">
            <a:blip r:embed="rId3"/>
            <a:srcRect l="1719" t="4168" r="2221" b="11672"/>
            <a:stretch/>
          </p:blipFill>
          <p:spPr>
            <a:xfrm>
              <a:off x="4548554" y="1303045"/>
              <a:ext cx="3094892" cy="2125955"/>
            </a:xfrm>
            <a:prstGeom prst="rect">
              <a:avLst/>
            </a:prstGeom>
            <a:ln>
              <a:solidFill>
                <a:schemeClr val="tx1"/>
              </a:solidFill>
            </a:ln>
          </p:spPr>
        </p:pic>
        <p:sp>
          <p:nvSpPr>
            <p:cNvPr id="15" name="Aggressor">
              <a:extLst>
                <a:ext uri="{FF2B5EF4-FFF2-40B4-BE49-F238E27FC236}">
                  <a16:creationId xmlns:a16="http://schemas.microsoft.com/office/drawing/2014/main" id="{B64B53EA-AA7A-124C-A462-F4882E3A40D8}"/>
                </a:ext>
              </a:extLst>
            </p:cNvPr>
            <p:cNvSpPr/>
            <p:nvPr/>
          </p:nvSpPr>
          <p:spPr>
            <a:xfrm>
              <a:off x="5599942" y="2572815"/>
              <a:ext cx="883271" cy="123291"/>
            </a:xfrm>
            <a:prstGeom prst="rect">
              <a:avLst/>
            </a:prstGeom>
            <a:solidFill>
              <a:srgbClr val="C0000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b="1" dirty="0">
                <a:solidFill>
                  <a:prstClr val="white"/>
                </a:solidFill>
                <a:latin typeface="Calibri Light"/>
              </a:endParaRPr>
            </a:p>
          </p:txBody>
        </p:sp>
        <p:sp>
          <p:nvSpPr>
            <p:cNvPr id="16" name="Aggressor">
              <a:extLst>
                <a:ext uri="{FF2B5EF4-FFF2-40B4-BE49-F238E27FC236}">
                  <a16:creationId xmlns:a16="http://schemas.microsoft.com/office/drawing/2014/main" id="{D8BF4810-3497-D94C-9C16-1D2DA0ECBC78}"/>
                </a:ext>
              </a:extLst>
            </p:cNvPr>
            <p:cNvSpPr/>
            <p:nvPr/>
          </p:nvSpPr>
          <p:spPr>
            <a:xfrm>
              <a:off x="5599942" y="1554910"/>
              <a:ext cx="883271" cy="123291"/>
            </a:xfrm>
            <a:prstGeom prst="rect">
              <a:avLst/>
            </a:prstGeom>
            <a:solidFill>
              <a:srgbClr val="C00000"/>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b="1" dirty="0">
                <a:solidFill>
                  <a:prstClr val="white"/>
                </a:solidFill>
                <a:latin typeface="Calibri Light"/>
              </a:endParaRPr>
            </a:p>
          </p:txBody>
        </p:sp>
        <p:sp>
          <p:nvSpPr>
            <p:cNvPr id="17" name="Aggressor">
              <a:extLst>
                <a:ext uri="{FF2B5EF4-FFF2-40B4-BE49-F238E27FC236}">
                  <a16:creationId xmlns:a16="http://schemas.microsoft.com/office/drawing/2014/main" id="{E96DF3F8-D229-2944-BF94-DD096A6017BE}"/>
                </a:ext>
              </a:extLst>
            </p:cNvPr>
            <p:cNvSpPr/>
            <p:nvPr/>
          </p:nvSpPr>
          <p:spPr>
            <a:xfrm>
              <a:off x="5599942" y="2388666"/>
              <a:ext cx="883271" cy="123291"/>
            </a:xfrm>
            <a:prstGeom prst="rect">
              <a:avLst/>
            </a:prstGeom>
            <a:solidFill>
              <a:srgbClr val="FEDA66"/>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b="1" dirty="0">
                <a:solidFill>
                  <a:prstClr val="white"/>
                </a:solidFill>
                <a:latin typeface="Calibri Light"/>
              </a:endParaRPr>
            </a:p>
          </p:txBody>
        </p:sp>
        <p:sp>
          <p:nvSpPr>
            <p:cNvPr id="18" name="Aggressor">
              <a:extLst>
                <a:ext uri="{FF2B5EF4-FFF2-40B4-BE49-F238E27FC236}">
                  <a16:creationId xmlns:a16="http://schemas.microsoft.com/office/drawing/2014/main" id="{D1C1D8F9-133D-404A-8CA2-4C691EA95516}"/>
                </a:ext>
              </a:extLst>
            </p:cNvPr>
            <p:cNvSpPr/>
            <p:nvPr/>
          </p:nvSpPr>
          <p:spPr>
            <a:xfrm>
              <a:off x="5599942" y="2759255"/>
              <a:ext cx="883271" cy="123291"/>
            </a:xfrm>
            <a:prstGeom prst="rect">
              <a:avLst/>
            </a:prstGeom>
            <a:solidFill>
              <a:srgbClr val="FEDA66"/>
            </a:solid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b="1" dirty="0">
                <a:solidFill>
                  <a:prstClr val="white"/>
                </a:solidFill>
                <a:latin typeface="Calibri Light"/>
              </a:endParaRPr>
            </a:p>
          </p:txBody>
        </p:sp>
        <p:sp>
          <p:nvSpPr>
            <p:cNvPr id="20" name="Rectangle 19">
              <a:extLst>
                <a:ext uri="{FF2B5EF4-FFF2-40B4-BE49-F238E27FC236}">
                  <a16:creationId xmlns:a16="http://schemas.microsoft.com/office/drawing/2014/main" id="{0CE43B91-7D9C-514C-98C2-07FB9539BA7B}"/>
                </a:ext>
              </a:extLst>
            </p:cNvPr>
            <p:cNvSpPr/>
            <p:nvPr/>
          </p:nvSpPr>
          <p:spPr>
            <a:xfrm>
              <a:off x="7066803" y="1828800"/>
              <a:ext cx="541185" cy="532718"/>
            </a:xfrm>
            <a:prstGeom prst="rect">
              <a:avLst/>
            </a:prstGeom>
            <a:solidFill>
              <a:srgbClr val="2D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Row</a:t>
              </a:r>
            </a:p>
            <a:p>
              <a:pPr algn="ctr"/>
              <a:r>
                <a:rPr lang="en-US" sz="1100" b="1" dirty="0">
                  <a:solidFill>
                    <a:schemeClr val="bg1"/>
                  </a:solidFill>
                </a:rPr>
                <a:t>Swap</a:t>
              </a:r>
            </a:p>
          </p:txBody>
        </p:sp>
      </p:grpSp>
      <p:grpSp>
        <p:nvGrpSpPr>
          <p:cNvPr id="19" name="Group 18">
            <a:extLst>
              <a:ext uri="{FF2B5EF4-FFF2-40B4-BE49-F238E27FC236}">
                <a16:creationId xmlns:a16="http://schemas.microsoft.com/office/drawing/2014/main" id="{47D89970-DA60-1D40-BFA4-3F567A97621E}"/>
              </a:ext>
            </a:extLst>
          </p:cNvPr>
          <p:cNvGrpSpPr/>
          <p:nvPr/>
        </p:nvGrpSpPr>
        <p:grpSpPr>
          <a:xfrm>
            <a:off x="1196350" y="4287882"/>
            <a:ext cx="9799300" cy="895471"/>
            <a:chOff x="373400" y="3127567"/>
            <a:chExt cx="9799300" cy="895471"/>
          </a:xfrm>
        </p:grpSpPr>
        <p:sp>
          <p:nvSpPr>
            <p:cNvPr id="21" name="Rounded Rectangle 20">
              <a:extLst>
                <a:ext uri="{FF2B5EF4-FFF2-40B4-BE49-F238E27FC236}">
                  <a16:creationId xmlns:a16="http://schemas.microsoft.com/office/drawing/2014/main" id="{282DD1A1-E03E-6A46-9DC3-09E32FA491C6}"/>
                </a:ext>
              </a:extLst>
            </p:cNvPr>
            <p:cNvSpPr/>
            <p:nvPr/>
          </p:nvSpPr>
          <p:spPr>
            <a:xfrm>
              <a:off x="373400" y="3127567"/>
              <a:ext cx="9799300" cy="895471"/>
            </a:xfrm>
            <a:prstGeom prst="roundRect">
              <a:avLst/>
            </a:prstGeom>
            <a:solidFill>
              <a:schemeClr val="bg1">
                <a:lumMod val="50000"/>
              </a:schemeClr>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6C681BC6-9C5F-F84E-AC64-4D38B25E2795}"/>
                </a:ext>
              </a:extLst>
            </p:cNvPr>
            <p:cNvSpPr txBox="1"/>
            <p:nvPr/>
          </p:nvSpPr>
          <p:spPr>
            <a:xfrm>
              <a:off x="713071" y="3221359"/>
              <a:ext cx="9167530" cy="707886"/>
            </a:xfrm>
            <a:prstGeom prst="rect">
              <a:avLst/>
            </a:prstGeom>
            <a:noFill/>
          </p:spPr>
          <p:txBody>
            <a:bodyPr wrap="square" rtlCol="0">
              <a:spAutoFit/>
            </a:bodyPr>
            <a:lstStyle/>
            <a:p>
              <a:r>
                <a:rPr lang="en-US" sz="2000" b="1" dirty="0">
                  <a:solidFill>
                    <a:schemeClr val="bg1"/>
                  </a:solidFill>
                </a:rPr>
                <a:t>Randomized Row Swap incurs modest costs (0.4% slowdown, ~40KB SRAM/bank) while providing security against years of continuous attack</a:t>
              </a:r>
              <a:endParaRPr lang="en-US" sz="2000" b="1" dirty="0">
                <a:solidFill>
                  <a:schemeClr val="bg1"/>
                </a:solidFill>
                <a:sym typeface="Wingdings" pitchFamily="2" charset="2"/>
              </a:endParaRPr>
            </a:p>
          </p:txBody>
        </p:sp>
      </p:grpSp>
    </p:spTree>
    <p:extLst>
      <p:ext uri="{BB962C8B-B14F-4D97-AF65-F5344CB8AC3E}">
        <p14:creationId xmlns:p14="http://schemas.microsoft.com/office/powerpoint/2010/main" val="266749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descr=" 84">
            <a:extLst>
              <a:ext uri="{FF2B5EF4-FFF2-40B4-BE49-F238E27FC236}">
                <a16:creationId xmlns:a16="http://schemas.microsoft.com/office/drawing/2014/main" id="{520A31D1-6A2B-C84A-932F-B6CE66573EAD}"/>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6" name="Oval 5" descr=" 6">
            <a:extLst>
              <a:ext uri="{FF2B5EF4-FFF2-40B4-BE49-F238E27FC236}">
                <a16:creationId xmlns:a16="http://schemas.microsoft.com/office/drawing/2014/main" id="{D7A915F6-093B-0445-9067-DC810B86E373}"/>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descr=" 7">
            <a:extLst>
              <a:ext uri="{FF2B5EF4-FFF2-40B4-BE49-F238E27FC236}">
                <a16:creationId xmlns:a16="http://schemas.microsoft.com/office/drawing/2014/main" id="{17A3DAAC-B767-1A4E-AE90-C11B0C9E748E}"/>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descr=" 8">
            <a:extLst>
              <a:ext uri="{FF2B5EF4-FFF2-40B4-BE49-F238E27FC236}">
                <a16:creationId xmlns:a16="http://schemas.microsoft.com/office/drawing/2014/main" id="{E75965CE-50BF-174E-AB5B-9C4B83D20C4C}"/>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a:extLst>
              <a:ext uri="{FF2B5EF4-FFF2-40B4-BE49-F238E27FC236}">
                <a16:creationId xmlns:a16="http://schemas.microsoft.com/office/drawing/2014/main" id="{D53D7C4F-AFD7-5744-94D5-5BB9B5C4D6AE}"/>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 33">
            <a:extLst>
              <a:ext uri="{FF2B5EF4-FFF2-40B4-BE49-F238E27FC236}">
                <a16:creationId xmlns:a16="http://schemas.microsoft.com/office/drawing/2014/main" id="{150995F3-B19D-834D-97C7-E4F2156B31BF}"/>
              </a:ext>
            </a:extLst>
          </p:cNvPr>
          <p:cNvSpPr txBox="1"/>
          <p:nvPr/>
        </p:nvSpPr>
        <p:spPr>
          <a:xfrm>
            <a:off x="687187" y="1234230"/>
            <a:ext cx="4598269" cy="1107996"/>
          </a:xfrm>
          <a:prstGeom prst="rect">
            <a:avLst/>
          </a:prstGeom>
          <a:noFill/>
        </p:spPr>
        <p:txBody>
          <a:bodyPr wrap="square" rtlCol="0">
            <a:spAutoFit/>
          </a:bodyPr>
          <a:lstStyle/>
          <a:p>
            <a:pPr algn="ctr"/>
            <a:r>
              <a:rPr lang="en-US" sz="2200" b="1" dirty="0"/>
              <a:t>DRAM Scaling for Increased Capacity </a:t>
            </a:r>
          </a:p>
          <a:p>
            <a:pPr algn="ctr"/>
            <a:r>
              <a:rPr lang="en-US" sz="2200" b="1">
                <a:solidFill>
                  <a:srgbClr val="C00000"/>
                </a:solidFill>
                <a:latin typeface="Calibri" panose="020F0502020204030204" pitchFamily="34" charset="0"/>
                <a:sym typeface="Wingdings" pitchFamily="2" charset="2"/>
              </a:rPr>
              <a:t>More </a:t>
            </a:r>
            <a:r>
              <a:rPr lang="en-US" sz="2200" b="1">
                <a:solidFill>
                  <a:srgbClr val="C00000"/>
                </a:solidFill>
                <a:latin typeface="Calibri" panose="020F0502020204030204" pitchFamily="34" charset="0"/>
              </a:rPr>
              <a:t>Inter-Cell Interference</a:t>
            </a:r>
            <a:endParaRPr lang="en-US" sz="2200" b="1" dirty="0">
              <a:solidFill>
                <a:srgbClr val="C00000"/>
              </a:solidFill>
            </a:endParaRPr>
          </a:p>
        </p:txBody>
      </p:sp>
      <p:sp>
        <p:nvSpPr>
          <p:cNvPr id="103" name="TextBox 102" descr=" 103">
            <a:extLst>
              <a:ext uri="{FF2B5EF4-FFF2-40B4-BE49-F238E27FC236}">
                <a16:creationId xmlns:a16="http://schemas.microsoft.com/office/drawing/2014/main" id="{45EE4B31-3EC7-994E-A1E1-E6FB8DA7C5F6}"/>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1</a:t>
            </a:r>
          </a:p>
        </p:txBody>
      </p:sp>
      <p:sp>
        <p:nvSpPr>
          <p:cNvPr id="34" name="Down Arrow 33" descr=" 34">
            <a:extLst>
              <a:ext uri="{FF2B5EF4-FFF2-40B4-BE49-F238E27FC236}">
                <a16:creationId xmlns:a16="http://schemas.microsoft.com/office/drawing/2014/main" id="{B946392C-0A8A-274B-8CBB-F090E54870B9}"/>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descr=" 32">
            <a:extLst>
              <a:ext uri="{FF2B5EF4-FFF2-40B4-BE49-F238E27FC236}">
                <a16:creationId xmlns:a16="http://schemas.microsoft.com/office/drawing/2014/main" id="{419710AC-8F3A-564A-B3F5-A9EECDECA945}"/>
              </a:ext>
            </a:extLst>
          </p:cNvPr>
          <p:cNvGrpSpPr/>
          <p:nvPr/>
        </p:nvGrpSpPr>
        <p:grpSpPr>
          <a:xfrm>
            <a:off x="2408663" y="4288039"/>
            <a:ext cx="1272496" cy="1215794"/>
            <a:chOff x="1327936" y="2608159"/>
            <a:chExt cx="1272496" cy="1215794"/>
          </a:xfrm>
          <a:solidFill>
            <a:srgbClr val="C00000"/>
          </a:solidFill>
        </p:grpSpPr>
        <p:grpSp>
          <p:nvGrpSpPr>
            <p:cNvPr id="16" name="Group 15">
              <a:extLst>
                <a:ext uri="{FF2B5EF4-FFF2-40B4-BE49-F238E27FC236}">
                  <a16:creationId xmlns:a16="http://schemas.microsoft.com/office/drawing/2014/main" id="{71EB911A-73A4-B94C-BDCC-090DE9F5D25D}"/>
                </a:ext>
              </a:extLst>
            </p:cNvPr>
            <p:cNvGrpSpPr/>
            <p:nvPr/>
          </p:nvGrpSpPr>
          <p:grpSpPr>
            <a:xfrm>
              <a:off x="1327936" y="2608159"/>
              <a:ext cx="633578" cy="609141"/>
              <a:chOff x="1456386" y="2740534"/>
              <a:chExt cx="1298833" cy="1231343"/>
            </a:xfrm>
            <a:grpFill/>
          </p:grpSpPr>
          <p:sp>
            <p:nvSpPr>
              <p:cNvPr id="11" name="Oval 10">
                <a:extLst>
                  <a:ext uri="{FF2B5EF4-FFF2-40B4-BE49-F238E27FC236}">
                    <a16:creationId xmlns:a16="http://schemas.microsoft.com/office/drawing/2014/main" id="{B4AB8017-00DA-024C-8AE7-B94AE590031C}"/>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2EE4CC-7E08-104B-8B9B-163A754E30B3}"/>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9E77D-51F9-664B-9007-061C7C9E9701}"/>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CDF29E-97E6-AE40-9768-A849EF493CEE}"/>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27187-A070-8643-935F-7967C5CD2991}"/>
                </a:ext>
              </a:extLst>
            </p:cNvPr>
            <p:cNvGrpSpPr/>
            <p:nvPr/>
          </p:nvGrpSpPr>
          <p:grpSpPr>
            <a:xfrm>
              <a:off x="1966854" y="2608159"/>
              <a:ext cx="633578" cy="609141"/>
              <a:chOff x="1479887" y="2767328"/>
              <a:chExt cx="1298833" cy="1231343"/>
            </a:xfrm>
            <a:grpFill/>
          </p:grpSpPr>
          <p:sp>
            <p:nvSpPr>
              <p:cNvPr id="18" name="Oval 17">
                <a:extLst>
                  <a:ext uri="{FF2B5EF4-FFF2-40B4-BE49-F238E27FC236}">
                    <a16:creationId xmlns:a16="http://schemas.microsoft.com/office/drawing/2014/main" id="{637908F7-CB99-B443-973D-79731A9C07C3}"/>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5EACDB-596C-B747-89CC-F0B24DB7B1C5}"/>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CFFEB0-C58A-394E-868E-07920691EBD2}"/>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139297B-6E8C-1244-8955-3A2829487887}"/>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0A8CC5C-B2EF-1F4E-BF5A-96C0D7ADFDDC}"/>
                </a:ext>
              </a:extLst>
            </p:cNvPr>
            <p:cNvGrpSpPr/>
            <p:nvPr/>
          </p:nvGrpSpPr>
          <p:grpSpPr>
            <a:xfrm>
              <a:off x="1327936" y="3214812"/>
              <a:ext cx="633578" cy="609141"/>
              <a:chOff x="1440287" y="2744015"/>
              <a:chExt cx="1298833" cy="1231343"/>
            </a:xfrm>
            <a:grpFill/>
          </p:grpSpPr>
          <p:sp>
            <p:nvSpPr>
              <p:cNvPr id="23" name="Oval 22">
                <a:extLst>
                  <a:ext uri="{FF2B5EF4-FFF2-40B4-BE49-F238E27FC236}">
                    <a16:creationId xmlns:a16="http://schemas.microsoft.com/office/drawing/2014/main" id="{F41385DE-795E-9743-9464-0CE495DE0D4F}"/>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B1C6C3-B87B-E042-9621-47254BDB8E6A}"/>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71EE77-B14A-0B47-B3E9-2B2022D4C10E}"/>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3EB64C-01C9-ED41-A10A-25A078B69EF0}"/>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ABBC155-E0E5-D640-8832-552C2A98479D}"/>
                </a:ext>
              </a:extLst>
            </p:cNvPr>
            <p:cNvGrpSpPr/>
            <p:nvPr/>
          </p:nvGrpSpPr>
          <p:grpSpPr>
            <a:xfrm>
              <a:off x="1966854" y="3214812"/>
              <a:ext cx="633578" cy="609141"/>
              <a:chOff x="1461537" y="2800415"/>
              <a:chExt cx="1298834" cy="1231343"/>
            </a:xfrm>
            <a:grpFill/>
          </p:grpSpPr>
          <p:sp>
            <p:nvSpPr>
              <p:cNvPr id="28" name="Oval 27">
                <a:extLst>
                  <a:ext uri="{FF2B5EF4-FFF2-40B4-BE49-F238E27FC236}">
                    <a16:creationId xmlns:a16="http://schemas.microsoft.com/office/drawing/2014/main" id="{836D4C8A-3CDB-0B4E-AA33-AA2D2061015E}"/>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3C7CBE-4FFC-3648-85B1-F691D0DD3117}"/>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D861EB-9117-D742-A0B1-402BB331B5AE}"/>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68EFE1-1477-E64A-87C0-472672004C19}"/>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descr=" 85">
            <a:extLst>
              <a:ext uri="{FF2B5EF4-FFF2-40B4-BE49-F238E27FC236}">
                <a16:creationId xmlns:a16="http://schemas.microsoft.com/office/drawing/2014/main" id="{FECACF28-7BC2-FA42-8352-1CA9B2915151}"/>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descr=" 104">
            <a:extLst>
              <a:ext uri="{FF2B5EF4-FFF2-40B4-BE49-F238E27FC236}">
                <a16:creationId xmlns:a16="http://schemas.microsoft.com/office/drawing/2014/main" id="{606C21F2-F1F9-E141-B1DB-2C24EF58ECA5}"/>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35" name="Picture 8" descr=" 2056">
            <a:extLst>
              <a:ext uri="{FF2B5EF4-FFF2-40B4-BE49-F238E27FC236}">
                <a16:creationId xmlns:a16="http://schemas.microsoft.com/office/drawing/2014/main" id="{E5738CE6-BBAB-D344-9809-DCBF0D42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 71">
            <a:extLst>
              <a:ext uri="{FF2B5EF4-FFF2-40B4-BE49-F238E27FC236}">
                <a16:creationId xmlns:a16="http://schemas.microsoft.com/office/drawing/2014/main" id="{70A42433-C173-EC4F-84D2-1AD79D622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descr=" 78">
            <a:extLst>
              <a:ext uri="{FF2B5EF4-FFF2-40B4-BE49-F238E27FC236}">
                <a16:creationId xmlns:a16="http://schemas.microsoft.com/office/drawing/2014/main" id="{8B6705A6-F1F4-8D4B-BCD9-F0FEBC62B5E7}"/>
              </a:ext>
            </a:extLst>
          </p:cNvPr>
          <p:cNvSpPr txBox="1"/>
          <p:nvPr/>
        </p:nvSpPr>
        <p:spPr>
          <a:xfrm>
            <a:off x="5286198" y="3668422"/>
            <a:ext cx="1521680" cy="461665"/>
          </a:xfrm>
          <a:prstGeom prst="rect">
            <a:avLst/>
          </a:prstGeom>
          <a:noFill/>
        </p:spPr>
        <p:txBody>
          <a:bodyPr wrap="square" rtlCol="0">
            <a:spAutoFit/>
          </a:bodyPr>
          <a:lstStyle/>
          <a:p>
            <a:pPr algn="ctr"/>
            <a:r>
              <a:rPr lang="en-US" sz="2400" dirty="0"/>
              <a:t>8 Byte</a:t>
            </a:r>
          </a:p>
        </p:txBody>
      </p:sp>
      <p:sp>
        <p:nvSpPr>
          <p:cNvPr id="48" name="Left-Right Arrow 47" descr=" 80">
            <a:extLst>
              <a:ext uri="{FF2B5EF4-FFF2-40B4-BE49-F238E27FC236}">
                <a16:creationId xmlns:a16="http://schemas.microsoft.com/office/drawing/2014/main" id="{E0518252-FDED-E64F-A442-921E45D75A13}"/>
              </a:ext>
            </a:extLst>
          </p:cNvPr>
          <p:cNvSpPr/>
          <p:nvPr/>
        </p:nvSpPr>
        <p:spPr>
          <a:xfrm>
            <a:off x="5517194" y="3245141"/>
            <a:ext cx="1052307" cy="367718"/>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18" descr=" 120">
            <a:extLst>
              <a:ext uri="{FF2B5EF4-FFF2-40B4-BE49-F238E27FC236}">
                <a16:creationId xmlns:a16="http://schemas.microsoft.com/office/drawing/2014/main" id="{489BF7C4-F6A9-DC4B-9D19-29C598177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53" y="3070223"/>
            <a:ext cx="1028328" cy="1023431"/>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descr=" 57">
            <a:extLst>
              <a:ext uri="{FF2B5EF4-FFF2-40B4-BE49-F238E27FC236}">
                <a16:creationId xmlns:a16="http://schemas.microsoft.com/office/drawing/2014/main" id="{39802C6B-2E0B-864E-A10A-D0FA743F82F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 name="Straight Connector 37" descr=" 58">
            <a:extLst>
              <a:ext uri="{FF2B5EF4-FFF2-40B4-BE49-F238E27FC236}">
                <a16:creationId xmlns:a16="http://schemas.microsoft.com/office/drawing/2014/main" id="{C2584E3B-369E-8C4D-8B6A-C14416EB0E0C}"/>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Wordline" descr=" 59">
            <a:extLst>
              <a:ext uri="{FF2B5EF4-FFF2-40B4-BE49-F238E27FC236}">
                <a16:creationId xmlns:a16="http://schemas.microsoft.com/office/drawing/2014/main" id="{76F1AADF-EA38-8144-AF03-DED80030EBF4}"/>
              </a:ext>
            </a:extLst>
          </p:cNvPr>
          <p:cNvCxnSpPr/>
          <p:nvPr/>
        </p:nvCxnSpPr>
        <p:spPr>
          <a:xfrm>
            <a:off x="7051969" y="3201287"/>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descr=" 60">
            <a:extLst>
              <a:ext uri="{FF2B5EF4-FFF2-40B4-BE49-F238E27FC236}">
                <a16:creationId xmlns:a16="http://schemas.microsoft.com/office/drawing/2014/main" id="{338182DF-AF6B-B54F-B12F-3CD9F886870E}"/>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Wordline" descr=" 61">
            <a:extLst>
              <a:ext uri="{FF2B5EF4-FFF2-40B4-BE49-F238E27FC236}">
                <a16:creationId xmlns:a16="http://schemas.microsoft.com/office/drawing/2014/main" id="{4CE4D7DA-53A4-9841-B305-C74B13F0D9FC}"/>
              </a:ext>
            </a:extLst>
          </p:cNvPr>
          <p:cNvCxnSpPr/>
          <p:nvPr/>
        </p:nvCxnSpPr>
        <p:spPr>
          <a:xfrm>
            <a:off x="7065824" y="4165285"/>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descr=" 62">
            <a:extLst>
              <a:ext uri="{FF2B5EF4-FFF2-40B4-BE49-F238E27FC236}">
                <a16:creationId xmlns:a16="http://schemas.microsoft.com/office/drawing/2014/main" id="{B3FCDBA3-BCAA-564E-AB1A-14E27682F9F8}"/>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3" name="Rectangle 42" descr=" 63">
            <a:extLst>
              <a:ext uri="{FF2B5EF4-FFF2-40B4-BE49-F238E27FC236}">
                <a16:creationId xmlns:a16="http://schemas.microsoft.com/office/drawing/2014/main" id="{2898C788-7D41-2D4B-9397-6D0D386C0DF2}"/>
              </a:ext>
            </a:extLst>
          </p:cNvPr>
          <p:cNvSpPr>
            <a:spLocks/>
          </p:cNvSpPr>
          <p:nvPr/>
        </p:nvSpPr>
        <p:spPr>
          <a:xfrm>
            <a:off x="7298027" y="3938897"/>
            <a:ext cx="3174935"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4" name="Rectangle 43" descr=" 64">
            <a:extLst>
              <a:ext uri="{FF2B5EF4-FFF2-40B4-BE49-F238E27FC236}">
                <a16:creationId xmlns:a16="http://schemas.microsoft.com/office/drawing/2014/main" id="{AFA8ED11-D0D7-EA44-86E5-97A483B5AADC}"/>
              </a:ext>
            </a:extLst>
          </p:cNvPr>
          <p:cNvSpPr>
            <a:spLocks/>
          </p:cNvSpPr>
          <p:nvPr/>
        </p:nvSpPr>
        <p:spPr>
          <a:xfrm>
            <a:off x="7298027" y="2954687"/>
            <a:ext cx="3174935" cy="483047"/>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5" name="Rectangle 44" descr=" 65">
            <a:extLst>
              <a:ext uri="{FF2B5EF4-FFF2-40B4-BE49-F238E27FC236}">
                <a16:creationId xmlns:a16="http://schemas.microsoft.com/office/drawing/2014/main" id="{BABE7CFC-656E-8241-B699-B88F9BAAAF80}"/>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46" name="TextBox 45" descr=" 70">
            <a:extLst>
              <a:ext uri="{FF2B5EF4-FFF2-40B4-BE49-F238E27FC236}">
                <a16:creationId xmlns:a16="http://schemas.microsoft.com/office/drawing/2014/main" id="{AAA70836-2A20-D34A-89B4-E9068B204FBD}"/>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grpSp>
        <p:nvGrpSpPr>
          <p:cNvPr id="50" name="Group 49" descr=" 36">
            <a:extLst>
              <a:ext uri="{FF2B5EF4-FFF2-40B4-BE49-F238E27FC236}">
                <a16:creationId xmlns:a16="http://schemas.microsoft.com/office/drawing/2014/main" id="{64F3F66D-93FF-1C43-8844-9099984CF980}"/>
              </a:ext>
            </a:extLst>
          </p:cNvPr>
          <p:cNvGrpSpPr/>
          <p:nvPr/>
        </p:nvGrpSpPr>
        <p:grpSpPr>
          <a:xfrm>
            <a:off x="7950365" y="3371186"/>
            <a:ext cx="1862171" cy="234587"/>
            <a:chOff x="8117792" y="3371186"/>
            <a:chExt cx="1862171" cy="234587"/>
          </a:xfrm>
        </p:grpSpPr>
        <p:pic>
          <p:nvPicPr>
            <p:cNvPr id="51" name="Picture 8" descr="Red Spiral Lollipop Clip Art at Clker.com - vector clip art online, royalty  free &amp;amp; public domain">
              <a:extLst>
                <a:ext uri="{FF2B5EF4-FFF2-40B4-BE49-F238E27FC236}">
                  <a16:creationId xmlns:a16="http://schemas.microsoft.com/office/drawing/2014/main" id="{7C5DEF76-B6A1-6F41-881F-7FA811CF1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792" y="3371186"/>
              <a:ext cx="227528" cy="23458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Red Spiral Lollipop Clip Art at Clker.com - vector clip art online, royalty  free &amp;amp; public domain">
              <a:extLst>
                <a:ext uri="{FF2B5EF4-FFF2-40B4-BE49-F238E27FC236}">
                  <a16:creationId xmlns:a16="http://schemas.microsoft.com/office/drawing/2014/main" id="{37D3BB5B-735F-D942-BCD0-2629CED16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673" y="3371186"/>
              <a:ext cx="227528" cy="23458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Red Spiral Lollipop Clip Art at Clker.com - vector clip art online, royalty  free &amp;amp; public domain">
              <a:extLst>
                <a:ext uri="{FF2B5EF4-FFF2-40B4-BE49-F238E27FC236}">
                  <a16:creationId xmlns:a16="http://schemas.microsoft.com/office/drawing/2014/main" id="{A4B623B6-EAC3-0147-9024-8BDF4CF22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54" y="3371186"/>
              <a:ext cx="227528" cy="23458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Red Spiral Lollipop Clip Art at Clker.com - vector clip art online, royalty  free &amp;amp; public domain">
              <a:extLst>
                <a:ext uri="{FF2B5EF4-FFF2-40B4-BE49-F238E27FC236}">
                  <a16:creationId xmlns:a16="http://schemas.microsoft.com/office/drawing/2014/main" id="{B7F5C14B-45CB-F741-809F-0CF889218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435" y="3371186"/>
              <a:ext cx="227528" cy="2345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15786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02CC-85BA-2441-8E26-4C0F3F084422}"/>
              </a:ext>
            </a:extLst>
          </p:cNvPr>
          <p:cNvSpPr>
            <a:spLocks noGrp="1"/>
          </p:cNvSpPr>
          <p:nvPr>
            <p:ph type="title"/>
          </p:nvPr>
        </p:nvSpPr>
        <p:spPr>
          <a:xfrm>
            <a:off x="838200" y="207814"/>
            <a:ext cx="10515600" cy="711321"/>
          </a:xfrm>
        </p:spPr>
        <p:txBody>
          <a:bodyPr>
            <a:normAutofit/>
          </a:bodyPr>
          <a:lstStyle/>
          <a:p>
            <a:r>
              <a:rPr lang="en-US" dirty="0"/>
              <a:t>Thank You</a:t>
            </a:r>
          </a:p>
        </p:txBody>
      </p:sp>
      <p:sp>
        <p:nvSpPr>
          <p:cNvPr id="4" name="Slide Number Placeholder 3">
            <a:extLst>
              <a:ext uri="{FF2B5EF4-FFF2-40B4-BE49-F238E27FC236}">
                <a16:creationId xmlns:a16="http://schemas.microsoft.com/office/drawing/2014/main" id="{06882A11-EE71-6D4A-97DD-D03BFB3FDFF6}"/>
              </a:ext>
            </a:extLst>
          </p:cNvPr>
          <p:cNvSpPr>
            <a:spLocks noGrp="1"/>
          </p:cNvSpPr>
          <p:nvPr>
            <p:ph type="sldNum" sz="quarter" idx="12"/>
          </p:nvPr>
        </p:nvSpPr>
        <p:spPr/>
        <p:txBody>
          <a:bodyPr/>
          <a:lstStyle/>
          <a:p>
            <a:r>
              <a:rPr lang="en-US"/>
              <a:t>22</a:t>
            </a:r>
          </a:p>
        </p:txBody>
      </p:sp>
      <p:pic>
        <p:nvPicPr>
          <p:cNvPr id="1026" name="Picture 2" descr="Cyber Defense: October 2011">
            <a:extLst>
              <a:ext uri="{FF2B5EF4-FFF2-40B4-BE49-F238E27FC236}">
                <a16:creationId xmlns:a16="http://schemas.microsoft.com/office/drawing/2014/main" id="{DEFF6D52-9F8E-CC4F-9B3C-947573E68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273" y="1250033"/>
            <a:ext cx="6749553" cy="477541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516887EC-BB6C-2748-BEDF-62AFCC8BBDCD}"/>
              </a:ext>
            </a:extLst>
          </p:cNvPr>
          <p:cNvSpPr/>
          <p:nvPr/>
        </p:nvSpPr>
        <p:spPr>
          <a:xfrm>
            <a:off x="3805084" y="2359742"/>
            <a:ext cx="1720646" cy="17403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earing glasses&#10;&#10;Description automatically generated with medium confidence">
            <a:extLst>
              <a:ext uri="{FF2B5EF4-FFF2-40B4-BE49-F238E27FC236}">
                <a16:creationId xmlns:a16="http://schemas.microsoft.com/office/drawing/2014/main" id="{1A4E2E17-69D7-134D-98FB-5E7D21362AA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459"/>
          <a:stretch/>
        </p:blipFill>
        <p:spPr>
          <a:xfrm>
            <a:off x="977414" y="2461168"/>
            <a:ext cx="1205347" cy="1350786"/>
          </a:xfrm>
          <a:prstGeom prst="rect">
            <a:avLst/>
          </a:prstGeom>
        </p:spPr>
      </p:pic>
      <p:sp>
        <p:nvSpPr>
          <p:cNvPr id="8" name="TextBox 7">
            <a:extLst>
              <a:ext uri="{FF2B5EF4-FFF2-40B4-BE49-F238E27FC236}">
                <a16:creationId xmlns:a16="http://schemas.microsoft.com/office/drawing/2014/main" id="{D13B54DC-4A80-B340-8F93-A97821F992A0}"/>
              </a:ext>
            </a:extLst>
          </p:cNvPr>
          <p:cNvSpPr txBox="1"/>
          <p:nvPr/>
        </p:nvSpPr>
        <p:spPr>
          <a:xfrm>
            <a:off x="418986" y="3915386"/>
            <a:ext cx="2253598" cy="369332"/>
          </a:xfrm>
          <a:prstGeom prst="rect">
            <a:avLst/>
          </a:prstGeom>
          <a:noFill/>
        </p:spPr>
        <p:txBody>
          <a:bodyPr wrap="square">
            <a:spAutoFit/>
          </a:bodyPr>
          <a:lstStyle/>
          <a:p>
            <a:pPr algn="ctr"/>
            <a:r>
              <a:rPr lang="en-US" sz="1800" dirty="0">
                <a:latin typeface="Helvetica" charset="0"/>
                <a:ea typeface="Helvetica" charset="0"/>
                <a:cs typeface="Helvetica" charset="0"/>
              </a:rPr>
              <a:t>Gururaj Saileshwar</a:t>
            </a:r>
            <a:endParaRPr lang="en-US" sz="1800" baseline="30000" dirty="0">
              <a:latin typeface="Helvetica" charset="0"/>
              <a:ea typeface="Helvetica" charset="0"/>
              <a:cs typeface="Helvetica" charset="0"/>
            </a:endParaRPr>
          </a:p>
        </p:txBody>
      </p:sp>
      <p:sp>
        <p:nvSpPr>
          <p:cNvPr id="7" name="Right Arrow 6">
            <a:extLst>
              <a:ext uri="{FF2B5EF4-FFF2-40B4-BE49-F238E27FC236}">
                <a16:creationId xmlns:a16="http://schemas.microsoft.com/office/drawing/2014/main" id="{7580B511-762B-DF45-8140-11EDE2E9D578}"/>
              </a:ext>
            </a:extLst>
          </p:cNvPr>
          <p:cNvSpPr/>
          <p:nvPr/>
        </p:nvSpPr>
        <p:spPr>
          <a:xfrm>
            <a:off x="2672584" y="2868722"/>
            <a:ext cx="837532" cy="5874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A31F725-BA80-AA4D-9443-BC20A4FC02D2}"/>
              </a:ext>
            </a:extLst>
          </p:cNvPr>
          <p:cNvCxnSpPr>
            <a:cxnSpLocks/>
          </p:cNvCxnSpPr>
          <p:nvPr/>
        </p:nvCxnSpPr>
        <p:spPr>
          <a:xfrm>
            <a:off x="5899355" y="5319251"/>
            <a:ext cx="189762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37F83A-9725-2A4A-B783-B037CFD89E26}"/>
              </a:ext>
            </a:extLst>
          </p:cNvPr>
          <p:cNvSpPr txBox="1"/>
          <p:nvPr/>
        </p:nvSpPr>
        <p:spPr>
          <a:xfrm>
            <a:off x="5781371" y="4979415"/>
            <a:ext cx="2253598" cy="307777"/>
          </a:xfrm>
          <a:prstGeom prst="rect">
            <a:avLst/>
          </a:prstGeom>
          <a:noFill/>
        </p:spPr>
        <p:txBody>
          <a:bodyPr wrap="square">
            <a:spAutoFit/>
          </a:bodyPr>
          <a:lstStyle/>
          <a:p>
            <a:pPr algn="ctr"/>
            <a:r>
              <a:rPr lang="en-US" sz="1400" b="1" dirty="0">
                <a:solidFill>
                  <a:srgbClr val="FF0000"/>
                </a:solidFill>
                <a:latin typeface="Helvetica" charset="0"/>
                <a:ea typeface="Helvetica" charset="0"/>
                <a:cs typeface="Helvetica" charset="0"/>
              </a:rPr>
              <a:t>Assistant Professor</a:t>
            </a:r>
            <a:endParaRPr lang="en-US" sz="1400" b="1" baseline="30000" dirty="0">
              <a:solidFill>
                <a:srgbClr val="FF0000"/>
              </a:solidFill>
              <a:latin typeface="Helvetica" charset="0"/>
              <a:ea typeface="Helvetica" charset="0"/>
              <a:cs typeface="Helvetica" charset="0"/>
            </a:endParaRPr>
          </a:p>
        </p:txBody>
      </p:sp>
    </p:spTree>
    <p:extLst>
      <p:ext uri="{BB962C8B-B14F-4D97-AF65-F5344CB8AC3E}">
        <p14:creationId xmlns:p14="http://schemas.microsoft.com/office/powerpoint/2010/main" val="224831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descr=" 84">
            <a:extLst>
              <a:ext uri="{FF2B5EF4-FFF2-40B4-BE49-F238E27FC236}">
                <a16:creationId xmlns:a16="http://schemas.microsoft.com/office/drawing/2014/main" id="{520A31D1-6A2B-C84A-932F-B6CE66573EAD}"/>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6" name="Oval 5" descr=" 6">
            <a:extLst>
              <a:ext uri="{FF2B5EF4-FFF2-40B4-BE49-F238E27FC236}">
                <a16:creationId xmlns:a16="http://schemas.microsoft.com/office/drawing/2014/main" id="{D7A915F6-093B-0445-9067-DC810B86E373}"/>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descr=" 7">
            <a:extLst>
              <a:ext uri="{FF2B5EF4-FFF2-40B4-BE49-F238E27FC236}">
                <a16:creationId xmlns:a16="http://schemas.microsoft.com/office/drawing/2014/main" id="{17A3DAAC-B767-1A4E-AE90-C11B0C9E748E}"/>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descr=" 8">
            <a:extLst>
              <a:ext uri="{FF2B5EF4-FFF2-40B4-BE49-F238E27FC236}">
                <a16:creationId xmlns:a16="http://schemas.microsoft.com/office/drawing/2014/main" id="{E75965CE-50BF-174E-AB5B-9C4B83D20C4C}"/>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 9">
            <a:extLst>
              <a:ext uri="{FF2B5EF4-FFF2-40B4-BE49-F238E27FC236}">
                <a16:creationId xmlns:a16="http://schemas.microsoft.com/office/drawing/2014/main" id="{D53D7C4F-AFD7-5744-94D5-5BB9B5C4D6AE}"/>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 33">
            <a:extLst>
              <a:ext uri="{FF2B5EF4-FFF2-40B4-BE49-F238E27FC236}">
                <a16:creationId xmlns:a16="http://schemas.microsoft.com/office/drawing/2014/main" id="{150995F3-B19D-834D-97C7-E4F2156B31BF}"/>
              </a:ext>
            </a:extLst>
          </p:cNvPr>
          <p:cNvSpPr txBox="1"/>
          <p:nvPr/>
        </p:nvSpPr>
        <p:spPr>
          <a:xfrm>
            <a:off x="687187" y="1234230"/>
            <a:ext cx="4598269" cy="1107996"/>
          </a:xfrm>
          <a:prstGeom prst="rect">
            <a:avLst/>
          </a:prstGeom>
          <a:noFill/>
        </p:spPr>
        <p:txBody>
          <a:bodyPr wrap="square" rtlCol="0">
            <a:spAutoFit/>
          </a:bodyPr>
          <a:lstStyle/>
          <a:p>
            <a:pPr algn="ctr"/>
            <a:r>
              <a:rPr lang="en-US" sz="2200" b="1" dirty="0"/>
              <a:t>DRAM Scaling for Increased Capacity </a:t>
            </a:r>
          </a:p>
          <a:p>
            <a:pPr algn="ctr"/>
            <a:r>
              <a:rPr lang="en-US" sz="2200" b="1">
                <a:solidFill>
                  <a:srgbClr val="C00000"/>
                </a:solidFill>
                <a:latin typeface="Calibri" panose="020F0502020204030204" pitchFamily="34" charset="0"/>
                <a:sym typeface="Wingdings" pitchFamily="2" charset="2"/>
              </a:rPr>
              <a:t>More </a:t>
            </a:r>
            <a:r>
              <a:rPr lang="en-US" sz="2200" b="1">
                <a:solidFill>
                  <a:srgbClr val="C00000"/>
                </a:solidFill>
                <a:latin typeface="Calibri" panose="020F0502020204030204" pitchFamily="34" charset="0"/>
              </a:rPr>
              <a:t>Inter-Cell Interference</a:t>
            </a:r>
            <a:endParaRPr lang="en-US" sz="2200" b="1" dirty="0">
              <a:solidFill>
                <a:srgbClr val="C00000"/>
              </a:solidFill>
            </a:endParaRPr>
          </a:p>
        </p:txBody>
      </p:sp>
      <p:sp>
        <p:nvSpPr>
          <p:cNvPr id="103" name="TextBox 102" descr=" 103">
            <a:extLst>
              <a:ext uri="{FF2B5EF4-FFF2-40B4-BE49-F238E27FC236}">
                <a16:creationId xmlns:a16="http://schemas.microsoft.com/office/drawing/2014/main" id="{45EE4B31-3EC7-994E-A1E1-E6FB8DA7C5F6}"/>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1</a:t>
            </a:r>
          </a:p>
        </p:txBody>
      </p:sp>
      <p:sp>
        <p:nvSpPr>
          <p:cNvPr id="34" name="Down Arrow 33" descr=" 34">
            <a:extLst>
              <a:ext uri="{FF2B5EF4-FFF2-40B4-BE49-F238E27FC236}">
                <a16:creationId xmlns:a16="http://schemas.microsoft.com/office/drawing/2014/main" id="{B946392C-0A8A-274B-8CBB-F090E54870B9}"/>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descr=" 32">
            <a:extLst>
              <a:ext uri="{FF2B5EF4-FFF2-40B4-BE49-F238E27FC236}">
                <a16:creationId xmlns:a16="http://schemas.microsoft.com/office/drawing/2014/main" id="{419710AC-8F3A-564A-B3F5-A9EECDECA945}"/>
              </a:ext>
            </a:extLst>
          </p:cNvPr>
          <p:cNvGrpSpPr/>
          <p:nvPr/>
        </p:nvGrpSpPr>
        <p:grpSpPr>
          <a:xfrm>
            <a:off x="2408663" y="4288039"/>
            <a:ext cx="1272496" cy="1215794"/>
            <a:chOff x="1327936" y="2608159"/>
            <a:chExt cx="1272496" cy="1215794"/>
          </a:xfrm>
          <a:solidFill>
            <a:srgbClr val="C00000"/>
          </a:solidFill>
        </p:grpSpPr>
        <p:grpSp>
          <p:nvGrpSpPr>
            <p:cNvPr id="16" name="Group 15">
              <a:extLst>
                <a:ext uri="{FF2B5EF4-FFF2-40B4-BE49-F238E27FC236}">
                  <a16:creationId xmlns:a16="http://schemas.microsoft.com/office/drawing/2014/main" id="{71EB911A-73A4-B94C-BDCC-090DE9F5D25D}"/>
                </a:ext>
              </a:extLst>
            </p:cNvPr>
            <p:cNvGrpSpPr/>
            <p:nvPr/>
          </p:nvGrpSpPr>
          <p:grpSpPr>
            <a:xfrm>
              <a:off x="1327936" y="2608159"/>
              <a:ext cx="633578" cy="609141"/>
              <a:chOff x="1456386" y="2740534"/>
              <a:chExt cx="1298833" cy="1231343"/>
            </a:xfrm>
            <a:grpFill/>
          </p:grpSpPr>
          <p:sp>
            <p:nvSpPr>
              <p:cNvPr id="11" name="Oval 10">
                <a:extLst>
                  <a:ext uri="{FF2B5EF4-FFF2-40B4-BE49-F238E27FC236}">
                    <a16:creationId xmlns:a16="http://schemas.microsoft.com/office/drawing/2014/main" id="{B4AB8017-00DA-024C-8AE7-B94AE590031C}"/>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2EE4CC-7E08-104B-8B9B-163A754E30B3}"/>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E9E77D-51F9-664B-9007-061C7C9E9701}"/>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CDF29E-97E6-AE40-9768-A849EF493CEE}"/>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27187-A070-8643-935F-7967C5CD2991}"/>
                </a:ext>
              </a:extLst>
            </p:cNvPr>
            <p:cNvGrpSpPr/>
            <p:nvPr/>
          </p:nvGrpSpPr>
          <p:grpSpPr>
            <a:xfrm>
              <a:off x="1966854" y="2608159"/>
              <a:ext cx="633578" cy="609141"/>
              <a:chOff x="1479887" y="2767328"/>
              <a:chExt cx="1298833" cy="1231343"/>
            </a:xfrm>
            <a:grpFill/>
          </p:grpSpPr>
          <p:sp>
            <p:nvSpPr>
              <p:cNvPr id="18" name="Oval 17">
                <a:extLst>
                  <a:ext uri="{FF2B5EF4-FFF2-40B4-BE49-F238E27FC236}">
                    <a16:creationId xmlns:a16="http://schemas.microsoft.com/office/drawing/2014/main" id="{637908F7-CB99-B443-973D-79731A9C07C3}"/>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5EACDB-596C-B747-89CC-F0B24DB7B1C5}"/>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8CFFEB0-C58A-394E-868E-07920691EBD2}"/>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139297B-6E8C-1244-8955-3A2829487887}"/>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0A8CC5C-B2EF-1F4E-BF5A-96C0D7ADFDDC}"/>
                </a:ext>
              </a:extLst>
            </p:cNvPr>
            <p:cNvGrpSpPr/>
            <p:nvPr/>
          </p:nvGrpSpPr>
          <p:grpSpPr>
            <a:xfrm>
              <a:off x="1327936" y="3214812"/>
              <a:ext cx="633578" cy="609141"/>
              <a:chOff x="1440287" y="2744015"/>
              <a:chExt cx="1298833" cy="1231343"/>
            </a:xfrm>
            <a:grpFill/>
          </p:grpSpPr>
          <p:sp>
            <p:nvSpPr>
              <p:cNvPr id="23" name="Oval 22">
                <a:extLst>
                  <a:ext uri="{FF2B5EF4-FFF2-40B4-BE49-F238E27FC236}">
                    <a16:creationId xmlns:a16="http://schemas.microsoft.com/office/drawing/2014/main" id="{F41385DE-795E-9743-9464-0CE495DE0D4F}"/>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B1C6C3-B87B-E042-9621-47254BDB8E6A}"/>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E71EE77-B14A-0B47-B3E9-2B2022D4C10E}"/>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3EB64C-01C9-ED41-A10A-25A078B69EF0}"/>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ABBC155-E0E5-D640-8832-552C2A98479D}"/>
                </a:ext>
              </a:extLst>
            </p:cNvPr>
            <p:cNvGrpSpPr/>
            <p:nvPr/>
          </p:nvGrpSpPr>
          <p:grpSpPr>
            <a:xfrm>
              <a:off x="1966854" y="3214812"/>
              <a:ext cx="633578" cy="609141"/>
              <a:chOff x="1461537" y="2800415"/>
              <a:chExt cx="1298834" cy="1231343"/>
            </a:xfrm>
            <a:grpFill/>
          </p:grpSpPr>
          <p:sp>
            <p:nvSpPr>
              <p:cNvPr id="28" name="Oval 27">
                <a:extLst>
                  <a:ext uri="{FF2B5EF4-FFF2-40B4-BE49-F238E27FC236}">
                    <a16:creationId xmlns:a16="http://schemas.microsoft.com/office/drawing/2014/main" id="{836D4C8A-3CDB-0B4E-AA33-AA2D2061015E}"/>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3C7CBE-4FFC-3648-85B1-F691D0DD3117}"/>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AD861EB-9117-D742-A0B1-402BB331B5AE}"/>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68EFE1-1477-E64A-87C0-472672004C19}"/>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descr=" 85">
            <a:extLst>
              <a:ext uri="{FF2B5EF4-FFF2-40B4-BE49-F238E27FC236}">
                <a16:creationId xmlns:a16="http://schemas.microsoft.com/office/drawing/2014/main" id="{FECACF28-7BC2-FA42-8352-1CA9B2915151}"/>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descr=" 104">
            <a:extLst>
              <a:ext uri="{FF2B5EF4-FFF2-40B4-BE49-F238E27FC236}">
                <a16:creationId xmlns:a16="http://schemas.microsoft.com/office/drawing/2014/main" id="{606C21F2-F1F9-E141-B1DB-2C24EF58ECA5}"/>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35" name="Picture 8" descr=" 2056">
            <a:extLst>
              <a:ext uri="{FF2B5EF4-FFF2-40B4-BE49-F238E27FC236}">
                <a16:creationId xmlns:a16="http://schemas.microsoft.com/office/drawing/2014/main" id="{E5738CE6-BBAB-D344-9809-DCBF0D42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 71">
            <a:extLst>
              <a:ext uri="{FF2B5EF4-FFF2-40B4-BE49-F238E27FC236}">
                <a16:creationId xmlns:a16="http://schemas.microsoft.com/office/drawing/2014/main" id="{70A42433-C173-EC4F-84D2-1AD79D622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descr=" 78">
            <a:extLst>
              <a:ext uri="{FF2B5EF4-FFF2-40B4-BE49-F238E27FC236}">
                <a16:creationId xmlns:a16="http://schemas.microsoft.com/office/drawing/2014/main" id="{8B6705A6-F1F4-8D4B-BCD9-F0FEBC62B5E7}"/>
              </a:ext>
            </a:extLst>
          </p:cNvPr>
          <p:cNvSpPr txBox="1"/>
          <p:nvPr/>
        </p:nvSpPr>
        <p:spPr>
          <a:xfrm>
            <a:off x="5286198" y="3668422"/>
            <a:ext cx="1521680" cy="461665"/>
          </a:xfrm>
          <a:prstGeom prst="rect">
            <a:avLst/>
          </a:prstGeom>
          <a:noFill/>
        </p:spPr>
        <p:txBody>
          <a:bodyPr wrap="square" rtlCol="0">
            <a:spAutoFit/>
          </a:bodyPr>
          <a:lstStyle/>
          <a:p>
            <a:pPr algn="ctr"/>
            <a:r>
              <a:rPr lang="en-US" sz="2400" dirty="0"/>
              <a:t>8 Byte</a:t>
            </a:r>
          </a:p>
        </p:txBody>
      </p:sp>
      <p:sp>
        <p:nvSpPr>
          <p:cNvPr id="48" name="Left-Right Arrow 47" descr=" 80">
            <a:extLst>
              <a:ext uri="{FF2B5EF4-FFF2-40B4-BE49-F238E27FC236}">
                <a16:creationId xmlns:a16="http://schemas.microsoft.com/office/drawing/2014/main" id="{E0518252-FDED-E64F-A442-921E45D75A13}"/>
              </a:ext>
            </a:extLst>
          </p:cNvPr>
          <p:cNvSpPr/>
          <p:nvPr/>
        </p:nvSpPr>
        <p:spPr>
          <a:xfrm>
            <a:off x="5517194" y="3245141"/>
            <a:ext cx="1052307" cy="367718"/>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Graphic 55" descr=" 48">
            <a:extLst>
              <a:ext uri="{FF2B5EF4-FFF2-40B4-BE49-F238E27FC236}">
                <a16:creationId xmlns:a16="http://schemas.microsoft.com/office/drawing/2014/main" id="{8EB76041-0764-D448-A634-F79B6EFA5F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062885">
            <a:off x="10871064" y="2888456"/>
            <a:ext cx="914400" cy="914400"/>
          </a:xfrm>
          <a:prstGeom prst="rect">
            <a:avLst/>
          </a:prstGeom>
        </p:spPr>
      </p:pic>
      <p:sp>
        <p:nvSpPr>
          <p:cNvPr id="55" name="TextBox 54" descr=" 119">
            <a:extLst>
              <a:ext uri="{FF2B5EF4-FFF2-40B4-BE49-F238E27FC236}">
                <a16:creationId xmlns:a16="http://schemas.microsoft.com/office/drawing/2014/main" id="{3CDBC8F1-387F-0441-B60F-6AED1F934C2B}"/>
              </a:ext>
            </a:extLst>
          </p:cNvPr>
          <p:cNvSpPr txBox="1"/>
          <p:nvPr/>
        </p:nvSpPr>
        <p:spPr>
          <a:xfrm>
            <a:off x="10719297" y="3921399"/>
            <a:ext cx="1521680" cy="707886"/>
          </a:xfrm>
          <a:prstGeom prst="rect">
            <a:avLst/>
          </a:prstGeom>
          <a:noFill/>
        </p:spPr>
        <p:txBody>
          <a:bodyPr wrap="square" rtlCol="0">
            <a:spAutoFit/>
          </a:bodyPr>
          <a:lstStyle/>
          <a:p>
            <a:pPr algn="ctr"/>
            <a:r>
              <a:rPr lang="en-US" sz="2000" dirty="0">
                <a:solidFill>
                  <a:srgbClr val="2D7100"/>
                </a:solidFill>
              </a:rPr>
              <a:t>Refresh</a:t>
            </a:r>
          </a:p>
          <a:p>
            <a:pPr algn="ctr"/>
            <a:r>
              <a:rPr lang="en-US" sz="2000" dirty="0">
                <a:solidFill>
                  <a:srgbClr val="2D7100"/>
                </a:solidFill>
              </a:rPr>
              <a:t>Every 64ms</a:t>
            </a:r>
          </a:p>
        </p:txBody>
      </p:sp>
      <p:pic>
        <p:nvPicPr>
          <p:cNvPr id="47" name="Picture 18" descr=" 120">
            <a:extLst>
              <a:ext uri="{FF2B5EF4-FFF2-40B4-BE49-F238E27FC236}">
                <a16:creationId xmlns:a16="http://schemas.microsoft.com/office/drawing/2014/main" id="{489BF7C4-F6A9-DC4B-9D19-29C598177D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53" y="3070223"/>
            <a:ext cx="1028328" cy="1023431"/>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descr=" 57">
            <a:extLst>
              <a:ext uri="{FF2B5EF4-FFF2-40B4-BE49-F238E27FC236}">
                <a16:creationId xmlns:a16="http://schemas.microsoft.com/office/drawing/2014/main" id="{39802C6B-2E0B-864E-A10A-D0FA743F82F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 name="Straight Connector 37" descr=" 58">
            <a:extLst>
              <a:ext uri="{FF2B5EF4-FFF2-40B4-BE49-F238E27FC236}">
                <a16:creationId xmlns:a16="http://schemas.microsoft.com/office/drawing/2014/main" id="{C2584E3B-369E-8C4D-8B6A-C14416EB0E0C}"/>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Wordline" descr=" 59">
            <a:extLst>
              <a:ext uri="{FF2B5EF4-FFF2-40B4-BE49-F238E27FC236}">
                <a16:creationId xmlns:a16="http://schemas.microsoft.com/office/drawing/2014/main" id="{76F1AADF-EA38-8144-AF03-DED80030EBF4}"/>
              </a:ext>
            </a:extLst>
          </p:cNvPr>
          <p:cNvCxnSpPr/>
          <p:nvPr/>
        </p:nvCxnSpPr>
        <p:spPr>
          <a:xfrm>
            <a:off x="7051969" y="3201287"/>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descr=" 60">
            <a:extLst>
              <a:ext uri="{FF2B5EF4-FFF2-40B4-BE49-F238E27FC236}">
                <a16:creationId xmlns:a16="http://schemas.microsoft.com/office/drawing/2014/main" id="{338182DF-AF6B-B54F-B12F-3CD9F886870E}"/>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Wordline" descr=" 61">
            <a:extLst>
              <a:ext uri="{FF2B5EF4-FFF2-40B4-BE49-F238E27FC236}">
                <a16:creationId xmlns:a16="http://schemas.microsoft.com/office/drawing/2014/main" id="{4CE4D7DA-53A4-9841-B305-C74B13F0D9FC}"/>
              </a:ext>
            </a:extLst>
          </p:cNvPr>
          <p:cNvCxnSpPr/>
          <p:nvPr/>
        </p:nvCxnSpPr>
        <p:spPr>
          <a:xfrm>
            <a:off x="7065824" y="4165285"/>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descr=" 62">
            <a:extLst>
              <a:ext uri="{FF2B5EF4-FFF2-40B4-BE49-F238E27FC236}">
                <a16:creationId xmlns:a16="http://schemas.microsoft.com/office/drawing/2014/main" id="{B3FCDBA3-BCAA-564E-AB1A-14E27682F9F8}"/>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3" name="Rectangle 42" descr=" 63">
            <a:extLst>
              <a:ext uri="{FF2B5EF4-FFF2-40B4-BE49-F238E27FC236}">
                <a16:creationId xmlns:a16="http://schemas.microsoft.com/office/drawing/2014/main" id="{2898C788-7D41-2D4B-9397-6D0D386C0DF2}"/>
              </a:ext>
            </a:extLst>
          </p:cNvPr>
          <p:cNvSpPr>
            <a:spLocks/>
          </p:cNvSpPr>
          <p:nvPr/>
        </p:nvSpPr>
        <p:spPr>
          <a:xfrm>
            <a:off x="7298027" y="3938897"/>
            <a:ext cx="3174935"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4" name="Rectangle 43" descr=" 64">
            <a:extLst>
              <a:ext uri="{FF2B5EF4-FFF2-40B4-BE49-F238E27FC236}">
                <a16:creationId xmlns:a16="http://schemas.microsoft.com/office/drawing/2014/main" id="{AFA8ED11-D0D7-EA44-86E5-97A483B5AADC}"/>
              </a:ext>
            </a:extLst>
          </p:cNvPr>
          <p:cNvSpPr>
            <a:spLocks/>
          </p:cNvSpPr>
          <p:nvPr/>
        </p:nvSpPr>
        <p:spPr>
          <a:xfrm>
            <a:off x="7298027" y="2954687"/>
            <a:ext cx="3174935" cy="483047"/>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45" name="Rectangle 44" descr=" 65">
            <a:extLst>
              <a:ext uri="{FF2B5EF4-FFF2-40B4-BE49-F238E27FC236}">
                <a16:creationId xmlns:a16="http://schemas.microsoft.com/office/drawing/2014/main" id="{BABE7CFC-656E-8241-B699-B88F9BAAAF80}"/>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46" name="TextBox 45" descr=" 70">
            <a:extLst>
              <a:ext uri="{FF2B5EF4-FFF2-40B4-BE49-F238E27FC236}">
                <a16:creationId xmlns:a16="http://schemas.microsoft.com/office/drawing/2014/main" id="{AAA70836-2A20-D34A-89B4-E9068B204FBD}"/>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spTree>
    <p:extLst>
      <p:ext uri="{BB962C8B-B14F-4D97-AF65-F5344CB8AC3E}">
        <p14:creationId xmlns:p14="http://schemas.microsoft.com/office/powerpoint/2010/main" val="93369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2</a:t>
            </a:r>
          </a:p>
        </p:txBody>
      </p:sp>
      <p:sp>
        <p:nvSpPr>
          <p:cNvPr id="89" name="Rounded Rectangle 88" descr=" 89">
            <a:extLst>
              <a:ext uri="{FF2B5EF4-FFF2-40B4-BE49-F238E27FC236}">
                <a16:creationId xmlns:a16="http://schemas.microsoft.com/office/drawing/2014/main" id="{CE81AAB9-A7B5-034A-823E-4AD1707A762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0" name="TextBox 89" descr=" 90">
            <a:extLst>
              <a:ext uri="{FF2B5EF4-FFF2-40B4-BE49-F238E27FC236}">
                <a16:creationId xmlns:a16="http://schemas.microsoft.com/office/drawing/2014/main" id="{9CB2CB63-D1AC-6E49-BDBE-27D750A53A98}"/>
              </a:ext>
            </a:extLst>
          </p:cNvPr>
          <p:cNvSpPr txBox="1"/>
          <p:nvPr/>
        </p:nvSpPr>
        <p:spPr>
          <a:xfrm>
            <a:off x="6526610" y="5212694"/>
            <a:ext cx="4708318" cy="430887"/>
          </a:xfrm>
          <a:prstGeom prst="rect">
            <a:avLst/>
          </a:prstGeom>
          <a:noFill/>
        </p:spPr>
        <p:txBody>
          <a:bodyPr wrap="square" rtlCol="0">
            <a:spAutoFit/>
          </a:bodyPr>
          <a:lstStyle/>
          <a:p>
            <a:pPr algn="ctr"/>
            <a:r>
              <a:rPr lang="en-US" sz="2200" b="1" dirty="0"/>
              <a:t>Bit-Flips in Neighboring Rows </a:t>
            </a:r>
          </a:p>
        </p:txBody>
      </p:sp>
      <p:cxnSp>
        <p:nvCxnSpPr>
          <p:cNvPr id="91" name="Straight Connector 90" descr=" 91">
            <a:extLst>
              <a:ext uri="{FF2B5EF4-FFF2-40B4-BE49-F238E27FC236}">
                <a16:creationId xmlns:a16="http://schemas.microsoft.com/office/drawing/2014/main" id="{94D7806A-33C5-D642-8A55-2350B80DED2E}"/>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Wordline" descr=" 92">
            <a:extLst>
              <a:ext uri="{FF2B5EF4-FFF2-40B4-BE49-F238E27FC236}">
                <a16:creationId xmlns:a16="http://schemas.microsoft.com/office/drawing/2014/main" id="{08D2C4AC-6A8D-EE41-9A8B-3BB5AADE4455}"/>
              </a:ext>
            </a:extLst>
          </p:cNvPr>
          <p:cNvCxnSpPr/>
          <p:nvPr/>
        </p:nvCxnSpPr>
        <p:spPr>
          <a:xfrm>
            <a:off x="7051969" y="3201287"/>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descr=" 93">
            <a:extLst>
              <a:ext uri="{FF2B5EF4-FFF2-40B4-BE49-F238E27FC236}">
                <a16:creationId xmlns:a16="http://schemas.microsoft.com/office/drawing/2014/main" id="{AE927698-7E47-8147-AE4C-62925A155DA3}"/>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Wordline" descr=" 108">
            <a:extLst>
              <a:ext uri="{FF2B5EF4-FFF2-40B4-BE49-F238E27FC236}">
                <a16:creationId xmlns:a16="http://schemas.microsoft.com/office/drawing/2014/main" id="{BA23D7E2-7A7F-0B4D-965B-9B70D508C64E}"/>
              </a:ext>
            </a:extLst>
          </p:cNvPr>
          <p:cNvCxnSpPr/>
          <p:nvPr/>
        </p:nvCxnSpPr>
        <p:spPr>
          <a:xfrm>
            <a:off x="7065824" y="4165285"/>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sp>
        <p:nvSpPr>
          <p:cNvPr id="109" name="Rectangle 108" descr=" 109">
            <a:extLst>
              <a:ext uri="{FF2B5EF4-FFF2-40B4-BE49-F238E27FC236}">
                <a16:creationId xmlns:a16="http://schemas.microsoft.com/office/drawing/2014/main" id="{1DC303D0-D991-944E-ABDA-2A91B04BA2D9}"/>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0" name="Rectangle 109" descr=" 110">
            <a:extLst>
              <a:ext uri="{FF2B5EF4-FFF2-40B4-BE49-F238E27FC236}">
                <a16:creationId xmlns:a16="http://schemas.microsoft.com/office/drawing/2014/main" id="{6C53C901-81C9-8048-B683-FC1623A066D8}"/>
              </a:ext>
            </a:extLst>
          </p:cNvPr>
          <p:cNvSpPr>
            <a:spLocks/>
          </p:cNvSpPr>
          <p:nvPr/>
        </p:nvSpPr>
        <p:spPr>
          <a:xfrm>
            <a:off x="7298027" y="3938897"/>
            <a:ext cx="3174935" cy="484632"/>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1" name="Rectangle 110" descr=" 111">
            <a:extLst>
              <a:ext uri="{FF2B5EF4-FFF2-40B4-BE49-F238E27FC236}">
                <a16:creationId xmlns:a16="http://schemas.microsoft.com/office/drawing/2014/main" id="{FD1AF108-EDED-2B42-89CA-19C1F3E34D16}"/>
              </a:ext>
            </a:extLst>
          </p:cNvPr>
          <p:cNvSpPr>
            <a:spLocks/>
          </p:cNvSpPr>
          <p:nvPr/>
        </p:nvSpPr>
        <p:spPr>
          <a:xfrm>
            <a:off x="7298027" y="2954687"/>
            <a:ext cx="3174935" cy="483047"/>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2" name="Rectangle 111" descr=" 112">
            <a:extLst>
              <a:ext uri="{FF2B5EF4-FFF2-40B4-BE49-F238E27FC236}">
                <a16:creationId xmlns:a16="http://schemas.microsoft.com/office/drawing/2014/main" id="{86E804FC-8BC8-8040-95C5-A533960E69E1}"/>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113" name="Error" descr=" 113">
            <a:extLst>
              <a:ext uri="{FF2B5EF4-FFF2-40B4-BE49-F238E27FC236}">
                <a16:creationId xmlns:a16="http://schemas.microsoft.com/office/drawing/2014/main" id="{164F7476-382D-C945-8D65-C7F63ACD6D98}"/>
              </a:ext>
            </a:extLst>
          </p:cNvPr>
          <p:cNvSpPr/>
          <p:nvPr/>
        </p:nvSpPr>
        <p:spPr>
          <a:xfrm>
            <a:off x="8148429" y="3367746"/>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5" name="Error" descr=" 115">
            <a:extLst>
              <a:ext uri="{FF2B5EF4-FFF2-40B4-BE49-F238E27FC236}">
                <a16:creationId xmlns:a16="http://schemas.microsoft.com/office/drawing/2014/main" id="{FBD97504-0393-8C48-AABB-C42ABB2AAA75}"/>
              </a:ext>
            </a:extLst>
          </p:cNvPr>
          <p:cNvSpPr/>
          <p:nvPr/>
        </p:nvSpPr>
        <p:spPr>
          <a:xfrm>
            <a:off x="978672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6" name="Error" descr=" 116">
            <a:extLst>
              <a:ext uri="{FF2B5EF4-FFF2-40B4-BE49-F238E27FC236}">
                <a16:creationId xmlns:a16="http://schemas.microsoft.com/office/drawing/2014/main" id="{4C2C75DB-BC5D-5E49-8977-38B1063ABFB4}"/>
              </a:ext>
            </a:extLst>
          </p:cNvPr>
          <p:cNvSpPr/>
          <p:nvPr/>
        </p:nvSpPr>
        <p:spPr>
          <a:xfrm>
            <a:off x="89675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7" name="Error" descr=" 117">
            <a:extLst>
              <a:ext uri="{FF2B5EF4-FFF2-40B4-BE49-F238E27FC236}">
                <a16:creationId xmlns:a16="http://schemas.microsoft.com/office/drawing/2014/main" id="{19ED84A1-4CDE-9F42-822F-FD1EE343B62F}"/>
              </a:ext>
            </a:extLst>
          </p:cNvPr>
          <p:cNvSpPr/>
          <p:nvPr/>
        </p:nvSpPr>
        <p:spPr>
          <a:xfrm>
            <a:off x="73292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2" name="TextBox 121" descr=" 122">
            <a:extLst>
              <a:ext uri="{FF2B5EF4-FFF2-40B4-BE49-F238E27FC236}">
                <a16:creationId xmlns:a16="http://schemas.microsoft.com/office/drawing/2014/main" id="{79E3C4B1-A7A3-7742-B11F-A0CF2F6D4099}"/>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sp>
        <p:nvSpPr>
          <p:cNvPr id="123" name="TextBox 122" descr=" 123">
            <a:extLst>
              <a:ext uri="{FF2B5EF4-FFF2-40B4-BE49-F238E27FC236}">
                <a16:creationId xmlns:a16="http://schemas.microsoft.com/office/drawing/2014/main" id="{FFF35233-7169-1543-916A-405500D08769}"/>
              </a:ext>
            </a:extLst>
          </p:cNvPr>
          <p:cNvSpPr txBox="1"/>
          <p:nvPr/>
        </p:nvSpPr>
        <p:spPr>
          <a:xfrm>
            <a:off x="6753946" y="1414517"/>
            <a:ext cx="4281355" cy="523220"/>
          </a:xfrm>
          <a:prstGeom prst="rect">
            <a:avLst/>
          </a:prstGeom>
          <a:noFill/>
        </p:spPr>
        <p:txBody>
          <a:bodyPr wrap="square" rtlCol="0">
            <a:spAutoFit/>
          </a:bodyPr>
          <a:lstStyle/>
          <a:p>
            <a:pPr algn="ctr"/>
            <a:r>
              <a:rPr lang="en-US" sz="2800" b="1" dirty="0"/>
              <a:t>Rowhammer Attack</a:t>
            </a:r>
          </a:p>
        </p:txBody>
      </p:sp>
      <p:pic>
        <p:nvPicPr>
          <p:cNvPr id="124" name="Picture 123" descr=" 124">
            <a:extLst>
              <a:ext uri="{FF2B5EF4-FFF2-40B4-BE49-F238E27FC236}">
                <a16:creationId xmlns:a16="http://schemas.microsoft.com/office/drawing/2014/main" id="{75D941A0-0040-164D-AC34-A7A24846E4AE}"/>
              </a:ext>
            </a:extLst>
          </p:cNvPr>
          <p:cNvPicPr>
            <a:picLocks noChangeAspect="1"/>
          </p:cNvPicPr>
          <p:nvPr/>
        </p:nvPicPr>
        <p:blipFill>
          <a:blip r:embed="rId3"/>
          <a:stretch>
            <a:fillRect/>
          </a:stretch>
        </p:blipFill>
        <p:spPr>
          <a:xfrm>
            <a:off x="6774728" y="992368"/>
            <a:ext cx="1231084" cy="1231084"/>
          </a:xfrm>
          <a:prstGeom prst="rect">
            <a:avLst/>
          </a:prstGeom>
        </p:spPr>
      </p:pic>
      <p:sp>
        <p:nvSpPr>
          <p:cNvPr id="125" name="TextBox 124" descr=" 125">
            <a:extLst>
              <a:ext uri="{FF2B5EF4-FFF2-40B4-BE49-F238E27FC236}">
                <a16:creationId xmlns:a16="http://schemas.microsoft.com/office/drawing/2014/main" id="{554DBEAD-4F91-5341-BA18-D691EF2E9446}"/>
              </a:ext>
            </a:extLst>
          </p:cNvPr>
          <p:cNvSpPr txBox="1"/>
          <p:nvPr/>
        </p:nvSpPr>
        <p:spPr>
          <a:xfrm>
            <a:off x="6770622" y="5691334"/>
            <a:ext cx="4220295" cy="430887"/>
          </a:xfrm>
          <a:prstGeom prst="rect">
            <a:avLst/>
          </a:prstGeom>
          <a:noFill/>
        </p:spPr>
        <p:txBody>
          <a:bodyPr wrap="square" rtlCol="0">
            <a:spAutoFit/>
          </a:bodyPr>
          <a:lstStyle/>
          <a:p>
            <a:pPr algn="ctr"/>
            <a:r>
              <a:rPr lang="en-US" sz="2200" dirty="0"/>
              <a:t>[Kim+, ISCA’15]</a:t>
            </a:r>
          </a:p>
        </p:txBody>
      </p:sp>
      <p:sp>
        <p:nvSpPr>
          <p:cNvPr id="126" name="Right Arrow 125" descr=" 126">
            <a:extLst>
              <a:ext uri="{FF2B5EF4-FFF2-40B4-BE49-F238E27FC236}">
                <a16:creationId xmlns:a16="http://schemas.microsoft.com/office/drawing/2014/main" id="{CC543D2D-182E-C742-83BB-E7EC48BD0FC1}"/>
              </a:ext>
            </a:extLst>
          </p:cNvPr>
          <p:cNvSpPr/>
          <p:nvPr/>
        </p:nvSpPr>
        <p:spPr>
          <a:xfrm rot="20353194">
            <a:off x="6435330" y="3227962"/>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descr=" 127">
            <a:extLst>
              <a:ext uri="{FF2B5EF4-FFF2-40B4-BE49-F238E27FC236}">
                <a16:creationId xmlns:a16="http://schemas.microsoft.com/office/drawing/2014/main" id="{3C09B16B-FFA8-2542-9B73-B0B731538E59}"/>
              </a:ext>
            </a:extLst>
          </p:cNvPr>
          <p:cNvSpPr/>
          <p:nvPr/>
        </p:nvSpPr>
        <p:spPr>
          <a:xfrm rot="1246806" flipV="1">
            <a:off x="6423438" y="3840326"/>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8" descr=" 129">
            <a:extLst>
              <a:ext uri="{FF2B5EF4-FFF2-40B4-BE49-F238E27FC236}">
                <a16:creationId xmlns:a16="http://schemas.microsoft.com/office/drawing/2014/main" id="{454F8056-88DA-5644-9E89-CC577525D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53" y="3070223"/>
            <a:ext cx="1028328" cy="1023431"/>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descr=" 128">
            <a:extLst>
              <a:ext uri="{FF2B5EF4-FFF2-40B4-BE49-F238E27FC236}">
                <a16:creationId xmlns:a16="http://schemas.microsoft.com/office/drawing/2014/main" id="{C7D8CB46-3988-394D-A87E-35B665ACFDD4}"/>
              </a:ext>
            </a:extLst>
          </p:cNvPr>
          <p:cNvSpPr txBox="1"/>
          <p:nvPr/>
        </p:nvSpPr>
        <p:spPr>
          <a:xfrm>
            <a:off x="5140354" y="3355913"/>
            <a:ext cx="1375816" cy="769441"/>
          </a:xfrm>
          <a:prstGeom prst="rect">
            <a:avLst/>
          </a:prstGeom>
          <a:noFill/>
        </p:spPr>
        <p:txBody>
          <a:bodyPr wrap="square" rtlCol="0">
            <a:spAutoFit/>
          </a:bodyPr>
          <a:lstStyle/>
          <a:p>
            <a:pPr algn="ctr"/>
            <a:r>
              <a:rPr lang="en-US" sz="2200" b="1" dirty="0">
                <a:solidFill>
                  <a:srgbClr val="C00000"/>
                </a:solidFill>
              </a:rPr>
              <a:t>Rapid</a:t>
            </a:r>
          </a:p>
          <a:p>
            <a:pPr algn="ctr"/>
            <a:r>
              <a:rPr lang="en-US" sz="2200" b="1" dirty="0">
                <a:solidFill>
                  <a:srgbClr val="C00000"/>
                </a:solidFill>
              </a:rPr>
              <a:t>Accesses</a:t>
            </a:r>
          </a:p>
        </p:txBody>
      </p:sp>
      <p:grpSp>
        <p:nvGrpSpPr>
          <p:cNvPr id="5" name="Group 4" descr=" 5">
            <a:extLst>
              <a:ext uri="{FF2B5EF4-FFF2-40B4-BE49-F238E27FC236}">
                <a16:creationId xmlns:a16="http://schemas.microsoft.com/office/drawing/2014/main" id="{DF44EA19-0DF4-7446-BB97-857E852CDD88}"/>
              </a:ext>
            </a:extLst>
          </p:cNvPr>
          <p:cNvGrpSpPr/>
          <p:nvPr/>
        </p:nvGrpSpPr>
        <p:grpSpPr>
          <a:xfrm>
            <a:off x="687187" y="1234231"/>
            <a:ext cx="4598269" cy="4291070"/>
            <a:chOff x="687187" y="1234231"/>
            <a:chExt cx="4598269" cy="4291070"/>
          </a:xfrm>
        </p:grpSpPr>
        <p:sp>
          <p:nvSpPr>
            <p:cNvPr id="130" name="Rectangle 129">
              <a:extLst>
                <a:ext uri="{FF2B5EF4-FFF2-40B4-BE49-F238E27FC236}">
                  <a16:creationId xmlns:a16="http://schemas.microsoft.com/office/drawing/2014/main" id="{BEE10C03-92A4-1C41-9E6D-5E1B184FA6AC}"/>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9441462-4BFD-8141-A912-5E8B25A1A6EA}"/>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0B96F3A-9A90-BA4C-A78D-B38C0672C1F6}"/>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C3330077-AF57-0F41-9D87-7A0E7CC160A0}"/>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E73DBE1-3AC1-214B-88DF-F6BC13AFA9B2}"/>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EEA70D9A-6E0A-3042-AA7A-B0A481E071AD}"/>
                </a:ext>
              </a:extLst>
            </p:cNvPr>
            <p:cNvSpPr txBox="1"/>
            <p:nvPr/>
          </p:nvSpPr>
          <p:spPr>
            <a:xfrm>
              <a:off x="687187" y="1234231"/>
              <a:ext cx="4598269" cy="769441"/>
            </a:xfrm>
            <a:prstGeom prst="rect">
              <a:avLst/>
            </a:prstGeom>
            <a:noFill/>
          </p:spPr>
          <p:txBody>
            <a:bodyPr wrap="square" rtlCol="0">
              <a:spAutoFit/>
            </a:bodyPr>
            <a:lstStyle/>
            <a:p>
              <a:pPr algn="ctr"/>
              <a:r>
                <a:rPr lang="en-US" sz="2200" b="1" dirty="0"/>
                <a:t>DRAM Scaling for Increased Capacity </a:t>
              </a:r>
            </a:p>
            <a:p>
              <a:pPr algn="ctr"/>
              <a:r>
                <a:rPr lang="en-US" sz="2200" b="1" dirty="0">
                  <a:solidFill>
                    <a:srgbClr val="C00000"/>
                  </a:solidFill>
                  <a:sym typeface="Wingdings" pitchFamily="2" charset="2"/>
                </a:rPr>
                <a:t>More </a:t>
              </a:r>
              <a:r>
                <a:rPr lang="en-US" sz="2200" b="1" dirty="0">
                  <a:solidFill>
                    <a:srgbClr val="C00000"/>
                  </a:solidFill>
                </a:rPr>
                <a:t>Inter-Cell Interference</a:t>
              </a:r>
            </a:p>
          </p:txBody>
        </p:sp>
        <p:sp>
          <p:nvSpPr>
            <p:cNvPr id="136" name="TextBox 135">
              <a:extLst>
                <a:ext uri="{FF2B5EF4-FFF2-40B4-BE49-F238E27FC236}">
                  <a16:creationId xmlns:a16="http://schemas.microsoft.com/office/drawing/2014/main" id="{C8EDCFC9-8393-A64D-B85F-4176107C8B41}"/>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137" name="Down Arrow 136">
              <a:extLst>
                <a:ext uri="{FF2B5EF4-FFF2-40B4-BE49-F238E27FC236}">
                  <a16:creationId xmlns:a16="http://schemas.microsoft.com/office/drawing/2014/main" id="{CC1402DF-7308-5D4E-AC01-3FB84ABF68D8}"/>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27EF2D96-38E0-A44C-80BA-3F5BDB16C3CA}"/>
                </a:ext>
              </a:extLst>
            </p:cNvPr>
            <p:cNvGrpSpPr/>
            <p:nvPr/>
          </p:nvGrpSpPr>
          <p:grpSpPr>
            <a:xfrm>
              <a:off x="2408663" y="4288039"/>
              <a:ext cx="1272496" cy="1215794"/>
              <a:chOff x="1327936" y="2608159"/>
              <a:chExt cx="1272496" cy="1215794"/>
            </a:xfrm>
            <a:solidFill>
              <a:srgbClr val="C00000"/>
            </a:solidFill>
          </p:grpSpPr>
          <p:grpSp>
            <p:nvGrpSpPr>
              <p:cNvPr id="139" name="Group 138">
                <a:extLst>
                  <a:ext uri="{FF2B5EF4-FFF2-40B4-BE49-F238E27FC236}">
                    <a16:creationId xmlns:a16="http://schemas.microsoft.com/office/drawing/2014/main" id="{2C7F8110-B704-1F44-B4D7-7AD97A944487}"/>
                  </a:ext>
                </a:extLst>
              </p:cNvPr>
              <p:cNvGrpSpPr/>
              <p:nvPr/>
            </p:nvGrpSpPr>
            <p:grpSpPr>
              <a:xfrm>
                <a:off x="1327936" y="2608159"/>
                <a:ext cx="633578" cy="609141"/>
                <a:chOff x="1456386" y="2740534"/>
                <a:chExt cx="1298833" cy="1231343"/>
              </a:xfrm>
              <a:grpFill/>
            </p:grpSpPr>
            <p:sp>
              <p:nvSpPr>
                <p:cNvPr id="155" name="Oval 154">
                  <a:extLst>
                    <a:ext uri="{FF2B5EF4-FFF2-40B4-BE49-F238E27FC236}">
                      <a16:creationId xmlns:a16="http://schemas.microsoft.com/office/drawing/2014/main" id="{8C99F7F2-9EA8-3740-B0A9-19B3ABF7751F}"/>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882DBEE-B0C3-9944-BAD2-01469461F261}"/>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DD657F6A-8387-3A40-8EEE-F84563D87DB9}"/>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86C6F7F-B316-7442-96F0-88EF4D7E75EC}"/>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B2ADF396-C062-C24F-AEDB-019BB325F43C}"/>
                  </a:ext>
                </a:extLst>
              </p:cNvPr>
              <p:cNvGrpSpPr/>
              <p:nvPr/>
            </p:nvGrpSpPr>
            <p:grpSpPr>
              <a:xfrm>
                <a:off x="1966854" y="2608159"/>
                <a:ext cx="633578" cy="609141"/>
                <a:chOff x="1479887" y="2767328"/>
                <a:chExt cx="1298833" cy="1231343"/>
              </a:xfrm>
              <a:grpFill/>
            </p:grpSpPr>
            <p:sp>
              <p:nvSpPr>
                <p:cNvPr id="151" name="Oval 150">
                  <a:extLst>
                    <a:ext uri="{FF2B5EF4-FFF2-40B4-BE49-F238E27FC236}">
                      <a16:creationId xmlns:a16="http://schemas.microsoft.com/office/drawing/2014/main" id="{FF0317FC-76F6-3C45-9DF5-ACDF24C4264C}"/>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32E9D4E-7B35-EE4C-B096-8141068D07AD}"/>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2F3BA81-F138-904E-8AD2-FA9AB26E792D}"/>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4C3A88D6-93D8-8E44-92C7-A5BE8BC016EF}"/>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DC0D968B-8CE2-8A4C-A583-E9C0CB5BE849}"/>
                  </a:ext>
                </a:extLst>
              </p:cNvPr>
              <p:cNvGrpSpPr/>
              <p:nvPr/>
            </p:nvGrpSpPr>
            <p:grpSpPr>
              <a:xfrm>
                <a:off x="1327936" y="3214812"/>
                <a:ext cx="633578" cy="609141"/>
                <a:chOff x="1440287" y="2744015"/>
                <a:chExt cx="1298833" cy="1231343"/>
              </a:xfrm>
              <a:grpFill/>
            </p:grpSpPr>
            <p:sp>
              <p:nvSpPr>
                <p:cNvPr id="147" name="Oval 146">
                  <a:extLst>
                    <a:ext uri="{FF2B5EF4-FFF2-40B4-BE49-F238E27FC236}">
                      <a16:creationId xmlns:a16="http://schemas.microsoft.com/office/drawing/2014/main" id="{AA35E8AE-D6C3-4E4E-A90B-74E8A977FB54}"/>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26182FD6-E336-B34E-971B-D4B7F8F040D5}"/>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2302EB85-F10C-CC4E-8680-4C5E194E182A}"/>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C0E3002-E837-DD41-8BEE-ADA404F72B7B}"/>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a:extLst>
                  <a:ext uri="{FF2B5EF4-FFF2-40B4-BE49-F238E27FC236}">
                    <a16:creationId xmlns:a16="http://schemas.microsoft.com/office/drawing/2014/main" id="{FC43C2EC-7272-F74A-BE84-3CEA6094A054}"/>
                  </a:ext>
                </a:extLst>
              </p:cNvPr>
              <p:cNvGrpSpPr/>
              <p:nvPr/>
            </p:nvGrpSpPr>
            <p:grpSpPr>
              <a:xfrm>
                <a:off x="1966854" y="3214812"/>
                <a:ext cx="633578" cy="609141"/>
                <a:chOff x="1461537" y="2800415"/>
                <a:chExt cx="1298834" cy="1231343"/>
              </a:xfrm>
              <a:grpFill/>
            </p:grpSpPr>
            <p:sp>
              <p:nvSpPr>
                <p:cNvPr id="143" name="Oval 142">
                  <a:extLst>
                    <a:ext uri="{FF2B5EF4-FFF2-40B4-BE49-F238E27FC236}">
                      <a16:creationId xmlns:a16="http://schemas.microsoft.com/office/drawing/2014/main" id="{5C6A9986-F71F-774C-9B63-52430FD86BF9}"/>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2D0B5C2-EE06-B94F-8421-591889F85FBD}"/>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8FE8A7F-AF14-E241-8CFC-EEEB80A196D0}"/>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1A24727-68D6-0843-BF7C-F267C4EC1361}"/>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9" name="Rectangle 158">
              <a:extLst>
                <a:ext uri="{FF2B5EF4-FFF2-40B4-BE49-F238E27FC236}">
                  <a16:creationId xmlns:a16="http://schemas.microsoft.com/office/drawing/2014/main" id="{A75F11C6-EC3D-3A46-AB0B-55C0D6406D7B}"/>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21D879BB-774E-6A4F-820D-4123F7EB3252}"/>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161" name="Picture 8" descr="Red Spiral Lollipop Clip Art at Clker.com - vector clip art online, royalty  free &amp;amp; public domain">
              <a:extLst>
                <a:ext uri="{FF2B5EF4-FFF2-40B4-BE49-F238E27FC236}">
                  <a16:creationId xmlns:a16="http://schemas.microsoft.com/office/drawing/2014/main" id="{A2D4A2B6-A343-9240-985D-0DA8F8E5F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descr="Red Spiral Lollipop Clip Art at Clker.com - vector clip art online, royalty  free &amp;amp; public domain">
              <a:extLst>
                <a:ext uri="{FF2B5EF4-FFF2-40B4-BE49-F238E27FC236}">
                  <a16:creationId xmlns:a16="http://schemas.microsoft.com/office/drawing/2014/main" id="{4F5FA727-F7B7-2F48-B6D5-A9DA2AF663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6702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4" name="Slide Number Placeholder 3" descr=" 4">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2</a:t>
            </a:r>
          </a:p>
        </p:txBody>
      </p:sp>
      <p:sp>
        <p:nvSpPr>
          <p:cNvPr id="89" name="Rounded Rectangle 88" descr=" 89">
            <a:extLst>
              <a:ext uri="{FF2B5EF4-FFF2-40B4-BE49-F238E27FC236}">
                <a16:creationId xmlns:a16="http://schemas.microsoft.com/office/drawing/2014/main" id="{CE81AAB9-A7B5-034A-823E-4AD1707A762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0" name="TextBox 89" descr=" 90">
            <a:extLst>
              <a:ext uri="{FF2B5EF4-FFF2-40B4-BE49-F238E27FC236}">
                <a16:creationId xmlns:a16="http://schemas.microsoft.com/office/drawing/2014/main" id="{9CB2CB63-D1AC-6E49-BDBE-27D750A53A98}"/>
              </a:ext>
            </a:extLst>
          </p:cNvPr>
          <p:cNvSpPr txBox="1"/>
          <p:nvPr/>
        </p:nvSpPr>
        <p:spPr>
          <a:xfrm>
            <a:off x="6526610" y="5212694"/>
            <a:ext cx="4708318" cy="430887"/>
          </a:xfrm>
          <a:prstGeom prst="rect">
            <a:avLst/>
          </a:prstGeom>
          <a:noFill/>
        </p:spPr>
        <p:txBody>
          <a:bodyPr wrap="square" rtlCol="0">
            <a:spAutoFit/>
          </a:bodyPr>
          <a:lstStyle/>
          <a:p>
            <a:pPr algn="ctr"/>
            <a:r>
              <a:rPr lang="en-US" sz="2200" b="1" dirty="0"/>
              <a:t>Bit-Flips in Neighboring Rows </a:t>
            </a:r>
          </a:p>
        </p:txBody>
      </p:sp>
      <p:cxnSp>
        <p:nvCxnSpPr>
          <p:cNvPr id="91" name="Straight Connector 90" descr=" 91">
            <a:extLst>
              <a:ext uri="{FF2B5EF4-FFF2-40B4-BE49-F238E27FC236}">
                <a16:creationId xmlns:a16="http://schemas.microsoft.com/office/drawing/2014/main" id="{94D7806A-33C5-D642-8A55-2350B80DED2E}"/>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Wordline" descr=" 92">
            <a:extLst>
              <a:ext uri="{FF2B5EF4-FFF2-40B4-BE49-F238E27FC236}">
                <a16:creationId xmlns:a16="http://schemas.microsoft.com/office/drawing/2014/main" id="{08D2C4AC-6A8D-EE41-9A8B-3BB5AADE4455}"/>
              </a:ext>
            </a:extLst>
          </p:cNvPr>
          <p:cNvCxnSpPr/>
          <p:nvPr/>
        </p:nvCxnSpPr>
        <p:spPr>
          <a:xfrm>
            <a:off x="7051969" y="3201287"/>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descr=" 93">
            <a:extLst>
              <a:ext uri="{FF2B5EF4-FFF2-40B4-BE49-F238E27FC236}">
                <a16:creationId xmlns:a16="http://schemas.microsoft.com/office/drawing/2014/main" id="{AE927698-7E47-8147-AE4C-62925A155DA3}"/>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Wordline" descr=" 108">
            <a:extLst>
              <a:ext uri="{FF2B5EF4-FFF2-40B4-BE49-F238E27FC236}">
                <a16:creationId xmlns:a16="http://schemas.microsoft.com/office/drawing/2014/main" id="{BA23D7E2-7A7F-0B4D-965B-9B70D508C64E}"/>
              </a:ext>
            </a:extLst>
          </p:cNvPr>
          <p:cNvCxnSpPr/>
          <p:nvPr/>
        </p:nvCxnSpPr>
        <p:spPr>
          <a:xfrm>
            <a:off x="7065824" y="4165285"/>
            <a:ext cx="3657600" cy="0"/>
          </a:xfrm>
          <a:prstGeom prst="line">
            <a:avLst/>
          </a:prstGeom>
          <a:ln w="57150">
            <a:solidFill>
              <a:srgbClr val="BE0200"/>
            </a:solidFill>
          </a:ln>
        </p:spPr>
        <p:style>
          <a:lnRef idx="1">
            <a:schemeClr val="accent1"/>
          </a:lnRef>
          <a:fillRef idx="0">
            <a:schemeClr val="accent1"/>
          </a:fillRef>
          <a:effectRef idx="0">
            <a:schemeClr val="accent1"/>
          </a:effectRef>
          <a:fontRef idx="minor">
            <a:schemeClr val="tx1"/>
          </a:fontRef>
        </p:style>
      </p:cxnSp>
      <p:sp>
        <p:nvSpPr>
          <p:cNvPr id="109" name="Rectangle 108" descr=" 109">
            <a:extLst>
              <a:ext uri="{FF2B5EF4-FFF2-40B4-BE49-F238E27FC236}">
                <a16:creationId xmlns:a16="http://schemas.microsoft.com/office/drawing/2014/main" id="{1DC303D0-D991-944E-ABDA-2A91B04BA2D9}"/>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0" name="Rectangle 109" descr=" 110">
            <a:extLst>
              <a:ext uri="{FF2B5EF4-FFF2-40B4-BE49-F238E27FC236}">
                <a16:creationId xmlns:a16="http://schemas.microsoft.com/office/drawing/2014/main" id="{6C53C901-81C9-8048-B683-FC1623A066D8}"/>
              </a:ext>
            </a:extLst>
          </p:cNvPr>
          <p:cNvSpPr>
            <a:spLocks/>
          </p:cNvSpPr>
          <p:nvPr/>
        </p:nvSpPr>
        <p:spPr>
          <a:xfrm>
            <a:off x="7298027" y="3938897"/>
            <a:ext cx="3174935" cy="484632"/>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1" name="Rectangle 110" descr=" 111">
            <a:extLst>
              <a:ext uri="{FF2B5EF4-FFF2-40B4-BE49-F238E27FC236}">
                <a16:creationId xmlns:a16="http://schemas.microsoft.com/office/drawing/2014/main" id="{FD1AF108-EDED-2B42-89CA-19C1F3E34D16}"/>
              </a:ext>
            </a:extLst>
          </p:cNvPr>
          <p:cNvSpPr>
            <a:spLocks/>
          </p:cNvSpPr>
          <p:nvPr/>
        </p:nvSpPr>
        <p:spPr>
          <a:xfrm>
            <a:off x="7298027" y="2954687"/>
            <a:ext cx="3174935" cy="483047"/>
          </a:xfrm>
          <a:prstGeom prst="rect">
            <a:avLst/>
          </a:prstGeom>
          <a:solidFill>
            <a:srgbClr val="BE02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2" name="Rectangle 111" descr=" 112">
            <a:extLst>
              <a:ext uri="{FF2B5EF4-FFF2-40B4-BE49-F238E27FC236}">
                <a16:creationId xmlns:a16="http://schemas.microsoft.com/office/drawing/2014/main" id="{86E804FC-8BC8-8040-95C5-A533960E69E1}"/>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113" name="Error" descr=" 113">
            <a:extLst>
              <a:ext uri="{FF2B5EF4-FFF2-40B4-BE49-F238E27FC236}">
                <a16:creationId xmlns:a16="http://schemas.microsoft.com/office/drawing/2014/main" id="{164F7476-382D-C945-8D65-C7F63ACD6D98}"/>
              </a:ext>
            </a:extLst>
          </p:cNvPr>
          <p:cNvSpPr/>
          <p:nvPr/>
        </p:nvSpPr>
        <p:spPr>
          <a:xfrm>
            <a:off x="8148429" y="3367746"/>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5" name="Error" descr=" 115">
            <a:extLst>
              <a:ext uri="{FF2B5EF4-FFF2-40B4-BE49-F238E27FC236}">
                <a16:creationId xmlns:a16="http://schemas.microsoft.com/office/drawing/2014/main" id="{FBD97504-0393-8C48-AABB-C42ABB2AAA75}"/>
              </a:ext>
            </a:extLst>
          </p:cNvPr>
          <p:cNvSpPr/>
          <p:nvPr/>
        </p:nvSpPr>
        <p:spPr>
          <a:xfrm>
            <a:off x="978672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6" name="Error" descr=" 116">
            <a:extLst>
              <a:ext uri="{FF2B5EF4-FFF2-40B4-BE49-F238E27FC236}">
                <a16:creationId xmlns:a16="http://schemas.microsoft.com/office/drawing/2014/main" id="{4C2C75DB-BC5D-5E49-8977-38B1063ABFB4}"/>
              </a:ext>
            </a:extLst>
          </p:cNvPr>
          <p:cNvSpPr/>
          <p:nvPr/>
        </p:nvSpPr>
        <p:spPr>
          <a:xfrm>
            <a:off x="89675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7" name="Error" descr=" 117">
            <a:extLst>
              <a:ext uri="{FF2B5EF4-FFF2-40B4-BE49-F238E27FC236}">
                <a16:creationId xmlns:a16="http://schemas.microsoft.com/office/drawing/2014/main" id="{19ED84A1-4CDE-9F42-822F-FD1EE343B62F}"/>
              </a:ext>
            </a:extLst>
          </p:cNvPr>
          <p:cNvSpPr/>
          <p:nvPr/>
        </p:nvSpPr>
        <p:spPr>
          <a:xfrm>
            <a:off x="73292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2" name="Victim" descr=" 118">
            <a:extLst>
              <a:ext uri="{FF2B5EF4-FFF2-40B4-BE49-F238E27FC236}">
                <a16:creationId xmlns:a16="http://schemas.microsoft.com/office/drawing/2014/main" id="{6FA47E13-D167-BD45-81F1-08092EBF2B7F}"/>
              </a:ext>
            </a:extLst>
          </p:cNvPr>
          <p:cNvSpPr/>
          <p:nvPr/>
        </p:nvSpPr>
        <p:spPr>
          <a:xfrm>
            <a:off x="7300233" y="3451818"/>
            <a:ext cx="3172691" cy="466562"/>
          </a:xfrm>
          <a:prstGeom prst="rect">
            <a:avLst/>
          </a:prstGeom>
          <a:solidFill>
            <a:schemeClr val="accent4">
              <a:lumMod val="60000"/>
              <a:lumOff val="4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61" name="Aggressor" descr=" 120">
            <a:extLst>
              <a:ext uri="{FF2B5EF4-FFF2-40B4-BE49-F238E27FC236}">
                <a16:creationId xmlns:a16="http://schemas.microsoft.com/office/drawing/2014/main" id="{254C9402-F1CB-4C4E-A57F-53DD08B4783B}"/>
              </a:ext>
            </a:extLst>
          </p:cNvPr>
          <p:cNvSpPr/>
          <p:nvPr/>
        </p:nvSpPr>
        <p:spPr>
          <a:xfrm>
            <a:off x="7303870" y="3919419"/>
            <a:ext cx="3165417"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Aggressor Row</a:t>
            </a:r>
          </a:p>
        </p:txBody>
      </p:sp>
      <p:sp>
        <p:nvSpPr>
          <p:cNvPr id="60" name="Aggressor" descr=" 121">
            <a:extLst>
              <a:ext uri="{FF2B5EF4-FFF2-40B4-BE49-F238E27FC236}">
                <a16:creationId xmlns:a16="http://schemas.microsoft.com/office/drawing/2014/main" id="{28075D5F-64F8-A54D-8C31-092CE3EAFC8B}"/>
              </a:ext>
            </a:extLst>
          </p:cNvPr>
          <p:cNvSpPr/>
          <p:nvPr/>
        </p:nvSpPr>
        <p:spPr>
          <a:xfrm>
            <a:off x="7303870" y="2946668"/>
            <a:ext cx="3165417"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122" name="TextBox 121" descr=" 122">
            <a:extLst>
              <a:ext uri="{FF2B5EF4-FFF2-40B4-BE49-F238E27FC236}">
                <a16:creationId xmlns:a16="http://schemas.microsoft.com/office/drawing/2014/main" id="{79E3C4B1-A7A3-7742-B11F-A0CF2F6D4099}"/>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sp>
        <p:nvSpPr>
          <p:cNvPr id="123" name="TextBox 122" descr=" 123">
            <a:extLst>
              <a:ext uri="{FF2B5EF4-FFF2-40B4-BE49-F238E27FC236}">
                <a16:creationId xmlns:a16="http://schemas.microsoft.com/office/drawing/2014/main" id="{FFF35233-7169-1543-916A-405500D08769}"/>
              </a:ext>
            </a:extLst>
          </p:cNvPr>
          <p:cNvSpPr txBox="1"/>
          <p:nvPr/>
        </p:nvSpPr>
        <p:spPr>
          <a:xfrm>
            <a:off x="6753946" y="1414517"/>
            <a:ext cx="4281355" cy="523220"/>
          </a:xfrm>
          <a:prstGeom prst="rect">
            <a:avLst/>
          </a:prstGeom>
          <a:noFill/>
        </p:spPr>
        <p:txBody>
          <a:bodyPr wrap="square" rtlCol="0">
            <a:spAutoFit/>
          </a:bodyPr>
          <a:lstStyle/>
          <a:p>
            <a:pPr algn="ctr"/>
            <a:r>
              <a:rPr lang="en-US" sz="2800" b="1" dirty="0"/>
              <a:t>Rowhammer Attack</a:t>
            </a:r>
          </a:p>
        </p:txBody>
      </p:sp>
      <p:pic>
        <p:nvPicPr>
          <p:cNvPr id="124" name="Picture 123" descr=" 124">
            <a:extLst>
              <a:ext uri="{FF2B5EF4-FFF2-40B4-BE49-F238E27FC236}">
                <a16:creationId xmlns:a16="http://schemas.microsoft.com/office/drawing/2014/main" id="{75D941A0-0040-164D-AC34-A7A24846E4AE}"/>
              </a:ext>
            </a:extLst>
          </p:cNvPr>
          <p:cNvPicPr>
            <a:picLocks noChangeAspect="1"/>
          </p:cNvPicPr>
          <p:nvPr/>
        </p:nvPicPr>
        <p:blipFill>
          <a:blip r:embed="rId2"/>
          <a:stretch>
            <a:fillRect/>
          </a:stretch>
        </p:blipFill>
        <p:spPr>
          <a:xfrm>
            <a:off x="6774728" y="992368"/>
            <a:ext cx="1231084" cy="1231084"/>
          </a:xfrm>
          <a:prstGeom prst="rect">
            <a:avLst/>
          </a:prstGeom>
        </p:spPr>
      </p:pic>
      <p:sp>
        <p:nvSpPr>
          <p:cNvPr id="125" name="TextBox 124" descr=" 125">
            <a:extLst>
              <a:ext uri="{FF2B5EF4-FFF2-40B4-BE49-F238E27FC236}">
                <a16:creationId xmlns:a16="http://schemas.microsoft.com/office/drawing/2014/main" id="{554DBEAD-4F91-5341-BA18-D691EF2E9446}"/>
              </a:ext>
            </a:extLst>
          </p:cNvPr>
          <p:cNvSpPr txBox="1"/>
          <p:nvPr/>
        </p:nvSpPr>
        <p:spPr>
          <a:xfrm>
            <a:off x="6770622" y="5691334"/>
            <a:ext cx="4220295" cy="430887"/>
          </a:xfrm>
          <a:prstGeom prst="rect">
            <a:avLst/>
          </a:prstGeom>
          <a:noFill/>
        </p:spPr>
        <p:txBody>
          <a:bodyPr wrap="square" rtlCol="0">
            <a:spAutoFit/>
          </a:bodyPr>
          <a:lstStyle/>
          <a:p>
            <a:pPr algn="ctr"/>
            <a:r>
              <a:rPr lang="en-US" sz="2200" dirty="0"/>
              <a:t>[Kim+, ISCA’15]</a:t>
            </a:r>
          </a:p>
        </p:txBody>
      </p:sp>
      <p:sp>
        <p:nvSpPr>
          <p:cNvPr id="126" name="Right Arrow 125" descr=" 126">
            <a:extLst>
              <a:ext uri="{FF2B5EF4-FFF2-40B4-BE49-F238E27FC236}">
                <a16:creationId xmlns:a16="http://schemas.microsoft.com/office/drawing/2014/main" id="{CC543D2D-182E-C742-83BB-E7EC48BD0FC1}"/>
              </a:ext>
            </a:extLst>
          </p:cNvPr>
          <p:cNvSpPr/>
          <p:nvPr/>
        </p:nvSpPr>
        <p:spPr>
          <a:xfrm rot="20353194">
            <a:off x="6435330" y="3227962"/>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descr=" 127">
            <a:extLst>
              <a:ext uri="{FF2B5EF4-FFF2-40B4-BE49-F238E27FC236}">
                <a16:creationId xmlns:a16="http://schemas.microsoft.com/office/drawing/2014/main" id="{3C09B16B-FFA8-2542-9B73-B0B731538E59}"/>
              </a:ext>
            </a:extLst>
          </p:cNvPr>
          <p:cNvSpPr/>
          <p:nvPr/>
        </p:nvSpPr>
        <p:spPr>
          <a:xfrm rot="1246806" flipV="1">
            <a:off x="6423438" y="3840326"/>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8" descr=" 129">
            <a:extLst>
              <a:ext uri="{FF2B5EF4-FFF2-40B4-BE49-F238E27FC236}">
                <a16:creationId xmlns:a16="http://schemas.microsoft.com/office/drawing/2014/main" id="{454F8056-88DA-5644-9E89-CC577525D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53" y="3070223"/>
            <a:ext cx="1028328" cy="1023431"/>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descr=" 128">
            <a:extLst>
              <a:ext uri="{FF2B5EF4-FFF2-40B4-BE49-F238E27FC236}">
                <a16:creationId xmlns:a16="http://schemas.microsoft.com/office/drawing/2014/main" id="{C7D8CB46-3988-394D-A87E-35B665ACFDD4}"/>
              </a:ext>
            </a:extLst>
          </p:cNvPr>
          <p:cNvSpPr txBox="1"/>
          <p:nvPr/>
        </p:nvSpPr>
        <p:spPr>
          <a:xfrm>
            <a:off x="5140354" y="3355913"/>
            <a:ext cx="1375816" cy="769441"/>
          </a:xfrm>
          <a:prstGeom prst="rect">
            <a:avLst/>
          </a:prstGeom>
          <a:noFill/>
        </p:spPr>
        <p:txBody>
          <a:bodyPr wrap="square" rtlCol="0">
            <a:spAutoFit/>
          </a:bodyPr>
          <a:lstStyle/>
          <a:p>
            <a:pPr algn="ctr"/>
            <a:r>
              <a:rPr lang="en-US" sz="2200" b="1" dirty="0">
                <a:solidFill>
                  <a:srgbClr val="C00000"/>
                </a:solidFill>
              </a:rPr>
              <a:t>Rapid</a:t>
            </a:r>
          </a:p>
          <a:p>
            <a:pPr algn="ctr"/>
            <a:r>
              <a:rPr lang="en-US" sz="2200" b="1" dirty="0">
                <a:solidFill>
                  <a:srgbClr val="C00000"/>
                </a:solidFill>
              </a:rPr>
              <a:t>Accesses</a:t>
            </a:r>
          </a:p>
        </p:txBody>
      </p:sp>
      <p:grpSp>
        <p:nvGrpSpPr>
          <p:cNvPr id="5" name="Group 4" descr=" 5">
            <a:extLst>
              <a:ext uri="{FF2B5EF4-FFF2-40B4-BE49-F238E27FC236}">
                <a16:creationId xmlns:a16="http://schemas.microsoft.com/office/drawing/2014/main" id="{DF44EA19-0DF4-7446-BB97-857E852CDD88}"/>
              </a:ext>
            </a:extLst>
          </p:cNvPr>
          <p:cNvGrpSpPr/>
          <p:nvPr/>
        </p:nvGrpSpPr>
        <p:grpSpPr>
          <a:xfrm>
            <a:off x="687187" y="1234231"/>
            <a:ext cx="4598269" cy="4291070"/>
            <a:chOff x="687187" y="1234231"/>
            <a:chExt cx="4598269" cy="4291070"/>
          </a:xfrm>
        </p:grpSpPr>
        <p:sp>
          <p:nvSpPr>
            <p:cNvPr id="130" name="Rectangle 129">
              <a:extLst>
                <a:ext uri="{FF2B5EF4-FFF2-40B4-BE49-F238E27FC236}">
                  <a16:creationId xmlns:a16="http://schemas.microsoft.com/office/drawing/2014/main" id="{BEE10C03-92A4-1C41-9E6D-5E1B184FA6AC}"/>
                </a:ext>
              </a:extLst>
            </p:cNvPr>
            <p:cNvSpPr/>
            <p:nvPr/>
          </p:nvSpPr>
          <p:spPr>
            <a:xfrm>
              <a:off x="2413689" y="2273189"/>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9441462-4BFD-8141-A912-5E8B25A1A6EA}"/>
                </a:ext>
              </a:extLst>
            </p:cNvPr>
            <p:cNvSpPr/>
            <p:nvPr/>
          </p:nvSpPr>
          <p:spPr>
            <a:xfrm>
              <a:off x="241883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0B96F3A-9A90-BA4C-A78D-B38C0672C1F6}"/>
                </a:ext>
              </a:extLst>
            </p:cNvPr>
            <p:cNvSpPr/>
            <p:nvPr/>
          </p:nvSpPr>
          <p:spPr>
            <a:xfrm>
              <a:off x="3094979" y="2286069"/>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C3330077-AF57-0F41-9D87-7A0E7CC160A0}"/>
                </a:ext>
              </a:extLst>
            </p:cNvPr>
            <p:cNvSpPr/>
            <p:nvPr/>
          </p:nvSpPr>
          <p:spPr>
            <a:xfrm>
              <a:off x="241883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AE73DBE1-3AC1-214B-88DF-F6BC13AFA9B2}"/>
                </a:ext>
              </a:extLst>
            </p:cNvPr>
            <p:cNvSpPr/>
            <p:nvPr/>
          </p:nvSpPr>
          <p:spPr>
            <a:xfrm>
              <a:off x="3094979" y="2904631"/>
              <a:ext cx="643944" cy="6181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EEA70D9A-6E0A-3042-AA7A-B0A481E071AD}"/>
                </a:ext>
              </a:extLst>
            </p:cNvPr>
            <p:cNvSpPr txBox="1"/>
            <p:nvPr/>
          </p:nvSpPr>
          <p:spPr>
            <a:xfrm>
              <a:off x="687187" y="1234231"/>
              <a:ext cx="4598269" cy="769441"/>
            </a:xfrm>
            <a:prstGeom prst="rect">
              <a:avLst/>
            </a:prstGeom>
            <a:noFill/>
          </p:spPr>
          <p:txBody>
            <a:bodyPr wrap="square" rtlCol="0">
              <a:spAutoFit/>
            </a:bodyPr>
            <a:lstStyle/>
            <a:p>
              <a:pPr algn="ctr"/>
              <a:r>
                <a:rPr lang="en-US" sz="2200" b="1" dirty="0"/>
                <a:t>DRAM Scaling for Increased Capacity </a:t>
              </a:r>
            </a:p>
            <a:p>
              <a:pPr algn="ctr"/>
              <a:r>
                <a:rPr lang="en-US" sz="2200" b="1" dirty="0">
                  <a:solidFill>
                    <a:srgbClr val="C00000"/>
                  </a:solidFill>
                  <a:sym typeface="Wingdings" pitchFamily="2" charset="2"/>
                </a:rPr>
                <a:t>More </a:t>
              </a:r>
              <a:r>
                <a:rPr lang="en-US" sz="2200" b="1" dirty="0">
                  <a:solidFill>
                    <a:srgbClr val="C00000"/>
                  </a:solidFill>
                </a:rPr>
                <a:t>Inter-Cell Interference</a:t>
              </a:r>
            </a:p>
          </p:txBody>
        </p:sp>
        <p:sp>
          <p:nvSpPr>
            <p:cNvPr id="136" name="TextBox 135">
              <a:extLst>
                <a:ext uri="{FF2B5EF4-FFF2-40B4-BE49-F238E27FC236}">
                  <a16:creationId xmlns:a16="http://schemas.microsoft.com/office/drawing/2014/main" id="{C8EDCFC9-8393-A64D-B85F-4176107C8B41}"/>
                </a:ext>
              </a:extLst>
            </p:cNvPr>
            <p:cNvSpPr txBox="1"/>
            <p:nvPr/>
          </p:nvSpPr>
          <p:spPr>
            <a:xfrm>
              <a:off x="1061910" y="2467961"/>
              <a:ext cx="1521680" cy="769441"/>
            </a:xfrm>
            <a:prstGeom prst="rect">
              <a:avLst/>
            </a:prstGeom>
            <a:noFill/>
          </p:spPr>
          <p:txBody>
            <a:bodyPr wrap="square" rtlCol="0">
              <a:spAutoFit/>
            </a:bodyPr>
            <a:lstStyle/>
            <a:p>
              <a:pPr algn="ctr"/>
              <a:r>
                <a:rPr lang="en-US" sz="2200" b="1" dirty="0"/>
                <a:t>DRAM</a:t>
              </a:r>
            </a:p>
            <a:p>
              <a:pPr algn="ctr"/>
              <a:r>
                <a:rPr lang="en-US" sz="2200" b="1" dirty="0"/>
                <a:t>(old)</a:t>
              </a:r>
            </a:p>
          </p:txBody>
        </p:sp>
        <p:sp>
          <p:nvSpPr>
            <p:cNvPr id="137" name="Down Arrow 136">
              <a:extLst>
                <a:ext uri="{FF2B5EF4-FFF2-40B4-BE49-F238E27FC236}">
                  <a16:creationId xmlns:a16="http://schemas.microsoft.com/office/drawing/2014/main" id="{CC1402DF-7308-5D4E-AC01-3FB84ABF68D8}"/>
                </a:ext>
              </a:extLst>
            </p:cNvPr>
            <p:cNvSpPr/>
            <p:nvPr/>
          </p:nvSpPr>
          <p:spPr>
            <a:xfrm>
              <a:off x="2922564" y="3734656"/>
              <a:ext cx="298726" cy="37348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27EF2D96-38E0-A44C-80BA-3F5BDB16C3CA}"/>
                </a:ext>
              </a:extLst>
            </p:cNvPr>
            <p:cNvGrpSpPr/>
            <p:nvPr/>
          </p:nvGrpSpPr>
          <p:grpSpPr>
            <a:xfrm>
              <a:off x="2408663" y="4288039"/>
              <a:ext cx="1272496" cy="1215794"/>
              <a:chOff x="1327936" y="2608159"/>
              <a:chExt cx="1272496" cy="1215794"/>
            </a:xfrm>
            <a:solidFill>
              <a:srgbClr val="C00000"/>
            </a:solidFill>
          </p:grpSpPr>
          <p:grpSp>
            <p:nvGrpSpPr>
              <p:cNvPr id="139" name="Group 138">
                <a:extLst>
                  <a:ext uri="{FF2B5EF4-FFF2-40B4-BE49-F238E27FC236}">
                    <a16:creationId xmlns:a16="http://schemas.microsoft.com/office/drawing/2014/main" id="{2C7F8110-B704-1F44-B4D7-7AD97A944487}"/>
                  </a:ext>
                </a:extLst>
              </p:cNvPr>
              <p:cNvGrpSpPr/>
              <p:nvPr/>
            </p:nvGrpSpPr>
            <p:grpSpPr>
              <a:xfrm>
                <a:off x="1327936" y="2608159"/>
                <a:ext cx="633578" cy="609141"/>
                <a:chOff x="1456386" y="2740534"/>
                <a:chExt cx="1298833" cy="1231343"/>
              </a:xfrm>
              <a:grpFill/>
            </p:grpSpPr>
            <p:sp>
              <p:nvSpPr>
                <p:cNvPr id="155" name="Oval 154">
                  <a:extLst>
                    <a:ext uri="{FF2B5EF4-FFF2-40B4-BE49-F238E27FC236}">
                      <a16:creationId xmlns:a16="http://schemas.microsoft.com/office/drawing/2014/main" id="{8C99F7F2-9EA8-3740-B0A9-19B3ABF7751F}"/>
                    </a:ext>
                  </a:extLst>
                </p:cNvPr>
                <p:cNvSpPr/>
                <p:nvPr/>
              </p:nvSpPr>
              <p:spPr>
                <a:xfrm>
                  <a:off x="145638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882DBEE-B0C3-9944-BAD2-01469461F261}"/>
                    </a:ext>
                  </a:extLst>
                </p:cNvPr>
                <p:cNvSpPr/>
                <p:nvPr/>
              </p:nvSpPr>
              <p:spPr>
                <a:xfrm>
                  <a:off x="2111276" y="274053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DD657F6A-8387-3A40-8EEE-F84563D87DB9}"/>
                    </a:ext>
                  </a:extLst>
                </p:cNvPr>
                <p:cNvSpPr/>
                <p:nvPr/>
              </p:nvSpPr>
              <p:spPr>
                <a:xfrm>
                  <a:off x="1456386" y="3353690"/>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86C6F7F-B316-7442-96F0-88EF4D7E75EC}"/>
                    </a:ext>
                  </a:extLst>
                </p:cNvPr>
                <p:cNvSpPr/>
                <p:nvPr/>
              </p:nvSpPr>
              <p:spPr>
                <a:xfrm>
                  <a:off x="2111276" y="3353692"/>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B2ADF396-C062-C24F-AEDB-019BB325F43C}"/>
                  </a:ext>
                </a:extLst>
              </p:cNvPr>
              <p:cNvGrpSpPr/>
              <p:nvPr/>
            </p:nvGrpSpPr>
            <p:grpSpPr>
              <a:xfrm>
                <a:off x="1966854" y="2608159"/>
                <a:ext cx="633578" cy="609141"/>
                <a:chOff x="1479887" y="2767328"/>
                <a:chExt cx="1298833" cy="1231343"/>
              </a:xfrm>
              <a:grpFill/>
            </p:grpSpPr>
            <p:sp>
              <p:nvSpPr>
                <p:cNvPr id="151" name="Oval 150">
                  <a:extLst>
                    <a:ext uri="{FF2B5EF4-FFF2-40B4-BE49-F238E27FC236}">
                      <a16:creationId xmlns:a16="http://schemas.microsoft.com/office/drawing/2014/main" id="{FF0317FC-76F6-3C45-9DF5-ACDF24C4264C}"/>
                    </a:ext>
                  </a:extLst>
                </p:cNvPr>
                <p:cNvSpPr/>
                <p:nvPr/>
              </p:nvSpPr>
              <p:spPr>
                <a:xfrm>
                  <a:off x="147988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32E9D4E-7B35-EE4C-B096-8141068D07AD}"/>
                    </a:ext>
                  </a:extLst>
                </p:cNvPr>
                <p:cNvSpPr/>
                <p:nvPr/>
              </p:nvSpPr>
              <p:spPr>
                <a:xfrm>
                  <a:off x="2134777" y="2767328"/>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2F3BA81-F138-904E-8AD2-FA9AB26E792D}"/>
                    </a:ext>
                  </a:extLst>
                </p:cNvPr>
                <p:cNvSpPr/>
                <p:nvPr/>
              </p:nvSpPr>
              <p:spPr>
                <a:xfrm>
                  <a:off x="1479887" y="3380484"/>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4C3A88D6-93D8-8E44-92C7-A5BE8BC016EF}"/>
                    </a:ext>
                  </a:extLst>
                </p:cNvPr>
                <p:cNvSpPr/>
                <p:nvPr/>
              </p:nvSpPr>
              <p:spPr>
                <a:xfrm>
                  <a:off x="2134777" y="3380486"/>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DC0D968B-8CE2-8A4C-A583-E9C0CB5BE849}"/>
                  </a:ext>
                </a:extLst>
              </p:cNvPr>
              <p:cNvGrpSpPr/>
              <p:nvPr/>
            </p:nvGrpSpPr>
            <p:grpSpPr>
              <a:xfrm>
                <a:off x="1327936" y="3214812"/>
                <a:ext cx="633578" cy="609141"/>
                <a:chOff x="1440287" y="2744015"/>
                <a:chExt cx="1298833" cy="1231343"/>
              </a:xfrm>
              <a:grpFill/>
            </p:grpSpPr>
            <p:sp>
              <p:nvSpPr>
                <p:cNvPr id="147" name="Oval 146">
                  <a:extLst>
                    <a:ext uri="{FF2B5EF4-FFF2-40B4-BE49-F238E27FC236}">
                      <a16:creationId xmlns:a16="http://schemas.microsoft.com/office/drawing/2014/main" id="{AA35E8AE-D6C3-4E4E-A90B-74E8A977FB54}"/>
                    </a:ext>
                  </a:extLst>
                </p:cNvPr>
                <p:cNvSpPr/>
                <p:nvPr/>
              </p:nvSpPr>
              <p:spPr>
                <a:xfrm>
                  <a:off x="1440287" y="2744015"/>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26182FD6-E336-B34E-971B-D4B7F8F040D5}"/>
                    </a:ext>
                  </a:extLst>
                </p:cNvPr>
                <p:cNvSpPr/>
                <p:nvPr/>
              </p:nvSpPr>
              <p:spPr>
                <a:xfrm>
                  <a:off x="2095177" y="2744017"/>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2302EB85-F10C-CC4E-8680-4C5E194E182A}"/>
                    </a:ext>
                  </a:extLst>
                </p:cNvPr>
                <p:cNvSpPr/>
                <p:nvPr/>
              </p:nvSpPr>
              <p:spPr>
                <a:xfrm>
                  <a:off x="144028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C0E3002-E837-DD41-8BEE-ADA404F72B7B}"/>
                    </a:ext>
                  </a:extLst>
                </p:cNvPr>
                <p:cNvSpPr/>
                <p:nvPr/>
              </p:nvSpPr>
              <p:spPr>
                <a:xfrm>
                  <a:off x="2095177" y="3357173"/>
                  <a:ext cx="643943"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a:extLst>
                  <a:ext uri="{FF2B5EF4-FFF2-40B4-BE49-F238E27FC236}">
                    <a16:creationId xmlns:a16="http://schemas.microsoft.com/office/drawing/2014/main" id="{FC43C2EC-7272-F74A-BE84-3CEA6094A054}"/>
                  </a:ext>
                </a:extLst>
              </p:cNvPr>
              <p:cNvGrpSpPr/>
              <p:nvPr/>
            </p:nvGrpSpPr>
            <p:grpSpPr>
              <a:xfrm>
                <a:off x="1966854" y="3214812"/>
                <a:ext cx="633578" cy="609141"/>
                <a:chOff x="1461537" y="2800415"/>
                <a:chExt cx="1298834" cy="1231343"/>
              </a:xfrm>
              <a:grpFill/>
            </p:grpSpPr>
            <p:sp>
              <p:nvSpPr>
                <p:cNvPr id="143" name="Oval 142">
                  <a:extLst>
                    <a:ext uri="{FF2B5EF4-FFF2-40B4-BE49-F238E27FC236}">
                      <a16:creationId xmlns:a16="http://schemas.microsoft.com/office/drawing/2014/main" id="{5C6A9986-F71F-774C-9B63-52430FD86BF9}"/>
                    </a:ext>
                  </a:extLst>
                </p:cNvPr>
                <p:cNvSpPr/>
                <p:nvPr/>
              </p:nvSpPr>
              <p:spPr>
                <a:xfrm>
                  <a:off x="1461537" y="2800415"/>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2D0B5C2-EE06-B94F-8421-591889F85FBD}"/>
                    </a:ext>
                  </a:extLst>
                </p:cNvPr>
                <p:cNvSpPr/>
                <p:nvPr/>
              </p:nvSpPr>
              <p:spPr>
                <a:xfrm>
                  <a:off x="2116427" y="2800417"/>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8FE8A7F-AF14-E241-8CFC-EEEB80A196D0}"/>
                    </a:ext>
                  </a:extLst>
                </p:cNvPr>
                <p:cNvSpPr/>
                <p:nvPr/>
              </p:nvSpPr>
              <p:spPr>
                <a:xfrm>
                  <a:off x="146153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1A24727-68D6-0843-BF7C-F267C4EC1361}"/>
                    </a:ext>
                  </a:extLst>
                </p:cNvPr>
                <p:cNvSpPr/>
                <p:nvPr/>
              </p:nvSpPr>
              <p:spPr>
                <a:xfrm>
                  <a:off x="2116427" y="3413573"/>
                  <a:ext cx="643944" cy="6181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9" name="Rectangle 158">
              <a:extLst>
                <a:ext uri="{FF2B5EF4-FFF2-40B4-BE49-F238E27FC236}">
                  <a16:creationId xmlns:a16="http://schemas.microsoft.com/office/drawing/2014/main" id="{A75F11C6-EC3D-3A46-AB0B-55C0D6406D7B}"/>
                </a:ext>
              </a:extLst>
            </p:cNvPr>
            <p:cNvSpPr/>
            <p:nvPr/>
          </p:nvSpPr>
          <p:spPr>
            <a:xfrm>
              <a:off x="2360942" y="4266442"/>
              <a:ext cx="1347257" cy="12588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21D879BB-774E-6A4F-820D-4123F7EB3252}"/>
                </a:ext>
              </a:extLst>
            </p:cNvPr>
            <p:cNvSpPr txBox="1"/>
            <p:nvPr/>
          </p:nvSpPr>
          <p:spPr>
            <a:xfrm>
              <a:off x="1009532" y="4504509"/>
              <a:ext cx="1521680" cy="769441"/>
            </a:xfrm>
            <a:prstGeom prst="rect">
              <a:avLst/>
            </a:prstGeom>
            <a:noFill/>
          </p:spPr>
          <p:txBody>
            <a:bodyPr wrap="square" rtlCol="0">
              <a:spAutoFit/>
            </a:bodyPr>
            <a:lstStyle/>
            <a:p>
              <a:pPr algn="ctr"/>
              <a:r>
                <a:rPr lang="en-US" sz="2200" b="1" dirty="0"/>
                <a:t>DRAM</a:t>
              </a:r>
            </a:p>
            <a:p>
              <a:pPr algn="ctr"/>
              <a:r>
                <a:rPr lang="en-US" sz="2200" b="1" dirty="0"/>
                <a:t>(new)</a:t>
              </a:r>
            </a:p>
          </p:txBody>
        </p:sp>
        <p:pic>
          <p:nvPicPr>
            <p:cNvPr id="161" name="Picture 8" descr="Red Spiral Lollipop Clip Art at Clker.com - vector clip art online, royalty  free &amp;amp; public domain">
              <a:extLst>
                <a:ext uri="{FF2B5EF4-FFF2-40B4-BE49-F238E27FC236}">
                  <a16:creationId xmlns:a16="http://schemas.microsoft.com/office/drawing/2014/main" id="{A2D4A2B6-A343-9240-985D-0DA8F8E5F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151" y="2667947"/>
              <a:ext cx="439773" cy="453417"/>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descr="Red Spiral Lollipop Clip Art at Clker.com - vector clip art online, royalty  free &amp;amp; public domain">
              <a:extLst>
                <a:ext uri="{FF2B5EF4-FFF2-40B4-BE49-F238E27FC236}">
                  <a16:creationId xmlns:a16="http://schemas.microsoft.com/office/drawing/2014/main" id="{4F5FA727-F7B7-2F48-B6D5-A9DA2AF66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151" y="4362125"/>
              <a:ext cx="439773" cy="4534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934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C7DD-0F71-2D41-8513-56AA092C844F}"/>
              </a:ext>
            </a:extLst>
          </p:cNvPr>
          <p:cNvSpPr>
            <a:spLocks noGrp="1"/>
          </p:cNvSpPr>
          <p:nvPr>
            <p:ph type="title"/>
          </p:nvPr>
        </p:nvSpPr>
        <p:spPr/>
        <p:txBody>
          <a:bodyPr/>
          <a:lstStyle/>
          <a:p>
            <a:r>
              <a:rPr lang="en-US" dirty="0"/>
              <a:t>Rowhammer Attacks on DRAM</a:t>
            </a:r>
          </a:p>
        </p:txBody>
      </p:sp>
      <p:sp>
        <p:nvSpPr>
          <p:cNvPr id="4" name="Slide Number Placeholder 3">
            <a:extLst>
              <a:ext uri="{FF2B5EF4-FFF2-40B4-BE49-F238E27FC236}">
                <a16:creationId xmlns:a16="http://schemas.microsoft.com/office/drawing/2014/main" id="{CE32B145-46D3-8E45-871B-3EF6EE261F42}"/>
              </a:ext>
            </a:extLst>
          </p:cNvPr>
          <p:cNvSpPr>
            <a:spLocks noGrp="1"/>
          </p:cNvSpPr>
          <p:nvPr>
            <p:ph type="sldNum" sz="quarter" idx="12"/>
          </p:nvPr>
        </p:nvSpPr>
        <p:spPr/>
        <p:txBody>
          <a:bodyPr/>
          <a:lstStyle/>
          <a:p>
            <a:r>
              <a:rPr lang="en-US"/>
              <a:t>3</a:t>
            </a:r>
          </a:p>
        </p:txBody>
      </p:sp>
      <p:sp>
        <p:nvSpPr>
          <p:cNvPr id="89" name="Rounded Rectangle 88">
            <a:extLst>
              <a:ext uri="{FF2B5EF4-FFF2-40B4-BE49-F238E27FC236}">
                <a16:creationId xmlns:a16="http://schemas.microsoft.com/office/drawing/2014/main" id="{CE81AAB9-A7B5-034A-823E-4AD1707A7620}"/>
              </a:ext>
            </a:extLst>
          </p:cNvPr>
          <p:cNvSpPr/>
          <p:nvPr/>
        </p:nvSpPr>
        <p:spPr>
          <a:xfrm>
            <a:off x="6934080" y="2103395"/>
            <a:ext cx="3870700" cy="2935861"/>
          </a:xfrm>
          <a:prstGeom prst="roundRect">
            <a:avLst>
              <a:gd name="adj" fmla="val 11319"/>
            </a:avLst>
          </a:prstGeom>
          <a:solidFill>
            <a:schemeClr val="bg1">
              <a:lumMod val="85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0" name="TextBox 89">
            <a:extLst>
              <a:ext uri="{FF2B5EF4-FFF2-40B4-BE49-F238E27FC236}">
                <a16:creationId xmlns:a16="http://schemas.microsoft.com/office/drawing/2014/main" id="{9CB2CB63-D1AC-6E49-BDBE-27D750A53A98}"/>
              </a:ext>
            </a:extLst>
          </p:cNvPr>
          <p:cNvSpPr txBox="1"/>
          <p:nvPr/>
        </p:nvSpPr>
        <p:spPr>
          <a:xfrm>
            <a:off x="6526610" y="5212694"/>
            <a:ext cx="4708318" cy="430887"/>
          </a:xfrm>
          <a:prstGeom prst="rect">
            <a:avLst/>
          </a:prstGeom>
          <a:noFill/>
        </p:spPr>
        <p:txBody>
          <a:bodyPr wrap="square" rtlCol="0">
            <a:spAutoFit/>
          </a:bodyPr>
          <a:lstStyle/>
          <a:p>
            <a:pPr algn="ctr"/>
            <a:r>
              <a:rPr lang="en-US" sz="2200" b="1" dirty="0"/>
              <a:t>Bit-Flips in Neighboring Rows </a:t>
            </a:r>
          </a:p>
        </p:txBody>
      </p:sp>
      <p:cxnSp>
        <p:nvCxnSpPr>
          <p:cNvPr id="91" name="Straight Connector 90">
            <a:extLst>
              <a:ext uri="{FF2B5EF4-FFF2-40B4-BE49-F238E27FC236}">
                <a16:creationId xmlns:a16="http://schemas.microsoft.com/office/drawing/2014/main" id="{94D7806A-33C5-D642-8A55-2350B80DED2E}"/>
              </a:ext>
            </a:extLst>
          </p:cNvPr>
          <p:cNvCxnSpPr/>
          <p:nvPr/>
        </p:nvCxnSpPr>
        <p:spPr>
          <a:xfrm>
            <a:off x="7051971" y="2702521"/>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Wordline">
            <a:extLst>
              <a:ext uri="{FF2B5EF4-FFF2-40B4-BE49-F238E27FC236}">
                <a16:creationId xmlns:a16="http://schemas.microsoft.com/office/drawing/2014/main" id="{08D2C4AC-6A8D-EE41-9A8B-3BB5AADE4455}"/>
              </a:ext>
            </a:extLst>
          </p:cNvPr>
          <p:cNvCxnSpPr/>
          <p:nvPr/>
        </p:nvCxnSpPr>
        <p:spPr>
          <a:xfrm>
            <a:off x="7051969" y="3201287"/>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E927698-7E47-8147-AE4C-62925A155DA3}"/>
              </a:ext>
            </a:extLst>
          </p:cNvPr>
          <p:cNvCxnSpPr/>
          <p:nvPr/>
        </p:nvCxnSpPr>
        <p:spPr>
          <a:xfrm>
            <a:off x="7051969" y="3659582"/>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Wordline">
            <a:extLst>
              <a:ext uri="{FF2B5EF4-FFF2-40B4-BE49-F238E27FC236}">
                <a16:creationId xmlns:a16="http://schemas.microsoft.com/office/drawing/2014/main" id="{BA23D7E2-7A7F-0B4D-965B-9B70D508C64E}"/>
              </a:ext>
            </a:extLst>
          </p:cNvPr>
          <p:cNvCxnSpPr/>
          <p:nvPr/>
        </p:nvCxnSpPr>
        <p:spPr>
          <a:xfrm>
            <a:off x="7065824" y="4165285"/>
            <a:ext cx="3657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1DC303D0-D991-944E-ABDA-2A91B04BA2D9}"/>
              </a:ext>
            </a:extLst>
          </p:cNvPr>
          <p:cNvSpPr>
            <a:spLocks/>
          </p:cNvSpPr>
          <p:nvPr/>
        </p:nvSpPr>
        <p:spPr>
          <a:xfrm>
            <a:off x="7298027" y="3446792"/>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0" name="Rectangle 109">
            <a:extLst>
              <a:ext uri="{FF2B5EF4-FFF2-40B4-BE49-F238E27FC236}">
                <a16:creationId xmlns:a16="http://schemas.microsoft.com/office/drawing/2014/main" id="{6C53C901-81C9-8048-B683-FC1623A066D8}"/>
              </a:ext>
            </a:extLst>
          </p:cNvPr>
          <p:cNvSpPr>
            <a:spLocks/>
          </p:cNvSpPr>
          <p:nvPr/>
        </p:nvSpPr>
        <p:spPr>
          <a:xfrm>
            <a:off x="7298027" y="3938897"/>
            <a:ext cx="3174935"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1" name="Rectangle 110">
            <a:extLst>
              <a:ext uri="{FF2B5EF4-FFF2-40B4-BE49-F238E27FC236}">
                <a16:creationId xmlns:a16="http://schemas.microsoft.com/office/drawing/2014/main" id="{FD1AF108-EDED-2B42-89CA-19C1F3E34D16}"/>
              </a:ext>
            </a:extLst>
          </p:cNvPr>
          <p:cNvSpPr>
            <a:spLocks/>
          </p:cNvSpPr>
          <p:nvPr/>
        </p:nvSpPr>
        <p:spPr>
          <a:xfrm>
            <a:off x="7298027" y="2954687"/>
            <a:ext cx="3174935" cy="48304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a:t>
            </a:r>
          </a:p>
        </p:txBody>
      </p:sp>
      <p:sp>
        <p:nvSpPr>
          <p:cNvPr id="112" name="Rectangle 111">
            <a:extLst>
              <a:ext uri="{FF2B5EF4-FFF2-40B4-BE49-F238E27FC236}">
                <a16:creationId xmlns:a16="http://schemas.microsoft.com/office/drawing/2014/main" id="{86E804FC-8BC8-8040-95C5-A533960E69E1}"/>
              </a:ext>
            </a:extLst>
          </p:cNvPr>
          <p:cNvSpPr/>
          <p:nvPr/>
        </p:nvSpPr>
        <p:spPr>
          <a:xfrm>
            <a:off x="7299010" y="2460997"/>
            <a:ext cx="3172968" cy="48463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Row of Cells (8KB)</a:t>
            </a:r>
          </a:p>
        </p:txBody>
      </p:sp>
      <p:sp>
        <p:nvSpPr>
          <p:cNvPr id="113" name="Error">
            <a:extLst>
              <a:ext uri="{FF2B5EF4-FFF2-40B4-BE49-F238E27FC236}">
                <a16:creationId xmlns:a16="http://schemas.microsoft.com/office/drawing/2014/main" id="{164F7476-382D-C945-8D65-C7F63ACD6D98}"/>
              </a:ext>
            </a:extLst>
          </p:cNvPr>
          <p:cNvSpPr/>
          <p:nvPr/>
        </p:nvSpPr>
        <p:spPr>
          <a:xfrm>
            <a:off x="8148429" y="3367746"/>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5" name="Error">
            <a:extLst>
              <a:ext uri="{FF2B5EF4-FFF2-40B4-BE49-F238E27FC236}">
                <a16:creationId xmlns:a16="http://schemas.microsoft.com/office/drawing/2014/main" id="{FBD97504-0393-8C48-AABB-C42ABB2AAA75}"/>
              </a:ext>
            </a:extLst>
          </p:cNvPr>
          <p:cNvSpPr/>
          <p:nvPr/>
        </p:nvSpPr>
        <p:spPr>
          <a:xfrm>
            <a:off x="978672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6" name="Error">
            <a:extLst>
              <a:ext uri="{FF2B5EF4-FFF2-40B4-BE49-F238E27FC236}">
                <a16:creationId xmlns:a16="http://schemas.microsoft.com/office/drawing/2014/main" id="{4C2C75DB-BC5D-5E49-8977-38B1063ABFB4}"/>
              </a:ext>
            </a:extLst>
          </p:cNvPr>
          <p:cNvSpPr/>
          <p:nvPr/>
        </p:nvSpPr>
        <p:spPr>
          <a:xfrm>
            <a:off x="89675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7" name="Error">
            <a:extLst>
              <a:ext uri="{FF2B5EF4-FFF2-40B4-BE49-F238E27FC236}">
                <a16:creationId xmlns:a16="http://schemas.microsoft.com/office/drawing/2014/main" id="{19ED84A1-4CDE-9F42-822F-FD1EE343B62F}"/>
              </a:ext>
            </a:extLst>
          </p:cNvPr>
          <p:cNvSpPr/>
          <p:nvPr/>
        </p:nvSpPr>
        <p:spPr>
          <a:xfrm>
            <a:off x="7329279" y="3380422"/>
            <a:ext cx="609600" cy="609600"/>
          </a:xfrm>
          <a:prstGeom prst="mathMultiply">
            <a:avLst/>
          </a:prstGeom>
          <a:solidFill>
            <a:srgbClr val="FDD9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8" name="Victim">
            <a:extLst>
              <a:ext uri="{FF2B5EF4-FFF2-40B4-BE49-F238E27FC236}">
                <a16:creationId xmlns:a16="http://schemas.microsoft.com/office/drawing/2014/main" id="{980DCD5E-031C-684F-A43F-35EBE0BB3E3E}"/>
              </a:ext>
            </a:extLst>
          </p:cNvPr>
          <p:cNvSpPr/>
          <p:nvPr/>
        </p:nvSpPr>
        <p:spPr>
          <a:xfrm>
            <a:off x="7300233" y="3451817"/>
            <a:ext cx="3172691" cy="466562"/>
          </a:xfrm>
          <a:prstGeom prst="rect">
            <a:avLst/>
          </a:prstGeom>
          <a:solidFill>
            <a:schemeClr val="accent4">
              <a:lumMod val="60000"/>
              <a:lumOff val="4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t>
            </a:r>
            <a:r>
              <a:rPr lang="en-US" sz="2400" b="1" dirty="0">
                <a:solidFill>
                  <a:prstClr val="black"/>
                </a:solidFill>
                <a:latin typeface="Calibri Light"/>
              </a:rPr>
              <a:t>Victim Row</a:t>
            </a:r>
          </a:p>
        </p:txBody>
      </p:sp>
      <p:sp>
        <p:nvSpPr>
          <p:cNvPr id="120" name="Aggressor">
            <a:extLst>
              <a:ext uri="{FF2B5EF4-FFF2-40B4-BE49-F238E27FC236}">
                <a16:creationId xmlns:a16="http://schemas.microsoft.com/office/drawing/2014/main" id="{2F895C5C-5B1A-7E43-85F8-79E14D9AEF49}"/>
              </a:ext>
            </a:extLst>
          </p:cNvPr>
          <p:cNvSpPr/>
          <p:nvPr/>
        </p:nvSpPr>
        <p:spPr>
          <a:xfrm>
            <a:off x="7303870" y="3919419"/>
            <a:ext cx="3165417"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solidFill>
                  <a:prstClr val="white"/>
                </a:solidFill>
                <a:latin typeface="Calibri Light"/>
              </a:rPr>
              <a:t> Aggressor Row</a:t>
            </a:r>
          </a:p>
        </p:txBody>
      </p:sp>
      <p:sp>
        <p:nvSpPr>
          <p:cNvPr id="121" name="Aggressor">
            <a:extLst>
              <a:ext uri="{FF2B5EF4-FFF2-40B4-BE49-F238E27FC236}">
                <a16:creationId xmlns:a16="http://schemas.microsoft.com/office/drawing/2014/main" id="{1A0E9587-CDDB-124E-AE5A-EE26803BDF9B}"/>
              </a:ext>
            </a:extLst>
          </p:cNvPr>
          <p:cNvSpPr/>
          <p:nvPr/>
        </p:nvSpPr>
        <p:spPr>
          <a:xfrm>
            <a:off x="7303870" y="2946668"/>
            <a:ext cx="3165417" cy="504110"/>
          </a:xfrm>
          <a:prstGeom prst="rect">
            <a:avLst/>
          </a:prstGeom>
          <a:solidFill>
            <a:srgbClr val="C000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prstClr val="white"/>
                </a:solidFill>
                <a:latin typeface="Calibri Light"/>
              </a:rPr>
              <a:t> Aggressor Row</a:t>
            </a:r>
          </a:p>
        </p:txBody>
      </p:sp>
      <p:sp>
        <p:nvSpPr>
          <p:cNvPr id="122" name="TextBox 121">
            <a:extLst>
              <a:ext uri="{FF2B5EF4-FFF2-40B4-BE49-F238E27FC236}">
                <a16:creationId xmlns:a16="http://schemas.microsoft.com/office/drawing/2014/main" id="{79E3C4B1-A7A3-7742-B11F-A0CF2F6D4099}"/>
              </a:ext>
            </a:extLst>
          </p:cNvPr>
          <p:cNvSpPr txBox="1"/>
          <p:nvPr/>
        </p:nvSpPr>
        <p:spPr>
          <a:xfrm>
            <a:off x="8108590" y="4495724"/>
            <a:ext cx="1521680" cy="523220"/>
          </a:xfrm>
          <a:prstGeom prst="rect">
            <a:avLst/>
          </a:prstGeom>
          <a:noFill/>
        </p:spPr>
        <p:txBody>
          <a:bodyPr wrap="square" rtlCol="0">
            <a:spAutoFit/>
          </a:bodyPr>
          <a:lstStyle/>
          <a:p>
            <a:pPr algn="ctr"/>
            <a:r>
              <a:rPr lang="en-US" sz="2800" b="1" dirty="0"/>
              <a:t>DRAM</a:t>
            </a:r>
          </a:p>
        </p:txBody>
      </p:sp>
      <p:sp>
        <p:nvSpPr>
          <p:cNvPr id="123" name="TextBox 122">
            <a:extLst>
              <a:ext uri="{FF2B5EF4-FFF2-40B4-BE49-F238E27FC236}">
                <a16:creationId xmlns:a16="http://schemas.microsoft.com/office/drawing/2014/main" id="{FFF35233-7169-1543-916A-405500D08769}"/>
              </a:ext>
            </a:extLst>
          </p:cNvPr>
          <p:cNvSpPr txBox="1"/>
          <p:nvPr/>
        </p:nvSpPr>
        <p:spPr>
          <a:xfrm>
            <a:off x="6753946" y="1414517"/>
            <a:ext cx="4281355" cy="523220"/>
          </a:xfrm>
          <a:prstGeom prst="rect">
            <a:avLst/>
          </a:prstGeom>
          <a:noFill/>
        </p:spPr>
        <p:txBody>
          <a:bodyPr wrap="square" rtlCol="0">
            <a:spAutoFit/>
          </a:bodyPr>
          <a:lstStyle/>
          <a:p>
            <a:pPr algn="ctr"/>
            <a:r>
              <a:rPr lang="en-US" sz="2800" b="1" dirty="0"/>
              <a:t>Rowhammer Attack</a:t>
            </a:r>
          </a:p>
        </p:txBody>
      </p:sp>
      <p:pic>
        <p:nvPicPr>
          <p:cNvPr id="124" name="Picture 123">
            <a:extLst>
              <a:ext uri="{FF2B5EF4-FFF2-40B4-BE49-F238E27FC236}">
                <a16:creationId xmlns:a16="http://schemas.microsoft.com/office/drawing/2014/main" id="{75D941A0-0040-164D-AC34-A7A24846E4AE}"/>
              </a:ext>
            </a:extLst>
          </p:cNvPr>
          <p:cNvPicPr>
            <a:picLocks noChangeAspect="1"/>
          </p:cNvPicPr>
          <p:nvPr/>
        </p:nvPicPr>
        <p:blipFill>
          <a:blip r:embed="rId3"/>
          <a:stretch>
            <a:fillRect/>
          </a:stretch>
        </p:blipFill>
        <p:spPr>
          <a:xfrm>
            <a:off x="6774728" y="992368"/>
            <a:ext cx="1231084" cy="1231084"/>
          </a:xfrm>
          <a:prstGeom prst="rect">
            <a:avLst/>
          </a:prstGeom>
        </p:spPr>
      </p:pic>
      <p:sp>
        <p:nvSpPr>
          <p:cNvPr id="125" name="TextBox 124">
            <a:extLst>
              <a:ext uri="{FF2B5EF4-FFF2-40B4-BE49-F238E27FC236}">
                <a16:creationId xmlns:a16="http://schemas.microsoft.com/office/drawing/2014/main" id="{554DBEAD-4F91-5341-BA18-D691EF2E9446}"/>
              </a:ext>
            </a:extLst>
          </p:cNvPr>
          <p:cNvSpPr txBox="1"/>
          <p:nvPr/>
        </p:nvSpPr>
        <p:spPr>
          <a:xfrm>
            <a:off x="6770622" y="5691334"/>
            <a:ext cx="4220295" cy="430887"/>
          </a:xfrm>
          <a:prstGeom prst="rect">
            <a:avLst/>
          </a:prstGeom>
          <a:noFill/>
        </p:spPr>
        <p:txBody>
          <a:bodyPr wrap="square" rtlCol="0">
            <a:spAutoFit/>
          </a:bodyPr>
          <a:lstStyle/>
          <a:p>
            <a:pPr algn="ctr"/>
            <a:r>
              <a:rPr lang="en-US" sz="2200" dirty="0"/>
              <a:t>[Kim+, ISCA’15]</a:t>
            </a:r>
          </a:p>
        </p:txBody>
      </p:sp>
      <p:sp>
        <p:nvSpPr>
          <p:cNvPr id="126" name="Right Arrow 125">
            <a:extLst>
              <a:ext uri="{FF2B5EF4-FFF2-40B4-BE49-F238E27FC236}">
                <a16:creationId xmlns:a16="http://schemas.microsoft.com/office/drawing/2014/main" id="{CC543D2D-182E-C742-83BB-E7EC48BD0FC1}"/>
              </a:ext>
            </a:extLst>
          </p:cNvPr>
          <p:cNvSpPr/>
          <p:nvPr/>
        </p:nvSpPr>
        <p:spPr>
          <a:xfrm rot="20353194">
            <a:off x="6435330" y="3227962"/>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a:extLst>
              <a:ext uri="{FF2B5EF4-FFF2-40B4-BE49-F238E27FC236}">
                <a16:creationId xmlns:a16="http://schemas.microsoft.com/office/drawing/2014/main" id="{3C09B16B-FFA8-2542-9B73-B0B731538E59}"/>
              </a:ext>
            </a:extLst>
          </p:cNvPr>
          <p:cNvSpPr/>
          <p:nvPr/>
        </p:nvSpPr>
        <p:spPr>
          <a:xfrm rot="1246806" flipV="1">
            <a:off x="6423438" y="3840326"/>
            <a:ext cx="594201" cy="32004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8" descr="hy Won't My Program use More than 25% of the CPU? - Ask Leo!">
            <a:extLst>
              <a:ext uri="{FF2B5EF4-FFF2-40B4-BE49-F238E27FC236}">
                <a16:creationId xmlns:a16="http://schemas.microsoft.com/office/drawing/2014/main" id="{454F8056-88DA-5644-9E89-CC577525D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53" y="3070223"/>
            <a:ext cx="1028328" cy="1023431"/>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C7D8CB46-3988-394D-A87E-35B665ACFDD4}"/>
              </a:ext>
            </a:extLst>
          </p:cNvPr>
          <p:cNvSpPr txBox="1"/>
          <p:nvPr/>
        </p:nvSpPr>
        <p:spPr>
          <a:xfrm>
            <a:off x="5140354" y="3355913"/>
            <a:ext cx="1375816" cy="769441"/>
          </a:xfrm>
          <a:prstGeom prst="rect">
            <a:avLst/>
          </a:prstGeom>
          <a:noFill/>
        </p:spPr>
        <p:txBody>
          <a:bodyPr wrap="square" rtlCol="0">
            <a:spAutoFit/>
          </a:bodyPr>
          <a:lstStyle/>
          <a:p>
            <a:pPr algn="ctr"/>
            <a:r>
              <a:rPr lang="en-US" sz="2200" b="1" dirty="0">
                <a:solidFill>
                  <a:srgbClr val="C00000"/>
                </a:solidFill>
              </a:rPr>
              <a:t>Rapid</a:t>
            </a:r>
          </a:p>
          <a:p>
            <a:pPr algn="ctr"/>
            <a:r>
              <a:rPr lang="en-US" sz="2200" b="1" dirty="0">
                <a:solidFill>
                  <a:srgbClr val="C00000"/>
                </a:solidFill>
              </a:rPr>
              <a:t>Accesses</a:t>
            </a:r>
          </a:p>
        </p:txBody>
      </p:sp>
      <p:sp>
        <p:nvSpPr>
          <p:cNvPr id="63" name="CPU">
            <a:extLst>
              <a:ext uri="{FF2B5EF4-FFF2-40B4-BE49-F238E27FC236}">
                <a16:creationId xmlns:a16="http://schemas.microsoft.com/office/drawing/2014/main" id="{66131914-8B60-3D43-A94E-13D38936EF25}"/>
              </a:ext>
            </a:extLst>
          </p:cNvPr>
          <p:cNvSpPr/>
          <p:nvPr/>
        </p:nvSpPr>
        <p:spPr>
          <a:xfrm>
            <a:off x="1022097" y="2190923"/>
            <a:ext cx="2660437" cy="1851968"/>
          </a:xfrm>
          <a:prstGeom prst="roundRect">
            <a:avLst>
              <a:gd name="adj" fmla="val 11319"/>
            </a:avLst>
          </a:prstGeom>
          <a:solidFill>
            <a:srgbClr val="0D3533"/>
          </a:solidFill>
          <a:ln w="571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a:lnSpc>
                <a:spcPct val="90000"/>
              </a:lnSpc>
            </a:pPr>
            <a:r>
              <a:rPr lang="en-US" sz="1600" u="sng" dirty="0">
                <a:solidFill>
                  <a:prstClr val="white"/>
                </a:solidFill>
                <a:latin typeface="Courier New" panose="02070309020205020404" pitchFamily="49" charset="0"/>
                <a:cs typeface="Courier New" panose="02070309020205020404" pitchFamily="49" charset="0"/>
              </a:rPr>
              <a:t>loop</a:t>
            </a:r>
            <a:r>
              <a:rPr lang="en-US" sz="1600" dirty="0">
                <a:solidFill>
                  <a:prstClr val="white"/>
                </a:solidFill>
                <a:latin typeface="Courier New" panose="02070309020205020404" pitchFamily="49" charset="0"/>
                <a:cs typeface="Courier New" panose="02070309020205020404" pitchFamily="49" charset="0"/>
              </a:rPr>
              <a:t>:</a:t>
            </a: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mov (</a:t>
            </a:r>
            <a:r>
              <a:rPr lang="en-US" sz="1600" b="1" dirty="0">
                <a:solidFill>
                  <a:srgbClr val="FF0000"/>
                </a:solidFill>
                <a:latin typeface="Courier New" panose="02070309020205020404" pitchFamily="49" charset="0"/>
                <a:cs typeface="Courier New" panose="02070309020205020404" pitchFamily="49" charset="0"/>
              </a:rPr>
              <a:t>X</a:t>
            </a: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eax</a:t>
            </a:r>
            <a:endParaRPr lang="en-US" sz="1600" dirty="0">
              <a:solidFill>
                <a:prstClr val="white"/>
              </a:solidFill>
              <a:latin typeface="Courier New" panose="02070309020205020404" pitchFamily="49" charset="0"/>
              <a:cs typeface="Courier New" panose="02070309020205020404" pitchFamily="49" charset="0"/>
            </a:endParaRP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mov (</a:t>
            </a:r>
            <a:r>
              <a:rPr lang="en-US" sz="1600" b="1" dirty="0">
                <a:solidFill>
                  <a:srgbClr val="FF0000"/>
                </a:solidFill>
                <a:latin typeface="Courier New" panose="02070309020205020404" pitchFamily="49" charset="0"/>
                <a:cs typeface="Courier New" panose="02070309020205020404" pitchFamily="49" charset="0"/>
              </a:rPr>
              <a:t>Y</a:t>
            </a: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ebx</a:t>
            </a:r>
            <a:endParaRPr lang="en-US" sz="1600" dirty="0">
              <a:solidFill>
                <a:prstClr val="white"/>
              </a:solidFill>
              <a:latin typeface="Courier New" panose="02070309020205020404" pitchFamily="49" charset="0"/>
              <a:cs typeface="Courier New" panose="02070309020205020404" pitchFamily="49" charset="0"/>
            </a:endParaRP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clflush</a:t>
            </a:r>
            <a:r>
              <a:rPr lang="en-US" sz="1600" dirty="0">
                <a:solidFill>
                  <a:prstClr val="white"/>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X</a:t>
            </a:r>
            <a:r>
              <a:rPr lang="en-US" sz="1600" dirty="0">
                <a:solidFill>
                  <a:prstClr val="white"/>
                </a:solidFill>
                <a:latin typeface="Courier New" panose="02070309020205020404" pitchFamily="49" charset="0"/>
                <a:cs typeface="Courier New" panose="02070309020205020404" pitchFamily="49" charset="0"/>
              </a:rPr>
              <a:t>)</a:t>
            </a: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clflush</a:t>
            </a:r>
            <a:r>
              <a:rPr lang="en-US" sz="1600" dirty="0">
                <a:solidFill>
                  <a:prstClr val="white"/>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Y</a:t>
            </a:r>
            <a:r>
              <a:rPr lang="en-US" sz="1600" dirty="0">
                <a:solidFill>
                  <a:prstClr val="white"/>
                </a:solidFill>
                <a:latin typeface="Courier New" panose="02070309020205020404" pitchFamily="49" charset="0"/>
                <a:cs typeface="Courier New" panose="02070309020205020404" pitchFamily="49" charset="0"/>
              </a:rPr>
              <a:t>)</a:t>
            </a: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mfence</a:t>
            </a:r>
            <a:endParaRPr lang="en-US" sz="1600" dirty="0">
              <a:solidFill>
                <a:prstClr val="white"/>
              </a:solidFill>
              <a:latin typeface="Courier New" panose="02070309020205020404" pitchFamily="49" charset="0"/>
              <a:cs typeface="Courier New" panose="02070309020205020404" pitchFamily="49" charset="0"/>
            </a:endParaRPr>
          </a:p>
          <a:p>
            <a:pPr marL="114300">
              <a:lnSpc>
                <a:spcPct val="90000"/>
              </a:lnSpc>
            </a:pPr>
            <a:r>
              <a:rPr lang="en-US" sz="1600" dirty="0">
                <a:solidFill>
                  <a:prstClr val="white"/>
                </a:solidFill>
                <a:latin typeface="Courier New" panose="02070309020205020404" pitchFamily="49" charset="0"/>
                <a:cs typeface="Courier New" panose="02070309020205020404" pitchFamily="49" charset="0"/>
              </a:rPr>
              <a:t>  </a:t>
            </a:r>
            <a:r>
              <a:rPr lang="en-US" sz="1600" dirty="0" err="1">
                <a:solidFill>
                  <a:prstClr val="white"/>
                </a:solidFill>
                <a:latin typeface="Courier New" panose="02070309020205020404" pitchFamily="49" charset="0"/>
                <a:cs typeface="Courier New" panose="02070309020205020404" pitchFamily="49" charset="0"/>
              </a:rPr>
              <a:t>jmp</a:t>
            </a:r>
            <a:r>
              <a:rPr lang="en-US" sz="1600" dirty="0">
                <a:solidFill>
                  <a:prstClr val="white"/>
                </a:solidFill>
                <a:latin typeface="Courier New" panose="02070309020205020404" pitchFamily="49" charset="0"/>
                <a:cs typeface="Courier New" panose="02070309020205020404" pitchFamily="49" charset="0"/>
              </a:rPr>
              <a:t> </a:t>
            </a:r>
            <a:r>
              <a:rPr lang="en-US" sz="1600" u="sng" dirty="0">
                <a:solidFill>
                  <a:prstClr val="white"/>
                </a:solidFill>
                <a:latin typeface="Courier New" panose="02070309020205020404" pitchFamily="49" charset="0"/>
                <a:cs typeface="Courier New" panose="02070309020205020404" pitchFamily="49" charset="0"/>
              </a:rPr>
              <a:t>loop</a:t>
            </a:r>
            <a:endParaRPr lang="en-US" sz="1600" dirty="0">
              <a:solidFill>
                <a:prstClr val="white"/>
              </a:solidFill>
              <a:latin typeface="Courier New" panose="02070309020205020404" pitchFamily="49" charset="0"/>
              <a:cs typeface="Courier New" panose="02070309020205020404" pitchFamily="49" charset="0"/>
            </a:endParaRPr>
          </a:p>
        </p:txBody>
      </p:sp>
      <p:cxnSp>
        <p:nvCxnSpPr>
          <p:cNvPr id="64" name="Straight Connector 63">
            <a:extLst>
              <a:ext uri="{FF2B5EF4-FFF2-40B4-BE49-F238E27FC236}">
                <a16:creationId xmlns:a16="http://schemas.microsoft.com/office/drawing/2014/main" id="{F1FB68F3-D881-6747-8FB6-4C714C4E2418}"/>
              </a:ext>
            </a:extLst>
          </p:cNvPr>
          <p:cNvCxnSpPr>
            <a:cxnSpLocks/>
          </p:cNvCxnSpPr>
          <p:nvPr/>
        </p:nvCxnSpPr>
        <p:spPr>
          <a:xfrm flipH="1" flipV="1">
            <a:off x="3682534" y="2373076"/>
            <a:ext cx="621772" cy="982837"/>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2E33728F-0CBF-C44E-89F5-68B7B5586B63}"/>
              </a:ext>
            </a:extLst>
          </p:cNvPr>
          <p:cNvCxnSpPr>
            <a:cxnSpLocks/>
          </p:cNvCxnSpPr>
          <p:nvPr/>
        </p:nvCxnSpPr>
        <p:spPr>
          <a:xfrm flipH="1">
            <a:off x="3519814" y="3977346"/>
            <a:ext cx="1030331" cy="65545"/>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grpSp>
        <p:nvGrpSpPr>
          <p:cNvPr id="32" name="Group 31">
            <a:extLst>
              <a:ext uri="{FF2B5EF4-FFF2-40B4-BE49-F238E27FC236}">
                <a16:creationId xmlns:a16="http://schemas.microsoft.com/office/drawing/2014/main" id="{0660A482-7E77-684E-8592-FDCB4507EBD7}"/>
              </a:ext>
            </a:extLst>
          </p:cNvPr>
          <p:cNvGrpSpPr/>
          <p:nvPr/>
        </p:nvGrpSpPr>
        <p:grpSpPr>
          <a:xfrm>
            <a:off x="47052" y="4611873"/>
            <a:ext cx="6723570" cy="1228225"/>
            <a:chOff x="115112" y="2598003"/>
            <a:chExt cx="6723570" cy="1228225"/>
          </a:xfrm>
        </p:grpSpPr>
        <p:sp>
          <p:nvSpPr>
            <p:cNvPr id="33" name="TextBox 32">
              <a:extLst>
                <a:ext uri="{FF2B5EF4-FFF2-40B4-BE49-F238E27FC236}">
                  <a16:creationId xmlns:a16="http://schemas.microsoft.com/office/drawing/2014/main" id="{EC33281B-D2B9-F84C-BE00-96EE3D4F8CDC}"/>
                </a:ext>
              </a:extLst>
            </p:cNvPr>
            <p:cNvSpPr txBox="1"/>
            <p:nvPr/>
          </p:nvSpPr>
          <p:spPr>
            <a:xfrm>
              <a:off x="115112" y="2598003"/>
              <a:ext cx="6723570" cy="830997"/>
            </a:xfrm>
            <a:prstGeom prst="rect">
              <a:avLst/>
            </a:prstGeom>
            <a:noFill/>
          </p:spPr>
          <p:txBody>
            <a:bodyPr wrap="square" rtlCol="0">
              <a:spAutoFit/>
            </a:bodyPr>
            <a:lstStyle/>
            <a:p>
              <a:pPr algn="ctr"/>
              <a:r>
                <a:rPr lang="en-US" sz="2400" b="1" dirty="0">
                  <a:solidFill>
                    <a:srgbClr val="C00000"/>
                  </a:solidFill>
                </a:rPr>
                <a:t>Software Adversary Can Flip Bits in Page Tables &amp; </a:t>
              </a:r>
            </a:p>
            <a:p>
              <a:pPr algn="ctr"/>
              <a:r>
                <a:rPr lang="en-US" sz="2400" b="1" dirty="0">
                  <a:solidFill>
                    <a:srgbClr val="C00000"/>
                  </a:solidFill>
                </a:rPr>
                <a:t>Gain Kernel Privileges (Take Over a System)</a:t>
              </a:r>
            </a:p>
          </p:txBody>
        </p:sp>
        <p:sp>
          <p:nvSpPr>
            <p:cNvPr id="34" name="TextBox 33">
              <a:extLst>
                <a:ext uri="{FF2B5EF4-FFF2-40B4-BE49-F238E27FC236}">
                  <a16:creationId xmlns:a16="http://schemas.microsoft.com/office/drawing/2014/main" id="{1763F4D6-E159-354B-BF32-F7D97F03823D}"/>
                </a:ext>
              </a:extLst>
            </p:cNvPr>
            <p:cNvSpPr txBox="1"/>
            <p:nvPr/>
          </p:nvSpPr>
          <p:spPr>
            <a:xfrm>
              <a:off x="1075225" y="3395341"/>
              <a:ext cx="4220295" cy="430887"/>
            </a:xfrm>
            <a:prstGeom prst="rect">
              <a:avLst/>
            </a:prstGeom>
            <a:noFill/>
          </p:spPr>
          <p:txBody>
            <a:bodyPr wrap="square" rtlCol="0">
              <a:spAutoFit/>
            </a:bodyPr>
            <a:lstStyle/>
            <a:p>
              <a:pPr algn="ctr"/>
              <a:r>
                <a:rPr lang="en-US" sz="2200" dirty="0"/>
                <a:t>[Seaborn+, Blackhat’15]</a:t>
              </a:r>
            </a:p>
          </p:txBody>
        </p:sp>
      </p:grpSp>
    </p:spTree>
    <p:extLst>
      <p:ext uri="{BB962C8B-B14F-4D97-AF65-F5344CB8AC3E}">
        <p14:creationId xmlns:p14="http://schemas.microsoft.com/office/powerpoint/2010/main" val="54185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35234</TotalTime>
  <Words>3214</Words>
  <Application>Microsoft Macintosh PowerPoint</Application>
  <PresentationFormat>Widescreen</PresentationFormat>
  <Paragraphs>696</Paragraphs>
  <Slides>50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 New</vt:lpstr>
      <vt:lpstr>Helvetica</vt:lpstr>
      <vt:lpstr>Wingdings</vt:lpstr>
      <vt:lpstr>Office Theme</vt:lpstr>
      <vt:lpstr>PowerPoint Presentation</vt:lpstr>
      <vt:lpstr>Rowhammer Attacks on DRAM</vt:lpstr>
      <vt:lpstr>Rowhammer Attacks on DRAM</vt:lpstr>
      <vt:lpstr>Rowhammer Attacks on DRAM</vt:lpstr>
      <vt:lpstr>Rowhammer Attacks on DRAM</vt:lpstr>
      <vt:lpstr>Rowhammer Attacks on DRAM</vt:lpstr>
      <vt:lpstr>Rowhammer Attacks on DRAM</vt:lpstr>
      <vt:lpstr>Rowhammer Attacks on DRAM</vt:lpstr>
      <vt:lpstr>Rowhammer Attacks on DRAM</vt:lpstr>
      <vt:lpstr>PowerPoint Presentation</vt:lpstr>
      <vt:lpstr>Mitigation in Commercial DDR4</vt:lpstr>
      <vt:lpstr>Mitigation in Commercial DDR4</vt:lpstr>
      <vt:lpstr>Mitigation in Commercial DDR4</vt:lpstr>
      <vt:lpstr>PowerPoint Presentation</vt:lpstr>
      <vt:lpstr>Recent Victim Focused Mitigations</vt:lpstr>
      <vt:lpstr>Recent Victim Focused Mitigations</vt:lpstr>
      <vt:lpstr>Recent Victim Focused Mitigations</vt:lpstr>
      <vt:lpstr>Recent Victim Focused Mitigations</vt:lpstr>
      <vt:lpstr>Recent Victim Focused Mitigations</vt:lpstr>
      <vt:lpstr>Aggressor Focused Mitigation: Randomized Row-Swap</vt:lpstr>
      <vt:lpstr>Aggressor Focused Mitigation: Randomized Row-Swap</vt:lpstr>
      <vt:lpstr>Aggressor Focused Mitigation: Randomized Row-Swap</vt:lpstr>
      <vt:lpstr>Aggressor Focused Mitigation: Randomized Row-Swap</vt:lpstr>
      <vt:lpstr>Aggressor Focused Mitigation: Randomized Row-Swap</vt:lpstr>
      <vt:lpstr>Aggressor Focused Mitigation: Randomized Row-Swap</vt:lpstr>
      <vt:lpstr>Aggressor Focused Mitigation: Randomized Row-Swap</vt:lpstr>
      <vt:lpstr>Security Analysis</vt:lpstr>
      <vt:lpstr>Security Analysis</vt:lpstr>
      <vt:lpstr>Security Analysis</vt:lpstr>
      <vt:lpstr>Security Analysis</vt:lpstr>
      <vt:lpstr>Security Analysis</vt:lpstr>
      <vt:lpstr>Security Analysis</vt:lpstr>
      <vt:lpstr>Implementation of Randomized Row Swap</vt:lpstr>
      <vt:lpstr>Collision Avoidance Table (CAT) for RIT and HRT</vt:lpstr>
      <vt:lpstr>Collision Avoidance Table (CAT) for RIT and HRT</vt:lpstr>
      <vt:lpstr>Collision Avoidance Table (CAT) for RIT and HRT</vt:lpstr>
      <vt:lpstr>Collision Avoidance Table (CAT) for RIT and HRT</vt:lpstr>
      <vt:lpstr>Collision Avoidance Table (CAT) for RIT and HRT</vt:lpstr>
      <vt:lpstr>Collision Avoidance Table (CAT) for RIT and HRT</vt:lpstr>
      <vt:lpstr>Collision Avoidance Table (CAT) for RIT and HRT</vt:lpstr>
      <vt:lpstr>Collision Avoidance Table (CAT) for RIT and HRT</vt:lpstr>
      <vt:lpstr>Implementation of Randomized Row Swap</vt:lpstr>
      <vt:lpstr>Implementation of Randomized Row Swap</vt:lpstr>
      <vt:lpstr>Performance Impact of Row Swaps</vt:lpstr>
      <vt:lpstr>Performance Impact of Row Swaps</vt:lpstr>
      <vt:lpstr>Performance Impact of Row Swaps</vt:lpstr>
      <vt:lpstr>Comparison with Prior Aggressor Focused Mitigation</vt:lpstr>
      <vt:lpstr>Comparison with Prior Aggressor Focused Mitigation</vt:lpstr>
      <vt:lpstr>Takeways from Randomized Row Swap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SYNERGY: Rethinking Secure-Memory Design for Error-Correcting Memories</dc:title>
  <dc:creator>Saileshwar, Gururaj</dc:creator>
  <cp:lastModifiedBy>Gururaj Saileshwar</cp:lastModifiedBy>
  <cp:revision>888</cp:revision>
  <dcterms:created xsi:type="dcterms:W3CDTF">2018-01-28T20:29:28Z</dcterms:created>
  <dcterms:modified xsi:type="dcterms:W3CDTF">2025-03-17T19:31:35Z</dcterms:modified>
</cp:coreProperties>
</file>