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492" r:id="rId3"/>
    <p:sldId id="439" r:id="rId4"/>
    <p:sldId id="469" r:id="rId5"/>
    <p:sldId id="498" r:id="rId6"/>
    <p:sldId id="493" r:id="rId7"/>
    <p:sldId id="499" r:id="rId8"/>
    <p:sldId id="495" r:id="rId9"/>
    <p:sldId id="503" r:id="rId10"/>
    <p:sldId id="504" r:id="rId11"/>
    <p:sldId id="437" r:id="rId12"/>
    <p:sldId id="5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leshwar, Gururaj" initials="SG" lastIdx="1" clrIdx="0">
    <p:extLst>
      <p:ext uri="{19B8F6BF-5375-455C-9EA6-DF929625EA0E}">
        <p15:presenceInfo xmlns:p15="http://schemas.microsoft.com/office/powerpoint/2012/main" userId="S::gsaileshwar3@gatech.edu::d234a27e-52da-494d-aecd-6b4c62a17f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EAEAF2"/>
    <a:srgbClr val="8B2500"/>
    <a:srgbClr val="0432FF"/>
    <a:srgbClr val="551A8B"/>
    <a:srgbClr val="007F01"/>
    <a:srgbClr val="FFFFFF"/>
    <a:srgbClr val="FFBFFF"/>
    <a:srgbClr val="88FF7E"/>
    <a:srgbClr val="CD6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6"/>
    <p:restoredTop sz="81701"/>
  </p:normalViewPr>
  <p:slideViewPr>
    <p:cSldViewPr snapToGrid="0" snapToObjects="1">
      <p:cViewPr varScale="1">
        <p:scale>
          <a:sx n="99" d="100"/>
          <a:sy n="99" d="100"/>
        </p:scale>
        <p:origin x="1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DDF89-53D7-9042-B778-B0648C4A607D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9E86F-181D-2049-9377-C4A2440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92E39-323C-C146-941C-E995CEA70A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182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E86F-181D-2049-9377-C4A2440F64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3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E86F-181D-2049-9377-C4A2440F64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05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E86F-181D-2049-9377-C4A2440F64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E86F-181D-2049-9377-C4A2440F6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E86F-181D-2049-9377-C4A2440F6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5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E86F-181D-2049-9377-C4A2440F6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7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E86F-181D-2049-9377-C4A2440F6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3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E86F-181D-2049-9377-C4A2440F6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07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E86F-181D-2049-9377-C4A2440F6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6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9E86F-181D-2049-9377-C4A2440F64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2153920"/>
          </a:xfrm>
          <a:prstGeom prst="rect">
            <a:avLst/>
          </a:prstGeom>
          <a:solidFill>
            <a:srgbClr val="355BB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263"/>
            <a:ext cx="9144000" cy="1817226"/>
          </a:xfrm>
          <a:ln>
            <a:noFill/>
          </a:ln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952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7065C7-4A24-D642-9F9E-1F3494B16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1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8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3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574"/>
            <a:ext cx="12192000" cy="1069081"/>
          </a:xfrm>
          <a:prstGeom prst="rect">
            <a:avLst/>
          </a:prstGeom>
          <a:solidFill>
            <a:srgbClr val="AFCCE9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7814"/>
            <a:ext cx="10515600" cy="711321"/>
          </a:xfrm>
          <a:ln>
            <a:noFill/>
          </a:ln>
        </p:spPr>
        <p:txBody>
          <a:bodyPr>
            <a:normAutofit/>
          </a:bodyPr>
          <a:lstStyle>
            <a:lvl1pPr>
              <a:defRPr sz="4400" b="1" i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444"/>
            <a:ext cx="10515600" cy="4677519"/>
          </a:xfrm>
        </p:spPr>
        <p:txBody>
          <a:bodyPr>
            <a:normAutofit/>
          </a:bodyPr>
          <a:lstStyle>
            <a:lvl1pPr>
              <a:defRPr sz="36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32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2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2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2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7065C7-4A24-D642-9F9E-1F3494B16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2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23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75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7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1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tiff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87" y="-209512"/>
            <a:ext cx="11514370" cy="1548818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2800" dirty="0"/>
              <a:t>Streamline: A Fast, </a:t>
            </a:r>
            <a:r>
              <a:rPr lang="en-US" sz="2800" dirty="0" err="1"/>
              <a:t>Flushless</a:t>
            </a:r>
            <a:r>
              <a:rPr lang="en-US" sz="2800" dirty="0"/>
              <a:t> Cache Covert-Channel </a:t>
            </a:r>
            <a:br>
              <a:rPr lang="en-US" sz="2800" dirty="0"/>
            </a:br>
            <a:r>
              <a:rPr lang="en-US" sz="2800" dirty="0"/>
              <a:t>Attack by Enabling Asynchronous Collusion</a:t>
            </a:r>
            <a:endParaRPr lang="en-US" sz="2800" i="1" dirty="0"/>
          </a:p>
        </p:txBody>
      </p:sp>
      <p:pic>
        <p:nvPicPr>
          <p:cNvPr id="1026" name="Picture 2" descr="Moin's homepage.">
            <a:extLst>
              <a:ext uri="{FF2B5EF4-FFF2-40B4-BE49-F238E27FC236}">
                <a16:creationId xmlns:a16="http://schemas.microsoft.com/office/drawing/2014/main" id="{F83B65A3-C9E7-7244-B65E-1680B149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6304" y="3952713"/>
            <a:ext cx="863626" cy="94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ristopher Wardlaw Fletcher | Computer Science | UIUC">
            <a:extLst>
              <a:ext uri="{FF2B5EF4-FFF2-40B4-BE49-F238E27FC236}">
                <a16:creationId xmlns:a16="http://schemas.microsoft.com/office/drawing/2014/main" id="{9C687CF5-00B6-6144-9218-6731EA0C0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0397" y="3969636"/>
            <a:ext cx="685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C0E7D-1056-0A45-9EE2-42AE366E2043}"/>
              </a:ext>
            </a:extLst>
          </p:cNvPr>
          <p:cNvSpPr txBox="1"/>
          <p:nvPr/>
        </p:nvSpPr>
        <p:spPr>
          <a:xfrm>
            <a:off x="239154" y="2673734"/>
            <a:ext cx="11514370" cy="1034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Gururaj Saileshwar</a:t>
            </a:r>
            <a:r>
              <a:rPr lang="en-US" sz="2600" b="1" baseline="30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1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,</a:t>
            </a:r>
            <a:r>
              <a:rPr lang="en-US" sz="2600" b="1" baseline="300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Christopher Fletcher</a:t>
            </a:r>
            <a:r>
              <a:rPr lang="en-US" sz="2600" baseline="30000" dirty="0">
                <a:latin typeface="Helvetica" charset="0"/>
                <a:ea typeface="Helvetica" charset="0"/>
                <a:cs typeface="Helvetica" charset="0"/>
              </a:rPr>
              <a:t>2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,</a:t>
            </a:r>
            <a:r>
              <a:rPr lang="en-US" sz="2600" baseline="300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Moinuddin Qureshi</a:t>
            </a:r>
            <a:r>
              <a:rPr lang="en-US" sz="2600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A4100-2308-3A45-8E0E-AF027807145B}"/>
              </a:ext>
            </a:extLst>
          </p:cNvPr>
          <p:cNvSpPr txBox="1"/>
          <p:nvPr/>
        </p:nvSpPr>
        <p:spPr>
          <a:xfrm>
            <a:off x="4292539" y="2145071"/>
            <a:ext cx="3318064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ASPLOS-2021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A321C535-487D-254A-BD7A-597F48EF73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59"/>
          <a:stretch/>
        </p:blipFill>
        <p:spPr>
          <a:xfrm>
            <a:off x="4516664" y="3942920"/>
            <a:ext cx="863626" cy="967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B3A903-4C03-E24C-BE5D-E042998EA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819" y="5152744"/>
            <a:ext cx="1771578" cy="7475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64F5F0-36E9-4240-BFF5-56A43E511D3A}"/>
              </a:ext>
            </a:extLst>
          </p:cNvPr>
          <p:cNvSpPr txBox="1"/>
          <p:nvPr/>
        </p:nvSpPr>
        <p:spPr>
          <a:xfrm>
            <a:off x="3557450" y="5167468"/>
            <a:ext cx="357215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aseline="300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68039CF-4919-4F48-A90C-5410A57A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6381" y="5068391"/>
            <a:ext cx="222250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6C0DFE-E1A0-0644-A64C-95EA0ED8816A}"/>
              </a:ext>
            </a:extLst>
          </p:cNvPr>
          <p:cNvSpPr txBox="1"/>
          <p:nvPr/>
        </p:nvSpPr>
        <p:spPr>
          <a:xfrm>
            <a:off x="6138305" y="5167468"/>
            <a:ext cx="357215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aseline="300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7FCA41-5E92-2A44-BDF6-1062E7391FAF}"/>
              </a:ext>
            </a:extLst>
          </p:cNvPr>
          <p:cNvSpPr/>
          <p:nvPr/>
        </p:nvSpPr>
        <p:spPr>
          <a:xfrm>
            <a:off x="1939138" y="1363618"/>
            <a:ext cx="8114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chemeClr val="accent4"/>
                </a:solidFill>
              </a:rPr>
              <a:t>3x -6x higher bit-rate vs state-of-the-art covert-channel attacks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516E9-F098-DD4E-948C-68A54D165030}"/>
              </a:ext>
            </a:extLst>
          </p:cNvPr>
          <p:cNvSpPr txBox="1"/>
          <p:nvPr/>
        </p:nvSpPr>
        <p:spPr>
          <a:xfrm>
            <a:off x="1408002" y="6369907"/>
            <a:ext cx="8879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The authors reserve all rights to this presentation. Fair use for educational purposes is permissible.</a:t>
            </a:r>
          </a:p>
        </p:txBody>
      </p:sp>
    </p:spTree>
    <p:extLst>
      <p:ext uri="{BB962C8B-B14F-4D97-AF65-F5344CB8AC3E}">
        <p14:creationId xmlns:p14="http://schemas.microsoft.com/office/powerpoint/2010/main" val="16275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5"/>
    </mc:Choice>
    <mc:Fallback xmlns="">
      <p:transition spd="slow" advTm="183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C6E3-35EE-6343-967E-616F8301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9FAC-9278-B548-AD7E-D02F29E7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7988" indent="-398463">
              <a:spcBef>
                <a:spcPts val="2200"/>
              </a:spcBef>
            </a:pPr>
            <a:r>
              <a:rPr lang="en-US" sz="2400" b="1" dirty="0"/>
              <a:t>Restricting usage of flush instructions</a:t>
            </a:r>
            <a:r>
              <a:rPr lang="en-US" sz="2400" dirty="0"/>
              <a:t> as a defense (SHARP-ISCA’17, ARM-ISA) does not prevent Streamline</a:t>
            </a:r>
          </a:p>
          <a:p>
            <a:pPr marL="407988" indent="-398463">
              <a:spcBef>
                <a:spcPts val="2200"/>
              </a:spcBef>
            </a:pPr>
            <a:r>
              <a:rPr lang="en-US" sz="2400" b="1" dirty="0"/>
              <a:t>Noise injection </a:t>
            </a:r>
            <a:r>
              <a:rPr lang="en-US" sz="2400" dirty="0"/>
              <a:t>as a defense provides limited protection, as Streamline can be made noise-resilient</a:t>
            </a:r>
          </a:p>
          <a:p>
            <a:pPr marL="407988" indent="-398463">
              <a:spcBef>
                <a:spcPts val="2200"/>
              </a:spcBef>
            </a:pPr>
            <a:r>
              <a:rPr lang="en-US" sz="2400" b="1" dirty="0"/>
              <a:t>Detection based defenses </a:t>
            </a:r>
            <a:r>
              <a:rPr lang="en-US" sz="2400" dirty="0"/>
              <a:t>(e.g. using Perf-Counters) also is limited in applicability: False positives and negatives</a:t>
            </a:r>
          </a:p>
          <a:p>
            <a:pPr marL="407988" indent="-398463">
              <a:spcBef>
                <a:spcPts val="2200"/>
              </a:spcBef>
            </a:pPr>
            <a:r>
              <a:rPr lang="en-US" sz="2400" b="1" dirty="0"/>
              <a:t>Disabling Shared Memory or Partitioning Shared Caches</a:t>
            </a:r>
            <a:r>
              <a:rPr lang="en-US" sz="2400" dirty="0"/>
              <a:t> (e.g. DAWG-MICRO’18) fully mitigates Streamline</a:t>
            </a:r>
          </a:p>
        </p:txBody>
      </p:sp>
      <p:pic>
        <p:nvPicPr>
          <p:cNvPr id="5" name="Picture 4" descr="Shape, icon&#10;&#10;Description automatically generated">
            <a:extLst>
              <a:ext uri="{FF2B5EF4-FFF2-40B4-BE49-F238E27FC236}">
                <a16:creationId xmlns:a16="http://schemas.microsoft.com/office/drawing/2014/main" id="{E802F5E1-E72B-084B-9B6A-FD0C9C0CE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450" y="1489691"/>
            <a:ext cx="342438" cy="399511"/>
          </a:xfrm>
          <a:prstGeom prst="rect">
            <a:avLst/>
          </a:prstGeom>
        </p:spPr>
      </p:pic>
      <p:pic>
        <p:nvPicPr>
          <p:cNvPr id="6" name="Picture 5" descr="Shape, icon&#10;&#10;Description automatically generated">
            <a:extLst>
              <a:ext uri="{FF2B5EF4-FFF2-40B4-BE49-F238E27FC236}">
                <a16:creationId xmlns:a16="http://schemas.microsoft.com/office/drawing/2014/main" id="{F40078F3-3227-F34F-AC46-C9EF82C1A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450" y="2459758"/>
            <a:ext cx="342438" cy="399511"/>
          </a:xfrm>
          <a:prstGeom prst="rect">
            <a:avLst/>
          </a:prstGeom>
        </p:spPr>
      </p:pic>
      <p:pic>
        <p:nvPicPr>
          <p:cNvPr id="7" name="Picture 6" descr="Shape, icon&#10;&#10;Description automatically generated">
            <a:extLst>
              <a:ext uri="{FF2B5EF4-FFF2-40B4-BE49-F238E27FC236}">
                <a16:creationId xmlns:a16="http://schemas.microsoft.com/office/drawing/2014/main" id="{146363D4-B50C-1C41-96B8-EBF17E86C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3348293"/>
            <a:ext cx="342438" cy="399511"/>
          </a:xfrm>
          <a:prstGeom prst="rect">
            <a:avLst/>
          </a:prstGeom>
        </p:spPr>
      </p:pic>
      <p:pic>
        <p:nvPicPr>
          <p:cNvPr id="9" name="Content Placeholder 11" descr="Icon&#10;&#10;Description automatically generated">
            <a:extLst>
              <a:ext uri="{FF2B5EF4-FFF2-40B4-BE49-F238E27FC236}">
                <a16:creationId xmlns:a16="http://schemas.microsoft.com/office/drawing/2014/main" id="{40088DDA-5362-AB4C-8DD8-CAA7B0143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075" y="4378618"/>
            <a:ext cx="381000" cy="3651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962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94"/>
    </mc:Choice>
    <mc:Fallback xmlns="">
      <p:transition spd="slow" advTm="52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0923-F11D-6A4D-A16C-2E1DA8B0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5" y="207814"/>
            <a:ext cx="11483789" cy="711321"/>
          </a:xfrm>
        </p:spPr>
        <p:txBody>
          <a:bodyPr>
            <a:noAutofit/>
          </a:bodyPr>
          <a:lstStyle/>
          <a:p>
            <a:r>
              <a:rPr lang="en-US" sz="3600" dirty="0"/>
              <a:t>Limitation: New Bottleneck in Covert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F674-610D-BB42-906F-D57C63D3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1219178"/>
            <a:ext cx="10791932" cy="52135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b="1" u="sng" dirty="0"/>
              <a:t>Measurement Bottleneck: Fundamentally Limits Bit-Rate of Streamline &amp; Future Attacks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000" dirty="0"/>
              <a:t>Inability to Execute &amp; Measure Latency of Multiple Loads in Parallel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lvl="1">
              <a:lnSpc>
                <a:spcPct val="100000"/>
              </a:lnSpc>
            </a:pPr>
            <a:endParaRPr lang="en-US" sz="1600" b="1" i="1" dirty="0"/>
          </a:p>
          <a:p>
            <a:pPr lvl="1">
              <a:lnSpc>
                <a:spcPct val="100000"/>
              </a:lnSpc>
            </a:pPr>
            <a:endParaRPr lang="en-US" sz="1600" b="1" i="1" dirty="0"/>
          </a:p>
          <a:p>
            <a:pPr lvl="1">
              <a:lnSpc>
                <a:spcPct val="100000"/>
              </a:lnSpc>
            </a:pPr>
            <a:endParaRPr lang="en-US" sz="1600" b="1" i="1" dirty="0"/>
          </a:p>
          <a:p>
            <a:pPr lvl="1">
              <a:lnSpc>
                <a:spcPct val="100000"/>
              </a:lnSpc>
            </a:pPr>
            <a:endParaRPr lang="en-US" sz="1600" b="1" i="1" dirty="0"/>
          </a:p>
          <a:p>
            <a:pPr lvl="1">
              <a:lnSpc>
                <a:spcPct val="100000"/>
              </a:lnSpc>
            </a:pPr>
            <a:endParaRPr lang="en-US" sz="1600" b="1" i="1" dirty="0"/>
          </a:p>
          <a:p>
            <a:pPr lvl="1">
              <a:lnSpc>
                <a:spcPct val="100000"/>
              </a:lnSpc>
            </a:pPr>
            <a:endParaRPr lang="en-US" sz="1600" b="1" i="1" dirty="0"/>
          </a:p>
          <a:p>
            <a:pPr lvl="1">
              <a:lnSpc>
                <a:spcPct val="100000"/>
              </a:lnSpc>
            </a:pPr>
            <a:endParaRPr lang="en-US" sz="1600" b="1" i="1" dirty="0"/>
          </a:p>
          <a:p>
            <a:pPr marL="0" indent="0">
              <a:lnSpc>
                <a:spcPct val="100000"/>
              </a:lnSpc>
              <a:buNone/>
            </a:pPr>
            <a:endParaRPr lang="en-US" sz="2000" b="1" u="sng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Overcoming this bottleneck and measuring load-latency of multiple loads 		       in parallel, can unlock ~10x increase in bitrate of covert-channel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5F67A-3D6B-D540-A899-4EE14337D509}"/>
              </a:ext>
            </a:extLst>
          </p:cNvPr>
          <p:cNvSpPr txBox="1"/>
          <p:nvPr/>
        </p:nvSpPr>
        <p:spPr>
          <a:xfrm>
            <a:off x="961363" y="2854666"/>
            <a:ext cx="25957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timer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x</a:t>
            </a:r>
          </a:p>
          <a:p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timer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EF5BB-BA58-2D41-85A0-56DD984F11C7}"/>
              </a:ext>
            </a:extLst>
          </p:cNvPr>
          <p:cNvSpPr txBox="1"/>
          <p:nvPr/>
        </p:nvSpPr>
        <p:spPr>
          <a:xfrm>
            <a:off x="978489" y="2443478"/>
            <a:ext cx="439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Using </a:t>
            </a:r>
            <a:r>
              <a:rPr lang="en-US" b="1" u="sng" dirty="0" err="1"/>
              <a:t>rdtscp</a:t>
            </a:r>
            <a:r>
              <a:rPr lang="en-US" b="1" dirty="0"/>
              <a:t> </a:t>
            </a:r>
            <a:r>
              <a:rPr lang="en-US" dirty="0"/>
              <a:t>[Intel SW Developer’s Manual]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0F1644AD-6523-9247-8CEF-95D399D47AD8}"/>
              </a:ext>
            </a:extLst>
          </p:cNvPr>
          <p:cNvSpPr/>
          <p:nvPr/>
        </p:nvSpPr>
        <p:spPr>
          <a:xfrm rot="10800000">
            <a:off x="3649963" y="2980025"/>
            <a:ext cx="192769" cy="715869"/>
          </a:xfrm>
          <a:prstGeom prst="leftBrace">
            <a:avLst>
              <a:gd name="adj1" fmla="val 3072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72574CF-47D5-AE4F-987E-36F871CA661E}"/>
              </a:ext>
            </a:extLst>
          </p:cNvPr>
          <p:cNvSpPr/>
          <p:nvPr/>
        </p:nvSpPr>
        <p:spPr>
          <a:xfrm rot="10800000">
            <a:off x="3621790" y="4014536"/>
            <a:ext cx="192769" cy="715869"/>
          </a:xfrm>
          <a:prstGeom prst="leftBrace">
            <a:avLst>
              <a:gd name="adj1" fmla="val 3072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109C4A-D84F-3E49-8348-8FCAD8A6541A}"/>
              </a:ext>
            </a:extLst>
          </p:cNvPr>
          <p:cNvCxnSpPr>
            <a:cxnSpLocks/>
          </p:cNvCxnSpPr>
          <p:nvPr/>
        </p:nvCxnSpPr>
        <p:spPr>
          <a:xfrm>
            <a:off x="3943511" y="3436280"/>
            <a:ext cx="227371" cy="1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7AF9FD-535C-F341-856C-884A8175837F}"/>
              </a:ext>
            </a:extLst>
          </p:cNvPr>
          <p:cNvCxnSpPr>
            <a:cxnSpLocks/>
          </p:cNvCxnSpPr>
          <p:nvPr/>
        </p:nvCxnSpPr>
        <p:spPr>
          <a:xfrm flipV="1">
            <a:off x="3910944" y="4215827"/>
            <a:ext cx="295581" cy="15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9866EF6-F19C-8F41-9CBF-B4276BF5FBED}"/>
              </a:ext>
            </a:extLst>
          </p:cNvPr>
          <p:cNvSpPr/>
          <p:nvPr/>
        </p:nvSpPr>
        <p:spPr>
          <a:xfrm>
            <a:off x="3779435" y="3645755"/>
            <a:ext cx="2595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Serialized due to Fence-like semantics of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BC92F3-A071-AD41-ACBF-20E389003C21}"/>
              </a:ext>
            </a:extLst>
          </p:cNvPr>
          <p:cNvSpPr txBox="1"/>
          <p:nvPr/>
        </p:nvSpPr>
        <p:spPr>
          <a:xfrm>
            <a:off x="6548472" y="2358962"/>
            <a:ext cx="47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Using Counting-Thread</a:t>
            </a:r>
            <a:r>
              <a:rPr lang="en-US" b="1" dirty="0"/>
              <a:t> </a:t>
            </a:r>
            <a:r>
              <a:rPr lang="en-US" dirty="0"/>
              <a:t>[DIMVA’17]</a:t>
            </a:r>
            <a:r>
              <a:rPr lang="en-US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260DCF-4DBD-AE45-B9E1-073A1CCAD11C}"/>
              </a:ext>
            </a:extLst>
          </p:cNvPr>
          <p:cNvSpPr txBox="1"/>
          <p:nvPr/>
        </p:nvSpPr>
        <p:spPr>
          <a:xfrm>
            <a:off x="6561825" y="2797866"/>
            <a:ext cx="141031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Courier New" panose="02070309020205020404" pitchFamily="49" charset="0"/>
              </a:rPr>
              <a:t>Thread-0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ctr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x</a:t>
            </a:r>
          </a:p>
          <a:p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ctr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r>
              <a:rPr lang="en-US" sz="16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ctr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y</a:t>
            </a:r>
          </a:p>
          <a:p>
            <a:r>
              <a:rPr lang="en-US" sz="16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ctr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702AB-E030-4240-A1FD-967522E76ED7}"/>
              </a:ext>
            </a:extLst>
          </p:cNvPr>
          <p:cNvSpPr txBox="1"/>
          <p:nvPr/>
        </p:nvSpPr>
        <p:spPr>
          <a:xfrm>
            <a:off x="9641172" y="2820031"/>
            <a:ext cx="14103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cs typeface="Courier New" panose="02070309020205020404" pitchFamily="49" charset="0"/>
              </a:rPr>
              <a:t>Thread-1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while(1){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ctr++;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724ACD9-1242-484F-8598-835D915D1334}"/>
              </a:ext>
            </a:extLst>
          </p:cNvPr>
          <p:cNvSpPr/>
          <p:nvPr/>
        </p:nvSpPr>
        <p:spPr>
          <a:xfrm rot="10800000">
            <a:off x="7768496" y="3112597"/>
            <a:ext cx="192769" cy="715869"/>
          </a:xfrm>
          <a:prstGeom prst="leftBrace">
            <a:avLst>
              <a:gd name="adj1" fmla="val 3072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170E5F0-CC3C-A647-AA39-C242D0293998}"/>
              </a:ext>
            </a:extLst>
          </p:cNvPr>
          <p:cNvSpPr/>
          <p:nvPr/>
        </p:nvSpPr>
        <p:spPr>
          <a:xfrm rot="10800000">
            <a:off x="7740323" y="4147108"/>
            <a:ext cx="192769" cy="715869"/>
          </a:xfrm>
          <a:prstGeom prst="leftBrace">
            <a:avLst>
              <a:gd name="adj1" fmla="val 30721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63A290-2C00-E245-B3EB-CC6F08F5DCDD}"/>
              </a:ext>
            </a:extLst>
          </p:cNvPr>
          <p:cNvCxnSpPr>
            <a:cxnSpLocks/>
          </p:cNvCxnSpPr>
          <p:nvPr/>
        </p:nvCxnSpPr>
        <p:spPr>
          <a:xfrm>
            <a:off x="8070856" y="3482141"/>
            <a:ext cx="374858" cy="468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CC8367-DC11-1442-BD4E-E7F4B58F2C95}"/>
              </a:ext>
            </a:extLst>
          </p:cNvPr>
          <p:cNvCxnSpPr>
            <a:cxnSpLocks/>
          </p:cNvCxnSpPr>
          <p:nvPr/>
        </p:nvCxnSpPr>
        <p:spPr>
          <a:xfrm flipV="1">
            <a:off x="8093275" y="4459121"/>
            <a:ext cx="259938" cy="7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2EA20-79B3-BA49-B4F2-26F69682801D}"/>
              </a:ext>
            </a:extLst>
          </p:cNvPr>
          <p:cNvSpPr/>
          <p:nvPr/>
        </p:nvSpPr>
        <p:spPr>
          <a:xfrm>
            <a:off x="8338155" y="3958393"/>
            <a:ext cx="30429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Serialized due to </a:t>
            </a:r>
          </a:p>
          <a:p>
            <a:r>
              <a:rPr lang="en-US" sz="1600" dirty="0"/>
              <a:t>TSO ordering in Intel CPUs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0DC685-33DB-2542-A8F9-C7289DDD17F2}"/>
              </a:ext>
            </a:extLst>
          </p:cNvPr>
          <p:cNvSpPr txBox="1"/>
          <p:nvPr/>
        </p:nvSpPr>
        <p:spPr>
          <a:xfrm>
            <a:off x="941839" y="3744457"/>
            <a:ext cx="2595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</a:t>
            </a:r>
          </a:p>
          <a:p>
            <a:r>
              <a:rPr lang="en-US" sz="160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r>
              <a:rPr lang="en-US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timer</a:t>
            </a:r>
          </a:p>
          <a:p>
            <a:r>
              <a:rPr 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 y</a:t>
            </a:r>
          </a:p>
          <a:p>
            <a:r>
              <a:rPr lang="en-US" sz="160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r>
              <a:rPr lang="en-US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//read timer</a:t>
            </a:r>
            <a:endParaRPr lang="en-US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72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14"/>
    </mc:Choice>
    <mc:Fallback xmlns="">
      <p:transition spd="slow" advTm="117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5" grpId="0"/>
      <p:bldP spid="19" grpId="0"/>
      <p:bldP spid="20" grpId="0"/>
      <p:bldP spid="23" grpId="0"/>
      <p:bldP spid="24" grpId="0" animBg="1"/>
      <p:bldP spid="25" grpId="0" animBg="1"/>
      <p:bldP spid="2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BC4-9F92-A548-8014-BDBABBDB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1884363" algn="l"/>
              </a:tabLst>
            </a:pPr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9D3D-13E9-C24D-8F5C-5595A031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577" y="1972667"/>
            <a:ext cx="7167623" cy="4677519"/>
          </a:xfrm>
        </p:spPr>
        <p:txBody>
          <a:bodyPr>
            <a:normAutofit/>
          </a:bodyPr>
          <a:lstStyle/>
          <a:p>
            <a:r>
              <a:rPr lang="en-US" sz="2000" b="1" dirty="0"/>
              <a:t>Streamline is </a:t>
            </a:r>
            <a:r>
              <a:rPr lang="en-US" sz="2000" b="1" dirty="0" err="1"/>
              <a:t>flushless</a:t>
            </a:r>
            <a:r>
              <a:rPr lang="en-US" sz="2000" b="1" dirty="0"/>
              <a:t> attack with broad applicability (all </a:t>
            </a:r>
            <a:r>
              <a:rPr lang="en-US" sz="2000" b="1" dirty="0" err="1"/>
              <a:t>uarch</a:t>
            </a:r>
            <a:r>
              <a:rPr lang="en-US" sz="2000" b="1" dirty="0"/>
              <a:t>, ISA)</a:t>
            </a:r>
          </a:p>
          <a:p>
            <a:pPr>
              <a:spcBef>
                <a:spcPts val="2800"/>
              </a:spcBef>
            </a:pPr>
            <a:r>
              <a:rPr lang="en-US" sz="2000" b="1" dirty="0"/>
              <a:t>Covert-channel bit-rate 3x-6x higher than prior attacks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Eliminates </a:t>
            </a:r>
            <a:r>
              <a:rPr lang="en-US" sz="2000" i="1" dirty="0"/>
              <a:t>Synchronization Bottleneck</a:t>
            </a:r>
            <a:r>
              <a:rPr lang="en-US" sz="2000" dirty="0"/>
              <a:t> in prior attacks</a:t>
            </a:r>
          </a:p>
          <a:p>
            <a:pPr>
              <a:spcBef>
                <a:spcPts val="2200"/>
              </a:spcBef>
            </a:pPr>
            <a:r>
              <a:rPr lang="en-US" sz="2000" b="1" dirty="0"/>
              <a:t>Measurement bottleneck limits all future attacks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Addressing this can considerably increase bit-rates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2" name="Alternate Process 31">
            <a:extLst>
              <a:ext uri="{FF2B5EF4-FFF2-40B4-BE49-F238E27FC236}">
                <a16:creationId xmlns:a16="http://schemas.microsoft.com/office/drawing/2014/main" id="{47CDBEAE-CEFF-2E43-B27F-5E3E26682425}"/>
              </a:ext>
            </a:extLst>
          </p:cNvPr>
          <p:cNvSpPr/>
          <p:nvPr/>
        </p:nvSpPr>
        <p:spPr>
          <a:xfrm>
            <a:off x="478902" y="3263841"/>
            <a:ext cx="865059" cy="461665"/>
          </a:xfrm>
          <a:prstGeom prst="flowChartAlternateProcess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Trojan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F6E16D-2389-F04C-AF24-384185E89759}"/>
              </a:ext>
            </a:extLst>
          </p:cNvPr>
          <p:cNvCxnSpPr>
            <a:cxnSpLocks/>
          </p:cNvCxnSpPr>
          <p:nvPr/>
        </p:nvCxnSpPr>
        <p:spPr>
          <a:xfrm flipH="1" flipV="1">
            <a:off x="3143360" y="2681119"/>
            <a:ext cx="460098" cy="8188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C7F412-F254-4E44-8388-06A27CE0283A}"/>
              </a:ext>
            </a:extLst>
          </p:cNvPr>
          <p:cNvCxnSpPr>
            <a:cxnSpLocks/>
          </p:cNvCxnSpPr>
          <p:nvPr/>
        </p:nvCxnSpPr>
        <p:spPr>
          <a:xfrm flipV="1">
            <a:off x="1209728" y="2632535"/>
            <a:ext cx="468277" cy="899199"/>
          </a:xfrm>
          <a:prstGeom prst="straightConnector1">
            <a:avLst/>
          </a:prstGeom>
          <a:ln w="28575">
            <a:solidFill>
              <a:srgbClr val="0000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30E723-00B0-F041-B0D6-2363396F7497}"/>
              </a:ext>
            </a:extLst>
          </p:cNvPr>
          <p:cNvSpPr txBox="1"/>
          <p:nvPr/>
        </p:nvSpPr>
        <p:spPr>
          <a:xfrm>
            <a:off x="-444907" y="3910659"/>
            <a:ext cx="259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CD"/>
                </a:solidFill>
              </a:rPr>
              <a:t>Sender</a:t>
            </a:r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4853ED30-2988-0941-843D-DC1E5A69BEF8}"/>
              </a:ext>
            </a:extLst>
          </p:cNvPr>
          <p:cNvSpPr/>
          <p:nvPr/>
        </p:nvSpPr>
        <p:spPr>
          <a:xfrm>
            <a:off x="3443452" y="3241589"/>
            <a:ext cx="936777" cy="461665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Spy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4BEBA2C-E958-E74E-A410-57CFF21820D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942" y="2397277"/>
            <a:ext cx="753856" cy="7314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3DE787F-CD59-184F-A675-176362F6B62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4912" y="2381635"/>
            <a:ext cx="753856" cy="7314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B9BA37D-9EE3-0D42-9C3F-604423F794AB}"/>
              </a:ext>
            </a:extLst>
          </p:cNvPr>
          <p:cNvSpPr txBox="1"/>
          <p:nvPr/>
        </p:nvSpPr>
        <p:spPr>
          <a:xfrm>
            <a:off x="2708008" y="3942442"/>
            <a:ext cx="259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Receiver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ED9EB0-7743-8B40-B289-CA80BC043873}"/>
              </a:ext>
            </a:extLst>
          </p:cNvPr>
          <p:cNvSpPr/>
          <p:nvPr/>
        </p:nvSpPr>
        <p:spPr>
          <a:xfrm>
            <a:off x="1006967" y="5159940"/>
            <a:ext cx="2996818" cy="81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Processor Cache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025E825-8358-5746-AEA3-78EFE5A7D25A}"/>
              </a:ext>
            </a:extLst>
          </p:cNvPr>
          <p:cNvGrpSpPr/>
          <p:nvPr/>
        </p:nvGrpSpPr>
        <p:grpSpPr>
          <a:xfrm>
            <a:off x="1943093" y="2257945"/>
            <a:ext cx="934682" cy="2935122"/>
            <a:chOff x="5532332" y="2845150"/>
            <a:chExt cx="563669" cy="209906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42F67DC-0480-C447-BD8C-C83ABC61677A}"/>
                </a:ext>
              </a:extLst>
            </p:cNvPr>
            <p:cNvSpPr/>
            <p:nvPr/>
          </p:nvSpPr>
          <p:spPr>
            <a:xfrm>
              <a:off x="5532632" y="2845150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8E6F979-BBB3-E941-BBD8-8A67FFDCCDEA}"/>
                </a:ext>
              </a:extLst>
            </p:cNvPr>
            <p:cNvSpPr/>
            <p:nvPr/>
          </p:nvSpPr>
          <p:spPr>
            <a:xfrm>
              <a:off x="5532632" y="3061011"/>
              <a:ext cx="563369" cy="156318"/>
            </a:xfrm>
            <a:prstGeom prst="rect">
              <a:avLst/>
            </a:prstGeom>
            <a:solidFill>
              <a:srgbClr val="007F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E8D879-CE5D-0048-9285-44825B05EA02}"/>
                </a:ext>
              </a:extLst>
            </p:cNvPr>
            <p:cNvSpPr/>
            <p:nvPr/>
          </p:nvSpPr>
          <p:spPr>
            <a:xfrm>
              <a:off x="5532632" y="3492733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0482E7-3D55-9E49-B2F0-0F3FDF874B46}"/>
                </a:ext>
              </a:extLst>
            </p:cNvPr>
            <p:cNvSpPr/>
            <p:nvPr/>
          </p:nvSpPr>
          <p:spPr>
            <a:xfrm>
              <a:off x="5532632" y="3276872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5C618A9-4FD1-FB49-8887-B1DBA33FBC54}"/>
                </a:ext>
              </a:extLst>
            </p:cNvPr>
            <p:cNvSpPr/>
            <p:nvPr/>
          </p:nvSpPr>
          <p:spPr>
            <a:xfrm>
              <a:off x="5532632" y="3708594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D3AFAA-1AAF-F84C-9232-9C9D0CB4B0E1}"/>
                </a:ext>
              </a:extLst>
            </p:cNvPr>
            <p:cNvSpPr/>
            <p:nvPr/>
          </p:nvSpPr>
          <p:spPr>
            <a:xfrm>
              <a:off x="5532632" y="3924455"/>
              <a:ext cx="563369" cy="156318"/>
            </a:xfrm>
            <a:prstGeom prst="rect">
              <a:avLst/>
            </a:prstGeom>
            <a:solidFill>
              <a:srgbClr val="007F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9AC70A-4B90-E14D-8EDF-9A3EA84D2D42}"/>
                </a:ext>
              </a:extLst>
            </p:cNvPr>
            <p:cNvSpPr/>
            <p:nvPr/>
          </p:nvSpPr>
          <p:spPr>
            <a:xfrm>
              <a:off x="5532632" y="4356177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495138-F36F-364E-8A60-A7D10C07FE8D}"/>
                </a:ext>
              </a:extLst>
            </p:cNvPr>
            <p:cNvSpPr/>
            <p:nvPr/>
          </p:nvSpPr>
          <p:spPr>
            <a:xfrm>
              <a:off x="5532632" y="4140316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B7CA73-D680-7248-8F8D-8609F144E1F3}"/>
                </a:ext>
              </a:extLst>
            </p:cNvPr>
            <p:cNvSpPr/>
            <p:nvPr/>
          </p:nvSpPr>
          <p:spPr>
            <a:xfrm>
              <a:off x="5532632" y="2868076"/>
              <a:ext cx="563368" cy="1023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C51E99-D335-864D-9D3A-A7BE42FF16F5}"/>
                </a:ext>
              </a:extLst>
            </p:cNvPr>
            <p:cNvSpPr/>
            <p:nvPr/>
          </p:nvSpPr>
          <p:spPr>
            <a:xfrm>
              <a:off x="5532632" y="3504752"/>
              <a:ext cx="563368" cy="1023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244D39-B13C-B147-A4D2-8F53DE322296}"/>
                </a:ext>
              </a:extLst>
            </p:cNvPr>
            <p:cNvSpPr/>
            <p:nvPr/>
          </p:nvSpPr>
          <p:spPr>
            <a:xfrm>
              <a:off x="5532632" y="4572038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CA2FF9-B5A1-2D4A-8219-CC96266C4147}"/>
                </a:ext>
              </a:extLst>
            </p:cNvPr>
            <p:cNvSpPr/>
            <p:nvPr/>
          </p:nvSpPr>
          <p:spPr>
            <a:xfrm>
              <a:off x="5532632" y="4787899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1AE60FE-94C2-584B-AC86-C23E9CEE88F2}"/>
                </a:ext>
              </a:extLst>
            </p:cNvPr>
            <p:cNvSpPr/>
            <p:nvPr/>
          </p:nvSpPr>
          <p:spPr>
            <a:xfrm>
              <a:off x="5532632" y="4159755"/>
              <a:ext cx="563368" cy="1023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B4C8AC-1817-3D44-8C84-8AC947EF51FF}"/>
                </a:ext>
              </a:extLst>
            </p:cNvPr>
            <p:cNvSpPr/>
            <p:nvPr/>
          </p:nvSpPr>
          <p:spPr>
            <a:xfrm>
              <a:off x="5532632" y="3525996"/>
              <a:ext cx="563368" cy="1023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6778C0-746B-604B-9147-02F0C5F2156F}"/>
                </a:ext>
              </a:extLst>
            </p:cNvPr>
            <p:cNvSpPr/>
            <p:nvPr/>
          </p:nvSpPr>
          <p:spPr>
            <a:xfrm>
              <a:off x="5532332" y="4808740"/>
              <a:ext cx="563368" cy="1023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7E925021-426A-DF4B-844B-55F6FFD10436}"/>
              </a:ext>
            </a:extLst>
          </p:cNvPr>
          <p:cNvSpPr/>
          <p:nvPr/>
        </p:nvSpPr>
        <p:spPr>
          <a:xfrm>
            <a:off x="2802527" y="2196924"/>
            <a:ext cx="443239" cy="3088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7132469-39E7-D349-A049-C9561D9254D3}"/>
              </a:ext>
            </a:extLst>
          </p:cNvPr>
          <p:cNvSpPr/>
          <p:nvPr/>
        </p:nvSpPr>
        <p:spPr>
          <a:xfrm>
            <a:off x="1678005" y="2220747"/>
            <a:ext cx="443239" cy="308888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C41AA1-64D9-FA4A-B07E-3D102C5C94B9}"/>
              </a:ext>
            </a:extLst>
          </p:cNvPr>
          <p:cNvSpPr/>
          <p:nvPr/>
        </p:nvSpPr>
        <p:spPr>
          <a:xfrm>
            <a:off x="915022" y="1409742"/>
            <a:ext cx="2996818" cy="81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Streamline Attack</a:t>
            </a:r>
          </a:p>
        </p:txBody>
      </p:sp>
    </p:spTree>
    <p:extLst>
      <p:ext uri="{BB962C8B-B14F-4D97-AF65-F5344CB8AC3E}">
        <p14:creationId xmlns:p14="http://schemas.microsoft.com/office/powerpoint/2010/main" val="76273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86"/>
    </mc:Choice>
    <mc:Fallback xmlns="">
      <p:transition spd="slow" advTm="49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125E-6 -4.07407E-6 L -0.00183 0.3928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96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8.33333E-7 3.7037E-6 L 0.0056 0.3944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7" grpId="0" animBg="1"/>
      <p:bldP spid="57" grpId="1" animBg="1"/>
      <p:bldP spid="58" grpId="0" animBg="1"/>
      <p:bldP spid="5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A69E-B6D4-E44F-968A-5D100CF8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014" y="207814"/>
            <a:ext cx="10756570" cy="711321"/>
          </a:xfrm>
        </p:spPr>
        <p:txBody>
          <a:bodyPr>
            <a:noAutofit/>
          </a:bodyPr>
          <a:lstStyle/>
          <a:p>
            <a:r>
              <a:rPr lang="en-US" sz="3600" dirty="0"/>
              <a:t>What are Covert-Channels? Why Important?</a:t>
            </a:r>
          </a:p>
        </p:txBody>
      </p:sp>
      <p:pic>
        <p:nvPicPr>
          <p:cNvPr id="13" name="Graphic 12" descr="Cloud Computing outline">
            <a:extLst>
              <a:ext uri="{FF2B5EF4-FFF2-40B4-BE49-F238E27FC236}">
                <a16:creationId xmlns:a16="http://schemas.microsoft.com/office/drawing/2014/main" id="{E6053D9E-19F8-6B47-A92B-AC8C067A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3490" y="1062814"/>
            <a:ext cx="2420547" cy="242054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DED193C-AB9F-E949-98F7-83F8A5B1BC9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2022" y="1553665"/>
            <a:ext cx="753856" cy="7314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C94F181-2147-8441-8367-9B58E81261D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5217" y="1541615"/>
            <a:ext cx="753856" cy="731472"/>
          </a:xfrm>
          <a:prstGeom prst="rect">
            <a:avLst/>
          </a:prstGeom>
        </p:spPr>
      </p:pic>
      <p:pic>
        <p:nvPicPr>
          <p:cNvPr id="17" name="Graphic 16" descr="Safe outline">
            <a:extLst>
              <a:ext uri="{FF2B5EF4-FFF2-40B4-BE49-F238E27FC236}">
                <a16:creationId xmlns:a16="http://schemas.microsoft.com/office/drawing/2014/main" id="{DC835E55-B6A7-654E-AB17-397A3DCE8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5026" y="1919401"/>
            <a:ext cx="1507358" cy="1507358"/>
          </a:xfrm>
          <a:prstGeom prst="rect">
            <a:avLst/>
          </a:prstGeom>
        </p:spPr>
      </p:pic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8E82CF6D-F035-2B41-A766-4E2B4B3CECCC}"/>
              </a:ext>
            </a:extLst>
          </p:cNvPr>
          <p:cNvSpPr/>
          <p:nvPr/>
        </p:nvSpPr>
        <p:spPr>
          <a:xfrm>
            <a:off x="2584526" y="2256220"/>
            <a:ext cx="1115716" cy="625616"/>
          </a:xfrm>
          <a:prstGeom prst="flowChartAlternateProcess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/>
              <a:t>Trojan</a:t>
            </a:r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DE702AF4-5486-8342-933C-164746548E58}"/>
              </a:ext>
            </a:extLst>
          </p:cNvPr>
          <p:cNvSpPr/>
          <p:nvPr/>
        </p:nvSpPr>
        <p:spPr>
          <a:xfrm>
            <a:off x="7085217" y="2273088"/>
            <a:ext cx="1128775" cy="625616"/>
          </a:xfrm>
          <a:prstGeom prst="flowChartAlternateProcess">
            <a:avLst/>
          </a:prstGeom>
          <a:solidFill>
            <a:srgbClr val="8B2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/>
              <a:t>Spy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C40A0D-26D8-AA4A-8040-59588D29F288}"/>
              </a:ext>
            </a:extLst>
          </p:cNvPr>
          <p:cNvSpPr/>
          <p:nvPr/>
        </p:nvSpPr>
        <p:spPr>
          <a:xfrm>
            <a:off x="1635026" y="1524747"/>
            <a:ext cx="2420546" cy="1902012"/>
          </a:xfrm>
          <a:prstGeom prst="rect">
            <a:avLst/>
          </a:prstGeom>
          <a:noFill/>
          <a:ln w="28575"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F23A42-8903-8A45-8774-3DBDE3329314}"/>
              </a:ext>
            </a:extLst>
          </p:cNvPr>
          <p:cNvSpPr/>
          <p:nvPr/>
        </p:nvSpPr>
        <p:spPr>
          <a:xfrm>
            <a:off x="1271385" y="977150"/>
            <a:ext cx="2996818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432FF"/>
                </a:solidFill>
              </a:rPr>
              <a:t>Sandbox</a:t>
            </a:r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3366DED3-2C94-8245-AA48-417322B63CDE}"/>
              </a:ext>
            </a:extLst>
          </p:cNvPr>
          <p:cNvSpPr/>
          <p:nvPr/>
        </p:nvSpPr>
        <p:spPr>
          <a:xfrm>
            <a:off x="7600985" y="3584339"/>
            <a:ext cx="1414818" cy="574600"/>
          </a:xfrm>
          <a:prstGeom prst="flowChartAlternateProcess">
            <a:avLst/>
          </a:prstGeom>
          <a:solidFill>
            <a:srgbClr val="8B2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Core-1</a:t>
            </a:r>
          </a:p>
        </p:txBody>
      </p:sp>
      <p:sp>
        <p:nvSpPr>
          <p:cNvPr id="86" name="Alternate Process 85">
            <a:extLst>
              <a:ext uri="{FF2B5EF4-FFF2-40B4-BE49-F238E27FC236}">
                <a16:creationId xmlns:a16="http://schemas.microsoft.com/office/drawing/2014/main" id="{F51124C8-2C1F-104B-9127-43805936E6BA}"/>
              </a:ext>
            </a:extLst>
          </p:cNvPr>
          <p:cNvSpPr/>
          <p:nvPr/>
        </p:nvSpPr>
        <p:spPr>
          <a:xfrm>
            <a:off x="2212665" y="3664932"/>
            <a:ext cx="1265267" cy="599774"/>
          </a:xfrm>
          <a:prstGeom prst="flowChartAlternateProcess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Core-0</a:t>
            </a:r>
          </a:p>
        </p:txBody>
      </p:sp>
      <p:sp>
        <p:nvSpPr>
          <p:cNvPr id="87" name="Left-Right Arrow 86">
            <a:extLst>
              <a:ext uri="{FF2B5EF4-FFF2-40B4-BE49-F238E27FC236}">
                <a16:creationId xmlns:a16="http://schemas.microsoft.com/office/drawing/2014/main" id="{9C180243-B77D-AA45-A057-BD77D20E11B1}"/>
              </a:ext>
            </a:extLst>
          </p:cNvPr>
          <p:cNvSpPr/>
          <p:nvPr/>
        </p:nvSpPr>
        <p:spPr>
          <a:xfrm>
            <a:off x="3730657" y="2283514"/>
            <a:ext cx="3188758" cy="456918"/>
          </a:xfrm>
          <a:prstGeom prst="leftRightArrow">
            <a:avLst>
              <a:gd name="adj1" fmla="val 42689"/>
              <a:gd name="adj2" fmla="val 50000"/>
            </a:avLst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9E5947-4777-0A45-8C4D-6F103937E2D2}"/>
              </a:ext>
            </a:extLst>
          </p:cNvPr>
          <p:cNvSpPr/>
          <p:nvPr/>
        </p:nvSpPr>
        <p:spPr>
          <a:xfrm>
            <a:off x="3949238" y="3270543"/>
            <a:ext cx="2996818" cy="81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Last-Level Cache (LLC)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60909E-B4CF-C04E-B129-AC122B3EED60}"/>
              </a:ext>
            </a:extLst>
          </p:cNvPr>
          <p:cNvSpPr/>
          <p:nvPr/>
        </p:nvSpPr>
        <p:spPr>
          <a:xfrm>
            <a:off x="4914529" y="3993886"/>
            <a:ext cx="4679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EB0B36-7530-C243-B06F-153BE95C2838}"/>
              </a:ext>
            </a:extLst>
          </p:cNvPr>
          <p:cNvSpPr/>
          <p:nvPr/>
        </p:nvSpPr>
        <p:spPr>
          <a:xfrm>
            <a:off x="5396010" y="3992773"/>
            <a:ext cx="4679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1803B04-58E7-C04D-9753-91D45A93E02A}"/>
              </a:ext>
            </a:extLst>
          </p:cNvPr>
          <p:cNvSpPr/>
          <p:nvPr/>
        </p:nvSpPr>
        <p:spPr>
          <a:xfrm>
            <a:off x="4914529" y="4413636"/>
            <a:ext cx="467969" cy="4105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31A7EFC-4BDA-8849-AF19-93D7D6DB9CBA}"/>
              </a:ext>
            </a:extLst>
          </p:cNvPr>
          <p:cNvSpPr/>
          <p:nvPr/>
        </p:nvSpPr>
        <p:spPr>
          <a:xfrm>
            <a:off x="5396010" y="4412523"/>
            <a:ext cx="4679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09DD17-C2C7-5C47-BA08-3FD58A69D993}"/>
              </a:ext>
            </a:extLst>
          </p:cNvPr>
          <p:cNvSpPr/>
          <p:nvPr/>
        </p:nvSpPr>
        <p:spPr>
          <a:xfrm>
            <a:off x="4914529" y="4833386"/>
            <a:ext cx="4679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A0FD2B-0C4C-4049-ABC2-96F0E715C15D}"/>
              </a:ext>
            </a:extLst>
          </p:cNvPr>
          <p:cNvSpPr/>
          <p:nvPr/>
        </p:nvSpPr>
        <p:spPr>
          <a:xfrm>
            <a:off x="5396010" y="4832273"/>
            <a:ext cx="4679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C637E2A6-AB20-EB42-8AA4-35AB7082D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04533" y="2142772"/>
            <a:ext cx="753856" cy="753856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B60F060-B70F-C544-9BB7-574A857C5482}"/>
              </a:ext>
            </a:extLst>
          </p:cNvPr>
          <p:cNvSpPr txBox="1"/>
          <p:nvPr/>
        </p:nvSpPr>
        <p:spPr>
          <a:xfrm rot="1894890">
            <a:off x="3462094" y="438636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CD"/>
                </a:solidFill>
              </a:rPr>
              <a:t>1, 0, 1 ..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E9481F-43FA-A74E-B021-59DC21EFCE64}"/>
              </a:ext>
            </a:extLst>
          </p:cNvPr>
          <p:cNvSpPr txBox="1"/>
          <p:nvPr/>
        </p:nvSpPr>
        <p:spPr>
          <a:xfrm rot="19960719">
            <a:off x="6303032" y="4526707"/>
            <a:ext cx="174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B2500"/>
                </a:solidFill>
              </a:rPr>
              <a:t>Hit, Miss, Hit ..</a:t>
            </a:r>
          </a:p>
        </p:txBody>
      </p:sp>
      <p:pic>
        <p:nvPicPr>
          <p:cNvPr id="29" name="Graphic 28" descr="Arrow: Clockwise curve with solid fill">
            <a:extLst>
              <a:ext uri="{FF2B5EF4-FFF2-40B4-BE49-F238E27FC236}">
                <a16:creationId xmlns:a16="http://schemas.microsoft.com/office/drawing/2014/main" id="{E1D20F8D-B7BE-5D4A-AED8-FFD347872C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712638" flipV="1">
            <a:off x="3661122" y="3488041"/>
            <a:ext cx="914400" cy="1319496"/>
          </a:xfrm>
          <a:prstGeom prst="rect">
            <a:avLst/>
          </a:prstGeom>
        </p:spPr>
      </p:pic>
      <p:pic>
        <p:nvPicPr>
          <p:cNvPr id="102" name="Graphic 101" descr="Arrow: Clockwise curve with solid fill">
            <a:extLst>
              <a:ext uri="{FF2B5EF4-FFF2-40B4-BE49-F238E27FC236}">
                <a16:creationId xmlns:a16="http://schemas.microsoft.com/office/drawing/2014/main" id="{235C12FD-C677-C540-9EB3-9511B5909B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3971619" flipV="1">
            <a:off x="6320147" y="3590833"/>
            <a:ext cx="914400" cy="1319496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2F6DAAA1-EAB8-3740-AC4A-476B8BEFA8D5}"/>
              </a:ext>
            </a:extLst>
          </p:cNvPr>
          <p:cNvSpPr/>
          <p:nvPr/>
        </p:nvSpPr>
        <p:spPr>
          <a:xfrm>
            <a:off x="1749000" y="5426137"/>
            <a:ext cx="7761987" cy="63481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Cache Covert-Channel [Perceival’05]: </a:t>
            </a:r>
          </a:p>
          <a:p>
            <a:pPr algn="ctr"/>
            <a:r>
              <a:rPr lang="en-US" sz="2000" b="1" dirty="0"/>
              <a:t>Trojan transmits bits covertly to Spy via Cache Contention</a:t>
            </a:r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C7E6192-7AAB-A64C-9D5F-814D5E4CB908}"/>
              </a:ext>
            </a:extLst>
          </p:cNvPr>
          <p:cNvSpPr/>
          <p:nvPr/>
        </p:nvSpPr>
        <p:spPr>
          <a:xfrm>
            <a:off x="1554149" y="6240599"/>
            <a:ext cx="120503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Importance of Bit-rate:</a:t>
            </a:r>
            <a:r>
              <a:rPr lang="en-US" sz="2000" b="1" dirty="0"/>
              <a:t> </a:t>
            </a:r>
            <a:r>
              <a:rPr lang="en-US" sz="2000" dirty="0"/>
              <a:t>Determines Payload Size &amp; Transmission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19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03"/>
    </mc:Choice>
    <mc:Fallback xmlns="">
      <p:transition spd="slow" advTm="65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6" grpId="0" animBg="1"/>
      <p:bldP spid="87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0" grpId="0"/>
      <p:bldP spid="101" grpId="0"/>
      <p:bldP spid="103" grpId="0" animBg="1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B3AE-A573-C640-8304-AD7F0141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State-of-the-art Covert-Channels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A562D3A1-EE8E-904A-A732-C2B666FA69F9}"/>
              </a:ext>
            </a:extLst>
          </p:cNvPr>
          <p:cNvSpPr/>
          <p:nvPr/>
        </p:nvSpPr>
        <p:spPr>
          <a:xfrm>
            <a:off x="1473876" y="2036562"/>
            <a:ext cx="1280399" cy="711321"/>
          </a:xfrm>
          <a:prstGeom prst="flowChartAlternateProcess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CORE-0</a:t>
            </a:r>
          </a:p>
          <a:p>
            <a:pPr algn="ctr"/>
            <a:r>
              <a:rPr lang="en-US" dirty="0"/>
              <a:t>(Trojan)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C767342A-EAD7-6B4D-A7F4-A217E0452AB7}"/>
              </a:ext>
            </a:extLst>
          </p:cNvPr>
          <p:cNvSpPr/>
          <p:nvPr/>
        </p:nvSpPr>
        <p:spPr>
          <a:xfrm>
            <a:off x="4739739" y="2001957"/>
            <a:ext cx="1280399" cy="711321"/>
          </a:xfrm>
          <a:prstGeom prst="flowChartAlternateProcess">
            <a:avLst/>
          </a:prstGeom>
          <a:solidFill>
            <a:srgbClr val="8B2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CORE-1</a:t>
            </a:r>
          </a:p>
          <a:p>
            <a:pPr algn="ctr"/>
            <a:r>
              <a:rPr lang="en-US" dirty="0"/>
              <a:t>(Spy)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A7CA39-74A3-3E4D-9E9C-353CACF1040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449145" y="2713278"/>
            <a:ext cx="930794" cy="813547"/>
          </a:xfrm>
          <a:prstGeom prst="straightConnector1">
            <a:avLst/>
          </a:prstGeom>
          <a:ln w="28575">
            <a:solidFill>
              <a:srgbClr val="8B2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48936B5-A0B7-C441-BDE9-0A8EB6BCB8E3}"/>
              </a:ext>
            </a:extLst>
          </p:cNvPr>
          <p:cNvSpPr/>
          <p:nvPr/>
        </p:nvSpPr>
        <p:spPr>
          <a:xfrm>
            <a:off x="3125334" y="3017773"/>
            <a:ext cx="5633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CF7932-47C4-C249-897E-108E05FB8957}"/>
              </a:ext>
            </a:extLst>
          </p:cNvPr>
          <p:cNvSpPr/>
          <p:nvPr/>
        </p:nvSpPr>
        <p:spPr>
          <a:xfrm>
            <a:off x="3688703" y="3016660"/>
            <a:ext cx="5633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6E95DB-872C-D447-AB84-9F48FDAB93BC}"/>
              </a:ext>
            </a:extLst>
          </p:cNvPr>
          <p:cNvSpPr/>
          <p:nvPr/>
        </p:nvSpPr>
        <p:spPr>
          <a:xfrm>
            <a:off x="3125334" y="3437276"/>
            <a:ext cx="563369" cy="410573"/>
          </a:xfrm>
          <a:prstGeom prst="rect">
            <a:avLst/>
          </a:prstGeom>
          <a:solidFill>
            <a:srgbClr val="007F0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8B16D-211D-7242-B43D-0C3F54EE817B}"/>
              </a:ext>
            </a:extLst>
          </p:cNvPr>
          <p:cNvSpPr/>
          <p:nvPr/>
        </p:nvSpPr>
        <p:spPr>
          <a:xfrm>
            <a:off x="3688703" y="3436410"/>
            <a:ext cx="5633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5B4612-C325-DE4E-81D7-897C638A022C}"/>
              </a:ext>
            </a:extLst>
          </p:cNvPr>
          <p:cNvSpPr/>
          <p:nvPr/>
        </p:nvSpPr>
        <p:spPr>
          <a:xfrm>
            <a:off x="3125334" y="3856779"/>
            <a:ext cx="5633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1C4CC3-FFE3-AF47-95FA-9D47DF775065}"/>
              </a:ext>
            </a:extLst>
          </p:cNvPr>
          <p:cNvSpPr/>
          <p:nvPr/>
        </p:nvSpPr>
        <p:spPr>
          <a:xfrm>
            <a:off x="3688703" y="3855666"/>
            <a:ext cx="563369" cy="410573"/>
          </a:xfrm>
          <a:prstGeom prst="rect">
            <a:avLst/>
          </a:prstGeom>
          <a:solidFill>
            <a:srgbClr val="007F0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2D0FA6-2471-8840-93D3-16A5508B0FCF}"/>
              </a:ext>
            </a:extLst>
          </p:cNvPr>
          <p:cNvSpPr/>
          <p:nvPr/>
        </p:nvSpPr>
        <p:spPr>
          <a:xfrm>
            <a:off x="3125334" y="4276281"/>
            <a:ext cx="5633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986297-85A1-784A-92A0-CADAFD833D0C}"/>
              </a:ext>
            </a:extLst>
          </p:cNvPr>
          <p:cNvSpPr/>
          <p:nvPr/>
        </p:nvSpPr>
        <p:spPr>
          <a:xfrm>
            <a:off x="3688703" y="4275168"/>
            <a:ext cx="563369" cy="41057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C77F7-28B9-8649-ACC0-8EA53A5175E4}"/>
              </a:ext>
            </a:extLst>
          </p:cNvPr>
          <p:cNvSpPr/>
          <p:nvPr/>
        </p:nvSpPr>
        <p:spPr>
          <a:xfrm>
            <a:off x="3688703" y="3436163"/>
            <a:ext cx="563369" cy="41057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0F898C-E7C2-6B4F-B653-4569DD16A418}"/>
              </a:ext>
            </a:extLst>
          </p:cNvPr>
          <p:cNvSpPr/>
          <p:nvPr/>
        </p:nvSpPr>
        <p:spPr>
          <a:xfrm>
            <a:off x="3283805" y="2357618"/>
            <a:ext cx="794739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LLC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1E6128-EC9D-F547-9A88-B84165B56F4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114076" y="2747883"/>
            <a:ext cx="1465268" cy="815094"/>
          </a:xfrm>
          <a:prstGeom prst="straightConnector1">
            <a:avLst/>
          </a:prstGeom>
          <a:ln w="2857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4021B75-F9FA-FD41-BCBE-1F046836D23A}"/>
              </a:ext>
            </a:extLst>
          </p:cNvPr>
          <p:cNvSpPr/>
          <p:nvPr/>
        </p:nvSpPr>
        <p:spPr>
          <a:xfrm>
            <a:off x="3688703" y="3446716"/>
            <a:ext cx="563369" cy="410573"/>
          </a:xfrm>
          <a:prstGeom prst="rect">
            <a:avLst/>
          </a:prstGeom>
          <a:solidFill>
            <a:srgbClr val="007F01"/>
          </a:solidFill>
          <a:ln w="571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D9F7CC-B2C0-3749-A5A0-9080D0771CEB}"/>
              </a:ext>
            </a:extLst>
          </p:cNvPr>
          <p:cNvSpPr txBox="1"/>
          <p:nvPr/>
        </p:nvSpPr>
        <p:spPr>
          <a:xfrm>
            <a:off x="2783624" y="4876732"/>
            <a:ext cx="16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Shared Address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(Read-only)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3B84E1-38A0-DA4C-A406-9B23C4793D32}"/>
              </a:ext>
            </a:extLst>
          </p:cNvPr>
          <p:cNvCxnSpPr>
            <a:stCxn id="18" idx="0"/>
            <a:endCxn id="37" idx="0"/>
          </p:cNvCxnSpPr>
          <p:nvPr/>
        </p:nvCxnSpPr>
        <p:spPr>
          <a:xfrm flipH="1">
            <a:off x="3616385" y="3855666"/>
            <a:ext cx="354003" cy="10210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5DE1686-7012-924D-A1A3-CAB8FE41AAE8}"/>
              </a:ext>
            </a:extLst>
          </p:cNvPr>
          <p:cNvGrpSpPr/>
          <p:nvPr/>
        </p:nvGrpSpPr>
        <p:grpSpPr>
          <a:xfrm>
            <a:off x="5405336" y="2810421"/>
            <a:ext cx="1638913" cy="570460"/>
            <a:chOff x="5405337" y="3015799"/>
            <a:chExt cx="1638913" cy="570460"/>
          </a:xfrm>
        </p:grpSpPr>
        <p:sp>
          <p:nvSpPr>
            <p:cNvPr id="35" name="Cloud 2">
              <a:extLst>
                <a:ext uri="{FF2B5EF4-FFF2-40B4-BE49-F238E27FC236}">
                  <a16:creationId xmlns:a16="http://schemas.microsoft.com/office/drawing/2014/main" id="{ED7D9337-FD87-9A48-A5B1-D319A9BE677C}"/>
                </a:ext>
              </a:extLst>
            </p:cNvPr>
            <p:cNvSpPr/>
            <p:nvPr/>
          </p:nvSpPr>
          <p:spPr>
            <a:xfrm>
              <a:off x="5432394" y="3015799"/>
              <a:ext cx="1611856" cy="570460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6971 w 43256"/>
                <a:gd name="connsiteY8" fmla="*/ 25025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6971" y="25025"/>
                  </a:moveTo>
                  <a:cubicBezTo>
                    <a:pt x="38975" y="26353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rgbClr val="8B25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dirty="0"/>
                <a:t>Flush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80C05C-7E77-9E4A-9A5D-ED1F55F5695F}"/>
                </a:ext>
              </a:extLst>
            </p:cNvPr>
            <p:cNvSpPr/>
            <p:nvPr/>
          </p:nvSpPr>
          <p:spPr>
            <a:xfrm>
              <a:off x="5405337" y="3070036"/>
              <a:ext cx="420414" cy="39987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C93807-9699-914B-BA7A-DCF1721FB04F}"/>
              </a:ext>
            </a:extLst>
          </p:cNvPr>
          <p:cNvGrpSpPr/>
          <p:nvPr/>
        </p:nvGrpSpPr>
        <p:grpSpPr>
          <a:xfrm>
            <a:off x="554801" y="3372035"/>
            <a:ext cx="2222155" cy="889345"/>
            <a:chOff x="554802" y="3577413"/>
            <a:chExt cx="2222155" cy="889345"/>
          </a:xfrm>
        </p:grpSpPr>
        <p:sp>
          <p:nvSpPr>
            <p:cNvPr id="23" name="Cloud 2">
              <a:extLst>
                <a:ext uri="{FF2B5EF4-FFF2-40B4-BE49-F238E27FC236}">
                  <a16:creationId xmlns:a16="http://schemas.microsoft.com/office/drawing/2014/main" id="{B664942C-E768-EE41-AE28-26B2346C195D}"/>
                </a:ext>
              </a:extLst>
            </p:cNvPr>
            <p:cNvSpPr/>
            <p:nvPr/>
          </p:nvSpPr>
          <p:spPr>
            <a:xfrm>
              <a:off x="676351" y="3577413"/>
              <a:ext cx="2100606" cy="889345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6971 w 43256"/>
                <a:gd name="connsiteY8" fmla="*/ 25025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6971" y="25025"/>
                  </a:moveTo>
                  <a:cubicBezTo>
                    <a:pt x="38975" y="26353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rgbClr val="0432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dirty="0"/>
                <a:t>Load </a:t>
              </a:r>
              <a:r>
                <a:rPr lang="en-US" dirty="0">
                  <a:sym typeface="Wingdings" pitchFamily="2" charset="2"/>
                </a:rPr>
                <a:t></a:t>
              </a:r>
              <a:r>
                <a:rPr lang="en-US" dirty="0"/>
                <a:t>  ‘1’,</a:t>
              </a:r>
            </a:p>
            <a:p>
              <a:pPr algn="ctr"/>
              <a:r>
                <a:rPr lang="en-US" dirty="0"/>
                <a:t>No-Load </a:t>
              </a:r>
              <a:r>
                <a:rPr lang="en-US" dirty="0">
                  <a:sym typeface="Wingdings" pitchFamily="2" charset="2"/>
                </a:rPr>
                <a:t></a:t>
              </a:r>
              <a:r>
                <a:rPr lang="en-US" dirty="0"/>
                <a:t> ‘0’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168D294-806D-644F-BD99-03892A83C9AC}"/>
                </a:ext>
              </a:extLst>
            </p:cNvPr>
            <p:cNvSpPr/>
            <p:nvPr/>
          </p:nvSpPr>
          <p:spPr>
            <a:xfrm>
              <a:off x="554802" y="3732243"/>
              <a:ext cx="420414" cy="39987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226739A-F15F-C043-B02D-9D4990F29E51}"/>
              </a:ext>
            </a:extLst>
          </p:cNvPr>
          <p:cNvGrpSpPr/>
          <p:nvPr/>
        </p:nvGrpSpPr>
        <p:grpSpPr>
          <a:xfrm>
            <a:off x="4583154" y="3591778"/>
            <a:ext cx="2541633" cy="977617"/>
            <a:chOff x="4523413" y="3965471"/>
            <a:chExt cx="2541633" cy="977617"/>
          </a:xfrm>
        </p:grpSpPr>
        <p:sp>
          <p:nvSpPr>
            <p:cNvPr id="36" name="Cloud 2">
              <a:extLst>
                <a:ext uri="{FF2B5EF4-FFF2-40B4-BE49-F238E27FC236}">
                  <a16:creationId xmlns:a16="http://schemas.microsoft.com/office/drawing/2014/main" id="{66ACB039-7B42-4743-AA9F-175A893C0C40}"/>
                </a:ext>
              </a:extLst>
            </p:cNvPr>
            <p:cNvSpPr/>
            <p:nvPr/>
          </p:nvSpPr>
          <p:spPr>
            <a:xfrm>
              <a:off x="4533758" y="3965471"/>
              <a:ext cx="2531288" cy="977617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9 h 43219"/>
                <a:gd name="connsiteX1" fmla="*/ 5659 w 43256"/>
                <a:gd name="connsiteY1" fmla="*/ 6766 h 43219"/>
                <a:gd name="connsiteX2" fmla="*/ 14041 w 43256"/>
                <a:gd name="connsiteY2" fmla="*/ 5061 h 43219"/>
                <a:gd name="connsiteX3" fmla="*/ 22492 w 43256"/>
                <a:gd name="connsiteY3" fmla="*/ 3291 h 43219"/>
                <a:gd name="connsiteX4" fmla="*/ 25785 w 43256"/>
                <a:gd name="connsiteY4" fmla="*/ 59 h 43219"/>
                <a:gd name="connsiteX5" fmla="*/ 29869 w 43256"/>
                <a:gd name="connsiteY5" fmla="*/ 2340 h 43219"/>
                <a:gd name="connsiteX6" fmla="*/ 35499 w 43256"/>
                <a:gd name="connsiteY6" fmla="*/ 549 h 43219"/>
                <a:gd name="connsiteX7" fmla="*/ 38354 w 43256"/>
                <a:gd name="connsiteY7" fmla="*/ 5435 h 43219"/>
                <a:gd name="connsiteX8" fmla="*/ 42018 w 43256"/>
                <a:gd name="connsiteY8" fmla="*/ 10177 h 43219"/>
                <a:gd name="connsiteX9" fmla="*/ 41854 w 43256"/>
                <a:gd name="connsiteY9" fmla="*/ 15319 h 43219"/>
                <a:gd name="connsiteX10" fmla="*/ 43052 w 43256"/>
                <a:gd name="connsiteY10" fmla="*/ 23181 h 43219"/>
                <a:gd name="connsiteX11" fmla="*/ 37440 w 43256"/>
                <a:gd name="connsiteY11" fmla="*/ 30063 h 43219"/>
                <a:gd name="connsiteX12" fmla="*/ 35431 w 43256"/>
                <a:gd name="connsiteY12" fmla="*/ 35960 h 43219"/>
                <a:gd name="connsiteX13" fmla="*/ 28591 w 43256"/>
                <a:gd name="connsiteY13" fmla="*/ 36674 h 43219"/>
                <a:gd name="connsiteX14" fmla="*/ 23703 w 43256"/>
                <a:gd name="connsiteY14" fmla="*/ 42965 h 43219"/>
                <a:gd name="connsiteX15" fmla="*/ 16516 w 43256"/>
                <a:gd name="connsiteY15" fmla="*/ 39125 h 43219"/>
                <a:gd name="connsiteX16" fmla="*/ 5840 w 43256"/>
                <a:gd name="connsiteY16" fmla="*/ 35331 h 43219"/>
                <a:gd name="connsiteX17" fmla="*/ 1146 w 43256"/>
                <a:gd name="connsiteY17" fmla="*/ 31109 h 43219"/>
                <a:gd name="connsiteX18" fmla="*/ 2149 w 43256"/>
                <a:gd name="connsiteY18" fmla="*/ 25410 h 43219"/>
                <a:gd name="connsiteX19" fmla="*/ 31 w 43256"/>
                <a:gd name="connsiteY19" fmla="*/ 19563 h 43219"/>
                <a:gd name="connsiteX20" fmla="*/ 3899 w 43256"/>
                <a:gd name="connsiteY20" fmla="*/ 14366 h 43219"/>
                <a:gd name="connsiteX21" fmla="*/ 3936 w 43256"/>
                <a:gd name="connsiteY21" fmla="*/ 14229 h 43219"/>
                <a:gd name="connsiteX0" fmla="*/ 4729 w 43256"/>
                <a:gd name="connsiteY0" fmla="*/ 26036 h 43219"/>
                <a:gd name="connsiteX1" fmla="*/ 2196 w 43256"/>
                <a:gd name="connsiteY1" fmla="*/ 25239 h 43219"/>
                <a:gd name="connsiteX2" fmla="*/ 6964 w 43256"/>
                <a:gd name="connsiteY2" fmla="*/ 34758 h 43219"/>
                <a:gd name="connsiteX3" fmla="*/ 5856 w 43256"/>
                <a:gd name="connsiteY3" fmla="*/ 35139 h 43219"/>
                <a:gd name="connsiteX4" fmla="*/ 16514 w 43256"/>
                <a:gd name="connsiteY4" fmla="*/ 38949 h 43219"/>
                <a:gd name="connsiteX5" fmla="*/ 15846 w 43256"/>
                <a:gd name="connsiteY5" fmla="*/ 37209 h 43219"/>
                <a:gd name="connsiteX6" fmla="*/ 28863 w 43256"/>
                <a:gd name="connsiteY6" fmla="*/ 34610 h 43219"/>
                <a:gd name="connsiteX7" fmla="*/ 28596 w 43256"/>
                <a:gd name="connsiteY7" fmla="*/ 36519 h 43219"/>
                <a:gd name="connsiteX8" fmla="*/ 36971 w 43256"/>
                <a:gd name="connsiteY8" fmla="*/ 25025 h 43219"/>
                <a:gd name="connsiteX9" fmla="*/ 37416 w 43256"/>
                <a:gd name="connsiteY9" fmla="*/ 29949 h 43219"/>
                <a:gd name="connsiteX10" fmla="*/ 41834 w 43256"/>
                <a:gd name="connsiteY10" fmla="*/ 15213 h 43219"/>
                <a:gd name="connsiteX11" fmla="*/ 40386 w 43256"/>
                <a:gd name="connsiteY11" fmla="*/ 17889 h 43219"/>
                <a:gd name="connsiteX12" fmla="*/ 38360 w 43256"/>
                <a:gd name="connsiteY12" fmla="*/ 5285 h 43219"/>
                <a:gd name="connsiteX13" fmla="*/ 38436 w 43256"/>
                <a:gd name="connsiteY13" fmla="*/ 6549 h 43219"/>
                <a:gd name="connsiteX14" fmla="*/ 29114 w 43256"/>
                <a:gd name="connsiteY14" fmla="*/ 3811 h 43219"/>
                <a:gd name="connsiteX15" fmla="*/ 29856 w 43256"/>
                <a:gd name="connsiteY15" fmla="*/ 2199 h 43219"/>
                <a:gd name="connsiteX16" fmla="*/ 22177 w 43256"/>
                <a:gd name="connsiteY16" fmla="*/ 4579 h 43219"/>
                <a:gd name="connsiteX17" fmla="*/ 22536 w 43256"/>
                <a:gd name="connsiteY17" fmla="*/ 3189 h 43219"/>
                <a:gd name="connsiteX18" fmla="*/ 14036 w 43256"/>
                <a:gd name="connsiteY18" fmla="*/ 5051 h 43219"/>
                <a:gd name="connsiteX19" fmla="*/ 15336 w 43256"/>
                <a:gd name="connsiteY19" fmla="*/ 6399 h 43219"/>
                <a:gd name="connsiteX20" fmla="*/ 4163 w 43256"/>
                <a:gd name="connsiteY20" fmla="*/ 15648 h 43219"/>
                <a:gd name="connsiteX21" fmla="*/ 3936 w 43256"/>
                <a:gd name="connsiteY21" fmla="*/ 14229 h 4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43219">
                  <a:moveTo>
                    <a:pt x="3936" y="14229"/>
                  </a:moveTo>
                  <a:cubicBezTo>
                    <a:pt x="3665" y="11516"/>
                    <a:pt x="4297" y="8780"/>
                    <a:pt x="5659" y="6766"/>
                  </a:cubicBezTo>
                  <a:cubicBezTo>
                    <a:pt x="7811" y="3585"/>
                    <a:pt x="11300" y="2876"/>
                    <a:pt x="14041" y="5061"/>
                  </a:cubicBezTo>
                  <a:cubicBezTo>
                    <a:pt x="15714" y="768"/>
                    <a:pt x="19950" y="-119"/>
                    <a:pt x="22492" y="3291"/>
                  </a:cubicBezTo>
                  <a:cubicBezTo>
                    <a:pt x="23133" y="1542"/>
                    <a:pt x="24364" y="333"/>
                    <a:pt x="25785" y="59"/>
                  </a:cubicBezTo>
                  <a:cubicBezTo>
                    <a:pt x="27349" y="-243"/>
                    <a:pt x="28911" y="629"/>
                    <a:pt x="29869" y="2340"/>
                  </a:cubicBezTo>
                  <a:cubicBezTo>
                    <a:pt x="31251" y="126"/>
                    <a:pt x="33537" y="-601"/>
                    <a:pt x="35499" y="549"/>
                  </a:cubicBezTo>
                  <a:cubicBezTo>
                    <a:pt x="36994" y="1425"/>
                    <a:pt x="38066" y="3259"/>
                    <a:pt x="38354" y="5435"/>
                  </a:cubicBezTo>
                  <a:cubicBezTo>
                    <a:pt x="40082" y="6077"/>
                    <a:pt x="41458" y="7857"/>
                    <a:pt x="42018" y="10177"/>
                  </a:cubicBezTo>
                  <a:cubicBezTo>
                    <a:pt x="42425" y="11861"/>
                    <a:pt x="42367" y="13690"/>
                    <a:pt x="41854" y="15319"/>
                  </a:cubicBezTo>
                  <a:cubicBezTo>
                    <a:pt x="43115" y="17553"/>
                    <a:pt x="43556" y="20449"/>
                    <a:pt x="43052" y="23181"/>
                  </a:cubicBezTo>
                  <a:cubicBezTo>
                    <a:pt x="42382" y="26813"/>
                    <a:pt x="40164" y="29533"/>
                    <a:pt x="37440" y="30063"/>
                  </a:cubicBezTo>
                  <a:cubicBezTo>
                    <a:pt x="37427" y="32330"/>
                    <a:pt x="36694" y="34480"/>
                    <a:pt x="35431" y="35960"/>
                  </a:cubicBezTo>
                  <a:cubicBezTo>
                    <a:pt x="33512" y="38209"/>
                    <a:pt x="30740" y="38498"/>
                    <a:pt x="28591" y="36674"/>
                  </a:cubicBezTo>
                  <a:cubicBezTo>
                    <a:pt x="27896" y="39807"/>
                    <a:pt x="26035" y="42202"/>
                    <a:pt x="23703" y="42965"/>
                  </a:cubicBezTo>
                  <a:cubicBezTo>
                    <a:pt x="20955" y="43864"/>
                    <a:pt x="18087" y="42332"/>
                    <a:pt x="16516" y="39125"/>
                  </a:cubicBezTo>
                  <a:cubicBezTo>
                    <a:pt x="12808" y="42169"/>
                    <a:pt x="7992" y="40458"/>
                    <a:pt x="5840" y="35331"/>
                  </a:cubicBezTo>
                  <a:cubicBezTo>
                    <a:pt x="3726" y="35668"/>
                    <a:pt x="1741" y="33883"/>
                    <a:pt x="1146" y="31109"/>
                  </a:cubicBezTo>
                  <a:cubicBezTo>
                    <a:pt x="715" y="29102"/>
                    <a:pt x="1096" y="26936"/>
                    <a:pt x="2149" y="25410"/>
                  </a:cubicBezTo>
                  <a:cubicBezTo>
                    <a:pt x="655" y="24213"/>
                    <a:pt x="-177" y="21916"/>
                    <a:pt x="31" y="19563"/>
                  </a:cubicBezTo>
                  <a:cubicBezTo>
                    <a:pt x="275" y="16808"/>
                    <a:pt x="1881" y="14650"/>
                    <a:pt x="3899" y="14366"/>
                  </a:cubicBezTo>
                  <a:cubicBezTo>
                    <a:pt x="3911" y="14320"/>
                    <a:pt x="3924" y="14275"/>
                    <a:pt x="3936" y="14229"/>
                  </a:cubicBezTo>
                  <a:close/>
                </a:path>
                <a:path w="43256" h="43219" fill="none" extrusionOk="0">
                  <a:moveTo>
                    <a:pt x="4729" y="26036"/>
                  </a:moveTo>
                  <a:cubicBezTo>
                    <a:pt x="3845" y="26130"/>
                    <a:pt x="2961" y="25852"/>
                    <a:pt x="2196" y="25239"/>
                  </a:cubicBezTo>
                  <a:moveTo>
                    <a:pt x="6964" y="34758"/>
                  </a:moveTo>
                  <a:cubicBezTo>
                    <a:pt x="6609" y="34951"/>
                    <a:pt x="6236" y="35079"/>
                    <a:pt x="5856" y="35139"/>
                  </a:cubicBezTo>
                  <a:moveTo>
                    <a:pt x="16514" y="38949"/>
                  </a:moveTo>
                  <a:cubicBezTo>
                    <a:pt x="16247" y="38403"/>
                    <a:pt x="16023" y="37820"/>
                    <a:pt x="15846" y="37209"/>
                  </a:cubicBezTo>
                  <a:moveTo>
                    <a:pt x="28863" y="34610"/>
                  </a:moveTo>
                  <a:cubicBezTo>
                    <a:pt x="28824" y="35257"/>
                    <a:pt x="28734" y="35897"/>
                    <a:pt x="28596" y="36519"/>
                  </a:cubicBezTo>
                  <a:moveTo>
                    <a:pt x="36971" y="25025"/>
                  </a:moveTo>
                  <a:cubicBezTo>
                    <a:pt x="38975" y="26353"/>
                    <a:pt x="37434" y="26917"/>
                    <a:pt x="37416" y="29949"/>
                  </a:cubicBezTo>
                  <a:moveTo>
                    <a:pt x="41834" y="15213"/>
                  </a:moveTo>
                  <a:cubicBezTo>
                    <a:pt x="41509" y="16245"/>
                    <a:pt x="41014" y="17161"/>
                    <a:pt x="40386" y="17889"/>
                  </a:cubicBezTo>
                  <a:moveTo>
                    <a:pt x="38360" y="5285"/>
                  </a:moveTo>
                  <a:cubicBezTo>
                    <a:pt x="38415" y="5702"/>
                    <a:pt x="38441" y="6125"/>
                    <a:pt x="38436" y="6549"/>
                  </a:cubicBezTo>
                  <a:moveTo>
                    <a:pt x="29114" y="3811"/>
                  </a:moveTo>
                  <a:cubicBezTo>
                    <a:pt x="29303" y="3228"/>
                    <a:pt x="29552" y="2685"/>
                    <a:pt x="29856" y="2199"/>
                  </a:cubicBezTo>
                  <a:moveTo>
                    <a:pt x="22177" y="4579"/>
                  </a:moveTo>
                  <a:cubicBezTo>
                    <a:pt x="22254" y="4097"/>
                    <a:pt x="22375" y="3630"/>
                    <a:pt x="22536" y="3189"/>
                  </a:cubicBezTo>
                  <a:moveTo>
                    <a:pt x="14036" y="5051"/>
                  </a:moveTo>
                  <a:cubicBezTo>
                    <a:pt x="14508" y="5427"/>
                    <a:pt x="14944" y="5880"/>
                    <a:pt x="15336" y="6399"/>
                  </a:cubicBezTo>
                  <a:moveTo>
                    <a:pt x="4163" y="15648"/>
                  </a:moveTo>
                  <a:cubicBezTo>
                    <a:pt x="4060" y="15184"/>
                    <a:pt x="3984" y="14710"/>
                    <a:pt x="3936" y="14229"/>
                  </a:cubicBezTo>
                </a:path>
              </a:pathLst>
            </a:custGeom>
            <a:solidFill>
              <a:srgbClr val="8B25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r>
                <a:rPr lang="en-US" dirty="0"/>
                <a:t>Reload: </a:t>
              </a:r>
            </a:p>
            <a:p>
              <a:pPr algn="ctr"/>
              <a:r>
                <a:rPr lang="en-US" dirty="0"/>
                <a:t>Hit/Miss </a:t>
              </a:r>
              <a:r>
                <a:rPr lang="en-US" dirty="0">
                  <a:sym typeface="Wingdings" pitchFamily="2" charset="2"/>
                </a:rPr>
                <a:t> ‘1’ / ‘0’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6B21D8A-02F0-954F-BBC5-E7458185F094}"/>
                </a:ext>
              </a:extLst>
            </p:cNvPr>
            <p:cNvSpPr/>
            <p:nvPr/>
          </p:nvSpPr>
          <p:spPr>
            <a:xfrm>
              <a:off x="4523413" y="4111415"/>
              <a:ext cx="420414" cy="399877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429C267-5E5B-754A-A7EE-147DB14948B6}"/>
              </a:ext>
            </a:extLst>
          </p:cNvPr>
          <p:cNvSpPr txBox="1"/>
          <p:nvPr/>
        </p:nvSpPr>
        <p:spPr>
          <a:xfrm>
            <a:off x="1969672" y="1421303"/>
            <a:ext cx="5155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/>
              <a:t>Flush+Reload</a:t>
            </a:r>
            <a:r>
              <a:rPr lang="en-US" sz="2000" b="1" u="sng" dirty="0"/>
              <a:t> Attack</a:t>
            </a:r>
            <a:r>
              <a:rPr lang="en-US" sz="2000" b="1" dirty="0"/>
              <a:t> [USENIX-SEC’14]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B8971EB-C4C4-114A-A0B6-884D924304B5}"/>
              </a:ext>
            </a:extLst>
          </p:cNvPr>
          <p:cNvGrpSpPr/>
          <p:nvPr/>
        </p:nvGrpSpPr>
        <p:grpSpPr>
          <a:xfrm>
            <a:off x="3274" y="3221946"/>
            <a:ext cx="1576650" cy="1942003"/>
            <a:chOff x="3275" y="3427324"/>
            <a:chExt cx="1576650" cy="1942003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9129855A-F86C-8C4B-9E64-23C57F062EA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1517" y="3884524"/>
              <a:ext cx="1097280" cy="182880"/>
            </a:xfrm>
            <a:prstGeom prst="curvedConnector5">
              <a:avLst>
                <a:gd name="adj1" fmla="val -27015"/>
                <a:gd name="adj2" fmla="val -234763"/>
                <a:gd name="adj3" fmla="val 132784"/>
              </a:avLst>
            </a:prstGeom>
            <a:ln w="28575">
              <a:solidFill>
                <a:srgbClr val="0432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AEE64FB-ABD3-9348-8706-5BB1E14F750A}"/>
                </a:ext>
              </a:extLst>
            </p:cNvPr>
            <p:cNvSpPr txBox="1"/>
            <p:nvPr/>
          </p:nvSpPr>
          <p:spPr>
            <a:xfrm>
              <a:off x="3275" y="4999995"/>
              <a:ext cx="157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432FF"/>
                  </a:solidFill>
                </a:rPr>
                <a:t>Wait &amp; Repeat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A49D685-50BA-8648-96C1-A8724CFA5399}"/>
              </a:ext>
            </a:extLst>
          </p:cNvPr>
          <p:cNvGrpSpPr/>
          <p:nvPr/>
        </p:nvGrpSpPr>
        <p:grpSpPr>
          <a:xfrm>
            <a:off x="6336462" y="2929005"/>
            <a:ext cx="1576650" cy="2059790"/>
            <a:chOff x="6425037" y="3200661"/>
            <a:chExt cx="1576650" cy="205979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568512-478A-A446-A73E-992529326E57}"/>
                </a:ext>
              </a:extLst>
            </p:cNvPr>
            <p:cNvSpPr txBox="1"/>
            <p:nvPr/>
          </p:nvSpPr>
          <p:spPr>
            <a:xfrm>
              <a:off x="6425037" y="4891119"/>
              <a:ext cx="1576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8B2500"/>
                  </a:solidFill>
                </a:rPr>
                <a:t>Wait &amp; Repeat</a:t>
              </a:r>
            </a:p>
          </p:txBody>
        </p:sp>
        <p:cxnSp>
          <p:nvCxnSpPr>
            <p:cNvPr id="71" name="Curved Connector 70">
              <a:extLst>
                <a:ext uri="{FF2B5EF4-FFF2-40B4-BE49-F238E27FC236}">
                  <a16:creationId xmlns:a16="http://schemas.microsoft.com/office/drawing/2014/main" id="{4D095614-261E-A44C-8B02-1CD252CFD7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3423" y="3795021"/>
              <a:ext cx="1463040" cy="274320"/>
            </a:xfrm>
            <a:prstGeom prst="curvedConnector5">
              <a:avLst>
                <a:gd name="adj1" fmla="val -23424"/>
                <a:gd name="adj2" fmla="val -273077"/>
                <a:gd name="adj3" fmla="val 109795"/>
              </a:avLst>
            </a:prstGeom>
            <a:ln w="28575">
              <a:solidFill>
                <a:srgbClr val="8B25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8094A4F-B24D-C645-9DE4-38C31A7BDB2F}"/>
              </a:ext>
            </a:extLst>
          </p:cNvPr>
          <p:cNvSpPr txBox="1"/>
          <p:nvPr/>
        </p:nvSpPr>
        <p:spPr>
          <a:xfrm>
            <a:off x="8152867" y="3005957"/>
            <a:ext cx="4108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Synchronous Operation</a:t>
            </a:r>
          </a:p>
          <a:p>
            <a:r>
              <a:rPr lang="en-US" sz="2000" dirty="0"/>
              <a:t>Bit-rate limited to &lt; 500KB/s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E846A1-92CB-2546-A8E6-6D86EECE0B69}"/>
              </a:ext>
            </a:extLst>
          </p:cNvPr>
          <p:cNvSpPr txBox="1"/>
          <p:nvPr/>
        </p:nvSpPr>
        <p:spPr>
          <a:xfrm>
            <a:off x="8116819" y="3863124"/>
            <a:ext cx="4108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Applicable to certain ISAs (x86) </a:t>
            </a:r>
            <a:r>
              <a:rPr lang="en-US" sz="2000" dirty="0"/>
              <a:t>Requires unprivileged usage of </a:t>
            </a:r>
            <a:r>
              <a:rPr lang="en-US" sz="2000" dirty="0" err="1"/>
              <a:t>Cacheline</a:t>
            </a:r>
            <a:r>
              <a:rPr lang="en-US" sz="2000" dirty="0"/>
              <a:t> Flush Instruction (</a:t>
            </a:r>
            <a:r>
              <a:rPr lang="en-US" sz="2000" i="1" dirty="0" err="1"/>
              <a:t>clflush</a:t>
            </a:r>
            <a:r>
              <a:rPr lang="en-US" sz="2000" dirty="0"/>
              <a:t>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A87ABE-1CE1-1E4A-8829-2F29C9147EDF}"/>
              </a:ext>
            </a:extLst>
          </p:cNvPr>
          <p:cNvSpPr/>
          <p:nvPr/>
        </p:nvSpPr>
        <p:spPr>
          <a:xfrm>
            <a:off x="2310128" y="5664312"/>
            <a:ext cx="7420019" cy="6097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Q. Real Upper Bound on Bit-rate for Cache Covert-Channels? </a:t>
            </a:r>
          </a:p>
          <a:p>
            <a:pPr algn="ctr"/>
            <a:r>
              <a:rPr lang="en-US" sz="2000" b="1" dirty="0"/>
              <a:t>Q. How to make these Universally Applicable to all ISAs?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61C8E3-4DBD-F242-B4DE-426626EB40E0}"/>
              </a:ext>
            </a:extLst>
          </p:cNvPr>
          <p:cNvSpPr txBox="1"/>
          <p:nvPr/>
        </p:nvSpPr>
        <p:spPr>
          <a:xfrm>
            <a:off x="8148951" y="2424665"/>
            <a:ext cx="4108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Limitations:</a:t>
            </a:r>
            <a:endParaRPr lang="en-US" sz="2400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5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655"/>
    </mc:Choice>
    <mc:Fallback xmlns="">
      <p:transition spd="slow" advTm="161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83" grpId="0"/>
      <p:bldP spid="84" grpId="0"/>
      <p:bldP spid="85" grpId="0" animBg="1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46BF269-5EF2-314F-B99A-D1C262EC483C}"/>
              </a:ext>
            </a:extLst>
          </p:cNvPr>
          <p:cNvSpPr/>
          <p:nvPr/>
        </p:nvSpPr>
        <p:spPr>
          <a:xfrm>
            <a:off x="2502144" y="3654049"/>
            <a:ext cx="747726" cy="24362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72B25-63CF-8848-8F20-D132BAD7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25376"/>
            <a:ext cx="11830049" cy="711321"/>
          </a:xfrm>
        </p:spPr>
        <p:txBody>
          <a:bodyPr>
            <a:noAutofit/>
          </a:bodyPr>
          <a:lstStyle/>
          <a:p>
            <a:r>
              <a:rPr lang="en-US" sz="3600" dirty="0"/>
              <a:t>Goal: Fast and Universal Covert-Channel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6F05D-FDC9-3A4D-B843-0B98E429B5C5}"/>
              </a:ext>
            </a:extLst>
          </p:cNvPr>
          <p:cNvSpPr txBox="1"/>
          <p:nvPr/>
        </p:nvSpPr>
        <p:spPr>
          <a:xfrm>
            <a:off x="1545697" y="1329480"/>
            <a:ext cx="924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Key Idea of Streamline Attack – Make it Asynchronous and </a:t>
            </a:r>
            <a:r>
              <a:rPr lang="en-US" sz="2400" b="1" u="sng" dirty="0" err="1"/>
              <a:t>Flushless</a:t>
            </a:r>
            <a:r>
              <a:rPr lang="en-US" sz="2400" b="1" u="sng" dirty="0"/>
              <a:t>!</a:t>
            </a:r>
            <a:endParaRPr lang="en-US" sz="2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CBFD18-1D6D-6743-92B9-AF1387A8B9EF}"/>
              </a:ext>
            </a:extLst>
          </p:cNvPr>
          <p:cNvSpPr/>
          <p:nvPr/>
        </p:nvSpPr>
        <p:spPr>
          <a:xfrm>
            <a:off x="2449908" y="2136807"/>
            <a:ext cx="794739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98" name="Alternate Process 97">
            <a:extLst>
              <a:ext uri="{FF2B5EF4-FFF2-40B4-BE49-F238E27FC236}">
                <a16:creationId xmlns:a16="http://schemas.microsoft.com/office/drawing/2014/main" id="{75BB8FE9-B718-4641-A356-BED69490209F}"/>
              </a:ext>
            </a:extLst>
          </p:cNvPr>
          <p:cNvSpPr/>
          <p:nvPr/>
        </p:nvSpPr>
        <p:spPr>
          <a:xfrm>
            <a:off x="993865" y="3078792"/>
            <a:ext cx="865059" cy="461665"/>
          </a:xfrm>
          <a:prstGeom prst="flowChartAlternateProcess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Sender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8E00EF-2B85-CC43-979C-94D662AAEBC7}"/>
              </a:ext>
            </a:extLst>
          </p:cNvPr>
          <p:cNvCxnSpPr>
            <a:cxnSpLocks/>
          </p:cNvCxnSpPr>
          <p:nvPr/>
        </p:nvCxnSpPr>
        <p:spPr>
          <a:xfrm flipH="1" flipV="1">
            <a:off x="3464977" y="3117669"/>
            <a:ext cx="557907" cy="197264"/>
          </a:xfrm>
          <a:prstGeom prst="straightConnector1">
            <a:avLst/>
          </a:prstGeom>
          <a:ln w="2857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B21EEA-040B-6346-B1D4-65C2287448EC}"/>
              </a:ext>
            </a:extLst>
          </p:cNvPr>
          <p:cNvCxnSpPr>
            <a:cxnSpLocks/>
          </p:cNvCxnSpPr>
          <p:nvPr/>
        </p:nvCxnSpPr>
        <p:spPr>
          <a:xfrm flipV="1">
            <a:off x="1847521" y="3114049"/>
            <a:ext cx="409305" cy="232636"/>
          </a:xfrm>
          <a:prstGeom prst="straightConnector1">
            <a:avLst/>
          </a:prstGeom>
          <a:ln w="28575">
            <a:solidFill>
              <a:srgbClr val="8B25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17FE89C-2906-4D42-B9D7-9321F9AE653E}"/>
              </a:ext>
            </a:extLst>
          </p:cNvPr>
          <p:cNvSpPr txBox="1"/>
          <p:nvPr/>
        </p:nvSpPr>
        <p:spPr>
          <a:xfrm>
            <a:off x="1768483" y="4960389"/>
            <a:ext cx="215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Shared Array</a:t>
            </a:r>
          </a:p>
          <a:p>
            <a:pPr algn="ctr"/>
            <a:r>
              <a:rPr lang="en-US" sz="2000" b="1" dirty="0"/>
              <a:t>Larger than LLC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F1EC87D-BD9A-5D42-A9ED-69FB4F481A4B}"/>
              </a:ext>
            </a:extLst>
          </p:cNvPr>
          <p:cNvSpPr txBox="1"/>
          <p:nvPr/>
        </p:nvSpPr>
        <p:spPr>
          <a:xfrm>
            <a:off x="3110347" y="2186481"/>
            <a:ext cx="2591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</a:rPr>
              <a:t>Asynchronous </a:t>
            </a:r>
          </a:p>
          <a:p>
            <a:pPr algn="ctr"/>
            <a:r>
              <a:rPr lang="en-US" sz="2000" b="1" u="sng" dirty="0">
                <a:solidFill>
                  <a:srgbClr val="C00000"/>
                </a:solidFill>
              </a:rPr>
              <a:t>FIFO-like Operation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160EBD-ED95-514F-BF43-1F264BDF62CA}"/>
              </a:ext>
            </a:extLst>
          </p:cNvPr>
          <p:cNvSpPr txBox="1"/>
          <p:nvPr/>
        </p:nvSpPr>
        <p:spPr>
          <a:xfrm>
            <a:off x="3229109" y="4190455"/>
            <a:ext cx="2591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</a:rPr>
              <a:t>Cache-Thrashing Evicts Previous Lines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ADB53E7-FC9E-D444-8742-3CE0C197FF98}"/>
              </a:ext>
            </a:extLst>
          </p:cNvPr>
          <p:cNvSpPr txBox="1"/>
          <p:nvPr/>
        </p:nvSpPr>
        <p:spPr>
          <a:xfrm>
            <a:off x="6591388" y="2725861"/>
            <a:ext cx="479974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u="sng" dirty="0"/>
              <a:t>Benefits</a:t>
            </a:r>
          </a:p>
          <a:p>
            <a:pPr>
              <a:spcAft>
                <a:spcPts val="600"/>
              </a:spcAft>
            </a:pPr>
            <a:endParaRPr lang="en-US" sz="1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Fast:</a:t>
            </a:r>
            <a:r>
              <a:rPr lang="en-US" sz="2200" dirty="0"/>
              <a:t> Bit-rate depends only on </a:t>
            </a:r>
          </a:p>
          <a:p>
            <a:r>
              <a:rPr lang="en-US" sz="2200" dirty="0"/>
              <a:t>      load execution-rate</a:t>
            </a:r>
          </a:p>
          <a:p>
            <a:endParaRPr lang="en-US" sz="2200" dirty="0"/>
          </a:p>
          <a:p>
            <a:pPr marL="409575" indent="-409575"/>
            <a:r>
              <a:rPr lang="en-US" sz="2200" b="1" dirty="0"/>
              <a:t>      Does not require explicit flushes</a:t>
            </a:r>
            <a:r>
              <a:rPr lang="en-US" sz="2200" dirty="0"/>
              <a:t>: Applicable to all ISAs</a:t>
            </a:r>
            <a:endParaRPr lang="en-US" sz="2200" b="1" dirty="0"/>
          </a:p>
          <a:p>
            <a:endParaRPr lang="en-US" sz="2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B235C85-CFDC-964D-8499-F8401CF9BDB1}"/>
              </a:ext>
            </a:extLst>
          </p:cNvPr>
          <p:cNvSpPr/>
          <p:nvPr/>
        </p:nvSpPr>
        <p:spPr>
          <a:xfrm>
            <a:off x="1426395" y="5808377"/>
            <a:ext cx="8194684" cy="73542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However, Asynchronous Channels Face Many Challenges</a:t>
            </a:r>
          </a:p>
          <a:p>
            <a:pPr algn="ctr"/>
            <a:r>
              <a:rPr lang="en-US" sz="2400" b="1" dirty="0"/>
              <a:t>For Low Error-Rates!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484A99A-D7C9-F74B-8A6F-5138154D35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0"/>
          <a:stretch/>
        </p:blipFill>
        <p:spPr>
          <a:xfrm>
            <a:off x="6591388" y="3417167"/>
            <a:ext cx="330924" cy="37993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539138A-D1FD-FC4B-8FFF-805C9A423D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0"/>
          <a:stretch/>
        </p:blipFill>
        <p:spPr>
          <a:xfrm>
            <a:off x="6598605" y="4404863"/>
            <a:ext cx="330924" cy="379937"/>
          </a:xfrm>
          <a:prstGeom prst="rect">
            <a:avLst/>
          </a:prstGeom>
        </p:spPr>
      </p:pic>
      <p:sp>
        <p:nvSpPr>
          <p:cNvPr id="66" name="Alternate Process 65">
            <a:extLst>
              <a:ext uri="{FF2B5EF4-FFF2-40B4-BE49-F238E27FC236}">
                <a16:creationId xmlns:a16="http://schemas.microsoft.com/office/drawing/2014/main" id="{46E64E1E-5900-3846-894B-3685190AE901}"/>
              </a:ext>
            </a:extLst>
          </p:cNvPr>
          <p:cNvSpPr/>
          <p:nvPr/>
        </p:nvSpPr>
        <p:spPr>
          <a:xfrm>
            <a:off x="3862879" y="3056540"/>
            <a:ext cx="936777" cy="461665"/>
          </a:xfrm>
          <a:prstGeom prst="flowChartAlternate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/>
              <a:t>Receiver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774A30-F226-E045-8C79-B4CF1D777816}"/>
              </a:ext>
            </a:extLst>
          </p:cNvPr>
          <p:cNvSpPr/>
          <p:nvPr/>
        </p:nvSpPr>
        <p:spPr>
          <a:xfrm>
            <a:off x="2493092" y="2836139"/>
            <a:ext cx="751555" cy="243622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DE9574-D3A1-6047-995B-57A94C2386FF}"/>
              </a:ext>
            </a:extLst>
          </p:cNvPr>
          <p:cNvSpPr/>
          <p:nvPr/>
        </p:nvSpPr>
        <p:spPr>
          <a:xfrm>
            <a:off x="2497592" y="3123632"/>
            <a:ext cx="751555" cy="235846"/>
          </a:xfrm>
          <a:prstGeom prst="rect">
            <a:avLst/>
          </a:prstGeom>
          <a:solidFill>
            <a:srgbClr val="007F0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2D99E7-9F24-274B-8395-1D41A5AD15CD}"/>
              </a:ext>
            </a:extLst>
          </p:cNvPr>
          <p:cNvSpPr/>
          <p:nvPr/>
        </p:nvSpPr>
        <p:spPr>
          <a:xfrm>
            <a:off x="2496921" y="3391504"/>
            <a:ext cx="747726" cy="243623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D20B922-6468-D045-A239-ADB1E317F202}"/>
              </a:ext>
            </a:extLst>
          </p:cNvPr>
          <p:cNvSpPr/>
          <p:nvPr/>
        </p:nvSpPr>
        <p:spPr>
          <a:xfrm>
            <a:off x="2587184" y="2868460"/>
            <a:ext cx="563369" cy="1847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0A78A48-3139-9E49-8D6E-7BA2F1580F31}"/>
              </a:ext>
            </a:extLst>
          </p:cNvPr>
          <p:cNvSpPr/>
          <p:nvPr/>
        </p:nvSpPr>
        <p:spPr>
          <a:xfrm>
            <a:off x="2587184" y="3151452"/>
            <a:ext cx="563369" cy="16946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4B4CB36-1B14-A347-A6E2-957441AD4CBB}"/>
              </a:ext>
            </a:extLst>
          </p:cNvPr>
          <p:cNvSpPr/>
          <p:nvPr/>
        </p:nvSpPr>
        <p:spPr>
          <a:xfrm>
            <a:off x="2587183" y="3433386"/>
            <a:ext cx="563369" cy="16946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1F6212-0D65-5E4B-8C3C-5958502F6964}"/>
              </a:ext>
            </a:extLst>
          </p:cNvPr>
          <p:cNvSpPr/>
          <p:nvPr/>
        </p:nvSpPr>
        <p:spPr>
          <a:xfrm>
            <a:off x="2585041" y="3696878"/>
            <a:ext cx="563369" cy="16946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18F5D1E-7203-124D-A518-7D4165E78839}"/>
              </a:ext>
            </a:extLst>
          </p:cNvPr>
          <p:cNvSpPr/>
          <p:nvPr/>
        </p:nvSpPr>
        <p:spPr>
          <a:xfrm>
            <a:off x="2585040" y="3961670"/>
            <a:ext cx="563369" cy="1694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4A34B77-9810-9948-B1BE-1F35C70D4679}"/>
              </a:ext>
            </a:extLst>
          </p:cNvPr>
          <p:cNvSpPr/>
          <p:nvPr/>
        </p:nvSpPr>
        <p:spPr>
          <a:xfrm>
            <a:off x="2582819" y="4203009"/>
            <a:ext cx="563369" cy="1694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6EFB69-10C6-3944-B8F8-CC9B8D960506}"/>
              </a:ext>
            </a:extLst>
          </p:cNvPr>
          <p:cNvSpPr/>
          <p:nvPr/>
        </p:nvSpPr>
        <p:spPr>
          <a:xfrm>
            <a:off x="2582818" y="4452914"/>
            <a:ext cx="563369" cy="1694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E44DABD-E500-F843-9046-4B679EC85C85}"/>
              </a:ext>
            </a:extLst>
          </p:cNvPr>
          <p:cNvSpPr/>
          <p:nvPr/>
        </p:nvSpPr>
        <p:spPr>
          <a:xfrm>
            <a:off x="2587183" y="4224423"/>
            <a:ext cx="563369" cy="169460"/>
          </a:xfrm>
          <a:prstGeom prst="rect">
            <a:avLst/>
          </a:prstGeom>
          <a:solidFill>
            <a:srgbClr val="7030A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9CC4A85-9B0E-3B40-8280-22348DF63F98}"/>
              </a:ext>
            </a:extLst>
          </p:cNvPr>
          <p:cNvSpPr/>
          <p:nvPr/>
        </p:nvSpPr>
        <p:spPr>
          <a:xfrm>
            <a:off x="2587183" y="3957084"/>
            <a:ext cx="563369" cy="169460"/>
          </a:xfrm>
          <a:prstGeom prst="rect">
            <a:avLst/>
          </a:prstGeom>
          <a:solidFill>
            <a:srgbClr val="7030A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FDB274-2BB7-DD44-8E0B-EE1E91438C87}"/>
              </a:ext>
            </a:extLst>
          </p:cNvPr>
          <p:cNvSpPr/>
          <p:nvPr/>
        </p:nvSpPr>
        <p:spPr>
          <a:xfrm>
            <a:off x="2587183" y="4454785"/>
            <a:ext cx="563369" cy="169460"/>
          </a:xfrm>
          <a:prstGeom prst="rect">
            <a:avLst/>
          </a:prstGeom>
          <a:solidFill>
            <a:srgbClr val="7030A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BB0DD3-42E7-284C-A886-621E4B3DA3C5}"/>
              </a:ext>
            </a:extLst>
          </p:cNvPr>
          <p:cNvSpPr/>
          <p:nvPr/>
        </p:nvSpPr>
        <p:spPr>
          <a:xfrm>
            <a:off x="2578899" y="4675682"/>
            <a:ext cx="563369" cy="16946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E4129F6-91D8-C54C-8BCE-48545C23332C}"/>
              </a:ext>
            </a:extLst>
          </p:cNvPr>
          <p:cNvSpPr/>
          <p:nvPr/>
        </p:nvSpPr>
        <p:spPr>
          <a:xfrm>
            <a:off x="2587183" y="4668871"/>
            <a:ext cx="563369" cy="169460"/>
          </a:xfrm>
          <a:prstGeom prst="rect">
            <a:avLst/>
          </a:prstGeom>
          <a:solidFill>
            <a:srgbClr val="7030A0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93D9C88-5663-EE42-855E-AC4024267C0A}"/>
              </a:ext>
            </a:extLst>
          </p:cNvPr>
          <p:cNvSpPr/>
          <p:nvPr/>
        </p:nvSpPr>
        <p:spPr>
          <a:xfrm>
            <a:off x="3065937" y="2825465"/>
            <a:ext cx="263327" cy="2252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59FACF1-A5EC-A140-9DDE-D5A57BDADC9E}"/>
              </a:ext>
            </a:extLst>
          </p:cNvPr>
          <p:cNvSpPr/>
          <p:nvPr/>
        </p:nvSpPr>
        <p:spPr>
          <a:xfrm>
            <a:off x="2368267" y="2824438"/>
            <a:ext cx="263327" cy="225245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A2615EC-713C-B349-8CF4-B3F09441ACD5}"/>
              </a:ext>
            </a:extLst>
          </p:cNvPr>
          <p:cNvSpPr/>
          <p:nvPr/>
        </p:nvSpPr>
        <p:spPr>
          <a:xfrm>
            <a:off x="2585040" y="3946870"/>
            <a:ext cx="563369" cy="184759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6462AC8-5318-8A4D-B832-227CF93295AB}"/>
              </a:ext>
            </a:extLst>
          </p:cNvPr>
          <p:cNvSpPr/>
          <p:nvPr/>
        </p:nvSpPr>
        <p:spPr>
          <a:xfrm>
            <a:off x="2585040" y="4223592"/>
            <a:ext cx="563369" cy="16946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9176A77-3913-4041-8605-6BA6960998AB}"/>
              </a:ext>
            </a:extLst>
          </p:cNvPr>
          <p:cNvSpPr/>
          <p:nvPr/>
        </p:nvSpPr>
        <p:spPr>
          <a:xfrm>
            <a:off x="2585040" y="4441083"/>
            <a:ext cx="563369" cy="16946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CEFBFD-1475-2049-BF9F-EE77BCCBD2F6}"/>
              </a:ext>
            </a:extLst>
          </p:cNvPr>
          <p:cNvSpPr/>
          <p:nvPr/>
        </p:nvSpPr>
        <p:spPr>
          <a:xfrm>
            <a:off x="2585040" y="4668293"/>
            <a:ext cx="563369" cy="16946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9B12D-0F7F-FC44-B6EA-E8786D87F01C}"/>
              </a:ext>
            </a:extLst>
          </p:cNvPr>
          <p:cNvSpPr/>
          <p:nvPr/>
        </p:nvSpPr>
        <p:spPr>
          <a:xfrm>
            <a:off x="269186" y="3648311"/>
            <a:ext cx="2000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Load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 ‘1’,</a:t>
            </a:r>
          </a:p>
          <a:p>
            <a:pPr algn="ctr"/>
            <a:r>
              <a:rPr lang="en-US" dirty="0"/>
              <a:t>No-Load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‘0’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EBF6E0-A2BD-CA40-86A5-97B4D395D85A}"/>
              </a:ext>
            </a:extLst>
          </p:cNvPr>
          <p:cNvSpPr/>
          <p:nvPr/>
        </p:nvSpPr>
        <p:spPr>
          <a:xfrm>
            <a:off x="3430287" y="3544124"/>
            <a:ext cx="2000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LLC-Hit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 ‘1’,</a:t>
            </a:r>
          </a:p>
          <a:p>
            <a:pPr algn="ctr"/>
            <a:r>
              <a:rPr lang="en-US" dirty="0"/>
              <a:t>LLC-Miss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‘0’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24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83"/>
    </mc:Choice>
    <mc:Fallback xmlns="">
      <p:transition spd="slow" advTm="1667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00247 0.2770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384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7 -2.22222E-6 L -0.00234 0.2678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1338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decel="100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decel="100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decel="100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decel="100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decel="100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decel="100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decel="100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decel="100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0.00301 L 0.00013 -0.1567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7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0013 -0.153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7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0013 -0.1456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29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0026 -0.1391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6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22" grpId="0"/>
      <p:bldP spid="158" grpId="1" build="allAtOnce"/>
      <p:bldP spid="160" grpId="0" animBg="1"/>
      <p:bldP spid="72" grpId="0" animBg="1"/>
      <p:bldP spid="72" grpId="1" animBg="1"/>
      <p:bldP spid="78" grpId="0" animBg="1"/>
      <p:bldP spid="78" grpId="1" animBg="1"/>
      <p:bldP spid="78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92" grpId="0" animBg="1"/>
      <p:bldP spid="92" grpId="1" animBg="1"/>
      <p:bldP spid="93" grpId="0" animBg="1"/>
      <p:bldP spid="93" grpId="1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6" grpId="0" animBg="1"/>
      <p:bldP spid="96" grpId="1" animBg="1"/>
      <p:bldP spid="96" grpId="2" animBg="1"/>
      <p:bldP spid="86" grpId="1" animBg="1"/>
      <p:bldP spid="86" grpId="2" animBg="1"/>
      <p:bldP spid="86" grpId="3" animBg="1"/>
      <p:bldP spid="87" grpId="1" animBg="1"/>
      <p:bldP spid="87" grpId="2" animBg="1"/>
      <p:bldP spid="87" grpId="3" animBg="1"/>
      <p:bldP spid="102" grpId="0" animBg="1"/>
      <p:bldP spid="103" grpId="0" animBg="1"/>
      <p:bldP spid="104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7835918-0358-AA4E-8CCE-8CE02E67ECCA}"/>
              </a:ext>
            </a:extLst>
          </p:cNvPr>
          <p:cNvGrpSpPr/>
          <p:nvPr/>
        </p:nvGrpSpPr>
        <p:grpSpPr>
          <a:xfrm>
            <a:off x="9020969" y="2494971"/>
            <a:ext cx="794739" cy="2678343"/>
            <a:chOff x="9020969" y="2494971"/>
            <a:chExt cx="794739" cy="267834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50E4FD-CD42-1742-8D6F-8714FBC8767E}"/>
                </a:ext>
              </a:extLst>
            </p:cNvPr>
            <p:cNvSpPr/>
            <p:nvPr/>
          </p:nvSpPr>
          <p:spPr>
            <a:xfrm>
              <a:off x="9148109" y="3074247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9DCDFD-95B0-594B-882D-5449FFBB34C4}"/>
                </a:ext>
              </a:extLst>
            </p:cNvPr>
            <p:cNvSpPr/>
            <p:nvPr/>
          </p:nvSpPr>
          <p:spPr>
            <a:xfrm>
              <a:off x="9148109" y="3290108"/>
              <a:ext cx="563369" cy="156318"/>
            </a:xfrm>
            <a:prstGeom prst="rect">
              <a:avLst/>
            </a:prstGeom>
            <a:solidFill>
              <a:srgbClr val="007F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A96301-A2E7-C343-A5C5-A6BC2E993259}"/>
                </a:ext>
              </a:extLst>
            </p:cNvPr>
            <p:cNvSpPr/>
            <p:nvPr/>
          </p:nvSpPr>
          <p:spPr>
            <a:xfrm>
              <a:off x="9148109" y="3721830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F8F896-27AC-1445-95EC-7F755707B606}"/>
                </a:ext>
              </a:extLst>
            </p:cNvPr>
            <p:cNvSpPr/>
            <p:nvPr/>
          </p:nvSpPr>
          <p:spPr>
            <a:xfrm>
              <a:off x="9148109" y="3505969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7B4589-2F91-2E44-8137-EBCBC3A23B7A}"/>
                </a:ext>
              </a:extLst>
            </p:cNvPr>
            <p:cNvSpPr/>
            <p:nvPr/>
          </p:nvSpPr>
          <p:spPr>
            <a:xfrm>
              <a:off x="9020969" y="2494971"/>
              <a:ext cx="794739" cy="599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FB7E47-47BA-374A-A9CC-CBABA7FD5B97}"/>
                </a:ext>
              </a:extLst>
            </p:cNvPr>
            <p:cNvSpPr/>
            <p:nvPr/>
          </p:nvSpPr>
          <p:spPr>
            <a:xfrm>
              <a:off x="9148109" y="3937691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9E3102-0410-C34F-A057-32381ED8C89E}"/>
                </a:ext>
              </a:extLst>
            </p:cNvPr>
            <p:cNvSpPr/>
            <p:nvPr/>
          </p:nvSpPr>
          <p:spPr>
            <a:xfrm>
              <a:off x="9148109" y="4153552"/>
              <a:ext cx="563369" cy="156318"/>
            </a:xfrm>
            <a:prstGeom prst="rect">
              <a:avLst/>
            </a:prstGeom>
            <a:solidFill>
              <a:srgbClr val="007F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9CCB54-E02D-7249-B190-364FBB7E27BA}"/>
                </a:ext>
              </a:extLst>
            </p:cNvPr>
            <p:cNvSpPr/>
            <p:nvPr/>
          </p:nvSpPr>
          <p:spPr>
            <a:xfrm>
              <a:off x="9148109" y="4585274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D720A2-7F71-6841-B733-8E6EE41B2F86}"/>
                </a:ext>
              </a:extLst>
            </p:cNvPr>
            <p:cNvSpPr/>
            <p:nvPr/>
          </p:nvSpPr>
          <p:spPr>
            <a:xfrm>
              <a:off x="9148109" y="4369413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F74C40-2848-3649-87EC-954FBFD4D02B}"/>
                </a:ext>
              </a:extLst>
            </p:cNvPr>
            <p:cNvSpPr/>
            <p:nvPr/>
          </p:nvSpPr>
          <p:spPr>
            <a:xfrm>
              <a:off x="9148109" y="4801135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E90EBE-7EB9-DF4B-95D0-3A0A5FFF0A19}"/>
                </a:ext>
              </a:extLst>
            </p:cNvPr>
            <p:cNvSpPr/>
            <p:nvPr/>
          </p:nvSpPr>
          <p:spPr>
            <a:xfrm>
              <a:off x="9148109" y="5016996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E9F9D3-2266-8649-9B39-6638BC75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" y="152602"/>
            <a:ext cx="12364872" cy="711321"/>
          </a:xfrm>
        </p:spPr>
        <p:txBody>
          <a:bodyPr>
            <a:noAutofit/>
          </a:bodyPr>
          <a:lstStyle/>
          <a:p>
            <a:r>
              <a:rPr lang="en-US" sz="3600" dirty="0"/>
              <a:t>Challenges for Asynchronous Channels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14AFE-460A-3641-80ED-8B230ADC392B}"/>
              </a:ext>
            </a:extLst>
          </p:cNvPr>
          <p:cNvSpPr/>
          <p:nvPr/>
        </p:nvSpPr>
        <p:spPr>
          <a:xfrm>
            <a:off x="5526066" y="3050094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0641FD-ADDE-0E49-8CAB-09EF9753E76C}"/>
              </a:ext>
            </a:extLst>
          </p:cNvPr>
          <p:cNvSpPr/>
          <p:nvPr/>
        </p:nvSpPr>
        <p:spPr>
          <a:xfrm>
            <a:off x="5526066" y="3265955"/>
            <a:ext cx="563369" cy="156318"/>
          </a:xfrm>
          <a:prstGeom prst="rect">
            <a:avLst/>
          </a:prstGeom>
          <a:solidFill>
            <a:srgbClr val="007F0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1B63D-B965-9147-AA18-39AE2CC260E4}"/>
              </a:ext>
            </a:extLst>
          </p:cNvPr>
          <p:cNvSpPr/>
          <p:nvPr/>
        </p:nvSpPr>
        <p:spPr>
          <a:xfrm>
            <a:off x="5526066" y="3697677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820EC-4C47-2D4F-9366-3FD04620FBA0}"/>
              </a:ext>
            </a:extLst>
          </p:cNvPr>
          <p:cNvSpPr/>
          <p:nvPr/>
        </p:nvSpPr>
        <p:spPr>
          <a:xfrm>
            <a:off x="5526066" y="3481816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6FA1C-D70F-C84F-B9D9-08BDE2CFF683}"/>
              </a:ext>
            </a:extLst>
          </p:cNvPr>
          <p:cNvSpPr/>
          <p:nvPr/>
        </p:nvSpPr>
        <p:spPr>
          <a:xfrm>
            <a:off x="5398926" y="2470818"/>
            <a:ext cx="794739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63C7A5-EAEF-B94B-B6D5-0E3333E34D1A}"/>
              </a:ext>
            </a:extLst>
          </p:cNvPr>
          <p:cNvSpPr/>
          <p:nvPr/>
        </p:nvSpPr>
        <p:spPr>
          <a:xfrm>
            <a:off x="5526066" y="3913538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0AD11-59F6-7340-A40B-15A04B8187C0}"/>
              </a:ext>
            </a:extLst>
          </p:cNvPr>
          <p:cNvSpPr/>
          <p:nvPr/>
        </p:nvSpPr>
        <p:spPr>
          <a:xfrm>
            <a:off x="5526066" y="4129399"/>
            <a:ext cx="563369" cy="156318"/>
          </a:xfrm>
          <a:prstGeom prst="rect">
            <a:avLst/>
          </a:prstGeom>
          <a:solidFill>
            <a:srgbClr val="007F0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E3889D-BFBB-E340-96E2-5AE99DBDF887}"/>
              </a:ext>
            </a:extLst>
          </p:cNvPr>
          <p:cNvSpPr/>
          <p:nvPr/>
        </p:nvSpPr>
        <p:spPr>
          <a:xfrm>
            <a:off x="5526066" y="4561121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48E40-12CE-434E-B6C3-217176A5FDCB}"/>
              </a:ext>
            </a:extLst>
          </p:cNvPr>
          <p:cNvSpPr/>
          <p:nvPr/>
        </p:nvSpPr>
        <p:spPr>
          <a:xfrm>
            <a:off x="5526066" y="4345260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1C675-97A7-E044-8EC7-5408351A3A42}"/>
              </a:ext>
            </a:extLst>
          </p:cNvPr>
          <p:cNvSpPr/>
          <p:nvPr/>
        </p:nvSpPr>
        <p:spPr>
          <a:xfrm>
            <a:off x="5526066" y="3073020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6785C0-0CE2-D744-AF15-6D2D8505EB2C}"/>
              </a:ext>
            </a:extLst>
          </p:cNvPr>
          <p:cNvSpPr/>
          <p:nvPr/>
        </p:nvSpPr>
        <p:spPr>
          <a:xfrm>
            <a:off x="5526066" y="3293860"/>
            <a:ext cx="563369" cy="9668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321DC6-D926-904D-80BF-8FB7A47A4D6E}"/>
              </a:ext>
            </a:extLst>
          </p:cNvPr>
          <p:cNvSpPr/>
          <p:nvPr/>
        </p:nvSpPr>
        <p:spPr>
          <a:xfrm>
            <a:off x="5526066" y="3510127"/>
            <a:ext cx="563369" cy="9668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B265AF-E3CD-3E47-BF5C-2850D96952AC}"/>
              </a:ext>
            </a:extLst>
          </p:cNvPr>
          <p:cNvSpPr/>
          <p:nvPr/>
        </p:nvSpPr>
        <p:spPr>
          <a:xfrm>
            <a:off x="5135127" y="3073656"/>
            <a:ext cx="263327" cy="225245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0976D9-1DB3-EA46-8009-CC40AB0F3DE6}"/>
              </a:ext>
            </a:extLst>
          </p:cNvPr>
          <p:cNvSpPr/>
          <p:nvPr/>
        </p:nvSpPr>
        <p:spPr>
          <a:xfrm>
            <a:off x="5526066" y="3709696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1CCA7-BF0C-F444-BEE9-6F4744B79067}"/>
              </a:ext>
            </a:extLst>
          </p:cNvPr>
          <p:cNvSpPr/>
          <p:nvPr/>
        </p:nvSpPr>
        <p:spPr>
          <a:xfrm>
            <a:off x="5526066" y="3944517"/>
            <a:ext cx="563368" cy="10235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7847E-31D1-764F-89DD-D56D9CE531E8}"/>
              </a:ext>
            </a:extLst>
          </p:cNvPr>
          <p:cNvSpPr/>
          <p:nvPr/>
        </p:nvSpPr>
        <p:spPr>
          <a:xfrm>
            <a:off x="5526066" y="4142759"/>
            <a:ext cx="563368" cy="10235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3E32B-62B0-3B4C-A2F8-A8C792A7E176}"/>
              </a:ext>
            </a:extLst>
          </p:cNvPr>
          <p:cNvSpPr/>
          <p:nvPr/>
        </p:nvSpPr>
        <p:spPr>
          <a:xfrm>
            <a:off x="5526066" y="4776982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43379C-6EF2-8A46-923D-B8BF5C678FA7}"/>
              </a:ext>
            </a:extLst>
          </p:cNvPr>
          <p:cNvSpPr/>
          <p:nvPr/>
        </p:nvSpPr>
        <p:spPr>
          <a:xfrm>
            <a:off x="5526066" y="4992843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F120DD-A6A2-D846-A713-D8F17B3D80A4}"/>
              </a:ext>
            </a:extLst>
          </p:cNvPr>
          <p:cNvSpPr/>
          <p:nvPr/>
        </p:nvSpPr>
        <p:spPr>
          <a:xfrm>
            <a:off x="4265615" y="1685243"/>
            <a:ext cx="3083669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2. Fooling </a:t>
            </a: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Prefetcher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79BD8D-E22E-DF46-B680-6460BAC621D2}"/>
              </a:ext>
            </a:extLst>
          </p:cNvPr>
          <p:cNvSpPr/>
          <p:nvPr/>
        </p:nvSpPr>
        <p:spPr>
          <a:xfrm>
            <a:off x="7601067" y="1750925"/>
            <a:ext cx="3329629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3. Fooling Replacement-Policy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C414DF-613F-2945-BB85-FE5C6A986386}"/>
              </a:ext>
            </a:extLst>
          </p:cNvPr>
          <p:cNvSpPr/>
          <p:nvPr/>
        </p:nvSpPr>
        <p:spPr>
          <a:xfrm>
            <a:off x="9148109" y="3097173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D2D1D7-1825-8446-8CFC-EBB56A280914}"/>
              </a:ext>
            </a:extLst>
          </p:cNvPr>
          <p:cNvSpPr/>
          <p:nvPr/>
        </p:nvSpPr>
        <p:spPr>
          <a:xfrm>
            <a:off x="9148109" y="3525501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C6E510-8DC6-9247-BCD9-F1ED9E11AE8F}"/>
              </a:ext>
            </a:extLst>
          </p:cNvPr>
          <p:cNvSpPr/>
          <p:nvPr/>
        </p:nvSpPr>
        <p:spPr>
          <a:xfrm>
            <a:off x="9148109" y="3752236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F1F267-C4DE-5C49-8201-4121C258A7A2}"/>
              </a:ext>
            </a:extLst>
          </p:cNvPr>
          <p:cNvSpPr/>
          <p:nvPr/>
        </p:nvSpPr>
        <p:spPr>
          <a:xfrm>
            <a:off x="9148109" y="3303673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1" name="Graphic 80" descr="Line arrow: Straight outline">
            <a:extLst>
              <a:ext uri="{FF2B5EF4-FFF2-40B4-BE49-F238E27FC236}">
                <a16:creationId xmlns:a16="http://schemas.microsoft.com/office/drawing/2014/main" id="{128F3557-D277-F049-BFA0-E4321A160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771005" y="2906703"/>
            <a:ext cx="497710" cy="513530"/>
          </a:xfrm>
          <a:prstGeom prst="rect">
            <a:avLst/>
          </a:prstGeom>
        </p:spPr>
      </p:pic>
      <p:pic>
        <p:nvPicPr>
          <p:cNvPr id="82" name="Graphic 81" descr="Line arrow: Straight outline">
            <a:extLst>
              <a:ext uri="{FF2B5EF4-FFF2-40B4-BE49-F238E27FC236}">
                <a16:creationId xmlns:a16="http://schemas.microsoft.com/office/drawing/2014/main" id="{96C7CAFC-23AD-5E40-A67A-3E0734D16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771005" y="3099268"/>
            <a:ext cx="497710" cy="513530"/>
          </a:xfrm>
          <a:prstGeom prst="rect">
            <a:avLst/>
          </a:prstGeom>
        </p:spPr>
      </p:pic>
      <p:pic>
        <p:nvPicPr>
          <p:cNvPr id="83" name="Graphic 82" descr="Line arrow: Straight outline">
            <a:extLst>
              <a:ext uri="{FF2B5EF4-FFF2-40B4-BE49-F238E27FC236}">
                <a16:creationId xmlns:a16="http://schemas.microsoft.com/office/drawing/2014/main" id="{73C4396C-DF30-8548-B119-86C50C04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761989" y="3326479"/>
            <a:ext cx="497710" cy="513530"/>
          </a:xfrm>
          <a:prstGeom prst="rect">
            <a:avLst/>
          </a:prstGeom>
        </p:spPr>
      </p:pic>
      <p:pic>
        <p:nvPicPr>
          <p:cNvPr id="84" name="Graphic 83" descr="Line arrow: Straight outline">
            <a:extLst>
              <a:ext uri="{FF2B5EF4-FFF2-40B4-BE49-F238E27FC236}">
                <a16:creationId xmlns:a16="http://schemas.microsoft.com/office/drawing/2014/main" id="{104A5BF7-A41B-E84F-B61B-983683081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752973" y="3552137"/>
            <a:ext cx="497710" cy="51353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B8E9F884-FB2A-B840-9C37-6F30AD0C2EE5}"/>
              </a:ext>
            </a:extLst>
          </p:cNvPr>
          <p:cNvSpPr/>
          <p:nvPr/>
        </p:nvSpPr>
        <p:spPr>
          <a:xfrm>
            <a:off x="8690066" y="3040658"/>
            <a:ext cx="263327" cy="225245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3DC6E7F-E090-024C-B3D4-4BA21BAA381A}"/>
              </a:ext>
            </a:extLst>
          </p:cNvPr>
          <p:cNvGrpSpPr/>
          <p:nvPr/>
        </p:nvGrpSpPr>
        <p:grpSpPr>
          <a:xfrm>
            <a:off x="945369" y="1718183"/>
            <a:ext cx="3329629" cy="3422011"/>
            <a:chOff x="8165666" y="1419630"/>
            <a:chExt cx="3329629" cy="342201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9E0D49-70E9-F34D-BAF8-7675CE133F4D}"/>
                </a:ext>
              </a:extLst>
            </p:cNvPr>
            <p:cNvSpPr/>
            <p:nvPr/>
          </p:nvSpPr>
          <p:spPr>
            <a:xfrm>
              <a:off x="8165666" y="1419630"/>
              <a:ext cx="3329629" cy="599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u="sng" dirty="0">
                  <a:solidFill>
                    <a:schemeClr val="tx1"/>
                  </a:solidFill>
                </a:rPr>
                <a:t>1. Rate-Matching</a:t>
              </a:r>
            </a:p>
            <a:p>
              <a:pPr algn="ctr"/>
              <a:r>
                <a:rPr lang="en-US" sz="2800" b="1" u="sng" dirty="0">
                  <a:solidFill>
                    <a:schemeClr val="tx1"/>
                  </a:solidFill>
                </a:rPr>
                <a:t>Sender &amp; Receiver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6BFC08-08CE-1142-9164-15656B3B9CA1}"/>
                </a:ext>
              </a:extLst>
            </p:cNvPr>
            <p:cNvGrpSpPr/>
            <p:nvPr/>
          </p:nvGrpSpPr>
          <p:grpSpPr>
            <a:xfrm>
              <a:off x="9265234" y="2163298"/>
              <a:ext cx="794739" cy="2678343"/>
              <a:chOff x="5405492" y="2265874"/>
              <a:chExt cx="794739" cy="2678343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ADC8046-83A6-224A-9B3E-A38FD71B2896}"/>
                  </a:ext>
                </a:extLst>
              </p:cNvPr>
              <p:cNvSpPr/>
              <p:nvPr/>
            </p:nvSpPr>
            <p:spPr>
              <a:xfrm>
                <a:off x="5532632" y="2845150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7477888-C2CD-4549-8520-3ABE5DABBA2E}"/>
                  </a:ext>
                </a:extLst>
              </p:cNvPr>
              <p:cNvSpPr/>
              <p:nvPr/>
            </p:nvSpPr>
            <p:spPr>
              <a:xfrm>
                <a:off x="5532632" y="3061011"/>
                <a:ext cx="563369" cy="156318"/>
              </a:xfrm>
              <a:prstGeom prst="rect">
                <a:avLst/>
              </a:prstGeom>
              <a:solidFill>
                <a:srgbClr val="007F0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FCA4381-5C80-9045-A83C-B37F6842E19E}"/>
                  </a:ext>
                </a:extLst>
              </p:cNvPr>
              <p:cNvSpPr/>
              <p:nvPr/>
            </p:nvSpPr>
            <p:spPr>
              <a:xfrm>
                <a:off x="5532632" y="3492733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074E372-2672-B140-8230-4472960F3123}"/>
                  </a:ext>
                </a:extLst>
              </p:cNvPr>
              <p:cNvSpPr/>
              <p:nvPr/>
            </p:nvSpPr>
            <p:spPr>
              <a:xfrm>
                <a:off x="5532632" y="3276872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8178DA0-1D49-9540-A84F-0CA63E046846}"/>
                  </a:ext>
                </a:extLst>
              </p:cNvPr>
              <p:cNvSpPr/>
              <p:nvPr/>
            </p:nvSpPr>
            <p:spPr>
              <a:xfrm>
                <a:off x="5405492" y="2265874"/>
                <a:ext cx="794739" cy="5997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LLC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9206E0A-66DC-4043-A514-E6B1D789C5C2}"/>
                  </a:ext>
                </a:extLst>
              </p:cNvPr>
              <p:cNvSpPr/>
              <p:nvPr/>
            </p:nvSpPr>
            <p:spPr>
              <a:xfrm>
                <a:off x="5532632" y="3708594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2D6DE4E-E9E4-9B40-91CB-EE46DC8E2CD0}"/>
                  </a:ext>
                </a:extLst>
              </p:cNvPr>
              <p:cNvSpPr/>
              <p:nvPr/>
            </p:nvSpPr>
            <p:spPr>
              <a:xfrm>
                <a:off x="5532632" y="3924455"/>
                <a:ext cx="563369" cy="156318"/>
              </a:xfrm>
              <a:prstGeom prst="rect">
                <a:avLst/>
              </a:prstGeom>
              <a:solidFill>
                <a:srgbClr val="007F0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88F2A21-1CD5-5047-B208-085CC8619E12}"/>
                  </a:ext>
                </a:extLst>
              </p:cNvPr>
              <p:cNvSpPr/>
              <p:nvPr/>
            </p:nvSpPr>
            <p:spPr>
              <a:xfrm>
                <a:off x="5532632" y="4356177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EE3CAC8-CCC1-5A46-9238-B81A603DFAA1}"/>
                  </a:ext>
                </a:extLst>
              </p:cNvPr>
              <p:cNvSpPr/>
              <p:nvPr/>
            </p:nvSpPr>
            <p:spPr>
              <a:xfrm>
                <a:off x="5532632" y="4140316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D531EBF-82B1-DC48-9570-BF8264DF6C78}"/>
                  </a:ext>
                </a:extLst>
              </p:cNvPr>
              <p:cNvSpPr/>
              <p:nvPr/>
            </p:nvSpPr>
            <p:spPr>
              <a:xfrm>
                <a:off x="5532632" y="2868076"/>
                <a:ext cx="563368" cy="10235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42BFB8D-E8FF-4046-B791-15C35A5BFCC6}"/>
                  </a:ext>
                </a:extLst>
              </p:cNvPr>
              <p:cNvSpPr/>
              <p:nvPr/>
            </p:nvSpPr>
            <p:spPr>
              <a:xfrm>
                <a:off x="5541711" y="3308814"/>
                <a:ext cx="563368" cy="10235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C9EAF34-89DC-6E41-829B-4DD2D2F04BD5}"/>
                  </a:ext>
                </a:extLst>
              </p:cNvPr>
              <p:cNvSpPr/>
              <p:nvPr/>
            </p:nvSpPr>
            <p:spPr>
              <a:xfrm>
                <a:off x="5532632" y="4572038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0491EED-7BB6-B84E-97CB-467CB9BB65AA}"/>
                  </a:ext>
                </a:extLst>
              </p:cNvPr>
              <p:cNvSpPr/>
              <p:nvPr/>
            </p:nvSpPr>
            <p:spPr>
              <a:xfrm>
                <a:off x="5532632" y="4787899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2E1AF6A-34B6-9048-A122-2527C900E818}"/>
                  </a:ext>
                </a:extLst>
              </p:cNvPr>
              <p:cNvSpPr/>
              <p:nvPr/>
            </p:nvSpPr>
            <p:spPr>
              <a:xfrm>
                <a:off x="5533550" y="3519682"/>
                <a:ext cx="563368" cy="10235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5082E0B-6553-544E-BDCA-BBD1846D0D1E}"/>
                  </a:ext>
                </a:extLst>
              </p:cNvPr>
              <p:cNvSpPr/>
              <p:nvPr/>
            </p:nvSpPr>
            <p:spPr>
              <a:xfrm>
                <a:off x="5541711" y="3094197"/>
                <a:ext cx="563368" cy="10235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B808C5E-FD0E-D54C-AD38-AA54C5BC7C9B}"/>
                  </a:ext>
                </a:extLst>
              </p:cNvPr>
              <p:cNvSpPr/>
              <p:nvPr/>
            </p:nvSpPr>
            <p:spPr>
              <a:xfrm>
                <a:off x="5541711" y="3730980"/>
                <a:ext cx="563368" cy="10235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9032BDC6-6598-B540-B3D9-6E79D1208F30}"/>
              </a:ext>
            </a:extLst>
          </p:cNvPr>
          <p:cNvSpPr/>
          <p:nvPr/>
        </p:nvSpPr>
        <p:spPr>
          <a:xfrm>
            <a:off x="2662721" y="2987682"/>
            <a:ext cx="263327" cy="2252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326B520-2CB6-9F4B-AB8C-2ED4CA51C88A}"/>
              </a:ext>
            </a:extLst>
          </p:cNvPr>
          <p:cNvSpPr/>
          <p:nvPr/>
        </p:nvSpPr>
        <p:spPr>
          <a:xfrm>
            <a:off x="1948944" y="3630992"/>
            <a:ext cx="263327" cy="225245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09B3CD9-E129-0048-9329-E3519EC72A49}"/>
              </a:ext>
            </a:extLst>
          </p:cNvPr>
          <p:cNvSpPr/>
          <p:nvPr/>
        </p:nvSpPr>
        <p:spPr>
          <a:xfrm>
            <a:off x="1414913" y="5812114"/>
            <a:ext cx="8448863" cy="59977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Challenges for Streamline &amp; All Future Asynchronous Channels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4BE34-E4EF-8849-83E5-ED1D2F0BEDFF}"/>
              </a:ext>
            </a:extLst>
          </p:cNvPr>
          <p:cNvSpPr txBox="1"/>
          <p:nvPr/>
        </p:nvSpPr>
        <p:spPr>
          <a:xfrm>
            <a:off x="4365002" y="4006931"/>
            <a:ext cx="127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Prefetched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508F00-6B14-D74C-A169-25020301B2BD}"/>
              </a:ext>
            </a:extLst>
          </p:cNvPr>
          <p:cNvSpPr/>
          <p:nvPr/>
        </p:nvSpPr>
        <p:spPr>
          <a:xfrm>
            <a:off x="5526066" y="4363273"/>
            <a:ext cx="563368" cy="10235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139A1FB-19FE-3945-A6B9-B2CCCAA7DE6E}"/>
              </a:ext>
            </a:extLst>
          </p:cNvPr>
          <p:cNvSpPr txBox="1"/>
          <p:nvPr/>
        </p:nvSpPr>
        <p:spPr>
          <a:xfrm>
            <a:off x="9711477" y="3885267"/>
            <a:ext cx="199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Evicted by </a:t>
            </a:r>
          </a:p>
          <a:p>
            <a:r>
              <a:rPr lang="en-US" dirty="0"/>
              <a:t>Replacement policy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3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558"/>
    </mc:Choice>
    <mc:Fallback xmlns="">
      <p:transition spd="slow" advTm="102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-3.33333E-6 L 0.00169 0.2738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36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125E-6 -3.33333E-6 L 0.00222 0.196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98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8287 " pathEditMode="relative" ptsTypes="AA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7" grpId="1" animBg="1"/>
      <p:bldP spid="8" grpId="1" animBg="1"/>
      <p:bldP spid="9" grpId="0"/>
      <p:bldP spid="11" grpId="1" animBg="1"/>
      <p:bldP spid="12" grpId="1" animBg="1"/>
      <p:bldP spid="13" grpId="1" animBg="1"/>
      <p:bldP spid="14" grpId="1" animBg="1"/>
      <p:bldP spid="15" grpId="0" animBg="1"/>
      <p:bldP spid="16" grpId="1" animBg="1"/>
      <p:bldP spid="17" grpId="1" animBg="1"/>
      <p:bldP spid="18" grpId="0" animBg="1"/>
      <p:bldP spid="18" grpId="2" animBg="1"/>
      <p:bldP spid="18" grpId="3" animBg="1"/>
      <p:bldP spid="18" grpId="4" animBg="1"/>
      <p:bldP spid="19" grpId="0" animBg="1"/>
      <p:bldP spid="20" grpId="0" animBg="1"/>
      <p:bldP spid="21" grpId="0" animBg="1"/>
      <p:bldP spid="24" grpId="1" animBg="1"/>
      <p:bldP spid="25" grpId="1" animBg="1"/>
      <p:bldP spid="37" grpId="0"/>
      <p:bldP spid="38" grpId="0"/>
      <p:bldP spid="50" grpId="0" animBg="1"/>
      <p:bldP spid="50" grpId="1" animBg="1"/>
      <p:bldP spid="54" grpId="0" animBg="1"/>
      <p:bldP spid="54" grpId="1" animBg="1"/>
      <p:bldP spid="60" grpId="0" animBg="1"/>
      <p:bldP spid="60" grpId="1" animBg="1"/>
      <p:bldP spid="61" grpId="0" animBg="1"/>
      <p:bldP spid="61" grpId="1" animBg="1"/>
      <p:bldP spid="86" grpId="2" animBg="1"/>
      <p:bldP spid="86" grpId="3" animBg="1"/>
      <p:bldP spid="108" grpId="0" animBg="1"/>
      <p:bldP spid="108" grpId="1" animBg="1"/>
      <p:bldP spid="111" grpId="0" animBg="1"/>
      <p:bldP spid="111" grpId="1" animBg="1"/>
      <p:bldP spid="85" grpId="1" animBg="1"/>
      <p:bldP spid="4" grpId="0"/>
      <p:bldP spid="107" grpId="0" animBg="1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9D3-2266-8649-9B39-6638BC75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" y="152602"/>
            <a:ext cx="12364872" cy="711321"/>
          </a:xfrm>
        </p:spPr>
        <p:txBody>
          <a:bodyPr>
            <a:noAutofit/>
          </a:bodyPr>
          <a:lstStyle/>
          <a:p>
            <a:r>
              <a:rPr lang="en-US" sz="3600" dirty="0"/>
              <a:t>Contribution-1: Rate-Matching Sender &amp; Receiver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3DC6E7F-E090-024C-B3D4-4BA21BAA381A}"/>
              </a:ext>
            </a:extLst>
          </p:cNvPr>
          <p:cNvGrpSpPr/>
          <p:nvPr/>
        </p:nvGrpSpPr>
        <p:grpSpPr>
          <a:xfrm>
            <a:off x="176784" y="1224251"/>
            <a:ext cx="3329629" cy="3422389"/>
            <a:chOff x="7845332" y="1419252"/>
            <a:chExt cx="3329629" cy="3422389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9E0D49-70E9-F34D-BAF8-7675CE133F4D}"/>
                </a:ext>
              </a:extLst>
            </p:cNvPr>
            <p:cNvSpPr/>
            <p:nvPr/>
          </p:nvSpPr>
          <p:spPr>
            <a:xfrm>
              <a:off x="7845332" y="1419252"/>
              <a:ext cx="3329629" cy="599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u="sng" dirty="0">
                  <a:solidFill>
                    <a:schemeClr val="tx1"/>
                  </a:solidFill>
                </a:rPr>
                <a:t>Rate-Matching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6BFC08-08CE-1142-9164-15656B3B9CA1}"/>
                </a:ext>
              </a:extLst>
            </p:cNvPr>
            <p:cNvGrpSpPr/>
            <p:nvPr/>
          </p:nvGrpSpPr>
          <p:grpSpPr>
            <a:xfrm>
              <a:off x="9265234" y="2163298"/>
              <a:ext cx="794739" cy="2678343"/>
              <a:chOff x="5405492" y="2265874"/>
              <a:chExt cx="794739" cy="2678343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ADC8046-83A6-224A-9B3E-A38FD71B2896}"/>
                  </a:ext>
                </a:extLst>
              </p:cNvPr>
              <p:cNvSpPr/>
              <p:nvPr/>
            </p:nvSpPr>
            <p:spPr>
              <a:xfrm>
                <a:off x="5532632" y="2845150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7477888-C2CD-4549-8520-3ABE5DABBA2E}"/>
                  </a:ext>
                </a:extLst>
              </p:cNvPr>
              <p:cNvSpPr/>
              <p:nvPr/>
            </p:nvSpPr>
            <p:spPr>
              <a:xfrm>
                <a:off x="5532632" y="3061011"/>
                <a:ext cx="563369" cy="156318"/>
              </a:xfrm>
              <a:prstGeom prst="rect">
                <a:avLst/>
              </a:prstGeom>
              <a:solidFill>
                <a:srgbClr val="007F0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FCA4381-5C80-9045-A83C-B37F6842E19E}"/>
                  </a:ext>
                </a:extLst>
              </p:cNvPr>
              <p:cNvSpPr/>
              <p:nvPr/>
            </p:nvSpPr>
            <p:spPr>
              <a:xfrm>
                <a:off x="5532632" y="3492733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074E372-2672-B140-8230-4472960F3123}"/>
                  </a:ext>
                </a:extLst>
              </p:cNvPr>
              <p:cNvSpPr/>
              <p:nvPr/>
            </p:nvSpPr>
            <p:spPr>
              <a:xfrm>
                <a:off x="5532632" y="3276872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8178DA0-1D49-9540-A84F-0CA63E046846}"/>
                  </a:ext>
                </a:extLst>
              </p:cNvPr>
              <p:cNvSpPr/>
              <p:nvPr/>
            </p:nvSpPr>
            <p:spPr>
              <a:xfrm>
                <a:off x="5405492" y="2265874"/>
                <a:ext cx="794739" cy="5997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LLC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9206E0A-66DC-4043-A514-E6B1D789C5C2}"/>
                  </a:ext>
                </a:extLst>
              </p:cNvPr>
              <p:cNvSpPr/>
              <p:nvPr/>
            </p:nvSpPr>
            <p:spPr>
              <a:xfrm>
                <a:off x="5532632" y="3708594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2D6DE4E-E9E4-9B40-91CB-EE46DC8E2CD0}"/>
                  </a:ext>
                </a:extLst>
              </p:cNvPr>
              <p:cNvSpPr/>
              <p:nvPr/>
            </p:nvSpPr>
            <p:spPr>
              <a:xfrm>
                <a:off x="5532632" y="3924455"/>
                <a:ext cx="563369" cy="156318"/>
              </a:xfrm>
              <a:prstGeom prst="rect">
                <a:avLst/>
              </a:prstGeom>
              <a:solidFill>
                <a:srgbClr val="007F0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88F2A21-1CD5-5047-B208-085CC8619E12}"/>
                  </a:ext>
                </a:extLst>
              </p:cNvPr>
              <p:cNvSpPr/>
              <p:nvPr/>
            </p:nvSpPr>
            <p:spPr>
              <a:xfrm>
                <a:off x="5532632" y="4356177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EE3CAC8-CCC1-5A46-9238-B81A603DFAA1}"/>
                  </a:ext>
                </a:extLst>
              </p:cNvPr>
              <p:cNvSpPr/>
              <p:nvPr/>
            </p:nvSpPr>
            <p:spPr>
              <a:xfrm>
                <a:off x="5532632" y="4140316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D531EBF-82B1-DC48-9570-BF8264DF6C78}"/>
                  </a:ext>
                </a:extLst>
              </p:cNvPr>
              <p:cNvSpPr/>
              <p:nvPr/>
            </p:nvSpPr>
            <p:spPr>
              <a:xfrm>
                <a:off x="5532632" y="2868076"/>
                <a:ext cx="563368" cy="10235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42BFB8D-E8FF-4046-B791-15C35A5BFCC6}"/>
                  </a:ext>
                </a:extLst>
              </p:cNvPr>
              <p:cNvSpPr/>
              <p:nvPr/>
            </p:nvSpPr>
            <p:spPr>
              <a:xfrm>
                <a:off x="5532632" y="3311108"/>
                <a:ext cx="563368" cy="10235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C9EAF34-89DC-6E41-829B-4DD2D2F04BD5}"/>
                  </a:ext>
                </a:extLst>
              </p:cNvPr>
              <p:cNvSpPr/>
              <p:nvPr/>
            </p:nvSpPr>
            <p:spPr>
              <a:xfrm>
                <a:off x="5532632" y="4572038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0491EED-7BB6-B84E-97CB-467CB9BB65AA}"/>
                  </a:ext>
                </a:extLst>
              </p:cNvPr>
              <p:cNvSpPr/>
              <p:nvPr/>
            </p:nvSpPr>
            <p:spPr>
              <a:xfrm>
                <a:off x="5532632" y="4787899"/>
                <a:ext cx="563369" cy="156318"/>
              </a:xfrm>
              <a:prstGeom prst="rect">
                <a:avLst/>
              </a:prstGeom>
              <a:solidFill>
                <a:srgbClr val="00800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2E1AF6A-34B6-9048-A122-2527C900E818}"/>
                  </a:ext>
                </a:extLst>
              </p:cNvPr>
              <p:cNvSpPr/>
              <p:nvPr/>
            </p:nvSpPr>
            <p:spPr>
              <a:xfrm>
                <a:off x="5532632" y="3514289"/>
                <a:ext cx="563368" cy="10235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5082E0B-6553-544E-BDCA-BBD1846D0D1E}"/>
                  </a:ext>
                </a:extLst>
              </p:cNvPr>
              <p:cNvSpPr/>
              <p:nvPr/>
            </p:nvSpPr>
            <p:spPr>
              <a:xfrm>
                <a:off x="5532632" y="3095683"/>
                <a:ext cx="563368" cy="10235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B808C5E-FD0E-D54C-AD38-AA54C5BC7C9B}"/>
                  </a:ext>
                </a:extLst>
              </p:cNvPr>
              <p:cNvSpPr/>
              <p:nvPr/>
            </p:nvSpPr>
            <p:spPr>
              <a:xfrm>
                <a:off x="5532332" y="3743722"/>
                <a:ext cx="563368" cy="10235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9032BDC6-6598-B540-B3D9-6E79D1208F30}"/>
              </a:ext>
            </a:extLst>
          </p:cNvPr>
          <p:cNvSpPr/>
          <p:nvPr/>
        </p:nvSpPr>
        <p:spPr>
          <a:xfrm>
            <a:off x="2214470" y="2494128"/>
            <a:ext cx="263327" cy="22524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326B520-2CB6-9F4B-AB8C-2ED4CA51C88A}"/>
              </a:ext>
            </a:extLst>
          </p:cNvPr>
          <p:cNvSpPr/>
          <p:nvPr/>
        </p:nvSpPr>
        <p:spPr>
          <a:xfrm>
            <a:off x="1500693" y="3137438"/>
            <a:ext cx="263327" cy="225245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D1B284CF-BAC5-0848-90A8-CB351AA3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413" y="1288118"/>
            <a:ext cx="8685587" cy="467751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b="1" dirty="0"/>
              <a:t>Remove Payload-Dependent Rate-Variation </a:t>
            </a:r>
          </a:p>
          <a:p>
            <a:pPr marL="342900" indent="0">
              <a:spcBef>
                <a:spcPts val="600"/>
              </a:spcBef>
              <a:buNone/>
            </a:pPr>
            <a:r>
              <a:rPr lang="en-US" sz="1800" b="1" dirty="0"/>
              <a:t>with PRNG Channel-Encoding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Tx-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Payload-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^ PRNG-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/>
              <a:t>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Rx-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^ PRNG-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" indent="0">
              <a:buNone/>
            </a:pPr>
            <a:r>
              <a:rPr lang="en-US" sz="1800" b="1" dirty="0"/>
              <a:t>2. Match Sender &amp; Receiver Operations</a:t>
            </a:r>
          </a:p>
          <a:p>
            <a:pPr marL="352425" indent="-342900"/>
            <a:r>
              <a:rPr lang="en-US" sz="1600" dirty="0"/>
              <a:t>Add timer instruction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rdtscp</a:t>
            </a:r>
            <a:r>
              <a:rPr lang="en-US" sz="1600" dirty="0"/>
              <a:t>) to Sender &amp; throttle its rate to match the Receiver</a:t>
            </a:r>
          </a:p>
          <a:p>
            <a:pPr marL="0" indent="0">
              <a:buNone/>
            </a:pPr>
            <a:endParaRPr lang="en-US" sz="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" indent="0">
              <a:buNone/>
            </a:pPr>
            <a:r>
              <a:rPr lang="en-US" sz="1800" b="1" dirty="0"/>
              <a:t>3. Coarse-Grain Synchronization Every 200K bits (using any Covert-Channel)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B17759B7-710D-C943-99B4-7ECE11F9A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457" y="3948218"/>
            <a:ext cx="4864100" cy="27051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FBA9454-891F-7D40-AACE-25473A13D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457" y="3948218"/>
            <a:ext cx="4864100" cy="27051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5A594F0-F112-5545-9E7D-A3B8D9231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457" y="3948218"/>
            <a:ext cx="4864100" cy="27051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19F4CB80-4583-F448-904F-5B2CB52D0F6E}"/>
              </a:ext>
            </a:extLst>
          </p:cNvPr>
          <p:cNvSpPr/>
          <p:nvPr/>
        </p:nvSpPr>
        <p:spPr>
          <a:xfrm>
            <a:off x="5621231" y="4386369"/>
            <a:ext cx="1740310" cy="914400"/>
          </a:xfrm>
          <a:prstGeom prst="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8EBFA24-9716-BC41-A673-A198777C64F3}"/>
              </a:ext>
            </a:extLst>
          </p:cNvPr>
          <p:cNvSpPr/>
          <p:nvPr/>
        </p:nvSpPr>
        <p:spPr>
          <a:xfrm>
            <a:off x="5621231" y="4314013"/>
            <a:ext cx="194433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PRNG-Modulation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7CFB035-7133-414B-91E4-67A05469C837}"/>
              </a:ext>
            </a:extLst>
          </p:cNvPr>
          <p:cNvSpPr/>
          <p:nvPr/>
        </p:nvSpPr>
        <p:spPr>
          <a:xfrm>
            <a:off x="5621231" y="4955250"/>
            <a:ext cx="194433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+ Coarse-Grain Sync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0466083-BC11-8646-AFA5-5D66433B98E0}"/>
              </a:ext>
            </a:extLst>
          </p:cNvPr>
          <p:cNvSpPr/>
          <p:nvPr/>
        </p:nvSpPr>
        <p:spPr>
          <a:xfrm>
            <a:off x="5621231" y="4601477"/>
            <a:ext cx="194433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+ Throttling 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34D61C-6EA9-8F4E-9341-FFB2B2D40B11}"/>
              </a:ext>
            </a:extLst>
          </p:cNvPr>
          <p:cNvGrpSpPr/>
          <p:nvPr/>
        </p:nvGrpSpPr>
        <p:grpSpPr>
          <a:xfrm>
            <a:off x="9623800" y="1251422"/>
            <a:ext cx="2391416" cy="1864466"/>
            <a:chOff x="9690100" y="1244111"/>
            <a:chExt cx="2391416" cy="186446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D17F5AD-519E-4543-8BD9-9346D5BB6D5E}"/>
                </a:ext>
              </a:extLst>
            </p:cNvPr>
            <p:cNvGrpSpPr/>
            <p:nvPr/>
          </p:nvGrpSpPr>
          <p:grpSpPr>
            <a:xfrm>
              <a:off x="9690100" y="1246786"/>
              <a:ext cx="2391416" cy="1861791"/>
              <a:chOff x="9807679" y="1062593"/>
              <a:chExt cx="2391416" cy="1861791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A98771-F9DA-DE47-9C80-0E4F5BD0BE08}"/>
                  </a:ext>
                </a:extLst>
              </p:cNvPr>
              <p:cNvSpPr txBox="1"/>
              <p:nvPr/>
            </p:nvSpPr>
            <p:spPr>
              <a:xfrm>
                <a:off x="9850211" y="1071146"/>
                <a:ext cx="93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Sender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E07A3D5-EB86-2344-A066-E30C35927406}"/>
                  </a:ext>
                </a:extLst>
              </p:cNvPr>
              <p:cNvSpPr txBox="1"/>
              <p:nvPr/>
            </p:nvSpPr>
            <p:spPr>
              <a:xfrm>
                <a:off x="11090508" y="1062593"/>
                <a:ext cx="1108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Receiver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1FD0496-0F8F-534E-BF3C-AFC76C54D705}"/>
                  </a:ext>
                </a:extLst>
              </p:cNvPr>
              <p:cNvSpPr txBox="1"/>
              <p:nvPr/>
            </p:nvSpPr>
            <p:spPr>
              <a:xfrm>
                <a:off x="9807679" y="1447056"/>
                <a:ext cx="223881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LLC-Miss</a:t>
                </a:r>
                <a:r>
                  <a:rPr lang="en-US" dirty="0"/>
                  <a:t>   1   LLC-Hit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LLC-Miss</a:t>
                </a:r>
                <a:r>
                  <a:rPr lang="en-US" dirty="0"/>
                  <a:t>   1   LLC-Hit</a:t>
                </a:r>
              </a:p>
              <a:p>
                <a:r>
                  <a:rPr lang="en-US" dirty="0"/>
                  <a:t>Skipped    0   </a:t>
                </a:r>
                <a:r>
                  <a:rPr lang="en-US" b="1" dirty="0">
                    <a:solidFill>
                      <a:srgbClr val="C00000"/>
                    </a:solidFill>
                  </a:rPr>
                  <a:t>LLC-Miss</a:t>
                </a:r>
              </a:p>
              <a:p>
                <a:r>
                  <a:rPr lang="en-US" dirty="0"/>
                  <a:t>Skipped    0   </a:t>
                </a:r>
                <a:r>
                  <a:rPr lang="en-US" b="1" dirty="0">
                    <a:solidFill>
                      <a:srgbClr val="C00000"/>
                    </a:solidFill>
                  </a:rPr>
                  <a:t>LLC-Miss</a:t>
                </a:r>
              </a:p>
              <a:p>
                <a:endParaRPr 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6CAB4B1-5B26-C14F-85DD-7C14D9CF2672}"/>
                </a:ext>
              </a:extLst>
            </p:cNvPr>
            <p:cNvSpPr txBox="1"/>
            <p:nvPr/>
          </p:nvSpPr>
          <p:spPr>
            <a:xfrm>
              <a:off x="10571486" y="1244111"/>
              <a:ext cx="521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/>
                <a:t>Bit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8814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267"/>
    </mc:Choice>
    <mc:Fallback xmlns="">
      <p:transition spd="slow" advTm="3712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1.48148E-6 L 0.00169 0.2738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6 1.48148E-6 L 0.00221 0.1969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8" grpId="1" animBg="1"/>
      <p:bldP spid="111" grpId="0" animBg="1"/>
      <p:bldP spid="111" grpId="1" animBg="1"/>
      <p:bldP spid="116" grpId="0" animBg="1"/>
      <p:bldP spid="117" grpId="0"/>
      <p:bldP spid="118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F9D3-2266-8649-9B39-6638BC75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" y="152602"/>
            <a:ext cx="12364872" cy="711321"/>
          </a:xfrm>
        </p:spPr>
        <p:txBody>
          <a:bodyPr>
            <a:noAutofit/>
          </a:bodyPr>
          <a:lstStyle/>
          <a:p>
            <a:r>
              <a:rPr lang="en-US" sz="3600" dirty="0"/>
              <a:t>Contributions-2,3: Fooling Prefetcher, </a:t>
            </a:r>
            <a:r>
              <a:rPr lang="en-US" sz="3600" dirty="0" err="1"/>
              <a:t>Repl</a:t>
            </a:r>
            <a:r>
              <a:rPr lang="en-US" sz="3600" dirty="0"/>
              <a:t>-Policy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14AFE-460A-3641-80ED-8B230ADC392B}"/>
              </a:ext>
            </a:extLst>
          </p:cNvPr>
          <p:cNvSpPr/>
          <p:nvPr/>
        </p:nvSpPr>
        <p:spPr>
          <a:xfrm>
            <a:off x="2880089" y="2789698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0641FD-ADDE-0E49-8CAB-09EF9753E76C}"/>
              </a:ext>
            </a:extLst>
          </p:cNvPr>
          <p:cNvSpPr/>
          <p:nvPr/>
        </p:nvSpPr>
        <p:spPr>
          <a:xfrm>
            <a:off x="2880089" y="3005559"/>
            <a:ext cx="563369" cy="156318"/>
          </a:xfrm>
          <a:prstGeom prst="rect">
            <a:avLst/>
          </a:prstGeom>
          <a:solidFill>
            <a:srgbClr val="007F0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1B63D-B965-9147-AA18-39AE2CC260E4}"/>
              </a:ext>
            </a:extLst>
          </p:cNvPr>
          <p:cNvSpPr/>
          <p:nvPr/>
        </p:nvSpPr>
        <p:spPr>
          <a:xfrm>
            <a:off x="2880089" y="3437281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820EC-4C47-2D4F-9366-3FD04620FBA0}"/>
              </a:ext>
            </a:extLst>
          </p:cNvPr>
          <p:cNvSpPr/>
          <p:nvPr/>
        </p:nvSpPr>
        <p:spPr>
          <a:xfrm>
            <a:off x="2880089" y="3221420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6FA1C-D70F-C84F-B9D9-08BDE2CFF683}"/>
              </a:ext>
            </a:extLst>
          </p:cNvPr>
          <p:cNvSpPr/>
          <p:nvPr/>
        </p:nvSpPr>
        <p:spPr>
          <a:xfrm>
            <a:off x="2752949" y="2210422"/>
            <a:ext cx="794739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DA4E53-21AB-6547-8351-8002E64BCC5B}"/>
              </a:ext>
            </a:extLst>
          </p:cNvPr>
          <p:cNvSpPr/>
          <p:nvPr/>
        </p:nvSpPr>
        <p:spPr>
          <a:xfrm>
            <a:off x="2073664" y="5203007"/>
            <a:ext cx="2153308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Prefetcher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63C7A5-EAEF-B94B-B6D5-0E3333E34D1A}"/>
              </a:ext>
            </a:extLst>
          </p:cNvPr>
          <p:cNvSpPr/>
          <p:nvPr/>
        </p:nvSpPr>
        <p:spPr>
          <a:xfrm>
            <a:off x="2880089" y="3653142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0AD11-59F6-7340-A40B-15A04B8187C0}"/>
              </a:ext>
            </a:extLst>
          </p:cNvPr>
          <p:cNvSpPr/>
          <p:nvPr/>
        </p:nvSpPr>
        <p:spPr>
          <a:xfrm>
            <a:off x="2880089" y="3869003"/>
            <a:ext cx="563369" cy="156318"/>
          </a:xfrm>
          <a:prstGeom prst="rect">
            <a:avLst/>
          </a:prstGeom>
          <a:solidFill>
            <a:srgbClr val="007F0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E3889D-BFBB-E340-96E2-5AE99DBDF887}"/>
              </a:ext>
            </a:extLst>
          </p:cNvPr>
          <p:cNvSpPr/>
          <p:nvPr/>
        </p:nvSpPr>
        <p:spPr>
          <a:xfrm>
            <a:off x="2880089" y="4300725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48E40-12CE-434E-B6C3-217176A5FDCB}"/>
              </a:ext>
            </a:extLst>
          </p:cNvPr>
          <p:cNvSpPr/>
          <p:nvPr/>
        </p:nvSpPr>
        <p:spPr>
          <a:xfrm>
            <a:off x="2880089" y="4084864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1C675-97A7-E044-8EC7-5408351A3A42}"/>
              </a:ext>
            </a:extLst>
          </p:cNvPr>
          <p:cNvSpPr/>
          <p:nvPr/>
        </p:nvSpPr>
        <p:spPr>
          <a:xfrm>
            <a:off x="2880089" y="2812624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6785C0-0CE2-D744-AF15-6D2D8505EB2C}"/>
              </a:ext>
            </a:extLst>
          </p:cNvPr>
          <p:cNvSpPr/>
          <p:nvPr/>
        </p:nvSpPr>
        <p:spPr>
          <a:xfrm>
            <a:off x="2880089" y="3033464"/>
            <a:ext cx="563369" cy="9668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321DC6-D926-904D-80BF-8FB7A47A4D6E}"/>
              </a:ext>
            </a:extLst>
          </p:cNvPr>
          <p:cNvSpPr/>
          <p:nvPr/>
        </p:nvSpPr>
        <p:spPr>
          <a:xfrm>
            <a:off x="2880089" y="3249731"/>
            <a:ext cx="563369" cy="9668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B265AF-E3CD-3E47-BF5C-2850D96952AC}"/>
              </a:ext>
            </a:extLst>
          </p:cNvPr>
          <p:cNvSpPr/>
          <p:nvPr/>
        </p:nvSpPr>
        <p:spPr>
          <a:xfrm>
            <a:off x="2489150" y="2813260"/>
            <a:ext cx="263327" cy="225245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0976D9-1DB3-EA46-8009-CC40AB0F3DE6}"/>
              </a:ext>
            </a:extLst>
          </p:cNvPr>
          <p:cNvSpPr/>
          <p:nvPr/>
        </p:nvSpPr>
        <p:spPr>
          <a:xfrm>
            <a:off x="2880089" y="3449300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71CCA7-BF0C-F444-BEE9-6F4744B79067}"/>
              </a:ext>
            </a:extLst>
          </p:cNvPr>
          <p:cNvSpPr/>
          <p:nvPr/>
        </p:nvSpPr>
        <p:spPr>
          <a:xfrm>
            <a:off x="2880089" y="3684121"/>
            <a:ext cx="563368" cy="10235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7847E-31D1-764F-89DD-D56D9CE531E8}"/>
              </a:ext>
            </a:extLst>
          </p:cNvPr>
          <p:cNvSpPr/>
          <p:nvPr/>
        </p:nvSpPr>
        <p:spPr>
          <a:xfrm>
            <a:off x="2880089" y="3882363"/>
            <a:ext cx="563368" cy="10235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23E32B-62B0-3B4C-A2F8-A8C792A7E176}"/>
              </a:ext>
            </a:extLst>
          </p:cNvPr>
          <p:cNvSpPr/>
          <p:nvPr/>
        </p:nvSpPr>
        <p:spPr>
          <a:xfrm>
            <a:off x="2880089" y="4516586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43379C-6EF2-8A46-923D-B8BF5C678FA7}"/>
              </a:ext>
            </a:extLst>
          </p:cNvPr>
          <p:cNvSpPr/>
          <p:nvPr/>
        </p:nvSpPr>
        <p:spPr>
          <a:xfrm>
            <a:off x="2880089" y="4732447"/>
            <a:ext cx="563369" cy="156318"/>
          </a:xfrm>
          <a:prstGeom prst="rect">
            <a:avLst/>
          </a:prstGeom>
          <a:solidFill>
            <a:srgbClr val="008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2F230C-2A2E-414F-B7AF-01078AB9F9FF}"/>
              </a:ext>
            </a:extLst>
          </p:cNvPr>
          <p:cNvSpPr/>
          <p:nvPr/>
        </p:nvSpPr>
        <p:spPr>
          <a:xfrm>
            <a:off x="2880089" y="2817780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F55832-62A9-7342-8F47-72D6845F2FAE}"/>
              </a:ext>
            </a:extLst>
          </p:cNvPr>
          <p:cNvSpPr/>
          <p:nvPr/>
        </p:nvSpPr>
        <p:spPr>
          <a:xfrm>
            <a:off x="2880089" y="4104303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833673-57B2-CB4B-B937-E1294E550FDC}"/>
              </a:ext>
            </a:extLst>
          </p:cNvPr>
          <p:cNvSpPr/>
          <p:nvPr/>
        </p:nvSpPr>
        <p:spPr>
          <a:xfrm>
            <a:off x="2880089" y="3470544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E90EDE-8660-FC4A-98DF-B8C71CAF4FFE}"/>
              </a:ext>
            </a:extLst>
          </p:cNvPr>
          <p:cNvSpPr/>
          <p:nvPr/>
        </p:nvSpPr>
        <p:spPr>
          <a:xfrm>
            <a:off x="2879789" y="4753288"/>
            <a:ext cx="563368" cy="10235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F120DD-A6A2-D846-A713-D8F17B3D80A4}"/>
              </a:ext>
            </a:extLst>
          </p:cNvPr>
          <p:cNvSpPr/>
          <p:nvPr/>
        </p:nvSpPr>
        <p:spPr>
          <a:xfrm>
            <a:off x="1619638" y="1424847"/>
            <a:ext cx="3083669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Fooling </a:t>
            </a: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Prefetcher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79BD8D-E22E-DF46-B680-6460BAC621D2}"/>
              </a:ext>
            </a:extLst>
          </p:cNvPr>
          <p:cNvSpPr/>
          <p:nvPr/>
        </p:nvSpPr>
        <p:spPr>
          <a:xfrm>
            <a:off x="6385760" y="1424847"/>
            <a:ext cx="3329629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Fooling Replacement-Policy</a:t>
            </a:r>
          </a:p>
        </p:txBody>
      </p:sp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D1918E3D-34FE-124F-A8C7-8A8D43D93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3390" y="5143068"/>
            <a:ext cx="753856" cy="75385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7796079-5CB4-8841-BB10-FDD0A807FC36}"/>
              </a:ext>
            </a:extLst>
          </p:cNvPr>
          <p:cNvSpPr/>
          <p:nvPr/>
        </p:nvSpPr>
        <p:spPr>
          <a:xfrm>
            <a:off x="1189423" y="5902385"/>
            <a:ext cx="4118636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0432FF"/>
                </a:solidFill>
              </a:rPr>
              <a:t>Stride of 3 across 2 pages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9BEAA2-EE38-9B4B-B400-FBAB315155B6}"/>
              </a:ext>
            </a:extLst>
          </p:cNvPr>
          <p:cNvGrpSpPr/>
          <p:nvPr/>
        </p:nvGrpSpPr>
        <p:grpSpPr>
          <a:xfrm>
            <a:off x="7805662" y="2168893"/>
            <a:ext cx="794739" cy="2678343"/>
            <a:chOff x="5405492" y="2265874"/>
            <a:chExt cx="794739" cy="267834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250E4FD-CD42-1742-8D6F-8714FBC8767E}"/>
                </a:ext>
              </a:extLst>
            </p:cNvPr>
            <p:cNvSpPr/>
            <p:nvPr/>
          </p:nvSpPr>
          <p:spPr>
            <a:xfrm>
              <a:off x="5532632" y="2845150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79DCDFD-95B0-594B-882D-5449FFBB34C4}"/>
                </a:ext>
              </a:extLst>
            </p:cNvPr>
            <p:cNvSpPr/>
            <p:nvPr/>
          </p:nvSpPr>
          <p:spPr>
            <a:xfrm>
              <a:off x="5532632" y="3061011"/>
              <a:ext cx="563369" cy="156318"/>
            </a:xfrm>
            <a:prstGeom prst="rect">
              <a:avLst/>
            </a:prstGeom>
            <a:solidFill>
              <a:srgbClr val="007F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A96301-A2E7-C343-A5C5-A6BC2E993259}"/>
                </a:ext>
              </a:extLst>
            </p:cNvPr>
            <p:cNvSpPr/>
            <p:nvPr/>
          </p:nvSpPr>
          <p:spPr>
            <a:xfrm>
              <a:off x="5532632" y="3492733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F8F896-27AC-1445-95EC-7F755707B606}"/>
                </a:ext>
              </a:extLst>
            </p:cNvPr>
            <p:cNvSpPr/>
            <p:nvPr/>
          </p:nvSpPr>
          <p:spPr>
            <a:xfrm>
              <a:off x="5532632" y="3276872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7B4589-2F91-2E44-8137-EBCBC3A23B7A}"/>
                </a:ext>
              </a:extLst>
            </p:cNvPr>
            <p:cNvSpPr/>
            <p:nvPr/>
          </p:nvSpPr>
          <p:spPr>
            <a:xfrm>
              <a:off x="5405492" y="2265874"/>
              <a:ext cx="794739" cy="599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6FB7E47-47BA-374A-A9CC-CBABA7FD5B97}"/>
                </a:ext>
              </a:extLst>
            </p:cNvPr>
            <p:cNvSpPr/>
            <p:nvPr/>
          </p:nvSpPr>
          <p:spPr>
            <a:xfrm>
              <a:off x="5532632" y="3708594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9E3102-0410-C34F-A057-32381ED8C89E}"/>
                </a:ext>
              </a:extLst>
            </p:cNvPr>
            <p:cNvSpPr/>
            <p:nvPr/>
          </p:nvSpPr>
          <p:spPr>
            <a:xfrm>
              <a:off x="5532632" y="3924455"/>
              <a:ext cx="563369" cy="156318"/>
            </a:xfrm>
            <a:prstGeom prst="rect">
              <a:avLst/>
            </a:prstGeom>
            <a:solidFill>
              <a:srgbClr val="007F0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9CCB54-E02D-7249-B190-364FBB7E27BA}"/>
                </a:ext>
              </a:extLst>
            </p:cNvPr>
            <p:cNvSpPr/>
            <p:nvPr/>
          </p:nvSpPr>
          <p:spPr>
            <a:xfrm>
              <a:off x="5532632" y="4356177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D720A2-7F71-6841-B733-8E6EE41B2F86}"/>
                </a:ext>
              </a:extLst>
            </p:cNvPr>
            <p:cNvSpPr/>
            <p:nvPr/>
          </p:nvSpPr>
          <p:spPr>
            <a:xfrm>
              <a:off x="5532632" y="4140316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C414DF-613F-2945-BB85-FE5C6A986386}"/>
                </a:ext>
              </a:extLst>
            </p:cNvPr>
            <p:cNvSpPr/>
            <p:nvPr/>
          </p:nvSpPr>
          <p:spPr>
            <a:xfrm>
              <a:off x="5532632" y="2868076"/>
              <a:ext cx="563368" cy="1023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FD2D1D7-1825-8446-8CFC-EBB56A280914}"/>
                </a:ext>
              </a:extLst>
            </p:cNvPr>
            <p:cNvSpPr/>
            <p:nvPr/>
          </p:nvSpPr>
          <p:spPr>
            <a:xfrm>
              <a:off x="5532632" y="3504752"/>
              <a:ext cx="563368" cy="1023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F74C40-2848-3649-87EC-954FBFD4D02B}"/>
                </a:ext>
              </a:extLst>
            </p:cNvPr>
            <p:cNvSpPr/>
            <p:nvPr/>
          </p:nvSpPr>
          <p:spPr>
            <a:xfrm>
              <a:off x="5532632" y="4572038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E90EBE-7EB9-DF4B-95D0-3A0A5FFF0A19}"/>
                </a:ext>
              </a:extLst>
            </p:cNvPr>
            <p:cNvSpPr/>
            <p:nvPr/>
          </p:nvSpPr>
          <p:spPr>
            <a:xfrm>
              <a:off x="5532632" y="4787899"/>
              <a:ext cx="563369" cy="156318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C6E510-8DC6-9247-BCD9-F1ED9E11AE8F}"/>
                </a:ext>
              </a:extLst>
            </p:cNvPr>
            <p:cNvSpPr/>
            <p:nvPr/>
          </p:nvSpPr>
          <p:spPr>
            <a:xfrm>
              <a:off x="5532632" y="4159755"/>
              <a:ext cx="563368" cy="1023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AF1F267-C4DE-5C49-8201-4121C258A7A2}"/>
                </a:ext>
              </a:extLst>
            </p:cNvPr>
            <p:cNvSpPr/>
            <p:nvPr/>
          </p:nvSpPr>
          <p:spPr>
            <a:xfrm>
              <a:off x="5532632" y="3525996"/>
              <a:ext cx="563368" cy="1023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DC7DA4E-6AE2-CC49-9420-8C9244B52966}"/>
                </a:ext>
              </a:extLst>
            </p:cNvPr>
            <p:cNvSpPr/>
            <p:nvPr/>
          </p:nvSpPr>
          <p:spPr>
            <a:xfrm>
              <a:off x="5532332" y="4808740"/>
              <a:ext cx="563368" cy="10235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DC17A8C-CA5C-B04C-B0E7-0A053EE925F0}"/>
              </a:ext>
            </a:extLst>
          </p:cNvPr>
          <p:cNvSpPr txBox="1"/>
          <p:nvPr/>
        </p:nvSpPr>
        <p:spPr>
          <a:xfrm>
            <a:off x="8027922" y="2668028"/>
            <a:ext cx="49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EBD715-4A7C-F642-B866-C96DE43EDC31}"/>
              </a:ext>
            </a:extLst>
          </p:cNvPr>
          <p:cNvSpPr txBox="1"/>
          <p:nvPr/>
        </p:nvSpPr>
        <p:spPr>
          <a:xfrm>
            <a:off x="8027922" y="3332160"/>
            <a:ext cx="49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5C9332-9DB7-CC44-8A6B-BF0AA1A1E327}"/>
              </a:ext>
            </a:extLst>
          </p:cNvPr>
          <p:cNvSpPr txBox="1"/>
          <p:nvPr/>
        </p:nvSpPr>
        <p:spPr>
          <a:xfrm>
            <a:off x="8027922" y="3942370"/>
            <a:ext cx="49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6DAB0D-18C6-F44F-AF14-FCF598E10B88}"/>
              </a:ext>
            </a:extLst>
          </p:cNvPr>
          <p:cNvSpPr txBox="1"/>
          <p:nvPr/>
        </p:nvSpPr>
        <p:spPr>
          <a:xfrm>
            <a:off x="8027922" y="4604332"/>
            <a:ext cx="49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4FAA191-F67F-6047-8A1E-243D602E519C}"/>
              </a:ext>
            </a:extLst>
          </p:cNvPr>
          <p:cNvSpPr/>
          <p:nvPr/>
        </p:nvSpPr>
        <p:spPr>
          <a:xfrm>
            <a:off x="6154868" y="5724786"/>
            <a:ext cx="4118636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0432FF"/>
                </a:solidFill>
              </a:rPr>
              <a:t>Re-access LLC addresses</a:t>
            </a:r>
          </a:p>
          <a:p>
            <a:pPr algn="ctr"/>
            <a:r>
              <a:rPr lang="en-US" sz="2400" i="1" dirty="0">
                <a:solidFill>
                  <a:srgbClr val="0432FF"/>
                </a:solidFill>
              </a:rPr>
              <a:t>to update reuse bits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0F17FF-37B4-0741-B438-6D4352EF152B}"/>
              </a:ext>
            </a:extLst>
          </p:cNvPr>
          <p:cNvSpPr/>
          <p:nvPr/>
        </p:nvSpPr>
        <p:spPr>
          <a:xfrm>
            <a:off x="7137532" y="4892437"/>
            <a:ext cx="2153308" cy="599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Repl</a:t>
            </a:r>
            <a:r>
              <a:rPr lang="en-US" sz="2800" dirty="0">
                <a:solidFill>
                  <a:schemeClr val="tx1"/>
                </a:solidFill>
              </a:rPr>
              <a:t>-Policy</a:t>
            </a:r>
          </a:p>
        </p:txBody>
      </p:sp>
      <p:pic>
        <p:nvPicPr>
          <p:cNvPr id="77" name="Graphic 76" descr="Close with solid fill">
            <a:extLst>
              <a:ext uri="{FF2B5EF4-FFF2-40B4-BE49-F238E27FC236}">
                <a16:creationId xmlns:a16="http://schemas.microsoft.com/office/drawing/2014/main" id="{F90DF5FD-7408-7346-B030-6630CC498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103" y="4862234"/>
            <a:ext cx="753856" cy="753856"/>
          </a:xfrm>
          <a:prstGeom prst="rect">
            <a:avLst/>
          </a:prstGeom>
        </p:spPr>
      </p:pic>
      <p:pic>
        <p:nvPicPr>
          <p:cNvPr id="81" name="Graphic 80" descr="Line arrow: Straight outline">
            <a:extLst>
              <a:ext uri="{FF2B5EF4-FFF2-40B4-BE49-F238E27FC236}">
                <a16:creationId xmlns:a16="http://schemas.microsoft.com/office/drawing/2014/main" id="{128F3557-D277-F049-BFA0-E4321A160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555698" y="2580625"/>
            <a:ext cx="497710" cy="513530"/>
          </a:xfrm>
          <a:prstGeom prst="rect">
            <a:avLst/>
          </a:prstGeom>
        </p:spPr>
      </p:pic>
      <p:pic>
        <p:nvPicPr>
          <p:cNvPr id="82" name="Graphic 81" descr="Line arrow: Straight outline">
            <a:extLst>
              <a:ext uri="{FF2B5EF4-FFF2-40B4-BE49-F238E27FC236}">
                <a16:creationId xmlns:a16="http://schemas.microsoft.com/office/drawing/2014/main" id="{96C7CAFC-23AD-5E40-A67A-3E0734D16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548286" y="3219481"/>
            <a:ext cx="497710" cy="513530"/>
          </a:xfrm>
          <a:prstGeom prst="rect">
            <a:avLst/>
          </a:prstGeom>
        </p:spPr>
      </p:pic>
      <p:pic>
        <p:nvPicPr>
          <p:cNvPr id="83" name="Graphic 82" descr="Line arrow: Straight outline">
            <a:extLst>
              <a:ext uri="{FF2B5EF4-FFF2-40B4-BE49-F238E27FC236}">
                <a16:creationId xmlns:a16="http://schemas.microsoft.com/office/drawing/2014/main" id="{73C4396C-DF30-8548-B119-86C50C04B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546326" y="3845809"/>
            <a:ext cx="497710" cy="513530"/>
          </a:xfrm>
          <a:prstGeom prst="rect">
            <a:avLst/>
          </a:prstGeom>
        </p:spPr>
      </p:pic>
      <p:pic>
        <p:nvPicPr>
          <p:cNvPr id="84" name="Graphic 83" descr="Line arrow: Straight outline">
            <a:extLst>
              <a:ext uri="{FF2B5EF4-FFF2-40B4-BE49-F238E27FC236}">
                <a16:creationId xmlns:a16="http://schemas.microsoft.com/office/drawing/2014/main" id="{104A5BF7-A41B-E84F-B61B-983683081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510903" y="4516219"/>
            <a:ext cx="497710" cy="513530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B8E9F884-FB2A-B840-9C37-6F30AD0C2EE5}"/>
              </a:ext>
            </a:extLst>
          </p:cNvPr>
          <p:cNvSpPr/>
          <p:nvPr/>
        </p:nvSpPr>
        <p:spPr>
          <a:xfrm>
            <a:off x="7474759" y="2714580"/>
            <a:ext cx="263327" cy="225245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10B8EF-91BF-BE4F-88C7-64A2FDA332BE}"/>
              </a:ext>
            </a:extLst>
          </p:cNvPr>
          <p:cNvSpPr/>
          <p:nvPr/>
        </p:nvSpPr>
        <p:spPr>
          <a:xfrm>
            <a:off x="2879274" y="4094264"/>
            <a:ext cx="563368" cy="10235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85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30"/>
    </mc:Choice>
    <mc:Fallback xmlns="">
      <p:transition spd="slow" advTm="107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3.95833E-6 0.082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3.95833E-6 -3.7037E-7 L -3.95833E-6 0.00023 C -0.00221 0.00069 -0.00455 0.00093 -0.00677 0.00255 C -0.00755 0.00324 -0.00755 0.00532 -0.0082 0.00648 C -0.00885 0.00764 -0.00976 0.00833 -0.01041 0.00926 C -0.01471 0.0206 -0.00898 0.00718 -0.01419 0.01458 C -0.01497 0.01551 -0.0151 0.01736 -0.01575 0.01852 C -0.01666 0.02014 -0.01783 0.02107 -0.01875 0.02245 C -0.0194 0.02361 -0.01966 0.02546 -0.02018 0.02662 C -0.02187 0.02986 -0.02408 0.03218 -0.02552 0.03588 C -0.02591 0.03727 -0.02656 0.03843 -0.02695 0.03982 C -0.0276 0.04236 -0.02851 0.04792 -0.02851 0.04815 C -0.02812 0.06458 -0.02929 0.07639 -0.02695 0.09051 C -0.02656 0.09329 -0.02591 0.09583 -0.02552 0.09861 L -0.02474 0.10255 C -0.02448 0.10394 -0.02461 0.10579 -0.02395 0.10648 L -0.02174 0.10926 C -0.01744 0.1206 -0.02252 0.10602 -0.01953 0.11713 C -0.01809 0.12222 -0.01783 0.12083 -0.01575 0.12523 C -0.0151 0.12639 -0.01484 0.12801 -0.01419 0.12917 C -0.01354 0.13056 -0.01263 0.13171 -0.01198 0.1331 C -0.0108 0.13565 -0.01041 0.13935 -0.00898 0.1412 C -0.0082 0.14213 -0.00742 0.14282 -0.00677 0.14375 C 0.00066 0.15463 -0.00885 0.14144 -0.00299 0.15185 C -0.00234 0.15301 -0.00143 0.1537 -0.00065 0.1544 C 0.00274 0.16389 0.00079 0.16065 0.00456 0.16505 L 0.00756 0.17315 L 0.00756 0.17338 L 0.00756 0.17176 C 0.0056 0.17315 0.00365 0.17546 0.00157 0.17569 C -0.00143 0.17639 -0.00455 0.17546 -0.00742 0.17454 C -0.00976 0.17384 -0.01198 0.17153 -0.01419 0.17037 L -0.02018 0.16782 C -0.02122 0.16736 -0.02226 0.16736 -0.02317 0.16644 C -0.02421 0.16551 -0.02513 0.16458 -0.02617 0.16389 C -0.02812 0.1625 -0.02968 0.16273 -0.03151 0.16111 C -0.03229 0.16042 -0.03294 0.15926 -0.03372 0.15857 C -0.03997 0.15301 -0.03177 0.16204 -0.03828 0.1544 C -0.03841 0.15324 -0.03867 0.15185 -0.03893 0.15046 C -0.03932 0.14907 -0.04049 0.14815 -0.04049 0.14653 C -0.04101 0.12685 -0.04062 0.12755 -0.03828 0.11458 L -0.03671 0.10648 C -0.03645 0.10509 -0.03671 0.10278 -0.03593 0.10255 L -0.03294 0.10116 C -0.03216 0.10023 -0.03151 0.09907 -0.03073 0.09861 C -0.02721 0.0956 -0.02656 0.09722 -0.02395 0.09329 C -0.01783 0.08357 -0.02187 0.08657 -0.01718 0.0838 C -0.01458 0.07685 -0.01718 0.08194 -0.01276 0.07847 C -0.01184 0.07778 -0.01132 0.07662 -0.01041 0.07593 C -0.00976 0.07523 -0.00898 0.075 -0.0082 0.07454 C -0.00638 0.07546 -0.00403 0.07708 -0.00221 0.07708 C -0.00117 0.07708 -0.00026 0.07616 0.00079 0.07593 C 0.00131 0.07569 0.00183 0.07593 0.00235 0.07593 L 0.00977 0.07593 L 0.00977 0.07616 C 0.00834 0.07894 0.00717 0.08287 0.00534 0.08519 C 0.0043 0.08657 0.00274 0.08588 0.00157 0.08657 C -0.00091 0.08773 -0.00078 0.08796 -0.00299 0.09051 C -0.00573 0.09792 -0.00299 0.09167 -0.00677 0.09722 C -0.01041 0.10278 -0.00729 0.10023 -0.01119 0.10255 L -0.02018 0.11852 C -0.02122 0.12037 -0.02252 0.12153 -0.02317 0.12384 C -0.02513 0.13056 -0.02382 0.12801 -0.02695 0.13171 C -0.02825 0.13889 -0.02734 0.13472 -0.03073 0.14375 C -0.03125 0.14514 -0.0319 0.1463 -0.03216 0.14792 C -0.03463 0.16065 -0.03073 0.14074 -0.0345 0.15718 C -0.03593 0.16389 -0.03593 0.16505 -0.03671 0.17176 C -0.03645 0.17407 -0.03645 0.17639 -0.03593 0.17847 C -0.03528 0.18148 -0.03333 0.18449 -0.03216 0.18657 C -0.03203 0.18819 -0.0319 0.19005 -0.03151 0.1919 L -0.02695 0.2037 L -0.02096 0.21968 L -0.01953 0.22384 C -0.01901 0.22523 -0.01875 0.22685 -0.01796 0.22778 L -0.01575 0.23056 C -0.01171 0.2412 -0.01692 0.22824 -0.01198 0.23704 C -0.0069 0.24607 -0.01419 0.23657 -0.0082 0.24375 C -0.00768 0.24514 -0.00742 0.24676 -0.00677 0.24769 C -0.00533 0.24977 -0.00377 0.25139 -0.00221 0.25301 L -3.95833E-6 0.25579 L 0.00235 0.25833 L 0.00456 0.26111 C 0.00534 0.26065 0.00599 0.25972 0.00677 0.25972 C 0.00756 0.25972 0.00847 0.26019 0.00899 0.26111 C 0.01042 0.26296 0.01081 0.26644 0.01133 0.26921 C 0.01211 0.26458 0.01198 0.26644 0.01198 0.26366 L 0.01198 0.26389 " pathEditMode="relative" rAng="0" ptsTypes="AAAAAAAAAAAAAAAAAAAAAAAAAAAAAAAAAAAAAAAAAAAAAAAAAAAAAAAAAAAAAAAAAAAAAAAAAAAAAAAAAAAAAAA"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1344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1.875E-6 1.48148E-6 L 1.875E-6 0.00023 C -0.00222 0.00069 -0.00456 0.00092 -0.00677 0.00254 C -0.00755 0.00324 -0.00755 0.00532 -0.0082 0.00648 C -0.00886 0.00764 -0.00977 0.00833 -0.01042 0.00926 C -0.01472 0.0206 -0.00899 0.00717 -0.01419 0.01458 C -0.01498 0.01551 -0.01511 0.01736 -0.01576 0.01852 C -0.01667 0.02014 -0.01784 0.02106 -0.01875 0.02245 C -0.0194 0.02361 -0.01966 0.02546 -0.02018 0.02662 C -0.02188 0.02986 -0.02409 0.03217 -0.02552 0.03588 C -0.02591 0.03727 -0.02656 0.03842 -0.02695 0.03981 C -0.02761 0.04236 -0.02852 0.04792 -0.02852 0.04815 C -0.02813 0.06458 -0.0293 0.07639 -0.02695 0.09051 C -0.02656 0.09329 -0.02591 0.09583 -0.02552 0.09861 L -0.02474 0.10254 C -0.02448 0.10393 -0.02461 0.10579 -0.02396 0.10648 L -0.02175 0.10926 C -0.01745 0.1206 -0.02253 0.10602 -0.01953 0.11713 C -0.0181 0.12222 -0.01784 0.12083 -0.01576 0.12523 C -0.01511 0.12639 -0.01485 0.12801 -0.01419 0.12917 C -0.01354 0.13055 -0.01263 0.13171 -0.01198 0.1331 C -0.01081 0.13565 -0.01042 0.13935 -0.00899 0.1412 C -0.0082 0.14213 -0.00742 0.14282 -0.00677 0.14375 C 0.00065 0.15463 -0.00886 0.14143 -0.003 0.15185 C -0.00235 0.15301 -0.00143 0.1537 -0.00065 0.1544 C 0.00273 0.16389 0.00078 0.16065 0.00456 0.16504 L 0.00755 0.17315 L 0.00755 0.17338 L 0.00755 0.17176 C 0.0056 0.17315 0.00364 0.17546 0.00156 0.17569 C -0.00143 0.17639 -0.00456 0.17546 -0.00742 0.17454 C -0.00977 0.17384 -0.01198 0.17153 -0.01419 0.17037 L -0.02018 0.16782 C -0.02123 0.16736 -0.02227 0.16736 -0.02318 0.16643 C -0.02422 0.16551 -0.02513 0.16458 -0.02617 0.16389 C -0.02813 0.1625 -0.02969 0.16273 -0.03151 0.16111 C -0.03229 0.16042 -0.03294 0.15926 -0.03373 0.15856 C -0.03998 0.15301 -0.03177 0.16204 -0.03828 0.1544 C -0.03841 0.15324 -0.03867 0.15185 -0.03893 0.15046 C -0.03932 0.14907 -0.0405 0.14815 -0.0405 0.14653 C -0.04102 0.12685 -0.04063 0.12754 -0.03828 0.11458 L -0.03672 0.10648 C -0.03646 0.10509 -0.03672 0.10278 -0.03594 0.10254 L -0.03294 0.10116 C -0.03216 0.10023 -0.03151 0.09907 -0.03073 0.09861 C -0.02722 0.0956 -0.02656 0.09722 -0.02396 0.09329 C -0.01784 0.08356 -0.02188 0.08657 -0.01719 0.08379 C -0.01459 0.07685 -0.01719 0.08194 -0.01276 0.07847 C -0.01185 0.07778 -0.01133 0.07662 -0.01042 0.07592 C -0.00977 0.07523 -0.00899 0.075 -0.0082 0.07454 C -0.00638 0.07546 -0.00404 0.07708 -0.00222 0.07708 C -0.00117 0.07708 -0.00026 0.07616 0.00078 0.07592 C 0.0013 0.07569 0.00182 0.07592 0.00234 0.07592 L 0.00976 0.07592 L 0.00976 0.07616 C 0.00833 0.07893 0.00716 0.08287 0.00534 0.08518 C 0.0043 0.08657 0.00273 0.08588 0.00156 0.08657 C -0.00091 0.08773 -0.00078 0.08796 -0.003 0.09051 C -0.00573 0.09792 -0.003 0.09167 -0.00677 0.09722 C -0.01042 0.10278 -0.00729 0.10023 -0.0112 0.10254 L -0.02018 0.11852 C -0.02123 0.12037 -0.02253 0.12153 -0.02318 0.12384 C -0.02513 0.13055 -0.02383 0.12801 -0.02695 0.13171 C -0.02826 0.13889 -0.02735 0.13472 -0.03073 0.14375 C -0.03125 0.14514 -0.0319 0.14629 -0.03216 0.14792 C -0.03464 0.16065 -0.03073 0.14074 -0.03451 0.15717 C -0.03594 0.16389 -0.03594 0.16504 -0.03672 0.17176 C -0.03646 0.17407 -0.03646 0.17639 -0.03594 0.17847 C -0.03529 0.18148 -0.03334 0.18449 -0.03216 0.18657 C -0.03203 0.18819 -0.0319 0.19004 -0.03151 0.1919 L -0.02695 0.2037 L -0.02097 0.21967 L -0.01953 0.22384 C -0.01901 0.22523 -0.01875 0.22685 -0.01797 0.22778 L -0.01576 0.23055 C -0.01172 0.2412 -0.01693 0.22824 -0.01198 0.23704 C -0.0069 0.24606 -0.01419 0.23657 -0.0082 0.24375 C -0.00768 0.24514 -0.00742 0.24676 -0.00677 0.24768 C -0.00534 0.24977 -0.00378 0.25139 -0.00222 0.25301 L 1.875E-6 0.25579 L 0.00234 0.25833 L 0.00456 0.26111 C 0.00534 0.26065 0.00599 0.25972 0.00677 0.25972 C 0.00755 0.25972 0.00846 0.26018 0.00898 0.26111 C 0.01041 0.26296 0.01081 0.26643 0.01133 0.26921 C 0.01211 0.26458 0.01198 0.26643 0.01198 0.26366 L 0.01198 0.26389 " pathEditMode="relative" rAng="0" ptsTypes="AAAAAAAAAAAAAAAAAAAAAAAAAAAAAAAAAAAAAAAAAAAAAAAAAAAAAAAAAAAAAAAAAAAAAAAAAAAAAAAAAAAAAAA">
                                      <p:cBhvr>
                                        <p:cTn id="8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1344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40" grpId="0"/>
      <p:bldP spid="67" grpId="0"/>
      <p:bldP spid="69" grpId="0"/>
      <p:bldP spid="70" grpId="0"/>
      <p:bldP spid="71" grpId="0"/>
      <p:bldP spid="73" grpId="0"/>
      <p:bldP spid="76" grpId="0"/>
      <p:bldP spid="86" grpId="0" animBg="1"/>
      <p:bldP spid="86" grpId="1" animBg="1"/>
      <p:bldP spid="86" grpId="2" animBg="1"/>
      <p:bldP spid="86" grpId="3" animBg="1"/>
      <p:bldP spid="72" grpId="0" animBg="1"/>
      <p:bldP spid="7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24DE-786C-7341-AE05-C0E8E0A4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59" y="207814"/>
            <a:ext cx="10786241" cy="711321"/>
          </a:xfrm>
        </p:spPr>
        <p:txBody>
          <a:bodyPr>
            <a:noAutofit/>
          </a:bodyPr>
          <a:lstStyle/>
          <a:p>
            <a:r>
              <a:rPr lang="en-US" sz="3600" dirty="0"/>
              <a:t>Results - Streamline Bit-Rate and Error-Rate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16AFA2-15AE-C047-BF87-BB0670A24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224851" y="1995737"/>
            <a:ext cx="6481690" cy="34850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0D7D9-845A-8F48-8208-C0C4D04B6B70}"/>
              </a:ext>
            </a:extLst>
          </p:cNvPr>
          <p:cNvSpPr txBox="1"/>
          <p:nvPr/>
        </p:nvSpPr>
        <p:spPr>
          <a:xfrm>
            <a:off x="4026630" y="3149733"/>
            <a:ext cx="19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Bit-rate 1800 KB/s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7F117-C8D3-6546-A14D-C06735B8BCBE}"/>
              </a:ext>
            </a:extLst>
          </p:cNvPr>
          <p:cNvSpPr txBox="1"/>
          <p:nvPr/>
        </p:nvSpPr>
        <p:spPr>
          <a:xfrm>
            <a:off x="4115777" y="4167163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Bit-error-rate 0.4%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3A0D320-186D-8845-B2D4-8180AAE84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85846"/>
              </p:ext>
            </p:extLst>
          </p:nvPr>
        </p:nvGraphicFramePr>
        <p:xfrm>
          <a:off x="7159599" y="1866751"/>
          <a:ext cx="4664459" cy="274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476">
                  <a:extLst>
                    <a:ext uri="{9D8B030D-6E8A-4147-A177-3AD203B41FA5}">
                      <a16:colId xmlns:a16="http://schemas.microsoft.com/office/drawing/2014/main" val="2400400485"/>
                    </a:ext>
                  </a:extLst>
                </a:gridCol>
                <a:gridCol w="1368402">
                  <a:extLst>
                    <a:ext uri="{9D8B030D-6E8A-4147-A177-3AD203B41FA5}">
                      <a16:colId xmlns:a16="http://schemas.microsoft.com/office/drawing/2014/main" val="1431277344"/>
                    </a:ext>
                  </a:extLst>
                </a:gridCol>
                <a:gridCol w="1288581">
                  <a:extLst>
                    <a:ext uri="{9D8B030D-6E8A-4147-A177-3AD203B41FA5}">
                      <a16:colId xmlns:a16="http://schemas.microsoft.com/office/drawing/2014/main" val="3544593014"/>
                    </a:ext>
                  </a:extLst>
                </a:gridCol>
              </a:tblGrid>
              <a:tr h="362149">
                <a:tc>
                  <a:txBody>
                    <a:bodyPr/>
                    <a:lstStyle/>
                    <a:p>
                      <a:r>
                        <a:rPr lang="en-US" dirty="0"/>
                        <a:t>Attack</a:t>
                      </a:r>
                    </a:p>
                  </a:txBody>
                  <a:tcPr>
                    <a:solidFill>
                      <a:srgbClr val="000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Bit-Rate</a:t>
                      </a:r>
                    </a:p>
                  </a:txBody>
                  <a:tcPr>
                    <a:solidFill>
                      <a:srgbClr val="000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Error-Rate</a:t>
                      </a:r>
                    </a:p>
                  </a:txBody>
                  <a:tcPr>
                    <a:solidFill>
                      <a:srgbClr val="000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11992"/>
                  </a:ext>
                </a:extLst>
              </a:tr>
              <a:tr h="42860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D"/>
                          </a:solidFill>
                        </a:rPr>
                        <a:t>Streamline (LLC)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D"/>
                          </a:solidFill>
                        </a:rPr>
                        <a:t>1800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D"/>
                          </a:solidFill>
                        </a:rPr>
                        <a:t>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38761"/>
                  </a:ext>
                </a:extLst>
              </a:tr>
              <a:tr h="428608">
                <a:tc>
                  <a:txBody>
                    <a:bodyPr/>
                    <a:lstStyle/>
                    <a:p>
                      <a:r>
                        <a:rPr lang="en-US" dirty="0"/>
                        <a:t>Flush-Flush (LLC)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23920"/>
                  </a:ext>
                </a:extLst>
              </a:tr>
              <a:tr h="428608">
                <a:tc>
                  <a:txBody>
                    <a:bodyPr/>
                    <a:lstStyle/>
                    <a:p>
                      <a:r>
                        <a:rPr lang="en-US" dirty="0"/>
                        <a:t>Flush-Reload (LLC)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81512"/>
                  </a:ext>
                </a:extLst>
              </a:tr>
              <a:tr h="428608">
                <a:tc>
                  <a:txBody>
                    <a:bodyPr/>
                    <a:lstStyle/>
                    <a:p>
                      <a:r>
                        <a:rPr lang="en-US" dirty="0"/>
                        <a:t>Take-a-Way (L1)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588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1 - 3%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34851"/>
                  </a:ext>
                </a:extLst>
              </a:tr>
              <a:tr h="662000">
                <a:tc>
                  <a:txBody>
                    <a:bodyPr/>
                    <a:lstStyle/>
                    <a:p>
                      <a:r>
                        <a:rPr lang="en-US" dirty="0"/>
                        <a:t>Prime-Probe (L1)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 KB/s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evaluated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035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094014-B259-9D47-B410-97AD9733EF70}"/>
              </a:ext>
            </a:extLst>
          </p:cNvPr>
          <p:cNvSpPr txBox="1"/>
          <p:nvPr/>
        </p:nvSpPr>
        <p:spPr>
          <a:xfrm>
            <a:off x="7667549" y="4598899"/>
            <a:ext cx="364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[DIMVA’16],  2. [ASIACCS’20],  3. [BSDCan’05]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F7726-4FE3-3F4C-A3B8-5181F71E7998}"/>
              </a:ext>
            </a:extLst>
          </p:cNvPr>
          <p:cNvSpPr/>
          <p:nvPr/>
        </p:nvSpPr>
        <p:spPr>
          <a:xfrm>
            <a:off x="928926" y="5747383"/>
            <a:ext cx="8886648" cy="7629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Takeaways:</a:t>
            </a:r>
            <a:r>
              <a:rPr lang="en-US" sz="2000" b="1" dirty="0"/>
              <a:t> 1. Fastest Cache Covert-Channel (3x vs </a:t>
            </a:r>
            <a:r>
              <a:rPr lang="en-US" sz="2000" b="1" dirty="0" err="1"/>
              <a:t>FlushFlush</a:t>
            </a:r>
            <a:r>
              <a:rPr lang="en-US" sz="2000" b="1" dirty="0"/>
              <a:t>, 6x vs </a:t>
            </a:r>
            <a:r>
              <a:rPr lang="en-US" sz="2000" b="1" dirty="0" err="1"/>
              <a:t>FlushReload</a:t>
            </a:r>
            <a:r>
              <a:rPr lang="en-US" sz="2000" b="1" dirty="0"/>
              <a:t>)</a:t>
            </a:r>
          </a:p>
          <a:p>
            <a:pPr algn="ctr"/>
            <a:r>
              <a:rPr lang="en-US" sz="2000" b="1" dirty="0"/>
              <a:t>2. Flush-less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applicable to all CPUs/ISAs.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617A1-6244-8447-AAEE-201029C89D5E}"/>
              </a:ext>
            </a:extLst>
          </p:cNvPr>
          <p:cNvSpPr txBox="1"/>
          <p:nvPr/>
        </p:nvSpPr>
        <p:spPr>
          <a:xfrm>
            <a:off x="1378401" y="1300385"/>
            <a:ext cx="4382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Results on Intel Xeon E3-1270 (Skylake)</a:t>
            </a:r>
          </a:p>
          <a:p>
            <a:pPr algn="ctr"/>
            <a:r>
              <a:rPr lang="en-US" dirty="0"/>
              <a:t>(Also tested on i5/i7, </a:t>
            </a:r>
            <a:r>
              <a:rPr lang="en-US" dirty="0" err="1"/>
              <a:t>Kaby</a:t>
            </a:r>
            <a:r>
              <a:rPr lang="en-US" dirty="0"/>
              <a:t>-Lake/Coffee-Lake)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C30D7-A45E-3848-A654-BE6B001968F9}"/>
              </a:ext>
            </a:extLst>
          </p:cNvPr>
          <p:cNvSpPr txBox="1"/>
          <p:nvPr/>
        </p:nvSpPr>
        <p:spPr>
          <a:xfrm>
            <a:off x="7734520" y="1343228"/>
            <a:ext cx="3514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Comparisons with Prior Attacks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27"/>
    </mc:Choice>
    <mc:Fallback xmlns="">
      <p:transition spd="slow" advTm="121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E986C2A-1894-5246-95B0-20457429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090" y="1917326"/>
            <a:ext cx="7998619" cy="39724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EB6726-5669-0748-BDC8-0B1C07BA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Results – Resilience to Noise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A27D3-E7F7-304C-9CE8-C0AD408C16BB}"/>
              </a:ext>
            </a:extLst>
          </p:cNvPr>
          <p:cNvSpPr txBox="1"/>
          <p:nvPr/>
        </p:nvSpPr>
        <p:spPr>
          <a:xfrm>
            <a:off x="731827" y="1209440"/>
            <a:ext cx="9509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/>
              <a:t>Streamline error-rate under noise from co-running applications (Stress-NG Benchmarks)</a:t>
            </a:r>
          </a:p>
          <a:p>
            <a:pPr algn="ctr"/>
            <a:r>
              <a:rPr lang="en-US" sz="2000" dirty="0"/>
              <a:t> (averaged over 5 runs)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C37802-E3AB-224A-99CA-0ABD1D814F66}"/>
              </a:ext>
            </a:extLst>
          </p:cNvPr>
          <p:cNvGrpSpPr/>
          <p:nvPr/>
        </p:nvGrpSpPr>
        <p:grpSpPr>
          <a:xfrm>
            <a:off x="1487089" y="1917326"/>
            <a:ext cx="7998619" cy="3972486"/>
            <a:chOff x="2096690" y="1917326"/>
            <a:chExt cx="7998619" cy="397248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CD4449-BBA5-FC4E-8731-6BC76E0F9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6690" y="1917326"/>
              <a:ext cx="7998619" cy="397248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4805CF5-9A84-DC45-98F6-8C3B8C3F62A0}"/>
                </a:ext>
              </a:extLst>
            </p:cNvPr>
            <p:cNvSpPr/>
            <p:nvPr/>
          </p:nvSpPr>
          <p:spPr>
            <a:xfrm>
              <a:off x="7156265" y="2478879"/>
              <a:ext cx="2632892" cy="274320"/>
            </a:xfrm>
            <a:prstGeom prst="rect">
              <a:avLst/>
            </a:prstGeom>
            <a:solidFill>
              <a:srgbClr val="EA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ysClr val="windowText" lastClr="000000"/>
                  </a:solidFill>
                </a:rPr>
                <a:t>Sync-Period - 50,000 bits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5B722F5-897A-D14D-A0ED-30FA906CA5AC}"/>
                </a:ext>
              </a:extLst>
            </p:cNvPr>
            <p:cNvGrpSpPr/>
            <p:nvPr/>
          </p:nvGrpSpPr>
          <p:grpSpPr>
            <a:xfrm>
              <a:off x="3788864" y="3924978"/>
              <a:ext cx="978223" cy="369332"/>
              <a:chOff x="3788864" y="3924978"/>
              <a:chExt cx="97822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3D849D-7F7A-1D4F-9423-50EE61986D3D}"/>
                  </a:ext>
                </a:extLst>
              </p:cNvPr>
              <p:cNvSpPr txBox="1"/>
              <p:nvPr/>
            </p:nvSpPr>
            <p:spPr>
              <a:xfrm>
                <a:off x="4119153" y="3924978"/>
                <a:ext cx="64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0.8%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5A7450C-C83D-394D-A98A-E8C4F91374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8864" y="4109644"/>
                <a:ext cx="370630" cy="184666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E4CF026-1200-A940-A2FB-0854DA5FD6BE}"/>
              </a:ext>
            </a:extLst>
          </p:cNvPr>
          <p:cNvSpPr/>
          <p:nvPr/>
        </p:nvSpPr>
        <p:spPr>
          <a:xfrm>
            <a:off x="1144416" y="5834703"/>
            <a:ext cx="8434058" cy="76299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At Smaller Synchronization Periods, Streamline uses smaller sized FIFOs in LLC            to buffer bits and achieves Noise Resilience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57D275-77BA-D244-8923-A9D11958CAD3}"/>
              </a:ext>
            </a:extLst>
          </p:cNvPr>
          <p:cNvSpPr/>
          <p:nvPr/>
        </p:nvSpPr>
        <p:spPr>
          <a:xfrm>
            <a:off x="6546664" y="2173330"/>
            <a:ext cx="2632892" cy="274320"/>
          </a:xfrm>
          <a:prstGeom prst="rect">
            <a:avLst/>
          </a:prstGeom>
          <a:solidFill>
            <a:srgbClr val="EA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Sync-Period - 200,000 bits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217D20-DFB8-F646-950E-AB6DC53348A2}"/>
              </a:ext>
            </a:extLst>
          </p:cNvPr>
          <p:cNvSpPr txBox="1"/>
          <p:nvPr/>
        </p:nvSpPr>
        <p:spPr>
          <a:xfrm>
            <a:off x="3249705" y="19959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D"/>
                </a:solidFill>
              </a:rPr>
              <a:t>15%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417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934"/>
    </mc:Choice>
    <mc:Fallback xmlns="">
      <p:transition spd="slow" advTm="136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6.1|3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15.2|14.9|5.6|9.8|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3.6|7.8|8.6|20.1|46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4|7.7|4.1|24.7|36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7|18.8|1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49.7|45.6|113.7|84.3|24.2|2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28.3|14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3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4|2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21.9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909</Words>
  <Application>Microsoft Macintosh PowerPoint</Application>
  <PresentationFormat>Widescreen</PresentationFormat>
  <Paragraphs>232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Helvetica</vt:lpstr>
      <vt:lpstr>1_Office Theme</vt:lpstr>
      <vt:lpstr>Streamline: A Fast, Flushless Cache Covert-Channel  Attack by Enabling Asynchronous Collusion</vt:lpstr>
      <vt:lpstr>What are Covert-Channels? Why Important?</vt:lpstr>
      <vt:lpstr>State-of-the-art Covert-Channels</vt:lpstr>
      <vt:lpstr>Goal: Fast and Universal Covert-Channel</vt:lpstr>
      <vt:lpstr>Challenges for Asynchronous Channels</vt:lpstr>
      <vt:lpstr>Contribution-1: Rate-Matching Sender &amp; Receiver</vt:lpstr>
      <vt:lpstr>Contributions-2,3: Fooling Prefetcher, Repl-Policy</vt:lpstr>
      <vt:lpstr>Results - Streamline Bit-Rate and Error-Rate</vt:lpstr>
      <vt:lpstr>Results – Resilience to Noise</vt:lpstr>
      <vt:lpstr>Mitigation Strategy</vt:lpstr>
      <vt:lpstr>Limitation: New Bottleneck in Covert Channels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Attack and Defense Strategies for  Shared Caches</dc:title>
  <dc:creator>Saileshwar, Gururaj</dc:creator>
  <cp:lastModifiedBy>Saileshwar, Gururaj</cp:lastModifiedBy>
  <cp:revision>404</cp:revision>
  <dcterms:created xsi:type="dcterms:W3CDTF">2021-01-10T22:23:43Z</dcterms:created>
  <dcterms:modified xsi:type="dcterms:W3CDTF">2021-04-27T12:12:48Z</dcterms:modified>
</cp:coreProperties>
</file>