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306" r:id="rId1"/>
  </p:sldMasterIdLst>
  <p:notesMasterIdLst>
    <p:notesMasterId r:id="rId21"/>
  </p:notesMasterIdLst>
  <p:sldIdLst>
    <p:sldId id="256" r:id="rId2"/>
    <p:sldId id="322" r:id="rId3"/>
    <p:sldId id="306" r:id="rId4"/>
    <p:sldId id="324" r:id="rId5"/>
    <p:sldId id="268" r:id="rId6"/>
    <p:sldId id="278" r:id="rId7"/>
    <p:sldId id="299" r:id="rId8"/>
    <p:sldId id="291" r:id="rId9"/>
    <p:sldId id="310" r:id="rId10"/>
    <p:sldId id="311" r:id="rId11"/>
    <p:sldId id="312" r:id="rId12"/>
    <p:sldId id="280" r:id="rId13"/>
    <p:sldId id="308" r:id="rId14"/>
    <p:sldId id="292" r:id="rId15"/>
    <p:sldId id="290" r:id="rId16"/>
    <p:sldId id="309" r:id="rId17"/>
    <p:sldId id="323" r:id="rId18"/>
    <p:sldId id="30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100"/>
    <a:srgbClr val="3F9D00"/>
    <a:srgbClr val="55D500"/>
    <a:srgbClr val="51CC00"/>
    <a:srgbClr val="49B800"/>
    <a:srgbClr val="659D40"/>
    <a:srgbClr val="2944A6"/>
    <a:srgbClr val="8B8B8B"/>
    <a:srgbClr val="4ABA00"/>
    <a:srgbClr val="6DA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9"/>
    <p:restoredTop sz="71799"/>
  </p:normalViewPr>
  <p:slideViewPr>
    <p:cSldViewPr snapToGrid="0" snapToObjects="1">
      <p:cViewPr>
        <p:scale>
          <a:sx n="73" d="100"/>
          <a:sy n="73" d="100"/>
        </p:scale>
        <p:origin x="19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4146482147499"/>
          <c:y val="0.14593299532581"/>
          <c:w val="0.733597257245289"/>
          <c:h val="0.6522151806443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Performance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F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8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SGX_O</c:v>
                </c:pt>
                <c:pt idx="1">
                  <c:v>Non-Secure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-20"/>
        <c:axId val="-2147207120"/>
        <c:axId val="-2143813840"/>
      </c:barChart>
      <c:catAx>
        <c:axId val="-214720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813840"/>
        <c:crosses val="autoZero"/>
        <c:auto val="1"/>
        <c:lblAlgn val="ctr"/>
        <c:lblOffset val="100"/>
        <c:noMultiLvlLbl val="0"/>
      </c:catAx>
      <c:valAx>
        <c:axId val="-2143813840"/>
        <c:scaling>
          <c:orientation val="minMax"/>
          <c:max val="2.5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Normalized Performance</a:t>
                </a:r>
              </a:p>
            </c:rich>
          </c:tx>
          <c:layout>
            <c:manualLayout>
              <c:xMode val="edge"/>
              <c:yMode val="edge"/>
              <c:x val="0.032730707424998"/>
              <c:y val="0.12403379603894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7207120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2355085052532"/>
          <c:y val="0.0628223271619354"/>
          <c:w val="0.666803078299308"/>
          <c:h val="0.7376449162680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SGX_O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Counters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7E8CCCC4-B522-894F-86DB-1820D6E056B0}" type="VALUE">
                      <a:rPr lang="nb-NO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SGX_O</c:v>
                </c:pt>
              </c:strCache>
            </c:strRef>
          </c:cat>
          <c:val>
            <c:numRef>
              <c:f>Sheet1!$C$2</c:f>
              <c:numCache>
                <c:formatCode>0.0</c:formatCode>
                <c:ptCount val="1"/>
                <c:pt idx="0">
                  <c:v>0.465116279069767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MACs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SGX_O</c:v>
                </c:pt>
              </c:strCache>
            </c:strRef>
          </c:cat>
          <c:val>
            <c:numRef>
              <c:f>Sheet1!$D$2</c:f>
              <c:numCache>
                <c:formatCode>0.0</c:formatCode>
                <c:ptCount val="1"/>
                <c:pt idx="0">
                  <c:v>0.86046511627907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43464432"/>
        <c:axId val="-2143867264"/>
      </c:barChart>
      <c:catAx>
        <c:axId val="-214346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867264"/>
        <c:crosses val="autoZero"/>
        <c:auto val="1"/>
        <c:lblAlgn val="ctr"/>
        <c:lblOffset val="100"/>
        <c:noMultiLvlLbl val="0"/>
      </c:catAx>
      <c:valAx>
        <c:axId val="-214386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Memory Accesses / Data</a:t>
                </a:r>
                <a:endParaRPr lang="en-US" sz="20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00395735359997839"/>
              <c:y val="0.11489697784622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46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077757562165"/>
          <c:y val="0.193425250616155"/>
          <c:w val="0.838080396644391"/>
          <c:h val="0.65021122421863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SGX_O</c:v>
                </c:pt>
                <c:pt idx="1">
                  <c:v>SYNERGY</c:v>
                </c:pt>
                <c:pt idx="2">
                  <c:v>SGX_O</c:v>
                </c:pt>
                <c:pt idx="3">
                  <c:v>SYNERGY</c:v>
                </c:pt>
                <c:pt idx="4">
                  <c:v>SGX_O</c:v>
                </c:pt>
                <c:pt idx="5">
                  <c:v>SYNERGY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Counters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7E8CCCC4-B522-894F-86DB-1820D6E056B0}" type="VALUE">
                      <a:rPr lang="nb-NO" sz="1800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SGX_O</c:v>
                </c:pt>
                <c:pt idx="1">
                  <c:v>SYNERGY</c:v>
                </c:pt>
                <c:pt idx="2">
                  <c:v>SGX_O</c:v>
                </c:pt>
                <c:pt idx="3">
                  <c:v>SYNERGY</c:v>
                </c:pt>
                <c:pt idx="4">
                  <c:v>SGX_O</c:v>
                </c:pt>
                <c:pt idx="5">
                  <c:v>SYNERGY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0.384615384615385</c:v>
                </c:pt>
                <c:pt idx="1">
                  <c:v>0.384615384615385</c:v>
                </c:pt>
                <c:pt idx="2">
                  <c:v>0.75</c:v>
                </c:pt>
                <c:pt idx="3">
                  <c:v>0.777777777777778</c:v>
                </c:pt>
                <c:pt idx="4">
                  <c:v>0.488372093023256</c:v>
                </c:pt>
                <c:pt idx="5">
                  <c:v>0.465116279069767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MACs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SGX_O</c:v>
                </c:pt>
                <c:pt idx="1">
                  <c:v>SYNERGY</c:v>
                </c:pt>
                <c:pt idx="2">
                  <c:v>SGX_O</c:v>
                </c:pt>
                <c:pt idx="3">
                  <c:v>SYNERGY</c:v>
                </c:pt>
                <c:pt idx="4">
                  <c:v>SGX_O</c:v>
                </c:pt>
                <c:pt idx="5">
                  <c:v>SYNERGY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0.538461538461539</c:v>
                </c:pt>
                <c:pt idx="1">
                  <c:v>0.0</c:v>
                </c:pt>
                <c:pt idx="2">
                  <c:v>1.821428571428571</c:v>
                </c:pt>
                <c:pt idx="3">
                  <c:v>0.0</c:v>
                </c:pt>
                <c:pt idx="4">
                  <c:v>0.86046511627907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Parity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0.0"/>
                </c:manualLayout>
              </c:layout>
              <c:spPr>
                <a:solidFill>
                  <a:srgbClr val="7030A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38100" bIns="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solidFill>
                <a:srgbClr val="7030A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SGX_O</c:v>
                </c:pt>
                <c:pt idx="1">
                  <c:v>SYNERGY</c:v>
                </c:pt>
                <c:pt idx="2">
                  <c:v>SGX_O</c:v>
                </c:pt>
                <c:pt idx="3">
                  <c:v>SYNERGY</c:v>
                </c:pt>
                <c:pt idx="4">
                  <c:v>SGX_O</c:v>
                </c:pt>
                <c:pt idx="5">
                  <c:v>SYNERGY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1.814814814814815</c:v>
                </c:pt>
                <c:pt idx="4">
                  <c:v>0.0</c:v>
                </c:pt>
                <c:pt idx="5">
                  <c:v>0.441860465116279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088285920"/>
        <c:axId val="2122980640"/>
      </c:barChart>
      <c:catAx>
        <c:axId val="208828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980640"/>
        <c:crosses val="autoZero"/>
        <c:auto val="1"/>
        <c:lblAlgn val="ctr"/>
        <c:lblOffset val="100"/>
        <c:noMultiLvlLbl val="0"/>
      </c:catAx>
      <c:valAx>
        <c:axId val="2122980640"/>
        <c:scaling>
          <c:orientation val="minMax"/>
          <c:max val="4.5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Memory Accesses </a:t>
                </a:r>
                <a:r>
                  <a:rPr lang="en-US" sz="2000" smtClean="0">
                    <a:solidFill>
                      <a:schemeClr val="tx1"/>
                    </a:solidFill>
                  </a:rPr>
                  <a:t>/ Data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Access</a:t>
                </a:r>
                <a:endParaRPr lang="en-US" sz="20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0228482651002028"/>
              <c:y val="0.14759382653040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28592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43662436413387"/>
          <c:y val="0.0424977770550359"/>
          <c:w val="0.503546497559529"/>
          <c:h val="0.07802125018489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116453688475"/>
          <c:y val="0.0407002538597445"/>
          <c:w val="0.777611066401534"/>
          <c:h val="0.6147791813458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SYNERGY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 w="19050">
                <a:solidFill>
                  <a:schemeClr val="tx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SPEC</c:v>
                </c:pt>
                <c:pt idx="1">
                  <c:v>MIX</c:v>
                </c:pt>
                <c:pt idx="2">
                  <c:v>GAP</c:v>
                </c:pt>
                <c:pt idx="3">
                  <c:v>ALL-29</c:v>
                </c:pt>
              </c:strCache>
            </c:strRef>
          </c:cat>
          <c:val>
            <c:numRef>
              <c:f>Sheet1!$B$2:$B$5</c:f>
              <c:numCache>
                <c:formatCode>0.00</c:formatCode>
                <c:ptCount val="4"/>
                <c:pt idx="0">
                  <c:v>1.205</c:v>
                </c:pt>
                <c:pt idx="1">
                  <c:v>1.288</c:v>
                </c:pt>
                <c:pt idx="2">
                  <c:v>1.114</c:v>
                </c:pt>
                <c:pt idx="3">
                  <c:v>1.202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1011968"/>
        <c:axId val="2123537904"/>
      </c:barChart>
      <c:catAx>
        <c:axId val="214101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537904"/>
        <c:crosses val="autoZero"/>
        <c:auto val="1"/>
        <c:lblAlgn val="ctr"/>
        <c:lblOffset val="100"/>
        <c:noMultiLvlLbl val="0"/>
      </c:catAx>
      <c:valAx>
        <c:axId val="2123537904"/>
        <c:scaling>
          <c:orientation val="minMax"/>
          <c:max val="1.6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2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200" smtClean="0">
                    <a:solidFill>
                      <a:schemeClr val="tx1"/>
                    </a:solidFill>
                  </a:rPr>
                  <a:t>Normalized Performance</a:t>
                </a:r>
                <a:endParaRPr lang="en-US" sz="2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0348118991065464"/>
              <c:y val="0.051340551026721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011968"/>
        <c:crosses val="autoZero"/>
        <c:crossBetween val="between"/>
        <c:majorUnit val="0.2"/>
      </c:valAx>
      <c:spPr>
        <a:noFill/>
        <a:ln w="25400">
          <a:solidFill>
            <a:schemeClr val="accent1">
              <a:shade val="50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2C0CD-F820-DA48-9DA0-FF9680A802A2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92E39-323C-C146-941C-E995CEA7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3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2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5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3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48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2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97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9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05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8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38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2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43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1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1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2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3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5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2662177"/>
          </a:xfrm>
          <a:prstGeom prst="rect">
            <a:avLst/>
          </a:prstGeom>
          <a:solidFill>
            <a:srgbClr val="355BB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263"/>
            <a:ext cx="9144000" cy="1817226"/>
          </a:xfrm>
          <a:ln>
            <a:noFill/>
          </a:ln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9522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D7065C7-4A24-D642-9F9E-1F3494B16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04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38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574"/>
            <a:ext cx="12192000" cy="1069081"/>
          </a:xfrm>
          <a:prstGeom prst="rect">
            <a:avLst/>
          </a:prstGeom>
          <a:solidFill>
            <a:srgbClr val="AFCCE9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07814"/>
            <a:ext cx="10515600" cy="711321"/>
          </a:xfrm>
          <a:ln>
            <a:noFill/>
          </a:ln>
        </p:spPr>
        <p:txBody>
          <a:bodyPr>
            <a:normAutofit/>
          </a:bodyPr>
          <a:lstStyle>
            <a:lvl1pPr>
              <a:defRPr sz="4400" b="1" i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444"/>
            <a:ext cx="10515600" cy="4677519"/>
          </a:xfrm>
        </p:spPr>
        <p:txBody>
          <a:bodyPr>
            <a:normAutofit/>
          </a:bodyPr>
          <a:lstStyle>
            <a:lvl1pPr>
              <a:defRPr sz="36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32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2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2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2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D7065C7-4A24-D642-9F9E-1F3494B16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3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053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68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967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915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81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6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8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308" r:id="rId2"/>
    <p:sldLayoutId id="2147484309" r:id="rId3"/>
    <p:sldLayoutId id="2147484310" r:id="rId4"/>
    <p:sldLayoutId id="2147484311" r:id="rId5"/>
    <p:sldLayoutId id="2147484312" r:id="rId6"/>
    <p:sldLayoutId id="2147484313" r:id="rId7"/>
    <p:sldLayoutId id="2147484314" r:id="rId8"/>
    <p:sldLayoutId id="2147484315" r:id="rId9"/>
    <p:sldLayoutId id="2147484316" r:id="rId10"/>
    <p:sldLayoutId id="21474843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9.svg"/><Relationship Id="rId5" Type="http://schemas.openxmlformats.org/officeDocument/2006/relationships/image" Target="../media/image20.png"/><Relationship Id="rId6" Type="http://schemas.openxmlformats.org/officeDocument/2006/relationships/image" Target="../media/image21.tiff"/><Relationship Id="rId7" Type="http://schemas.openxmlformats.org/officeDocument/2006/relationships/image" Target="../media/image22.tiff"/><Relationship Id="rId8" Type="http://schemas.openxmlformats.org/officeDocument/2006/relationships/image" Target="../media/image23.tiff"/><Relationship Id="rId9" Type="http://schemas.openxmlformats.org/officeDocument/2006/relationships/image" Target="../media/image2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9.svg"/><Relationship Id="rId5" Type="http://schemas.openxmlformats.org/officeDocument/2006/relationships/image" Target="../media/image20.png"/><Relationship Id="rId6" Type="http://schemas.openxmlformats.org/officeDocument/2006/relationships/image" Target="../media/image24.tiff"/><Relationship Id="rId7" Type="http://schemas.openxmlformats.org/officeDocument/2006/relationships/image" Target="../media/image25.png"/><Relationship Id="rId22" Type="http://schemas.openxmlformats.org/officeDocument/2006/relationships/image" Target="../media/image510.svg"/><Relationship Id="rId23" Type="http://schemas.openxmlformats.org/officeDocument/2006/relationships/image" Target="../media/image2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2" Type="http://schemas.openxmlformats.org/officeDocument/2006/relationships/image" Target="../media/image410.svg"/><Relationship Id="rId13" Type="http://schemas.openxmlformats.org/officeDocument/2006/relationships/image" Target="../media/image29.png"/><Relationship Id="rId14" Type="http://schemas.openxmlformats.org/officeDocument/2006/relationships/image" Target="../media/image430.svg"/><Relationship Id="rId15" Type="http://schemas.openxmlformats.org/officeDocument/2006/relationships/image" Target="../media/image30.png"/><Relationship Id="rId16" Type="http://schemas.openxmlformats.org/officeDocument/2006/relationships/image" Target="../media/image31.tiff"/><Relationship Id="rId17" Type="http://schemas.openxmlformats.org/officeDocument/2006/relationships/image" Target="../media/image32.tiff"/><Relationship Id="rId18" Type="http://schemas.openxmlformats.org/officeDocument/2006/relationships/image" Target="../media/image33.png"/><Relationship Id="rId19" Type="http://schemas.openxmlformats.org/officeDocument/2006/relationships/image" Target="../media/image450.svg"/><Relationship Id="rId20" Type="http://schemas.openxmlformats.org/officeDocument/2006/relationships/image" Target="../media/image34.tiff"/><Relationship Id="rId21" Type="http://schemas.openxmlformats.org/officeDocument/2006/relationships/image" Target="../media/image2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22" Type="http://schemas.openxmlformats.org/officeDocument/2006/relationships/image" Target="../media/image35.tiff"/><Relationship Id="rId23" Type="http://schemas.openxmlformats.org/officeDocument/2006/relationships/image" Target="../media/image36.png"/><Relationship Id="rId6" Type="http://schemas.openxmlformats.org/officeDocument/2006/relationships/image" Target="../media/image290.svg"/><Relationship Id="rId7" Type="http://schemas.openxmlformats.org/officeDocument/2006/relationships/image" Target="../media/image28.png"/><Relationship Id="rId8" Type="http://schemas.openxmlformats.org/officeDocument/2006/relationships/image" Target="../media/image330.svg"/><Relationship Id="rId24" Type="http://schemas.openxmlformats.org/officeDocument/2006/relationships/image" Target="../media/image5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29.svg"/><Relationship Id="rId5" Type="http://schemas.openxmlformats.org/officeDocument/2006/relationships/image" Target="../media/image38.tiff"/><Relationship Id="rId6" Type="http://schemas.openxmlformats.org/officeDocument/2006/relationships/image" Target="../media/image39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iff"/><Relationship Id="rId4" Type="http://schemas.openxmlformats.org/officeDocument/2006/relationships/image" Target="../media/image45.tiff"/><Relationship Id="rId5" Type="http://schemas.openxmlformats.org/officeDocument/2006/relationships/image" Target="../media/image46.tiff"/><Relationship Id="rId6" Type="http://schemas.openxmlformats.org/officeDocument/2006/relationships/image" Target="../media/image47.tiff"/><Relationship Id="rId7" Type="http://schemas.openxmlformats.org/officeDocument/2006/relationships/image" Target="../media/image48.tiff"/><Relationship Id="rId8" Type="http://schemas.openxmlformats.org/officeDocument/2006/relationships/image" Target="../media/image49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tiff"/><Relationship Id="rId12" Type="http://schemas.openxmlformats.org/officeDocument/2006/relationships/image" Target="../media/image10.tiff"/><Relationship Id="rId13" Type="http://schemas.openxmlformats.org/officeDocument/2006/relationships/image" Target="../media/image11.tiff"/><Relationship Id="rId14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7" Type="http://schemas.openxmlformats.org/officeDocument/2006/relationships/image" Target="../media/image7.png"/><Relationship Id="rId9" Type="http://schemas.openxmlformats.org/officeDocument/2006/relationships/image" Target="../media/image29.svg"/><Relationship Id="rId10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tiff"/><Relationship Id="rId5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4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9.sv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5350" y="588900"/>
            <a:ext cx="12838669" cy="1548818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4000" dirty="0">
                <a:latin typeface="Helvetica" charset="0"/>
                <a:ea typeface="Helvetica" charset="0"/>
                <a:cs typeface="Helvetica" charset="0"/>
              </a:rPr>
              <a:t>SYNERGY: Rethinking Secure-Memory Design </a:t>
            </a:r>
            <a:r>
              <a:rPr lang="en-US" sz="4000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40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4000" dirty="0" smtClean="0">
                <a:latin typeface="Helvetica" charset="0"/>
                <a:ea typeface="Helvetica" charset="0"/>
                <a:cs typeface="Helvetica" charset="0"/>
              </a:rPr>
              <a:t>for </a:t>
            </a:r>
            <a:r>
              <a:rPr lang="en-US" sz="4000" dirty="0">
                <a:latin typeface="Helvetica" charset="0"/>
                <a:ea typeface="Helvetica" charset="0"/>
                <a:cs typeface="Helvetica" charset="0"/>
              </a:rPr>
              <a:t>Error-Correcting Memories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8428" y="3767428"/>
            <a:ext cx="551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Gururaj Saileshwar</a:t>
            </a:r>
            <a:r>
              <a:rPr lang="en-US" sz="3600" b="1" baseline="30000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3600" b="1" baseline="30000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1551" y="2771386"/>
            <a:ext cx="4324866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80"/>
              </a:lnSpc>
            </a:pPr>
            <a:r>
              <a:rPr lang="en-US" sz="2600" i="1" dirty="0" smtClean="0">
                <a:latin typeface="Helvetica" charset="0"/>
                <a:ea typeface="Helvetica" charset="0"/>
                <a:cs typeface="Helvetica" charset="0"/>
              </a:rPr>
              <a:t>HPCA-2018</a:t>
            </a:r>
          </a:p>
          <a:p>
            <a:pPr algn="ctr">
              <a:lnSpc>
                <a:spcPts val="3480"/>
              </a:lnSpc>
            </a:pPr>
            <a:r>
              <a:rPr lang="en-US" sz="2600" i="1" dirty="0" smtClean="0">
                <a:latin typeface="Helvetica" charset="0"/>
                <a:ea typeface="Helvetica" charset="0"/>
                <a:cs typeface="Helvetica" charset="0"/>
              </a:rPr>
              <a:t>Vienna, Austria</a:t>
            </a:r>
            <a:endParaRPr lang="en-US" sz="2600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945" y="4580425"/>
            <a:ext cx="23951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Prashant Nair</a:t>
            </a:r>
            <a:r>
              <a:rPr lang="en-US" sz="2600" baseline="30000" dirty="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6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2427" y="4580425"/>
            <a:ext cx="360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Prakash Ramrakhyani</a:t>
            </a:r>
            <a:r>
              <a:rPr lang="en-US" sz="2600" baseline="30000" dirty="0" smtClean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n-US" sz="26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2954" y="4580425"/>
            <a:ext cx="27184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Wendy Elsasser</a:t>
            </a:r>
            <a:r>
              <a:rPr lang="en-US" sz="2600" baseline="30000" dirty="0" smtClean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n-US" sz="26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62767" y="4580425"/>
            <a:ext cx="30974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Moinuddin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Qureshi</a:t>
            </a:r>
            <a:r>
              <a:rPr lang="en-US" sz="2600" baseline="30000" dirty="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6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5783" y="5461812"/>
            <a:ext cx="2583609" cy="109026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05303" y="5520186"/>
            <a:ext cx="357215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aseline="30000" dirty="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6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55837" y="5535952"/>
            <a:ext cx="357215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aseline="30000" dirty="0" smtClean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n-US" sz="26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1972" y="5563385"/>
            <a:ext cx="1947340" cy="9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2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4261978C-7665-4FBE-BB53-0CF63C642A29}"/>
              </a:ext>
            </a:extLst>
          </p:cNvPr>
          <p:cNvSpPr/>
          <p:nvPr/>
        </p:nvSpPr>
        <p:spPr>
          <a:xfrm>
            <a:off x="5031644" y="3380914"/>
            <a:ext cx="502920" cy="502920"/>
          </a:xfrm>
          <a:prstGeom prst="rect">
            <a:avLst/>
          </a:prstGeom>
          <a:solidFill>
            <a:srgbClr val="549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MAC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09606DE-DAB3-4286-A019-6358852CCA4E}"/>
              </a:ext>
            </a:extLst>
          </p:cNvPr>
          <p:cNvSpPr txBox="1"/>
          <p:nvPr/>
        </p:nvSpPr>
        <p:spPr>
          <a:xfrm>
            <a:off x="6192578" y="1299673"/>
            <a:ext cx="483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latin typeface="Calibri"/>
                <a:cs typeface="Calibri"/>
              </a:rPr>
              <a:t>ECC </a:t>
            </a:r>
            <a:r>
              <a:rPr lang="en-US" sz="2800" b="1" u="sng" dirty="0" err="1" smtClean="0">
                <a:latin typeface="Calibri"/>
                <a:cs typeface="Calibri"/>
              </a:rPr>
              <a:t>Cachelines</a:t>
            </a:r>
            <a:r>
              <a:rPr lang="en-US" sz="2800" b="1" u="sng" dirty="0" smtClean="0">
                <a:latin typeface="Calibri"/>
                <a:cs typeface="Calibri"/>
              </a:rPr>
              <a:t> – for correction</a:t>
            </a:r>
            <a:endParaRPr lang="en-US" sz="2800" b="1" i="1" u="sng" dirty="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53" y="216949"/>
            <a:ext cx="11527068" cy="711321"/>
          </a:xfrm>
        </p:spPr>
        <p:txBody>
          <a:bodyPr>
            <a:noAutofit/>
          </a:bodyPr>
          <a:lstStyle/>
          <a:p>
            <a:r>
              <a:rPr lang="en-US" dirty="0" smtClean="0"/>
              <a:t>SYNERGY uses MAC for Error Detection</a:t>
            </a:r>
            <a:endParaRPr lang="en-US" dirty="0"/>
          </a:p>
        </p:txBody>
      </p:sp>
      <p:pic>
        <p:nvPicPr>
          <p:cNvPr id="5" name="Graphic 3">
            <a:extLst>
              <a:ext uri="{FF2B5EF4-FFF2-40B4-BE49-F238E27FC236}">
                <a16:creationId xmlns="" xmlns:a16="http://schemas.microsoft.com/office/drawing/2014/main" id="{CF0377BB-B90F-4A18-9164-5474089C09A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265" y="1938165"/>
            <a:ext cx="4979092" cy="941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261978C-7665-4FBE-BB53-0CF63C642A29}"/>
              </a:ext>
            </a:extLst>
          </p:cNvPr>
          <p:cNvSpPr/>
          <p:nvPr/>
        </p:nvSpPr>
        <p:spPr>
          <a:xfrm>
            <a:off x="977899" y="3370232"/>
            <a:ext cx="3998669" cy="505216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9" name="Arrow: Down 17">
            <a:extLst>
              <a:ext uri="{FF2B5EF4-FFF2-40B4-BE49-F238E27FC236}">
                <a16:creationId xmlns="" xmlns:a16="http://schemas.microsoft.com/office/drawing/2014/main" id="{43686DD2-A547-41AE-A889-9D7352A83B7A}"/>
              </a:ext>
            </a:extLst>
          </p:cNvPr>
          <p:cNvSpPr/>
          <p:nvPr/>
        </p:nvSpPr>
        <p:spPr>
          <a:xfrm>
            <a:off x="2908300" y="2924772"/>
            <a:ext cx="278377" cy="39383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0" name="Arrow: Down 18">
            <a:extLst>
              <a:ext uri="{FF2B5EF4-FFF2-40B4-BE49-F238E27FC236}">
                <a16:creationId xmlns="" xmlns:a16="http://schemas.microsoft.com/office/drawing/2014/main" id="{64D98BA3-6189-478B-A802-2B6623C36396}"/>
              </a:ext>
            </a:extLst>
          </p:cNvPr>
          <p:cNvSpPr/>
          <p:nvPr/>
        </p:nvSpPr>
        <p:spPr>
          <a:xfrm>
            <a:off x="5134795" y="2899161"/>
            <a:ext cx="278377" cy="39383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09606DE-DAB3-4286-A019-6358852CCA4E}"/>
              </a:ext>
            </a:extLst>
          </p:cNvPr>
          <p:cNvSpPr txBox="1"/>
          <p:nvPr/>
        </p:nvSpPr>
        <p:spPr>
          <a:xfrm>
            <a:off x="1549456" y="1286226"/>
            <a:ext cx="3744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latin typeface="Calibri"/>
                <a:cs typeface="Calibri"/>
              </a:rPr>
              <a:t>Data + MAC </a:t>
            </a:r>
            <a:r>
              <a:rPr lang="en-US" sz="2800" b="1" u="sng" dirty="0" err="1">
                <a:latin typeface="Calibri"/>
                <a:cs typeface="Calibri"/>
              </a:rPr>
              <a:t>Cachelines</a:t>
            </a:r>
            <a:endParaRPr lang="en-US" sz="2800" b="1" i="1" u="sng" dirty="0">
              <a:latin typeface="Calibri"/>
              <a:cs typeface="Calibri"/>
            </a:endParaRPr>
          </a:p>
        </p:txBody>
      </p:sp>
      <p:pic>
        <p:nvPicPr>
          <p:cNvPr id="12" name="Graphic 3">
            <a:extLst>
              <a:ext uri="{FF2B5EF4-FFF2-40B4-BE49-F238E27FC236}">
                <a16:creationId xmlns="" xmlns:a16="http://schemas.microsoft.com/office/drawing/2014/main" id="{CF0377BB-B90F-4A18-9164-5474089C09A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9581" y="1937626"/>
            <a:ext cx="4913666" cy="929613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>
            <a:off x="6194649" y="3371380"/>
            <a:ext cx="4770977" cy="502920"/>
            <a:chOff x="6194649" y="3371380"/>
            <a:chExt cx="4770977" cy="502920"/>
          </a:xfrm>
        </p:grpSpPr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341B8DF5-0188-4E58-8BCC-3CB0D29CB3D7}"/>
                </a:ext>
              </a:extLst>
            </p:cNvPr>
            <p:cNvSpPr/>
            <p:nvPr/>
          </p:nvSpPr>
          <p:spPr>
            <a:xfrm>
              <a:off x="6194649" y="3371380"/>
              <a:ext cx="502920" cy="502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ECC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341B8DF5-0188-4E58-8BCC-3CB0D29CB3D7}"/>
                </a:ext>
              </a:extLst>
            </p:cNvPr>
            <p:cNvSpPr/>
            <p:nvPr/>
          </p:nvSpPr>
          <p:spPr>
            <a:xfrm>
              <a:off x="10462706" y="337138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ECC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6725749" y="3371380"/>
              <a:ext cx="50292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ECC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7256849" y="3371380"/>
              <a:ext cx="50292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ECC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7787949" y="3371380"/>
              <a:ext cx="50292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ECC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8319049" y="3371380"/>
              <a:ext cx="50292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ECC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8850149" y="3371380"/>
              <a:ext cx="50292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ECC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9912351" y="3371380"/>
              <a:ext cx="50292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ECC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9381249" y="3371380"/>
              <a:ext cx="50292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ECC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341B8DF5-0188-4E58-8BCC-3CB0D29CB3D7}"/>
                </a:ext>
              </a:extLst>
            </p:cNvPr>
            <p:cNvSpPr/>
            <p:nvPr/>
          </p:nvSpPr>
          <p:spPr>
            <a:xfrm>
              <a:off x="10462706" y="337138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ECC</a:t>
              </a:r>
            </a:p>
          </p:txBody>
        </p:sp>
      </p:grpSp>
      <p:sp>
        <p:nvSpPr>
          <p:cNvPr id="15" name="Arrow: Down 17">
            <a:extLst>
              <a:ext uri="{FF2B5EF4-FFF2-40B4-BE49-F238E27FC236}">
                <a16:creationId xmlns="" xmlns:a16="http://schemas.microsoft.com/office/drawing/2014/main" id="{43686DD2-A547-41AE-A889-9D7352A83B7A}"/>
              </a:ext>
            </a:extLst>
          </p:cNvPr>
          <p:cNvSpPr/>
          <p:nvPr/>
        </p:nvSpPr>
        <p:spPr>
          <a:xfrm>
            <a:off x="8289889" y="2893314"/>
            <a:ext cx="278377" cy="39383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6" name="Arrow: Down 18">
            <a:extLst>
              <a:ext uri="{FF2B5EF4-FFF2-40B4-BE49-F238E27FC236}">
                <a16:creationId xmlns="" xmlns:a16="http://schemas.microsoft.com/office/drawing/2014/main" id="{64D98BA3-6189-478B-A802-2B6623C36396}"/>
              </a:ext>
            </a:extLst>
          </p:cNvPr>
          <p:cNvSpPr/>
          <p:nvPr/>
        </p:nvSpPr>
        <p:spPr>
          <a:xfrm>
            <a:off x="10573797" y="2909643"/>
            <a:ext cx="278377" cy="39383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5803" y="5784118"/>
            <a:ext cx="10567444" cy="523220"/>
          </a:xfrm>
          <a:prstGeom prst="rect">
            <a:avLst/>
          </a:prstGeom>
          <a:solidFill>
            <a:srgbClr val="355BB5"/>
          </a:solidFill>
          <a:ln w="50800">
            <a:noFill/>
          </a:ln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Can We Achieve Stronger Error-Correction with Co-Design?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0C68E60-D2D8-4DC9-9921-AE83A2A31947}"/>
              </a:ext>
            </a:extLst>
          </p:cNvPr>
          <p:cNvSpPr txBox="1"/>
          <p:nvPr/>
        </p:nvSpPr>
        <p:spPr>
          <a:xfrm>
            <a:off x="127831" y="131207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ERROR</a:t>
            </a:r>
            <a:endParaRPr lang="en-US" sz="2400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E11EF033-D946-4246-B025-9B115DACA3D8}"/>
              </a:ext>
            </a:extLst>
          </p:cNvPr>
          <p:cNvCxnSpPr/>
          <p:nvPr/>
        </p:nvCxnSpPr>
        <p:spPr>
          <a:xfrm>
            <a:off x="1424981" y="1656331"/>
            <a:ext cx="601939" cy="374771"/>
          </a:xfrm>
          <a:prstGeom prst="straightConnector1">
            <a:avLst/>
          </a:prstGeom>
          <a:ln w="41275">
            <a:solidFill>
              <a:srgbClr val="FF000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FF81DFA8-7529-4405-AD52-BC8741C5727E}"/>
              </a:ext>
            </a:extLst>
          </p:cNvPr>
          <p:cNvSpPr/>
          <p:nvPr/>
        </p:nvSpPr>
        <p:spPr>
          <a:xfrm>
            <a:off x="3073115" y="4263383"/>
            <a:ext cx="1208369" cy="72644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3153194" y="4273836"/>
            <a:ext cx="1071960" cy="690073"/>
            <a:chOff x="4014700" y="4350105"/>
            <a:chExt cx="1071960" cy="690073"/>
          </a:xfrm>
        </p:grpSpPr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04C6521B-5389-4F14-866F-92F6FF70C93F}"/>
                </a:ext>
              </a:extLst>
            </p:cNvPr>
            <p:cNvSpPr txBox="1"/>
            <p:nvPr/>
          </p:nvSpPr>
          <p:spPr>
            <a:xfrm>
              <a:off x="4014700" y="4763179"/>
              <a:ext cx="107196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MISMATCH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="" xmlns:a16="http://schemas.microsoft.com/office/drawing/2014/main" id="{D54802D8-5BAD-453F-A1A2-DC7E82920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28101" y="4350105"/>
              <a:ext cx="430567" cy="386935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1398099" y="4392357"/>
            <a:ext cx="1038362" cy="580319"/>
            <a:chOff x="4921856" y="5074996"/>
            <a:chExt cx="839154" cy="460798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21856" y="5074996"/>
              <a:ext cx="839154" cy="460798"/>
            </a:xfrm>
            <a:prstGeom prst="rect">
              <a:avLst/>
            </a:prstGeom>
          </p:spPr>
        </p:pic>
        <p:sp>
          <p:nvSpPr>
            <p:cNvPr id="65" name="Rectangle 64"/>
            <p:cNvSpPr/>
            <p:nvPr/>
          </p:nvSpPr>
          <p:spPr>
            <a:xfrm>
              <a:off x="5018717" y="5155869"/>
              <a:ext cx="635040" cy="3177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HASH</a:t>
              </a:r>
              <a:endParaRPr lang="en-US" sz="2000" b="1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207182" y="4311601"/>
            <a:ext cx="963983" cy="708017"/>
            <a:chOff x="3186677" y="4281807"/>
            <a:chExt cx="963983" cy="708017"/>
          </a:xfrm>
        </p:grpSpPr>
        <p:pic>
          <p:nvPicPr>
            <p:cNvPr id="68" name="Picture 67">
              <a:extLst>
                <a:ext uri="{FF2B5EF4-FFF2-40B4-BE49-F238E27FC236}">
                  <a16:creationId xmlns="" xmlns:a16="http://schemas.microsoft.com/office/drawing/2014/main" id="{543EEAEE-5431-468F-95FF-76367DA36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29322" y="4281807"/>
              <a:ext cx="304835" cy="34852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3C71B7BF-AF23-4284-9426-16A61276D295}"/>
                </a:ext>
              </a:extLst>
            </p:cNvPr>
            <p:cNvSpPr txBox="1"/>
            <p:nvPr/>
          </p:nvSpPr>
          <p:spPr>
            <a:xfrm>
              <a:off x="3186677" y="4589716"/>
              <a:ext cx="963983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3B8105"/>
                  </a:solidFill>
                </a:rPr>
                <a:t>MATCH</a:t>
              </a:r>
            </a:p>
          </p:txBody>
        </p:sp>
      </p:grpSp>
      <p:sp>
        <p:nvSpPr>
          <p:cNvPr id="71" name="Arrow: Down 17">
            <a:extLst>
              <a:ext uri="{FF2B5EF4-FFF2-40B4-BE49-F238E27FC236}">
                <a16:creationId xmlns="" xmlns:a16="http://schemas.microsoft.com/office/drawing/2014/main" id="{43686DD2-A547-41AE-A889-9D7352A83B7A}"/>
              </a:ext>
            </a:extLst>
          </p:cNvPr>
          <p:cNvSpPr/>
          <p:nvPr/>
        </p:nvSpPr>
        <p:spPr>
          <a:xfrm>
            <a:off x="1736673" y="3927077"/>
            <a:ext cx="365760" cy="39383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2" name="Arrow: Down 17">
            <a:extLst>
              <a:ext uri="{FF2B5EF4-FFF2-40B4-BE49-F238E27FC236}">
                <a16:creationId xmlns="" xmlns:a16="http://schemas.microsoft.com/office/drawing/2014/main" id="{43686DD2-A547-41AE-A889-9D7352A83B7A}"/>
              </a:ext>
            </a:extLst>
          </p:cNvPr>
          <p:cNvSpPr/>
          <p:nvPr/>
        </p:nvSpPr>
        <p:spPr>
          <a:xfrm rot="16200000">
            <a:off x="2561185" y="4488400"/>
            <a:ext cx="365760" cy="39383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3" name="Arrow: Down 17">
            <a:extLst>
              <a:ext uri="{FF2B5EF4-FFF2-40B4-BE49-F238E27FC236}">
                <a16:creationId xmlns="" xmlns:a16="http://schemas.microsoft.com/office/drawing/2014/main" id="{43686DD2-A547-41AE-A889-9D7352A83B7A}"/>
              </a:ext>
            </a:extLst>
          </p:cNvPr>
          <p:cNvSpPr/>
          <p:nvPr/>
        </p:nvSpPr>
        <p:spPr>
          <a:xfrm rot="5400000" flipH="1">
            <a:off x="4713089" y="4287768"/>
            <a:ext cx="279697" cy="88115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4" name="Arrow: Down 17">
            <a:extLst>
              <a:ext uri="{FF2B5EF4-FFF2-40B4-BE49-F238E27FC236}">
                <a16:creationId xmlns="" xmlns:a16="http://schemas.microsoft.com/office/drawing/2014/main" id="{43686DD2-A547-41AE-A889-9D7352A83B7A}"/>
              </a:ext>
            </a:extLst>
          </p:cNvPr>
          <p:cNvSpPr/>
          <p:nvPr/>
        </p:nvSpPr>
        <p:spPr>
          <a:xfrm>
            <a:off x="5015309" y="3944033"/>
            <a:ext cx="365042" cy="801779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709606DE-DAB3-4286-A019-6358852CCA4E}"/>
              </a:ext>
            </a:extLst>
          </p:cNvPr>
          <p:cNvSpPr txBox="1"/>
          <p:nvPr/>
        </p:nvSpPr>
        <p:spPr>
          <a:xfrm>
            <a:off x="130051" y="5068630"/>
            <a:ext cx="5915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 smtClean="0">
                <a:solidFill>
                  <a:srgbClr val="2D7100"/>
                </a:solidFill>
                <a:latin typeface="Calibri"/>
                <a:cs typeface="Calibri"/>
              </a:rPr>
              <a:t>MACs have strong error detection ability</a:t>
            </a:r>
            <a:endParaRPr lang="en-US" sz="2400" i="1" u="sng" dirty="0">
              <a:solidFill>
                <a:srgbClr val="2D7100"/>
              </a:solidFill>
              <a:latin typeface="Calibri"/>
              <a:cs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709606DE-DAB3-4286-A019-6358852CCA4E}"/>
              </a:ext>
            </a:extLst>
          </p:cNvPr>
          <p:cNvSpPr txBox="1"/>
          <p:nvPr/>
        </p:nvSpPr>
        <p:spPr>
          <a:xfrm>
            <a:off x="5853857" y="4728346"/>
            <a:ext cx="5494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 smtClean="0">
                <a:solidFill>
                  <a:srgbClr val="C00000"/>
                </a:solidFill>
                <a:latin typeface="Calibri"/>
                <a:cs typeface="Calibri"/>
              </a:rPr>
              <a:t>Baseline ECC (SECDED) provides </a:t>
            </a:r>
          </a:p>
          <a:p>
            <a:pPr algn="ctr"/>
            <a:r>
              <a:rPr lang="en-US" sz="2400" i="1" u="sng" dirty="0" smtClean="0">
                <a:solidFill>
                  <a:srgbClr val="C00000"/>
                </a:solidFill>
                <a:latin typeface="Calibri"/>
                <a:cs typeface="Calibri"/>
              </a:rPr>
              <a:t>single-bit error correction</a:t>
            </a:r>
            <a:endParaRPr lang="en-US" sz="2400" i="1" u="sng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="" xmlns:a16="http://schemas.microsoft.com/office/drawing/2014/main" id="{F60679D0-0FB2-4B29-BE85-A23B2BD8AB3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6920" y="2112398"/>
            <a:ext cx="409541" cy="40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0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-0.18889 L 4.16667E-6 -7.40741E-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5" grpId="0" animBg="1"/>
      <p:bldP spid="16" grpId="0" animBg="1"/>
      <p:bldP spid="39" grpId="0" animBg="1"/>
      <p:bldP spid="48" grpId="1"/>
      <p:bldP spid="77" grpId="0"/>
      <p:bldP spid="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4261978C-7665-4FBE-BB53-0CF63C642A29}"/>
              </a:ext>
            </a:extLst>
          </p:cNvPr>
          <p:cNvSpPr/>
          <p:nvPr/>
        </p:nvSpPr>
        <p:spPr>
          <a:xfrm>
            <a:off x="5031644" y="3380914"/>
            <a:ext cx="502920" cy="502920"/>
          </a:xfrm>
          <a:prstGeom prst="rect">
            <a:avLst/>
          </a:prstGeom>
          <a:solidFill>
            <a:srgbClr val="5493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MAC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09606DE-DAB3-4286-A019-6358852CCA4E}"/>
              </a:ext>
            </a:extLst>
          </p:cNvPr>
          <p:cNvSpPr txBox="1"/>
          <p:nvPr/>
        </p:nvSpPr>
        <p:spPr>
          <a:xfrm>
            <a:off x="6192578" y="1299673"/>
            <a:ext cx="483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latin typeface="Calibri"/>
                <a:cs typeface="Calibri"/>
              </a:rPr>
              <a:t>ECC </a:t>
            </a:r>
            <a:r>
              <a:rPr lang="en-US" sz="2800" b="1" u="sng" dirty="0" err="1" smtClean="0">
                <a:latin typeface="Calibri"/>
                <a:cs typeface="Calibri"/>
              </a:rPr>
              <a:t>Cachelines</a:t>
            </a:r>
            <a:r>
              <a:rPr lang="en-US" sz="2800" b="1" u="sng" dirty="0" smtClean="0">
                <a:latin typeface="Calibri"/>
                <a:cs typeface="Calibri"/>
              </a:rPr>
              <a:t> – for correction</a:t>
            </a:r>
            <a:endParaRPr lang="en-US" sz="2800" b="1" i="1" u="sng" dirty="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64" y="216949"/>
            <a:ext cx="11660757" cy="711321"/>
          </a:xfrm>
        </p:spPr>
        <p:txBody>
          <a:bodyPr>
            <a:noAutofit/>
          </a:bodyPr>
          <a:lstStyle/>
          <a:p>
            <a:r>
              <a:rPr lang="en-US" sz="4300" dirty="0" smtClean="0"/>
              <a:t>Parity Can Reconstruct Chip With Failure</a:t>
            </a:r>
            <a:endParaRPr lang="en-US" sz="4300" dirty="0"/>
          </a:p>
        </p:txBody>
      </p:sp>
      <p:pic>
        <p:nvPicPr>
          <p:cNvPr id="5" name="Graphic 3">
            <a:extLst>
              <a:ext uri="{FF2B5EF4-FFF2-40B4-BE49-F238E27FC236}">
                <a16:creationId xmlns="" xmlns:a16="http://schemas.microsoft.com/office/drawing/2014/main" id="{CF0377BB-B90F-4A18-9164-5474089C09A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265" y="1938165"/>
            <a:ext cx="4979092" cy="941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261978C-7665-4FBE-BB53-0CF63C642A29}"/>
              </a:ext>
            </a:extLst>
          </p:cNvPr>
          <p:cNvSpPr/>
          <p:nvPr/>
        </p:nvSpPr>
        <p:spPr>
          <a:xfrm>
            <a:off x="977899" y="3370232"/>
            <a:ext cx="3998669" cy="505216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9" name="Arrow: Down 17">
            <a:extLst>
              <a:ext uri="{FF2B5EF4-FFF2-40B4-BE49-F238E27FC236}">
                <a16:creationId xmlns="" xmlns:a16="http://schemas.microsoft.com/office/drawing/2014/main" id="{43686DD2-A547-41AE-A889-9D7352A83B7A}"/>
              </a:ext>
            </a:extLst>
          </p:cNvPr>
          <p:cNvSpPr/>
          <p:nvPr/>
        </p:nvSpPr>
        <p:spPr>
          <a:xfrm>
            <a:off x="2908300" y="2924772"/>
            <a:ext cx="278377" cy="39383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0" name="Arrow: Down 18">
            <a:extLst>
              <a:ext uri="{FF2B5EF4-FFF2-40B4-BE49-F238E27FC236}">
                <a16:creationId xmlns="" xmlns:a16="http://schemas.microsoft.com/office/drawing/2014/main" id="{64D98BA3-6189-478B-A802-2B6623C36396}"/>
              </a:ext>
            </a:extLst>
          </p:cNvPr>
          <p:cNvSpPr/>
          <p:nvPr/>
        </p:nvSpPr>
        <p:spPr>
          <a:xfrm>
            <a:off x="5134795" y="2899161"/>
            <a:ext cx="278377" cy="39383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09606DE-DAB3-4286-A019-6358852CCA4E}"/>
              </a:ext>
            </a:extLst>
          </p:cNvPr>
          <p:cNvSpPr txBox="1"/>
          <p:nvPr/>
        </p:nvSpPr>
        <p:spPr>
          <a:xfrm>
            <a:off x="1549456" y="1286226"/>
            <a:ext cx="3744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latin typeface="Calibri"/>
                <a:cs typeface="Calibri"/>
              </a:rPr>
              <a:t>Data + MAC </a:t>
            </a:r>
            <a:r>
              <a:rPr lang="en-US" sz="2800" b="1" u="sng" dirty="0" err="1">
                <a:latin typeface="Calibri"/>
                <a:cs typeface="Calibri"/>
              </a:rPr>
              <a:t>Cachelines</a:t>
            </a:r>
            <a:endParaRPr lang="en-US" sz="2800" b="1" i="1" u="sng" dirty="0">
              <a:latin typeface="Calibri"/>
              <a:cs typeface="Calibri"/>
            </a:endParaRPr>
          </a:p>
        </p:txBody>
      </p:sp>
      <p:pic>
        <p:nvPicPr>
          <p:cNvPr id="12" name="Graphic 3">
            <a:extLst>
              <a:ext uri="{FF2B5EF4-FFF2-40B4-BE49-F238E27FC236}">
                <a16:creationId xmlns="" xmlns:a16="http://schemas.microsoft.com/office/drawing/2014/main" id="{CF0377BB-B90F-4A18-9164-5474089C09A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9581" y="1937626"/>
            <a:ext cx="4913666" cy="929613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>
            <a:off x="6194649" y="3371380"/>
            <a:ext cx="4770977" cy="502920"/>
            <a:chOff x="6194649" y="3371380"/>
            <a:chExt cx="4770977" cy="502920"/>
          </a:xfrm>
        </p:grpSpPr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341B8DF5-0188-4E58-8BCC-3CB0D29CB3D7}"/>
                </a:ext>
              </a:extLst>
            </p:cNvPr>
            <p:cNvSpPr/>
            <p:nvPr/>
          </p:nvSpPr>
          <p:spPr>
            <a:xfrm>
              <a:off x="6194649" y="3371380"/>
              <a:ext cx="502920" cy="502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ECC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341B8DF5-0188-4E58-8BCC-3CB0D29CB3D7}"/>
                </a:ext>
              </a:extLst>
            </p:cNvPr>
            <p:cNvSpPr/>
            <p:nvPr/>
          </p:nvSpPr>
          <p:spPr>
            <a:xfrm>
              <a:off x="10462706" y="337138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ECC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6725749" y="3371380"/>
              <a:ext cx="50292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ECC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7256849" y="3371380"/>
              <a:ext cx="50292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ECC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7787949" y="3371380"/>
              <a:ext cx="50292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ECC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8319049" y="3371380"/>
              <a:ext cx="50292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ECC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8850149" y="3371380"/>
              <a:ext cx="50292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ECC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9912351" y="3371380"/>
              <a:ext cx="50292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ECC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9381249" y="3371380"/>
              <a:ext cx="50292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ECC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341B8DF5-0188-4E58-8BCC-3CB0D29CB3D7}"/>
                </a:ext>
              </a:extLst>
            </p:cNvPr>
            <p:cNvSpPr/>
            <p:nvPr/>
          </p:nvSpPr>
          <p:spPr>
            <a:xfrm>
              <a:off x="10462706" y="337138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ECC</a:t>
              </a:r>
            </a:p>
          </p:txBody>
        </p:sp>
      </p:grpSp>
      <p:sp>
        <p:nvSpPr>
          <p:cNvPr id="15" name="Arrow: Down 17">
            <a:extLst>
              <a:ext uri="{FF2B5EF4-FFF2-40B4-BE49-F238E27FC236}">
                <a16:creationId xmlns="" xmlns:a16="http://schemas.microsoft.com/office/drawing/2014/main" id="{43686DD2-A547-41AE-A889-9D7352A83B7A}"/>
              </a:ext>
            </a:extLst>
          </p:cNvPr>
          <p:cNvSpPr/>
          <p:nvPr/>
        </p:nvSpPr>
        <p:spPr>
          <a:xfrm>
            <a:off x="8289889" y="2893314"/>
            <a:ext cx="278377" cy="39383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6" name="Arrow: Down 18">
            <a:extLst>
              <a:ext uri="{FF2B5EF4-FFF2-40B4-BE49-F238E27FC236}">
                <a16:creationId xmlns="" xmlns:a16="http://schemas.microsoft.com/office/drawing/2014/main" id="{64D98BA3-6189-478B-A802-2B6623C36396}"/>
              </a:ext>
            </a:extLst>
          </p:cNvPr>
          <p:cNvSpPr/>
          <p:nvPr/>
        </p:nvSpPr>
        <p:spPr>
          <a:xfrm>
            <a:off x="10573797" y="2909643"/>
            <a:ext cx="278377" cy="39383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73273" y="3370232"/>
            <a:ext cx="4005838" cy="502920"/>
            <a:chOff x="973273" y="3370232"/>
            <a:chExt cx="4005838" cy="502920"/>
          </a:xfrm>
        </p:grpSpPr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973273" y="3370232"/>
              <a:ext cx="443541" cy="502920"/>
            </a:xfrm>
            <a:prstGeom prst="rect">
              <a:avLst/>
            </a:prstGeom>
            <a:solidFill>
              <a:srgbClr val="8B8B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smtClean="0">
                  <a:latin typeface="Calibri"/>
                  <a:cs typeface="Calibri"/>
                </a:rPr>
                <a:t>D0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1480252" y="3370232"/>
              <a:ext cx="443541" cy="502920"/>
            </a:xfrm>
            <a:prstGeom prst="rect">
              <a:avLst/>
            </a:prstGeom>
            <a:solidFill>
              <a:srgbClr val="8B8B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>
                  <a:latin typeface="Calibri"/>
                  <a:cs typeface="Calibri"/>
                </a:rPr>
                <a:t>D1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1987231" y="3370232"/>
              <a:ext cx="443541" cy="502920"/>
            </a:xfrm>
            <a:prstGeom prst="rect">
              <a:avLst/>
            </a:prstGeom>
            <a:solidFill>
              <a:srgbClr val="8B8B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>
                  <a:latin typeface="Calibri"/>
                  <a:cs typeface="Calibri"/>
                </a:rPr>
                <a:t>D2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2494210" y="3370232"/>
              <a:ext cx="443541" cy="502920"/>
            </a:xfrm>
            <a:prstGeom prst="rect">
              <a:avLst/>
            </a:prstGeom>
            <a:solidFill>
              <a:srgbClr val="8B8B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>
                  <a:latin typeface="Calibri"/>
                  <a:cs typeface="Calibri"/>
                </a:rPr>
                <a:t>D3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3001189" y="3370232"/>
              <a:ext cx="443541" cy="502920"/>
            </a:xfrm>
            <a:prstGeom prst="rect">
              <a:avLst/>
            </a:prstGeom>
            <a:solidFill>
              <a:srgbClr val="8B8B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>
                  <a:latin typeface="Calibri"/>
                  <a:cs typeface="Calibri"/>
                </a:rPr>
                <a:t>D4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3508168" y="3370232"/>
              <a:ext cx="443541" cy="502920"/>
            </a:xfrm>
            <a:prstGeom prst="rect">
              <a:avLst/>
            </a:prstGeom>
            <a:solidFill>
              <a:srgbClr val="8B8B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>
                  <a:latin typeface="Calibri"/>
                  <a:cs typeface="Calibri"/>
                </a:rPr>
                <a:t>D5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4015147" y="3370232"/>
              <a:ext cx="443541" cy="502920"/>
            </a:xfrm>
            <a:prstGeom prst="rect">
              <a:avLst/>
            </a:prstGeom>
            <a:solidFill>
              <a:srgbClr val="8B8B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>
                  <a:latin typeface="Calibri"/>
                  <a:cs typeface="Calibri"/>
                </a:rPr>
                <a:t>D6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4535570" y="3370232"/>
              <a:ext cx="443541" cy="502920"/>
            </a:xfrm>
            <a:prstGeom prst="rect">
              <a:avLst/>
            </a:prstGeom>
            <a:solidFill>
              <a:srgbClr val="8B8B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>
                  <a:latin typeface="Calibri"/>
                  <a:cs typeface="Calibri"/>
                </a:rPr>
                <a:t>D7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187520" y="3377009"/>
            <a:ext cx="4770977" cy="502920"/>
            <a:chOff x="6194649" y="3371380"/>
            <a:chExt cx="4770977" cy="502920"/>
          </a:xfrm>
        </p:grpSpPr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341B8DF5-0188-4E58-8BCC-3CB0D29CB3D7}"/>
                </a:ext>
              </a:extLst>
            </p:cNvPr>
            <p:cNvSpPr/>
            <p:nvPr/>
          </p:nvSpPr>
          <p:spPr>
            <a:xfrm>
              <a:off x="6194649" y="3371380"/>
              <a:ext cx="502920" cy="502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latin typeface="Calibri"/>
                  <a:cs typeface="Calibri"/>
                </a:rPr>
                <a:t>P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341B8DF5-0188-4E58-8BCC-3CB0D29CB3D7}"/>
                </a:ext>
              </a:extLst>
            </p:cNvPr>
            <p:cNvSpPr/>
            <p:nvPr/>
          </p:nvSpPr>
          <p:spPr>
            <a:xfrm>
              <a:off x="10462706" y="337138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ECC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6725749" y="3371380"/>
              <a:ext cx="50292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latin typeface="Calibri"/>
                  <a:cs typeface="Calibri"/>
                </a:rPr>
                <a:t>P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7256849" y="3371380"/>
              <a:ext cx="50292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latin typeface="Calibri"/>
                  <a:cs typeface="Calibri"/>
                </a:rPr>
                <a:t>P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7787949" y="3371380"/>
              <a:ext cx="50292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latin typeface="Calibri"/>
                  <a:cs typeface="Calibri"/>
                </a:rPr>
                <a:t>P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8319049" y="3371380"/>
              <a:ext cx="50292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latin typeface="Calibri"/>
                  <a:cs typeface="Calibri"/>
                </a:rPr>
                <a:t>P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8850149" y="3371380"/>
              <a:ext cx="50292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latin typeface="Calibri"/>
                  <a:cs typeface="Calibri"/>
                </a:rPr>
                <a:t>P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9912351" y="3371380"/>
              <a:ext cx="50292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latin typeface="Calibri"/>
                  <a:cs typeface="Calibri"/>
                </a:rPr>
                <a:t>P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9381249" y="3371380"/>
              <a:ext cx="502920" cy="502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latin typeface="Calibri"/>
                  <a:cs typeface="Calibri"/>
                </a:rPr>
                <a:t>P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="" xmlns:a16="http://schemas.microsoft.com/office/drawing/2014/main" id="{341B8DF5-0188-4E58-8BCC-3CB0D29CB3D7}"/>
                </a:ext>
              </a:extLst>
            </p:cNvPr>
            <p:cNvSpPr/>
            <p:nvPr/>
          </p:nvSpPr>
          <p:spPr>
            <a:xfrm>
              <a:off x="10462706" y="3371380"/>
              <a:ext cx="502920" cy="502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latin typeface="Calibri"/>
                  <a:cs typeface="Calibri"/>
                </a:rPr>
                <a:t>P</a:t>
              </a:r>
              <a:endParaRPr lang="en-US" sz="2400" dirty="0">
                <a:latin typeface="Calibri"/>
                <a:cs typeface="Calibri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0C68E60-D2D8-4DC9-9921-AE83A2A31947}"/>
              </a:ext>
            </a:extLst>
          </p:cNvPr>
          <p:cNvSpPr txBox="1"/>
          <p:nvPr/>
        </p:nvSpPr>
        <p:spPr>
          <a:xfrm>
            <a:off x="-44624" y="2859396"/>
            <a:ext cx="1548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FAILURE</a:t>
            </a:r>
            <a:endParaRPr lang="en-US" sz="2400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E11EF033-D946-4246-B025-9B115DACA3D8}"/>
              </a:ext>
            </a:extLst>
          </p:cNvPr>
          <p:cNvCxnSpPr>
            <a:stCxn id="48" idx="3"/>
          </p:cNvCxnSpPr>
          <p:nvPr/>
        </p:nvCxnSpPr>
        <p:spPr>
          <a:xfrm>
            <a:off x="1504197" y="3090229"/>
            <a:ext cx="476103" cy="321437"/>
          </a:xfrm>
          <a:prstGeom prst="straightConnector1">
            <a:avLst/>
          </a:prstGeom>
          <a:ln w="41275">
            <a:solidFill>
              <a:srgbClr val="FF000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="" xmlns:a16="http://schemas.microsoft.com/office/drawing/2014/main" id="{F60679D0-0FB2-4B29-BE85-A23B2BD8AB3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5539" y="3416762"/>
            <a:ext cx="409541" cy="409541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960572" y="3913051"/>
            <a:ext cx="4561291" cy="1414063"/>
            <a:chOff x="960572" y="3913051"/>
            <a:chExt cx="4561291" cy="1414063"/>
          </a:xfrm>
        </p:grpSpPr>
        <p:sp>
          <p:nvSpPr>
            <p:cNvPr id="79" name="Rectangle 78"/>
            <p:cNvSpPr/>
            <p:nvPr/>
          </p:nvSpPr>
          <p:spPr>
            <a:xfrm>
              <a:off x="960572" y="3916575"/>
              <a:ext cx="4561291" cy="14105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Graphic 65">
              <a:extLst>
                <a:ext uri="{FF2B5EF4-FFF2-40B4-BE49-F238E27FC236}">
                  <a16:creationId xmlns="" xmlns:a16="http://schemas.microsoft.com/office/drawing/2014/main" id="{011F9E7E-1DBB-4C86-934F-A77C72FA2D3F}"/>
                </a:ext>
              </a:extLst>
            </p:cNvPr>
            <p:cNvPicPr>
              <a:picLocks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flipV="1">
              <a:off x="1159775" y="4403029"/>
              <a:ext cx="4139374" cy="27366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>
              <a:off x="1013470" y="4130136"/>
              <a:ext cx="287507" cy="5539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3600" dirty="0">
                  <a:ea typeface="Arial" charset="0"/>
                  <a:cs typeface="Arial" charset="0"/>
                  <a:sym typeface="Symbol" panose="05050102010706020507" pitchFamily="18" charset="2"/>
                </a:rPr>
                <a:t></a:t>
              </a:r>
              <a:endParaRPr lang="en-US" sz="36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528870" y="4130136"/>
              <a:ext cx="287507" cy="5539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3600" dirty="0">
                  <a:ea typeface="Arial" charset="0"/>
                  <a:cs typeface="Arial" charset="0"/>
                  <a:sym typeface="Symbol" panose="05050102010706020507" pitchFamily="18" charset="2"/>
                </a:rPr>
                <a:t></a:t>
              </a:r>
              <a:endParaRPr lang="en-US" sz="36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44270" y="4130136"/>
              <a:ext cx="287507" cy="5539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3600" dirty="0">
                  <a:ea typeface="Arial" charset="0"/>
                  <a:cs typeface="Arial" charset="0"/>
                  <a:sym typeface="Symbol" panose="05050102010706020507" pitchFamily="18" charset="2"/>
                </a:rPr>
                <a:t></a:t>
              </a:r>
              <a:endParaRPr lang="en-US" sz="36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59669" y="4130136"/>
              <a:ext cx="287507" cy="5539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3600" dirty="0">
                  <a:ea typeface="Arial" charset="0"/>
                  <a:cs typeface="Arial" charset="0"/>
                  <a:sym typeface="Symbol" panose="05050102010706020507" pitchFamily="18" charset="2"/>
                </a:rPr>
                <a:t></a:t>
              </a:r>
              <a:endParaRPr lang="en-US" sz="36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075069" y="4130136"/>
              <a:ext cx="287507" cy="5539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3600" dirty="0">
                  <a:ea typeface="Arial" charset="0"/>
                  <a:cs typeface="Arial" charset="0"/>
                  <a:sym typeface="Symbol" panose="05050102010706020507" pitchFamily="18" charset="2"/>
                </a:rPr>
                <a:t></a:t>
              </a:r>
              <a:endParaRPr lang="en-US" sz="36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590469" y="4130136"/>
              <a:ext cx="287507" cy="5539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3600" dirty="0">
                  <a:ea typeface="Arial" charset="0"/>
                  <a:cs typeface="Arial" charset="0"/>
                  <a:sym typeface="Symbol" panose="05050102010706020507" pitchFamily="18" charset="2"/>
                </a:rPr>
                <a:t></a:t>
              </a:r>
              <a:endParaRPr lang="en-US" sz="36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621268" y="4130136"/>
              <a:ext cx="287507" cy="5539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3600" dirty="0">
                  <a:ea typeface="Arial" charset="0"/>
                  <a:cs typeface="Arial" charset="0"/>
                  <a:sym typeface="Symbol" panose="05050102010706020507" pitchFamily="18" charset="2"/>
                </a:rPr>
                <a:t></a:t>
              </a:r>
              <a:endParaRPr lang="en-US" sz="36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136669" y="4130136"/>
              <a:ext cx="287507" cy="5539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3600" dirty="0">
                  <a:ea typeface="Arial" charset="0"/>
                  <a:cs typeface="Arial" charset="0"/>
                  <a:sym typeface="Symbol" panose="05050102010706020507" pitchFamily="18" charset="2"/>
                </a:rPr>
                <a:t></a:t>
              </a:r>
              <a:endParaRPr lang="en-US" sz="36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105869" y="4130136"/>
              <a:ext cx="287507" cy="5539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3600" dirty="0">
                  <a:ea typeface="Arial" charset="0"/>
                  <a:cs typeface="Arial" charset="0"/>
                  <a:sym typeface="Symbol" panose="05050102010706020507" pitchFamily="18" charset="2"/>
                </a:rPr>
                <a:t></a:t>
              </a:r>
              <a:endParaRPr lang="en-US" sz="3600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1057831" y="3913051"/>
              <a:ext cx="220846" cy="33257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own Arrow 106"/>
            <p:cNvSpPr/>
            <p:nvPr/>
          </p:nvSpPr>
          <p:spPr>
            <a:xfrm>
              <a:off x="2614696" y="3913051"/>
              <a:ext cx="220846" cy="33257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Down Arrow 107"/>
            <p:cNvSpPr/>
            <p:nvPr/>
          </p:nvSpPr>
          <p:spPr>
            <a:xfrm>
              <a:off x="3133651" y="3913051"/>
              <a:ext cx="220846" cy="33257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Down Arrow 108"/>
            <p:cNvSpPr/>
            <p:nvPr/>
          </p:nvSpPr>
          <p:spPr>
            <a:xfrm>
              <a:off x="3652606" y="3913051"/>
              <a:ext cx="220846" cy="33257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Down Arrow 109"/>
            <p:cNvSpPr/>
            <p:nvPr/>
          </p:nvSpPr>
          <p:spPr>
            <a:xfrm>
              <a:off x="4171561" y="3913051"/>
              <a:ext cx="220846" cy="33257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Down Arrow 110"/>
            <p:cNvSpPr/>
            <p:nvPr/>
          </p:nvSpPr>
          <p:spPr>
            <a:xfrm>
              <a:off x="4690516" y="3913051"/>
              <a:ext cx="220846" cy="33257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Down Arrow 111"/>
            <p:cNvSpPr/>
            <p:nvPr/>
          </p:nvSpPr>
          <p:spPr>
            <a:xfrm>
              <a:off x="5209474" y="3913051"/>
              <a:ext cx="220846" cy="33257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Down Arrow 104"/>
            <p:cNvSpPr/>
            <p:nvPr/>
          </p:nvSpPr>
          <p:spPr>
            <a:xfrm>
              <a:off x="1576786" y="3913051"/>
              <a:ext cx="220846" cy="33257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0C68E60-D2D8-4DC9-9921-AE83A2A31947}"/>
              </a:ext>
            </a:extLst>
          </p:cNvPr>
          <p:cNvSpPr txBox="1"/>
          <p:nvPr/>
        </p:nvSpPr>
        <p:spPr>
          <a:xfrm>
            <a:off x="1675138" y="4886406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Times" charset="0"/>
                <a:ea typeface="Times" charset="0"/>
                <a:cs typeface="Times" charset="0"/>
              </a:rPr>
              <a:t>CHIP-WISE PARITY</a:t>
            </a:r>
            <a:endParaRPr lang="en-US" sz="24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6" name="Down Arrow 105"/>
          <p:cNvSpPr/>
          <p:nvPr/>
        </p:nvSpPr>
        <p:spPr>
          <a:xfrm>
            <a:off x="2095741" y="3913051"/>
            <a:ext cx="220846" cy="33257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2220992" y="3874300"/>
            <a:ext cx="8580" cy="356623"/>
          </a:xfrm>
          <a:prstGeom prst="line">
            <a:avLst/>
          </a:prstGeom>
          <a:ln w="101600">
            <a:solidFill>
              <a:srgbClr val="FF0000"/>
            </a:solidFill>
            <a:headEnd type="triangle" w="med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own Arrow 112"/>
          <p:cNvSpPr/>
          <p:nvPr/>
        </p:nvSpPr>
        <p:spPr>
          <a:xfrm>
            <a:off x="3134408" y="4639300"/>
            <a:ext cx="220846" cy="33257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235521" y="4591398"/>
            <a:ext cx="8580" cy="356623"/>
          </a:xfrm>
          <a:prstGeom prst="line">
            <a:avLst/>
          </a:prstGeom>
          <a:ln w="101600">
            <a:solidFill>
              <a:srgbClr val="FF0000"/>
            </a:solidFill>
            <a:headEnd type="triangle" w="med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777514" y="3985935"/>
            <a:ext cx="1787656" cy="1239703"/>
            <a:chOff x="4777514" y="3947835"/>
            <a:chExt cx="1787656" cy="1239703"/>
          </a:xfrm>
        </p:grpSpPr>
        <p:sp>
          <p:nvSpPr>
            <p:cNvPr id="114" name="Down Arrow 113"/>
            <p:cNvSpPr/>
            <p:nvPr/>
          </p:nvSpPr>
          <p:spPr>
            <a:xfrm flipV="1">
              <a:off x="6344324" y="3947835"/>
              <a:ext cx="220846" cy="111069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Down Arrow 114"/>
            <p:cNvSpPr/>
            <p:nvPr/>
          </p:nvSpPr>
          <p:spPr>
            <a:xfrm rot="16200000">
              <a:off x="5529887" y="4203084"/>
              <a:ext cx="232081" cy="1736828"/>
            </a:xfrm>
            <a:prstGeom prst="downArrow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85866" y="4122410"/>
            <a:ext cx="1781051" cy="1097002"/>
            <a:chOff x="4785866" y="4122410"/>
            <a:chExt cx="1781051" cy="1097002"/>
          </a:xfrm>
        </p:grpSpPr>
        <p:sp>
          <p:nvSpPr>
            <p:cNvPr id="96" name="Down Arrow 95"/>
            <p:cNvSpPr/>
            <p:nvPr/>
          </p:nvSpPr>
          <p:spPr>
            <a:xfrm rot="16200000" flipV="1">
              <a:off x="5539681" y="4244751"/>
              <a:ext cx="220846" cy="17284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Down Arrow 96"/>
            <p:cNvSpPr/>
            <p:nvPr/>
          </p:nvSpPr>
          <p:spPr>
            <a:xfrm>
              <a:off x="6334836" y="4122410"/>
              <a:ext cx="232081" cy="1033780"/>
            </a:xfrm>
            <a:prstGeom prst="downArrow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="" xmlns:a16="http://schemas.microsoft.com/office/drawing/2014/main" id="{42485196-6B5A-46F8-AC86-1C7BC844091A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2419" y="3351237"/>
            <a:ext cx="778834" cy="569409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702022" y="5632316"/>
            <a:ext cx="7788342" cy="923330"/>
          </a:xfrm>
          <a:prstGeom prst="rect">
            <a:avLst/>
          </a:prstGeom>
          <a:solidFill>
            <a:srgbClr val="355BB5"/>
          </a:solidFill>
          <a:ln w="50800">
            <a:noFill/>
          </a:ln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z="2700" smtClean="0"/>
              <a:t>Parity Can Correct Large-Granularity Failures, </a:t>
            </a:r>
          </a:p>
          <a:p>
            <a:r>
              <a:rPr lang="en-US" sz="2700" dirty="0" smtClean="0"/>
              <a:t>If Chip With Failure Known</a:t>
            </a:r>
            <a:endParaRPr lang="en-US" sz="2700" dirty="0"/>
          </a:p>
        </p:txBody>
      </p:sp>
      <p:sp>
        <p:nvSpPr>
          <p:cNvPr id="24" name="Rectangular Callout 23"/>
          <p:cNvSpPr/>
          <p:nvPr/>
        </p:nvSpPr>
        <p:spPr>
          <a:xfrm>
            <a:off x="8347115" y="4371125"/>
            <a:ext cx="3270170" cy="1152379"/>
          </a:xfrm>
          <a:prstGeom prst="wedgeRectCallout">
            <a:avLst>
              <a:gd name="adj1" fmla="val -66921"/>
              <a:gd name="adj2" fmla="val 1244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spcAft>
                <a:spcPts val="450"/>
              </a:spcAft>
            </a:pPr>
            <a:r>
              <a:rPr lang="en-US" sz="3200" i="1" u="sng" dirty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How to identify </a:t>
            </a:r>
            <a:r>
              <a:rPr lang="en-US" sz="3200" i="1" u="sng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chip </a:t>
            </a:r>
            <a:r>
              <a:rPr lang="en-US" sz="3200" i="1" u="sng" dirty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with </a:t>
            </a:r>
            <a:r>
              <a:rPr lang="en-US" sz="3200" i="1" u="sng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failure?</a:t>
            </a:r>
            <a:endParaRPr lang="en-US" sz="3200" i="1" u="sng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51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06" grpId="0" animBg="1"/>
      <p:bldP spid="113" grpId="0" animBg="1"/>
      <p:bldP spid="99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86" y="207814"/>
            <a:ext cx="12275483" cy="711321"/>
          </a:xfrm>
        </p:spPr>
        <p:txBody>
          <a:bodyPr>
            <a:noAutofit/>
          </a:bodyPr>
          <a:lstStyle/>
          <a:p>
            <a:r>
              <a:rPr lang="en-US" sz="3800" dirty="0" smtClean="0"/>
              <a:t>SYNERGY uses MAC + Parity for Error Correction</a:t>
            </a:r>
            <a:endParaRPr lang="en-US" sz="3800" dirty="0"/>
          </a:p>
        </p:txBody>
      </p:sp>
      <p:grpSp>
        <p:nvGrpSpPr>
          <p:cNvPr id="86" name="Group 85"/>
          <p:cNvGrpSpPr>
            <a:grpSpLocks noChangeAspect="1"/>
          </p:cNvGrpSpPr>
          <p:nvPr/>
        </p:nvGrpSpPr>
        <p:grpSpPr>
          <a:xfrm>
            <a:off x="4603848" y="2478191"/>
            <a:ext cx="6977827" cy="1214670"/>
            <a:chOff x="1522449" y="2128774"/>
            <a:chExt cx="3773945" cy="700088"/>
          </a:xfrm>
        </p:grpSpPr>
        <p:pic>
          <p:nvPicPr>
            <p:cNvPr id="88" name="Graphic 3">
              <a:extLst>
                <a:ext uri="{FF2B5EF4-FFF2-40B4-BE49-F238E27FC236}">
                  <a16:creationId xmlns="" xmlns:a16="http://schemas.microsoft.com/office/drawing/2014/main" id="{CF0377BB-B90F-4A18-9164-5474089C0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22449" y="2128774"/>
              <a:ext cx="3773945" cy="700088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4781190" y="2232762"/>
              <a:ext cx="279543" cy="35713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2060"/>
                  </a:solidFill>
                </a:rPr>
                <a:t>MAC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239C65DF-76DB-403B-8BBB-87BFB93148BA}"/>
              </a:ext>
            </a:extLst>
          </p:cNvPr>
          <p:cNvGrpSpPr/>
          <p:nvPr/>
        </p:nvGrpSpPr>
        <p:grpSpPr>
          <a:xfrm flipV="1">
            <a:off x="10148926" y="1551240"/>
            <a:ext cx="987165" cy="1083977"/>
            <a:chOff x="6357998" y="2658676"/>
            <a:chExt cx="802205" cy="838200"/>
          </a:xfrm>
        </p:grpSpPr>
        <p:pic>
          <p:nvPicPr>
            <p:cNvPr id="93" name="Graphic 55">
              <a:extLst>
                <a:ext uri="{FF2B5EF4-FFF2-40B4-BE49-F238E27FC236}">
                  <a16:creationId xmlns="" xmlns:a16="http://schemas.microsoft.com/office/drawing/2014/main" id="{17EDF7F8-78A1-4468-A6C7-BC0DB7355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550603" y="2658676"/>
              <a:ext cx="609600" cy="838200"/>
            </a:xfrm>
            <a:prstGeom prst="rect">
              <a:avLst/>
            </a:prstGeom>
          </p:spPr>
        </p:pic>
        <p:pic>
          <p:nvPicPr>
            <p:cNvPr id="94" name="Graphic 56">
              <a:extLst>
                <a:ext uri="{FF2B5EF4-FFF2-40B4-BE49-F238E27FC236}">
                  <a16:creationId xmlns="" xmlns:a16="http://schemas.microsoft.com/office/drawing/2014/main" id="{EB71FEB5-5637-41F0-8EE3-713893FB8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357998" y="3201347"/>
              <a:ext cx="266700" cy="17571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39C780D7-3935-4DBE-BD29-BCEE6E9AB933}"/>
              </a:ext>
            </a:extLst>
          </p:cNvPr>
          <p:cNvSpPr txBox="1"/>
          <p:nvPr/>
        </p:nvSpPr>
        <p:spPr>
          <a:xfrm>
            <a:off x="10147563" y="1239904"/>
            <a:ext cx="903809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90000"/>
              </a:lnSpc>
              <a:spcAft>
                <a:spcPts val="450"/>
              </a:spcAft>
            </a:pPr>
            <a:r>
              <a:rPr lang="en-US" sz="2800" b="1" dirty="0">
                <a:latin typeface="Times" charset="0"/>
                <a:ea typeface="Times" charset="0"/>
                <a:cs typeface="Times" charset="0"/>
              </a:rPr>
              <a:t>MAC</a:t>
            </a:r>
          </a:p>
        </p:txBody>
      </p:sp>
      <p:grpSp>
        <p:nvGrpSpPr>
          <p:cNvPr id="4" name="Group 3"/>
          <p:cNvGrpSpPr/>
          <p:nvPr/>
        </p:nvGrpSpPr>
        <p:grpSpPr>
          <a:xfrm flipV="1">
            <a:off x="4604390" y="1202073"/>
            <a:ext cx="5860604" cy="1454829"/>
            <a:chOff x="2205323" y="2486710"/>
            <a:chExt cx="5860604" cy="1173856"/>
          </a:xfrm>
        </p:grpSpPr>
        <p:pic>
          <p:nvPicPr>
            <p:cNvPr id="90" name="Graphic 57">
              <a:extLst>
                <a:ext uri="{FF2B5EF4-FFF2-40B4-BE49-F238E27FC236}">
                  <a16:creationId xmlns="" xmlns:a16="http://schemas.microsoft.com/office/drawing/2014/main" id="{E3C6C950-A104-43B3-BED8-DA6D8388E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05323" y="2486710"/>
              <a:ext cx="5860604" cy="1155059"/>
            </a:xfrm>
            <a:prstGeom prst="rect">
              <a:avLst/>
            </a:prstGeom>
          </p:spPr>
        </p:pic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68126300-501C-4270-8F66-79A0D4A16C36}"/>
                </a:ext>
              </a:extLst>
            </p:cNvPr>
            <p:cNvSpPr/>
            <p:nvPr/>
          </p:nvSpPr>
          <p:spPr>
            <a:xfrm>
              <a:off x="2732214" y="3178883"/>
              <a:ext cx="288640" cy="48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F946463F-2203-4403-9B03-916AF79AFE06}"/>
              </a:ext>
            </a:extLst>
          </p:cNvPr>
          <p:cNvSpPr txBox="1"/>
          <p:nvPr/>
        </p:nvSpPr>
        <p:spPr>
          <a:xfrm>
            <a:off x="5120511" y="1239904"/>
            <a:ext cx="1027351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90000"/>
              </a:lnSpc>
              <a:spcAft>
                <a:spcPts val="450"/>
              </a:spcAft>
            </a:pPr>
            <a:r>
              <a:rPr lang="en-US" sz="2800" b="1" dirty="0">
                <a:latin typeface="Times" charset="0"/>
                <a:ea typeface="Times" charset="0"/>
                <a:cs typeface="Times" charset="0"/>
              </a:rPr>
              <a:t>DATA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="" xmlns:a16="http://schemas.microsoft.com/office/drawing/2014/main" id="{99E52D5E-1716-4DCB-9925-83B56D8CAB3B}"/>
              </a:ext>
            </a:extLst>
          </p:cNvPr>
          <p:cNvGrpSpPr>
            <a:grpSpLocks noChangeAspect="1"/>
          </p:cNvGrpSpPr>
          <p:nvPr/>
        </p:nvGrpSpPr>
        <p:grpSpPr>
          <a:xfrm>
            <a:off x="8626821" y="1233413"/>
            <a:ext cx="1315817" cy="905167"/>
            <a:chOff x="1295400" y="3629587"/>
            <a:chExt cx="814145" cy="560061"/>
          </a:xfrm>
        </p:grpSpPr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897FCE0E-D773-4382-B415-674871C9C7DE}"/>
                </a:ext>
              </a:extLst>
            </p:cNvPr>
            <p:cNvSpPr/>
            <p:nvPr/>
          </p:nvSpPr>
          <p:spPr>
            <a:xfrm>
              <a:off x="1295400" y="3629587"/>
              <a:ext cx="814145" cy="554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="" xmlns:a16="http://schemas.microsoft.com/office/drawing/2014/main" id="{543EEAEE-5431-468F-95FF-76367DA36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49733" y="3642269"/>
              <a:ext cx="242971" cy="277798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3C71B7BF-AF23-4284-9426-16A61276D295}"/>
                </a:ext>
              </a:extLst>
            </p:cNvPr>
            <p:cNvSpPr txBox="1"/>
            <p:nvPr/>
          </p:nvSpPr>
          <p:spPr>
            <a:xfrm>
              <a:off x="1413480" y="3942085"/>
              <a:ext cx="596452" cy="247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3B8105"/>
                  </a:solidFill>
                </a:rPr>
                <a:t>MATCH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="" xmlns:a16="http://schemas.microsoft.com/office/drawing/2014/main" id="{AA18FA3C-5128-4B2B-93B1-6CF71C919241}"/>
              </a:ext>
            </a:extLst>
          </p:cNvPr>
          <p:cNvGrpSpPr/>
          <p:nvPr/>
        </p:nvGrpSpPr>
        <p:grpSpPr>
          <a:xfrm>
            <a:off x="8643526" y="1224847"/>
            <a:ext cx="1306070" cy="913733"/>
            <a:chOff x="2386253" y="3614839"/>
            <a:chExt cx="845035" cy="531735"/>
          </a:xfrm>
        </p:grpSpPr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FF81DFA8-7529-4405-AD52-BC8741C5727E}"/>
                </a:ext>
              </a:extLst>
            </p:cNvPr>
            <p:cNvSpPr/>
            <p:nvPr/>
          </p:nvSpPr>
          <p:spPr>
            <a:xfrm>
              <a:off x="2386253" y="3614839"/>
              <a:ext cx="844002" cy="5317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04C6521B-5389-4F14-866F-92F6FF70C93F}"/>
                </a:ext>
              </a:extLst>
            </p:cNvPr>
            <p:cNvSpPr txBox="1"/>
            <p:nvPr/>
          </p:nvSpPr>
          <p:spPr>
            <a:xfrm>
              <a:off x="2416473" y="3932698"/>
              <a:ext cx="814815" cy="1825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MISMATCH</a:t>
              </a: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="" xmlns:a16="http://schemas.microsoft.com/office/drawing/2014/main" id="{D54802D8-5BAD-453F-A1A2-DC7E82920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44239" y="3639312"/>
              <a:ext cx="350618" cy="283226"/>
            </a:xfrm>
            <a:prstGeom prst="rect">
              <a:avLst/>
            </a:prstGeom>
          </p:spPr>
        </p:pic>
      </p:grpSp>
      <p:pic>
        <p:nvPicPr>
          <p:cNvPr id="114" name="Graphic 58">
            <a:extLst>
              <a:ext uri="{FF2B5EF4-FFF2-40B4-BE49-F238E27FC236}">
                <a16:creationId xmlns="" xmlns:a16="http://schemas.microsoft.com/office/drawing/2014/main" id="{C8638487-0138-4C1C-B554-26D3483F3E56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7716730" y="1702885"/>
            <a:ext cx="734785" cy="595102"/>
          </a:xfrm>
          <a:prstGeom prst="rect">
            <a:avLst/>
          </a:prstGeom>
        </p:spPr>
      </p:pic>
      <p:grpSp>
        <p:nvGrpSpPr>
          <p:cNvPr id="115" name="Group 114"/>
          <p:cNvGrpSpPr/>
          <p:nvPr/>
        </p:nvGrpSpPr>
        <p:grpSpPr>
          <a:xfrm>
            <a:off x="6111954" y="1513502"/>
            <a:ext cx="1488019" cy="684913"/>
            <a:chOff x="4844864" y="5071987"/>
            <a:chExt cx="937260" cy="514671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44864" y="5071987"/>
              <a:ext cx="937260" cy="514671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5018717" y="5155869"/>
              <a:ext cx="569665" cy="3469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HASH</a:t>
              </a:r>
              <a:endParaRPr lang="en-US" sz="2400" b="1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DF2A3570-087F-4A25-94FD-269CD8C288F3}"/>
              </a:ext>
            </a:extLst>
          </p:cNvPr>
          <p:cNvSpPr txBox="1"/>
          <p:nvPr/>
        </p:nvSpPr>
        <p:spPr>
          <a:xfrm>
            <a:off x="282296" y="1378897"/>
            <a:ext cx="4323363" cy="784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>
              <a:lnSpc>
                <a:spcPct val="90000"/>
              </a:lnSpc>
              <a:spcAft>
                <a:spcPts val="450"/>
              </a:spcAft>
            </a:pPr>
            <a:r>
              <a:rPr lang="en-US" sz="2600" i="1" u="sng" dirty="0" smtClean="0"/>
              <a:t>MAC can detect when </a:t>
            </a:r>
          </a:p>
          <a:p>
            <a:pPr defTabSz="685800">
              <a:lnSpc>
                <a:spcPct val="90000"/>
              </a:lnSpc>
              <a:spcAft>
                <a:spcPts val="450"/>
              </a:spcAft>
            </a:pPr>
            <a:r>
              <a:rPr lang="en-US" sz="2600" i="1" u="sng" dirty="0" smtClean="0"/>
              <a:t>data </a:t>
            </a:r>
            <a:r>
              <a:rPr lang="en-US" sz="2600" i="1" u="sng" dirty="0" err="1" smtClean="0"/>
              <a:t>cacheline</a:t>
            </a:r>
            <a:r>
              <a:rPr lang="en-US" sz="2600" i="1" u="sng" dirty="0" smtClean="0"/>
              <a:t> is free from error</a:t>
            </a:r>
            <a:endParaRPr lang="en-US" sz="2600" i="1" u="sng" dirty="0"/>
          </a:p>
        </p:txBody>
      </p:sp>
      <p:sp>
        <p:nvSpPr>
          <p:cNvPr id="250" name="TextBox 249">
            <a:extLst>
              <a:ext uri="{FF2B5EF4-FFF2-40B4-BE49-F238E27FC236}">
                <a16:creationId xmlns="" xmlns:a16="http://schemas.microsoft.com/office/drawing/2014/main" id="{709606DE-DAB3-4286-A019-6358852CCA4E}"/>
              </a:ext>
            </a:extLst>
          </p:cNvPr>
          <p:cNvSpPr txBox="1"/>
          <p:nvPr/>
        </p:nvSpPr>
        <p:spPr>
          <a:xfrm>
            <a:off x="4679151" y="2513246"/>
            <a:ext cx="118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Calibri"/>
                <a:cs typeface="Calibri"/>
              </a:rPr>
              <a:t>?</a:t>
            </a:r>
            <a:endParaRPr lang="en-US" sz="4800" b="1" i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="" xmlns:a16="http://schemas.microsoft.com/office/drawing/2014/main" id="{709606DE-DAB3-4286-A019-6358852CCA4E}"/>
              </a:ext>
            </a:extLst>
          </p:cNvPr>
          <p:cNvSpPr txBox="1"/>
          <p:nvPr/>
        </p:nvSpPr>
        <p:spPr>
          <a:xfrm>
            <a:off x="5428140" y="2511768"/>
            <a:ext cx="118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Calibri"/>
                <a:cs typeface="Calibri"/>
              </a:rPr>
              <a:t>?</a:t>
            </a:r>
            <a:endParaRPr lang="en-US" sz="4800" b="1" i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pic>
        <p:nvPicPr>
          <p:cNvPr id="256" name="Picture 255">
            <a:extLst>
              <a:ext uri="{FF2B5EF4-FFF2-40B4-BE49-F238E27FC236}">
                <a16:creationId xmlns="" xmlns:a16="http://schemas.microsoft.com/office/drawing/2014/main" id="{42485196-6B5A-46F8-AC86-1C7BC844091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3574" y="2658899"/>
            <a:ext cx="778834" cy="569409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="" xmlns:a16="http://schemas.microsoft.com/office/drawing/2014/main" id="{F60679D0-0FB2-4B29-BE85-A23B2BD8AB31}"/>
              </a:ext>
            </a:extLst>
          </p:cNvPr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9043" y="2699072"/>
            <a:ext cx="468720" cy="4687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68" name="TextBox 267"/>
          <p:cNvSpPr txBox="1"/>
          <p:nvPr/>
        </p:nvSpPr>
        <p:spPr>
          <a:xfrm>
            <a:off x="1300853" y="5656188"/>
            <a:ext cx="9279555" cy="954107"/>
          </a:xfrm>
          <a:prstGeom prst="rect">
            <a:avLst/>
          </a:prstGeom>
          <a:solidFill>
            <a:srgbClr val="355BB5"/>
          </a:solidFill>
          <a:ln w="50800">
            <a:noFill/>
          </a:ln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Synergy can tolerate </a:t>
            </a:r>
            <a:r>
              <a:rPr lang="en-US" dirty="0" smtClean="0"/>
              <a:t>1 chip with failure </a:t>
            </a:r>
            <a:r>
              <a:rPr lang="en-US" dirty="0"/>
              <a:t>out of 9 </a:t>
            </a:r>
            <a:r>
              <a:rPr lang="en-US" dirty="0" smtClean="0"/>
              <a:t>chips, </a:t>
            </a:r>
            <a:r>
              <a:rPr lang="en-US" dirty="0" smtClean="0">
                <a:sym typeface="Wingdings"/>
              </a:rPr>
              <a:t>much </a:t>
            </a:r>
            <a:r>
              <a:rPr lang="en-US" dirty="0">
                <a:sym typeface="Wingdings"/>
              </a:rPr>
              <a:t>stronger reliability than </a:t>
            </a:r>
            <a:r>
              <a:rPr lang="en-US" dirty="0" smtClean="0">
                <a:sym typeface="Wingdings"/>
              </a:rPr>
              <a:t>SECDED (Baseline)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4816033" y="3315862"/>
            <a:ext cx="6526403" cy="21096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40C68E60-D2D8-4DC9-9921-AE83A2A31947}"/>
              </a:ext>
            </a:extLst>
          </p:cNvPr>
          <p:cNvSpPr txBox="1"/>
          <p:nvPr/>
        </p:nvSpPr>
        <p:spPr>
          <a:xfrm>
            <a:off x="7420942" y="4455215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PARITY</a:t>
            </a:r>
            <a:endParaRPr lang="en-US" sz="2400" b="1" dirty="0">
              <a:solidFill>
                <a:srgbClr val="002060"/>
              </a:solidFill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95683" y="3312337"/>
            <a:ext cx="6049744" cy="880337"/>
            <a:chOff x="4650838" y="3451237"/>
            <a:chExt cx="6049744" cy="880337"/>
          </a:xfrm>
        </p:grpSpPr>
        <p:grpSp>
          <p:nvGrpSpPr>
            <p:cNvPr id="7" name="Group 6"/>
            <p:cNvGrpSpPr/>
            <p:nvPr/>
          </p:nvGrpSpPr>
          <p:grpSpPr>
            <a:xfrm>
              <a:off x="4650838" y="3654466"/>
              <a:ext cx="6049744" cy="677108"/>
              <a:chOff x="4650838" y="3654466"/>
              <a:chExt cx="6049744" cy="677108"/>
            </a:xfrm>
          </p:grpSpPr>
          <p:pic>
            <p:nvPicPr>
              <p:cNvPr id="100" name="Graphic 65">
                <a:extLst>
                  <a:ext uri="{FF2B5EF4-FFF2-40B4-BE49-F238E27FC236}">
                    <a16:creationId xmlns="" xmlns:a16="http://schemas.microsoft.com/office/drawing/2014/main" id="{011F9E7E-1DBB-4C86-934F-A77C72FA2D3F}"/>
                  </a:ext>
                </a:extLst>
              </p:cNvPr>
              <p:cNvPicPr>
                <a:picLocks/>
              </p:cNvPicPr>
              <p:nvPr/>
            </p:nvPicPr>
            <p:blipFill>
              <a:blip r:embed="rId2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 flipV="1">
                <a:off x="4947392" y="3988324"/>
                <a:ext cx="5646401" cy="24878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4650838" y="3654466"/>
                <a:ext cx="453117" cy="6771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4400" dirty="0">
                    <a:ea typeface="Arial" charset="0"/>
                    <a:cs typeface="Arial" charset="0"/>
                    <a:sym typeface="Symbol" panose="05050102010706020507" pitchFamily="18" charset="2"/>
                  </a:rPr>
                  <a:t></a:t>
                </a:r>
                <a:endParaRPr lang="en-US" sz="4400" dirty="0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5350415" y="3654466"/>
                <a:ext cx="453117" cy="6771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4400" dirty="0">
                    <a:ea typeface="Arial" charset="0"/>
                    <a:cs typeface="Arial" charset="0"/>
                    <a:sym typeface="Symbol" panose="05050102010706020507" pitchFamily="18" charset="2"/>
                  </a:rPr>
                  <a:t></a:t>
                </a:r>
                <a:endParaRPr lang="en-US" sz="4400" dirty="0"/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6049994" y="3654466"/>
                <a:ext cx="453117" cy="6771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4400" dirty="0">
                    <a:ea typeface="Arial" charset="0"/>
                    <a:cs typeface="Arial" charset="0"/>
                    <a:sym typeface="Symbol" panose="05050102010706020507" pitchFamily="18" charset="2"/>
                  </a:rPr>
                  <a:t></a:t>
                </a:r>
                <a:endParaRPr lang="en-US" sz="4400" dirty="0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6749572" y="3654466"/>
                <a:ext cx="453117" cy="6771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4400" dirty="0">
                    <a:ea typeface="Arial" charset="0"/>
                    <a:cs typeface="Arial" charset="0"/>
                    <a:sym typeface="Symbol" panose="05050102010706020507" pitchFamily="18" charset="2"/>
                  </a:rPr>
                  <a:t></a:t>
                </a:r>
                <a:endParaRPr lang="en-US" sz="4400" dirty="0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7449149" y="3654466"/>
                <a:ext cx="453117" cy="6771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4400" dirty="0">
                    <a:ea typeface="Arial" charset="0"/>
                    <a:cs typeface="Arial" charset="0"/>
                    <a:sym typeface="Symbol" panose="05050102010706020507" pitchFamily="18" charset="2"/>
                  </a:rPr>
                  <a:t></a:t>
                </a:r>
                <a:endParaRPr lang="en-US" sz="4400" dirty="0"/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8148728" y="3654466"/>
                <a:ext cx="453117" cy="6771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4400" dirty="0">
                    <a:ea typeface="Arial" charset="0"/>
                    <a:cs typeface="Arial" charset="0"/>
                    <a:sym typeface="Symbol" panose="05050102010706020507" pitchFamily="18" charset="2"/>
                  </a:rPr>
                  <a:t></a:t>
                </a:r>
                <a:endParaRPr lang="en-US" sz="4400" dirty="0"/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9547884" y="3654466"/>
                <a:ext cx="453117" cy="6771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4400" dirty="0">
                    <a:ea typeface="Arial" charset="0"/>
                    <a:cs typeface="Arial" charset="0"/>
                    <a:sym typeface="Symbol" panose="05050102010706020507" pitchFamily="18" charset="2"/>
                  </a:rPr>
                  <a:t></a:t>
                </a:r>
                <a:endParaRPr lang="en-US" sz="4400" dirty="0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0247465" y="3654466"/>
                <a:ext cx="453117" cy="6771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4400" dirty="0">
                    <a:ea typeface="Arial" charset="0"/>
                    <a:cs typeface="Arial" charset="0"/>
                    <a:sym typeface="Symbol" panose="05050102010706020507" pitchFamily="18" charset="2"/>
                  </a:rPr>
                  <a:t></a:t>
                </a:r>
                <a:endParaRPr lang="en-US" sz="4400" dirty="0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8848306" y="3654466"/>
                <a:ext cx="453117" cy="6771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4400" dirty="0">
                    <a:ea typeface="Arial" charset="0"/>
                    <a:cs typeface="Arial" charset="0"/>
                    <a:sym typeface="Symbol" panose="05050102010706020507" pitchFamily="18" charset="2"/>
                  </a:rPr>
                  <a:t></a:t>
                </a:r>
                <a:endParaRPr lang="en-US" sz="4400" dirty="0"/>
              </a:p>
            </p:txBody>
          </p:sp>
        </p:grpSp>
        <p:sp>
          <p:nvSpPr>
            <p:cNvPr id="129" name="Down Arrow 128"/>
            <p:cNvSpPr/>
            <p:nvPr/>
          </p:nvSpPr>
          <p:spPr>
            <a:xfrm>
              <a:off x="6818583" y="3451237"/>
              <a:ext cx="274320" cy="33832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own Arrow 129"/>
            <p:cNvSpPr/>
            <p:nvPr/>
          </p:nvSpPr>
          <p:spPr>
            <a:xfrm>
              <a:off x="7516084" y="3451237"/>
              <a:ext cx="274320" cy="33832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Down Arrow 130"/>
            <p:cNvSpPr/>
            <p:nvPr/>
          </p:nvSpPr>
          <p:spPr>
            <a:xfrm>
              <a:off x="8213586" y="3451237"/>
              <a:ext cx="274320" cy="33832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Down Arrow 131"/>
            <p:cNvSpPr/>
            <p:nvPr/>
          </p:nvSpPr>
          <p:spPr>
            <a:xfrm>
              <a:off x="8911087" y="3451237"/>
              <a:ext cx="274320" cy="33832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Down Arrow 132"/>
            <p:cNvSpPr/>
            <p:nvPr/>
          </p:nvSpPr>
          <p:spPr>
            <a:xfrm>
              <a:off x="9608587" y="3451237"/>
              <a:ext cx="274320" cy="33832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Down Arrow 134"/>
            <p:cNvSpPr/>
            <p:nvPr/>
          </p:nvSpPr>
          <p:spPr>
            <a:xfrm>
              <a:off x="10306088" y="3451237"/>
              <a:ext cx="274320" cy="33832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Down Arrow 136"/>
          <p:cNvSpPr/>
          <p:nvPr/>
        </p:nvSpPr>
        <p:spPr>
          <a:xfrm>
            <a:off x="7959489" y="4124329"/>
            <a:ext cx="274320" cy="33832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="" xmlns:a16="http://schemas.microsoft.com/office/drawing/2014/main" id="{DF2A3570-087F-4A25-94FD-269CD8C288F3}"/>
              </a:ext>
            </a:extLst>
          </p:cNvPr>
          <p:cNvSpPr txBox="1"/>
          <p:nvPr/>
        </p:nvSpPr>
        <p:spPr>
          <a:xfrm>
            <a:off x="5078540" y="4986316"/>
            <a:ext cx="6094626" cy="3600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90000"/>
              </a:lnSpc>
              <a:spcAft>
                <a:spcPts val="450"/>
              </a:spcAft>
            </a:pPr>
            <a:r>
              <a:rPr lang="en-US" sz="2600" i="1" u="sng" dirty="0" smtClean="0">
                <a:solidFill>
                  <a:srgbClr val="2D7100"/>
                </a:solidFill>
              </a:rPr>
              <a:t>Try &amp; reconstruct each chip till MAC matches! </a:t>
            </a:r>
            <a:endParaRPr lang="en-US" sz="2600" i="1" u="sng" dirty="0">
              <a:solidFill>
                <a:srgbClr val="2D7100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="" xmlns:a16="http://schemas.microsoft.com/office/drawing/2014/main" id="{DF2A3570-087F-4A25-94FD-269CD8C288F3}"/>
              </a:ext>
            </a:extLst>
          </p:cNvPr>
          <p:cNvSpPr txBox="1"/>
          <p:nvPr/>
        </p:nvSpPr>
        <p:spPr>
          <a:xfrm>
            <a:off x="127686" y="4958023"/>
            <a:ext cx="4469750" cy="3600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>
              <a:lnSpc>
                <a:spcPct val="90000"/>
              </a:lnSpc>
              <a:spcAft>
                <a:spcPts val="450"/>
              </a:spcAft>
            </a:pPr>
            <a:r>
              <a:rPr lang="en-US" sz="2600" i="1" u="sng" dirty="0" smtClean="0"/>
              <a:t>How to identify chip with failure?</a:t>
            </a:r>
            <a:endParaRPr lang="en-US" sz="2600" i="1" u="sng" dirty="0"/>
          </a:p>
        </p:txBody>
      </p:sp>
      <p:sp>
        <p:nvSpPr>
          <p:cNvPr id="126" name="Down Arrow 125"/>
          <p:cNvSpPr/>
          <p:nvPr/>
        </p:nvSpPr>
        <p:spPr>
          <a:xfrm>
            <a:off x="5170925" y="3312337"/>
            <a:ext cx="274320" cy="3383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own Arrow 126"/>
          <p:cNvSpPr/>
          <p:nvPr/>
        </p:nvSpPr>
        <p:spPr>
          <a:xfrm>
            <a:off x="5868426" y="3312337"/>
            <a:ext cx="274320" cy="3383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wn Arrow 127"/>
          <p:cNvSpPr/>
          <p:nvPr/>
        </p:nvSpPr>
        <p:spPr>
          <a:xfrm>
            <a:off x="6565928" y="3312337"/>
            <a:ext cx="274320" cy="3383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40C68E60-D2D8-4DC9-9921-AE83A2A31947}"/>
              </a:ext>
            </a:extLst>
          </p:cNvPr>
          <p:cNvSpPr txBox="1"/>
          <p:nvPr/>
        </p:nvSpPr>
        <p:spPr>
          <a:xfrm>
            <a:off x="7421348" y="4455381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PARITY</a:t>
            </a:r>
            <a:endParaRPr lang="en-US" sz="2400" b="1" dirty="0">
              <a:solidFill>
                <a:srgbClr val="00206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9" name="Down Arrow 148"/>
          <p:cNvSpPr/>
          <p:nvPr/>
        </p:nvSpPr>
        <p:spPr>
          <a:xfrm rot="10800000">
            <a:off x="7969583" y="4113571"/>
            <a:ext cx="274320" cy="3383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6699922" y="3120643"/>
            <a:ext cx="3166" cy="532905"/>
          </a:xfrm>
          <a:prstGeom prst="line">
            <a:avLst/>
          </a:prstGeom>
          <a:ln w="101600">
            <a:solidFill>
              <a:srgbClr val="FF0000"/>
            </a:solidFill>
            <a:headEnd type="triangle" w="med" len="sm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6012916" y="3106786"/>
            <a:ext cx="7829" cy="554648"/>
          </a:xfrm>
          <a:prstGeom prst="line">
            <a:avLst/>
          </a:prstGeom>
          <a:ln w="101600">
            <a:solidFill>
              <a:srgbClr val="FF0000"/>
            </a:solidFill>
            <a:headEnd type="triangle" w="med" len="sm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H="1">
            <a:off x="5306397" y="3106786"/>
            <a:ext cx="8182" cy="556362"/>
          </a:xfrm>
          <a:prstGeom prst="line">
            <a:avLst/>
          </a:prstGeom>
          <a:ln w="101600">
            <a:solidFill>
              <a:srgbClr val="FF0000"/>
            </a:solidFill>
            <a:headEnd type="triangle" w="med" len="sm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5006948" y="4123033"/>
            <a:ext cx="643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Try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682773" y="4123033"/>
            <a:ext cx="643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Try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6386959" y="4123033"/>
            <a:ext cx="643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Try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20942" y="4451900"/>
            <a:ext cx="1396719" cy="4649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492560" y="2321628"/>
            <a:ext cx="753663" cy="11640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9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5" grpId="0"/>
      <p:bldP spid="118" grpId="0"/>
      <p:bldP spid="250" grpId="0"/>
      <p:bldP spid="250" grpId="1"/>
      <p:bldP spid="250" grpId="2"/>
      <p:bldP spid="251" grpId="0"/>
      <p:bldP spid="251" grpId="1"/>
      <p:bldP spid="251" grpId="2"/>
      <p:bldP spid="268" grpId="0" animBg="1"/>
      <p:bldP spid="99" grpId="0" animBg="1"/>
      <p:bldP spid="125" grpId="0"/>
      <p:bldP spid="125" grpId="1"/>
      <p:bldP spid="137" grpId="0" animBg="1"/>
      <p:bldP spid="137" grpId="1" animBg="1"/>
      <p:bldP spid="137" grpId="2" animBg="1"/>
      <p:bldP spid="249" grpId="0"/>
      <p:bldP spid="249" grpId="1"/>
      <p:bldP spid="270" grpId="0"/>
      <p:bldP spid="126" grpId="0" animBg="1"/>
      <p:bldP spid="126" grpId="1" animBg="1"/>
      <p:bldP spid="126" grpId="2" animBg="1"/>
      <p:bldP spid="127" grpId="0" animBg="1"/>
      <p:bldP spid="127" grpId="1" animBg="1"/>
      <p:bldP spid="127" grpId="2" animBg="1"/>
      <p:bldP spid="128" grpId="0" animBg="1"/>
      <p:bldP spid="128" grpId="1" animBg="1"/>
      <p:bldP spid="128" grpId="2" animBg="1"/>
      <p:bldP spid="128" grpId="3" animBg="1"/>
      <p:bldP spid="138" grpId="0"/>
      <p:bldP spid="149" grpId="0" animBg="1"/>
      <p:bldP spid="149" grpId="1" animBg="1"/>
      <p:bldP spid="253" grpId="0"/>
      <p:bldP spid="253" grpId="1"/>
      <p:bldP spid="253" grpId="2"/>
      <p:bldP spid="254" grpId="0"/>
      <p:bldP spid="254" grpId="1"/>
      <p:bldP spid="254" grpId="2"/>
      <p:bldP spid="255" grpId="0"/>
      <p:bldP spid="255" grpId="1"/>
      <p:bldP spid="5" grpId="0" animBg="1"/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95" y="187936"/>
            <a:ext cx="10789715" cy="711321"/>
          </a:xfrm>
        </p:spPr>
        <p:txBody>
          <a:bodyPr/>
          <a:lstStyle/>
          <a:p>
            <a:r>
              <a:rPr lang="en-US" dirty="0" smtClean="0"/>
              <a:t>Tolerating Errors in Other Metadata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261978C-7665-4FBE-BB53-0CF63C642A29}"/>
              </a:ext>
            </a:extLst>
          </p:cNvPr>
          <p:cNvSpPr/>
          <p:nvPr/>
        </p:nvSpPr>
        <p:spPr>
          <a:xfrm>
            <a:off x="1598888" y="2833727"/>
            <a:ext cx="5133672" cy="521208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</a:t>
            </a:r>
            <a:r>
              <a:rPr lang="en-US" sz="2400" dirty="0" err="1" smtClean="0"/>
              <a:t>Cacheline</a:t>
            </a:r>
            <a:endParaRPr lang="en-US" sz="2400" dirty="0"/>
          </a:p>
        </p:txBody>
      </p:sp>
      <p:sp>
        <p:nvSpPr>
          <p:cNvPr id="25" name="Arrow: Down 17">
            <a:extLst>
              <a:ext uri="{FF2B5EF4-FFF2-40B4-BE49-F238E27FC236}">
                <a16:creationId xmlns:a16="http://schemas.microsoft.com/office/drawing/2014/main" xmlns="" id="{43686DD2-A547-41AE-A889-9D7352A83B7A}"/>
              </a:ext>
            </a:extLst>
          </p:cNvPr>
          <p:cNvSpPr/>
          <p:nvPr/>
        </p:nvSpPr>
        <p:spPr>
          <a:xfrm>
            <a:off x="3769567" y="2456759"/>
            <a:ext cx="392403" cy="363794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261978C-7665-4FBE-BB53-0CF63C642A29}"/>
              </a:ext>
            </a:extLst>
          </p:cNvPr>
          <p:cNvSpPr>
            <a:spLocks noChangeAspect="1"/>
          </p:cNvSpPr>
          <p:nvPr/>
        </p:nvSpPr>
        <p:spPr>
          <a:xfrm>
            <a:off x="6767124" y="2833296"/>
            <a:ext cx="661186" cy="522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/>
              <a:t>MAC</a:t>
            </a:r>
            <a:endParaRPr lang="en-US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90732" y="4178782"/>
            <a:ext cx="5171923" cy="548640"/>
            <a:chOff x="1269455" y="4419769"/>
            <a:chExt cx="4800600" cy="54864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4261978C-7665-4FBE-BB53-0CF63C642A29}"/>
                </a:ext>
              </a:extLst>
            </p:cNvPr>
            <p:cNvSpPr/>
            <p:nvPr/>
          </p:nvSpPr>
          <p:spPr>
            <a:xfrm>
              <a:off x="1269455" y="4419769"/>
              <a:ext cx="4800600" cy="548640"/>
            </a:xfrm>
            <a:prstGeom prst="rect">
              <a:avLst/>
            </a:prstGeom>
            <a:solidFill>
              <a:schemeClr val="accent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        Encryption Counters </a:t>
              </a:r>
              <a:r>
                <a:rPr lang="en-US" sz="2400" dirty="0" err="1" smtClean="0"/>
                <a:t>Cacheline</a:t>
              </a:r>
              <a:endParaRPr lang="en-US" sz="24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261978C-7665-4FBE-BB53-0CF63C642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0628" y="4475309"/>
              <a:ext cx="484632" cy="4411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err="1"/>
                <a:t>Ctr</a:t>
              </a:r>
              <a:endParaRPr lang="en-US" sz="2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90733" y="4844729"/>
            <a:ext cx="5171921" cy="548640"/>
            <a:chOff x="1269456" y="5101482"/>
            <a:chExt cx="4800600" cy="5486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4261978C-7665-4FBE-BB53-0CF63C642A29}"/>
                </a:ext>
              </a:extLst>
            </p:cNvPr>
            <p:cNvSpPr/>
            <p:nvPr/>
          </p:nvSpPr>
          <p:spPr>
            <a:xfrm>
              <a:off x="1269456" y="5101482"/>
              <a:ext cx="4800600" cy="548640"/>
            </a:xfrm>
            <a:prstGeom prst="rect">
              <a:avLst/>
            </a:prstGeom>
            <a:solidFill>
              <a:schemeClr val="accent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       Integrity-Tree Counters </a:t>
              </a:r>
              <a:r>
                <a:rPr lang="en-US" sz="2400" dirty="0" err="1" smtClean="0"/>
                <a:t>Cacheline</a:t>
              </a:r>
              <a:endParaRPr lang="en-US" sz="2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4261978C-7665-4FBE-BB53-0CF63C642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0331" y="5150086"/>
              <a:ext cx="483660" cy="4402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err="1" smtClean="0"/>
                <a:t>Ctr</a:t>
              </a:r>
              <a:endParaRPr lang="en-US" sz="2400" dirty="0"/>
            </a:p>
          </p:txBody>
        </p:sp>
      </p:grpSp>
      <p:pic>
        <p:nvPicPr>
          <p:cNvPr id="36" name="Graphic 3">
            <a:extLst>
              <a:ext uri="{FF2B5EF4-FFF2-40B4-BE49-F238E27FC236}">
                <a16:creationId xmlns="" xmlns:a16="http://schemas.microsoft.com/office/drawing/2014/main" id="{CF0377BB-B90F-4A18-9164-5474089C09A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1486" y="1341913"/>
            <a:ext cx="5813713" cy="101825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1598887" y="3499126"/>
            <a:ext cx="5161773" cy="548640"/>
            <a:chOff x="1269455" y="4419769"/>
            <a:chExt cx="4800600" cy="5486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4261978C-7665-4FBE-BB53-0CF63C642A29}"/>
                </a:ext>
              </a:extLst>
            </p:cNvPr>
            <p:cNvSpPr/>
            <p:nvPr/>
          </p:nvSpPr>
          <p:spPr>
            <a:xfrm>
              <a:off x="1269455" y="4419769"/>
              <a:ext cx="4800600" cy="548640"/>
            </a:xfrm>
            <a:prstGeom prst="rect">
              <a:avLst/>
            </a:prstGeom>
            <a:solidFill>
              <a:schemeClr val="accent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     Parity </a:t>
              </a:r>
              <a:r>
                <a:rPr lang="en-US" sz="2400" dirty="0" err="1" smtClean="0"/>
                <a:t>Cacheline</a:t>
              </a:r>
              <a:endParaRPr lang="en-US" sz="24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4261978C-7665-4FBE-BB53-0CF63C642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0628" y="4475309"/>
              <a:ext cx="484632" cy="4411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P</a:t>
              </a:r>
              <a:endParaRPr lang="en-US" sz="2400" dirty="0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F60679D0-0FB2-4B29-BE85-A23B2BD8AB3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940174" y="2888329"/>
            <a:ext cx="429798" cy="36809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F60679D0-0FB2-4B29-BE85-A23B2BD8AB3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396876" y="3589398"/>
            <a:ext cx="429798" cy="36809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F60679D0-0FB2-4B29-BE85-A23B2BD8AB3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621939" y="4292757"/>
            <a:ext cx="429798" cy="36809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F60679D0-0FB2-4B29-BE85-A23B2BD8AB3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55634" y="4965507"/>
            <a:ext cx="429798" cy="36809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F2A3570-087F-4A25-94FD-269CD8C288F3}"/>
              </a:ext>
            </a:extLst>
          </p:cNvPr>
          <p:cNvSpPr txBox="1"/>
          <p:nvPr/>
        </p:nvSpPr>
        <p:spPr>
          <a:xfrm>
            <a:off x="7684169" y="2775631"/>
            <a:ext cx="3953079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>
              <a:lnSpc>
                <a:spcPct val="90000"/>
              </a:lnSpc>
              <a:spcAft>
                <a:spcPts val="450"/>
              </a:spcAft>
            </a:pPr>
            <a:r>
              <a:rPr lang="en-US" sz="2400" i="1" u="sng" dirty="0" smtClean="0">
                <a:solidFill>
                  <a:srgbClr val="FF0000"/>
                </a:solidFill>
              </a:rPr>
              <a:t>Errors can occur in any metadata stored in memory</a:t>
            </a:r>
            <a:endParaRPr lang="en-US" sz="2400" i="1" u="sng" dirty="0">
              <a:solidFill>
                <a:srgbClr val="FF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4261978C-7665-4FBE-BB53-0CF63C642A29}"/>
              </a:ext>
            </a:extLst>
          </p:cNvPr>
          <p:cNvSpPr>
            <a:spLocks noChangeAspect="1"/>
          </p:cNvSpPr>
          <p:nvPr/>
        </p:nvSpPr>
        <p:spPr>
          <a:xfrm>
            <a:off x="6782284" y="3499125"/>
            <a:ext cx="661186" cy="52207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dirty="0" smtClean="0"/>
              <a:t>P</a:t>
            </a:r>
            <a:r>
              <a:rPr lang="en-US" sz="2800" baseline="-25000" dirty="0" smtClean="0"/>
              <a:t>P</a:t>
            </a:r>
            <a:endParaRPr lang="en-US" sz="2800" baseline="-25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261978C-7665-4FBE-BB53-0CF63C642A29}"/>
              </a:ext>
            </a:extLst>
          </p:cNvPr>
          <p:cNvSpPr>
            <a:spLocks noChangeAspect="1"/>
          </p:cNvSpPr>
          <p:nvPr/>
        </p:nvSpPr>
        <p:spPr>
          <a:xfrm>
            <a:off x="6786165" y="4192067"/>
            <a:ext cx="661186" cy="52207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dirty="0" smtClean="0"/>
              <a:t>P</a:t>
            </a:r>
            <a:r>
              <a:rPr lang="en-US" sz="2800" baseline="-25000" dirty="0" smtClean="0"/>
              <a:t>C</a:t>
            </a:r>
            <a:endParaRPr lang="en-US" sz="2800" baseline="-25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4261978C-7665-4FBE-BB53-0CF63C642A29}"/>
              </a:ext>
            </a:extLst>
          </p:cNvPr>
          <p:cNvSpPr>
            <a:spLocks noChangeAspect="1"/>
          </p:cNvSpPr>
          <p:nvPr/>
        </p:nvSpPr>
        <p:spPr>
          <a:xfrm>
            <a:off x="6769494" y="4861077"/>
            <a:ext cx="661186" cy="52207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dirty="0" smtClean="0"/>
              <a:t>P</a:t>
            </a:r>
            <a:r>
              <a:rPr lang="en-US" sz="2800" baseline="-25000" dirty="0" smtClean="0"/>
              <a:t>T</a:t>
            </a:r>
            <a:endParaRPr lang="en-US" sz="2800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DF2A3570-087F-4A25-94FD-269CD8C288F3}"/>
              </a:ext>
            </a:extLst>
          </p:cNvPr>
          <p:cNvSpPr txBox="1"/>
          <p:nvPr/>
        </p:nvSpPr>
        <p:spPr>
          <a:xfrm>
            <a:off x="7559840" y="3796393"/>
            <a:ext cx="4463717" cy="7289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>
              <a:lnSpc>
                <a:spcPct val="90000"/>
              </a:lnSpc>
              <a:spcAft>
                <a:spcPts val="450"/>
              </a:spcAft>
            </a:pPr>
            <a:r>
              <a:rPr lang="en-US" sz="2400" i="1" u="sng" dirty="0" smtClean="0">
                <a:solidFill>
                  <a:srgbClr val="00B050"/>
                </a:solidFill>
              </a:rPr>
              <a:t>SYNERGY stores Parity with</a:t>
            </a:r>
          </a:p>
          <a:p>
            <a:pPr algn="ctr" defTabSz="685800">
              <a:lnSpc>
                <a:spcPct val="90000"/>
              </a:lnSpc>
              <a:spcAft>
                <a:spcPts val="450"/>
              </a:spcAft>
            </a:pPr>
            <a:r>
              <a:rPr lang="en-US" sz="2400" i="1" u="sng" dirty="0" smtClean="0">
                <a:solidFill>
                  <a:srgbClr val="00B050"/>
                </a:solidFill>
              </a:rPr>
              <a:t>each metadata to correct errors</a:t>
            </a:r>
            <a:endParaRPr lang="en-US" sz="2400" i="1" u="sng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DF2A3570-087F-4A25-94FD-269CD8C288F3}"/>
              </a:ext>
            </a:extLst>
          </p:cNvPr>
          <p:cNvSpPr txBox="1"/>
          <p:nvPr/>
        </p:nvSpPr>
        <p:spPr>
          <a:xfrm>
            <a:off x="7437519" y="4771350"/>
            <a:ext cx="4708358" cy="7289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>
              <a:lnSpc>
                <a:spcPct val="90000"/>
              </a:lnSpc>
              <a:spcAft>
                <a:spcPts val="450"/>
              </a:spcAft>
            </a:pPr>
            <a:r>
              <a:rPr lang="en-US" sz="2400" i="1" u="sng" dirty="0" smtClean="0"/>
              <a:t>Level-wise Error Correction</a:t>
            </a:r>
          </a:p>
          <a:p>
            <a:pPr algn="ctr" defTabSz="685800">
              <a:lnSpc>
                <a:spcPct val="90000"/>
              </a:lnSpc>
              <a:spcAft>
                <a:spcPts val="450"/>
              </a:spcAft>
            </a:pPr>
            <a:r>
              <a:rPr lang="en-US" sz="2400" i="1" u="sng" dirty="0" smtClean="0"/>
              <a:t> Algorithm</a:t>
            </a:r>
            <a:endParaRPr lang="en-US" sz="2400" i="1" u="sng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489" y="3336960"/>
            <a:ext cx="594417" cy="68423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0815" y="4771350"/>
            <a:ext cx="594417" cy="68423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759" y="4038108"/>
            <a:ext cx="594417" cy="68423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829" y="2658207"/>
            <a:ext cx="594417" cy="68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7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48" grpId="0" animBg="1"/>
      <p:bldP spid="49" grpId="0" animBg="1"/>
      <p:bldP spid="50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&amp; Background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Synergy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Design</a:t>
            </a:r>
          </a:p>
          <a:p>
            <a:endParaRPr lang="en-US" b="1" i="1" dirty="0"/>
          </a:p>
          <a:p>
            <a:r>
              <a:rPr lang="en-US" b="1" dirty="0" smtClean="0"/>
              <a:t>Evaluation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816443" y="5069477"/>
            <a:ext cx="9773214" cy="4738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Benefit-1: Reduced Memory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C88DB99-7DE4-4F3F-B53B-81FFC501FA17}"/>
              </a:ext>
            </a:extLst>
          </p:cNvPr>
          <p:cNvSpPr txBox="1"/>
          <p:nvPr/>
        </p:nvSpPr>
        <p:spPr>
          <a:xfrm>
            <a:off x="2311026" y="6039885"/>
            <a:ext cx="8334720" cy="523220"/>
          </a:xfrm>
          <a:prstGeom prst="rect">
            <a:avLst/>
          </a:prstGeom>
          <a:solidFill>
            <a:srgbClr val="355BB5"/>
          </a:solidFill>
          <a:ln w="50800">
            <a:noFill/>
          </a:ln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SYNERGY </a:t>
            </a:r>
            <a:r>
              <a:rPr lang="en-US" smtClean="0"/>
              <a:t>Reduces Metadata Accesses by 36</a:t>
            </a:r>
            <a:r>
              <a:rPr lang="en-US" dirty="0" smtClean="0"/>
              <a:t>%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96678741"/>
              </p:ext>
            </p:extLst>
          </p:nvPr>
        </p:nvGraphicFramePr>
        <p:xfrm>
          <a:off x="240632" y="1375955"/>
          <a:ext cx="11802209" cy="421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C88DB99-7DE4-4F3F-B53B-81FFC501FA17}"/>
              </a:ext>
            </a:extLst>
          </p:cNvPr>
          <p:cNvSpPr txBox="1"/>
          <p:nvPr/>
        </p:nvSpPr>
        <p:spPr>
          <a:xfrm>
            <a:off x="2765523" y="2289156"/>
            <a:ext cx="1474998" cy="320040"/>
          </a:xfrm>
          <a:prstGeom prst="rect">
            <a:avLst/>
          </a:prstGeom>
          <a:solidFill>
            <a:srgbClr val="FFDE88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mtClean="0"/>
              <a:t>Reads</a:t>
            </a:r>
            <a:endParaRPr lang="en-US" sz="2400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88DB99-7DE4-4F3F-B53B-81FFC501FA17}"/>
              </a:ext>
            </a:extLst>
          </p:cNvPr>
          <p:cNvSpPr txBox="1"/>
          <p:nvPr/>
        </p:nvSpPr>
        <p:spPr>
          <a:xfrm>
            <a:off x="6139814" y="2289156"/>
            <a:ext cx="1474998" cy="320040"/>
          </a:xfrm>
          <a:prstGeom prst="rect">
            <a:avLst/>
          </a:prstGeom>
          <a:solidFill>
            <a:srgbClr val="FFDE88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/>
              <a:t>Writes</a:t>
            </a:r>
            <a:endParaRPr lang="en-US" sz="24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C88DB99-7DE4-4F3F-B53B-81FFC501FA17}"/>
              </a:ext>
            </a:extLst>
          </p:cNvPr>
          <p:cNvSpPr txBox="1"/>
          <p:nvPr/>
        </p:nvSpPr>
        <p:spPr>
          <a:xfrm>
            <a:off x="9527172" y="2289156"/>
            <a:ext cx="1474998" cy="320040"/>
          </a:xfrm>
          <a:prstGeom prst="rect">
            <a:avLst/>
          </a:prstGeom>
          <a:solidFill>
            <a:srgbClr val="FFDE88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/>
              <a:t>Overall</a:t>
            </a:r>
            <a:endParaRPr lang="en-US" sz="2400" b="1" i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62010" y="3645674"/>
            <a:ext cx="1093672" cy="36038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766456" y="2872935"/>
            <a:ext cx="1474998" cy="461665"/>
            <a:chOff x="3664855" y="2789425"/>
            <a:chExt cx="1474998" cy="461665"/>
          </a:xfrm>
        </p:grpSpPr>
        <p:sp>
          <p:nvSpPr>
            <p:cNvPr id="24" name="Oval 23"/>
            <p:cNvSpPr/>
            <p:nvPr/>
          </p:nvSpPr>
          <p:spPr>
            <a:xfrm>
              <a:off x="3744839" y="2850775"/>
              <a:ext cx="1204372" cy="36575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DC88DB99-7DE4-4F3F-B53B-81FFC501FA17}"/>
                </a:ext>
              </a:extLst>
            </p:cNvPr>
            <p:cNvSpPr txBox="1"/>
            <p:nvPr/>
          </p:nvSpPr>
          <p:spPr>
            <a:xfrm>
              <a:off x="3664855" y="2789425"/>
              <a:ext cx="14749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56% 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↓</a:t>
              </a:r>
              <a:endParaRPr lang="en-US" sz="24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9617761" y="3408675"/>
            <a:ext cx="1027985" cy="25141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9501730" y="2866202"/>
            <a:ext cx="1474998" cy="461665"/>
            <a:chOff x="10243889" y="2715451"/>
            <a:chExt cx="1474998" cy="461665"/>
          </a:xfrm>
        </p:grpSpPr>
        <p:sp>
          <p:nvSpPr>
            <p:cNvPr id="25" name="Oval 24"/>
            <p:cNvSpPr/>
            <p:nvPr/>
          </p:nvSpPr>
          <p:spPr>
            <a:xfrm>
              <a:off x="10329620" y="2781256"/>
              <a:ext cx="1204372" cy="36575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DC88DB99-7DE4-4F3F-B53B-81FFC501FA17}"/>
                </a:ext>
              </a:extLst>
            </p:cNvPr>
            <p:cNvSpPr txBox="1"/>
            <p:nvPr/>
          </p:nvSpPr>
          <p:spPr>
            <a:xfrm>
              <a:off x="10243889" y="2715451"/>
              <a:ext cx="14749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36% </a:t>
              </a: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↓</a:t>
              </a:r>
              <a:endParaRPr lang="en-US" sz="24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3" name="Arc 42"/>
          <p:cNvSpPr/>
          <p:nvPr/>
        </p:nvSpPr>
        <p:spPr>
          <a:xfrm>
            <a:off x="6265170" y="2700784"/>
            <a:ext cx="670029" cy="409716"/>
          </a:xfrm>
          <a:prstGeom prst="arc">
            <a:avLst>
              <a:gd name="adj1" fmla="val 10832629"/>
              <a:gd name="adj2" fmla="val 0"/>
            </a:avLst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6038760" y="2813798"/>
            <a:ext cx="1136125" cy="640080"/>
            <a:chOff x="7146722" y="2677792"/>
            <a:chExt cx="1474998" cy="830997"/>
          </a:xfrm>
        </p:grpSpPr>
        <p:sp>
          <p:nvSpPr>
            <p:cNvPr id="45" name="Oval 44"/>
            <p:cNvSpPr/>
            <p:nvPr/>
          </p:nvSpPr>
          <p:spPr>
            <a:xfrm>
              <a:off x="7365935" y="2842140"/>
              <a:ext cx="1005870" cy="36575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DC88DB99-7DE4-4F3F-B53B-81FFC501FA17}"/>
                </a:ext>
              </a:extLst>
            </p:cNvPr>
            <p:cNvSpPr txBox="1"/>
            <p:nvPr/>
          </p:nvSpPr>
          <p:spPr>
            <a:xfrm>
              <a:off x="7146722" y="2677792"/>
              <a:ext cx="147499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rgbClr val="FF0000"/>
                  </a:solidFill>
                </a:rPr>
                <a:t>~</a:t>
              </a:r>
              <a:endParaRPr lang="en-US" sz="48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084975" y="2172350"/>
            <a:ext cx="3425450" cy="3527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182508" y="2009775"/>
            <a:ext cx="3836409" cy="3709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085908" y="5069477"/>
            <a:ext cx="1" cy="475488"/>
          </a:xfrm>
          <a:prstGeom prst="line">
            <a:avLst/>
          </a:prstGeom>
          <a:ln w="11430">
            <a:solidFill>
              <a:srgbClr val="33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84042" y="2197858"/>
            <a:ext cx="1869" cy="2749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82509" y="5068225"/>
            <a:ext cx="0" cy="475488"/>
          </a:xfrm>
          <a:prstGeom prst="line">
            <a:avLst/>
          </a:prstGeom>
          <a:ln w="11430">
            <a:solidFill>
              <a:srgbClr val="284A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182507" y="2196606"/>
            <a:ext cx="3" cy="2751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8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3" grpId="0" animBg="1"/>
      <p:bldP spid="3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01460" y="1978330"/>
            <a:ext cx="1775313" cy="24025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192907" y="3764220"/>
            <a:ext cx="638386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192907" y="4589491"/>
            <a:ext cx="6368626" cy="4621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Benefit-2:</a:t>
            </a:r>
            <a:r>
              <a:rPr lang="en-US" i="1" dirty="0" smtClean="0"/>
              <a:t> </a:t>
            </a:r>
            <a:r>
              <a:rPr lang="en-US" dirty="0" smtClean="0"/>
              <a:t>Better Performance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229407147"/>
              </p:ext>
            </p:extLst>
          </p:nvPr>
        </p:nvGraphicFramePr>
        <p:xfrm>
          <a:off x="1630234" y="1820394"/>
          <a:ext cx="8191136" cy="3914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71999" y="5342140"/>
            <a:ext cx="10397836" cy="954107"/>
          </a:xfrm>
          <a:prstGeom prst="rect">
            <a:avLst/>
          </a:prstGeom>
          <a:solidFill>
            <a:srgbClr val="355BB5"/>
          </a:solidFill>
          <a:ln w="50800">
            <a:noFill/>
          </a:ln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SYNERGY improves performance of secure memory by 20</a:t>
            </a:r>
            <a:r>
              <a:rPr lang="en-US" dirty="0" smtClean="0"/>
              <a:t>%,</a:t>
            </a:r>
          </a:p>
          <a:p>
            <a:r>
              <a:rPr lang="en-US" dirty="0"/>
              <a:t>w</a:t>
            </a:r>
            <a:r>
              <a:rPr lang="en-US" dirty="0" smtClean="0"/>
              <a:t>ithout any additional storage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86220" y="4599698"/>
            <a:ext cx="0" cy="43423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43300" y="1222938"/>
            <a:ext cx="842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 smtClean="0"/>
              <a:t>Performance of SYNERGY normalized to SGX_O</a:t>
            </a:r>
            <a:endParaRPr 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160005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Benefit-3: Stronger Reliability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348" y="1980092"/>
            <a:ext cx="6914912" cy="37399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/>
          <p:cNvPicPr>
            <a:picLocks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982" y="1974050"/>
            <a:ext cx="6918127" cy="37399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982" y="1980091"/>
            <a:ext cx="6918127" cy="37399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TextBox 27"/>
          <p:cNvSpPr txBox="1"/>
          <p:nvPr/>
        </p:nvSpPr>
        <p:spPr>
          <a:xfrm rot="16200000">
            <a:off x="-775628" y="3269910"/>
            <a:ext cx="4098663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Probability of System Failure</a:t>
            </a:r>
          </a:p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(Log Scale)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85323" y="5398929"/>
            <a:ext cx="409866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Years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7092402" y="2436944"/>
            <a:ext cx="3442" cy="154633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90495" y="2862784"/>
            <a:ext cx="836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185X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234631" y="3671478"/>
            <a:ext cx="3035" cy="31232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66404" y="3644787"/>
            <a:ext cx="568044" cy="398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Times New Roman" charset="0"/>
                <a:ea typeface="Times New Roman" charset="0"/>
                <a:cs typeface="Times New Roman" charset="0"/>
              </a:rPr>
              <a:t>4X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597833" y="4111213"/>
            <a:ext cx="3842546" cy="1127442"/>
            <a:chOff x="4664679" y="4616785"/>
            <a:chExt cx="3363501" cy="1127442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4664679" y="4616785"/>
              <a:ext cx="766833" cy="83561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382821" y="5071863"/>
              <a:ext cx="2645359" cy="6723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SYNERGY tolerates 1 chip failure out of 9 chips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649202" y="3162859"/>
            <a:ext cx="3791176" cy="617999"/>
            <a:chOff x="6337075" y="2584855"/>
            <a:chExt cx="3791176" cy="617999"/>
          </a:xfrm>
          <a:solidFill>
            <a:srgbClr val="FFDE88"/>
          </a:solidFill>
        </p:grpSpPr>
        <p:sp>
          <p:nvSpPr>
            <p:cNvPr id="11" name="Rectangle 10"/>
            <p:cNvSpPr/>
            <p:nvPr/>
          </p:nvSpPr>
          <p:spPr>
            <a:xfrm>
              <a:off x="7106128" y="2584855"/>
              <a:ext cx="3022123" cy="6179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Chipkill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</a:rPr>
                <a:t>tolerates 1 chip failure out of 18 chips</a:t>
              </a:r>
            </a:p>
          </p:txBody>
        </p:sp>
        <p:cxnSp>
          <p:nvCxnSpPr>
            <p:cNvPr id="10" name="Straight Connector 9"/>
            <p:cNvCxnSpPr>
              <a:stCxn id="11" idx="1"/>
            </p:cNvCxnSpPr>
            <p:nvPr/>
          </p:nvCxnSpPr>
          <p:spPr>
            <a:xfrm flipH="1">
              <a:off x="6337075" y="2893855"/>
              <a:ext cx="769053" cy="92658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7649202" y="1841986"/>
            <a:ext cx="3703483" cy="660273"/>
            <a:chOff x="4666649" y="1197594"/>
            <a:chExt cx="3703483" cy="660273"/>
          </a:xfrm>
        </p:grpSpPr>
        <p:sp>
          <p:nvSpPr>
            <p:cNvPr id="8" name="Rectangle 7"/>
            <p:cNvSpPr/>
            <p:nvPr/>
          </p:nvSpPr>
          <p:spPr>
            <a:xfrm>
              <a:off x="5724773" y="1197594"/>
              <a:ext cx="2645359" cy="660273"/>
            </a:xfrm>
            <a:prstGeom prst="rect">
              <a:avLst/>
            </a:prstGeom>
            <a:solidFill>
              <a:srgbClr val="FFDE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SECDED only tolerates single-bit errors</a:t>
              </a:r>
            </a:p>
          </p:txBody>
        </p:sp>
        <p:cxnSp>
          <p:nvCxnSpPr>
            <p:cNvPr id="7" name="Straight Connector 6"/>
            <p:cNvCxnSpPr>
              <a:endCxn id="8" idx="1"/>
            </p:cNvCxnSpPr>
            <p:nvPr/>
          </p:nvCxnSpPr>
          <p:spPr>
            <a:xfrm flipV="1">
              <a:off x="4666649" y="1527731"/>
              <a:ext cx="1058124" cy="18204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04800" y="6028243"/>
            <a:ext cx="10759440" cy="523220"/>
          </a:xfrm>
          <a:prstGeom prst="rect">
            <a:avLst/>
          </a:prstGeom>
          <a:solidFill>
            <a:srgbClr val="355BB5"/>
          </a:solidFill>
          <a:ln w="50800">
            <a:noFill/>
          </a:ln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SYNERGY has 185x higher reliability </a:t>
            </a:r>
            <a:r>
              <a:rPr lang="en-US" dirty="0" smtClean="0"/>
              <a:t>than </a:t>
            </a:r>
            <a:r>
              <a:rPr lang="en-US" smtClean="0"/>
              <a:t>Baseline ECC-DIMM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59388" y="1791232"/>
            <a:ext cx="2727549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Synergy (9 chips x 2 ranks)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57957" y="1523897"/>
            <a:ext cx="2826623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Chipkill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(18 chips x 1 ranks)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6452" y="1239130"/>
            <a:ext cx="3728128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SGX_O – SECDED (9 chip x 2 ranks)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5742" y="1287363"/>
            <a:ext cx="802512" cy="748267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2492829" y="1198825"/>
            <a:ext cx="4865914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1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7186" y="2811554"/>
            <a:ext cx="2231203" cy="243647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78" y="1687201"/>
            <a:ext cx="1939623" cy="2680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101" y="1375019"/>
            <a:ext cx="8893027" cy="26405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932" y="5448050"/>
            <a:ext cx="11247322" cy="822960"/>
          </a:xfrm>
          <a:prstGeom prst="rect">
            <a:avLst/>
          </a:prstGeom>
          <a:solidFill>
            <a:srgbClr val="355BB5"/>
          </a:solidFill>
          <a:ln w="50800">
            <a:noFill/>
          </a:ln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/>
              <a:t>SYNERGY </a:t>
            </a:r>
            <a:r>
              <a:rPr lang="en-US" dirty="0" smtClean="0"/>
              <a:t>improves Performance </a:t>
            </a:r>
            <a:r>
              <a:rPr lang="en-US" dirty="0"/>
              <a:t>by 20% </a:t>
            </a:r>
            <a:r>
              <a:rPr lang="en-US" dirty="0" smtClean="0"/>
              <a:t>and </a:t>
            </a:r>
            <a:r>
              <a:rPr lang="en-US" dirty="0"/>
              <a:t>Reliability by 185x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9467" y="1606327"/>
            <a:ext cx="1307159" cy="13071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8048" y="1186632"/>
            <a:ext cx="3400766" cy="21254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1946" y="1115154"/>
            <a:ext cx="1978157" cy="2900397"/>
          </a:xfrm>
          <a:prstGeom prst="rect">
            <a:avLst/>
          </a:prstGeom>
          <a:scene3d>
            <a:camera prst="orthographicFront">
              <a:rot lat="0" lon="3000000" rev="0"/>
            </a:camera>
            <a:lightRig rig="threePt" dir="t"/>
          </a:scene3d>
        </p:spPr>
      </p:pic>
      <p:grpSp>
        <p:nvGrpSpPr>
          <p:cNvPr id="25" name="Group 24"/>
          <p:cNvGrpSpPr/>
          <p:nvPr/>
        </p:nvGrpSpPr>
        <p:grpSpPr>
          <a:xfrm>
            <a:off x="2783172" y="2944445"/>
            <a:ext cx="3185421" cy="890577"/>
            <a:chOff x="2556164" y="3008931"/>
            <a:chExt cx="3256362" cy="870123"/>
          </a:xfrm>
        </p:grpSpPr>
        <p:sp>
          <p:nvSpPr>
            <p:cNvPr id="6" name="Rounded Rectangle 5"/>
            <p:cNvSpPr/>
            <p:nvPr/>
          </p:nvSpPr>
          <p:spPr>
            <a:xfrm>
              <a:off x="2556164" y="3150118"/>
              <a:ext cx="3162779" cy="65527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28853" y="3008931"/>
              <a:ext cx="3183673" cy="870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Security (MAC)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145529" y="2960016"/>
            <a:ext cx="3428283" cy="886968"/>
            <a:chOff x="7137980" y="3088492"/>
            <a:chExt cx="3356838" cy="737342"/>
          </a:xfrm>
        </p:grpSpPr>
        <p:sp>
          <p:nvSpPr>
            <p:cNvPr id="17" name="Rounded Rectangle 16"/>
            <p:cNvSpPr/>
            <p:nvPr/>
          </p:nvSpPr>
          <p:spPr>
            <a:xfrm>
              <a:off x="7137980" y="3168129"/>
              <a:ext cx="3356838" cy="63726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74930" y="3088492"/>
              <a:ext cx="3319888" cy="7373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Reliability (ECC)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81720" y="1674729"/>
            <a:ext cx="2407793" cy="1315352"/>
            <a:chOff x="6489700" y="4595480"/>
            <a:chExt cx="1968499" cy="920502"/>
          </a:xfrm>
        </p:grpSpPr>
        <p:sp>
          <p:nvSpPr>
            <p:cNvPr id="23" name="Left-Right Arrow 22"/>
            <p:cNvSpPr/>
            <p:nvPr/>
          </p:nvSpPr>
          <p:spPr>
            <a:xfrm>
              <a:off x="6489700" y="4595480"/>
              <a:ext cx="1968499" cy="92050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10351" y="4812545"/>
              <a:ext cx="1809650" cy="467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Co-Design</a:t>
              </a:r>
              <a:endParaRPr 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80743" y="2965905"/>
            <a:ext cx="4751197" cy="886968"/>
            <a:chOff x="2554519" y="3069465"/>
            <a:chExt cx="3185318" cy="870123"/>
          </a:xfrm>
        </p:grpSpPr>
        <p:sp>
          <p:nvSpPr>
            <p:cNvPr id="28" name="Rounded Rectangle 27"/>
            <p:cNvSpPr/>
            <p:nvPr/>
          </p:nvSpPr>
          <p:spPr>
            <a:xfrm>
              <a:off x="2554519" y="3226115"/>
              <a:ext cx="3162779" cy="65527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56164" y="3069465"/>
              <a:ext cx="3183673" cy="870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Synergy (MAC + Parity)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5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18" y="202437"/>
            <a:ext cx="11684540" cy="711321"/>
          </a:xfrm>
        </p:spPr>
        <p:txBody>
          <a:bodyPr>
            <a:normAutofit/>
          </a:bodyPr>
          <a:lstStyle/>
          <a:p>
            <a:r>
              <a:rPr lang="en-US" dirty="0" smtClean="0"/>
              <a:t>Thanks and Questions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8088" y="2073558"/>
            <a:ext cx="9193147" cy="396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09606DE-DAB3-4286-A019-6358852CCA4E}"/>
              </a:ext>
            </a:extLst>
          </p:cNvPr>
          <p:cNvSpPr txBox="1"/>
          <p:nvPr/>
        </p:nvSpPr>
        <p:spPr>
          <a:xfrm>
            <a:off x="246203" y="1289729"/>
            <a:ext cx="11815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/>
              <a:t>“The </a:t>
            </a:r>
            <a:r>
              <a:rPr lang="en-US" sz="3200" b="1" dirty="0"/>
              <a:t>whole is greater than the sum of its </a:t>
            </a:r>
            <a:r>
              <a:rPr lang="en-US" sz="3200" b="1" dirty="0" smtClean="0"/>
              <a:t>parts” </a:t>
            </a:r>
            <a:r>
              <a:rPr lang="en-US" sz="3200" i="1" dirty="0" smtClean="0"/>
              <a:t>- Aristotle</a:t>
            </a:r>
            <a:endParaRPr lang="en-US" sz="3200" b="1" i="1" u="sng" dirty="0"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83472" y="5228992"/>
            <a:ext cx="202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smtClean="0">
                <a:solidFill>
                  <a:schemeClr val="bg1"/>
                </a:solidFill>
              </a:rPr>
              <a:t>Synergy</a:t>
            </a:r>
            <a:endParaRPr lang="en-US" sz="36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92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6002240" y="979330"/>
            <a:ext cx="188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FF0000"/>
                </a:solidFill>
              </a:rPr>
              <a:t>Security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81530" y="3897625"/>
            <a:ext cx="2160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FF0000"/>
                </a:solidFill>
              </a:rPr>
              <a:t>Reliability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4584840"/>
            <a:ext cx="12192000" cy="22860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373" y="1759327"/>
            <a:ext cx="3256688" cy="1696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61" y="207814"/>
            <a:ext cx="11685261" cy="711321"/>
          </a:xfrm>
        </p:spPr>
        <p:txBody>
          <a:bodyPr>
            <a:normAutofit/>
          </a:bodyPr>
          <a:lstStyle/>
          <a:p>
            <a:r>
              <a:rPr lang="en-US" dirty="0" smtClean="0"/>
              <a:t>Designing Resilient Memories for Servers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11" y="3467179"/>
            <a:ext cx="58764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Server memories </a:t>
            </a:r>
            <a:r>
              <a:rPr lang="en-US" sz="3200" dirty="0" smtClean="0"/>
              <a:t>need protection against</a:t>
            </a:r>
            <a:r>
              <a:rPr lang="en-US" sz="3200" b="1" dirty="0" smtClean="0"/>
              <a:t> data corruption</a:t>
            </a:r>
            <a:endParaRPr lang="en-US" sz="3200" b="1" dirty="0"/>
          </a:p>
        </p:txBody>
      </p:sp>
      <p:sp>
        <p:nvSpPr>
          <p:cNvPr id="43" name="Rectangle 42"/>
          <p:cNvSpPr/>
          <p:nvPr/>
        </p:nvSpPr>
        <p:spPr>
          <a:xfrm>
            <a:off x="232475" y="4637234"/>
            <a:ext cx="6412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u="sng" dirty="0" smtClean="0"/>
              <a:t>Attack Resilience</a:t>
            </a:r>
            <a:r>
              <a:rPr lang="en-US" sz="2800" i="1" dirty="0" smtClean="0"/>
              <a:t> – Memory Security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5881529" y="1789432"/>
            <a:ext cx="955777" cy="20776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250298" flipV="1">
            <a:off x="6208652" y="3114578"/>
            <a:ext cx="1402328" cy="751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6915" y="2594571"/>
            <a:ext cx="2036040" cy="1272525"/>
          </a:xfrm>
          <a:prstGeom prst="rect">
            <a:avLst/>
          </a:prstGeom>
        </p:spPr>
      </p:pic>
      <p:sp>
        <p:nvSpPr>
          <p:cNvPr id="47" name="Right Arrow 46"/>
          <p:cNvSpPr/>
          <p:nvPr/>
        </p:nvSpPr>
        <p:spPr>
          <a:xfrm rot="20349702">
            <a:off x="6212197" y="1772554"/>
            <a:ext cx="1402328" cy="751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9089" y="1999550"/>
            <a:ext cx="755451" cy="755451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8564952" y="3916121"/>
            <a:ext cx="30942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by Natural </a:t>
            </a:r>
            <a:r>
              <a:rPr lang="en-US" sz="3200" b="1" i="1" dirty="0" smtClean="0"/>
              <a:t>Errors</a:t>
            </a:r>
            <a:endParaRPr lang="en-US" sz="3200" b="1" i="1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5558" y="3068098"/>
            <a:ext cx="853080" cy="901481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771326" y="1052758"/>
            <a:ext cx="3880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Resilient </a:t>
            </a:r>
            <a:r>
              <a:rPr lang="en-US" sz="3600" dirty="0" smtClean="0">
                <a:solidFill>
                  <a:srgbClr val="FF0000"/>
                </a:solidFill>
              </a:rPr>
              <a:t>Memories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>
            <a:stCxn id="31" idx="0"/>
            <a:endCxn id="31" idx="2"/>
          </p:cNvCxnSpPr>
          <p:nvPr/>
        </p:nvCxnSpPr>
        <p:spPr>
          <a:xfrm>
            <a:off x="6096000" y="4584840"/>
            <a:ext cx="0" cy="2286089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045825" y="4621736"/>
            <a:ext cx="4995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u="sng" dirty="0" smtClean="0"/>
              <a:t>Error Resilience</a:t>
            </a:r>
            <a:r>
              <a:rPr lang="en-US" sz="2800" b="1" i="1" dirty="0" smtClean="0"/>
              <a:t> </a:t>
            </a:r>
            <a:r>
              <a:rPr lang="en-US" sz="2800" i="1" dirty="0" smtClean="0"/>
              <a:t>– ECC-DIMM</a:t>
            </a:r>
            <a:endParaRPr lang="en-US" sz="2800" i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6362757" y="5237045"/>
            <a:ext cx="5764465" cy="1194209"/>
            <a:chOff x="67104" y="5416798"/>
            <a:chExt cx="5764465" cy="1194209"/>
          </a:xfrm>
        </p:grpSpPr>
        <p:grpSp>
          <p:nvGrpSpPr>
            <p:cNvPr id="55" name="Group 54"/>
            <p:cNvGrpSpPr/>
            <p:nvPr/>
          </p:nvGrpSpPr>
          <p:grpSpPr>
            <a:xfrm>
              <a:off x="133255" y="5416798"/>
              <a:ext cx="5647059" cy="1170871"/>
              <a:chOff x="6071521" y="2632572"/>
              <a:chExt cx="5837950" cy="1104478"/>
            </a:xfrm>
          </p:grpSpPr>
          <p:pic>
            <p:nvPicPr>
              <p:cNvPr id="62" name="Graphic 3">
                <a:extLst>
                  <a:ext uri="{FF2B5EF4-FFF2-40B4-BE49-F238E27FC236}">
                    <a16:creationId xmlns:a16="http://schemas.microsoft.com/office/drawing/2014/main" xmlns="" id="{CF0377BB-B90F-4A18-9164-5474089C0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6071521" y="2632572"/>
                <a:ext cx="5837950" cy="1104478"/>
              </a:xfrm>
              <a:prstGeom prst="rect">
                <a:avLst/>
              </a:prstGeom>
            </p:spPr>
          </p:pic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341B8DF5-0188-4E58-8BCC-3CB0D29CB3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107133" y="2797910"/>
                <a:ext cx="492200" cy="56690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400" b="1" dirty="0" smtClean="0">
                    <a:latin typeface="Calibri"/>
                    <a:cs typeface="Calibri"/>
                  </a:rPr>
                  <a:t>ECC</a:t>
                </a:r>
                <a:endParaRPr lang="en-US" sz="1600" b="1" dirty="0" smtClean="0">
                  <a:latin typeface="Calibri"/>
                  <a:cs typeface="Calibri"/>
                </a:endParaRPr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84487" y="5718048"/>
              <a:ext cx="281812" cy="2072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7104" y="6048984"/>
              <a:ext cx="281812" cy="2072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562373" y="6038778"/>
              <a:ext cx="269196" cy="2174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557155" y="5712032"/>
              <a:ext cx="269196" cy="2174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4707884" y="6491786"/>
              <a:ext cx="119221" cy="1192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3482199" y="6491786"/>
              <a:ext cx="119221" cy="1192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-433005" y="5252543"/>
            <a:ext cx="6412094" cy="1702325"/>
            <a:chOff x="-433005" y="5252543"/>
            <a:chExt cx="6412094" cy="170232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89478" y="5252543"/>
              <a:ext cx="1249840" cy="825406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-433005" y="5385208"/>
              <a:ext cx="641209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i="1" dirty="0" smtClean="0"/>
                <a:t>     SGX</a:t>
              </a:r>
            </a:p>
            <a:p>
              <a:pPr algn="ctr"/>
              <a:r>
                <a:rPr lang="en-US" sz="2800" i="1" dirty="0"/>
                <a:t>(</a:t>
              </a:r>
              <a:r>
                <a:rPr lang="en-US" sz="2800" i="1" dirty="0" smtClean="0"/>
                <a:t>Software Guard Extensions)</a:t>
              </a:r>
            </a:p>
            <a:p>
              <a:pPr algn="ctr"/>
              <a:endParaRPr lang="en-US" sz="28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064" y="4597769"/>
            <a:ext cx="6245659" cy="2273160"/>
            <a:chOff x="0" y="4584840"/>
            <a:chExt cx="5273676" cy="2273160"/>
          </a:xfrm>
        </p:grpSpPr>
        <p:sp>
          <p:nvSpPr>
            <p:cNvPr id="78" name="Rectangle 77"/>
            <p:cNvSpPr/>
            <p:nvPr/>
          </p:nvSpPr>
          <p:spPr>
            <a:xfrm>
              <a:off x="0" y="4584840"/>
              <a:ext cx="5273676" cy="2273160"/>
            </a:xfrm>
            <a:prstGeom prst="rect">
              <a:avLst/>
            </a:prstGeom>
            <a:solidFill>
              <a:srgbClr val="2944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8717" y="4862469"/>
              <a:ext cx="4537879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</a:rPr>
                <a:t>SYNERGY</a:t>
              </a:r>
            </a:p>
            <a:p>
              <a:pPr algn="ctr"/>
              <a:r>
                <a:rPr lang="en-US" sz="3200" i="1" dirty="0" smtClean="0">
                  <a:solidFill>
                    <a:schemeClr val="bg1"/>
                  </a:solidFill>
                </a:rPr>
                <a:t>Co-Design of</a:t>
              </a:r>
            </a:p>
            <a:p>
              <a:pPr algn="ctr"/>
              <a:r>
                <a:rPr lang="en-US" sz="3200" i="1" dirty="0" smtClean="0">
                  <a:solidFill>
                    <a:schemeClr val="bg1"/>
                  </a:solidFill>
                </a:rPr>
                <a:t>Security-Reliability</a:t>
              </a:r>
              <a:endParaRPr lang="en-US" sz="32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6261585" y="4603591"/>
            <a:ext cx="5931480" cy="2267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354378" y="4738566"/>
            <a:ext cx="56561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i="1" dirty="0" smtClean="0">
                <a:solidFill>
                  <a:srgbClr val="3F9D00"/>
                </a:solidFill>
              </a:rPr>
              <a:t>Better</a:t>
            </a:r>
            <a:r>
              <a:rPr lang="en-US" sz="3200" dirty="0" smtClean="0">
                <a:solidFill>
                  <a:srgbClr val="3F9D00"/>
                </a:solidFill>
              </a:rPr>
              <a:t> </a:t>
            </a:r>
            <a:r>
              <a:rPr lang="en-US" sz="3200" b="1" dirty="0" smtClean="0">
                <a:solidFill>
                  <a:srgbClr val="3F9D00"/>
                </a:solidFill>
              </a:rPr>
              <a:t>Performance </a:t>
            </a:r>
            <a:r>
              <a:rPr lang="en-US" sz="3200" b="1" i="1" dirty="0" smtClean="0">
                <a:solidFill>
                  <a:srgbClr val="3F9D00"/>
                </a:solidFill>
              </a:rPr>
              <a:t>– 20%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i="1" dirty="0" smtClean="0">
                <a:solidFill>
                  <a:srgbClr val="3F9D00"/>
                </a:solidFill>
              </a:rPr>
              <a:t>Better</a:t>
            </a:r>
            <a:r>
              <a:rPr lang="en-US" sz="3200" dirty="0" smtClean="0">
                <a:solidFill>
                  <a:srgbClr val="3F9D00"/>
                </a:solidFill>
              </a:rPr>
              <a:t> </a:t>
            </a:r>
            <a:r>
              <a:rPr lang="en-US" sz="3200" b="1" dirty="0" smtClean="0">
                <a:solidFill>
                  <a:srgbClr val="3F9D00"/>
                </a:solidFill>
              </a:rPr>
              <a:t>Reliability </a:t>
            </a:r>
            <a:r>
              <a:rPr lang="en-US" sz="3200" b="1" i="1" dirty="0" smtClean="0">
                <a:solidFill>
                  <a:srgbClr val="3F9D00"/>
                </a:solidFill>
              </a:rPr>
              <a:t>– 185X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i="1" dirty="0" smtClean="0"/>
              <a:t>Maintaining</a:t>
            </a:r>
            <a:r>
              <a:rPr lang="en-US" sz="3200" dirty="0" smtClean="0"/>
              <a:t> </a:t>
            </a:r>
            <a:r>
              <a:rPr lang="en-US" sz="3200" b="1" dirty="0" smtClean="0"/>
              <a:t>Security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i="1" dirty="0" smtClean="0"/>
              <a:t>No Extra</a:t>
            </a:r>
            <a:r>
              <a:rPr lang="en-US" sz="3200" b="1" dirty="0" smtClean="0"/>
              <a:t> Storage</a:t>
            </a:r>
          </a:p>
        </p:txBody>
      </p:sp>
      <p:sp>
        <p:nvSpPr>
          <p:cNvPr id="3" name="Lightning Bolt 2"/>
          <p:cNvSpPr/>
          <p:nvPr/>
        </p:nvSpPr>
        <p:spPr>
          <a:xfrm flipH="1">
            <a:off x="2400950" y="1317327"/>
            <a:ext cx="1636295" cy="1696970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9474" y="1115887"/>
            <a:ext cx="1214252" cy="134709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810346" y="685889"/>
            <a:ext cx="6558521" cy="2707365"/>
            <a:chOff x="1297002" y="942561"/>
            <a:chExt cx="6387887" cy="27073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21187351">
              <a:off x="1297002" y="1313126"/>
              <a:ext cx="3916950" cy="233680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187351">
              <a:off x="5122794" y="942561"/>
              <a:ext cx="2562095" cy="23368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208453" flipH="1">
            <a:off x="8285049" y="1169734"/>
            <a:ext cx="1413046" cy="14394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306001" y="2361047"/>
            <a:ext cx="3612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by Malicious </a:t>
            </a:r>
            <a:r>
              <a:rPr lang="en-US" sz="3200" b="1" i="1" dirty="0" smtClean="0"/>
              <a:t>Attacks</a:t>
            </a:r>
            <a:endParaRPr lang="en-US" sz="3200" b="1" i="1" dirty="0"/>
          </a:p>
        </p:txBody>
      </p:sp>
      <p:sp>
        <p:nvSpPr>
          <p:cNvPr id="75" name="Rectangle 74"/>
          <p:cNvSpPr/>
          <p:nvPr/>
        </p:nvSpPr>
        <p:spPr>
          <a:xfrm>
            <a:off x="5844224" y="1119928"/>
            <a:ext cx="6347776" cy="3424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89006" y="1317327"/>
            <a:ext cx="3701332" cy="28239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7644323" y="1361845"/>
            <a:ext cx="2024009" cy="677327"/>
            <a:chOff x="6061651" y="1131730"/>
            <a:chExt cx="2024009" cy="677327"/>
          </a:xfrm>
        </p:grpSpPr>
        <p:sp>
          <p:nvSpPr>
            <p:cNvPr id="91" name="Rectangle 90"/>
            <p:cNvSpPr/>
            <p:nvPr/>
          </p:nvSpPr>
          <p:spPr>
            <a:xfrm>
              <a:off x="6061651" y="1206295"/>
              <a:ext cx="2024009" cy="602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154640" y="1131730"/>
              <a:ext cx="1887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i="1" dirty="0" smtClean="0">
                  <a:solidFill>
                    <a:srgbClr val="FF0000"/>
                  </a:solidFill>
                </a:rPr>
                <a:t>Security</a:t>
              </a:r>
              <a:endParaRPr lang="en-US" sz="3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604692" y="3387237"/>
            <a:ext cx="2160217" cy="657742"/>
            <a:chOff x="6033930" y="4038614"/>
            <a:chExt cx="2160217" cy="657742"/>
          </a:xfrm>
        </p:grpSpPr>
        <p:sp>
          <p:nvSpPr>
            <p:cNvPr id="89" name="Rectangle 88"/>
            <p:cNvSpPr/>
            <p:nvPr/>
          </p:nvSpPr>
          <p:spPr>
            <a:xfrm>
              <a:off x="6084995" y="4038614"/>
              <a:ext cx="2047160" cy="602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033930" y="4050025"/>
              <a:ext cx="21602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i="1" dirty="0" smtClean="0">
                  <a:solidFill>
                    <a:srgbClr val="FF0000"/>
                  </a:solidFill>
                </a:rPr>
                <a:t>Reliability</a:t>
              </a:r>
              <a:endParaRPr lang="en-US" sz="3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72674" y="2163159"/>
            <a:ext cx="1923347" cy="1071914"/>
            <a:chOff x="7672674" y="2163159"/>
            <a:chExt cx="1923347" cy="1071914"/>
          </a:xfrm>
        </p:grpSpPr>
        <p:sp>
          <p:nvSpPr>
            <p:cNvPr id="87" name="Decision 86"/>
            <p:cNvSpPr/>
            <p:nvPr/>
          </p:nvSpPr>
          <p:spPr>
            <a:xfrm>
              <a:off x="7672674" y="2163159"/>
              <a:ext cx="1923347" cy="1071914"/>
            </a:xfrm>
            <a:prstGeom prst="flowChartDecision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817191" y="2430125"/>
              <a:ext cx="16877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Co-Design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Punched Tape 32"/>
          <p:cNvSpPr/>
          <p:nvPr/>
        </p:nvSpPr>
        <p:spPr>
          <a:xfrm>
            <a:off x="6889006" y="2510632"/>
            <a:ext cx="3701332" cy="435190"/>
          </a:xfrm>
          <a:prstGeom prst="flowChartPunchedTap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3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9" grpId="0"/>
      <p:bldP spid="31" grpId="0" animBg="1"/>
      <p:bldP spid="43" grpId="0"/>
      <p:bldP spid="16" grpId="0" animBg="1"/>
      <p:bldP spid="24" grpId="0" animBg="1"/>
      <p:bldP spid="47" grpId="0" animBg="1"/>
      <p:bldP spid="50" grpId="0"/>
      <p:bldP spid="52" grpId="0"/>
      <p:bldP spid="53" grpId="0"/>
      <p:bldP spid="81" grpId="0" animBg="1"/>
      <p:bldP spid="82" grpId="0"/>
      <p:bldP spid="3" grpId="0" animBg="1"/>
      <p:bldP spid="25" grpId="0"/>
      <p:bldP spid="75" grpId="0" animBg="1"/>
      <p:bldP spid="23" grpId="0" animBg="1"/>
      <p:bldP spid="23" grpId="1" animBg="1"/>
      <p:bldP spid="33" grpId="0" animBg="1"/>
      <p:bldP spid="3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660" y="246251"/>
            <a:ext cx="11492483" cy="711321"/>
          </a:xfrm>
        </p:spPr>
        <p:txBody>
          <a:bodyPr>
            <a:noAutofit/>
          </a:bodyPr>
          <a:lstStyle/>
          <a:p>
            <a:r>
              <a:rPr lang="en-US" dirty="0" smtClean="0"/>
              <a:t>Threat Model for Memory Modules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4143" y="2635108"/>
            <a:ext cx="2828959" cy="1823398"/>
          </a:xfrm>
          <a:prstGeom prst="round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54442" y="1755415"/>
            <a:ext cx="2888948" cy="548640"/>
          </a:xfrm>
          <a:prstGeom prst="rect">
            <a:avLst/>
          </a:prstGeom>
          <a:solidFill>
            <a:srgbClr val="FBE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Unauthorized Reads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7028" y="2635108"/>
            <a:ext cx="3071421" cy="1823398"/>
          </a:xfrm>
          <a:prstGeom prst="round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547124" y="1755415"/>
            <a:ext cx="2962947" cy="548640"/>
          </a:xfrm>
          <a:prstGeom prst="rect">
            <a:avLst/>
          </a:prstGeom>
          <a:solidFill>
            <a:srgbClr val="FBE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chemeClr val="tx1"/>
                </a:solidFill>
              </a:rPr>
              <a:t>Unauthorized Writes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99227" y="1755415"/>
            <a:ext cx="2338465" cy="548640"/>
          </a:xfrm>
          <a:prstGeom prst="rect">
            <a:avLst/>
          </a:prstGeom>
          <a:solidFill>
            <a:srgbClr val="FBE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Replay Attack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08885" y="4656272"/>
            <a:ext cx="3534677" cy="4122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en-US" sz="2400" b="1" u="sng" dirty="0" smtClean="0"/>
              <a:t>Man-in-the-middle Attack</a:t>
            </a:r>
            <a:endParaRPr lang="en-US" sz="2400" b="1" u="sng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091125" y="1687728"/>
            <a:ext cx="16862" cy="3474720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56533" y="1687728"/>
            <a:ext cx="0" cy="3474720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59315" y="5444383"/>
            <a:ext cx="9994485" cy="523220"/>
          </a:xfrm>
          <a:prstGeom prst="rect">
            <a:avLst/>
          </a:prstGeom>
          <a:solidFill>
            <a:srgbClr val="355BB5"/>
          </a:solidFill>
          <a:ln w="508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Secure memory needs to protect against these attacks 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9477" y="4633497"/>
            <a:ext cx="3140545" cy="45783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en-US" sz="2400" b="1" i="1" u="sng" dirty="0" smtClean="0"/>
              <a:t>Cold Boot Attack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67947" y="4654260"/>
            <a:ext cx="3896874" cy="4163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en-US" sz="2400" b="1" i="1" u="sng" dirty="0" smtClean="0"/>
              <a:t>DMA Attack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69752" y="2646154"/>
            <a:ext cx="3532150" cy="1801306"/>
            <a:chOff x="8064821" y="2406445"/>
            <a:chExt cx="3896875" cy="2048120"/>
          </a:xfrm>
        </p:grpSpPr>
        <p:sp>
          <p:nvSpPr>
            <p:cNvPr id="6" name="Rounded Rectangle 5"/>
            <p:cNvSpPr/>
            <p:nvPr/>
          </p:nvSpPr>
          <p:spPr>
            <a:xfrm>
              <a:off x="8064821" y="2406445"/>
              <a:ext cx="3896875" cy="204812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240606" y="2670802"/>
              <a:ext cx="1739427" cy="1540059"/>
              <a:chOff x="8318972" y="2227899"/>
              <a:chExt cx="1739427" cy="154005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8318972" y="2227899"/>
                <a:ext cx="1739427" cy="1540059"/>
              </a:xfrm>
              <a:prstGeom prst="rect">
                <a:avLst/>
              </a:prstGeom>
              <a:solidFill>
                <a:schemeClr val="bg2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8466083" y="2338736"/>
                <a:ext cx="1481958" cy="514823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Cores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448286" y="3090294"/>
                <a:ext cx="1481958" cy="514823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Cache</a:t>
                </a:r>
                <a:endParaRPr lang="en-US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10721755" y="2926608"/>
              <a:ext cx="1121807" cy="1048903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 </a:t>
              </a:r>
            </a:p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7" name="Left-Right Arrow 6"/>
            <p:cNvSpPr/>
            <p:nvPr/>
          </p:nvSpPr>
          <p:spPr>
            <a:xfrm>
              <a:off x="9966340" y="3296462"/>
              <a:ext cx="741722" cy="300789"/>
            </a:xfrm>
            <a:prstGeom prst="left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34792" y="2978937"/>
              <a:ext cx="507309" cy="507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398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30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480264" y="4792685"/>
            <a:ext cx="4732061" cy="1545151"/>
            <a:chOff x="4480264" y="4792685"/>
            <a:chExt cx="4732061" cy="1545151"/>
          </a:xfrm>
        </p:grpSpPr>
        <p:sp>
          <p:nvSpPr>
            <p:cNvPr id="42" name="Rectangle 41"/>
            <p:cNvSpPr/>
            <p:nvPr/>
          </p:nvSpPr>
          <p:spPr>
            <a:xfrm>
              <a:off x="4480264" y="5972076"/>
              <a:ext cx="2509115" cy="3657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chemeClr val="bg1"/>
                  </a:solidFill>
                </a:rPr>
                <a:t>Data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41779" y="5972076"/>
              <a:ext cx="1299607" cy="3657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Counters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60371" y="5707118"/>
              <a:ext cx="274320" cy="149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496527" y="5707118"/>
              <a:ext cx="274320" cy="149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832683" y="5707118"/>
              <a:ext cx="274320" cy="149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168838" y="5707118"/>
              <a:ext cx="274320" cy="149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60069" y="5465370"/>
              <a:ext cx="274320" cy="149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96225" y="5465370"/>
              <a:ext cx="274320" cy="149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32381" y="5465370"/>
              <a:ext cx="274320" cy="149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526558" y="5223622"/>
              <a:ext cx="274320" cy="149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62714" y="5223622"/>
              <a:ext cx="274320" cy="149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710490" y="4981877"/>
              <a:ext cx="274320" cy="149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663661" y="5162733"/>
              <a:ext cx="3809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581032" y="4792685"/>
              <a:ext cx="2336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Secure Root On-Chip</a:t>
              </a:r>
              <a:endParaRPr lang="en-US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24098" y="5247058"/>
              <a:ext cx="1256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Signatures</a:t>
              </a:r>
              <a:endParaRPr lang="en-US" b="1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21192" y="4901154"/>
              <a:ext cx="1091133" cy="131182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92048"/>
            <a:ext cx="11916229" cy="711321"/>
          </a:xfrm>
        </p:spPr>
        <p:txBody>
          <a:bodyPr>
            <a:noAutofit/>
          </a:bodyPr>
          <a:lstStyle/>
          <a:p>
            <a:r>
              <a:rPr lang="en-US" dirty="0" smtClean="0"/>
              <a:t>How Do Secure Memories Work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65517"/>
            <a:ext cx="2743200" cy="365125"/>
          </a:xfrm>
        </p:spPr>
        <p:txBody>
          <a:bodyPr/>
          <a:lstStyle/>
          <a:p>
            <a:fld id="{CD7065C7-4A24-D642-9F9E-1F3494B16E8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660" y="1506949"/>
            <a:ext cx="3392570" cy="1114525"/>
          </a:xfrm>
          <a:prstGeom prst="rect">
            <a:avLst/>
          </a:prstGeom>
          <a:solidFill>
            <a:srgbClr val="EBFB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Unauthorized Reads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755" y="3363798"/>
            <a:ext cx="3398456" cy="1255027"/>
          </a:xfrm>
          <a:prstGeom prst="rect">
            <a:avLst/>
          </a:prstGeom>
          <a:solidFill>
            <a:srgbClr val="EBFB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smtClean="0">
                <a:solidFill>
                  <a:schemeClr val="tx1"/>
                </a:solidFill>
              </a:rPr>
              <a:t>Unauthorized Writes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218" y="5361148"/>
            <a:ext cx="3333453" cy="1049609"/>
          </a:xfrm>
          <a:prstGeom prst="rect">
            <a:avLst/>
          </a:prstGeom>
          <a:solidFill>
            <a:srgbClr val="EBFB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tx1"/>
                </a:solidFill>
              </a:rPr>
              <a:t>Replay Attack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32055" y="1539052"/>
            <a:ext cx="2283620" cy="868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Counter Mode Encryption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9022814" y="1842419"/>
            <a:ext cx="426670" cy="2743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656623" y="1777002"/>
            <a:ext cx="2259504" cy="35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Encrypted Data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367457" y="3636075"/>
            <a:ext cx="1309512" cy="35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36" name="Right Arrow 35"/>
          <p:cNvSpPr/>
          <p:nvPr/>
        </p:nvSpPr>
        <p:spPr>
          <a:xfrm>
            <a:off x="5814565" y="3678914"/>
            <a:ext cx="474133" cy="2743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254350" y="4185247"/>
            <a:ext cx="400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Message Authentication Code</a:t>
            </a:r>
            <a:endParaRPr lang="en-US" sz="2400" b="1" i="1" dirty="0"/>
          </a:p>
        </p:txBody>
      </p:sp>
      <p:sp>
        <p:nvSpPr>
          <p:cNvPr id="40" name="Rectangle 39"/>
          <p:cNvSpPr/>
          <p:nvPr/>
        </p:nvSpPr>
        <p:spPr>
          <a:xfrm>
            <a:off x="6378033" y="3472966"/>
            <a:ext cx="1925595" cy="8340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Cryptographic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Hash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8447061" y="3678914"/>
            <a:ext cx="474133" cy="2743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25529" y="5292485"/>
            <a:ext cx="207848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2400" b="1" i="1" dirty="0" smtClean="0"/>
              <a:t>Integrity-Tree </a:t>
            </a:r>
            <a:endParaRPr lang="en-US" sz="2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545505" y="3480715"/>
            <a:ext cx="2419972" cy="10100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Intel SGX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92129" y="527901"/>
            <a:ext cx="2540000" cy="6572147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4381595" y="1776786"/>
            <a:ext cx="1309512" cy="35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53" name="Right Arrow 52"/>
          <p:cNvSpPr/>
          <p:nvPr/>
        </p:nvSpPr>
        <p:spPr>
          <a:xfrm rot="16200000">
            <a:off x="7550727" y="2418196"/>
            <a:ext cx="274320" cy="27156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5898246" y="1830730"/>
            <a:ext cx="426670" cy="2743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5802" y="1312421"/>
            <a:ext cx="8536198" cy="5153096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67896" y="1539052"/>
            <a:ext cx="3529863" cy="1753583"/>
            <a:chOff x="4207855" y="1605083"/>
            <a:chExt cx="3529863" cy="1147066"/>
          </a:xfrm>
        </p:grpSpPr>
        <p:sp>
          <p:nvSpPr>
            <p:cNvPr id="3" name="Rectangle 2"/>
            <p:cNvSpPr/>
            <p:nvPr/>
          </p:nvSpPr>
          <p:spPr>
            <a:xfrm>
              <a:off x="4207855" y="1605083"/>
              <a:ext cx="3529863" cy="1147066"/>
            </a:xfrm>
            <a:prstGeom prst="rect">
              <a:avLst/>
            </a:prstGeom>
            <a:solidFill>
              <a:srgbClr val="9E36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87192" y="1864171"/>
              <a:ext cx="3431864" cy="384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bg1"/>
                  </a:solidFill>
                </a:rPr>
                <a:t>Counter Mode Encryption</a:t>
              </a:r>
              <a:endParaRPr lang="en-US" sz="24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8767618" y="5227937"/>
            <a:ext cx="2926389" cy="1214816"/>
          </a:xfrm>
          <a:prstGeom prst="rect">
            <a:avLst/>
          </a:prstGeom>
          <a:solidFill>
            <a:srgbClr val="9E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2131" y="2800790"/>
            <a:ext cx="1765565" cy="359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Counter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12542" y="5814937"/>
            <a:ext cx="2262531" cy="3980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Counter-Based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80136" y="3447642"/>
            <a:ext cx="3849345" cy="1356298"/>
          </a:xfrm>
          <a:prstGeom prst="rect">
            <a:avLst/>
          </a:prstGeom>
          <a:solidFill>
            <a:srgbClr val="9E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034120" y="3673624"/>
            <a:ext cx="2316526" cy="356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Signature / MAC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35513" y="4224821"/>
            <a:ext cx="400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bg1"/>
                </a:solidFill>
              </a:rPr>
              <a:t>Message Authentication Code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15303" y="5263674"/>
            <a:ext cx="207848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2400" b="1" i="1" dirty="0" smtClean="0">
                <a:solidFill>
                  <a:schemeClr val="bg1"/>
                </a:solidFill>
              </a:rPr>
              <a:t>Integrity-Tree 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9950" y="2749957"/>
            <a:ext cx="593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+1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3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57 0.00231 L 0.00182 0.0013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3" y="-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6" grpId="0" animBg="1"/>
      <p:bldP spid="20" grpId="0" animBg="1"/>
      <p:bldP spid="32" grpId="0" animBg="1"/>
      <p:bldP spid="36" grpId="0" animBg="1"/>
      <p:bldP spid="39" grpId="0"/>
      <p:bldP spid="40" grpId="0" animBg="1"/>
      <p:bldP spid="37" grpId="0" animBg="1"/>
      <p:bldP spid="44" grpId="0"/>
      <p:bldP spid="26" grpId="0" animBg="1"/>
      <p:bldP spid="48" grpId="0" animBg="1"/>
      <p:bldP spid="48" grpId="1" animBg="1"/>
      <p:bldP spid="48" grpId="2" animBg="1"/>
      <p:bldP spid="53" grpId="0" animBg="1"/>
      <p:bldP spid="54" grpId="0" animBg="1"/>
      <p:bldP spid="7" grpId="0" animBg="1"/>
      <p:bldP spid="46" grpId="0" animBg="1"/>
      <p:bldP spid="11" grpId="0" animBg="1"/>
      <p:bldP spid="28" grpId="1" animBg="1"/>
      <p:bldP spid="34" grpId="0" animBg="1"/>
      <p:bldP spid="38" grpId="0" animBg="1"/>
      <p:bldP spid="45" grpId="0"/>
      <p:bldP spid="47" grpId="0"/>
      <p:bldP spid="31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51569" y="2906852"/>
            <a:ext cx="365760" cy="461665"/>
            <a:chOff x="724248" y="3085077"/>
            <a:chExt cx="365760" cy="461665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724248" y="3133514"/>
              <a:ext cx="365760" cy="3657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5989" y="3085077"/>
              <a:ext cx="302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60909" y="3536769"/>
            <a:ext cx="443331" cy="461665"/>
            <a:chOff x="450498" y="3037072"/>
            <a:chExt cx="443331" cy="461665"/>
          </a:xfrm>
        </p:grpSpPr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50498" y="3086362"/>
              <a:ext cx="365760" cy="3657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6544" y="3037072"/>
              <a:ext cx="427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3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43507" y="4162384"/>
            <a:ext cx="444740" cy="461665"/>
            <a:chOff x="449089" y="3037072"/>
            <a:chExt cx="444740" cy="461665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449089" y="3080968"/>
              <a:ext cx="365760" cy="3657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6544" y="3037072"/>
              <a:ext cx="427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6547" y="4683992"/>
            <a:ext cx="437411" cy="986562"/>
            <a:chOff x="626547" y="4810118"/>
            <a:chExt cx="437411" cy="986562"/>
          </a:xfrm>
        </p:grpSpPr>
        <p:grpSp>
          <p:nvGrpSpPr>
            <p:cNvPr id="47" name="Group 46"/>
            <p:cNvGrpSpPr/>
            <p:nvPr/>
          </p:nvGrpSpPr>
          <p:grpSpPr>
            <a:xfrm>
              <a:off x="626547" y="4810118"/>
              <a:ext cx="437411" cy="461665"/>
              <a:chOff x="456418" y="3037072"/>
              <a:chExt cx="437411" cy="461665"/>
            </a:xfrm>
          </p:grpSpPr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456418" y="3074093"/>
                <a:ext cx="365760" cy="3657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66544" y="3037072"/>
                <a:ext cx="4272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4</a:t>
                </a:r>
                <a:endParaRPr lang="en-US" sz="2400" b="1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70663" y="4930513"/>
              <a:ext cx="263414" cy="866167"/>
              <a:chOff x="670663" y="5341056"/>
              <a:chExt cx="263414" cy="866167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70663" y="5341056"/>
                <a:ext cx="2418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.</a:t>
                </a: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686823" y="5478372"/>
                <a:ext cx="247254" cy="728851"/>
                <a:chOff x="686823" y="5492122"/>
                <a:chExt cx="247254" cy="728851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719010" y="5492122"/>
                  <a:ext cx="18288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/>
                    <a:t>.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86823" y="5636198"/>
                  <a:ext cx="24725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/>
                    <a:t>.</a:t>
                  </a:r>
                </a:p>
              </p:txBody>
            </p:sp>
          </p:grp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9559" y="1190327"/>
            <a:ext cx="4795982" cy="12332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261978C-7665-4FBE-BB53-0CF63C642A29}"/>
              </a:ext>
            </a:extLst>
          </p:cNvPr>
          <p:cNvSpPr/>
          <p:nvPr/>
        </p:nvSpPr>
        <p:spPr>
          <a:xfrm>
            <a:off x="1598888" y="2846902"/>
            <a:ext cx="4795982" cy="521208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</a:t>
            </a:r>
            <a:r>
              <a:rPr lang="en-US" sz="2400" dirty="0" err="1" smtClean="0"/>
              <a:t>Cacheline</a:t>
            </a:r>
            <a:endParaRPr lang="en-US" sz="2400" dirty="0"/>
          </a:p>
        </p:txBody>
      </p:sp>
      <p:sp>
        <p:nvSpPr>
          <p:cNvPr id="11" name="Arrow: Down 17">
            <a:extLst>
              <a:ext uri="{FF2B5EF4-FFF2-40B4-BE49-F238E27FC236}">
                <a16:creationId xmlns:a16="http://schemas.microsoft.com/office/drawing/2014/main" xmlns="" id="{43686DD2-A547-41AE-A889-9D7352A83B7A}"/>
              </a:ext>
            </a:extLst>
          </p:cNvPr>
          <p:cNvSpPr/>
          <p:nvPr/>
        </p:nvSpPr>
        <p:spPr>
          <a:xfrm>
            <a:off x="3769567" y="2456759"/>
            <a:ext cx="336069" cy="363794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593032" y="3536615"/>
            <a:ext cx="4801837" cy="548640"/>
            <a:chOff x="1271754" y="3667242"/>
            <a:chExt cx="4801837" cy="54864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261978C-7665-4FBE-BB53-0CF63C642A29}"/>
                </a:ext>
              </a:extLst>
            </p:cNvPr>
            <p:cNvSpPr>
              <a:spLocks/>
            </p:cNvSpPr>
            <p:nvPr/>
          </p:nvSpPr>
          <p:spPr>
            <a:xfrm>
              <a:off x="1271754" y="3667242"/>
              <a:ext cx="4801837" cy="548640"/>
            </a:xfrm>
            <a:prstGeom prst="rect">
              <a:avLst/>
            </a:prstGeom>
            <a:solidFill>
              <a:schemeClr val="accent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MAC </a:t>
              </a:r>
              <a:r>
                <a:rPr lang="en-US" sz="2400" dirty="0" err="1" smtClean="0"/>
                <a:t>Cacheline</a:t>
              </a:r>
              <a:endParaRPr lang="en-US" sz="24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4261978C-7665-4FBE-BB53-0CF63C642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9813" y="3698731"/>
              <a:ext cx="484632" cy="4846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MAC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90733" y="4178782"/>
            <a:ext cx="4800600" cy="548640"/>
            <a:chOff x="1269455" y="4419769"/>
            <a:chExt cx="4800600" cy="54864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4261978C-7665-4FBE-BB53-0CF63C642A29}"/>
                </a:ext>
              </a:extLst>
            </p:cNvPr>
            <p:cNvSpPr/>
            <p:nvPr/>
          </p:nvSpPr>
          <p:spPr>
            <a:xfrm>
              <a:off x="1269455" y="4419769"/>
              <a:ext cx="4800600" cy="548640"/>
            </a:xfrm>
            <a:prstGeom prst="rect">
              <a:avLst/>
            </a:prstGeom>
            <a:solidFill>
              <a:schemeClr val="accent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     Encryption </a:t>
              </a:r>
              <a:r>
                <a:rPr lang="en-US" sz="2400" dirty="0"/>
                <a:t>Counter </a:t>
              </a:r>
              <a:r>
                <a:rPr lang="en-US" sz="2400" dirty="0" err="1"/>
                <a:t>Cacheline</a:t>
              </a:r>
              <a:endParaRPr lang="en-US" sz="24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4261978C-7665-4FBE-BB53-0CF63C642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0628" y="4475309"/>
              <a:ext cx="484632" cy="4411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err="1"/>
                <a:t>Ctr</a:t>
              </a:r>
              <a:endParaRPr lang="en-US" sz="2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90734" y="4844729"/>
            <a:ext cx="4800600" cy="548640"/>
            <a:chOff x="1269456" y="5101482"/>
            <a:chExt cx="4800600" cy="54864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4261978C-7665-4FBE-BB53-0CF63C642A29}"/>
                </a:ext>
              </a:extLst>
            </p:cNvPr>
            <p:cNvSpPr/>
            <p:nvPr/>
          </p:nvSpPr>
          <p:spPr>
            <a:xfrm>
              <a:off x="1269456" y="5101482"/>
              <a:ext cx="4800600" cy="548640"/>
            </a:xfrm>
            <a:prstGeom prst="rect">
              <a:avLst/>
            </a:prstGeom>
            <a:solidFill>
              <a:schemeClr val="accent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        Integrity-Tree </a:t>
              </a:r>
              <a:r>
                <a:rPr lang="en-US" sz="2400" dirty="0"/>
                <a:t>Counter </a:t>
              </a:r>
              <a:r>
                <a:rPr lang="en-US" sz="2400" dirty="0" err="1"/>
                <a:t>Cacheline</a:t>
              </a:r>
              <a:endParaRPr lang="en-US" sz="24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261978C-7665-4FBE-BB53-0CF63C642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0331" y="5150086"/>
              <a:ext cx="483660" cy="4402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err="1" smtClean="0"/>
                <a:t>Ctr</a:t>
              </a:r>
              <a:endParaRPr lang="en-US" sz="2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97165" y="4833485"/>
            <a:ext cx="2993739" cy="530352"/>
            <a:chOff x="6107060" y="5058706"/>
            <a:chExt cx="2993739" cy="53035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107060" y="5312266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327567" y="5058706"/>
              <a:ext cx="2773232" cy="5303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 smtClean="0">
                  <a:solidFill>
                    <a:sysClr val="windowText" lastClr="000000"/>
                  </a:solidFill>
                </a:rPr>
                <a:t>Prevents Replay-Attacks</a:t>
              </a:r>
              <a:endParaRPr lang="en-US" sz="20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97165" y="4183695"/>
            <a:ext cx="2993739" cy="530352"/>
            <a:chOff x="6107060" y="4282788"/>
            <a:chExt cx="2993739" cy="53035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107060" y="453357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6327567" y="4282788"/>
              <a:ext cx="2773232" cy="5303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ysClr val="windowText" lastClr="000000"/>
                  </a:solidFill>
                </a:rPr>
                <a:t>Used to Encrypt Data</a:t>
              </a:r>
              <a:endParaRPr lang="en-US" sz="20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98414" y="2861433"/>
            <a:ext cx="3654965" cy="3198710"/>
            <a:chOff x="8284114" y="2882933"/>
            <a:chExt cx="3654965" cy="319871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84114" y="2882933"/>
              <a:ext cx="2540000" cy="319871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9863143" y="3749001"/>
              <a:ext cx="2075936" cy="14887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Memory Access Bloat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448953" y="5750047"/>
            <a:ext cx="8528490" cy="954107"/>
          </a:xfrm>
          <a:prstGeom prst="rect">
            <a:avLst/>
          </a:prstGeom>
          <a:solidFill>
            <a:srgbClr val="355BB5"/>
          </a:solidFill>
          <a:ln w="508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Memory Access Bloat due to Security Metadata can lead to Performance Overheads</a:t>
            </a:r>
            <a:endParaRPr lang="en-US" sz="2800" i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8730" y="4155446"/>
            <a:ext cx="8902173" cy="1487112"/>
          </a:xfrm>
          <a:prstGeom prst="rect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Cacheable</a:t>
            </a:r>
            <a:r>
              <a:rPr lang="en-US" sz="3200" b="1" dirty="0" smtClean="0">
                <a:solidFill>
                  <a:srgbClr val="FF0000"/>
                </a:solidFill>
              </a:rPr>
              <a:t> On-Chip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397165" y="3529359"/>
            <a:ext cx="3005398" cy="530352"/>
            <a:chOff x="6075887" y="3612688"/>
            <a:chExt cx="3005398" cy="530352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6075887" y="387077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6296394" y="3612688"/>
              <a:ext cx="2784891" cy="5303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 smtClean="0">
                  <a:solidFill>
                    <a:sysClr val="windowText" lastClr="000000"/>
                  </a:solidFill>
                </a:rPr>
                <a:t>Prevents Data Tampering</a:t>
              </a:r>
              <a:endParaRPr lang="en-US" sz="20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69447" y="182099"/>
            <a:ext cx="12515035" cy="711321"/>
          </a:xfrm>
        </p:spPr>
        <p:txBody>
          <a:bodyPr>
            <a:noAutofit/>
          </a:bodyPr>
          <a:lstStyle/>
          <a:p>
            <a:r>
              <a:rPr lang="en-US" sz="3350" u="sng" dirty="0" smtClean="0"/>
              <a:t>Problem</a:t>
            </a:r>
            <a:r>
              <a:rPr lang="en-US" sz="3350" smtClean="0"/>
              <a:t>: Metadata Accesses Consume </a:t>
            </a:r>
            <a:r>
              <a:rPr lang="en-US" sz="3350" dirty="0" smtClean="0"/>
              <a:t>Memory Bandwidth</a:t>
            </a:r>
            <a:endParaRPr lang="en-US" sz="3350" dirty="0"/>
          </a:p>
        </p:txBody>
      </p:sp>
      <p:sp>
        <p:nvSpPr>
          <p:cNvPr id="7" name="TextBox 6"/>
          <p:cNvSpPr txBox="1"/>
          <p:nvPr/>
        </p:nvSpPr>
        <p:spPr>
          <a:xfrm>
            <a:off x="34315" y="2400510"/>
            <a:ext cx="207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smtClean="0"/>
              <a:t>Access Number</a:t>
            </a:r>
            <a:endParaRPr lang="en-US" sz="2000" b="1" u="sng" dirty="0"/>
          </a:p>
        </p:txBody>
      </p:sp>
      <p:sp>
        <p:nvSpPr>
          <p:cNvPr id="57" name="TextBox 56"/>
          <p:cNvSpPr txBox="1"/>
          <p:nvPr/>
        </p:nvSpPr>
        <p:spPr>
          <a:xfrm>
            <a:off x="6523075" y="1467126"/>
            <a:ext cx="553030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Secure Memory</a:t>
            </a:r>
            <a:r>
              <a:rPr lang="en-US" sz="2400" i="1" dirty="0" smtClean="0"/>
              <a:t> can require </a:t>
            </a:r>
            <a:r>
              <a:rPr lang="en-US" sz="2400" i="1" dirty="0" smtClean="0">
                <a:solidFill>
                  <a:srgbClr val="FF0000"/>
                </a:solidFill>
              </a:rPr>
              <a:t>		</a:t>
            </a:r>
            <a:r>
              <a:rPr lang="en-US" sz="2400" i="1" smtClean="0">
                <a:solidFill>
                  <a:srgbClr val="FF0000"/>
                </a:solidFill>
              </a:rPr>
              <a:t>        </a:t>
            </a:r>
            <a:r>
              <a:rPr lang="en-US" sz="2400" b="1" i="1" u="sng" smtClean="0">
                <a:solidFill>
                  <a:srgbClr val="FF0000"/>
                </a:solidFill>
              </a:rPr>
              <a:t>4</a:t>
            </a:r>
            <a:r>
              <a:rPr lang="en-US" sz="2400" b="1" i="1" u="sng" dirty="0" smtClean="0">
                <a:solidFill>
                  <a:srgbClr val="FF0000"/>
                </a:solidFill>
              </a:rPr>
              <a:t>+ memory </a:t>
            </a:r>
            <a:r>
              <a:rPr lang="en-US" sz="2400" b="1" i="1" u="sng" smtClean="0">
                <a:solidFill>
                  <a:srgbClr val="FF0000"/>
                </a:solidFill>
              </a:rPr>
              <a:t>accesses</a:t>
            </a:r>
            <a:r>
              <a:rPr lang="en-US" sz="2400" i="1" smtClean="0">
                <a:solidFill>
                  <a:srgbClr val="FF0000"/>
                </a:solidFill>
              </a:rPr>
              <a:t>  </a:t>
            </a:r>
            <a:r>
              <a:rPr lang="en-US" sz="2400" i="1" smtClean="0"/>
              <a:t>for </a:t>
            </a:r>
            <a:r>
              <a:rPr lang="en-US" sz="2400" i="1" dirty="0" smtClean="0"/>
              <a:t>each </a:t>
            </a:r>
            <a:r>
              <a:rPr lang="en-US" sz="2400" b="1" i="1" dirty="0" smtClean="0"/>
              <a:t>Data access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80893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24097 L 0.0004 0.00208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215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43426 L -3.75E-6 4.44444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171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32963 L -3.95833E-6 4.44444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648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53936 L -0.00104 -0.0046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673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36" grpId="0" animBg="1"/>
      <p:bldP spid="15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01831" y="1176467"/>
            <a:ext cx="4964530" cy="4442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30" y="207814"/>
            <a:ext cx="11407587" cy="7113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Dissecting Overheads For Secure Memory</a:t>
            </a:r>
            <a:endParaRPr lang="en-US" sz="4000" dirty="0"/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2136668543"/>
              </p:ext>
            </p:extLst>
          </p:nvPr>
        </p:nvGraphicFramePr>
        <p:xfrm>
          <a:off x="623217" y="1442055"/>
          <a:ext cx="5940446" cy="3394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C88DB99-7DE4-4F3F-B53B-81FFC501FA17}"/>
              </a:ext>
            </a:extLst>
          </p:cNvPr>
          <p:cNvSpPr txBox="1"/>
          <p:nvPr/>
        </p:nvSpPr>
        <p:spPr>
          <a:xfrm>
            <a:off x="6801830" y="1177274"/>
            <a:ext cx="496453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Cause: </a:t>
            </a:r>
            <a:r>
              <a:rPr lang="en-US" sz="2400" dirty="0" smtClean="0"/>
              <a:t>Memory access bloat due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400" dirty="0"/>
              <a:t>to metadata </a:t>
            </a:r>
            <a:r>
              <a:rPr lang="en-US" sz="2400" dirty="0" smtClean="0"/>
              <a:t>accesses</a:t>
            </a:r>
            <a:endParaRPr lang="en-US" sz="2400" i="1" dirty="0"/>
          </a:p>
        </p:txBody>
      </p:sp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1108542265"/>
              </p:ext>
            </p:extLst>
          </p:nvPr>
        </p:nvGraphicFramePr>
        <p:xfrm>
          <a:off x="6875433" y="2165445"/>
          <a:ext cx="4127214" cy="3434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8" name="Content Placeholder 1"/>
          <p:cNvSpPr>
            <a:spLocks noGrp="1"/>
          </p:cNvSpPr>
          <p:nvPr>
            <p:ph sz="half" idx="4294967295"/>
          </p:nvPr>
        </p:nvSpPr>
        <p:spPr>
          <a:xfrm>
            <a:off x="788277" y="4926922"/>
            <a:ext cx="5961030" cy="9611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b="1" dirty="0" smtClean="0"/>
              <a:t>SGX_O</a:t>
            </a:r>
            <a:r>
              <a:rPr lang="en-US" sz="2300" b="1" i="1" dirty="0" smtClean="0"/>
              <a:t> </a:t>
            </a:r>
            <a:r>
              <a:rPr lang="en-US" sz="2300" b="1" i="1" dirty="0"/>
              <a:t>– </a:t>
            </a:r>
            <a:r>
              <a:rPr lang="en-US" sz="2300" i="1" dirty="0" smtClean="0"/>
              <a:t>Enhanced Baseline for Secure Memory</a:t>
            </a:r>
          </a:p>
          <a:p>
            <a:pPr marL="0" indent="0">
              <a:buNone/>
            </a:pPr>
            <a:r>
              <a:rPr lang="en-US" sz="2300" i="1" dirty="0" smtClean="0"/>
              <a:t>(SGX with LLC shared by Counters &amp; Data)</a:t>
            </a:r>
            <a:endParaRPr lang="en-US" sz="2300" i="1" dirty="0"/>
          </a:p>
        </p:txBody>
      </p:sp>
      <p:sp>
        <p:nvSpPr>
          <p:cNvPr id="41" name="Rectangle 40"/>
          <p:cNvSpPr/>
          <p:nvPr/>
        </p:nvSpPr>
        <p:spPr>
          <a:xfrm>
            <a:off x="8373259" y="2335920"/>
            <a:ext cx="2867555" cy="115660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08320" y="3429931"/>
            <a:ext cx="1658042" cy="46861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/>
              <a:t>Counters</a:t>
            </a:r>
            <a:endParaRPr lang="en-US" sz="28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108320" y="2696341"/>
            <a:ext cx="914400" cy="54203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/>
              <a:t>MACs</a:t>
            </a:r>
            <a:endParaRPr lang="en-US" sz="28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108320" y="4231986"/>
            <a:ext cx="775164" cy="45592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/>
              <a:t>Data</a:t>
            </a:r>
            <a:endParaRPr lang="en-US" sz="2800" i="1" dirty="0"/>
          </a:p>
        </p:txBody>
      </p:sp>
      <p:grpSp>
        <p:nvGrpSpPr>
          <p:cNvPr id="19" name="Group 18"/>
          <p:cNvGrpSpPr/>
          <p:nvPr/>
        </p:nvGrpSpPr>
        <p:grpSpPr>
          <a:xfrm rot="19352079">
            <a:off x="3566364" y="2385808"/>
            <a:ext cx="1420899" cy="614766"/>
            <a:chOff x="6736425" y="4832612"/>
            <a:chExt cx="1968988" cy="683371"/>
          </a:xfrm>
        </p:grpSpPr>
        <p:sp>
          <p:nvSpPr>
            <p:cNvPr id="20" name="Left-Right Arrow 19"/>
            <p:cNvSpPr/>
            <p:nvPr/>
          </p:nvSpPr>
          <p:spPr>
            <a:xfrm>
              <a:off x="6736425" y="4832612"/>
              <a:ext cx="1721774" cy="683371"/>
            </a:xfrm>
            <a:prstGeom prst="leftRightArrow">
              <a:avLst>
                <a:gd name="adj1" fmla="val 50000"/>
                <a:gd name="adj2" fmla="val 52025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95765" y="4920279"/>
              <a:ext cx="1809648" cy="444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2X Gap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C88DB99-7DE4-4F3F-B53B-81FFC501FA17}"/>
              </a:ext>
            </a:extLst>
          </p:cNvPr>
          <p:cNvSpPr txBox="1"/>
          <p:nvPr/>
        </p:nvSpPr>
        <p:spPr>
          <a:xfrm>
            <a:off x="623216" y="1177274"/>
            <a:ext cx="5940447" cy="4647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2400" b="1" dirty="0" smtClean="0"/>
              <a:t>Performance - Secure vs Non-Secure Memory</a:t>
            </a:r>
            <a:endParaRPr lang="en-US" sz="2400" i="1" dirty="0"/>
          </a:p>
        </p:txBody>
      </p:sp>
      <p:sp>
        <p:nvSpPr>
          <p:cNvPr id="24" name="Rectangle 23"/>
          <p:cNvSpPr/>
          <p:nvPr/>
        </p:nvSpPr>
        <p:spPr>
          <a:xfrm flipH="1">
            <a:off x="550110" y="1135555"/>
            <a:ext cx="6102861" cy="4699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0695" y="2165445"/>
            <a:ext cx="5470978" cy="1616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2600" b="1" i="1" u="sng" dirty="0" smtClean="0">
                <a:solidFill>
                  <a:srgbClr val="FF0000"/>
                </a:solidFill>
              </a:rPr>
              <a:t>Goal: </a:t>
            </a:r>
          </a:p>
          <a:p>
            <a:r>
              <a:rPr lang="en-US" sz="2600" i="1" dirty="0" smtClean="0">
                <a:solidFill>
                  <a:srgbClr val="FF0000"/>
                </a:solidFill>
              </a:rPr>
              <a:t>Reduce MAC access bloat to improve </a:t>
            </a:r>
            <a:r>
              <a:rPr lang="en-US" sz="2600" i="1" dirty="0">
                <a:solidFill>
                  <a:srgbClr val="FF0000"/>
                </a:solidFill>
              </a:rPr>
              <a:t>secure memory </a:t>
            </a:r>
            <a:r>
              <a:rPr lang="en-US" sz="2600" i="1" dirty="0" smtClean="0">
                <a:solidFill>
                  <a:srgbClr val="FF0000"/>
                </a:solidFill>
              </a:rPr>
              <a:t>performance</a:t>
            </a:r>
            <a:endParaRPr lang="en-US" sz="2600" i="1" dirty="0">
              <a:solidFill>
                <a:srgbClr val="FF0000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 flipH="1">
            <a:off x="6041672" y="2696341"/>
            <a:ext cx="2279065" cy="352845"/>
          </a:xfrm>
          <a:prstGeom prst="leftArrow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93848" y="5835131"/>
            <a:ext cx="10424160" cy="548640"/>
          </a:xfrm>
          <a:prstGeom prst="rect">
            <a:avLst/>
          </a:prstGeom>
          <a:solidFill>
            <a:srgbClr val="355BB5"/>
          </a:solidFill>
          <a:ln w="508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MACs </a:t>
            </a:r>
            <a:r>
              <a:rPr lang="en-US" sz="2800" b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cause 0.9x additional accesses – </a:t>
            </a:r>
            <a:r>
              <a:rPr lang="en-US" sz="2800" b="1" i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focus of this paper !</a:t>
            </a:r>
            <a:endParaRPr lang="en-US" sz="2800" i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7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6" grpId="1" animBg="1"/>
      <p:bldGraphic spid="37" grpId="1">
        <p:bldAsOne/>
      </p:bldGraphic>
      <p:bldP spid="41" grpId="1" animBg="1"/>
      <p:bldP spid="11" grpId="0"/>
      <p:bldP spid="12" grpId="0"/>
      <p:bldP spid="13" grpId="0"/>
      <p:bldP spid="22" grpId="0" animBg="1"/>
      <p:bldP spid="24" grpId="0" animBg="1"/>
      <p:bldP spid="4" grpId="0" animBg="1"/>
      <p:bldP spid="18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126552" y="5260462"/>
            <a:ext cx="4554942" cy="13998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61" y="214037"/>
            <a:ext cx="12900991" cy="711321"/>
          </a:xfrm>
        </p:spPr>
        <p:txBody>
          <a:bodyPr>
            <a:noAutofit/>
          </a:bodyPr>
          <a:lstStyle/>
          <a:p>
            <a:r>
              <a:rPr lang="en-US" sz="3400" dirty="0" smtClean="0"/>
              <a:t>Insight: Leverage ECC-DIMM To Reduce MAC Overheads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866899" y="3255932"/>
            <a:ext cx="4483019" cy="505216"/>
            <a:chOff x="1866899" y="3255932"/>
            <a:chExt cx="4483019" cy="505216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1866899" y="3255932"/>
              <a:ext cx="3911397" cy="50521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7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341B8DF5-0188-4E58-8BCC-3CB0D29CB3D7}"/>
                </a:ext>
              </a:extLst>
            </p:cNvPr>
            <p:cNvSpPr/>
            <p:nvPr/>
          </p:nvSpPr>
          <p:spPr>
            <a:xfrm>
              <a:off x="5846998" y="3257080"/>
              <a:ext cx="502920" cy="5029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ECC</a:t>
              </a:r>
            </a:p>
          </p:txBody>
        </p:sp>
      </p:grpSp>
      <p:sp>
        <p:nvSpPr>
          <p:cNvPr id="9" name="Arrow: Down 17">
            <a:extLst>
              <a:ext uri="{FF2B5EF4-FFF2-40B4-BE49-F238E27FC236}">
                <a16:creationId xmlns="" xmlns:a16="http://schemas.microsoft.com/office/drawing/2014/main" id="{43686DD2-A547-41AE-A889-9D7352A83B7A}"/>
              </a:ext>
            </a:extLst>
          </p:cNvPr>
          <p:cNvSpPr/>
          <p:nvPr/>
        </p:nvSpPr>
        <p:spPr>
          <a:xfrm>
            <a:off x="3797300" y="2810472"/>
            <a:ext cx="278377" cy="39383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0" name="Arrow: Down 18">
            <a:extLst>
              <a:ext uri="{FF2B5EF4-FFF2-40B4-BE49-F238E27FC236}">
                <a16:creationId xmlns="" xmlns:a16="http://schemas.microsoft.com/office/drawing/2014/main" id="{64D98BA3-6189-478B-A802-2B6623C36396}"/>
              </a:ext>
            </a:extLst>
          </p:cNvPr>
          <p:cNvSpPr/>
          <p:nvPr/>
        </p:nvSpPr>
        <p:spPr>
          <a:xfrm>
            <a:off x="5985103" y="2784861"/>
            <a:ext cx="278377" cy="39383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09606DE-DAB3-4286-A019-6358852CCA4E}"/>
              </a:ext>
            </a:extLst>
          </p:cNvPr>
          <p:cNvSpPr txBox="1"/>
          <p:nvPr/>
        </p:nvSpPr>
        <p:spPr>
          <a:xfrm>
            <a:off x="2184456" y="1171926"/>
            <a:ext cx="4063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latin typeface="Calibri"/>
                <a:cs typeface="Calibri"/>
              </a:rPr>
              <a:t>ECC-DIMM for Reliability</a:t>
            </a:r>
            <a:endParaRPr lang="en-US" sz="2800" b="1" i="1" u="sng" dirty="0">
              <a:latin typeface="Calibri"/>
              <a:cs typeface="Calibri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264399" y="3263774"/>
            <a:ext cx="4437927" cy="548640"/>
            <a:chOff x="7264399" y="3263774"/>
            <a:chExt cx="4437927" cy="54864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7264399" y="3263774"/>
              <a:ext cx="4437927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261978C-7665-4FBE-BB53-0CF63C642A29}"/>
                </a:ext>
              </a:extLst>
            </p:cNvPr>
            <p:cNvSpPr/>
            <p:nvPr/>
          </p:nvSpPr>
          <p:spPr>
            <a:xfrm>
              <a:off x="7293115" y="3278447"/>
              <a:ext cx="542906" cy="502920"/>
            </a:xfrm>
            <a:prstGeom prst="rect">
              <a:avLst/>
            </a:prstGeom>
            <a:solidFill>
              <a:srgbClr val="5493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MAC</a:t>
              </a:r>
            </a:p>
          </p:txBody>
        </p:sp>
      </p:grpSp>
      <p:sp>
        <p:nvSpPr>
          <p:cNvPr id="15" name="Arrow: Down 17">
            <a:extLst>
              <a:ext uri="{FF2B5EF4-FFF2-40B4-BE49-F238E27FC236}">
                <a16:creationId xmlns="" xmlns:a16="http://schemas.microsoft.com/office/drawing/2014/main" id="{43686DD2-A547-41AE-A889-9D7352A83B7A}"/>
              </a:ext>
            </a:extLst>
          </p:cNvPr>
          <p:cNvSpPr/>
          <p:nvPr/>
        </p:nvSpPr>
        <p:spPr>
          <a:xfrm>
            <a:off x="9339942" y="2779014"/>
            <a:ext cx="278377" cy="39383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09606DE-DAB3-4286-A019-6358852CCA4E}"/>
              </a:ext>
            </a:extLst>
          </p:cNvPr>
          <p:cNvSpPr txBox="1"/>
          <p:nvPr/>
        </p:nvSpPr>
        <p:spPr>
          <a:xfrm>
            <a:off x="7859474" y="1171550"/>
            <a:ext cx="3389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latin typeface="Calibri"/>
                <a:cs typeface="Calibri"/>
              </a:rPr>
              <a:t>Security with MAC</a:t>
            </a:r>
            <a:endParaRPr lang="en-US" sz="2800" b="1" i="1" u="sng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41148" y="10754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068220" y="3893362"/>
            <a:ext cx="1736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ECC</a:t>
            </a:r>
            <a:endParaRPr lang="en-US" sz="3200" b="1" u="sng" dirty="0"/>
          </a:p>
        </p:txBody>
      </p:sp>
      <p:grpSp>
        <p:nvGrpSpPr>
          <p:cNvPr id="20" name="Group 19"/>
          <p:cNvGrpSpPr/>
          <p:nvPr/>
        </p:nvGrpSpPr>
        <p:grpSpPr>
          <a:xfrm>
            <a:off x="1639265" y="1823865"/>
            <a:ext cx="4979092" cy="941991"/>
            <a:chOff x="1639265" y="1823865"/>
            <a:chExt cx="4979092" cy="941991"/>
          </a:xfrm>
        </p:grpSpPr>
        <p:pic>
          <p:nvPicPr>
            <p:cNvPr id="6" name="Graphic 3">
              <a:extLst>
                <a:ext uri="{FF2B5EF4-FFF2-40B4-BE49-F238E27FC236}">
                  <a16:creationId xmlns="" xmlns:a16="http://schemas.microsoft.com/office/drawing/2014/main" id="{CF0377BB-B90F-4A18-9164-5474089C0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39265" y="1823865"/>
              <a:ext cx="4979092" cy="94199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941929" y="1956345"/>
              <a:ext cx="365760" cy="4846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ECC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064767" y="1805834"/>
            <a:ext cx="4979092" cy="941991"/>
            <a:chOff x="1639265" y="1823865"/>
            <a:chExt cx="4979092" cy="941991"/>
          </a:xfrm>
        </p:grpSpPr>
        <p:pic>
          <p:nvPicPr>
            <p:cNvPr id="49" name="Graphic 3">
              <a:extLst>
                <a:ext uri="{FF2B5EF4-FFF2-40B4-BE49-F238E27FC236}">
                  <a16:creationId xmlns="" xmlns:a16="http://schemas.microsoft.com/office/drawing/2014/main" id="{CF0377BB-B90F-4A18-9164-5474089C0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39265" y="1823865"/>
              <a:ext cx="4979092" cy="941991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941929" y="1956345"/>
              <a:ext cx="365760" cy="4846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ECC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30364" y="4605195"/>
            <a:ext cx="1736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Fetched</a:t>
            </a:r>
            <a:endParaRPr lang="en-US" sz="3200" b="1" u="sng" dirty="0"/>
          </a:p>
        </p:txBody>
      </p:sp>
      <p:sp>
        <p:nvSpPr>
          <p:cNvPr id="52" name="Rectangle 51"/>
          <p:cNvSpPr/>
          <p:nvPr/>
        </p:nvSpPr>
        <p:spPr>
          <a:xfrm>
            <a:off x="2335621" y="4564096"/>
            <a:ext cx="3416218" cy="644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62078" y="4573111"/>
            <a:ext cx="3416218" cy="644589"/>
          </a:xfrm>
          <a:prstGeom prst="rect">
            <a:avLst/>
          </a:prstGeom>
          <a:solidFill>
            <a:srgbClr val="54D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472322" y="4578612"/>
            <a:ext cx="327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Same Access as Data</a:t>
            </a:r>
            <a:endParaRPr lang="en-US" sz="2800" i="1" dirty="0"/>
          </a:p>
        </p:txBody>
      </p:sp>
      <p:sp>
        <p:nvSpPr>
          <p:cNvPr id="54" name="Rectangle 53"/>
          <p:cNvSpPr/>
          <p:nvPr/>
        </p:nvSpPr>
        <p:spPr>
          <a:xfrm>
            <a:off x="7775253" y="4524975"/>
            <a:ext cx="3416218" cy="644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50061" y="4568726"/>
            <a:ext cx="2841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smtClean="0"/>
              <a:t>Separate Access</a:t>
            </a:r>
            <a:endParaRPr lang="en-US" sz="28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8554619" y="3893362"/>
            <a:ext cx="1736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MAC</a:t>
            </a:r>
            <a:endParaRPr lang="en-US" sz="3200" b="1" u="sng" dirty="0"/>
          </a:p>
        </p:txBody>
      </p:sp>
      <p:sp>
        <p:nvSpPr>
          <p:cNvPr id="58" name="Rectangle 57"/>
          <p:cNvSpPr/>
          <p:nvPr/>
        </p:nvSpPr>
        <p:spPr>
          <a:xfrm>
            <a:off x="2335621" y="5450687"/>
            <a:ext cx="3416218" cy="644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43821" y="5480594"/>
            <a:ext cx="1536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Detects </a:t>
            </a:r>
            <a:endParaRPr lang="en-US" sz="3200" b="1" u="sng" dirty="0"/>
          </a:p>
        </p:txBody>
      </p:sp>
      <p:sp>
        <p:nvSpPr>
          <p:cNvPr id="60" name="TextBox 59"/>
          <p:cNvSpPr txBox="1"/>
          <p:nvPr/>
        </p:nvSpPr>
        <p:spPr>
          <a:xfrm>
            <a:off x="3149163" y="5511371"/>
            <a:ext cx="19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2-Bit Errors</a:t>
            </a:r>
            <a:endParaRPr lang="en-US" sz="2800" i="1" dirty="0"/>
          </a:p>
        </p:txBody>
      </p:sp>
      <p:sp>
        <p:nvSpPr>
          <p:cNvPr id="61" name="Rectangle 60"/>
          <p:cNvSpPr/>
          <p:nvPr/>
        </p:nvSpPr>
        <p:spPr>
          <a:xfrm>
            <a:off x="7754086" y="5401263"/>
            <a:ext cx="3416218" cy="644589"/>
          </a:xfrm>
          <a:prstGeom prst="rect">
            <a:avLst/>
          </a:prstGeom>
          <a:solidFill>
            <a:srgbClr val="54D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067745" y="5492192"/>
            <a:ext cx="3141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Any Modifications</a:t>
            </a:r>
            <a:endParaRPr lang="en-US" sz="2800" i="1" dirty="0"/>
          </a:p>
        </p:txBody>
      </p:sp>
      <p:grpSp>
        <p:nvGrpSpPr>
          <p:cNvPr id="67" name="Group 66"/>
          <p:cNvGrpSpPr/>
          <p:nvPr/>
        </p:nvGrpSpPr>
        <p:grpSpPr>
          <a:xfrm rot="1433837">
            <a:off x="5883832" y="4944663"/>
            <a:ext cx="1754359" cy="889666"/>
            <a:chOff x="6489700" y="4595480"/>
            <a:chExt cx="1990479" cy="920502"/>
          </a:xfrm>
        </p:grpSpPr>
        <p:sp>
          <p:nvSpPr>
            <p:cNvPr id="68" name="Left-Right Arrow 67"/>
            <p:cNvSpPr/>
            <p:nvPr/>
          </p:nvSpPr>
          <p:spPr>
            <a:xfrm>
              <a:off x="6489700" y="4595480"/>
              <a:ext cx="1968499" cy="92050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70529" y="4787515"/>
              <a:ext cx="1809650" cy="477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Co-Design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265470" y="5434644"/>
            <a:ext cx="2301255" cy="640080"/>
            <a:chOff x="9052545" y="5413212"/>
            <a:chExt cx="2301255" cy="640080"/>
          </a:xfrm>
        </p:grpSpPr>
        <p:sp>
          <p:nvSpPr>
            <p:cNvPr id="70" name="Rectangle 69"/>
            <p:cNvSpPr/>
            <p:nvPr/>
          </p:nvSpPr>
          <p:spPr>
            <a:xfrm>
              <a:off x="9052545" y="5413212"/>
              <a:ext cx="2301255" cy="64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344687" y="5482747"/>
              <a:ext cx="19592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1-Bit Error</a:t>
              </a:r>
              <a:endParaRPr lang="en-US" sz="2800" i="1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061332" y="5480594"/>
            <a:ext cx="1731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Corrects</a:t>
            </a:r>
            <a:endParaRPr lang="en-US" sz="3200" b="1" u="sng" dirty="0"/>
          </a:p>
        </p:txBody>
      </p:sp>
      <p:sp>
        <p:nvSpPr>
          <p:cNvPr id="75" name="TextBox 74"/>
          <p:cNvSpPr txBox="1"/>
          <p:nvPr/>
        </p:nvSpPr>
        <p:spPr>
          <a:xfrm>
            <a:off x="4435018" y="6110470"/>
            <a:ext cx="5203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smtClean="0"/>
              <a:t>Still </a:t>
            </a:r>
            <a:r>
              <a:rPr lang="en-US" sz="3200" b="1" i="1" u="sng" dirty="0" smtClean="0"/>
              <a:t>need </a:t>
            </a:r>
            <a:r>
              <a:rPr lang="en-US" sz="3200" b="1" i="1" u="sng" smtClean="0"/>
              <a:t>ECC for Correction!</a:t>
            </a:r>
            <a:endParaRPr lang="en-US" sz="3200" b="1" i="1" u="sng" dirty="0"/>
          </a:p>
        </p:txBody>
      </p:sp>
      <p:sp>
        <p:nvSpPr>
          <p:cNvPr id="74" name="TextBox 73"/>
          <p:cNvSpPr txBox="1"/>
          <p:nvPr/>
        </p:nvSpPr>
        <p:spPr>
          <a:xfrm>
            <a:off x="7654754" y="6096860"/>
            <a:ext cx="1557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</a:rPr>
              <a:t>Rare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rot="12213483" flipV="1">
            <a:off x="5886177" y="4954311"/>
            <a:ext cx="1706849" cy="868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Replace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3365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9 -0.19282 L 8.33333E-7 -4.0740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963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19352 L -4.58333E-6 -2.22222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967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9" grpId="0" animBg="1"/>
      <p:bldP spid="10" grpId="0" animBg="1"/>
      <p:bldP spid="11" grpId="0"/>
      <p:bldP spid="15" grpId="0" animBg="1"/>
      <p:bldP spid="15" grpId="1" animBg="1"/>
      <p:bldP spid="17" grpId="0"/>
      <p:bldP spid="17" grpId="1"/>
      <p:bldP spid="42" grpId="0"/>
      <p:bldP spid="51" grpId="0"/>
      <p:bldP spid="52" grpId="0" animBg="1"/>
      <p:bldP spid="63" grpId="0" animBg="1"/>
      <p:bldP spid="53" grpId="0"/>
      <p:bldP spid="54" grpId="0" animBg="1"/>
      <p:bldP spid="55" grpId="0"/>
      <p:bldP spid="57" grpId="0"/>
      <p:bldP spid="58" grpId="1" animBg="1"/>
      <p:bldP spid="59" grpId="0"/>
      <p:bldP spid="60" grpId="0"/>
      <p:bldP spid="61" grpId="0" animBg="1"/>
      <p:bldP spid="62" grpId="0"/>
      <p:bldP spid="72" grpId="0"/>
      <p:bldP spid="72" grpId="1"/>
      <p:bldP spid="75" grpId="1"/>
      <p:bldP spid="74" grpId="2"/>
      <p:bldP spid="74" grpId="3"/>
      <p:bldP spid="27" grpId="0" animBg="1"/>
      <p:bldP spid="2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&amp; Background</a:t>
            </a:r>
          </a:p>
          <a:p>
            <a:endParaRPr lang="en-US" dirty="0" smtClean="0"/>
          </a:p>
          <a:p>
            <a:r>
              <a:rPr lang="en-US" b="1" dirty="0" smtClean="0"/>
              <a:t>Synergy</a:t>
            </a:r>
            <a:r>
              <a:rPr lang="en-US" b="1" i="1" dirty="0" smtClean="0"/>
              <a:t> </a:t>
            </a:r>
            <a:r>
              <a:rPr lang="en-US" b="1" dirty="0"/>
              <a:t>D</a:t>
            </a:r>
            <a:r>
              <a:rPr lang="en-US" b="1" dirty="0" smtClean="0"/>
              <a:t>esign</a:t>
            </a:r>
          </a:p>
          <a:p>
            <a:endParaRPr lang="en-US" b="1" i="1" dirty="0"/>
          </a:p>
          <a:p>
            <a:r>
              <a:rPr lang="en-US" dirty="0" smtClean="0"/>
              <a:t>Evaluation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2" y="216949"/>
            <a:ext cx="11970327" cy="711321"/>
          </a:xfrm>
        </p:spPr>
        <p:txBody>
          <a:bodyPr>
            <a:noAutofit/>
          </a:bodyPr>
          <a:lstStyle/>
          <a:p>
            <a:r>
              <a:rPr lang="en-US" sz="3800" dirty="0" smtClean="0"/>
              <a:t>SYNERGY Co-locates MAC &amp; Data for Performance</a:t>
            </a:r>
            <a:endParaRPr lang="en-US" sz="3800" dirty="0"/>
          </a:p>
        </p:txBody>
      </p:sp>
      <p:pic>
        <p:nvPicPr>
          <p:cNvPr id="5" name="Graphic 3">
            <a:extLst>
              <a:ext uri="{FF2B5EF4-FFF2-40B4-BE49-F238E27FC236}">
                <a16:creationId xmlns="" xmlns:a16="http://schemas.microsoft.com/office/drawing/2014/main" id="{CF0377BB-B90F-4A18-9164-5474089C09A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265" y="1938165"/>
            <a:ext cx="4979092" cy="941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261978C-7665-4FBE-BB53-0CF63C642A29}"/>
              </a:ext>
            </a:extLst>
          </p:cNvPr>
          <p:cNvSpPr/>
          <p:nvPr/>
        </p:nvSpPr>
        <p:spPr>
          <a:xfrm>
            <a:off x="977898" y="3370232"/>
            <a:ext cx="3991353" cy="505216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41B8DF5-0188-4E58-8BCC-3CB0D29CB3D7}"/>
              </a:ext>
            </a:extLst>
          </p:cNvPr>
          <p:cNvSpPr/>
          <p:nvPr/>
        </p:nvSpPr>
        <p:spPr>
          <a:xfrm>
            <a:off x="5025233" y="3371380"/>
            <a:ext cx="502920" cy="502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ECC</a:t>
            </a:r>
          </a:p>
        </p:txBody>
      </p:sp>
      <p:sp>
        <p:nvSpPr>
          <p:cNvPr id="9" name="Arrow: Down 17">
            <a:extLst>
              <a:ext uri="{FF2B5EF4-FFF2-40B4-BE49-F238E27FC236}">
                <a16:creationId xmlns="" xmlns:a16="http://schemas.microsoft.com/office/drawing/2014/main" id="{43686DD2-A547-41AE-A889-9D7352A83B7A}"/>
              </a:ext>
            </a:extLst>
          </p:cNvPr>
          <p:cNvSpPr/>
          <p:nvPr/>
        </p:nvSpPr>
        <p:spPr>
          <a:xfrm>
            <a:off x="2908300" y="2924772"/>
            <a:ext cx="278377" cy="39383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0" name="Arrow: Down 18">
            <a:extLst>
              <a:ext uri="{FF2B5EF4-FFF2-40B4-BE49-F238E27FC236}">
                <a16:creationId xmlns="" xmlns:a16="http://schemas.microsoft.com/office/drawing/2014/main" id="{64D98BA3-6189-478B-A802-2B6623C36396}"/>
              </a:ext>
            </a:extLst>
          </p:cNvPr>
          <p:cNvSpPr/>
          <p:nvPr/>
        </p:nvSpPr>
        <p:spPr>
          <a:xfrm>
            <a:off x="5135947" y="2899161"/>
            <a:ext cx="278377" cy="39383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09606DE-DAB3-4286-A019-6358852CCA4E}"/>
              </a:ext>
            </a:extLst>
          </p:cNvPr>
          <p:cNvSpPr txBox="1"/>
          <p:nvPr/>
        </p:nvSpPr>
        <p:spPr>
          <a:xfrm>
            <a:off x="1549457" y="1286226"/>
            <a:ext cx="3389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Calibri"/>
                <a:cs typeface="Calibri"/>
              </a:rPr>
              <a:t>Data </a:t>
            </a:r>
            <a:r>
              <a:rPr lang="en-US" sz="2800" b="1" u="sng" dirty="0" err="1">
                <a:latin typeface="Calibri"/>
                <a:cs typeface="Calibri"/>
              </a:rPr>
              <a:t>Cachelines</a:t>
            </a:r>
            <a:endParaRPr lang="en-US" sz="2800" b="1" i="1" u="sng" dirty="0">
              <a:latin typeface="Calibri"/>
              <a:cs typeface="Calibri"/>
            </a:endParaRPr>
          </a:p>
        </p:txBody>
      </p:sp>
      <p:pic>
        <p:nvPicPr>
          <p:cNvPr id="12" name="Graphic 3">
            <a:extLst>
              <a:ext uri="{FF2B5EF4-FFF2-40B4-BE49-F238E27FC236}">
                <a16:creationId xmlns="" xmlns:a16="http://schemas.microsoft.com/office/drawing/2014/main" id="{CF0377BB-B90F-4A18-9164-5474089C09A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134" y="1937626"/>
            <a:ext cx="4913666" cy="9296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261978C-7665-4FBE-BB53-0CF63C642A29}"/>
              </a:ext>
            </a:extLst>
          </p:cNvPr>
          <p:cNvSpPr/>
          <p:nvPr/>
        </p:nvSpPr>
        <p:spPr>
          <a:xfrm>
            <a:off x="6188215" y="3371380"/>
            <a:ext cx="502920" cy="502920"/>
          </a:xfrm>
          <a:prstGeom prst="rect">
            <a:avLst/>
          </a:prstGeom>
          <a:solidFill>
            <a:srgbClr val="549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MAC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41B8DF5-0188-4E58-8BCC-3CB0D29CB3D7}"/>
              </a:ext>
            </a:extLst>
          </p:cNvPr>
          <p:cNvSpPr/>
          <p:nvPr/>
        </p:nvSpPr>
        <p:spPr>
          <a:xfrm>
            <a:off x="10449259" y="3371380"/>
            <a:ext cx="502920" cy="5029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ECC</a:t>
            </a:r>
          </a:p>
        </p:txBody>
      </p:sp>
      <p:sp>
        <p:nvSpPr>
          <p:cNvPr id="15" name="Arrow: Down 17">
            <a:extLst>
              <a:ext uri="{FF2B5EF4-FFF2-40B4-BE49-F238E27FC236}">
                <a16:creationId xmlns="" xmlns:a16="http://schemas.microsoft.com/office/drawing/2014/main" id="{43686DD2-A547-41AE-A889-9D7352A83B7A}"/>
              </a:ext>
            </a:extLst>
          </p:cNvPr>
          <p:cNvSpPr/>
          <p:nvPr/>
        </p:nvSpPr>
        <p:spPr>
          <a:xfrm>
            <a:off x="8276442" y="2893314"/>
            <a:ext cx="278377" cy="39383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6" name="Arrow: Down 18">
            <a:extLst>
              <a:ext uri="{FF2B5EF4-FFF2-40B4-BE49-F238E27FC236}">
                <a16:creationId xmlns="" xmlns:a16="http://schemas.microsoft.com/office/drawing/2014/main" id="{64D98BA3-6189-478B-A802-2B6623C36396}"/>
              </a:ext>
            </a:extLst>
          </p:cNvPr>
          <p:cNvSpPr/>
          <p:nvPr/>
        </p:nvSpPr>
        <p:spPr>
          <a:xfrm>
            <a:off x="10560350" y="2909643"/>
            <a:ext cx="278377" cy="39383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09606DE-DAB3-4286-A019-6358852CCA4E}"/>
              </a:ext>
            </a:extLst>
          </p:cNvPr>
          <p:cNvSpPr txBox="1"/>
          <p:nvPr/>
        </p:nvSpPr>
        <p:spPr>
          <a:xfrm>
            <a:off x="6970474" y="1285850"/>
            <a:ext cx="3389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Calibri"/>
                <a:cs typeface="Calibri"/>
              </a:rPr>
              <a:t>MAC </a:t>
            </a:r>
            <a:r>
              <a:rPr lang="en-US" sz="2800" b="1" u="sng" dirty="0" err="1">
                <a:latin typeface="Calibri"/>
                <a:cs typeface="Calibri"/>
              </a:rPr>
              <a:t>Cachelines</a:t>
            </a:r>
            <a:endParaRPr lang="en-US" sz="2800" b="1" i="1" u="sng" dirty="0">
              <a:latin typeface="Calibri"/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261978C-7665-4FBE-BB53-0CF63C642A29}"/>
              </a:ext>
            </a:extLst>
          </p:cNvPr>
          <p:cNvSpPr/>
          <p:nvPr/>
        </p:nvSpPr>
        <p:spPr>
          <a:xfrm>
            <a:off x="6719014" y="3371380"/>
            <a:ext cx="502920" cy="5029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>
                <a:latin typeface="Calibri"/>
                <a:cs typeface="Calibri"/>
              </a:rPr>
              <a:t>MAC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261978C-7665-4FBE-BB53-0CF63C642A29}"/>
              </a:ext>
            </a:extLst>
          </p:cNvPr>
          <p:cNvSpPr/>
          <p:nvPr/>
        </p:nvSpPr>
        <p:spPr>
          <a:xfrm>
            <a:off x="7249813" y="3371380"/>
            <a:ext cx="502920" cy="5029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>
                <a:latin typeface="Calibri"/>
                <a:cs typeface="Calibri"/>
              </a:rPr>
              <a:t>MAC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261978C-7665-4FBE-BB53-0CF63C642A29}"/>
              </a:ext>
            </a:extLst>
          </p:cNvPr>
          <p:cNvSpPr/>
          <p:nvPr/>
        </p:nvSpPr>
        <p:spPr>
          <a:xfrm>
            <a:off x="7780612" y="3371380"/>
            <a:ext cx="502920" cy="5029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>
                <a:latin typeface="Calibri"/>
                <a:cs typeface="Calibri"/>
              </a:rPr>
              <a:t>MAC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261978C-7665-4FBE-BB53-0CF63C642A29}"/>
              </a:ext>
            </a:extLst>
          </p:cNvPr>
          <p:cNvSpPr/>
          <p:nvPr/>
        </p:nvSpPr>
        <p:spPr>
          <a:xfrm>
            <a:off x="8311411" y="3371380"/>
            <a:ext cx="502920" cy="5029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>
                <a:latin typeface="Calibri"/>
                <a:cs typeface="Calibri"/>
              </a:rPr>
              <a:t>MAC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261978C-7665-4FBE-BB53-0CF63C642A29}"/>
              </a:ext>
            </a:extLst>
          </p:cNvPr>
          <p:cNvSpPr/>
          <p:nvPr/>
        </p:nvSpPr>
        <p:spPr>
          <a:xfrm>
            <a:off x="8842210" y="3371380"/>
            <a:ext cx="502920" cy="5029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>
                <a:latin typeface="Calibri"/>
                <a:cs typeface="Calibri"/>
              </a:rPr>
              <a:t>MAC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4261978C-7665-4FBE-BB53-0CF63C642A29}"/>
              </a:ext>
            </a:extLst>
          </p:cNvPr>
          <p:cNvSpPr/>
          <p:nvPr/>
        </p:nvSpPr>
        <p:spPr>
          <a:xfrm>
            <a:off x="9373009" y="3371380"/>
            <a:ext cx="502920" cy="5029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>
                <a:latin typeface="Calibri"/>
                <a:cs typeface="Calibri"/>
              </a:rPr>
              <a:t>MAC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261978C-7665-4FBE-BB53-0CF63C642A29}"/>
              </a:ext>
            </a:extLst>
          </p:cNvPr>
          <p:cNvSpPr/>
          <p:nvPr/>
        </p:nvSpPr>
        <p:spPr>
          <a:xfrm>
            <a:off x="9903805" y="3371380"/>
            <a:ext cx="502920" cy="5029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MAC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09606DE-DAB3-4286-A019-6358852CCA4E}"/>
              </a:ext>
            </a:extLst>
          </p:cNvPr>
          <p:cNvSpPr txBox="1"/>
          <p:nvPr/>
        </p:nvSpPr>
        <p:spPr>
          <a:xfrm>
            <a:off x="980093" y="3990783"/>
            <a:ext cx="3876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libri"/>
                <a:cs typeface="Calibri"/>
              </a:rPr>
              <a:t>Non-Secure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09606DE-DAB3-4286-A019-6358852CCA4E}"/>
              </a:ext>
            </a:extLst>
          </p:cNvPr>
          <p:cNvSpPr txBox="1"/>
          <p:nvPr/>
        </p:nvSpPr>
        <p:spPr>
          <a:xfrm>
            <a:off x="6205741" y="3990783"/>
            <a:ext cx="221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latin typeface="Calibri"/>
                <a:cs typeface="Calibri"/>
              </a:rPr>
              <a:t>Secure </a:t>
            </a:r>
            <a:r>
              <a:rPr lang="en-US" sz="2400" b="1" u="sng" smtClean="0">
                <a:latin typeface="Calibri"/>
                <a:cs typeface="Calibri"/>
              </a:rPr>
              <a:t>Memory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09606DE-DAB3-4286-A019-6358852CCA4E}"/>
              </a:ext>
            </a:extLst>
          </p:cNvPr>
          <p:cNvSpPr txBox="1"/>
          <p:nvPr/>
        </p:nvSpPr>
        <p:spPr>
          <a:xfrm>
            <a:off x="1912487" y="4567977"/>
            <a:ext cx="3209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alibri"/>
                <a:cs typeface="Calibri"/>
              </a:rPr>
              <a:t>SYNERGY</a:t>
            </a:r>
            <a:endParaRPr lang="en-US" sz="2400" b="1" i="1" dirty="0">
              <a:latin typeface="Calibri"/>
              <a:cs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4261978C-7665-4FBE-BB53-0CF63C642A29}"/>
              </a:ext>
            </a:extLst>
          </p:cNvPr>
          <p:cNvSpPr/>
          <p:nvPr/>
        </p:nvSpPr>
        <p:spPr>
          <a:xfrm>
            <a:off x="5031644" y="3380914"/>
            <a:ext cx="502920" cy="502920"/>
          </a:xfrm>
          <a:prstGeom prst="rect">
            <a:avLst/>
          </a:prstGeom>
          <a:solidFill>
            <a:srgbClr val="549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MAC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341B8DF5-0188-4E58-8BCC-3CB0D29CB3D7}"/>
              </a:ext>
            </a:extLst>
          </p:cNvPr>
          <p:cNvSpPr/>
          <p:nvPr/>
        </p:nvSpPr>
        <p:spPr>
          <a:xfrm>
            <a:off x="6181202" y="3371380"/>
            <a:ext cx="502920" cy="502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ECC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341B8DF5-0188-4E58-8BCC-3CB0D29CB3D7}"/>
              </a:ext>
            </a:extLst>
          </p:cNvPr>
          <p:cNvSpPr/>
          <p:nvPr/>
        </p:nvSpPr>
        <p:spPr>
          <a:xfrm>
            <a:off x="10449259" y="3371380"/>
            <a:ext cx="502920" cy="5029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ECC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4261978C-7665-4FBE-BB53-0CF63C642A29}"/>
              </a:ext>
            </a:extLst>
          </p:cNvPr>
          <p:cNvSpPr/>
          <p:nvPr/>
        </p:nvSpPr>
        <p:spPr>
          <a:xfrm>
            <a:off x="6712302" y="3371380"/>
            <a:ext cx="502920" cy="5029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ECC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4261978C-7665-4FBE-BB53-0CF63C642A29}"/>
              </a:ext>
            </a:extLst>
          </p:cNvPr>
          <p:cNvSpPr/>
          <p:nvPr/>
        </p:nvSpPr>
        <p:spPr>
          <a:xfrm>
            <a:off x="7243402" y="3371380"/>
            <a:ext cx="502920" cy="5029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ECC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4261978C-7665-4FBE-BB53-0CF63C642A29}"/>
              </a:ext>
            </a:extLst>
          </p:cNvPr>
          <p:cNvSpPr/>
          <p:nvPr/>
        </p:nvSpPr>
        <p:spPr>
          <a:xfrm>
            <a:off x="7774502" y="3371380"/>
            <a:ext cx="502920" cy="5029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ECC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4261978C-7665-4FBE-BB53-0CF63C642A29}"/>
              </a:ext>
            </a:extLst>
          </p:cNvPr>
          <p:cNvSpPr/>
          <p:nvPr/>
        </p:nvSpPr>
        <p:spPr>
          <a:xfrm>
            <a:off x="8305602" y="3371380"/>
            <a:ext cx="502920" cy="5029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ECC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261978C-7665-4FBE-BB53-0CF63C642A29}"/>
              </a:ext>
            </a:extLst>
          </p:cNvPr>
          <p:cNvSpPr/>
          <p:nvPr/>
        </p:nvSpPr>
        <p:spPr>
          <a:xfrm>
            <a:off x="8836702" y="3371380"/>
            <a:ext cx="502920" cy="5029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ECC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4261978C-7665-4FBE-BB53-0CF63C642A29}"/>
              </a:ext>
            </a:extLst>
          </p:cNvPr>
          <p:cNvSpPr/>
          <p:nvPr/>
        </p:nvSpPr>
        <p:spPr>
          <a:xfrm>
            <a:off x="9898904" y="3371380"/>
            <a:ext cx="502920" cy="5029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ECC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4261978C-7665-4FBE-BB53-0CF63C642A29}"/>
              </a:ext>
            </a:extLst>
          </p:cNvPr>
          <p:cNvSpPr/>
          <p:nvPr/>
        </p:nvSpPr>
        <p:spPr>
          <a:xfrm>
            <a:off x="9367802" y="3371380"/>
            <a:ext cx="502920" cy="5029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ECC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09606DE-DAB3-4286-A019-6358852CCA4E}"/>
              </a:ext>
            </a:extLst>
          </p:cNvPr>
          <p:cNvSpPr txBox="1"/>
          <p:nvPr/>
        </p:nvSpPr>
        <p:spPr>
          <a:xfrm>
            <a:off x="3509340" y="4526410"/>
            <a:ext cx="4075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ysClr val="windowText" lastClr="000000"/>
                </a:solidFill>
                <a:latin typeface="Calibri"/>
                <a:cs typeface="Calibri"/>
              </a:rPr>
              <a:t>1 access 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for reads</a:t>
            </a:r>
            <a:endParaRPr lang="en-US" sz="240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9126" y="5433970"/>
            <a:ext cx="11018191" cy="954107"/>
          </a:xfrm>
          <a:prstGeom prst="rect">
            <a:avLst/>
          </a:prstGeom>
          <a:solidFill>
            <a:srgbClr val="355BB5"/>
          </a:solidFill>
          <a:ln w="50800">
            <a:noFill/>
          </a:ln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Synergy avoids extra MAC </a:t>
            </a:r>
            <a:r>
              <a:rPr lang="en-US" dirty="0" smtClean="0"/>
              <a:t>lookups and improves performance,</a:t>
            </a:r>
          </a:p>
          <a:p>
            <a:r>
              <a:rPr lang="en-US" dirty="0" smtClean="0"/>
              <a:t>without any additional storage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709606DE-DAB3-4286-A019-6358852CCA4E}"/>
              </a:ext>
            </a:extLst>
          </p:cNvPr>
          <p:cNvSpPr txBox="1"/>
          <p:nvPr/>
        </p:nvSpPr>
        <p:spPr>
          <a:xfrm>
            <a:off x="6046983" y="4526410"/>
            <a:ext cx="2913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cs typeface="Calibri"/>
              </a:rPr>
              <a:t>, unless error </a:t>
            </a:r>
            <a:r>
              <a:rPr lang="en-US" sz="2400" i="1" dirty="0">
                <a:solidFill>
                  <a:sysClr val="windowText" lastClr="000000"/>
                </a:solidFill>
                <a:cs typeface="Calibri"/>
              </a:rPr>
              <a:t>(rare)</a:t>
            </a:r>
            <a:r>
              <a:rPr lang="en-US" sz="2400" dirty="0">
                <a:solidFill>
                  <a:sysClr val="windowText" lastClr="000000"/>
                </a:solidFill>
                <a:cs typeface="Calibri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09606DE-DAB3-4286-A019-6358852CCA4E}"/>
              </a:ext>
            </a:extLst>
          </p:cNvPr>
          <p:cNvSpPr txBox="1"/>
          <p:nvPr/>
        </p:nvSpPr>
        <p:spPr>
          <a:xfrm>
            <a:off x="3517095" y="4920119"/>
            <a:ext cx="638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ysClr val="windowText" lastClr="000000"/>
                </a:solidFill>
                <a:cs typeface="Calibri"/>
              </a:rPr>
              <a:t>2 accesses </a:t>
            </a:r>
            <a:r>
              <a:rPr lang="en-US" sz="2400" dirty="0" smtClean="0">
                <a:solidFill>
                  <a:sysClr val="windowText" lastClr="000000"/>
                </a:solidFill>
                <a:cs typeface="Calibri"/>
              </a:rPr>
              <a:t>for writes</a:t>
            </a:r>
            <a:endParaRPr lang="en-US" sz="2400" dirty="0">
              <a:solidFill>
                <a:sysClr val="windowText" lastClr="000000"/>
              </a:solidFill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09606DE-DAB3-4286-A019-6358852CCA4E}"/>
              </a:ext>
            </a:extLst>
          </p:cNvPr>
          <p:cNvSpPr txBox="1"/>
          <p:nvPr/>
        </p:nvSpPr>
        <p:spPr>
          <a:xfrm>
            <a:off x="6970474" y="1300732"/>
            <a:ext cx="3389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smtClean="0">
                <a:latin typeface="Calibri"/>
                <a:cs typeface="Calibri"/>
              </a:rPr>
              <a:t>ECC </a:t>
            </a:r>
            <a:r>
              <a:rPr lang="en-US" sz="2800" b="1" u="sng" dirty="0" err="1">
                <a:latin typeface="Calibri"/>
                <a:cs typeface="Calibri"/>
              </a:rPr>
              <a:t>Cachelines</a:t>
            </a:r>
            <a:endParaRPr lang="en-US" sz="2800" b="1" i="1" u="sng" dirty="0">
              <a:latin typeface="Calibri"/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09606DE-DAB3-4286-A019-6358852CCA4E}"/>
              </a:ext>
            </a:extLst>
          </p:cNvPr>
          <p:cNvSpPr txBox="1"/>
          <p:nvPr/>
        </p:nvSpPr>
        <p:spPr>
          <a:xfrm>
            <a:off x="2612798" y="3990783"/>
            <a:ext cx="1403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cs typeface="Calibri"/>
              </a:rPr>
              <a:t>- 1 </a:t>
            </a:r>
            <a:r>
              <a:rPr lang="en-US" sz="2400" smtClean="0">
                <a:cs typeface="Calibri"/>
              </a:rPr>
              <a:t>access</a:t>
            </a:r>
            <a:endParaRPr lang="en-US" sz="2400"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09606DE-DAB3-4286-A019-6358852CCA4E}"/>
              </a:ext>
            </a:extLst>
          </p:cNvPr>
          <p:cNvSpPr txBox="1"/>
          <p:nvPr/>
        </p:nvSpPr>
        <p:spPr>
          <a:xfrm>
            <a:off x="8338228" y="3990783"/>
            <a:ext cx="1825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cs typeface="Calibri"/>
              </a:rPr>
              <a:t> </a:t>
            </a:r>
            <a:r>
              <a:rPr lang="en-US" sz="2400">
                <a:cs typeface="Calibri"/>
              </a:rPr>
              <a:t>- 2 accesses</a:t>
            </a:r>
          </a:p>
        </p:txBody>
      </p:sp>
    </p:spTree>
    <p:extLst>
      <p:ext uri="{BB962C8B-B14F-4D97-AF65-F5344CB8AC3E}">
        <p14:creationId xmlns:p14="http://schemas.microsoft.com/office/powerpoint/2010/main" val="13325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14676 L -2.08333E-7 -7.40741E-7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733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14468 L -2.5E-6 -7.40741E-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2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15417 L 0.00339 0.00162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7778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14468 L -2.5E-6 -7.40741E-7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222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13 -0.1463 L 5E-6 -7.40741E-7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1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104 -0.14606 L -4.16667E-6 -7.40741E-7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7292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13 -0.1463 L -4.58333E-6 -7.40741E-7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1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13 -0.1463 L -4.375E-6 -7.40741E-7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15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13 -0.1463 L -3.95833E-6 -7.40741E-7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15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13 -0.1463 L -3.75E-6 -7.40741E-7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15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13 -0.1463 L -3.33333E-6 -7.40741E-7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1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13 -0.1463 L -2.91667E-6 -7.40741E-7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15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13 -0.1463 L -2.70833E-6 -7.40741E-7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15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52 3.7037E-7 L 0.07292 -0.11273 C 0.06706 -0.13819 0.0586 -0.15139 0.04961 -0.15139 C 0.03933 -0.15139 0.03112 -0.13819 0.02539 -0.11273 L -0.00169 3.7037E-7 " pathEditMode="relative" rAng="0" ptsTypes="AAAAA">
                                      <p:cBhvr>
                                        <p:cTn id="15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-7569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39 -2.59259E-6 L -0.07382 -0.06759 C -0.06809 -0.0824 -0.05976 -0.08935 -0.05117 -0.08935 C -0.04101 -0.08935 -0.03294 -0.0824 -0.02734 -0.06759 L -0.00013 -2.59259E-6 " pathEditMode="relative" rAng="0" ptsTypes="AAAAA">
                                      <p:cBhvr>
                                        <p:cTn id="15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-4468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15023 L -2.08333E-7 -7.40741E-7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750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14143 L -2.5E-6 -7.40741E-7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706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14144 L -3.33333E-6 3.7037E-7 " pathEditMode="relative" rAng="0" ptsTypes="AA">
                                      <p:cBhvr>
                                        <p:cTn id="1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706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6" grpId="0"/>
      <p:bldP spid="27" grpId="0"/>
      <p:bldP spid="28" grpId="0" animBg="1"/>
      <p:bldP spid="28" grpId="1" animBg="1"/>
      <p:bldP spid="28" grpId="2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1" grpId="0"/>
      <p:bldP spid="42" grpId="0"/>
      <p:bldP spid="43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16574</TotalTime>
  <Words>882</Words>
  <Application>Microsoft Macintosh PowerPoint</Application>
  <PresentationFormat>Widescreen</PresentationFormat>
  <Paragraphs>367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Helvetica</vt:lpstr>
      <vt:lpstr>Symbol</vt:lpstr>
      <vt:lpstr>Times</vt:lpstr>
      <vt:lpstr>Times New Roman</vt:lpstr>
      <vt:lpstr>Wingdings</vt:lpstr>
      <vt:lpstr>Office Theme</vt:lpstr>
      <vt:lpstr>SYNERGY: Rethinking Secure-Memory Design  for Error-Correcting Memories</vt:lpstr>
      <vt:lpstr>Designing Resilient Memories for Servers </vt:lpstr>
      <vt:lpstr>Threat Model for Memory Modules</vt:lpstr>
      <vt:lpstr>How Do Secure Memories Work ?</vt:lpstr>
      <vt:lpstr>Problem: Metadata Accesses Consume Memory Bandwidth</vt:lpstr>
      <vt:lpstr>Dissecting Overheads For Secure Memory</vt:lpstr>
      <vt:lpstr>Insight: Leverage ECC-DIMM To Reduce MAC Overheads</vt:lpstr>
      <vt:lpstr>Agenda</vt:lpstr>
      <vt:lpstr>SYNERGY Co-locates MAC &amp; Data for Performance</vt:lpstr>
      <vt:lpstr>SYNERGY uses MAC for Error Detection</vt:lpstr>
      <vt:lpstr>Parity Can Reconstruct Chip With Failure</vt:lpstr>
      <vt:lpstr>SYNERGY uses MAC + Parity for Error Correction</vt:lpstr>
      <vt:lpstr>Tolerating Errors in Other Metadata</vt:lpstr>
      <vt:lpstr>Agenda</vt:lpstr>
      <vt:lpstr>Benefit-1: Reduced Memory Traffic</vt:lpstr>
      <vt:lpstr>Benefit-2: Better Performance</vt:lpstr>
      <vt:lpstr>Benefit-3: Stronger Reliability </vt:lpstr>
      <vt:lpstr>Conclusion</vt:lpstr>
      <vt:lpstr>Thanks and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SYNERGY: Rethinking Secure-Memory Design for Error-Correcting Memories</dc:title>
  <dc:creator>Saileshwar, Gururaj</dc:creator>
  <cp:lastModifiedBy>Saileshwar, Gururaj</cp:lastModifiedBy>
  <cp:revision>460</cp:revision>
  <dcterms:created xsi:type="dcterms:W3CDTF">2018-01-28T20:29:28Z</dcterms:created>
  <dcterms:modified xsi:type="dcterms:W3CDTF">2018-03-07T23:44:53Z</dcterms:modified>
</cp:coreProperties>
</file>