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2.xml" ContentType="application/vnd.openxmlformats-officedocument.drawingml.chartshape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6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20"/>
  </p:notesMasterIdLst>
  <p:sldIdLst>
    <p:sldId id="256" r:id="rId2"/>
    <p:sldId id="306" r:id="rId3"/>
    <p:sldId id="316" r:id="rId4"/>
    <p:sldId id="281" r:id="rId5"/>
    <p:sldId id="317" r:id="rId6"/>
    <p:sldId id="282" r:id="rId7"/>
    <p:sldId id="314" r:id="rId8"/>
    <p:sldId id="315" r:id="rId9"/>
    <p:sldId id="264" r:id="rId10"/>
    <p:sldId id="286" r:id="rId11"/>
    <p:sldId id="308" r:id="rId12"/>
    <p:sldId id="310" r:id="rId13"/>
    <p:sldId id="320" r:id="rId14"/>
    <p:sldId id="292" r:id="rId15"/>
    <p:sldId id="309" r:id="rId16"/>
    <p:sldId id="301" r:id="rId17"/>
    <p:sldId id="295" r:id="rId18"/>
    <p:sldId id="29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36DE"/>
    <a:srgbClr val="FFEB00"/>
    <a:srgbClr val="AB1603"/>
    <a:srgbClr val="ECFB00"/>
    <a:srgbClr val="FFF820"/>
    <a:srgbClr val="9EC4E7"/>
    <a:srgbClr val="FDD966"/>
    <a:srgbClr val="8158B2"/>
    <a:srgbClr val="E42D24"/>
    <a:srgbClr val="FDFA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28"/>
    <p:restoredTop sz="84254"/>
  </p:normalViewPr>
  <p:slideViewPr>
    <p:cSldViewPr snapToGrid="0" snapToObjects="1">
      <p:cViewPr>
        <p:scale>
          <a:sx n="100" d="100"/>
          <a:sy n="100" d="100"/>
        </p:scale>
        <p:origin x="10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localhost/Users/Gururaj/Documents/GA-Tech%20Courses/Fall%2018/MICRO-2018%20PPT/Figures%20(Perf,%20Mem).xlsx" TargetMode="External"/><Relationship Id="rId4" Type="http://schemas.openxmlformats.org/officeDocument/2006/relationships/chartUserShapes" Target="../drawings/drawing1.xml"/><Relationship Id="rId1" Type="http://schemas.microsoft.com/office/2011/relationships/chartStyle" Target="style1.xml"/><Relationship Id="rId2" Type="http://schemas.microsoft.com/office/2011/relationships/chartColorStyle" Target="colors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localhost/Users/Gururaj/Documents/GA-Tech%20Courses/Fall%2018/MICRO-2018%20PPT/Figures%20(Perf,%20Mem).xlsx" TargetMode="External"/><Relationship Id="rId4" Type="http://schemas.openxmlformats.org/officeDocument/2006/relationships/chartUserShapes" Target="../drawings/drawing2.xml"/><Relationship Id="rId1" Type="http://schemas.microsoft.com/office/2011/relationships/chartStyle" Target="style2.xml"/><Relationship Id="rId2" Type="http://schemas.microsoft.com/office/2011/relationships/chartColorStyle" Target="colors2.xml"/></Relationships>
</file>

<file path=ppt/charts/_rels/chart3.xml.rels><?xml version="1.0" encoding="UTF-8" standalone="yes"?>
<Relationships xmlns="http://schemas.openxmlformats.org/package/2006/relationships"><Relationship Id="rId1" Type="http://schemas.microsoft.com/office/2011/relationships/chartStyle" Target="style3.xml"/><Relationship Id="rId2" Type="http://schemas.microsoft.com/office/2011/relationships/chartColorStyle" Target="colors3.xml"/><Relationship Id="rId3" Type="http://schemas.openxmlformats.org/officeDocument/2006/relationships/oleObject" Target="file://localhost/Users/Gururaj/Documents/GA-Tech%20Courses/Fall%2018/MICRO-2018%20PPT/Overflows_SC64_128_ZCC_MCR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microsoft.com/office/2011/relationships/chartStyle" Target="style4.xml"/><Relationship Id="rId2" Type="http://schemas.microsoft.com/office/2011/relationships/chartColorStyle" Target="colors4.xml"/><Relationship Id="rId3" Type="http://schemas.openxmlformats.org/officeDocument/2006/relationships/oleObject" Target="file://localhost/Users/Gururaj/Documents/GA-Tech%20Courses/Fall%2018/MICRO-2018%20PPT/Figures%20(Perf,%20Mem)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microsoft.com/office/2011/relationships/chartStyle" Target="style5.xml"/><Relationship Id="rId2" Type="http://schemas.microsoft.com/office/2011/relationships/chartColorStyle" Target="colors5.xml"/><Relationship Id="rId3" Type="http://schemas.openxmlformats.org/officeDocument/2006/relationships/oleObject" Target="file://localhost/Users/Gururaj/Documents/GA-Tech%20Courses/Fall%2018/MICRO-2018%20PPT/Figures%20(Perf,%20Mem)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1" i="0" u="none" strike="noStrike" kern="1200" spc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US" sz="2400" b="1" dirty="0">
                <a:solidFill>
                  <a:sysClr val="windowText" lastClr="000000"/>
                </a:solidFill>
              </a:rPr>
              <a:t>(b) </a:t>
            </a:r>
            <a:r>
              <a:rPr lang="en-US" sz="2400" b="1" dirty="0" smtClean="0">
                <a:solidFill>
                  <a:sysClr val="windowText" lastClr="000000"/>
                </a:solidFill>
              </a:rPr>
              <a:t>Extra Accesses </a:t>
            </a:r>
            <a:r>
              <a:rPr lang="en-US" sz="2400" b="1" dirty="0">
                <a:solidFill>
                  <a:sysClr val="windowText" lastClr="000000"/>
                </a:solidFill>
              </a:rPr>
              <a:t>/</a:t>
            </a:r>
            <a:r>
              <a:rPr lang="en-US" sz="2400" b="1" baseline="0" dirty="0">
                <a:solidFill>
                  <a:sysClr val="windowText" lastClr="000000"/>
                </a:solidFill>
              </a:rPr>
              <a:t> Data Access</a:t>
            </a:r>
            <a:endParaRPr lang="en-US" sz="2400" b="1" dirty="0">
              <a:solidFill>
                <a:sysClr val="windowText" lastClr="000000"/>
              </a:solidFill>
            </a:endParaRPr>
          </a:p>
        </c:rich>
      </c:tx>
      <c:layout>
        <c:manualLayout>
          <c:xMode val="edge"/>
          <c:yMode val="edge"/>
          <c:x val="0.106412775818445"/>
          <c:y val="0.06524784423674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1" i="0" u="none" strike="noStrike" kern="1200" spc="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51715940262115"/>
          <c:y val="0.245916781787769"/>
          <c:w val="0.718351644630218"/>
          <c:h val="0.526947518803397"/>
        </c:manualLayout>
      </c:layout>
      <c:barChart>
        <c:barDir val="col"/>
        <c:grouping val="stacked"/>
        <c:varyColors val="0"/>
        <c:ser>
          <c:idx val="1"/>
          <c:order val="0"/>
          <c:tx>
            <c:strRef>
              <c:f>'512-ary Tree Perf -2'!$C$4</c:f>
              <c:strCache>
                <c:ptCount val="1"/>
                <c:pt idx="0">
                  <c:v>Ctr-Encryption</c:v>
                </c:pt>
              </c:strCache>
            </c:strRef>
          </c:tx>
          <c:spPr>
            <a:solidFill>
              <a:srgbClr val="9EC4E7"/>
            </a:solidFill>
            <a:ln w="9525">
              <a:noFill/>
            </a:ln>
            <a:effectLst/>
          </c:spPr>
          <c:invertIfNegative val="0"/>
          <c:cat>
            <c:strRef>
              <c:f>('512-ary Tree Perf -2'!$A$5:$A$6,'512-ary Tree Perf -2'!$A$7)</c:f>
              <c:strCache>
                <c:ptCount val="3"/>
                <c:pt idx="0">
                  <c:v>VAULT </c:v>
                </c:pt>
                <c:pt idx="1">
                  <c:v>SC-64</c:v>
                </c:pt>
                <c:pt idx="2">
                  <c:v>SC-128</c:v>
                </c:pt>
              </c:strCache>
            </c:strRef>
          </c:cat>
          <c:val>
            <c:numRef>
              <c:f>('512-ary Tree Perf -2'!$C$5:$C$6,'512-ary Tree Perf -2'!$C$7)</c:f>
              <c:numCache>
                <c:formatCode>0.00</c:formatCode>
                <c:ptCount val="3"/>
                <c:pt idx="0">
                  <c:v>0.213</c:v>
                </c:pt>
                <c:pt idx="1">
                  <c:v>0.203</c:v>
                </c:pt>
                <c:pt idx="2">
                  <c:v>0.193</c:v>
                </c:pt>
              </c:numCache>
            </c:numRef>
          </c:val>
        </c:ser>
        <c:ser>
          <c:idx val="0"/>
          <c:order val="1"/>
          <c:tx>
            <c:strRef>
              <c:f>'512-ary Tree Perf -2'!$D$4</c:f>
              <c:strCache>
                <c:ptCount val="1"/>
                <c:pt idx="0">
                  <c:v>Ctr-Tree-1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('512-ary Tree Perf -2'!$A$5:$A$6,'512-ary Tree Perf -2'!$A$7)</c:f>
              <c:strCache>
                <c:ptCount val="3"/>
                <c:pt idx="0">
                  <c:v>VAULT </c:v>
                </c:pt>
                <c:pt idx="1">
                  <c:v>SC-64</c:v>
                </c:pt>
                <c:pt idx="2">
                  <c:v>SC-128</c:v>
                </c:pt>
              </c:strCache>
            </c:strRef>
          </c:cat>
          <c:val>
            <c:numRef>
              <c:f>('512-ary Tree Perf -2'!$D$5:$D$6,'512-ary Tree Perf -2'!$D$7)</c:f>
              <c:numCache>
                <c:formatCode>0.00</c:formatCode>
                <c:ptCount val="3"/>
                <c:pt idx="0">
                  <c:v>0.225</c:v>
                </c:pt>
                <c:pt idx="1">
                  <c:v>0.212</c:v>
                </c:pt>
                <c:pt idx="2">
                  <c:v>0.19</c:v>
                </c:pt>
              </c:numCache>
            </c:numRef>
          </c:val>
        </c:ser>
        <c:ser>
          <c:idx val="2"/>
          <c:order val="2"/>
          <c:tx>
            <c:strRef>
              <c:f>'512-ary Tree Perf -2'!$E$4</c:f>
              <c:strCache>
                <c:ptCount val="1"/>
                <c:pt idx="0">
                  <c:v>Ctr-Tree-2</c:v>
                </c:pt>
              </c:strCache>
            </c:strRef>
          </c:tx>
          <c:spPr>
            <a:solidFill>
              <a:srgbClr val="9EC4E7"/>
            </a:solidFill>
            <a:ln>
              <a:noFill/>
            </a:ln>
            <a:effectLst/>
          </c:spPr>
          <c:invertIfNegative val="0"/>
          <c:cat>
            <c:strRef>
              <c:f>('512-ary Tree Perf -2'!$A$5:$A$6,'512-ary Tree Perf -2'!$A$7)</c:f>
              <c:strCache>
                <c:ptCount val="3"/>
                <c:pt idx="0">
                  <c:v>VAULT </c:v>
                </c:pt>
                <c:pt idx="1">
                  <c:v>SC-64</c:v>
                </c:pt>
                <c:pt idx="2">
                  <c:v>SC-128</c:v>
                </c:pt>
              </c:strCache>
            </c:strRef>
          </c:cat>
          <c:val>
            <c:numRef>
              <c:f>('512-ary Tree Perf -2'!$E$5:$E$6,'512-ary Tree Perf -2'!$E$7)</c:f>
              <c:numCache>
                <c:formatCode>0.00</c:formatCode>
                <c:ptCount val="3"/>
                <c:pt idx="0">
                  <c:v>0.221</c:v>
                </c:pt>
                <c:pt idx="1">
                  <c:v>0.095</c:v>
                </c:pt>
                <c:pt idx="2">
                  <c:v>0.001</c:v>
                </c:pt>
              </c:numCache>
            </c:numRef>
          </c:val>
        </c:ser>
        <c:ser>
          <c:idx val="3"/>
          <c:order val="3"/>
          <c:tx>
            <c:strRef>
              <c:f>'512-ary Tree Perf -2'!$F$4</c:f>
              <c:strCache>
                <c:ptCount val="1"/>
                <c:pt idx="0">
                  <c:v>Ctr-Tree-3 &amp; Up</c:v>
                </c:pt>
              </c:strCache>
            </c:strRef>
          </c:tx>
          <c:spPr>
            <a:solidFill>
              <a:srgbClr val="9EC4E7"/>
            </a:solidFill>
            <a:ln>
              <a:noFill/>
            </a:ln>
            <a:effectLst/>
          </c:spPr>
          <c:invertIfNegative val="0"/>
          <c:cat>
            <c:strRef>
              <c:f>('512-ary Tree Perf -2'!$A$5:$A$6,'512-ary Tree Perf -2'!$A$7)</c:f>
              <c:strCache>
                <c:ptCount val="3"/>
                <c:pt idx="0">
                  <c:v>VAULT </c:v>
                </c:pt>
                <c:pt idx="1">
                  <c:v>SC-64</c:v>
                </c:pt>
                <c:pt idx="2">
                  <c:v>SC-128</c:v>
                </c:pt>
              </c:strCache>
            </c:strRef>
          </c:cat>
          <c:val>
            <c:numRef>
              <c:f>('512-ary Tree Perf -2'!$F$5:$F$6,'512-ary Tree Perf -2'!$F$7)</c:f>
              <c:numCache>
                <c:formatCode>0.00</c:formatCode>
                <c:ptCount val="3"/>
                <c:pt idx="0">
                  <c:v>0.069</c:v>
                </c:pt>
                <c:pt idx="1">
                  <c:v>0.0</c:v>
                </c:pt>
                <c:pt idx="2">
                  <c:v>0.0</c:v>
                </c:pt>
              </c:numCache>
            </c:numRef>
          </c:val>
        </c:ser>
        <c:ser>
          <c:idx val="4"/>
          <c:order val="4"/>
          <c:tx>
            <c:strRef>
              <c:f>'512-ary Tree Perf -2'!$G$4</c:f>
              <c:strCache>
                <c:ptCount val="1"/>
                <c:pt idx="0">
                  <c:v>Overflows</c:v>
                </c:pt>
              </c:strCache>
            </c:strRef>
          </c:tx>
          <c:spPr>
            <a:solidFill>
              <a:srgbClr val="EA2203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('512-ary Tree Perf -2'!$A$5:$A$6,'512-ary Tree Perf -2'!$A$7)</c:f>
              <c:strCache>
                <c:ptCount val="3"/>
                <c:pt idx="0">
                  <c:v>VAULT </c:v>
                </c:pt>
                <c:pt idx="1">
                  <c:v>SC-64</c:v>
                </c:pt>
                <c:pt idx="2">
                  <c:v>SC-128</c:v>
                </c:pt>
              </c:strCache>
            </c:strRef>
          </c:cat>
          <c:val>
            <c:numRef>
              <c:f>('512-ary Tree Perf -2'!$G$5:$G$6,'512-ary Tree Perf -2'!$G$7)</c:f>
              <c:numCache>
                <c:formatCode>_(* #,##0.00_);_(* \(#,##0.00\);_(* "-"??_);_(@_)</c:formatCode>
                <c:ptCount val="3"/>
                <c:pt idx="0">
                  <c:v>0.011</c:v>
                </c:pt>
                <c:pt idx="1">
                  <c:v>0.074</c:v>
                </c:pt>
                <c:pt idx="2">
                  <c:v>1.053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2044836224"/>
        <c:axId val="-2119235616"/>
      </c:barChart>
      <c:catAx>
        <c:axId val="-20448362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19235616"/>
        <c:crosses val="autoZero"/>
        <c:auto val="1"/>
        <c:lblAlgn val="ctr"/>
        <c:lblOffset val="100"/>
        <c:noMultiLvlLbl val="0"/>
      </c:catAx>
      <c:valAx>
        <c:axId val="-2119235616"/>
        <c:scaling>
          <c:orientation val="minMax"/>
          <c:max val="1.5"/>
          <c:min val="0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>
                    <a:solidFill>
                      <a:sysClr val="windowText" lastClr="000000"/>
                    </a:solidFill>
                  </a:rPr>
                  <a:t>Extra Accesses / Data Access</a:t>
                </a:r>
              </a:p>
            </c:rich>
          </c:tx>
          <c:layout>
            <c:manualLayout>
              <c:xMode val="edge"/>
              <c:yMode val="edge"/>
              <c:x val="0.0416017184075703"/>
              <c:y val="0.19242824897168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44836224"/>
        <c:crosses val="autoZero"/>
        <c:crossBetween val="between"/>
        <c:majorUnit val="0.25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1" i="0" u="none" strike="noStrike" kern="1200" spc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US" sz="2400" b="1" smtClean="0">
                <a:solidFill>
                  <a:sysClr val="windowText" lastClr="000000"/>
                </a:solidFill>
              </a:rPr>
              <a:t>(a</a:t>
            </a:r>
            <a:r>
              <a:rPr lang="en-US" sz="2400" b="1" dirty="0">
                <a:solidFill>
                  <a:sysClr val="windowText" lastClr="000000"/>
                </a:solidFill>
              </a:rPr>
              <a:t>) Performance</a:t>
            </a:r>
          </a:p>
        </c:rich>
      </c:tx>
      <c:layout>
        <c:manualLayout>
          <c:xMode val="edge"/>
          <c:yMode val="edge"/>
          <c:x val="0.310855379470731"/>
          <c:y val="0.021049915648402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1" i="0" u="none" strike="noStrike" kern="1200" spc="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5929553007395"/>
          <c:y val="0.190231412134947"/>
          <c:w val="0.716783928624891"/>
          <c:h val="0.59382782989387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'512-ary Tree Perf -2'!$A$2</c:f>
              <c:strCache>
                <c:ptCount val="1"/>
                <c:pt idx="0">
                  <c:v>Performance</c:v>
                </c:pt>
              </c:strCache>
            </c:strRef>
          </c:tx>
          <c:spPr>
            <a:solidFill>
              <a:schemeClr val="accent1"/>
            </a:solidFill>
            <a:ln>
              <a:solidFill>
                <a:sysClr val="windowText" lastClr="000000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1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'512-ary Tree Perf -2'!$B$1:$D$1</c:f>
              <c:strCache>
                <c:ptCount val="3"/>
                <c:pt idx="0">
                  <c:v>VAULT</c:v>
                </c:pt>
                <c:pt idx="1">
                  <c:v>SC-64</c:v>
                </c:pt>
                <c:pt idx="2">
                  <c:v>SC-128</c:v>
                </c:pt>
              </c:strCache>
            </c:strRef>
          </c:cat>
          <c:val>
            <c:numRef>
              <c:f>'512-ary Tree Perf -2'!$B$2:$D$2</c:f>
              <c:numCache>
                <c:formatCode>0.00</c:formatCode>
                <c:ptCount val="3"/>
                <c:pt idx="0">
                  <c:v>0.936</c:v>
                </c:pt>
                <c:pt idx="1">
                  <c:v>1.0</c:v>
                </c:pt>
                <c:pt idx="2">
                  <c:v>0.72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119804144"/>
        <c:axId val="-2119271648"/>
      </c:barChart>
      <c:catAx>
        <c:axId val="-21198041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19271648"/>
        <c:crosses val="autoZero"/>
        <c:auto val="1"/>
        <c:lblAlgn val="ctr"/>
        <c:lblOffset val="100"/>
        <c:noMultiLvlLbl val="0"/>
      </c:catAx>
      <c:valAx>
        <c:axId val="-2119271648"/>
        <c:scaling>
          <c:orientation val="minMax"/>
          <c:max val="1.1"/>
          <c:min val="0.6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b="0" dirty="0" smtClean="0">
                    <a:solidFill>
                      <a:sysClr val="windowText" lastClr="000000"/>
                    </a:solidFill>
                  </a:rPr>
                  <a:t>Normalized Performance</a:t>
                </a:r>
                <a:endParaRPr lang="en-US" sz="1600" b="0" dirty="0">
                  <a:solidFill>
                    <a:sysClr val="windowText" lastClr="000000"/>
                  </a:solidFill>
                </a:endParaRPr>
              </a:p>
            </c:rich>
          </c:tx>
          <c:layout>
            <c:manualLayout>
              <c:xMode val="edge"/>
              <c:yMode val="edge"/>
              <c:x val="0.0389963506171096"/>
              <c:y val="0.20880383716205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19804144"/>
        <c:crosses val="autoZero"/>
        <c:crossBetween val="between"/>
        <c:majorUnit val="0.1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1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sz="2400" b="1"/>
              <a:t>Overflow Frequency</a:t>
            </a:r>
          </a:p>
        </c:rich>
      </c:tx>
      <c:layout>
        <c:manualLayout>
          <c:xMode val="edge"/>
          <c:yMode val="edge"/>
          <c:x val="0.237810733075009"/>
          <c:y val="0.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1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0875976060517484"/>
          <c:y val="0.17963992359343"/>
          <c:w val="0.897268489065462"/>
          <c:h val="0.55127108317686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SC-64</c:v>
                </c:pt>
              </c:strCache>
            </c:strRef>
          </c:tx>
          <c:spPr>
            <a:solidFill>
              <a:schemeClr val="accent1"/>
            </a:solidFill>
            <a:ln>
              <a:solidFill>
                <a:srgbClr val="2E36DE"/>
              </a:solidFill>
            </a:ln>
            <a:effectLst/>
          </c:spPr>
          <c:invertIfNegative val="0"/>
          <c:cat>
            <c:strRef>
              <c:f>Sheet1!$A$2:$A$25</c:f>
              <c:strCache>
                <c:ptCount val="24"/>
                <c:pt idx="0">
                  <c:v>mcf</c:v>
                </c:pt>
                <c:pt idx="1">
                  <c:v>omnetpp</c:v>
                </c:pt>
                <c:pt idx="2">
                  <c:v>xalancbmk</c:v>
                </c:pt>
                <c:pt idx="3">
                  <c:v>GemsFDTD</c:v>
                </c:pt>
                <c:pt idx="4">
                  <c:v>milc</c:v>
                </c:pt>
                <c:pt idx="5">
                  <c:v>soplex</c:v>
                </c:pt>
                <c:pt idx="6">
                  <c:v>bzip2</c:v>
                </c:pt>
                <c:pt idx="7">
                  <c:v>zeusmp</c:v>
                </c:pt>
                <c:pt idx="8">
                  <c:v>sphinx</c:v>
                </c:pt>
                <c:pt idx="9">
                  <c:v>leslie3d</c:v>
                </c:pt>
                <c:pt idx="10">
                  <c:v>libquantum</c:v>
                </c:pt>
                <c:pt idx="11">
                  <c:v>gcc</c:v>
                </c:pt>
                <c:pt idx="12">
                  <c:v>lbm</c:v>
                </c:pt>
                <c:pt idx="13">
                  <c:v>wrf</c:v>
                </c:pt>
                <c:pt idx="14">
                  <c:v>cactusADM</c:v>
                </c:pt>
                <c:pt idx="15">
                  <c:v>dealII</c:v>
                </c:pt>
                <c:pt idx="16">
                  <c:v>bc-twit</c:v>
                </c:pt>
                <c:pt idx="17">
                  <c:v>pr-twit</c:v>
                </c:pt>
                <c:pt idx="18">
                  <c:v>cc-twit</c:v>
                </c:pt>
                <c:pt idx="19">
                  <c:v>bc-web</c:v>
                </c:pt>
                <c:pt idx="20">
                  <c:v>pr-web</c:v>
                </c:pt>
                <c:pt idx="21">
                  <c:v>cc-web</c:v>
                </c:pt>
                <c:pt idx="22">
                  <c:v>.</c:v>
                </c:pt>
                <c:pt idx="23">
                  <c:v>Average</c:v>
                </c:pt>
              </c:strCache>
            </c:strRef>
          </c:cat>
          <c:val>
            <c:numRef>
              <c:f>Sheet1!$B$2:$B$25</c:f>
              <c:numCache>
                <c:formatCode>General</c:formatCode>
                <c:ptCount val="24"/>
                <c:pt idx="0">
                  <c:v>349.654</c:v>
                </c:pt>
                <c:pt idx="1">
                  <c:v>4414.998</c:v>
                </c:pt>
                <c:pt idx="2">
                  <c:v>2068.164</c:v>
                </c:pt>
                <c:pt idx="3">
                  <c:v>153.146</c:v>
                </c:pt>
                <c:pt idx="4">
                  <c:v>155.506</c:v>
                </c:pt>
                <c:pt idx="5">
                  <c:v>628.423</c:v>
                </c:pt>
                <c:pt idx="6">
                  <c:v>992.033</c:v>
                </c:pt>
                <c:pt idx="7">
                  <c:v>502.842</c:v>
                </c:pt>
                <c:pt idx="8">
                  <c:v>175.79</c:v>
                </c:pt>
                <c:pt idx="9">
                  <c:v>228.422</c:v>
                </c:pt>
                <c:pt idx="10">
                  <c:v>219.059</c:v>
                </c:pt>
                <c:pt idx="11">
                  <c:v>299.9379999999989</c:v>
                </c:pt>
                <c:pt idx="12">
                  <c:v>11.091</c:v>
                </c:pt>
                <c:pt idx="13">
                  <c:v>85.60799999999998</c:v>
                </c:pt>
                <c:pt idx="14">
                  <c:v>54.417</c:v>
                </c:pt>
                <c:pt idx="15">
                  <c:v>188.475</c:v>
                </c:pt>
                <c:pt idx="16">
                  <c:v>1749.719</c:v>
                </c:pt>
                <c:pt idx="17">
                  <c:v>44.709</c:v>
                </c:pt>
                <c:pt idx="18">
                  <c:v>368.047</c:v>
                </c:pt>
                <c:pt idx="19">
                  <c:v>410.17</c:v>
                </c:pt>
                <c:pt idx="20">
                  <c:v>26.622</c:v>
                </c:pt>
                <c:pt idx="21">
                  <c:v>99.085</c:v>
                </c:pt>
                <c:pt idx="22">
                  <c:v>1.0</c:v>
                </c:pt>
                <c:pt idx="23">
                  <c:v>601.178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SC-128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rgbClr val="2E36DE"/>
              </a:solidFill>
            </a:ln>
            <a:effectLst/>
          </c:spPr>
          <c:invertIfNegative val="0"/>
          <c:cat>
            <c:strRef>
              <c:f>Sheet1!$A$2:$A$25</c:f>
              <c:strCache>
                <c:ptCount val="24"/>
                <c:pt idx="0">
                  <c:v>mcf</c:v>
                </c:pt>
                <c:pt idx="1">
                  <c:v>omnetpp</c:v>
                </c:pt>
                <c:pt idx="2">
                  <c:v>xalancbmk</c:v>
                </c:pt>
                <c:pt idx="3">
                  <c:v>GemsFDTD</c:v>
                </c:pt>
                <c:pt idx="4">
                  <c:v>milc</c:v>
                </c:pt>
                <c:pt idx="5">
                  <c:v>soplex</c:v>
                </c:pt>
                <c:pt idx="6">
                  <c:v>bzip2</c:v>
                </c:pt>
                <c:pt idx="7">
                  <c:v>zeusmp</c:v>
                </c:pt>
                <c:pt idx="8">
                  <c:v>sphinx</c:v>
                </c:pt>
                <c:pt idx="9">
                  <c:v>leslie3d</c:v>
                </c:pt>
                <c:pt idx="10">
                  <c:v>libquantum</c:v>
                </c:pt>
                <c:pt idx="11">
                  <c:v>gcc</c:v>
                </c:pt>
                <c:pt idx="12">
                  <c:v>lbm</c:v>
                </c:pt>
                <c:pt idx="13">
                  <c:v>wrf</c:v>
                </c:pt>
                <c:pt idx="14">
                  <c:v>cactusADM</c:v>
                </c:pt>
                <c:pt idx="15">
                  <c:v>dealII</c:v>
                </c:pt>
                <c:pt idx="16">
                  <c:v>bc-twit</c:v>
                </c:pt>
                <c:pt idx="17">
                  <c:v>pr-twit</c:v>
                </c:pt>
                <c:pt idx="18">
                  <c:v>cc-twit</c:v>
                </c:pt>
                <c:pt idx="19">
                  <c:v>bc-web</c:v>
                </c:pt>
                <c:pt idx="20">
                  <c:v>pr-web</c:v>
                </c:pt>
                <c:pt idx="21">
                  <c:v>cc-web</c:v>
                </c:pt>
                <c:pt idx="22">
                  <c:v>.</c:v>
                </c:pt>
                <c:pt idx="23">
                  <c:v>Average</c:v>
                </c:pt>
              </c:strCache>
            </c:strRef>
          </c:cat>
          <c:val>
            <c:numRef>
              <c:f>Sheet1!$C$2:$C$25</c:f>
              <c:numCache>
                <c:formatCode>General</c:formatCode>
                <c:ptCount val="24"/>
                <c:pt idx="0">
                  <c:v>2268.218</c:v>
                </c:pt>
                <c:pt idx="1">
                  <c:v>27868.713</c:v>
                </c:pt>
                <c:pt idx="2">
                  <c:v>12490.869</c:v>
                </c:pt>
                <c:pt idx="3">
                  <c:v>2480.015</c:v>
                </c:pt>
                <c:pt idx="4">
                  <c:v>3182.568</c:v>
                </c:pt>
                <c:pt idx="5">
                  <c:v>3940.542</c:v>
                </c:pt>
                <c:pt idx="6">
                  <c:v>5787.973999999997</c:v>
                </c:pt>
                <c:pt idx="7">
                  <c:v>3985.95</c:v>
                </c:pt>
                <c:pt idx="8">
                  <c:v>1198.197</c:v>
                </c:pt>
                <c:pt idx="9">
                  <c:v>1136.465</c:v>
                </c:pt>
                <c:pt idx="10">
                  <c:v>1655.699</c:v>
                </c:pt>
                <c:pt idx="11">
                  <c:v>2013.423</c:v>
                </c:pt>
                <c:pt idx="12">
                  <c:v>1042.843</c:v>
                </c:pt>
                <c:pt idx="13">
                  <c:v>1254.833</c:v>
                </c:pt>
                <c:pt idx="14">
                  <c:v>430.908</c:v>
                </c:pt>
                <c:pt idx="15">
                  <c:v>1220.45</c:v>
                </c:pt>
                <c:pt idx="16">
                  <c:v>13847.771</c:v>
                </c:pt>
                <c:pt idx="17">
                  <c:v>815.3369999999979</c:v>
                </c:pt>
                <c:pt idx="18">
                  <c:v>2602.035</c:v>
                </c:pt>
                <c:pt idx="19">
                  <c:v>6644.897</c:v>
                </c:pt>
                <c:pt idx="20">
                  <c:v>1115.906</c:v>
                </c:pt>
                <c:pt idx="21">
                  <c:v>1360.215</c:v>
                </c:pt>
                <c:pt idx="22">
                  <c:v>1.0</c:v>
                </c:pt>
                <c:pt idx="23" formatCode="0.00">
                  <c:v>4470.174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MorphCtr-128 (ZCC-only)</c:v>
                </c:pt>
              </c:strCache>
            </c:strRef>
          </c:tx>
          <c:spPr>
            <a:solidFill>
              <a:schemeClr val="accent6"/>
            </a:solidFill>
            <a:ln>
              <a:solidFill>
                <a:srgbClr val="2E36DE"/>
              </a:solidFill>
            </a:ln>
            <a:effectLst/>
          </c:spPr>
          <c:invertIfNegative val="0"/>
          <c:cat>
            <c:strRef>
              <c:f>Sheet1!$A$2:$A$25</c:f>
              <c:strCache>
                <c:ptCount val="24"/>
                <c:pt idx="0">
                  <c:v>mcf</c:v>
                </c:pt>
                <c:pt idx="1">
                  <c:v>omnetpp</c:v>
                </c:pt>
                <c:pt idx="2">
                  <c:v>xalancbmk</c:v>
                </c:pt>
                <c:pt idx="3">
                  <c:v>GemsFDTD</c:v>
                </c:pt>
                <c:pt idx="4">
                  <c:v>milc</c:v>
                </c:pt>
                <c:pt idx="5">
                  <c:v>soplex</c:v>
                </c:pt>
                <c:pt idx="6">
                  <c:v>bzip2</c:v>
                </c:pt>
                <c:pt idx="7">
                  <c:v>zeusmp</c:v>
                </c:pt>
                <c:pt idx="8">
                  <c:v>sphinx</c:v>
                </c:pt>
                <c:pt idx="9">
                  <c:v>leslie3d</c:v>
                </c:pt>
                <c:pt idx="10">
                  <c:v>libquantum</c:v>
                </c:pt>
                <c:pt idx="11">
                  <c:v>gcc</c:v>
                </c:pt>
                <c:pt idx="12">
                  <c:v>lbm</c:v>
                </c:pt>
                <c:pt idx="13">
                  <c:v>wrf</c:v>
                </c:pt>
                <c:pt idx="14">
                  <c:v>cactusADM</c:v>
                </c:pt>
                <c:pt idx="15">
                  <c:v>dealII</c:v>
                </c:pt>
                <c:pt idx="16">
                  <c:v>bc-twit</c:v>
                </c:pt>
                <c:pt idx="17">
                  <c:v>pr-twit</c:v>
                </c:pt>
                <c:pt idx="18">
                  <c:v>cc-twit</c:v>
                </c:pt>
                <c:pt idx="19">
                  <c:v>bc-web</c:v>
                </c:pt>
                <c:pt idx="20">
                  <c:v>pr-web</c:v>
                </c:pt>
                <c:pt idx="21">
                  <c:v>cc-web</c:v>
                </c:pt>
                <c:pt idx="22">
                  <c:v>.</c:v>
                </c:pt>
                <c:pt idx="23">
                  <c:v>Average</c:v>
                </c:pt>
              </c:strCache>
            </c:strRef>
          </c:cat>
          <c:val>
            <c:numRef>
              <c:f>Sheet1!$D$2:$D$25</c:f>
              <c:numCache>
                <c:formatCode>General</c:formatCode>
                <c:ptCount val="24"/>
                <c:pt idx="0">
                  <c:v>39.574</c:v>
                </c:pt>
                <c:pt idx="1">
                  <c:v>1073.8</c:v>
                </c:pt>
                <c:pt idx="2">
                  <c:v>800.736</c:v>
                </c:pt>
                <c:pt idx="3">
                  <c:v>449.779</c:v>
                </c:pt>
                <c:pt idx="4">
                  <c:v>312.63</c:v>
                </c:pt>
                <c:pt idx="5">
                  <c:v>300.285</c:v>
                </c:pt>
                <c:pt idx="6">
                  <c:v>378.6</c:v>
                </c:pt>
                <c:pt idx="7">
                  <c:v>887.65</c:v>
                </c:pt>
                <c:pt idx="8">
                  <c:v>86.527</c:v>
                </c:pt>
                <c:pt idx="9">
                  <c:v>325.545</c:v>
                </c:pt>
                <c:pt idx="10">
                  <c:v>510.115</c:v>
                </c:pt>
                <c:pt idx="11">
                  <c:v>514.747</c:v>
                </c:pt>
                <c:pt idx="12">
                  <c:v>227.884</c:v>
                </c:pt>
                <c:pt idx="13">
                  <c:v>447.717</c:v>
                </c:pt>
                <c:pt idx="14">
                  <c:v>121.142</c:v>
                </c:pt>
                <c:pt idx="15">
                  <c:v>203.525</c:v>
                </c:pt>
                <c:pt idx="16">
                  <c:v>1755.979</c:v>
                </c:pt>
                <c:pt idx="17">
                  <c:v>18.354</c:v>
                </c:pt>
                <c:pt idx="18">
                  <c:v>348.625</c:v>
                </c:pt>
                <c:pt idx="19">
                  <c:v>678.112</c:v>
                </c:pt>
                <c:pt idx="20">
                  <c:v>55.778</c:v>
                </c:pt>
                <c:pt idx="21">
                  <c:v>91.75</c:v>
                </c:pt>
                <c:pt idx="22">
                  <c:v>1.0</c:v>
                </c:pt>
                <c:pt idx="23">
                  <c:v>437.675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MorphCtr-128 (ZCC+Rebasing)</c:v>
                </c:pt>
              </c:strCache>
            </c:strRef>
          </c:tx>
          <c:spPr>
            <a:solidFill>
              <a:srgbClr val="7030A0"/>
            </a:solidFill>
            <a:ln>
              <a:solidFill>
                <a:srgbClr val="2E36DE"/>
              </a:solidFill>
            </a:ln>
            <a:effectLst/>
          </c:spPr>
          <c:invertIfNegative val="0"/>
          <c:cat>
            <c:strRef>
              <c:f>Sheet1!$A$2:$A$25</c:f>
              <c:strCache>
                <c:ptCount val="24"/>
                <c:pt idx="0">
                  <c:v>mcf</c:v>
                </c:pt>
                <c:pt idx="1">
                  <c:v>omnetpp</c:v>
                </c:pt>
                <c:pt idx="2">
                  <c:v>xalancbmk</c:v>
                </c:pt>
                <c:pt idx="3">
                  <c:v>GemsFDTD</c:v>
                </c:pt>
                <c:pt idx="4">
                  <c:v>milc</c:v>
                </c:pt>
                <c:pt idx="5">
                  <c:v>soplex</c:v>
                </c:pt>
                <c:pt idx="6">
                  <c:v>bzip2</c:v>
                </c:pt>
                <c:pt idx="7">
                  <c:v>zeusmp</c:v>
                </c:pt>
                <c:pt idx="8">
                  <c:v>sphinx</c:v>
                </c:pt>
                <c:pt idx="9">
                  <c:v>leslie3d</c:v>
                </c:pt>
                <c:pt idx="10">
                  <c:v>libquantum</c:v>
                </c:pt>
                <c:pt idx="11">
                  <c:v>gcc</c:v>
                </c:pt>
                <c:pt idx="12">
                  <c:v>lbm</c:v>
                </c:pt>
                <c:pt idx="13">
                  <c:v>wrf</c:v>
                </c:pt>
                <c:pt idx="14">
                  <c:v>cactusADM</c:v>
                </c:pt>
                <c:pt idx="15">
                  <c:v>dealII</c:v>
                </c:pt>
                <c:pt idx="16">
                  <c:v>bc-twit</c:v>
                </c:pt>
                <c:pt idx="17">
                  <c:v>pr-twit</c:v>
                </c:pt>
                <c:pt idx="18">
                  <c:v>cc-twit</c:v>
                </c:pt>
                <c:pt idx="19">
                  <c:v>bc-web</c:v>
                </c:pt>
                <c:pt idx="20">
                  <c:v>pr-web</c:v>
                </c:pt>
                <c:pt idx="21">
                  <c:v>cc-web</c:v>
                </c:pt>
                <c:pt idx="22">
                  <c:v>.</c:v>
                </c:pt>
                <c:pt idx="23">
                  <c:v>Average</c:v>
                </c:pt>
              </c:strCache>
            </c:strRef>
          </c:cat>
          <c:val>
            <c:numRef>
              <c:f>Sheet1!$E$2:$E$25</c:f>
              <c:numCache>
                <c:formatCode>General</c:formatCode>
                <c:ptCount val="24"/>
                <c:pt idx="0">
                  <c:v>52.271</c:v>
                </c:pt>
                <c:pt idx="1">
                  <c:v>1111.315</c:v>
                </c:pt>
                <c:pt idx="2">
                  <c:v>854.8</c:v>
                </c:pt>
                <c:pt idx="3">
                  <c:v>990.202</c:v>
                </c:pt>
                <c:pt idx="4">
                  <c:v>160.114</c:v>
                </c:pt>
                <c:pt idx="5">
                  <c:v>239.817</c:v>
                </c:pt>
                <c:pt idx="6">
                  <c:v>247.292</c:v>
                </c:pt>
                <c:pt idx="7">
                  <c:v>303.567</c:v>
                </c:pt>
                <c:pt idx="8">
                  <c:v>38.76</c:v>
                </c:pt>
                <c:pt idx="9">
                  <c:v>213.055</c:v>
                </c:pt>
                <c:pt idx="10">
                  <c:v>324.616</c:v>
                </c:pt>
                <c:pt idx="11">
                  <c:v>142.25</c:v>
                </c:pt>
                <c:pt idx="12">
                  <c:v>27.07</c:v>
                </c:pt>
                <c:pt idx="13">
                  <c:v>169.733</c:v>
                </c:pt>
                <c:pt idx="14">
                  <c:v>62.275</c:v>
                </c:pt>
                <c:pt idx="15">
                  <c:v>123.625</c:v>
                </c:pt>
                <c:pt idx="16">
                  <c:v>2120.058</c:v>
                </c:pt>
                <c:pt idx="17">
                  <c:v>7.963999999999999</c:v>
                </c:pt>
                <c:pt idx="18">
                  <c:v>313.946</c:v>
                </c:pt>
                <c:pt idx="19">
                  <c:v>502.045</c:v>
                </c:pt>
                <c:pt idx="20">
                  <c:v>15.728</c:v>
                </c:pt>
                <c:pt idx="21">
                  <c:v>56.27</c:v>
                </c:pt>
                <c:pt idx="22">
                  <c:v>1.0</c:v>
                </c:pt>
                <c:pt idx="23">
                  <c:v>367.126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46712224"/>
        <c:axId val="2146842992"/>
      </c:barChart>
      <c:catAx>
        <c:axId val="21467122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46842992"/>
        <c:crosses val="autoZero"/>
        <c:auto val="1"/>
        <c:lblAlgn val="ctr"/>
        <c:lblOffset val="100"/>
        <c:noMultiLvlLbl val="0"/>
      </c:catAx>
      <c:valAx>
        <c:axId val="2146842992"/>
        <c:scaling>
          <c:logBase val="10.0"/>
          <c:orientation val="minMax"/>
          <c:min val="10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/>
                  <a:t>Overflows Per Million Memory Accesses</a:t>
                </a:r>
              </a:p>
            </c:rich>
          </c:tx>
          <c:layout>
            <c:manualLayout>
              <c:xMode val="edge"/>
              <c:yMode val="edge"/>
              <c:x val="0.0116414435389988"/>
              <c:y val="0.065231481481481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467122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1" i="0" u="none" strike="noStrike" kern="1200" spc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US" sz="2400" b="1" dirty="0" smtClean="0">
                <a:solidFill>
                  <a:sysClr val="windowText" lastClr="000000"/>
                </a:solidFill>
              </a:rPr>
              <a:t>(a) Extra Accesses </a:t>
            </a:r>
            <a:r>
              <a:rPr lang="en-US" sz="2400" b="1" dirty="0">
                <a:solidFill>
                  <a:sysClr val="windowText" lastClr="000000"/>
                </a:solidFill>
              </a:rPr>
              <a:t>/</a:t>
            </a:r>
            <a:r>
              <a:rPr lang="en-US" sz="2400" b="1" baseline="0" dirty="0">
                <a:solidFill>
                  <a:sysClr val="windowText" lastClr="000000"/>
                </a:solidFill>
              </a:rPr>
              <a:t> Data Access</a:t>
            </a:r>
            <a:endParaRPr lang="en-US" sz="2400" b="1" dirty="0">
              <a:solidFill>
                <a:sysClr val="windowText" lastClr="000000"/>
              </a:solidFill>
            </a:endParaRPr>
          </a:p>
        </c:rich>
      </c:tx>
      <c:layout>
        <c:manualLayout>
          <c:xMode val="edge"/>
          <c:yMode val="edge"/>
          <c:x val="0.172148079175999"/>
          <c:y val="0.0017601371257164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1" i="0" u="none" strike="noStrike" kern="1200" spc="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12264714321079"/>
          <c:y val="0.239439264369789"/>
          <c:w val="0.757802754516044"/>
          <c:h val="0.587846965557877"/>
        </c:manualLayout>
      </c:layout>
      <c:barChart>
        <c:barDir val="col"/>
        <c:grouping val="stacked"/>
        <c:varyColors val="0"/>
        <c:ser>
          <c:idx val="1"/>
          <c:order val="0"/>
          <c:tx>
            <c:strRef>
              <c:f>'512-ary Tree Perf -2'!$C$4</c:f>
              <c:strCache>
                <c:ptCount val="1"/>
                <c:pt idx="0">
                  <c:v>Ctr-Encryption</c:v>
                </c:pt>
              </c:strCache>
            </c:strRef>
          </c:tx>
          <c:spPr>
            <a:solidFill>
              <a:srgbClr val="9EC4E7"/>
            </a:solidFill>
            <a:ln>
              <a:noFill/>
            </a:ln>
            <a:effectLst/>
          </c:spPr>
          <c:invertIfNegative val="0"/>
          <c:cat>
            <c:strRef>
              <c:f>('512-ary Tree Perf -2'!$A$5:$A$6,'512-ary Tree Perf -2'!$A$8)</c:f>
              <c:strCache>
                <c:ptCount val="3"/>
                <c:pt idx="0">
                  <c:v>VAULT </c:v>
                </c:pt>
                <c:pt idx="1">
                  <c:v>SC-64</c:v>
                </c:pt>
                <c:pt idx="2">
                  <c:v>MorphCtr-128</c:v>
                </c:pt>
              </c:strCache>
            </c:strRef>
          </c:cat>
          <c:val>
            <c:numRef>
              <c:f>('512-ary Tree Perf -2'!$C$5:$C$6,'512-ary Tree Perf -2'!$C$8)</c:f>
              <c:numCache>
                <c:formatCode>0.00</c:formatCode>
                <c:ptCount val="3"/>
                <c:pt idx="0">
                  <c:v>0.213</c:v>
                </c:pt>
                <c:pt idx="1">
                  <c:v>0.203</c:v>
                </c:pt>
                <c:pt idx="2">
                  <c:v>0.195</c:v>
                </c:pt>
              </c:numCache>
            </c:numRef>
          </c:val>
        </c:ser>
        <c:ser>
          <c:idx val="0"/>
          <c:order val="1"/>
          <c:tx>
            <c:strRef>
              <c:f>'512-ary Tree Perf -2'!$D$4</c:f>
              <c:strCache>
                <c:ptCount val="1"/>
                <c:pt idx="0">
                  <c:v>Ctr-Tree-1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('512-ary Tree Perf -2'!$A$5:$A$6,'512-ary Tree Perf -2'!$A$8)</c:f>
              <c:strCache>
                <c:ptCount val="3"/>
                <c:pt idx="0">
                  <c:v>VAULT </c:v>
                </c:pt>
                <c:pt idx="1">
                  <c:v>SC-64</c:v>
                </c:pt>
                <c:pt idx="2">
                  <c:v>MorphCtr-128</c:v>
                </c:pt>
              </c:strCache>
            </c:strRef>
          </c:cat>
          <c:val>
            <c:numRef>
              <c:f>('512-ary Tree Perf -2'!$D$5:$D$6,'512-ary Tree Perf -2'!$D$8)</c:f>
              <c:numCache>
                <c:formatCode>0.00</c:formatCode>
                <c:ptCount val="3"/>
                <c:pt idx="0">
                  <c:v>0.225</c:v>
                </c:pt>
                <c:pt idx="1">
                  <c:v>0.212</c:v>
                </c:pt>
                <c:pt idx="2">
                  <c:v>0.192</c:v>
                </c:pt>
              </c:numCache>
            </c:numRef>
          </c:val>
        </c:ser>
        <c:ser>
          <c:idx val="2"/>
          <c:order val="2"/>
          <c:tx>
            <c:strRef>
              <c:f>'512-ary Tree Perf -2'!$E$4</c:f>
              <c:strCache>
                <c:ptCount val="1"/>
                <c:pt idx="0">
                  <c:v>Ctr-Tree-2</c:v>
                </c:pt>
              </c:strCache>
            </c:strRef>
          </c:tx>
          <c:spPr>
            <a:solidFill>
              <a:srgbClr val="9EC4E7"/>
            </a:solidFill>
            <a:ln>
              <a:noFill/>
            </a:ln>
            <a:effectLst/>
          </c:spPr>
          <c:invertIfNegative val="0"/>
          <c:cat>
            <c:strRef>
              <c:f>('512-ary Tree Perf -2'!$A$5:$A$6,'512-ary Tree Perf -2'!$A$8)</c:f>
              <c:strCache>
                <c:ptCount val="3"/>
                <c:pt idx="0">
                  <c:v>VAULT </c:v>
                </c:pt>
                <c:pt idx="1">
                  <c:v>SC-64</c:v>
                </c:pt>
                <c:pt idx="2">
                  <c:v>MorphCtr-128</c:v>
                </c:pt>
              </c:strCache>
            </c:strRef>
          </c:cat>
          <c:val>
            <c:numRef>
              <c:f>('512-ary Tree Perf -2'!$E$5:$E$6,'512-ary Tree Perf -2'!$E$8)</c:f>
              <c:numCache>
                <c:formatCode>0.00</c:formatCode>
                <c:ptCount val="3"/>
                <c:pt idx="0">
                  <c:v>0.221</c:v>
                </c:pt>
                <c:pt idx="1">
                  <c:v>0.095</c:v>
                </c:pt>
                <c:pt idx="2">
                  <c:v>0.001</c:v>
                </c:pt>
              </c:numCache>
            </c:numRef>
          </c:val>
        </c:ser>
        <c:ser>
          <c:idx val="3"/>
          <c:order val="3"/>
          <c:tx>
            <c:strRef>
              <c:f>'512-ary Tree Perf -2'!$F$4</c:f>
              <c:strCache>
                <c:ptCount val="1"/>
                <c:pt idx="0">
                  <c:v>Ctr-Tree-3 &amp; Up</c:v>
                </c:pt>
              </c:strCache>
            </c:strRef>
          </c:tx>
          <c:spPr>
            <a:solidFill>
              <a:srgbClr val="9EC4E7"/>
            </a:solidFill>
            <a:ln>
              <a:noFill/>
            </a:ln>
            <a:effectLst/>
          </c:spPr>
          <c:invertIfNegative val="0"/>
          <c:cat>
            <c:strRef>
              <c:f>('512-ary Tree Perf -2'!$A$5:$A$6,'512-ary Tree Perf -2'!$A$8)</c:f>
              <c:strCache>
                <c:ptCount val="3"/>
                <c:pt idx="0">
                  <c:v>VAULT </c:v>
                </c:pt>
                <c:pt idx="1">
                  <c:v>SC-64</c:v>
                </c:pt>
                <c:pt idx="2">
                  <c:v>MorphCtr-128</c:v>
                </c:pt>
              </c:strCache>
            </c:strRef>
          </c:cat>
          <c:val>
            <c:numRef>
              <c:f>('512-ary Tree Perf -2'!$F$5:$F$6,'512-ary Tree Perf -2'!$F$8)</c:f>
              <c:numCache>
                <c:formatCode>0.00</c:formatCode>
                <c:ptCount val="3"/>
                <c:pt idx="0">
                  <c:v>0.069</c:v>
                </c:pt>
                <c:pt idx="1">
                  <c:v>0.0</c:v>
                </c:pt>
                <c:pt idx="2">
                  <c:v>0.0</c:v>
                </c:pt>
              </c:numCache>
            </c:numRef>
          </c:val>
        </c:ser>
        <c:ser>
          <c:idx val="4"/>
          <c:order val="4"/>
          <c:tx>
            <c:strRef>
              <c:f>'512-ary Tree Perf -2'!$G$4</c:f>
              <c:strCache>
                <c:ptCount val="1"/>
                <c:pt idx="0">
                  <c:v>Overflows</c:v>
                </c:pt>
              </c:strCache>
            </c:strRef>
          </c:tx>
          <c:spPr>
            <a:solidFill>
              <a:srgbClr val="EA2203"/>
            </a:solidFill>
            <a:ln>
              <a:solidFill>
                <a:sysClr val="windowText" lastClr="000000"/>
              </a:solidFill>
            </a:ln>
            <a:effectLst/>
          </c:spPr>
          <c:invertIfNegative val="0"/>
          <c:cat>
            <c:strRef>
              <c:f>('512-ary Tree Perf -2'!$A$5:$A$6,'512-ary Tree Perf -2'!$A$8)</c:f>
              <c:strCache>
                <c:ptCount val="3"/>
                <c:pt idx="0">
                  <c:v>VAULT </c:v>
                </c:pt>
                <c:pt idx="1">
                  <c:v>SC-64</c:v>
                </c:pt>
                <c:pt idx="2">
                  <c:v>MorphCtr-128</c:v>
                </c:pt>
              </c:strCache>
            </c:strRef>
          </c:cat>
          <c:val>
            <c:numRef>
              <c:f>('512-ary Tree Perf -2'!$G$5:$G$6,'512-ary Tree Perf -2'!$G$8)</c:f>
              <c:numCache>
                <c:formatCode>_(* #,##0.00_);_(* \(#,##0.00\);_(* "-"??_);_(@_)</c:formatCode>
                <c:ptCount val="3"/>
                <c:pt idx="0">
                  <c:v>0.011</c:v>
                </c:pt>
                <c:pt idx="1">
                  <c:v>0.074</c:v>
                </c:pt>
                <c:pt idx="2">
                  <c:v>0.062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2114620624"/>
        <c:axId val="-2114594368"/>
      </c:barChart>
      <c:catAx>
        <c:axId val="-21146206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14594368"/>
        <c:crosses val="autoZero"/>
        <c:auto val="1"/>
        <c:lblAlgn val="ctr"/>
        <c:lblOffset val="100"/>
        <c:noMultiLvlLbl val="0"/>
      </c:catAx>
      <c:valAx>
        <c:axId val="-2114594368"/>
        <c:scaling>
          <c:orientation val="minMax"/>
          <c:max val="1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>
                    <a:solidFill>
                      <a:sysClr val="windowText" lastClr="000000"/>
                    </a:solidFill>
                  </a:rPr>
                  <a:t>Extra Accesses / Data Access</a:t>
                </a:r>
              </a:p>
            </c:rich>
          </c:tx>
          <c:layout>
            <c:manualLayout>
              <c:xMode val="edge"/>
              <c:yMode val="edge"/>
              <c:x val="0.0137917306179901"/>
              <c:y val="0.12099951791740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14620624"/>
        <c:crosses val="autoZero"/>
        <c:crossBetween val="between"/>
        <c:majorUnit val="0.2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1" i="0" u="none" strike="noStrike" kern="1200" spc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US" sz="2400" b="1" dirty="0" smtClean="0">
                <a:solidFill>
                  <a:sysClr val="windowText" lastClr="000000"/>
                </a:solidFill>
              </a:rPr>
              <a:t>(b) </a:t>
            </a:r>
            <a:r>
              <a:rPr lang="en-US" sz="2400" b="1" dirty="0">
                <a:solidFill>
                  <a:sysClr val="windowText" lastClr="000000"/>
                </a:solidFill>
              </a:rPr>
              <a:t>Performance</a:t>
            </a:r>
          </a:p>
        </c:rich>
      </c:tx>
      <c:layout>
        <c:manualLayout>
          <c:xMode val="edge"/>
          <c:yMode val="edge"/>
          <c:x val="0.435052198575294"/>
          <c:y val="0.025245341489537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1" i="0" u="none" strike="noStrike" kern="1200" spc="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25075012317991"/>
          <c:y val="0.196560758618662"/>
          <c:w val="0.751004460944283"/>
          <c:h val="0.59659509720711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'512-ary Tree Perf -2'!$A$2</c:f>
              <c:strCache>
                <c:ptCount val="1"/>
                <c:pt idx="0">
                  <c:v>Performance</c:v>
                </c:pt>
              </c:strCache>
            </c:strRef>
          </c:tx>
          <c:spPr>
            <a:solidFill>
              <a:schemeClr val="accent1"/>
            </a:solidFill>
            <a:ln>
              <a:solidFill>
                <a:sysClr val="windowText" lastClr="000000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1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('512-ary Tree Perf -2'!$B$1:$C$1,'512-ary Tree Perf -2'!$E$1)</c:f>
              <c:strCache>
                <c:ptCount val="3"/>
                <c:pt idx="0">
                  <c:v>VAULT</c:v>
                </c:pt>
                <c:pt idx="1">
                  <c:v>SC-64</c:v>
                </c:pt>
                <c:pt idx="2">
                  <c:v>MorphCtr-128</c:v>
                </c:pt>
              </c:strCache>
            </c:strRef>
          </c:cat>
          <c:val>
            <c:numRef>
              <c:f>('512-ary Tree Perf -2'!$B$2:$C$2,'512-ary Tree Perf -2'!$E$2)</c:f>
              <c:numCache>
                <c:formatCode>0.00</c:formatCode>
                <c:ptCount val="3"/>
                <c:pt idx="0">
                  <c:v>0.936</c:v>
                </c:pt>
                <c:pt idx="1">
                  <c:v>1.0</c:v>
                </c:pt>
                <c:pt idx="2">
                  <c:v>1.063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068337552"/>
        <c:axId val="-2068248624"/>
      </c:barChart>
      <c:catAx>
        <c:axId val="-20683375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68248624"/>
        <c:crosses val="autoZero"/>
        <c:auto val="1"/>
        <c:lblAlgn val="ctr"/>
        <c:lblOffset val="100"/>
        <c:noMultiLvlLbl val="0"/>
      </c:catAx>
      <c:valAx>
        <c:axId val="-2068248624"/>
        <c:scaling>
          <c:orientation val="minMax"/>
          <c:max val="1.2"/>
          <c:min val="0.6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b="0" smtClean="0">
                    <a:solidFill>
                      <a:sysClr val="windowText" lastClr="000000"/>
                    </a:solidFill>
                  </a:rPr>
                  <a:t>Normalized</a:t>
                </a:r>
                <a:r>
                  <a:rPr lang="en-US" sz="1800" b="0" baseline="0" smtClean="0">
                    <a:solidFill>
                      <a:sysClr val="windowText" lastClr="000000"/>
                    </a:solidFill>
                  </a:rPr>
                  <a:t> Performance</a:t>
                </a:r>
                <a:endParaRPr lang="en-US" sz="1800" b="0">
                  <a:solidFill>
                    <a:sysClr val="windowText" lastClr="000000"/>
                  </a:solidFill>
                </a:endParaRPr>
              </a:p>
            </c:rich>
          </c:tx>
          <c:layout>
            <c:manualLayout>
              <c:xMode val="edge"/>
              <c:yMode val="edge"/>
              <c:x val="0.0558553782897531"/>
              <c:y val="0.18655970703053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68337552"/>
        <c:crosses val="autoZero"/>
        <c:crossBetween val="between"/>
        <c:majorUnit val="0.1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0.2032</cdr:x>
      <cdr:y>0.87876</cdr:y>
    </cdr:from>
    <cdr:to>
      <cdr:x>0.39004</cdr:x>
      <cdr:y>0.97041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952473" y="3244440"/>
          <a:ext cx="875763" cy="338396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US" sz="1100" dirty="0"/>
        </a:p>
      </cdr:txBody>
    </cdr:sp>
  </cdr:relSizeAnchor>
  <cdr:relSizeAnchor xmlns:cdr="http://schemas.openxmlformats.org/drawingml/2006/chartDrawing">
    <cdr:from>
      <cdr:x>0.2584</cdr:x>
      <cdr:y>0.86087</cdr:y>
    </cdr:from>
    <cdr:to>
      <cdr:x>0.51994</cdr:x>
      <cdr:y>0.95506</cdr:y>
    </cdr:to>
    <cdr:sp macro="" textlink="">
      <cdr:nvSpPr>
        <cdr:cNvPr id="3" name="Rectangle 2"/>
        <cdr:cNvSpPr/>
      </cdr:nvSpPr>
      <cdr:spPr>
        <a:xfrm xmlns:a="http://schemas.openxmlformats.org/drawingml/2006/main">
          <a:off x="1335307" y="3375684"/>
          <a:ext cx="1351511" cy="36933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>
          <a:spAutoFit/>
        </a:bodyPr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b="1" dirty="0"/>
            <a:t>(16-32 </a:t>
          </a:r>
          <a:r>
            <a:rPr lang="en-US" b="1" dirty="0" err="1"/>
            <a:t>ary</a:t>
          </a:r>
          <a:r>
            <a:rPr lang="en-US" b="1" dirty="0"/>
            <a:t>)</a:t>
          </a: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0.24829</cdr:x>
      <cdr:y>0.87649</cdr:y>
    </cdr:from>
    <cdr:to>
      <cdr:x>0.56136</cdr:x>
      <cdr:y>0.9689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970344" y="3172879"/>
          <a:ext cx="1223493" cy="33452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600" b="1" dirty="0" smtClean="0"/>
            <a:t>(16-32 </a:t>
          </a:r>
          <a:r>
            <a:rPr lang="en-US" sz="1600" b="1" dirty="0" err="1" smtClean="0"/>
            <a:t>ary</a:t>
          </a:r>
          <a:r>
            <a:rPr lang="en-US" sz="1600" b="1" dirty="0" smtClean="0"/>
            <a:t>)</a:t>
          </a:r>
          <a:endParaRPr lang="en-US" sz="1600" b="1" dirty="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8EE345-0A93-404D-82FF-CC251B48ABDF}" type="datetimeFigureOut">
              <a:rPr lang="en-US" smtClean="0"/>
              <a:t>10/28/18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8D5D66-CBA6-4F4D-B0C9-C75908725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8456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8D5D66-CBA6-4F4D-B0C9-C75908725BB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8014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792E39-323C-C146-941C-E995CEA70A5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6417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8D5D66-CBA6-4F4D-B0C9-C75908725BB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0711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8D5D66-CBA6-4F4D-B0C9-C75908725BB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1727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8D5D66-CBA6-4F4D-B0C9-C75908725BB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7202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792E39-323C-C146-941C-E995CEA70A5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2398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8D5D66-CBA6-4F4D-B0C9-C75908725BB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5532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8D5D66-CBA6-4F4D-B0C9-C75908725BB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4807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8D5D66-CBA6-4F4D-B0C9-C75908725BB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1982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8D5D66-CBA6-4F4D-B0C9-C75908725BB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0388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8D5D66-CBA6-4F4D-B0C9-C75908725BB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7169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8D5D66-CBA6-4F4D-B0C9-C75908725BB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8728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8D5D66-CBA6-4F4D-B0C9-C75908725BB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3085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8D5D66-CBA6-4F4D-B0C9-C75908725BB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2344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792E39-323C-C146-941C-E995CEA70A5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5280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8D5D66-CBA6-4F4D-B0C9-C75908725BB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8233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8D5D66-CBA6-4F4D-B0C9-C75908725BB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1170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8D5D66-CBA6-4F4D-B0C9-C75908725BB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5062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2662177"/>
          </a:xfrm>
          <a:prstGeom prst="rect">
            <a:avLst/>
          </a:prstGeom>
          <a:solidFill>
            <a:srgbClr val="355BB5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28263"/>
            <a:ext cx="9144000" cy="1817226"/>
          </a:xfrm>
          <a:ln>
            <a:noFill/>
          </a:ln>
        </p:spPr>
        <p:txBody>
          <a:bodyPr anchor="b"/>
          <a:lstStyle>
            <a:lvl1pPr algn="ctr">
              <a:defRPr sz="6000" b="1" i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289522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Helvetica" charset="0"/>
                <a:ea typeface="Helvetica" charset="0"/>
                <a:cs typeface="Helvetica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6077B92-6026-4044-B980-9B388F763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9967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9C529-085D-A54B-A11B-EB958B0F1EA1}" type="datetimeFigureOut">
              <a:rPr lang="en-US" smtClean="0"/>
              <a:t>10/28/18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77B92-6026-4044-B980-9B388F763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846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9C529-085D-A54B-A11B-EB958B0F1EA1}" type="datetimeFigureOut">
              <a:rPr lang="en-US" smtClean="0"/>
              <a:t>10/28/18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77B92-6026-4044-B980-9B388F763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28721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1574"/>
            <a:ext cx="12192000" cy="1069081"/>
          </a:xfrm>
          <a:prstGeom prst="rect">
            <a:avLst/>
          </a:prstGeom>
          <a:solidFill>
            <a:srgbClr val="AFCCE9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207814"/>
            <a:ext cx="10515600" cy="711321"/>
          </a:xfrm>
          <a:ln>
            <a:noFill/>
          </a:ln>
        </p:spPr>
        <p:txBody>
          <a:bodyPr>
            <a:normAutofit/>
          </a:bodyPr>
          <a:lstStyle>
            <a:lvl1pPr>
              <a:defRPr sz="4400" b="1" i="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99444"/>
            <a:ext cx="10515600" cy="4677519"/>
          </a:xfrm>
        </p:spPr>
        <p:txBody>
          <a:bodyPr>
            <a:normAutofit/>
          </a:bodyPr>
          <a:lstStyle>
            <a:lvl1pPr>
              <a:defRPr sz="3600">
                <a:latin typeface="Helvetica" charset="0"/>
                <a:ea typeface="Helvetica" charset="0"/>
                <a:cs typeface="Helvetica" charset="0"/>
              </a:defRPr>
            </a:lvl1pPr>
            <a:lvl2pPr>
              <a:defRPr sz="3200">
                <a:latin typeface="Helvetica" charset="0"/>
                <a:ea typeface="Helvetica" charset="0"/>
                <a:cs typeface="Helvetica" charset="0"/>
              </a:defRPr>
            </a:lvl2pPr>
            <a:lvl3pPr>
              <a:defRPr sz="2800">
                <a:latin typeface="Helvetica" charset="0"/>
                <a:ea typeface="Helvetica" charset="0"/>
                <a:cs typeface="Helvetica" charset="0"/>
              </a:defRPr>
            </a:lvl3pPr>
            <a:lvl4pPr>
              <a:defRPr sz="2400">
                <a:latin typeface="Helvetica" charset="0"/>
                <a:ea typeface="Helvetica" charset="0"/>
                <a:cs typeface="Helvetica" charset="0"/>
              </a:defRPr>
            </a:lvl4pPr>
            <a:lvl5pPr>
              <a:defRPr sz="2400">
                <a:latin typeface="Helvetica" charset="0"/>
                <a:ea typeface="Helvetica" charset="0"/>
                <a:cs typeface="Helvetica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9C529-085D-A54B-A11B-EB958B0F1EA1}" type="datetimeFigureOut">
              <a:rPr lang="en-US" smtClean="0"/>
              <a:t>10/28/18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6077B92-6026-4044-B980-9B388F763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6795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9C529-085D-A54B-A11B-EB958B0F1EA1}" type="datetimeFigureOut">
              <a:rPr lang="en-US" smtClean="0"/>
              <a:t>10/28/18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77B92-6026-4044-B980-9B388F763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4451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9C529-085D-A54B-A11B-EB958B0F1EA1}" type="datetimeFigureOut">
              <a:rPr lang="en-US" smtClean="0"/>
              <a:t>10/28/18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77B92-6026-4044-B980-9B388F763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4886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9C529-085D-A54B-A11B-EB958B0F1EA1}" type="datetimeFigureOut">
              <a:rPr lang="en-US" smtClean="0"/>
              <a:t>10/28/18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77B92-6026-4044-B980-9B388F763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77073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9C529-085D-A54B-A11B-EB958B0F1EA1}" type="datetimeFigureOut">
              <a:rPr lang="en-US" smtClean="0"/>
              <a:t>10/28/18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77B92-6026-4044-B980-9B388F763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071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9C529-085D-A54B-A11B-EB958B0F1EA1}" type="datetimeFigureOut">
              <a:rPr lang="en-US" smtClean="0"/>
              <a:t>10/28/18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77B92-6026-4044-B980-9B388F763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94209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9C529-085D-A54B-A11B-EB958B0F1EA1}" type="datetimeFigureOut">
              <a:rPr lang="en-US" smtClean="0"/>
              <a:t>10/28/18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77B92-6026-4044-B980-9B388F763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48002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9C529-085D-A54B-A11B-EB958B0F1EA1}" type="datetimeFigureOut">
              <a:rPr lang="en-US" smtClean="0"/>
              <a:t>10/28/18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77B92-6026-4044-B980-9B388F763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061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09C529-085D-A54B-A11B-EB958B0F1EA1}" type="datetimeFigureOut">
              <a:rPr lang="en-US" smtClean="0"/>
              <a:t>10/28/18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077B92-6026-4044-B980-9B388F763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279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chart" Target="../charts/char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4" Type="http://schemas.openxmlformats.org/officeDocument/2006/relationships/chart" Target="../charts/chart5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image" Target="../media/image3.jpeg"/><Relationship Id="rId5" Type="http://schemas.openxmlformats.org/officeDocument/2006/relationships/image" Target="../media/image4.tiff"/><Relationship Id="rId6" Type="http://schemas.openxmlformats.org/officeDocument/2006/relationships/image" Target="../media/image5.png"/><Relationship Id="rId7" Type="http://schemas.openxmlformats.org/officeDocument/2006/relationships/image" Target="../media/image6.tiff"/><Relationship Id="rId1" Type="http://schemas.openxmlformats.org/officeDocument/2006/relationships/tags" Target="../tags/tag1.x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4" Type="http://schemas.openxmlformats.org/officeDocument/2006/relationships/image" Target="../media/image7.tif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4" Type="http://schemas.openxmlformats.org/officeDocument/2006/relationships/chart" Target="../charts/chart2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8712" y="428263"/>
            <a:ext cx="11278731" cy="1817226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3600" i="1" dirty="0" err="1" smtClean="0">
                <a:solidFill>
                  <a:srgbClr val="FFFF00"/>
                </a:solidFill>
              </a:rPr>
              <a:t>Morphable</a:t>
            </a:r>
            <a:r>
              <a:rPr lang="en-US" sz="3600" i="1" dirty="0" smtClean="0">
                <a:solidFill>
                  <a:srgbClr val="FFFF00"/>
                </a:solidFill>
              </a:rPr>
              <a:t> Counters</a:t>
            </a:r>
            <a:r>
              <a:rPr lang="en-US" sz="3600" i="1" dirty="0" smtClean="0"/>
              <a:t>: </a:t>
            </a:r>
            <a:r>
              <a:rPr lang="en-US" sz="3600" dirty="0" smtClean="0"/>
              <a:t>Enabling Compact Integrity Trees for Low-Overhead Secure Memories</a:t>
            </a:r>
            <a:endParaRPr lang="en-US" sz="3200" b="0" i="1" dirty="0"/>
          </a:p>
        </p:txBody>
      </p:sp>
      <p:sp>
        <p:nvSpPr>
          <p:cNvPr id="4" name="AutoShape 2" descr="mage result for georgia buzz logo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019761" y="3501979"/>
            <a:ext cx="551111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 smtClean="0">
                <a:solidFill>
                  <a:srgbClr val="C00000"/>
                </a:solidFill>
                <a:latin typeface="Helvetica" charset="0"/>
                <a:ea typeface="Helvetica" charset="0"/>
                <a:cs typeface="Helvetica" charset="0"/>
              </a:rPr>
              <a:t>Gururaj Saileshwar</a:t>
            </a:r>
            <a:r>
              <a:rPr lang="en-US" sz="3000" b="1" baseline="30000" dirty="0" smtClean="0">
                <a:solidFill>
                  <a:srgbClr val="C00000"/>
                </a:solidFill>
                <a:latin typeface="Helvetica" charset="0"/>
                <a:ea typeface="Helvetica" charset="0"/>
                <a:cs typeface="Helvetica" charset="0"/>
              </a:rPr>
              <a:t>1</a:t>
            </a:r>
            <a:endParaRPr lang="en-US" sz="3000" b="1" baseline="30000" dirty="0">
              <a:solidFill>
                <a:srgbClr val="C00000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46880" y="2869365"/>
            <a:ext cx="3318064" cy="5411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480"/>
              </a:lnSpc>
            </a:pPr>
            <a:r>
              <a:rPr lang="en-US" sz="2600" smtClean="0">
                <a:latin typeface="Helvetica" charset="0"/>
                <a:ea typeface="Helvetica" charset="0"/>
                <a:cs typeface="Helvetica" charset="0"/>
              </a:rPr>
              <a:t>MICRO-2018</a:t>
            </a:r>
            <a:endParaRPr lang="en-US" sz="2600" dirty="0" smtClean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27864" y="4352902"/>
            <a:ext cx="21666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Helvetica" charset="0"/>
                <a:ea typeface="Helvetica" charset="0"/>
                <a:cs typeface="Helvetica" charset="0"/>
              </a:rPr>
              <a:t>Prashant Nair</a:t>
            </a:r>
            <a:r>
              <a:rPr lang="en-US" sz="2400" baseline="30000" dirty="0" smtClean="0">
                <a:latin typeface="Helvetica" charset="0"/>
                <a:ea typeface="Helvetica" charset="0"/>
                <a:cs typeface="Helvetica" charset="0"/>
              </a:rPr>
              <a:t>1</a:t>
            </a:r>
            <a:endParaRPr lang="en-US" sz="2400" baseline="300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40066" y="4335816"/>
            <a:ext cx="34117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Helvetica" charset="0"/>
                <a:ea typeface="Helvetica" charset="0"/>
                <a:cs typeface="Helvetica" charset="0"/>
              </a:rPr>
              <a:t>Prakash Ramrakhyani</a:t>
            </a:r>
            <a:r>
              <a:rPr lang="en-US" sz="2400" baseline="30000" dirty="0" smtClean="0">
                <a:latin typeface="Helvetica" charset="0"/>
                <a:ea typeface="Helvetica" charset="0"/>
                <a:cs typeface="Helvetica" charset="0"/>
              </a:rPr>
              <a:t>2</a:t>
            </a:r>
            <a:endParaRPr lang="en-US" sz="2400" baseline="300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697343" y="4352902"/>
            <a:ext cx="26830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Helvetica" charset="0"/>
                <a:ea typeface="Helvetica" charset="0"/>
                <a:cs typeface="Helvetica" charset="0"/>
              </a:rPr>
              <a:t>Wendy Elsasser</a:t>
            </a:r>
            <a:r>
              <a:rPr lang="en-US" sz="2400" baseline="30000" dirty="0" smtClean="0">
                <a:latin typeface="Helvetica" charset="0"/>
                <a:ea typeface="Helvetica" charset="0"/>
                <a:cs typeface="Helvetica" charset="0"/>
              </a:rPr>
              <a:t>2</a:t>
            </a:r>
            <a:endParaRPr lang="en-US" sz="2400" baseline="300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804530" y="4989026"/>
            <a:ext cx="30443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>
                <a:latin typeface="Helvetica" charset="0"/>
                <a:ea typeface="Helvetica" charset="0"/>
                <a:cs typeface="Helvetica" charset="0"/>
              </a:rPr>
              <a:t>Moinuddin</a:t>
            </a:r>
            <a:r>
              <a:rPr lang="en-US" sz="2400" dirty="0" smtClean="0">
                <a:latin typeface="Helvetica" charset="0"/>
                <a:ea typeface="Helvetica" charset="0"/>
                <a:cs typeface="Helvetica" charset="0"/>
              </a:rPr>
              <a:t> Qureshi</a:t>
            </a:r>
            <a:r>
              <a:rPr lang="en-US" sz="2400" baseline="30000" dirty="0" smtClean="0">
                <a:latin typeface="Helvetica" charset="0"/>
                <a:ea typeface="Helvetica" charset="0"/>
                <a:cs typeface="Helvetica" charset="0"/>
              </a:rPr>
              <a:t>1</a:t>
            </a:r>
            <a:endParaRPr lang="en-US" sz="2400" baseline="30000" dirty="0">
              <a:latin typeface="Helvetica" charset="0"/>
              <a:ea typeface="Helvetica" charset="0"/>
              <a:cs typeface="Helvetica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4353" y="5823138"/>
            <a:ext cx="1950177" cy="82296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497138" y="5823138"/>
            <a:ext cx="357215" cy="359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aseline="30000" dirty="0" smtClean="0">
                <a:latin typeface="Helvetica" charset="0"/>
                <a:ea typeface="Helvetica" charset="0"/>
                <a:cs typeface="Helvetica" charset="0"/>
              </a:rPr>
              <a:t>1</a:t>
            </a:r>
            <a:endParaRPr lang="en-US" sz="2600" baseline="300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361990" y="5823138"/>
            <a:ext cx="357215" cy="359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aseline="30000" dirty="0" smtClean="0">
                <a:latin typeface="Helvetica" charset="0"/>
                <a:ea typeface="Helvetica" charset="0"/>
                <a:cs typeface="Helvetica" charset="0"/>
              </a:rPr>
              <a:t>2</a:t>
            </a:r>
            <a:endParaRPr lang="en-US" sz="2600" baseline="30000" dirty="0">
              <a:latin typeface="Helvetica" charset="0"/>
              <a:ea typeface="Helvetica" charset="0"/>
              <a:cs typeface="Helvetica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0842" y="5914578"/>
            <a:ext cx="1260711" cy="64008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3569164" y="4989026"/>
            <a:ext cx="22184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Helvetica" charset="0"/>
                <a:ea typeface="Helvetica" charset="0"/>
                <a:cs typeface="Helvetica" charset="0"/>
              </a:rPr>
              <a:t>Jose Joao</a:t>
            </a:r>
            <a:r>
              <a:rPr lang="en-US" sz="2400" baseline="30000" dirty="0" smtClean="0">
                <a:latin typeface="Helvetica" charset="0"/>
                <a:ea typeface="Helvetica" charset="0"/>
                <a:cs typeface="Helvetica" charset="0"/>
              </a:rPr>
              <a:t>2</a:t>
            </a:r>
            <a:endParaRPr lang="en-US" sz="2400" baseline="30000" dirty="0"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143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Introduction</a:t>
            </a:r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Background and Motivation</a:t>
            </a:r>
          </a:p>
          <a:p>
            <a:endParaRPr lang="en-US" dirty="0" smtClean="0"/>
          </a:p>
          <a:p>
            <a:r>
              <a:rPr lang="en-US" b="1" dirty="0" smtClean="0"/>
              <a:t>Design</a:t>
            </a:r>
          </a:p>
          <a:p>
            <a:endParaRPr lang="en-US" b="1" i="1" dirty="0"/>
          </a:p>
          <a:p>
            <a:r>
              <a:rPr lang="en-US" dirty="0" smtClean="0"/>
              <a:t>Results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065C7-4A24-D642-9F9E-1F3494B16E8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496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Analysis of Counter Overflows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5372" y="1577534"/>
            <a:ext cx="7050474" cy="352523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886" y="1577534"/>
            <a:ext cx="7050474" cy="352523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886" y="1577534"/>
            <a:ext cx="7050474" cy="3525237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021"/>
          <a:stretch/>
        </p:blipFill>
        <p:spPr>
          <a:xfrm>
            <a:off x="2689885" y="1576849"/>
            <a:ext cx="3946773" cy="3525237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7729439" y="3220382"/>
            <a:ext cx="13373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~25% </a:t>
            </a:r>
            <a:r>
              <a:rPr lang="en-US" b="1" smtClean="0"/>
              <a:t>of overflows</a:t>
            </a:r>
            <a:endParaRPr 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4797349" y="3220382"/>
            <a:ext cx="13373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~75% of overflows</a:t>
            </a:r>
            <a:endParaRPr lang="en-US" b="1" dirty="0"/>
          </a:p>
        </p:txBody>
      </p:sp>
      <p:sp>
        <p:nvSpPr>
          <p:cNvPr id="3" name="Rectangle 2"/>
          <p:cNvSpPr/>
          <p:nvPr/>
        </p:nvSpPr>
        <p:spPr>
          <a:xfrm>
            <a:off x="6751263" y="2241092"/>
            <a:ext cx="2486866" cy="9049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All</a:t>
            </a:r>
            <a:r>
              <a:rPr lang="en-US" sz="2000" b="1" dirty="0" smtClean="0"/>
              <a:t> </a:t>
            </a:r>
            <a:r>
              <a:rPr lang="en-US" sz="2000" b="1" dirty="0" smtClean="0">
                <a:solidFill>
                  <a:schemeClr val="tx1"/>
                </a:solidFill>
              </a:rPr>
              <a:t>counters used </a:t>
            </a:r>
          </a:p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in </a:t>
            </a:r>
            <a:r>
              <a:rPr lang="en-US" sz="2000" b="1" dirty="0" err="1" smtClean="0">
                <a:solidFill>
                  <a:schemeClr val="tx1"/>
                </a:solidFill>
              </a:rPr>
              <a:t>cacheline</a:t>
            </a:r>
            <a:endParaRPr lang="en-US" sz="2000" b="1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(encryption counters)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903326" y="2213764"/>
            <a:ext cx="2760226" cy="9049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Few </a:t>
            </a:r>
            <a:r>
              <a:rPr lang="en-US" sz="2000" b="1" dirty="0" smtClean="0">
                <a:solidFill>
                  <a:schemeClr val="tx1"/>
                </a:solidFill>
              </a:rPr>
              <a:t>counters used </a:t>
            </a:r>
          </a:p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in </a:t>
            </a:r>
            <a:r>
              <a:rPr lang="en-US" sz="2000" b="1" dirty="0" err="1" smtClean="0">
                <a:solidFill>
                  <a:schemeClr val="tx1"/>
                </a:solidFill>
              </a:rPr>
              <a:t>cacheline</a:t>
            </a:r>
            <a:endParaRPr lang="en-US" sz="2000" b="1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(tree-counters)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418055" y="5304704"/>
            <a:ext cx="8124439" cy="82032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u="sng" dirty="0" smtClean="0"/>
              <a:t>Insight</a:t>
            </a:r>
            <a:r>
              <a:rPr lang="en-US" sz="2400" b="1" dirty="0" smtClean="0"/>
              <a:t>: Bimodal pattern in overflows </a:t>
            </a:r>
            <a:r>
              <a:rPr lang="en-US" sz="2400" b="1" dirty="0" smtClean="0">
                <a:sym typeface="Wingdings"/>
              </a:rPr>
              <a:t> </a:t>
            </a:r>
            <a:r>
              <a:rPr lang="en-US" sz="2400" b="1" i="1" dirty="0" err="1" smtClean="0">
                <a:solidFill>
                  <a:srgbClr val="FFC000"/>
                </a:solidFill>
              </a:rPr>
              <a:t>Morphable</a:t>
            </a:r>
            <a:r>
              <a:rPr lang="en-US" sz="2400" b="1" i="1" dirty="0" smtClean="0">
                <a:solidFill>
                  <a:srgbClr val="FFC000"/>
                </a:solidFill>
              </a:rPr>
              <a:t> Counters </a:t>
            </a:r>
          </a:p>
          <a:p>
            <a:pPr algn="ctr"/>
            <a:r>
              <a:rPr lang="en-US" sz="2400" b="1" dirty="0" smtClean="0"/>
              <a:t>with customized formats to reduce overflows</a:t>
            </a:r>
            <a:endParaRPr lang="en-US" sz="2400" b="1" i="1" dirty="0">
              <a:solidFill>
                <a:srgbClr val="FFC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 rot="16200000">
            <a:off x="1293166" y="3036868"/>
            <a:ext cx="2954134" cy="5619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Fraction of Overflows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936316" y="4716748"/>
            <a:ext cx="6400642" cy="5456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Fraction of Counter </a:t>
            </a:r>
            <a:r>
              <a:rPr lang="en-US" sz="2000" b="1" dirty="0" err="1" smtClean="0">
                <a:solidFill>
                  <a:schemeClr val="tx1"/>
                </a:solidFill>
              </a:rPr>
              <a:t>Cacheline</a:t>
            </a:r>
            <a:r>
              <a:rPr lang="en-US" sz="2000" b="1" dirty="0" smtClean="0">
                <a:solidFill>
                  <a:schemeClr val="tx1"/>
                </a:solidFill>
              </a:rPr>
              <a:t> Used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943667" y="1307505"/>
            <a:ext cx="5385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smtClean="0"/>
              <a:t>Counter Usage </a:t>
            </a:r>
            <a:r>
              <a:rPr lang="en-US" sz="2400" b="1" u="sng" dirty="0"/>
              <a:t>a</a:t>
            </a:r>
            <a:r>
              <a:rPr lang="en-US" sz="2400" b="1" u="sng" smtClean="0"/>
              <a:t>t </a:t>
            </a:r>
            <a:r>
              <a:rPr lang="en-US" sz="2400" b="1" u="sng" dirty="0" smtClean="0"/>
              <a:t>the Time of Overflow.</a:t>
            </a:r>
            <a:endParaRPr lang="en-US" sz="2400" b="1" u="sng" dirty="0"/>
          </a:p>
        </p:txBody>
      </p:sp>
    </p:spTree>
    <p:extLst>
      <p:ext uri="{BB962C8B-B14F-4D97-AF65-F5344CB8AC3E}">
        <p14:creationId xmlns:p14="http://schemas.microsoft.com/office/powerpoint/2010/main" val="1575137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3" grpId="0" animBg="1"/>
      <p:bldP spid="14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94506" y="1369430"/>
            <a:ext cx="7800109" cy="130449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982" y="225276"/>
            <a:ext cx="12649199" cy="711321"/>
          </a:xfrm>
        </p:spPr>
        <p:txBody>
          <a:bodyPr>
            <a:noAutofit/>
          </a:bodyPr>
          <a:lstStyle/>
          <a:p>
            <a:r>
              <a:rPr lang="en-US" sz="5000" dirty="0" smtClean="0">
                <a:latin typeface="+mn-lt"/>
              </a:rPr>
              <a:t>Few Counters Used: Compress Zero Counters</a:t>
            </a:r>
            <a:endParaRPr lang="en-US" sz="5000" dirty="0">
              <a:latin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69288" y="3391101"/>
            <a:ext cx="6952234" cy="1138773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400" b="1" i="1" u="sng" dirty="0" smtClean="0">
                <a:solidFill>
                  <a:srgbClr val="00B050"/>
                </a:solidFill>
              </a:rPr>
              <a:t>Insight</a:t>
            </a:r>
            <a:r>
              <a:rPr lang="en-US" sz="3400" b="1" i="1" dirty="0" smtClean="0">
                <a:solidFill>
                  <a:srgbClr val="00B050"/>
                </a:solidFill>
              </a:rPr>
              <a:t>: When few counters non-zero</a:t>
            </a:r>
            <a:r>
              <a:rPr lang="en-US" sz="3400" b="1" i="1" smtClean="0">
                <a:solidFill>
                  <a:srgbClr val="00B050"/>
                </a:solidFill>
              </a:rPr>
              <a:t>, </a:t>
            </a:r>
          </a:p>
          <a:p>
            <a:pPr algn="ctr"/>
            <a:r>
              <a:rPr lang="en-US" sz="3400" b="1" i="1" dirty="0" smtClean="0">
                <a:solidFill>
                  <a:srgbClr val="00B050"/>
                </a:solidFill>
              </a:rPr>
              <a:t>allocate bits only to them</a:t>
            </a:r>
            <a:endParaRPr lang="en-US" sz="3400" b="1" i="1" dirty="0">
              <a:solidFill>
                <a:srgbClr val="00B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-63285" y="2805243"/>
            <a:ext cx="38683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i="1" dirty="0" smtClean="0">
                <a:solidFill>
                  <a:srgbClr val="FF0000"/>
                </a:solidFill>
              </a:rPr>
              <a:t>ZCC</a:t>
            </a:r>
          </a:p>
          <a:p>
            <a:pPr algn="ctr"/>
            <a:r>
              <a:rPr lang="en-US" sz="2400" b="1" i="1" dirty="0" smtClean="0">
                <a:solidFill>
                  <a:srgbClr val="FF0000"/>
                </a:solidFill>
              </a:rPr>
              <a:t>(&lt;= 64 non-zero </a:t>
            </a:r>
            <a:r>
              <a:rPr lang="en-US" sz="2400" b="1" i="1" dirty="0" err="1" smtClean="0">
                <a:solidFill>
                  <a:srgbClr val="FF0000"/>
                </a:solidFill>
              </a:rPr>
              <a:t>ctrs</a:t>
            </a:r>
            <a:r>
              <a:rPr lang="en-US" sz="2400" b="1" i="1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652903" y="1369430"/>
            <a:ext cx="3688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/>
              <a:t>512-bit Counter </a:t>
            </a:r>
            <a:r>
              <a:rPr lang="en-US" sz="2400" b="1" u="sng" dirty="0" err="1" smtClean="0"/>
              <a:t>Cacheline</a:t>
            </a:r>
            <a:endParaRPr lang="en-US" sz="2400" b="1" u="sng" dirty="0"/>
          </a:p>
        </p:txBody>
      </p:sp>
      <p:sp>
        <p:nvSpPr>
          <p:cNvPr id="3" name="Rectangle 2"/>
          <p:cNvSpPr/>
          <p:nvPr/>
        </p:nvSpPr>
        <p:spPr>
          <a:xfrm>
            <a:off x="1330036" y="2022641"/>
            <a:ext cx="2130153" cy="5066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Major Counter</a:t>
            </a:r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3500617" y="2035466"/>
            <a:ext cx="3993318" cy="50665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Minor Counters (384-bit)</a:t>
            </a:r>
            <a:endParaRPr lang="en-US" sz="2800" b="1" dirty="0"/>
          </a:p>
        </p:txBody>
      </p:sp>
      <p:sp>
        <p:nvSpPr>
          <p:cNvPr id="16" name="Rectangle 15"/>
          <p:cNvSpPr/>
          <p:nvPr/>
        </p:nvSpPr>
        <p:spPr>
          <a:xfrm>
            <a:off x="7521325" y="2032138"/>
            <a:ext cx="1061298" cy="5066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Hash</a:t>
            </a:r>
            <a:endParaRPr lang="en-US" sz="2400" dirty="0"/>
          </a:p>
        </p:txBody>
      </p:sp>
      <p:sp>
        <p:nvSpPr>
          <p:cNvPr id="20" name="Rectangle 19"/>
          <p:cNvSpPr/>
          <p:nvPr/>
        </p:nvSpPr>
        <p:spPr>
          <a:xfrm>
            <a:off x="3500616" y="2963673"/>
            <a:ext cx="1564737" cy="73425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800" b="1" dirty="0" smtClean="0"/>
              <a:t>Is-NZ? </a:t>
            </a:r>
          </a:p>
          <a:p>
            <a:pPr algn="ctr"/>
            <a:r>
              <a:rPr lang="en-US" sz="2800" b="1" dirty="0" smtClean="0"/>
              <a:t>Bit Vector </a:t>
            </a:r>
            <a:endParaRPr lang="en-US" sz="2800" b="1" dirty="0"/>
          </a:p>
        </p:txBody>
      </p:sp>
      <p:sp>
        <p:nvSpPr>
          <p:cNvPr id="21" name="Rectangle 20"/>
          <p:cNvSpPr/>
          <p:nvPr/>
        </p:nvSpPr>
        <p:spPr>
          <a:xfrm>
            <a:off x="5115632" y="2963673"/>
            <a:ext cx="2389453" cy="737944"/>
          </a:xfrm>
          <a:prstGeom prst="rect">
            <a:avLst/>
          </a:prstGeom>
          <a:solidFill>
            <a:srgbClr val="8158B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Non-Zero Counters</a:t>
            </a:r>
            <a:endParaRPr lang="en-US" sz="28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3756587" y="3736550"/>
            <a:ext cx="15113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/>
              <a:t>128-bit</a:t>
            </a:r>
            <a:endParaRPr lang="en-US" sz="24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5747802" y="3738929"/>
            <a:ext cx="15696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256-bit</a:t>
            </a:r>
            <a:endParaRPr lang="en-US" sz="2400" b="1" dirty="0"/>
          </a:p>
        </p:txBody>
      </p:sp>
      <p:sp>
        <p:nvSpPr>
          <p:cNvPr id="24" name="Right Arrow 23"/>
          <p:cNvSpPr/>
          <p:nvPr/>
        </p:nvSpPr>
        <p:spPr>
          <a:xfrm>
            <a:off x="7634155" y="3120076"/>
            <a:ext cx="697405" cy="487055"/>
          </a:xfrm>
          <a:prstGeom prst="right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0" name="Table 29"/>
          <p:cNvGraphicFramePr>
            <a:graphicFrameLocks noGrp="1"/>
          </p:cNvGraphicFramePr>
          <p:nvPr>
            <p:extLst/>
          </p:nvPr>
        </p:nvGraphicFramePr>
        <p:xfrm>
          <a:off x="8460630" y="2943387"/>
          <a:ext cx="3489987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9250"/>
                <a:gridCol w="183073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Non-Zero </a:t>
                      </a:r>
                    </a:p>
                    <a:p>
                      <a:pPr algn="ctr"/>
                      <a:r>
                        <a:rPr lang="en-US" sz="2800" dirty="0" smtClean="0"/>
                        <a:t>Counters</a:t>
                      </a:r>
                      <a:endParaRPr lang="en-US" sz="2800" dirty="0"/>
                    </a:p>
                  </a:txBody>
                  <a:tcPr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Counter</a:t>
                      </a:r>
                    </a:p>
                    <a:p>
                      <a:pPr algn="ctr"/>
                      <a:r>
                        <a:rPr lang="en-US" sz="2800" dirty="0" smtClean="0"/>
                        <a:t>Size</a:t>
                      </a:r>
                      <a:endParaRPr lang="en-US" sz="2800" dirty="0"/>
                    </a:p>
                  </a:txBody>
                  <a:tcPr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&lt;=16 </a:t>
                      </a:r>
                      <a:r>
                        <a:rPr lang="en-US" sz="2800" b="1" dirty="0" err="1" smtClean="0"/>
                        <a:t>ctrs</a:t>
                      </a:r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16-bits/</a:t>
                      </a:r>
                      <a:r>
                        <a:rPr lang="en-US" sz="2800" b="1" dirty="0" err="1" smtClean="0"/>
                        <a:t>ctr</a:t>
                      </a:r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&lt;=32 </a:t>
                      </a:r>
                      <a:r>
                        <a:rPr lang="en-US" sz="2800" b="1" dirty="0" err="1" smtClean="0"/>
                        <a:t>ctrs</a:t>
                      </a:r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8-bits/</a:t>
                      </a:r>
                      <a:r>
                        <a:rPr lang="en-US" sz="2800" b="1" dirty="0" err="1" smtClean="0"/>
                        <a:t>ctr</a:t>
                      </a:r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600930" y="4279423"/>
            <a:ext cx="27411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i="1" dirty="0" smtClean="0"/>
              <a:t>Uniform</a:t>
            </a:r>
          </a:p>
          <a:p>
            <a:pPr algn="ctr"/>
            <a:r>
              <a:rPr lang="en-US" sz="2400" b="1" i="1" dirty="0" smtClean="0"/>
              <a:t>(&gt;64 non-zero </a:t>
            </a:r>
            <a:r>
              <a:rPr lang="en-US" sz="2400" b="1" i="1" dirty="0" err="1" smtClean="0"/>
              <a:t>ctrs</a:t>
            </a:r>
            <a:r>
              <a:rPr lang="en-US" sz="2400" b="1" i="1" dirty="0" smtClean="0"/>
              <a:t>)</a:t>
            </a:r>
            <a:endParaRPr lang="en-US" sz="2400" b="1" i="1" dirty="0"/>
          </a:p>
        </p:txBody>
      </p:sp>
      <p:sp>
        <p:nvSpPr>
          <p:cNvPr id="26" name="Rectangle 25"/>
          <p:cNvSpPr/>
          <p:nvPr/>
        </p:nvSpPr>
        <p:spPr>
          <a:xfrm>
            <a:off x="3460189" y="4529874"/>
            <a:ext cx="3993318" cy="50665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128 x </a:t>
            </a:r>
            <a:r>
              <a:rPr lang="en-US" sz="2800" b="1" smtClean="0"/>
              <a:t>3-bit Counters</a:t>
            </a:r>
            <a:endParaRPr lang="en-US" sz="2800" b="1" dirty="0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781041" y="4279423"/>
            <a:ext cx="7033225" cy="15488"/>
          </a:xfrm>
          <a:prstGeom prst="line">
            <a:avLst/>
          </a:prstGeom>
          <a:ln w="2222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1669288" y="5499536"/>
            <a:ext cx="8157028" cy="97101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/>
              <a:t>ZCC provides large </a:t>
            </a:r>
            <a:r>
              <a:rPr lang="en-US" sz="2800" b="1" dirty="0"/>
              <a:t>overflow-tolerant counters, </a:t>
            </a:r>
          </a:p>
          <a:p>
            <a:pPr algn="ctr"/>
            <a:r>
              <a:rPr lang="en-US" sz="2800" b="1" dirty="0"/>
              <a:t>when less than 25% counters are used out of 128</a:t>
            </a:r>
          </a:p>
        </p:txBody>
      </p:sp>
    </p:spTree>
    <p:extLst>
      <p:ext uri="{BB962C8B-B14F-4D97-AF65-F5344CB8AC3E}">
        <p14:creationId xmlns:p14="http://schemas.microsoft.com/office/powerpoint/2010/main" val="1646033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7" grpId="0" uiExpand="1" build="allAtOnce"/>
      <p:bldP spid="20" grpId="0" animBg="1"/>
      <p:bldP spid="21" grpId="0" animBg="1"/>
      <p:bldP spid="22" grpId="0"/>
      <p:bldP spid="23" grpId="0"/>
      <p:bldP spid="24" grpId="0" animBg="1"/>
      <p:bldP spid="25" grpId="0"/>
      <p:bldP spid="26" grpId="0" animBg="1"/>
      <p:bldP spid="1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9480376" y="4117256"/>
            <a:ext cx="27995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i="1" u="sng" dirty="0" smtClean="0">
                <a:solidFill>
                  <a:srgbClr val="00B050"/>
                </a:solidFill>
              </a:rPr>
              <a:t>No change; </a:t>
            </a:r>
          </a:p>
          <a:p>
            <a:r>
              <a:rPr lang="en-US" sz="2200" b="1" i="1" u="sng" dirty="0" smtClean="0">
                <a:solidFill>
                  <a:srgbClr val="00B050"/>
                </a:solidFill>
              </a:rPr>
              <a:t>No re-encryption;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522036" y="1346782"/>
            <a:ext cx="5285634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2E36DE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Instead </a:t>
            </a:r>
            <a:r>
              <a:rPr lang="en-US" sz="2400" smtClean="0"/>
              <a:t>of conventional </a:t>
            </a:r>
            <a:r>
              <a:rPr lang="en-US" sz="2400" i="1" smtClean="0"/>
              <a:t>(</a:t>
            </a:r>
            <a:r>
              <a:rPr lang="en-US" sz="2400" b="1" i="1" dirty="0" smtClean="0"/>
              <a:t>Major II Minor)</a:t>
            </a:r>
            <a:endParaRPr lang="en-US" sz="2400" b="1" i="1" dirty="0"/>
          </a:p>
        </p:txBody>
      </p:sp>
      <p:sp>
        <p:nvSpPr>
          <p:cNvPr id="43" name="TextBox 42"/>
          <p:cNvSpPr txBox="1"/>
          <p:nvPr/>
        </p:nvSpPr>
        <p:spPr>
          <a:xfrm>
            <a:off x="1885781" y="5651473"/>
            <a:ext cx="9005363" cy="859536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800" b="1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 smtClean="0"/>
              <a:t>Rebasing avoids counter overflow and overheads,</a:t>
            </a:r>
          </a:p>
          <a:p>
            <a:r>
              <a:rPr lang="en-US" dirty="0" smtClean="0"/>
              <a:t> </a:t>
            </a:r>
            <a:r>
              <a:rPr lang="en-US" dirty="0"/>
              <a:t>when all counters used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838200" y="3452771"/>
            <a:ext cx="10874220" cy="535577"/>
            <a:chOff x="838200" y="3452771"/>
            <a:chExt cx="10874220" cy="535577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3513" b="23797"/>
            <a:stretch/>
          </p:blipFill>
          <p:spPr>
            <a:xfrm>
              <a:off x="838200" y="3452771"/>
              <a:ext cx="10874220" cy="535577"/>
            </a:xfrm>
            <a:prstGeom prst="rect">
              <a:avLst/>
            </a:prstGeom>
          </p:spPr>
        </p:pic>
        <p:sp>
          <p:nvSpPr>
            <p:cNvPr id="4" name="TextBox 3"/>
            <p:cNvSpPr txBox="1"/>
            <p:nvPr/>
          </p:nvSpPr>
          <p:spPr>
            <a:xfrm>
              <a:off x="1205575" y="3531719"/>
              <a:ext cx="444808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400" i="1" dirty="0" smtClean="0">
                  <a:latin typeface="Times New Roman" charset="0"/>
                  <a:ea typeface="Times New Roman" charset="0"/>
                  <a:cs typeface="Times New Roman" charset="0"/>
                </a:rPr>
                <a:t>Reset Counters (Existing Design)</a:t>
              </a:r>
              <a:endParaRPr lang="en-US" sz="2400" i="1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838200" y="3456462"/>
            <a:ext cx="10874220" cy="665461"/>
            <a:chOff x="838200" y="3896727"/>
            <a:chExt cx="10874220" cy="665461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1807"/>
            <a:stretch/>
          </p:blipFill>
          <p:spPr>
            <a:xfrm>
              <a:off x="838200" y="3896727"/>
              <a:ext cx="10874220" cy="665461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/>
          </p:nvSpPr>
          <p:spPr>
            <a:xfrm>
              <a:off x="1183272" y="3968803"/>
              <a:ext cx="4453609" cy="41148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2400" i="1" dirty="0" smtClean="0">
                  <a:latin typeface="Times New Roman" charset="0"/>
                  <a:ea typeface="Times New Roman" charset="0"/>
                  <a:cs typeface="Times New Roman" charset="0"/>
                </a:rPr>
                <a:t>Rebase Counters (Avoid Overflow)</a:t>
              </a:r>
              <a:endParaRPr lang="en-US" sz="2400" i="1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838200" y="2185491"/>
            <a:ext cx="10874220" cy="1361906"/>
            <a:chOff x="838200" y="2185491"/>
            <a:chExt cx="10874220" cy="1361906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" b="42301"/>
            <a:stretch/>
          </p:blipFill>
          <p:spPr>
            <a:xfrm>
              <a:off x="838200" y="2185491"/>
              <a:ext cx="10874220" cy="1361906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1138669" y="3093115"/>
              <a:ext cx="4453610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400" i="1" dirty="0" smtClean="0">
                  <a:latin typeface="Times New Roman" charset="0"/>
                  <a:ea typeface="Times New Roman" charset="0"/>
                  <a:cs typeface="Times New Roman" charset="0"/>
                </a:rPr>
                <a:t>Overflowing Minor Counter</a:t>
              </a:r>
              <a:endParaRPr lang="en-US" sz="2400" i="1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9077728" y="4089619"/>
            <a:ext cx="39850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i="1" u="sng" dirty="0" smtClean="0">
                <a:solidFill>
                  <a:srgbClr val="FF0000"/>
                </a:solidFill>
              </a:rPr>
              <a:t>Counters changed </a:t>
            </a:r>
          </a:p>
          <a:p>
            <a:r>
              <a:rPr lang="en-US" sz="2200" b="1" i="1" u="sng" dirty="0" smtClean="0">
                <a:solidFill>
                  <a:srgbClr val="FF0000"/>
                </a:solidFill>
              </a:rPr>
              <a:t>– re-encryption needed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2319" y="207814"/>
            <a:ext cx="11475351" cy="711321"/>
          </a:xfrm>
        </p:spPr>
        <p:txBody>
          <a:bodyPr>
            <a:noAutofit/>
          </a:bodyPr>
          <a:lstStyle/>
          <a:p>
            <a:r>
              <a:rPr lang="en-US" sz="4800" dirty="0" smtClean="0">
                <a:latin typeface="+mn-lt"/>
              </a:rPr>
              <a:t>Avoiding Overflows When All Counters Used</a:t>
            </a:r>
            <a:endParaRPr lang="en-US" sz="4800" dirty="0">
              <a:latin typeface="+mn-lt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746043" y="2205256"/>
            <a:ext cx="3118257" cy="854112"/>
          </a:xfrm>
          <a:prstGeom prst="rect">
            <a:avLst/>
          </a:prstGeom>
          <a:solidFill>
            <a:schemeClr val="bg2"/>
          </a:solidFill>
          <a:ln>
            <a:solidFill>
              <a:srgbClr val="2E36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5686241" y="2223444"/>
            <a:ext cx="120910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/>
              <a:t>Major </a:t>
            </a:r>
          </a:p>
          <a:p>
            <a:pPr algn="ctr"/>
            <a:r>
              <a:rPr lang="en-US" sz="2200" b="1" dirty="0" smtClean="0"/>
              <a:t>Counter</a:t>
            </a:r>
            <a:endParaRPr lang="en-US" sz="2200" b="1" dirty="0"/>
          </a:p>
        </p:txBody>
      </p:sp>
      <p:sp>
        <p:nvSpPr>
          <p:cNvPr id="37" name="Rectangle 36"/>
          <p:cNvSpPr/>
          <p:nvPr/>
        </p:nvSpPr>
        <p:spPr>
          <a:xfrm>
            <a:off x="8771021" y="2205256"/>
            <a:ext cx="2736791" cy="8548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2E36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6619863" y="2221861"/>
            <a:ext cx="224443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/>
              <a:t>Minor Counter</a:t>
            </a:r>
          </a:p>
          <a:p>
            <a:pPr algn="ctr"/>
            <a:r>
              <a:rPr lang="en-US" sz="2200" b="1" dirty="0" smtClean="0"/>
              <a:t>(3-bit) </a:t>
            </a:r>
            <a:endParaRPr lang="en-US" sz="22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8864300" y="2208879"/>
            <a:ext cx="25482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Effective Value =</a:t>
            </a:r>
          </a:p>
          <a:p>
            <a:pPr algn="ctr"/>
            <a:r>
              <a:rPr lang="en-US" sz="2400" b="1" dirty="0"/>
              <a:t>(</a:t>
            </a:r>
            <a:r>
              <a:rPr lang="en-US" sz="2400" b="1" dirty="0" smtClean="0"/>
              <a:t>Major + Minor) </a:t>
            </a:r>
            <a:endParaRPr lang="en-US" sz="2400" b="1" dirty="0"/>
          </a:p>
        </p:txBody>
      </p:sp>
      <p:cxnSp>
        <p:nvCxnSpPr>
          <p:cNvPr id="36" name="Straight Connector 35"/>
          <p:cNvCxnSpPr>
            <a:stCxn id="34" idx="0"/>
            <a:endCxn id="7" idx="2"/>
          </p:cNvCxnSpPr>
          <p:nvPr/>
        </p:nvCxnSpPr>
        <p:spPr>
          <a:xfrm flipH="1" flipV="1">
            <a:off x="9164853" y="1808447"/>
            <a:ext cx="973572" cy="400432"/>
          </a:xfrm>
          <a:prstGeom prst="line">
            <a:avLst/>
          </a:prstGeom>
          <a:ln>
            <a:solidFill>
              <a:srgbClr val="2E36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5490921" y="3223316"/>
            <a:ext cx="461018" cy="677738"/>
            <a:chOff x="5490921" y="3223316"/>
            <a:chExt cx="461018" cy="677738"/>
          </a:xfrm>
        </p:grpSpPr>
        <p:sp>
          <p:nvSpPr>
            <p:cNvPr id="3" name="U-Turn Arrow 2"/>
            <p:cNvSpPr/>
            <p:nvPr/>
          </p:nvSpPr>
          <p:spPr>
            <a:xfrm rot="16200000" flipH="1">
              <a:off x="5433240" y="3382354"/>
              <a:ext cx="677738" cy="359661"/>
            </a:xfrm>
            <a:prstGeom prst="uturnArrow">
              <a:avLst>
                <a:gd name="adj1" fmla="val 27735"/>
                <a:gd name="adj2" fmla="val 24319"/>
                <a:gd name="adj3" fmla="val 28198"/>
                <a:gd name="adj4" fmla="val 43750"/>
                <a:gd name="adj5" fmla="val 100000"/>
              </a:avLst>
            </a:prstGeom>
            <a:solidFill>
              <a:schemeClr val="bg2"/>
            </a:solidFill>
            <a:ln>
              <a:solidFill>
                <a:srgbClr val="2E36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490921" y="3411246"/>
              <a:ext cx="311880" cy="27699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rgbClr val="2E36DE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b="1" i="1" dirty="0" smtClean="0">
                  <a:solidFill>
                    <a:schemeClr val="accent6"/>
                  </a:solidFill>
                </a:rPr>
                <a:t>+5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8544188" y="3185720"/>
            <a:ext cx="429627" cy="677738"/>
            <a:chOff x="8544188" y="3185720"/>
            <a:chExt cx="429627" cy="677738"/>
          </a:xfrm>
        </p:grpSpPr>
        <p:sp>
          <p:nvSpPr>
            <p:cNvPr id="27" name="U-Turn Arrow 26"/>
            <p:cNvSpPr/>
            <p:nvPr/>
          </p:nvSpPr>
          <p:spPr>
            <a:xfrm rot="5400000">
              <a:off x="8365375" y="3364533"/>
              <a:ext cx="677738" cy="320112"/>
            </a:xfrm>
            <a:prstGeom prst="uturnArrow">
              <a:avLst>
                <a:gd name="adj1" fmla="val 27735"/>
                <a:gd name="adj2" fmla="val 24319"/>
                <a:gd name="adj3" fmla="val 28198"/>
                <a:gd name="adj4" fmla="val 43750"/>
                <a:gd name="adj5" fmla="val 100000"/>
              </a:avLst>
            </a:prstGeom>
            <a:solidFill>
              <a:schemeClr val="bg2"/>
            </a:solidFill>
            <a:ln>
              <a:solidFill>
                <a:srgbClr val="2E36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661935" y="3407686"/>
              <a:ext cx="311880" cy="27699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rgbClr val="2E36DE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b="1" i="1" dirty="0" smtClean="0">
                  <a:solidFill>
                    <a:srgbClr val="FF0000"/>
                  </a:solidFill>
                </a:rPr>
                <a:t>-5</a:t>
              </a: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5111646" y="4121923"/>
            <a:ext cx="1783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Add smallest minor counter</a:t>
            </a:r>
            <a:endParaRPr lang="en-US" b="1" i="1" dirty="0"/>
          </a:p>
        </p:txBody>
      </p:sp>
      <p:sp>
        <p:nvSpPr>
          <p:cNvPr id="35" name="TextBox 34"/>
          <p:cNvSpPr txBox="1"/>
          <p:nvPr/>
        </p:nvSpPr>
        <p:spPr>
          <a:xfrm>
            <a:off x="6988629" y="4107376"/>
            <a:ext cx="18756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Subtract that value from all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283959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7" grpId="0" animBg="1"/>
      <p:bldP spid="43" grpId="0" animBg="1"/>
      <p:bldP spid="24" grpId="0"/>
      <p:bldP spid="24" grpId="1"/>
      <p:bldP spid="31" grpId="0" animBg="1"/>
      <p:bldP spid="32" grpId="0"/>
      <p:bldP spid="37" grpId="0" animBg="1"/>
      <p:bldP spid="33" grpId="0"/>
      <p:bldP spid="34" grpId="0"/>
      <p:bldP spid="13" grpId="0"/>
      <p:bldP spid="3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Introduction</a:t>
            </a:r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Background and Motivation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Design</a:t>
            </a:r>
            <a:endParaRPr lang="en-US" dirty="0" smtClean="0"/>
          </a:p>
          <a:p>
            <a:endParaRPr lang="en-US" b="1" i="1" dirty="0"/>
          </a:p>
          <a:p>
            <a:r>
              <a:rPr lang="en-US" b="1" dirty="0" smtClean="0"/>
              <a:t>Results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065C7-4A24-D642-9F9E-1F3494B16E8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713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0930598" y="3018045"/>
            <a:ext cx="1087856" cy="2419118"/>
            <a:chOff x="10930598" y="3018045"/>
            <a:chExt cx="1087856" cy="2419118"/>
          </a:xfrm>
        </p:grpSpPr>
        <p:sp>
          <p:nvSpPr>
            <p:cNvPr id="5" name="Rectangle 4"/>
            <p:cNvSpPr/>
            <p:nvPr/>
          </p:nvSpPr>
          <p:spPr>
            <a:xfrm>
              <a:off x="10930598" y="3018045"/>
              <a:ext cx="1087856" cy="2419118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rgbClr val="2E36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1018187" y="4473526"/>
              <a:ext cx="264103" cy="471267"/>
            </a:xfrm>
            <a:prstGeom prst="rect">
              <a:avLst/>
            </a:prstGeom>
            <a:solidFill>
              <a:schemeClr val="bg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400" y="232857"/>
            <a:ext cx="11280588" cy="711321"/>
          </a:xfrm>
        </p:spPr>
        <p:txBody>
          <a:bodyPr>
            <a:noAutofit/>
          </a:bodyPr>
          <a:lstStyle/>
          <a:p>
            <a:r>
              <a:rPr lang="en-US" dirty="0" smtClean="0"/>
              <a:t>Reduction </a:t>
            </a:r>
            <a:r>
              <a:rPr lang="en-US" smtClean="0"/>
              <a:t>in Overflows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712974" y="5660899"/>
            <a:ext cx="7588220" cy="92718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MorphCtr-128 packs 2x Counters / </a:t>
            </a:r>
            <a:r>
              <a:rPr lang="en-US" sz="2800" b="1" dirty="0" err="1" smtClean="0"/>
              <a:t>Cacheline</a:t>
            </a:r>
            <a:r>
              <a:rPr lang="en-US" sz="2800" b="1" dirty="0" smtClean="0"/>
              <a:t>, </a:t>
            </a:r>
          </a:p>
          <a:p>
            <a:pPr algn="ctr"/>
            <a:r>
              <a:rPr lang="en-US" sz="2800" b="1" dirty="0" smtClean="0"/>
              <a:t>Still, 1.6x Fewer Overflows vs SC-64</a:t>
            </a:r>
            <a:endParaRPr lang="en-US" sz="2800" b="1" i="1" dirty="0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14175409"/>
              </p:ext>
            </p:extLst>
          </p:nvPr>
        </p:nvGraphicFramePr>
        <p:xfrm>
          <a:off x="251011" y="1473201"/>
          <a:ext cx="11689977" cy="43085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3" name="Group 2"/>
          <p:cNvGrpSpPr/>
          <p:nvPr/>
        </p:nvGrpSpPr>
        <p:grpSpPr>
          <a:xfrm>
            <a:off x="6697116" y="1163948"/>
            <a:ext cx="2668240" cy="461665"/>
            <a:chOff x="1909278" y="1473200"/>
            <a:chExt cx="1824940" cy="461665"/>
          </a:xfrm>
        </p:grpSpPr>
        <p:sp>
          <p:nvSpPr>
            <p:cNvPr id="13" name="TextBox 12"/>
            <p:cNvSpPr txBox="1"/>
            <p:nvPr/>
          </p:nvSpPr>
          <p:spPr>
            <a:xfrm>
              <a:off x="2183600" y="1473200"/>
              <a:ext cx="15506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SC-64 (Baseline)</a:t>
              </a:r>
              <a:endParaRPr lang="en-US" sz="2400" b="1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909278" y="1653219"/>
              <a:ext cx="250782" cy="108169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696510" y="1547199"/>
            <a:ext cx="2669126" cy="461665"/>
            <a:chOff x="1908672" y="1710386"/>
            <a:chExt cx="1825546" cy="461665"/>
          </a:xfrm>
        </p:grpSpPr>
        <p:sp>
          <p:nvSpPr>
            <p:cNvPr id="12" name="TextBox 11"/>
            <p:cNvSpPr txBox="1"/>
            <p:nvPr/>
          </p:nvSpPr>
          <p:spPr>
            <a:xfrm>
              <a:off x="2183600" y="1710386"/>
              <a:ext cx="15506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SC-128 - </a:t>
              </a:r>
              <a:r>
                <a:rPr lang="en-US" sz="2400" b="1" dirty="0" smtClean="0">
                  <a:solidFill>
                    <a:srgbClr val="FF0000"/>
                  </a:solidFill>
                </a:rPr>
                <a:t>7.4x </a:t>
              </a:r>
              <a:endParaRPr 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908672" y="1903362"/>
              <a:ext cx="250782" cy="108169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696510" y="1934593"/>
            <a:ext cx="4942326" cy="461665"/>
            <a:chOff x="1908672" y="1917632"/>
            <a:chExt cx="3380298" cy="461665"/>
          </a:xfrm>
        </p:grpSpPr>
        <p:sp>
          <p:nvSpPr>
            <p:cNvPr id="11" name="TextBox 10"/>
            <p:cNvSpPr txBox="1"/>
            <p:nvPr/>
          </p:nvSpPr>
          <p:spPr>
            <a:xfrm>
              <a:off x="2183600" y="1917632"/>
              <a:ext cx="31053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MorphCtr-128 (ZCC-only) - </a:t>
              </a:r>
              <a:r>
                <a:rPr lang="en-US" sz="2400" b="1" dirty="0" smtClean="0">
                  <a:solidFill>
                    <a:srgbClr val="00B050"/>
                  </a:solidFill>
                </a:rPr>
                <a:t>1.4x</a:t>
              </a:r>
              <a:r>
                <a:rPr lang="en-US" sz="2400" b="1" dirty="0" smtClean="0"/>
                <a:t> </a:t>
              </a:r>
              <a:endParaRPr lang="en-US" sz="2400" b="1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08672" y="2116532"/>
              <a:ext cx="250782" cy="108169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696510" y="2340668"/>
            <a:ext cx="5262250" cy="830997"/>
            <a:chOff x="1908672" y="2154513"/>
            <a:chExt cx="3599110" cy="830997"/>
          </a:xfrm>
        </p:grpSpPr>
        <p:sp>
          <p:nvSpPr>
            <p:cNvPr id="10" name="TextBox 9"/>
            <p:cNvSpPr txBox="1"/>
            <p:nvPr/>
          </p:nvSpPr>
          <p:spPr>
            <a:xfrm>
              <a:off x="2183599" y="2154513"/>
              <a:ext cx="332418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MorphCtr-128 (</a:t>
              </a:r>
              <a:r>
                <a:rPr lang="en-US" sz="2400" b="1" dirty="0" err="1" smtClean="0"/>
                <a:t>ZCC+Rebasing</a:t>
              </a:r>
              <a:r>
                <a:rPr lang="en-US" sz="2400" b="1" dirty="0"/>
                <a:t>) - </a:t>
              </a:r>
              <a:r>
                <a:rPr lang="en-US" sz="2400" b="1" dirty="0" smtClean="0">
                  <a:solidFill>
                    <a:srgbClr val="00B050"/>
                  </a:solidFill>
                </a:rPr>
                <a:t>1.6x</a:t>
              </a:r>
              <a:r>
                <a:rPr lang="en-US" sz="2400" b="1" dirty="0" smtClean="0"/>
                <a:t> </a:t>
              </a:r>
              <a:endParaRPr lang="en-US" sz="2400" b="1" dirty="0"/>
            </a:p>
            <a:p>
              <a:endParaRPr lang="en-US" sz="2400" b="1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908672" y="2343663"/>
              <a:ext cx="250782" cy="108169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24" name="Right Arrow 23"/>
          <p:cNvSpPr/>
          <p:nvPr/>
        </p:nvSpPr>
        <p:spPr>
          <a:xfrm rot="17593920">
            <a:off x="10985509" y="3178638"/>
            <a:ext cx="425003" cy="239561"/>
          </a:xfrm>
          <a:prstGeom prst="rightArrow">
            <a:avLst/>
          </a:prstGeom>
          <a:solidFill>
            <a:srgbClr val="C0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5"/>
          <p:cNvSpPr/>
          <p:nvPr/>
        </p:nvSpPr>
        <p:spPr>
          <a:xfrm rot="4006080" flipV="1">
            <a:off x="11534597" y="3265166"/>
            <a:ext cx="425003" cy="239561"/>
          </a:xfrm>
          <a:prstGeom prst="rightArrow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own Arrow 3"/>
          <p:cNvSpPr/>
          <p:nvPr/>
        </p:nvSpPr>
        <p:spPr>
          <a:xfrm flipV="1">
            <a:off x="8875102" y="1590126"/>
            <a:ext cx="307376" cy="30334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Down Arrow 24"/>
          <p:cNvSpPr/>
          <p:nvPr/>
        </p:nvSpPr>
        <p:spPr>
          <a:xfrm rot="10800000" flipV="1">
            <a:off x="11160869" y="2024941"/>
            <a:ext cx="307376" cy="303340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Down Arrow 26"/>
          <p:cNvSpPr/>
          <p:nvPr/>
        </p:nvSpPr>
        <p:spPr>
          <a:xfrm rot="10800000" flipV="1">
            <a:off x="11807415" y="2423161"/>
            <a:ext cx="307376" cy="303340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/>
          <p:cNvGrpSpPr/>
          <p:nvPr/>
        </p:nvGrpSpPr>
        <p:grpSpPr>
          <a:xfrm flipH="1">
            <a:off x="10957999" y="3954299"/>
            <a:ext cx="356558" cy="1069502"/>
            <a:chOff x="10930598" y="3018045"/>
            <a:chExt cx="1087856" cy="2419118"/>
          </a:xfrm>
        </p:grpSpPr>
        <p:sp>
          <p:nvSpPr>
            <p:cNvPr id="30" name="Rectangle 29"/>
            <p:cNvSpPr/>
            <p:nvPr/>
          </p:nvSpPr>
          <p:spPr>
            <a:xfrm>
              <a:off x="10930598" y="3018045"/>
              <a:ext cx="1087856" cy="2419118"/>
            </a:xfrm>
            <a:prstGeom prst="rect">
              <a:avLst/>
            </a:prstGeom>
            <a:solidFill>
              <a:schemeClr val="bg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1018187" y="4473526"/>
              <a:ext cx="264103" cy="471267"/>
            </a:xfrm>
            <a:prstGeom prst="rect">
              <a:avLst/>
            </a:prstGeom>
            <a:solidFill>
              <a:schemeClr val="bg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56061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Graphic spid="7" grpId="0" uiExpand="1">
        <p:bldSub>
          <a:bldChart bld="series"/>
        </p:bldSub>
      </p:bldGraphic>
      <p:bldP spid="24" grpId="0" animBg="1"/>
      <p:bldP spid="26" grpId="0" animBg="1"/>
      <p:bldP spid="4" grpId="0" animBg="1"/>
      <p:bldP spid="25" grpId="0" animBg="1"/>
      <p:bldP spid="2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" name="Chart 4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45838262"/>
              </p:ext>
            </p:extLst>
          </p:nvPr>
        </p:nvGraphicFramePr>
        <p:xfrm>
          <a:off x="613953" y="1315779"/>
          <a:ext cx="5515914" cy="3733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3" name="Chart 4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52962843"/>
              </p:ext>
            </p:extLst>
          </p:nvPr>
        </p:nvGraphicFramePr>
        <p:xfrm>
          <a:off x="6036846" y="1228493"/>
          <a:ext cx="5885700" cy="40129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954" y="252455"/>
            <a:ext cx="11353800" cy="711321"/>
          </a:xfrm>
        </p:spPr>
        <p:txBody>
          <a:bodyPr>
            <a:normAutofit/>
          </a:bodyPr>
          <a:lstStyle/>
          <a:p>
            <a:r>
              <a:rPr lang="en-US" dirty="0" smtClean="0"/>
              <a:t>Performance Benefits</a:t>
            </a:r>
            <a:endParaRPr lang="en-US" dirty="0"/>
          </a:p>
        </p:txBody>
      </p:sp>
      <p:sp>
        <p:nvSpPr>
          <p:cNvPr id="78" name="Rectangle 77"/>
          <p:cNvSpPr/>
          <p:nvPr/>
        </p:nvSpPr>
        <p:spPr>
          <a:xfrm>
            <a:off x="555364" y="5088266"/>
            <a:ext cx="5540071" cy="8229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MorphCtr-128 reduces counter accesses, without a bloat in overflow updates</a:t>
            </a:r>
          </a:p>
        </p:txBody>
      </p:sp>
      <p:sp>
        <p:nvSpPr>
          <p:cNvPr id="62" name="Rectangle 61"/>
          <p:cNvSpPr/>
          <p:nvPr/>
        </p:nvSpPr>
        <p:spPr>
          <a:xfrm>
            <a:off x="2204290" y="2810354"/>
            <a:ext cx="557784" cy="158191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3593861" y="3283789"/>
            <a:ext cx="557784" cy="111556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4989534" y="3556057"/>
            <a:ext cx="557784" cy="85039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ight Arrow 67"/>
          <p:cNvSpPr/>
          <p:nvPr/>
        </p:nvSpPr>
        <p:spPr>
          <a:xfrm rot="561785">
            <a:off x="4274755" y="3753388"/>
            <a:ext cx="742484" cy="425799"/>
          </a:xfrm>
          <a:prstGeom prst="rightArrow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12%</a:t>
            </a:r>
            <a:endParaRPr lang="en-US" sz="2000" b="1" dirty="0"/>
          </a:p>
        </p:txBody>
      </p:sp>
      <p:sp>
        <p:nvSpPr>
          <p:cNvPr id="32" name="Rectangle 31"/>
          <p:cNvSpPr/>
          <p:nvPr/>
        </p:nvSpPr>
        <p:spPr>
          <a:xfrm>
            <a:off x="6736127" y="5093567"/>
            <a:ext cx="4782201" cy="8229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6.4% speedup vs Baseline,</a:t>
            </a:r>
          </a:p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13.5% vs state-of-the-art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38" name="Right Arrow 37"/>
          <p:cNvSpPr/>
          <p:nvPr/>
        </p:nvSpPr>
        <p:spPr>
          <a:xfrm rot="20524161">
            <a:off x="9821187" y="3651033"/>
            <a:ext cx="989903" cy="501029"/>
          </a:xfrm>
          <a:prstGeom prst="rightArrow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6.4%</a:t>
            </a:r>
            <a:endParaRPr lang="en-US" sz="2000" b="1" dirty="0"/>
          </a:p>
        </p:txBody>
      </p:sp>
      <p:sp>
        <p:nvSpPr>
          <p:cNvPr id="42" name="Right Arrow 41"/>
          <p:cNvSpPr/>
          <p:nvPr/>
        </p:nvSpPr>
        <p:spPr>
          <a:xfrm rot="20915826">
            <a:off x="8112825" y="3046329"/>
            <a:ext cx="2862165" cy="481767"/>
          </a:xfrm>
          <a:prstGeom prst="rightArrow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13.5%</a:t>
            </a:r>
            <a:endParaRPr lang="en-US" sz="2000" b="1" dirty="0"/>
          </a:p>
        </p:txBody>
      </p:sp>
      <p:sp>
        <p:nvSpPr>
          <p:cNvPr id="45" name="Right Arrow 44"/>
          <p:cNvSpPr/>
          <p:nvPr/>
        </p:nvSpPr>
        <p:spPr>
          <a:xfrm rot="816088">
            <a:off x="4232042" y="3033296"/>
            <a:ext cx="619828" cy="425799"/>
          </a:xfrm>
          <a:prstGeom prst="rightArrow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1%</a:t>
            </a:r>
            <a:endParaRPr lang="en-US" sz="2000" b="1" dirty="0"/>
          </a:p>
        </p:txBody>
      </p:sp>
      <p:grpSp>
        <p:nvGrpSpPr>
          <p:cNvPr id="33" name="Group 32"/>
          <p:cNvGrpSpPr/>
          <p:nvPr/>
        </p:nvGrpSpPr>
        <p:grpSpPr>
          <a:xfrm>
            <a:off x="4450728" y="2268811"/>
            <a:ext cx="1825545" cy="674725"/>
            <a:chOff x="5274103" y="2091610"/>
            <a:chExt cx="1978449" cy="1058870"/>
          </a:xfrm>
        </p:grpSpPr>
        <p:sp>
          <p:nvSpPr>
            <p:cNvPr id="34" name="TextBox 33"/>
            <p:cNvSpPr txBox="1"/>
            <p:nvPr/>
          </p:nvSpPr>
          <p:spPr>
            <a:xfrm>
              <a:off x="5572058" y="2570874"/>
              <a:ext cx="1680494" cy="5796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Counters</a:t>
              </a:r>
              <a:endParaRPr lang="en-US" b="1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572058" y="2091610"/>
              <a:ext cx="1680494" cy="5796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Overflow</a:t>
              </a:r>
              <a:endParaRPr lang="en-US" b="1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5274760" y="2288533"/>
              <a:ext cx="271787" cy="215250"/>
            </a:xfrm>
            <a:prstGeom prst="rect">
              <a:avLst/>
            </a:prstGeom>
            <a:solidFill>
              <a:srgbClr val="E42D2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5274103" y="2753052"/>
              <a:ext cx="271787" cy="215250"/>
            </a:xfrm>
            <a:prstGeom prst="rect">
              <a:avLst/>
            </a:prstGeom>
            <a:solidFill>
              <a:srgbClr val="8DB7E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2250361" y="6252577"/>
            <a:ext cx="8797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Note: 4 Cores, 8MB LLC, 16GB Secure Memory, 128KB Dedicated Counter Cache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13953" y="1228493"/>
            <a:ext cx="5422893" cy="36737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256500" y="1209475"/>
            <a:ext cx="5666046" cy="36737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771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4" grpId="0" uiExpand="1">
        <p:bldSub>
          <a:bldChart bld="series"/>
        </p:bldSub>
      </p:bldGraphic>
      <p:bldGraphic spid="43" grpId="0">
        <p:bldAsOne/>
      </p:bldGraphic>
      <p:bldP spid="78" grpId="0" animBg="1"/>
      <p:bldP spid="62" grpId="0" animBg="1"/>
      <p:bldP spid="70" grpId="0" animBg="1"/>
      <p:bldP spid="72" grpId="0" animBg="1"/>
      <p:bldP spid="68" grpId="0" animBg="1"/>
      <p:bldP spid="32" grpId="0" uiExpand="1" build="allAtOnce" animBg="1"/>
      <p:bldP spid="38" grpId="0" animBg="1"/>
      <p:bldP spid="42" grpId="0" animBg="1"/>
      <p:bldP spid="45" grpId="0" animBg="1"/>
      <p:bldP spid="4" grpId="0" animBg="1"/>
      <p:bldP spid="2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Storage Benefits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299971"/>
              </p:ext>
            </p:extLst>
          </p:nvPr>
        </p:nvGraphicFramePr>
        <p:xfrm>
          <a:off x="1362339" y="1350671"/>
          <a:ext cx="10336334" cy="34270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8599"/>
                <a:gridCol w="2868707"/>
                <a:gridCol w="2286000"/>
                <a:gridCol w="3123028"/>
              </a:tblGrid>
              <a:tr h="470538">
                <a:tc rowSpan="2"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Configuration</a:t>
                      </a:r>
                      <a:endParaRPr lang="en-US" sz="24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Encryption Counter</a:t>
                      </a:r>
                    </a:p>
                    <a:p>
                      <a:pPr algn="ctr"/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Storage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dirty="0" smtClean="0"/>
                    </a:p>
                  </a:txBody>
                  <a:tcPr anchor="ctr"/>
                </a:tc>
              </a:tr>
              <a:tr h="43287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smtClean="0">
                          <a:solidFill>
                            <a:schemeClr val="bg1"/>
                          </a:solidFill>
                        </a:rPr>
                        <a:t> 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smtClean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  <a:p>
                      <a:pPr algn="ctr"/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noFill/>
                  </a:tcPr>
                </a:tc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VAULT</a:t>
                      </a:r>
                      <a:endParaRPr 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1.6%</a:t>
                      </a:r>
                      <a:endParaRPr lang="en-US" sz="2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2400" b="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/>
                    </a:p>
                  </a:txBody>
                  <a:tcPr anchor="ctr">
                    <a:noFill/>
                  </a:tcPr>
                </a:tc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SC-64</a:t>
                      </a:r>
                      <a:endParaRPr 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1.6%</a:t>
                      </a:r>
                      <a:endParaRPr lang="en-US" sz="2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2400" b="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/>
                    </a:p>
                  </a:txBody>
                  <a:tcPr anchor="ctr">
                    <a:noFill/>
                  </a:tcPr>
                </a:tc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MorphCtr-128</a:t>
                      </a:r>
                      <a:endParaRPr 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0.8%</a:t>
                      </a:r>
                      <a:endParaRPr lang="en-US" sz="2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2400" b="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/>
                    </a:p>
                  </a:txBody>
                  <a:tcPr anchor="ctr">
                    <a:noFill/>
                  </a:tcPr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838200" y="5209306"/>
            <a:ext cx="10515599" cy="934399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Encryption counter storage reduced by 2X,  </a:t>
            </a:r>
          </a:p>
          <a:p>
            <a:pPr algn="ctr"/>
            <a:r>
              <a:rPr lang="en-US" sz="2800" b="1" dirty="0" smtClean="0"/>
              <a:t>Integrity-tree size reduced by 4x vs Baseline, 8.5X vs VAULT</a:t>
            </a:r>
            <a:endParaRPr lang="en-US" sz="2800" b="1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3734870"/>
              </p:ext>
            </p:extLst>
          </p:nvPr>
        </p:nvGraphicFramePr>
        <p:xfrm>
          <a:off x="1362339" y="1350671"/>
          <a:ext cx="9590746" cy="34270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8599"/>
                <a:gridCol w="2868707"/>
                <a:gridCol w="2286000"/>
                <a:gridCol w="2377440"/>
              </a:tblGrid>
              <a:tr h="470538">
                <a:tc rowSpan="2"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Configuration</a:t>
                      </a:r>
                      <a:endParaRPr lang="en-US" sz="24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Encryption Counter</a:t>
                      </a:r>
                    </a:p>
                    <a:p>
                      <a:pPr algn="ctr"/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Storage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Integrity-Tree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dirty="0" smtClean="0"/>
                    </a:p>
                  </a:txBody>
                  <a:tcPr anchor="ctr"/>
                </a:tc>
              </a:tr>
              <a:tr h="43287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bg1"/>
                          </a:solidFill>
                        </a:rPr>
                        <a:t>Storage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bg1"/>
                          </a:solidFill>
                        </a:rPr>
                        <a:t>Levels Accessed </a:t>
                      </a:r>
                    </a:p>
                    <a:p>
                      <a:pPr algn="ctr"/>
                      <a:r>
                        <a:rPr lang="en-US" sz="2200" b="1" baseline="0" dirty="0" smtClean="0">
                          <a:solidFill>
                            <a:schemeClr val="bg1"/>
                          </a:solidFill>
                        </a:rPr>
                        <a:t>(From Memory)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VAULT</a:t>
                      </a:r>
                      <a:endParaRPr 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1.6%</a:t>
                      </a:r>
                      <a:endParaRPr lang="en-US" sz="2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0.050%</a:t>
                      </a:r>
                      <a:endParaRPr lang="en-US" sz="2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4</a:t>
                      </a:r>
                      <a:endParaRPr lang="en-US" sz="2800" b="0" dirty="0"/>
                    </a:p>
                  </a:txBody>
                  <a:tcPr anchor="ctr"/>
                </a:tc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SC-64</a:t>
                      </a:r>
                      <a:endParaRPr 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1.6%</a:t>
                      </a:r>
                      <a:endParaRPr lang="en-US" sz="2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0.025%</a:t>
                      </a:r>
                      <a:endParaRPr lang="en-US" sz="2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3</a:t>
                      </a:r>
                      <a:endParaRPr lang="en-US" sz="2800" b="0" dirty="0"/>
                    </a:p>
                  </a:txBody>
                  <a:tcPr anchor="ctr"/>
                </a:tc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MorphCtr-128</a:t>
                      </a:r>
                      <a:endParaRPr 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0.8%</a:t>
                      </a:r>
                      <a:endParaRPr lang="en-US" sz="2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0.006%</a:t>
                      </a:r>
                      <a:endParaRPr lang="en-US" sz="2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2</a:t>
                      </a:r>
                      <a:endParaRPr lang="en-US" sz="2800" b="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9013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allAtOnce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9398" y="1555429"/>
            <a:ext cx="12011891" cy="418092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Aft>
                <a:spcPts val="2400"/>
              </a:spcAft>
            </a:pPr>
            <a:r>
              <a:rPr lang="en-US" sz="2800" b="1" i="1" dirty="0" err="1" smtClean="0"/>
              <a:t>Morphable</a:t>
            </a:r>
            <a:r>
              <a:rPr lang="en-US" sz="2800" b="1" i="1" dirty="0" smtClean="0"/>
              <a:t> Counters</a:t>
            </a:r>
            <a:r>
              <a:rPr lang="en-US" sz="2800" dirty="0" smtClean="0"/>
              <a:t> </a:t>
            </a:r>
            <a:r>
              <a:rPr lang="en-US" sz="2800" dirty="0" smtClean="0">
                <a:sym typeface="Wingdings"/>
              </a:rPr>
              <a:t></a:t>
            </a:r>
            <a:r>
              <a:rPr lang="en-US" sz="2800" dirty="0" smtClean="0"/>
              <a:t> reducing overheads of secure memory</a:t>
            </a:r>
          </a:p>
          <a:p>
            <a:pPr>
              <a:lnSpc>
                <a:spcPct val="110000"/>
              </a:lnSpc>
              <a:spcAft>
                <a:spcPts val="2400"/>
              </a:spcAft>
            </a:pPr>
            <a:r>
              <a:rPr lang="en-US" sz="2800" b="1" dirty="0" smtClean="0"/>
              <a:t>2x Compact &amp; 1.6x Less Overflow-Rate </a:t>
            </a:r>
            <a:r>
              <a:rPr lang="en-US" sz="2800" dirty="0" smtClean="0"/>
              <a:t>vs Split Counters</a:t>
            </a:r>
          </a:p>
          <a:p>
            <a:pPr>
              <a:lnSpc>
                <a:spcPct val="110000"/>
              </a:lnSpc>
              <a:spcAft>
                <a:spcPts val="2400"/>
              </a:spcAft>
            </a:pPr>
            <a:r>
              <a:rPr lang="en-US" sz="2800" b="1" dirty="0" smtClean="0"/>
              <a:t>For Practically Free</a:t>
            </a:r>
            <a:r>
              <a:rPr lang="en-US" sz="2800" dirty="0" smtClean="0"/>
              <a:t> </a:t>
            </a:r>
            <a:r>
              <a:rPr lang="en-US" sz="2800" dirty="0" smtClean="0">
                <a:sym typeface="Wingdings"/>
              </a:rPr>
              <a:t></a:t>
            </a:r>
            <a:r>
              <a:rPr lang="en-US" sz="2800" dirty="0" smtClean="0"/>
              <a:t> Only Encoding Change, No Loss in Security</a:t>
            </a:r>
          </a:p>
          <a:p>
            <a:pPr>
              <a:lnSpc>
                <a:spcPct val="110000"/>
              </a:lnSpc>
              <a:spcAft>
                <a:spcPts val="1200"/>
              </a:spcAft>
            </a:pPr>
            <a:r>
              <a:rPr lang="en-US" sz="2800" b="1" dirty="0" smtClean="0"/>
              <a:t>Closed 1/3</a:t>
            </a:r>
            <a:r>
              <a:rPr lang="en-US" sz="2800" b="1" baseline="30000" dirty="0" smtClean="0"/>
              <a:t>rd</a:t>
            </a:r>
            <a:r>
              <a:rPr lang="en-US" sz="2800" b="1" dirty="0" smtClean="0"/>
              <a:t> gap between State-of-the-Art &amp; Non-Secure</a:t>
            </a:r>
          </a:p>
          <a:p>
            <a:pPr lvl="1">
              <a:lnSpc>
                <a:spcPct val="50000"/>
              </a:lnSpc>
              <a:spcAft>
                <a:spcPts val="2400"/>
              </a:spcAft>
            </a:pPr>
            <a:r>
              <a:rPr lang="en-US" sz="2400" dirty="0" smtClean="0"/>
              <a:t>13.5% Speedup with 8.5x Smaller Integrity-Tree than VAULT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3708400" y="5644367"/>
            <a:ext cx="477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Thank You! </a:t>
            </a:r>
            <a:r>
              <a:rPr lang="en-US" sz="3600" b="1" i="1" dirty="0" smtClean="0"/>
              <a:t>Questions? </a:t>
            </a:r>
            <a:endParaRPr lang="en-US" sz="3600" b="1" i="1" dirty="0"/>
          </a:p>
        </p:txBody>
      </p:sp>
    </p:spTree>
    <p:extLst>
      <p:ext uri="{BB962C8B-B14F-4D97-AF65-F5344CB8AC3E}">
        <p14:creationId xmlns:p14="http://schemas.microsoft.com/office/powerpoint/2010/main" val="401154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4" descr="mage result for DRAM memor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0515" y="2858759"/>
            <a:ext cx="3467100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4547124" y="1755415"/>
            <a:ext cx="2962947" cy="548640"/>
          </a:xfrm>
          <a:prstGeom prst="rect">
            <a:avLst/>
          </a:prstGeom>
          <a:solidFill>
            <a:srgbClr val="FBE39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smtClean="0">
                <a:solidFill>
                  <a:schemeClr val="tx1"/>
                </a:solidFill>
              </a:rPr>
              <a:t>Unauthorized Writes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799227" y="1755415"/>
            <a:ext cx="2338465" cy="548640"/>
          </a:xfrm>
          <a:prstGeom prst="rect">
            <a:avLst/>
          </a:prstGeom>
          <a:solidFill>
            <a:srgbClr val="FBE39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 smtClean="0">
                <a:solidFill>
                  <a:schemeClr val="tx1"/>
                </a:solidFill>
              </a:rPr>
              <a:t>Replay Attack</a:t>
            </a:r>
            <a:endParaRPr lang="en-US" sz="2400" b="1" dirty="0">
              <a:solidFill>
                <a:schemeClr val="tx1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4091125" y="1687728"/>
            <a:ext cx="16862" cy="3474720"/>
          </a:xfrm>
          <a:prstGeom prst="line">
            <a:avLst/>
          </a:prstGeom>
          <a:ln w="1270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7956533" y="1687728"/>
            <a:ext cx="0" cy="3474720"/>
          </a:xfrm>
          <a:prstGeom prst="line">
            <a:avLst/>
          </a:prstGeom>
          <a:ln w="1270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8066751" y="2778215"/>
            <a:ext cx="3886709" cy="1801304"/>
            <a:chOff x="8064820" y="2406445"/>
            <a:chExt cx="4288046" cy="2048120"/>
          </a:xfrm>
        </p:grpSpPr>
        <p:sp>
          <p:nvSpPr>
            <p:cNvPr id="16" name="Rounded Rectangle 15"/>
            <p:cNvSpPr/>
            <p:nvPr/>
          </p:nvSpPr>
          <p:spPr>
            <a:xfrm>
              <a:off x="8064820" y="2406445"/>
              <a:ext cx="4288046" cy="204812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8236319" y="2541657"/>
              <a:ext cx="1379157" cy="863254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400" dirty="0" smtClean="0"/>
                <a:t>Processor</a:t>
              </a:r>
              <a:endParaRPr lang="en-US" sz="2400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0701951" y="2541657"/>
              <a:ext cx="1431243" cy="863256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Memory</a:t>
              </a:r>
              <a:endParaRPr lang="en-US" sz="2400" dirty="0"/>
            </a:p>
          </p:txBody>
        </p:sp>
        <p:sp>
          <p:nvSpPr>
            <p:cNvPr id="19" name="Left-Right Arrow 18"/>
            <p:cNvSpPr/>
            <p:nvPr/>
          </p:nvSpPr>
          <p:spPr>
            <a:xfrm>
              <a:off x="9617712" y="2646606"/>
              <a:ext cx="1065638" cy="625439"/>
            </a:xfrm>
            <a:prstGeom prst="leftRightArrow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776206" y="3428636"/>
              <a:ext cx="836544" cy="836544"/>
            </a:xfrm>
            <a:prstGeom prst="rect">
              <a:avLst/>
            </a:prstGeom>
          </p:spPr>
        </p:pic>
      </p:grpSp>
      <p:pic>
        <p:nvPicPr>
          <p:cNvPr id="1028" name="Picture 4" descr="mage result for DRAM memor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39" y="2661646"/>
            <a:ext cx="3467100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elated imag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141" y="3068802"/>
            <a:ext cx="2313548" cy="2319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1115938" y="3575594"/>
            <a:ext cx="2322576" cy="58521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 smtClean="0">
                <a:solidFill>
                  <a:srgbClr val="FF0000"/>
                </a:solidFill>
              </a:rPr>
              <a:t>deadbeef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114778" y="3591438"/>
            <a:ext cx="2322576" cy="58521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B050"/>
                </a:solidFill>
              </a:rPr>
              <a:t>ac348bf0</a:t>
            </a:r>
            <a:endParaRPr lang="en-US" sz="3200" b="1" dirty="0">
              <a:solidFill>
                <a:srgbClr val="00B050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838200" y="5497248"/>
            <a:ext cx="2888948" cy="731258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Data Encryption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27" name="Right Arrow 26"/>
          <p:cNvSpPr/>
          <p:nvPr/>
        </p:nvSpPr>
        <p:spPr>
          <a:xfrm>
            <a:off x="3796612" y="3348967"/>
            <a:ext cx="853364" cy="9108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4914371" y="3589064"/>
            <a:ext cx="1944076" cy="58477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4af28c09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370759" y="5500555"/>
            <a:ext cx="3467100" cy="724644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Cryptographic Signatures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891075" y="3588843"/>
            <a:ext cx="1032677" cy="58521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b="1" smtClean="0">
                <a:solidFill>
                  <a:srgbClr val="00B050"/>
                </a:solidFill>
              </a:rPr>
              <a:t>Hash</a:t>
            </a:r>
            <a:endParaRPr lang="en-US" sz="3200" b="1" dirty="0">
              <a:solidFill>
                <a:srgbClr val="00B050"/>
              </a:solidFill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5188065" y="2739790"/>
            <a:ext cx="2253439" cy="808396"/>
            <a:chOff x="5188065" y="2739790"/>
            <a:chExt cx="2253439" cy="808396"/>
          </a:xfrm>
        </p:grpSpPr>
        <p:sp>
          <p:nvSpPr>
            <p:cNvPr id="41" name="Curved Down Arrow 40"/>
            <p:cNvSpPr/>
            <p:nvPr/>
          </p:nvSpPr>
          <p:spPr>
            <a:xfrm>
              <a:off x="5188065" y="2881028"/>
              <a:ext cx="2253439" cy="667158"/>
            </a:xfrm>
            <a:prstGeom prst="curvedDown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42" name="Picture 41">
              <a:extLst>
                <a:ext uri="{FF2B5EF4-FFF2-40B4-BE49-F238E27FC236}">
                  <a16:creationId xmlns="" xmlns:a16="http://schemas.microsoft.com/office/drawing/2014/main" id="{F60679D0-0FB2-4B29-BE85-A23B2BD8AB3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144140" y="2739790"/>
              <a:ext cx="300431" cy="300431"/>
            </a:xfrm>
            <a:prstGeom prst="rect">
              <a:avLst/>
            </a:prstGeom>
          </p:spPr>
        </p:pic>
      </p:grpSp>
      <p:sp>
        <p:nvSpPr>
          <p:cNvPr id="45" name="Right Arrow 44"/>
          <p:cNvSpPr/>
          <p:nvPr/>
        </p:nvSpPr>
        <p:spPr>
          <a:xfrm flipH="1">
            <a:off x="8168777" y="3676961"/>
            <a:ext cx="1325880" cy="92354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Data0,</a:t>
            </a:r>
            <a:endParaRPr lang="en-US" baseline="-25000" dirty="0"/>
          </a:p>
          <a:p>
            <a:pPr algn="ctr"/>
            <a:r>
              <a:rPr lang="en-US" dirty="0" smtClean="0"/>
              <a:t>Hash0</a:t>
            </a:r>
          </a:p>
        </p:txBody>
      </p:sp>
      <p:sp>
        <p:nvSpPr>
          <p:cNvPr id="46" name="Right Arrow 45"/>
          <p:cNvSpPr/>
          <p:nvPr/>
        </p:nvSpPr>
        <p:spPr>
          <a:xfrm flipH="1">
            <a:off x="10443751" y="3634740"/>
            <a:ext cx="1327457" cy="925130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Data1, Hash1</a:t>
            </a:r>
            <a:endParaRPr lang="en-US" baseline="-25000" dirty="0"/>
          </a:p>
        </p:txBody>
      </p:sp>
      <p:sp>
        <p:nvSpPr>
          <p:cNvPr id="56" name="Rectangle 55"/>
          <p:cNvSpPr/>
          <p:nvPr/>
        </p:nvSpPr>
        <p:spPr>
          <a:xfrm>
            <a:off x="8205756" y="5506046"/>
            <a:ext cx="3548592" cy="722376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 smtClean="0"/>
              <a:t>Replay attack protection - focus of this work</a:t>
            </a:r>
            <a:endParaRPr lang="en-US" sz="24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7957285" y="4647644"/>
            <a:ext cx="4264664" cy="711701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/>
          <a:p>
            <a:pPr algn="ctr"/>
            <a:r>
              <a:rPr lang="en-US" sz="2200" b="1" u="sng" dirty="0">
                <a:solidFill>
                  <a:srgbClr val="FF0000"/>
                </a:solidFill>
              </a:rPr>
              <a:t>Can force re-use of keys,  </a:t>
            </a:r>
          </a:p>
          <a:p>
            <a:pPr algn="ctr"/>
            <a:r>
              <a:rPr lang="en-US" sz="2200" b="1" u="sng" dirty="0">
                <a:solidFill>
                  <a:srgbClr val="FF0000"/>
                </a:solidFill>
              </a:rPr>
              <a:t>repeat sensitive transactions etc.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95283" y="207814"/>
            <a:ext cx="11649075" cy="711321"/>
          </a:xfrm>
        </p:spPr>
        <p:txBody>
          <a:bodyPr>
            <a:normAutofit/>
          </a:bodyPr>
          <a:lstStyle/>
          <a:p>
            <a:r>
              <a:rPr lang="en-US" sz="3800" dirty="0" smtClean="0"/>
              <a:t>Securing Main-Memory against Physical Attacks</a:t>
            </a:r>
            <a:endParaRPr lang="en-US" sz="3800" dirty="0"/>
          </a:p>
        </p:txBody>
      </p:sp>
      <p:sp>
        <p:nvSpPr>
          <p:cNvPr id="33" name="Rectangle 32"/>
          <p:cNvSpPr/>
          <p:nvPr/>
        </p:nvSpPr>
        <p:spPr>
          <a:xfrm>
            <a:off x="854442" y="1755415"/>
            <a:ext cx="2888948" cy="548640"/>
          </a:xfrm>
          <a:prstGeom prst="rect">
            <a:avLst/>
          </a:prstGeom>
          <a:solidFill>
            <a:srgbClr val="FBE39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Unauthorized Reads</a:t>
            </a:r>
            <a:endParaRPr lang="en-US" sz="2400" b="1" dirty="0">
              <a:solidFill>
                <a:schemeClr val="tx1"/>
              </a:solidFill>
            </a:endParaRP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06314" y="4537714"/>
            <a:ext cx="998146" cy="968508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64961" y="3775564"/>
            <a:ext cx="998146" cy="96850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748240" y="4559870"/>
            <a:ext cx="17494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Tamper</a:t>
            </a:r>
            <a:endParaRPr lang="en-US" sz="2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5253416" y="2300397"/>
            <a:ext cx="23823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Data Verification</a:t>
            </a:r>
            <a:endParaRPr lang="en-US" sz="24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49852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221"/>
    </mc:Choice>
    <mc:Fallback xmlns="">
      <p:transition spd="slow" advTm="3722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26" grpId="0" animBg="1"/>
      <p:bldP spid="26" grpId="1" animBg="1"/>
      <p:bldP spid="31" grpId="0" animBg="1"/>
      <p:bldP spid="32" grpId="0" animBg="1"/>
      <p:bldP spid="27" grpId="0" animBg="1"/>
      <p:bldP spid="27" grpId="1" animBg="1"/>
      <p:bldP spid="37" grpId="0" animBg="1"/>
      <p:bldP spid="38" grpId="0" animBg="1"/>
      <p:bldP spid="39" grpId="0" animBg="1"/>
      <p:bldP spid="45" grpId="0" animBg="1"/>
      <p:bldP spid="46" grpId="0" animBg="1"/>
      <p:bldP spid="56" grpId="0" animBg="1"/>
      <p:bldP spid="57" grpId="0"/>
      <p:bldP spid="33" grpId="0" animBg="1"/>
      <p:bldP spid="2" grpId="0"/>
      <p:bldP spid="2" grpId="1"/>
      <p:bldP spid="4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400" y="207814"/>
            <a:ext cx="11198902" cy="71132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Replay Attack Protection with Integrity-Trees</a:t>
            </a:r>
            <a:endParaRPr lang="en-US" dirty="0"/>
          </a:p>
        </p:txBody>
      </p:sp>
      <p:sp>
        <p:nvSpPr>
          <p:cNvPr id="111" name="Triangle 110"/>
          <p:cNvSpPr/>
          <p:nvPr/>
        </p:nvSpPr>
        <p:spPr>
          <a:xfrm>
            <a:off x="3806376" y="1318138"/>
            <a:ext cx="3708085" cy="3802096"/>
          </a:xfrm>
          <a:prstGeom prst="triangle">
            <a:avLst>
              <a:gd name="adj" fmla="val 48541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/>
          <p:cNvSpPr/>
          <p:nvPr/>
        </p:nvSpPr>
        <p:spPr>
          <a:xfrm>
            <a:off x="571500" y="4415939"/>
            <a:ext cx="2931281" cy="13879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800099" y="5120235"/>
            <a:ext cx="2530930" cy="51816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smtClean="0">
                <a:solidFill>
                  <a:schemeClr val="bg1"/>
                </a:solidFill>
              </a:rPr>
              <a:t>Encrypted Data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114" name="Rounded Rectangle 113"/>
          <p:cNvSpPr/>
          <p:nvPr/>
        </p:nvSpPr>
        <p:spPr>
          <a:xfrm>
            <a:off x="800099" y="4568170"/>
            <a:ext cx="2530930" cy="40463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smtClean="0">
                <a:solidFill>
                  <a:schemeClr val="tx1"/>
                </a:solidFill>
              </a:rPr>
              <a:t>Hashes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115" name="Rounded Rectangle 114"/>
          <p:cNvSpPr/>
          <p:nvPr/>
        </p:nvSpPr>
        <p:spPr>
          <a:xfrm>
            <a:off x="4077741" y="4539821"/>
            <a:ext cx="666131" cy="404633"/>
          </a:xfrm>
          <a:prstGeom prst="roundRect">
            <a:avLst/>
          </a:prstGeom>
          <a:solidFill>
            <a:srgbClr val="FDD9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300" b="1" dirty="0" err="1" smtClean="0">
                <a:solidFill>
                  <a:schemeClr val="tx1"/>
                </a:solidFill>
              </a:rPr>
              <a:t>Ctr</a:t>
            </a:r>
            <a:endParaRPr lang="en-US" sz="2300" b="1" dirty="0">
              <a:solidFill>
                <a:schemeClr val="tx1"/>
              </a:solidFill>
            </a:endParaRPr>
          </a:p>
        </p:txBody>
      </p:sp>
      <p:sp>
        <p:nvSpPr>
          <p:cNvPr id="125" name="Rounded Rectangle 124"/>
          <p:cNvSpPr/>
          <p:nvPr/>
        </p:nvSpPr>
        <p:spPr>
          <a:xfrm>
            <a:off x="4869056" y="4539821"/>
            <a:ext cx="666131" cy="404633"/>
          </a:xfrm>
          <a:prstGeom prst="roundRect">
            <a:avLst/>
          </a:prstGeom>
          <a:solidFill>
            <a:srgbClr val="FDD9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300" b="1" dirty="0" err="1" smtClean="0">
                <a:solidFill>
                  <a:schemeClr val="tx1"/>
                </a:solidFill>
              </a:rPr>
              <a:t>Ctr</a:t>
            </a:r>
            <a:endParaRPr lang="en-US" sz="2300" b="1" dirty="0">
              <a:solidFill>
                <a:schemeClr val="tx1"/>
              </a:solidFill>
            </a:endParaRPr>
          </a:p>
        </p:txBody>
      </p:sp>
      <p:sp>
        <p:nvSpPr>
          <p:cNvPr id="126" name="Rounded Rectangle 125"/>
          <p:cNvSpPr/>
          <p:nvPr/>
        </p:nvSpPr>
        <p:spPr>
          <a:xfrm>
            <a:off x="5672308" y="4539821"/>
            <a:ext cx="666131" cy="404633"/>
          </a:xfrm>
          <a:prstGeom prst="roundRect">
            <a:avLst/>
          </a:prstGeom>
          <a:solidFill>
            <a:srgbClr val="FDD9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300" b="1" dirty="0" err="1" smtClean="0">
                <a:solidFill>
                  <a:schemeClr val="tx1"/>
                </a:solidFill>
              </a:rPr>
              <a:t>Ctr</a:t>
            </a:r>
            <a:endParaRPr lang="en-US" sz="2300" b="1" dirty="0">
              <a:solidFill>
                <a:schemeClr val="tx1"/>
              </a:solidFill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3771886" y="5120235"/>
            <a:ext cx="3722915" cy="5181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</a:rPr>
              <a:t>Counters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137" name="Rounded Rectangle 136"/>
          <p:cNvSpPr/>
          <p:nvPr/>
        </p:nvSpPr>
        <p:spPr>
          <a:xfrm>
            <a:off x="6475560" y="4539821"/>
            <a:ext cx="666131" cy="40463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300" b="1" smtClean="0">
                <a:solidFill>
                  <a:schemeClr val="tx1"/>
                </a:solidFill>
              </a:rPr>
              <a:t>Hash</a:t>
            </a:r>
            <a:endParaRPr lang="en-US" sz="2300" b="1" dirty="0">
              <a:solidFill>
                <a:schemeClr val="tx1"/>
              </a:solidFill>
            </a:endParaRPr>
          </a:p>
        </p:txBody>
      </p:sp>
      <p:sp>
        <p:nvSpPr>
          <p:cNvPr id="138" name="Rounded Rectangle 137"/>
          <p:cNvSpPr/>
          <p:nvPr/>
        </p:nvSpPr>
        <p:spPr>
          <a:xfrm>
            <a:off x="4459791" y="3926749"/>
            <a:ext cx="666131" cy="404633"/>
          </a:xfrm>
          <a:prstGeom prst="roundRect">
            <a:avLst/>
          </a:prstGeom>
          <a:solidFill>
            <a:srgbClr val="FDD9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300" b="1" dirty="0" err="1" smtClean="0">
                <a:solidFill>
                  <a:schemeClr val="tx1"/>
                </a:solidFill>
              </a:rPr>
              <a:t>Ctr</a:t>
            </a:r>
            <a:endParaRPr lang="en-US" sz="2300" b="1" dirty="0">
              <a:solidFill>
                <a:schemeClr val="tx1"/>
              </a:solidFill>
            </a:endParaRPr>
          </a:p>
        </p:txBody>
      </p:sp>
      <p:sp>
        <p:nvSpPr>
          <p:cNvPr id="139" name="Rounded Rectangle 138"/>
          <p:cNvSpPr/>
          <p:nvPr/>
        </p:nvSpPr>
        <p:spPr>
          <a:xfrm>
            <a:off x="5289126" y="3926749"/>
            <a:ext cx="666131" cy="404633"/>
          </a:xfrm>
          <a:prstGeom prst="roundRect">
            <a:avLst/>
          </a:prstGeom>
          <a:solidFill>
            <a:srgbClr val="FDD9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300" b="1" dirty="0" err="1" smtClean="0">
                <a:solidFill>
                  <a:schemeClr val="tx1"/>
                </a:solidFill>
              </a:rPr>
              <a:t>Ctr</a:t>
            </a:r>
            <a:endParaRPr lang="en-US" sz="2300" b="1" dirty="0">
              <a:solidFill>
                <a:schemeClr val="tx1"/>
              </a:solidFill>
            </a:endParaRPr>
          </a:p>
        </p:txBody>
      </p:sp>
      <p:sp>
        <p:nvSpPr>
          <p:cNvPr id="140" name="Rounded Rectangle 139"/>
          <p:cNvSpPr/>
          <p:nvPr/>
        </p:nvSpPr>
        <p:spPr>
          <a:xfrm>
            <a:off x="6119674" y="3926749"/>
            <a:ext cx="666131" cy="40463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300" b="1" smtClean="0">
                <a:solidFill>
                  <a:schemeClr val="tx1"/>
                </a:solidFill>
              </a:rPr>
              <a:t>Hash</a:t>
            </a:r>
            <a:endParaRPr lang="en-US" sz="2300" b="1" dirty="0">
              <a:solidFill>
                <a:schemeClr val="tx1"/>
              </a:solidFill>
            </a:endParaRPr>
          </a:p>
        </p:txBody>
      </p:sp>
      <p:sp>
        <p:nvSpPr>
          <p:cNvPr id="141" name="Rounded Rectangle 140"/>
          <p:cNvSpPr/>
          <p:nvPr/>
        </p:nvSpPr>
        <p:spPr>
          <a:xfrm>
            <a:off x="4670311" y="3294193"/>
            <a:ext cx="615757" cy="404633"/>
          </a:xfrm>
          <a:prstGeom prst="roundRect">
            <a:avLst/>
          </a:prstGeom>
          <a:solidFill>
            <a:srgbClr val="FDD9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300" b="1" dirty="0" err="1" smtClean="0">
                <a:solidFill>
                  <a:schemeClr val="tx1"/>
                </a:solidFill>
              </a:rPr>
              <a:t>Ctr</a:t>
            </a:r>
            <a:endParaRPr lang="en-US" sz="2300" b="1" dirty="0">
              <a:solidFill>
                <a:schemeClr val="tx1"/>
              </a:solidFill>
            </a:endParaRPr>
          </a:p>
        </p:txBody>
      </p:sp>
      <p:sp>
        <p:nvSpPr>
          <p:cNvPr id="142" name="Rounded Rectangle 141"/>
          <p:cNvSpPr/>
          <p:nvPr/>
        </p:nvSpPr>
        <p:spPr>
          <a:xfrm>
            <a:off x="5950029" y="3294193"/>
            <a:ext cx="666131" cy="40463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300" b="1" smtClean="0">
                <a:solidFill>
                  <a:schemeClr val="tx1"/>
                </a:solidFill>
              </a:rPr>
              <a:t>Hash</a:t>
            </a:r>
            <a:endParaRPr lang="en-US" sz="2300" b="1" dirty="0">
              <a:solidFill>
                <a:schemeClr val="tx1"/>
              </a:solidFill>
            </a:endParaRPr>
          </a:p>
        </p:txBody>
      </p:sp>
      <p:sp>
        <p:nvSpPr>
          <p:cNvPr id="143" name="Rounded Rectangle 142"/>
          <p:cNvSpPr/>
          <p:nvPr/>
        </p:nvSpPr>
        <p:spPr>
          <a:xfrm>
            <a:off x="4953899" y="2661089"/>
            <a:ext cx="581288" cy="404633"/>
          </a:xfrm>
          <a:prstGeom prst="roundRect">
            <a:avLst/>
          </a:prstGeom>
          <a:solidFill>
            <a:srgbClr val="FDD9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300" b="1" dirty="0" err="1" smtClean="0">
                <a:solidFill>
                  <a:schemeClr val="tx1"/>
                </a:solidFill>
              </a:rPr>
              <a:t>Ctr</a:t>
            </a:r>
            <a:endParaRPr lang="en-US" sz="2300" b="1" dirty="0">
              <a:solidFill>
                <a:schemeClr val="tx1"/>
              </a:solidFill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2521714" y="2673373"/>
            <a:ext cx="221839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/>
              <a:t>Integrity</a:t>
            </a:r>
          </a:p>
          <a:p>
            <a:pPr algn="ctr"/>
            <a:r>
              <a:rPr lang="en-US" sz="4000" b="1" dirty="0" smtClean="0"/>
              <a:t>Tree </a:t>
            </a:r>
          </a:p>
        </p:txBody>
      </p:sp>
      <p:cxnSp>
        <p:nvCxnSpPr>
          <p:cNvPr id="149" name="Straight Connector 148"/>
          <p:cNvCxnSpPr/>
          <p:nvPr/>
        </p:nvCxnSpPr>
        <p:spPr>
          <a:xfrm>
            <a:off x="1244184" y="2323475"/>
            <a:ext cx="10087696" cy="862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ounded Rectangle 156"/>
          <p:cNvSpPr/>
          <p:nvPr/>
        </p:nvSpPr>
        <p:spPr>
          <a:xfrm>
            <a:off x="4753708" y="1318138"/>
            <a:ext cx="1780675" cy="88539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rtlCol="0" anchor="ctr"/>
          <a:lstStyle/>
          <a:p>
            <a:pPr algn="ctr">
              <a:lnSpc>
                <a:spcPct val="75000"/>
              </a:lnSpc>
            </a:pPr>
            <a:r>
              <a:rPr lang="en-US" sz="3600" b="1" dirty="0" smtClean="0">
                <a:solidFill>
                  <a:schemeClr val="tx1"/>
                </a:solidFill>
              </a:rPr>
              <a:t>Secure Root</a:t>
            </a:r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160" name="TextBox 159"/>
          <p:cNvSpPr txBox="1"/>
          <p:nvPr/>
        </p:nvSpPr>
        <p:spPr>
          <a:xfrm>
            <a:off x="6640612" y="1497805"/>
            <a:ext cx="31316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Stored On-Chip</a:t>
            </a:r>
            <a:endParaRPr lang="en-US" sz="3600" b="1" dirty="0"/>
          </a:p>
        </p:txBody>
      </p:sp>
      <p:sp>
        <p:nvSpPr>
          <p:cNvPr id="164" name="U-Turn Arrow 163"/>
          <p:cNvSpPr/>
          <p:nvPr/>
        </p:nvSpPr>
        <p:spPr>
          <a:xfrm rot="10800000" flipH="1">
            <a:off x="2314790" y="5803865"/>
            <a:ext cx="2971278" cy="796675"/>
          </a:xfrm>
          <a:prstGeom prst="uturnArrow">
            <a:avLst>
              <a:gd name="adj1" fmla="val 29454"/>
              <a:gd name="adj2" fmla="val 25000"/>
              <a:gd name="adj3" fmla="val 33198"/>
              <a:gd name="adj4" fmla="val 41641"/>
              <a:gd name="adj5" fmla="val 100000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5" name="Up Arrow 164"/>
          <p:cNvSpPr/>
          <p:nvPr/>
        </p:nvSpPr>
        <p:spPr>
          <a:xfrm rot="19841117">
            <a:off x="7443739" y="2753138"/>
            <a:ext cx="636814" cy="1793792"/>
          </a:xfrm>
          <a:prstGeom prst="up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Oval 165"/>
          <p:cNvSpPr/>
          <p:nvPr/>
        </p:nvSpPr>
        <p:spPr>
          <a:xfrm>
            <a:off x="7445287" y="4464302"/>
            <a:ext cx="426293" cy="42046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1</a:t>
            </a:r>
            <a:endParaRPr lang="en-US" sz="2800" b="1" dirty="0"/>
          </a:p>
        </p:txBody>
      </p:sp>
      <p:sp>
        <p:nvSpPr>
          <p:cNvPr id="167" name="Oval 166"/>
          <p:cNvSpPr/>
          <p:nvPr/>
        </p:nvSpPr>
        <p:spPr>
          <a:xfrm>
            <a:off x="7124156" y="3865585"/>
            <a:ext cx="426293" cy="42046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2</a:t>
            </a:r>
            <a:endParaRPr lang="en-US" sz="2800" b="1" dirty="0"/>
          </a:p>
        </p:txBody>
      </p:sp>
      <p:sp>
        <p:nvSpPr>
          <p:cNvPr id="168" name="Oval 167"/>
          <p:cNvSpPr/>
          <p:nvPr/>
        </p:nvSpPr>
        <p:spPr>
          <a:xfrm>
            <a:off x="6715942" y="3147131"/>
            <a:ext cx="426293" cy="42046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3</a:t>
            </a:r>
          </a:p>
        </p:txBody>
      </p:sp>
      <p:sp>
        <p:nvSpPr>
          <p:cNvPr id="169" name="Oval 168"/>
          <p:cNvSpPr/>
          <p:nvPr/>
        </p:nvSpPr>
        <p:spPr>
          <a:xfrm>
            <a:off x="6427466" y="2581072"/>
            <a:ext cx="426293" cy="42046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4</a:t>
            </a:r>
            <a:endParaRPr lang="en-US" sz="2800" b="1" dirty="0"/>
          </a:p>
        </p:txBody>
      </p:sp>
      <p:sp>
        <p:nvSpPr>
          <p:cNvPr id="170" name="TextBox 169"/>
          <p:cNvSpPr txBox="1"/>
          <p:nvPr/>
        </p:nvSpPr>
        <p:spPr>
          <a:xfrm>
            <a:off x="8115528" y="2556271"/>
            <a:ext cx="411045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u="sng" dirty="0" smtClean="0">
                <a:solidFill>
                  <a:srgbClr val="00B050"/>
                </a:solidFill>
              </a:rPr>
              <a:t>Verifying Every Level On</a:t>
            </a:r>
            <a:r>
              <a:rPr lang="en-US" sz="3600" b="1" u="sng" dirty="0">
                <a:solidFill>
                  <a:srgbClr val="00B050"/>
                </a:solidFill>
              </a:rPr>
              <a:t> </a:t>
            </a:r>
            <a:r>
              <a:rPr lang="en-US" sz="3600" b="1" u="sng" dirty="0" smtClean="0">
                <a:solidFill>
                  <a:srgbClr val="00B050"/>
                </a:solidFill>
              </a:rPr>
              <a:t>Each Data Access</a:t>
            </a:r>
          </a:p>
          <a:p>
            <a:pPr algn="ctr"/>
            <a:r>
              <a:rPr lang="en-US" sz="3600" b="1" u="sng" dirty="0" smtClean="0">
                <a:solidFill>
                  <a:srgbClr val="00B050"/>
                </a:solidFill>
              </a:rPr>
              <a:t>Prevents Replay</a:t>
            </a:r>
          </a:p>
        </p:txBody>
      </p:sp>
      <p:sp>
        <p:nvSpPr>
          <p:cNvPr id="171" name="TextBox 170"/>
          <p:cNvSpPr txBox="1"/>
          <p:nvPr/>
        </p:nvSpPr>
        <p:spPr>
          <a:xfrm>
            <a:off x="8017373" y="4539821"/>
            <a:ext cx="3935351" cy="17543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3600" b="1" u="sng" dirty="0" smtClean="0">
                <a:solidFill>
                  <a:srgbClr val="FF0000"/>
                </a:solidFill>
              </a:rPr>
              <a:t>Causes Extra Memory Accesses </a:t>
            </a:r>
          </a:p>
          <a:p>
            <a:pPr algn="ctr"/>
            <a:r>
              <a:rPr lang="en-US" sz="3600" b="1" u="sng" dirty="0" smtClean="0">
                <a:solidFill>
                  <a:srgbClr val="FF0000"/>
                </a:solidFill>
              </a:rPr>
              <a:t>&amp; Slowdown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5608818" y="2661089"/>
            <a:ext cx="647610" cy="40463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300" b="1" smtClean="0">
                <a:solidFill>
                  <a:schemeClr val="tx1"/>
                </a:solidFill>
              </a:rPr>
              <a:t>Hash</a:t>
            </a:r>
            <a:endParaRPr lang="en-US" sz="2300" b="1" dirty="0">
              <a:solidFill>
                <a:schemeClr val="tx1"/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5321666" y="3295557"/>
            <a:ext cx="592375" cy="404633"/>
          </a:xfrm>
          <a:prstGeom prst="roundRect">
            <a:avLst/>
          </a:prstGeom>
          <a:solidFill>
            <a:srgbClr val="FDD9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300" b="1" dirty="0" err="1" smtClean="0">
                <a:solidFill>
                  <a:schemeClr val="tx1"/>
                </a:solidFill>
              </a:rPr>
              <a:t>Ctr</a:t>
            </a:r>
            <a:endParaRPr lang="en-US" sz="2300" b="1" dirty="0">
              <a:solidFill>
                <a:schemeClr val="tx1"/>
              </a:solidFill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6766721" y="5184573"/>
            <a:ext cx="666131" cy="40463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300" b="1" smtClean="0">
                <a:solidFill>
                  <a:schemeClr val="tx1"/>
                </a:solidFill>
              </a:rPr>
              <a:t>Hash</a:t>
            </a:r>
            <a:endParaRPr lang="en-US" sz="2300" b="1" dirty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27746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924"/>
    </mc:Choice>
    <mc:Fallback xmlns="">
      <p:transition spd="slow" advTm="5092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" grpId="0" animBg="1"/>
      <p:bldP spid="115" grpId="0" animBg="1"/>
      <p:bldP spid="125" grpId="0" animBg="1"/>
      <p:bldP spid="126" grpId="0" animBg="1"/>
      <p:bldP spid="137" grpId="0" animBg="1"/>
      <p:bldP spid="138" grpId="0" animBg="1"/>
      <p:bldP spid="139" grpId="0" animBg="1"/>
      <p:bldP spid="140" grpId="0" animBg="1"/>
      <p:bldP spid="141" grpId="0" animBg="1"/>
      <p:bldP spid="142" grpId="0" animBg="1"/>
      <p:bldP spid="143" grpId="0" animBg="1"/>
      <p:bldP spid="144" grpId="0"/>
      <p:bldP spid="157" grpId="0" animBg="1"/>
      <p:bldP spid="160" grpId="0"/>
      <p:bldP spid="165" grpId="0" animBg="1"/>
      <p:bldP spid="166" grpId="0" animBg="1"/>
      <p:bldP spid="167" grpId="0" animBg="1"/>
      <p:bldP spid="168" grpId="0" animBg="1"/>
      <p:bldP spid="169" grpId="0" animBg="1"/>
      <p:bldP spid="170" grpId="0"/>
      <p:bldP spid="171" grpId="0" animBg="1"/>
      <p:bldP spid="32" grpId="0" animBg="1"/>
      <p:bldP spid="33" grpId="0" animBg="1"/>
      <p:bldP spid="3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This Talk: Designing Compact Integrity Trees</a:t>
            </a:r>
            <a:endParaRPr lang="en-US" sz="3600" dirty="0"/>
          </a:p>
        </p:txBody>
      </p:sp>
      <p:sp>
        <p:nvSpPr>
          <p:cNvPr id="4" name="Triangle 3"/>
          <p:cNvSpPr/>
          <p:nvPr/>
        </p:nvSpPr>
        <p:spPr>
          <a:xfrm>
            <a:off x="437324" y="1465144"/>
            <a:ext cx="2981739" cy="2531165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Integrity</a:t>
            </a:r>
          </a:p>
          <a:p>
            <a:pPr algn="ctr"/>
            <a:r>
              <a:rPr lang="en-US" sz="2000" dirty="0" smtClean="0"/>
              <a:t> Tree</a:t>
            </a:r>
            <a:endParaRPr lang="en-US" sz="2000" dirty="0"/>
          </a:p>
        </p:txBody>
      </p:sp>
      <p:sp>
        <p:nvSpPr>
          <p:cNvPr id="5" name="Rounded Rectangle 4"/>
          <p:cNvSpPr/>
          <p:nvPr/>
        </p:nvSpPr>
        <p:spPr>
          <a:xfrm>
            <a:off x="271671" y="4177107"/>
            <a:ext cx="3313043" cy="5565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Base of the Integrity Tree</a:t>
            </a:r>
            <a:endParaRPr lang="en-US" sz="2000" dirty="0"/>
          </a:p>
        </p:txBody>
      </p:sp>
      <p:sp>
        <p:nvSpPr>
          <p:cNvPr id="6" name="Rounded Rectangle 5"/>
          <p:cNvSpPr/>
          <p:nvPr/>
        </p:nvSpPr>
        <p:spPr>
          <a:xfrm>
            <a:off x="4359968" y="4177106"/>
            <a:ext cx="2120348" cy="556591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Smaller Base</a:t>
            </a:r>
            <a:endParaRPr lang="en-US" sz="2000" dirty="0"/>
          </a:p>
        </p:txBody>
      </p:sp>
      <p:sp>
        <p:nvSpPr>
          <p:cNvPr id="7" name="Triangle 6"/>
          <p:cNvSpPr>
            <a:spLocks noChangeAspect="1"/>
          </p:cNvSpPr>
          <p:nvPr/>
        </p:nvSpPr>
        <p:spPr>
          <a:xfrm>
            <a:off x="4343214" y="2200640"/>
            <a:ext cx="2137103" cy="1769165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Integrity</a:t>
            </a:r>
          </a:p>
          <a:p>
            <a:pPr algn="ctr"/>
            <a:r>
              <a:rPr lang="en-US" dirty="0" smtClean="0"/>
              <a:t> Tree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3377556" y="2752685"/>
            <a:ext cx="1007165" cy="4770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Triangle 137"/>
          <p:cNvSpPr>
            <a:spLocks/>
          </p:cNvSpPr>
          <p:nvPr/>
        </p:nvSpPr>
        <p:spPr>
          <a:xfrm>
            <a:off x="4343592" y="2883507"/>
            <a:ext cx="2130475" cy="1085686"/>
          </a:xfrm>
          <a:prstGeom prst="triangl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182880" rtlCol="0" anchor="ctr"/>
          <a:lstStyle/>
          <a:p>
            <a:pPr algn="ctr"/>
            <a:r>
              <a:rPr lang="en-US" sz="2000" smtClean="0"/>
              <a:t>Shorter Height</a:t>
            </a:r>
            <a:endParaRPr lang="en-US" sz="2000" dirty="0"/>
          </a:p>
        </p:txBody>
      </p:sp>
      <p:grpSp>
        <p:nvGrpSpPr>
          <p:cNvPr id="149" name="Group 148"/>
          <p:cNvGrpSpPr/>
          <p:nvPr/>
        </p:nvGrpSpPr>
        <p:grpSpPr>
          <a:xfrm>
            <a:off x="7347932" y="3909281"/>
            <a:ext cx="3784418" cy="843145"/>
            <a:chOff x="3429000" y="2455216"/>
            <a:chExt cx="3784418" cy="994619"/>
          </a:xfrm>
        </p:grpSpPr>
        <p:sp>
          <p:nvSpPr>
            <p:cNvPr id="150" name="Rectangle 149"/>
            <p:cNvSpPr/>
            <p:nvPr/>
          </p:nvSpPr>
          <p:spPr>
            <a:xfrm>
              <a:off x="3429000" y="2802135"/>
              <a:ext cx="3784418" cy="6477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ounded Rectangle 150"/>
            <p:cNvSpPr/>
            <p:nvPr/>
          </p:nvSpPr>
          <p:spPr>
            <a:xfrm>
              <a:off x="3505200" y="2847855"/>
              <a:ext cx="685800" cy="51816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C1</a:t>
              </a:r>
              <a:endParaRPr lang="en-US" dirty="0"/>
            </a:p>
          </p:txBody>
        </p:sp>
        <p:sp>
          <p:nvSpPr>
            <p:cNvPr id="152" name="Rounded Rectangle 151"/>
            <p:cNvSpPr/>
            <p:nvPr/>
          </p:nvSpPr>
          <p:spPr>
            <a:xfrm>
              <a:off x="4267200" y="2870715"/>
              <a:ext cx="685800" cy="51816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C2</a:t>
              </a:r>
              <a:endParaRPr lang="en-US" dirty="0"/>
            </a:p>
          </p:txBody>
        </p:sp>
        <p:sp>
          <p:nvSpPr>
            <p:cNvPr id="153" name="Rounded Rectangle 152"/>
            <p:cNvSpPr/>
            <p:nvPr/>
          </p:nvSpPr>
          <p:spPr>
            <a:xfrm>
              <a:off x="5029200" y="2870715"/>
              <a:ext cx="685800" cy="51816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C3</a:t>
              </a:r>
              <a:endParaRPr lang="en-US" dirty="0"/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6303403" y="2455216"/>
              <a:ext cx="6858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s-IS" sz="4800" dirty="0" smtClean="0"/>
                <a:t>…</a:t>
              </a:r>
              <a:endParaRPr lang="en-US" sz="4800" dirty="0"/>
            </a:p>
          </p:txBody>
        </p:sp>
      </p:grpSp>
      <p:grpSp>
        <p:nvGrpSpPr>
          <p:cNvPr id="157" name="Group 156"/>
          <p:cNvGrpSpPr/>
          <p:nvPr/>
        </p:nvGrpSpPr>
        <p:grpSpPr>
          <a:xfrm>
            <a:off x="6900502" y="4093789"/>
            <a:ext cx="3870959" cy="840742"/>
            <a:chOff x="1851120" y="4868917"/>
            <a:chExt cx="3870959" cy="840742"/>
          </a:xfrm>
        </p:grpSpPr>
        <p:grpSp>
          <p:nvGrpSpPr>
            <p:cNvPr id="158" name="Group 157"/>
            <p:cNvGrpSpPr/>
            <p:nvPr/>
          </p:nvGrpSpPr>
          <p:grpSpPr>
            <a:xfrm>
              <a:off x="1851120" y="5163326"/>
              <a:ext cx="3870959" cy="546333"/>
              <a:chOff x="1863091" y="4649255"/>
              <a:chExt cx="3870959" cy="546333"/>
            </a:xfrm>
          </p:grpSpPr>
          <p:sp>
            <p:nvSpPr>
              <p:cNvPr id="160" name="Rectangle 159"/>
              <p:cNvSpPr/>
              <p:nvPr/>
            </p:nvSpPr>
            <p:spPr>
              <a:xfrm>
                <a:off x="1863091" y="4649255"/>
                <a:ext cx="3870959" cy="546333"/>
              </a:xfrm>
              <a:prstGeom prst="rect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1" name="Rounded Rectangle 160"/>
              <p:cNvSpPr/>
              <p:nvPr/>
            </p:nvSpPr>
            <p:spPr>
              <a:xfrm>
                <a:off x="1939290" y="4716705"/>
                <a:ext cx="281940" cy="411433"/>
              </a:xfrm>
              <a:prstGeom prst="round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dirty="0" smtClean="0"/>
                  <a:t>C1</a:t>
                </a:r>
                <a:endParaRPr lang="en-US" dirty="0"/>
              </a:p>
            </p:txBody>
          </p:sp>
          <p:sp>
            <p:nvSpPr>
              <p:cNvPr id="162" name="Rounded Rectangle 161"/>
              <p:cNvSpPr/>
              <p:nvPr/>
            </p:nvSpPr>
            <p:spPr>
              <a:xfrm>
                <a:off x="2308854" y="4716705"/>
                <a:ext cx="281940" cy="411433"/>
              </a:xfrm>
              <a:prstGeom prst="round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dirty="0" smtClean="0"/>
                  <a:t>C2</a:t>
                </a:r>
                <a:endParaRPr lang="en-US" dirty="0"/>
              </a:p>
            </p:txBody>
          </p:sp>
          <p:sp>
            <p:nvSpPr>
              <p:cNvPr id="163" name="Rounded Rectangle 162"/>
              <p:cNvSpPr/>
              <p:nvPr/>
            </p:nvSpPr>
            <p:spPr>
              <a:xfrm>
                <a:off x="2709414" y="4716705"/>
                <a:ext cx="281940" cy="411433"/>
              </a:xfrm>
              <a:prstGeom prst="round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dirty="0" smtClean="0"/>
                  <a:t>C3</a:t>
                </a:r>
                <a:endParaRPr lang="en-US" dirty="0"/>
              </a:p>
            </p:txBody>
          </p:sp>
          <p:sp>
            <p:nvSpPr>
              <p:cNvPr id="164" name="Rounded Rectangle 163"/>
              <p:cNvSpPr/>
              <p:nvPr/>
            </p:nvSpPr>
            <p:spPr>
              <a:xfrm>
                <a:off x="3109974" y="4716705"/>
                <a:ext cx="281940" cy="411433"/>
              </a:xfrm>
              <a:prstGeom prst="round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dirty="0" smtClean="0"/>
                  <a:t>C4</a:t>
                </a:r>
                <a:endParaRPr lang="en-US" dirty="0"/>
              </a:p>
            </p:txBody>
          </p:sp>
          <p:sp>
            <p:nvSpPr>
              <p:cNvPr id="165" name="Rounded Rectangle 164"/>
              <p:cNvSpPr/>
              <p:nvPr/>
            </p:nvSpPr>
            <p:spPr>
              <a:xfrm>
                <a:off x="3510534" y="4716705"/>
                <a:ext cx="281940" cy="411433"/>
              </a:xfrm>
              <a:prstGeom prst="round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dirty="0" smtClean="0"/>
                  <a:t>C5</a:t>
                </a:r>
                <a:endParaRPr lang="en-US" dirty="0"/>
              </a:p>
            </p:txBody>
          </p:sp>
          <p:sp>
            <p:nvSpPr>
              <p:cNvPr id="166" name="Rounded Rectangle 165"/>
              <p:cNvSpPr/>
              <p:nvPr/>
            </p:nvSpPr>
            <p:spPr>
              <a:xfrm>
                <a:off x="3911094" y="4716705"/>
                <a:ext cx="281940" cy="411433"/>
              </a:xfrm>
              <a:prstGeom prst="round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dirty="0" smtClean="0"/>
                  <a:t>C6</a:t>
                </a:r>
                <a:endParaRPr lang="en-US" dirty="0"/>
              </a:p>
            </p:txBody>
          </p:sp>
        </p:grpSp>
        <p:sp>
          <p:nvSpPr>
            <p:cNvPr id="159" name="TextBox 158"/>
            <p:cNvSpPr txBox="1"/>
            <p:nvPr/>
          </p:nvSpPr>
          <p:spPr>
            <a:xfrm>
              <a:off x="4719433" y="4868917"/>
              <a:ext cx="6858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s-IS" sz="4800" dirty="0" smtClean="0"/>
                <a:t>…</a:t>
              </a:r>
              <a:endParaRPr lang="en-US" sz="4800" dirty="0"/>
            </a:p>
          </p:txBody>
        </p:sp>
      </p:grpSp>
      <p:grpSp>
        <p:nvGrpSpPr>
          <p:cNvPr id="167" name="Group 166"/>
          <p:cNvGrpSpPr/>
          <p:nvPr/>
        </p:nvGrpSpPr>
        <p:grpSpPr>
          <a:xfrm>
            <a:off x="7324160" y="1965608"/>
            <a:ext cx="3784418" cy="837060"/>
            <a:chOff x="3429000" y="2462395"/>
            <a:chExt cx="3784418" cy="987440"/>
          </a:xfrm>
        </p:grpSpPr>
        <p:sp>
          <p:nvSpPr>
            <p:cNvPr id="168" name="Rectangle 167"/>
            <p:cNvSpPr/>
            <p:nvPr/>
          </p:nvSpPr>
          <p:spPr>
            <a:xfrm>
              <a:off x="3429000" y="2802135"/>
              <a:ext cx="3784418" cy="6477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Rounded Rectangle 168"/>
            <p:cNvSpPr/>
            <p:nvPr/>
          </p:nvSpPr>
          <p:spPr>
            <a:xfrm>
              <a:off x="3505200" y="2847855"/>
              <a:ext cx="685800" cy="51816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C1</a:t>
              </a:r>
              <a:endParaRPr lang="en-US" dirty="0"/>
            </a:p>
          </p:txBody>
        </p:sp>
        <p:sp>
          <p:nvSpPr>
            <p:cNvPr id="170" name="Rounded Rectangle 169"/>
            <p:cNvSpPr/>
            <p:nvPr/>
          </p:nvSpPr>
          <p:spPr>
            <a:xfrm>
              <a:off x="4267200" y="2870715"/>
              <a:ext cx="685800" cy="51816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C2</a:t>
              </a:r>
              <a:endParaRPr lang="en-US" dirty="0"/>
            </a:p>
          </p:txBody>
        </p:sp>
        <p:sp>
          <p:nvSpPr>
            <p:cNvPr id="171" name="Rounded Rectangle 170"/>
            <p:cNvSpPr/>
            <p:nvPr/>
          </p:nvSpPr>
          <p:spPr>
            <a:xfrm>
              <a:off x="5029200" y="2870715"/>
              <a:ext cx="685800" cy="51816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C3</a:t>
              </a:r>
              <a:endParaRPr lang="en-US" dirty="0"/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6306175" y="2462395"/>
              <a:ext cx="6858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s-IS" sz="4800" dirty="0" smtClean="0"/>
                <a:t>…</a:t>
              </a:r>
              <a:endParaRPr lang="en-US" sz="4800" dirty="0"/>
            </a:p>
          </p:txBody>
        </p:sp>
      </p:grpSp>
      <p:grpSp>
        <p:nvGrpSpPr>
          <p:cNvPr id="174" name="Group 173"/>
          <p:cNvGrpSpPr/>
          <p:nvPr/>
        </p:nvGrpSpPr>
        <p:grpSpPr>
          <a:xfrm>
            <a:off x="6906599" y="2162755"/>
            <a:ext cx="3870959" cy="840742"/>
            <a:chOff x="1851120" y="4868917"/>
            <a:chExt cx="3870959" cy="840742"/>
          </a:xfrm>
        </p:grpSpPr>
        <p:grpSp>
          <p:nvGrpSpPr>
            <p:cNvPr id="175" name="Group 174"/>
            <p:cNvGrpSpPr/>
            <p:nvPr/>
          </p:nvGrpSpPr>
          <p:grpSpPr>
            <a:xfrm>
              <a:off x="1851120" y="5163326"/>
              <a:ext cx="3870959" cy="546333"/>
              <a:chOff x="1863091" y="4649255"/>
              <a:chExt cx="3870959" cy="546333"/>
            </a:xfrm>
          </p:grpSpPr>
          <p:sp>
            <p:nvSpPr>
              <p:cNvPr id="177" name="Rectangle 176"/>
              <p:cNvSpPr/>
              <p:nvPr/>
            </p:nvSpPr>
            <p:spPr>
              <a:xfrm>
                <a:off x="1863091" y="4649255"/>
                <a:ext cx="3870959" cy="546333"/>
              </a:xfrm>
              <a:prstGeom prst="rect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8" name="Rounded Rectangle 177"/>
              <p:cNvSpPr/>
              <p:nvPr/>
            </p:nvSpPr>
            <p:spPr>
              <a:xfrm>
                <a:off x="1939290" y="4716705"/>
                <a:ext cx="281940" cy="411433"/>
              </a:xfrm>
              <a:prstGeom prst="round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dirty="0" smtClean="0"/>
                  <a:t>C1</a:t>
                </a:r>
                <a:endParaRPr lang="en-US" dirty="0"/>
              </a:p>
            </p:txBody>
          </p:sp>
          <p:sp>
            <p:nvSpPr>
              <p:cNvPr id="179" name="Rounded Rectangle 178"/>
              <p:cNvSpPr/>
              <p:nvPr/>
            </p:nvSpPr>
            <p:spPr>
              <a:xfrm>
                <a:off x="2308854" y="4716705"/>
                <a:ext cx="281940" cy="411433"/>
              </a:xfrm>
              <a:prstGeom prst="round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dirty="0" smtClean="0"/>
                  <a:t>C2</a:t>
                </a:r>
                <a:endParaRPr lang="en-US" dirty="0"/>
              </a:p>
            </p:txBody>
          </p:sp>
          <p:sp>
            <p:nvSpPr>
              <p:cNvPr id="180" name="Rounded Rectangle 179"/>
              <p:cNvSpPr/>
              <p:nvPr/>
            </p:nvSpPr>
            <p:spPr>
              <a:xfrm>
                <a:off x="2709414" y="4716705"/>
                <a:ext cx="281940" cy="411433"/>
              </a:xfrm>
              <a:prstGeom prst="round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dirty="0" smtClean="0"/>
                  <a:t>C3</a:t>
                </a:r>
                <a:endParaRPr lang="en-US" dirty="0"/>
              </a:p>
            </p:txBody>
          </p:sp>
          <p:sp>
            <p:nvSpPr>
              <p:cNvPr id="181" name="Rounded Rectangle 180"/>
              <p:cNvSpPr/>
              <p:nvPr/>
            </p:nvSpPr>
            <p:spPr>
              <a:xfrm>
                <a:off x="3109974" y="4716705"/>
                <a:ext cx="281940" cy="411433"/>
              </a:xfrm>
              <a:prstGeom prst="round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dirty="0" smtClean="0"/>
                  <a:t>C4</a:t>
                </a:r>
                <a:endParaRPr lang="en-US" dirty="0"/>
              </a:p>
            </p:txBody>
          </p:sp>
          <p:sp>
            <p:nvSpPr>
              <p:cNvPr id="182" name="Rounded Rectangle 181"/>
              <p:cNvSpPr/>
              <p:nvPr/>
            </p:nvSpPr>
            <p:spPr>
              <a:xfrm>
                <a:off x="3510534" y="4716705"/>
                <a:ext cx="281940" cy="411433"/>
              </a:xfrm>
              <a:prstGeom prst="round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dirty="0" smtClean="0"/>
                  <a:t>C5</a:t>
                </a:r>
                <a:endParaRPr lang="en-US" dirty="0"/>
              </a:p>
            </p:txBody>
          </p:sp>
          <p:sp>
            <p:nvSpPr>
              <p:cNvPr id="183" name="Rounded Rectangle 182"/>
              <p:cNvSpPr/>
              <p:nvPr/>
            </p:nvSpPr>
            <p:spPr>
              <a:xfrm>
                <a:off x="3911094" y="4716705"/>
                <a:ext cx="281940" cy="411433"/>
              </a:xfrm>
              <a:prstGeom prst="round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dirty="0" smtClean="0"/>
                  <a:t>C6</a:t>
                </a:r>
                <a:endParaRPr lang="en-US" dirty="0"/>
              </a:p>
            </p:txBody>
          </p:sp>
        </p:grpSp>
        <p:sp>
          <p:nvSpPr>
            <p:cNvPr id="176" name="TextBox 175"/>
            <p:cNvSpPr txBox="1"/>
            <p:nvPr/>
          </p:nvSpPr>
          <p:spPr>
            <a:xfrm>
              <a:off x="4719433" y="4868917"/>
              <a:ext cx="6858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s-IS" sz="4800" dirty="0" smtClean="0"/>
                <a:t>…</a:t>
              </a:r>
              <a:endParaRPr lang="en-US" sz="4800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7832504" y="1756124"/>
            <a:ext cx="2442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Integrity-Tree Counters</a:t>
            </a:r>
            <a:endParaRPr lang="en-US" b="1" u="sng" dirty="0"/>
          </a:p>
        </p:txBody>
      </p:sp>
      <p:sp>
        <p:nvSpPr>
          <p:cNvPr id="184" name="TextBox 183"/>
          <p:cNvSpPr txBox="1"/>
          <p:nvPr/>
        </p:nvSpPr>
        <p:spPr>
          <a:xfrm>
            <a:off x="7888774" y="3752721"/>
            <a:ext cx="2442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Encryption Counters</a:t>
            </a:r>
            <a:endParaRPr lang="en-US" b="1" u="sng" dirty="0"/>
          </a:p>
        </p:txBody>
      </p:sp>
      <p:sp>
        <p:nvSpPr>
          <p:cNvPr id="10" name="Rectangle 9"/>
          <p:cNvSpPr/>
          <p:nvPr/>
        </p:nvSpPr>
        <p:spPr>
          <a:xfrm>
            <a:off x="1234940" y="5575057"/>
            <a:ext cx="9873637" cy="78021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Goal: Pack more Counters per </a:t>
            </a:r>
            <a:r>
              <a:rPr lang="en-US" sz="2400" b="1" dirty="0" err="1" smtClean="0"/>
              <a:t>Cacheline</a:t>
            </a:r>
            <a:r>
              <a:rPr lang="en-US" sz="2400" b="1" dirty="0" smtClean="0"/>
              <a:t> for Low-Overhead Integrity Trees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499699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38" grpId="0" animBg="1"/>
      <p:bldP spid="9" grpId="0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6665844" y="2037912"/>
            <a:ext cx="5433391" cy="28974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This Talk: Designing Compact Integrity Trees</a:t>
            </a:r>
            <a:endParaRPr lang="en-US" sz="3600" dirty="0"/>
          </a:p>
        </p:txBody>
      </p:sp>
      <p:sp>
        <p:nvSpPr>
          <p:cNvPr id="18" name="TextBox 17"/>
          <p:cNvSpPr txBox="1"/>
          <p:nvPr/>
        </p:nvSpPr>
        <p:spPr>
          <a:xfrm>
            <a:off x="7996004" y="2402345"/>
            <a:ext cx="437671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endParaRPr lang="en-US" sz="2400" b="1" u="sng" dirty="0" smtClean="0"/>
          </a:p>
          <a:p>
            <a:pPr marL="742950" lvl="1" indent="-285750">
              <a:buFont typeface="Arial" charset="0"/>
              <a:buChar char="•"/>
            </a:pPr>
            <a:r>
              <a:rPr lang="en-US" sz="2400" b="1" dirty="0" smtClean="0"/>
              <a:t>8.5x smaller </a:t>
            </a:r>
            <a:r>
              <a:rPr lang="en-US" sz="2400" dirty="0" smtClean="0"/>
              <a:t>vs VAULT</a:t>
            </a:r>
            <a:r>
              <a:rPr lang="en-US" sz="2400" baseline="30000" dirty="0" smtClean="0"/>
              <a:t>1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b="1" dirty="0" smtClean="0"/>
              <a:t>4x smaller </a:t>
            </a:r>
            <a:r>
              <a:rPr lang="en-US" sz="2400" dirty="0" smtClean="0"/>
              <a:t>vs Baseline</a:t>
            </a:r>
          </a:p>
          <a:p>
            <a:pPr marL="742950" lvl="1" indent="-285750">
              <a:buFont typeface="Arial" charset="0"/>
              <a:buChar char="•"/>
            </a:pPr>
            <a:endParaRPr lang="en-US" sz="2400" dirty="0"/>
          </a:p>
          <a:p>
            <a:pPr marL="742950" lvl="1" indent="-285750">
              <a:buFont typeface="Arial" charset="0"/>
              <a:buChar char="•"/>
            </a:pPr>
            <a:r>
              <a:rPr lang="en-US" sz="2400" b="1" dirty="0" smtClean="0"/>
              <a:t>13.5% </a:t>
            </a:r>
            <a:r>
              <a:rPr lang="en-US" sz="2400" dirty="0" smtClean="0"/>
              <a:t>vs VAULT</a:t>
            </a:r>
            <a:r>
              <a:rPr lang="en-US" sz="2400" baseline="30000" dirty="0" smtClean="0"/>
              <a:t>1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b="1" dirty="0" smtClean="0"/>
              <a:t>6.3% </a:t>
            </a:r>
            <a:r>
              <a:rPr lang="en-US" sz="2400" dirty="0" smtClean="0"/>
              <a:t>vs Baseline</a:t>
            </a:r>
            <a:endParaRPr lang="en-US" sz="2400" dirty="0"/>
          </a:p>
        </p:txBody>
      </p:sp>
      <p:sp>
        <p:nvSpPr>
          <p:cNvPr id="19" name="Rounded Rectangle 18"/>
          <p:cNvSpPr/>
          <p:nvPr/>
        </p:nvSpPr>
        <p:spPr>
          <a:xfrm>
            <a:off x="6794863" y="3920803"/>
            <a:ext cx="1607770" cy="695461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Speedup</a:t>
            </a:r>
            <a:endParaRPr lang="en-US" sz="2000" b="1" dirty="0"/>
          </a:p>
        </p:txBody>
      </p:sp>
      <p:sp>
        <p:nvSpPr>
          <p:cNvPr id="20" name="Rounded Rectangle 19"/>
          <p:cNvSpPr/>
          <p:nvPr/>
        </p:nvSpPr>
        <p:spPr>
          <a:xfrm>
            <a:off x="6808117" y="2898184"/>
            <a:ext cx="1594516" cy="597468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smtClean="0"/>
              <a:t>Tree-Size</a:t>
            </a:r>
            <a:endParaRPr lang="en-US" sz="20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7493365" y="2223943"/>
            <a:ext cx="32202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/>
              <a:t>Benefits of Our Design</a:t>
            </a:r>
            <a:endParaRPr lang="en-US" sz="2400" b="1" u="sng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6883373" y="3654181"/>
            <a:ext cx="4977323" cy="0"/>
          </a:xfrm>
          <a:prstGeom prst="line">
            <a:avLst/>
          </a:prstGeom>
          <a:ln w="12700"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996004" y="5075102"/>
            <a:ext cx="4103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 VAULT - </a:t>
            </a:r>
            <a:r>
              <a:rPr lang="en-US" dirty="0" err="1" smtClean="0"/>
              <a:t>Taassori</a:t>
            </a:r>
            <a:r>
              <a:rPr lang="en-US" dirty="0" smtClean="0"/>
              <a:t> et al., </a:t>
            </a:r>
            <a:r>
              <a:rPr lang="en-US" i="1" dirty="0" smtClean="0"/>
              <a:t>ASPLOS</a:t>
            </a:r>
            <a:r>
              <a:rPr lang="en-US" i="1" dirty="0"/>
              <a:t>, </a:t>
            </a:r>
            <a:r>
              <a:rPr lang="en-US" i="1" dirty="0" smtClean="0"/>
              <a:t>2018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9" name="Triangle 28"/>
          <p:cNvSpPr/>
          <p:nvPr/>
        </p:nvSpPr>
        <p:spPr>
          <a:xfrm>
            <a:off x="437324" y="1465144"/>
            <a:ext cx="2981739" cy="2531165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Integrity</a:t>
            </a:r>
          </a:p>
          <a:p>
            <a:pPr algn="ctr"/>
            <a:r>
              <a:rPr lang="en-US" sz="2000" dirty="0" smtClean="0"/>
              <a:t> Tree</a:t>
            </a:r>
            <a:endParaRPr lang="en-US" sz="2000" dirty="0"/>
          </a:p>
        </p:txBody>
      </p:sp>
      <p:sp>
        <p:nvSpPr>
          <p:cNvPr id="30" name="Rounded Rectangle 29"/>
          <p:cNvSpPr/>
          <p:nvPr/>
        </p:nvSpPr>
        <p:spPr>
          <a:xfrm>
            <a:off x="271671" y="4177107"/>
            <a:ext cx="3313043" cy="5565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Base of the Integrity Tree</a:t>
            </a:r>
            <a:endParaRPr lang="en-US" sz="2000" dirty="0"/>
          </a:p>
        </p:txBody>
      </p:sp>
      <p:sp>
        <p:nvSpPr>
          <p:cNvPr id="31" name="Rounded Rectangle 30"/>
          <p:cNvSpPr/>
          <p:nvPr/>
        </p:nvSpPr>
        <p:spPr>
          <a:xfrm>
            <a:off x="4359968" y="4177106"/>
            <a:ext cx="2120348" cy="556591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Smaller Base</a:t>
            </a:r>
            <a:endParaRPr lang="en-US" sz="2000" dirty="0"/>
          </a:p>
        </p:txBody>
      </p:sp>
      <p:sp>
        <p:nvSpPr>
          <p:cNvPr id="32" name="Triangle 31"/>
          <p:cNvSpPr>
            <a:spLocks noChangeAspect="1"/>
          </p:cNvSpPr>
          <p:nvPr/>
        </p:nvSpPr>
        <p:spPr>
          <a:xfrm>
            <a:off x="4343214" y="2200640"/>
            <a:ext cx="2137103" cy="1769165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Integrity</a:t>
            </a:r>
          </a:p>
          <a:p>
            <a:pPr algn="ctr"/>
            <a:r>
              <a:rPr lang="en-US" dirty="0" smtClean="0"/>
              <a:t> Tree</a:t>
            </a:r>
            <a:endParaRPr lang="en-US" dirty="0"/>
          </a:p>
        </p:txBody>
      </p:sp>
      <p:sp>
        <p:nvSpPr>
          <p:cNvPr id="33" name="Right Arrow 32"/>
          <p:cNvSpPr/>
          <p:nvPr/>
        </p:nvSpPr>
        <p:spPr>
          <a:xfrm>
            <a:off x="3377556" y="2752685"/>
            <a:ext cx="1007165" cy="4770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riangle 33"/>
          <p:cNvSpPr>
            <a:spLocks/>
          </p:cNvSpPr>
          <p:nvPr/>
        </p:nvSpPr>
        <p:spPr>
          <a:xfrm>
            <a:off x="4343592" y="2883507"/>
            <a:ext cx="2130475" cy="1085686"/>
          </a:xfrm>
          <a:prstGeom prst="triangl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182880" rtlCol="0" anchor="ctr"/>
          <a:lstStyle/>
          <a:p>
            <a:pPr algn="ctr"/>
            <a:r>
              <a:rPr lang="en-US" sz="2000" smtClean="0"/>
              <a:t>Shorter Height</a:t>
            </a:r>
            <a:endParaRPr lang="en-US" sz="2000" dirty="0"/>
          </a:p>
        </p:txBody>
      </p:sp>
      <p:sp>
        <p:nvSpPr>
          <p:cNvPr id="17" name="Rectangle 16"/>
          <p:cNvSpPr/>
          <p:nvPr/>
        </p:nvSpPr>
        <p:spPr>
          <a:xfrm>
            <a:off x="1234940" y="5575057"/>
            <a:ext cx="9873637" cy="78021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Goal: Pack more Counters per </a:t>
            </a:r>
            <a:r>
              <a:rPr lang="en-US" sz="2400" b="1" dirty="0" err="1" smtClean="0"/>
              <a:t>Cacheline</a:t>
            </a:r>
            <a:r>
              <a:rPr lang="en-US" sz="2400" b="1" dirty="0" smtClean="0"/>
              <a:t> for Low-Overhead Integrity Trees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138962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Introduction</a:t>
            </a:r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b="1" dirty="0" smtClean="0"/>
              <a:t>Background and Motivation</a:t>
            </a:r>
          </a:p>
          <a:p>
            <a:endParaRPr lang="en-US" dirty="0" smtClean="0"/>
          </a:p>
          <a:p>
            <a:r>
              <a:rPr lang="en-US" dirty="0" smtClean="0"/>
              <a:t>Design</a:t>
            </a:r>
          </a:p>
          <a:p>
            <a:endParaRPr lang="en-US" b="1" i="1" dirty="0"/>
          </a:p>
          <a:p>
            <a:r>
              <a:rPr lang="en-US" dirty="0" smtClean="0"/>
              <a:t>Results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065C7-4A24-D642-9F9E-1F3494B16E8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29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6475"/>
            <a:ext cx="10515600" cy="711321"/>
          </a:xfrm>
        </p:spPr>
        <p:txBody>
          <a:bodyPr>
            <a:normAutofit/>
          </a:bodyPr>
          <a:lstStyle/>
          <a:p>
            <a:r>
              <a:rPr lang="en-US" sz="4000" dirty="0" smtClean="0"/>
              <a:t>Split-Counters -  More Counters/</a:t>
            </a:r>
            <a:r>
              <a:rPr lang="en-US" sz="4000" dirty="0" err="1" smtClean="0"/>
              <a:t>Cacheline</a:t>
            </a:r>
            <a:endParaRPr lang="en-US" sz="4000" dirty="0"/>
          </a:p>
        </p:txBody>
      </p:sp>
      <p:sp>
        <p:nvSpPr>
          <p:cNvPr id="17" name="TextBox 16"/>
          <p:cNvSpPr txBox="1"/>
          <p:nvPr/>
        </p:nvSpPr>
        <p:spPr>
          <a:xfrm>
            <a:off x="707829" y="2462051"/>
            <a:ext cx="4580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512 bit cache line</a:t>
            </a:r>
            <a:endParaRPr lang="en-US" sz="2800" b="1" dirty="0"/>
          </a:p>
        </p:txBody>
      </p:sp>
      <p:cxnSp>
        <p:nvCxnSpPr>
          <p:cNvPr id="88" name="Straight Arrow Connector 87"/>
          <p:cNvCxnSpPr/>
          <p:nvPr/>
        </p:nvCxnSpPr>
        <p:spPr>
          <a:xfrm>
            <a:off x="2810507" y="3724585"/>
            <a:ext cx="3555" cy="618464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371198" y="1527241"/>
            <a:ext cx="5253382" cy="65109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i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Naïve Counters</a:t>
            </a:r>
            <a:endParaRPr lang="en-US" sz="2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55" name="Group 54"/>
          <p:cNvGrpSpPr/>
          <p:nvPr/>
        </p:nvGrpSpPr>
        <p:grpSpPr>
          <a:xfrm>
            <a:off x="707829" y="3141163"/>
            <a:ext cx="4425729" cy="704100"/>
            <a:chOff x="707829" y="3141150"/>
            <a:chExt cx="4425729" cy="491395"/>
          </a:xfrm>
        </p:grpSpPr>
        <p:sp>
          <p:nvSpPr>
            <p:cNvPr id="56" name="Rectangle 55"/>
            <p:cNvSpPr/>
            <p:nvPr/>
          </p:nvSpPr>
          <p:spPr>
            <a:xfrm>
              <a:off x="707829" y="3141157"/>
              <a:ext cx="548629" cy="4913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C1</a:t>
              </a:r>
              <a:endParaRPr lang="en-US" sz="2400" dirty="0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261689" y="3141156"/>
              <a:ext cx="548640" cy="4913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C2</a:t>
              </a:r>
              <a:endParaRPr lang="en-US" sz="2400" dirty="0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815560" y="3141156"/>
              <a:ext cx="548640" cy="4913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C3</a:t>
              </a:r>
              <a:endParaRPr lang="en-US" sz="2400" dirty="0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2369431" y="3141155"/>
              <a:ext cx="548640" cy="4913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C4</a:t>
              </a:r>
              <a:endParaRPr lang="en-US" sz="2400" dirty="0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2923302" y="3141152"/>
              <a:ext cx="548640" cy="4913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C5</a:t>
              </a:r>
              <a:endParaRPr lang="en-US" sz="2400" dirty="0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4031044" y="3141151"/>
              <a:ext cx="548640" cy="4913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C7</a:t>
              </a:r>
              <a:endParaRPr lang="en-US" sz="2400" dirty="0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4584918" y="3141150"/>
              <a:ext cx="548640" cy="4913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C8</a:t>
              </a:r>
              <a:endParaRPr lang="en-US" sz="2400" dirty="0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3477173" y="3141150"/>
              <a:ext cx="548640" cy="4913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C6</a:t>
              </a:r>
              <a:endParaRPr lang="en-US" sz="2400" dirty="0"/>
            </a:p>
          </p:txBody>
        </p:sp>
      </p:grpSp>
      <p:sp>
        <p:nvSpPr>
          <p:cNvPr id="65" name="TextBox 64"/>
          <p:cNvSpPr txBox="1"/>
          <p:nvPr/>
        </p:nvSpPr>
        <p:spPr>
          <a:xfrm>
            <a:off x="1501860" y="4399516"/>
            <a:ext cx="26172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smtClean="0"/>
              <a:t>8 counters x 64b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836147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021518" y="3607712"/>
            <a:ext cx="4396027" cy="1076926"/>
            <a:chOff x="1021518" y="3760109"/>
            <a:chExt cx="4396027" cy="1076926"/>
          </a:xfrm>
        </p:grpSpPr>
        <p:cxnSp>
          <p:nvCxnSpPr>
            <p:cNvPr id="88" name="Straight Arrow Connector 87"/>
            <p:cNvCxnSpPr/>
            <p:nvPr/>
          </p:nvCxnSpPr>
          <p:spPr>
            <a:xfrm>
              <a:off x="2911608" y="3760109"/>
              <a:ext cx="3555" cy="61846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32"/>
            <p:cNvCxnSpPr/>
            <p:nvPr/>
          </p:nvCxnSpPr>
          <p:spPr>
            <a:xfrm rot="5400000" flipV="1">
              <a:off x="884358" y="4046240"/>
              <a:ext cx="640080" cy="365760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TextBox 112"/>
            <p:cNvSpPr txBox="1"/>
            <p:nvPr/>
          </p:nvSpPr>
          <p:spPr>
            <a:xfrm>
              <a:off x="1145991" y="4313815"/>
              <a:ext cx="427155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/>
                <a:t>Major | Minor = Counter</a:t>
              </a:r>
              <a:endParaRPr lang="en-US" sz="2800" b="1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707829" y="2462051"/>
            <a:ext cx="4580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512 bit cache line</a:t>
            </a:r>
            <a:endParaRPr lang="en-US" sz="2800" b="1" dirty="0"/>
          </a:p>
        </p:txBody>
      </p:sp>
      <p:sp>
        <p:nvSpPr>
          <p:cNvPr id="104" name="TextBox 103"/>
          <p:cNvSpPr txBox="1"/>
          <p:nvPr/>
        </p:nvSpPr>
        <p:spPr>
          <a:xfrm>
            <a:off x="420146" y="6361361"/>
            <a:ext cx="110821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1</a:t>
            </a:r>
            <a:r>
              <a:rPr lang="en-US" sz="1600" dirty="0"/>
              <a:t>. </a:t>
            </a:r>
            <a:r>
              <a:rPr lang="en-US" sz="1600" dirty="0" smtClean="0"/>
              <a:t>Yan et al., </a:t>
            </a:r>
            <a:r>
              <a:rPr lang="en-US" sz="1600" i="1" dirty="0" smtClean="0"/>
              <a:t>ISCA, 2006</a:t>
            </a:r>
            <a:endParaRPr lang="en-US" sz="1600" dirty="0"/>
          </a:p>
        </p:txBody>
      </p:sp>
      <p:sp>
        <p:nvSpPr>
          <p:cNvPr id="89" name="Rectangle 88"/>
          <p:cNvSpPr/>
          <p:nvPr/>
        </p:nvSpPr>
        <p:spPr>
          <a:xfrm>
            <a:off x="6096000" y="4418056"/>
            <a:ext cx="63767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>
                <a:solidFill>
                  <a:schemeClr val="tx1"/>
                </a:solidFill>
              </a:rPr>
              <a:t>1. Re-encrypt 64 Data Lines (128 reads/writes)</a:t>
            </a:r>
          </a:p>
          <a:p>
            <a:r>
              <a:rPr lang="en-US" sz="2400" b="1" dirty="0" smtClean="0">
                <a:solidFill>
                  <a:schemeClr val="tx1"/>
                </a:solidFill>
              </a:rPr>
              <a:t>2. Update 64 Hashes (128 reads/writes)</a:t>
            </a:r>
            <a:endParaRPr lang="en-US" sz="2400" b="1" dirty="0">
              <a:solidFill>
                <a:schemeClr val="tx1"/>
              </a:solidFill>
            </a:endParaRPr>
          </a:p>
        </p:txBody>
      </p:sp>
      <p:pic>
        <p:nvPicPr>
          <p:cNvPr id="135" name="Picture 134">
            <a:extLst>
              <a:ext uri="{FF2B5EF4-FFF2-40B4-BE49-F238E27FC236}">
                <a16:creationId xmlns="" xmlns:a16="http://schemas.microsoft.com/office/drawing/2014/main" id="{F60679D0-0FB2-4B29-BE85-A23B2BD8AB31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03940" y="4725419"/>
            <a:ext cx="628186" cy="568872"/>
          </a:xfrm>
          <a:prstGeom prst="rect">
            <a:avLst/>
          </a:prstGeom>
        </p:spPr>
      </p:pic>
      <p:sp>
        <p:nvSpPr>
          <p:cNvPr id="136" name="Rectangle 135"/>
          <p:cNvSpPr/>
          <p:nvPr/>
        </p:nvSpPr>
        <p:spPr>
          <a:xfrm>
            <a:off x="1671967" y="5678531"/>
            <a:ext cx="8543292" cy="605638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smtClean="0"/>
              <a:t>Trade-off: </a:t>
            </a:r>
            <a:r>
              <a:rPr lang="en-US" sz="2800" b="1" dirty="0" smtClean="0"/>
              <a:t>Packing more Counters vs Overflow Updates !</a:t>
            </a:r>
            <a:endParaRPr lang="en-US" sz="2800" b="1" dirty="0"/>
          </a:p>
        </p:txBody>
      </p:sp>
      <p:grpSp>
        <p:nvGrpSpPr>
          <p:cNvPr id="4" name="Group 3"/>
          <p:cNvGrpSpPr/>
          <p:nvPr/>
        </p:nvGrpSpPr>
        <p:grpSpPr>
          <a:xfrm>
            <a:off x="322633" y="3110472"/>
            <a:ext cx="5176255" cy="703696"/>
            <a:chOff x="309677" y="3155252"/>
            <a:chExt cx="5176255" cy="703696"/>
          </a:xfrm>
        </p:grpSpPr>
        <p:sp>
          <p:nvSpPr>
            <p:cNvPr id="84" name="Rectangle 83"/>
            <p:cNvSpPr/>
            <p:nvPr/>
          </p:nvSpPr>
          <p:spPr>
            <a:xfrm>
              <a:off x="1605984" y="3156630"/>
              <a:ext cx="548640" cy="70094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400" dirty="0"/>
                <a:t>C1</a:t>
              </a: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2169559" y="3156630"/>
              <a:ext cx="548640" cy="70094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400" dirty="0"/>
                <a:t>C2</a:t>
              </a: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2732237" y="3157458"/>
              <a:ext cx="548640" cy="70094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400" dirty="0"/>
                <a:t>C3</a:t>
              </a: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3284913" y="3155252"/>
              <a:ext cx="200078" cy="70369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400" dirty="0" smtClean="0"/>
                <a:t>.</a:t>
              </a:r>
              <a:endParaRPr lang="en-US" sz="2400" dirty="0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4937292" y="3156630"/>
              <a:ext cx="548640" cy="70094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400" dirty="0" smtClean="0"/>
                <a:t>C64</a:t>
              </a:r>
              <a:endParaRPr lang="en-US" sz="2400" dirty="0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309677" y="3156630"/>
              <a:ext cx="1282085" cy="700941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000" b="1" dirty="0" smtClean="0"/>
                <a:t>Major</a:t>
              </a:r>
            </a:p>
            <a:p>
              <a:pPr algn="ctr"/>
              <a:r>
                <a:rPr lang="en-US" sz="2000" b="1" dirty="0" smtClean="0"/>
                <a:t>Counter</a:t>
              </a:r>
              <a:endParaRPr lang="en-US" sz="2000" b="1" dirty="0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3673662" y="3155253"/>
              <a:ext cx="200078" cy="70369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400" dirty="0" smtClean="0"/>
                <a:t>.</a:t>
              </a:r>
              <a:endParaRPr lang="en-US" sz="2400" dirty="0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3484192" y="3155253"/>
              <a:ext cx="200078" cy="70369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400" dirty="0" smtClean="0"/>
                <a:t>.</a:t>
              </a:r>
              <a:endParaRPr lang="en-US" sz="2400" dirty="0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3872947" y="3155253"/>
              <a:ext cx="200078" cy="70369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400" dirty="0" smtClean="0"/>
                <a:t>.</a:t>
              </a:r>
              <a:endParaRPr lang="en-US" sz="2400" dirty="0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4261700" y="3155253"/>
              <a:ext cx="200078" cy="70369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400" dirty="0" smtClean="0"/>
                <a:t>.</a:t>
              </a:r>
              <a:endParaRPr lang="en-US" sz="2400" dirty="0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4072230" y="3155253"/>
              <a:ext cx="200078" cy="70369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400" dirty="0" smtClean="0"/>
                <a:t>.</a:t>
              </a:r>
              <a:endParaRPr lang="en-US" sz="2400" dirty="0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4460991" y="3155253"/>
              <a:ext cx="200078" cy="70369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400" dirty="0" smtClean="0"/>
                <a:t>.</a:t>
              </a:r>
              <a:endParaRPr lang="en-US" sz="2400" dirty="0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4621142" y="3155253"/>
              <a:ext cx="200078" cy="70369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400" dirty="0" smtClean="0"/>
                <a:t>.</a:t>
              </a:r>
              <a:endParaRPr lang="en-US" sz="2400" dirty="0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4781298" y="3155253"/>
              <a:ext cx="200078" cy="70369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400" dirty="0" smtClean="0"/>
                <a:t>.</a:t>
              </a:r>
              <a:endParaRPr lang="en-US" sz="2400" dirty="0"/>
            </a:p>
          </p:txBody>
        </p:sp>
      </p:grpSp>
      <p:sp>
        <p:nvSpPr>
          <p:cNvPr id="103" name="TextBox 102"/>
          <p:cNvSpPr txBox="1"/>
          <p:nvPr/>
        </p:nvSpPr>
        <p:spPr>
          <a:xfrm>
            <a:off x="1582081" y="2471428"/>
            <a:ext cx="39168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64 x 7-bit minor counters</a:t>
            </a:r>
            <a:endParaRPr lang="en-US" sz="2800" b="1" dirty="0"/>
          </a:p>
        </p:txBody>
      </p:sp>
      <p:grpSp>
        <p:nvGrpSpPr>
          <p:cNvPr id="214" name="Group 213"/>
          <p:cNvGrpSpPr/>
          <p:nvPr/>
        </p:nvGrpSpPr>
        <p:grpSpPr>
          <a:xfrm>
            <a:off x="322633" y="3110472"/>
            <a:ext cx="5176255" cy="703696"/>
            <a:chOff x="309677" y="3155252"/>
            <a:chExt cx="5176255" cy="703696"/>
          </a:xfrm>
        </p:grpSpPr>
        <p:sp>
          <p:nvSpPr>
            <p:cNvPr id="215" name="Rectangle 214"/>
            <p:cNvSpPr/>
            <p:nvPr/>
          </p:nvSpPr>
          <p:spPr>
            <a:xfrm>
              <a:off x="1605984" y="3156630"/>
              <a:ext cx="548640" cy="70094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400" dirty="0" smtClean="0"/>
                <a:t>0</a:t>
              </a:r>
              <a:endParaRPr lang="en-US" sz="2400" dirty="0"/>
            </a:p>
          </p:txBody>
        </p:sp>
        <p:sp>
          <p:nvSpPr>
            <p:cNvPr id="216" name="Rectangle 215"/>
            <p:cNvSpPr/>
            <p:nvPr/>
          </p:nvSpPr>
          <p:spPr>
            <a:xfrm>
              <a:off x="2169559" y="3156630"/>
              <a:ext cx="548640" cy="70094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400" dirty="0" smtClean="0"/>
                <a:t>0</a:t>
              </a:r>
              <a:endParaRPr lang="en-US" sz="2400" dirty="0"/>
            </a:p>
          </p:txBody>
        </p:sp>
        <p:sp>
          <p:nvSpPr>
            <p:cNvPr id="217" name="Rectangle 216"/>
            <p:cNvSpPr/>
            <p:nvPr/>
          </p:nvSpPr>
          <p:spPr>
            <a:xfrm>
              <a:off x="2732237" y="3157458"/>
              <a:ext cx="548640" cy="70094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400" dirty="0" smtClean="0"/>
                <a:t>0</a:t>
              </a:r>
              <a:endParaRPr lang="en-US" sz="2400" dirty="0"/>
            </a:p>
          </p:txBody>
        </p:sp>
        <p:sp>
          <p:nvSpPr>
            <p:cNvPr id="218" name="Rectangle 217"/>
            <p:cNvSpPr/>
            <p:nvPr/>
          </p:nvSpPr>
          <p:spPr>
            <a:xfrm>
              <a:off x="3284913" y="3155252"/>
              <a:ext cx="200078" cy="70369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400" dirty="0" smtClean="0"/>
                <a:t>.</a:t>
              </a:r>
              <a:endParaRPr lang="en-US" sz="2400" dirty="0"/>
            </a:p>
          </p:txBody>
        </p:sp>
        <p:sp>
          <p:nvSpPr>
            <p:cNvPr id="219" name="Rectangle 218"/>
            <p:cNvSpPr/>
            <p:nvPr/>
          </p:nvSpPr>
          <p:spPr>
            <a:xfrm>
              <a:off x="4937292" y="3156630"/>
              <a:ext cx="548640" cy="70094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400" dirty="0" smtClean="0"/>
                <a:t>0</a:t>
              </a:r>
              <a:endParaRPr lang="en-US" sz="2400" dirty="0"/>
            </a:p>
          </p:txBody>
        </p:sp>
        <p:sp>
          <p:nvSpPr>
            <p:cNvPr id="220" name="Rectangle 219"/>
            <p:cNvSpPr/>
            <p:nvPr/>
          </p:nvSpPr>
          <p:spPr>
            <a:xfrm>
              <a:off x="309677" y="3156630"/>
              <a:ext cx="1282085" cy="700941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000" b="1" dirty="0" smtClean="0"/>
                <a:t>Major</a:t>
              </a:r>
            </a:p>
            <a:p>
              <a:pPr algn="ctr"/>
              <a:r>
                <a:rPr lang="en-US" sz="2000" b="1" dirty="0" smtClean="0"/>
                <a:t>Counter +1</a:t>
              </a:r>
              <a:endParaRPr lang="en-US" sz="2000" b="1" dirty="0"/>
            </a:p>
          </p:txBody>
        </p:sp>
        <p:sp>
          <p:nvSpPr>
            <p:cNvPr id="221" name="Rectangle 220"/>
            <p:cNvSpPr/>
            <p:nvPr/>
          </p:nvSpPr>
          <p:spPr>
            <a:xfrm>
              <a:off x="3673662" y="3155253"/>
              <a:ext cx="200078" cy="70369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400" dirty="0" smtClean="0"/>
                <a:t>.</a:t>
              </a:r>
              <a:endParaRPr lang="en-US" sz="2400" dirty="0"/>
            </a:p>
          </p:txBody>
        </p:sp>
        <p:sp>
          <p:nvSpPr>
            <p:cNvPr id="222" name="Rectangle 221"/>
            <p:cNvSpPr/>
            <p:nvPr/>
          </p:nvSpPr>
          <p:spPr>
            <a:xfrm>
              <a:off x="3484192" y="3155253"/>
              <a:ext cx="200078" cy="70369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400" dirty="0" smtClean="0"/>
                <a:t>.</a:t>
              </a:r>
              <a:endParaRPr lang="en-US" sz="2400" dirty="0"/>
            </a:p>
          </p:txBody>
        </p:sp>
        <p:sp>
          <p:nvSpPr>
            <p:cNvPr id="223" name="Rectangle 222"/>
            <p:cNvSpPr/>
            <p:nvPr/>
          </p:nvSpPr>
          <p:spPr>
            <a:xfrm>
              <a:off x="3872947" y="3155253"/>
              <a:ext cx="200078" cy="70369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400" dirty="0" smtClean="0"/>
                <a:t>.</a:t>
              </a:r>
              <a:endParaRPr lang="en-US" sz="2400" dirty="0"/>
            </a:p>
          </p:txBody>
        </p:sp>
        <p:sp>
          <p:nvSpPr>
            <p:cNvPr id="224" name="Rectangle 223"/>
            <p:cNvSpPr/>
            <p:nvPr/>
          </p:nvSpPr>
          <p:spPr>
            <a:xfrm>
              <a:off x="4261700" y="3155253"/>
              <a:ext cx="200078" cy="70369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400" dirty="0" smtClean="0"/>
                <a:t>.</a:t>
              </a:r>
              <a:endParaRPr lang="en-US" sz="2400" dirty="0"/>
            </a:p>
          </p:txBody>
        </p:sp>
        <p:sp>
          <p:nvSpPr>
            <p:cNvPr id="225" name="Rectangle 224"/>
            <p:cNvSpPr/>
            <p:nvPr/>
          </p:nvSpPr>
          <p:spPr>
            <a:xfrm>
              <a:off x="4072230" y="3155253"/>
              <a:ext cx="200078" cy="70369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400" dirty="0" smtClean="0"/>
                <a:t>.</a:t>
              </a:r>
              <a:endParaRPr lang="en-US" sz="2400" dirty="0"/>
            </a:p>
          </p:txBody>
        </p:sp>
        <p:sp>
          <p:nvSpPr>
            <p:cNvPr id="226" name="Rectangle 225"/>
            <p:cNvSpPr/>
            <p:nvPr/>
          </p:nvSpPr>
          <p:spPr>
            <a:xfrm>
              <a:off x="4460991" y="3155253"/>
              <a:ext cx="200078" cy="70369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400" dirty="0" smtClean="0"/>
                <a:t>.</a:t>
              </a:r>
              <a:endParaRPr lang="en-US" sz="2400" dirty="0"/>
            </a:p>
          </p:txBody>
        </p:sp>
        <p:sp>
          <p:nvSpPr>
            <p:cNvPr id="227" name="Rectangle 226"/>
            <p:cNvSpPr/>
            <p:nvPr/>
          </p:nvSpPr>
          <p:spPr>
            <a:xfrm>
              <a:off x="4621142" y="3155253"/>
              <a:ext cx="200078" cy="70369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400" dirty="0" smtClean="0"/>
                <a:t>.</a:t>
              </a:r>
              <a:endParaRPr lang="en-US" sz="2400" dirty="0"/>
            </a:p>
          </p:txBody>
        </p:sp>
        <p:sp>
          <p:nvSpPr>
            <p:cNvPr id="228" name="Rectangle 227"/>
            <p:cNvSpPr/>
            <p:nvPr/>
          </p:nvSpPr>
          <p:spPr>
            <a:xfrm>
              <a:off x="4781298" y="3155253"/>
              <a:ext cx="200078" cy="70369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400" dirty="0" smtClean="0"/>
                <a:t>.</a:t>
              </a:r>
              <a:endParaRPr lang="en-US" sz="24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204398" y="4898600"/>
            <a:ext cx="5066483" cy="584775"/>
            <a:chOff x="1492149" y="4870537"/>
            <a:chExt cx="5066483" cy="584775"/>
          </a:xfrm>
        </p:grpSpPr>
        <p:sp>
          <p:nvSpPr>
            <p:cNvPr id="131" name="TextBox 130"/>
            <p:cNvSpPr txBox="1"/>
            <p:nvPr/>
          </p:nvSpPr>
          <p:spPr>
            <a:xfrm>
              <a:off x="1889817" y="4870537"/>
              <a:ext cx="466881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 smtClean="0">
                  <a:solidFill>
                    <a:srgbClr val="00B050"/>
                  </a:solidFill>
                </a:rPr>
                <a:t>64-ary Design</a:t>
              </a:r>
              <a:endParaRPr lang="en-US" sz="3200" b="1" dirty="0">
                <a:solidFill>
                  <a:srgbClr val="00B050"/>
                </a:solidFill>
              </a:endParaRPr>
            </a:p>
          </p:txBody>
        </p:sp>
        <p:pic>
          <p:nvPicPr>
            <p:cNvPr id="138" name="Picture 137">
              <a:extLst>
                <a:ext uri="{FF2B5EF4-FFF2-40B4-BE49-F238E27FC236}">
                  <a16:creationId xmlns="" xmlns:a16="http://schemas.microsoft.com/office/drawing/2014/main" id="{543EEAEE-5431-468F-95FF-76367DA36D9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492149" y="4931463"/>
              <a:ext cx="397668" cy="454668"/>
            </a:xfrm>
            <a:prstGeom prst="rect">
              <a:avLst/>
            </a:prstGeom>
          </p:spPr>
        </p:pic>
      </p:grpSp>
      <p:grpSp>
        <p:nvGrpSpPr>
          <p:cNvPr id="199" name="Group 198"/>
          <p:cNvGrpSpPr/>
          <p:nvPr/>
        </p:nvGrpSpPr>
        <p:grpSpPr>
          <a:xfrm>
            <a:off x="322633" y="3110472"/>
            <a:ext cx="5176255" cy="703696"/>
            <a:chOff x="309677" y="3155252"/>
            <a:chExt cx="5176255" cy="703696"/>
          </a:xfrm>
        </p:grpSpPr>
        <p:sp>
          <p:nvSpPr>
            <p:cNvPr id="200" name="Rectangle 199"/>
            <p:cNvSpPr/>
            <p:nvPr/>
          </p:nvSpPr>
          <p:spPr>
            <a:xfrm>
              <a:off x="1605984" y="3156630"/>
              <a:ext cx="548640" cy="70094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400" b="1" i="1" dirty="0" smtClean="0">
                  <a:solidFill>
                    <a:srgbClr val="FFEB00"/>
                  </a:solidFill>
                </a:rPr>
                <a:t>128</a:t>
              </a:r>
              <a:endParaRPr lang="en-US" sz="2400" b="1" i="1" dirty="0">
                <a:solidFill>
                  <a:srgbClr val="FFEB00"/>
                </a:solidFill>
              </a:endParaRPr>
            </a:p>
          </p:txBody>
        </p:sp>
        <p:sp>
          <p:nvSpPr>
            <p:cNvPr id="201" name="Rectangle 200"/>
            <p:cNvSpPr/>
            <p:nvPr/>
          </p:nvSpPr>
          <p:spPr>
            <a:xfrm>
              <a:off x="2169559" y="3156630"/>
              <a:ext cx="548640" cy="70094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400" dirty="0" smtClean="0"/>
                <a:t>34</a:t>
              </a:r>
              <a:endParaRPr lang="en-US" sz="2400" dirty="0"/>
            </a:p>
          </p:txBody>
        </p:sp>
        <p:sp>
          <p:nvSpPr>
            <p:cNvPr id="202" name="Rectangle 201"/>
            <p:cNvSpPr/>
            <p:nvPr/>
          </p:nvSpPr>
          <p:spPr>
            <a:xfrm>
              <a:off x="2732237" y="3157458"/>
              <a:ext cx="548640" cy="70094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400" dirty="0" smtClean="0"/>
                <a:t>23</a:t>
              </a:r>
              <a:endParaRPr lang="en-US" sz="2400" dirty="0"/>
            </a:p>
          </p:txBody>
        </p:sp>
        <p:sp>
          <p:nvSpPr>
            <p:cNvPr id="203" name="Rectangle 202"/>
            <p:cNvSpPr/>
            <p:nvPr/>
          </p:nvSpPr>
          <p:spPr>
            <a:xfrm>
              <a:off x="3284913" y="3155252"/>
              <a:ext cx="200078" cy="70369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400" dirty="0" smtClean="0"/>
                <a:t>.</a:t>
              </a:r>
              <a:endParaRPr lang="en-US" sz="2400" dirty="0"/>
            </a:p>
          </p:txBody>
        </p:sp>
        <p:sp>
          <p:nvSpPr>
            <p:cNvPr id="204" name="Rectangle 203"/>
            <p:cNvSpPr/>
            <p:nvPr/>
          </p:nvSpPr>
          <p:spPr>
            <a:xfrm>
              <a:off x="4937292" y="3156630"/>
              <a:ext cx="548640" cy="70094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400" dirty="0" smtClean="0"/>
                <a:t>17</a:t>
              </a:r>
              <a:endParaRPr lang="en-US" sz="2400" dirty="0"/>
            </a:p>
          </p:txBody>
        </p:sp>
        <p:sp>
          <p:nvSpPr>
            <p:cNvPr id="205" name="Rectangle 204"/>
            <p:cNvSpPr/>
            <p:nvPr/>
          </p:nvSpPr>
          <p:spPr>
            <a:xfrm>
              <a:off x="309677" y="3156630"/>
              <a:ext cx="1282085" cy="700941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000" b="1" dirty="0" smtClean="0"/>
                <a:t>Major</a:t>
              </a:r>
            </a:p>
            <a:p>
              <a:pPr algn="ctr"/>
              <a:r>
                <a:rPr lang="en-US" sz="2000" b="1" dirty="0" smtClean="0"/>
                <a:t>Counter</a:t>
              </a:r>
              <a:endParaRPr lang="en-US" sz="2000" b="1" dirty="0"/>
            </a:p>
          </p:txBody>
        </p:sp>
        <p:sp>
          <p:nvSpPr>
            <p:cNvPr id="206" name="Rectangle 205"/>
            <p:cNvSpPr/>
            <p:nvPr/>
          </p:nvSpPr>
          <p:spPr>
            <a:xfrm>
              <a:off x="3673662" y="3155253"/>
              <a:ext cx="200078" cy="70369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400" dirty="0" smtClean="0"/>
                <a:t>.</a:t>
              </a:r>
              <a:endParaRPr lang="en-US" sz="2400" dirty="0"/>
            </a:p>
          </p:txBody>
        </p:sp>
        <p:sp>
          <p:nvSpPr>
            <p:cNvPr id="207" name="Rectangle 206"/>
            <p:cNvSpPr/>
            <p:nvPr/>
          </p:nvSpPr>
          <p:spPr>
            <a:xfrm>
              <a:off x="3484192" y="3155253"/>
              <a:ext cx="200078" cy="70369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400" dirty="0" smtClean="0"/>
                <a:t>.</a:t>
              </a:r>
              <a:endParaRPr lang="en-US" sz="2400" dirty="0"/>
            </a:p>
          </p:txBody>
        </p:sp>
        <p:sp>
          <p:nvSpPr>
            <p:cNvPr id="208" name="Rectangle 207"/>
            <p:cNvSpPr/>
            <p:nvPr/>
          </p:nvSpPr>
          <p:spPr>
            <a:xfrm>
              <a:off x="3872947" y="3155253"/>
              <a:ext cx="200078" cy="70369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400" dirty="0" smtClean="0"/>
                <a:t>.</a:t>
              </a:r>
              <a:endParaRPr lang="en-US" sz="2400" dirty="0"/>
            </a:p>
          </p:txBody>
        </p:sp>
        <p:sp>
          <p:nvSpPr>
            <p:cNvPr id="209" name="Rectangle 208"/>
            <p:cNvSpPr/>
            <p:nvPr/>
          </p:nvSpPr>
          <p:spPr>
            <a:xfrm>
              <a:off x="4261700" y="3155253"/>
              <a:ext cx="200078" cy="70369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400" dirty="0" smtClean="0"/>
                <a:t>.</a:t>
              </a:r>
              <a:endParaRPr lang="en-US" sz="2400" dirty="0"/>
            </a:p>
          </p:txBody>
        </p:sp>
        <p:sp>
          <p:nvSpPr>
            <p:cNvPr id="210" name="Rectangle 209"/>
            <p:cNvSpPr/>
            <p:nvPr/>
          </p:nvSpPr>
          <p:spPr>
            <a:xfrm>
              <a:off x="4072230" y="3155253"/>
              <a:ext cx="200078" cy="70369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400" dirty="0" smtClean="0"/>
                <a:t>.</a:t>
              </a:r>
              <a:endParaRPr lang="en-US" sz="2400" dirty="0"/>
            </a:p>
          </p:txBody>
        </p:sp>
        <p:sp>
          <p:nvSpPr>
            <p:cNvPr id="211" name="Rectangle 210"/>
            <p:cNvSpPr/>
            <p:nvPr/>
          </p:nvSpPr>
          <p:spPr>
            <a:xfrm>
              <a:off x="4460991" y="3155253"/>
              <a:ext cx="200078" cy="70369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400" dirty="0" smtClean="0"/>
                <a:t>.</a:t>
              </a:r>
              <a:endParaRPr lang="en-US" sz="2400" dirty="0"/>
            </a:p>
          </p:txBody>
        </p:sp>
        <p:sp>
          <p:nvSpPr>
            <p:cNvPr id="212" name="Rectangle 211"/>
            <p:cNvSpPr/>
            <p:nvPr/>
          </p:nvSpPr>
          <p:spPr>
            <a:xfrm>
              <a:off x="4621142" y="3155253"/>
              <a:ext cx="200078" cy="70369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400" dirty="0" smtClean="0"/>
                <a:t>.</a:t>
              </a:r>
              <a:endParaRPr lang="en-US" sz="2400" dirty="0"/>
            </a:p>
          </p:txBody>
        </p:sp>
        <p:sp>
          <p:nvSpPr>
            <p:cNvPr id="213" name="Rectangle 212"/>
            <p:cNvSpPr/>
            <p:nvPr/>
          </p:nvSpPr>
          <p:spPr>
            <a:xfrm>
              <a:off x="4781298" y="3155253"/>
              <a:ext cx="200078" cy="70369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400" dirty="0" smtClean="0"/>
                <a:t>.</a:t>
              </a:r>
              <a:endParaRPr lang="en-US" sz="24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6475"/>
            <a:ext cx="10515600" cy="711321"/>
          </a:xfrm>
        </p:spPr>
        <p:txBody>
          <a:bodyPr>
            <a:normAutofit/>
          </a:bodyPr>
          <a:lstStyle/>
          <a:p>
            <a:r>
              <a:rPr lang="en-US" sz="4000" dirty="0" smtClean="0"/>
              <a:t>Split-Counters -  More Counters/</a:t>
            </a:r>
            <a:r>
              <a:rPr lang="en-US" sz="4000" dirty="0" err="1" smtClean="0"/>
              <a:t>Cacheline</a:t>
            </a:r>
            <a:endParaRPr lang="en-US" sz="4000" dirty="0"/>
          </a:p>
        </p:txBody>
      </p:sp>
      <p:sp>
        <p:nvSpPr>
          <p:cNvPr id="87" name="Rectangle 86"/>
          <p:cNvSpPr/>
          <p:nvPr/>
        </p:nvSpPr>
        <p:spPr>
          <a:xfrm>
            <a:off x="371198" y="1527241"/>
            <a:ext cx="5253382" cy="65109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i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Split Counters</a:t>
            </a:r>
            <a:r>
              <a:rPr lang="en-US" sz="2800" b="1" i="1" baseline="30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en-US" sz="2800" b="1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i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(Share Significant Bits)</a:t>
            </a:r>
            <a:endParaRPr lang="en-US" sz="2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6011903" y="2556182"/>
            <a:ext cx="5219067" cy="5512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u="sng" dirty="0" smtClean="0">
                <a:ln w="0">
                  <a:noFill/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7-bit Minor Counters Can Overflow</a:t>
            </a:r>
            <a:endParaRPr lang="en-US" sz="2400" b="1" u="sng" dirty="0">
              <a:ln w="0">
                <a:noFill/>
              </a:ln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6011903" y="3181217"/>
            <a:ext cx="22611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i="1" smtClean="0"/>
              <a:t>Increment shared</a:t>
            </a:r>
            <a:endParaRPr lang="en-US" sz="2200" b="1" i="1" dirty="0" smtClean="0"/>
          </a:p>
          <a:p>
            <a:pPr algn="ctr"/>
            <a:r>
              <a:rPr lang="en-US" sz="2200" b="1" i="1" dirty="0" smtClean="0"/>
              <a:t>Major counter</a:t>
            </a:r>
            <a:endParaRPr lang="en-US" sz="2200" b="1" i="1" dirty="0"/>
          </a:p>
        </p:txBody>
      </p:sp>
      <p:sp>
        <p:nvSpPr>
          <p:cNvPr id="3" name="Rectangle 2"/>
          <p:cNvSpPr/>
          <p:nvPr/>
        </p:nvSpPr>
        <p:spPr>
          <a:xfrm>
            <a:off x="9493139" y="3123254"/>
            <a:ext cx="228648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i="1" u="sng" dirty="0" smtClean="0">
                <a:solidFill>
                  <a:srgbClr val="FF0000"/>
                </a:solidFill>
              </a:rPr>
              <a:t>Changes </a:t>
            </a:r>
            <a:r>
              <a:rPr lang="en-US" sz="2400" b="1" i="1" u="sng" smtClean="0">
                <a:solidFill>
                  <a:srgbClr val="FF0000"/>
                </a:solidFill>
              </a:rPr>
              <a:t>values of ALL counters!</a:t>
            </a:r>
            <a:endParaRPr lang="en-US" sz="2400" b="1" i="1" u="sng" dirty="0">
              <a:solidFill>
                <a:srgbClr val="FF0000"/>
              </a:solidFill>
            </a:endParaRPr>
          </a:p>
        </p:txBody>
      </p:sp>
      <p:sp>
        <p:nvSpPr>
          <p:cNvPr id="76" name="Right Arrow 75"/>
          <p:cNvSpPr/>
          <p:nvPr/>
        </p:nvSpPr>
        <p:spPr>
          <a:xfrm>
            <a:off x="8614291" y="3399674"/>
            <a:ext cx="462092" cy="2944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139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89" grpId="0" uiExpand="1" build="allAtOnce"/>
      <p:bldP spid="136" grpId="0" animBg="1"/>
      <p:bldP spid="103" grpId="0"/>
      <p:bldP spid="101" grpId="0"/>
      <p:bldP spid="128" grpId="0"/>
      <p:bldP spid="3" grpId="0"/>
      <p:bldP spid="7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" name="Chart 5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28796264"/>
              </p:ext>
            </p:extLst>
          </p:nvPr>
        </p:nvGraphicFramePr>
        <p:xfrm>
          <a:off x="6369875" y="1111559"/>
          <a:ext cx="5167575" cy="39212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Rectangle 6"/>
          <p:cNvSpPr/>
          <p:nvPr/>
        </p:nvSpPr>
        <p:spPr>
          <a:xfrm>
            <a:off x="820761" y="1336227"/>
            <a:ext cx="4892040" cy="3503145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3489016" y="4240017"/>
            <a:ext cx="605471" cy="2743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097685" y="4236505"/>
            <a:ext cx="1167317" cy="5221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84456340"/>
              </p:ext>
            </p:extLst>
          </p:nvPr>
        </p:nvGraphicFramePr>
        <p:xfrm>
          <a:off x="1045659" y="1283715"/>
          <a:ext cx="4440158" cy="36199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954" y="252455"/>
            <a:ext cx="11353800" cy="711321"/>
          </a:xfrm>
        </p:spPr>
        <p:txBody>
          <a:bodyPr>
            <a:normAutofit/>
          </a:bodyPr>
          <a:lstStyle/>
          <a:p>
            <a:r>
              <a:rPr lang="en-US" sz="3800" dirty="0" smtClean="0"/>
              <a:t>Impact of Packing </a:t>
            </a:r>
            <a:r>
              <a:rPr lang="en-US" sz="3800" dirty="0"/>
              <a:t>More Counters</a:t>
            </a:r>
          </a:p>
        </p:txBody>
      </p:sp>
      <p:sp>
        <p:nvSpPr>
          <p:cNvPr id="6" name="Rectangle 5"/>
          <p:cNvSpPr/>
          <p:nvPr/>
        </p:nvSpPr>
        <p:spPr>
          <a:xfrm>
            <a:off x="820761" y="4963671"/>
            <a:ext cx="4892040" cy="7709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Performance Increases, then Decreases!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68209" y="4962508"/>
            <a:ext cx="868680" cy="338328"/>
          </a:xfrm>
          <a:prstGeom prst="rect">
            <a:avLst/>
          </a:prstGeom>
          <a:solidFill>
            <a:schemeClr val="bg2"/>
          </a:solidFill>
          <a:ln>
            <a:solidFill>
              <a:schemeClr val="accent5"/>
            </a:solidFill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5"/>
                </a:solidFill>
              </a:rPr>
              <a:t>Baseline </a:t>
            </a:r>
            <a:endParaRPr lang="en-US" b="1" dirty="0">
              <a:solidFill>
                <a:schemeClr val="accent5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022027" y="4962395"/>
            <a:ext cx="1360628" cy="33855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accent5"/>
                </a:solidFill>
              </a:rPr>
              <a:t>State </a:t>
            </a:r>
            <a:r>
              <a:rPr lang="en-US" sz="1600" b="1" smtClean="0">
                <a:solidFill>
                  <a:schemeClr val="accent5"/>
                </a:solidFill>
              </a:rPr>
              <a:t>of the </a:t>
            </a:r>
            <a:r>
              <a:rPr lang="en-US" sz="1600" b="1" dirty="0" smtClean="0">
                <a:solidFill>
                  <a:schemeClr val="accent5"/>
                </a:solidFill>
              </a:rPr>
              <a:t>art</a:t>
            </a:r>
            <a:endParaRPr lang="en-US" sz="1600" b="1" dirty="0">
              <a:solidFill>
                <a:schemeClr val="accent5"/>
              </a:solidFill>
            </a:endParaRPr>
          </a:p>
        </p:txBody>
      </p:sp>
      <p:sp>
        <p:nvSpPr>
          <p:cNvPr id="30" name="Right Arrow 29"/>
          <p:cNvSpPr/>
          <p:nvPr/>
        </p:nvSpPr>
        <p:spPr>
          <a:xfrm rot="19623883">
            <a:off x="3114812" y="2198321"/>
            <a:ext cx="425003" cy="388790"/>
          </a:xfrm>
          <a:prstGeom prst="rightArrow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Arrow 32"/>
          <p:cNvSpPr/>
          <p:nvPr/>
        </p:nvSpPr>
        <p:spPr>
          <a:xfrm rot="3111473">
            <a:off x="4172942" y="2672861"/>
            <a:ext cx="425003" cy="388790"/>
          </a:xfrm>
          <a:prstGeom prst="rightArrow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7" name="Group 56"/>
          <p:cNvGrpSpPr/>
          <p:nvPr/>
        </p:nvGrpSpPr>
        <p:grpSpPr>
          <a:xfrm>
            <a:off x="8653867" y="1811873"/>
            <a:ext cx="1825545" cy="674725"/>
            <a:chOff x="5274103" y="2091610"/>
            <a:chExt cx="1978449" cy="1058870"/>
          </a:xfrm>
        </p:grpSpPr>
        <p:sp>
          <p:nvSpPr>
            <p:cNvPr id="58" name="TextBox 57"/>
            <p:cNvSpPr txBox="1"/>
            <p:nvPr/>
          </p:nvSpPr>
          <p:spPr>
            <a:xfrm>
              <a:off x="5572058" y="2570874"/>
              <a:ext cx="1680494" cy="5796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Counters</a:t>
              </a:r>
              <a:endParaRPr lang="en-US" b="1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572058" y="2091610"/>
              <a:ext cx="1680494" cy="5796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Overflow</a:t>
              </a:r>
              <a:endParaRPr lang="en-US" b="1" dirty="0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5274760" y="2288533"/>
              <a:ext cx="271787" cy="215250"/>
            </a:xfrm>
            <a:prstGeom prst="rect">
              <a:avLst/>
            </a:prstGeom>
            <a:solidFill>
              <a:srgbClr val="E42D2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5274103" y="2753052"/>
              <a:ext cx="271787" cy="215250"/>
            </a:xfrm>
            <a:prstGeom prst="rect">
              <a:avLst/>
            </a:prstGeom>
            <a:solidFill>
              <a:srgbClr val="8DB7E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8" name="Rectangle 77"/>
          <p:cNvSpPr/>
          <p:nvPr/>
        </p:nvSpPr>
        <p:spPr>
          <a:xfrm>
            <a:off x="6508821" y="4982382"/>
            <a:ext cx="4889682" cy="7709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Benefits (counter accesses), </a:t>
            </a:r>
          </a:p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outweighed by costs (overflows)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73" name="Right Arrow 72"/>
          <p:cNvSpPr/>
          <p:nvPr/>
        </p:nvSpPr>
        <p:spPr>
          <a:xfrm rot="19464039">
            <a:off x="9623586" y="2586497"/>
            <a:ext cx="830560" cy="581288"/>
          </a:xfrm>
          <a:prstGeom prst="rightArrow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90%</a:t>
            </a:r>
            <a:endParaRPr lang="en-US" sz="2000" b="1" dirty="0"/>
          </a:p>
        </p:txBody>
      </p:sp>
      <p:sp>
        <p:nvSpPr>
          <p:cNvPr id="3" name="Rectangle 2"/>
          <p:cNvSpPr/>
          <p:nvPr/>
        </p:nvSpPr>
        <p:spPr>
          <a:xfrm>
            <a:off x="8044286" y="3154445"/>
            <a:ext cx="493776" cy="97710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9280820" y="3437155"/>
            <a:ext cx="493776" cy="69267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10515524" y="3618255"/>
            <a:ext cx="493776" cy="51329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ight Arrow 67"/>
          <p:cNvSpPr/>
          <p:nvPr/>
        </p:nvSpPr>
        <p:spPr>
          <a:xfrm rot="1690156">
            <a:off x="9741584" y="3671999"/>
            <a:ext cx="756815" cy="494487"/>
          </a:xfrm>
          <a:prstGeom prst="rightArrow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smtClean="0"/>
              <a:t>10%</a:t>
            </a:r>
            <a:endParaRPr lang="en-US" sz="2000" b="1" dirty="0"/>
          </a:p>
        </p:txBody>
      </p:sp>
      <p:cxnSp>
        <p:nvCxnSpPr>
          <p:cNvPr id="8" name="Straight Connector 7"/>
          <p:cNvCxnSpPr>
            <a:stCxn id="14" idx="0"/>
          </p:cNvCxnSpPr>
          <p:nvPr/>
        </p:nvCxnSpPr>
        <p:spPr>
          <a:xfrm flipV="1">
            <a:off x="2702341" y="4758690"/>
            <a:ext cx="103024" cy="20370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5" idx="0"/>
          </p:cNvCxnSpPr>
          <p:nvPr/>
        </p:nvCxnSpPr>
        <p:spPr>
          <a:xfrm flipH="1" flipV="1">
            <a:off x="3805568" y="4513999"/>
            <a:ext cx="396981" cy="44850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515867" y="6137395"/>
            <a:ext cx="4806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 VAULT - </a:t>
            </a:r>
            <a:r>
              <a:rPr lang="en-US" dirty="0" err="1" smtClean="0"/>
              <a:t>Taassori</a:t>
            </a:r>
            <a:r>
              <a:rPr lang="en-US" dirty="0" smtClean="0"/>
              <a:t> et al., </a:t>
            </a:r>
            <a:r>
              <a:rPr lang="en-US" i="1" dirty="0" smtClean="0"/>
              <a:t>ASPLOS</a:t>
            </a:r>
            <a:r>
              <a:rPr lang="en-US" i="1" dirty="0"/>
              <a:t>, </a:t>
            </a:r>
            <a:r>
              <a:rPr lang="en-US" i="1" dirty="0" smtClean="0"/>
              <a:t>2018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1595307" y="6006945"/>
            <a:ext cx="9122490" cy="594459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Goal: Pack more counters/</a:t>
            </a:r>
            <a:r>
              <a:rPr lang="en-US" sz="2800" b="1" dirty="0" err="1" smtClean="0"/>
              <a:t>cacheline</a:t>
            </a:r>
            <a:r>
              <a:rPr lang="en-US" sz="2800" b="1" dirty="0" smtClean="0"/>
              <a:t>, but fewer overflows !</a:t>
            </a:r>
            <a:endParaRPr lang="en-US" sz="2800" b="1" dirty="0"/>
          </a:p>
        </p:txBody>
      </p:sp>
      <p:sp>
        <p:nvSpPr>
          <p:cNvPr id="28" name="Rectangle 27"/>
          <p:cNvSpPr/>
          <p:nvPr/>
        </p:nvSpPr>
        <p:spPr>
          <a:xfrm>
            <a:off x="6512793" y="1331454"/>
            <a:ext cx="4892040" cy="3503145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929069" y="4172195"/>
            <a:ext cx="3899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783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5" grpId="0">
        <p:bldAsOne/>
      </p:bldGraphic>
      <p:bldP spid="35" grpId="0" animBg="1"/>
      <p:bldP spid="4" grpId="0" animBg="1"/>
      <p:bldGraphic spid="11" grpId="0" uiExpand="1">
        <p:bldSub>
          <a:bldChart bld="category"/>
        </p:bldSub>
      </p:bldGraphic>
      <p:bldP spid="6" grpId="1" animBg="1"/>
      <p:bldP spid="5" grpId="0" animBg="1"/>
      <p:bldP spid="14" grpId="0" animBg="1"/>
      <p:bldP spid="30" grpId="0" animBg="1"/>
      <p:bldP spid="33" grpId="0" animBg="1"/>
      <p:bldP spid="78" grpId="0" uiExpand="1" build="allAtOnce" animBg="1"/>
      <p:bldP spid="73" grpId="1" animBg="1"/>
      <p:bldP spid="3" grpId="0" animBg="1"/>
      <p:bldP spid="32" grpId="0" animBg="1"/>
      <p:bldP spid="34" grpId="0" animBg="1"/>
      <p:bldP spid="68" grpId="1" animBg="1"/>
      <p:bldP spid="29" grpId="0"/>
      <p:bldP spid="36" grpId="0" animBg="1"/>
      <p:bldP spid="28" grpId="0" animBg="1"/>
      <p:bldP spid="9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6|3.2|1.9|6.9|7|5.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3|6.7|8.6|13.9|12.7"/>
</p:tagLst>
</file>

<file path=ppt/theme/theme1.xml><?xml version="1.0" encoding="utf-8"?>
<a:theme xmlns:a="http://schemas.openxmlformats.org/drawingml/2006/main" name="HPCA_18_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PCA_18_Theme" id="{F224F03E-A7BC-B64E-9E39-BC015D4BEF27}" vid="{60362CC8-F985-E640-A21E-12906CD11E4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8653</TotalTime>
  <Words>973</Words>
  <Application>Microsoft Macintosh PowerPoint</Application>
  <PresentationFormat>Widescreen</PresentationFormat>
  <Paragraphs>375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Calibri</vt:lpstr>
      <vt:lpstr>Calibri Light</vt:lpstr>
      <vt:lpstr>Helvetica</vt:lpstr>
      <vt:lpstr>Times New Roman</vt:lpstr>
      <vt:lpstr>Wingdings</vt:lpstr>
      <vt:lpstr>Arial</vt:lpstr>
      <vt:lpstr>HPCA_18_Theme</vt:lpstr>
      <vt:lpstr>Morphable Counters: Enabling Compact Integrity Trees for Low-Overhead Secure Memories</vt:lpstr>
      <vt:lpstr>Securing Main-Memory against Physical Attacks</vt:lpstr>
      <vt:lpstr>Replay Attack Protection with Integrity-Trees</vt:lpstr>
      <vt:lpstr>This Talk: Designing Compact Integrity Trees</vt:lpstr>
      <vt:lpstr>This Talk: Designing Compact Integrity Trees</vt:lpstr>
      <vt:lpstr>Agenda</vt:lpstr>
      <vt:lpstr>Split-Counters -  More Counters/Cacheline</vt:lpstr>
      <vt:lpstr>Split-Counters -  More Counters/Cacheline</vt:lpstr>
      <vt:lpstr>Impact of Packing More Counters</vt:lpstr>
      <vt:lpstr>Agenda</vt:lpstr>
      <vt:lpstr>Analysis of Counter Overflows</vt:lpstr>
      <vt:lpstr>Few Counters Used: Compress Zero Counters</vt:lpstr>
      <vt:lpstr>Avoiding Overflows When All Counters Used</vt:lpstr>
      <vt:lpstr>Agenda</vt:lpstr>
      <vt:lpstr>Reduction in Overflows</vt:lpstr>
      <vt:lpstr>Performance Benefits</vt:lpstr>
      <vt:lpstr>Storage Benefits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Exploring Performance vs Security Trade-off A Case for Probabilistic Integrity </dc:title>
  <dc:creator>Saileshwar, Gururaj</dc:creator>
  <cp:lastModifiedBy>Saileshwar, Gururaj</cp:lastModifiedBy>
  <cp:revision>345</cp:revision>
  <dcterms:created xsi:type="dcterms:W3CDTF">2018-09-17T22:49:47Z</dcterms:created>
  <dcterms:modified xsi:type="dcterms:W3CDTF">2018-10-28T13:24:04Z</dcterms:modified>
</cp:coreProperties>
</file>