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332" r:id="rId3"/>
    <p:sldId id="333" r:id="rId4"/>
    <p:sldId id="335" r:id="rId5"/>
    <p:sldId id="315" r:id="rId6"/>
    <p:sldId id="302" r:id="rId7"/>
    <p:sldId id="322" r:id="rId8"/>
    <p:sldId id="316" r:id="rId9"/>
    <p:sldId id="317" r:id="rId10"/>
    <p:sldId id="304" r:id="rId11"/>
    <p:sldId id="323" r:id="rId12"/>
    <p:sldId id="337" r:id="rId13"/>
    <p:sldId id="300" r:id="rId14"/>
    <p:sldId id="334" r:id="rId15"/>
    <p:sldId id="318" r:id="rId16"/>
    <p:sldId id="336" r:id="rId17"/>
    <p:sldId id="338" r:id="rId18"/>
    <p:sldId id="339" r:id="rId19"/>
    <p:sldId id="320" r:id="rId20"/>
    <p:sldId id="324" r:id="rId21"/>
    <p:sldId id="340" r:id="rId22"/>
    <p:sldId id="291" r:id="rId23"/>
    <p:sldId id="326" r:id="rId24"/>
    <p:sldId id="294" r:id="rId25"/>
    <p:sldId id="325" r:id="rId26"/>
    <p:sldId id="292" r:id="rId27"/>
    <p:sldId id="32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leshwar, Gururaj" initials="SG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55BB5"/>
    <a:srgbClr val="92D04F"/>
    <a:srgbClr val="7F6114"/>
    <a:srgbClr val="3FB1F2"/>
    <a:srgbClr val="EE4530"/>
    <a:srgbClr val="005B09"/>
    <a:srgbClr val="B660C6"/>
    <a:srgbClr val="3FB1F1"/>
    <a:srgbClr val="8CEE3B"/>
    <a:srgbClr val="C23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7"/>
    <p:restoredTop sz="77901"/>
  </p:normalViewPr>
  <p:slideViewPr>
    <p:cSldViewPr snapToGrid="0" snapToObjects="1">
      <p:cViewPr>
        <p:scale>
          <a:sx n="95" d="100"/>
          <a:sy n="95" d="100"/>
        </p:scale>
        <p:origin x="1344" y="144"/>
      </p:cViewPr>
      <p:guideLst/>
    </p:cSldViewPr>
  </p:slideViewPr>
  <p:outlineViewPr>
    <p:cViewPr>
      <p:scale>
        <a:sx n="33" d="100"/>
        <a:sy n="33" d="100"/>
      </p:scale>
      <p:origin x="0" y="-3664"/>
    </p:cViewPr>
  </p:outlin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5813794923679"/>
          <c:y val="0.10932942526335"/>
          <c:w val="0.919262195926626"/>
          <c:h val="0.6053004234566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Slowdown</c:v>
                </c:pt>
              </c:strCache>
            </c:strRef>
          </c:tx>
          <c:spPr>
            <a:solidFill>
              <a:srgbClr val="355BB5"/>
            </a:solidFill>
            <a:ln>
              <a:noFill/>
            </a:ln>
            <a:effectLst/>
          </c:spPr>
          <c:invertIfNegative val="0"/>
          <c:cat>
            <c:strRef>
              <c:f>Sheet1!$A$2:$A$22</c:f>
              <c:strCache>
                <c:ptCount val="21"/>
                <c:pt idx="0">
                  <c:v>astar</c:v>
                </c:pt>
                <c:pt idx="1">
                  <c:v>gobmk</c:v>
                </c:pt>
                <c:pt idx="2">
                  <c:v>sjeng</c:v>
                </c:pt>
                <c:pt idx="3">
                  <c:v>bzip2</c:v>
                </c:pt>
                <c:pt idx="4">
                  <c:v>perl</c:v>
                </c:pt>
                <c:pt idx="5">
                  <c:v>povray</c:v>
                </c:pt>
                <c:pt idx="6">
                  <c:v>gromacs</c:v>
                </c:pt>
                <c:pt idx="7">
                  <c:v>h264</c:v>
                </c:pt>
                <c:pt idx="8">
                  <c:v>namd</c:v>
                </c:pt>
                <c:pt idx="9">
                  <c:v>sphinx3</c:v>
                </c:pt>
                <c:pt idx="10">
                  <c:v>wrf</c:v>
                </c:pt>
                <c:pt idx="11">
                  <c:v>hmmer</c:v>
                </c:pt>
                <c:pt idx="12">
                  <c:v>mcf</c:v>
                </c:pt>
                <c:pt idx="13">
                  <c:v>soplex</c:v>
                </c:pt>
                <c:pt idx="14">
                  <c:v>gcc</c:v>
                </c:pt>
                <c:pt idx="15">
                  <c:v>lbm</c:v>
                </c:pt>
                <c:pt idx="16">
                  <c:v>cactus</c:v>
                </c:pt>
                <c:pt idx="17">
                  <c:v>milc</c:v>
                </c:pt>
                <c:pt idx="18">
                  <c:v>libq</c:v>
                </c:pt>
                <c:pt idx="20">
                  <c:v>Avg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1.248</c:v>
                </c:pt>
                <c:pt idx="1">
                  <c:v>1.063</c:v>
                </c:pt>
                <c:pt idx="2">
                  <c:v>1.03</c:v>
                </c:pt>
                <c:pt idx="3">
                  <c:v>1.109</c:v>
                </c:pt>
                <c:pt idx="4">
                  <c:v>1.069</c:v>
                </c:pt>
                <c:pt idx="5">
                  <c:v>1.085</c:v>
                </c:pt>
                <c:pt idx="6">
                  <c:v>1.024</c:v>
                </c:pt>
                <c:pt idx="7">
                  <c:v>1.051</c:v>
                </c:pt>
                <c:pt idx="8">
                  <c:v>1.017</c:v>
                </c:pt>
                <c:pt idx="9">
                  <c:v>1.101</c:v>
                </c:pt>
                <c:pt idx="10">
                  <c:v>1.028</c:v>
                </c:pt>
                <c:pt idx="11">
                  <c:v>1.024</c:v>
                </c:pt>
                <c:pt idx="12">
                  <c:v>1.046</c:v>
                </c:pt>
                <c:pt idx="13">
                  <c:v>1.062</c:v>
                </c:pt>
                <c:pt idx="14">
                  <c:v>1.017</c:v>
                </c:pt>
                <c:pt idx="15">
                  <c:v>1.007</c:v>
                </c:pt>
                <c:pt idx="16">
                  <c:v>1.014</c:v>
                </c:pt>
                <c:pt idx="17">
                  <c:v>1.009</c:v>
                </c:pt>
                <c:pt idx="18">
                  <c:v>0.997</c:v>
                </c:pt>
                <c:pt idx="19">
                  <c:v>0.0</c:v>
                </c:pt>
                <c:pt idx="20">
                  <c:v>1.051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5127472"/>
        <c:axId val="2118387424"/>
      </c:barChart>
      <c:catAx>
        <c:axId val="204512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387424"/>
        <c:crosses val="autoZero"/>
        <c:auto val="1"/>
        <c:lblAlgn val="ctr"/>
        <c:lblOffset val="100"/>
        <c:noMultiLvlLbl val="0"/>
      </c:catAx>
      <c:valAx>
        <c:axId val="2118387424"/>
        <c:scaling>
          <c:orientation val="minMax"/>
          <c:min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5127472"/>
        <c:crosses val="autoZero"/>
        <c:crossBetween val="between"/>
        <c:majorUnit val="0.05"/>
        <c:minorUnit val="0.0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5E4E-83EA-BE49-8C52-7525ECDC4F51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43F63-31EF-204F-B2D7-481AC9B48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61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3B12B-CA86-D944-9141-9647B2CDD3D5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C324F-F0EE-8C43-9929-10B72C8BB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91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2-minutes =&gt;</a:t>
            </a:r>
            <a:r>
              <a:rPr lang="en-US" baseline="0" dirty="0" smtClean="0"/>
              <a:t> </a:t>
            </a:r>
            <a:r>
              <a:rPr lang="en-US" dirty="0" smtClean="0"/>
              <a:t>Intro (Performance Optimizations, Security Threat,</a:t>
            </a:r>
            <a:r>
              <a:rPr lang="en-US" baseline="0" dirty="0" smtClean="0"/>
              <a:t> Our Undo Approach</a:t>
            </a:r>
            <a:r>
              <a:rPr lang="en-US" dirty="0" smtClean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3-minutes =&gt;</a:t>
            </a:r>
            <a:r>
              <a:rPr lang="en-US" baseline="0" dirty="0" smtClean="0"/>
              <a:t> </a:t>
            </a:r>
            <a:r>
              <a:rPr lang="en-US" dirty="0" smtClean="0"/>
              <a:t>Motivation</a:t>
            </a:r>
            <a:r>
              <a:rPr lang="en-US" baseline="0" dirty="0" smtClean="0"/>
              <a:t> &amp; Goal (Threat Model, Problem, Redo vs Undo)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6-minutes =&gt;</a:t>
            </a:r>
            <a:r>
              <a:rPr lang="en-US" baseline="0" dirty="0" smtClean="0"/>
              <a:t> Design (Scope, L1,L2,Directory, Putting it together)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5-minutes =&gt; Evaluation (Security Analysis, Spectre-V1, Performance &amp; Related Work, Conclusion)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Total – 15 minutes. (2 minutes for buffer)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C324F-F0EE-8C43-9929-10B72C8BB8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89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C324F-F0EE-8C43-9929-10B72C8BB8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0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C324F-F0EE-8C43-9929-10B72C8BB8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72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C324F-F0EE-8C43-9929-10B72C8BB8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C324F-F0EE-8C43-9929-10B72C8BB8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0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C324F-F0EE-8C43-9929-10B72C8BB8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46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54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C324F-F0EE-8C43-9929-10B72C8BB8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27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C324F-F0EE-8C43-9929-10B72C8BB8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6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C324F-F0EE-8C43-9929-10B72C8BB8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5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C324F-F0EE-8C43-9929-10B72C8BB8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C324F-F0EE-8C43-9929-10B72C8BB8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7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C324F-F0EE-8C43-9929-10B72C8BB8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84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C324F-F0EE-8C43-9929-10B72C8BB8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2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C324F-F0EE-8C43-9929-10B72C8BB8D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4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C324F-F0EE-8C43-9929-10B72C8BB8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3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C324F-F0EE-8C43-9929-10B72C8BB8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37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22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C324F-F0EE-8C43-9929-10B72C8BB8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07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C324F-F0EE-8C43-9929-10B72C8BB8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38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C324F-F0EE-8C43-9929-10B72C8BB8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26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5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2662177"/>
          </a:xfrm>
          <a:prstGeom prst="rect">
            <a:avLst/>
          </a:prstGeom>
          <a:solidFill>
            <a:srgbClr val="355BB5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263"/>
            <a:ext cx="9144000" cy="1817226"/>
          </a:xfrm>
          <a:ln>
            <a:noFill/>
          </a:ln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89522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2071" y="6370204"/>
            <a:ext cx="85205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27B2F69-5C56-F84D-A98D-BAB9C6E7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070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2F69-5C56-F84D-A98D-BAB9C6E7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5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2F69-5C56-F84D-A98D-BAB9C6E7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05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574"/>
            <a:ext cx="12192000" cy="1069081"/>
          </a:xfrm>
          <a:prstGeom prst="rect">
            <a:avLst/>
          </a:prstGeom>
          <a:solidFill>
            <a:srgbClr val="AFCCE9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07814"/>
            <a:ext cx="10515600" cy="711321"/>
          </a:xfrm>
          <a:ln>
            <a:noFill/>
          </a:ln>
        </p:spPr>
        <p:txBody>
          <a:bodyPr>
            <a:normAutofit/>
          </a:bodyPr>
          <a:lstStyle>
            <a:lvl1pPr>
              <a:defRPr sz="4400" b="1" i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444"/>
            <a:ext cx="10515600" cy="4677519"/>
          </a:xfrm>
        </p:spPr>
        <p:txBody>
          <a:bodyPr>
            <a:normAutofit/>
          </a:bodyPr>
          <a:lstStyle>
            <a:lvl1pPr>
              <a:defRPr sz="36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32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2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2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2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5563" y="6356349"/>
            <a:ext cx="269470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27B2F69-5C56-F84D-A98D-BAB9C6E7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3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2F69-5C56-F84D-A98D-BAB9C6E7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71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2F69-5C56-F84D-A98D-BAB9C6E7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426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2F69-5C56-F84D-A98D-BAB9C6E7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97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2F69-5C56-F84D-A98D-BAB9C6E7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3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2F69-5C56-F84D-A98D-BAB9C6E7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28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2F69-5C56-F84D-A98D-BAB9C6E7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799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2F69-5C56-F84D-A98D-BAB9C6E7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5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B2F69-5C56-F84D-A98D-BAB9C6E7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6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2.jpe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10.png"/><Relationship Id="rId9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12.png"/><Relationship Id="rId6" Type="http://schemas.openxmlformats.org/officeDocument/2006/relationships/image" Target="../media/image13.jpe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5630" y="414409"/>
            <a:ext cx="10564669" cy="1817226"/>
          </a:xfrm>
        </p:spPr>
        <p:txBody>
          <a:bodyPr>
            <a:noAutofit/>
          </a:bodyPr>
          <a:lstStyle/>
          <a:p>
            <a:r>
              <a:rPr lang="en-US" sz="4800" dirty="0" err="1" smtClean="0"/>
              <a:t>CleanupSpec</a:t>
            </a:r>
            <a:r>
              <a:rPr lang="en-US" sz="4800" dirty="0" smtClean="0"/>
              <a:t>: An “Undo” Approach to Safe Speculation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132" y="3504900"/>
            <a:ext cx="9144000" cy="2584805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</a:pPr>
            <a:r>
              <a:rPr lang="en-US" sz="3200" b="1" dirty="0">
                <a:solidFill>
                  <a:srgbClr val="FF0000"/>
                </a:solidFill>
              </a:rPr>
              <a:t>Gururaj </a:t>
            </a:r>
            <a:r>
              <a:rPr lang="en-US" sz="3200" b="1" smtClean="0">
                <a:solidFill>
                  <a:srgbClr val="FF0000"/>
                </a:solidFill>
              </a:rPr>
              <a:t>Saileshwar </a:t>
            </a:r>
            <a:r>
              <a:rPr lang="en-US" sz="3200" b="1" smtClean="0"/>
              <a:t>and </a:t>
            </a:r>
            <a:r>
              <a:rPr lang="en-US" sz="3200" b="1" dirty="0" err="1" smtClean="0"/>
              <a:t>Moinuddin</a:t>
            </a:r>
            <a:r>
              <a:rPr lang="en-US" sz="3200" b="1" dirty="0" smtClean="0"/>
              <a:t> Qureshi</a:t>
            </a:r>
            <a:endParaRPr lang="en-US" sz="3200" i="1" dirty="0"/>
          </a:p>
          <a:p>
            <a:pPr>
              <a:spcBef>
                <a:spcPts val="1600"/>
              </a:spcBef>
            </a:pPr>
            <a:r>
              <a:rPr lang="en-US" sz="3200" i="1" dirty="0" smtClean="0"/>
              <a:t> Georgia </a:t>
            </a:r>
            <a:r>
              <a:rPr lang="en-US" sz="3200" i="1" dirty="0"/>
              <a:t>Institute of </a:t>
            </a:r>
            <a:r>
              <a:rPr lang="en-US" sz="3200" i="1" dirty="0" smtClean="0"/>
              <a:t>Technology</a:t>
            </a:r>
            <a:endParaRPr lang="en-US" sz="3200" i="1" dirty="0"/>
          </a:p>
        </p:txBody>
      </p:sp>
      <p:pic>
        <p:nvPicPr>
          <p:cNvPr id="1038" name="Picture 14" descr="mage result for georgia tech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18" y="4559522"/>
            <a:ext cx="1841199" cy="181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2F69-5C56-F84D-A98D-BAB9C6E70D65}" type="slidenum">
              <a:rPr lang="en-US" smtClean="0"/>
              <a:t>1</a:t>
            </a:fld>
            <a:endParaRPr lang="en-US"/>
          </a:p>
        </p:txBody>
      </p:sp>
      <p:pic>
        <p:nvPicPr>
          <p:cNvPr id="12" name="Picture 2" descr="mage result for moinuddin quresh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526" y="4878286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127" y="4878286"/>
            <a:ext cx="1371600" cy="1371600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/>
        </p:nvSpPr>
        <p:spPr>
          <a:xfrm>
            <a:off x="1378526" y="2809002"/>
            <a:ext cx="9144000" cy="2584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600"/>
              </a:spcBef>
            </a:pPr>
            <a:r>
              <a:rPr lang="en-US" sz="3200" b="1" dirty="0" smtClean="0">
                <a:solidFill>
                  <a:srgbClr val="355BB5"/>
                </a:solidFill>
              </a:rPr>
              <a:t>MICRO-2019</a:t>
            </a:r>
            <a:endParaRPr lang="en-US" sz="3200" i="1" dirty="0">
              <a:solidFill>
                <a:srgbClr val="355B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3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07814"/>
            <a:ext cx="11114222" cy="711321"/>
          </a:xfrm>
        </p:spPr>
        <p:txBody>
          <a:bodyPr>
            <a:noAutofit/>
          </a:bodyPr>
          <a:lstStyle/>
          <a:p>
            <a:r>
              <a:rPr lang="en-US" dirty="0" smtClean="0"/>
              <a:t>Cache Changes that Need to be Undone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2F69-5C56-F84D-A98D-BAB9C6E70D65}" type="slidenum">
              <a:rPr lang="en-US" smtClean="0"/>
              <a:t>10</a:t>
            </a:fld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012054" y="2065143"/>
            <a:ext cx="1911221" cy="27323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34" name="Rectangle 33"/>
          <p:cNvSpPr/>
          <p:nvPr/>
        </p:nvSpPr>
        <p:spPr>
          <a:xfrm>
            <a:off x="5159428" y="3165721"/>
            <a:ext cx="1703797" cy="5003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182880"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L1-Cache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93751" y="2144337"/>
            <a:ext cx="1528620" cy="5356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Core</a:t>
            </a:r>
          </a:p>
        </p:txBody>
      </p:sp>
      <p:sp>
        <p:nvSpPr>
          <p:cNvPr id="36" name="Right Arrow 35"/>
          <p:cNvSpPr/>
          <p:nvPr/>
        </p:nvSpPr>
        <p:spPr>
          <a:xfrm rot="5400000">
            <a:off x="5667743" y="2682324"/>
            <a:ext cx="424965" cy="458804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37" name="Rectangle 36"/>
          <p:cNvSpPr/>
          <p:nvPr/>
        </p:nvSpPr>
        <p:spPr>
          <a:xfrm>
            <a:off x="6602405" y="3424696"/>
            <a:ext cx="260820" cy="23677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39" name="Right Arrow 38"/>
          <p:cNvSpPr/>
          <p:nvPr/>
        </p:nvSpPr>
        <p:spPr>
          <a:xfrm rot="1935925">
            <a:off x="6798381" y="3684806"/>
            <a:ext cx="530068" cy="354562"/>
          </a:xfrm>
          <a:prstGeom prst="rightArrow">
            <a:avLst/>
          </a:prstGeom>
          <a:solidFill>
            <a:srgbClr val="5FEEE8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41" name="Rectangle 40"/>
          <p:cNvSpPr/>
          <p:nvPr/>
        </p:nvSpPr>
        <p:spPr>
          <a:xfrm>
            <a:off x="5126228" y="3875625"/>
            <a:ext cx="1703797" cy="7725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182880" rtlCol="0" anchor="t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L2-Cache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349052" y="3962816"/>
            <a:ext cx="260820" cy="236776"/>
          </a:xfrm>
          <a:prstGeom prst="rect">
            <a:avLst/>
          </a:prstGeom>
          <a:solidFill>
            <a:srgbClr val="5FEEE8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43" name="Right Arrow 42"/>
          <p:cNvSpPr/>
          <p:nvPr/>
        </p:nvSpPr>
        <p:spPr>
          <a:xfrm rot="8762568">
            <a:off x="6845895" y="4260960"/>
            <a:ext cx="530068" cy="354562"/>
          </a:xfrm>
          <a:prstGeom prst="rightArrow">
            <a:avLst/>
          </a:prstGeom>
          <a:solidFill>
            <a:srgbClr val="5FEEE8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44" name="Rectangle 43"/>
          <p:cNvSpPr/>
          <p:nvPr/>
        </p:nvSpPr>
        <p:spPr>
          <a:xfrm>
            <a:off x="6573195" y="4412054"/>
            <a:ext cx="260820" cy="236776"/>
          </a:xfrm>
          <a:prstGeom prst="rect">
            <a:avLst/>
          </a:prstGeom>
          <a:solidFill>
            <a:srgbClr val="5FEEE8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45" name="Right Arrow 44"/>
          <p:cNvSpPr/>
          <p:nvPr/>
        </p:nvSpPr>
        <p:spPr>
          <a:xfrm rot="1935925">
            <a:off x="6798381" y="4852803"/>
            <a:ext cx="530068" cy="354562"/>
          </a:xfrm>
          <a:prstGeom prst="rightArrow">
            <a:avLst/>
          </a:prstGeom>
          <a:solidFill>
            <a:srgbClr val="8CEE3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46" name="TextBox 45"/>
          <p:cNvSpPr txBox="1"/>
          <p:nvPr/>
        </p:nvSpPr>
        <p:spPr>
          <a:xfrm>
            <a:off x="5126228" y="4956987"/>
            <a:ext cx="81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Evict</a:t>
            </a:r>
            <a:endParaRPr lang="en-US" sz="2400" b="1" i="1" dirty="0"/>
          </a:p>
        </p:txBody>
      </p:sp>
      <p:sp>
        <p:nvSpPr>
          <p:cNvPr id="47" name="Rectangle 46"/>
          <p:cNvSpPr/>
          <p:nvPr/>
        </p:nvSpPr>
        <p:spPr>
          <a:xfrm>
            <a:off x="7349051" y="5189664"/>
            <a:ext cx="260820" cy="236776"/>
          </a:xfrm>
          <a:prstGeom prst="rect">
            <a:avLst/>
          </a:prstGeom>
          <a:solidFill>
            <a:srgbClr val="8CEE3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48" name="TextBox 47"/>
          <p:cNvSpPr txBox="1"/>
          <p:nvPr/>
        </p:nvSpPr>
        <p:spPr>
          <a:xfrm>
            <a:off x="7236527" y="3099937"/>
            <a:ext cx="81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Dirty</a:t>
            </a:r>
            <a:endParaRPr lang="en-US" sz="2400" b="1" i="1" dirty="0"/>
          </a:p>
        </p:txBody>
      </p:sp>
      <p:sp>
        <p:nvSpPr>
          <p:cNvPr id="21" name="Rectangle 20"/>
          <p:cNvSpPr/>
          <p:nvPr/>
        </p:nvSpPr>
        <p:spPr>
          <a:xfrm>
            <a:off x="0" y="5808926"/>
            <a:ext cx="12192000" cy="1041028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Need to Undo Changes to L1 cache, L2/LLC and Coherence State</a:t>
            </a:r>
            <a:endParaRPr lang="en-US" sz="3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245110" y="3471950"/>
            <a:ext cx="81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Evict</a:t>
            </a:r>
            <a:endParaRPr lang="en-US" sz="2400" b="1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754535" y="1314992"/>
            <a:ext cx="3185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L1 Cache</a:t>
            </a:r>
            <a:endParaRPr lang="en-US" sz="3200" b="1" i="1" dirty="0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3926789" y="1490291"/>
            <a:ext cx="39848" cy="3622052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urved Right Arrow 5"/>
          <p:cNvSpPr/>
          <p:nvPr/>
        </p:nvSpPr>
        <p:spPr>
          <a:xfrm>
            <a:off x="4373880" y="2468888"/>
            <a:ext cx="638174" cy="1943166"/>
          </a:xfrm>
          <a:prstGeom prst="curv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23223" y="4388301"/>
            <a:ext cx="260820" cy="23677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57" name="TextBox 56"/>
          <p:cNvSpPr txBox="1"/>
          <p:nvPr/>
        </p:nvSpPr>
        <p:spPr>
          <a:xfrm>
            <a:off x="3933314" y="3267860"/>
            <a:ext cx="111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Install</a:t>
            </a:r>
            <a:endParaRPr lang="en-US" sz="2400" b="1" i="1" dirty="0"/>
          </a:p>
        </p:txBody>
      </p:sp>
      <p:sp>
        <p:nvSpPr>
          <p:cNvPr id="61" name="Right Arrow 60"/>
          <p:cNvSpPr/>
          <p:nvPr/>
        </p:nvSpPr>
        <p:spPr>
          <a:xfrm rot="19664075" flipH="1">
            <a:off x="4781144" y="4772905"/>
            <a:ext cx="530068" cy="354562"/>
          </a:xfrm>
          <a:prstGeom prst="rightArrow">
            <a:avLst/>
          </a:prstGeom>
          <a:solidFill>
            <a:srgbClr val="8CEE3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62" name="Rectangle 61"/>
          <p:cNvSpPr/>
          <p:nvPr/>
        </p:nvSpPr>
        <p:spPr>
          <a:xfrm flipH="1">
            <a:off x="4549395" y="5120656"/>
            <a:ext cx="260820" cy="236776"/>
          </a:xfrm>
          <a:prstGeom prst="rect">
            <a:avLst/>
          </a:prstGeom>
          <a:solidFill>
            <a:srgbClr val="8CEE3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63" name="TextBox 62"/>
          <p:cNvSpPr txBox="1"/>
          <p:nvPr/>
        </p:nvSpPr>
        <p:spPr>
          <a:xfrm>
            <a:off x="6017945" y="4940804"/>
            <a:ext cx="81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Evict</a:t>
            </a:r>
            <a:endParaRPr lang="en-US" sz="2400" b="1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4408609" y="1314992"/>
            <a:ext cx="3185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L2 Cache</a:t>
            </a:r>
            <a:endParaRPr lang="en-US" sz="3200" b="1" i="1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8275157" y="1488438"/>
            <a:ext cx="39848" cy="3622052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482468" y="1314992"/>
            <a:ext cx="3185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Directory</a:t>
            </a:r>
            <a:endParaRPr lang="en-US" sz="3200" b="1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9213299" y="2367781"/>
            <a:ext cx="1655233" cy="17441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73" name="Rectangle 72"/>
          <p:cNvSpPr/>
          <p:nvPr/>
        </p:nvSpPr>
        <p:spPr>
          <a:xfrm>
            <a:off x="9350235" y="3468358"/>
            <a:ext cx="1458249" cy="5003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281886" y="2446974"/>
            <a:ext cx="684250" cy="5356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0547662" y="3727333"/>
            <a:ext cx="260820" cy="23677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76" name="Rectangle 75"/>
          <p:cNvSpPr/>
          <p:nvPr/>
        </p:nvSpPr>
        <p:spPr>
          <a:xfrm>
            <a:off x="10084124" y="2446974"/>
            <a:ext cx="665367" cy="5356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C1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9350233" y="2982582"/>
            <a:ext cx="1197429" cy="86313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9966136" y="2982582"/>
            <a:ext cx="842346" cy="7447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722124" y="4173344"/>
            <a:ext cx="1493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smtClean="0"/>
              <a:t>Exclusive</a:t>
            </a:r>
            <a:endParaRPr lang="en-US" sz="2400" b="1" dirty="0"/>
          </a:p>
        </p:txBody>
      </p:sp>
      <p:sp>
        <p:nvSpPr>
          <p:cNvPr id="81" name="Rectangle 80"/>
          <p:cNvSpPr/>
          <p:nvPr/>
        </p:nvSpPr>
        <p:spPr>
          <a:xfrm>
            <a:off x="8612853" y="4750862"/>
            <a:ext cx="2807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355BB5"/>
                </a:solidFill>
              </a:rPr>
              <a:t>[Yao+, HPCA-18]</a:t>
            </a:r>
            <a:endParaRPr lang="en-US" sz="2400" b="1" dirty="0">
              <a:solidFill>
                <a:srgbClr val="355BB5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966136" y="4176518"/>
            <a:ext cx="1648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smtClean="0"/>
              <a:t>=&gt; Shared</a:t>
            </a:r>
            <a:endParaRPr lang="en-US" sz="2400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1249985" y="2075097"/>
            <a:ext cx="2165094" cy="17441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58" name="Rectangle 57"/>
          <p:cNvSpPr/>
          <p:nvPr/>
        </p:nvSpPr>
        <p:spPr>
          <a:xfrm>
            <a:off x="1419804" y="3175674"/>
            <a:ext cx="1879553" cy="5003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L1-Cache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419803" y="2154290"/>
            <a:ext cx="1879551" cy="5356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Core</a:t>
            </a:r>
          </a:p>
        </p:txBody>
      </p:sp>
      <p:sp>
        <p:nvSpPr>
          <p:cNvPr id="69" name="Right Arrow 68"/>
          <p:cNvSpPr/>
          <p:nvPr/>
        </p:nvSpPr>
        <p:spPr>
          <a:xfrm rot="5400000">
            <a:off x="2843768" y="2682523"/>
            <a:ext cx="424965" cy="458804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70" name="Rectangle 69"/>
          <p:cNvSpPr/>
          <p:nvPr/>
        </p:nvSpPr>
        <p:spPr>
          <a:xfrm>
            <a:off x="1425769" y="3435539"/>
            <a:ext cx="260820" cy="23677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84" name="Right Arrow 83"/>
          <p:cNvSpPr/>
          <p:nvPr/>
        </p:nvSpPr>
        <p:spPr>
          <a:xfrm rot="8166124">
            <a:off x="1091803" y="3836672"/>
            <a:ext cx="424965" cy="458804"/>
          </a:xfrm>
          <a:prstGeom prst="rightArrow">
            <a:avLst/>
          </a:prstGeom>
          <a:solidFill>
            <a:srgbClr val="8CEE3B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85" name="Rectangle 84"/>
          <p:cNvSpPr/>
          <p:nvPr/>
        </p:nvSpPr>
        <p:spPr>
          <a:xfrm>
            <a:off x="797394" y="4269918"/>
            <a:ext cx="260820" cy="236776"/>
          </a:xfrm>
          <a:prstGeom prst="rect">
            <a:avLst/>
          </a:prstGeom>
          <a:solidFill>
            <a:srgbClr val="8CEE3B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86" name="TextBox 85"/>
          <p:cNvSpPr txBox="1"/>
          <p:nvPr/>
        </p:nvSpPr>
        <p:spPr>
          <a:xfrm>
            <a:off x="118162" y="2480369"/>
            <a:ext cx="111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Install</a:t>
            </a:r>
          </a:p>
          <a:p>
            <a:pPr algn="ctr"/>
            <a:r>
              <a:rPr lang="en-US" sz="2800" b="1" i="1" dirty="0" smtClean="0"/>
              <a:t>(Miss)</a:t>
            </a:r>
            <a:endParaRPr lang="en-US" sz="2800" b="1" i="1" dirty="0"/>
          </a:p>
        </p:txBody>
      </p:sp>
      <p:sp>
        <p:nvSpPr>
          <p:cNvPr id="87" name="TextBox 86"/>
          <p:cNvSpPr txBox="1"/>
          <p:nvPr/>
        </p:nvSpPr>
        <p:spPr>
          <a:xfrm>
            <a:off x="208718" y="3644981"/>
            <a:ext cx="111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Evict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893384" y="3818054"/>
            <a:ext cx="2080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 smtClean="0"/>
              <a:t>Repl</a:t>
            </a:r>
            <a:r>
              <a:rPr lang="en-US" sz="2800" b="1" i="1" dirty="0" smtClean="0"/>
              <a:t>-state</a:t>
            </a:r>
          </a:p>
          <a:p>
            <a:pPr algn="ctr"/>
            <a:r>
              <a:rPr lang="en-US" sz="2800" b="1" i="1" dirty="0" smtClean="0"/>
              <a:t>Update (Hit)</a:t>
            </a:r>
            <a:endParaRPr lang="en-US" sz="2800" b="1" i="1" dirty="0"/>
          </a:p>
        </p:txBody>
      </p:sp>
      <p:sp>
        <p:nvSpPr>
          <p:cNvPr id="89" name="Right Arrow 88"/>
          <p:cNvSpPr/>
          <p:nvPr/>
        </p:nvSpPr>
        <p:spPr>
          <a:xfrm rot="5400000">
            <a:off x="1573099" y="2712315"/>
            <a:ext cx="424965" cy="458804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90" name="Rectangle 89"/>
          <p:cNvSpPr/>
          <p:nvPr/>
        </p:nvSpPr>
        <p:spPr>
          <a:xfrm>
            <a:off x="3033375" y="3425856"/>
            <a:ext cx="260820" cy="23677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10749491" y="2982582"/>
            <a:ext cx="58991" cy="8631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0079357" y="2982582"/>
            <a:ext cx="468305" cy="8631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49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 animBg="1"/>
      <p:bldP spid="48" grpId="0"/>
      <p:bldP spid="21" grpId="0" animBg="1"/>
      <p:bldP spid="24" grpId="0"/>
      <p:bldP spid="6" grpId="0" animBg="1"/>
      <p:bldP spid="56" grpId="0" animBg="1"/>
      <p:bldP spid="57" grpId="0"/>
      <p:bldP spid="61" grpId="0" animBg="1"/>
      <p:bldP spid="62" grpId="0" animBg="1"/>
      <p:bldP spid="63" grpId="0"/>
      <p:bldP spid="72" grpId="0" animBg="1"/>
      <p:bldP spid="73" grpId="0" animBg="1"/>
      <p:bldP spid="74" grpId="0" animBg="1"/>
      <p:bldP spid="75" grpId="0" animBg="1"/>
      <p:bldP spid="76" grpId="0" animBg="1"/>
      <p:bldP spid="7" grpId="0"/>
      <p:bldP spid="81" grpId="0"/>
      <p:bldP spid="51" grpId="0"/>
      <p:bldP spid="54" grpId="0" animBg="1"/>
      <p:bldP spid="58" grpId="0" animBg="1"/>
      <p:bldP spid="68" grpId="0" animBg="1"/>
      <p:bldP spid="69" grpId="0" animBg="1"/>
      <p:bldP spid="70" grpId="0" animBg="1"/>
      <p:bldP spid="84" grpId="0" animBg="1"/>
      <p:bldP spid="85" grpId="0" animBg="1"/>
      <p:bldP spid="86" grpId="0"/>
      <p:bldP spid="87" grpId="0"/>
      <p:bldP spid="88" grpId="0"/>
      <p:bldP spid="89" grpId="0" animBg="1"/>
      <p:bldP spid="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1" y="223312"/>
            <a:ext cx="11500213" cy="711321"/>
          </a:xfrm>
        </p:spPr>
        <p:txBody>
          <a:bodyPr>
            <a:noAutofit/>
          </a:bodyPr>
          <a:lstStyle/>
          <a:p>
            <a:r>
              <a:rPr lang="en-US" sz="3200" dirty="0" smtClean="0"/>
              <a:t>L1-Cache Cleanup </a:t>
            </a:r>
            <a:r>
              <a:rPr lang="en-US" sz="3200" dirty="0" smtClean="0">
                <a:sym typeface="Wingdings"/>
              </a:rPr>
              <a:t></a:t>
            </a:r>
            <a:r>
              <a:rPr lang="en-US" sz="3200" dirty="0" smtClean="0"/>
              <a:t> Invalidate Install, Restore Eviction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2F69-5C56-F84D-A98D-BAB9C6E70D65}" type="slidenum">
              <a:rPr lang="en-US" smtClean="0"/>
              <a:t>11</a:t>
            </a:fld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0" y="5595236"/>
            <a:ext cx="12192000" cy="1247396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Random-Replacement incurs &lt;1% </a:t>
            </a:r>
            <a:r>
              <a:rPr lang="en-US" sz="3200" b="1" dirty="0"/>
              <a:t>Slowdown; </a:t>
            </a:r>
            <a:endParaRPr lang="en-US" sz="3200" b="1" dirty="0" smtClean="0"/>
          </a:p>
          <a:p>
            <a:pPr algn="ctr"/>
            <a:r>
              <a:rPr lang="en-US" sz="3200" b="1" dirty="0" smtClean="0"/>
              <a:t>Cleanup </a:t>
            </a:r>
            <a:r>
              <a:rPr lang="en-US" sz="3200" b="1" dirty="0"/>
              <a:t>needed only on </a:t>
            </a:r>
            <a:r>
              <a:rPr lang="en-US" sz="3200" b="1" dirty="0" err="1"/>
              <a:t>Mis</a:t>
            </a:r>
            <a:r>
              <a:rPr lang="en-US" sz="3200" b="1" dirty="0"/>
              <a:t>-Speculation + L1-Cache </a:t>
            </a:r>
            <a:r>
              <a:rPr lang="en-US" sz="3200" b="1" dirty="0" smtClean="0"/>
              <a:t>Miss</a:t>
            </a:r>
            <a:endParaRPr lang="en-US" sz="3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249985" y="2075097"/>
            <a:ext cx="2165094" cy="17441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6" name="Rectangle 5"/>
          <p:cNvSpPr/>
          <p:nvPr/>
        </p:nvSpPr>
        <p:spPr>
          <a:xfrm>
            <a:off x="1419804" y="3175674"/>
            <a:ext cx="1879553" cy="5003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L1-Cache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9803" y="2154290"/>
            <a:ext cx="1879551" cy="5356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Core</a:t>
            </a:r>
          </a:p>
        </p:txBody>
      </p:sp>
      <p:sp>
        <p:nvSpPr>
          <p:cNvPr id="8" name="Right Arrow 7"/>
          <p:cNvSpPr/>
          <p:nvPr/>
        </p:nvSpPr>
        <p:spPr>
          <a:xfrm rot="5400000">
            <a:off x="2843768" y="2682523"/>
            <a:ext cx="424965" cy="458804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9" name="Rectangle 8"/>
          <p:cNvSpPr/>
          <p:nvPr/>
        </p:nvSpPr>
        <p:spPr>
          <a:xfrm>
            <a:off x="1425769" y="3435539"/>
            <a:ext cx="260820" cy="23677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2" name="Right Arrow 11"/>
          <p:cNvSpPr/>
          <p:nvPr/>
        </p:nvSpPr>
        <p:spPr>
          <a:xfrm rot="8166124">
            <a:off x="1091803" y="3836672"/>
            <a:ext cx="424965" cy="458804"/>
          </a:xfrm>
          <a:prstGeom prst="rightArrow">
            <a:avLst/>
          </a:prstGeom>
          <a:solidFill>
            <a:srgbClr val="8CEE3B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3" name="Rectangle 12"/>
          <p:cNvSpPr/>
          <p:nvPr/>
        </p:nvSpPr>
        <p:spPr>
          <a:xfrm>
            <a:off x="797394" y="4269918"/>
            <a:ext cx="260820" cy="236776"/>
          </a:xfrm>
          <a:prstGeom prst="rect">
            <a:avLst/>
          </a:prstGeom>
          <a:solidFill>
            <a:srgbClr val="8CEE3B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6" name="TextBox 15"/>
          <p:cNvSpPr txBox="1"/>
          <p:nvPr/>
        </p:nvSpPr>
        <p:spPr>
          <a:xfrm>
            <a:off x="118162" y="2480369"/>
            <a:ext cx="111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Install</a:t>
            </a:r>
          </a:p>
          <a:p>
            <a:pPr algn="ctr"/>
            <a:r>
              <a:rPr lang="en-US" sz="2800" b="1" i="1" dirty="0" smtClean="0"/>
              <a:t>(Miss)</a:t>
            </a:r>
            <a:endParaRPr lang="en-US" sz="2800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208718" y="3644981"/>
            <a:ext cx="111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Evict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276026" y="1387060"/>
            <a:ext cx="4968807" cy="671243"/>
          </a:xfr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800" b="1" u="sng" dirty="0" smtClean="0">
                <a:latin typeface="Calibri" charset="0"/>
                <a:ea typeface="Calibri" charset="0"/>
                <a:cs typeface="Calibri" charset="0"/>
              </a:rPr>
              <a:t>L1 Cache Changes </a:t>
            </a:r>
            <a:r>
              <a:rPr lang="en-US" sz="2800" b="1" u="sng" smtClean="0">
                <a:latin typeface="Calibri" charset="0"/>
                <a:ea typeface="Calibri" charset="0"/>
                <a:cs typeface="Calibri" charset="0"/>
              </a:rPr>
              <a:t>(Speculative)</a:t>
            </a:r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324360" y="1385915"/>
            <a:ext cx="4443254" cy="671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sz="2800" b="1" u="sng" dirty="0" smtClean="0">
                <a:latin typeface="Calibri" charset="0"/>
                <a:ea typeface="Calibri" charset="0"/>
                <a:cs typeface="Calibri" charset="0"/>
              </a:rPr>
              <a:t>Cleanup On </a:t>
            </a:r>
            <a:r>
              <a:rPr lang="en-US" sz="2800" b="1" u="sng" dirty="0" err="1" smtClean="0">
                <a:latin typeface="Calibri" charset="0"/>
                <a:ea typeface="Calibri" charset="0"/>
                <a:cs typeface="Calibri" charset="0"/>
              </a:rPr>
              <a:t>Mis</a:t>
            </a:r>
            <a:r>
              <a:rPr lang="en-US" sz="2800" b="1" u="sng" dirty="0" smtClean="0">
                <a:latin typeface="Calibri" charset="0"/>
                <a:ea typeface="Calibri" charset="0"/>
                <a:cs typeface="Calibri" charset="0"/>
              </a:rPr>
              <a:t>-speculation</a:t>
            </a:r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869546" y="2116047"/>
            <a:ext cx="2165094" cy="17441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2" name="Rectangle 21"/>
          <p:cNvSpPr/>
          <p:nvPr/>
        </p:nvSpPr>
        <p:spPr>
          <a:xfrm>
            <a:off x="8039365" y="3216624"/>
            <a:ext cx="1879553" cy="5003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L1-Cache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39364" y="2195240"/>
            <a:ext cx="1879551" cy="5356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Core</a:t>
            </a:r>
          </a:p>
        </p:txBody>
      </p:sp>
      <p:sp>
        <p:nvSpPr>
          <p:cNvPr id="24" name="Right Arrow 23"/>
          <p:cNvSpPr/>
          <p:nvPr/>
        </p:nvSpPr>
        <p:spPr>
          <a:xfrm rot="5400000">
            <a:off x="8056283" y="2741888"/>
            <a:ext cx="424965" cy="45880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5" name="Rectangle 24"/>
          <p:cNvSpPr/>
          <p:nvPr/>
        </p:nvSpPr>
        <p:spPr>
          <a:xfrm>
            <a:off x="8039363" y="3473538"/>
            <a:ext cx="260820" cy="236776"/>
          </a:xfrm>
          <a:prstGeom prst="rect">
            <a:avLst/>
          </a:prstGeom>
          <a:noFill/>
          <a:ln w="38100">
            <a:solidFill>
              <a:srgbClr val="005B09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8" name="TextBox 27"/>
          <p:cNvSpPr txBox="1"/>
          <p:nvPr/>
        </p:nvSpPr>
        <p:spPr>
          <a:xfrm>
            <a:off x="6097652" y="2562881"/>
            <a:ext cx="176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smtClean="0"/>
              <a:t>Invalidate</a:t>
            </a:r>
            <a:endParaRPr lang="en-US" sz="2800" b="1" i="1"/>
          </a:p>
        </p:txBody>
      </p:sp>
      <p:sp>
        <p:nvSpPr>
          <p:cNvPr id="10" name="Oval 9"/>
          <p:cNvSpPr/>
          <p:nvPr/>
        </p:nvSpPr>
        <p:spPr>
          <a:xfrm>
            <a:off x="5748127" y="2691650"/>
            <a:ext cx="337159" cy="3659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987201" y="4044797"/>
            <a:ext cx="337159" cy="3659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89186" y="4618592"/>
            <a:ext cx="2498668" cy="5003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>
                <a:solidFill>
                  <a:schemeClr val="bg1"/>
                </a:solidFill>
              </a:rPr>
              <a:t>L2-Cache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87953" y="4788059"/>
            <a:ext cx="260820" cy="236776"/>
          </a:xfrm>
          <a:prstGeom prst="rect">
            <a:avLst/>
          </a:prstGeom>
          <a:solidFill>
            <a:srgbClr val="8CEE3B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33" name="Right Arrow 32"/>
          <p:cNvSpPr/>
          <p:nvPr/>
        </p:nvSpPr>
        <p:spPr>
          <a:xfrm rot="17565398">
            <a:off x="7764061" y="3980864"/>
            <a:ext cx="569425" cy="458804"/>
          </a:xfrm>
          <a:prstGeom prst="rightArrow">
            <a:avLst>
              <a:gd name="adj1" fmla="val 50000"/>
              <a:gd name="adj2" fmla="val 74913"/>
            </a:avLst>
          </a:prstGeom>
          <a:solidFill>
            <a:srgbClr val="8CEE3B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34" name="TextBox 33"/>
          <p:cNvSpPr txBox="1"/>
          <p:nvPr/>
        </p:nvSpPr>
        <p:spPr>
          <a:xfrm>
            <a:off x="6375554" y="3952622"/>
            <a:ext cx="1493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Restore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16212" y="2458172"/>
            <a:ext cx="2080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 smtClean="0"/>
              <a:t>Repl</a:t>
            </a:r>
            <a:r>
              <a:rPr lang="en-US" sz="2800" b="1" i="1" dirty="0" smtClean="0"/>
              <a:t>-state</a:t>
            </a:r>
          </a:p>
          <a:p>
            <a:pPr algn="ctr"/>
            <a:r>
              <a:rPr lang="en-US" sz="2800" b="1" i="1" dirty="0" smtClean="0"/>
              <a:t>Update (Hit)</a:t>
            </a:r>
            <a:endParaRPr lang="en-US" sz="2800" b="1" i="1" dirty="0"/>
          </a:p>
        </p:txBody>
      </p:sp>
      <p:sp>
        <p:nvSpPr>
          <p:cNvPr id="36" name="Right Arrow 35"/>
          <p:cNvSpPr/>
          <p:nvPr/>
        </p:nvSpPr>
        <p:spPr>
          <a:xfrm rot="5400000">
            <a:off x="1573099" y="2712315"/>
            <a:ext cx="424965" cy="458804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37" name="Rectangle 36"/>
          <p:cNvSpPr/>
          <p:nvPr/>
        </p:nvSpPr>
        <p:spPr>
          <a:xfrm>
            <a:off x="3033375" y="3425856"/>
            <a:ext cx="260820" cy="23677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39" name="TextBox 38"/>
          <p:cNvSpPr txBox="1"/>
          <p:nvPr/>
        </p:nvSpPr>
        <p:spPr>
          <a:xfrm>
            <a:off x="9934746" y="2941422"/>
            <a:ext cx="2145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Random</a:t>
            </a:r>
          </a:p>
          <a:p>
            <a:pPr algn="ctr"/>
            <a:r>
              <a:rPr lang="en-US" sz="2800" b="1" i="1" dirty="0" err="1" smtClean="0"/>
              <a:t>Repl</a:t>
            </a:r>
            <a:r>
              <a:rPr lang="en-US" sz="2800" b="1" i="1" dirty="0" smtClean="0"/>
              <a:t>-Policy</a:t>
            </a:r>
          </a:p>
          <a:p>
            <a:pPr algn="ctr"/>
            <a:r>
              <a:rPr lang="en-US" sz="2800" b="1" i="1" dirty="0" smtClean="0"/>
              <a:t>(stateless)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496480" y="1291793"/>
            <a:ext cx="0" cy="4161453"/>
          </a:xfrm>
          <a:prstGeom prst="line">
            <a:avLst/>
          </a:prstGeom>
          <a:ln>
            <a:solidFill>
              <a:srgbClr val="355BB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2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10" grpId="0" animBg="1"/>
      <p:bldP spid="30" grpId="0" animBg="1"/>
      <p:bldP spid="31" grpId="0" animBg="1"/>
      <p:bldP spid="32" grpId="0" animBg="1"/>
      <p:bldP spid="33" grpId="0" animBg="1"/>
      <p:bldP spid="34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1" y="223312"/>
            <a:ext cx="11500213" cy="711321"/>
          </a:xfrm>
        </p:spPr>
        <p:txBody>
          <a:bodyPr>
            <a:noAutofit/>
          </a:bodyPr>
          <a:lstStyle/>
          <a:p>
            <a:r>
              <a:rPr lang="en-US" sz="3200" dirty="0" smtClean="0"/>
              <a:t>L2/LLC – Invalidate Install &amp; Randomize Evictions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2F69-5C56-F84D-A98D-BAB9C6E70D65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69434" y="1303145"/>
            <a:ext cx="747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L2/LLC Evictions Complex &amp; Leak Info</a:t>
            </a:r>
            <a:r>
              <a:rPr lang="en-US" sz="2800" b="1" dirty="0" smtClean="0"/>
              <a:t> </a:t>
            </a:r>
            <a:endParaRPr lang="en-US" sz="2800" b="1" i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9306674" y="2156792"/>
            <a:ext cx="2507529" cy="2144814"/>
            <a:chOff x="9326190" y="2213848"/>
            <a:chExt cx="2507529" cy="2144814"/>
          </a:xfrm>
        </p:grpSpPr>
        <p:sp>
          <p:nvSpPr>
            <p:cNvPr id="33" name="Rectangle 32"/>
            <p:cNvSpPr/>
            <p:nvPr/>
          </p:nvSpPr>
          <p:spPr>
            <a:xfrm>
              <a:off x="9326190" y="2213848"/>
              <a:ext cx="2507529" cy="2103129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331641" y="2222443"/>
              <a:ext cx="594063" cy="5113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958174" y="2222443"/>
              <a:ext cx="594063" cy="5113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584707" y="2222443"/>
              <a:ext cx="594063" cy="5113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211241" y="2222443"/>
              <a:ext cx="594063" cy="5113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331641" y="2764052"/>
              <a:ext cx="594063" cy="5113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958174" y="2764052"/>
              <a:ext cx="594063" cy="5113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584707" y="2764052"/>
              <a:ext cx="594063" cy="5113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211241" y="2764052"/>
              <a:ext cx="594063" cy="5113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331641" y="3305660"/>
              <a:ext cx="594063" cy="511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958174" y="3305660"/>
              <a:ext cx="594063" cy="511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584707" y="3305660"/>
              <a:ext cx="594063" cy="511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1211241" y="3305660"/>
              <a:ext cx="594063" cy="511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331641" y="3847266"/>
              <a:ext cx="594063" cy="51139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958174" y="3847266"/>
              <a:ext cx="594063" cy="51139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584707" y="3847266"/>
              <a:ext cx="594063" cy="51139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1211241" y="3847266"/>
              <a:ext cx="594063" cy="51139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6137064" y="5072654"/>
            <a:ext cx="444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55BB5"/>
                </a:solidFill>
              </a:rPr>
              <a:t>[CEASER</a:t>
            </a:r>
            <a:r>
              <a:rPr lang="en-US" sz="2400" b="1" smtClean="0">
                <a:solidFill>
                  <a:srgbClr val="355BB5"/>
                </a:solidFill>
              </a:rPr>
              <a:t>, MICRO-18] and others</a:t>
            </a:r>
            <a:endParaRPr lang="en-US" sz="2400" b="1" dirty="0" smtClean="0">
              <a:solidFill>
                <a:srgbClr val="355BB5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37040" y="2368966"/>
            <a:ext cx="124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smtClean="0"/>
              <a:t>Line </a:t>
            </a:r>
          </a:p>
          <a:p>
            <a:pPr algn="ctr"/>
            <a:r>
              <a:rPr lang="en-US" sz="2300" b="1" dirty="0" smtClean="0"/>
              <a:t>Address</a:t>
            </a:r>
            <a:endParaRPr lang="en-US" sz="23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0105164" y="4414023"/>
            <a:ext cx="1073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Cache</a:t>
            </a:r>
            <a:endParaRPr lang="en-US" sz="2400" b="1"/>
          </a:p>
        </p:txBody>
      </p:sp>
      <p:cxnSp>
        <p:nvCxnSpPr>
          <p:cNvPr id="86" name="Elbow Connector 85"/>
          <p:cNvCxnSpPr/>
          <p:nvPr/>
        </p:nvCxnSpPr>
        <p:spPr>
          <a:xfrm rot="16200000" flipH="1">
            <a:off x="7175619" y="1426177"/>
            <a:ext cx="202330" cy="3817559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0" y="5974206"/>
            <a:ext cx="12192000" cy="865041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Evictions are Benign</a:t>
            </a:r>
            <a:r>
              <a:rPr lang="en-US" sz="3000" b="1" dirty="0"/>
              <a:t>;</a:t>
            </a:r>
            <a:r>
              <a:rPr lang="en-US" sz="3000" b="1" dirty="0" smtClean="0"/>
              <a:t> Cleanup Only Requires Invalidation of L2/LLC lines</a:t>
            </a:r>
            <a:endParaRPr lang="en-US" sz="30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1427247" y="2174779"/>
            <a:ext cx="1911221" cy="27323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63" name="Rectangle 62"/>
          <p:cNvSpPr/>
          <p:nvPr/>
        </p:nvSpPr>
        <p:spPr>
          <a:xfrm>
            <a:off x="1574621" y="3275357"/>
            <a:ext cx="1703797" cy="5003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182880"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L1-Cache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08944" y="2253973"/>
            <a:ext cx="1528620" cy="5356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Core</a:t>
            </a:r>
          </a:p>
        </p:txBody>
      </p:sp>
      <p:sp>
        <p:nvSpPr>
          <p:cNvPr id="70" name="Right Arrow 69"/>
          <p:cNvSpPr/>
          <p:nvPr/>
        </p:nvSpPr>
        <p:spPr>
          <a:xfrm rot="5400000">
            <a:off x="2082936" y="2791960"/>
            <a:ext cx="424965" cy="458804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72" name="Rectangle 71"/>
          <p:cNvSpPr/>
          <p:nvPr/>
        </p:nvSpPr>
        <p:spPr>
          <a:xfrm>
            <a:off x="3017598" y="3534332"/>
            <a:ext cx="260820" cy="23677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73" name="Right Arrow 72"/>
          <p:cNvSpPr/>
          <p:nvPr/>
        </p:nvSpPr>
        <p:spPr>
          <a:xfrm rot="1935925">
            <a:off x="3213574" y="3794442"/>
            <a:ext cx="530068" cy="354562"/>
          </a:xfrm>
          <a:prstGeom prst="rightArrow">
            <a:avLst/>
          </a:prstGeom>
          <a:solidFill>
            <a:srgbClr val="5FEEE8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74" name="Rectangle 73"/>
          <p:cNvSpPr/>
          <p:nvPr/>
        </p:nvSpPr>
        <p:spPr>
          <a:xfrm>
            <a:off x="1541421" y="3985261"/>
            <a:ext cx="1703797" cy="7725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182880" rtlCol="0" anchor="t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L2-Cache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4245" y="4072452"/>
            <a:ext cx="260820" cy="236776"/>
          </a:xfrm>
          <a:prstGeom prst="rect">
            <a:avLst/>
          </a:prstGeom>
          <a:solidFill>
            <a:srgbClr val="5FEEE8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77" name="Right Arrow 76"/>
          <p:cNvSpPr/>
          <p:nvPr/>
        </p:nvSpPr>
        <p:spPr>
          <a:xfrm rot="8762568">
            <a:off x="3261088" y="4370596"/>
            <a:ext cx="530068" cy="354562"/>
          </a:xfrm>
          <a:prstGeom prst="rightArrow">
            <a:avLst/>
          </a:prstGeom>
          <a:solidFill>
            <a:srgbClr val="5FEEE8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78" name="Rectangle 77"/>
          <p:cNvSpPr/>
          <p:nvPr/>
        </p:nvSpPr>
        <p:spPr>
          <a:xfrm>
            <a:off x="2988388" y="4521690"/>
            <a:ext cx="260820" cy="236776"/>
          </a:xfrm>
          <a:prstGeom prst="rect">
            <a:avLst/>
          </a:prstGeom>
          <a:solidFill>
            <a:srgbClr val="5FEEE8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79" name="Right Arrow 78"/>
          <p:cNvSpPr/>
          <p:nvPr/>
        </p:nvSpPr>
        <p:spPr>
          <a:xfrm rot="1935925">
            <a:off x="3213574" y="4962439"/>
            <a:ext cx="530068" cy="354562"/>
          </a:xfrm>
          <a:prstGeom prst="rightArrow">
            <a:avLst/>
          </a:prstGeom>
          <a:solidFill>
            <a:srgbClr val="8CEE3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80" name="TextBox 79"/>
          <p:cNvSpPr txBox="1"/>
          <p:nvPr/>
        </p:nvSpPr>
        <p:spPr>
          <a:xfrm>
            <a:off x="1541421" y="5066623"/>
            <a:ext cx="81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Evict</a:t>
            </a:r>
            <a:endParaRPr lang="en-US" sz="2400" b="1" i="1" dirty="0"/>
          </a:p>
        </p:txBody>
      </p:sp>
      <p:sp>
        <p:nvSpPr>
          <p:cNvPr id="81" name="Rectangle 80"/>
          <p:cNvSpPr/>
          <p:nvPr/>
        </p:nvSpPr>
        <p:spPr>
          <a:xfrm>
            <a:off x="3764244" y="5299300"/>
            <a:ext cx="260820" cy="236776"/>
          </a:xfrm>
          <a:prstGeom prst="rect">
            <a:avLst/>
          </a:prstGeom>
          <a:solidFill>
            <a:srgbClr val="8CEE3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82" name="TextBox 81"/>
          <p:cNvSpPr txBox="1"/>
          <p:nvPr/>
        </p:nvSpPr>
        <p:spPr>
          <a:xfrm>
            <a:off x="3651720" y="3209573"/>
            <a:ext cx="81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Dirty</a:t>
            </a:r>
            <a:endParaRPr lang="en-US" sz="2400" b="1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3660303" y="3581586"/>
            <a:ext cx="81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Evict</a:t>
            </a:r>
            <a:endParaRPr lang="en-US" sz="2400" b="1" i="1" dirty="0"/>
          </a:p>
        </p:txBody>
      </p:sp>
      <p:sp>
        <p:nvSpPr>
          <p:cNvPr id="85" name="Curved Right Arrow 84"/>
          <p:cNvSpPr/>
          <p:nvPr/>
        </p:nvSpPr>
        <p:spPr>
          <a:xfrm>
            <a:off x="789073" y="2578524"/>
            <a:ext cx="638174" cy="1943166"/>
          </a:xfrm>
          <a:prstGeom prst="curv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548986" y="4515920"/>
            <a:ext cx="260820" cy="23677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88" name="TextBox 87"/>
          <p:cNvSpPr txBox="1"/>
          <p:nvPr/>
        </p:nvSpPr>
        <p:spPr>
          <a:xfrm>
            <a:off x="348507" y="3377496"/>
            <a:ext cx="111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Install</a:t>
            </a:r>
            <a:endParaRPr lang="en-US" sz="2400" b="1" i="1" dirty="0"/>
          </a:p>
        </p:txBody>
      </p:sp>
      <p:sp>
        <p:nvSpPr>
          <p:cNvPr id="89" name="Right Arrow 88"/>
          <p:cNvSpPr/>
          <p:nvPr/>
        </p:nvSpPr>
        <p:spPr>
          <a:xfrm rot="19664075" flipH="1">
            <a:off x="1196337" y="4882541"/>
            <a:ext cx="530068" cy="354562"/>
          </a:xfrm>
          <a:prstGeom prst="rightArrow">
            <a:avLst/>
          </a:prstGeom>
          <a:solidFill>
            <a:srgbClr val="8CEE3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90" name="Rectangle 89"/>
          <p:cNvSpPr/>
          <p:nvPr/>
        </p:nvSpPr>
        <p:spPr>
          <a:xfrm flipH="1">
            <a:off x="964588" y="5230292"/>
            <a:ext cx="260820" cy="236776"/>
          </a:xfrm>
          <a:prstGeom prst="rect">
            <a:avLst/>
          </a:prstGeom>
          <a:solidFill>
            <a:srgbClr val="8CEE3B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13" name="TextBox 112"/>
          <p:cNvSpPr txBox="1"/>
          <p:nvPr/>
        </p:nvSpPr>
        <p:spPr>
          <a:xfrm>
            <a:off x="2433138" y="5050440"/>
            <a:ext cx="81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Evict</a:t>
            </a:r>
            <a:endParaRPr lang="en-US" sz="2400" b="1" i="1" dirty="0"/>
          </a:p>
        </p:txBody>
      </p:sp>
      <p:sp>
        <p:nvSpPr>
          <p:cNvPr id="115" name="Content Placeholder 2"/>
          <p:cNvSpPr>
            <a:spLocks noGrp="1"/>
          </p:cNvSpPr>
          <p:nvPr>
            <p:ph idx="1"/>
          </p:nvPr>
        </p:nvSpPr>
        <p:spPr>
          <a:xfrm>
            <a:off x="1097611" y="1399851"/>
            <a:ext cx="2927453" cy="671243"/>
          </a:xfr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800" b="1" u="sng" smtClean="0">
                <a:latin typeface="Calibri" charset="0"/>
                <a:ea typeface="Calibri" charset="0"/>
                <a:cs typeface="Calibri" charset="0"/>
              </a:rPr>
              <a:t>L2 Cache Changes</a:t>
            </a:r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2165" y="4391362"/>
            <a:ext cx="151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smtClean="0">
                <a:solidFill>
                  <a:srgbClr val="005B09"/>
                </a:solidFill>
              </a:rPr>
              <a:t>Invalidate</a:t>
            </a:r>
            <a:endParaRPr lang="en-US" sz="2400" b="1" i="1" dirty="0">
              <a:solidFill>
                <a:srgbClr val="005B09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548986" y="4514795"/>
            <a:ext cx="260820" cy="236776"/>
          </a:xfrm>
          <a:prstGeom prst="rect">
            <a:avLst/>
          </a:prstGeom>
          <a:noFill/>
          <a:ln w="38100">
            <a:solidFill>
              <a:srgbClr val="005B09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19" name="TextBox 118"/>
          <p:cNvSpPr txBox="1"/>
          <p:nvPr/>
        </p:nvSpPr>
        <p:spPr>
          <a:xfrm>
            <a:off x="8094268" y="2466900"/>
            <a:ext cx="1083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smtClean="0"/>
              <a:t>Set</a:t>
            </a:r>
          </a:p>
          <a:p>
            <a:pPr algn="ctr"/>
            <a:r>
              <a:rPr lang="en-US" sz="2300" b="1" dirty="0" smtClean="0"/>
              <a:t>Index</a:t>
            </a:r>
            <a:endParaRPr lang="en-US" sz="23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5858739" y="2743877"/>
            <a:ext cx="2210704" cy="1354198"/>
            <a:chOff x="5858739" y="2923170"/>
            <a:chExt cx="2210704" cy="1354198"/>
          </a:xfrm>
        </p:grpSpPr>
        <p:sp>
          <p:nvSpPr>
            <p:cNvPr id="121" name="Decision 120"/>
            <p:cNvSpPr/>
            <p:nvPr/>
          </p:nvSpPr>
          <p:spPr>
            <a:xfrm>
              <a:off x="5858739" y="2923170"/>
              <a:ext cx="2210704" cy="1354198"/>
            </a:xfrm>
            <a:prstGeom prst="flowChartDecision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088031" y="3231835"/>
              <a:ext cx="18389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Randomizing</a:t>
              </a: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Function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9306674" y="2149171"/>
            <a:ext cx="2530492" cy="2160057"/>
            <a:chOff x="-308513" y="-359363"/>
            <a:chExt cx="2530492" cy="2160057"/>
          </a:xfrm>
        </p:grpSpPr>
        <p:sp>
          <p:nvSpPr>
            <p:cNvPr id="124" name="Rectangle 123"/>
            <p:cNvSpPr/>
            <p:nvPr/>
          </p:nvSpPr>
          <p:spPr>
            <a:xfrm>
              <a:off x="-302483" y="-359363"/>
              <a:ext cx="2507529" cy="2103129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 flipH="1">
              <a:off x="-285549" y="-95070"/>
              <a:ext cx="250752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1580575" y="-335525"/>
              <a:ext cx="594063" cy="511396"/>
            </a:xfrm>
            <a:prstGeom prst="rect">
              <a:avLst/>
            </a:prstGeom>
            <a:solidFill>
              <a:srgbClr val="3FB1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29501" y="-350768"/>
              <a:ext cx="594063" cy="51139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956034" y="-350768"/>
              <a:ext cx="594063" cy="5113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-296515" y="-335525"/>
              <a:ext cx="594063" cy="511396"/>
            </a:xfrm>
            <a:prstGeom prst="rect">
              <a:avLst/>
            </a:prstGeom>
            <a:solidFill>
              <a:srgbClr val="92D0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/>
            <p:cNvCxnSpPr/>
            <p:nvPr/>
          </p:nvCxnSpPr>
          <p:spPr>
            <a:xfrm flipH="1">
              <a:off x="-285549" y="446539"/>
              <a:ext cx="250752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1580575" y="206084"/>
              <a:ext cx="594063" cy="5113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29501" y="190841"/>
              <a:ext cx="594063" cy="5113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956034" y="190841"/>
              <a:ext cx="594063" cy="511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-296515" y="195754"/>
              <a:ext cx="594063" cy="56253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/>
            <p:nvPr/>
          </p:nvCxnSpPr>
          <p:spPr>
            <a:xfrm flipH="1">
              <a:off x="-308513" y="988147"/>
              <a:ext cx="250752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1580575" y="747692"/>
              <a:ext cx="594063" cy="511396"/>
            </a:xfrm>
            <a:prstGeom prst="rect">
              <a:avLst/>
            </a:prstGeom>
            <a:solidFill>
              <a:srgbClr val="92D0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29501" y="732449"/>
              <a:ext cx="594063" cy="5113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56034" y="732449"/>
              <a:ext cx="594063" cy="51139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-296515" y="737362"/>
              <a:ext cx="594063" cy="562536"/>
            </a:xfrm>
            <a:prstGeom prst="rect">
              <a:avLst/>
            </a:prstGeom>
            <a:solidFill>
              <a:srgbClr val="3FB1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 flipH="1">
              <a:off x="-291202" y="1529753"/>
              <a:ext cx="250752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1580575" y="1289298"/>
              <a:ext cx="594063" cy="51139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29501" y="1274055"/>
              <a:ext cx="594063" cy="511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956034" y="1274055"/>
              <a:ext cx="594063" cy="51139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-296515" y="1274325"/>
              <a:ext cx="594063" cy="5113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8183998" y="3520907"/>
            <a:ext cx="1073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Install</a:t>
            </a:r>
            <a:endParaRPr lang="en-US" sz="23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128588" y="1303145"/>
            <a:ext cx="7068970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800" b="1" u="sng" dirty="0"/>
              <a:t>L2/LLC Evictions </a:t>
            </a:r>
            <a:r>
              <a:rPr lang="en-US" sz="2800" b="1" u="sng" dirty="0" smtClean="0"/>
              <a:t>Complex </a:t>
            </a:r>
            <a:r>
              <a:rPr lang="en-US" sz="2800" b="1" u="sng" dirty="0" smtClean="0">
                <a:sym typeface="Wingdings"/>
              </a:rPr>
              <a:t> Randomize</a:t>
            </a:r>
            <a:endParaRPr lang="en-US" sz="2800" b="1" i="1" u="sng" dirty="0"/>
          </a:p>
        </p:txBody>
      </p:sp>
      <p:grpSp>
        <p:nvGrpSpPr>
          <p:cNvPr id="91" name="Group 90"/>
          <p:cNvGrpSpPr/>
          <p:nvPr/>
        </p:nvGrpSpPr>
        <p:grpSpPr>
          <a:xfrm>
            <a:off x="9306674" y="2149171"/>
            <a:ext cx="2530492" cy="2160057"/>
            <a:chOff x="-308513" y="-359363"/>
            <a:chExt cx="2530492" cy="2160057"/>
          </a:xfrm>
        </p:grpSpPr>
        <p:sp>
          <p:nvSpPr>
            <p:cNvPr id="92" name="Rectangle 91"/>
            <p:cNvSpPr/>
            <p:nvPr/>
          </p:nvSpPr>
          <p:spPr>
            <a:xfrm>
              <a:off x="-302483" y="-359363"/>
              <a:ext cx="2507529" cy="2103129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 flipH="1">
              <a:off x="-285549" y="-95070"/>
              <a:ext cx="250752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1580575" y="-335525"/>
              <a:ext cx="594063" cy="511396"/>
            </a:xfrm>
            <a:prstGeom prst="rect">
              <a:avLst/>
            </a:prstGeom>
            <a:solidFill>
              <a:srgbClr val="EE453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29501" y="-350768"/>
              <a:ext cx="594063" cy="511396"/>
            </a:xfrm>
            <a:prstGeom prst="rect">
              <a:avLst/>
            </a:prstGeom>
            <a:solidFill>
              <a:srgbClr val="92D0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56034" y="-350768"/>
              <a:ext cx="594063" cy="511396"/>
            </a:xfrm>
            <a:prstGeom prst="rect">
              <a:avLst/>
            </a:prstGeom>
            <a:solidFill>
              <a:srgbClr val="3FB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-296515" y="-335525"/>
              <a:ext cx="594063" cy="511396"/>
            </a:xfrm>
            <a:prstGeom prst="rect">
              <a:avLst/>
            </a:prstGeom>
            <a:solidFill>
              <a:srgbClr val="7F611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H="1">
              <a:off x="-285549" y="446539"/>
              <a:ext cx="250752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1580575" y="206084"/>
              <a:ext cx="594063" cy="511396"/>
            </a:xfrm>
            <a:prstGeom prst="rect">
              <a:avLst/>
            </a:prstGeom>
            <a:solidFill>
              <a:srgbClr val="7F611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29501" y="190841"/>
              <a:ext cx="594063" cy="511396"/>
            </a:xfrm>
            <a:prstGeom prst="rect">
              <a:avLst/>
            </a:prstGeom>
            <a:solidFill>
              <a:srgbClr val="3FB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56034" y="190841"/>
              <a:ext cx="594063" cy="511396"/>
            </a:xfrm>
            <a:prstGeom prst="rect">
              <a:avLst/>
            </a:prstGeom>
            <a:solidFill>
              <a:srgbClr val="92D0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-296515" y="195754"/>
              <a:ext cx="594063" cy="562536"/>
            </a:xfrm>
            <a:prstGeom prst="rect">
              <a:avLst/>
            </a:prstGeom>
            <a:solidFill>
              <a:srgbClr val="EE453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-308513" y="988147"/>
              <a:ext cx="250752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1580575" y="747692"/>
              <a:ext cx="594063" cy="511396"/>
            </a:xfrm>
            <a:prstGeom prst="rect">
              <a:avLst/>
            </a:prstGeom>
            <a:solidFill>
              <a:srgbClr val="3FB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29501" y="732449"/>
              <a:ext cx="594063" cy="511396"/>
            </a:xfrm>
            <a:prstGeom prst="rect">
              <a:avLst/>
            </a:prstGeom>
            <a:solidFill>
              <a:srgbClr val="7F611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956034" y="732449"/>
              <a:ext cx="594063" cy="511396"/>
            </a:xfrm>
            <a:prstGeom prst="rect">
              <a:avLst/>
            </a:prstGeom>
            <a:solidFill>
              <a:srgbClr val="EE453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-296515" y="737362"/>
              <a:ext cx="594063" cy="562536"/>
            </a:xfrm>
            <a:prstGeom prst="rect">
              <a:avLst/>
            </a:prstGeom>
            <a:solidFill>
              <a:srgbClr val="92D0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/>
            <p:nvPr/>
          </p:nvCxnSpPr>
          <p:spPr>
            <a:xfrm flipH="1">
              <a:off x="-291202" y="1529753"/>
              <a:ext cx="250752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1580575" y="1289298"/>
              <a:ext cx="594063" cy="511396"/>
            </a:xfrm>
            <a:prstGeom prst="rect">
              <a:avLst/>
            </a:prstGeom>
            <a:solidFill>
              <a:srgbClr val="92D0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29501" y="1274055"/>
              <a:ext cx="594063" cy="511396"/>
            </a:xfrm>
            <a:prstGeom prst="rect">
              <a:avLst/>
            </a:prstGeom>
            <a:solidFill>
              <a:srgbClr val="EE453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956034" y="1274055"/>
              <a:ext cx="594063" cy="511396"/>
            </a:xfrm>
            <a:prstGeom prst="rect">
              <a:avLst/>
            </a:prstGeom>
            <a:solidFill>
              <a:srgbClr val="7F611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-296515" y="1274325"/>
              <a:ext cx="594063" cy="511396"/>
            </a:xfrm>
            <a:prstGeom prst="rect">
              <a:avLst/>
            </a:prstGeom>
            <a:solidFill>
              <a:srgbClr val="3FB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9306674" y="2149171"/>
            <a:ext cx="2530492" cy="2160057"/>
            <a:chOff x="-308513" y="-359363"/>
            <a:chExt cx="2530492" cy="2160057"/>
          </a:xfrm>
        </p:grpSpPr>
        <p:sp>
          <p:nvSpPr>
            <p:cNvPr id="120" name="Rectangle 119"/>
            <p:cNvSpPr/>
            <p:nvPr/>
          </p:nvSpPr>
          <p:spPr>
            <a:xfrm>
              <a:off x="-302483" y="-359363"/>
              <a:ext cx="2507529" cy="2103129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47" name="Straight Connector 146"/>
            <p:cNvCxnSpPr/>
            <p:nvPr/>
          </p:nvCxnSpPr>
          <p:spPr>
            <a:xfrm flipH="1">
              <a:off x="-285549" y="-95070"/>
              <a:ext cx="250752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1580575" y="-335525"/>
              <a:ext cx="594063" cy="511396"/>
            </a:xfrm>
            <a:prstGeom prst="rect">
              <a:avLst/>
            </a:prstGeom>
            <a:solidFill>
              <a:srgbClr val="7F611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29501" y="-350768"/>
              <a:ext cx="594063" cy="511396"/>
            </a:xfrm>
            <a:prstGeom prst="rect">
              <a:avLst/>
            </a:prstGeom>
            <a:solidFill>
              <a:srgbClr val="3FB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56034" y="-350768"/>
              <a:ext cx="594063" cy="511396"/>
            </a:xfrm>
            <a:prstGeom prst="rect">
              <a:avLst/>
            </a:prstGeom>
            <a:solidFill>
              <a:srgbClr val="92D0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-296515" y="-335525"/>
              <a:ext cx="594063" cy="511396"/>
            </a:xfrm>
            <a:prstGeom prst="rect">
              <a:avLst/>
            </a:prstGeom>
            <a:solidFill>
              <a:srgbClr val="EE453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/>
            <p:cNvCxnSpPr/>
            <p:nvPr/>
          </p:nvCxnSpPr>
          <p:spPr>
            <a:xfrm flipH="1">
              <a:off x="-285549" y="446539"/>
              <a:ext cx="250752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580575" y="206084"/>
              <a:ext cx="594063" cy="511396"/>
            </a:xfrm>
            <a:prstGeom prst="rect">
              <a:avLst/>
            </a:prstGeom>
            <a:solidFill>
              <a:srgbClr val="92D0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29501" y="190841"/>
              <a:ext cx="594063" cy="511396"/>
            </a:xfrm>
            <a:prstGeom prst="rect">
              <a:avLst/>
            </a:prstGeom>
            <a:solidFill>
              <a:srgbClr val="7F611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956034" y="190841"/>
              <a:ext cx="594063" cy="511396"/>
            </a:xfrm>
            <a:prstGeom prst="rect">
              <a:avLst/>
            </a:prstGeom>
            <a:solidFill>
              <a:srgbClr val="EE453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-296515" y="195754"/>
              <a:ext cx="594063" cy="562536"/>
            </a:xfrm>
            <a:prstGeom prst="rect">
              <a:avLst/>
            </a:prstGeom>
            <a:solidFill>
              <a:srgbClr val="3FB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Connector 156"/>
            <p:cNvCxnSpPr/>
            <p:nvPr/>
          </p:nvCxnSpPr>
          <p:spPr>
            <a:xfrm flipH="1">
              <a:off x="-308513" y="988147"/>
              <a:ext cx="250752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1580575" y="747692"/>
              <a:ext cx="594063" cy="511396"/>
            </a:xfrm>
            <a:prstGeom prst="rect">
              <a:avLst/>
            </a:prstGeom>
            <a:solidFill>
              <a:srgbClr val="7F611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29501" y="732449"/>
              <a:ext cx="594063" cy="511396"/>
            </a:xfrm>
            <a:prstGeom prst="rect">
              <a:avLst/>
            </a:prstGeom>
            <a:solidFill>
              <a:srgbClr val="3FB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956034" y="732449"/>
              <a:ext cx="594063" cy="511396"/>
            </a:xfrm>
            <a:prstGeom prst="rect">
              <a:avLst/>
            </a:prstGeom>
            <a:solidFill>
              <a:srgbClr val="92D0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-296515" y="737362"/>
              <a:ext cx="594063" cy="562536"/>
            </a:xfrm>
            <a:prstGeom prst="rect">
              <a:avLst/>
            </a:prstGeom>
            <a:solidFill>
              <a:srgbClr val="EE453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Connector 161"/>
            <p:cNvCxnSpPr/>
            <p:nvPr/>
          </p:nvCxnSpPr>
          <p:spPr>
            <a:xfrm flipH="1">
              <a:off x="-291202" y="1529753"/>
              <a:ext cx="250752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/>
            <p:cNvSpPr/>
            <p:nvPr/>
          </p:nvSpPr>
          <p:spPr>
            <a:xfrm>
              <a:off x="1580575" y="1289298"/>
              <a:ext cx="594063" cy="511396"/>
            </a:xfrm>
            <a:prstGeom prst="rect">
              <a:avLst/>
            </a:prstGeom>
            <a:solidFill>
              <a:srgbClr val="92D0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29501" y="1274055"/>
              <a:ext cx="594063" cy="511396"/>
            </a:xfrm>
            <a:prstGeom prst="rect">
              <a:avLst/>
            </a:prstGeom>
            <a:solidFill>
              <a:srgbClr val="EE453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956034" y="1274055"/>
              <a:ext cx="594063" cy="511396"/>
            </a:xfrm>
            <a:prstGeom prst="rect">
              <a:avLst/>
            </a:prstGeom>
            <a:solidFill>
              <a:srgbClr val="7F611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-296515" y="1274325"/>
              <a:ext cx="594063" cy="511396"/>
            </a:xfrm>
            <a:prstGeom prst="rect">
              <a:avLst/>
            </a:prstGeom>
            <a:solidFill>
              <a:srgbClr val="3FB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11138714" y="3305180"/>
            <a:ext cx="10736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Evict</a:t>
            </a:r>
            <a:endParaRPr lang="en-US" sz="2200" b="1" dirty="0"/>
          </a:p>
        </p:txBody>
      </p:sp>
      <p:sp>
        <p:nvSpPr>
          <p:cNvPr id="21" name="Rectangle 20"/>
          <p:cNvSpPr/>
          <p:nvPr/>
        </p:nvSpPr>
        <p:spPr>
          <a:xfrm>
            <a:off x="9311490" y="3233277"/>
            <a:ext cx="2479114" cy="5416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/>
          <p:cNvGrpSpPr/>
          <p:nvPr/>
        </p:nvGrpSpPr>
        <p:grpSpPr>
          <a:xfrm>
            <a:off x="6011139" y="3204942"/>
            <a:ext cx="1954546" cy="461665"/>
            <a:chOff x="5858739" y="3231835"/>
            <a:chExt cx="1954546" cy="461665"/>
          </a:xfrm>
        </p:grpSpPr>
        <p:sp>
          <p:nvSpPr>
            <p:cNvPr id="168" name="Rectangle 167"/>
            <p:cNvSpPr/>
            <p:nvPr/>
          </p:nvSpPr>
          <p:spPr>
            <a:xfrm>
              <a:off x="5858739" y="3236466"/>
              <a:ext cx="1954546" cy="45703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983045" y="3231835"/>
              <a:ext cx="17531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N-lower bits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26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8" grpId="0"/>
      <p:bldP spid="71" grpId="0"/>
      <p:bldP spid="76" grpId="0"/>
      <p:bldP spid="114" grpId="0" animBg="1"/>
      <p:bldP spid="87" grpId="0" animBg="1"/>
      <p:bldP spid="116" grpId="0"/>
      <p:bldP spid="118" grpId="0" animBg="1"/>
      <p:bldP spid="119" grpId="0"/>
      <p:bldP spid="146" grpId="0"/>
      <p:bldP spid="83" grpId="0" animBg="1"/>
      <p:bldP spid="145" grpId="0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02" y="207814"/>
            <a:ext cx="10671748" cy="711321"/>
          </a:xfrm>
        </p:spPr>
        <p:txBody>
          <a:bodyPr>
            <a:noAutofit/>
          </a:bodyPr>
          <a:lstStyle/>
          <a:p>
            <a:r>
              <a:rPr lang="en-US" sz="3600" dirty="0" smtClean="0"/>
              <a:t>Restoring Coherence State Changes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2F69-5C56-F84D-A98D-BAB9C6E70D65}" type="slidenum">
              <a:rPr lang="en-US" smtClean="0"/>
              <a:t>13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35137" y="1168365"/>
            <a:ext cx="8329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PARSEC/SPLASH-2 </a:t>
            </a:r>
            <a:r>
              <a:rPr lang="en-US" sz="2800" b="1" u="sng" dirty="0"/>
              <a:t>on </a:t>
            </a:r>
            <a:r>
              <a:rPr lang="en-US" sz="2800" b="1" u="sng" dirty="0" err="1" smtClean="0"/>
              <a:t>SniperSim</a:t>
            </a:r>
            <a:r>
              <a:rPr lang="en-US" sz="2800" b="1" u="sng" dirty="0" smtClean="0"/>
              <a:t> (4-Core system)</a:t>
            </a:r>
            <a:endParaRPr lang="en-US" sz="2800" b="1" u="sn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40097"/>
              </p:ext>
            </p:extLst>
          </p:nvPr>
        </p:nvGraphicFramePr>
        <p:xfrm>
          <a:off x="712695" y="1836896"/>
          <a:ext cx="861419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7687"/>
                <a:gridCol w="2646511"/>
              </a:tblGrid>
              <a:tr h="696829">
                <a:tc>
                  <a:txBody>
                    <a:bodyPr/>
                    <a:lstStyle/>
                    <a:p>
                      <a:pPr algn="l"/>
                      <a:r>
                        <a:rPr lang="en-US" sz="2800" b="1" baseline="0" dirty="0" smtClean="0"/>
                        <a:t>Coherence State Changes on Get-S</a:t>
                      </a:r>
                      <a:endParaRPr lang="en-US" sz="2800" b="1" dirty="0"/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Fraction</a:t>
                      </a:r>
                      <a:r>
                        <a:rPr lang="en-US" sz="2800" b="1" baseline="0" dirty="0" smtClean="0"/>
                        <a:t> of Total Loads</a:t>
                      </a:r>
                      <a:endParaRPr lang="en-US" sz="2800" b="1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l"/>
                      <a:endParaRPr lang="en-US" sz="2800" b="1" dirty="0"/>
                    </a:p>
                  </a:txBody>
                  <a:tcPr marL="274320"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en-US" sz="2800" b="0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l"/>
                      <a:endParaRPr lang="en-US" sz="2800" b="1" dirty="0"/>
                    </a:p>
                  </a:txBody>
                  <a:tcPr marL="27432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l"/>
                      <a:endParaRPr lang="en-US" sz="2800" b="1" dirty="0"/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l"/>
                      <a:endParaRPr lang="en-US" sz="2800" b="1" dirty="0"/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Picture 6" descr="mage result for tick gree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-6624" b="12131"/>
          <a:stretch/>
        </p:blipFill>
        <p:spPr bwMode="auto">
          <a:xfrm>
            <a:off x="9776357" y="3242033"/>
            <a:ext cx="618192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mage result for tick gree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-6624" b="12131"/>
          <a:stretch/>
        </p:blipFill>
        <p:spPr bwMode="auto">
          <a:xfrm>
            <a:off x="9776357" y="5100578"/>
            <a:ext cx="618192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mage result for CROSS CIRCLE R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133" y="4319000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505365" y="4331710"/>
            <a:ext cx="119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Delay</a:t>
            </a:r>
            <a:endParaRPr lang="en-US" sz="3600" b="1" dirty="0"/>
          </a:p>
        </p:txBody>
      </p:sp>
      <p:sp>
        <p:nvSpPr>
          <p:cNvPr id="13" name="Rectangle 12"/>
          <p:cNvSpPr/>
          <p:nvPr/>
        </p:nvSpPr>
        <p:spPr>
          <a:xfrm>
            <a:off x="0" y="6033970"/>
            <a:ext cx="12192000" cy="810813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/>
              <a:t>CleanupSpec</a:t>
            </a:r>
            <a:r>
              <a:rPr lang="en-US" sz="2600" b="1" dirty="0" smtClean="0"/>
              <a:t> uses </a:t>
            </a:r>
            <a:r>
              <a:rPr lang="en-US" sz="2600" b="1" i="1" dirty="0" smtClean="0"/>
              <a:t>“</a:t>
            </a:r>
            <a:r>
              <a:rPr lang="en-US" sz="2600" b="1" i="1" dirty="0" err="1" smtClean="0"/>
              <a:t>GetS</a:t>
            </a:r>
            <a:r>
              <a:rPr lang="en-US" sz="2600" b="1" i="1" dirty="0" smtClean="0"/>
              <a:t>-Safe” </a:t>
            </a:r>
            <a:r>
              <a:rPr lang="en-US" sz="2600" b="1" dirty="0" smtClean="0"/>
              <a:t>to delay Remote-Downgrades </a:t>
            </a:r>
            <a:r>
              <a:rPr lang="en-US" sz="2600" b="1" dirty="0"/>
              <a:t>u</a:t>
            </a:r>
            <a:r>
              <a:rPr lang="en-US" sz="2600" b="1" dirty="0" smtClean="0"/>
              <a:t>ntil Non-Speculative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94689" y="3254743"/>
            <a:ext cx="1440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Restore</a:t>
            </a:r>
            <a:endParaRPr lang="en-US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505365" y="5113288"/>
            <a:ext cx="1440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Restore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40354" y="2863351"/>
            <a:ext cx="398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Local Cache: </a:t>
            </a:r>
            <a:r>
              <a:rPr lang="en-US" sz="2800" b="1" dirty="0"/>
              <a:t>M/E/S </a:t>
            </a:r>
            <a:r>
              <a:rPr lang="en-US" sz="2800" b="1" dirty="0">
                <a:sym typeface="Wingdings"/>
              </a:rPr>
              <a:t> </a:t>
            </a:r>
            <a:r>
              <a:rPr lang="en-US" sz="2800" b="1" dirty="0"/>
              <a:t>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40353" y="3592963"/>
            <a:ext cx="398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Remote Cache:  </a:t>
            </a:r>
            <a:r>
              <a:rPr lang="en-US" sz="2800" b="1"/>
              <a:t>S </a:t>
            </a:r>
            <a:r>
              <a:rPr lang="en-US" sz="2800" b="1">
                <a:sym typeface="Wingdings"/>
              </a:rPr>
              <a:t></a:t>
            </a:r>
            <a:r>
              <a:rPr lang="en-US" sz="2800" b="1"/>
              <a:t> S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740353" y="4331710"/>
            <a:ext cx="398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Remote Cache: </a:t>
            </a:r>
            <a:r>
              <a:rPr lang="en-US" sz="2800" b="1" dirty="0"/>
              <a:t>M/E </a:t>
            </a:r>
            <a:r>
              <a:rPr lang="en-US" sz="2800" b="1" dirty="0">
                <a:sym typeface="Wingdings"/>
              </a:rPr>
              <a:t></a:t>
            </a:r>
            <a:r>
              <a:rPr lang="en-US" sz="2800" b="1" dirty="0"/>
              <a:t> 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40353" y="5070705"/>
            <a:ext cx="398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DRAM Access:</a:t>
            </a:r>
            <a:r>
              <a:rPr lang="en-US" sz="2800" b="1" dirty="0"/>
              <a:t> I </a:t>
            </a:r>
            <a:r>
              <a:rPr lang="en-US" sz="2800" b="1" dirty="0">
                <a:sym typeface="Wingdings"/>
              </a:rPr>
              <a:t></a:t>
            </a:r>
            <a:r>
              <a:rPr lang="en-US" sz="2800" b="1" dirty="0"/>
              <a:t> 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3802" y="3242033"/>
            <a:ext cx="927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97%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1" y="4331710"/>
            <a:ext cx="927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2%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7543801" y="5070705"/>
            <a:ext cx="927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155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/>
      <p:bldP spid="16" grpId="0"/>
      <p:bldP spid="6" grpId="0"/>
      <p:bldP spid="15" grpId="0"/>
      <p:bldP spid="17" grpId="0"/>
      <p:bldP spid="18" grpId="0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980" y="229358"/>
            <a:ext cx="11353800" cy="711321"/>
          </a:xfrm>
        </p:spPr>
        <p:txBody>
          <a:bodyPr>
            <a:noAutofit/>
          </a:bodyPr>
          <a:lstStyle/>
          <a:p>
            <a:r>
              <a:rPr lang="en-US" sz="4000" dirty="0" smtClean="0"/>
              <a:t>Putting it together: </a:t>
            </a:r>
            <a:r>
              <a:rPr lang="en-US" sz="4000" dirty="0" err="1" smtClean="0"/>
              <a:t>CleanupSpec</a:t>
            </a:r>
            <a:r>
              <a:rPr lang="en-US" sz="4000" dirty="0" smtClean="0"/>
              <a:t> Mitigations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71295" y="1150149"/>
            <a:ext cx="3185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L1 Cache</a:t>
            </a:r>
            <a:endParaRPr lang="en-US" sz="3200" b="1" i="1" dirty="0"/>
          </a:p>
        </p:txBody>
      </p:sp>
      <p:sp>
        <p:nvSpPr>
          <p:cNvPr id="10" name="Rectangle 9"/>
          <p:cNvSpPr/>
          <p:nvPr/>
        </p:nvSpPr>
        <p:spPr>
          <a:xfrm>
            <a:off x="106829" y="5053016"/>
            <a:ext cx="3185652" cy="513245"/>
          </a:xfrm>
          <a:prstGeom prst="rect">
            <a:avLst/>
          </a:prstGeom>
          <a:noFill/>
          <a:ln w="28575">
            <a:solidFill>
              <a:srgbClr val="2E36D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tlCol="0" anchor="ctr"/>
          <a:lstStyle/>
          <a:p>
            <a:pPr algn="ctr">
              <a:lnSpc>
                <a:spcPts val="4800"/>
              </a:lnSpc>
            </a:pPr>
            <a:r>
              <a:rPr lang="en-US" sz="2800" i="1" dirty="0" smtClean="0">
                <a:solidFill>
                  <a:srgbClr val="C00000"/>
                </a:solidFill>
              </a:rPr>
              <a:t>Invalidate + Restore</a:t>
            </a:r>
            <a:endParaRPr lang="en-US" sz="2800" i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43965" y="1150149"/>
            <a:ext cx="3467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L2 Cache</a:t>
            </a:r>
            <a:endParaRPr lang="en-US" sz="320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7637036" y="1150149"/>
            <a:ext cx="4459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Coherence Downgrades</a:t>
            </a:r>
          </a:p>
          <a:p>
            <a:pPr algn="ctr"/>
            <a:r>
              <a:rPr lang="en-US" sz="2400" i="1" dirty="0"/>
              <a:t>(Exclusive =&gt; Shared)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72892" y="5020477"/>
            <a:ext cx="4069940" cy="513245"/>
          </a:xfrm>
          <a:prstGeom prst="rect">
            <a:avLst/>
          </a:prstGeom>
          <a:noFill/>
          <a:ln w="28575">
            <a:solidFill>
              <a:srgbClr val="2E36D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0" rtlCol="0" anchor="ctr"/>
          <a:lstStyle/>
          <a:p>
            <a:pPr algn="ctr">
              <a:lnSpc>
                <a:spcPts val="4800"/>
              </a:lnSpc>
            </a:pPr>
            <a:r>
              <a:rPr lang="en-US" sz="2800" i="1" dirty="0" smtClean="0">
                <a:solidFill>
                  <a:srgbClr val="C00000"/>
                </a:solidFill>
              </a:rPr>
              <a:t>Delay </a:t>
            </a:r>
            <a:r>
              <a:rPr lang="en-US" sz="2800" i="1" smtClean="0">
                <a:solidFill>
                  <a:srgbClr val="C00000"/>
                </a:solidFill>
              </a:rPr>
              <a:t>till Non-Speculative</a:t>
            </a:r>
            <a:endParaRPr lang="en-US" sz="2800" i="1" dirty="0">
              <a:solidFill>
                <a:srgbClr val="C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8656320" y="2352022"/>
            <a:ext cx="2074945" cy="2113514"/>
            <a:chOff x="8913472" y="2352022"/>
            <a:chExt cx="1655233" cy="1744188"/>
          </a:xfrm>
        </p:grpSpPr>
        <p:sp>
          <p:nvSpPr>
            <p:cNvPr id="18" name="Rounded Rectangle 17"/>
            <p:cNvSpPr/>
            <p:nvPr/>
          </p:nvSpPr>
          <p:spPr>
            <a:xfrm>
              <a:off x="8913472" y="2352022"/>
              <a:ext cx="1655233" cy="17441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50408" y="3452599"/>
              <a:ext cx="1458249" cy="500365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Cache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982059" y="2431215"/>
              <a:ext cx="684250" cy="5356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C0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247835" y="3711574"/>
              <a:ext cx="260820" cy="236776"/>
            </a:xfrm>
            <a:prstGeom prst="rect">
              <a:avLst/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784297" y="2431215"/>
              <a:ext cx="665367" cy="5356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chemeClr val="bg1"/>
                  </a:solidFill>
                </a:rPr>
                <a:t>C1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0449664" y="2966823"/>
              <a:ext cx="58991" cy="86313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050406" y="2966823"/>
              <a:ext cx="1197429" cy="86313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666309" y="2966823"/>
              <a:ext cx="842346" cy="74475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779530" y="2966823"/>
              <a:ext cx="468305" cy="86313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/>
          <p:nvPr/>
        </p:nvCxnSpPr>
        <p:spPr>
          <a:xfrm flipH="1">
            <a:off x="3662829" y="1389688"/>
            <a:ext cx="39848" cy="3622052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733013" y="1383524"/>
            <a:ext cx="39373" cy="3646009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48123" y="6356349"/>
            <a:ext cx="2694709" cy="365125"/>
          </a:xfrm>
        </p:spPr>
        <p:txBody>
          <a:bodyPr/>
          <a:lstStyle/>
          <a:p>
            <a:fld id="{027B2F69-5C56-F84D-A98D-BAB9C6E70D65}" type="slidenum">
              <a:rPr lang="en-US" smtClean="0"/>
              <a:t>14</a:t>
            </a:fld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0" y="5819596"/>
            <a:ext cx="12192000" cy="1025188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Metadata in Cache MSHR &amp; Load-Queue entries track Cache Changes;  Storage Overhead &lt;1KB/Core</a:t>
            </a:r>
            <a:endParaRPr lang="en-US" sz="30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636841" y="1874804"/>
            <a:ext cx="2165094" cy="17022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39" name="Rectangle 38"/>
          <p:cNvSpPr/>
          <p:nvPr/>
        </p:nvSpPr>
        <p:spPr>
          <a:xfrm>
            <a:off x="806659" y="1953997"/>
            <a:ext cx="1879551" cy="5356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Core</a:t>
            </a:r>
          </a:p>
        </p:txBody>
      </p:sp>
      <p:sp>
        <p:nvSpPr>
          <p:cNvPr id="40" name="Right Arrow 39"/>
          <p:cNvSpPr/>
          <p:nvPr/>
        </p:nvSpPr>
        <p:spPr>
          <a:xfrm rot="5400000">
            <a:off x="823578" y="2500645"/>
            <a:ext cx="424965" cy="45880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42" name="Rectangle 41"/>
          <p:cNvSpPr/>
          <p:nvPr/>
        </p:nvSpPr>
        <p:spPr>
          <a:xfrm>
            <a:off x="456481" y="4296069"/>
            <a:ext cx="2498668" cy="5003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>
                <a:solidFill>
                  <a:schemeClr val="bg1"/>
                </a:solidFill>
              </a:rPr>
              <a:t>L2-Cache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5248" y="4465536"/>
            <a:ext cx="260820" cy="236776"/>
          </a:xfrm>
          <a:prstGeom prst="rect">
            <a:avLst/>
          </a:prstGeom>
          <a:solidFill>
            <a:srgbClr val="8CEE3B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44" name="Right Arrow 43"/>
          <p:cNvSpPr/>
          <p:nvPr/>
        </p:nvSpPr>
        <p:spPr>
          <a:xfrm rot="17565398">
            <a:off x="531356" y="3698981"/>
            <a:ext cx="569425" cy="458804"/>
          </a:xfrm>
          <a:prstGeom prst="rightArrow">
            <a:avLst>
              <a:gd name="adj1" fmla="val 50000"/>
              <a:gd name="adj2" fmla="val 74913"/>
            </a:avLst>
          </a:prstGeom>
          <a:solidFill>
            <a:srgbClr val="8CEE3B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45" name="Rectangle 44"/>
          <p:cNvSpPr/>
          <p:nvPr/>
        </p:nvSpPr>
        <p:spPr>
          <a:xfrm>
            <a:off x="3945538" y="5042413"/>
            <a:ext cx="3623726" cy="513245"/>
          </a:xfrm>
          <a:prstGeom prst="rect">
            <a:avLst/>
          </a:prstGeom>
          <a:noFill/>
          <a:ln w="28575">
            <a:solidFill>
              <a:srgbClr val="2E36D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tlCol="0" anchor="ctr"/>
          <a:lstStyle/>
          <a:p>
            <a:pPr algn="ctr">
              <a:lnSpc>
                <a:spcPts val="4800"/>
              </a:lnSpc>
            </a:pPr>
            <a:r>
              <a:rPr lang="en-US" sz="2800" i="1" dirty="0" smtClean="0">
                <a:solidFill>
                  <a:srgbClr val="C00000"/>
                </a:solidFill>
              </a:rPr>
              <a:t>Invalidate </a:t>
            </a:r>
            <a:r>
              <a:rPr lang="en-US" sz="2800" i="1" smtClean="0">
                <a:solidFill>
                  <a:srgbClr val="C00000"/>
                </a:solidFill>
              </a:rPr>
              <a:t>+ Randomize</a:t>
            </a:r>
            <a:endParaRPr lang="en-US" sz="2800" i="1" dirty="0">
              <a:solidFill>
                <a:srgbClr val="C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602168" y="2228014"/>
            <a:ext cx="2165094" cy="23652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47" name="Rectangle 46"/>
          <p:cNvSpPr/>
          <p:nvPr/>
        </p:nvSpPr>
        <p:spPr>
          <a:xfrm>
            <a:off x="4771987" y="3328592"/>
            <a:ext cx="1879553" cy="933744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L2-Cache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771986" y="2307208"/>
            <a:ext cx="1879551" cy="5356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Core</a:t>
            </a:r>
          </a:p>
        </p:txBody>
      </p:sp>
      <p:sp>
        <p:nvSpPr>
          <p:cNvPr id="49" name="Right Arrow 48"/>
          <p:cNvSpPr/>
          <p:nvPr/>
        </p:nvSpPr>
        <p:spPr>
          <a:xfrm rot="5400000">
            <a:off x="4788905" y="2853856"/>
            <a:ext cx="424965" cy="45880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50" name="Rectangle 49"/>
          <p:cNvSpPr/>
          <p:nvPr/>
        </p:nvSpPr>
        <p:spPr>
          <a:xfrm>
            <a:off x="4870977" y="3482958"/>
            <a:ext cx="260820" cy="236776"/>
          </a:xfrm>
          <a:prstGeom prst="rect">
            <a:avLst/>
          </a:prstGeom>
          <a:noFill/>
          <a:ln w="38100">
            <a:solidFill>
              <a:srgbClr val="005B09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51" name="Rectangle 50"/>
          <p:cNvSpPr/>
          <p:nvPr/>
        </p:nvSpPr>
        <p:spPr>
          <a:xfrm>
            <a:off x="5231359" y="3462638"/>
            <a:ext cx="260820" cy="236776"/>
          </a:xfrm>
          <a:prstGeom prst="rect">
            <a:avLst/>
          </a:prstGeom>
          <a:solidFill>
            <a:srgbClr val="3FB1F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52" name="Rectangle 51"/>
          <p:cNvSpPr/>
          <p:nvPr/>
        </p:nvSpPr>
        <p:spPr>
          <a:xfrm>
            <a:off x="5567788" y="3468414"/>
            <a:ext cx="260820" cy="236776"/>
          </a:xfrm>
          <a:prstGeom prst="rect">
            <a:avLst/>
          </a:prstGeom>
          <a:solidFill>
            <a:srgbClr val="8CEE3B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53" name="Rectangle 52"/>
          <p:cNvSpPr/>
          <p:nvPr/>
        </p:nvSpPr>
        <p:spPr>
          <a:xfrm>
            <a:off x="5924585" y="3482958"/>
            <a:ext cx="260820" cy="236776"/>
          </a:xfrm>
          <a:prstGeom prst="rect">
            <a:avLst/>
          </a:prstGeom>
          <a:solidFill>
            <a:srgbClr val="C00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54" name="Rectangle 53"/>
          <p:cNvSpPr/>
          <p:nvPr/>
        </p:nvSpPr>
        <p:spPr>
          <a:xfrm>
            <a:off x="6280540" y="3488734"/>
            <a:ext cx="260820" cy="236776"/>
          </a:xfrm>
          <a:prstGeom prst="rect">
            <a:avLst/>
          </a:prstGeom>
          <a:solidFill>
            <a:srgbClr val="B660C6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55" name="Rectangle 54"/>
          <p:cNvSpPr/>
          <p:nvPr/>
        </p:nvSpPr>
        <p:spPr>
          <a:xfrm>
            <a:off x="806657" y="2971950"/>
            <a:ext cx="1879553" cy="5003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L1-Cache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06655" y="3228864"/>
            <a:ext cx="260820" cy="236776"/>
          </a:xfrm>
          <a:prstGeom prst="rect">
            <a:avLst/>
          </a:prstGeom>
          <a:noFill/>
          <a:ln w="38100">
            <a:solidFill>
              <a:srgbClr val="005B09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</p:spTree>
    <p:extLst>
      <p:ext uri="{BB962C8B-B14F-4D97-AF65-F5344CB8AC3E}">
        <p14:creationId xmlns:p14="http://schemas.microsoft.com/office/powerpoint/2010/main" val="167679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Background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&amp; Motivation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Design</a:t>
            </a:r>
          </a:p>
          <a:p>
            <a:endParaRPr lang="en-US" b="1" i="1" dirty="0"/>
          </a:p>
          <a:p>
            <a:r>
              <a:rPr lang="en-US" b="1" dirty="0" smtClean="0"/>
              <a:t>Evaluation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42109" y="6356349"/>
            <a:ext cx="2694709" cy="365125"/>
          </a:xfrm>
        </p:spPr>
        <p:txBody>
          <a:bodyPr/>
          <a:lstStyle/>
          <a:p>
            <a:fld id="{027B2F69-5C56-F84D-A98D-BAB9C6E70D65}" type="slidenum">
              <a:rPr lang="en-US" smtClean="0"/>
              <a:t>16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5808781"/>
            <a:ext cx="12191999" cy="104921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 smtClean="0"/>
              <a:t>Key Security Property</a:t>
            </a:r>
            <a:r>
              <a:rPr lang="en-US" sz="3200" b="1" dirty="0" smtClean="0"/>
              <a:t>: </a:t>
            </a:r>
          </a:p>
          <a:p>
            <a:pPr algn="ctr"/>
            <a:r>
              <a:rPr lang="en-US" sz="3200" b="1" dirty="0" smtClean="0"/>
              <a:t>After </a:t>
            </a:r>
            <a:r>
              <a:rPr lang="en-US" sz="3200" b="1" dirty="0" err="1" smtClean="0"/>
              <a:t>Mis</a:t>
            </a:r>
            <a:r>
              <a:rPr lang="en-US" sz="3200" b="1" dirty="0" smtClean="0"/>
              <a:t>-speculation, Cache </a:t>
            </a:r>
            <a:r>
              <a:rPr lang="en-US" sz="3200" b="1" dirty="0"/>
              <a:t>S</a:t>
            </a:r>
            <a:r>
              <a:rPr lang="en-US" sz="3200" b="1" dirty="0" smtClean="0"/>
              <a:t>tate Restored or Randomized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045801" y="2990850"/>
            <a:ext cx="3888149" cy="27432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TextBox 17"/>
          <p:cNvSpPr txBox="1"/>
          <p:nvPr/>
        </p:nvSpPr>
        <p:spPr>
          <a:xfrm flipH="1">
            <a:off x="302851" y="3397057"/>
            <a:ext cx="1771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Speculative </a:t>
            </a:r>
          </a:p>
          <a:p>
            <a:pPr algn="ctr"/>
            <a:r>
              <a:rPr lang="en-US" sz="2400" b="1" dirty="0" smtClean="0"/>
              <a:t>Install</a:t>
            </a:r>
            <a:endParaRPr lang="en-US" sz="2400" b="1" baseline="-25000" dirty="0"/>
          </a:p>
        </p:txBody>
      </p:sp>
      <p:sp>
        <p:nvSpPr>
          <p:cNvPr id="21" name="TextBox 20"/>
          <p:cNvSpPr txBox="1"/>
          <p:nvPr/>
        </p:nvSpPr>
        <p:spPr>
          <a:xfrm flipH="1">
            <a:off x="159976" y="2473879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t = </a:t>
            </a:r>
            <a:r>
              <a:rPr lang="en-US" sz="2400" b="1" dirty="0" smtClean="0"/>
              <a:t>t</a:t>
            </a:r>
            <a:r>
              <a:rPr lang="en-US" sz="2400" b="1" baseline="-25000" dirty="0" smtClean="0"/>
              <a:t>0</a:t>
            </a:r>
            <a:endParaRPr lang="en-US" sz="2400" b="1" baseline="-25000" dirty="0"/>
          </a:p>
        </p:txBody>
      </p:sp>
      <p:sp>
        <p:nvSpPr>
          <p:cNvPr id="22" name="TextBox 21"/>
          <p:cNvSpPr txBox="1"/>
          <p:nvPr/>
        </p:nvSpPr>
        <p:spPr>
          <a:xfrm flipH="1">
            <a:off x="3714748" y="3397057"/>
            <a:ext cx="2228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Mis</a:t>
            </a:r>
            <a:r>
              <a:rPr lang="en-US" sz="2400" b="1" dirty="0" smtClean="0"/>
              <a:t>-speculation Detected</a:t>
            </a:r>
            <a:endParaRPr lang="en-US" sz="2400" b="1" baseline="-25000" dirty="0"/>
          </a:p>
        </p:txBody>
      </p:sp>
      <p:sp>
        <p:nvSpPr>
          <p:cNvPr id="23" name="TextBox 22"/>
          <p:cNvSpPr txBox="1"/>
          <p:nvPr/>
        </p:nvSpPr>
        <p:spPr>
          <a:xfrm flipH="1">
            <a:off x="3943349" y="2473410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 = t</a:t>
            </a:r>
            <a:r>
              <a:rPr lang="en-US" sz="2400" b="1" baseline="-25000" dirty="0" smtClean="0"/>
              <a:t>1</a:t>
            </a:r>
            <a:endParaRPr lang="en-US" sz="2400" b="1" baseline="-25000" dirty="0"/>
          </a:p>
        </p:txBody>
      </p:sp>
      <p:sp>
        <p:nvSpPr>
          <p:cNvPr id="24" name="Right Arrow 23"/>
          <p:cNvSpPr/>
          <p:nvPr/>
        </p:nvSpPr>
        <p:spPr>
          <a:xfrm>
            <a:off x="5068209" y="2977796"/>
            <a:ext cx="2194560" cy="27432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flipH="1">
            <a:off x="6224543" y="3397057"/>
            <a:ext cx="2228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Cleanup </a:t>
            </a:r>
          </a:p>
          <a:p>
            <a:pPr algn="ctr"/>
            <a:r>
              <a:rPr lang="en-US" sz="2400" b="1" dirty="0" smtClean="0"/>
              <a:t>Completed</a:t>
            </a:r>
            <a:endParaRPr lang="en-US" sz="2400" b="1" baseline="-25000" dirty="0"/>
          </a:p>
        </p:txBody>
      </p:sp>
      <p:sp>
        <p:nvSpPr>
          <p:cNvPr id="26" name="Right Arrow 25"/>
          <p:cNvSpPr/>
          <p:nvPr/>
        </p:nvSpPr>
        <p:spPr>
          <a:xfrm>
            <a:off x="7397028" y="2990850"/>
            <a:ext cx="3474720" cy="2743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flipH="1">
            <a:off x="6511203" y="2473410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 = t</a:t>
            </a:r>
            <a:r>
              <a:rPr lang="en-US" sz="2400" b="1" baseline="-25000" dirty="0" smtClean="0"/>
              <a:t>2</a:t>
            </a:r>
            <a:endParaRPr lang="en-US" sz="2400" b="1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644322" y="1626707"/>
            <a:ext cx="45729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Concern: </a:t>
            </a:r>
            <a:r>
              <a:rPr lang="en-US" sz="2200" b="1" dirty="0" smtClean="0"/>
              <a:t>Adversary gets Cache-Hit</a:t>
            </a:r>
            <a:endParaRPr lang="en-US" sz="2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44322" y="4570931"/>
            <a:ext cx="4770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rgbClr val="00B050"/>
                </a:solidFill>
              </a:rPr>
              <a:t>Redressal</a:t>
            </a:r>
            <a:r>
              <a:rPr lang="en-US" sz="2200" b="1" dirty="0" smtClean="0">
                <a:solidFill>
                  <a:srgbClr val="00B050"/>
                </a:solidFill>
              </a:rPr>
              <a:t>: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smtClean="0"/>
              <a:t>Detected by metadata in Cache MSHRs &amp; serviced as Cache-Miss</a:t>
            </a:r>
            <a:endParaRPr lang="en-US" sz="2200" b="1" dirty="0"/>
          </a:p>
        </p:txBody>
      </p:sp>
      <p:sp>
        <p:nvSpPr>
          <p:cNvPr id="29" name="TextBox 28"/>
          <p:cNvSpPr txBox="1"/>
          <p:nvPr/>
        </p:nvSpPr>
        <p:spPr>
          <a:xfrm flipH="1">
            <a:off x="9844953" y="2473410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 = t</a:t>
            </a:r>
            <a:r>
              <a:rPr lang="en-US" sz="2400" b="1" baseline="-25000" dirty="0" smtClean="0"/>
              <a:t>∞</a:t>
            </a:r>
            <a:endParaRPr lang="en-US" sz="2400" b="1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4224749" y="1608938"/>
            <a:ext cx="3705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Concern: </a:t>
            </a:r>
            <a:r>
              <a:rPr lang="en-US" sz="2200" b="1" dirty="0" smtClean="0"/>
              <a:t> Correct-Path Loads </a:t>
            </a:r>
          </a:p>
          <a:p>
            <a:r>
              <a:rPr lang="en-US" sz="2200" b="1" dirty="0" smtClean="0"/>
              <a:t>get Cache Hit</a:t>
            </a:r>
            <a:endParaRPr lang="en-US" sz="2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224749" y="4582163"/>
            <a:ext cx="4770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rgbClr val="00B050"/>
                </a:solidFill>
              </a:rPr>
              <a:t>Redressal</a:t>
            </a:r>
            <a:r>
              <a:rPr lang="en-US" sz="2200" b="1" dirty="0" smtClean="0">
                <a:solidFill>
                  <a:srgbClr val="00B050"/>
                </a:solidFill>
              </a:rPr>
              <a:t>: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smtClean="0"/>
              <a:t>Pipeline stalled till </a:t>
            </a:r>
          </a:p>
          <a:p>
            <a:r>
              <a:rPr lang="en-US" sz="2200" b="1" dirty="0" smtClean="0"/>
              <a:t>Cleanup completes</a:t>
            </a:r>
            <a:endParaRPr lang="en-US" sz="2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397028" y="1548281"/>
            <a:ext cx="4572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Concern: </a:t>
            </a:r>
            <a:r>
              <a:rPr lang="en-US" sz="2200" b="1" dirty="0" smtClean="0"/>
              <a:t> Adversary infers cache hit/miss on Correct-Path</a:t>
            </a:r>
            <a:endParaRPr lang="en-US" sz="2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397028" y="4558868"/>
            <a:ext cx="4770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rgbClr val="00B050"/>
                </a:solidFill>
              </a:rPr>
              <a:t>Redressal</a:t>
            </a:r>
            <a:r>
              <a:rPr lang="en-US" sz="2200" b="1" dirty="0" smtClean="0">
                <a:solidFill>
                  <a:srgbClr val="00B050"/>
                </a:solidFill>
              </a:rPr>
              <a:t>: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smtClean="0"/>
              <a:t>Lines invalidated, </a:t>
            </a:r>
          </a:p>
          <a:p>
            <a:r>
              <a:rPr lang="en-US" sz="2200" b="1" dirty="0" smtClean="0"/>
              <a:t>restored or randomized</a:t>
            </a:r>
            <a:endParaRPr lang="en-US" sz="22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35511" y="4497803"/>
            <a:ext cx="5943600" cy="17999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13030" y="4600722"/>
            <a:ext cx="5415009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Transient Window &lt; 650 cycles for 99% loads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91479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18" grpId="0"/>
      <p:bldP spid="21" grpId="0"/>
      <p:bldP spid="22" grpId="0"/>
      <p:bldP spid="23" grpId="0"/>
      <p:bldP spid="24" grpId="0" animBg="1"/>
      <p:bldP spid="25" grpId="0"/>
      <p:bldP spid="26" grpId="0" animBg="1"/>
      <p:bldP spid="27" grpId="0"/>
      <p:bldP spid="10" grpId="0"/>
      <p:bldP spid="10" grpId="1"/>
      <p:bldP spid="28" grpId="0"/>
      <p:bldP spid="28" grpId="1"/>
      <p:bldP spid="29" grpId="0"/>
      <p:bldP spid="30" grpId="0"/>
      <p:bldP spid="30" grpId="1"/>
      <p:bldP spid="31" grpId="0"/>
      <p:bldP spid="31" grpId="1"/>
      <p:bldP spid="32" grpId="0"/>
      <p:bldP spid="33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99975" y="4727711"/>
            <a:ext cx="40283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Array Index (in multiples of 512)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45" y="2009794"/>
            <a:ext cx="7095744" cy="3653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Evaluating Proof </a:t>
            </a:r>
            <a:r>
              <a:rPr lang="en-US" dirty="0"/>
              <a:t>of Concept </a:t>
            </a:r>
            <a:r>
              <a:rPr lang="en-US" dirty="0" smtClean="0"/>
              <a:t>Defense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2F69-5C56-F84D-A98D-BAB9C6E70D65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049108"/>
            <a:ext cx="12191999" cy="80889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CleanupSpec</a:t>
            </a:r>
            <a:r>
              <a:rPr lang="en-US" sz="2800" b="1" dirty="0"/>
              <a:t> has no latency difference for (</a:t>
            </a:r>
            <a:r>
              <a:rPr lang="en-US" sz="2800" b="1" dirty="0">
                <a:solidFill>
                  <a:schemeClr val="bg1"/>
                </a:solidFill>
              </a:rPr>
              <a:t>secret) </a:t>
            </a:r>
            <a:r>
              <a:rPr lang="en-US" sz="2800" b="1" dirty="0" smtClean="0">
                <a:solidFill>
                  <a:schemeClr val="bg1"/>
                </a:solidFill>
              </a:rPr>
              <a:t>entry </a:t>
            </a:r>
            <a:r>
              <a:rPr lang="en-US" sz="2800" b="1" dirty="0" smtClean="0"/>
              <a:t>installed on wrong-path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308934" y="1370966"/>
            <a:ext cx="11574130" cy="555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 smtClean="0"/>
              <a:t>Avg. </a:t>
            </a:r>
            <a:r>
              <a:rPr lang="en-US" sz="2800" b="1" u="sng" dirty="0"/>
              <a:t>access time </a:t>
            </a:r>
            <a:r>
              <a:rPr lang="en-US" sz="2800" b="1" u="sng" dirty="0" smtClean="0"/>
              <a:t>for Secret-Inference in Spectre-V1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03" b="29944"/>
          <a:stretch/>
        </p:blipFill>
        <p:spPr>
          <a:xfrm>
            <a:off x="2237545" y="2034932"/>
            <a:ext cx="7095744" cy="365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4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80723346"/>
              </p:ext>
            </p:extLst>
          </p:nvPr>
        </p:nvGraphicFramePr>
        <p:xfrm>
          <a:off x="999066" y="2590465"/>
          <a:ext cx="10354734" cy="2626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Overheads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2F69-5C56-F84D-A98D-BAB9C6E70D65}" type="slidenum">
              <a:rPr lang="en-US" smtClean="0"/>
              <a:t>18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17095" y="3367356"/>
            <a:ext cx="131939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Slowdown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65556" y="3047368"/>
            <a:ext cx="2126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Avg. Slowdown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5.1%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29923" y="1333269"/>
            <a:ext cx="9001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Normalized Execution Time for </a:t>
            </a:r>
            <a:r>
              <a:rPr lang="en-US" sz="2800" b="1" u="sng" dirty="0" err="1" smtClean="0"/>
              <a:t>CleanupSpec</a:t>
            </a:r>
            <a:r>
              <a:rPr lang="en-US" sz="2800" b="1" u="sng" dirty="0" smtClean="0"/>
              <a:t> vs Non-Secure</a:t>
            </a:r>
            <a:endParaRPr lang="en-US" sz="2800" b="1" u="sng" dirty="0"/>
          </a:p>
        </p:txBody>
      </p:sp>
      <p:sp>
        <p:nvSpPr>
          <p:cNvPr id="12" name="Oval 11"/>
          <p:cNvSpPr/>
          <p:nvPr/>
        </p:nvSpPr>
        <p:spPr>
          <a:xfrm>
            <a:off x="5629076" y="3168890"/>
            <a:ext cx="608740" cy="1438086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536495" y="3171007"/>
            <a:ext cx="479317" cy="1438086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61797" y="2766812"/>
            <a:ext cx="4630009" cy="1920061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5472" y="2373317"/>
            <a:ext cx="4010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Branch </a:t>
            </a:r>
            <a:r>
              <a:rPr lang="en-US" sz="2000" b="1" dirty="0" err="1">
                <a:solidFill>
                  <a:srgbClr val="FF0000"/>
                </a:solidFill>
              </a:rPr>
              <a:t>Mis</a:t>
            </a:r>
            <a:r>
              <a:rPr lang="en-US" sz="2000" b="1" dirty="0">
                <a:solidFill>
                  <a:srgbClr val="FF0000"/>
                </a:solidFill>
              </a:rPr>
              <a:t>-prediction </a:t>
            </a:r>
            <a:r>
              <a:rPr lang="en-US" sz="2000" b="1" dirty="0" smtClean="0">
                <a:solidFill>
                  <a:srgbClr val="FF0000"/>
                </a:solidFill>
              </a:rPr>
              <a:t>Rate: &gt; </a:t>
            </a:r>
            <a:r>
              <a:rPr lang="en-US" sz="2000" b="1" dirty="0">
                <a:solidFill>
                  <a:srgbClr val="FF0000"/>
                </a:solidFill>
              </a:rPr>
              <a:t>5</a:t>
            </a:r>
            <a:r>
              <a:rPr lang="en-US" sz="2000" b="1" dirty="0" smtClean="0">
                <a:solidFill>
                  <a:srgbClr val="FF0000"/>
                </a:solidFill>
              </a:rPr>
              <a:t>%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3698" y="2734643"/>
            <a:ext cx="3313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L1-D Cache Miss-Rate: 3%-6%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058705" y="3204582"/>
            <a:ext cx="479601" cy="1438086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30661" y="1829458"/>
            <a:ext cx="107867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(Evaluations </a:t>
            </a:r>
            <a:r>
              <a:rPr lang="en-US" sz="2800" smtClean="0"/>
              <a:t>on Gem5-SE: </a:t>
            </a:r>
            <a:r>
              <a:rPr lang="en-US" sz="2800" dirty="0" smtClean="0"/>
              <a:t>1-Core OOO, L1-Cache 64KB, L2-Cache – 2MB)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0" y="6077691"/>
            <a:ext cx="12191999" cy="7803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5760" rtlCol="0" anchor="ctr"/>
          <a:lstStyle/>
          <a:p>
            <a:pPr algn="ctr">
              <a:lnSpc>
                <a:spcPct val="200000"/>
              </a:lnSpc>
            </a:pPr>
            <a:r>
              <a:rPr lang="en-US" sz="2600" b="1" dirty="0" smtClean="0"/>
              <a:t>In comparison, InvisiSpec-2019 </a:t>
            </a:r>
            <a:r>
              <a:rPr lang="en-US" sz="2600" b="1" dirty="0"/>
              <a:t>has </a:t>
            </a:r>
            <a:r>
              <a:rPr lang="en-US" sz="2600" b="1" dirty="0" smtClean="0"/>
              <a:t>15% slowdown – 3x more than </a:t>
            </a:r>
            <a:r>
              <a:rPr lang="en-US" sz="2600" b="1" dirty="0" err="1" smtClean="0"/>
              <a:t>CleanupSpec</a:t>
            </a:r>
            <a:r>
              <a:rPr lang="en-US" sz="2600" b="1" dirty="0" smtClean="0"/>
              <a:t> (5%)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855275" y="5331483"/>
            <a:ext cx="7485090" cy="24339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04446" y="5182227"/>
            <a:ext cx="5303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Decreasing </a:t>
            </a:r>
            <a:r>
              <a:rPr lang="en-US" sz="2000" b="1" dirty="0"/>
              <a:t>Order of Branch Mis-prediction Rate </a:t>
            </a:r>
          </a:p>
        </p:txBody>
      </p:sp>
    </p:spTree>
    <p:extLst>
      <p:ext uri="{BB962C8B-B14F-4D97-AF65-F5344CB8AC3E}">
        <p14:creationId xmlns:p14="http://schemas.microsoft.com/office/powerpoint/2010/main" val="116350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0" grpId="0" animBg="1"/>
      <p:bldP spid="5" grpId="0"/>
      <p:bldP spid="21" grpId="0"/>
      <p:bldP spid="22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636" y="1418668"/>
            <a:ext cx="11766698" cy="3958666"/>
          </a:xfrm>
        </p:spPr>
        <p:txBody>
          <a:bodyPr>
            <a:normAutofit/>
          </a:bodyPr>
          <a:lstStyle/>
          <a:p>
            <a:pPr marL="473075" indent="-457200">
              <a:lnSpc>
                <a:spcPct val="120000"/>
              </a:lnSpc>
              <a:spcBef>
                <a:spcPts val="2200"/>
              </a:spcBef>
              <a:buFont typeface="Wingdings" charset="2"/>
              <a:buChar char="Ø"/>
            </a:pPr>
            <a:r>
              <a:rPr lang="en-US" sz="2600" b="1" dirty="0" smtClean="0"/>
              <a:t>Problem: </a:t>
            </a:r>
            <a:r>
              <a:rPr lang="en-US" sz="2600" dirty="0" smtClean="0"/>
              <a:t>Mitigate speculation-attacks leveraging cache as a channel</a:t>
            </a:r>
          </a:p>
          <a:p>
            <a:pPr marL="473075" indent="-457200">
              <a:lnSpc>
                <a:spcPct val="120000"/>
              </a:lnSpc>
              <a:spcBef>
                <a:spcPts val="2200"/>
              </a:spcBef>
              <a:buFont typeface="Wingdings" charset="2"/>
              <a:buChar char="Ø"/>
            </a:pPr>
            <a:r>
              <a:rPr lang="en-US" sz="2600" b="1" dirty="0" smtClean="0"/>
              <a:t>Existing Solutions:</a:t>
            </a:r>
            <a:r>
              <a:rPr lang="en-US" sz="2600" dirty="0" smtClean="0"/>
              <a:t> Have high overheads (15% or more)</a:t>
            </a:r>
          </a:p>
          <a:p>
            <a:pPr marL="473075" indent="-457200">
              <a:lnSpc>
                <a:spcPct val="120000"/>
              </a:lnSpc>
              <a:spcBef>
                <a:spcPts val="2200"/>
              </a:spcBef>
              <a:buFont typeface="Wingdings" charset="2"/>
              <a:buChar char="Ø"/>
            </a:pPr>
            <a:r>
              <a:rPr lang="en-US" sz="2600" b="1" dirty="0" smtClean="0"/>
              <a:t>Key insights:</a:t>
            </a:r>
            <a:r>
              <a:rPr lang="en-US" sz="2600" dirty="0" smtClean="0"/>
              <a:t> </a:t>
            </a:r>
            <a:r>
              <a:rPr lang="en-US" sz="2600" b="1" dirty="0" smtClean="0"/>
              <a:t>Undoing </a:t>
            </a:r>
            <a:r>
              <a:rPr lang="en-US" sz="2600" dirty="0" smtClean="0"/>
              <a:t>speculative changes or </a:t>
            </a:r>
            <a:r>
              <a:rPr lang="en-US" sz="2600" b="1" dirty="0" smtClean="0"/>
              <a:t>Randomizing</a:t>
            </a:r>
            <a:r>
              <a:rPr lang="en-US" sz="2600" dirty="0" smtClean="0"/>
              <a:t> them</a:t>
            </a:r>
          </a:p>
          <a:p>
            <a:pPr marL="473075" indent="-457200">
              <a:lnSpc>
                <a:spcPct val="120000"/>
              </a:lnSpc>
              <a:spcBef>
                <a:spcPts val="2200"/>
              </a:spcBef>
              <a:buFont typeface="Wingdings" charset="2"/>
              <a:buChar char="Ø"/>
            </a:pPr>
            <a:r>
              <a:rPr lang="en-US" sz="2600" b="1" dirty="0" err="1" smtClean="0"/>
              <a:t>CleanupSpec</a:t>
            </a:r>
            <a:r>
              <a:rPr lang="en-US" sz="2600" b="1" dirty="0" smtClean="0"/>
              <a:t> is practical </a:t>
            </a:r>
            <a:r>
              <a:rPr lang="en-US" sz="2600" b="1" dirty="0" smtClean="0">
                <a:sym typeface="Wingdings"/>
              </a:rPr>
              <a:t></a:t>
            </a:r>
            <a:r>
              <a:rPr lang="en-US" sz="2600" dirty="0" smtClean="0">
                <a:sym typeface="Wingdings"/>
              </a:rPr>
              <a:t> </a:t>
            </a:r>
            <a:r>
              <a:rPr lang="en-US" sz="2600" dirty="0" smtClean="0"/>
              <a:t> &lt;1KB / core storage &amp; 5% slowdown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2F69-5C56-F84D-A98D-BAB9C6E70D65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75908" y="6168794"/>
            <a:ext cx="4673601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Thanks! Questions ?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38914" y="4318169"/>
            <a:ext cx="1655233" cy="16758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4" name="Rectangle 13"/>
          <p:cNvSpPr/>
          <p:nvPr/>
        </p:nvSpPr>
        <p:spPr>
          <a:xfrm>
            <a:off x="5075305" y="5321309"/>
            <a:ext cx="1458249" cy="5003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04934" y="4413921"/>
            <a:ext cx="1528620" cy="5356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Core</a:t>
            </a:r>
          </a:p>
        </p:txBody>
      </p:sp>
      <p:pic>
        <p:nvPicPr>
          <p:cNvPr id="17" name="Picture 2" descr="mage result for un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180" y="4926154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6306670" y="5579039"/>
            <a:ext cx="213437" cy="22860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</p:spTree>
    <p:extLst>
      <p:ext uri="{BB962C8B-B14F-4D97-AF65-F5344CB8AC3E}">
        <p14:creationId xmlns:p14="http://schemas.microsoft.com/office/powerpoint/2010/main" val="171960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Processor Optimizations </a:t>
            </a:r>
            <a:r>
              <a:rPr lang="en-US" sz="3600" dirty="0" smtClean="0">
                <a:sym typeface="Wingdings"/>
              </a:rPr>
              <a:t> Performance </a:t>
            </a:r>
            <a:r>
              <a:rPr lang="en-US" sz="3600" dirty="0" smtClean="0"/>
              <a:t>Gains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2F69-5C56-F84D-A98D-BAB9C6E70D65}" type="slidenum">
              <a:rPr lang="en-US" smtClean="0"/>
              <a:t>2</a:t>
            </a:fld>
            <a:endParaRPr lang="en-US"/>
          </a:p>
        </p:txBody>
      </p:sp>
      <p:pic>
        <p:nvPicPr>
          <p:cNvPr id="33" name="Picture 4" descr="mage result for perform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64" y="2654574"/>
            <a:ext cx="3481986" cy="228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368277" y="5356114"/>
            <a:ext cx="4549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Computer Architects</a:t>
            </a:r>
            <a:endParaRPr lang="en-US" sz="3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-957949" y="1870236"/>
            <a:ext cx="664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smtClean="0"/>
              <a:t>Goal</a:t>
            </a:r>
            <a:endParaRPr lang="en-US" sz="3200" b="1" u="sng" dirty="0" smtClean="0"/>
          </a:p>
        </p:txBody>
      </p:sp>
      <p:pic>
        <p:nvPicPr>
          <p:cNvPr id="57" name="Picture 10" descr="mage result for clipart think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732" y="2138675"/>
            <a:ext cx="3101009" cy="304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mage result for predic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071" y="2429142"/>
            <a:ext cx="1255258" cy="77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0" descr="mage result for clipart think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168" y="2138675"/>
            <a:ext cx="3101009" cy="304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9781275" y="2508425"/>
            <a:ext cx="1740212" cy="696304"/>
            <a:chOff x="9781275" y="2508425"/>
            <a:chExt cx="1740212" cy="696304"/>
          </a:xfrm>
        </p:grpSpPr>
        <p:sp>
          <p:nvSpPr>
            <p:cNvPr id="62" name="Rectangle 61"/>
            <p:cNvSpPr/>
            <p:nvPr/>
          </p:nvSpPr>
          <p:spPr>
            <a:xfrm>
              <a:off x="9781275" y="2529045"/>
              <a:ext cx="842368" cy="47249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Fast -$</a:t>
              </a:r>
              <a:endParaRPr lang="en-US" sz="24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743070" y="2508425"/>
              <a:ext cx="778417" cy="69630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Slow</a:t>
              </a:r>
            </a:p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Mem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Triangle 68"/>
          <p:cNvSpPr/>
          <p:nvPr/>
        </p:nvSpPr>
        <p:spPr>
          <a:xfrm rot="5400000">
            <a:off x="3387397" y="3743651"/>
            <a:ext cx="3694156" cy="402228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368277" y="1364052"/>
            <a:ext cx="2803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Speculation</a:t>
            </a:r>
            <a:endParaRPr lang="en-US" sz="32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9781275" y="1364053"/>
            <a:ext cx="2319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Caching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6128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50" y="3466214"/>
            <a:ext cx="6569149" cy="2710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Backup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2F69-5C56-F84D-A98D-BAB9C6E70D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1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Prefetching + </a:t>
            </a:r>
            <a:r>
              <a:rPr lang="en-US" dirty="0" err="1" smtClean="0"/>
              <a:t>CleanupSpec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75" y="2504562"/>
            <a:ext cx="5468471" cy="92784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/>
              <a:t>Approach 1 – Simple </a:t>
            </a:r>
            <a:r>
              <a:rPr lang="en-US" sz="2400" b="1" dirty="0" err="1" smtClean="0"/>
              <a:t>Prefetchers</a:t>
            </a:r>
            <a:endParaRPr lang="en-US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2F69-5C56-F84D-A98D-BAB9C6E70D65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2548313"/>
            <a:ext cx="6001871" cy="840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b="1" dirty="0" smtClean="0"/>
              <a:t>Approach 2 – Complex </a:t>
            </a:r>
            <a:r>
              <a:rPr lang="en-US" sz="2400" b="1" dirty="0" err="1" smtClean="0"/>
              <a:t>Prefetchers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56231" y="1397586"/>
            <a:ext cx="8942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Train </a:t>
            </a:r>
            <a:r>
              <a:rPr lang="en-US" sz="3200" b="1" dirty="0" err="1" smtClean="0"/>
              <a:t>Prefetcher</a:t>
            </a:r>
            <a:r>
              <a:rPr lang="en-US" sz="3200" b="1" dirty="0" smtClean="0"/>
              <a:t> on Non-Speculative Access Stream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6140" y="3175862"/>
            <a:ext cx="546847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lang="en-US" sz="2400" dirty="0" smtClean="0"/>
              <a:t>E.g. Next Line </a:t>
            </a:r>
            <a:r>
              <a:rPr lang="en-US" sz="2400" dirty="0" err="1" smtClean="0"/>
              <a:t>Prefetchers</a:t>
            </a:r>
            <a:endParaRPr lang="en-US" sz="2400" dirty="0" smtClean="0"/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lang="en-US" sz="2400" dirty="0" smtClean="0"/>
              <a:t>Issue </a:t>
            </a:r>
            <a:r>
              <a:rPr lang="en-US" sz="2400" dirty="0" err="1" smtClean="0"/>
              <a:t>Prefetch</a:t>
            </a:r>
            <a:r>
              <a:rPr lang="en-US" sz="2400" dirty="0" smtClean="0"/>
              <a:t> on Speculative Load</a:t>
            </a:r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lang="en-US" sz="2400" dirty="0" smtClean="0"/>
              <a:t>Track &amp; Cleanup Cache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095999" y="3175862"/>
            <a:ext cx="5784273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lang="en-US" sz="2400" dirty="0" smtClean="0"/>
              <a:t>E.g. Irregular / Pattern-based </a:t>
            </a:r>
            <a:r>
              <a:rPr lang="en-US" sz="2400" dirty="0" err="1" smtClean="0"/>
              <a:t>Prefetchers</a:t>
            </a:r>
            <a:endParaRPr lang="en-US" sz="2400" dirty="0" smtClean="0"/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lang="en-US" sz="2400" dirty="0" smtClean="0"/>
              <a:t>Issue </a:t>
            </a:r>
            <a:r>
              <a:rPr lang="en-US" sz="2400" dirty="0" err="1" smtClean="0"/>
              <a:t>Prefetch</a:t>
            </a:r>
            <a:r>
              <a:rPr lang="en-US" sz="2400" dirty="0" smtClean="0"/>
              <a:t> on Non-Speculative Load</a:t>
            </a:r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lang="en-US" sz="2400" dirty="0" smtClean="0"/>
              <a:t>Increase Degree to ensure timeliness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636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19" y="1696604"/>
            <a:ext cx="10058400" cy="263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42" y="207814"/>
            <a:ext cx="11851758" cy="711321"/>
          </a:xfrm>
        </p:spPr>
        <p:txBody>
          <a:bodyPr>
            <a:noAutofit/>
          </a:bodyPr>
          <a:lstStyle/>
          <a:p>
            <a:r>
              <a:rPr lang="en-US" sz="3800" dirty="0"/>
              <a:t>Metadata </a:t>
            </a:r>
            <a:r>
              <a:rPr lang="en-US" sz="3800" dirty="0" smtClean="0"/>
              <a:t>for </a:t>
            </a:r>
            <a:r>
              <a:rPr lang="en-US" sz="3800" smtClean="0"/>
              <a:t>Tracking Load Side-Effects </a:t>
            </a:r>
            <a:r>
              <a:rPr lang="en-US" sz="3800" dirty="0"/>
              <a:t>on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2F69-5C56-F84D-A98D-BAB9C6E70D65}" type="slidenum">
              <a:rPr lang="en-US" smtClean="0"/>
              <a:t>22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0" y="5816972"/>
            <a:ext cx="12192000" cy="1041028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Total Storage Overhead &lt; 1KB </a:t>
            </a:r>
            <a:r>
              <a:rPr lang="en-US" sz="3200" b="1" dirty="0" smtClean="0"/>
              <a:t>/ </a:t>
            </a:r>
            <a:r>
              <a:rPr lang="en-US" sz="3200" b="1" smtClean="0"/>
              <a:t>core</a:t>
            </a:r>
            <a:r>
              <a:rPr lang="en-US" sz="3200" b="1"/>
              <a:t> </a:t>
            </a:r>
            <a:endParaRPr lang="en-US" sz="3200" b="1" smtClean="0"/>
          </a:p>
          <a:p>
            <a:pPr algn="ctr"/>
            <a:r>
              <a:rPr lang="en-US" sz="3200" b="1" dirty="0" smtClean="0"/>
              <a:t>(for 32 </a:t>
            </a:r>
            <a:r>
              <a:rPr lang="en-US" sz="3200" b="1" dirty="0"/>
              <a:t>LQ Entries &amp;  64 L1/L2 MSHR entries)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8176832" y="4524193"/>
            <a:ext cx="1553830" cy="800561"/>
          </a:xfrm>
          <a:prstGeom prst="wedgeRectCallout">
            <a:avLst>
              <a:gd name="adj1" fmla="val -21808"/>
              <a:gd name="adj2" fmla="val -8635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Whether Line Filled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10074421" y="4524193"/>
            <a:ext cx="1805851" cy="800561"/>
          </a:xfrm>
          <a:prstGeom prst="wedgeRectCallout">
            <a:avLst>
              <a:gd name="adj1" fmla="val -31483"/>
              <a:gd name="adj2" fmla="val -9426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Evicted Line Address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004952" y="1171272"/>
            <a:ext cx="3059288" cy="878013"/>
            <a:chOff x="8270837" y="1263643"/>
            <a:chExt cx="3181887" cy="1019419"/>
          </a:xfrm>
        </p:grpSpPr>
        <p:sp>
          <p:nvSpPr>
            <p:cNvPr id="12" name="Rectangular Callout 11"/>
            <p:cNvSpPr/>
            <p:nvPr/>
          </p:nvSpPr>
          <p:spPr>
            <a:xfrm>
              <a:off x="8270837" y="1328956"/>
              <a:ext cx="3181887" cy="954106"/>
            </a:xfrm>
            <a:prstGeom prst="wedgeRectCallout">
              <a:avLst>
                <a:gd name="adj1" fmla="val -36876"/>
                <a:gd name="adj2" fmla="val 68045"/>
              </a:avLst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24728" y="1263643"/>
              <a:ext cx="3127995" cy="96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5 – 7 bytes metadata </a:t>
              </a:r>
            </a:p>
            <a:p>
              <a:r>
                <a:rPr lang="en-US" sz="2400" b="1" dirty="0">
                  <a:solidFill>
                    <a:schemeClr val="bg1"/>
                  </a:solidFill>
                </a:rPr>
                <a:t>per  LQ &amp; MSHR entry</a:t>
              </a:r>
            </a:p>
          </p:txBody>
        </p:sp>
      </p:grpSp>
      <p:sp>
        <p:nvSpPr>
          <p:cNvPr id="17" name="Rectangular Callout 16"/>
          <p:cNvSpPr/>
          <p:nvPr/>
        </p:nvSpPr>
        <p:spPr>
          <a:xfrm>
            <a:off x="4104167" y="4495615"/>
            <a:ext cx="1379072" cy="800561"/>
          </a:xfrm>
          <a:prstGeom prst="wedgeRectCallout">
            <a:avLst>
              <a:gd name="adj1" fmla="val 112735"/>
              <a:gd name="adj2" fmla="val -9865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Cleanup Epoch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5655119" y="4506326"/>
            <a:ext cx="2349833" cy="800561"/>
          </a:xfrm>
          <a:prstGeom prst="wedgeRectCallout">
            <a:avLst>
              <a:gd name="adj1" fmla="val 29610"/>
              <a:gd name="adj2" fmla="val -8537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</a:t>
            </a:r>
            <a:r>
              <a:rPr lang="en-US" sz="2400" b="1" dirty="0" smtClean="0">
                <a:solidFill>
                  <a:schemeClr val="tx1"/>
                </a:solidFill>
              </a:rPr>
              <a:t>completion order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15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5" grpId="0" animBg="1"/>
      <p:bldP spid="18" grpId="0" animBg="1"/>
      <p:bldP spid="17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SEFE Enables Cleanup Operations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348" y="2024589"/>
            <a:ext cx="6778045" cy="347417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2F69-5C56-F84D-A98D-BAB9C6E70D65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21" y="1776720"/>
            <a:ext cx="5018567" cy="372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7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 </a:t>
            </a:r>
            <a:r>
              <a:rPr lang="en-US" dirty="0"/>
              <a:t>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2F69-5C56-F84D-A98D-BAB9C6E70D65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410346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b="1" dirty="0"/>
              <a:t>Simulator: </a:t>
            </a:r>
            <a:r>
              <a:rPr lang="en-US" sz="3200" dirty="0"/>
              <a:t>Gem5 in native execution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r>
              <a:rPr lang="en-US" sz="3200" b="1" dirty="0"/>
              <a:t>Benchmarks:</a:t>
            </a:r>
            <a:r>
              <a:rPr lang="en-US" sz="3200" dirty="0"/>
              <a:t> SPEC-CPU2006 (500 Million </a:t>
            </a:r>
            <a:r>
              <a:rPr lang="en-US" sz="3200" dirty="0" smtClean="0"/>
              <a:t>instruction slices</a:t>
            </a:r>
            <a:r>
              <a:rPr lang="en-US" sz="3200" dirty="0"/>
              <a:t>)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System Configuration : </a:t>
            </a:r>
            <a:endParaRPr lang="en-US" sz="3200" b="1" dirty="0"/>
          </a:p>
          <a:p>
            <a:pPr marL="914400" lvl="1" indent="-457200">
              <a:buFont typeface="Arial" charset="0"/>
              <a:buChar char="•"/>
            </a:pPr>
            <a:r>
              <a:rPr lang="en-US" sz="3200" dirty="0"/>
              <a:t>1-Core Out-of-Order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/>
              <a:t>LQ – 32 Entry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/>
              <a:t>L1-DCache – 64KB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/>
              <a:t>L2-Cache (our LLC) – </a:t>
            </a:r>
            <a:r>
              <a:rPr lang="en-US" sz="3200" dirty="0" smtClean="0"/>
              <a:t>2MB/core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69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for Actual Cleanup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2F69-5C56-F84D-A98D-BAB9C6E70D65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386" y="1183986"/>
            <a:ext cx="4380614" cy="29298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859" y="1249918"/>
            <a:ext cx="4149131" cy="2775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654" y="3968266"/>
            <a:ext cx="4235965" cy="2795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48" y="4021651"/>
            <a:ext cx="4133297" cy="272631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9529" y="1487142"/>
            <a:ext cx="1150203" cy="22767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/>
              <a:t>CDF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179529" y="4220171"/>
            <a:ext cx="1150203" cy="22767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PDF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981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" b="27052"/>
          <a:stretch/>
        </p:blipFill>
        <p:spPr>
          <a:xfrm>
            <a:off x="4395511" y="3854543"/>
            <a:ext cx="7358961" cy="29391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814"/>
            <a:ext cx="11042072" cy="711321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Characterizing Cleanup on </a:t>
            </a:r>
            <a:r>
              <a:rPr lang="en-US" dirty="0" err="1"/>
              <a:t>Mis</a:t>
            </a:r>
            <a:r>
              <a:rPr lang="en-US" dirty="0"/>
              <a:t>-Speculations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2F69-5C56-F84D-A98D-BAB9C6E70D65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0" b="14163"/>
          <a:stretch/>
        </p:blipFill>
        <p:spPr>
          <a:xfrm>
            <a:off x="4425491" y="1139252"/>
            <a:ext cx="7038574" cy="264937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08325" y="3791767"/>
            <a:ext cx="11355740" cy="177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9528" y="1517123"/>
            <a:ext cx="4039848" cy="1762850"/>
          </a:xfrm>
          <a:prstGeom prst="rect">
            <a:avLst/>
          </a:prstGeom>
          <a:solidFill>
            <a:srgbClr val="355B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u="sng" dirty="0">
                <a:solidFill>
                  <a:schemeClr val="bg1"/>
                </a:solidFill>
              </a:rPr>
              <a:t>Frequency of Pipeline Squash</a:t>
            </a:r>
          </a:p>
          <a:p>
            <a:pPr algn="ctr"/>
            <a:r>
              <a:rPr lang="en-US" sz="2300" dirty="0" smtClean="0">
                <a:solidFill>
                  <a:schemeClr val="bg1"/>
                </a:solidFill>
              </a:rPr>
              <a:t>(Avg</a:t>
            </a:r>
            <a:r>
              <a:rPr lang="en-US" sz="2300" dirty="0">
                <a:solidFill>
                  <a:schemeClr val="bg1"/>
                </a:solidFill>
              </a:rPr>
              <a:t>. 20 </a:t>
            </a:r>
            <a:r>
              <a:rPr lang="en-US" sz="2300" dirty="0" smtClean="0">
                <a:solidFill>
                  <a:schemeClr val="bg1"/>
                </a:solidFill>
              </a:rPr>
              <a:t>squashes per 1000 </a:t>
            </a:r>
            <a:r>
              <a:rPr lang="en-US" sz="2300" dirty="0" err="1" smtClean="0">
                <a:solidFill>
                  <a:schemeClr val="bg1"/>
                </a:solidFill>
              </a:rPr>
              <a:t>Inst</a:t>
            </a:r>
            <a:r>
              <a:rPr lang="en-US" sz="2300" dirty="0" smtClean="0">
                <a:solidFill>
                  <a:schemeClr val="bg1"/>
                </a:solidFill>
              </a:rPr>
              <a:t>)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528" y="4104673"/>
            <a:ext cx="4039848" cy="1844986"/>
          </a:xfrm>
          <a:prstGeom prst="rect">
            <a:avLst/>
          </a:prstGeom>
          <a:solidFill>
            <a:srgbClr val="355B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u="sng" dirty="0">
                <a:solidFill>
                  <a:schemeClr val="bg1"/>
                </a:solidFill>
              </a:rPr>
              <a:t>Stall-Time Per Pipeline Squash</a:t>
            </a:r>
          </a:p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(Avg</a:t>
            </a:r>
            <a:r>
              <a:rPr lang="en-US" sz="2200" dirty="0">
                <a:solidFill>
                  <a:schemeClr val="bg1"/>
                </a:solidFill>
              </a:rPr>
              <a:t>. 25 cycles/squash, </a:t>
            </a:r>
          </a:p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Avg. 5 </a:t>
            </a:r>
            <a:r>
              <a:rPr lang="en-US" sz="2200" dirty="0">
                <a:solidFill>
                  <a:schemeClr val="bg1"/>
                </a:solidFill>
              </a:rPr>
              <a:t>cycles </a:t>
            </a:r>
            <a:r>
              <a:rPr lang="en-US" sz="2200" dirty="0" smtClean="0">
                <a:solidFill>
                  <a:schemeClr val="bg1"/>
                </a:solidFill>
              </a:rPr>
              <a:t>for cleanup)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9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538" y="181880"/>
            <a:ext cx="10515600" cy="711321"/>
          </a:xfrm>
        </p:spPr>
        <p:txBody>
          <a:bodyPr/>
          <a:lstStyle/>
          <a:p>
            <a:r>
              <a:rPr lang="en-US" dirty="0" smtClean="0"/>
              <a:t>Statistics for Loads Requiring Cleanup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2F69-5C56-F84D-A98D-BAB9C6E70D65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163" y="1622725"/>
            <a:ext cx="4861618" cy="49621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17" y="1622725"/>
            <a:ext cx="4343888" cy="49621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7827" y="1200405"/>
            <a:ext cx="260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Workload Characteristics</a:t>
            </a:r>
            <a:endParaRPr lang="en-US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7091597" y="1200405"/>
            <a:ext cx="316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smtClean="0"/>
              <a:t>Statistics for Squashed Loads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9802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814"/>
            <a:ext cx="11188148" cy="711321"/>
          </a:xfrm>
        </p:spPr>
        <p:txBody>
          <a:bodyPr>
            <a:noAutofit/>
          </a:bodyPr>
          <a:lstStyle/>
          <a:p>
            <a:r>
              <a:rPr lang="en-US" sz="3600" dirty="0"/>
              <a:t>Processor Optimizations </a:t>
            </a:r>
            <a:r>
              <a:rPr lang="en-US" sz="3600" dirty="0">
                <a:sym typeface="Wingdings"/>
              </a:rPr>
              <a:t> </a:t>
            </a:r>
            <a:r>
              <a:rPr lang="en-US" sz="3600" dirty="0" smtClean="0">
                <a:sym typeface="Wingdings"/>
              </a:rPr>
              <a:t>Security Threat!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85562" y="6371317"/>
            <a:ext cx="2694709" cy="365125"/>
          </a:xfrm>
        </p:spPr>
        <p:txBody>
          <a:bodyPr/>
          <a:lstStyle/>
          <a:p>
            <a:fld id="{027B2F69-5C56-F84D-A98D-BAB9C6E70D65}" type="slidenum">
              <a:rPr lang="en-US" smtClean="0"/>
              <a:t>3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802773" y="1523821"/>
            <a:ext cx="664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Speculation-Based Attacks</a:t>
            </a:r>
          </a:p>
        </p:txBody>
      </p:sp>
      <p:pic>
        <p:nvPicPr>
          <p:cNvPr id="21" name="Picture 20" descr="https://upload.wikimedia.org/wikipedia/commons/thumb/5/56/Meltdown_with_text.svg/150px-Meltdown_with_tex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376" y="3204729"/>
            <a:ext cx="796689" cy="155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https://upload.wikimedia.org/wikipedia/commons/thumb/2/25/Spectre_with_text.svg/150px-Spectre_with_text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88" y="2734000"/>
            <a:ext cx="1185823" cy="141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https://upload.wikimedia.org/wikipedia/commons/thumb/4/4d/Foreshadow-text-20180814.svg/150px-Foreshadow-text-20180814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773" y="2760060"/>
            <a:ext cx="1517284" cy="151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-118666" y="4947301"/>
            <a:ext cx="62388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4163">
              <a:buFont typeface="Arial" charset="0"/>
              <a:buChar char="•"/>
            </a:pPr>
            <a:r>
              <a:rPr lang="en-US" sz="2600" dirty="0" smtClean="0"/>
              <a:t>Attacks </a:t>
            </a:r>
            <a:r>
              <a:rPr lang="en-US" sz="2600" smtClean="0"/>
              <a:t>breach SW confidentiality </a:t>
            </a:r>
            <a:endParaRPr lang="en-US" sz="2600" dirty="0" smtClean="0"/>
          </a:p>
          <a:p>
            <a:pPr marL="457200" indent="-284163">
              <a:buFont typeface="Arial" charset="0"/>
              <a:buChar char="•"/>
            </a:pPr>
            <a:r>
              <a:rPr lang="en-US" sz="2600" dirty="0" smtClean="0"/>
              <a:t>Defenses have high slowdown</a:t>
            </a:r>
            <a:endParaRPr lang="en-US" sz="2600" dirty="0"/>
          </a:p>
        </p:txBody>
      </p:sp>
      <p:sp>
        <p:nvSpPr>
          <p:cNvPr id="38" name="TextBox 37"/>
          <p:cNvSpPr txBox="1"/>
          <p:nvPr/>
        </p:nvSpPr>
        <p:spPr>
          <a:xfrm>
            <a:off x="5234475" y="5344868"/>
            <a:ext cx="3701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Mis</a:t>
            </a:r>
            <a:r>
              <a:rPr lang="en-US" sz="2800" b="1" dirty="0" smtClean="0">
                <a:solidFill>
                  <a:srgbClr val="FF0000"/>
                </a:solidFill>
              </a:rPr>
              <a:t>-speculation allows Access to Secret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813381" y="5362346"/>
            <a:ext cx="3439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Timing Side-channel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Leaks Secret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708732" y="2138675"/>
            <a:ext cx="3101009" cy="3045880"/>
            <a:chOff x="426800" y="2114802"/>
            <a:chExt cx="3101009" cy="3045880"/>
          </a:xfrm>
        </p:grpSpPr>
        <p:pic>
          <p:nvPicPr>
            <p:cNvPr id="48" name="Picture 10" descr="mage result for clipart thinki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00" y="2114802"/>
              <a:ext cx="3101009" cy="304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mage result for predicti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139" y="2405269"/>
              <a:ext cx="1255258" cy="775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0" name="Picture 10" descr="mage result for clipart think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168" y="2138675"/>
            <a:ext cx="3101009" cy="304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9781275" y="2529045"/>
            <a:ext cx="842368" cy="47249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/>
              <a:t>Fast -$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10743070" y="2508425"/>
            <a:ext cx="778417" cy="6963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Slow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Mem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7680021" y="2785046"/>
            <a:ext cx="667755" cy="409103"/>
            <a:chOff x="2436187" y="2800429"/>
            <a:chExt cx="667755" cy="409103"/>
          </a:xfrm>
        </p:grpSpPr>
        <p:pic>
          <p:nvPicPr>
            <p:cNvPr id="59" name="Picture 16" descr="mage result for red key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6852" y="2800429"/>
              <a:ext cx="477090" cy="409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0" name="Straight Connector 59"/>
            <p:cNvCxnSpPr/>
            <p:nvPr/>
          </p:nvCxnSpPr>
          <p:spPr>
            <a:xfrm>
              <a:off x="2436187" y="2800429"/>
              <a:ext cx="344391" cy="20455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16" descr="mage result for red ke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591" y="2851783"/>
            <a:ext cx="477090" cy="40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riangle 63"/>
          <p:cNvSpPr/>
          <p:nvPr/>
        </p:nvSpPr>
        <p:spPr>
          <a:xfrm rot="5400000">
            <a:off x="3387397" y="3743651"/>
            <a:ext cx="3694156" cy="40222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8466308" y="3029181"/>
            <a:ext cx="1038054" cy="214772"/>
          </a:xfrm>
          <a:prstGeom prst="rightArrow">
            <a:avLst/>
          </a:prstGeom>
          <a:solidFill>
            <a:srgbClr val="FF0000"/>
          </a:solidFill>
          <a:ln>
            <a:solidFill>
              <a:srgbClr val="355B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368277" y="1364052"/>
            <a:ext cx="2803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Speculation</a:t>
            </a:r>
            <a:endParaRPr lang="en-US" sz="32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781275" y="1364053"/>
            <a:ext cx="2319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Caching</a:t>
            </a:r>
            <a:endParaRPr lang="en-US" sz="3200" b="1" dirty="0"/>
          </a:p>
        </p:txBody>
      </p:sp>
      <p:pic>
        <p:nvPicPr>
          <p:cNvPr id="88" name="Picture 6" descr="mage result for demon malicious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04" b="43000"/>
          <a:stretch/>
        </p:blipFill>
        <p:spPr bwMode="auto">
          <a:xfrm>
            <a:off x="5809051" y="3443952"/>
            <a:ext cx="1490630" cy="159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6" descr="mage result for demon malicious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04" b="43000"/>
          <a:stretch/>
        </p:blipFill>
        <p:spPr bwMode="auto">
          <a:xfrm>
            <a:off x="8985335" y="3450733"/>
            <a:ext cx="1490630" cy="159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08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8" grpId="0"/>
      <p:bldP spid="39" grpId="0"/>
      <p:bldP spid="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207814"/>
            <a:ext cx="11532572" cy="711321"/>
          </a:xfrm>
        </p:spPr>
        <p:txBody>
          <a:bodyPr>
            <a:noAutofit/>
          </a:bodyPr>
          <a:lstStyle/>
          <a:p>
            <a:r>
              <a:rPr lang="en-US" sz="3600" dirty="0" smtClean="0"/>
              <a:t>Our Work </a:t>
            </a:r>
            <a:r>
              <a:rPr lang="en-US" sz="3600" dirty="0" err="1" smtClean="0"/>
              <a:t>CleanupSpec</a:t>
            </a:r>
            <a:r>
              <a:rPr lang="en-US" sz="3600" dirty="0" smtClean="0"/>
              <a:t> : An Undo-Based Mitigation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2F69-5C56-F84D-A98D-BAB9C6E70D65}" type="slidenum">
              <a:rPr lang="en-US" smtClean="0"/>
              <a:t>4</a:t>
            </a:fld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266845" y="5310480"/>
            <a:ext cx="354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355BB5"/>
                </a:solidFill>
              </a:rPr>
              <a:t>Pipeline State Flushed</a:t>
            </a:r>
            <a:endParaRPr lang="en-US" sz="2800" b="1" dirty="0">
              <a:solidFill>
                <a:srgbClr val="355BB5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851238" y="5143400"/>
            <a:ext cx="3175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Cleanup Speculative Cache Changes</a:t>
            </a:r>
            <a:endParaRPr lang="en-US" sz="2800" b="1" dirty="0">
              <a:solidFill>
                <a:srgbClr val="00B050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708732" y="2120387"/>
            <a:ext cx="3101009" cy="3045880"/>
            <a:chOff x="426800" y="2114802"/>
            <a:chExt cx="3101009" cy="3045880"/>
          </a:xfrm>
        </p:grpSpPr>
        <p:pic>
          <p:nvPicPr>
            <p:cNvPr id="48" name="Picture 10" descr="mage result for clipart think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00" y="2114802"/>
              <a:ext cx="3101009" cy="304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mage result for predicti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139" y="2405269"/>
              <a:ext cx="1255258" cy="775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0" name="Picture 10" descr="mage result for clipart think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339" y="2156712"/>
            <a:ext cx="3101009" cy="304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9781275" y="2510757"/>
            <a:ext cx="842368" cy="47249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/>
              <a:t>Fast -$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10743070" y="2490137"/>
            <a:ext cx="778417" cy="6963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Slow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Mem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4" name="Triangle 63"/>
          <p:cNvSpPr/>
          <p:nvPr/>
        </p:nvSpPr>
        <p:spPr>
          <a:xfrm rot="5400000">
            <a:off x="3456688" y="3732084"/>
            <a:ext cx="3694156" cy="402228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mage result for cleanu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870" y="2526425"/>
            <a:ext cx="797602" cy="79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mage result for cleanu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848" y="2606526"/>
            <a:ext cx="797602" cy="79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miro.medium.com/max/500/1*yWFQiGjlgHUVYeh4ELELyw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0" y="2276775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-582641" y="1492923"/>
            <a:ext cx="664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Cleanup on </a:t>
            </a:r>
            <a:r>
              <a:rPr lang="en-US" sz="3200" b="1" u="sng" dirty="0" err="1" smtClean="0"/>
              <a:t>Mis</a:t>
            </a:r>
            <a:r>
              <a:rPr lang="en-US" sz="3200" b="1" u="sng" dirty="0" smtClean="0"/>
              <a:t>-Speculation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39904" y="2944281"/>
            <a:ext cx="2389605" cy="100584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mtClean="0">
                <a:solidFill>
                  <a:schemeClr val="bg1"/>
                </a:solidFill>
              </a:rPr>
              <a:t>CleanupSpec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6115303"/>
            <a:ext cx="12192000" cy="733152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Enables a low-cost mitigation: ~5% slowdown &amp; &lt;1KB storage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68277" y="1364052"/>
            <a:ext cx="2803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Speculation</a:t>
            </a:r>
            <a:endParaRPr lang="en-US" sz="3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781275" y="1364053"/>
            <a:ext cx="2319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Caching</a:t>
            </a:r>
            <a:endParaRPr lang="en-US" sz="3200" b="1" dirty="0"/>
          </a:p>
        </p:txBody>
      </p:sp>
      <p:pic>
        <p:nvPicPr>
          <p:cNvPr id="35" name="Picture 16" descr="mage result for red ke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591" y="2851783"/>
            <a:ext cx="477090" cy="40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9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 smtClean="0"/>
              <a:t>Background &amp; Motivation</a:t>
            </a:r>
          </a:p>
          <a:p>
            <a:endParaRPr lang="en-US" dirty="0" smtClean="0"/>
          </a:p>
          <a:p>
            <a:r>
              <a:rPr lang="en-US" dirty="0" smtClean="0"/>
              <a:t>Design</a:t>
            </a:r>
          </a:p>
          <a:p>
            <a:endParaRPr lang="en-US" b="1" i="1" dirty="0"/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8830"/>
            <a:ext cx="11353800" cy="467751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800"/>
              </a:spcBef>
            </a:pPr>
            <a:r>
              <a:rPr lang="en-US" sz="2800" b="1" dirty="0" smtClean="0"/>
              <a:t>Any </a:t>
            </a:r>
            <a:r>
              <a:rPr lang="en-US" sz="2800" b="1" dirty="0"/>
              <a:t>speculative load </a:t>
            </a:r>
            <a:r>
              <a:rPr lang="en-US" sz="2800" b="1" dirty="0" smtClean="0"/>
              <a:t>can leak information via side-channels</a:t>
            </a:r>
          </a:p>
          <a:p>
            <a:pPr>
              <a:lnSpc>
                <a:spcPct val="100000"/>
              </a:lnSpc>
              <a:spcBef>
                <a:spcPts val="4000"/>
              </a:spcBef>
            </a:pPr>
            <a:r>
              <a:rPr lang="en-US" sz="2800" b="1" dirty="0" smtClean="0"/>
              <a:t>Channels of Information Leakage: </a:t>
            </a:r>
            <a:r>
              <a:rPr lang="en-US" sz="2800" b="1" dirty="0"/>
              <a:t>Data Cache Hierarchy </a:t>
            </a:r>
            <a:endParaRPr lang="en-US" sz="2800" b="1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L1-Dcache, L2 Cache, </a:t>
            </a:r>
            <a:r>
              <a:rPr lang="en-US" sz="2800" dirty="0"/>
              <a:t>LLC, </a:t>
            </a:r>
            <a:r>
              <a:rPr lang="en-US" sz="2800" dirty="0" smtClean="0"/>
              <a:t>Directory</a:t>
            </a:r>
            <a:endParaRPr lang="en-US" sz="2800" b="1" dirty="0" smtClean="0"/>
          </a:p>
          <a:p>
            <a:pPr>
              <a:lnSpc>
                <a:spcPct val="100000"/>
              </a:lnSpc>
              <a:spcBef>
                <a:spcPts val="4000"/>
              </a:spcBef>
            </a:pPr>
            <a:r>
              <a:rPr lang="en-US" sz="2800" b="1" dirty="0" smtClean="0"/>
              <a:t>Side-Channels Out Of Scope</a:t>
            </a:r>
            <a:r>
              <a:rPr lang="en-US" sz="2800" dirty="0" smtClean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Port &amp; Functional Unit Contention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Branch </a:t>
            </a:r>
            <a:r>
              <a:rPr lang="en-US" sz="2800" dirty="0"/>
              <a:t>Predictor, TLB, </a:t>
            </a:r>
            <a:r>
              <a:rPr lang="en-US" sz="2800" dirty="0" smtClean="0"/>
              <a:t>I-Cache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Main-Memory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2F69-5C56-F84D-A98D-BAB9C6E70D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1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13" y="197203"/>
            <a:ext cx="11918864" cy="711321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Problem: Cache Exploit by Speculation Attacks</a:t>
            </a:r>
            <a:endParaRPr lang="en-US" sz="4000" dirty="0"/>
          </a:p>
        </p:txBody>
      </p:sp>
      <p:sp>
        <p:nvSpPr>
          <p:cNvPr id="41" name="TextBox 40"/>
          <p:cNvSpPr txBox="1"/>
          <p:nvPr/>
        </p:nvSpPr>
        <p:spPr>
          <a:xfrm>
            <a:off x="6175404" y="1195645"/>
            <a:ext cx="2310007" cy="360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Processor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597902" y="1371592"/>
            <a:ext cx="3470927" cy="1592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904145" y="4922098"/>
            <a:ext cx="4062313" cy="646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0811452" y="2321848"/>
            <a:ext cx="213502" cy="3275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36843" y="2419394"/>
            <a:ext cx="194770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/>
              <a:t>Secret</a:t>
            </a:r>
            <a:endParaRPr lang="en-US" sz="2800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142" y="4915098"/>
            <a:ext cx="462383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Install </a:t>
            </a:r>
            <a:r>
              <a:rPr lang="en-US" sz="2800" i="1" dirty="0" smtClean="0"/>
              <a:t>Array[Secret]</a:t>
            </a:r>
            <a:r>
              <a:rPr lang="en-US" sz="2800" b="1" dirty="0" smtClean="0"/>
              <a:t> in Cache</a:t>
            </a:r>
            <a:endParaRPr lang="en-US" sz="28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204909" y="1326688"/>
            <a:ext cx="3875543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Speculative Execution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584453" y="1328487"/>
            <a:ext cx="3046810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Non-Speculative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64702" y="4915098"/>
            <a:ext cx="41646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Cache Hit on </a:t>
            </a:r>
            <a:r>
              <a:rPr lang="en-US" sz="2800" i="1" dirty="0" smtClean="0"/>
              <a:t>Array[Secret</a:t>
            </a:r>
            <a:r>
              <a:rPr lang="en-US" sz="2800" i="1" dirty="0"/>
              <a:t>]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539403" y="2309095"/>
            <a:ext cx="3012685" cy="523220"/>
            <a:chOff x="7539403" y="2309095"/>
            <a:chExt cx="3012685" cy="523220"/>
          </a:xfrm>
        </p:grpSpPr>
        <p:sp>
          <p:nvSpPr>
            <p:cNvPr id="80" name="TextBox 79"/>
            <p:cNvSpPr txBox="1"/>
            <p:nvPr/>
          </p:nvSpPr>
          <p:spPr>
            <a:xfrm>
              <a:off x="7539403" y="2309095"/>
              <a:ext cx="301268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Leak Secret</a:t>
              </a:r>
              <a:endParaRPr lang="en-US" sz="2800" i="1" dirty="0"/>
            </a:p>
          </p:txBody>
        </p:sp>
        <p:pic>
          <p:nvPicPr>
            <p:cNvPr id="84" name="Picture 16" descr="mage result for red 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6187" y="2391653"/>
              <a:ext cx="477090" cy="409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2F69-5C56-F84D-A98D-BAB9C6E70D65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257737" y="3104703"/>
            <a:ext cx="2030505" cy="678294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838204" y="1986804"/>
            <a:ext cx="2647064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C00000"/>
                </a:solidFill>
              </a:rPr>
              <a:t>Mis</a:t>
            </a:r>
            <a:r>
              <a:rPr lang="en-US" sz="2800" b="1" dirty="0">
                <a:solidFill>
                  <a:srgbClr val="C00000"/>
                </a:solidFill>
              </a:rPr>
              <a:t>-</a:t>
            </a:r>
            <a:r>
              <a:rPr lang="en-US" sz="2800" b="1" dirty="0" smtClean="0">
                <a:solidFill>
                  <a:srgbClr val="C00000"/>
                </a:solidFill>
              </a:rPr>
              <a:t>speculation</a:t>
            </a:r>
          </a:p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Detected</a:t>
            </a:r>
            <a:endParaRPr lang="en-US" sz="2800" b="1" dirty="0">
              <a:solidFill>
                <a:srgbClr val="C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15631" y="3104703"/>
            <a:ext cx="2165094" cy="1744188"/>
            <a:chOff x="1815631" y="3104703"/>
            <a:chExt cx="2165094" cy="1744188"/>
          </a:xfrm>
        </p:grpSpPr>
        <p:sp>
          <p:nvSpPr>
            <p:cNvPr id="40" name="Rounded Rectangle 39"/>
            <p:cNvSpPr/>
            <p:nvPr/>
          </p:nvSpPr>
          <p:spPr>
            <a:xfrm>
              <a:off x="1815631" y="3104703"/>
              <a:ext cx="2165094" cy="17441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85450" y="4205280"/>
              <a:ext cx="1879553" cy="500365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Cache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85449" y="3183896"/>
              <a:ext cx="1879551" cy="5356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91415" y="4465145"/>
              <a:ext cx="260820" cy="236776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/>
            </a:p>
          </p:txBody>
        </p:sp>
        <p:pic>
          <p:nvPicPr>
            <p:cNvPr id="51" name="Picture 16" descr="mage result for red 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5797" y="3264663"/>
              <a:ext cx="477090" cy="409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Right Arrow 58"/>
            <p:cNvSpPr/>
            <p:nvPr/>
          </p:nvSpPr>
          <p:spPr>
            <a:xfrm rot="5400000">
              <a:off x="2711807" y="3784806"/>
              <a:ext cx="426833" cy="434914"/>
            </a:xfrm>
            <a:prstGeom prst="rightArrow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806407" y="3901730"/>
            <a:ext cx="2647064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Cache State Retained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40268" y="2088684"/>
            <a:ext cx="396990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Secret </a:t>
            </a:r>
            <a:r>
              <a:rPr lang="en-US" sz="2800" b="1" smtClean="0"/>
              <a:t>Encoded as</a:t>
            </a:r>
          </a:p>
          <a:p>
            <a:pPr algn="ctr"/>
            <a:r>
              <a:rPr lang="en-US" sz="2800" b="1" dirty="0" smtClean="0"/>
              <a:t>Cache Address</a:t>
            </a:r>
            <a:endParaRPr lang="en-US" sz="2800" i="1" dirty="0"/>
          </a:p>
        </p:txBody>
      </p:sp>
      <p:sp>
        <p:nvSpPr>
          <p:cNvPr id="37" name="Rectangle 36"/>
          <p:cNvSpPr/>
          <p:nvPr/>
        </p:nvSpPr>
        <p:spPr>
          <a:xfrm>
            <a:off x="0" y="5808926"/>
            <a:ext cx="12192000" cy="1041028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Need to Prevent Speculative </a:t>
            </a:r>
            <a:r>
              <a:rPr lang="en-US" sz="3200" b="1" dirty="0"/>
              <a:t>C</a:t>
            </a:r>
            <a:r>
              <a:rPr lang="en-US" sz="3200" b="1" dirty="0" smtClean="0"/>
              <a:t>ache Changes Leaking Information</a:t>
            </a:r>
            <a:endParaRPr lang="en-US" sz="3200" b="1" dirty="0"/>
          </a:p>
        </p:txBody>
      </p:sp>
      <p:sp>
        <p:nvSpPr>
          <p:cNvPr id="48" name="Rounded Rectangle 47"/>
          <p:cNvSpPr/>
          <p:nvPr/>
        </p:nvSpPr>
        <p:spPr>
          <a:xfrm>
            <a:off x="8122130" y="3104703"/>
            <a:ext cx="2165094" cy="17441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50" name="Rectangle 49"/>
          <p:cNvSpPr/>
          <p:nvPr/>
        </p:nvSpPr>
        <p:spPr>
          <a:xfrm>
            <a:off x="8291949" y="4205280"/>
            <a:ext cx="1879553" cy="5003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Cache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291948" y="3183896"/>
            <a:ext cx="1879551" cy="5356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Core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297914" y="4465145"/>
            <a:ext cx="260820" cy="23677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</p:spTree>
    <p:extLst>
      <p:ext uri="{BB962C8B-B14F-4D97-AF65-F5344CB8AC3E}">
        <p14:creationId xmlns:p14="http://schemas.microsoft.com/office/powerpoint/2010/main" val="106109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9" grpId="0" animBg="1"/>
      <p:bldP spid="58" grpId="0" animBg="1"/>
      <p:bldP spid="62" grpId="0" animBg="1"/>
      <p:bldP spid="37" grpId="0" animBg="1"/>
      <p:bldP spid="48" grpId="0" animBg="1"/>
      <p:bldP spid="50" grpId="0" animBg="1"/>
      <p:bldP spid="56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B5DE08E-E3AD-4022-863B-8694D462418C}"/>
              </a:ext>
            </a:extLst>
          </p:cNvPr>
          <p:cNvSpPr txBox="1"/>
          <p:nvPr/>
        </p:nvSpPr>
        <p:spPr>
          <a:xfrm>
            <a:off x="1405215" y="5745732"/>
            <a:ext cx="3306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55BB5"/>
                </a:solidFill>
              </a:rPr>
              <a:t>[Yan+,  MICRO-2018]</a:t>
            </a:r>
            <a:endParaRPr lang="en-US" sz="2400" b="1" dirty="0">
              <a:solidFill>
                <a:srgbClr val="355BB5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098189" y="3109293"/>
            <a:ext cx="19319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Correct </a:t>
            </a:r>
          </a:p>
          <a:p>
            <a:pPr algn="ctr"/>
            <a:r>
              <a:rPr lang="en-US" sz="2800" b="1" dirty="0">
                <a:solidFill>
                  <a:srgbClr val="00B050"/>
                </a:solidFill>
              </a:rPr>
              <a:t>Speculation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187924" y="4172784"/>
            <a:ext cx="1760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(Common)</a:t>
            </a:r>
          </a:p>
        </p:txBody>
      </p:sp>
      <p:pic>
        <p:nvPicPr>
          <p:cNvPr id="2062" name="Picture 10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866" y="3347791"/>
            <a:ext cx="1115941" cy="127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/>
          <p:cNvSpPr txBox="1"/>
          <p:nvPr/>
        </p:nvSpPr>
        <p:spPr>
          <a:xfrm>
            <a:off x="3457914" y="3531219"/>
            <a:ext cx="3406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No Leakage of</a:t>
            </a:r>
          </a:p>
          <a:p>
            <a:pPr algn="ctr"/>
            <a:r>
              <a:rPr lang="en-US" sz="2800" b="1" dirty="0">
                <a:solidFill>
                  <a:srgbClr val="00B050"/>
                </a:solidFill>
              </a:rPr>
              <a:t>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87" y="211271"/>
            <a:ext cx="11789863" cy="711321"/>
          </a:xfrm>
        </p:spPr>
        <p:txBody>
          <a:bodyPr>
            <a:noAutofit/>
          </a:bodyPr>
          <a:lstStyle/>
          <a:p>
            <a:r>
              <a:rPr lang="en-US" sz="3800" dirty="0"/>
              <a:t>Prior Work </a:t>
            </a:r>
            <a:r>
              <a:rPr lang="en-US" sz="3800" dirty="0" smtClean="0"/>
              <a:t>vs Our Approach - </a:t>
            </a:r>
            <a:r>
              <a:rPr lang="en-US" sz="3800" i="1" dirty="0"/>
              <a:t>To Do or Not to Do?</a:t>
            </a:r>
            <a:r>
              <a:rPr lang="en-US" sz="3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2F69-5C56-F84D-A98D-BAB9C6E70D65}" type="slidenum">
              <a:rPr lang="en-US" smtClean="0"/>
              <a:t>8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9185563" y="6356349"/>
            <a:ext cx="26947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7B2F69-5C56-F84D-A98D-BAB9C6E70D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242960" y="2934706"/>
            <a:ext cx="1655233" cy="17441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53" name="Rectangle 52"/>
          <p:cNvSpPr/>
          <p:nvPr/>
        </p:nvSpPr>
        <p:spPr>
          <a:xfrm>
            <a:off x="379351" y="4006220"/>
            <a:ext cx="1458249" cy="5003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11000" y="2984836"/>
            <a:ext cx="1528620" cy="5356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Core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3772771" y="2838954"/>
            <a:ext cx="1655233" cy="17441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58" name="Rectangle 57"/>
          <p:cNvSpPr/>
          <p:nvPr/>
        </p:nvSpPr>
        <p:spPr>
          <a:xfrm>
            <a:off x="3909162" y="3910468"/>
            <a:ext cx="1458249" cy="5003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840811" y="2889084"/>
            <a:ext cx="1528620" cy="5356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Core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106590" y="4169443"/>
            <a:ext cx="260820" cy="2367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pic>
        <p:nvPicPr>
          <p:cNvPr id="2052" name="Picture 4" descr="mage result for arrow curv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41" y="3518668"/>
            <a:ext cx="521502" cy="52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mage result for arrow curv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49074" y="3518828"/>
            <a:ext cx="521502" cy="52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063192" y="3424692"/>
            <a:ext cx="521502" cy="52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 flipV="1">
            <a:off x="4600387" y="3405053"/>
            <a:ext cx="521502" cy="52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-417221" y="4689994"/>
            <a:ext cx="3066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No Cache </a:t>
            </a:r>
          </a:p>
          <a:p>
            <a:pPr algn="ctr"/>
            <a:r>
              <a:rPr lang="en-US" sz="2800" b="1" dirty="0"/>
              <a:t>Change</a:t>
            </a:r>
            <a:endParaRPr lang="en-US" sz="2800" b="1" i="1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983472" y="4129636"/>
            <a:ext cx="1756705" cy="66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44833" y="3170605"/>
            <a:ext cx="19319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Correct </a:t>
            </a:r>
          </a:p>
          <a:p>
            <a:pPr algn="ctr"/>
            <a:r>
              <a:rPr lang="en-US" sz="2800" b="1" dirty="0">
                <a:solidFill>
                  <a:srgbClr val="00B050"/>
                </a:solidFill>
              </a:rPr>
              <a:t>Speculation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7126" y="2149356"/>
            <a:ext cx="2177629" cy="428397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Speculative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54323" y="4658216"/>
            <a:ext cx="27679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</a:t>
            </a:r>
            <a:r>
              <a:rPr lang="en-US" sz="2800" b="1" baseline="30000" dirty="0"/>
              <a:t>nd</a:t>
            </a:r>
            <a:r>
              <a:rPr lang="en-US" sz="2800" b="1" dirty="0"/>
              <a:t> Load to </a:t>
            </a:r>
          </a:p>
          <a:p>
            <a:pPr algn="ctr"/>
            <a:r>
              <a:rPr lang="en-US" sz="2800" b="1" dirty="0"/>
              <a:t>Update Cache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405598" y="2149356"/>
            <a:ext cx="2314349" cy="428397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Non-Speculative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63144" y="4219808"/>
            <a:ext cx="1760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(Common)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4117" y="1355911"/>
            <a:ext cx="5846621" cy="528888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5"/>
                </a:solidFill>
              </a:rPr>
              <a:t>Prior Work </a:t>
            </a:r>
            <a:r>
              <a:rPr lang="en-US" sz="3000" b="1" dirty="0" err="1" smtClean="0">
                <a:solidFill>
                  <a:schemeClr val="accent5"/>
                </a:solidFill>
              </a:rPr>
              <a:t>InvisiSpec</a:t>
            </a:r>
            <a:r>
              <a:rPr lang="en-US" sz="3000" b="1" baseline="30000" dirty="0" smtClean="0">
                <a:solidFill>
                  <a:schemeClr val="accent5"/>
                </a:solidFill>
              </a:rPr>
              <a:t> </a:t>
            </a:r>
            <a:r>
              <a:rPr lang="en-US" sz="3000" b="1" dirty="0">
                <a:solidFill>
                  <a:schemeClr val="accent5"/>
                </a:solidFill>
              </a:rPr>
              <a:t>– </a:t>
            </a:r>
            <a:r>
              <a:rPr lang="en-US" sz="3000" b="1" i="1" dirty="0">
                <a:solidFill>
                  <a:schemeClr val="accent5"/>
                </a:solidFill>
              </a:rPr>
              <a:t>Redo</a:t>
            </a:r>
            <a:r>
              <a:rPr lang="en-US" sz="3000" b="1" dirty="0">
                <a:solidFill>
                  <a:schemeClr val="accent5"/>
                </a:solidFill>
              </a:rPr>
              <a:t> based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42960" y="5803135"/>
            <a:ext cx="5632378" cy="681490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Slowdown due </a:t>
            </a:r>
            <a:r>
              <a:rPr lang="en-US" sz="2600" b="1" dirty="0"/>
              <a:t>to </a:t>
            </a:r>
            <a:r>
              <a:rPr lang="en-US" sz="2600" b="1" smtClean="0"/>
              <a:t>Double Loads</a:t>
            </a:r>
            <a:endParaRPr lang="en-US" sz="2600" b="1" dirty="0"/>
          </a:p>
        </p:txBody>
      </p:sp>
      <p:sp>
        <p:nvSpPr>
          <p:cNvPr id="79" name="Rectangle 78"/>
          <p:cNvSpPr/>
          <p:nvPr/>
        </p:nvSpPr>
        <p:spPr>
          <a:xfrm>
            <a:off x="6022249" y="1351084"/>
            <a:ext cx="6076701" cy="5337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accent6"/>
                </a:solidFill>
              </a:rPr>
              <a:t>Our Approach – </a:t>
            </a:r>
            <a:r>
              <a:rPr lang="en-US" sz="3000" b="1" i="1" dirty="0" smtClean="0">
                <a:solidFill>
                  <a:schemeClr val="accent6"/>
                </a:solidFill>
              </a:rPr>
              <a:t>Undo</a:t>
            </a:r>
            <a:r>
              <a:rPr lang="en-US" sz="3000" b="1" dirty="0" smtClean="0">
                <a:solidFill>
                  <a:schemeClr val="accent6"/>
                </a:solidFill>
              </a:rPr>
              <a:t> Based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357085" y="2916462"/>
            <a:ext cx="1655233" cy="17441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81" name="Rectangle 80"/>
          <p:cNvSpPr/>
          <p:nvPr/>
        </p:nvSpPr>
        <p:spPr>
          <a:xfrm>
            <a:off x="6493476" y="3987976"/>
            <a:ext cx="1458249" cy="5003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425125" y="2966592"/>
            <a:ext cx="1528620" cy="5356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Core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0158365" y="2889084"/>
            <a:ext cx="1655233" cy="16758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84" name="Rectangle 83"/>
          <p:cNvSpPr/>
          <p:nvPr/>
        </p:nvSpPr>
        <p:spPr>
          <a:xfrm>
            <a:off x="10294756" y="3892224"/>
            <a:ext cx="1458249" cy="5003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0224385" y="2984836"/>
            <a:ext cx="1528620" cy="5356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Core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8169788" y="4136330"/>
            <a:ext cx="1884546" cy="60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087573" y="3097448"/>
            <a:ext cx="19319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C00000"/>
                </a:solidFill>
              </a:rPr>
              <a:t>Mis</a:t>
            </a:r>
            <a:r>
              <a:rPr lang="en-US" sz="2800" b="1" dirty="0">
                <a:solidFill>
                  <a:srgbClr val="C00000"/>
                </a:solidFill>
              </a:rPr>
              <a:t>-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</a:rPr>
              <a:t>Speculation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141251" y="2149356"/>
            <a:ext cx="2177629" cy="428397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Speculative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424074" y="4816784"/>
            <a:ext cx="2767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Cleanup Changes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11131" y="4172784"/>
            <a:ext cx="214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(Uncommon)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691857" y="4279538"/>
            <a:ext cx="260820" cy="2367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pic>
        <p:nvPicPr>
          <p:cNvPr id="100" name="Picture 6" descr="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661324" y="3506814"/>
            <a:ext cx="521502" cy="52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 flipV="1">
            <a:off x="7198519" y="3487175"/>
            <a:ext cx="521502" cy="52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5672134" y="4802431"/>
            <a:ext cx="3066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Install + Evict</a:t>
            </a:r>
            <a:endParaRPr lang="en-US" sz="2800" b="1" i="1" dirty="0"/>
          </a:p>
        </p:txBody>
      </p:sp>
      <p:pic>
        <p:nvPicPr>
          <p:cNvPr id="105" name="Picture 2" descr="mage result for und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259" y="3456578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angle 105"/>
          <p:cNvSpPr/>
          <p:nvPr/>
        </p:nvSpPr>
        <p:spPr>
          <a:xfrm>
            <a:off x="6054865" y="5774174"/>
            <a:ext cx="6069485" cy="659651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Low-overhead =&gt;  only on </a:t>
            </a:r>
            <a:r>
              <a:rPr lang="en-US" sz="2600" b="1" dirty="0" err="1" smtClean="0"/>
              <a:t>Mis</a:t>
            </a:r>
            <a:r>
              <a:rPr lang="en-US" sz="2600" b="1" dirty="0" smtClean="0"/>
              <a:t>-speculation</a:t>
            </a:r>
            <a:endParaRPr lang="en-US" sz="26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9948342" y="1978926"/>
            <a:ext cx="2097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No Leakage of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Information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5965101" y="1206339"/>
            <a:ext cx="0" cy="51342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854203" y="3176457"/>
            <a:ext cx="19319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C00000"/>
                </a:solidFill>
              </a:rPr>
              <a:t>Mis</a:t>
            </a:r>
            <a:r>
              <a:rPr lang="en-US" sz="2800" b="1" dirty="0">
                <a:solidFill>
                  <a:srgbClr val="C00000"/>
                </a:solidFill>
              </a:rPr>
              <a:t>-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</a:rPr>
              <a:t>Speculation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0" y="5741494"/>
            <a:ext cx="12192000" cy="1099102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Goal: Enable a Undo-Based Mitigation without </a:t>
            </a:r>
          </a:p>
          <a:p>
            <a:pPr algn="ctr"/>
            <a:r>
              <a:rPr lang="en-US" sz="3200" b="1" dirty="0" smtClean="0"/>
              <a:t>Buffering, OS-Support, SW-Rewrite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23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8" grpId="1"/>
      <p:bldP spid="119" grpId="0"/>
      <p:bldP spid="119" grpId="1"/>
      <p:bldP spid="113" grpId="0"/>
      <p:bldP spid="113" grpId="1"/>
      <p:bldP spid="57" grpId="0" animBg="1"/>
      <p:bldP spid="58" grpId="0" animBg="1"/>
      <p:bldP spid="59" grpId="0" animBg="1"/>
      <p:bldP spid="61" grpId="0" animBg="1"/>
      <p:bldP spid="22" grpId="0"/>
      <p:bldP spid="69" grpId="0"/>
      <p:bldP spid="70" grpId="0" animBg="1"/>
      <p:bldP spid="75" grpId="0"/>
      <p:bldP spid="77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92" grpId="0"/>
      <p:bldP spid="93" grpId="0" animBg="1"/>
      <p:bldP spid="94" grpId="0"/>
      <p:bldP spid="96" grpId="0"/>
      <p:bldP spid="99" grpId="0" animBg="1"/>
      <p:bldP spid="102" grpId="0"/>
      <p:bldP spid="106" grpId="0" animBg="1"/>
      <p:bldP spid="108" grpId="0"/>
      <p:bldP spid="114" grpId="0"/>
      <p:bldP spid="114" grpId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Background &amp; Motivation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b="1" dirty="0" smtClean="0"/>
              <a:t>Design of </a:t>
            </a:r>
            <a:r>
              <a:rPr lang="en-US" b="1" dirty="0" err="1" smtClean="0"/>
              <a:t>CleanupSpec</a:t>
            </a:r>
            <a:endParaRPr lang="en-US" b="1" dirty="0"/>
          </a:p>
          <a:p>
            <a:endParaRPr lang="en-US" b="1" i="1" dirty="0"/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CA_18_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PCA_18_Theme" id="{F224F03E-A7BC-B64E-9E39-BC015D4BEF27}" vid="{60362CC8-F985-E640-A21E-12906CD11E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HPCA_18_Theme</Template>
  <TotalTime>9625</TotalTime>
  <Words>1146</Words>
  <Application>Microsoft Macintosh PowerPoint</Application>
  <PresentationFormat>Widescreen</PresentationFormat>
  <Paragraphs>377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Helvetica</vt:lpstr>
      <vt:lpstr>Wingdings</vt:lpstr>
      <vt:lpstr>HPCA_18_Theme</vt:lpstr>
      <vt:lpstr>CleanupSpec: An “Undo” Approach to Safe Speculation</vt:lpstr>
      <vt:lpstr>Processor Optimizations  Performance Gains </vt:lpstr>
      <vt:lpstr>Processor Optimizations  Security Threat!</vt:lpstr>
      <vt:lpstr>Our Work CleanupSpec : An Undo-Based Mitigation</vt:lpstr>
      <vt:lpstr>Agenda</vt:lpstr>
      <vt:lpstr>Threat Model</vt:lpstr>
      <vt:lpstr>Problem: Cache Exploit by Speculation Attacks</vt:lpstr>
      <vt:lpstr>Prior Work vs Our Approach - To Do or Not to Do? </vt:lpstr>
      <vt:lpstr>Agenda</vt:lpstr>
      <vt:lpstr>Cache Changes that Need to be Undone</vt:lpstr>
      <vt:lpstr>L1-Cache Cleanup  Invalidate Install, Restore Eviction</vt:lpstr>
      <vt:lpstr>L2/LLC – Invalidate Install &amp; Randomize Evictions</vt:lpstr>
      <vt:lpstr>Restoring Coherence State Changes</vt:lpstr>
      <vt:lpstr>Putting it together: CleanupSpec Mitigations</vt:lpstr>
      <vt:lpstr>Agenda</vt:lpstr>
      <vt:lpstr>Security Analysis</vt:lpstr>
      <vt:lpstr>Evaluating Proof of Concept Defense</vt:lpstr>
      <vt:lpstr>Performance Overheads </vt:lpstr>
      <vt:lpstr>Conclusion</vt:lpstr>
      <vt:lpstr>PowerPoint Presentation</vt:lpstr>
      <vt:lpstr>Prefetching + CleanupSpec</vt:lpstr>
      <vt:lpstr>Metadata for Tracking Load Side-Effects on Cache</vt:lpstr>
      <vt:lpstr>How SEFE Enables Cleanup Operations </vt:lpstr>
      <vt:lpstr>Performance Evaluation Methodology</vt:lpstr>
      <vt:lpstr>Time for Actual Cleanup Operations</vt:lpstr>
      <vt:lpstr>Characterizing Cleanup on Mis-Speculations</vt:lpstr>
      <vt:lpstr>Statistics for Loads Requiring Cleanup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Low-Cost Hardware Security against Side-Channels</dc:title>
  <dc:creator>Saileshwar, Gururaj</dc:creator>
  <cp:lastModifiedBy>Saileshwar, Gururaj</cp:lastModifiedBy>
  <cp:revision>411</cp:revision>
  <dcterms:created xsi:type="dcterms:W3CDTF">2019-03-24T22:35:40Z</dcterms:created>
  <dcterms:modified xsi:type="dcterms:W3CDTF">2019-11-06T22:08:23Z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t-gusail@microsoft.com</vt:lpwstr>
  </property>
  <property fmtid="{D5CDD505-2E9C-101B-9397-08002B2CF9AE}" pid="5" name="MSIP_Label_f42aa342-8706-4288-bd11-ebb85995028c_SetDate">
    <vt:lpwstr>2019-05-15T18:30:12.0500856Z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8508edcc-d944-4d3a-a08d-e5cb58766a78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