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8" r:id="rId3"/>
    <p:sldId id="257" r:id="rId4"/>
    <p:sldId id="271" r:id="rId5"/>
    <p:sldId id="259" r:id="rId6"/>
    <p:sldId id="260" r:id="rId7"/>
    <p:sldId id="261" r:id="rId8"/>
    <p:sldId id="270" r:id="rId9"/>
    <p:sldId id="272" r:id="rId10"/>
    <p:sldId id="266" r:id="rId11"/>
    <p:sldId id="264" r:id="rId12"/>
    <p:sldId id="265" r:id="rId13"/>
    <p:sldId id="268" r:id="rId14"/>
    <p:sldId id="273" r:id="rId15"/>
    <p:sldId id="262" r:id="rId16"/>
    <p:sldId id="269"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E41"/>
    <a:srgbClr val="B11E41"/>
    <a:srgbClr val="A2CDE5"/>
    <a:srgbClr val="4D84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p:restoredTop sz="70783"/>
  </p:normalViewPr>
  <p:slideViewPr>
    <p:cSldViewPr snapToGrid="0" snapToObjects="1" showGuides="1">
      <p:cViewPr varScale="1">
        <p:scale>
          <a:sx n="107" d="100"/>
          <a:sy n="107" d="100"/>
        </p:scale>
        <p:origin x="2656" y="1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2D10A-FE4A-3645-940A-0132287E78B8}" type="datetimeFigureOut">
              <a:rPr lang="en-US" smtClean="0"/>
              <a:t>6/16/21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703FB-4B2C-2840-A8AC-9C6FE1677ADB}" type="slidenum">
              <a:rPr lang="en-US" smtClean="0"/>
              <a:t>‹#›</a:t>
            </a:fld>
            <a:endParaRPr lang="en-US"/>
          </a:p>
        </p:txBody>
      </p:sp>
    </p:spTree>
    <p:extLst>
      <p:ext uri="{BB962C8B-B14F-4D97-AF65-F5344CB8AC3E}">
        <p14:creationId xmlns:p14="http://schemas.microsoft.com/office/powerpoint/2010/main" val="366005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paper can be found here: </a:t>
            </a:r>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drive.google.com</a:t>
            </a:r>
            <a:r>
              <a:rPr lang="en-US" sz="1200" b="0" i="0" kern="1200" dirty="0">
                <a:solidFill>
                  <a:schemeClr val="tx1"/>
                </a:solidFill>
                <a:effectLst/>
                <a:latin typeface="+mn-lt"/>
                <a:ea typeface="+mn-ea"/>
                <a:cs typeface="+mn-cs"/>
              </a:rPr>
              <a:t>/file/d/1o9g2WsxZ_oM2xnKSzOWQ80Z-CwQHrMcf/</a:t>
            </a:r>
            <a:r>
              <a:rPr lang="en-US" sz="1200" b="0" i="0" kern="1200" dirty="0" err="1">
                <a:solidFill>
                  <a:schemeClr val="tx1"/>
                </a:solidFill>
                <a:effectLst/>
                <a:latin typeface="+mn-lt"/>
                <a:ea typeface="+mn-ea"/>
                <a:cs typeface="+mn-cs"/>
              </a:rPr>
              <a:t>view?usp</a:t>
            </a:r>
            <a:r>
              <a:rPr lang="en-US" sz="1200" b="0" i="0" kern="1200" dirty="0">
                <a:solidFill>
                  <a:schemeClr val="tx1"/>
                </a:solidFill>
                <a:effectLst/>
                <a:latin typeface="+mn-lt"/>
                <a:ea typeface="+mn-ea"/>
                <a:cs typeface="+mn-cs"/>
              </a:rPr>
              <a:t>=sharing</a:t>
            </a:r>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a:t>
            </a:fld>
            <a:endParaRPr lang="en-US"/>
          </a:p>
        </p:txBody>
      </p:sp>
    </p:spTree>
    <p:extLst>
      <p:ext uri="{BB962C8B-B14F-4D97-AF65-F5344CB8AC3E}">
        <p14:creationId xmlns:p14="http://schemas.microsoft.com/office/powerpoint/2010/main" val="355672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offers a select assortment of feedback on </a:t>
            </a:r>
            <a:r>
              <a:rPr lang="en-US" dirty="0" err="1"/>
              <a:t>MaSA</a:t>
            </a:r>
            <a:r>
              <a:rPr lang="en-US" dirty="0"/>
              <a:t> from 2017 to 2019. </a:t>
            </a:r>
          </a:p>
          <a:p>
            <a:endParaRPr lang="en-US" dirty="0"/>
          </a:p>
          <a:p>
            <a:r>
              <a:rPr lang="en-US" dirty="0"/>
              <a:t>It shows the general positive attitude to </a:t>
            </a:r>
            <a:r>
              <a:rPr lang="en-US" dirty="0" err="1"/>
              <a:t>MaSA</a:t>
            </a:r>
            <a:r>
              <a:rPr lang="en-US" dirty="0"/>
              <a:t> (2017), along with constructive criticism that helped later evolve the program (e.g., matching by area (2019-1), and expand beyond ISCA (2019-2) and a prescient proposition in 2018 for a </a:t>
            </a:r>
            <a:r>
              <a:rPr lang="en-US" dirty="0" err="1"/>
              <a:t>MaSS</a:t>
            </a:r>
            <a:r>
              <a:rPr lang="en-US" dirty="0"/>
              <a:t>-like program (2018-1). </a:t>
            </a:r>
          </a:p>
          <a:p>
            <a:endParaRPr lang="en-US" dirty="0"/>
          </a:p>
          <a:p>
            <a:r>
              <a:rPr lang="en-US" dirty="0"/>
              <a:t>There are also initial suggestions for a long-term mentoring program. (2018-2, 2019-3)</a:t>
            </a:r>
          </a:p>
        </p:txBody>
      </p:sp>
      <p:sp>
        <p:nvSpPr>
          <p:cNvPr id="4" name="Slide Number Placeholder 3"/>
          <p:cNvSpPr>
            <a:spLocks noGrp="1"/>
          </p:cNvSpPr>
          <p:nvPr>
            <p:ph type="sldNum" sz="quarter" idx="5"/>
          </p:nvPr>
        </p:nvSpPr>
        <p:spPr/>
        <p:txBody>
          <a:bodyPr/>
          <a:lstStyle/>
          <a:p>
            <a:fld id="{460703FB-4B2C-2840-A8AC-9C6FE1677ADB}" type="slidenum">
              <a:rPr lang="en-US" smtClean="0"/>
              <a:t>10</a:t>
            </a:fld>
            <a:endParaRPr lang="en-US"/>
          </a:p>
        </p:txBody>
      </p:sp>
    </p:spTree>
    <p:extLst>
      <p:ext uri="{BB962C8B-B14F-4D97-AF65-F5344CB8AC3E}">
        <p14:creationId xmlns:p14="http://schemas.microsoft.com/office/powerpoint/2010/main" val="263825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figure to the right illustrates how survey participants felt about the overall usefulness of the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find about 73% of mentors and 90% of mentees found the interactions either useful or very useful.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strong feedback highlights the need for facilitating interactions among junior and senior students across the research community. Furthermore, all mentors and mentees indicated they would participate in future iterations of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11</a:t>
            </a:fld>
            <a:endParaRPr lang="en-US"/>
          </a:p>
        </p:txBody>
      </p:sp>
    </p:spTree>
    <p:extLst>
      <p:ext uri="{BB962C8B-B14F-4D97-AF65-F5344CB8AC3E}">
        <p14:creationId xmlns:p14="http://schemas.microsoft.com/office/powerpoint/2010/main" val="309194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feedback from mentees is shown in Figure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Similarly, Figure 3 and Figure 4 show the feedback from mentors with one and two mentees respectively.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feedback highlights three key aspects: (1) did the mentor and mentee meet?; (2) who reached out first to initiate the interaction?; and, (3) would they participate in a long-term mentorship program?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2a shows approximately 90% of mentees successfully met with their mentors; 10% were unable to meet. To maximize the success of mentorship programs, it is crucial to ensure everyone’s time and commitments are honored and reduce the number of mentees who did not meet their corresponding mentors.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understand potential opportunities, we look at the breakdown of mentors that had one versus two mentees.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particular, from the mentors participating in the survey, Figure 3a shows all mentors with a single mentee connected and met with their mentees.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all responding mentors with two mentees met with their first mentee (Figure 4a), only 14% of them met with their second mentee (Figure 4b). Though the sample size of mentors is small (20% of all student mentors in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the significant distinction between mentors connecting with their first and second mentees is an important gap to close.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way of closing this gap is by increasing the number of mentors via community engagement and awareness, as well as facilitating conversations between mentors and mentees.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12</a:t>
            </a:fld>
            <a:endParaRPr lang="en-US"/>
          </a:p>
        </p:txBody>
      </p:sp>
    </p:spTree>
    <p:extLst>
      <p:ext uri="{BB962C8B-B14F-4D97-AF65-F5344CB8AC3E}">
        <p14:creationId xmlns:p14="http://schemas.microsoft.com/office/powerpoint/2010/main" val="1791569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Common feedback includes mentors and mentees preferring to connect with students in similar or adjacent research areas of interest. (Sample feedback appears in both tables for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(2019-1) and for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Acting on this feedback, the matching process for the subsequent iteration of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at ASPLOS 2021 provided research-area-based matching for mentees with such a preference.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Furthermore, students expressed interest in group activities (#3) and networking opportunities where 3 to 5 students are grouped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focuses on one-on-one mentorship opportunities, following the interest in group interactions, CASA has organized a regular series of virtual social hours called </a:t>
            </a:r>
            <a:r>
              <a:rPr lang="en-US" sz="1200" kern="1200" dirty="0" err="1">
                <a:solidFill>
                  <a:schemeClr val="tx1"/>
                </a:solidFill>
                <a:effectLst/>
                <a:latin typeface="+mn-lt"/>
                <a:ea typeface="+mn-ea"/>
                <a:cs typeface="+mn-cs"/>
              </a:rPr>
              <a:t>ArchChat</a:t>
            </a:r>
            <a:r>
              <a:rPr lang="en-US" sz="1200" kern="1200" dirty="0">
                <a:solidFill>
                  <a:schemeClr val="tx1"/>
                </a:solidFill>
                <a:effectLst/>
                <a:latin typeface="+mn-lt"/>
                <a:ea typeface="+mn-ea"/>
                <a:cs typeface="+mn-cs"/>
              </a:rPr>
              <a:t> Social Hours.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13</a:t>
            </a:fld>
            <a:endParaRPr lang="en-US"/>
          </a:p>
        </p:txBody>
      </p:sp>
    </p:spTree>
    <p:extLst>
      <p:ext uri="{BB962C8B-B14F-4D97-AF65-F5344CB8AC3E}">
        <p14:creationId xmlns:p14="http://schemas.microsoft.com/office/powerpoint/2010/main" val="2040113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organizing two iterations of mentorship programs (at MICRO- 53 and ASPLOS 2021), we identified three key challenges that we subsequently attempted to address: (1) ensuring high levels of automation, (2) effectively matching interest of mentees and mentors, and (3) maintaining community engagement and awareness.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Automation: To make mentorship programs scalable and easily adoptable in future conferences, it is crucial to minimize the administrative effort in organizing them, via a high level of automation. The first iteration of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in MICRO-53 matched mentors and mentees using Excel spreadsheets manually, while matching for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was performed with Python scripts which accepted mentor and mentee inputs in a specific format; both processes required much manual effort, which was a pain-point especially when the process needed to be repeated. To streamline this process, the subsequent iteration of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in ASPLOS 2021 incorporated automated matching scripts in Python using pandas to directly process the data from the registration data-dump and written in a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 for easy visualization. This ensured that the matches were finalized at the latest possible date (i.e., the weekend before the conference) to allow the maximum number of attendees to participate. The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notebooks with the matching scripts for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are publicly available on GitHub and the process workflow is documented in detail in a public Google Doc 3 to enable future conference organizers to easily organize such a program. </a:t>
            </a:r>
            <a:r>
              <a:rPr lang="en-US" sz="1200" b="1" kern="1200" dirty="0">
                <a:solidFill>
                  <a:schemeClr val="tx1"/>
                </a:solidFill>
                <a:effectLst/>
                <a:latin typeface="+mn-lt"/>
                <a:ea typeface="+mn-ea"/>
                <a:cs typeface="+mn-cs"/>
              </a:rPr>
              <a:t>Even further automation could be useful in the long term. For example, a web server could maintain information on mentor’s and mentee’s contact information, background and preferences, and perform matching and email distribution with even less manual intervention.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Matching Interests: </a:t>
            </a:r>
            <a:r>
              <a:rPr lang="en-US" sz="1200" kern="1200" dirty="0">
                <a:solidFill>
                  <a:schemeClr val="tx1"/>
                </a:solidFill>
                <a:effectLst/>
                <a:latin typeface="+mn-lt"/>
                <a:ea typeface="+mn-ea"/>
                <a:cs typeface="+mn-cs"/>
              </a:rPr>
              <a:t>For the best engagement between mentees and their mentors, it is critical to match mentees with mentors of their preference with whom they have overlapping interests. Recent iterations of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(including at MICRO-53) matched mentors and mentees in a random manner predominantly, while ensuring no institutional overlaps, due to the limitation of the manual matching process. </a:t>
            </a:r>
            <a:endParaRPr lang="en-US" dirty="0"/>
          </a:p>
          <a:p>
            <a:r>
              <a:rPr lang="en-US" sz="1200" kern="1200" dirty="0">
                <a:solidFill>
                  <a:schemeClr val="tx1"/>
                </a:solidFill>
                <a:effectLst/>
                <a:latin typeface="+mn-lt"/>
                <a:ea typeface="+mn-ea"/>
                <a:cs typeface="+mn-cs"/>
              </a:rPr>
              <a:t>In the most recent iteration of these programs at ASPLOS 2021, a more sophisticated mentor-mentee matching process was deployed incorporating mentee preferences. All attendees were requested to indicate their research areas via check-boxes listing common research areas in the registration form. </a:t>
            </a:r>
            <a:r>
              <a:rPr lang="en-US" sz="1200" b="1" kern="1200" dirty="0">
                <a:solidFill>
                  <a:schemeClr val="tx1"/>
                </a:solidFill>
                <a:effectLst/>
                <a:latin typeface="+mn-lt"/>
                <a:ea typeface="+mn-ea"/>
                <a:cs typeface="+mn-cs"/>
              </a:rPr>
              <a:t>Mentees were also asked whether they would like a mentor in their research area: more than 80% indicated that they would prefer this in both </a:t>
            </a:r>
            <a:r>
              <a:rPr lang="en-US" sz="1200" b="1" kern="1200" dirty="0" err="1">
                <a:solidFill>
                  <a:schemeClr val="tx1"/>
                </a:solidFill>
                <a:effectLst/>
                <a:latin typeface="+mn-lt"/>
                <a:ea typeface="+mn-ea"/>
                <a:cs typeface="+mn-cs"/>
              </a:rPr>
              <a:t>MaSS</a:t>
            </a:r>
            <a:r>
              <a:rPr lang="en-US" sz="1200" b="1" kern="1200" dirty="0">
                <a:solidFill>
                  <a:schemeClr val="tx1"/>
                </a:solidFill>
                <a:effectLst/>
                <a:latin typeface="+mn-lt"/>
                <a:ea typeface="+mn-ea"/>
                <a:cs typeface="+mn-cs"/>
              </a:rPr>
              <a:t> and </a:t>
            </a:r>
            <a:r>
              <a:rPr lang="en-US" sz="1200" b="1"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Additionally, for </a:t>
            </a:r>
            <a:r>
              <a:rPr lang="en-US" sz="1200" b="1" kern="1200" dirty="0" err="1">
                <a:solidFill>
                  <a:schemeClr val="tx1"/>
                </a:solidFill>
                <a:effectLst/>
                <a:latin typeface="+mn-lt"/>
                <a:ea typeface="+mn-ea"/>
                <a:cs typeface="+mn-cs"/>
              </a:rPr>
              <a:t>MaSA</a:t>
            </a:r>
            <a:r>
              <a:rPr lang="en-US" sz="1200" b="1" kern="1200" dirty="0">
                <a:solidFill>
                  <a:schemeClr val="tx1"/>
                </a:solidFill>
                <a:effectLst/>
                <a:latin typeface="+mn-lt"/>
                <a:ea typeface="+mn-ea"/>
                <a:cs typeface="+mn-cs"/>
              </a:rPr>
              <a:t>, mentees were asked if they would prefer a mentor specifically from industry, from academia, or if they had no preference: 66% of mentees indicated a specific preference of an industry or an academia mentor. </a:t>
            </a:r>
            <a:r>
              <a:rPr lang="en-US" sz="1200" kern="1200" dirty="0">
                <a:solidFill>
                  <a:schemeClr val="tx1"/>
                </a:solidFill>
                <a:effectLst/>
                <a:latin typeface="+mn-lt"/>
                <a:ea typeface="+mn-ea"/>
                <a:cs typeface="+mn-cs"/>
              </a:rPr>
              <a:t>The automated matching scripts used greedy algorithms to provide mentors with at least one overlapping research area and from the appropriate background (industry or academia) for more than 99% of the mentees who indicated such a preference. With such intelligent matching, mentees were able to interact with mentors who were better suited to their requirements, thus leading to more fruitful interactions.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Engagement: </a:t>
            </a:r>
            <a:r>
              <a:rPr lang="en-US" sz="1200" kern="1200" dirty="0">
                <a:solidFill>
                  <a:schemeClr val="tx1"/>
                </a:solidFill>
                <a:effectLst/>
                <a:latin typeface="+mn-lt"/>
                <a:ea typeface="+mn-ea"/>
                <a:cs typeface="+mn-cs"/>
              </a:rPr>
              <a:t>One of the challenges of organizing a large and distributed mentorship program is building awareness and sustaining engagement. For instance, in every iteration of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we faced a shortage of mentors and even after personal email solicitations for more mentors, we were sometimes unable to accommodate all students who signed up to be a part of the program. While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at ASPLOS 2021 did see significant participation from industry and academia (almost 40% of senior attendees signed up as mentors and committed to mentor two students each on average), more awareness about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in the community can encourage more of the senior conference attendees to volunteer as mentors. Additionally, we notice that a fraction of meetings for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fail to happen if neither the mentor or mentee overcomes the inertia to send an introductory email. We attempted to address this at ASPLOS 2021 by sending out reminder emails to mentors and mentees, at the mid-way point during the conference, encouraging them to connect if they had not done so already: these emails were anecdotally helpful in initiating connections that may otherwise not have happened. However, more quantitative studies of community awareness and engagement (inclination to mentor, meeting success rates, subsequent interactions, etc.) are needed to address this problem in future iterations.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14</a:t>
            </a:fld>
            <a:endParaRPr lang="en-US"/>
          </a:p>
        </p:txBody>
      </p:sp>
    </p:spTree>
    <p:extLst>
      <p:ext uri="{BB962C8B-B14F-4D97-AF65-F5344CB8AC3E}">
        <p14:creationId xmlns:p14="http://schemas.microsoft.com/office/powerpoint/2010/main" val="2779829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her seminal work on mentoring [23], Kathy </a:t>
            </a:r>
            <a:r>
              <a:rPr lang="en-US" sz="1200" kern="1200" dirty="0" err="1">
                <a:solidFill>
                  <a:schemeClr val="tx1"/>
                </a:solidFill>
                <a:effectLst/>
                <a:latin typeface="+mn-lt"/>
                <a:ea typeface="+mn-ea"/>
                <a:cs typeface="+mn-cs"/>
              </a:rPr>
              <a:t>Kram</a:t>
            </a:r>
            <a:r>
              <a:rPr lang="en-US" sz="1200" kern="1200" dirty="0">
                <a:solidFill>
                  <a:schemeClr val="tx1"/>
                </a:solidFill>
                <a:effectLst/>
                <a:latin typeface="+mn-lt"/>
                <a:ea typeface="+mn-ea"/>
                <a:cs typeface="+mn-cs"/>
              </a:rPr>
              <a:t> identifies two forms of support mentors may give to mentees: instrumental support and psychosocial support.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Instrumental support includes concrete activities done by a mentor to help the mentee build knowledge [30]. An example in our community could be a mentor introducing the mentee to a new simulator or toolchain or recommending specific articles to read on a given research topic. The benefit of such support is obvious as it expands mentees’ knowledge and competence in their field.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Psychosocial support, on the other hand, involves a mentor’s personal encouragement, counseling, and emotional support for their mentee [19]. Such support helps mentees develop their sense of competence (i.e., self-efficacy) and feeling of belonging within their chosen field or profession [14]. This support is found to be particularly important to women and other underrepresented or marginalized student populations [7, 9]. Understandably, such </a:t>
            </a:r>
            <a:r>
              <a:rPr lang="en-US" sz="1200" kern="1200" dirty="0" err="1">
                <a:solidFill>
                  <a:schemeClr val="tx1"/>
                </a:solidFill>
                <a:effectLst/>
                <a:latin typeface="+mn-lt"/>
                <a:ea typeface="+mn-ea"/>
                <a:cs typeface="+mn-cs"/>
              </a:rPr>
              <a:t>psy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chosocial</a:t>
            </a:r>
            <a:r>
              <a:rPr lang="en-US" sz="1200" kern="1200" dirty="0">
                <a:solidFill>
                  <a:schemeClr val="tx1"/>
                </a:solidFill>
                <a:effectLst/>
                <a:latin typeface="+mn-lt"/>
                <a:ea typeface="+mn-ea"/>
                <a:cs typeface="+mn-cs"/>
              </a:rPr>
              <a:t> support is more likely to require more time to develop in a mentoring relationship, compared to instrumental support which is easier to establish from the start [20].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Networking support, is a third form of support that a mentor can provide, as identified in later research. Such support involves advocating for a mentee such as introducing them to one’s network of academic connections for the purpose of expanding the mentee’s own network and academic opportunities [9, 21]. </a:t>
            </a:r>
            <a:endParaRPr lang="en-US" dirty="0"/>
          </a:p>
          <a:p>
            <a:r>
              <a:rPr lang="en-US" sz="1200" kern="1200" dirty="0">
                <a:solidFill>
                  <a:schemeClr val="tx1"/>
                </a:solidFill>
                <a:effectLst/>
                <a:latin typeface="+mn-lt"/>
                <a:ea typeface="+mn-ea"/>
                <a:cs typeface="+mn-cs"/>
              </a:rPr>
              <a:t>All these forms of mentoring support may not be provided in a single mentoring relationship and a mentee may naturally identify multiple mentors, with each providing a different type of support.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17</a:t>
            </a:fld>
            <a:endParaRPr lang="en-US"/>
          </a:p>
        </p:txBody>
      </p:sp>
    </p:spTree>
    <p:extLst>
      <p:ext uri="{BB962C8B-B14F-4D97-AF65-F5344CB8AC3E}">
        <p14:creationId xmlns:p14="http://schemas.microsoft.com/office/powerpoint/2010/main" val="274903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may be an implicit assumption that an academic research advisor is, by virtue of her/his position, their advisees’ mentor. Scholars stress this may not necessarily be the case [28, 29, 31].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possible that an advisor-advisee relationship can fail to manifest psychosocial support while still being academically successful [28, 29].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researchers highlight that only when an advisor-advisee relationship “evolves into a more connected, active, and reciprocal relationship and when the advisor begins to offer a range of both career-enhancing and emotional or psychosocial functions, the advising relationship becomes a mentorship" [20].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event a student is unable to build such a mentoring relationship (in particular one covering all the facets of mentorship) with their advisor, the student may look elsewhere to identify such mentors. Community-level mentoring programs such as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for example, serve as an avenue for a student to develop such mentoring connections.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a:t>
            </a:r>
            <a:r>
              <a:rPr lang="en-US" sz="1200" kern="1200" dirty="0" err="1">
                <a:solidFill>
                  <a:schemeClr val="tx1"/>
                </a:solidFill>
                <a:effectLst/>
                <a:latin typeface="+mn-lt"/>
                <a:ea typeface="+mn-ea"/>
                <a:cs typeface="+mn-cs"/>
              </a:rPr>
              <a:t>Kram</a:t>
            </a:r>
            <a:r>
              <a:rPr lang="en-US" sz="1200" kern="1200" dirty="0">
                <a:solidFill>
                  <a:schemeClr val="tx1"/>
                </a:solidFill>
                <a:effectLst/>
                <a:latin typeface="+mn-lt"/>
                <a:ea typeface="+mn-ea"/>
                <a:cs typeface="+mn-cs"/>
              </a:rPr>
              <a:t> [23] warns that time-delineated mentoring programming may result in insufficient time for mentoring relationships to develop into one with both instrumental and psychosocial support.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 drawback of both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and most other mentoring programs currently active in our community, as they are primarily co-located with conferences and short-term by design. Thus, there is a need for a longer-term mentoring program in our community, where students can develop deeper, more meaningful mentoring relationships. </a:t>
            </a: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18</a:t>
            </a:fld>
            <a:endParaRPr lang="en-US"/>
          </a:p>
        </p:txBody>
      </p:sp>
    </p:spTree>
    <p:extLst>
      <p:ext uri="{BB962C8B-B14F-4D97-AF65-F5344CB8AC3E}">
        <p14:creationId xmlns:p14="http://schemas.microsoft.com/office/powerpoint/2010/main" val="311039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Academic mentoring programming has become a common tool for helping engage and maintain students in their respective fields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a common and easily understood concept, academic scholars still argue over the precise definition of mentorship and what activities it entails.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generally agreed-upon (yet non-academically rigorous) definition of mentorship entails a person in a senior position taking on a supportive role of oversight and encouragement of a less experienced person.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recent years, mentorship programs have also become an important channel to encourage and retain diverse talent in the computer architecture community.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Several workshops providing mentorship opportunities for underrepresented groups in our community including women and marginalized groups [10], undergraduates [32], and junior graduate students [34] have been organized regularly.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worldwide COVID-19 pandemic has increased the importance of such mentorship programs.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in-person conferences have now become virtual, everyone’s ability to meet and interact with their community has been impacted.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the shift to virtual conferences has particularly disadvantaged newer, younger members of the community lacking the pre-existing connections to their newfound research community.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Such new members would traditionally rely on in-person interactions during conferences to develop their network. </a:t>
            </a: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2</a:t>
            </a:fld>
            <a:endParaRPr lang="en-US"/>
          </a:p>
        </p:txBody>
      </p:sp>
    </p:spTree>
    <p:extLst>
      <p:ext uri="{BB962C8B-B14F-4D97-AF65-F5344CB8AC3E}">
        <p14:creationId xmlns:p14="http://schemas.microsoft.com/office/powerpoint/2010/main" val="249010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Within computer architecture, there are a handful of community- wide mentoring opportunities currently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mentoring-focused programs listed are those known to be currently active by the authors.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they tend to be short-term by design, existing as one- or half-day workshops or the duration of a conference (i.e., 3-5 days) in the case of Meet-a-Senior-Architect and Meet-a-Senior-Student.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preliminary feedback from these two latter mentorship activities conducted by the authors thus far indicates that students seek longer engagements with their mentors, long after a conference.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3</a:t>
            </a:fld>
            <a:endParaRPr lang="en-US"/>
          </a:p>
        </p:txBody>
      </p:sp>
    </p:spTree>
    <p:extLst>
      <p:ext uri="{BB962C8B-B14F-4D97-AF65-F5344CB8AC3E}">
        <p14:creationId xmlns:p14="http://schemas.microsoft.com/office/powerpoint/2010/main" val="41346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think that’s okay–students, especially graduate students have their PhD advisors for long term mentoring! That is not necessarily the case…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mentoring research, mentors are those which are defined to offer their mentees at least the first two listed forms of support, [and in best scenarios, all three.] </a:t>
            </a:r>
            <a:br>
              <a:rPr lang="en-US" dirty="0"/>
            </a:br>
            <a:br>
              <a:rPr lang="en-US" dirty="0"/>
            </a:br>
            <a:r>
              <a:rPr lang="en-US" dirty="0"/>
              <a:t>On the other hand, an advisor-advisee relationship usually requires the first type of support, only. </a:t>
            </a:r>
            <a:br>
              <a:rPr lang="en-US" dirty="0"/>
            </a:br>
            <a:br>
              <a:rPr lang="en-US" dirty="0"/>
            </a:br>
            <a:r>
              <a:rPr lang="en-US" sz="1200" kern="1200" dirty="0">
                <a:solidFill>
                  <a:schemeClr val="tx1"/>
                </a:solidFill>
                <a:effectLst/>
                <a:latin typeface="+mn-lt"/>
                <a:ea typeface="+mn-ea"/>
                <a:cs typeface="+mn-cs"/>
              </a:rPr>
              <a:t>Mentoring literature stresses the need for </a:t>
            </a:r>
            <a:r>
              <a:rPr lang="en-US" sz="1200" u="sng" kern="1200" dirty="0">
                <a:solidFill>
                  <a:schemeClr val="tx1"/>
                </a:solidFill>
                <a:effectLst/>
                <a:latin typeface="+mn-lt"/>
                <a:ea typeface="+mn-ea"/>
                <a:cs typeface="+mn-cs"/>
              </a:rPr>
              <a:t>time</a:t>
            </a:r>
            <a:r>
              <a:rPr lang="en-US" sz="1200" kern="1200" dirty="0">
                <a:solidFill>
                  <a:schemeClr val="tx1"/>
                </a:solidFill>
                <a:effectLst/>
                <a:latin typeface="+mn-lt"/>
                <a:ea typeface="+mn-ea"/>
                <a:cs typeface="+mn-cs"/>
              </a:rPr>
              <a:t> in forming mentoring relationships, especially when beginning as an advising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when a relationship transitions from an advisor-advisee relationship to that of mentor-mentee (through the introduction of the ever-important psychosocial support) can a mentee receive the full multifaceted benefits of mentoring. </a:t>
            </a: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4</a:t>
            </a:fld>
            <a:endParaRPr lang="en-US"/>
          </a:p>
        </p:txBody>
      </p:sp>
    </p:spTree>
    <p:extLst>
      <p:ext uri="{BB962C8B-B14F-4D97-AF65-F5344CB8AC3E}">
        <p14:creationId xmlns:p14="http://schemas.microsoft.com/office/powerpoint/2010/main" val="1966037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abstract]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work, we describe the current state of mentoring opportunities for students in computer architecture.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summarizing various mentoring programs (e.g., CWWMCA, </a:t>
            </a:r>
            <a:r>
              <a:rPr lang="en-US" sz="1200" kern="1200" dirty="0" err="1">
                <a:solidFill>
                  <a:schemeClr val="tx1"/>
                </a:solidFill>
                <a:effectLst/>
                <a:latin typeface="+mn-lt"/>
                <a:ea typeface="+mn-ea"/>
                <a:cs typeface="+mn-cs"/>
              </a:rPr>
              <a:t>YArch</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uArch</a:t>
            </a:r>
            <a:r>
              <a:rPr lang="en-US" sz="1200" kern="1200" dirty="0">
                <a:solidFill>
                  <a:schemeClr val="tx1"/>
                </a:solidFill>
                <a:effectLst/>
                <a:latin typeface="+mn-lt"/>
                <a:ea typeface="+mn-ea"/>
                <a:cs typeface="+mn-cs"/>
              </a:rPr>
              <a:t>), this work details the organization and feedback from two programs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that the authors currently run and organize.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feedback from these short-term mentoring programs, along with relevant mentoring research literature, we identify opportunities for developing more productive longer-term mentoring programming for the computer architecture community.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Following mentoring literature, this work makes a strong case for offering both short-term and long-term mentoring programs in the future; in particular, mentoring literature show the need for time in forming mentoring relationships for mentees to receive the multifaceted benefits of mentoring. </a:t>
            </a: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5</a:t>
            </a:fld>
            <a:endParaRPr lang="en-US"/>
          </a:p>
        </p:txBody>
      </p:sp>
    </p:spTree>
    <p:extLst>
      <p:ext uri="{BB962C8B-B14F-4D97-AF65-F5344CB8AC3E}">
        <p14:creationId xmlns:p14="http://schemas.microsoft.com/office/powerpoint/2010/main" val="298878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mentees were asked to contact their mentors and coordinate a time (and place when in-person) to meet during the conference.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Subsequently, during the conference, the mentee and the mentor meet up for roughly 30 minutes.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Mentees are advised to chat about any topic they would like a senior mentor’s perspective on, including their research, career growth, managing work-life balance in academia, etc., but not including soliciting job offers. </a:t>
            </a:r>
            <a:endParaRPr lang="en-US" dirty="0"/>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6</a:t>
            </a:fld>
            <a:endParaRPr lang="en-US"/>
          </a:p>
        </p:txBody>
      </p:sp>
    </p:spTree>
    <p:extLst>
      <p:ext uri="{BB962C8B-B14F-4D97-AF65-F5344CB8AC3E}">
        <p14:creationId xmlns:p14="http://schemas.microsoft.com/office/powerpoint/2010/main" val="203988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pairing junior students with those senior is that there may be topics a student may not be comfortable discussing with a senior member, but more likely comfortable sharing with a fellow student. </a:t>
            </a:r>
          </a:p>
          <a:p>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7</a:t>
            </a:fld>
            <a:endParaRPr lang="en-US"/>
          </a:p>
        </p:txBody>
      </p:sp>
    </p:spTree>
    <p:extLst>
      <p:ext uri="{BB962C8B-B14F-4D97-AF65-F5344CB8AC3E}">
        <p14:creationId xmlns:p14="http://schemas.microsoft.com/office/powerpoint/2010/main" val="162896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During the conference registration, each attendee is offered the chance to sign up for either of these programs: junior students can sign up as mentees for both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senior PhD students as mentors for </a:t>
            </a:r>
            <a:r>
              <a:rPr lang="en-US" sz="1200" kern="1200" dirty="0" err="1">
                <a:solidFill>
                  <a:schemeClr val="tx1"/>
                </a:solidFill>
                <a:effectLst/>
                <a:latin typeface="+mn-lt"/>
                <a:ea typeface="+mn-ea"/>
                <a:cs typeface="+mn-cs"/>
              </a:rPr>
              <a:t>MaSS</a:t>
            </a:r>
            <a:r>
              <a:rPr lang="en-US" sz="1200" kern="1200" dirty="0">
                <a:solidFill>
                  <a:schemeClr val="tx1"/>
                </a:solidFill>
                <a:effectLst/>
                <a:latin typeface="+mn-lt"/>
                <a:ea typeface="+mn-ea"/>
                <a:cs typeface="+mn-cs"/>
              </a:rPr>
              <a:t> and mentees for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and faculty or industry participants are allowed to sign up as mentors for </a:t>
            </a:r>
            <a:r>
              <a:rPr lang="en-US" sz="1200" kern="1200" dirty="0" err="1">
                <a:solidFill>
                  <a:schemeClr val="tx1"/>
                </a:solidFill>
                <a:effectLst/>
                <a:latin typeface="+mn-lt"/>
                <a:ea typeface="+mn-ea"/>
                <a:cs typeface="+mn-cs"/>
              </a:rPr>
              <a:t>MaSA</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8</a:t>
            </a:fld>
            <a:endParaRPr lang="en-US"/>
          </a:p>
        </p:txBody>
      </p:sp>
    </p:spTree>
    <p:extLst>
      <p:ext uri="{BB962C8B-B14F-4D97-AF65-F5344CB8AC3E}">
        <p14:creationId xmlns:p14="http://schemas.microsoft.com/office/powerpoint/2010/main" val="2000255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Given this information a set of Python scripts that implemented a variant of the stable marriage problem was used to match students and mentors.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Given the results of that analysis, emails to both mentors and mentees were sent to inform them of the matches.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mentees were asked to contact their mentors and coordinate a time and place to meet during the conference.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Subsequently, during the conference, the mentee and the mentor meet up for roughly 30 minutes, either virtually or in person.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Mentees are advised to chat about any topic they would like a senior mentor’s perspective on, including their research, career growth, managing work-life balance in academia, etc., but not including soliciting job offers. </a:t>
            </a:r>
            <a:endParaRPr lang="en-US" dirty="0"/>
          </a:p>
        </p:txBody>
      </p:sp>
      <p:sp>
        <p:nvSpPr>
          <p:cNvPr id="4" name="Slide Number Placeholder 3"/>
          <p:cNvSpPr>
            <a:spLocks noGrp="1"/>
          </p:cNvSpPr>
          <p:nvPr>
            <p:ph type="sldNum" sz="quarter" idx="5"/>
          </p:nvPr>
        </p:nvSpPr>
        <p:spPr/>
        <p:txBody>
          <a:bodyPr/>
          <a:lstStyle/>
          <a:p>
            <a:fld id="{460703FB-4B2C-2840-A8AC-9C6FE1677ADB}" type="slidenum">
              <a:rPr lang="en-US" smtClean="0"/>
              <a:t>9</a:t>
            </a:fld>
            <a:endParaRPr lang="en-US"/>
          </a:p>
        </p:txBody>
      </p:sp>
    </p:spTree>
    <p:extLst>
      <p:ext uri="{BB962C8B-B14F-4D97-AF65-F5344CB8AC3E}">
        <p14:creationId xmlns:p14="http://schemas.microsoft.com/office/powerpoint/2010/main" val="842338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C0E1-C2E9-2E4C-97DF-391850E67F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24EA6-AA5B-074E-BC8F-9CE100E95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33B4030A-BEF8-2C4B-BC7E-7FD7F4B5CAB6}"/>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656ED88-A87E-EA4F-97C5-7E246DB75FD7}"/>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5" name="Footer Placeholder 4">
            <a:extLst>
              <a:ext uri="{FF2B5EF4-FFF2-40B4-BE49-F238E27FC236}">
                <a16:creationId xmlns:a16="http://schemas.microsoft.com/office/drawing/2014/main" id="{5089DE96-9128-164A-B949-756B9D281D17}"/>
              </a:ext>
            </a:extLst>
          </p:cNvPr>
          <p:cNvSpPr>
            <a:spLocks noGrp="1"/>
          </p:cNvSpPr>
          <p:nvPr>
            <p:ph type="ftr" sz="quarter" idx="11"/>
          </p:nvPr>
        </p:nvSpPr>
        <p:spPr/>
        <p:txBody>
          <a:bodyPr/>
          <a:lstStyle/>
          <a:p>
            <a:endParaRPr lang="en-US" dirty="0"/>
          </a:p>
        </p:txBody>
      </p:sp>
      <p:sp>
        <p:nvSpPr>
          <p:cNvPr id="10" name="Slide Number Placeholder 5">
            <a:extLst>
              <a:ext uri="{FF2B5EF4-FFF2-40B4-BE49-F238E27FC236}">
                <a16:creationId xmlns:a16="http://schemas.microsoft.com/office/drawing/2014/main" id="{D58454A8-2154-A147-9C9B-FF92D7116D96}"/>
              </a:ext>
            </a:extLst>
          </p:cNvPr>
          <p:cNvSpPr txBox="1">
            <a:spLocks/>
          </p:cNvSpPr>
          <p:nvPr userDrawn="1"/>
        </p:nvSpPr>
        <p:spPr>
          <a:xfrm>
            <a:off x="9314688" y="644779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1723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B6A5-EFE6-9C4F-B1FF-A099DC0E7C72}"/>
              </a:ext>
            </a:extLst>
          </p:cNvPr>
          <p:cNvSpPr>
            <a:spLocks noGrp="1"/>
          </p:cNvSpPr>
          <p:nvPr>
            <p:ph type="title"/>
          </p:nvPr>
        </p:nvSpPr>
        <p:spPr>
          <a:xfrm>
            <a:off x="838200" y="284205"/>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A8B619-6E05-A943-9A7C-96E133BFC8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364755E-D777-A744-A065-F5B852CDB2CC}"/>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7C45C56-BDB7-0749-B3A4-C311BC8995A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67140D0C-17E7-6547-BBDB-F775220B2E97}"/>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9" name="Slide Number Placeholder 5">
            <a:extLst>
              <a:ext uri="{FF2B5EF4-FFF2-40B4-BE49-F238E27FC236}">
                <a16:creationId xmlns:a16="http://schemas.microsoft.com/office/drawing/2014/main" id="{98508CA3-BDF4-E34B-BBF1-FDFA484CA124}"/>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spTree>
    <p:extLst>
      <p:ext uri="{BB962C8B-B14F-4D97-AF65-F5344CB8AC3E}">
        <p14:creationId xmlns:p14="http://schemas.microsoft.com/office/powerpoint/2010/main" val="276561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A9B68-5E3D-434B-B359-9FFE9F312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CF726-4BC3-6D43-89B1-1A6F298F24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18641406-4C39-F34A-BD4F-07AEFAB439C1}"/>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B729A5BA-439C-1342-B342-F9E6A6578F2D}"/>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448F5D98-12F5-7E40-B268-810E3406870D}"/>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9" name="Slide Number Placeholder 5">
            <a:extLst>
              <a:ext uri="{FF2B5EF4-FFF2-40B4-BE49-F238E27FC236}">
                <a16:creationId xmlns:a16="http://schemas.microsoft.com/office/drawing/2014/main" id="{E3087B1A-CB9E-0749-8D90-3A91CA7068A6}"/>
              </a:ext>
            </a:extLst>
          </p:cNvPr>
          <p:cNvSpPr txBox="1">
            <a:spLocks/>
          </p:cNvSpPr>
          <p:nvPr userDrawn="1"/>
        </p:nvSpPr>
        <p:spPr>
          <a:xfrm>
            <a:off x="9314688" y="644779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FF943C-6A86-DD4A-B4DD-C7D91C640C18}" type="slidenum">
              <a:rPr lang="en-US" smtClean="0"/>
              <a:pPr/>
              <a:t>‹#›</a:t>
            </a:fld>
            <a:endParaRPr lang="en-US"/>
          </a:p>
        </p:txBody>
      </p:sp>
    </p:spTree>
    <p:extLst>
      <p:ext uri="{BB962C8B-B14F-4D97-AF65-F5344CB8AC3E}">
        <p14:creationId xmlns:p14="http://schemas.microsoft.com/office/powerpoint/2010/main" val="253567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143E-2877-7648-BB06-CA03C84ADD32}"/>
              </a:ext>
            </a:extLst>
          </p:cNvPr>
          <p:cNvSpPr>
            <a:spLocks noGrp="1"/>
          </p:cNvSpPr>
          <p:nvPr>
            <p:ph type="title"/>
          </p:nvPr>
        </p:nvSpPr>
        <p:spPr>
          <a:xfrm>
            <a:off x="838200" y="28420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68EE223-293F-8D48-B54C-A5E4F20BAE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712D493E-BFD9-1340-9A7C-6E280AC236FD}"/>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5766F8CF-F620-7145-87CA-17B748294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5A1BE-57F3-8C49-9B14-1CBE139A0AD9}"/>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pic>
        <p:nvPicPr>
          <p:cNvPr id="9" name="Picture 8">
            <a:extLst>
              <a:ext uri="{FF2B5EF4-FFF2-40B4-BE49-F238E27FC236}">
                <a16:creationId xmlns:a16="http://schemas.microsoft.com/office/drawing/2014/main" id="{D5AF870C-A674-8E4E-AFCE-A84FD5806C8B}"/>
              </a:ext>
            </a:extLst>
          </p:cNvPr>
          <p:cNvPicPr>
            <a:picLocks noChangeAspect="1"/>
          </p:cNvPicPr>
          <p:nvPr userDrawn="1"/>
        </p:nvPicPr>
        <p:blipFill>
          <a:blip r:embed="rId2"/>
          <a:stretch>
            <a:fillRect/>
          </a:stretch>
        </p:blipFill>
        <p:spPr>
          <a:xfrm>
            <a:off x="59267" y="5537200"/>
            <a:ext cx="1691194" cy="1255183"/>
          </a:xfrm>
          <a:prstGeom prst="rect">
            <a:avLst/>
          </a:prstGeom>
        </p:spPr>
      </p:pic>
    </p:spTree>
    <p:extLst>
      <p:ext uri="{BB962C8B-B14F-4D97-AF65-F5344CB8AC3E}">
        <p14:creationId xmlns:p14="http://schemas.microsoft.com/office/powerpoint/2010/main" val="90909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3947-5210-714F-AA42-42CF2D23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CE8D5D-D737-F644-9D57-7241D1F42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Rectangle 7">
            <a:extLst>
              <a:ext uri="{FF2B5EF4-FFF2-40B4-BE49-F238E27FC236}">
                <a16:creationId xmlns:a16="http://schemas.microsoft.com/office/drawing/2014/main" id="{EE0AA05A-98CF-F145-8F84-DAA8CE445D37}"/>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C0A791DA-EF02-2843-9862-28170768B957}"/>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3D7EC205-A583-7449-8D87-0EFA0D354DD2}"/>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10" name="Slide Number Placeholder 5">
            <a:extLst>
              <a:ext uri="{FF2B5EF4-FFF2-40B4-BE49-F238E27FC236}">
                <a16:creationId xmlns:a16="http://schemas.microsoft.com/office/drawing/2014/main" id="{E398066C-F042-CE4A-A0F6-414DD47157FB}"/>
              </a:ext>
            </a:extLst>
          </p:cNvPr>
          <p:cNvSpPr txBox="1">
            <a:spLocks/>
          </p:cNvSpPr>
          <p:nvPr userDrawn="1"/>
        </p:nvSpPr>
        <p:spPr>
          <a:xfrm>
            <a:off x="9314688" y="644779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FF943C-6A86-DD4A-B4DD-C7D91C640C18}" type="slidenum">
              <a:rPr lang="en-US" smtClean="0"/>
              <a:pPr/>
              <a:t>‹#›</a:t>
            </a:fld>
            <a:endParaRPr lang="en-US"/>
          </a:p>
        </p:txBody>
      </p:sp>
    </p:spTree>
    <p:extLst>
      <p:ext uri="{BB962C8B-B14F-4D97-AF65-F5344CB8AC3E}">
        <p14:creationId xmlns:p14="http://schemas.microsoft.com/office/powerpoint/2010/main" val="171520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1492-F5BB-AD44-BECD-982F7EF6C914}"/>
              </a:ext>
            </a:extLst>
          </p:cNvPr>
          <p:cNvSpPr>
            <a:spLocks noGrp="1"/>
          </p:cNvSpPr>
          <p:nvPr>
            <p:ph type="title"/>
          </p:nvPr>
        </p:nvSpPr>
        <p:spPr>
          <a:xfrm>
            <a:off x="838200" y="284205"/>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DACCBC5-F7F1-B448-8A0C-62A38C349A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9FD4DE-FAF4-AE4C-AB45-C2B384D109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9E3D969B-7F64-B841-8DDF-8F53EA08502F}"/>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5A048BF9-C080-F54C-A73B-2A3EE15DB934}"/>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39A0F3ED-7E50-634F-9EE4-9AC5A66D9586}"/>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11" name="Slide Number Placeholder 5">
            <a:extLst>
              <a:ext uri="{FF2B5EF4-FFF2-40B4-BE49-F238E27FC236}">
                <a16:creationId xmlns:a16="http://schemas.microsoft.com/office/drawing/2014/main" id="{A1D854C3-45BC-E14E-A647-4D5E3362DB98}"/>
              </a:ext>
            </a:extLst>
          </p:cNvPr>
          <p:cNvSpPr txBox="1">
            <a:spLocks/>
          </p:cNvSpPr>
          <p:nvPr userDrawn="1"/>
        </p:nvSpPr>
        <p:spPr>
          <a:xfrm>
            <a:off x="9314688" y="644779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FF943C-6A86-DD4A-B4DD-C7D91C640C18}" type="slidenum">
              <a:rPr lang="en-US" smtClean="0"/>
              <a:pPr/>
              <a:t>‹#›</a:t>
            </a:fld>
            <a:endParaRPr lang="en-US"/>
          </a:p>
        </p:txBody>
      </p:sp>
    </p:spTree>
    <p:extLst>
      <p:ext uri="{BB962C8B-B14F-4D97-AF65-F5344CB8AC3E}">
        <p14:creationId xmlns:p14="http://schemas.microsoft.com/office/powerpoint/2010/main" val="128069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6DCD-2D58-6440-BF30-6E8435F5C97C}"/>
              </a:ext>
            </a:extLst>
          </p:cNvPr>
          <p:cNvSpPr>
            <a:spLocks noGrp="1"/>
          </p:cNvSpPr>
          <p:nvPr>
            <p:ph type="title"/>
          </p:nvPr>
        </p:nvSpPr>
        <p:spPr>
          <a:xfrm>
            <a:off x="839788" y="28420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354877-E82C-B341-9BFA-2BC402511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D8C3D6-F06C-5246-B41D-B754618840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2623F-A24A-C747-ABAE-D401940B8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6B69CF-FA27-064A-ADE5-21A46EFB84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18DF94D3-DEB4-744E-BAF1-D94D2AA691A0}"/>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C045B219-710E-6D48-86E8-0246C8B1E5DC}"/>
              </a:ext>
            </a:extLst>
          </p:cNvPr>
          <p:cNvSpPr>
            <a:spLocks noGrp="1"/>
          </p:cNvSpPr>
          <p:nvPr>
            <p:ph type="ftr" sz="quarter" idx="11"/>
          </p:nvPr>
        </p:nvSpPr>
        <p:spPr/>
        <p:txBody>
          <a:bodyPr/>
          <a:lstStyle/>
          <a:p>
            <a:endParaRPr lang="en-US"/>
          </a:p>
        </p:txBody>
      </p:sp>
      <p:pic>
        <p:nvPicPr>
          <p:cNvPr id="12" name="Picture 11">
            <a:extLst>
              <a:ext uri="{FF2B5EF4-FFF2-40B4-BE49-F238E27FC236}">
                <a16:creationId xmlns:a16="http://schemas.microsoft.com/office/drawing/2014/main" id="{4DE44258-5AA4-D343-AF43-F895AB912AF6}"/>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13" name="Slide Number Placeholder 5">
            <a:extLst>
              <a:ext uri="{FF2B5EF4-FFF2-40B4-BE49-F238E27FC236}">
                <a16:creationId xmlns:a16="http://schemas.microsoft.com/office/drawing/2014/main" id="{FA3B5D83-9B0C-5B41-B920-D924A316AED5}"/>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spTree>
    <p:extLst>
      <p:ext uri="{BB962C8B-B14F-4D97-AF65-F5344CB8AC3E}">
        <p14:creationId xmlns:p14="http://schemas.microsoft.com/office/powerpoint/2010/main" val="14740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FD3A-759C-5143-8D18-4653475024B3}"/>
              </a:ext>
            </a:extLst>
          </p:cNvPr>
          <p:cNvSpPr>
            <a:spLocks noGrp="1"/>
          </p:cNvSpPr>
          <p:nvPr>
            <p:ph type="title"/>
          </p:nvPr>
        </p:nvSpPr>
        <p:spPr>
          <a:xfrm>
            <a:off x="838200" y="284205"/>
            <a:ext cx="10515600" cy="1325563"/>
          </a:xfrm>
        </p:spPr>
        <p:txBody>
          <a:bodyPr/>
          <a:lstStyle/>
          <a:p>
            <a:r>
              <a:rPr lang="en-US"/>
              <a:t>Click to edit Master title style</a:t>
            </a:r>
          </a:p>
        </p:txBody>
      </p:sp>
      <p:sp>
        <p:nvSpPr>
          <p:cNvPr id="6" name="Rectangle 5">
            <a:extLst>
              <a:ext uri="{FF2B5EF4-FFF2-40B4-BE49-F238E27FC236}">
                <a16:creationId xmlns:a16="http://schemas.microsoft.com/office/drawing/2014/main" id="{C968FE64-AE6F-C94C-B903-2E5B1A209B28}"/>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C9B5934-FBAC-E349-B427-F036856A88A3}"/>
              </a:ext>
            </a:extLst>
          </p:cNvPr>
          <p:cNvSpPr>
            <a:spLocks noGrp="1"/>
          </p:cNvSpPr>
          <p:nvPr>
            <p:ph type="ftr" sz="quarter" idx="11"/>
          </p:nvPr>
        </p:nvSpPr>
        <p:spPr/>
        <p:txBody>
          <a:bodyPr/>
          <a:lstStyle/>
          <a:p>
            <a:endParaRPr lang="en-US"/>
          </a:p>
        </p:txBody>
      </p:sp>
      <p:pic>
        <p:nvPicPr>
          <p:cNvPr id="7" name="Picture 6">
            <a:extLst>
              <a:ext uri="{FF2B5EF4-FFF2-40B4-BE49-F238E27FC236}">
                <a16:creationId xmlns:a16="http://schemas.microsoft.com/office/drawing/2014/main" id="{706E12C4-196B-9842-B8D4-B363CB6ECFCB}"/>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8" name="Slide Number Placeholder 5">
            <a:extLst>
              <a:ext uri="{FF2B5EF4-FFF2-40B4-BE49-F238E27FC236}">
                <a16:creationId xmlns:a16="http://schemas.microsoft.com/office/drawing/2014/main" id="{3A186997-7118-3F4B-9D9A-3A91ACC20083}"/>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spTree>
    <p:extLst>
      <p:ext uri="{BB962C8B-B14F-4D97-AF65-F5344CB8AC3E}">
        <p14:creationId xmlns:p14="http://schemas.microsoft.com/office/powerpoint/2010/main" val="217444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EE1164-DD44-F449-B288-2150D57C8544}"/>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8E930AC-8ACF-9148-8DF8-03FC268EE86F}"/>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3" name="Footer Placeholder 2">
            <a:extLst>
              <a:ext uri="{FF2B5EF4-FFF2-40B4-BE49-F238E27FC236}">
                <a16:creationId xmlns:a16="http://schemas.microsoft.com/office/drawing/2014/main" id="{B4611AEB-9D05-3547-97A7-B67463B05A14}"/>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1DF313FC-9F0C-0548-9A99-DEE5E8A5A074}"/>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spTree>
    <p:extLst>
      <p:ext uri="{BB962C8B-B14F-4D97-AF65-F5344CB8AC3E}">
        <p14:creationId xmlns:p14="http://schemas.microsoft.com/office/powerpoint/2010/main" val="141071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9F09-7774-E44A-A7F5-53B55B0A3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BB481-8B14-3A4F-AB50-7ADEA2CC2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C30E03-5750-424A-94C8-757177142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a:extLst>
              <a:ext uri="{FF2B5EF4-FFF2-40B4-BE49-F238E27FC236}">
                <a16:creationId xmlns:a16="http://schemas.microsoft.com/office/drawing/2014/main" id="{C36703EE-7F08-2441-9E11-9FEF6FC5EED6}"/>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A26AAD57-C591-6842-BE83-11D82E36EFC3}"/>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3DA55E22-FD1B-824F-8CCC-404DD822A443}"/>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10" name="Slide Number Placeholder 5">
            <a:extLst>
              <a:ext uri="{FF2B5EF4-FFF2-40B4-BE49-F238E27FC236}">
                <a16:creationId xmlns:a16="http://schemas.microsoft.com/office/drawing/2014/main" id="{30C522A4-F5C2-9845-AFB0-9E0BA1FE1CFE}"/>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spTree>
    <p:extLst>
      <p:ext uri="{BB962C8B-B14F-4D97-AF65-F5344CB8AC3E}">
        <p14:creationId xmlns:p14="http://schemas.microsoft.com/office/powerpoint/2010/main" val="272440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29D6-225B-114D-A916-413024896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5A33FB-8AF6-AA45-A760-2AF0C47A4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051406-DF87-EB44-96F0-382035776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a:extLst>
              <a:ext uri="{FF2B5EF4-FFF2-40B4-BE49-F238E27FC236}">
                <a16:creationId xmlns:a16="http://schemas.microsoft.com/office/drawing/2014/main" id="{F7CF170B-1F71-1944-917F-94902F203DE7}"/>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F62874B2-D08D-F74B-94C2-52809DD1942E}"/>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03ABA1F-F3CA-9547-92F1-A3A3B22A1440}"/>
              </a:ext>
            </a:extLst>
          </p:cNvPr>
          <p:cNvPicPr>
            <a:picLocks noChangeAspect="1"/>
          </p:cNvPicPr>
          <p:nvPr userDrawn="1"/>
        </p:nvPicPr>
        <p:blipFill>
          <a:blip r:embed="rId2"/>
          <a:stretch>
            <a:fillRect/>
          </a:stretch>
        </p:blipFill>
        <p:spPr>
          <a:xfrm>
            <a:off x="59267" y="5537200"/>
            <a:ext cx="1691194" cy="1255183"/>
          </a:xfrm>
          <a:prstGeom prst="rect">
            <a:avLst/>
          </a:prstGeom>
        </p:spPr>
      </p:pic>
      <p:sp>
        <p:nvSpPr>
          <p:cNvPr id="10" name="Slide Number Placeholder 5">
            <a:extLst>
              <a:ext uri="{FF2B5EF4-FFF2-40B4-BE49-F238E27FC236}">
                <a16:creationId xmlns:a16="http://schemas.microsoft.com/office/drawing/2014/main" id="{2150B4BE-4C03-804A-84A7-FA8632E78ABB}"/>
              </a:ext>
            </a:extLst>
          </p:cNvPr>
          <p:cNvSpPr>
            <a:spLocks noGrp="1"/>
          </p:cNvSpPr>
          <p:nvPr>
            <p:ph type="sldNum" sz="quarter" idx="12"/>
          </p:nvPr>
        </p:nvSpPr>
        <p:spPr>
          <a:xfrm>
            <a:off x="9314688" y="6447790"/>
            <a:ext cx="2743200" cy="365125"/>
          </a:xfrm>
        </p:spPr>
        <p:txBody>
          <a:bodyPr/>
          <a:lstStyle/>
          <a:p>
            <a:fld id="{35FF943C-6A86-DD4A-B4DD-C7D91C640C18}" type="slidenum">
              <a:rPr lang="en-US" smtClean="0"/>
              <a:t>‹#›</a:t>
            </a:fld>
            <a:endParaRPr lang="en-US"/>
          </a:p>
        </p:txBody>
      </p:sp>
    </p:spTree>
    <p:extLst>
      <p:ext uri="{BB962C8B-B14F-4D97-AF65-F5344CB8AC3E}">
        <p14:creationId xmlns:p14="http://schemas.microsoft.com/office/powerpoint/2010/main" val="310113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EA495-744D-0F44-B3C7-5B5EF3C91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2CC86C-7776-CF4A-BCE6-C474345EF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06C32F7-2B9B-154F-A399-F36DD7115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55298A-6B77-574C-B092-AEB4E5582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F943C-6A86-DD4A-B4DD-C7D91C640C18}" type="slidenum">
              <a:rPr lang="en-US" smtClean="0"/>
              <a:t>‹#›</a:t>
            </a:fld>
            <a:endParaRPr lang="en-US"/>
          </a:p>
        </p:txBody>
      </p:sp>
      <p:sp>
        <p:nvSpPr>
          <p:cNvPr id="7" name="Rectangle 6">
            <a:extLst>
              <a:ext uri="{FF2B5EF4-FFF2-40B4-BE49-F238E27FC236}">
                <a16:creationId xmlns:a16="http://schemas.microsoft.com/office/drawing/2014/main" id="{5082F705-4300-C74E-815D-4D0238E3FA83}"/>
              </a:ext>
            </a:extLst>
          </p:cNvPr>
          <p:cNvSpPr/>
          <p:nvPr userDrawn="1"/>
        </p:nvSpPr>
        <p:spPr>
          <a:xfrm>
            <a:off x="0" y="6409266"/>
            <a:ext cx="12191999" cy="448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6E68939-7FF6-B343-B8F6-95308693DAC9}"/>
              </a:ext>
            </a:extLst>
          </p:cNvPr>
          <p:cNvPicPr>
            <a:picLocks noChangeAspect="1"/>
          </p:cNvPicPr>
          <p:nvPr userDrawn="1"/>
        </p:nvPicPr>
        <p:blipFill>
          <a:blip r:embed="rId13"/>
          <a:stretch>
            <a:fillRect/>
          </a:stretch>
        </p:blipFill>
        <p:spPr>
          <a:xfrm>
            <a:off x="59267" y="5537200"/>
            <a:ext cx="1691194" cy="1255183"/>
          </a:xfrm>
          <a:prstGeom prst="rect">
            <a:avLst/>
          </a:prstGeom>
        </p:spPr>
      </p:pic>
    </p:spTree>
    <p:extLst>
      <p:ext uri="{BB962C8B-B14F-4D97-AF65-F5344CB8AC3E}">
        <p14:creationId xmlns:p14="http://schemas.microsoft.com/office/powerpoint/2010/main" val="296078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o9g2WsxZ_oM2xnKSzOWQ80Z-CwQHrMcf/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F71E-3B91-A54F-BCBF-334AB916EE5B}"/>
              </a:ext>
            </a:extLst>
          </p:cNvPr>
          <p:cNvSpPr>
            <a:spLocks noGrp="1"/>
          </p:cNvSpPr>
          <p:nvPr>
            <p:ph type="ctrTitle"/>
          </p:nvPr>
        </p:nvSpPr>
        <p:spPr>
          <a:xfrm>
            <a:off x="731519" y="735035"/>
            <a:ext cx="10728959" cy="2387600"/>
          </a:xfrm>
        </p:spPr>
        <p:txBody>
          <a:bodyPr>
            <a:normAutofit fontScale="90000"/>
          </a:bodyPr>
          <a:lstStyle/>
          <a:p>
            <a:r>
              <a:rPr lang="en-US" dirty="0"/>
              <a:t>Mentoring Opportunities in Computer Architecture: Analyzing the Past to Develop the Future </a:t>
            </a:r>
          </a:p>
        </p:txBody>
      </p:sp>
      <p:sp>
        <p:nvSpPr>
          <p:cNvPr id="4" name="Subtitle 3">
            <a:extLst>
              <a:ext uri="{FF2B5EF4-FFF2-40B4-BE49-F238E27FC236}">
                <a16:creationId xmlns:a16="http://schemas.microsoft.com/office/drawing/2014/main" id="{D05F9E79-09C1-5A4F-88C1-5A317EFF52DB}"/>
              </a:ext>
            </a:extLst>
          </p:cNvPr>
          <p:cNvSpPr>
            <a:spLocks noGrp="1"/>
          </p:cNvSpPr>
          <p:nvPr>
            <p:ph type="subTitle" idx="1"/>
          </p:nvPr>
        </p:nvSpPr>
        <p:spPr>
          <a:xfrm>
            <a:off x="552994" y="3429000"/>
            <a:ext cx="11086011" cy="1366838"/>
          </a:xfrm>
        </p:spPr>
        <p:txBody>
          <a:bodyPr numCol="4">
            <a:noAutofit/>
          </a:bodyPr>
          <a:lstStyle/>
          <a:p>
            <a:r>
              <a:rPr lang="en-US" sz="1800" dirty="0">
                <a:latin typeface="Dotum" panose="020B0600000101010101" pitchFamily="34" charset="-127"/>
                <a:ea typeface="Dotum" panose="020B0600000101010101" pitchFamily="34" charset="-127"/>
              </a:rPr>
              <a:t>Elba Garza               Texas A&amp;M University </a:t>
            </a:r>
            <a:r>
              <a:rPr lang="en-US" sz="1600" dirty="0" err="1">
                <a:latin typeface="Dotum" panose="020B0600000101010101" pitchFamily="34" charset="-127"/>
                <a:ea typeface="Dotum" panose="020B0600000101010101" pitchFamily="34" charset="-127"/>
              </a:rPr>
              <a:t>elba@tamu.edu</a:t>
            </a:r>
            <a:r>
              <a:rPr lang="en-US" sz="1600" dirty="0">
                <a:latin typeface="Dotum" panose="020B0600000101010101" pitchFamily="34" charset="-127"/>
                <a:ea typeface="Dotum" panose="020B0600000101010101" pitchFamily="34" charset="-127"/>
              </a:rPr>
              <a:t> </a:t>
            </a:r>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r>
              <a:rPr lang="en-US" sz="1800" dirty="0" err="1">
                <a:latin typeface="Dotum" panose="020B0600000101010101" pitchFamily="34" charset="-127"/>
                <a:ea typeface="Dotum" panose="020B0600000101010101" pitchFamily="34" charset="-127"/>
              </a:rPr>
              <a:t>Gururaj</a:t>
            </a:r>
            <a:r>
              <a:rPr lang="en-US" sz="1800" dirty="0">
                <a:latin typeface="Dotum" panose="020B0600000101010101" pitchFamily="34" charset="-127"/>
                <a:ea typeface="Dotum" panose="020B0600000101010101" pitchFamily="34" charset="-127"/>
              </a:rPr>
              <a:t> </a:t>
            </a:r>
            <a:r>
              <a:rPr lang="en-US" sz="1800" dirty="0" err="1">
                <a:latin typeface="Dotum" panose="020B0600000101010101" pitchFamily="34" charset="-127"/>
                <a:ea typeface="Dotum" panose="020B0600000101010101" pitchFamily="34" charset="-127"/>
              </a:rPr>
              <a:t>Saileshwar</a:t>
            </a:r>
            <a:r>
              <a:rPr lang="en-US" sz="1800" dirty="0">
                <a:latin typeface="Dotum" panose="020B0600000101010101" pitchFamily="34" charset="-127"/>
                <a:ea typeface="Dotum" panose="020B0600000101010101" pitchFamily="34" charset="-127"/>
              </a:rPr>
              <a:t>   Georgia Tech </a:t>
            </a:r>
            <a:r>
              <a:rPr lang="en-US" sz="1600" dirty="0" err="1">
                <a:latin typeface="Dotum" panose="020B0600000101010101" pitchFamily="34" charset="-127"/>
                <a:ea typeface="Dotum" panose="020B0600000101010101" pitchFamily="34" charset="-127"/>
              </a:rPr>
              <a:t>gururaj.s@gatech.edu</a:t>
            </a:r>
            <a:r>
              <a:rPr lang="en-US" sz="1600" dirty="0">
                <a:latin typeface="Dotum" panose="020B0600000101010101" pitchFamily="34" charset="-127"/>
                <a:ea typeface="Dotum" panose="020B0600000101010101" pitchFamily="34" charset="-127"/>
              </a:rPr>
              <a:t> </a:t>
            </a:r>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Udit Gupta          Harvard University </a:t>
            </a:r>
            <a:r>
              <a:rPr lang="en-US" sz="1600" dirty="0" err="1">
                <a:latin typeface="Dotum" panose="020B0600000101010101" pitchFamily="34" charset="-127"/>
                <a:ea typeface="Dotum" panose="020B0600000101010101" pitchFamily="34" charset="-127"/>
              </a:rPr>
              <a:t>ugupta@g.harvard.edu</a:t>
            </a:r>
            <a:r>
              <a:rPr lang="en-US" sz="1600" dirty="0">
                <a:latin typeface="Dotum" panose="020B0600000101010101" pitchFamily="34" charset="-127"/>
                <a:ea typeface="Dotum" panose="020B0600000101010101" pitchFamily="34" charset="-127"/>
              </a:rPr>
              <a:t> </a:t>
            </a:r>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r>
              <a:rPr lang="en-US" sz="1800" dirty="0" err="1">
                <a:latin typeface="Dotum" panose="020B0600000101010101" pitchFamily="34" charset="-127"/>
                <a:ea typeface="Dotum" panose="020B0600000101010101" pitchFamily="34" charset="-127"/>
              </a:rPr>
              <a:t>Tianyi</a:t>
            </a:r>
            <a:r>
              <a:rPr lang="en-US" sz="1800" dirty="0">
                <a:latin typeface="Dotum" panose="020B0600000101010101" pitchFamily="34" charset="-127"/>
                <a:ea typeface="Dotum" panose="020B0600000101010101" pitchFamily="34" charset="-127"/>
              </a:rPr>
              <a:t> Liu          University of Texas at San Antonio </a:t>
            </a:r>
            <a:r>
              <a:rPr lang="en-US" sz="1600" dirty="0" err="1">
                <a:latin typeface="Dotum" panose="020B0600000101010101" pitchFamily="34" charset="-127"/>
                <a:ea typeface="Dotum" panose="020B0600000101010101" pitchFamily="34" charset="-127"/>
              </a:rPr>
              <a:t>tianyi.liu@utsa.edu</a:t>
            </a:r>
            <a:endParaRPr lang="en-US" sz="1400" dirty="0">
              <a:latin typeface="Dotum" panose="020B0600000101010101" pitchFamily="34" charset="-127"/>
              <a:ea typeface="Dotum" panose="020B0600000101010101" pitchFamily="34" charset="-127"/>
            </a:endParaRPr>
          </a:p>
        </p:txBody>
      </p:sp>
      <p:sp>
        <p:nvSpPr>
          <p:cNvPr id="5" name="Subtitle 3">
            <a:extLst>
              <a:ext uri="{FF2B5EF4-FFF2-40B4-BE49-F238E27FC236}">
                <a16:creationId xmlns:a16="http://schemas.microsoft.com/office/drawing/2014/main" id="{AAD5F0EF-224B-5148-8D6F-70F80B88EDA9}"/>
              </a:ext>
            </a:extLst>
          </p:cNvPr>
          <p:cNvSpPr txBox="1">
            <a:spLocks/>
          </p:cNvSpPr>
          <p:nvPr/>
        </p:nvSpPr>
        <p:spPr>
          <a:xfrm>
            <a:off x="1066800" y="4519748"/>
            <a:ext cx="10058400" cy="1497875"/>
          </a:xfrm>
          <a:prstGeom prst="rect">
            <a:avLst/>
          </a:prstGeom>
        </p:spPr>
        <p:txBody>
          <a:bodyPr vert="horz" lIns="91440" tIns="45720" rIns="91440" bIns="45720" numCol="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Dotum" panose="020B0600000101010101" pitchFamily="34" charset="-127"/>
                <a:ea typeface="Dotum" panose="020B0600000101010101" pitchFamily="34" charset="-127"/>
              </a:rPr>
              <a:t>Abdulrahman Mahmoud Harvard University </a:t>
            </a:r>
            <a:r>
              <a:rPr lang="en-US" sz="1600" dirty="0" err="1">
                <a:latin typeface="Dotum" panose="020B0600000101010101" pitchFamily="34" charset="-127"/>
                <a:ea typeface="Dotum" panose="020B0600000101010101" pitchFamily="34" charset="-127"/>
              </a:rPr>
              <a:t>mahmoud@g.harvard.edu</a:t>
            </a:r>
            <a:r>
              <a:rPr lang="en-US" sz="1600" dirty="0">
                <a:latin typeface="Dotum" panose="020B0600000101010101" pitchFamily="34" charset="-127"/>
                <a:ea typeface="Dotum" panose="020B0600000101010101" pitchFamily="34" charset="-127"/>
              </a:rPr>
              <a:t> </a:t>
            </a:r>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r>
              <a:rPr lang="en-US" sz="1800" dirty="0" err="1">
                <a:latin typeface="Dotum" panose="020B0600000101010101" pitchFamily="34" charset="-127"/>
                <a:ea typeface="Dotum" panose="020B0600000101010101" pitchFamily="34" charset="-127"/>
              </a:rPr>
              <a:t>Saugata</a:t>
            </a:r>
            <a:r>
              <a:rPr lang="en-US" sz="1800" dirty="0">
                <a:latin typeface="Dotum" panose="020B0600000101010101" pitchFamily="34" charset="-127"/>
                <a:ea typeface="Dotum" panose="020B0600000101010101" pitchFamily="34" charset="-127"/>
              </a:rPr>
              <a:t> </a:t>
            </a:r>
            <a:r>
              <a:rPr lang="en-US" sz="1800" dirty="0" err="1">
                <a:latin typeface="Dotum" panose="020B0600000101010101" pitchFamily="34" charset="-127"/>
                <a:ea typeface="Dotum" panose="020B0600000101010101" pitchFamily="34" charset="-127"/>
              </a:rPr>
              <a:t>Ghose</a:t>
            </a:r>
            <a:r>
              <a:rPr lang="en-US" sz="1800" dirty="0">
                <a:latin typeface="Dotum" panose="020B0600000101010101" pitchFamily="34" charset="-127"/>
                <a:ea typeface="Dotum" panose="020B0600000101010101" pitchFamily="34" charset="-127"/>
              </a:rPr>
              <a:t>             University of Illinois at Urbana-Champaign </a:t>
            </a:r>
            <a:r>
              <a:rPr lang="en-US" sz="1600" dirty="0" err="1">
                <a:latin typeface="Dotum" panose="020B0600000101010101" pitchFamily="34" charset="-127"/>
                <a:ea typeface="Dotum" panose="020B0600000101010101" pitchFamily="34" charset="-127"/>
              </a:rPr>
              <a:t>ghose@illinois.edu</a:t>
            </a:r>
            <a:r>
              <a:rPr lang="en-US" sz="1600" dirty="0">
                <a:latin typeface="Dotum" panose="020B0600000101010101" pitchFamily="34" charset="-127"/>
                <a:ea typeface="Dotum" panose="020B0600000101010101" pitchFamily="34" charset="-127"/>
              </a:rPr>
              <a:t> </a:t>
            </a:r>
            <a:endParaRPr lang="en-US" sz="1800" dirty="0">
              <a:latin typeface="Dotum" panose="020B0600000101010101" pitchFamily="34" charset="-127"/>
              <a:ea typeface="Dotum" panose="020B0600000101010101" pitchFamily="34" charset="-127"/>
            </a:endParaRPr>
          </a:p>
          <a:p>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Joel Emer                                  MIT / NVIDIA </a:t>
            </a:r>
            <a:r>
              <a:rPr lang="en-US" sz="1600" dirty="0" err="1">
                <a:latin typeface="Dotum" panose="020B0600000101010101" pitchFamily="34" charset="-127"/>
                <a:ea typeface="Dotum" panose="020B0600000101010101" pitchFamily="34" charset="-127"/>
              </a:rPr>
              <a:t>emer@csail.mit.edu</a:t>
            </a:r>
            <a:r>
              <a:rPr lang="en-US" sz="1600" dirty="0">
                <a:latin typeface="Dotum" panose="020B0600000101010101" pitchFamily="34" charset="-127"/>
                <a:ea typeface="Dotum" panose="020B0600000101010101" pitchFamily="34" charset="-127"/>
              </a:rPr>
              <a:t>  </a:t>
            </a:r>
            <a:endParaRPr lang="en-US" sz="1800" dirty="0">
              <a:latin typeface="Dotum" panose="020B0600000101010101" pitchFamily="34" charset="-127"/>
              <a:ea typeface="Dotum" panose="020B0600000101010101" pitchFamily="34" charset="-127"/>
            </a:endParaRPr>
          </a:p>
        </p:txBody>
      </p:sp>
      <p:sp>
        <p:nvSpPr>
          <p:cNvPr id="6" name="TextBox 5">
            <a:extLst>
              <a:ext uri="{FF2B5EF4-FFF2-40B4-BE49-F238E27FC236}">
                <a16:creationId xmlns:a16="http://schemas.microsoft.com/office/drawing/2014/main" id="{3915E7F8-4B17-9A4C-B1DC-79DC03161B6B}"/>
              </a:ext>
            </a:extLst>
          </p:cNvPr>
          <p:cNvSpPr txBox="1"/>
          <p:nvPr/>
        </p:nvSpPr>
        <p:spPr>
          <a:xfrm>
            <a:off x="1580606" y="5886586"/>
            <a:ext cx="9030788" cy="1015663"/>
          </a:xfrm>
          <a:prstGeom prst="rect">
            <a:avLst/>
          </a:prstGeom>
          <a:noFill/>
        </p:spPr>
        <p:txBody>
          <a:bodyPr wrap="square" rtlCol="0">
            <a:spAutoFit/>
          </a:bodyPr>
          <a:lstStyle/>
          <a:p>
            <a:pPr algn="ctr"/>
            <a:r>
              <a:rPr lang="en-US" sz="3200" dirty="0">
                <a:latin typeface="+mj-lt"/>
              </a:rPr>
              <a:t>Computer Architecture Student Association </a:t>
            </a:r>
            <a:r>
              <a:rPr lang="en-US" sz="2800" dirty="0" err="1">
                <a:latin typeface="+mj-lt"/>
              </a:rPr>
              <a:t>info@comparchsa.org</a:t>
            </a:r>
            <a:endParaRPr lang="en-US" sz="2800" dirty="0">
              <a:latin typeface="+mj-lt"/>
            </a:endParaRPr>
          </a:p>
        </p:txBody>
      </p:sp>
      <p:sp>
        <p:nvSpPr>
          <p:cNvPr id="3" name="TextBox 2">
            <a:extLst>
              <a:ext uri="{FF2B5EF4-FFF2-40B4-BE49-F238E27FC236}">
                <a16:creationId xmlns:a16="http://schemas.microsoft.com/office/drawing/2014/main" id="{8BEF94D2-CF1A-FB4E-86A8-CD1E0691CA1E}"/>
              </a:ext>
            </a:extLst>
          </p:cNvPr>
          <p:cNvSpPr txBox="1"/>
          <p:nvPr/>
        </p:nvSpPr>
        <p:spPr>
          <a:xfrm>
            <a:off x="9968949" y="6394417"/>
            <a:ext cx="2108894" cy="400110"/>
          </a:xfrm>
          <a:prstGeom prst="rect">
            <a:avLst/>
          </a:prstGeom>
          <a:noFill/>
        </p:spPr>
        <p:txBody>
          <a:bodyPr wrap="square" rtlCol="0">
            <a:spAutoFit/>
          </a:bodyPr>
          <a:lstStyle/>
          <a:p>
            <a:pPr algn="ctr"/>
            <a:r>
              <a:rPr lang="en-US" sz="2000" dirty="0">
                <a:hlinkClick r:id="rId3"/>
              </a:rPr>
              <a:t>Link to Full Paper</a:t>
            </a:r>
            <a:endParaRPr lang="en-US" sz="2000" dirty="0"/>
          </a:p>
        </p:txBody>
      </p:sp>
    </p:spTree>
    <p:extLst>
      <p:ext uri="{BB962C8B-B14F-4D97-AF65-F5344CB8AC3E}">
        <p14:creationId xmlns:p14="http://schemas.microsoft.com/office/powerpoint/2010/main" val="211998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75D0-BBA8-8E4F-8DC3-8BB47D59E745}"/>
              </a:ext>
            </a:extLst>
          </p:cNvPr>
          <p:cNvSpPr>
            <a:spLocks noGrp="1"/>
          </p:cNvSpPr>
          <p:nvPr>
            <p:ph type="title"/>
          </p:nvPr>
        </p:nvSpPr>
        <p:spPr>
          <a:xfrm>
            <a:off x="838200" y="365125"/>
            <a:ext cx="10515600" cy="1325563"/>
          </a:xfrm>
        </p:spPr>
        <p:txBody>
          <a:bodyPr/>
          <a:lstStyle/>
          <a:p>
            <a:r>
              <a:rPr lang="en-US" dirty="0" err="1"/>
              <a:t>MaSA</a:t>
            </a:r>
            <a:r>
              <a:rPr lang="en-US" dirty="0"/>
              <a:t> General Feedback</a:t>
            </a:r>
          </a:p>
        </p:txBody>
      </p:sp>
      <p:graphicFrame>
        <p:nvGraphicFramePr>
          <p:cNvPr id="8" name="Content Placeholder 7">
            <a:extLst>
              <a:ext uri="{FF2B5EF4-FFF2-40B4-BE49-F238E27FC236}">
                <a16:creationId xmlns:a16="http://schemas.microsoft.com/office/drawing/2014/main" id="{BC7A2647-5A66-5243-8693-9518FFF119AA}"/>
              </a:ext>
            </a:extLst>
          </p:cNvPr>
          <p:cNvGraphicFramePr>
            <a:graphicFrameLocks noGrp="1"/>
          </p:cNvGraphicFramePr>
          <p:nvPr>
            <p:ph idx="1"/>
            <p:extLst>
              <p:ext uri="{D42A27DB-BD31-4B8C-83A1-F6EECF244321}">
                <p14:modId xmlns:p14="http://schemas.microsoft.com/office/powerpoint/2010/main" val="4033231323"/>
              </p:ext>
            </p:extLst>
          </p:nvPr>
        </p:nvGraphicFramePr>
        <p:xfrm>
          <a:off x="681446" y="1485991"/>
          <a:ext cx="11083834" cy="4505960"/>
        </p:xfrm>
        <a:graphic>
          <a:graphicData uri="http://schemas.openxmlformats.org/drawingml/2006/table">
            <a:tbl>
              <a:tblPr firstRow="1" bandRow="1">
                <a:tableStyleId>{5C22544A-7EE6-4342-B048-85BDC9FD1C3A}</a:tableStyleId>
              </a:tblPr>
              <a:tblGrid>
                <a:gridCol w="1360809">
                  <a:extLst>
                    <a:ext uri="{9D8B030D-6E8A-4147-A177-3AD203B41FA5}">
                      <a16:colId xmlns:a16="http://schemas.microsoft.com/office/drawing/2014/main" val="1054970194"/>
                    </a:ext>
                  </a:extLst>
                </a:gridCol>
                <a:gridCol w="9723025">
                  <a:extLst>
                    <a:ext uri="{9D8B030D-6E8A-4147-A177-3AD203B41FA5}">
                      <a16:colId xmlns:a16="http://schemas.microsoft.com/office/drawing/2014/main" val="333951979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ISCA </a:t>
                      </a:r>
                      <a:r>
                        <a:rPr lang="en-US" sz="1800" b="1" kern="1200" dirty="0" err="1">
                          <a:solidFill>
                            <a:schemeClr val="tx1"/>
                          </a:solidFill>
                          <a:effectLst/>
                          <a:latin typeface="+mn-lt"/>
                          <a:ea typeface="+mn-ea"/>
                          <a:cs typeface="+mn-cs"/>
                        </a:rPr>
                        <a:t>MaSA</a:t>
                      </a:r>
                      <a:r>
                        <a:rPr lang="en-US" sz="1800" b="1" kern="1200" dirty="0">
                          <a:solidFill>
                            <a:schemeClr val="tx1"/>
                          </a:solidFill>
                          <a:effectLst/>
                          <a:latin typeface="+mn-lt"/>
                          <a:ea typeface="+mn-ea"/>
                          <a:cs typeface="+mn-cs"/>
                        </a:rPr>
                        <a:t> </a:t>
                      </a:r>
                      <a:endParaRPr lang="en-US" sz="1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rPr>
                        <a:t>Written Feedback</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638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i="1" kern="1200" dirty="0">
                          <a:solidFill>
                            <a:schemeClr val="dk1"/>
                          </a:solidFill>
                          <a:effectLst/>
                          <a:latin typeface="+mn-lt"/>
                          <a:ea typeface="+mn-ea"/>
                          <a:cs typeface="+mn-cs"/>
                        </a:rPr>
                        <a:t>“This program was </a:t>
                      </a:r>
                      <a:r>
                        <a:rPr lang="en-US" sz="1550" b="1" i="1" kern="1200" dirty="0">
                          <a:solidFill>
                            <a:schemeClr val="dk1"/>
                          </a:solidFill>
                          <a:effectLst/>
                          <a:latin typeface="+mn-lt"/>
                          <a:ea typeface="+mn-ea"/>
                          <a:cs typeface="+mn-cs"/>
                        </a:rPr>
                        <a:t>a wonderful opportunity to meet with a senior member of the architecture community who I doubt I would have had the nerve to speak to otherwise</a:t>
                      </a:r>
                      <a:r>
                        <a:rPr lang="en-US" sz="1550" i="1" kern="1200" dirty="0">
                          <a:solidFill>
                            <a:schemeClr val="dk1"/>
                          </a:solidFill>
                          <a:effectLst/>
                          <a:latin typeface="+mn-lt"/>
                          <a:ea typeface="+mn-ea"/>
                          <a:cs typeface="+mn-cs"/>
                        </a:rPr>
                        <a:t>! It speaks to the value placed on maintaining the architecture community, so thank you to all of those who put their time into organizing it and participating as mentors!" </a:t>
                      </a:r>
                      <a:endParaRPr lang="en-US" sz="155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8006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i="1" kern="1200" dirty="0">
                          <a:solidFill>
                            <a:schemeClr val="dk1"/>
                          </a:solidFill>
                          <a:effectLst/>
                          <a:latin typeface="+mn-lt"/>
                          <a:ea typeface="+mn-ea"/>
                          <a:cs typeface="+mn-cs"/>
                        </a:rPr>
                        <a:t>“It is a </a:t>
                      </a:r>
                      <a:r>
                        <a:rPr lang="en-US" sz="1550" b="1" i="1" kern="1200" dirty="0">
                          <a:solidFill>
                            <a:schemeClr val="dk1"/>
                          </a:solidFill>
                          <a:effectLst/>
                          <a:latin typeface="+mn-lt"/>
                          <a:ea typeface="+mn-ea"/>
                          <a:cs typeface="+mn-cs"/>
                        </a:rPr>
                        <a:t>good idea to match a first time student attendee with another student </a:t>
                      </a:r>
                      <a:r>
                        <a:rPr lang="en-US" sz="1550" i="1" kern="1200" dirty="0">
                          <a:solidFill>
                            <a:schemeClr val="dk1"/>
                          </a:solidFill>
                          <a:effectLst/>
                          <a:latin typeface="+mn-lt"/>
                          <a:ea typeface="+mn-ea"/>
                          <a:cs typeface="+mn-cs"/>
                        </a:rPr>
                        <a:t>as well. It is a good start point for networking and finding friends in conferences." </a:t>
                      </a:r>
                      <a:endParaRPr lang="en-US" sz="155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8145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i="1" kern="1200" dirty="0">
                          <a:solidFill>
                            <a:schemeClr val="dk1"/>
                          </a:solidFill>
                          <a:effectLst/>
                          <a:latin typeface="+mn-lt"/>
                          <a:ea typeface="+mn-ea"/>
                          <a:cs typeface="+mn-cs"/>
                        </a:rPr>
                        <a:t>“It would be great to </a:t>
                      </a:r>
                      <a:r>
                        <a:rPr lang="en-US" sz="1550" b="1" i="1" kern="1200" dirty="0">
                          <a:solidFill>
                            <a:schemeClr val="dk1"/>
                          </a:solidFill>
                          <a:effectLst/>
                          <a:latin typeface="+mn-lt"/>
                          <a:ea typeface="+mn-ea"/>
                          <a:cs typeface="+mn-cs"/>
                        </a:rPr>
                        <a:t>have someone in my field and continue this relationship in the future</a:t>
                      </a:r>
                      <a:r>
                        <a:rPr lang="en-US" sz="1550" i="1" kern="1200" dirty="0">
                          <a:solidFill>
                            <a:schemeClr val="dk1"/>
                          </a:solidFill>
                          <a:effectLst/>
                          <a:latin typeface="+mn-lt"/>
                          <a:ea typeface="+mn-ea"/>
                          <a:cs typeface="+mn-cs"/>
                        </a:rPr>
                        <a:t>. I believe this is a great opportunity for young computer architects like me to talk with senior architects and learn from their experiences. Thank you so much for organizing this!" </a:t>
                      </a:r>
                      <a:endParaRPr lang="en-US" sz="155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57307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i="1" kern="1200" dirty="0">
                          <a:solidFill>
                            <a:schemeClr val="dk1"/>
                          </a:solidFill>
                          <a:effectLst/>
                          <a:latin typeface="+mn-lt"/>
                          <a:ea typeface="+mn-ea"/>
                          <a:cs typeface="+mn-cs"/>
                        </a:rPr>
                        <a:t>“I think in the mentor selection process (the Google form), it would have been nice </a:t>
                      </a:r>
                      <a:r>
                        <a:rPr lang="en-US" sz="1550" b="1" i="1" kern="1200" dirty="0">
                          <a:solidFill>
                            <a:schemeClr val="dk1"/>
                          </a:solidFill>
                          <a:effectLst/>
                          <a:latin typeface="+mn-lt"/>
                          <a:ea typeface="+mn-ea"/>
                          <a:cs typeface="+mn-cs"/>
                        </a:rPr>
                        <a:t>to see the research topic of each mentor</a:t>
                      </a:r>
                      <a:r>
                        <a:rPr lang="en-US" sz="1550" i="1" kern="1200" dirty="0">
                          <a:solidFill>
                            <a:schemeClr val="dk1"/>
                          </a:solidFill>
                          <a:effectLst/>
                          <a:latin typeface="+mn-lt"/>
                          <a:ea typeface="+mn-ea"/>
                          <a:cs typeface="+mn-cs"/>
                        </a:rPr>
                        <a:t>, in addition to where they work. That would have been very helpful." </a:t>
                      </a:r>
                      <a:endParaRPr lang="en-US" sz="155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0102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i="1" kern="1200" dirty="0">
                          <a:solidFill>
                            <a:schemeClr val="dk1"/>
                          </a:solidFill>
                          <a:effectLst/>
                          <a:latin typeface="+mn-lt"/>
                          <a:ea typeface="+mn-ea"/>
                          <a:cs typeface="+mn-cs"/>
                        </a:rPr>
                        <a:t>“</a:t>
                      </a:r>
                      <a:r>
                        <a:rPr lang="en-US" sz="1550" b="1" i="1" kern="1200" dirty="0">
                          <a:solidFill>
                            <a:schemeClr val="dk1"/>
                          </a:solidFill>
                          <a:effectLst/>
                          <a:latin typeface="+mn-lt"/>
                          <a:ea typeface="+mn-ea"/>
                          <a:cs typeface="+mn-cs"/>
                        </a:rPr>
                        <a:t>Every conference of our area should provide this opportunity</a:t>
                      </a:r>
                      <a:r>
                        <a:rPr lang="en-US" sz="1550" i="1" kern="1200" dirty="0">
                          <a:solidFill>
                            <a:schemeClr val="dk1"/>
                          </a:solidFill>
                          <a:effectLst/>
                          <a:latin typeface="+mn-lt"/>
                          <a:ea typeface="+mn-ea"/>
                          <a:cs typeface="+mn-cs"/>
                        </a:rPr>
                        <a:t>." </a:t>
                      </a:r>
                      <a:endParaRPr lang="en-US" sz="155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4416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i="1" kern="1200" dirty="0">
                          <a:solidFill>
                            <a:schemeClr val="dk1"/>
                          </a:solidFill>
                          <a:effectLst/>
                          <a:latin typeface="+mn-lt"/>
                          <a:ea typeface="+mn-ea"/>
                          <a:cs typeface="+mn-cs"/>
                        </a:rPr>
                        <a:t>“This was a great program! I have benefited from this two years in a row. I have a suggestion: </a:t>
                      </a:r>
                      <a:r>
                        <a:rPr lang="en-US" sz="1550" b="1" i="1" kern="1200" dirty="0">
                          <a:solidFill>
                            <a:schemeClr val="dk1"/>
                          </a:solidFill>
                          <a:effectLst/>
                          <a:latin typeface="+mn-lt"/>
                          <a:ea typeface="+mn-ea"/>
                          <a:cs typeface="+mn-cs"/>
                        </a:rPr>
                        <a:t>how about taking this mentorship experience throughout the year? </a:t>
                      </a:r>
                      <a:r>
                        <a:rPr lang="en-US" sz="1550" i="1" kern="1200" dirty="0">
                          <a:solidFill>
                            <a:schemeClr val="dk1"/>
                          </a:solidFill>
                          <a:effectLst/>
                          <a:latin typeface="+mn-lt"/>
                          <a:ea typeface="+mn-ea"/>
                          <a:cs typeface="+mn-cs"/>
                        </a:rPr>
                        <a:t>Instead of meeting our chosen mentor once a year, perhaps we can set up 4 phone/video calls a year with the same mentor. It will be useful to have a continued relationship and will also help mentors see the impact of their mentorship better." </a:t>
                      </a:r>
                      <a:endParaRPr lang="en-US" sz="155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20180288"/>
                  </a:ext>
                </a:extLst>
              </a:tr>
            </a:tbl>
          </a:graphicData>
        </a:graphic>
      </p:graphicFrame>
      <p:pic>
        <p:nvPicPr>
          <p:cNvPr id="1025" name="Picture 1" descr="page3image27120128">
            <a:extLst>
              <a:ext uri="{FF2B5EF4-FFF2-40B4-BE49-F238E27FC236}">
                <a16:creationId xmlns:a16="http://schemas.microsoft.com/office/drawing/2014/main" id="{BF239441-52F6-4B4D-A20D-C3D33AEA9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3image27120128">
            <a:extLst>
              <a:ext uri="{FF2B5EF4-FFF2-40B4-BE49-F238E27FC236}">
                <a16:creationId xmlns:a16="http://schemas.microsoft.com/office/drawing/2014/main" id="{9EAD4F70-4EFD-894A-9009-504521629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3image27120128">
            <a:extLst>
              <a:ext uri="{FF2B5EF4-FFF2-40B4-BE49-F238E27FC236}">
                <a16:creationId xmlns:a16="http://schemas.microsoft.com/office/drawing/2014/main" id="{E00A6EEF-4AA0-544C-A9C0-04E561274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3image27120128">
            <a:extLst>
              <a:ext uri="{FF2B5EF4-FFF2-40B4-BE49-F238E27FC236}">
                <a16:creationId xmlns:a16="http://schemas.microsoft.com/office/drawing/2014/main" id="{51A49C9B-71D7-E445-B87F-4274F1D13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0" cy="127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C0FF94E-1CC0-4F47-A502-31EDB388BC98}"/>
              </a:ext>
            </a:extLst>
          </p:cNvPr>
          <p:cNvSpPr>
            <a:spLocks noGrp="1"/>
          </p:cNvSpPr>
          <p:nvPr>
            <p:ph type="sldNum" sz="quarter" idx="12"/>
          </p:nvPr>
        </p:nvSpPr>
        <p:spPr/>
        <p:txBody>
          <a:bodyPr/>
          <a:lstStyle/>
          <a:p>
            <a:fld id="{35FF943C-6A86-DD4A-B4DD-C7D91C640C18}" type="slidenum">
              <a:rPr lang="en-US" smtClean="0"/>
              <a:t>10</a:t>
            </a:fld>
            <a:endParaRPr lang="en-US"/>
          </a:p>
        </p:txBody>
      </p:sp>
    </p:spTree>
    <p:extLst>
      <p:ext uri="{BB962C8B-B14F-4D97-AF65-F5344CB8AC3E}">
        <p14:creationId xmlns:p14="http://schemas.microsoft.com/office/powerpoint/2010/main" val="105293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B9A7-54B1-AC43-85E0-748A4DA3EF10}"/>
              </a:ext>
            </a:extLst>
          </p:cNvPr>
          <p:cNvSpPr>
            <a:spLocks noGrp="1"/>
          </p:cNvSpPr>
          <p:nvPr>
            <p:ph type="title"/>
          </p:nvPr>
        </p:nvSpPr>
        <p:spPr/>
        <p:txBody>
          <a:bodyPr/>
          <a:lstStyle/>
          <a:p>
            <a:r>
              <a:rPr lang="en-US" dirty="0" err="1"/>
              <a:t>MaSS</a:t>
            </a:r>
            <a:r>
              <a:rPr lang="en-US" dirty="0"/>
              <a:t> @ MICRO 2020 Feedback</a:t>
            </a:r>
          </a:p>
        </p:txBody>
      </p:sp>
      <p:pic>
        <p:nvPicPr>
          <p:cNvPr id="5" name="Content Placeholder 4">
            <a:extLst>
              <a:ext uri="{FF2B5EF4-FFF2-40B4-BE49-F238E27FC236}">
                <a16:creationId xmlns:a16="http://schemas.microsoft.com/office/drawing/2014/main" id="{D9C0C4D5-1A66-3147-B394-77023A9AE2E3}"/>
              </a:ext>
            </a:extLst>
          </p:cNvPr>
          <p:cNvPicPr>
            <a:picLocks noGrp="1" noChangeAspect="1"/>
          </p:cNvPicPr>
          <p:nvPr>
            <p:ph sz="half" idx="1"/>
          </p:nvPr>
        </p:nvPicPr>
        <p:blipFill>
          <a:blip r:embed="rId3"/>
          <a:stretch>
            <a:fillRect/>
          </a:stretch>
        </p:blipFill>
        <p:spPr>
          <a:xfrm>
            <a:off x="838200" y="2149065"/>
            <a:ext cx="5181600" cy="3704457"/>
          </a:xfrm>
        </p:spPr>
      </p:pic>
      <p:sp>
        <p:nvSpPr>
          <p:cNvPr id="3" name="Content Placeholder 2">
            <a:extLst>
              <a:ext uri="{FF2B5EF4-FFF2-40B4-BE49-F238E27FC236}">
                <a16:creationId xmlns:a16="http://schemas.microsoft.com/office/drawing/2014/main" id="{779C5277-D041-B646-9BDF-9B02F0A3D09C}"/>
              </a:ext>
            </a:extLst>
          </p:cNvPr>
          <p:cNvSpPr>
            <a:spLocks noGrp="1"/>
          </p:cNvSpPr>
          <p:nvPr>
            <p:ph sz="half" idx="2"/>
          </p:nvPr>
        </p:nvSpPr>
        <p:spPr/>
        <p:txBody>
          <a:bodyPr/>
          <a:lstStyle/>
          <a:p>
            <a:r>
              <a:rPr lang="en-US" dirty="0"/>
              <a:t>Anonymous survey, 11 mentors and 19 mentees</a:t>
            </a:r>
          </a:p>
          <a:p>
            <a:endParaRPr lang="en-US" sz="1050" dirty="0"/>
          </a:p>
          <a:p>
            <a:pPr marL="0" indent="0">
              <a:buNone/>
            </a:pPr>
            <a:r>
              <a:rPr lang="en-US" dirty="0"/>
              <a:t>73% of mentors</a:t>
            </a:r>
          </a:p>
          <a:p>
            <a:pPr marL="0" indent="0">
              <a:buNone/>
            </a:pPr>
            <a:r>
              <a:rPr lang="en-US" dirty="0"/>
              <a:t>90% of mentees</a:t>
            </a:r>
          </a:p>
          <a:p>
            <a:endParaRPr lang="en-US" dirty="0"/>
          </a:p>
          <a:p>
            <a:r>
              <a:rPr lang="en-US" dirty="0"/>
              <a:t>All mentors and mentees indicate they would participate in future </a:t>
            </a:r>
            <a:r>
              <a:rPr lang="en-US" dirty="0" err="1"/>
              <a:t>MaSS</a:t>
            </a:r>
            <a:r>
              <a:rPr lang="en-US" dirty="0"/>
              <a:t> iterations</a:t>
            </a:r>
          </a:p>
          <a:p>
            <a:endParaRPr lang="en-US" dirty="0"/>
          </a:p>
        </p:txBody>
      </p:sp>
      <p:sp>
        <p:nvSpPr>
          <p:cNvPr id="6" name="Right Brace 5">
            <a:extLst>
              <a:ext uri="{FF2B5EF4-FFF2-40B4-BE49-F238E27FC236}">
                <a16:creationId xmlns:a16="http://schemas.microsoft.com/office/drawing/2014/main" id="{30A19E39-9E06-AE4F-BAFC-B9C80FE81365}"/>
              </a:ext>
            </a:extLst>
          </p:cNvPr>
          <p:cNvSpPr/>
          <p:nvPr/>
        </p:nvSpPr>
        <p:spPr>
          <a:xfrm>
            <a:off x="8711247" y="2912165"/>
            <a:ext cx="347870" cy="1172818"/>
          </a:xfrm>
          <a:prstGeom prst="rightBrace">
            <a:avLst>
              <a:gd name="adj1" fmla="val 79761"/>
              <a:gd name="adj2" fmla="val 50709"/>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endParaRPr>
          </a:p>
        </p:txBody>
      </p:sp>
      <p:sp>
        <p:nvSpPr>
          <p:cNvPr id="7" name="TextBox 6">
            <a:extLst>
              <a:ext uri="{FF2B5EF4-FFF2-40B4-BE49-F238E27FC236}">
                <a16:creationId xmlns:a16="http://schemas.microsoft.com/office/drawing/2014/main" id="{C7AA6D02-C378-8F4C-8EF6-A4353C971037}"/>
              </a:ext>
            </a:extLst>
          </p:cNvPr>
          <p:cNvSpPr txBox="1"/>
          <p:nvPr/>
        </p:nvSpPr>
        <p:spPr>
          <a:xfrm>
            <a:off x="9163878" y="3053257"/>
            <a:ext cx="2544417" cy="830997"/>
          </a:xfrm>
          <a:prstGeom prst="rect">
            <a:avLst/>
          </a:prstGeom>
          <a:noFill/>
        </p:spPr>
        <p:txBody>
          <a:bodyPr wrap="square" rtlCol="0">
            <a:spAutoFit/>
          </a:bodyPr>
          <a:lstStyle/>
          <a:p>
            <a:pPr algn="ctr"/>
            <a:r>
              <a:rPr lang="en-US" sz="2400" dirty="0"/>
              <a:t>“</a:t>
            </a:r>
            <a:r>
              <a:rPr lang="en-US" sz="2400" dirty="0" err="1"/>
              <a:t>MaSS</a:t>
            </a:r>
            <a:r>
              <a:rPr lang="en-US" sz="2400" dirty="0"/>
              <a:t> interactions are (very) useful!”</a:t>
            </a:r>
          </a:p>
        </p:txBody>
      </p:sp>
      <p:sp>
        <p:nvSpPr>
          <p:cNvPr id="8" name="Slide Number Placeholder 7">
            <a:extLst>
              <a:ext uri="{FF2B5EF4-FFF2-40B4-BE49-F238E27FC236}">
                <a16:creationId xmlns:a16="http://schemas.microsoft.com/office/drawing/2014/main" id="{AC203E7A-789B-7E4F-A25F-A684280E8CA2}"/>
              </a:ext>
            </a:extLst>
          </p:cNvPr>
          <p:cNvSpPr>
            <a:spLocks noGrp="1"/>
          </p:cNvSpPr>
          <p:nvPr>
            <p:ph type="sldNum" sz="quarter" idx="4294967295"/>
          </p:nvPr>
        </p:nvSpPr>
        <p:spPr>
          <a:xfrm>
            <a:off x="8610600" y="6356350"/>
            <a:ext cx="2743200" cy="365125"/>
          </a:xfrm>
        </p:spPr>
        <p:txBody>
          <a:bodyPr/>
          <a:lstStyle/>
          <a:p>
            <a:fld id="{35FF943C-6A86-DD4A-B4DD-C7D91C640C18}" type="slidenum">
              <a:rPr lang="en-US" smtClean="0"/>
              <a:t>11</a:t>
            </a:fld>
            <a:endParaRPr lang="en-US"/>
          </a:p>
        </p:txBody>
      </p:sp>
    </p:spTree>
    <p:extLst>
      <p:ext uri="{BB962C8B-B14F-4D97-AF65-F5344CB8AC3E}">
        <p14:creationId xmlns:p14="http://schemas.microsoft.com/office/powerpoint/2010/main" val="157153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B9A7-54B1-AC43-85E0-748A4DA3EF10}"/>
              </a:ext>
            </a:extLst>
          </p:cNvPr>
          <p:cNvSpPr>
            <a:spLocks noGrp="1"/>
          </p:cNvSpPr>
          <p:nvPr>
            <p:ph type="title"/>
          </p:nvPr>
        </p:nvSpPr>
        <p:spPr/>
        <p:txBody>
          <a:bodyPr/>
          <a:lstStyle/>
          <a:p>
            <a:r>
              <a:rPr lang="en-US" dirty="0" err="1"/>
              <a:t>MaSS</a:t>
            </a:r>
            <a:r>
              <a:rPr lang="en-US" dirty="0"/>
              <a:t> @ MICRO 2020 Feedback</a:t>
            </a:r>
          </a:p>
        </p:txBody>
      </p:sp>
      <p:pic>
        <p:nvPicPr>
          <p:cNvPr id="11" name="Content Placeholder 10">
            <a:extLst>
              <a:ext uri="{FF2B5EF4-FFF2-40B4-BE49-F238E27FC236}">
                <a16:creationId xmlns:a16="http://schemas.microsoft.com/office/drawing/2014/main" id="{87633E4C-6BA2-DB4A-9815-A0DE99B2306E}"/>
              </a:ext>
            </a:extLst>
          </p:cNvPr>
          <p:cNvPicPr>
            <a:picLocks noGrp="1" noChangeAspect="1"/>
          </p:cNvPicPr>
          <p:nvPr>
            <p:ph idx="1"/>
          </p:nvPr>
        </p:nvPicPr>
        <p:blipFill>
          <a:blip r:embed="rId3"/>
          <a:stretch>
            <a:fillRect/>
          </a:stretch>
        </p:blipFill>
        <p:spPr>
          <a:xfrm>
            <a:off x="2436502" y="1482532"/>
            <a:ext cx="7318995" cy="4918786"/>
          </a:xfrm>
        </p:spPr>
      </p:pic>
      <p:sp>
        <p:nvSpPr>
          <p:cNvPr id="14" name="Right Arrow 13">
            <a:extLst>
              <a:ext uri="{FF2B5EF4-FFF2-40B4-BE49-F238E27FC236}">
                <a16:creationId xmlns:a16="http://schemas.microsoft.com/office/drawing/2014/main" id="{F4CE513E-811B-2E4D-A916-DD4F68D14A99}"/>
              </a:ext>
            </a:extLst>
          </p:cNvPr>
          <p:cNvSpPr/>
          <p:nvPr/>
        </p:nvSpPr>
        <p:spPr>
          <a:xfrm rot="2124471">
            <a:off x="3656429" y="4651225"/>
            <a:ext cx="782883" cy="348793"/>
          </a:xfrm>
          <a:prstGeom prst="rightArrow">
            <a:avLst>
              <a:gd name="adj1" fmla="val 35916"/>
              <a:gd name="adj2" fmla="val 69988"/>
            </a:avLst>
          </a:prstGeom>
          <a:solidFill>
            <a:srgbClr val="B11E41"/>
          </a:solidFill>
          <a:ln>
            <a:solidFill>
              <a:srgbClr val="B01E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4C6B407-9709-DE43-A4C4-797584AE8442}"/>
              </a:ext>
            </a:extLst>
          </p:cNvPr>
          <p:cNvSpPr/>
          <p:nvPr/>
        </p:nvSpPr>
        <p:spPr>
          <a:xfrm rot="2124471">
            <a:off x="2045061" y="4651226"/>
            <a:ext cx="782883" cy="348793"/>
          </a:xfrm>
          <a:prstGeom prst="rightArrow">
            <a:avLst>
              <a:gd name="adj1" fmla="val 35916"/>
              <a:gd name="adj2" fmla="val 69988"/>
            </a:avLst>
          </a:prstGeom>
          <a:solidFill>
            <a:srgbClr val="B11E41"/>
          </a:solidFill>
          <a:ln>
            <a:solidFill>
              <a:srgbClr val="B01E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CBD48AFC-B981-5F4F-BA87-AB3A0D7F450F}"/>
              </a:ext>
            </a:extLst>
          </p:cNvPr>
          <p:cNvSpPr/>
          <p:nvPr/>
        </p:nvSpPr>
        <p:spPr>
          <a:xfrm rot="12497579">
            <a:off x="5937325" y="2009750"/>
            <a:ext cx="623609" cy="320259"/>
          </a:xfrm>
          <a:prstGeom prst="rightArrow">
            <a:avLst>
              <a:gd name="adj1" fmla="val 35916"/>
              <a:gd name="adj2" fmla="val 69988"/>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1498FDDF-D8E1-5B42-B9FA-38A3B5892E81}"/>
              </a:ext>
            </a:extLst>
          </p:cNvPr>
          <p:cNvSpPr/>
          <p:nvPr/>
        </p:nvSpPr>
        <p:spPr>
          <a:xfrm rot="12497579">
            <a:off x="6735767" y="5481821"/>
            <a:ext cx="623609" cy="320259"/>
          </a:xfrm>
          <a:prstGeom prst="rightArrow">
            <a:avLst>
              <a:gd name="adj1" fmla="val 35916"/>
              <a:gd name="adj2" fmla="val 69988"/>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6D80C36B-CE85-2F48-AF15-5A234DF1D1ED}"/>
              </a:ext>
            </a:extLst>
          </p:cNvPr>
          <p:cNvSpPr/>
          <p:nvPr/>
        </p:nvSpPr>
        <p:spPr>
          <a:xfrm rot="11766284">
            <a:off x="8655917" y="1769411"/>
            <a:ext cx="623609" cy="320259"/>
          </a:xfrm>
          <a:prstGeom prst="rightArrow">
            <a:avLst>
              <a:gd name="adj1" fmla="val 35916"/>
              <a:gd name="adj2" fmla="val 69988"/>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061F5828-9DC5-2546-AAD3-BD2DAC14DAE5}"/>
              </a:ext>
            </a:extLst>
          </p:cNvPr>
          <p:cNvSpPr/>
          <p:nvPr/>
        </p:nvSpPr>
        <p:spPr>
          <a:xfrm rot="11766284">
            <a:off x="8616161" y="3418598"/>
            <a:ext cx="623609" cy="320259"/>
          </a:xfrm>
          <a:prstGeom prst="rightArrow">
            <a:avLst>
              <a:gd name="adj1" fmla="val 35916"/>
              <a:gd name="adj2" fmla="val 69988"/>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2870BC77-82F2-3245-9D4F-97F1B92F6B37}"/>
              </a:ext>
            </a:extLst>
          </p:cNvPr>
          <p:cNvSpPr/>
          <p:nvPr/>
        </p:nvSpPr>
        <p:spPr>
          <a:xfrm rot="11766284">
            <a:off x="9443693" y="5193031"/>
            <a:ext cx="623609" cy="320259"/>
          </a:xfrm>
          <a:prstGeom prst="rightArrow">
            <a:avLst>
              <a:gd name="adj1" fmla="val 35916"/>
              <a:gd name="adj2" fmla="val 69988"/>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249DFC40-D81C-0745-A32D-061CA73B4C20}"/>
              </a:ext>
            </a:extLst>
          </p:cNvPr>
          <p:cNvSpPr/>
          <p:nvPr/>
        </p:nvSpPr>
        <p:spPr>
          <a:xfrm rot="12018303">
            <a:off x="4280449" y="2054541"/>
            <a:ext cx="782883" cy="348793"/>
          </a:xfrm>
          <a:prstGeom prst="rightArrow">
            <a:avLst>
              <a:gd name="adj1" fmla="val 35916"/>
              <a:gd name="adj2" fmla="val 69988"/>
            </a:avLst>
          </a:prstGeom>
          <a:solidFill>
            <a:srgbClr val="B11E41"/>
          </a:solidFill>
          <a:ln>
            <a:solidFill>
              <a:srgbClr val="B01E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21">
            <a:extLst>
              <a:ext uri="{FF2B5EF4-FFF2-40B4-BE49-F238E27FC236}">
                <a16:creationId xmlns:a16="http://schemas.microsoft.com/office/drawing/2014/main" id="{FB60C389-C570-FE4F-B6BC-517BA4F0EB8F}"/>
              </a:ext>
            </a:extLst>
          </p:cNvPr>
          <p:cNvSpPr>
            <a:spLocks noGrp="1"/>
          </p:cNvSpPr>
          <p:nvPr>
            <p:ph type="sldNum" sz="quarter" idx="12"/>
          </p:nvPr>
        </p:nvSpPr>
        <p:spPr/>
        <p:txBody>
          <a:bodyPr/>
          <a:lstStyle/>
          <a:p>
            <a:fld id="{35FF943C-6A86-DD4A-B4DD-C7D91C640C18}" type="slidenum">
              <a:rPr lang="en-US" smtClean="0"/>
              <a:t>12</a:t>
            </a:fld>
            <a:endParaRPr lang="en-US"/>
          </a:p>
        </p:txBody>
      </p:sp>
    </p:spTree>
    <p:extLst>
      <p:ext uri="{BB962C8B-B14F-4D97-AF65-F5344CB8AC3E}">
        <p14:creationId xmlns:p14="http://schemas.microsoft.com/office/powerpoint/2010/main" val="13828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75D0-BBA8-8E4F-8DC3-8BB47D59E745}"/>
              </a:ext>
            </a:extLst>
          </p:cNvPr>
          <p:cNvSpPr>
            <a:spLocks noGrp="1"/>
          </p:cNvSpPr>
          <p:nvPr>
            <p:ph type="title"/>
          </p:nvPr>
        </p:nvSpPr>
        <p:spPr>
          <a:xfrm>
            <a:off x="838200" y="365125"/>
            <a:ext cx="10515600" cy="1325563"/>
          </a:xfrm>
        </p:spPr>
        <p:txBody>
          <a:bodyPr/>
          <a:lstStyle/>
          <a:p>
            <a:r>
              <a:rPr lang="en-US" dirty="0" err="1"/>
              <a:t>MaSS</a:t>
            </a:r>
            <a:r>
              <a:rPr lang="en-US" dirty="0"/>
              <a:t> Suggestions</a:t>
            </a:r>
          </a:p>
        </p:txBody>
      </p:sp>
      <p:graphicFrame>
        <p:nvGraphicFramePr>
          <p:cNvPr id="8" name="Content Placeholder 7">
            <a:extLst>
              <a:ext uri="{FF2B5EF4-FFF2-40B4-BE49-F238E27FC236}">
                <a16:creationId xmlns:a16="http://schemas.microsoft.com/office/drawing/2014/main" id="{BC7A2647-5A66-5243-8693-9518FFF119AA}"/>
              </a:ext>
            </a:extLst>
          </p:cNvPr>
          <p:cNvGraphicFramePr>
            <a:graphicFrameLocks noGrp="1"/>
          </p:cNvGraphicFramePr>
          <p:nvPr>
            <p:ph idx="1"/>
            <p:extLst>
              <p:ext uri="{D42A27DB-BD31-4B8C-83A1-F6EECF244321}">
                <p14:modId xmlns:p14="http://schemas.microsoft.com/office/powerpoint/2010/main" val="2878425841"/>
              </p:ext>
            </p:extLst>
          </p:nvPr>
        </p:nvGraphicFramePr>
        <p:xfrm>
          <a:off x="2065020" y="1516517"/>
          <a:ext cx="8061960" cy="4485640"/>
        </p:xfrm>
        <a:graphic>
          <a:graphicData uri="http://schemas.openxmlformats.org/drawingml/2006/table">
            <a:tbl>
              <a:tblPr firstRow="1" bandRow="1">
                <a:tableStyleId>{5C22544A-7EE6-4342-B048-85BDC9FD1C3A}</a:tableStyleId>
              </a:tblPr>
              <a:tblGrid>
                <a:gridCol w="1313906">
                  <a:extLst>
                    <a:ext uri="{9D8B030D-6E8A-4147-A177-3AD203B41FA5}">
                      <a16:colId xmlns:a16="http://schemas.microsoft.com/office/drawing/2014/main" val="1054970194"/>
                    </a:ext>
                  </a:extLst>
                </a:gridCol>
                <a:gridCol w="6748054">
                  <a:extLst>
                    <a:ext uri="{9D8B030D-6E8A-4147-A177-3AD203B41FA5}">
                      <a16:colId xmlns:a16="http://schemas.microsoft.com/office/drawing/2014/main" val="333951979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Suggestion</a:t>
                      </a:r>
                      <a:endParaRPr lang="en-US" sz="1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rPr>
                        <a:t>Written Feedback</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638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mn-lt"/>
                          <a:ea typeface="+mn-ea"/>
                          <a:cs typeface="+mn-cs"/>
                        </a:rPr>
                        <a:t>“I can’t remember what the registration as a mentor was like, so excuse me if this was already done. I think it might be useful for the mentors to broadly select their fields (e.g. security, GPUs, </a:t>
                      </a:r>
                      <a:r>
                        <a:rPr lang="en-US" sz="1800" i="1" kern="1200" dirty="0" err="1">
                          <a:solidFill>
                            <a:schemeClr val="dk1"/>
                          </a:solidFill>
                          <a:effectLst/>
                          <a:latin typeface="+mn-lt"/>
                          <a:ea typeface="+mn-ea"/>
                          <a:cs typeface="+mn-cs"/>
                        </a:rPr>
                        <a:t>microarch</a:t>
                      </a:r>
                      <a:r>
                        <a:rPr lang="en-US" sz="1800" i="1" kern="1200" dirty="0">
                          <a:solidFill>
                            <a:schemeClr val="dk1"/>
                          </a:solidFill>
                          <a:effectLst/>
                          <a:latin typeface="+mn-lt"/>
                          <a:ea typeface="+mn-ea"/>
                          <a:cs typeface="+mn-cs"/>
                        </a:rPr>
                        <a:t>, etc.) and then </a:t>
                      </a:r>
                      <a:r>
                        <a:rPr lang="en-US" sz="1800" b="1" i="1" kern="1200" dirty="0">
                          <a:solidFill>
                            <a:schemeClr val="dk1"/>
                          </a:solidFill>
                          <a:effectLst/>
                          <a:latin typeface="+mn-lt"/>
                          <a:ea typeface="+mn-ea"/>
                          <a:cs typeface="+mn-cs"/>
                        </a:rPr>
                        <a:t>the mentees could select which field they’d like to match with</a:t>
                      </a:r>
                      <a:r>
                        <a:rPr lang="en-US" sz="1800" i="1" kern="1200" dirty="0">
                          <a:solidFill>
                            <a:schemeClr val="dk1"/>
                          </a:solidFill>
                          <a:effectLst/>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8006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mn-lt"/>
                          <a:ea typeface="+mn-ea"/>
                          <a:cs typeface="+mn-cs"/>
                        </a:rPr>
                        <a:t>“Please ask mentees to schedule at least 30 minute long slots. </a:t>
                      </a:r>
                      <a:r>
                        <a:rPr lang="en-US" sz="1800" b="1" i="1" kern="1200" dirty="0">
                          <a:solidFill>
                            <a:schemeClr val="dk1"/>
                          </a:solidFill>
                          <a:effectLst/>
                          <a:latin typeface="+mn-lt"/>
                          <a:ea typeface="+mn-ea"/>
                          <a:cs typeface="+mn-cs"/>
                        </a:rPr>
                        <a:t>Any shorter, and the conversation is not productive</a:t>
                      </a:r>
                      <a:r>
                        <a:rPr lang="en-US" sz="1800" i="1" kern="1200" dirty="0">
                          <a:solidFill>
                            <a:schemeClr val="dk1"/>
                          </a:solidFill>
                          <a:effectLst/>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8145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mn-lt"/>
                          <a:ea typeface="+mn-ea"/>
                          <a:cs typeface="+mn-cs"/>
                        </a:rPr>
                        <a:t>“MASS was an amazing initiative and I will continue to participate in it in future conferences as much as possible. Another addition (not modification) to MASS can be </a:t>
                      </a:r>
                      <a:r>
                        <a:rPr lang="en-US" sz="1800" b="1" i="1" kern="1200" dirty="0">
                          <a:solidFill>
                            <a:schemeClr val="dk1"/>
                          </a:solidFill>
                          <a:effectLst/>
                          <a:latin typeface="+mn-lt"/>
                          <a:ea typeface="+mn-ea"/>
                          <a:cs typeface="+mn-cs"/>
                        </a:rPr>
                        <a:t>Meet a Group of Students - where 4 students are paired and they get to have a group chat</a:t>
                      </a:r>
                      <a:r>
                        <a:rPr lang="en-US" sz="1800" i="1" kern="1200" dirty="0">
                          <a:solidFill>
                            <a:schemeClr val="dk1"/>
                          </a:solidFill>
                          <a:effectLst/>
                          <a:latin typeface="+mn-lt"/>
                          <a:ea typeface="+mn-ea"/>
                          <a:cs typeface="+mn-cs"/>
                        </a:rPr>
                        <a:t>, this essentially provides an opportunity to network with more people at once (it may or may not be based on mutual interests as architecture itself is the mutual interest)."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5730761"/>
                  </a:ext>
                </a:extLst>
              </a:tr>
            </a:tbl>
          </a:graphicData>
        </a:graphic>
      </p:graphicFrame>
      <p:sp>
        <p:nvSpPr>
          <p:cNvPr id="3" name="Slide Number Placeholder 2">
            <a:extLst>
              <a:ext uri="{FF2B5EF4-FFF2-40B4-BE49-F238E27FC236}">
                <a16:creationId xmlns:a16="http://schemas.microsoft.com/office/drawing/2014/main" id="{6CF0F790-416C-984B-8E7B-A74BE5CFDA27}"/>
              </a:ext>
            </a:extLst>
          </p:cNvPr>
          <p:cNvSpPr>
            <a:spLocks noGrp="1"/>
          </p:cNvSpPr>
          <p:nvPr>
            <p:ph type="sldNum" sz="quarter" idx="12"/>
          </p:nvPr>
        </p:nvSpPr>
        <p:spPr/>
        <p:txBody>
          <a:bodyPr/>
          <a:lstStyle/>
          <a:p>
            <a:fld id="{35FF943C-6A86-DD4A-B4DD-C7D91C640C18}" type="slidenum">
              <a:rPr lang="en-US" smtClean="0"/>
              <a:t>13</a:t>
            </a:fld>
            <a:endParaRPr lang="en-US"/>
          </a:p>
        </p:txBody>
      </p:sp>
    </p:spTree>
    <p:extLst>
      <p:ext uri="{BB962C8B-B14F-4D97-AF65-F5344CB8AC3E}">
        <p14:creationId xmlns:p14="http://schemas.microsoft.com/office/powerpoint/2010/main" val="264102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F00E-5EE6-414D-916F-24B79E4869AF}"/>
              </a:ext>
            </a:extLst>
          </p:cNvPr>
          <p:cNvSpPr>
            <a:spLocks noGrp="1"/>
          </p:cNvSpPr>
          <p:nvPr>
            <p:ph type="title"/>
          </p:nvPr>
        </p:nvSpPr>
        <p:spPr/>
        <p:txBody>
          <a:bodyPr/>
          <a:lstStyle/>
          <a:p>
            <a:r>
              <a:rPr lang="en-US" dirty="0"/>
              <a:t>Organizational Challenges &amp; Learnings</a:t>
            </a:r>
          </a:p>
        </p:txBody>
      </p:sp>
      <p:sp>
        <p:nvSpPr>
          <p:cNvPr id="3" name="Content Placeholder 2">
            <a:extLst>
              <a:ext uri="{FF2B5EF4-FFF2-40B4-BE49-F238E27FC236}">
                <a16:creationId xmlns:a16="http://schemas.microsoft.com/office/drawing/2014/main" id="{E343E054-16AC-ED43-9AC1-757D666E41E1}"/>
              </a:ext>
            </a:extLst>
          </p:cNvPr>
          <p:cNvSpPr>
            <a:spLocks noGrp="1"/>
          </p:cNvSpPr>
          <p:nvPr>
            <p:ph idx="1"/>
          </p:nvPr>
        </p:nvSpPr>
        <p:spPr/>
        <p:txBody>
          <a:bodyPr/>
          <a:lstStyle/>
          <a:p>
            <a:r>
              <a:rPr lang="en-US" dirty="0"/>
              <a:t>Automation: For scalability and wide adoptability, it’s crucial to minimize administrative effort to organize programming </a:t>
            </a:r>
          </a:p>
          <a:p>
            <a:r>
              <a:rPr lang="en-US" dirty="0"/>
              <a:t>Matching Interests: For best engagement, it’s critical to match mentees with mentors of their preference, and with overlapping interests</a:t>
            </a:r>
          </a:p>
          <a:p>
            <a:r>
              <a:rPr lang="en-US" dirty="0"/>
              <a:t>Maintaining Engagement: Each iteration had shortage of mentors; more awareness about </a:t>
            </a:r>
            <a:r>
              <a:rPr lang="en-US" dirty="0" err="1"/>
              <a:t>MaSA</a:t>
            </a:r>
            <a:r>
              <a:rPr lang="en-US" dirty="0"/>
              <a:t> is necessary in community. With a match, even simple nudges mid-way through conferences also help meetings happen!</a:t>
            </a:r>
          </a:p>
        </p:txBody>
      </p:sp>
      <p:sp>
        <p:nvSpPr>
          <p:cNvPr id="4" name="Slide Number Placeholder 3">
            <a:extLst>
              <a:ext uri="{FF2B5EF4-FFF2-40B4-BE49-F238E27FC236}">
                <a16:creationId xmlns:a16="http://schemas.microsoft.com/office/drawing/2014/main" id="{0E80E90B-D577-8D42-B65A-0F5DC1657092}"/>
              </a:ext>
            </a:extLst>
          </p:cNvPr>
          <p:cNvSpPr>
            <a:spLocks noGrp="1"/>
          </p:cNvSpPr>
          <p:nvPr>
            <p:ph type="sldNum" sz="quarter" idx="12"/>
          </p:nvPr>
        </p:nvSpPr>
        <p:spPr/>
        <p:txBody>
          <a:bodyPr/>
          <a:lstStyle/>
          <a:p>
            <a:fld id="{35FF943C-6A86-DD4A-B4DD-C7D91C640C18}" type="slidenum">
              <a:rPr lang="en-US" smtClean="0"/>
              <a:t>14</a:t>
            </a:fld>
            <a:endParaRPr lang="en-US"/>
          </a:p>
        </p:txBody>
      </p:sp>
    </p:spTree>
    <p:extLst>
      <p:ext uri="{BB962C8B-B14F-4D97-AF65-F5344CB8AC3E}">
        <p14:creationId xmlns:p14="http://schemas.microsoft.com/office/powerpoint/2010/main" val="36310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1F3-B2F0-1E4B-860E-0C6B2A7C9289}"/>
              </a:ext>
            </a:extLst>
          </p:cNvPr>
          <p:cNvSpPr>
            <a:spLocks noGrp="1"/>
          </p:cNvSpPr>
          <p:nvPr>
            <p:ph type="title"/>
          </p:nvPr>
        </p:nvSpPr>
        <p:spPr/>
        <p:txBody>
          <a:bodyPr/>
          <a:lstStyle/>
          <a:p>
            <a:r>
              <a:rPr lang="en-US" dirty="0"/>
              <a:t>What is Mentoring?</a:t>
            </a:r>
          </a:p>
        </p:txBody>
      </p:sp>
      <p:sp>
        <p:nvSpPr>
          <p:cNvPr id="3" name="Content Placeholder 2">
            <a:extLst>
              <a:ext uri="{FF2B5EF4-FFF2-40B4-BE49-F238E27FC236}">
                <a16:creationId xmlns:a16="http://schemas.microsoft.com/office/drawing/2014/main" id="{013F085A-78A8-2A45-B32B-547D16092884}"/>
              </a:ext>
            </a:extLst>
          </p:cNvPr>
          <p:cNvSpPr>
            <a:spLocks noGrp="1"/>
          </p:cNvSpPr>
          <p:nvPr>
            <p:ph idx="1"/>
          </p:nvPr>
        </p:nvSpPr>
        <p:spPr/>
        <p:txBody>
          <a:bodyPr/>
          <a:lstStyle/>
          <a:p>
            <a:r>
              <a:rPr lang="en-US" dirty="0"/>
              <a:t>Intuitive, yet difficult to define… over 50 differing academic definitions!</a:t>
            </a:r>
          </a:p>
          <a:p>
            <a:r>
              <a:rPr lang="en-US" dirty="0"/>
              <a:t>Via Etymology: Mentoring is act between two people where the more experienced counsels the less experienced, usually younger, party</a:t>
            </a:r>
          </a:p>
          <a:p>
            <a:r>
              <a:rPr lang="en-US" dirty="0"/>
              <a:t>Ubiquitous; found to be beneficial in business, academics, </a:t>
            </a:r>
            <a:br>
              <a:rPr lang="en-US" dirty="0"/>
            </a:br>
            <a:r>
              <a:rPr lang="en-US" dirty="0"/>
              <a:t>and personal development</a:t>
            </a:r>
          </a:p>
        </p:txBody>
      </p:sp>
      <p:pic>
        <p:nvPicPr>
          <p:cNvPr id="5" name="Picture 4">
            <a:extLst>
              <a:ext uri="{FF2B5EF4-FFF2-40B4-BE49-F238E27FC236}">
                <a16:creationId xmlns:a16="http://schemas.microsoft.com/office/drawing/2014/main" id="{73B4D641-2D38-1D4E-9041-482821A2EF36}"/>
              </a:ext>
            </a:extLst>
          </p:cNvPr>
          <p:cNvPicPr>
            <a:picLocks noChangeAspect="1"/>
          </p:cNvPicPr>
          <p:nvPr/>
        </p:nvPicPr>
        <p:blipFill>
          <a:blip r:embed="rId2"/>
          <a:stretch>
            <a:fillRect/>
          </a:stretch>
        </p:blipFill>
        <p:spPr>
          <a:xfrm>
            <a:off x="7818765" y="4091079"/>
            <a:ext cx="3946267" cy="2085884"/>
          </a:xfrm>
          <a:prstGeom prst="rect">
            <a:avLst/>
          </a:prstGeom>
        </p:spPr>
      </p:pic>
      <p:sp>
        <p:nvSpPr>
          <p:cNvPr id="4" name="Slide Number Placeholder 3">
            <a:extLst>
              <a:ext uri="{FF2B5EF4-FFF2-40B4-BE49-F238E27FC236}">
                <a16:creationId xmlns:a16="http://schemas.microsoft.com/office/drawing/2014/main" id="{EDD2AF2A-8C3D-4545-8276-90FADF82A875}"/>
              </a:ext>
            </a:extLst>
          </p:cNvPr>
          <p:cNvSpPr>
            <a:spLocks noGrp="1"/>
          </p:cNvSpPr>
          <p:nvPr>
            <p:ph type="sldNum" sz="quarter" idx="12"/>
          </p:nvPr>
        </p:nvSpPr>
        <p:spPr/>
        <p:txBody>
          <a:bodyPr/>
          <a:lstStyle/>
          <a:p>
            <a:fld id="{35FF943C-6A86-DD4A-B4DD-C7D91C640C18}" type="slidenum">
              <a:rPr lang="en-US" smtClean="0"/>
              <a:t>15</a:t>
            </a:fld>
            <a:endParaRPr lang="en-US"/>
          </a:p>
        </p:txBody>
      </p:sp>
      <p:sp>
        <p:nvSpPr>
          <p:cNvPr id="6" name="TextBox 5">
            <a:extLst>
              <a:ext uri="{FF2B5EF4-FFF2-40B4-BE49-F238E27FC236}">
                <a16:creationId xmlns:a16="http://schemas.microsoft.com/office/drawing/2014/main" id="{AC64E8B6-4EF7-174D-A1DE-B0F4C2FEDFF3}"/>
              </a:ext>
            </a:extLst>
          </p:cNvPr>
          <p:cNvSpPr txBox="1"/>
          <p:nvPr/>
        </p:nvSpPr>
        <p:spPr>
          <a:xfrm>
            <a:off x="7364627" y="6078458"/>
            <a:ext cx="4827373" cy="369332"/>
          </a:xfrm>
          <a:prstGeom prst="rect">
            <a:avLst/>
          </a:prstGeom>
          <a:noFill/>
        </p:spPr>
        <p:txBody>
          <a:bodyPr wrap="square" rtlCol="0">
            <a:spAutoFit/>
          </a:bodyPr>
          <a:lstStyle/>
          <a:p>
            <a:pPr algn="ctr"/>
            <a:r>
              <a:rPr lang="en-US" dirty="0"/>
              <a:t>Athena and her wise owl on a Greek tetradrachm</a:t>
            </a:r>
          </a:p>
        </p:txBody>
      </p:sp>
    </p:spTree>
    <p:extLst>
      <p:ext uri="{BB962C8B-B14F-4D97-AF65-F5344CB8AC3E}">
        <p14:creationId xmlns:p14="http://schemas.microsoft.com/office/powerpoint/2010/main" val="297508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1F3-B2F0-1E4B-860E-0C6B2A7C9289}"/>
              </a:ext>
            </a:extLst>
          </p:cNvPr>
          <p:cNvSpPr>
            <a:spLocks noGrp="1"/>
          </p:cNvSpPr>
          <p:nvPr>
            <p:ph type="title"/>
          </p:nvPr>
        </p:nvSpPr>
        <p:spPr/>
        <p:txBody>
          <a:bodyPr/>
          <a:lstStyle/>
          <a:p>
            <a:r>
              <a:rPr lang="en-US" dirty="0"/>
              <a:t>Mentoring Benefits for Academia</a:t>
            </a:r>
          </a:p>
        </p:txBody>
      </p:sp>
      <p:sp>
        <p:nvSpPr>
          <p:cNvPr id="3" name="Content Placeholder 2">
            <a:extLst>
              <a:ext uri="{FF2B5EF4-FFF2-40B4-BE49-F238E27FC236}">
                <a16:creationId xmlns:a16="http://schemas.microsoft.com/office/drawing/2014/main" id="{013F085A-78A8-2A45-B32B-547D16092884}"/>
              </a:ext>
            </a:extLst>
          </p:cNvPr>
          <p:cNvSpPr>
            <a:spLocks noGrp="1"/>
          </p:cNvSpPr>
          <p:nvPr>
            <p:ph idx="1"/>
          </p:nvPr>
        </p:nvSpPr>
        <p:spPr/>
        <p:txBody>
          <a:bodyPr/>
          <a:lstStyle/>
          <a:p>
            <a:r>
              <a:rPr lang="en-US" dirty="0"/>
              <a:t>Correlates with presenting at conferences, publishing articles/book chapters, &amp; securing postgraduate funding</a:t>
            </a:r>
          </a:p>
          <a:p>
            <a:endParaRPr lang="en-US" sz="1100" dirty="0"/>
          </a:p>
          <a:p>
            <a:r>
              <a:rPr lang="en-US" dirty="0"/>
              <a:t>Generates cycle of mentorship for later student generations</a:t>
            </a:r>
          </a:p>
          <a:p>
            <a:endParaRPr lang="en-US" sz="1100" dirty="0"/>
          </a:p>
          <a:p>
            <a:r>
              <a:rPr lang="en-US" dirty="0"/>
              <a:t>Especially crucial for underrepresented and marginalized students:</a:t>
            </a:r>
          </a:p>
          <a:p>
            <a:pPr lvl="1"/>
            <a:r>
              <a:rPr lang="en-US" dirty="0"/>
              <a:t>Increased scholarly submissions, paper acceptances, conference attendance</a:t>
            </a:r>
          </a:p>
          <a:p>
            <a:pPr lvl="1"/>
            <a:r>
              <a:rPr lang="en-US" dirty="0"/>
              <a:t>Higher resulting GPAs, increased completed credit-hours, reduced attrition </a:t>
            </a:r>
          </a:p>
        </p:txBody>
      </p:sp>
      <p:sp>
        <p:nvSpPr>
          <p:cNvPr id="4" name="Slide Number Placeholder 3">
            <a:extLst>
              <a:ext uri="{FF2B5EF4-FFF2-40B4-BE49-F238E27FC236}">
                <a16:creationId xmlns:a16="http://schemas.microsoft.com/office/drawing/2014/main" id="{699092E4-6954-6E40-8C17-97437505D236}"/>
              </a:ext>
            </a:extLst>
          </p:cNvPr>
          <p:cNvSpPr>
            <a:spLocks noGrp="1"/>
          </p:cNvSpPr>
          <p:nvPr>
            <p:ph type="sldNum" sz="quarter" idx="12"/>
          </p:nvPr>
        </p:nvSpPr>
        <p:spPr/>
        <p:txBody>
          <a:bodyPr/>
          <a:lstStyle/>
          <a:p>
            <a:fld id="{35FF943C-6A86-DD4A-B4DD-C7D91C640C18}" type="slidenum">
              <a:rPr lang="en-US" smtClean="0"/>
              <a:t>16</a:t>
            </a:fld>
            <a:endParaRPr lang="en-US"/>
          </a:p>
        </p:txBody>
      </p:sp>
    </p:spTree>
    <p:extLst>
      <p:ext uri="{BB962C8B-B14F-4D97-AF65-F5344CB8AC3E}">
        <p14:creationId xmlns:p14="http://schemas.microsoft.com/office/powerpoint/2010/main" val="304059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BED1-9FB4-D948-B03E-3AD39D0413F8}"/>
              </a:ext>
            </a:extLst>
          </p:cNvPr>
          <p:cNvSpPr>
            <a:spLocks noGrp="1"/>
          </p:cNvSpPr>
          <p:nvPr>
            <p:ph type="title"/>
          </p:nvPr>
        </p:nvSpPr>
        <p:spPr/>
        <p:txBody>
          <a:bodyPr/>
          <a:lstStyle/>
          <a:p>
            <a:r>
              <a:rPr lang="en-US" dirty="0"/>
              <a:t>Types of Mentoring Support</a:t>
            </a:r>
          </a:p>
        </p:txBody>
      </p:sp>
      <p:sp>
        <p:nvSpPr>
          <p:cNvPr id="3" name="Content Placeholder 2">
            <a:extLst>
              <a:ext uri="{FF2B5EF4-FFF2-40B4-BE49-F238E27FC236}">
                <a16:creationId xmlns:a16="http://schemas.microsoft.com/office/drawing/2014/main" id="{5332798D-493C-374D-9737-073C38498BD9}"/>
              </a:ext>
            </a:extLst>
          </p:cNvPr>
          <p:cNvSpPr>
            <a:spLocks noGrp="1"/>
          </p:cNvSpPr>
          <p:nvPr>
            <p:ph idx="1"/>
          </p:nvPr>
        </p:nvSpPr>
        <p:spPr/>
        <p:txBody>
          <a:bodyPr/>
          <a:lstStyle/>
          <a:p>
            <a:r>
              <a:rPr lang="en-US" b="1" dirty="0"/>
              <a:t>Instrumental Support</a:t>
            </a:r>
            <a:r>
              <a:rPr lang="en-US" dirty="0"/>
              <a:t>: Concrete activities to help build mentee’s knowledge—raises mentee’s academic competence in field</a:t>
            </a:r>
          </a:p>
          <a:p>
            <a:endParaRPr lang="en-US" sz="1100" dirty="0"/>
          </a:p>
          <a:p>
            <a:r>
              <a:rPr lang="en-US" b="1" dirty="0"/>
              <a:t>Psychosocial Support</a:t>
            </a:r>
            <a:r>
              <a:rPr lang="en-US" dirty="0"/>
              <a:t>: Personal encouragement, counseling, and emotional support—builds mentee’s sense of competence and belonging</a:t>
            </a:r>
          </a:p>
          <a:p>
            <a:endParaRPr lang="en-US" sz="1100" dirty="0"/>
          </a:p>
          <a:p>
            <a:r>
              <a:rPr lang="en-US" b="1" dirty="0"/>
              <a:t>Networking Support</a:t>
            </a:r>
            <a:r>
              <a:rPr lang="en-US" dirty="0"/>
              <a:t>: Advocating for, expanding and including in academic network—creates opportunities for mentee in field </a:t>
            </a:r>
          </a:p>
        </p:txBody>
      </p:sp>
      <p:sp>
        <p:nvSpPr>
          <p:cNvPr id="4" name="Slide Number Placeholder 3">
            <a:extLst>
              <a:ext uri="{FF2B5EF4-FFF2-40B4-BE49-F238E27FC236}">
                <a16:creationId xmlns:a16="http://schemas.microsoft.com/office/drawing/2014/main" id="{64DCA6ED-AFDF-F345-9783-C9CD5CD5C803}"/>
              </a:ext>
            </a:extLst>
          </p:cNvPr>
          <p:cNvSpPr>
            <a:spLocks noGrp="1"/>
          </p:cNvSpPr>
          <p:nvPr>
            <p:ph type="sldNum" sz="quarter" idx="12"/>
          </p:nvPr>
        </p:nvSpPr>
        <p:spPr/>
        <p:txBody>
          <a:bodyPr/>
          <a:lstStyle/>
          <a:p>
            <a:fld id="{35FF943C-6A86-DD4A-B4DD-C7D91C640C18}" type="slidenum">
              <a:rPr lang="en-US" smtClean="0"/>
              <a:t>17</a:t>
            </a:fld>
            <a:endParaRPr lang="en-US"/>
          </a:p>
        </p:txBody>
      </p:sp>
      <p:pic>
        <p:nvPicPr>
          <p:cNvPr id="5" name="Picture 4">
            <a:extLst>
              <a:ext uri="{FF2B5EF4-FFF2-40B4-BE49-F238E27FC236}">
                <a16:creationId xmlns:a16="http://schemas.microsoft.com/office/drawing/2014/main" id="{D5E9306E-0E91-424E-A6A9-801F8B5A6BC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6711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4755-DB87-2C43-97B3-7CA98FA56000}"/>
              </a:ext>
            </a:extLst>
          </p:cNvPr>
          <p:cNvSpPr>
            <a:spLocks noGrp="1"/>
          </p:cNvSpPr>
          <p:nvPr>
            <p:ph type="title"/>
          </p:nvPr>
        </p:nvSpPr>
        <p:spPr/>
        <p:txBody>
          <a:bodyPr/>
          <a:lstStyle/>
          <a:p>
            <a:r>
              <a:rPr lang="en-US" dirty="0"/>
              <a:t>Need for Long-Term Mentoring</a:t>
            </a:r>
          </a:p>
        </p:txBody>
      </p:sp>
      <p:sp>
        <p:nvSpPr>
          <p:cNvPr id="3" name="Content Placeholder 2">
            <a:extLst>
              <a:ext uri="{FF2B5EF4-FFF2-40B4-BE49-F238E27FC236}">
                <a16:creationId xmlns:a16="http://schemas.microsoft.com/office/drawing/2014/main" id="{2A81EF1C-00D0-804A-BDCB-9B6361B135D7}"/>
              </a:ext>
            </a:extLst>
          </p:cNvPr>
          <p:cNvSpPr>
            <a:spLocks noGrp="1"/>
          </p:cNvSpPr>
          <p:nvPr>
            <p:ph idx="1"/>
          </p:nvPr>
        </p:nvSpPr>
        <p:spPr/>
        <p:txBody>
          <a:bodyPr/>
          <a:lstStyle/>
          <a:p>
            <a:r>
              <a:rPr lang="en-US" dirty="0"/>
              <a:t>Implicit assumption that academic research advisor is, by virtue of position, their advisees’ mentor. </a:t>
            </a:r>
            <a:r>
              <a:rPr lang="en-US" i="1" dirty="0"/>
              <a:t>Not so fast!</a:t>
            </a:r>
          </a:p>
          <a:p>
            <a:r>
              <a:rPr lang="en-US" dirty="0"/>
              <a:t>It’s fully possible for advisor-advisee relationship to </a:t>
            </a:r>
            <a:r>
              <a:rPr lang="en-US" u="sng" dirty="0"/>
              <a:t>fail</a:t>
            </a:r>
            <a:r>
              <a:rPr lang="en-US" dirty="0"/>
              <a:t> to manifest psychosocial support while still being academically successful!</a:t>
            </a:r>
          </a:p>
          <a:p>
            <a:r>
              <a:rPr lang="en-US" dirty="0"/>
              <a:t>If student does not have mentorship with advisor (or even lacks advisor), she/he may look elsewhere to develop connection…</a:t>
            </a:r>
          </a:p>
          <a:p>
            <a:endParaRPr lang="en-US" sz="1000" dirty="0"/>
          </a:p>
          <a:p>
            <a:pPr marL="0" indent="0" algn="ctr">
              <a:buNone/>
            </a:pPr>
            <a:r>
              <a:rPr lang="en-US" sz="3600" dirty="0"/>
              <a:t>There is a need for longer-term mentoring in our community!</a:t>
            </a:r>
          </a:p>
        </p:txBody>
      </p:sp>
      <p:sp>
        <p:nvSpPr>
          <p:cNvPr id="4" name="Slide Number Placeholder 3">
            <a:extLst>
              <a:ext uri="{FF2B5EF4-FFF2-40B4-BE49-F238E27FC236}">
                <a16:creationId xmlns:a16="http://schemas.microsoft.com/office/drawing/2014/main" id="{032D360C-F8F6-D04D-8A7F-60EE44655B21}"/>
              </a:ext>
            </a:extLst>
          </p:cNvPr>
          <p:cNvSpPr>
            <a:spLocks noGrp="1"/>
          </p:cNvSpPr>
          <p:nvPr>
            <p:ph type="sldNum" sz="quarter" idx="12"/>
          </p:nvPr>
        </p:nvSpPr>
        <p:spPr/>
        <p:txBody>
          <a:bodyPr/>
          <a:lstStyle/>
          <a:p>
            <a:fld id="{35FF943C-6A86-DD4A-B4DD-C7D91C640C18}" type="slidenum">
              <a:rPr lang="en-US" smtClean="0"/>
              <a:t>18</a:t>
            </a:fld>
            <a:endParaRPr lang="en-US"/>
          </a:p>
        </p:txBody>
      </p:sp>
    </p:spTree>
    <p:extLst>
      <p:ext uri="{BB962C8B-B14F-4D97-AF65-F5344CB8AC3E}">
        <p14:creationId xmlns:p14="http://schemas.microsoft.com/office/powerpoint/2010/main" val="34449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7D0D-96F0-9540-B243-DDD2E9052198}"/>
              </a:ext>
            </a:extLst>
          </p:cNvPr>
          <p:cNvSpPr>
            <a:spLocks noGrp="1"/>
          </p:cNvSpPr>
          <p:nvPr>
            <p:ph type="title"/>
          </p:nvPr>
        </p:nvSpPr>
        <p:spPr/>
        <p:txBody>
          <a:bodyPr/>
          <a:lstStyle/>
          <a:p>
            <a:r>
              <a:rPr lang="en-US" dirty="0"/>
              <a:t>Mentoring &amp; Computer Architecture</a:t>
            </a:r>
          </a:p>
        </p:txBody>
      </p:sp>
      <p:sp>
        <p:nvSpPr>
          <p:cNvPr id="3" name="Content Placeholder 2">
            <a:extLst>
              <a:ext uri="{FF2B5EF4-FFF2-40B4-BE49-F238E27FC236}">
                <a16:creationId xmlns:a16="http://schemas.microsoft.com/office/drawing/2014/main" id="{E28D0FC5-0A2A-C34E-9CEF-6858C0EEBF3D}"/>
              </a:ext>
            </a:extLst>
          </p:cNvPr>
          <p:cNvSpPr>
            <a:spLocks noGrp="1"/>
          </p:cNvSpPr>
          <p:nvPr>
            <p:ph idx="1"/>
          </p:nvPr>
        </p:nvSpPr>
        <p:spPr>
          <a:xfrm>
            <a:off x="838200" y="1825625"/>
            <a:ext cx="10515600" cy="3521438"/>
          </a:xfrm>
        </p:spPr>
        <p:txBody>
          <a:bodyPr>
            <a:normAutofit fontScale="92500" lnSpcReduction="10000"/>
          </a:bodyPr>
          <a:lstStyle/>
          <a:p>
            <a:r>
              <a:rPr lang="en-US" dirty="0"/>
              <a:t>Common yet powerful tool to support, engage, &amp; retain students</a:t>
            </a:r>
          </a:p>
          <a:p>
            <a:r>
              <a:rPr lang="en-US" b="1" dirty="0"/>
              <a:t>Definition</a:t>
            </a:r>
            <a:r>
              <a:rPr lang="en-US" dirty="0"/>
              <a:t>: Entity in a senior position taking on a supporting role of oversight and encouragement of a less experienced entity</a:t>
            </a:r>
          </a:p>
          <a:p>
            <a:r>
              <a:rPr lang="en-US" dirty="0"/>
              <a:t>Computer architecture community hosts assortment of mentoring programs geared toward:</a:t>
            </a:r>
          </a:p>
          <a:p>
            <a:pPr lvl="1"/>
            <a:r>
              <a:rPr lang="en-US" dirty="0"/>
              <a:t>women &amp; historically marginalized students</a:t>
            </a:r>
          </a:p>
          <a:p>
            <a:pPr lvl="1"/>
            <a:r>
              <a:rPr lang="en-US" dirty="0"/>
              <a:t>junior graduate students</a:t>
            </a:r>
          </a:p>
          <a:p>
            <a:pPr lvl="1"/>
            <a:r>
              <a:rPr lang="en-US" dirty="0"/>
              <a:t>undergraduates </a:t>
            </a:r>
          </a:p>
          <a:p>
            <a:r>
              <a:rPr lang="en-US" dirty="0"/>
              <a:t>COVID-19 ➔ Disadvantaging newer, younger members of community…</a:t>
            </a:r>
          </a:p>
          <a:p>
            <a:endParaRPr lang="en-US" dirty="0"/>
          </a:p>
        </p:txBody>
      </p:sp>
      <p:sp>
        <p:nvSpPr>
          <p:cNvPr id="5" name="TextBox 4">
            <a:extLst>
              <a:ext uri="{FF2B5EF4-FFF2-40B4-BE49-F238E27FC236}">
                <a16:creationId xmlns:a16="http://schemas.microsoft.com/office/drawing/2014/main" id="{1F774FF3-54A6-F842-A4C2-888BEDDED4E0}"/>
              </a:ext>
            </a:extLst>
          </p:cNvPr>
          <p:cNvSpPr txBox="1"/>
          <p:nvPr/>
        </p:nvSpPr>
        <p:spPr>
          <a:xfrm>
            <a:off x="1942010" y="5482000"/>
            <a:ext cx="9823270" cy="646331"/>
          </a:xfrm>
          <a:prstGeom prst="rect">
            <a:avLst/>
          </a:prstGeom>
          <a:noFill/>
        </p:spPr>
        <p:txBody>
          <a:bodyPr wrap="square" rtlCol="0">
            <a:spAutoFit/>
          </a:bodyPr>
          <a:lstStyle/>
          <a:p>
            <a:pPr algn="ctr"/>
            <a:r>
              <a:rPr lang="en-US" sz="3600" dirty="0">
                <a:latin typeface="+mj-lt"/>
              </a:rPr>
              <a:t>Mentoring programming more important than ever </a:t>
            </a:r>
          </a:p>
        </p:txBody>
      </p:sp>
      <p:sp>
        <p:nvSpPr>
          <p:cNvPr id="4" name="Slide Number Placeholder 3">
            <a:extLst>
              <a:ext uri="{FF2B5EF4-FFF2-40B4-BE49-F238E27FC236}">
                <a16:creationId xmlns:a16="http://schemas.microsoft.com/office/drawing/2014/main" id="{EABD109D-FF61-3F42-92F7-544199FB1F29}"/>
              </a:ext>
            </a:extLst>
          </p:cNvPr>
          <p:cNvSpPr>
            <a:spLocks noGrp="1"/>
          </p:cNvSpPr>
          <p:nvPr>
            <p:ph type="sldNum" sz="quarter" idx="12"/>
          </p:nvPr>
        </p:nvSpPr>
        <p:spPr/>
        <p:txBody>
          <a:bodyPr/>
          <a:lstStyle/>
          <a:p>
            <a:fld id="{35FF943C-6A86-DD4A-B4DD-C7D91C640C18}" type="slidenum">
              <a:rPr lang="en-US" smtClean="0"/>
              <a:t>2</a:t>
            </a:fld>
            <a:endParaRPr lang="en-US"/>
          </a:p>
        </p:txBody>
      </p:sp>
    </p:spTree>
    <p:extLst>
      <p:ext uri="{BB962C8B-B14F-4D97-AF65-F5344CB8AC3E}">
        <p14:creationId xmlns:p14="http://schemas.microsoft.com/office/powerpoint/2010/main" val="400704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0BC4-0BD9-4546-90F9-F64CBBE0AF4B}"/>
              </a:ext>
            </a:extLst>
          </p:cNvPr>
          <p:cNvSpPr>
            <a:spLocks noGrp="1"/>
          </p:cNvSpPr>
          <p:nvPr>
            <p:ph type="title"/>
          </p:nvPr>
        </p:nvSpPr>
        <p:spPr/>
        <p:txBody>
          <a:bodyPr/>
          <a:lstStyle/>
          <a:p>
            <a:r>
              <a:rPr lang="en-US" dirty="0"/>
              <a:t>Current Mentoring Programming</a:t>
            </a:r>
          </a:p>
        </p:txBody>
      </p:sp>
      <p:graphicFrame>
        <p:nvGraphicFramePr>
          <p:cNvPr id="5" name="Table 4">
            <a:extLst>
              <a:ext uri="{FF2B5EF4-FFF2-40B4-BE49-F238E27FC236}">
                <a16:creationId xmlns:a16="http://schemas.microsoft.com/office/drawing/2014/main" id="{C5AAD097-6E7F-B944-86B4-E618E57CF161}"/>
              </a:ext>
            </a:extLst>
          </p:cNvPr>
          <p:cNvGraphicFramePr>
            <a:graphicFrameLocks noGrp="1"/>
          </p:cNvGraphicFramePr>
          <p:nvPr>
            <p:extLst>
              <p:ext uri="{D42A27DB-BD31-4B8C-83A1-F6EECF244321}">
                <p14:modId xmlns:p14="http://schemas.microsoft.com/office/powerpoint/2010/main" val="114636091"/>
              </p:ext>
            </p:extLst>
          </p:nvPr>
        </p:nvGraphicFramePr>
        <p:xfrm>
          <a:off x="717913" y="1700622"/>
          <a:ext cx="10756174" cy="3474720"/>
        </p:xfrm>
        <a:graphic>
          <a:graphicData uri="http://schemas.openxmlformats.org/drawingml/2006/table">
            <a:tbl>
              <a:tblPr firstRow="1" bandRow="1">
                <a:tableStyleId>{5C22544A-7EE6-4342-B048-85BDC9FD1C3A}</a:tableStyleId>
              </a:tblPr>
              <a:tblGrid>
                <a:gridCol w="4215031">
                  <a:extLst>
                    <a:ext uri="{9D8B030D-6E8A-4147-A177-3AD203B41FA5}">
                      <a16:colId xmlns:a16="http://schemas.microsoft.com/office/drawing/2014/main" val="3267274257"/>
                    </a:ext>
                  </a:extLst>
                </a:gridCol>
                <a:gridCol w="1405344">
                  <a:extLst>
                    <a:ext uri="{9D8B030D-6E8A-4147-A177-3AD203B41FA5}">
                      <a16:colId xmlns:a16="http://schemas.microsoft.com/office/drawing/2014/main" val="2161449228"/>
                    </a:ext>
                  </a:extLst>
                </a:gridCol>
                <a:gridCol w="2148760">
                  <a:extLst>
                    <a:ext uri="{9D8B030D-6E8A-4147-A177-3AD203B41FA5}">
                      <a16:colId xmlns:a16="http://schemas.microsoft.com/office/drawing/2014/main" val="2014451778"/>
                    </a:ext>
                  </a:extLst>
                </a:gridCol>
                <a:gridCol w="2987039">
                  <a:extLst>
                    <a:ext uri="{9D8B030D-6E8A-4147-A177-3AD203B41FA5}">
                      <a16:colId xmlns:a16="http://schemas.microsoft.com/office/drawing/2014/main" val="1728073221"/>
                    </a:ext>
                  </a:extLst>
                </a:gridCol>
              </a:tblGrid>
              <a:tr h="370840">
                <a:tc>
                  <a:txBody>
                    <a:bodyPr/>
                    <a:lstStyle/>
                    <a:p>
                      <a:pPr algn="ctr"/>
                      <a:r>
                        <a:rPr lang="en-US" sz="2400" dirty="0"/>
                        <a:t>Mentoring Program</a:t>
                      </a:r>
                    </a:p>
                  </a:txBody>
                  <a:tcPr anchor="ctr"/>
                </a:tc>
                <a:tc>
                  <a:txBody>
                    <a:bodyPr/>
                    <a:lstStyle/>
                    <a:p>
                      <a:pPr algn="l"/>
                      <a:r>
                        <a:rPr lang="en-US" dirty="0"/>
                        <a:t>Year Established</a:t>
                      </a:r>
                    </a:p>
                  </a:txBody>
                  <a:tcPr/>
                </a:tc>
                <a:tc>
                  <a:txBody>
                    <a:bodyPr/>
                    <a:lstStyle/>
                    <a:p>
                      <a:r>
                        <a:rPr lang="en-US" dirty="0"/>
                        <a:t>Co-located or Host Conference</a:t>
                      </a:r>
                    </a:p>
                  </a:txBody>
                  <a:tcPr/>
                </a:tc>
                <a:tc>
                  <a:txBody>
                    <a:bodyPr/>
                    <a:lstStyle/>
                    <a:p>
                      <a:r>
                        <a:rPr lang="en-US" dirty="0"/>
                        <a:t>Target Mentoring Population</a:t>
                      </a:r>
                    </a:p>
                  </a:txBody>
                  <a:tcPr/>
                </a:tc>
                <a:extLst>
                  <a:ext uri="{0D108BD9-81ED-4DB2-BD59-A6C34878D82A}">
                    <a16:rowId xmlns:a16="http://schemas.microsoft.com/office/drawing/2014/main" val="990938599"/>
                  </a:ext>
                </a:extLst>
              </a:tr>
              <a:tr h="370840">
                <a:tc>
                  <a:txBody>
                    <a:bodyPr/>
                    <a:lstStyle/>
                    <a:p>
                      <a:r>
                        <a:rPr lang="en-US" dirty="0"/>
                        <a:t>Career Workshop for Women and Minorities in Computer Architecture (CWWMCA)</a:t>
                      </a:r>
                    </a:p>
                  </a:txBody>
                  <a:tcPr/>
                </a:tc>
                <a:tc>
                  <a:txBody>
                    <a:bodyPr/>
                    <a:lstStyle/>
                    <a:p>
                      <a:r>
                        <a:rPr lang="en-US" dirty="0"/>
                        <a:t>2014</a:t>
                      </a:r>
                    </a:p>
                  </a:txBody>
                  <a:tcPr/>
                </a:tc>
                <a:tc>
                  <a:txBody>
                    <a:bodyPr/>
                    <a:lstStyle/>
                    <a:p>
                      <a:r>
                        <a:rPr lang="en-US" dirty="0"/>
                        <a:t>MICRO</a:t>
                      </a:r>
                    </a:p>
                  </a:txBody>
                  <a:tcPr/>
                </a:tc>
                <a:tc>
                  <a:txBody>
                    <a:bodyPr/>
                    <a:lstStyle/>
                    <a:p>
                      <a:r>
                        <a:rPr lang="en-US" dirty="0"/>
                        <a:t>Women &amp; historically underrepresented groups</a:t>
                      </a:r>
                    </a:p>
                  </a:txBody>
                  <a:tcPr/>
                </a:tc>
                <a:extLst>
                  <a:ext uri="{0D108BD9-81ED-4DB2-BD59-A6C34878D82A}">
                    <a16:rowId xmlns:a16="http://schemas.microsoft.com/office/drawing/2014/main" val="1722469434"/>
                  </a:ext>
                </a:extLst>
              </a:tr>
              <a:tr h="370840">
                <a:tc>
                  <a:txBody>
                    <a:bodyPr/>
                    <a:lstStyle/>
                    <a:p>
                      <a:r>
                        <a:rPr lang="en-US" dirty="0"/>
                        <a:t>Young Architect Workshop (</a:t>
                      </a:r>
                      <a:r>
                        <a:rPr lang="en-US" dirty="0" err="1"/>
                        <a:t>YArch</a:t>
                      </a:r>
                      <a:r>
                        <a:rPr lang="en-US" dirty="0"/>
                        <a:t>)</a:t>
                      </a:r>
                    </a:p>
                  </a:txBody>
                  <a:tcPr/>
                </a:tc>
                <a:tc>
                  <a:txBody>
                    <a:bodyPr/>
                    <a:lstStyle/>
                    <a:p>
                      <a:r>
                        <a:rPr lang="en-US" dirty="0"/>
                        <a:t>2019</a:t>
                      </a:r>
                    </a:p>
                  </a:txBody>
                  <a:tcPr/>
                </a:tc>
                <a:tc>
                  <a:txBody>
                    <a:bodyPr/>
                    <a:lstStyle/>
                    <a:p>
                      <a:r>
                        <a:rPr lang="en-US" dirty="0"/>
                        <a:t>HPCA, ASPLOS</a:t>
                      </a:r>
                    </a:p>
                  </a:txBody>
                  <a:tcPr/>
                </a:tc>
                <a:tc>
                  <a:txBody>
                    <a:bodyPr/>
                    <a:lstStyle/>
                    <a:p>
                      <a:r>
                        <a:rPr lang="en-US" dirty="0"/>
                        <a:t>Junior graduate students (1</a:t>
                      </a:r>
                      <a:r>
                        <a:rPr lang="en-US" baseline="30000" dirty="0"/>
                        <a:t>st</a:t>
                      </a:r>
                      <a:r>
                        <a:rPr lang="en-US" dirty="0"/>
                        <a:t>/2</a:t>
                      </a:r>
                      <a:r>
                        <a:rPr lang="en-US" baseline="30000" dirty="0"/>
                        <a:t>nd</a:t>
                      </a:r>
                      <a:r>
                        <a:rPr lang="en-US" dirty="0"/>
                        <a:t> year PhD &amp; Masters)</a:t>
                      </a:r>
                    </a:p>
                  </a:txBody>
                  <a:tcPr/>
                </a:tc>
                <a:extLst>
                  <a:ext uri="{0D108BD9-81ED-4DB2-BD59-A6C34878D82A}">
                    <a16:rowId xmlns:a16="http://schemas.microsoft.com/office/drawing/2014/main" val="2746885337"/>
                  </a:ext>
                </a:extLst>
              </a:tr>
              <a:tr h="370840">
                <a:tc>
                  <a:txBody>
                    <a:bodyPr/>
                    <a:lstStyle/>
                    <a:p>
                      <a:r>
                        <a:rPr lang="en-US" dirty="0"/>
                        <a:t>Undergraduate Architecture Mentoring Workshop (</a:t>
                      </a:r>
                      <a:r>
                        <a:rPr lang="en-US" dirty="0" err="1"/>
                        <a:t>uArch</a:t>
                      </a:r>
                      <a:r>
                        <a:rPr lang="en-US" dirty="0"/>
                        <a:t>)</a:t>
                      </a:r>
                    </a:p>
                  </a:txBody>
                  <a:tcPr/>
                </a:tc>
                <a:tc>
                  <a:txBody>
                    <a:bodyPr/>
                    <a:lstStyle/>
                    <a:p>
                      <a:r>
                        <a:rPr lang="en-US" dirty="0"/>
                        <a:t>2019</a:t>
                      </a:r>
                    </a:p>
                  </a:txBody>
                  <a:tcPr/>
                </a:tc>
                <a:tc>
                  <a:txBody>
                    <a:bodyPr/>
                    <a:lstStyle/>
                    <a:p>
                      <a:r>
                        <a:rPr lang="en-US" dirty="0"/>
                        <a:t>ISCA</a:t>
                      </a:r>
                    </a:p>
                  </a:txBody>
                  <a:tcPr/>
                </a:tc>
                <a:tc>
                  <a:txBody>
                    <a:bodyPr/>
                    <a:lstStyle/>
                    <a:p>
                      <a:r>
                        <a:rPr lang="en-US" dirty="0"/>
                        <a:t>Undergraduate &amp; Masters students</a:t>
                      </a:r>
                    </a:p>
                  </a:txBody>
                  <a:tcPr/>
                </a:tc>
                <a:extLst>
                  <a:ext uri="{0D108BD9-81ED-4DB2-BD59-A6C34878D82A}">
                    <a16:rowId xmlns:a16="http://schemas.microsoft.com/office/drawing/2014/main" val="262515927"/>
                  </a:ext>
                </a:extLst>
              </a:tr>
              <a:tr h="370840">
                <a:tc>
                  <a:txBody>
                    <a:bodyPr/>
                    <a:lstStyle/>
                    <a:p>
                      <a:r>
                        <a:rPr lang="en-US" dirty="0"/>
                        <a:t>Meet-a-Senior-Architect/Student</a:t>
                      </a:r>
                    </a:p>
                    <a:p>
                      <a:r>
                        <a:rPr lang="en-US" dirty="0"/>
                        <a:t>(</a:t>
                      </a:r>
                      <a:r>
                        <a:rPr lang="en-US" dirty="0" err="1"/>
                        <a:t>MaSA</a:t>
                      </a:r>
                      <a:r>
                        <a:rPr lang="en-US" dirty="0"/>
                        <a:t>/</a:t>
                      </a:r>
                      <a:r>
                        <a:rPr lang="en-US" dirty="0" err="1"/>
                        <a:t>MaSS</a:t>
                      </a:r>
                      <a:r>
                        <a:rPr lang="en-US" dirty="0"/>
                        <a:t>)</a:t>
                      </a:r>
                    </a:p>
                  </a:txBody>
                  <a:tcPr/>
                </a:tc>
                <a:tc>
                  <a:txBody>
                    <a:bodyPr/>
                    <a:lstStyle/>
                    <a:p>
                      <a:r>
                        <a:rPr lang="en-US" dirty="0"/>
                        <a:t>2016/2020</a:t>
                      </a:r>
                    </a:p>
                  </a:txBody>
                  <a:tcPr/>
                </a:tc>
                <a:tc>
                  <a:txBody>
                    <a:bodyPr/>
                    <a:lstStyle/>
                    <a:p>
                      <a:r>
                        <a:rPr lang="en-US" dirty="0"/>
                        <a:t>ISCA, MICRO, ASPLOS</a:t>
                      </a:r>
                    </a:p>
                  </a:txBody>
                  <a:tcPr/>
                </a:tc>
                <a:tc>
                  <a:txBody>
                    <a:bodyPr/>
                    <a:lstStyle/>
                    <a:p>
                      <a:r>
                        <a:rPr lang="en-US" dirty="0"/>
                        <a:t>Students at all levels </a:t>
                      </a:r>
                    </a:p>
                  </a:txBody>
                  <a:tcPr/>
                </a:tc>
                <a:extLst>
                  <a:ext uri="{0D108BD9-81ED-4DB2-BD59-A6C34878D82A}">
                    <a16:rowId xmlns:a16="http://schemas.microsoft.com/office/drawing/2014/main" val="1675395166"/>
                  </a:ext>
                </a:extLst>
              </a:tr>
            </a:tbl>
          </a:graphicData>
        </a:graphic>
      </p:graphicFrame>
      <p:sp>
        <p:nvSpPr>
          <p:cNvPr id="8" name="TextBox 7">
            <a:extLst>
              <a:ext uri="{FF2B5EF4-FFF2-40B4-BE49-F238E27FC236}">
                <a16:creationId xmlns:a16="http://schemas.microsoft.com/office/drawing/2014/main" id="{51370AD8-8FDD-1149-901D-28D7E98C86A0}"/>
              </a:ext>
            </a:extLst>
          </p:cNvPr>
          <p:cNvSpPr txBox="1"/>
          <p:nvPr/>
        </p:nvSpPr>
        <p:spPr>
          <a:xfrm>
            <a:off x="1907176" y="5390606"/>
            <a:ext cx="9762310" cy="769441"/>
          </a:xfrm>
          <a:prstGeom prst="rect">
            <a:avLst/>
          </a:prstGeom>
          <a:noFill/>
        </p:spPr>
        <p:txBody>
          <a:bodyPr wrap="square" rtlCol="0">
            <a:spAutoFit/>
          </a:bodyPr>
          <a:lstStyle/>
          <a:p>
            <a:pPr algn="ctr"/>
            <a:r>
              <a:rPr lang="en-US" sz="4400" dirty="0">
                <a:solidFill>
                  <a:srgbClr val="B01E41"/>
                </a:solidFill>
                <a:latin typeface="+mj-lt"/>
              </a:rPr>
              <a:t>All programs are short-term by nature</a:t>
            </a:r>
          </a:p>
        </p:txBody>
      </p:sp>
      <p:sp>
        <p:nvSpPr>
          <p:cNvPr id="3" name="Slide Number Placeholder 2">
            <a:extLst>
              <a:ext uri="{FF2B5EF4-FFF2-40B4-BE49-F238E27FC236}">
                <a16:creationId xmlns:a16="http://schemas.microsoft.com/office/drawing/2014/main" id="{13A85F89-4E8D-194E-A515-CFA71F6C9B19}"/>
              </a:ext>
            </a:extLst>
          </p:cNvPr>
          <p:cNvSpPr>
            <a:spLocks noGrp="1"/>
          </p:cNvSpPr>
          <p:nvPr>
            <p:ph type="sldNum" sz="quarter" idx="12"/>
          </p:nvPr>
        </p:nvSpPr>
        <p:spPr/>
        <p:txBody>
          <a:bodyPr/>
          <a:lstStyle/>
          <a:p>
            <a:fld id="{35FF943C-6A86-DD4A-B4DD-C7D91C640C18}" type="slidenum">
              <a:rPr lang="en-US" smtClean="0"/>
              <a:t>3</a:t>
            </a:fld>
            <a:endParaRPr lang="en-US"/>
          </a:p>
        </p:txBody>
      </p:sp>
    </p:spTree>
    <p:extLst>
      <p:ext uri="{BB962C8B-B14F-4D97-AF65-F5344CB8AC3E}">
        <p14:creationId xmlns:p14="http://schemas.microsoft.com/office/powerpoint/2010/main" val="221929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84FF-5E42-F545-80DE-4365D328156A}"/>
              </a:ext>
            </a:extLst>
          </p:cNvPr>
          <p:cNvSpPr>
            <a:spLocks noGrp="1"/>
          </p:cNvSpPr>
          <p:nvPr>
            <p:ph type="title"/>
          </p:nvPr>
        </p:nvSpPr>
        <p:spPr/>
        <p:txBody>
          <a:bodyPr/>
          <a:lstStyle/>
          <a:p>
            <a:r>
              <a:rPr lang="en-US" dirty="0"/>
              <a:t>Long-Term Mentoring</a:t>
            </a:r>
          </a:p>
        </p:txBody>
      </p:sp>
      <p:sp>
        <p:nvSpPr>
          <p:cNvPr id="3" name="Content Placeholder 2">
            <a:extLst>
              <a:ext uri="{FF2B5EF4-FFF2-40B4-BE49-F238E27FC236}">
                <a16:creationId xmlns:a16="http://schemas.microsoft.com/office/drawing/2014/main" id="{6534DAD8-583B-5146-9620-44EBB328FF85}"/>
              </a:ext>
            </a:extLst>
          </p:cNvPr>
          <p:cNvSpPr>
            <a:spLocks noGrp="1"/>
          </p:cNvSpPr>
          <p:nvPr>
            <p:ph idx="1"/>
          </p:nvPr>
        </p:nvSpPr>
        <p:spPr>
          <a:xfrm>
            <a:off x="838200" y="1825625"/>
            <a:ext cx="10515600" cy="2467701"/>
          </a:xfrm>
        </p:spPr>
        <p:txBody>
          <a:bodyPr/>
          <a:lstStyle/>
          <a:p>
            <a:r>
              <a:rPr lang="en-US" dirty="0"/>
              <a:t>Aren’t students’ PhD advisors also their mentors? </a:t>
            </a:r>
            <a:r>
              <a:rPr lang="en-US" i="1" dirty="0"/>
              <a:t>Not necessarily.</a:t>
            </a:r>
            <a:endParaRPr lang="en-US" dirty="0"/>
          </a:p>
          <a:p>
            <a:r>
              <a:rPr lang="en-US" dirty="0"/>
              <a:t>Mentors offer various forms of support:</a:t>
            </a:r>
          </a:p>
          <a:p>
            <a:pPr lvl="1"/>
            <a:r>
              <a:rPr lang="en-US" sz="2600" dirty="0"/>
              <a:t>Instrumental</a:t>
            </a:r>
          </a:p>
          <a:p>
            <a:pPr lvl="1"/>
            <a:r>
              <a:rPr lang="en-US" sz="2600" dirty="0"/>
              <a:t>Psychosocial</a:t>
            </a:r>
          </a:p>
          <a:p>
            <a:pPr lvl="1"/>
            <a:r>
              <a:rPr lang="en-US" sz="2600" dirty="0"/>
              <a:t>Networking</a:t>
            </a:r>
          </a:p>
        </p:txBody>
      </p:sp>
      <p:sp>
        <p:nvSpPr>
          <p:cNvPr id="4" name="TextBox 3">
            <a:extLst>
              <a:ext uri="{FF2B5EF4-FFF2-40B4-BE49-F238E27FC236}">
                <a16:creationId xmlns:a16="http://schemas.microsoft.com/office/drawing/2014/main" id="{F7CF85D1-CE53-4D43-87C4-C00ED683576B}"/>
              </a:ext>
            </a:extLst>
          </p:cNvPr>
          <p:cNvSpPr txBox="1"/>
          <p:nvPr/>
        </p:nvSpPr>
        <p:spPr>
          <a:xfrm>
            <a:off x="869932" y="4293326"/>
            <a:ext cx="10452136" cy="1523494"/>
          </a:xfrm>
          <a:prstGeom prst="rect">
            <a:avLst/>
          </a:prstGeom>
          <a:noFill/>
        </p:spPr>
        <p:txBody>
          <a:bodyPr wrap="square" rtlCol="0">
            <a:spAutoFit/>
          </a:bodyPr>
          <a:lstStyle/>
          <a:p>
            <a:pPr lvl="0" algn="ctr">
              <a:lnSpc>
                <a:spcPts val="3980"/>
              </a:lnSpc>
              <a:spcBef>
                <a:spcPts val="1000"/>
              </a:spcBef>
            </a:pPr>
            <a:r>
              <a:rPr lang="en-US" sz="4400" dirty="0">
                <a:solidFill>
                  <a:prstClr val="black"/>
                </a:solidFill>
              </a:rPr>
              <a:t>Transition from advisor-advisee to </a:t>
            </a:r>
          </a:p>
          <a:p>
            <a:pPr lvl="0" algn="ctr">
              <a:lnSpc>
                <a:spcPts val="3980"/>
              </a:lnSpc>
              <a:spcBef>
                <a:spcPts val="1000"/>
              </a:spcBef>
            </a:pPr>
            <a:r>
              <a:rPr lang="en-US" sz="4400" dirty="0">
                <a:solidFill>
                  <a:prstClr val="black"/>
                </a:solidFill>
              </a:rPr>
              <a:t>mentor-mentee relationship </a:t>
            </a:r>
            <a:r>
              <a:rPr lang="en-US" sz="4400" u="sng" dirty="0">
                <a:solidFill>
                  <a:prstClr val="black"/>
                </a:solidFill>
              </a:rPr>
              <a:t>takes time</a:t>
            </a:r>
            <a:r>
              <a:rPr lang="en-US" sz="4400" dirty="0">
                <a:solidFill>
                  <a:prstClr val="black"/>
                </a:solidFill>
              </a:rPr>
              <a:t>. </a:t>
            </a:r>
          </a:p>
          <a:p>
            <a:endParaRPr lang="en-US" dirty="0"/>
          </a:p>
        </p:txBody>
      </p:sp>
      <p:sp>
        <p:nvSpPr>
          <p:cNvPr id="5" name="Slide Number Placeholder 4">
            <a:extLst>
              <a:ext uri="{FF2B5EF4-FFF2-40B4-BE49-F238E27FC236}">
                <a16:creationId xmlns:a16="http://schemas.microsoft.com/office/drawing/2014/main" id="{403753B1-A54B-1740-B8DC-6F7CC9C96707}"/>
              </a:ext>
            </a:extLst>
          </p:cNvPr>
          <p:cNvSpPr>
            <a:spLocks noGrp="1"/>
          </p:cNvSpPr>
          <p:nvPr>
            <p:ph type="sldNum" sz="quarter" idx="12"/>
          </p:nvPr>
        </p:nvSpPr>
        <p:spPr/>
        <p:txBody>
          <a:bodyPr/>
          <a:lstStyle/>
          <a:p>
            <a:fld id="{35FF943C-6A86-DD4A-B4DD-C7D91C640C18}" type="slidenum">
              <a:rPr lang="en-US" smtClean="0"/>
              <a:t>4</a:t>
            </a:fld>
            <a:endParaRPr lang="en-US"/>
          </a:p>
        </p:txBody>
      </p:sp>
    </p:spTree>
    <p:extLst>
      <p:ext uri="{BB962C8B-B14F-4D97-AF65-F5344CB8AC3E}">
        <p14:creationId xmlns:p14="http://schemas.microsoft.com/office/powerpoint/2010/main" val="349779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C7FE-0A5C-7647-9903-80C8A2336529}"/>
              </a:ext>
            </a:extLst>
          </p:cNvPr>
          <p:cNvSpPr>
            <a:spLocks noGrp="1"/>
          </p:cNvSpPr>
          <p:nvPr>
            <p:ph type="title"/>
          </p:nvPr>
        </p:nvSpPr>
        <p:spPr/>
        <p:txBody>
          <a:bodyPr/>
          <a:lstStyle/>
          <a:p>
            <a:r>
              <a:rPr lang="en-US" dirty="0"/>
              <a:t>In this work…</a:t>
            </a:r>
          </a:p>
        </p:txBody>
      </p:sp>
      <p:sp>
        <p:nvSpPr>
          <p:cNvPr id="3" name="Content Placeholder 2">
            <a:extLst>
              <a:ext uri="{FF2B5EF4-FFF2-40B4-BE49-F238E27FC236}">
                <a16:creationId xmlns:a16="http://schemas.microsoft.com/office/drawing/2014/main" id="{DF9C58C3-F30B-DF43-A3E0-AC9A49CC8A76}"/>
              </a:ext>
            </a:extLst>
          </p:cNvPr>
          <p:cNvSpPr>
            <a:spLocks noGrp="1"/>
          </p:cNvSpPr>
          <p:nvPr>
            <p:ph idx="1"/>
          </p:nvPr>
        </p:nvSpPr>
        <p:spPr>
          <a:xfrm>
            <a:off x="838199" y="1628503"/>
            <a:ext cx="10657115" cy="4548460"/>
          </a:xfrm>
        </p:spPr>
        <p:txBody>
          <a:bodyPr/>
          <a:lstStyle/>
          <a:p>
            <a:r>
              <a:rPr lang="en-US" dirty="0"/>
              <a:t>Outline current state of mentoring programming opportunities in Computer Architecture</a:t>
            </a:r>
          </a:p>
          <a:p>
            <a:endParaRPr lang="en-US" sz="1200" dirty="0"/>
          </a:p>
          <a:p>
            <a:r>
              <a:rPr lang="en-US" dirty="0"/>
              <a:t>Describe organization of two author-run programs: Meet-a-Senior-Architect (</a:t>
            </a:r>
            <a:r>
              <a:rPr lang="en-US" dirty="0" err="1"/>
              <a:t>MaSA</a:t>
            </a:r>
            <a:r>
              <a:rPr lang="en-US" dirty="0"/>
              <a:t>) and Meet-a-Senior-Student (</a:t>
            </a:r>
            <a:r>
              <a:rPr lang="en-US" dirty="0" err="1"/>
              <a:t>MaSS</a:t>
            </a:r>
            <a:r>
              <a:rPr lang="en-US" dirty="0"/>
              <a:t>)</a:t>
            </a:r>
          </a:p>
          <a:p>
            <a:endParaRPr lang="en-US" sz="1200" dirty="0"/>
          </a:p>
          <a:p>
            <a:r>
              <a:rPr lang="en-US" dirty="0"/>
              <a:t> Analyze feedback and use relevant mentoring research literature to make case for </a:t>
            </a:r>
            <a:r>
              <a:rPr lang="en-US" b="1" dirty="0"/>
              <a:t>developing longer-term mentoring</a:t>
            </a:r>
            <a:r>
              <a:rPr lang="en-US" dirty="0"/>
              <a:t> for Computer Architecture community</a:t>
            </a:r>
          </a:p>
        </p:txBody>
      </p:sp>
      <p:sp>
        <p:nvSpPr>
          <p:cNvPr id="4" name="Slide Number Placeholder 3">
            <a:extLst>
              <a:ext uri="{FF2B5EF4-FFF2-40B4-BE49-F238E27FC236}">
                <a16:creationId xmlns:a16="http://schemas.microsoft.com/office/drawing/2014/main" id="{7E25895A-4CC5-B44A-AB41-E1312F6BC1D5}"/>
              </a:ext>
            </a:extLst>
          </p:cNvPr>
          <p:cNvSpPr>
            <a:spLocks noGrp="1"/>
          </p:cNvSpPr>
          <p:nvPr>
            <p:ph type="sldNum" sz="quarter" idx="12"/>
          </p:nvPr>
        </p:nvSpPr>
        <p:spPr/>
        <p:txBody>
          <a:bodyPr/>
          <a:lstStyle/>
          <a:p>
            <a:fld id="{35FF943C-6A86-DD4A-B4DD-C7D91C640C18}" type="slidenum">
              <a:rPr lang="en-US" smtClean="0"/>
              <a:t>5</a:t>
            </a:fld>
            <a:endParaRPr lang="en-US"/>
          </a:p>
        </p:txBody>
      </p:sp>
    </p:spTree>
    <p:extLst>
      <p:ext uri="{BB962C8B-B14F-4D97-AF65-F5344CB8AC3E}">
        <p14:creationId xmlns:p14="http://schemas.microsoft.com/office/powerpoint/2010/main" val="384016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75D0-BBA8-8E4F-8DC3-8BB47D59E745}"/>
              </a:ext>
            </a:extLst>
          </p:cNvPr>
          <p:cNvSpPr>
            <a:spLocks noGrp="1"/>
          </p:cNvSpPr>
          <p:nvPr>
            <p:ph type="title"/>
          </p:nvPr>
        </p:nvSpPr>
        <p:spPr>
          <a:xfrm>
            <a:off x="838200" y="365125"/>
            <a:ext cx="10515600" cy="1325563"/>
          </a:xfrm>
        </p:spPr>
        <p:txBody>
          <a:bodyPr/>
          <a:lstStyle/>
          <a:p>
            <a:r>
              <a:rPr lang="en-US" dirty="0"/>
              <a:t>Meet-a-Senior-Architect (</a:t>
            </a:r>
            <a:r>
              <a:rPr lang="en-US" dirty="0" err="1"/>
              <a:t>MaSA</a:t>
            </a:r>
            <a:r>
              <a:rPr lang="en-US" dirty="0"/>
              <a:t>)</a:t>
            </a:r>
          </a:p>
        </p:txBody>
      </p:sp>
      <p:sp>
        <p:nvSpPr>
          <p:cNvPr id="3" name="Content Placeholder 2">
            <a:extLst>
              <a:ext uri="{FF2B5EF4-FFF2-40B4-BE49-F238E27FC236}">
                <a16:creationId xmlns:a16="http://schemas.microsoft.com/office/drawing/2014/main" id="{B311B07C-56AD-D549-B231-E26896E8BFE7}"/>
              </a:ext>
            </a:extLst>
          </p:cNvPr>
          <p:cNvSpPr>
            <a:spLocks noGrp="1"/>
          </p:cNvSpPr>
          <p:nvPr>
            <p:ph idx="1"/>
          </p:nvPr>
        </p:nvSpPr>
        <p:spPr/>
        <p:txBody>
          <a:bodyPr/>
          <a:lstStyle/>
          <a:p>
            <a:r>
              <a:rPr lang="en-US" dirty="0"/>
              <a:t>Short-term at-conference mentoring program between senior members and current students</a:t>
            </a:r>
            <a:endParaRPr lang="en-US" sz="300" dirty="0"/>
          </a:p>
          <a:p>
            <a:r>
              <a:rPr lang="en-US" dirty="0"/>
              <a:t>Program expectation: </a:t>
            </a:r>
            <a:r>
              <a:rPr lang="en-US" b="1" dirty="0"/>
              <a:t>20-30 minute informal meeting</a:t>
            </a:r>
            <a:endParaRPr lang="en-US" sz="300" b="1" dirty="0"/>
          </a:p>
          <a:p>
            <a:r>
              <a:rPr lang="en-US" dirty="0"/>
              <a:t>Conceived by Joel Emer; basing on similar program at University of Chicago</a:t>
            </a:r>
            <a:endParaRPr lang="en-US" sz="300" dirty="0"/>
          </a:p>
          <a:p>
            <a:r>
              <a:rPr lang="en-US" dirty="0"/>
              <a:t>Sponsored by SIGARCH, held continuously at ISCA since 2016. Extended to MICRO and ASPLOS in 2020-2021.</a:t>
            </a:r>
          </a:p>
        </p:txBody>
      </p:sp>
      <p:sp>
        <p:nvSpPr>
          <p:cNvPr id="4" name="Slide Number Placeholder 3">
            <a:extLst>
              <a:ext uri="{FF2B5EF4-FFF2-40B4-BE49-F238E27FC236}">
                <a16:creationId xmlns:a16="http://schemas.microsoft.com/office/drawing/2014/main" id="{5C6EDF79-79D2-5247-B1A3-C36D7F964905}"/>
              </a:ext>
            </a:extLst>
          </p:cNvPr>
          <p:cNvSpPr>
            <a:spLocks noGrp="1"/>
          </p:cNvSpPr>
          <p:nvPr>
            <p:ph type="sldNum" sz="quarter" idx="12"/>
          </p:nvPr>
        </p:nvSpPr>
        <p:spPr/>
        <p:txBody>
          <a:bodyPr/>
          <a:lstStyle/>
          <a:p>
            <a:fld id="{35FF943C-6A86-DD4A-B4DD-C7D91C640C18}" type="slidenum">
              <a:rPr lang="en-US" smtClean="0"/>
              <a:t>6</a:t>
            </a:fld>
            <a:endParaRPr lang="en-US"/>
          </a:p>
        </p:txBody>
      </p:sp>
    </p:spTree>
    <p:extLst>
      <p:ext uri="{BB962C8B-B14F-4D97-AF65-F5344CB8AC3E}">
        <p14:creationId xmlns:p14="http://schemas.microsoft.com/office/powerpoint/2010/main" val="175162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EFF9-AC0A-5F40-944E-D027D6401D0B}"/>
              </a:ext>
            </a:extLst>
          </p:cNvPr>
          <p:cNvSpPr>
            <a:spLocks noGrp="1"/>
          </p:cNvSpPr>
          <p:nvPr>
            <p:ph type="title"/>
          </p:nvPr>
        </p:nvSpPr>
        <p:spPr/>
        <p:txBody>
          <a:bodyPr/>
          <a:lstStyle/>
          <a:p>
            <a:r>
              <a:rPr lang="en-US" dirty="0"/>
              <a:t>Meet-a-Senior-Student (</a:t>
            </a:r>
            <a:r>
              <a:rPr lang="en-US" dirty="0" err="1"/>
              <a:t>MaSS</a:t>
            </a:r>
            <a:r>
              <a:rPr lang="en-US" dirty="0"/>
              <a:t>)</a:t>
            </a:r>
          </a:p>
        </p:txBody>
      </p:sp>
      <p:sp>
        <p:nvSpPr>
          <p:cNvPr id="3" name="Content Placeholder 2">
            <a:extLst>
              <a:ext uri="{FF2B5EF4-FFF2-40B4-BE49-F238E27FC236}">
                <a16:creationId xmlns:a16="http://schemas.microsoft.com/office/drawing/2014/main" id="{AC8F0F85-3AD9-7F4E-8EF0-173E219017D8}"/>
              </a:ext>
            </a:extLst>
          </p:cNvPr>
          <p:cNvSpPr>
            <a:spLocks noGrp="1"/>
          </p:cNvSpPr>
          <p:nvPr>
            <p:ph idx="1"/>
          </p:nvPr>
        </p:nvSpPr>
        <p:spPr/>
        <p:txBody>
          <a:bodyPr/>
          <a:lstStyle/>
          <a:p>
            <a:r>
              <a:rPr lang="en-US" dirty="0"/>
              <a:t>Offshoot of </a:t>
            </a:r>
            <a:r>
              <a:rPr lang="en-US" dirty="0" err="1"/>
              <a:t>MaSA</a:t>
            </a:r>
            <a:r>
              <a:rPr lang="en-US" dirty="0"/>
              <a:t>, organized by Computer Architecture Student Association (CASA) with help from Joel Emer for MICRO-53</a:t>
            </a:r>
          </a:p>
          <a:p>
            <a:r>
              <a:rPr lang="en-US" dirty="0"/>
              <a:t>Also a short-term at-conference mentoring program, but between senior (3</a:t>
            </a:r>
            <a:r>
              <a:rPr lang="en-US" baseline="30000" dirty="0"/>
              <a:t>rd</a:t>
            </a:r>
            <a:r>
              <a:rPr lang="en-US" dirty="0"/>
              <a:t>+ year PhD Students) and junior (1st/2</a:t>
            </a:r>
            <a:r>
              <a:rPr lang="en-US" baseline="30000" dirty="0"/>
              <a:t>nd</a:t>
            </a:r>
            <a:r>
              <a:rPr lang="en-US" dirty="0"/>
              <a:t> year PhD and Masters) students</a:t>
            </a:r>
          </a:p>
          <a:p>
            <a:r>
              <a:rPr lang="en-US" dirty="0"/>
              <a:t>Similar program expectations (</a:t>
            </a:r>
            <a:r>
              <a:rPr lang="en-US" i="1" dirty="0"/>
              <a:t>i.e.</a:t>
            </a:r>
            <a:r>
              <a:rPr lang="en-US" dirty="0"/>
              <a:t> 20-30 minute meeting), anticipating student-focused topics and conversation</a:t>
            </a:r>
          </a:p>
        </p:txBody>
      </p:sp>
      <p:sp>
        <p:nvSpPr>
          <p:cNvPr id="4" name="Slide Number Placeholder 3">
            <a:extLst>
              <a:ext uri="{FF2B5EF4-FFF2-40B4-BE49-F238E27FC236}">
                <a16:creationId xmlns:a16="http://schemas.microsoft.com/office/drawing/2014/main" id="{C03A956E-AE3C-A540-8A44-43A1754467CF}"/>
              </a:ext>
            </a:extLst>
          </p:cNvPr>
          <p:cNvSpPr>
            <a:spLocks noGrp="1"/>
          </p:cNvSpPr>
          <p:nvPr>
            <p:ph type="sldNum" sz="quarter" idx="12"/>
          </p:nvPr>
        </p:nvSpPr>
        <p:spPr/>
        <p:txBody>
          <a:bodyPr/>
          <a:lstStyle/>
          <a:p>
            <a:fld id="{35FF943C-6A86-DD4A-B4DD-C7D91C640C18}" type="slidenum">
              <a:rPr lang="en-US" smtClean="0"/>
              <a:t>7</a:t>
            </a:fld>
            <a:endParaRPr lang="en-US"/>
          </a:p>
        </p:txBody>
      </p:sp>
    </p:spTree>
    <p:extLst>
      <p:ext uri="{BB962C8B-B14F-4D97-AF65-F5344CB8AC3E}">
        <p14:creationId xmlns:p14="http://schemas.microsoft.com/office/powerpoint/2010/main" val="370786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A187-EBCA-4D4B-9B36-7F00E03DB500}"/>
              </a:ext>
            </a:extLst>
          </p:cNvPr>
          <p:cNvSpPr>
            <a:spLocks noGrp="1"/>
          </p:cNvSpPr>
          <p:nvPr>
            <p:ph type="title"/>
          </p:nvPr>
        </p:nvSpPr>
        <p:spPr/>
        <p:txBody>
          <a:bodyPr/>
          <a:lstStyle/>
          <a:p>
            <a:r>
              <a:rPr lang="en-US" dirty="0"/>
              <a:t>Organizing </a:t>
            </a:r>
            <a:r>
              <a:rPr lang="en-US" dirty="0" err="1"/>
              <a:t>MaSA</a:t>
            </a:r>
            <a:r>
              <a:rPr lang="en-US" dirty="0"/>
              <a:t> and </a:t>
            </a:r>
            <a:r>
              <a:rPr lang="en-US" dirty="0" err="1"/>
              <a:t>MaSS</a:t>
            </a:r>
            <a:endParaRPr lang="en-US" dirty="0"/>
          </a:p>
        </p:txBody>
      </p:sp>
      <p:sp>
        <p:nvSpPr>
          <p:cNvPr id="3" name="Content Placeholder 2">
            <a:extLst>
              <a:ext uri="{FF2B5EF4-FFF2-40B4-BE49-F238E27FC236}">
                <a16:creationId xmlns:a16="http://schemas.microsoft.com/office/drawing/2014/main" id="{736700AD-90C6-DB45-807B-199834231655}"/>
              </a:ext>
            </a:extLst>
          </p:cNvPr>
          <p:cNvSpPr>
            <a:spLocks noGrp="1"/>
          </p:cNvSpPr>
          <p:nvPr>
            <p:ph idx="1"/>
          </p:nvPr>
        </p:nvSpPr>
        <p:spPr/>
        <p:txBody>
          <a:bodyPr/>
          <a:lstStyle/>
          <a:p>
            <a:r>
              <a:rPr lang="en-US" dirty="0"/>
              <a:t>Mentor/Mentee sign-up has varied over the years:</a:t>
            </a:r>
          </a:p>
          <a:p>
            <a:pPr lvl="1"/>
            <a:r>
              <a:rPr lang="en-US" dirty="0"/>
              <a:t>Mentees solicited from those receiving travel grants (2016)</a:t>
            </a:r>
          </a:p>
          <a:p>
            <a:pPr lvl="1"/>
            <a:r>
              <a:rPr lang="en-US" dirty="0"/>
              <a:t>Mentees solicited during registration (2017)</a:t>
            </a:r>
          </a:p>
          <a:p>
            <a:pPr lvl="1"/>
            <a:r>
              <a:rPr lang="en-US" dirty="0"/>
              <a:t>Mentors solicited individually by organizer (2016 &amp; 2017)</a:t>
            </a:r>
          </a:p>
          <a:p>
            <a:pPr lvl="1"/>
            <a:r>
              <a:rPr lang="en-US" dirty="0"/>
              <a:t>Mentors/Mentees solicited during registration (2018-current)</a:t>
            </a:r>
          </a:p>
          <a:p>
            <a:r>
              <a:rPr lang="en-US" dirty="0"/>
              <a:t>Mentor selection by mentees has also evolved:</a:t>
            </a:r>
          </a:p>
          <a:p>
            <a:pPr lvl="1"/>
            <a:r>
              <a:rPr lang="en-US" dirty="0"/>
              <a:t>Ranked-choice of 10 mentors from list (2017-2019)</a:t>
            </a:r>
          </a:p>
          <a:p>
            <a:pPr lvl="1"/>
            <a:r>
              <a:rPr lang="en-US" dirty="0"/>
              <a:t>Select from either academia or industry (2017-2019, ASPLOS 2021) </a:t>
            </a:r>
          </a:p>
          <a:p>
            <a:pPr lvl="1"/>
            <a:r>
              <a:rPr lang="en-US" dirty="0"/>
              <a:t>Select from list of research areas (ASPLOS 2021)</a:t>
            </a:r>
          </a:p>
        </p:txBody>
      </p:sp>
      <p:sp>
        <p:nvSpPr>
          <p:cNvPr id="4" name="Slide Number Placeholder 3">
            <a:extLst>
              <a:ext uri="{FF2B5EF4-FFF2-40B4-BE49-F238E27FC236}">
                <a16:creationId xmlns:a16="http://schemas.microsoft.com/office/drawing/2014/main" id="{A1E5744C-F229-2C48-8680-D56DDD7B422D}"/>
              </a:ext>
            </a:extLst>
          </p:cNvPr>
          <p:cNvSpPr>
            <a:spLocks noGrp="1"/>
          </p:cNvSpPr>
          <p:nvPr>
            <p:ph type="sldNum" sz="quarter" idx="12"/>
          </p:nvPr>
        </p:nvSpPr>
        <p:spPr/>
        <p:txBody>
          <a:bodyPr/>
          <a:lstStyle/>
          <a:p>
            <a:fld id="{35FF943C-6A86-DD4A-B4DD-C7D91C640C18}" type="slidenum">
              <a:rPr lang="en-US" smtClean="0"/>
              <a:t>8</a:t>
            </a:fld>
            <a:endParaRPr lang="en-US"/>
          </a:p>
        </p:txBody>
      </p:sp>
    </p:spTree>
    <p:extLst>
      <p:ext uri="{BB962C8B-B14F-4D97-AF65-F5344CB8AC3E}">
        <p14:creationId xmlns:p14="http://schemas.microsoft.com/office/powerpoint/2010/main" val="243981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C46D-0099-2E43-82AF-3EB3344670C5}"/>
              </a:ext>
            </a:extLst>
          </p:cNvPr>
          <p:cNvSpPr>
            <a:spLocks noGrp="1"/>
          </p:cNvSpPr>
          <p:nvPr>
            <p:ph type="title"/>
          </p:nvPr>
        </p:nvSpPr>
        <p:spPr/>
        <p:txBody>
          <a:bodyPr/>
          <a:lstStyle/>
          <a:p>
            <a:r>
              <a:rPr lang="en-US" dirty="0"/>
              <a:t>Organizing </a:t>
            </a:r>
            <a:r>
              <a:rPr lang="en-US" dirty="0" err="1"/>
              <a:t>MaSA</a:t>
            </a:r>
            <a:r>
              <a:rPr lang="en-US" dirty="0"/>
              <a:t> and </a:t>
            </a:r>
            <a:r>
              <a:rPr lang="en-US" dirty="0" err="1"/>
              <a:t>MaSS</a:t>
            </a:r>
            <a:endParaRPr lang="en-US" dirty="0"/>
          </a:p>
        </p:txBody>
      </p:sp>
      <p:sp>
        <p:nvSpPr>
          <p:cNvPr id="3" name="Content Placeholder 2">
            <a:extLst>
              <a:ext uri="{FF2B5EF4-FFF2-40B4-BE49-F238E27FC236}">
                <a16:creationId xmlns:a16="http://schemas.microsoft.com/office/drawing/2014/main" id="{3F508450-E0F3-D44E-8D73-1B1C3821A41C}"/>
              </a:ext>
            </a:extLst>
          </p:cNvPr>
          <p:cNvSpPr>
            <a:spLocks noGrp="1"/>
          </p:cNvSpPr>
          <p:nvPr>
            <p:ph idx="1"/>
          </p:nvPr>
        </p:nvSpPr>
        <p:spPr/>
        <p:txBody>
          <a:bodyPr/>
          <a:lstStyle/>
          <a:p>
            <a:r>
              <a:rPr lang="en-US" dirty="0"/>
              <a:t>Given information, set of Python scripts implements a variant of the stable marriage problem to match students to mentors; matches are emailed</a:t>
            </a:r>
          </a:p>
          <a:p>
            <a:r>
              <a:rPr lang="en-US" dirty="0"/>
              <a:t>Mentees advised to contact mentors, coordinating time </a:t>
            </a:r>
            <a:r>
              <a:rPr lang="en-US" dirty="0">
                <a:solidFill>
                  <a:schemeClr val="bg2">
                    <a:lumMod val="50000"/>
                  </a:schemeClr>
                </a:solidFill>
              </a:rPr>
              <a:t>(and place) </a:t>
            </a:r>
            <a:r>
              <a:rPr lang="en-US" dirty="0"/>
              <a:t>to meet for 20-30 minutes</a:t>
            </a:r>
          </a:p>
          <a:p>
            <a:r>
              <a:rPr lang="en-US" dirty="0"/>
              <a:t>Suggested discussion topics: research, career growth, managing work-life balance in academia, etc. </a:t>
            </a:r>
          </a:p>
          <a:p>
            <a:endParaRPr lang="en-US" dirty="0"/>
          </a:p>
          <a:p>
            <a:endParaRPr lang="en-US" dirty="0"/>
          </a:p>
        </p:txBody>
      </p:sp>
      <p:sp>
        <p:nvSpPr>
          <p:cNvPr id="4" name="Slide Number Placeholder 3">
            <a:extLst>
              <a:ext uri="{FF2B5EF4-FFF2-40B4-BE49-F238E27FC236}">
                <a16:creationId xmlns:a16="http://schemas.microsoft.com/office/drawing/2014/main" id="{902B4706-AE02-024A-84CA-0C71CC20EC98}"/>
              </a:ext>
            </a:extLst>
          </p:cNvPr>
          <p:cNvSpPr>
            <a:spLocks noGrp="1"/>
          </p:cNvSpPr>
          <p:nvPr>
            <p:ph type="sldNum" sz="quarter" idx="12"/>
          </p:nvPr>
        </p:nvSpPr>
        <p:spPr/>
        <p:txBody>
          <a:bodyPr/>
          <a:lstStyle/>
          <a:p>
            <a:fld id="{35FF943C-6A86-DD4A-B4DD-C7D91C640C18}" type="slidenum">
              <a:rPr lang="en-US" smtClean="0"/>
              <a:t>9</a:t>
            </a:fld>
            <a:endParaRPr lang="en-US"/>
          </a:p>
        </p:txBody>
      </p:sp>
    </p:spTree>
    <p:extLst>
      <p:ext uri="{BB962C8B-B14F-4D97-AF65-F5344CB8AC3E}">
        <p14:creationId xmlns:p14="http://schemas.microsoft.com/office/powerpoint/2010/main" val="188366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3174</TotalTime>
  <Words>4273</Words>
  <Application>Microsoft Macintosh PowerPoint</Application>
  <PresentationFormat>Widescreen</PresentationFormat>
  <Paragraphs>297</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Dotum</vt:lpstr>
      <vt:lpstr>Arial</vt:lpstr>
      <vt:lpstr>Calibri</vt:lpstr>
      <vt:lpstr>Calibri Light</vt:lpstr>
      <vt:lpstr>Office Theme</vt:lpstr>
      <vt:lpstr>Mentoring Opportunities in Computer Architecture: Analyzing the Past to Develop the Future </vt:lpstr>
      <vt:lpstr>Mentoring &amp; Computer Architecture</vt:lpstr>
      <vt:lpstr>Current Mentoring Programming</vt:lpstr>
      <vt:lpstr>Long-Term Mentoring</vt:lpstr>
      <vt:lpstr>In this work…</vt:lpstr>
      <vt:lpstr>Meet-a-Senior-Architect (MaSA)</vt:lpstr>
      <vt:lpstr>Meet-a-Senior-Student (MaSS)</vt:lpstr>
      <vt:lpstr>Organizing MaSA and MaSS</vt:lpstr>
      <vt:lpstr>Organizing MaSA and MaSS</vt:lpstr>
      <vt:lpstr>MaSA General Feedback</vt:lpstr>
      <vt:lpstr>MaSS @ MICRO 2020 Feedback</vt:lpstr>
      <vt:lpstr>MaSS @ MICRO 2020 Feedback</vt:lpstr>
      <vt:lpstr>MaSS Suggestions</vt:lpstr>
      <vt:lpstr>Organizational Challenges &amp; Learnings</vt:lpstr>
      <vt:lpstr>What is Mentoring?</vt:lpstr>
      <vt:lpstr>Mentoring Benefits for Academia</vt:lpstr>
      <vt:lpstr>Types of Mentoring Support</vt:lpstr>
      <vt:lpstr>Need for Long-Term Mentoring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Elba G.</dc:creator>
  <cp:lastModifiedBy>Elba G.</cp:lastModifiedBy>
  <cp:revision>90</cp:revision>
  <dcterms:created xsi:type="dcterms:W3CDTF">2021-06-14T23:38:03Z</dcterms:created>
  <dcterms:modified xsi:type="dcterms:W3CDTF">2021-06-17T04:36:57Z</dcterms:modified>
</cp:coreProperties>
</file>