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1" r:id="rId15"/>
    <p:sldId id="273" r:id="rId16"/>
    <p:sldId id="274" r:id="rId17"/>
    <p:sldId id="275" r:id="rId18"/>
    <p:sldId id="276" r:id="rId19"/>
    <p:sldId id="269" r:id="rId20"/>
    <p:sldId id="270" r:id="rId21"/>
    <p:sldId id="272" r:id="rId22"/>
    <p:sldId id="277" r:id="rId23"/>
    <p:sldId id="285" r:id="rId24"/>
    <p:sldId id="278" r:id="rId25"/>
    <p:sldId id="283" r:id="rId26"/>
    <p:sldId id="282" r:id="rId27"/>
    <p:sldId id="279" r:id="rId28"/>
    <p:sldId id="280" r:id="rId29"/>
    <p:sldId id="281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Jerry/Documents/thick-filling/proj1/report/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Jerry/Documents/thick-filling/proj1/report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Accuracy</a:t>
            </a:r>
            <a:r>
              <a:rPr lang="en-US" sz="2000" baseline="0" dirty="0"/>
              <a:t> of 1-NN vs 7-NN Using Our K-NN Classifier on the </a:t>
            </a:r>
            <a:r>
              <a:rPr lang="en-US" sz="2000" b="0" i="0" u="none" strike="noStrike" baseline="0" dirty="0" smtClean="0">
                <a:effectLst/>
              </a:rPr>
              <a:t>🌸</a:t>
            </a:r>
            <a:r>
              <a:rPr lang="en-US" sz="2000" b="0" i="0" u="none" strike="noStrike" baseline="0" dirty="0" smtClean="0"/>
              <a:t> </a:t>
            </a:r>
            <a:r>
              <a:rPr lang="en-US" sz="2000" baseline="0" dirty="0" smtClean="0"/>
              <a:t>Dataset</a:t>
            </a:r>
            <a:endParaRPr lang="en-US" sz="2000" dirty="0"/>
          </a:p>
        </c:rich>
      </c:tx>
      <c:layout>
        <c:manualLayout>
          <c:xMode val="edge"/>
          <c:yMode val="edge"/>
          <c:x val="0.148203773314573"/>
          <c:y val="0.0242716349543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7-NN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0">
                  <c:v>95.72035008354619</c:v>
                </c:pt>
                <c:pt idx="1">
                  <c:v>75.8907680635923</c:v>
                </c:pt>
                <c:pt idx="2">
                  <c:v>49.9441615979932</c:v>
                </c:pt>
                <c:pt idx="3">
                  <c:v>37.5333320386658</c:v>
                </c:pt>
                <c:pt idx="4">
                  <c:v>38.7467281840924</c:v>
                </c:pt>
                <c:pt idx="5">
                  <c:v>37.1268671669177</c:v>
                </c:pt>
                <c:pt idx="6">
                  <c:v>42.8950525882044</c:v>
                </c:pt>
                <c:pt idx="7">
                  <c:v>32.6872567196358</c:v>
                </c:pt>
                <c:pt idx="8">
                  <c:v>30.0088846476567</c:v>
                </c:pt>
                <c:pt idx="9">
                  <c:v>32.5824195881053</c:v>
                </c:pt>
              </c:numCache>
            </c:numRef>
          </c:yVal>
          <c:smooth val="1"/>
        </c:ser>
        <c:ser>
          <c:idx val="2"/>
          <c:order val="1"/>
          <c:tx>
            <c:v>1-NN</c:v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95.5641779525474</c:v>
                </c:pt>
                <c:pt idx="1">
                  <c:v>78.12802487443621</c:v>
                </c:pt>
                <c:pt idx="2">
                  <c:v>55.6418104429592</c:v>
                </c:pt>
                <c:pt idx="3">
                  <c:v>40.4207965598681</c:v>
                </c:pt>
                <c:pt idx="4">
                  <c:v>40.7834695673586</c:v>
                </c:pt>
                <c:pt idx="5">
                  <c:v>39.4703715841231</c:v>
                </c:pt>
                <c:pt idx="6">
                  <c:v>28.9899340199751</c:v>
                </c:pt>
                <c:pt idx="7">
                  <c:v>35.4329987526313</c:v>
                </c:pt>
                <c:pt idx="8">
                  <c:v>29.830295305146</c:v>
                </c:pt>
                <c:pt idx="9">
                  <c:v>31.8963075445477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9098592"/>
        <c:axId val="-2029263312"/>
      </c:scatterChart>
      <c:valAx>
        <c:axId val="-2029098592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263312"/>
        <c:crosses val="autoZero"/>
        <c:crossBetween val="midCat"/>
      </c:valAx>
      <c:valAx>
        <c:axId val="-202926331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09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</a:rPr>
              <a:t>Accuracy of Our K-NN Classifier on the </a:t>
            </a:r>
            <a:r>
              <a:rPr lang="en-US" sz="1800" b="0" i="0" u="none" strike="noStrike" baseline="0" dirty="0" smtClean="0">
                <a:effectLst/>
              </a:rPr>
              <a:t>🌸 </a:t>
            </a:r>
            <a:r>
              <a:rPr lang="en-US" sz="2400" b="0" i="0" baseline="0" dirty="0" smtClean="0">
                <a:effectLst/>
              </a:rPr>
              <a:t>Dataset </a:t>
            </a:r>
            <a:r>
              <a:rPr lang="en-US" sz="1800" b="0" i="0" baseline="0" dirty="0" smtClean="0">
                <a:solidFill>
                  <a:schemeClr val="accent5"/>
                </a:solidFill>
                <a:effectLst/>
              </a:rPr>
              <a:t>(many </a:t>
            </a:r>
            <a:r>
              <a:rPr lang="en-US" sz="1800" b="0" i="1" baseline="0" dirty="0" smtClean="0">
                <a:solidFill>
                  <a:schemeClr val="accent5"/>
                </a:solidFill>
                <a:effectLst/>
              </a:rPr>
              <a:t>k</a:t>
            </a:r>
            <a:r>
              <a:rPr lang="en-US" sz="1800" b="0" i="0" baseline="0" dirty="0" smtClean="0">
                <a:solidFill>
                  <a:schemeClr val="accent5"/>
                </a:solidFill>
                <a:effectLst/>
              </a:rPr>
              <a:t>)</a:t>
            </a:r>
            <a:endParaRPr lang="en-US" sz="1400" dirty="0">
              <a:solidFill>
                <a:schemeClr val="accent5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1-NN</c:v>
          </c:tx>
          <c:spPr>
            <a:ln w="412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95.5641779525474</c:v>
                </c:pt>
                <c:pt idx="1">
                  <c:v>78.12802487443621</c:v>
                </c:pt>
                <c:pt idx="2">
                  <c:v>55.6418104429592</c:v>
                </c:pt>
                <c:pt idx="3">
                  <c:v>40.4207965598681</c:v>
                </c:pt>
                <c:pt idx="4">
                  <c:v>40.7834695673586</c:v>
                </c:pt>
                <c:pt idx="5">
                  <c:v>39.4703715841231</c:v>
                </c:pt>
                <c:pt idx="6">
                  <c:v>28.9899340199751</c:v>
                </c:pt>
                <c:pt idx="7">
                  <c:v>35.4329987526313</c:v>
                </c:pt>
                <c:pt idx="8">
                  <c:v>29.830295305146</c:v>
                </c:pt>
                <c:pt idx="9">
                  <c:v>31.8963075445477</c:v>
                </c:pt>
              </c:numCache>
            </c:numRef>
          </c:yVal>
          <c:smooth val="1"/>
        </c:ser>
        <c:ser>
          <c:idx val="1"/>
          <c:order val="1"/>
          <c:tx>
            <c:v>4-NN</c:v>
          </c:tx>
          <c:spPr>
            <a:ln w="44450" cap="rnd">
              <a:solidFill>
                <a:srgbClr val="FF05FF">
                  <a:alpha val="42000"/>
                </a:srgb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95.93249050256181</c:v>
                </c:pt>
                <c:pt idx="1">
                  <c:v>71.2775636204162</c:v>
                </c:pt>
                <c:pt idx="2">
                  <c:v>52.4280021597867</c:v>
                </c:pt>
                <c:pt idx="3">
                  <c:v>44.7539236783358</c:v>
                </c:pt>
                <c:pt idx="4">
                  <c:v>42.02347299194</c:v>
                </c:pt>
                <c:pt idx="5">
                  <c:v>32.6181842350693</c:v>
                </c:pt>
                <c:pt idx="6">
                  <c:v>31.8278054581953</c:v>
                </c:pt>
                <c:pt idx="7">
                  <c:v>35.2065215713908</c:v>
                </c:pt>
                <c:pt idx="8">
                  <c:v>34.1685941906401</c:v>
                </c:pt>
                <c:pt idx="9">
                  <c:v>29.6081051071799</c:v>
                </c:pt>
              </c:numCache>
            </c:numRef>
          </c:yVal>
          <c:smooth val="1"/>
        </c:ser>
        <c:ser>
          <c:idx val="2"/>
          <c:order val="2"/>
          <c:tx>
            <c:v>7-NN</c:v>
          </c:tx>
          <c:spPr>
            <a:ln w="44450" cap="rnd">
              <a:solidFill>
                <a:schemeClr val="accent2">
                  <a:alpha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0">
                  <c:v>95.72035008354619</c:v>
                </c:pt>
                <c:pt idx="1">
                  <c:v>75.8907680635923</c:v>
                </c:pt>
                <c:pt idx="2">
                  <c:v>49.9441615979932</c:v>
                </c:pt>
                <c:pt idx="3">
                  <c:v>37.5333320386658</c:v>
                </c:pt>
                <c:pt idx="4">
                  <c:v>38.7467281840924</c:v>
                </c:pt>
                <c:pt idx="5">
                  <c:v>37.1268671669177</c:v>
                </c:pt>
                <c:pt idx="6">
                  <c:v>42.8950525882044</c:v>
                </c:pt>
                <c:pt idx="7">
                  <c:v>32.6872567196358</c:v>
                </c:pt>
                <c:pt idx="8">
                  <c:v>30.0088846476567</c:v>
                </c:pt>
                <c:pt idx="9">
                  <c:v>32.5824195881053</c:v>
                </c:pt>
              </c:numCache>
            </c:numRef>
          </c:yVal>
          <c:smooth val="1"/>
        </c:ser>
        <c:ser>
          <c:idx val="3"/>
          <c:order val="3"/>
          <c:tx>
            <c:v>10-NN</c:v>
          </c:tx>
          <c:spPr>
            <a:ln w="4762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0">
                  <c:v>96.42219891445779</c:v>
                </c:pt>
                <c:pt idx="1">
                  <c:v>72.0500906577837</c:v>
                </c:pt>
                <c:pt idx="2">
                  <c:v>49.4669146264906</c:v>
                </c:pt>
                <c:pt idx="3">
                  <c:v>42.2939845537271</c:v>
                </c:pt>
                <c:pt idx="4">
                  <c:v>34.0449753636994</c:v>
                </c:pt>
                <c:pt idx="5">
                  <c:v>32.6035980045208</c:v>
                </c:pt>
                <c:pt idx="6">
                  <c:v>32.9337701353752</c:v>
                </c:pt>
                <c:pt idx="7">
                  <c:v>26.8568223411493</c:v>
                </c:pt>
                <c:pt idx="8">
                  <c:v>31.7653103216837</c:v>
                </c:pt>
                <c:pt idx="9">
                  <c:v>31.6213851591108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9507072"/>
        <c:axId val="-2012372832"/>
      </c:scatterChart>
      <c:valAx>
        <c:axId val="-2029507072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4787157224667"/>
              <c:y val="0.892519241392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372832"/>
        <c:crosses val="autoZero"/>
        <c:crossBetween val="midCat"/>
      </c:valAx>
      <c:valAx>
        <c:axId val="-201237283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507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4-NN </a:t>
            </a:r>
            <a:r>
              <a:rPr lang="en-US" sz="2400" dirty="0" smtClean="0"/>
              <a:t>Classifier on the </a:t>
            </a:r>
            <a:r>
              <a:rPr lang="en-US" sz="2400" b="0" i="0" u="none" strike="noStrike" baseline="0" dirty="0" smtClean="0">
                <a:effectLst/>
              </a:rPr>
              <a:t>🌸 Dataset 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Ours</c:v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95.93249050256181</c:v>
                </c:pt>
                <c:pt idx="1">
                  <c:v>71.2775636204162</c:v>
                </c:pt>
                <c:pt idx="2">
                  <c:v>52.4280021597867</c:v>
                </c:pt>
                <c:pt idx="3">
                  <c:v>44.7539236783358</c:v>
                </c:pt>
                <c:pt idx="4">
                  <c:v>42.02347299194</c:v>
                </c:pt>
                <c:pt idx="5">
                  <c:v>32.6181842350693</c:v>
                </c:pt>
                <c:pt idx="6">
                  <c:v>31.8278054581953</c:v>
                </c:pt>
                <c:pt idx="7">
                  <c:v>35.2065215713908</c:v>
                </c:pt>
                <c:pt idx="8">
                  <c:v>34.1685941906401</c:v>
                </c:pt>
                <c:pt idx="9">
                  <c:v>29.6081051071799</c:v>
                </c:pt>
              </c:numCache>
            </c:numRef>
          </c:yVal>
          <c:smooth val="1"/>
        </c:ser>
        <c:ser>
          <c:idx val="1"/>
          <c:order val="1"/>
          <c:tx>
            <c:v>Scikit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Sheet1!$A$9:$J$9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0">
                  <c:v>95.04510156</c:v>
                </c:pt>
                <c:pt idx="1">
                  <c:v>69.56613038</c:v>
                </c:pt>
                <c:pt idx="2">
                  <c:v>50.86382807</c:v>
                </c:pt>
                <c:pt idx="3">
                  <c:v>44.38937124</c:v>
                </c:pt>
                <c:pt idx="4">
                  <c:v>41.58049333</c:v>
                </c:pt>
                <c:pt idx="5">
                  <c:v>35.12641473</c:v>
                </c:pt>
                <c:pt idx="6">
                  <c:v>32.32293467</c:v>
                </c:pt>
                <c:pt idx="7">
                  <c:v>34.39528591</c:v>
                </c:pt>
                <c:pt idx="8">
                  <c:v>32.64620877</c:v>
                </c:pt>
                <c:pt idx="9">
                  <c:v>29.35747261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8959248"/>
        <c:axId val="-2029762992"/>
      </c:scatterChart>
      <c:valAx>
        <c:axId val="-2008959248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762992"/>
        <c:crosses val="autoZero"/>
        <c:crossBetween val="midCat"/>
      </c:valAx>
      <c:valAx>
        <c:axId val="-202976299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8959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7706174612034"/>
          <c:y val="0.942906825851729"/>
          <c:w val="0.136435188761855"/>
          <c:h val="0.04217293115474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Accuracy</a:t>
            </a:r>
            <a:r>
              <a:rPr lang="en-US" sz="2000" baseline="0" dirty="0"/>
              <a:t> of 1-NN vs 7-NN Using Our K-NN Classifier on the </a:t>
            </a:r>
            <a:r>
              <a:rPr lang="en-US" sz="2000" b="0" i="0" u="none" strike="noStrike" baseline="0" dirty="0" smtClean="0">
                <a:effectLst/>
              </a:rPr>
              <a:t>🐰 </a:t>
            </a:r>
            <a:r>
              <a:rPr lang="en-US" sz="2000" baseline="0" dirty="0" smtClean="0"/>
              <a:t>Dataset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40998331380694"/>
          <c:y val="0.0899120289247583"/>
          <c:w val="0.912148774648316"/>
          <c:h val="0.761599011718261"/>
        </c:manualLayout>
      </c:layout>
      <c:scatterChart>
        <c:scatterStyle val="smoothMarker"/>
        <c:varyColors val="0"/>
        <c:ser>
          <c:idx val="1"/>
          <c:order val="0"/>
          <c:tx>
            <c:v>7-NN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Sheet1!$M$6:$V$6</c:f>
              <c:numCache>
                <c:formatCode>General</c:formatCode>
                <c:ptCount val="10"/>
                <c:pt idx="0">
                  <c:v>91.46956058</c:v>
                </c:pt>
                <c:pt idx="1">
                  <c:v>80.47497869</c:v>
                </c:pt>
                <c:pt idx="2">
                  <c:v>67.88487523000001</c:v>
                </c:pt>
                <c:pt idx="3">
                  <c:v>49.26796279</c:v>
                </c:pt>
                <c:pt idx="4">
                  <c:v>44.49094316</c:v>
                </c:pt>
                <c:pt idx="5">
                  <c:v>40.80504032</c:v>
                </c:pt>
                <c:pt idx="6">
                  <c:v>40.50702069</c:v>
                </c:pt>
                <c:pt idx="7">
                  <c:v>30.02350902</c:v>
                </c:pt>
                <c:pt idx="8">
                  <c:v>26.4745228</c:v>
                </c:pt>
                <c:pt idx="9">
                  <c:v>26.04940997</c:v>
                </c:pt>
              </c:numCache>
            </c:numRef>
          </c:yVal>
          <c:smooth val="1"/>
        </c:ser>
        <c:ser>
          <c:idx val="2"/>
          <c:order val="1"/>
          <c:tx>
            <c:v>1-NN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89.86050132</c:v>
                </c:pt>
                <c:pt idx="1">
                  <c:v>82.6555432</c:v>
                </c:pt>
                <c:pt idx="2">
                  <c:v>61.2267535</c:v>
                </c:pt>
                <c:pt idx="3">
                  <c:v>49.40460358</c:v>
                </c:pt>
                <c:pt idx="4">
                  <c:v>41.16278388</c:v>
                </c:pt>
                <c:pt idx="5">
                  <c:v>33.86887068</c:v>
                </c:pt>
                <c:pt idx="6">
                  <c:v>32.30630351</c:v>
                </c:pt>
                <c:pt idx="7">
                  <c:v>28.3317587</c:v>
                </c:pt>
                <c:pt idx="8">
                  <c:v>24.41702379</c:v>
                </c:pt>
                <c:pt idx="9">
                  <c:v>27.10970571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082368"/>
        <c:axId val="-2028459056"/>
      </c:scatterChart>
      <c:valAx>
        <c:axId val="-2027082368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8459056"/>
        <c:crosses val="autoZero"/>
        <c:crossBetween val="midCat"/>
      </c:valAx>
      <c:valAx>
        <c:axId val="-202845905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</a:rPr>
              <a:t>Accuracy of Our K-NN Classifier on the </a:t>
            </a:r>
            <a:r>
              <a:rPr lang="en-US" sz="1800" b="0" i="0" u="none" strike="noStrike" baseline="0" dirty="0" smtClean="0">
                <a:effectLst/>
              </a:rPr>
              <a:t>🐰</a:t>
            </a:r>
            <a:r>
              <a:rPr lang="en-US" sz="1800" b="0" i="0" u="none" strike="noStrike" baseline="0" dirty="0" smtClean="0"/>
              <a:t> </a:t>
            </a:r>
            <a:r>
              <a:rPr lang="en-US" sz="2400" b="0" i="0" baseline="0" dirty="0" smtClean="0">
                <a:effectLst/>
              </a:rPr>
              <a:t>Dataset </a:t>
            </a:r>
            <a:r>
              <a:rPr lang="en-US" sz="1800" b="0" i="0" baseline="0" dirty="0" smtClean="0">
                <a:effectLst/>
              </a:rPr>
              <a:t>(many </a:t>
            </a:r>
            <a:r>
              <a:rPr lang="en-US" sz="1800" b="0" i="1" baseline="0" dirty="0" smtClean="0">
                <a:effectLst/>
              </a:rPr>
              <a:t>k</a:t>
            </a:r>
            <a:r>
              <a:rPr lang="en-US" sz="1800" b="0" i="0" baseline="0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1-NN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89.86050132</c:v>
                </c:pt>
                <c:pt idx="1">
                  <c:v>82.6555432</c:v>
                </c:pt>
                <c:pt idx="2">
                  <c:v>61.2267535</c:v>
                </c:pt>
                <c:pt idx="3">
                  <c:v>49.40460358</c:v>
                </c:pt>
                <c:pt idx="4">
                  <c:v>41.16278388</c:v>
                </c:pt>
                <c:pt idx="5">
                  <c:v>33.86887068</c:v>
                </c:pt>
                <c:pt idx="6">
                  <c:v>32.30630351</c:v>
                </c:pt>
                <c:pt idx="7">
                  <c:v>28.3317587</c:v>
                </c:pt>
                <c:pt idx="8">
                  <c:v>24.41702379</c:v>
                </c:pt>
                <c:pt idx="9">
                  <c:v>27.10970571</c:v>
                </c:pt>
              </c:numCache>
            </c:numRef>
          </c:yVal>
          <c:smooth val="1"/>
        </c:ser>
        <c:ser>
          <c:idx val="1"/>
          <c:order val="1"/>
          <c:tx>
            <c:v>4-NN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Sheet1!$M$5:$V$5</c:f>
              <c:numCache>
                <c:formatCode>General</c:formatCode>
                <c:ptCount val="10"/>
                <c:pt idx="0">
                  <c:v>91.297891</c:v>
                </c:pt>
                <c:pt idx="1">
                  <c:v>80.17836946</c:v>
                </c:pt>
                <c:pt idx="2">
                  <c:v>65.83316297</c:v>
                </c:pt>
                <c:pt idx="3">
                  <c:v>56.79763257</c:v>
                </c:pt>
                <c:pt idx="4">
                  <c:v>45.84551543</c:v>
                </c:pt>
                <c:pt idx="5">
                  <c:v>37.16304389</c:v>
                </c:pt>
                <c:pt idx="6">
                  <c:v>36.38168362</c:v>
                </c:pt>
                <c:pt idx="7">
                  <c:v>33.13452766</c:v>
                </c:pt>
                <c:pt idx="8">
                  <c:v>29.89180757</c:v>
                </c:pt>
                <c:pt idx="9">
                  <c:v>26.11948469</c:v>
                </c:pt>
              </c:numCache>
            </c:numRef>
          </c:yVal>
          <c:smooth val="1"/>
        </c:ser>
        <c:ser>
          <c:idx val="2"/>
          <c:order val="2"/>
          <c:tx>
            <c:v>7-NN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Sheet1!$M$6:$V$6</c:f>
              <c:numCache>
                <c:formatCode>General</c:formatCode>
                <c:ptCount val="10"/>
                <c:pt idx="0">
                  <c:v>91.46956058</c:v>
                </c:pt>
                <c:pt idx="1">
                  <c:v>80.47497869</c:v>
                </c:pt>
                <c:pt idx="2">
                  <c:v>67.88487523000001</c:v>
                </c:pt>
                <c:pt idx="3">
                  <c:v>49.26796279</c:v>
                </c:pt>
                <c:pt idx="4">
                  <c:v>44.49094316</c:v>
                </c:pt>
                <c:pt idx="5">
                  <c:v>40.80504032</c:v>
                </c:pt>
                <c:pt idx="6">
                  <c:v>40.50702069</c:v>
                </c:pt>
                <c:pt idx="7">
                  <c:v>30.02350902</c:v>
                </c:pt>
                <c:pt idx="8">
                  <c:v>26.4745228</c:v>
                </c:pt>
                <c:pt idx="9">
                  <c:v>26.04940997</c:v>
                </c:pt>
              </c:numCache>
            </c:numRef>
          </c:yVal>
          <c:smooth val="1"/>
        </c:ser>
        <c:ser>
          <c:idx val="3"/>
          <c:order val="3"/>
          <c:tx>
            <c:v>10-NN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Sheet1!$M$7:$V$7</c:f>
              <c:numCache>
                <c:formatCode>General</c:formatCode>
                <c:ptCount val="10"/>
                <c:pt idx="0">
                  <c:v>92.26708143</c:v>
                </c:pt>
                <c:pt idx="1">
                  <c:v>78.49392511</c:v>
                </c:pt>
                <c:pt idx="2">
                  <c:v>61.15152159</c:v>
                </c:pt>
                <c:pt idx="3">
                  <c:v>53.39999765</c:v>
                </c:pt>
                <c:pt idx="4">
                  <c:v>44.59854668</c:v>
                </c:pt>
                <c:pt idx="5">
                  <c:v>40.26915824</c:v>
                </c:pt>
                <c:pt idx="6">
                  <c:v>33.61386549</c:v>
                </c:pt>
                <c:pt idx="7">
                  <c:v>29.0005246</c:v>
                </c:pt>
                <c:pt idx="8">
                  <c:v>33.22439265</c:v>
                </c:pt>
                <c:pt idx="9">
                  <c:v>21.85102646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586576"/>
        <c:axId val="-2027786048"/>
      </c:scatterChart>
      <c:valAx>
        <c:axId val="-2027586576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6010253816239"/>
              <c:y val="0.889468989944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786048"/>
        <c:crosses val="autoZero"/>
        <c:crossBetween val="midCat"/>
      </c:valAx>
      <c:valAx>
        <c:axId val="-202778604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58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/>
              <a:t> 🌸 vs. 🐰 on 1-NN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 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95.5641779525474</c:v>
                </c:pt>
                <c:pt idx="1">
                  <c:v>78.12802487443621</c:v>
                </c:pt>
                <c:pt idx="2">
                  <c:v>55.6418104429592</c:v>
                </c:pt>
                <c:pt idx="3">
                  <c:v>40.4207965598681</c:v>
                </c:pt>
                <c:pt idx="4">
                  <c:v>40.7834695673586</c:v>
                </c:pt>
                <c:pt idx="5">
                  <c:v>39.4703715841231</c:v>
                </c:pt>
                <c:pt idx="6">
                  <c:v>28.9899340199751</c:v>
                </c:pt>
                <c:pt idx="7">
                  <c:v>35.4329987526313</c:v>
                </c:pt>
                <c:pt idx="8">
                  <c:v>29.830295305146</c:v>
                </c:pt>
                <c:pt idx="9">
                  <c:v>31.8963075445477</c:v>
                </c:pt>
              </c:numCache>
            </c:numRef>
          </c:yVal>
          <c:smooth val="1"/>
        </c:ser>
        <c:ser>
          <c:idx val="1"/>
          <c:order val="1"/>
          <c:tx>
            <c:v> 🐰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89.86050132</c:v>
                </c:pt>
                <c:pt idx="1">
                  <c:v>82.6555432</c:v>
                </c:pt>
                <c:pt idx="2">
                  <c:v>61.2267535</c:v>
                </c:pt>
                <c:pt idx="3">
                  <c:v>49.40460358</c:v>
                </c:pt>
                <c:pt idx="4">
                  <c:v>41.16278388</c:v>
                </c:pt>
                <c:pt idx="5">
                  <c:v>33.86887068</c:v>
                </c:pt>
                <c:pt idx="6">
                  <c:v>32.30630351</c:v>
                </c:pt>
                <c:pt idx="7">
                  <c:v>28.3317587</c:v>
                </c:pt>
                <c:pt idx="8">
                  <c:v>24.41702379</c:v>
                </c:pt>
                <c:pt idx="9">
                  <c:v>27.10970571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5825264"/>
        <c:axId val="-2025821520"/>
      </c:scatterChart>
      <c:valAx>
        <c:axId val="-2025825264"/>
        <c:scaling>
          <c:orientation val="minMax"/>
          <c:max val="18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8960349772218"/>
              <c:y val="0.924274639442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821520"/>
        <c:crosses val="autoZero"/>
        <c:crossBetween val="midCat"/>
      </c:valAx>
      <c:valAx>
        <c:axId val="-202582152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</a:t>
                </a:r>
                <a:r>
                  <a:rPr lang="en-US" baseline="0"/>
                  <a:t>y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825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8909037210124"/>
          <c:y val="0.393008756205079"/>
          <c:w val="0.0710909627898762"/>
          <c:h val="0.188930724261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Average Accuracy on Changing Number of Relevant Attributes (3-NN)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Sheet1!$Y$5:$Y$10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</c:numCache>
            </c:numRef>
          </c:cat>
          <c:val>
            <c:numRef>
              <c:f>Sheet1!$Z$5:$Z$10</c:f>
              <c:numCache>
                <c:formatCode>General</c:formatCode>
                <c:ptCount val="6"/>
                <c:pt idx="0">
                  <c:v>78.16743829724631</c:v>
                </c:pt>
                <c:pt idx="1">
                  <c:v>78.10190845516119</c:v>
                </c:pt>
                <c:pt idx="2">
                  <c:v>71.2230602387463</c:v>
                </c:pt>
                <c:pt idx="3">
                  <c:v>77.3872378120288</c:v>
                </c:pt>
                <c:pt idx="4">
                  <c:v>83.9412467154564</c:v>
                </c:pt>
                <c:pt idx="5">
                  <c:v>85.0806595846384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5161056"/>
        <c:axId val="-2023714512"/>
      </c:lineChart>
      <c:catAx>
        <c:axId val="-202516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714512"/>
        <c:crosses val="autoZero"/>
        <c:auto val="1"/>
        <c:lblAlgn val="ctr"/>
        <c:lblOffset val="100"/>
        <c:noMultiLvlLbl val="0"/>
      </c:catAx>
      <c:valAx>
        <c:axId val="-202371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16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5" y="1596726"/>
            <a:ext cx="8361229" cy="2098226"/>
          </a:xfrm>
        </p:spPr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-NN: IRRELEVANT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388126"/>
            <a:ext cx="6831673" cy="1086237"/>
          </a:xfrm>
        </p:spPr>
        <p:txBody>
          <a:bodyPr/>
          <a:lstStyle/>
          <a:p>
            <a:r>
              <a:rPr lang="en-US" dirty="0" smtClean="0"/>
              <a:t>Jerry Bonnell </a:t>
            </a:r>
            <a:r>
              <a:rPr lang="en-US" dirty="0" err="1" smtClean="0"/>
              <a:t>Gururaj</a:t>
            </a:r>
            <a:r>
              <a:rPr lang="en-US" dirty="0" smtClean="0"/>
              <a:t> </a:t>
            </a:r>
            <a:r>
              <a:rPr lang="en-US" dirty="0" err="1" smtClean="0"/>
              <a:t>Shriram</a:t>
            </a:r>
            <a:r>
              <a:rPr lang="en-US" dirty="0" smtClean="0"/>
              <a:t> Lloyd </a:t>
            </a:r>
            <a:r>
              <a:rPr lang="en-US" dirty="0" err="1" smtClean="0"/>
              <a:t>Beaufils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(Group #5)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🐰 dataset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 </a:t>
            </a:r>
            <a:r>
              <a:rPr lang="en-US" sz="2800" b="1" dirty="0" smtClean="0"/>
              <a:t>numeric </a:t>
            </a:r>
            <a:r>
              <a:rPr lang="en-US" sz="2800" dirty="0" smtClean="0"/>
              <a:t>attributes</a:t>
            </a:r>
          </a:p>
          <a:p>
            <a:pPr lvl="1"/>
            <a:r>
              <a:rPr lang="en-US" sz="2800" b="1" dirty="0" smtClean="0"/>
              <a:t>Height</a:t>
            </a:r>
            <a:r>
              <a:rPr lang="en-US" sz="2800" dirty="0" smtClean="0"/>
              <a:t> in </a:t>
            </a:r>
            <a:r>
              <a:rPr lang="en-US" sz="2800" dirty="0" err="1" smtClean="0"/>
              <a:t>ft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b="1" dirty="0" smtClean="0"/>
              <a:t>Body length </a:t>
            </a:r>
            <a:r>
              <a:rPr lang="en-US" sz="2800" dirty="0" smtClean="0"/>
              <a:t>in </a:t>
            </a:r>
            <a:r>
              <a:rPr lang="en-US" sz="2800" dirty="0" err="1" smtClean="0"/>
              <a:t>ft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Classes: </a:t>
            </a:r>
            <a:r>
              <a:rPr lang="en-US" sz="2800" dirty="0" smtClean="0"/>
              <a:t>giraffe, elephant, tiger, rabbit, dog </a:t>
            </a:r>
          </a:p>
          <a:p>
            <a:r>
              <a:rPr lang="en-US" sz="2800" b="1" dirty="0" smtClean="0"/>
              <a:t>40 examples </a:t>
            </a:r>
            <a:r>
              <a:rPr lang="en-US" sz="2800" dirty="0" smtClean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/>
                <a:gridCol w="2227006"/>
                <a:gridCol w="2227006"/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Snapshot</a:t>
            </a:r>
            <a:r>
              <a:rPr lang="mr-IN" sz="2800" dirty="0" smtClean="0"/>
              <a:t>…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748" y="2912806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results!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25029"/>
              </p:ext>
            </p:extLst>
          </p:nvPr>
        </p:nvGraphicFramePr>
        <p:xfrm>
          <a:off x="1150374" y="530942"/>
          <a:ext cx="10545097" cy="577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70900"/>
              </p:ext>
            </p:extLst>
          </p:nvPr>
        </p:nvGraphicFramePr>
        <p:xfrm>
          <a:off x="1386347" y="781664"/>
          <a:ext cx="10102645" cy="561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18869"/>
              </p:ext>
            </p:extLst>
          </p:nvPr>
        </p:nvGraphicFramePr>
        <p:xfrm>
          <a:off x="1312606" y="516194"/>
          <a:ext cx="10368117" cy="5958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39" y="1240707"/>
            <a:ext cx="7011219" cy="5258414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33" y="1133782"/>
            <a:ext cx="6772377" cy="5079282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137164"/>
            <a:ext cx="7211960" cy="5408970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69775"/>
              </p:ext>
            </p:extLst>
          </p:nvPr>
        </p:nvGraphicFramePr>
        <p:xfrm>
          <a:off x="1150374" y="825910"/>
          <a:ext cx="10338620" cy="5678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</a:t>
            </a:r>
            <a:r>
              <a:rPr lang="en-US" sz="3200" dirty="0"/>
              <a:t>O</a:t>
            </a:r>
            <a:r>
              <a:rPr lang="en-US" sz="3200" dirty="0" smtClean="0"/>
              <a:t>bjects </a:t>
            </a:r>
            <a:r>
              <a:rPr lang="en-US" sz="3200" dirty="0"/>
              <a:t>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</a:t>
            </a:r>
            <a:r>
              <a:rPr lang="en-US" sz="3200" dirty="0" smtClean="0"/>
              <a:t>.”  				    </a:t>
            </a:r>
            <a:r>
              <a:rPr lang="mr-IN" sz="24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8213"/>
              </p:ext>
            </p:extLst>
          </p:nvPr>
        </p:nvGraphicFramePr>
        <p:xfrm>
          <a:off x="1312605" y="678425"/>
          <a:ext cx="10382866" cy="5737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39" y="1207524"/>
            <a:ext cx="7265016" cy="5448763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29" y="1063727"/>
            <a:ext cx="7406558" cy="5554919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70583"/>
              </p:ext>
            </p:extLst>
          </p:nvPr>
        </p:nvGraphicFramePr>
        <p:xfrm>
          <a:off x="1327355" y="914400"/>
          <a:ext cx="9969910" cy="541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93" y="1909916"/>
            <a:ext cx="9601200" cy="1485900"/>
          </a:xfrm>
        </p:spPr>
        <p:txBody>
          <a:bodyPr/>
          <a:lstStyle/>
          <a:p>
            <a:r>
              <a:rPr lang="en-US" b="1" dirty="0" smtClean="0"/>
              <a:t>Bonus: </a:t>
            </a:r>
            <a:r>
              <a:rPr lang="en-US" dirty="0" smtClean="0"/>
              <a:t>how does the addition of </a:t>
            </a:r>
            <a:r>
              <a:rPr lang="en-US" b="1" dirty="0" smtClean="0"/>
              <a:t>relevant</a:t>
            </a:r>
            <a:r>
              <a:rPr lang="en-US" dirty="0" smtClean="0"/>
              <a:t> attributes affect classification?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13 </a:t>
            </a:r>
            <a:r>
              <a:rPr lang="en-US" sz="2800" b="1" dirty="0" smtClean="0"/>
              <a:t>numeric</a:t>
            </a:r>
            <a:r>
              <a:rPr lang="en-US" sz="2800" dirty="0" smtClean="0"/>
              <a:t> attributes</a:t>
            </a:r>
          </a:p>
          <a:p>
            <a:r>
              <a:rPr lang="en-US" sz="2800" dirty="0" smtClean="0"/>
              <a:t>3 classes: roughly </a:t>
            </a:r>
            <a:r>
              <a:rPr lang="en-US" sz="2800" b="1" dirty="0" smtClean="0"/>
              <a:t>equally</a:t>
            </a:r>
            <a:r>
              <a:rPr lang="en-US" sz="2800" dirty="0" smtClean="0"/>
              <a:t> represented  </a:t>
            </a:r>
          </a:p>
          <a:p>
            <a:r>
              <a:rPr lang="en-US" sz="2800" dirty="0" smtClean="0"/>
              <a:t>Add attributes in groups of two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35258"/>
              </p:ext>
            </p:extLst>
          </p:nvPr>
        </p:nvGraphicFramePr>
        <p:xfrm>
          <a:off x="1445342" y="1460091"/>
          <a:ext cx="9807677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427703"/>
            <a:ext cx="9232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🍷 Dataset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</a:t>
            </a:r>
            <a:r>
              <a:rPr lang="en-US" dirty="0" smtClean="0"/>
              <a:t> Dataset (2 relevant)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75" y="1428750"/>
            <a:ext cx="6809249" cy="5106936"/>
          </a:xfr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74" y="1428750"/>
            <a:ext cx="6716252" cy="503718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</a:t>
            </a:r>
            <a:r>
              <a:rPr lang="en-US" dirty="0" smtClean="0"/>
              <a:t> Dataset (8 relevant)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</a:t>
            </a:r>
            <a:r>
              <a:rPr lang="en-US" dirty="0" smtClean="0"/>
              <a:t>Dataset (12 relevant)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51" y="1622936"/>
            <a:ext cx="6760497" cy="5070373"/>
          </a:xfr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 smtClean="0"/>
              <a:t>“If </a:t>
            </a:r>
            <a:r>
              <a:rPr lang="en-US" sz="3200" dirty="0"/>
              <a:t>the vast majority of the attributes have nothing to do with the </a:t>
            </a:r>
            <a:r>
              <a:rPr lang="en-US" sz="3200" dirty="0" smtClean="0"/>
              <a:t>class</a:t>
            </a:r>
            <a:r>
              <a:rPr lang="mr-IN" sz="3200" dirty="0" smtClean="0"/>
              <a:t>…</a:t>
            </a:r>
            <a:r>
              <a:rPr lang="en-US" sz="3200" dirty="0" smtClean="0"/>
              <a:t>then </a:t>
            </a:r>
            <a:r>
              <a:rPr lang="en-US" sz="3200" dirty="0"/>
              <a:t>the geometric distance will become almost </a:t>
            </a:r>
            <a:r>
              <a:rPr lang="en-US" sz="3200" b="1" dirty="0" smtClean="0"/>
              <a:t>meaningless</a:t>
            </a:r>
            <a:r>
              <a:rPr lang="en-US" sz="3200" dirty="0" smtClean="0"/>
              <a:t>.” </a:t>
            </a:r>
            <a:r>
              <a:rPr lang="en-US" sz="2400" dirty="0"/>
              <a:t>	</a:t>
            </a:r>
            <a:r>
              <a:rPr lang="en-US" sz="2400" dirty="0" smtClean="0"/>
              <a:t>			                                                 </a:t>
            </a:r>
            <a:r>
              <a:rPr lang="mr-IN" sz="2400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Irrelevant attributes are </a:t>
            </a:r>
            <a:r>
              <a:rPr lang="en-US" sz="2400" b="1" dirty="0" smtClean="0"/>
              <a:t>detrimental. </a:t>
            </a:r>
          </a:p>
          <a:p>
            <a:pPr lvl="1"/>
            <a:r>
              <a:rPr lang="en-US" sz="2400" dirty="0" smtClean="0"/>
              <a:t>How to combat domains with great many irrelevant attributes?</a:t>
            </a:r>
          </a:p>
          <a:p>
            <a:r>
              <a:rPr lang="en-US" sz="2400" b="1" dirty="0" smtClean="0"/>
              <a:t>Synthetic</a:t>
            </a:r>
            <a:r>
              <a:rPr lang="en-US" sz="2400" dirty="0" smtClean="0"/>
              <a:t> domain showed </a:t>
            </a:r>
            <a:r>
              <a:rPr lang="en-US" sz="2400" b="1" dirty="0" smtClean="0"/>
              <a:t>dramatic</a:t>
            </a:r>
            <a:r>
              <a:rPr lang="en-US" sz="2400" dirty="0" smtClean="0"/>
              <a:t> decline.</a:t>
            </a:r>
          </a:p>
          <a:p>
            <a:r>
              <a:rPr lang="en-US" sz="2400" dirty="0" smtClean="0"/>
              <a:t>Performance differences between naïve implementation and </a:t>
            </a:r>
            <a:r>
              <a:rPr lang="en-US" sz="2400" dirty="0" err="1" smtClean="0"/>
              <a:t>SciKit</a:t>
            </a:r>
            <a:endParaRPr lang="en-US" sz="2400" dirty="0" smtClean="0"/>
          </a:p>
          <a:p>
            <a:r>
              <a:rPr lang="en-US" sz="2400" dirty="0" smtClean="0"/>
              <a:t>Breaking ties </a:t>
            </a:r>
          </a:p>
          <a:p>
            <a:r>
              <a:rPr lang="en-US" sz="2400" dirty="0" smtClean="0"/>
              <a:t>Adding relevant attributes </a:t>
            </a:r>
            <a:r>
              <a:rPr lang="en-US" sz="2400" b="1" dirty="0" smtClean="0"/>
              <a:t>enhance</a:t>
            </a:r>
            <a:r>
              <a:rPr lang="en-US" sz="2400" dirty="0" smtClean="0"/>
              <a:t> performance after a short dip.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 smtClean="0"/>
              <a:t>and </a:t>
            </a:r>
            <a:r>
              <a:rPr lang="en-US" sz="3200" b="1" dirty="0" smtClean="0"/>
              <a:t>dominate </a:t>
            </a:r>
            <a:r>
              <a:rPr lang="en-US" sz="3200" dirty="0" smtClean="0"/>
              <a:t>the </a:t>
            </a:r>
            <a:r>
              <a:rPr lang="en-US" sz="3200" dirty="0"/>
              <a:t>geometric distances between examples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We can expect </a:t>
            </a:r>
            <a:r>
              <a:rPr lang="en-US" sz="3200" i="1" dirty="0" smtClean="0"/>
              <a:t>k</a:t>
            </a:r>
            <a:r>
              <a:rPr lang="en-US" sz="3200" dirty="0" smtClean="0"/>
              <a:t>-NN performance to be </a:t>
            </a:r>
            <a:r>
              <a:rPr lang="en-US" sz="3200" b="1" dirty="0" smtClean="0"/>
              <a:t>poor</a:t>
            </a:r>
            <a:r>
              <a:rPr lang="en-US" sz="3200" dirty="0" smtClean="0"/>
              <a:t>, perhaps worse than </a:t>
            </a:r>
            <a:r>
              <a:rPr lang="en-US" sz="3200" b="1" dirty="0" smtClean="0"/>
              <a:t>random</a:t>
            </a:r>
            <a:r>
              <a:rPr lang="en-US" sz="3200" dirty="0" smtClean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46" y="275057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Well, does experience agree?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</a:t>
            </a:r>
          </a:p>
          <a:p>
            <a:pPr lvl="1"/>
            <a:r>
              <a:rPr lang="en-US" sz="2600" dirty="0" smtClean="0"/>
              <a:t>Algorithm: </a:t>
            </a:r>
            <a:r>
              <a:rPr lang="en-US" sz="2600" i="0" dirty="0" smtClean="0"/>
              <a:t>Textbook</a:t>
            </a:r>
            <a:r>
              <a:rPr lang="en-US" sz="2600" dirty="0" smtClean="0"/>
              <a:t> </a:t>
            </a:r>
            <a:r>
              <a:rPr lang="en-US" sz="2600" i="0" dirty="0" smtClean="0"/>
              <a:t>(Table 3.2) and </a:t>
            </a:r>
            <a:r>
              <a:rPr lang="en-US" sz="2600" i="0" dirty="0" err="1" smtClean="0"/>
              <a:t>SciKit</a:t>
            </a:r>
            <a:r>
              <a:rPr lang="en-US" sz="2600" i="0" dirty="0" smtClean="0"/>
              <a:t> Learn</a:t>
            </a:r>
            <a:endParaRPr lang="en-US" sz="2600" dirty="0" smtClean="0"/>
          </a:p>
          <a:p>
            <a:r>
              <a:rPr lang="en-US" sz="2800" dirty="0" smtClean="0"/>
              <a:t>70% training set / 30% testing set </a:t>
            </a:r>
          </a:p>
          <a:p>
            <a:r>
              <a:rPr lang="en-US" sz="2800" dirty="0" smtClean="0">
                <a:sym typeface="Wingdings"/>
              </a:rPr>
              <a:t>Training set may not be representative			            </a:t>
            </a:r>
            <a:r>
              <a:rPr lang="en-US" sz="2800" b="1" dirty="0" smtClean="0"/>
              <a:t>Random subsampling</a:t>
            </a:r>
          </a:p>
          <a:p>
            <a:r>
              <a:rPr lang="en-US" sz="2800" b="1" dirty="0" smtClean="0"/>
              <a:t> </a:t>
            </a:r>
            <a:r>
              <a:rPr lang="en-US" sz="2800" dirty="0" smtClean="0"/>
              <a:t>Measure by </a:t>
            </a:r>
            <a:r>
              <a:rPr lang="en-US" sz="2800" b="1" dirty="0" smtClean="0"/>
              <a:t>accuracy rate 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irrelevant attributes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Irrelevant attribute values should mimic </a:t>
            </a:r>
            <a:r>
              <a:rPr lang="en-US" sz="2800" b="1" dirty="0" smtClean="0"/>
              <a:t>realistic domains </a:t>
            </a:r>
          </a:p>
          <a:p>
            <a:r>
              <a:rPr lang="en-US" sz="2800" dirty="0" smtClean="0"/>
              <a:t>How to? </a:t>
            </a:r>
            <a:r>
              <a:rPr lang="en-US" sz="2800" b="1" dirty="0" smtClean="0"/>
              <a:t>Normal</a:t>
            </a:r>
            <a:r>
              <a:rPr lang="en-US" sz="2800" dirty="0" smtClean="0"/>
              <a:t> distribution </a:t>
            </a:r>
          </a:p>
          <a:p>
            <a:r>
              <a:rPr lang="en-US" sz="2800" dirty="0" smtClean="0"/>
              <a:t>Start with </a:t>
            </a:r>
            <a:r>
              <a:rPr lang="el-GR" sz="2800" dirty="0" smtClean="0"/>
              <a:t>μ</a:t>
            </a:r>
            <a:r>
              <a:rPr lang="en-US" sz="2800" dirty="0" smtClean="0"/>
              <a:t> = 10, </a:t>
            </a:r>
            <a:r>
              <a:rPr lang="el-GR" sz="2800" dirty="0" smtClean="0"/>
              <a:t>σ</a:t>
            </a:r>
            <a:r>
              <a:rPr lang="en-US" sz="2800" dirty="0" smtClean="0"/>
              <a:t> = 1</a:t>
            </a:r>
          </a:p>
          <a:p>
            <a:pPr lvl="1"/>
            <a:r>
              <a:rPr lang="en-US" sz="2800" b="1" dirty="0" smtClean="0"/>
              <a:t>Increase</a:t>
            </a:r>
            <a:r>
              <a:rPr lang="en-US" sz="2800" dirty="0" smtClean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40" y="3973461"/>
            <a:ext cx="6518786" cy="26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Control</a:t>
            </a:r>
            <a:r>
              <a:rPr lang="en-US" sz="2800" dirty="0" smtClean="0"/>
              <a:t> group: 0 irrelevant attributes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dd in groups of two until 10 groups are reached</a:t>
            </a:r>
          </a:p>
          <a:p>
            <a:r>
              <a:rPr lang="en-US" sz="2800" dirty="0" smtClean="0"/>
              <a:t>Repeat the process for 1-NN, 3-NN, 5-NN, </a:t>
            </a:r>
            <a:r>
              <a:rPr lang="mr-IN" sz="2800" dirty="0" smtClean="0"/>
              <a:t>…</a:t>
            </a:r>
            <a:r>
              <a:rPr lang="en-US" sz="2800" dirty="0" smtClean="0"/>
              <a:t>, 9-NN.</a:t>
            </a:r>
          </a:p>
          <a:p>
            <a:r>
              <a:rPr lang="en-US" sz="2800" dirty="0" smtClean="0"/>
              <a:t>Now, the data</a:t>
            </a:r>
            <a:r>
              <a:rPr lang="mr-IN" sz="2800" dirty="0" smtClean="0"/>
              <a:t>…</a:t>
            </a:r>
            <a:r>
              <a:rPr lang="en-US" sz="2800" dirty="0" smtClean="0"/>
              <a:t>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</a:t>
            </a:r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 </a:t>
            </a:r>
            <a:r>
              <a:rPr lang="en-US" sz="2800" b="1" dirty="0" smtClean="0"/>
              <a:t>numeric </a:t>
            </a:r>
            <a:r>
              <a:rPr lang="en-US" sz="2800" dirty="0" smtClean="0"/>
              <a:t>attributes: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Sepal length </a:t>
            </a:r>
            <a:r>
              <a:rPr lang="en-US" sz="2800" dirty="0" smtClean="0"/>
              <a:t>in cm </a:t>
            </a:r>
          </a:p>
          <a:p>
            <a:pPr lvl="1"/>
            <a:r>
              <a:rPr lang="en-US" sz="2800" strike="sngStrike" dirty="0" smtClean="0">
                <a:solidFill>
                  <a:schemeClr val="accent3"/>
                </a:solidFill>
              </a:rPr>
              <a:t>Sepal width in cm </a:t>
            </a:r>
            <a:r>
              <a:rPr lang="en-US" sz="2800" i="0" dirty="0" smtClean="0">
                <a:solidFill>
                  <a:schemeClr val="accent3"/>
                </a:solidFill>
              </a:rPr>
              <a:t>(negative correlation)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lvl="1"/>
            <a:r>
              <a:rPr lang="en-US" sz="2800" b="1" dirty="0" smtClean="0"/>
              <a:t>Petal length </a:t>
            </a:r>
            <a:r>
              <a:rPr lang="en-US" sz="2800" dirty="0" smtClean="0"/>
              <a:t>in cm</a:t>
            </a:r>
          </a:p>
          <a:p>
            <a:pPr lvl="1"/>
            <a:r>
              <a:rPr lang="en-US" sz="2800" b="1" dirty="0" smtClean="0"/>
              <a:t>Petal width </a:t>
            </a:r>
            <a:r>
              <a:rPr lang="en-US" sz="2800" dirty="0" smtClean="0"/>
              <a:t>in cm </a:t>
            </a:r>
          </a:p>
          <a:p>
            <a:r>
              <a:rPr lang="en-US" sz="2800" dirty="0" smtClean="0"/>
              <a:t>Classes: </a:t>
            </a:r>
            <a:r>
              <a:rPr lang="en-US" sz="2800" b="1" dirty="0" err="1" smtClean="0"/>
              <a:t>setosa</a:t>
            </a:r>
            <a:r>
              <a:rPr lang="en-US" sz="2800" b="1" dirty="0" smtClean="0"/>
              <a:t>, versicolor, </a:t>
            </a:r>
            <a:r>
              <a:rPr lang="en-US" sz="2800" b="1" dirty="0" err="1" smtClean="0"/>
              <a:t>virginica</a:t>
            </a:r>
            <a:endParaRPr lang="en-US" sz="2800" b="1" dirty="0" smtClean="0"/>
          </a:p>
          <a:p>
            <a:r>
              <a:rPr lang="en-US" sz="2800" dirty="0" smtClean="0"/>
              <a:t>Class distribution: </a:t>
            </a:r>
            <a:r>
              <a:rPr lang="en-US" sz="2800" b="1" dirty="0" smtClean="0"/>
              <a:t>33.3% </a:t>
            </a:r>
            <a:r>
              <a:rPr lang="en-US" sz="2800" dirty="0" smtClean="0"/>
              <a:t>for each class 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 smtClean="0">
                <a:solidFill>
                  <a:srgbClr val="7030A0"/>
                </a:solidFill>
              </a:rPr>
              <a:t>Modified!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527</Words>
  <Application>Microsoft Macintosh PowerPoint</Application>
  <PresentationFormat>Widescreen</PresentationFormat>
  <Paragraphs>124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Franklin Gothic Book</vt:lpstr>
      <vt:lpstr>Wingdings</vt:lpstr>
      <vt:lpstr>Crop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up... </vt:lpstr>
      <vt:lpstr>🌸 dataset </vt:lpstr>
      <vt:lpstr>🐰 dataset (synthetic)</vt:lpstr>
      <vt:lpstr>🐰 dataset (synthetic)</vt:lpstr>
      <vt:lpstr>The results!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PowerPoint Presentation</vt:lpstr>
      <vt:lpstr>PowerPoint Presentation</vt:lpstr>
      <vt:lpstr>🐰 Dataset</vt:lpstr>
      <vt:lpstr>🐰 Dataset</vt:lpstr>
      <vt:lpstr>PowerPoint Presentation</vt:lpstr>
      <vt:lpstr>Bonus: how does the addition of relevant attributes affect classification?</vt:lpstr>
      <vt:lpstr>🍷 Dataset </vt:lpstr>
      <vt:lpstr>PowerPoint Presentation</vt:lpstr>
      <vt:lpstr>🍷 Dataset (2 relevant)</vt:lpstr>
      <vt:lpstr>🍷 Dataset (8 relevant)</vt:lpstr>
      <vt:lpstr>🍷 Dataset (12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Bonnell, Jerry Robert</cp:lastModifiedBy>
  <cp:revision>23</cp:revision>
  <dcterms:created xsi:type="dcterms:W3CDTF">2017-10-17T03:41:25Z</dcterms:created>
  <dcterms:modified xsi:type="dcterms:W3CDTF">2017-10-17T07:35:45Z</dcterms:modified>
</cp:coreProperties>
</file>