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71" r:id="rId15"/>
    <p:sldId id="273" r:id="rId16"/>
    <p:sldId id="274" r:id="rId17"/>
    <p:sldId id="275" r:id="rId18"/>
    <p:sldId id="276" r:id="rId19"/>
    <p:sldId id="269" r:id="rId20"/>
    <p:sldId id="270" r:id="rId21"/>
    <p:sldId id="272" r:id="rId22"/>
    <p:sldId id="277" r:id="rId23"/>
    <p:sldId id="287" r:id="rId24"/>
    <p:sldId id="285" r:id="rId25"/>
    <p:sldId id="278" r:id="rId26"/>
    <p:sldId id="283" r:id="rId27"/>
    <p:sldId id="282" r:id="rId28"/>
    <p:sldId id="279" r:id="rId29"/>
    <p:sldId id="280" r:id="rId30"/>
    <p:sldId id="281" r:id="rId31"/>
    <p:sldId id="284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6"/>
    <p:restoredTop sz="94652"/>
  </p:normalViewPr>
  <p:slideViewPr>
    <p:cSldViewPr snapToGrid="0" snapToObjects="1">
      <p:cViewPr varScale="1">
        <p:scale>
          <a:sx n="60" d="100"/>
          <a:sy n="60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Relationship Id="rId3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\Jerry\Documents\thick-filling\proj1\report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Average Accuracy on Changing Number of Relevant Attributes (3-NN)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Sheet1!$Y$5:$Y$10</c:f>
              <c:numCache>
                <c:formatCode>General</c:formatCode>
                <c:ptCount val="6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10.0</c:v>
                </c:pt>
                <c:pt idx="5">
                  <c:v>12.0</c:v>
                </c:pt>
              </c:numCache>
            </c:numRef>
          </c:cat>
          <c:val>
            <c:numRef>
              <c:f>Sheet1!$Z$5:$Z$10</c:f>
              <c:numCache>
                <c:formatCode>General</c:formatCode>
                <c:ptCount val="6"/>
                <c:pt idx="0">
                  <c:v>78.16743829724629</c:v>
                </c:pt>
                <c:pt idx="1">
                  <c:v>78.10190845516118</c:v>
                </c:pt>
                <c:pt idx="2">
                  <c:v>71.2230602387463</c:v>
                </c:pt>
                <c:pt idx="3">
                  <c:v>77.38723781202877</c:v>
                </c:pt>
                <c:pt idx="4">
                  <c:v>83.9412467154564</c:v>
                </c:pt>
                <c:pt idx="5">
                  <c:v>85.0806595846384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1AA-4B72-ACB0-515BF1584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59581024"/>
        <c:axId val="-1959576992"/>
      </c:lineChart>
      <c:catAx>
        <c:axId val="-1959581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Relevant</a:t>
                </a:r>
                <a:r>
                  <a:rPr lang="en-US" baseline="0"/>
                  <a:t> Attributes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59576992"/>
        <c:crosses val="autoZero"/>
        <c:auto val="1"/>
        <c:lblAlgn val="ctr"/>
        <c:lblOffset val="100"/>
        <c:noMultiLvlLbl val="0"/>
      </c:catAx>
      <c:valAx>
        <c:axId val="-195957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5958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68E4-2A8C-1A4C-9B75-46B16ED00C5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F0A7C-AE6E-614B-B62E-5AD94D73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F0A7C-AE6E-614B-B62E-5AD94D73F6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5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88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7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0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28820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42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28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1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1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30985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5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274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6680" y="914400"/>
            <a:ext cx="5486400" cy="4388126"/>
          </a:xfrm>
        </p:spPr>
        <p:txBody>
          <a:bodyPr/>
          <a:lstStyle/>
          <a:p>
            <a:r>
              <a:rPr lang="en-US" sz="6000" i="1" dirty="0"/>
              <a:t>K</a:t>
            </a:r>
            <a:r>
              <a:rPr lang="en-US" sz="6000" dirty="0"/>
              <a:t>-NN: IRRELEVANT ATTRIBUTES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2048" y="5850384"/>
            <a:ext cx="6831673" cy="1010173"/>
          </a:xfrm>
        </p:spPr>
        <p:txBody>
          <a:bodyPr>
            <a:normAutofit/>
          </a:bodyPr>
          <a:lstStyle/>
          <a:p>
            <a:r>
              <a:rPr lang="en-US" sz="1800" dirty="0"/>
              <a:t>Jerry Bonnell </a:t>
            </a:r>
            <a:r>
              <a:rPr lang="en-US" sz="1800" dirty="0" err="1"/>
              <a:t>Gururaj</a:t>
            </a:r>
            <a:r>
              <a:rPr lang="en-US" sz="1800" dirty="0"/>
              <a:t> </a:t>
            </a:r>
            <a:r>
              <a:rPr lang="en-US" sz="1800" dirty="0" err="1"/>
              <a:t>Shriram</a:t>
            </a:r>
            <a:r>
              <a:rPr lang="en-US" sz="1800" dirty="0"/>
              <a:t> Lloyd </a:t>
            </a:r>
            <a:r>
              <a:rPr lang="en-US" sz="1800" dirty="0" err="1"/>
              <a:t>Beaufils</a:t>
            </a:r>
            <a:r>
              <a:rPr lang="en-US" sz="1800" dirty="0"/>
              <a:t> </a:t>
            </a:r>
          </a:p>
          <a:p>
            <a:r>
              <a:rPr lang="en-US" sz="1800" dirty="0"/>
              <a:t>(Group #5) </a:t>
            </a:r>
          </a:p>
        </p:txBody>
      </p:sp>
    </p:spTree>
    <p:extLst>
      <p:ext uri="{BB962C8B-B14F-4D97-AF65-F5344CB8AC3E}">
        <p14:creationId xmlns:p14="http://schemas.microsoft.com/office/powerpoint/2010/main" val="43875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🐰 dataset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(synthetic)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 </a:t>
            </a:r>
            <a:r>
              <a:rPr lang="en-US" sz="2800" b="1" dirty="0"/>
              <a:t>numeric </a:t>
            </a:r>
            <a:r>
              <a:rPr lang="en-US" sz="2800" dirty="0"/>
              <a:t>attributes</a:t>
            </a:r>
          </a:p>
          <a:p>
            <a:pPr lvl="1"/>
            <a:r>
              <a:rPr lang="en-US" sz="2800" b="1" dirty="0"/>
              <a:t>Height</a:t>
            </a:r>
            <a:r>
              <a:rPr lang="en-US" sz="2800" dirty="0"/>
              <a:t> in </a:t>
            </a:r>
            <a:r>
              <a:rPr lang="en-US" sz="2800" dirty="0" err="1"/>
              <a:t>ft</a:t>
            </a:r>
            <a:r>
              <a:rPr lang="en-US" sz="2800" dirty="0"/>
              <a:t> </a:t>
            </a:r>
          </a:p>
          <a:p>
            <a:pPr lvl="1"/>
            <a:r>
              <a:rPr lang="en-US" sz="2800" b="1" dirty="0"/>
              <a:t>Body length </a:t>
            </a:r>
            <a:r>
              <a:rPr lang="en-US" sz="2800" dirty="0"/>
              <a:t>in </a:t>
            </a:r>
            <a:r>
              <a:rPr lang="en-US" sz="2800" dirty="0" err="1"/>
              <a:t>ft</a:t>
            </a:r>
            <a:r>
              <a:rPr lang="en-US" sz="2800" dirty="0"/>
              <a:t> </a:t>
            </a:r>
          </a:p>
          <a:p>
            <a:r>
              <a:rPr lang="en-US" sz="2800" b="1" dirty="0"/>
              <a:t>Classes: </a:t>
            </a:r>
            <a:r>
              <a:rPr lang="en-US" sz="2800" dirty="0"/>
              <a:t>giraffe, elephant, tiger, rabbit, dog </a:t>
            </a:r>
          </a:p>
          <a:p>
            <a:r>
              <a:rPr lang="en-US" sz="2800" b="1" dirty="0"/>
              <a:t>40 examples </a:t>
            </a:r>
            <a:r>
              <a:rPr lang="en-US" sz="2800" dirty="0"/>
              <a:t>per class </a:t>
            </a:r>
          </a:p>
        </p:txBody>
      </p:sp>
    </p:spTree>
    <p:extLst>
      <p:ext uri="{BB962C8B-B14F-4D97-AF65-F5344CB8AC3E}">
        <p14:creationId xmlns:p14="http://schemas.microsoft.com/office/powerpoint/2010/main" val="150415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51" y="715297"/>
            <a:ext cx="9601200" cy="1485900"/>
          </a:xfrm>
        </p:spPr>
        <p:txBody>
          <a:bodyPr/>
          <a:lstStyle/>
          <a:p>
            <a:r>
              <a:rPr lang="en-US" dirty="0"/>
              <a:t>🐰 dataset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(synthetic)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635119"/>
              </p:ext>
            </p:extLst>
          </p:nvPr>
        </p:nvGraphicFramePr>
        <p:xfrm>
          <a:off x="2949678" y="2713702"/>
          <a:ext cx="6681018" cy="34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0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7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270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0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Height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Body Width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14.27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11.43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Giraffe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12.8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11.25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Giraffe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6.2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8.53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Elephant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7.48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13.33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Elephant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4.19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4.86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Tiger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3.63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6.55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Tiger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u="none" strike="noStrike">
                          <a:effectLst/>
                        </a:rPr>
                        <a:t>0.68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1.3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Rabbit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0.7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1.99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Rabbit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4242"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1.82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4.25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Dog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2560"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2.6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3.69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Dog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424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hr-H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489587" y="1893938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Snapshot</a:t>
            </a:r>
            <a:r>
              <a:rPr lang="mr-IN" sz="2800" dirty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222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748" y="2912806"/>
            <a:ext cx="9601200" cy="1485900"/>
          </a:xfrm>
        </p:spPr>
        <p:txBody>
          <a:bodyPr>
            <a:normAutofit/>
          </a:bodyPr>
          <a:lstStyle/>
          <a:p>
            <a:r>
              <a:rPr lang="en-US" sz="4800" dirty="0"/>
              <a:t>The results!</a:t>
            </a:r>
          </a:p>
        </p:txBody>
      </p:sp>
    </p:spTree>
    <p:extLst>
      <p:ext uri="{BB962C8B-B14F-4D97-AF65-F5344CB8AC3E}">
        <p14:creationId xmlns:p14="http://schemas.microsoft.com/office/powerpoint/2010/main" val="1176256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958" y="1105787"/>
            <a:ext cx="9942701" cy="5029495"/>
          </a:xfrm>
        </p:spPr>
      </p:pic>
    </p:spTree>
    <p:extLst>
      <p:ext uri="{BB962C8B-B14F-4D97-AF65-F5344CB8AC3E}">
        <p14:creationId xmlns:p14="http://schemas.microsoft.com/office/powerpoint/2010/main" val="129689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17" y="1148317"/>
            <a:ext cx="10283659" cy="4604193"/>
          </a:xfrm>
        </p:spPr>
      </p:pic>
    </p:spTree>
    <p:extLst>
      <p:ext uri="{BB962C8B-B14F-4D97-AF65-F5344CB8AC3E}">
        <p14:creationId xmlns:p14="http://schemas.microsoft.com/office/powerpoint/2010/main" val="133602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97" y="999460"/>
            <a:ext cx="10416288" cy="4976038"/>
          </a:xfrm>
        </p:spPr>
      </p:pic>
    </p:spTree>
    <p:extLst>
      <p:ext uri="{BB962C8B-B14F-4D97-AF65-F5344CB8AC3E}">
        <p14:creationId xmlns:p14="http://schemas.microsoft.com/office/powerpoint/2010/main" val="181027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5580"/>
            <a:ext cx="9601200" cy="1485900"/>
          </a:xfrm>
        </p:spPr>
        <p:txBody>
          <a:bodyPr/>
          <a:lstStyle/>
          <a:p>
            <a:r>
              <a:rPr lang="en-US" dirty="0"/>
              <a:t>🌸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45" y="1487443"/>
            <a:ext cx="6347909" cy="4760932"/>
          </a:xfrm>
        </p:spPr>
      </p:pic>
    </p:spTree>
    <p:extLst>
      <p:ext uri="{BB962C8B-B14F-4D97-AF65-F5344CB8AC3E}">
        <p14:creationId xmlns:p14="http://schemas.microsoft.com/office/powerpoint/2010/main" val="1583405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0832"/>
            <a:ext cx="9601200" cy="1485900"/>
          </a:xfrm>
        </p:spPr>
        <p:txBody>
          <a:bodyPr/>
          <a:lstStyle/>
          <a:p>
            <a:r>
              <a:rPr lang="en-US"/>
              <a:t>🌸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3" y="1133782"/>
            <a:ext cx="6890033" cy="5167525"/>
          </a:xfrm>
        </p:spPr>
      </p:pic>
    </p:spTree>
    <p:extLst>
      <p:ext uri="{BB962C8B-B14F-4D97-AF65-F5344CB8AC3E}">
        <p14:creationId xmlns:p14="http://schemas.microsoft.com/office/powerpoint/2010/main" val="1558962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52" y="508820"/>
            <a:ext cx="9601200" cy="1485900"/>
          </a:xfrm>
        </p:spPr>
        <p:txBody>
          <a:bodyPr/>
          <a:lstStyle/>
          <a:p>
            <a:r>
              <a:rPr lang="en-US" dirty="0"/>
              <a:t>🌸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58" y="1251770"/>
            <a:ext cx="7092187" cy="5319141"/>
          </a:xfrm>
        </p:spPr>
      </p:pic>
    </p:spTree>
    <p:extLst>
      <p:ext uri="{BB962C8B-B14F-4D97-AF65-F5344CB8AC3E}">
        <p14:creationId xmlns:p14="http://schemas.microsoft.com/office/powerpoint/2010/main" val="4189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36" y="691411"/>
            <a:ext cx="10233690" cy="56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theory goes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831" y="3556819"/>
            <a:ext cx="10397613" cy="3581400"/>
          </a:xfrm>
        </p:spPr>
        <p:txBody>
          <a:bodyPr>
            <a:normAutofit/>
          </a:bodyPr>
          <a:lstStyle/>
          <a:p>
            <a:r>
              <a:rPr lang="en-US" sz="3200" dirty="0"/>
              <a:t>“Objects are similar if the </a:t>
            </a:r>
            <a:r>
              <a:rPr lang="en-US" sz="3200" b="1" dirty="0"/>
              <a:t>geometric distance </a:t>
            </a:r>
            <a:r>
              <a:rPr lang="en-US" sz="3200" dirty="0"/>
              <a:t>between the vectors describing them is small.”  				    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Miroslav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Kubat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An Introduction to Machine Learning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672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66" y="925032"/>
            <a:ext cx="10416169" cy="5135526"/>
          </a:xfrm>
        </p:spPr>
      </p:pic>
    </p:spTree>
    <p:extLst>
      <p:ext uri="{BB962C8B-B14F-4D97-AF65-F5344CB8AC3E}">
        <p14:creationId xmlns:p14="http://schemas.microsoft.com/office/powerpoint/2010/main" val="42032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64574"/>
            <a:ext cx="9601200" cy="1485900"/>
          </a:xfrm>
        </p:spPr>
        <p:txBody>
          <a:bodyPr/>
          <a:lstStyle/>
          <a:p>
            <a:r>
              <a:rPr lang="en-US" dirty="0"/>
              <a:t>🐰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66" y="1435395"/>
            <a:ext cx="6922066" cy="5191550"/>
          </a:xfrm>
        </p:spPr>
      </p:pic>
    </p:spTree>
    <p:extLst>
      <p:ext uri="{BB962C8B-B14F-4D97-AF65-F5344CB8AC3E}">
        <p14:creationId xmlns:p14="http://schemas.microsoft.com/office/powerpoint/2010/main" val="1296110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0832"/>
            <a:ext cx="9601200" cy="1485900"/>
          </a:xfrm>
        </p:spPr>
        <p:txBody>
          <a:bodyPr/>
          <a:lstStyle/>
          <a:p>
            <a:r>
              <a:rPr lang="en-US" dirty="0"/>
              <a:t>🐰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3" y="1133782"/>
            <a:ext cx="7123949" cy="5342962"/>
          </a:xfrm>
        </p:spPr>
      </p:pic>
    </p:spTree>
    <p:extLst>
      <p:ext uri="{BB962C8B-B14F-4D97-AF65-F5344CB8AC3E}">
        <p14:creationId xmlns:p14="http://schemas.microsoft.com/office/powerpoint/2010/main" val="1141269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0832"/>
            <a:ext cx="9601200" cy="1485900"/>
          </a:xfrm>
        </p:spPr>
        <p:txBody>
          <a:bodyPr/>
          <a:lstStyle/>
          <a:p>
            <a:r>
              <a:rPr lang="en-US" dirty="0"/>
              <a:t>🐰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74" y="1133782"/>
            <a:ext cx="7251540" cy="5438655"/>
          </a:xfrm>
        </p:spPr>
      </p:pic>
    </p:spTree>
    <p:extLst>
      <p:ext uri="{BB962C8B-B14F-4D97-AF65-F5344CB8AC3E}">
        <p14:creationId xmlns:p14="http://schemas.microsoft.com/office/powerpoint/2010/main" val="381934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2" y="1212111"/>
            <a:ext cx="10387022" cy="4763385"/>
          </a:xfrm>
        </p:spPr>
      </p:pic>
    </p:spTree>
    <p:extLst>
      <p:ext uri="{BB962C8B-B14F-4D97-AF65-F5344CB8AC3E}">
        <p14:creationId xmlns:p14="http://schemas.microsoft.com/office/powerpoint/2010/main" val="145428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593" y="1909916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Bonus: </a:t>
            </a:r>
            <a:r>
              <a:rPr lang="en-US" dirty="0"/>
              <a:t>how does the addition of </a:t>
            </a:r>
            <a:r>
              <a:rPr lang="en-US" b="1" dirty="0"/>
              <a:t>relevant</a:t>
            </a:r>
            <a:r>
              <a:rPr lang="en-US" dirty="0"/>
              <a:t> attributes affect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1609007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13 </a:t>
            </a:r>
            <a:r>
              <a:rPr lang="en-US" sz="2800" b="1" dirty="0"/>
              <a:t>numeric</a:t>
            </a:r>
            <a:r>
              <a:rPr lang="en-US" sz="2800" dirty="0"/>
              <a:t> attributes</a:t>
            </a:r>
          </a:p>
          <a:p>
            <a:r>
              <a:rPr lang="en-US" sz="2800" dirty="0"/>
              <a:t>3 classes: roughly </a:t>
            </a:r>
            <a:r>
              <a:rPr lang="en-US" sz="2800" b="1" dirty="0"/>
              <a:t>equally</a:t>
            </a:r>
            <a:r>
              <a:rPr lang="en-US" sz="2800" dirty="0"/>
              <a:t> represented  </a:t>
            </a:r>
          </a:p>
          <a:p>
            <a:r>
              <a:rPr lang="en-US" sz="2800" dirty="0"/>
              <a:t>Add attributes in groups of two</a:t>
            </a:r>
            <a:r>
              <a:rPr lang="mr-IN" sz="2800" dirty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6133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935258"/>
              </p:ext>
            </p:extLst>
          </p:nvPr>
        </p:nvGraphicFramePr>
        <p:xfrm>
          <a:off x="1445342" y="1460091"/>
          <a:ext cx="9807677" cy="5043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5342" y="427703"/>
            <a:ext cx="9232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🍷 Dataset</a:t>
            </a:r>
          </a:p>
        </p:txBody>
      </p:sp>
    </p:spTree>
    <p:extLst>
      <p:ext uri="{BB962C8B-B14F-4D97-AF65-F5344CB8AC3E}">
        <p14:creationId xmlns:p14="http://schemas.microsoft.com/office/powerpoint/2010/main" val="2070003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Dataset (2 relevant)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64" y="1286539"/>
            <a:ext cx="7007127" cy="5255346"/>
          </a:xfrm>
        </p:spPr>
      </p:pic>
    </p:spTree>
    <p:extLst>
      <p:ext uri="{BB962C8B-B14F-4D97-AF65-F5344CB8AC3E}">
        <p14:creationId xmlns:p14="http://schemas.microsoft.com/office/powerpoint/2010/main" val="2145076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Dataset (8 relevant)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94" y="1307803"/>
            <a:ext cx="7049657" cy="5287243"/>
          </a:xfrm>
        </p:spPr>
      </p:pic>
    </p:spTree>
    <p:extLst>
      <p:ext uri="{BB962C8B-B14F-4D97-AF65-F5344CB8AC3E}">
        <p14:creationId xmlns:p14="http://schemas.microsoft.com/office/powerpoint/2010/main" val="122210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802194"/>
            <a:ext cx="10146890" cy="35814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3200" dirty="0"/>
              <a:t>“If the vast majority of the attributes have nothing to do with the class</a:t>
            </a:r>
            <a:r>
              <a:rPr lang="mr-IN" sz="3200" dirty="0"/>
              <a:t>…</a:t>
            </a:r>
            <a:r>
              <a:rPr lang="en-US" sz="3200" dirty="0"/>
              <a:t>then the geometric distance will become almost </a:t>
            </a:r>
            <a:r>
              <a:rPr lang="en-US" sz="3200" b="1" dirty="0"/>
              <a:t>meaningless</a:t>
            </a:r>
            <a:r>
              <a:rPr lang="en-US" sz="3200" dirty="0"/>
              <a:t>.” </a:t>
            </a:r>
            <a:r>
              <a:rPr lang="en-US" sz="2400" dirty="0"/>
              <a:t>				                                                 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Miroslav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Kubat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An Introduction to Machine Learning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511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🍷 Dataset (12 relevant)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02" y="1128451"/>
            <a:ext cx="7189474" cy="5392106"/>
          </a:xfrm>
        </p:spPr>
      </p:pic>
    </p:spTree>
    <p:extLst>
      <p:ext uri="{BB962C8B-B14F-4D97-AF65-F5344CB8AC3E}">
        <p14:creationId xmlns:p14="http://schemas.microsoft.com/office/powerpoint/2010/main" val="598077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Irrelevant attributes are </a:t>
            </a:r>
            <a:r>
              <a:rPr lang="en-US" sz="2400" b="1" dirty="0"/>
              <a:t>detrimental. </a:t>
            </a:r>
          </a:p>
          <a:p>
            <a:pPr lvl="1"/>
            <a:r>
              <a:rPr lang="en-US" sz="2400" dirty="0"/>
              <a:t>How to combat domains with great many irrelevant attributes?</a:t>
            </a:r>
          </a:p>
          <a:p>
            <a:r>
              <a:rPr lang="en-US" sz="2400" b="1" dirty="0"/>
              <a:t>Synthetic</a:t>
            </a:r>
            <a:r>
              <a:rPr lang="en-US" sz="2400" dirty="0"/>
              <a:t> domain showed </a:t>
            </a:r>
            <a:r>
              <a:rPr lang="en-US" sz="2400" b="1" dirty="0"/>
              <a:t>dramatic</a:t>
            </a:r>
            <a:r>
              <a:rPr lang="en-US" sz="2400" dirty="0"/>
              <a:t> decline.</a:t>
            </a:r>
          </a:p>
          <a:p>
            <a:r>
              <a:rPr lang="en-US" sz="2400" dirty="0"/>
              <a:t>Performance differences between naïve implementation and </a:t>
            </a:r>
            <a:r>
              <a:rPr lang="en-US" sz="2400" dirty="0" err="1"/>
              <a:t>SciKit</a:t>
            </a:r>
            <a:endParaRPr lang="en-US" sz="2400" dirty="0"/>
          </a:p>
          <a:p>
            <a:r>
              <a:rPr lang="en-US" sz="2400" dirty="0"/>
              <a:t>Breaking ties </a:t>
            </a:r>
          </a:p>
          <a:p>
            <a:r>
              <a:rPr lang="en-US" sz="2400" dirty="0"/>
              <a:t>Adding relevant attributes generally </a:t>
            </a:r>
            <a:r>
              <a:rPr lang="en-US" sz="2400" b="1" dirty="0"/>
              <a:t>enhances</a:t>
            </a:r>
            <a:r>
              <a:rPr lang="en-US" sz="2400" dirty="0"/>
              <a:t> performance.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322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858" y="3605981"/>
            <a:ext cx="9601200" cy="14859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762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851" y="3276600"/>
            <a:ext cx="9601200" cy="3581400"/>
          </a:xfrm>
        </p:spPr>
        <p:txBody>
          <a:bodyPr>
            <a:normAutofit/>
          </a:bodyPr>
          <a:lstStyle/>
          <a:p>
            <a:r>
              <a:rPr lang="en-US" sz="3200" dirty="0"/>
              <a:t>Irrelevant attributes </a:t>
            </a:r>
            <a:r>
              <a:rPr lang="en-US" sz="3200" b="1" dirty="0"/>
              <a:t>distort </a:t>
            </a:r>
            <a:r>
              <a:rPr lang="en-US" sz="3200" dirty="0"/>
              <a:t>and </a:t>
            </a:r>
            <a:r>
              <a:rPr lang="en-US" sz="3200" b="1" dirty="0"/>
              <a:t>dominate </a:t>
            </a:r>
            <a:r>
              <a:rPr lang="en-US" sz="3200" dirty="0"/>
              <a:t>the geometric distances between examples.</a:t>
            </a:r>
          </a:p>
          <a:p>
            <a:r>
              <a:rPr lang="en-US" sz="3200" dirty="0"/>
              <a:t>We can expect </a:t>
            </a:r>
            <a:r>
              <a:rPr lang="en-US" sz="3200" i="1" dirty="0"/>
              <a:t>k</a:t>
            </a:r>
            <a:r>
              <a:rPr lang="en-US" sz="3200" dirty="0"/>
              <a:t>-NN performance to be </a:t>
            </a:r>
            <a:r>
              <a:rPr lang="en-US" sz="3200" b="1" dirty="0"/>
              <a:t>poor</a:t>
            </a:r>
            <a:r>
              <a:rPr lang="en-US" sz="3200" dirty="0"/>
              <a:t>, perhaps worse than </a:t>
            </a:r>
            <a:r>
              <a:rPr lang="en-US" sz="3200" b="1" dirty="0"/>
              <a:t>random</a:t>
            </a:r>
            <a:r>
              <a:rPr lang="en-US" sz="3200" dirty="0"/>
              <a:t>, with the addition of irrelevant attributes. </a:t>
            </a:r>
          </a:p>
        </p:txBody>
      </p:sp>
    </p:spTree>
    <p:extLst>
      <p:ext uri="{BB962C8B-B14F-4D97-AF65-F5344CB8AC3E}">
        <p14:creationId xmlns:p14="http://schemas.microsoft.com/office/powerpoint/2010/main" val="193996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046" y="2750576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Well, does experience agree? </a:t>
            </a:r>
          </a:p>
        </p:txBody>
      </p:sp>
    </p:spTree>
    <p:extLst>
      <p:ext uri="{BB962C8B-B14F-4D97-AF65-F5344CB8AC3E}">
        <p14:creationId xmlns:p14="http://schemas.microsoft.com/office/powerpoint/2010/main" val="53639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Classifier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</a:t>
            </a:r>
          </a:p>
          <a:p>
            <a:pPr lvl="1"/>
            <a:r>
              <a:rPr lang="en-US" sz="2600" dirty="0"/>
              <a:t>Algorithm: </a:t>
            </a:r>
            <a:r>
              <a:rPr lang="en-US" sz="2600" i="0" dirty="0"/>
              <a:t>Textbook</a:t>
            </a:r>
            <a:r>
              <a:rPr lang="en-US" sz="2600" dirty="0"/>
              <a:t> </a:t>
            </a:r>
            <a:r>
              <a:rPr lang="en-US" sz="2600" i="0" dirty="0"/>
              <a:t>(Table 3.2) and </a:t>
            </a:r>
            <a:r>
              <a:rPr lang="en-US" sz="2600" i="0" dirty="0" err="1"/>
              <a:t>SciKit</a:t>
            </a:r>
            <a:r>
              <a:rPr lang="en-US" sz="2600" i="0" dirty="0"/>
              <a:t> Learn</a:t>
            </a:r>
            <a:endParaRPr lang="en-US" sz="2600" dirty="0"/>
          </a:p>
          <a:p>
            <a:r>
              <a:rPr lang="en-US" sz="2800" dirty="0"/>
              <a:t>70% training set / 30% testing set </a:t>
            </a:r>
          </a:p>
          <a:p>
            <a:r>
              <a:rPr lang="en-US" sz="2800" dirty="0">
                <a:sym typeface="Wingdings"/>
              </a:rPr>
              <a:t>Training set may not be representative			            </a:t>
            </a:r>
            <a:r>
              <a:rPr lang="en-US" sz="2800" b="1" dirty="0"/>
              <a:t>Random subsampling</a:t>
            </a:r>
          </a:p>
          <a:p>
            <a:r>
              <a:rPr lang="en-US" sz="2800" b="1" dirty="0"/>
              <a:t> </a:t>
            </a:r>
            <a:r>
              <a:rPr lang="en-US" sz="2800" dirty="0"/>
              <a:t>Measure by </a:t>
            </a:r>
            <a:r>
              <a:rPr lang="en-US" sz="2800" b="1" dirty="0"/>
              <a:t>accuracy rate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073" y="843526"/>
            <a:ext cx="2076655" cy="207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32" y="3870632"/>
            <a:ext cx="2987368" cy="29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irrelevant attributes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5572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Irrelevant attribute values should mimic </a:t>
            </a:r>
            <a:r>
              <a:rPr lang="en-US" sz="2800" b="1" dirty="0"/>
              <a:t>realistic domains </a:t>
            </a:r>
          </a:p>
          <a:p>
            <a:r>
              <a:rPr lang="en-US" sz="2800" dirty="0"/>
              <a:t>How to? </a:t>
            </a:r>
            <a:r>
              <a:rPr lang="en-US" sz="2800" b="1" dirty="0"/>
              <a:t>Normal</a:t>
            </a:r>
            <a:r>
              <a:rPr lang="en-US" sz="2800" dirty="0"/>
              <a:t> distribution </a:t>
            </a:r>
          </a:p>
          <a:p>
            <a:r>
              <a:rPr lang="en-US" sz="2800" dirty="0"/>
              <a:t>Start with </a:t>
            </a:r>
            <a:r>
              <a:rPr lang="el-GR" sz="2800" dirty="0"/>
              <a:t>μ</a:t>
            </a:r>
            <a:r>
              <a:rPr lang="en-US" sz="2800" dirty="0"/>
              <a:t> = 10, </a:t>
            </a:r>
            <a:r>
              <a:rPr lang="el-GR" sz="2800" dirty="0"/>
              <a:t>σ</a:t>
            </a:r>
            <a:r>
              <a:rPr lang="en-US" sz="2800" dirty="0"/>
              <a:t> = 1</a:t>
            </a:r>
          </a:p>
          <a:p>
            <a:pPr lvl="1"/>
            <a:r>
              <a:rPr lang="en-US" sz="2800" b="1" dirty="0"/>
              <a:t>Increase</a:t>
            </a:r>
            <a:r>
              <a:rPr lang="en-US" sz="2800" dirty="0"/>
              <a:t> parameters as groups are added 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040" y="3973461"/>
            <a:ext cx="6518786" cy="26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up...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Control</a:t>
            </a:r>
            <a:r>
              <a:rPr lang="en-US" sz="2800" dirty="0"/>
              <a:t> group: 0 irrelevant attributes </a:t>
            </a:r>
          </a:p>
          <a:p>
            <a:r>
              <a:rPr lang="en-US" sz="2800" dirty="0"/>
              <a:t>Add in groups of two until 10 groups are reached</a:t>
            </a:r>
          </a:p>
          <a:p>
            <a:r>
              <a:rPr lang="en-US" sz="2800" dirty="0"/>
              <a:t>Repeat the process for 1-NN, 3-NN, 5-NN, </a:t>
            </a:r>
            <a:r>
              <a:rPr lang="mr-IN" sz="2800" dirty="0"/>
              <a:t>…</a:t>
            </a:r>
            <a:r>
              <a:rPr lang="en-US" sz="2800" dirty="0"/>
              <a:t>, 9-NN.</a:t>
            </a:r>
          </a:p>
          <a:p>
            <a:r>
              <a:rPr lang="en-US" sz="2800" dirty="0"/>
              <a:t>Now, the data</a:t>
            </a:r>
            <a:r>
              <a:rPr lang="mr-IN" sz="2800" dirty="0"/>
              <a:t>…</a:t>
            </a:r>
            <a:r>
              <a:rPr lang="en-US" sz="2800" dirty="0"/>
              <a:t> 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649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🌸 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0310"/>
            <a:ext cx="9999406" cy="48964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4 </a:t>
            </a:r>
            <a:r>
              <a:rPr lang="en-US" sz="2800" b="1" dirty="0"/>
              <a:t>numeric </a:t>
            </a:r>
            <a:r>
              <a:rPr lang="en-US" sz="2800" dirty="0"/>
              <a:t>attributes:</a:t>
            </a:r>
            <a:endParaRPr lang="en-US" sz="2800" b="1" dirty="0"/>
          </a:p>
          <a:p>
            <a:pPr lvl="1"/>
            <a:r>
              <a:rPr lang="en-US" sz="2800" b="1" dirty="0"/>
              <a:t>Sepal length </a:t>
            </a:r>
            <a:r>
              <a:rPr lang="en-US" sz="2800" dirty="0"/>
              <a:t>in cm </a:t>
            </a:r>
          </a:p>
          <a:p>
            <a:pPr lvl="1"/>
            <a:r>
              <a:rPr lang="en-US" sz="2800" strike="sngStrike" dirty="0">
                <a:solidFill>
                  <a:schemeClr val="accent3"/>
                </a:solidFill>
              </a:rPr>
              <a:t>Sepal width in cm </a:t>
            </a:r>
            <a:r>
              <a:rPr lang="en-US" sz="2800" i="0" dirty="0">
                <a:solidFill>
                  <a:schemeClr val="accent3"/>
                </a:solidFill>
              </a:rPr>
              <a:t>(negative correlation)</a:t>
            </a:r>
            <a:endParaRPr lang="en-US" sz="2800" dirty="0">
              <a:solidFill>
                <a:schemeClr val="accent3"/>
              </a:solidFill>
            </a:endParaRPr>
          </a:p>
          <a:p>
            <a:pPr lvl="1"/>
            <a:r>
              <a:rPr lang="en-US" sz="2800" b="1" dirty="0"/>
              <a:t>Petal length </a:t>
            </a:r>
            <a:r>
              <a:rPr lang="en-US" sz="2800" dirty="0"/>
              <a:t>in cm</a:t>
            </a:r>
          </a:p>
          <a:p>
            <a:pPr lvl="1"/>
            <a:r>
              <a:rPr lang="en-US" sz="2800" b="1" dirty="0"/>
              <a:t>Petal width </a:t>
            </a:r>
            <a:r>
              <a:rPr lang="en-US" sz="2800" dirty="0"/>
              <a:t>in cm </a:t>
            </a:r>
          </a:p>
          <a:p>
            <a:r>
              <a:rPr lang="en-US" sz="2800" dirty="0"/>
              <a:t>Classes: </a:t>
            </a:r>
            <a:r>
              <a:rPr lang="en-US" sz="2800" b="1" dirty="0" err="1"/>
              <a:t>setosa</a:t>
            </a:r>
            <a:r>
              <a:rPr lang="en-US" sz="2800" b="1" dirty="0"/>
              <a:t>, versicolor, </a:t>
            </a:r>
            <a:r>
              <a:rPr lang="en-US" sz="2800" b="1" dirty="0" err="1"/>
              <a:t>virginica</a:t>
            </a:r>
            <a:endParaRPr lang="en-US" sz="2800" b="1" dirty="0"/>
          </a:p>
          <a:p>
            <a:r>
              <a:rPr lang="en-US" sz="2800" dirty="0"/>
              <a:t>Class distribution: </a:t>
            </a:r>
            <a:r>
              <a:rPr lang="en-US" sz="2800" b="1" dirty="0"/>
              <a:t>33.3% </a:t>
            </a:r>
            <a:r>
              <a:rPr lang="en-US" sz="2800" dirty="0"/>
              <a:t>for each class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sym typeface="Wingdings"/>
              </a:rPr>
              <a:t> </a:t>
            </a:r>
            <a:r>
              <a:rPr lang="en-US" sz="2800" b="1" i="1" dirty="0">
                <a:solidFill>
                  <a:srgbClr val="7030A0"/>
                </a:solidFill>
              </a:rPr>
              <a:t>Modified!</a:t>
            </a:r>
          </a:p>
        </p:txBody>
      </p:sp>
    </p:spTree>
    <p:extLst>
      <p:ext uri="{BB962C8B-B14F-4D97-AF65-F5344CB8AC3E}">
        <p14:creationId xmlns:p14="http://schemas.microsoft.com/office/powerpoint/2010/main" val="9042512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253</TotalTime>
  <Words>437</Words>
  <Application>Microsoft Macintosh PowerPoint</Application>
  <PresentationFormat>Widescreen</PresentationFormat>
  <Paragraphs>107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Calibri</vt:lpstr>
      <vt:lpstr>Corbel</vt:lpstr>
      <vt:lpstr>Franklin Gothic Book</vt:lpstr>
      <vt:lpstr>Gill Sans MT</vt:lpstr>
      <vt:lpstr>Impact</vt:lpstr>
      <vt:lpstr>Mangal</vt:lpstr>
      <vt:lpstr>Wingdings</vt:lpstr>
      <vt:lpstr>Arial</vt:lpstr>
      <vt:lpstr>Badge</vt:lpstr>
      <vt:lpstr>K-NN: IRRELEVANT ATTRIBUTES</vt:lpstr>
      <vt:lpstr>The theory goes… </vt:lpstr>
      <vt:lpstr>But…</vt:lpstr>
      <vt:lpstr>PowerPoint Presentation</vt:lpstr>
      <vt:lpstr>Well, does experience agree? </vt:lpstr>
      <vt:lpstr>Building the Classifier </vt:lpstr>
      <vt:lpstr>Adding irrelevant attributes… </vt:lpstr>
      <vt:lpstr>Setting up... </vt:lpstr>
      <vt:lpstr>🌸 dataset </vt:lpstr>
      <vt:lpstr>🐰 dataset (synthetic)</vt:lpstr>
      <vt:lpstr>🐰 dataset (synthetic)</vt:lpstr>
      <vt:lpstr>The results!</vt:lpstr>
      <vt:lpstr>PowerPoint Presentation</vt:lpstr>
      <vt:lpstr>PowerPoint Presentation</vt:lpstr>
      <vt:lpstr>PowerPoint Presentation</vt:lpstr>
      <vt:lpstr>🌸 Dataset</vt:lpstr>
      <vt:lpstr>🌸 Dataset</vt:lpstr>
      <vt:lpstr>🌸 Dataset</vt:lpstr>
      <vt:lpstr>PowerPoint Presentation</vt:lpstr>
      <vt:lpstr>PowerPoint Presentation</vt:lpstr>
      <vt:lpstr>🐰 Dataset</vt:lpstr>
      <vt:lpstr>🐰 Dataset</vt:lpstr>
      <vt:lpstr>🐰 Dataset</vt:lpstr>
      <vt:lpstr>PowerPoint Presentation</vt:lpstr>
      <vt:lpstr>Bonus: how does the addition of relevant attributes affect classification?</vt:lpstr>
      <vt:lpstr>🍷 Dataset </vt:lpstr>
      <vt:lpstr>PowerPoint Presentation</vt:lpstr>
      <vt:lpstr>🍷 Dataset (2 relevant)</vt:lpstr>
      <vt:lpstr>🍷 Dataset (8 relevant)</vt:lpstr>
      <vt:lpstr>🍷 Dataset (12 relevant)</vt:lpstr>
      <vt:lpstr>Conclusion 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Bonnell, Jerry Robert</dc:creator>
  <cp:lastModifiedBy>Gururaj Shriram</cp:lastModifiedBy>
  <cp:revision>29</cp:revision>
  <dcterms:created xsi:type="dcterms:W3CDTF">2017-10-17T03:41:25Z</dcterms:created>
  <dcterms:modified xsi:type="dcterms:W3CDTF">2017-10-18T03:51:36Z</dcterms:modified>
</cp:coreProperties>
</file>