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1" r:id="rId15"/>
    <p:sldId id="273" r:id="rId16"/>
    <p:sldId id="274" r:id="rId17"/>
    <p:sldId id="275" r:id="rId18"/>
    <p:sldId id="276" r:id="rId19"/>
    <p:sldId id="269" r:id="rId20"/>
    <p:sldId id="270" r:id="rId21"/>
    <p:sldId id="272" r:id="rId22"/>
    <p:sldId id="277" r:id="rId23"/>
    <p:sldId id="285" r:id="rId24"/>
    <p:sldId id="278" r:id="rId25"/>
    <p:sldId id="283" r:id="rId26"/>
    <p:sldId id="282" r:id="rId27"/>
    <p:sldId id="279" r:id="rId28"/>
    <p:sldId id="280" r:id="rId29"/>
    <p:sldId id="281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erry\Documents\thick-filling\proj1\report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erry\Documents\thick-filling\proj1\report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erry\Documents\thick-filling\proj1\report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erry\Documents\thick-filling\proj1\report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erry\Documents\thick-filling\proj1\report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erry\Documents\thick-filling\proj1\report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erry\Documents\thick-filling\proj1\report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Accuracy</a:t>
            </a:r>
            <a:r>
              <a:rPr lang="en-US" sz="2000" baseline="0" dirty="0"/>
              <a:t> of 1-NN vs 7-NN Using Our K-NN Classifier on the </a:t>
            </a:r>
            <a:r>
              <a:rPr lang="en-US" sz="2000" b="0" i="0" u="none" strike="noStrike" baseline="0" dirty="0">
                <a:effectLst/>
              </a:rPr>
              <a:t>🌸</a:t>
            </a:r>
            <a:r>
              <a:rPr lang="en-US" sz="2000" b="0" i="0" u="none" strike="noStrike" baseline="0" dirty="0"/>
              <a:t> </a:t>
            </a:r>
            <a:r>
              <a:rPr lang="en-US" sz="2000" baseline="0" dirty="0"/>
              <a:t>Dataset</a:t>
            </a:r>
            <a:endParaRPr lang="en-US" sz="2000" dirty="0"/>
          </a:p>
        </c:rich>
      </c:tx>
      <c:layout>
        <c:manualLayout>
          <c:xMode val="edge"/>
          <c:yMode val="edge"/>
          <c:x val="0.14820377331457299"/>
          <c:y val="2.427163495438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7-NN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Sheet1!$A$6:$J$6</c:f>
              <c:numCache>
                <c:formatCode>General</c:formatCode>
                <c:ptCount val="10"/>
                <c:pt idx="0">
                  <c:v>95.720350083546194</c:v>
                </c:pt>
                <c:pt idx="1">
                  <c:v>75.890768063592304</c:v>
                </c:pt>
                <c:pt idx="2">
                  <c:v>49.944161597993201</c:v>
                </c:pt>
                <c:pt idx="3">
                  <c:v>37.533332038665797</c:v>
                </c:pt>
                <c:pt idx="4">
                  <c:v>38.746728184092397</c:v>
                </c:pt>
                <c:pt idx="5">
                  <c:v>37.126867166917698</c:v>
                </c:pt>
                <c:pt idx="6">
                  <c:v>42.8950525882044</c:v>
                </c:pt>
                <c:pt idx="7">
                  <c:v>32.687256719635798</c:v>
                </c:pt>
                <c:pt idx="8">
                  <c:v>30.0088846476567</c:v>
                </c:pt>
                <c:pt idx="9">
                  <c:v>32.582419588105303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378-4843-9F43-A5F7B841CE4A}"/>
            </c:ext>
          </c:extLst>
        </c:ser>
        <c:ser>
          <c:idx val="2"/>
          <c:order val="1"/>
          <c:tx>
            <c:v>1-NN</c:v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Sheet1!$A$4:$J$4</c:f>
              <c:numCache>
                <c:formatCode>General</c:formatCode>
                <c:ptCount val="10"/>
                <c:pt idx="0">
                  <c:v>95.564177952547396</c:v>
                </c:pt>
                <c:pt idx="1">
                  <c:v>78.128024874436207</c:v>
                </c:pt>
                <c:pt idx="2">
                  <c:v>55.641810442959198</c:v>
                </c:pt>
                <c:pt idx="3">
                  <c:v>40.420796559868101</c:v>
                </c:pt>
                <c:pt idx="4">
                  <c:v>40.783469567358601</c:v>
                </c:pt>
                <c:pt idx="5">
                  <c:v>39.4703715841231</c:v>
                </c:pt>
                <c:pt idx="6">
                  <c:v>28.989934019975099</c:v>
                </c:pt>
                <c:pt idx="7">
                  <c:v>35.432998752631299</c:v>
                </c:pt>
                <c:pt idx="8">
                  <c:v>29.830295305145999</c:v>
                </c:pt>
                <c:pt idx="9">
                  <c:v>31.8963075445477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378-4843-9F43-A5F7B841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9098592"/>
        <c:axId val="-2029263312"/>
      </c:scatterChart>
      <c:valAx>
        <c:axId val="-2029098592"/>
        <c:scaling>
          <c:orientation val="minMax"/>
          <c:max val="1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263312"/>
        <c:crosses val="autoZero"/>
        <c:crossBetween val="midCat"/>
      </c:valAx>
      <c:valAx>
        <c:axId val="-20292633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098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 dirty="0">
                <a:effectLst/>
              </a:rPr>
              <a:t>Accuracy of Our K-NN Classifier on the </a:t>
            </a:r>
            <a:r>
              <a:rPr lang="en-US" sz="1800" b="0" i="0" u="none" strike="noStrike" baseline="0" dirty="0">
                <a:effectLst/>
              </a:rPr>
              <a:t>🌸 </a:t>
            </a:r>
            <a:r>
              <a:rPr lang="en-US" sz="2400" b="0" i="0" baseline="0" dirty="0">
                <a:effectLst/>
              </a:rPr>
              <a:t>Dataset </a:t>
            </a:r>
            <a:r>
              <a:rPr lang="en-US" sz="1800" b="0" i="0" baseline="0" dirty="0">
                <a:solidFill>
                  <a:schemeClr val="accent5"/>
                </a:solidFill>
                <a:effectLst/>
              </a:rPr>
              <a:t>(many </a:t>
            </a:r>
            <a:r>
              <a:rPr lang="en-US" sz="1800" b="0" i="1" baseline="0" dirty="0">
                <a:solidFill>
                  <a:schemeClr val="accent5"/>
                </a:solidFill>
                <a:effectLst/>
              </a:rPr>
              <a:t>k</a:t>
            </a:r>
            <a:r>
              <a:rPr lang="en-US" sz="1800" b="0" i="0" baseline="0" dirty="0">
                <a:solidFill>
                  <a:schemeClr val="accent5"/>
                </a:solidFill>
                <a:effectLst/>
              </a:rPr>
              <a:t>)</a:t>
            </a:r>
            <a:endParaRPr lang="en-US" sz="1400" dirty="0">
              <a:solidFill>
                <a:schemeClr val="accent5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1-NN</c:v>
          </c:tx>
          <c:spPr>
            <a:ln w="412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Sheet1!$A$4:$J$4</c:f>
              <c:numCache>
                <c:formatCode>General</c:formatCode>
                <c:ptCount val="10"/>
                <c:pt idx="0">
                  <c:v>95.564177952547396</c:v>
                </c:pt>
                <c:pt idx="1">
                  <c:v>78.128024874436207</c:v>
                </c:pt>
                <c:pt idx="2">
                  <c:v>55.641810442959198</c:v>
                </c:pt>
                <c:pt idx="3">
                  <c:v>40.420796559868101</c:v>
                </c:pt>
                <c:pt idx="4">
                  <c:v>40.783469567358601</c:v>
                </c:pt>
                <c:pt idx="5">
                  <c:v>39.4703715841231</c:v>
                </c:pt>
                <c:pt idx="6">
                  <c:v>28.989934019975099</c:v>
                </c:pt>
                <c:pt idx="7">
                  <c:v>35.432998752631299</c:v>
                </c:pt>
                <c:pt idx="8">
                  <c:v>29.830295305145999</c:v>
                </c:pt>
                <c:pt idx="9">
                  <c:v>31.8963075445477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ACF-4391-813B-B7089DA1C558}"/>
            </c:ext>
          </c:extLst>
        </c:ser>
        <c:ser>
          <c:idx val="1"/>
          <c:order val="1"/>
          <c:tx>
            <c:v>4-NN</c:v>
          </c:tx>
          <c:spPr>
            <a:ln w="44450" cap="rnd">
              <a:solidFill>
                <a:srgbClr val="FF05FF">
                  <a:alpha val="42000"/>
                </a:srgb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Sheet1!$A$5:$J$5</c:f>
              <c:numCache>
                <c:formatCode>General</c:formatCode>
                <c:ptCount val="10"/>
                <c:pt idx="0">
                  <c:v>95.932490502561805</c:v>
                </c:pt>
                <c:pt idx="1">
                  <c:v>71.277563620416203</c:v>
                </c:pt>
                <c:pt idx="2">
                  <c:v>52.428002159786701</c:v>
                </c:pt>
                <c:pt idx="3">
                  <c:v>44.753923678335802</c:v>
                </c:pt>
                <c:pt idx="4">
                  <c:v>42.023472991939997</c:v>
                </c:pt>
                <c:pt idx="5">
                  <c:v>32.6181842350693</c:v>
                </c:pt>
                <c:pt idx="6">
                  <c:v>31.8278054581953</c:v>
                </c:pt>
                <c:pt idx="7">
                  <c:v>35.206521571390802</c:v>
                </c:pt>
                <c:pt idx="8">
                  <c:v>34.1685941906401</c:v>
                </c:pt>
                <c:pt idx="9">
                  <c:v>29.608105107179899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ACF-4391-813B-B7089DA1C558}"/>
            </c:ext>
          </c:extLst>
        </c:ser>
        <c:ser>
          <c:idx val="2"/>
          <c:order val="2"/>
          <c:tx>
            <c:v>7-NN</c:v>
          </c:tx>
          <c:spPr>
            <a:ln w="44450" cap="rnd">
              <a:solidFill>
                <a:schemeClr val="accent2">
                  <a:alpha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Sheet1!$A$6:$J$6</c:f>
              <c:numCache>
                <c:formatCode>General</c:formatCode>
                <c:ptCount val="10"/>
                <c:pt idx="0">
                  <c:v>95.720350083546194</c:v>
                </c:pt>
                <c:pt idx="1">
                  <c:v>75.890768063592304</c:v>
                </c:pt>
                <c:pt idx="2">
                  <c:v>49.944161597993201</c:v>
                </c:pt>
                <c:pt idx="3">
                  <c:v>37.533332038665797</c:v>
                </c:pt>
                <c:pt idx="4">
                  <c:v>38.746728184092397</c:v>
                </c:pt>
                <c:pt idx="5">
                  <c:v>37.126867166917698</c:v>
                </c:pt>
                <c:pt idx="6">
                  <c:v>42.8950525882044</c:v>
                </c:pt>
                <c:pt idx="7">
                  <c:v>32.687256719635798</c:v>
                </c:pt>
                <c:pt idx="8">
                  <c:v>30.0088846476567</c:v>
                </c:pt>
                <c:pt idx="9">
                  <c:v>32.582419588105303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ACF-4391-813B-B7089DA1C558}"/>
            </c:ext>
          </c:extLst>
        </c:ser>
        <c:ser>
          <c:idx val="3"/>
          <c:order val="3"/>
          <c:tx>
            <c:v>10-NN</c:v>
          </c:tx>
          <c:spPr>
            <a:ln w="4762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Sheet1!$A$7:$J$7</c:f>
              <c:numCache>
                <c:formatCode>General</c:formatCode>
                <c:ptCount val="10"/>
                <c:pt idx="0">
                  <c:v>96.422198914457795</c:v>
                </c:pt>
                <c:pt idx="1">
                  <c:v>72.050090657783699</c:v>
                </c:pt>
                <c:pt idx="2">
                  <c:v>49.466914626490599</c:v>
                </c:pt>
                <c:pt idx="3">
                  <c:v>42.2939845537271</c:v>
                </c:pt>
                <c:pt idx="4">
                  <c:v>34.0449753636994</c:v>
                </c:pt>
                <c:pt idx="5">
                  <c:v>32.603598004520798</c:v>
                </c:pt>
                <c:pt idx="6">
                  <c:v>32.933770135375198</c:v>
                </c:pt>
                <c:pt idx="7">
                  <c:v>26.8568223411493</c:v>
                </c:pt>
                <c:pt idx="8">
                  <c:v>31.7653103216837</c:v>
                </c:pt>
                <c:pt idx="9">
                  <c:v>31.621385159110801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ACF-4391-813B-B7089DA1C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9507072"/>
        <c:axId val="-2012372832"/>
      </c:scatterChart>
      <c:valAx>
        <c:axId val="-2029507072"/>
        <c:scaling>
          <c:orientation val="minMax"/>
          <c:max val="1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9478715722466698"/>
              <c:y val="0.89251924139227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2372832"/>
        <c:crosses val="autoZero"/>
        <c:crossBetween val="midCat"/>
      </c:valAx>
      <c:valAx>
        <c:axId val="-20123728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507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4-NN Classifier on the </a:t>
            </a:r>
            <a:r>
              <a:rPr lang="en-US" sz="2400" b="0" i="0" u="none" strike="noStrike" baseline="0" dirty="0">
                <a:effectLst/>
              </a:rPr>
              <a:t>🌸 Dataset 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Ours</c:v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Sheet1!$A$5:$J$5</c:f>
              <c:numCache>
                <c:formatCode>General</c:formatCode>
                <c:ptCount val="10"/>
                <c:pt idx="0">
                  <c:v>95.932490502561805</c:v>
                </c:pt>
                <c:pt idx="1">
                  <c:v>71.277563620416203</c:v>
                </c:pt>
                <c:pt idx="2">
                  <c:v>52.428002159786701</c:v>
                </c:pt>
                <c:pt idx="3">
                  <c:v>44.753923678335802</c:v>
                </c:pt>
                <c:pt idx="4">
                  <c:v>42.023472991939997</c:v>
                </c:pt>
                <c:pt idx="5">
                  <c:v>32.6181842350693</c:v>
                </c:pt>
                <c:pt idx="6">
                  <c:v>31.8278054581953</c:v>
                </c:pt>
                <c:pt idx="7">
                  <c:v>35.206521571390802</c:v>
                </c:pt>
                <c:pt idx="8">
                  <c:v>34.1685941906401</c:v>
                </c:pt>
                <c:pt idx="9">
                  <c:v>29.608105107179899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DE-43D8-849F-4D866D59A6ED}"/>
            </c:ext>
          </c:extLst>
        </c:ser>
        <c:ser>
          <c:idx val="1"/>
          <c:order val="1"/>
          <c:tx>
            <c:v>Scikit</c:v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Sheet1!$A$11:$J$11</c:f>
              <c:numCache>
                <c:formatCode>General</c:formatCode>
                <c:ptCount val="10"/>
                <c:pt idx="0">
                  <c:v>95.045101560000006</c:v>
                </c:pt>
                <c:pt idx="1">
                  <c:v>69.566130380000004</c:v>
                </c:pt>
                <c:pt idx="2">
                  <c:v>50.863828069999997</c:v>
                </c:pt>
                <c:pt idx="3">
                  <c:v>44.389371240000003</c:v>
                </c:pt>
                <c:pt idx="4">
                  <c:v>41.580493330000003</c:v>
                </c:pt>
                <c:pt idx="5">
                  <c:v>35.12641473</c:v>
                </c:pt>
                <c:pt idx="6">
                  <c:v>32.322934670000002</c:v>
                </c:pt>
                <c:pt idx="7">
                  <c:v>34.395285909999998</c:v>
                </c:pt>
                <c:pt idx="8">
                  <c:v>32.646208770000001</c:v>
                </c:pt>
                <c:pt idx="9">
                  <c:v>29.357472609999999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7DE-43D8-849F-4D866D59A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08959248"/>
        <c:axId val="-2029762992"/>
      </c:scatterChart>
      <c:valAx>
        <c:axId val="-2008959248"/>
        <c:scaling>
          <c:orientation val="minMax"/>
          <c:max val="1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762992"/>
        <c:crosses val="autoZero"/>
        <c:crossBetween val="midCat"/>
      </c:valAx>
      <c:valAx>
        <c:axId val="-20297629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8959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770617461203399"/>
          <c:y val="0.94290682585172902"/>
          <c:w val="0.13643518876185501"/>
          <c:h val="4.2172931154742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Accuracy</a:t>
            </a:r>
            <a:r>
              <a:rPr lang="en-US" sz="2000" baseline="0" dirty="0"/>
              <a:t> of 1-NN vs 7-NN Using Our K-NN Classifier on the </a:t>
            </a:r>
            <a:r>
              <a:rPr lang="en-US" sz="2000" b="0" i="0" u="none" strike="noStrike" baseline="0" dirty="0">
                <a:effectLst/>
              </a:rPr>
              <a:t>🐰 </a:t>
            </a:r>
            <a:r>
              <a:rPr lang="en-US" sz="2000" baseline="0" dirty="0"/>
              <a:t>Dataset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099833138069398E-2"/>
          <c:y val="8.9912028924758303E-2"/>
          <c:w val="0.91214877464831601"/>
          <c:h val="0.76159901171826105"/>
        </c:manualLayout>
      </c:layout>
      <c:scatterChart>
        <c:scatterStyle val="smoothMarker"/>
        <c:varyColors val="0"/>
        <c:ser>
          <c:idx val="1"/>
          <c:order val="0"/>
          <c:tx>
            <c:v>7-NN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Sheet1!$M$6:$V$6</c:f>
              <c:numCache>
                <c:formatCode>General</c:formatCode>
                <c:ptCount val="10"/>
                <c:pt idx="0">
                  <c:v>91.469560580000007</c:v>
                </c:pt>
                <c:pt idx="1">
                  <c:v>80.47497869</c:v>
                </c:pt>
                <c:pt idx="2">
                  <c:v>67.884875230000006</c:v>
                </c:pt>
                <c:pt idx="3">
                  <c:v>49.267962789999999</c:v>
                </c:pt>
                <c:pt idx="4">
                  <c:v>44.49094316</c:v>
                </c:pt>
                <c:pt idx="5">
                  <c:v>40.805040320000003</c:v>
                </c:pt>
                <c:pt idx="6">
                  <c:v>40.507020689999997</c:v>
                </c:pt>
                <c:pt idx="7">
                  <c:v>30.023509019999999</c:v>
                </c:pt>
                <c:pt idx="8">
                  <c:v>26.474522799999999</c:v>
                </c:pt>
                <c:pt idx="9">
                  <c:v>26.049409969999999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66-494A-AB28-08BE40D19053}"/>
            </c:ext>
          </c:extLst>
        </c:ser>
        <c:ser>
          <c:idx val="2"/>
          <c:order val="1"/>
          <c:tx>
            <c:v>1-NN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Sheet1!$M$4:$V$4</c:f>
              <c:numCache>
                <c:formatCode>General</c:formatCode>
                <c:ptCount val="10"/>
                <c:pt idx="0">
                  <c:v>89.860501319999997</c:v>
                </c:pt>
                <c:pt idx="1">
                  <c:v>82.655543199999997</c:v>
                </c:pt>
                <c:pt idx="2">
                  <c:v>61.226753500000001</c:v>
                </c:pt>
                <c:pt idx="3">
                  <c:v>49.40460358</c:v>
                </c:pt>
                <c:pt idx="4">
                  <c:v>41.162783879999999</c:v>
                </c:pt>
                <c:pt idx="5">
                  <c:v>33.868870680000001</c:v>
                </c:pt>
                <c:pt idx="6">
                  <c:v>32.306303509999999</c:v>
                </c:pt>
                <c:pt idx="7">
                  <c:v>28.331758700000002</c:v>
                </c:pt>
                <c:pt idx="8">
                  <c:v>24.417023789999998</c:v>
                </c:pt>
                <c:pt idx="9">
                  <c:v>27.10970571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66-494A-AB28-08BE40D19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7082368"/>
        <c:axId val="-2028459056"/>
      </c:scatterChart>
      <c:valAx>
        <c:axId val="-2027082368"/>
        <c:scaling>
          <c:orientation val="minMax"/>
          <c:max val="1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8459056"/>
        <c:crosses val="autoZero"/>
        <c:crossBetween val="midCat"/>
      </c:valAx>
      <c:valAx>
        <c:axId val="-20284590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708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 dirty="0">
                <a:effectLst/>
              </a:rPr>
              <a:t>Accuracy of Our K-NN Classifier on the </a:t>
            </a:r>
            <a:r>
              <a:rPr lang="en-US" sz="1800" b="0" i="0" u="none" strike="noStrike" baseline="0" dirty="0">
                <a:effectLst/>
              </a:rPr>
              <a:t>🐰</a:t>
            </a:r>
            <a:r>
              <a:rPr lang="en-US" sz="1800" b="0" i="0" u="none" strike="noStrike" baseline="0" dirty="0"/>
              <a:t> </a:t>
            </a:r>
            <a:r>
              <a:rPr lang="en-US" sz="2400" b="0" i="0" baseline="0" dirty="0">
                <a:effectLst/>
              </a:rPr>
              <a:t>Dataset </a:t>
            </a:r>
            <a:r>
              <a:rPr lang="en-US" sz="1800" b="0" i="0" baseline="0" dirty="0">
                <a:effectLst/>
              </a:rPr>
              <a:t>(many </a:t>
            </a:r>
            <a:r>
              <a:rPr lang="en-US" sz="1800" b="0" i="1" baseline="0" dirty="0">
                <a:effectLst/>
              </a:rPr>
              <a:t>k</a:t>
            </a:r>
            <a:r>
              <a:rPr lang="en-US" sz="1800" b="0" i="0" baseline="0" dirty="0">
                <a:effectLst/>
              </a:rPr>
              <a:t>)</a:t>
            </a:r>
            <a:endParaRPr lang="en-US" dirty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1-NN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Sheet1!$M$4:$V$4</c:f>
              <c:numCache>
                <c:formatCode>General</c:formatCode>
                <c:ptCount val="10"/>
                <c:pt idx="0">
                  <c:v>89.860501319999997</c:v>
                </c:pt>
                <c:pt idx="1">
                  <c:v>82.655543199999997</c:v>
                </c:pt>
                <c:pt idx="2">
                  <c:v>61.226753500000001</c:v>
                </c:pt>
                <c:pt idx="3">
                  <c:v>49.40460358</c:v>
                </c:pt>
                <c:pt idx="4">
                  <c:v>41.162783879999999</c:v>
                </c:pt>
                <c:pt idx="5">
                  <c:v>33.868870680000001</c:v>
                </c:pt>
                <c:pt idx="6">
                  <c:v>32.306303509999999</c:v>
                </c:pt>
                <c:pt idx="7">
                  <c:v>28.331758700000002</c:v>
                </c:pt>
                <c:pt idx="8">
                  <c:v>24.417023789999998</c:v>
                </c:pt>
                <c:pt idx="9">
                  <c:v>27.10970571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BD3-49F8-8FC0-641711866305}"/>
            </c:ext>
          </c:extLst>
        </c:ser>
        <c:ser>
          <c:idx val="1"/>
          <c:order val="1"/>
          <c:tx>
            <c:v>4-NN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Sheet1!$M$5:$V$5</c:f>
              <c:numCache>
                <c:formatCode>General</c:formatCode>
                <c:ptCount val="10"/>
                <c:pt idx="0">
                  <c:v>91.297891000000007</c:v>
                </c:pt>
                <c:pt idx="1">
                  <c:v>80.178369459999999</c:v>
                </c:pt>
                <c:pt idx="2">
                  <c:v>65.833162970000004</c:v>
                </c:pt>
                <c:pt idx="3">
                  <c:v>56.797632569999998</c:v>
                </c:pt>
                <c:pt idx="4">
                  <c:v>45.845515429999999</c:v>
                </c:pt>
                <c:pt idx="5">
                  <c:v>37.163043889999997</c:v>
                </c:pt>
                <c:pt idx="6">
                  <c:v>36.381683619999997</c:v>
                </c:pt>
                <c:pt idx="7">
                  <c:v>33.134527660000003</c:v>
                </c:pt>
                <c:pt idx="8">
                  <c:v>29.891807570000001</c:v>
                </c:pt>
                <c:pt idx="9">
                  <c:v>26.11948469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BD3-49F8-8FC0-641711866305}"/>
            </c:ext>
          </c:extLst>
        </c:ser>
        <c:ser>
          <c:idx val="2"/>
          <c:order val="2"/>
          <c:tx>
            <c:v>7-NN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Sheet1!$M$6:$V$6</c:f>
              <c:numCache>
                <c:formatCode>General</c:formatCode>
                <c:ptCount val="10"/>
                <c:pt idx="0">
                  <c:v>91.469560580000007</c:v>
                </c:pt>
                <c:pt idx="1">
                  <c:v>80.47497869</c:v>
                </c:pt>
                <c:pt idx="2">
                  <c:v>67.884875230000006</c:v>
                </c:pt>
                <c:pt idx="3">
                  <c:v>49.267962789999999</c:v>
                </c:pt>
                <c:pt idx="4">
                  <c:v>44.49094316</c:v>
                </c:pt>
                <c:pt idx="5">
                  <c:v>40.805040320000003</c:v>
                </c:pt>
                <c:pt idx="6">
                  <c:v>40.507020689999997</c:v>
                </c:pt>
                <c:pt idx="7">
                  <c:v>30.023509019999999</c:v>
                </c:pt>
                <c:pt idx="8">
                  <c:v>26.474522799999999</c:v>
                </c:pt>
                <c:pt idx="9">
                  <c:v>26.049409969999999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BD3-49F8-8FC0-641711866305}"/>
            </c:ext>
          </c:extLst>
        </c:ser>
        <c:ser>
          <c:idx val="3"/>
          <c:order val="3"/>
          <c:tx>
            <c:v>10-NN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Sheet1!$M$7:$V$7</c:f>
              <c:numCache>
                <c:formatCode>General</c:formatCode>
                <c:ptCount val="10"/>
                <c:pt idx="0">
                  <c:v>92.267081430000005</c:v>
                </c:pt>
                <c:pt idx="1">
                  <c:v>78.493925110000006</c:v>
                </c:pt>
                <c:pt idx="2">
                  <c:v>61.151521590000002</c:v>
                </c:pt>
                <c:pt idx="3">
                  <c:v>53.399997650000003</c:v>
                </c:pt>
                <c:pt idx="4">
                  <c:v>44.598546679999998</c:v>
                </c:pt>
                <c:pt idx="5">
                  <c:v>40.269158240000003</c:v>
                </c:pt>
                <c:pt idx="6">
                  <c:v>33.613865490000002</c:v>
                </c:pt>
                <c:pt idx="7">
                  <c:v>29.000524599999999</c:v>
                </c:pt>
                <c:pt idx="8">
                  <c:v>33.224392649999999</c:v>
                </c:pt>
                <c:pt idx="9">
                  <c:v>21.85102646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BD3-49F8-8FC0-641711866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7586576"/>
        <c:axId val="-2027786048"/>
      </c:scatterChart>
      <c:valAx>
        <c:axId val="-2027586576"/>
        <c:scaling>
          <c:orientation val="minMax"/>
          <c:max val="1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9601025381623898"/>
              <c:y val="0.889468989944960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7786048"/>
        <c:crosses val="autoZero"/>
        <c:crossBetween val="midCat"/>
      </c:valAx>
      <c:valAx>
        <c:axId val="-2027786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7586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/>
              <a:t> 🌸 vs. 🐰 on 1-NN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 🌸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Sheet1!$A$4:$J$4</c:f>
              <c:numCache>
                <c:formatCode>General</c:formatCode>
                <c:ptCount val="10"/>
                <c:pt idx="0">
                  <c:v>95.564177952547396</c:v>
                </c:pt>
                <c:pt idx="1">
                  <c:v>78.128024874436207</c:v>
                </c:pt>
                <c:pt idx="2">
                  <c:v>55.641810442959198</c:v>
                </c:pt>
                <c:pt idx="3">
                  <c:v>40.420796559868101</c:v>
                </c:pt>
                <c:pt idx="4">
                  <c:v>40.783469567358601</c:v>
                </c:pt>
                <c:pt idx="5">
                  <c:v>39.4703715841231</c:v>
                </c:pt>
                <c:pt idx="6">
                  <c:v>28.989934019975099</c:v>
                </c:pt>
                <c:pt idx="7">
                  <c:v>35.432998752631299</c:v>
                </c:pt>
                <c:pt idx="8">
                  <c:v>29.830295305145999</c:v>
                </c:pt>
                <c:pt idx="9">
                  <c:v>31.8963075445477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65D-4EB8-ABEB-B0565DF84195}"/>
            </c:ext>
          </c:extLst>
        </c:ser>
        <c:ser>
          <c:idx val="1"/>
          <c:order val="1"/>
          <c:tx>
            <c:v> 🐰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xVal>
          <c:yVal>
            <c:numRef>
              <c:f>Sheet1!$M$4:$V$4</c:f>
              <c:numCache>
                <c:formatCode>General</c:formatCode>
                <c:ptCount val="10"/>
                <c:pt idx="0">
                  <c:v>89.860501319999997</c:v>
                </c:pt>
                <c:pt idx="1">
                  <c:v>82.655543199999997</c:v>
                </c:pt>
                <c:pt idx="2">
                  <c:v>61.226753500000001</c:v>
                </c:pt>
                <c:pt idx="3">
                  <c:v>49.40460358</c:v>
                </c:pt>
                <c:pt idx="4">
                  <c:v>41.162783879999999</c:v>
                </c:pt>
                <c:pt idx="5">
                  <c:v>33.868870680000001</c:v>
                </c:pt>
                <c:pt idx="6">
                  <c:v>32.306303509999999</c:v>
                </c:pt>
                <c:pt idx="7">
                  <c:v>28.331758700000002</c:v>
                </c:pt>
                <c:pt idx="8">
                  <c:v>24.417023789999998</c:v>
                </c:pt>
                <c:pt idx="9">
                  <c:v>27.10970571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65D-4EB8-ABEB-B0565DF84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5825264"/>
        <c:axId val="-2025821520"/>
      </c:scatterChart>
      <c:valAx>
        <c:axId val="-2025825264"/>
        <c:scaling>
          <c:orientation val="minMax"/>
          <c:max val="1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8960349772218"/>
              <c:y val="0.924274639442965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821520"/>
        <c:crosses val="autoZero"/>
        <c:crossBetween val="midCat"/>
      </c:valAx>
      <c:valAx>
        <c:axId val="-20258215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</a:t>
                </a:r>
                <a:r>
                  <a:rPr lang="en-US" baseline="0"/>
                  <a:t>y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825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7061608379614"/>
          <c:y val="0.39300875620507902"/>
          <c:w val="9.5293839162038568E-2"/>
          <c:h val="0.18893072426140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Average Accuracy on Changing Number of Relevant Attributes (3-NN)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Sheet1!$Y$5:$Y$10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</c:numCache>
            </c:numRef>
          </c:cat>
          <c:val>
            <c:numRef>
              <c:f>Sheet1!$Z$5:$Z$10</c:f>
              <c:numCache>
                <c:formatCode>General</c:formatCode>
                <c:ptCount val="6"/>
                <c:pt idx="0">
                  <c:v>78.167438297246306</c:v>
                </c:pt>
                <c:pt idx="1">
                  <c:v>78.101908455161194</c:v>
                </c:pt>
                <c:pt idx="2">
                  <c:v>71.223060238746299</c:v>
                </c:pt>
                <c:pt idx="3">
                  <c:v>77.3872378120288</c:v>
                </c:pt>
                <c:pt idx="4">
                  <c:v>83.941246715456401</c:v>
                </c:pt>
                <c:pt idx="5">
                  <c:v>85.080659584638397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AA-4B72-ACB0-515BF1584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5161056"/>
        <c:axId val="-2023714512"/>
      </c:lineChart>
      <c:catAx>
        <c:axId val="-2025161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3714512"/>
        <c:crosses val="autoZero"/>
        <c:auto val="1"/>
        <c:lblAlgn val="ctr"/>
        <c:lblOffset val="100"/>
        <c:noMultiLvlLbl val="0"/>
      </c:catAx>
      <c:valAx>
        <c:axId val="-202371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16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68E4-2A8C-1A4C-9B75-46B16ED00C5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0A7C-AE6E-614B-B62E-5AD94D73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F0A7C-AE6E-614B-B62E-5AD94D73F6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8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7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0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882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42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28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098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74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680" y="914400"/>
            <a:ext cx="5486400" cy="4388126"/>
          </a:xfrm>
        </p:spPr>
        <p:txBody>
          <a:bodyPr/>
          <a:lstStyle/>
          <a:p>
            <a:r>
              <a:rPr lang="en-US" sz="6000" i="1" dirty="0"/>
              <a:t>K</a:t>
            </a:r>
            <a:r>
              <a:rPr lang="en-US" sz="6000" dirty="0"/>
              <a:t>-NN: IRRELEVANT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2048" y="5850384"/>
            <a:ext cx="6831673" cy="1010173"/>
          </a:xfrm>
        </p:spPr>
        <p:txBody>
          <a:bodyPr>
            <a:normAutofit/>
          </a:bodyPr>
          <a:lstStyle/>
          <a:p>
            <a:r>
              <a:rPr lang="en-US" sz="1800" dirty="0"/>
              <a:t>Jerry Bonnell </a:t>
            </a:r>
            <a:r>
              <a:rPr lang="en-US" sz="1800" dirty="0" err="1"/>
              <a:t>Gururaj</a:t>
            </a:r>
            <a:r>
              <a:rPr lang="en-US" sz="1800" dirty="0"/>
              <a:t> </a:t>
            </a:r>
            <a:r>
              <a:rPr lang="en-US" sz="1800" dirty="0" err="1"/>
              <a:t>Shriram</a:t>
            </a:r>
            <a:r>
              <a:rPr lang="en-US" sz="1800" dirty="0"/>
              <a:t> Lloyd </a:t>
            </a:r>
            <a:r>
              <a:rPr lang="en-US" sz="1800" dirty="0" err="1"/>
              <a:t>Beaufils</a:t>
            </a:r>
            <a:r>
              <a:rPr lang="en-US" sz="1800" dirty="0"/>
              <a:t> </a:t>
            </a:r>
          </a:p>
          <a:p>
            <a:r>
              <a:rPr lang="en-US" sz="1800" dirty="0"/>
              <a:t>(Group #5) </a:t>
            </a:r>
          </a:p>
        </p:txBody>
      </p:sp>
    </p:spTree>
    <p:extLst>
      <p:ext uri="{BB962C8B-B14F-4D97-AF65-F5344CB8AC3E}">
        <p14:creationId xmlns:p14="http://schemas.microsoft.com/office/powerpoint/2010/main" val="43875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 </a:t>
            </a:r>
            <a:r>
              <a:rPr lang="en-US" sz="2800" b="1" dirty="0"/>
              <a:t>numeric </a:t>
            </a:r>
            <a:r>
              <a:rPr lang="en-US" sz="2800" dirty="0"/>
              <a:t>attributes</a:t>
            </a:r>
          </a:p>
          <a:p>
            <a:pPr lvl="1"/>
            <a:r>
              <a:rPr lang="en-US" sz="2800" b="1" dirty="0"/>
              <a:t>Height</a:t>
            </a:r>
            <a:r>
              <a:rPr lang="en-US" sz="2800" dirty="0"/>
              <a:t> in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/>
              <a:t>Body length </a:t>
            </a:r>
            <a:r>
              <a:rPr lang="en-US" sz="2800" dirty="0"/>
              <a:t>in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</a:p>
          <a:p>
            <a:r>
              <a:rPr lang="en-US" sz="2800" b="1" dirty="0"/>
              <a:t>Classes: </a:t>
            </a:r>
            <a:r>
              <a:rPr lang="en-US" sz="2800" dirty="0"/>
              <a:t>giraffe, elephant, tiger, rabbit, dog </a:t>
            </a:r>
          </a:p>
          <a:p>
            <a:r>
              <a:rPr lang="en-US" sz="2800" b="1" dirty="0"/>
              <a:t>40 examples </a:t>
            </a:r>
            <a:r>
              <a:rPr lang="en-US" sz="2800" dirty="0"/>
              <a:t>per class </a:t>
            </a:r>
          </a:p>
        </p:txBody>
      </p:sp>
    </p:spTree>
    <p:extLst>
      <p:ext uri="{BB962C8B-B14F-4D97-AF65-F5344CB8AC3E}">
        <p14:creationId xmlns:p14="http://schemas.microsoft.com/office/powerpoint/2010/main" val="150415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1" y="715297"/>
            <a:ext cx="9601200" cy="1485900"/>
          </a:xfrm>
        </p:spPr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635119"/>
              </p:ext>
            </p:extLst>
          </p:nvPr>
        </p:nvGraphicFramePr>
        <p:xfrm>
          <a:off x="2949678" y="2713702"/>
          <a:ext cx="6681018" cy="34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Height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Body Width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14.27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11.43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12.8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11.25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8.53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7.48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13.33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4.19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4.86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3.63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6.55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u="none" strike="noStrike">
                          <a:effectLst/>
                        </a:rPr>
                        <a:t>0.68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1.99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1.82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4.25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2.6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3.69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2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89587" y="1893938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Snapshot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2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748" y="2912806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dirty="0"/>
              <a:t>The results!</a:t>
            </a:r>
          </a:p>
        </p:txBody>
      </p:sp>
    </p:spTree>
    <p:extLst>
      <p:ext uri="{BB962C8B-B14F-4D97-AF65-F5344CB8AC3E}">
        <p14:creationId xmlns:p14="http://schemas.microsoft.com/office/powerpoint/2010/main" val="117625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225029"/>
              </p:ext>
            </p:extLst>
          </p:nvPr>
        </p:nvGraphicFramePr>
        <p:xfrm>
          <a:off x="1150374" y="530942"/>
          <a:ext cx="10545097" cy="577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8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770900"/>
              </p:ext>
            </p:extLst>
          </p:nvPr>
        </p:nvGraphicFramePr>
        <p:xfrm>
          <a:off x="1386347" y="781664"/>
          <a:ext cx="10102645" cy="5619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02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618869"/>
              </p:ext>
            </p:extLst>
          </p:nvPr>
        </p:nvGraphicFramePr>
        <p:xfrm>
          <a:off x="1312606" y="516194"/>
          <a:ext cx="10368117" cy="5958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027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558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08" y="2286000"/>
            <a:ext cx="4792133" cy="3594100"/>
          </a:xfrm>
        </p:spPr>
      </p:pic>
    </p:spTree>
    <p:extLst>
      <p:ext uri="{BB962C8B-B14F-4D97-AF65-F5344CB8AC3E}">
        <p14:creationId xmlns:p14="http://schemas.microsoft.com/office/powerpoint/2010/main" val="158340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/>
              <a:t>🌸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33" y="1133782"/>
            <a:ext cx="6772377" cy="5079282"/>
          </a:xfrm>
        </p:spPr>
      </p:pic>
    </p:spTree>
    <p:extLst>
      <p:ext uri="{BB962C8B-B14F-4D97-AF65-F5344CB8AC3E}">
        <p14:creationId xmlns:p14="http://schemas.microsoft.com/office/powerpoint/2010/main" val="155896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2" y="50882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08" y="2286000"/>
            <a:ext cx="4792133" cy="3594100"/>
          </a:xfrm>
        </p:spPr>
      </p:pic>
    </p:spTree>
    <p:extLst>
      <p:ext uri="{BB962C8B-B14F-4D97-AF65-F5344CB8AC3E}">
        <p14:creationId xmlns:p14="http://schemas.microsoft.com/office/powerpoint/2010/main" val="4189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69775"/>
              </p:ext>
            </p:extLst>
          </p:nvPr>
        </p:nvGraphicFramePr>
        <p:xfrm>
          <a:off x="1150374" y="825910"/>
          <a:ext cx="10338620" cy="5678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 goes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831" y="3556819"/>
            <a:ext cx="10397613" cy="3581400"/>
          </a:xfrm>
        </p:spPr>
        <p:txBody>
          <a:bodyPr>
            <a:normAutofit/>
          </a:bodyPr>
          <a:lstStyle/>
          <a:p>
            <a:r>
              <a:rPr lang="en-US" sz="3200" dirty="0"/>
              <a:t>“Objects are similar if the </a:t>
            </a:r>
            <a:r>
              <a:rPr lang="en-US" sz="3200" b="1" dirty="0"/>
              <a:t>geometric distance </a:t>
            </a:r>
            <a:r>
              <a:rPr lang="en-US" sz="3200" dirty="0"/>
              <a:t>between the vectors describing them is small.”  				   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67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28213"/>
              </p:ext>
            </p:extLst>
          </p:nvPr>
        </p:nvGraphicFramePr>
        <p:xfrm>
          <a:off x="1312605" y="678425"/>
          <a:ext cx="10382866" cy="5737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2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574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08" y="2286000"/>
            <a:ext cx="4792133" cy="3594100"/>
          </a:xfrm>
        </p:spPr>
      </p:pic>
    </p:spTree>
    <p:extLst>
      <p:ext uri="{BB962C8B-B14F-4D97-AF65-F5344CB8AC3E}">
        <p14:creationId xmlns:p14="http://schemas.microsoft.com/office/powerpoint/2010/main" val="129611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08" y="2286000"/>
            <a:ext cx="4792133" cy="3594100"/>
          </a:xfrm>
        </p:spPr>
      </p:pic>
    </p:spTree>
    <p:extLst>
      <p:ext uri="{BB962C8B-B14F-4D97-AF65-F5344CB8AC3E}">
        <p14:creationId xmlns:p14="http://schemas.microsoft.com/office/powerpoint/2010/main" val="114126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889064"/>
              </p:ext>
            </p:extLst>
          </p:nvPr>
        </p:nvGraphicFramePr>
        <p:xfrm>
          <a:off x="1327355" y="914400"/>
          <a:ext cx="9969910" cy="5412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428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593" y="190991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Bonus: </a:t>
            </a:r>
            <a:r>
              <a:rPr lang="en-US" dirty="0"/>
              <a:t>how does the addition of </a:t>
            </a:r>
            <a:r>
              <a:rPr lang="en-US" b="1" dirty="0"/>
              <a:t>relevant</a:t>
            </a:r>
            <a:r>
              <a:rPr lang="en-US" dirty="0"/>
              <a:t> attributes affect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160900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13 </a:t>
            </a:r>
            <a:r>
              <a:rPr lang="en-US" sz="2800" b="1" dirty="0"/>
              <a:t>numeric</a:t>
            </a:r>
            <a:r>
              <a:rPr lang="en-US" sz="2800" dirty="0"/>
              <a:t> attributes</a:t>
            </a:r>
          </a:p>
          <a:p>
            <a:r>
              <a:rPr lang="en-US" sz="2800" dirty="0"/>
              <a:t>3 classes: roughly </a:t>
            </a:r>
            <a:r>
              <a:rPr lang="en-US" sz="2800" b="1" dirty="0"/>
              <a:t>equally</a:t>
            </a:r>
            <a:r>
              <a:rPr lang="en-US" sz="2800" dirty="0"/>
              <a:t> represented  </a:t>
            </a:r>
          </a:p>
          <a:p>
            <a:r>
              <a:rPr lang="en-US" sz="2800" dirty="0"/>
              <a:t>Add attributes in groups of two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613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35258"/>
              </p:ext>
            </p:extLst>
          </p:nvPr>
        </p:nvGraphicFramePr>
        <p:xfrm>
          <a:off x="1445342" y="1460091"/>
          <a:ext cx="9807677" cy="504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5342" y="427703"/>
            <a:ext cx="9232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🍷 Dataset</a:t>
            </a:r>
          </a:p>
        </p:txBody>
      </p:sp>
    </p:spTree>
    <p:extLst>
      <p:ext uri="{BB962C8B-B14F-4D97-AF65-F5344CB8AC3E}">
        <p14:creationId xmlns:p14="http://schemas.microsoft.com/office/powerpoint/2010/main" val="207000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(2 relevant)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75" y="1428750"/>
            <a:ext cx="6809249" cy="5106936"/>
          </a:xfrm>
        </p:spPr>
      </p:pic>
    </p:spTree>
    <p:extLst>
      <p:ext uri="{BB962C8B-B14F-4D97-AF65-F5344CB8AC3E}">
        <p14:creationId xmlns:p14="http://schemas.microsoft.com/office/powerpoint/2010/main" val="2145076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(8 relevant)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74" y="1428750"/>
            <a:ext cx="6716252" cy="5037189"/>
          </a:xfrm>
        </p:spPr>
      </p:pic>
    </p:spTree>
    <p:extLst>
      <p:ext uri="{BB962C8B-B14F-4D97-AF65-F5344CB8AC3E}">
        <p14:creationId xmlns:p14="http://schemas.microsoft.com/office/powerpoint/2010/main" val="1222105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(12 relevant)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08" y="2286000"/>
            <a:ext cx="4792133" cy="3594100"/>
          </a:xfrm>
        </p:spPr>
      </p:pic>
    </p:spTree>
    <p:extLst>
      <p:ext uri="{BB962C8B-B14F-4D97-AF65-F5344CB8AC3E}">
        <p14:creationId xmlns:p14="http://schemas.microsoft.com/office/powerpoint/2010/main" val="59807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02194"/>
            <a:ext cx="10146890" cy="35814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3200" dirty="0"/>
              <a:t>“If the vast majority of the attributes have nothing to do with the class</a:t>
            </a:r>
            <a:r>
              <a:rPr lang="mr-IN" sz="3200" dirty="0"/>
              <a:t>…</a:t>
            </a:r>
            <a:r>
              <a:rPr lang="en-US" sz="3200" dirty="0"/>
              <a:t>then the geometric distance will become almost </a:t>
            </a:r>
            <a:r>
              <a:rPr lang="en-US" sz="3200" b="1" dirty="0"/>
              <a:t>meaningless</a:t>
            </a:r>
            <a:r>
              <a:rPr lang="en-US" sz="3200" dirty="0"/>
              <a:t>.” </a:t>
            </a:r>
            <a:r>
              <a:rPr lang="en-US" sz="2400" dirty="0"/>
              <a:t>				                                                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51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Irrelevant attributes are </a:t>
            </a:r>
            <a:r>
              <a:rPr lang="en-US" sz="2400" b="1" dirty="0"/>
              <a:t>detrimental. </a:t>
            </a:r>
          </a:p>
          <a:p>
            <a:pPr lvl="1"/>
            <a:r>
              <a:rPr lang="en-US" sz="2400" dirty="0"/>
              <a:t>How to combat domains with great many irrelevant attributes?</a:t>
            </a:r>
          </a:p>
          <a:p>
            <a:r>
              <a:rPr lang="en-US" sz="2400" b="1" dirty="0"/>
              <a:t>Synthetic</a:t>
            </a:r>
            <a:r>
              <a:rPr lang="en-US" sz="2400" dirty="0"/>
              <a:t> domain showed </a:t>
            </a:r>
            <a:r>
              <a:rPr lang="en-US" sz="2400" b="1" dirty="0"/>
              <a:t>dramatic</a:t>
            </a:r>
            <a:r>
              <a:rPr lang="en-US" sz="2400" dirty="0"/>
              <a:t> decline.</a:t>
            </a:r>
          </a:p>
          <a:p>
            <a:r>
              <a:rPr lang="en-US" sz="2400" dirty="0"/>
              <a:t>Performance differences between naïve implementation and </a:t>
            </a:r>
            <a:r>
              <a:rPr lang="en-US" sz="2400" dirty="0" err="1"/>
              <a:t>SciKit</a:t>
            </a:r>
            <a:endParaRPr lang="en-US" sz="2400" dirty="0"/>
          </a:p>
          <a:p>
            <a:r>
              <a:rPr lang="en-US" sz="2400" dirty="0"/>
              <a:t>Breaking ties </a:t>
            </a:r>
          </a:p>
          <a:p>
            <a:r>
              <a:rPr lang="en-US" sz="2400" dirty="0"/>
              <a:t>Adding relevant attributes generally </a:t>
            </a:r>
            <a:r>
              <a:rPr lang="en-US" sz="2400" b="1" dirty="0"/>
              <a:t>enhances</a:t>
            </a:r>
            <a:r>
              <a:rPr lang="en-US" sz="2400" dirty="0"/>
              <a:t> performance.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2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58" y="3605981"/>
            <a:ext cx="9601200" cy="14859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762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851" y="32766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Irrelevant attributes </a:t>
            </a:r>
            <a:r>
              <a:rPr lang="en-US" sz="3200" b="1" dirty="0"/>
              <a:t>distort </a:t>
            </a:r>
            <a:r>
              <a:rPr lang="en-US" sz="3200" dirty="0"/>
              <a:t>and </a:t>
            </a:r>
            <a:r>
              <a:rPr lang="en-US" sz="3200" b="1" dirty="0"/>
              <a:t>dominate </a:t>
            </a:r>
            <a:r>
              <a:rPr lang="en-US" sz="3200" dirty="0"/>
              <a:t>the geometric distances between examples.</a:t>
            </a:r>
          </a:p>
          <a:p>
            <a:r>
              <a:rPr lang="en-US" sz="3200" dirty="0"/>
              <a:t>We can expect </a:t>
            </a:r>
            <a:r>
              <a:rPr lang="en-US" sz="3200" i="1" dirty="0"/>
              <a:t>k</a:t>
            </a:r>
            <a:r>
              <a:rPr lang="en-US" sz="3200" dirty="0"/>
              <a:t>-NN performance to be </a:t>
            </a:r>
            <a:r>
              <a:rPr lang="en-US" sz="3200" b="1" dirty="0"/>
              <a:t>poor</a:t>
            </a:r>
            <a:r>
              <a:rPr lang="en-US" sz="3200" dirty="0"/>
              <a:t>, perhaps worse than </a:t>
            </a:r>
            <a:r>
              <a:rPr lang="en-US" sz="3200" b="1" dirty="0"/>
              <a:t>random</a:t>
            </a:r>
            <a:r>
              <a:rPr lang="en-US" sz="3200" dirty="0"/>
              <a:t>, with the addition of irrelevant attributes. </a:t>
            </a:r>
          </a:p>
        </p:txBody>
      </p:sp>
    </p:spTree>
    <p:extLst>
      <p:ext uri="{BB962C8B-B14F-4D97-AF65-F5344CB8AC3E}">
        <p14:creationId xmlns:p14="http://schemas.microsoft.com/office/powerpoint/2010/main" val="193996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046" y="275057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Well, does experience agree? </a:t>
            </a:r>
          </a:p>
        </p:txBody>
      </p:sp>
    </p:spTree>
    <p:extLst>
      <p:ext uri="{BB962C8B-B14F-4D97-AF65-F5344CB8AC3E}">
        <p14:creationId xmlns:p14="http://schemas.microsoft.com/office/powerpoint/2010/main" val="5363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Classifier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</a:t>
            </a:r>
          </a:p>
          <a:p>
            <a:pPr lvl="1"/>
            <a:r>
              <a:rPr lang="en-US" sz="2600" dirty="0"/>
              <a:t>Algorithm: </a:t>
            </a:r>
            <a:r>
              <a:rPr lang="en-US" sz="2600" i="0" dirty="0"/>
              <a:t>Textbook</a:t>
            </a:r>
            <a:r>
              <a:rPr lang="en-US" sz="2600" dirty="0"/>
              <a:t> </a:t>
            </a:r>
            <a:r>
              <a:rPr lang="en-US" sz="2600" i="0" dirty="0"/>
              <a:t>(Table 3.2) and </a:t>
            </a:r>
            <a:r>
              <a:rPr lang="en-US" sz="2600" i="0" dirty="0" err="1"/>
              <a:t>SciKit</a:t>
            </a:r>
            <a:r>
              <a:rPr lang="en-US" sz="2600" i="0" dirty="0"/>
              <a:t> Learn</a:t>
            </a:r>
            <a:endParaRPr lang="en-US" sz="2600" dirty="0"/>
          </a:p>
          <a:p>
            <a:r>
              <a:rPr lang="en-US" sz="2800" dirty="0"/>
              <a:t>70% training set / 30% testing set </a:t>
            </a:r>
          </a:p>
          <a:p>
            <a:r>
              <a:rPr lang="en-US" sz="2800" dirty="0">
                <a:sym typeface="Wingdings"/>
              </a:rPr>
              <a:t>Training set may not be representative			            </a:t>
            </a:r>
            <a:r>
              <a:rPr lang="en-US" sz="2800" b="1" dirty="0"/>
              <a:t>Random subsampling</a:t>
            </a:r>
          </a:p>
          <a:p>
            <a:r>
              <a:rPr lang="en-US" sz="2800" b="1" dirty="0"/>
              <a:t> </a:t>
            </a:r>
            <a:r>
              <a:rPr lang="en-US" sz="2800" dirty="0"/>
              <a:t>Measure by </a:t>
            </a:r>
            <a:r>
              <a:rPr lang="en-US" sz="2800" b="1" dirty="0"/>
              <a:t>accuracy rate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073" y="843526"/>
            <a:ext cx="2076655" cy="207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32" y="3870632"/>
            <a:ext cx="2987368" cy="29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irrelevant attributes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557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Irrelevant attribute values should mimic </a:t>
            </a:r>
            <a:r>
              <a:rPr lang="en-US" sz="2800" b="1" dirty="0"/>
              <a:t>realistic domains </a:t>
            </a:r>
          </a:p>
          <a:p>
            <a:r>
              <a:rPr lang="en-US" sz="2800" dirty="0"/>
              <a:t>How to? </a:t>
            </a:r>
            <a:r>
              <a:rPr lang="en-US" sz="2800" b="1" dirty="0"/>
              <a:t>Normal</a:t>
            </a:r>
            <a:r>
              <a:rPr lang="en-US" sz="2800" dirty="0"/>
              <a:t> distribution </a:t>
            </a:r>
          </a:p>
          <a:p>
            <a:r>
              <a:rPr lang="en-US" sz="2800" dirty="0"/>
              <a:t>Start with </a:t>
            </a:r>
            <a:r>
              <a:rPr lang="el-GR" sz="2800" dirty="0"/>
              <a:t>μ</a:t>
            </a:r>
            <a:r>
              <a:rPr lang="en-US" sz="2800" dirty="0"/>
              <a:t> = 10, </a:t>
            </a:r>
            <a:r>
              <a:rPr lang="el-GR" sz="2800" dirty="0"/>
              <a:t>σ</a:t>
            </a:r>
            <a:r>
              <a:rPr lang="en-US" sz="2800" dirty="0"/>
              <a:t> = 1</a:t>
            </a:r>
          </a:p>
          <a:p>
            <a:pPr lvl="1"/>
            <a:r>
              <a:rPr lang="en-US" sz="2800" b="1" dirty="0"/>
              <a:t>Increase</a:t>
            </a:r>
            <a:r>
              <a:rPr lang="en-US" sz="2800" dirty="0"/>
              <a:t> parameters as groups are added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40" y="3973461"/>
            <a:ext cx="6518786" cy="26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</a:t>
            </a:r>
            <a:r>
              <a:rPr lang="en-US" sz="2800" dirty="0"/>
              <a:t> group: 0 irrelevant attributes </a:t>
            </a:r>
          </a:p>
          <a:p>
            <a:r>
              <a:rPr lang="en-US" sz="2800" dirty="0"/>
              <a:t>Add in groups of two until 10 groups are reached</a:t>
            </a:r>
          </a:p>
          <a:p>
            <a:r>
              <a:rPr lang="en-US" sz="2800" dirty="0"/>
              <a:t>Repeat the process for 1-NN, 3-NN, 5-NN, </a:t>
            </a:r>
            <a:r>
              <a:rPr lang="mr-IN" sz="2800" dirty="0"/>
              <a:t>…</a:t>
            </a:r>
            <a:r>
              <a:rPr lang="en-US" sz="2800" dirty="0"/>
              <a:t>, 9-NN.</a:t>
            </a:r>
          </a:p>
          <a:p>
            <a:r>
              <a:rPr lang="en-US" sz="2800" dirty="0"/>
              <a:t>Now, the data</a:t>
            </a:r>
            <a:r>
              <a:rPr lang="mr-IN" sz="2800" dirty="0"/>
              <a:t>…</a:t>
            </a:r>
            <a:r>
              <a:rPr lang="en-US" sz="2800" dirty="0"/>
              <a:t> 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4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🌸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310"/>
            <a:ext cx="9999406" cy="48964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4 </a:t>
            </a:r>
            <a:r>
              <a:rPr lang="en-US" sz="2800" b="1" dirty="0"/>
              <a:t>numeric </a:t>
            </a:r>
            <a:r>
              <a:rPr lang="en-US" sz="2800" dirty="0"/>
              <a:t>attributes:</a:t>
            </a:r>
            <a:endParaRPr lang="en-US" sz="2800" b="1" dirty="0"/>
          </a:p>
          <a:p>
            <a:pPr lvl="1"/>
            <a:r>
              <a:rPr lang="en-US" sz="2800" b="1" dirty="0"/>
              <a:t>Sepal length </a:t>
            </a:r>
            <a:r>
              <a:rPr lang="en-US" sz="2800" dirty="0"/>
              <a:t>in cm </a:t>
            </a:r>
          </a:p>
          <a:p>
            <a:pPr lvl="1"/>
            <a:r>
              <a:rPr lang="en-US" sz="2800" strike="sngStrike" dirty="0">
                <a:solidFill>
                  <a:schemeClr val="accent3"/>
                </a:solidFill>
              </a:rPr>
              <a:t>Sepal width in cm </a:t>
            </a:r>
            <a:r>
              <a:rPr lang="en-US" sz="2800" i="0" dirty="0">
                <a:solidFill>
                  <a:schemeClr val="accent3"/>
                </a:solidFill>
              </a:rPr>
              <a:t>(negative correlation)</a:t>
            </a:r>
            <a:endParaRPr lang="en-US" sz="2800" dirty="0">
              <a:solidFill>
                <a:schemeClr val="accent3"/>
              </a:solidFill>
            </a:endParaRPr>
          </a:p>
          <a:p>
            <a:pPr lvl="1"/>
            <a:r>
              <a:rPr lang="en-US" sz="2800" b="1" dirty="0"/>
              <a:t>Petal length </a:t>
            </a:r>
            <a:r>
              <a:rPr lang="en-US" sz="2800" dirty="0"/>
              <a:t>in cm</a:t>
            </a:r>
          </a:p>
          <a:p>
            <a:pPr lvl="1"/>
            <a:r>
              <a:rPr lang="en-US" sz="2800" b="1" dirty="0"/>
              <a:t>Petal width </a:t>
            </a:r>
            <a:r>
              <a:rPr lang="en-US" sz="2800" dirty="0"/>
              <a:t>in cm </a:t>
            </a:r>
          </a:p>
          <a:p>
            <a:r>
              <a:rPr lang="en-US" sz="2800" dirty="0"/>
              <a:t>Classes: </a:t>
            </a:r>
            <a:r>
              <a:rPr lang="en-US" sz="2800" b="1" dirty="0" err="1"/>
              <a:t>setosa</a:t>
            </a:r>
            <a:r>
              <a:rPr lang="en-US" sz="2800" b="1" dirty="0"/>
              <a:t>, versicolor, </a:t>
            </a:r>
            <a:r>
              <a:rPr lang="en-US" sz="2800" b="1" dirty="0" err="1"/>
              <a:t>virginica</a:t>
            </a:r>
            <a:endParaRPr lang="en-US" sz="2800" b="1" dirty="0"/>
          </a:p>
          <a:p>
            <a:r>
              <a:rPr lang="en-US" sz="2800" dirty="0"/>
              <a:t>Class distribution: </a:t>
            </a:r>
            <a:r>
              <a:rPr lang="en-US" sz="2800" b="1" dirty="0"/>
              <a:t>33.3% </a:t>
            </a:r>
            <a:r>
              <a:rPr lang="en-US" sz="2800" dirty="0"/>
              <a:t>for each class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sym typeface="Wingdings"/>
              </a:rPr>
              <a:t> </a:t>
            </a:r>
            <a:r>
              <a:rPr lang="en-US" sz="2800" b="1" i="1" dirty="0">
                <a:solidFill>
                  <a:srgbClr val="7030A0"/>
                </a:solidFill>
              </a:rPr>
              <a:t>Modified!</a:t>
            </a:r>
          </a:p>
        </p:txBody>
      </p:sp>
    </p:spTree>
    <p:extLst>
      <p:ext uri="{BB962C8B-B14F-4D97-AF65-F5344CB8AC3E}">
        <p14:creationId xmlns:p14="http://schemas.microsoft.com/office/powerpoint/2010/main" val="904251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238</TotalTime>
  <Words>517</Words>
  <Application>Microsoft Office PowerPoint</Application>
  <PresentationFormat>Widescreen</PresentationFormat>
  <Paragraphs>124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Corbel</vt:lpstr>
      <vt:lpstr>Franklin Gothic Book</vt:lpstr>
      <vt:lpstr>Gill Sans MT</vt:lpstr>
      <vt:lpstr>Impact</vt:lpstr>
      <vt:lpstr>Mangal</vt:lpstr>
      <vt:lpstr>Wingdings</vt:lpstr>
      <vt:lpstr>Badge</vt:lpstr>
      <vt:lpstr>K-NN: IRRELEVANT ATTRIBUTES</vt:lpstr>
      <vt:lpstr>The theory goes… </vt:lpstr>
      <vt:lpstr>But…</vt:lpstr>
      <vt:lpstr>PowerPoint Presentation</vt:lpstr>
      <vt:lpstr>Well, does experience agree? </vt:lpstr>
      <vt:lpstr>Building the Classifier </vt:lpstr>
      <vt:lpstr>Adding irrelevant attributes… </vt:lpstr>
      <vt:lpstr>Setting up... </vt:lpstr>
      <vt:lpstr>🌸 dataset </vt:lpstr>
      <vt:lpstr>🐰 dataset (synthetic)</vt:lpstr>
      <vt:lpstr>🐰 dataset (synthetic)</vt:lpstr>
      <vt:lpstr>The results!</vt:lpstr>
      <vt:lpstr>PowerPoint Presentation</vt:lpstr>
      <vt:lpstr>PowerPoint Presentation</vt:lpstr>
      <vt:lpstr>PowerPoint Presentation</vt:lpstr>
      <vt:lpstr>🌸 Dataset</vt:lpstr>
      <vt:lpstr>🌸 Dataset</vt:lpstr>
      <vt:lpstr>🌸 Dataset</vt:lpstr>
      <vt:lpstr>PowerPoint Presentation</vt:lpstr>
      <vt:lpstr>PowerPoint Presentation</vt:lpstr>
      <vt:lpstr>🐰 Dataset</vt:lpstr>
      <vt:lpstr>🐰 Dataset</vt:lpstr>
      <vt:lpstr>PowerPoint Presentation</vt:lpstr>
      <vt:lpstr>Bonus: how does the addition of relevant attributes affect classification?</vt:lpstr>
      <vt:lpstr>🍷 Dataset </vt:lpstr>
      <vt:lpstr>PowerPoint Presentation</vt:lpstr>
      <vt:lpstr>🍷 Dataset (2 relevant)</vt:lpstr>
      <vt:lpstr>🍷 Dataset (8 relevant)</vt:lpstr>
      <vt:lpstr>🍷 Dataset (12 relevant)</vt:lpstr>
      <vt:lpstr>Conclusion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Bonnell, Jerry Robert</dc:creator>
  <cp:lastModifiedBy>Beaufils, Lloyd E</cp:lastModifiedBy>
  <cp:revision>26</cp:revision>
  <dcterms:created xsi:type="dcterms:W3CDTF">2017-10-17T03:41:25Z</dcterms:created>
  <dcterms:modified xsi:type="dcterms:W3CDTF">2017-10-17T22:31:34Z</dcterms:modified>
</cp:coreProperties>
</file>