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7"/>
  </p:notesMasterIdLst>
  <p:sldIdLst>
    <p:sldId id="256" r:id="rId2"/>
    <p:sldId id="257" r:id="rId3"/>
    <p:sldId id="273" r:id="rId4"/>
    <p:sldId id="274" r:id="rId5"/>
    <p:sldId id="334" r:id="rId6"/>
    <p:sldId id="261" r:id="rId7"/>
    <p:sldId id="345" r:id="rId8"/>
    <p:sldId id="336" r:id="rId9"/>
    <p:sldId id="337" r:id="rId10"/>
    <p:sldId id="346" r:id="rId11"/>
    <p:sldId id="338" r:id="rId12"/>
    <p:sldId id="347" r:id="rId13"/>
    <p:sldId id="281" r:id="rId14"/>
    <p:sldId id="339" r:id="rId15"/>
    <p:sldId id="348" r:id="rId16"/>
    <p:sldId id="340" r:id="rId17"/>
    <p:sldId id="322" r:id="rId18"/>
    <p:sldId id="333" r:id="rId19"/>
    <p:sldId id="323" r:id="rId20"/>
    <p:sldId id="341" r:id="rId21"/>
    <p:sldId id="300" r:id="rId22"/>
    <p:sldId id="343" r:id="rId23"/>
    <p:sldId id="326" r:id="rId24"/>
    <p:sldId id="327" r:id="rId25"/>
    <p:sldId id="328" r:id="rId26"/>
    <p:sldId id="329" r:id="rId27"/>
    <p:sldId id="350" r:id="rId28"/>
    <p:sldId id="330" r:id="rId29"/>
    <p:sldId id="349" r:id="rId30"/>
    <p:sldId id="344" r:id="rId31"/>
    <p:sldId id="320" r:id="rId32"/>
    <p:sldId id="324" r:id="rId33"/>
    <p:sldId id="307" r:id="rId34"/>
    <p:sldId id="342" r:id="rId35"/>
    <p:sldId id="277"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24" autoAdjust="0"/>
  </p:normalViewPr>
  <p:slideViewPr>
    <p:cSldViewPr>
      <p:cViewPr varScale="1">
        <p:scale>
          <a:sx n="86" d="100"/>
          <a:sy n="86" d="100"/>
        </p:scale>
        <p:origin x="1248" y="58"/>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50FB4C-7EFF-4370-866D-59F728E1A505}" type="datetimeFigureOut">
              <a:rPr lang="en-US" smtClean="0"/>
              <a:pPr/>
              <a:t>7/7/2021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5C03F-849D-4892-9D87-4B40763DD76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2E5238-75ED-41D0-9B2D-5F923562C4FA}"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5064-27F1-4A78-8274-E2865E10E749}" type="slidenum">
              <a:rPr lang="en-US" smtClean="0"/>
              <a:pPr/>
              <a:t>‹#›</a:t>
            </a:fld>
            <a:endParaRPr lang="en-US"/>
          </a:p>
        </p:txBody>
      </p:sp>
    </p:spTree>
    <p:extLst>
      <p:ext uri="{BB962C8B-B14F-4D97-AF65-F5344CB8AC3E}">
        <p14:creationId xmlns:p14="http://schemas.microsoft.com/office/powerpoint/2010/main" val="1908393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E5238-75ED-41D0-9B2D-5F923562C4FA}"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5064-27F1-4A78-8274-E2865E10E749}" type="slidenum">
              <a:rPr lang="en-US" smtClean="0"/>
              <a:pPr/>
              <a:t>‹#›</a:t>
            </a:fld>
            <a:endParaRPr lang="en-US"/>
          </a:p>
        </p:txBody>
      </p:sp>
    </p:spTree>
    <p:extLst>
      <p:ext uri="{BB962C8B-B14F-4D97-AF65-F5344CB8AC3E}">
        <p14:creationId xmlns:p14="http://schemas.microsoft.com/office/powerpoint/2010/main" val="2637307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E5238-75ED-41D0-9B2D-5F923562C4FA}"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5064-27F1-4A78-8274-E2865E10E749}"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0801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E5238-75ED-41D0-9B2D-5F923562C4FA}"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5064-27F1-4A78-8274-E2865E10E749}" type="slidenum">
              <a:rPr lang="en-US" smtClean="0"/>
              <a:pPr/>
              <a:t>‹#›</a:t>
            </a:fld>
            <a:endParaRPr lang="en-US"/>
          </a:p>
        </p:txBody>
      </p:sp>
    </p:spTree>
    <p:extLst>
      <p:ext uri="{BB962C8B-B14F-4D97-AF65-F5344CB8AC3E}">
        <p14:creationId xmlns:p14="http://schemas.microsoft.com/office/powerpoint/2010/main" val="2409329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E5238-75ED-41D0-9B2D-5F923562C4FA}"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5064-27F1-4A78-8274-E2865E10E749}"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9638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E5238-75ED-41D0-9B2D-5F923562C4FA}"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5064-27F1-4A78-8274-E2865E10E749}" type="slidenum">
              <a:rPr lang="en-US" smtClean="0"/>
              <a:pPr/>
              <a:t>‹#›</a:t>
            </a:fld>
            <a:endParaRPr lang="en-US"/>
          </a:p>
        </p:txBody>
      </p:sp>
    </p:spTree>
    <p:extLst>
      <p:ext uri="{BB962C8B-B14F-4D97-AF65-F5344CB8AC3E}">
        <p14:creationId xmlns:p14="http://schemas.microsoft.com/office/powerpoint/2010/main" val="587202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E5238-75ED-41D0-9B2D-5F923562C4FA}"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5064-27F1-4A78-8274-E2865E10E749}" type="slidenum">
              <a:rPr lang="en-US" smtClean="0"/>
              <a:pPr/>
              <a:t>‹#›</a:t>
            </a:fld>
            <a:endParaRPr lang="en-US"/>
          </a:p>
        </p:txBody>
      </p:sp>
    </p:spTree>
    <p:extLst>
      <p:ext uri="{BB962C8B-B14F-4D97-AF65-F5344CB8AC3E}">
        <p14:creationId xmlns:p14="http://schemas.microsoft.com/office/powerpoint/2010/main" val="2299524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E5238-75ED-41D0-9B2D-5F923562C4FA}"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5064-27F1-4A78-8274-E2865E10E749}" type="slidenum">
              <a:rPr lang="en-US" smtClean="0"/>
              <a:pPr/>
              <a:t>‹#›</a:t>
            </a:fld>
            <a:endParaRPr lang="en-US"/>
          </a:p>
        </p:txBody>
      </p:sp>
    </p:spTree>
    <p:extLst>
      <p:ext uri="{BB962C8B-B14F-4D97-AF65-F5344CB8AC3E}">
        <p14:creationId xmlns:p14="http://schemas.microsoft.com/office/powerpoint/2010/main" val="32212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E5238-75ED-41D0-9B2D-5F923562C4FA}"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5064-27F1-4A78-8274-E2865E10E749}" type="slidenum">
              <a:rPr lang="en-US" smtClean="0"/>
              <a:pPr/>
              <a:t>‹#›</a:t>
            </a:fld>
            <a:endParaRPr lang="en-US"/>
          </a:p>
        </p:txBody>
      </p:sp>
    </p:spTree>
    <p:extLst>
      <p:ext uri="{BB962C8B-B14F-4D97-AF65-F5344CB8AC3E}">
        <p14:creationId xmlns:p14="http://schemas.microsoft.com/office/powerpoint/2010/main" val="11174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E5238-75ED-41D0-9B2D-5F923562C4FA}"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5064-27F1-4A78-8274-E2865E10E749}" type="slidenum">
              <a:rPr lang="en-US" smtClean="0"/>
              <a:pPr/>
              <a:t>‹#›</a:t>
            </a:fld>
            <a:endParaRPr lang="en-US"/>
          </a:p>
        </p:txBody>
      </p:sp>
    </p:spTree>
    <p:extLst>
      <p:ext uri="{BB962C8B-B14F-4D97-AF65-F5344CB8AC3E}">
        <p14:creationId xmlns:p14="http://schemas.microsoft.com/office/powerpoint/2010/main" val="927104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2E5238-75ED-41D0-9B2D-5F923562C4FA}" type="datetimeFigureOut">
              <a:rPr lang="en-US" smtClean="0"/>
              <a:pPr/>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E5064-27F1-4A78-8274-E2865E10E749}" type="slidenum">
              <a:rPr lang="en-US" smtClean="0"/>
              <a:pPr/>
              <a:t>‹#›</a:t>
            </a:fld>
            <a:endParaRPr lang="en-US"/>
          </a:p>
        </p:txBody>
      </p:sp>
    </p:spTree>
    <p:extLst>
      <p:ext uri="{BB962C8B-B14F-4D97-AF65-F5344CB8AC3E}">
        <p14:creationId xmlns:p14="http://schemas.microsoft.com/office/powerpoint/2010/main" val="442911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2E5238-75ED-41D0-9B2D-5F923562C4FA}" type="datetimeFigureOut">
              <a:rPr lang="en-US" smtClean="0"/>
              <a:pPr/>
              <a:t>7/7/2021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9E5064-27F1-4A78-8274-E2865E10E749}" type="slidenum">
              <a:rPr lang="en-US" smtClean="0"/>
              <a:pPr/>
              <a:t>‹#›</a:t>
            </a:fld>
            <a:endParaRPr lang="en-US"/>
          </a:p>
        </p:txBody>
      </p:sp>
    </p:spTree>
    <p:extLst>
      <p:ext uri="{BB962C8B-B14F-4D97-AF65-F5344CB8AC3E}">
        <p14:creationId xmlns:p14="http://schemas.microsoft.com/office/powerpoint/2010/main" val="413097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2E5238-75ED-41D0-9B2D-5F923562C4FA}" type="datetimeFigureOut">
              <a:rPr lang="en-US" smtClean="0"/>
              <a:pPr/>
              <a:t>7/7/2021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9E5064-27F1-4A78-8274-E2865E10E749}" type="slidenum">
              <a:rPr lang="en-US" smtClean="0"/>
              <a:pPr/>
              <a:t>‹#›</a:t>
            </a:fld>
            <a:endParaRPr lang="en-US"/>
          </a:p>
        </p:txBody>
      </p:sp>
    </p:spTree>
    <p:extLst>
      <p:ext uri="{BB962C8B-B14F-4D97-AF65-F5344CB8AC3E}">
        <p14:creationId xmlns:p14="http://schemas.microsoft.com/office/powerpoint/2010/main" val="2613545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E5238-75ED-41D0-9B2D-5F923562C4FA}" type="datetimeFigureOut">
              <a:rPr lang="en-US" smtClean="0"/>
              <a:pPr/>
              <a:t>7/7/2021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9E5064-27F1-4A78-8274-E2865E10E749}" type="slidenum">
              <a:rPr lang="en-US" smtClean="0"/>
              <a:pPr/>
              <a:t>‹#›</a:t>
            </a:fld>
            <a:endParaRPr lang="en-US"/>
          </a:p>
        </p:txBody>
      </p:sp>
    </p:spTree>
    <p:extLst>
      <p:ext uri="{BB962C8B-B14F-4D97-AF65-F5344CB8AC3E}">
        <p14:creationId xmlns:p14="http://schemas.microsoft.com/office/powerpoint/2010/main" val="1713341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62E5238-75ED-41D0-9B2D-5F923562C4FA}" type="datetimeFigureOut">
              <a:rPr lang="en-US" smtClean="0"/>
              <a:pPr/>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E5064-27F1-4A78-8274-E2865E10E749}" type="slidenum">
              <a:rPr lang="en-US" smtClean="0"/>
              <a:pPr/>
              <a:t>‹#›</a:t>
            </a:fld>
            <a:endParaRPr lang="en-US"/>
          </a:p>
        </p:txBody>
      </p:sp>
    </p:spTree>
    <p:extLst>
      <p:ext uri="{BB962C8B-B14F-4D97-AF65-F5344CB8AC3E}">
        <p14:creationId xmlns:p14="http://schemas.microsoft.com/office/powerpoint/2010/main" val="544730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2E5238-75ED-41D0-9B2D-5F923562C4FA}" type="datetimeFigureOut">
              <a:rPr lang="en-US" smtClean="0"/>
              <a:pPr/>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E5064-27F1-4A78-8274-E2865E10E749}" type="slidenum">
              <a:rPr lang="en-US" smtClean="0"/>
              <a:pPr/>
              <a:t>‹#›</a:t>
            </a:fld>
            <a:endParaRPr lang="en-US"/>
          </a:p>
        </p:txBody>
      </p:sp>
    </p:spTree>
    <p:extLst>
      <p:ext uri="{BB962C8B-B14F-4D97-AF65-F5344CB8AC3E}">
        <p14:creationId xmlns:p14="http://schemas.microsoft.com/office/powerpoint/2010/main" val="3203066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2E5238-75ED-41D0-9B2D-5F923562C4FA}" type="datetimeFigureOut">
              <a:rPr lang="en-US" smtClean="0"/>
              <a:pPr/>
              <a:t>7/7/2021</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9E5064-27F1-4A78-8274-E2865E10E749}" type="slidenum">
              <a:rPr lang="en-US" smtClean="0"/>
              <a:pPr/>
              <a:t>‹#›</a:t>
            </a:fld>
            <a:endParaRPr lang="en-US"/>
          </a:p>
        </p:txBody>
      </p:sp>
    </p:spTree>
    <p:extLst>
      <p:ext uri="{BB962C8B-B14F-4D97-AF65-F5344CB8AC3E}">
        <p14:creationId xmlns:p14="http://schemas.microsoft.com/office/powerpoint/2010/main" val="48797470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381001"/>
            <a:ext cx="1228643" cy="1238360"/>
          </a:xfrm>
          <a:prstGeom prst="rect">
            <a:avLst/>
          </a:prstGeom>
        </p:spPr>
      </p:pic>
      <p:sp>
        <p:nvSpPr>
          <p:cNvPr id="6" name="TextBox 5"/>
          <p:cNvSpPr txBox="1"/>
          <p:nvPr/>
        </p:nvSpPr>
        <p:spPr>
          <a:xfrm>
            <a:off x="1447800" y="381000"/>
            <a:ext cx="7696200" cy="369332"/>
          </a:xfrm>
          <a:prstGeom prst="rect">
            <a:avLst/>
          </a:prstGeom>
          <a:noFill/>
        </p:spPr>
        <p:txBody>
          <a:bodyPr wrap="square" rtlCol="0">
            <a:spAutoFit/>
          </a:bodyPr>
          <a:lstStyle/>
          <a:p>
            <a:endParaRPr lang="en-US" dirty="0"/>
          </a:p>
        </p:txBody>
      </p:sp>
      <p:sp>
        <p:nvSpPr>
          <p:cNvPr id="9" name="Title 1"/>
          <p:cNvSpPr>
            <a:spLocks noGrp="1"/>
          </p:cNvSpPr>
          <p:nvPr>
            <p:ph type="ctrTitle"/>
          </p:nvPr>
        </p:nvSpPr>
        <p:spPr>
          <a:xfrm>
            <a:off x="1066800" y="381001"/>
            <a:ext cx="8077200" cy="1470025"/>
          </a:xfrm>
        </p:spPr>
        <p:txBody>
          <a:bodyPr>
            <a:noAutofit/>
          </a:bodyPr>
          <a:lstStyle/>
          <a:p>
            <a:pPr algn="ctr"/>
            <a:r>
              <a:rPr lang="en-IN" sz="1800" b="1" dirty="0">
                <a:solidFill>
                  <a:schemeClr val="tx1"/>
                </a:solidFill>
                <a:latin typeface="Times New Roman" panose="02020603050405020304" pitchFamily="18" charset="0"/>
                <a:cs typeface="Times New Roman" panose="02020603050405020304" pitchFamily="18" charset="0"/>
              </a:rPr>
              <a:t>JAWAHARLAL NEHRU TECHNOLOGICAL UNIVERSITY KAKINADA</a:t>
            </a:r>
            <a:br>
              <a:rPr lang="en-IN" sz="1800" b="1"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UNIVERSITY COLLEGE OF ENGINEERING  VIZIANAGARAM</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DEPARTMENT OF ELECTRONICS AND COMMUNICATION ENGINEERING(E.C.E</a:t>
            </a:r>
            <a:r>
              <a:rPr lang="en-IN" sz="2000" dirty="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endParaRPr>
          </a:p>
        </p:txBody>
      </p:sp>
      <p:sp>
        <p:nvSpPr>
          <p:cNvPr id="12" name="TextBox 11"/>
          <p:cNvSpPr txBox="1"/>
          <p:nvPr/>
        </p:nvSpPr>
        <p:spPr>
          <a:xfrm>
            <a:off x="0" y="2057401"/>
            <a:ext cx="9144000" cy="400110"/>
          </a:xfrm>
          <a:prstGeom prst="rect">
            <a:avLst/>
          </a:prstGeom>
          <a:noFill/>
        </p:spPr>
        <p:txBody>
          <a:bodyPr wrap="square" rtlCol="0">
            <a:spAutoFit/>
          </a:bodyPr>
          <a:lstStyle/>
          <a:p>
            <a:pPr algn="ctr"/>
            <a:r>
              <a:rPr lang="en-US" sz="2000" b="1" dirty="0">
                <a:solidFill>
                  <a:srgbClr val="FF0000"/>
                </a:solidFill>
                <a:latin typeface="Times New Roman" pitchFamily="18" charset="0"/>
                <a:cs typeface="Times New Roman" pitchFamily="18" charset="0"/>
              </a:rPr>
              <a:t>IMPLEMENTATION OF VISION FOR ROBOTS</a:t>
            </a:r>
          </a:p>
        </p:txBody>
      </p:sp>
      <p:sp>
        <p:nvSpPr>
          <p:cNvPr id="13" name="TextBox 12"/>
          <p:cNvSpPr txBox="1"/>
          <p:nvPr/>
        </p:nvSpPr>
        <p:spPr>
          <a:xfrm>
            <a:off x="533400" y="3200401"/>
            <a:ext cx="4038600" cy="3139321"/>
          </a:xfrm>
          <a:prstGeom prst="rect">
            <a:avLst/>
          </a:prstGeom>
          <a:noFill/>
        </p:spPr>
        <p:txBody>
          <a:bodyPr wrap="square" numCol="1" rtlCol="0">
            <a:spAutoFit/>
          </a:bodyPr>
          <a:lstStyle/>
          <a:p>
            <a:endParaRPr lang="en-US" u="sng" dirty="0">
              <a:latin typeface="Times New Roman" pitchFamily="18" charset="0"/>
              <a:cs typeface="Times New Roman" pitchFamily="18" charset="0"/>
            </a:endParaRPr>
          </a:p>
          <a:p>
            <a:r>
              <a:rPr lang="en-US" u="sng" dirty="0">
                <a:latin typeface="Times New Roman" pitchFamily="18" charset="0"/>
                <a:cs typeface="Times New Roman" pitchFamily="18" charset="0"/>
              </a:rPr>
              <a:t>PROJECT MEMBERS</a:t>
            </a:r>
            <a:r>
              <a:rPr lang="en-US" dirty="0">
                <a:latin typeface="Times New Roman" panose="02020603050405020304" pitchFamily="18" charset="0"/>
                <a:cs typeface="Times New Roman" panose="02020603050405020304" pitchFamily="18" charset="0"/>
              </a:rPr>
              <a:t>:</a:t>
            </a:r>
          </a:p>
          <a:p>
            <a:pPr>
              <a:buFont typeface="Wingdings" pitchFamily="2" charset="2"/>
              <a:buChar char="Ø"/>
            </a:pPr>
            <a:r>
              <a:rPr lang="en-US" dirty="0">
                <a:latin typeface="Times New Roman" panose="02020603050405020304" pitchFamily="18" charset="0"/>
                <a:cs typeface="Times New Roman" panose="02020603050405020304" pitchFamily="18" charset="0"/>
              </a:rPr>
              <a:t>B. </a:t>
            </a:r>
            <a:r>
              <a:rPr lang="en-US" dirty="0" err="1">
                <a:latin typeface="Times New Roman" panose="02020603050405020304" pitchFamily="18" charset="0"/>
                <a:cs typeface="Times New Roman" pitchFamily="18" charset="0"/>
              </a:rPr>
              <a:t>Gururaja</a:t>
            </a:r>
            <a:r>
              <a:rPr lang="en-US" dirty="0">
                <a:latin typeface="Times New Roman" panose="02020603050405020304" pitchFamily="18" charset="0"/>
                <a:cs typeface="Times New Roman" pitchFamily="18" charset="0"/>
              </a:rPr>
              <a:t>	           : 17VV1A0407</a:t>
            </a:r>
          </a:p>
          <a:p>
            <a:pPr>
              <a:buFont typeface="Wingdings" pitchFamily="2" charset="2"/>
              <a:buChar char="Ø"/>
            </a:pPr>
            <a:r>
              <a:rPr lang="en-US" dirty="0">
                <a:latin typeface="Times New Roman" panose="02020603050405020304" pitchFamily="18" charset="0"/>
                <a:cs typeface="Times New Roman" pitchFamily="18" charset="0"/>
              </a:rPr>
              <a:t>G. Krishna Rao	   : 18VV5A0465</a:t>
            </a:r>
          </a:p>
          <a:p>
            <a:pPr>
              <a:buFont typeface="Wingdings" pitchFamily="2" charset="2"/>
              <a:buChar char="Ø"/>
            </a:pPr>
            <a:r>
              <a:rPr lang="en-US" dirty="0">
                <a:latin typeface="Times New Roman" panose="02020603050405020304" pitchFamily="18" charset="0"/>
                <a:cs typeface="Times New Roman" pitchFamily="18" charset="0"/>
              </a:rPr>
              <a:t>K. Eshwar Ajay      : 17VV1A0423</a:t>
            </a:r>
          </a:p>
          <a:p>
            <a:pPr>
              <a:buFont typeface="Wingdings" pitchFamily="2" charset="2"/>
              <a:buChar char="Ø"/>
            </a:pPr>
            <a:r>
              <a:rPr lang="en-US" dirty="0">
                <a:latin typeface="Times New Roman" panose="02020603050405020304" pitchFamily="18" charset="0"/>
                <a:cs typeface="Times New Roman" pitchFamily="18" charset="0"/>
              </a:rPr>
              <a:t>K. </a:t>
            </a:r>
            <a:r>
              <a:rPr lang="en-US" dirty="0" err="1">
                <a:latin typeface="Times New Roman" panose="02020603050405020304" pitchFamily="18" charset="0"/>
                <a:cs typeface="Times New Roman" panose="02020603050405020304" pitchFamily="18" charset="0"/>
              </a:rPr>
              <a:t>Saicharan</a:t>
            </a:r>
            <a:r>
              <a:rPr lang="en-US" dirty="0">
                <a:latin typeface="Times New Roman" panose="02020603050405020304" pitchFamily="18" charset="0"/>
                <a:cs typeface="Times New Roman" panose="02020603050405020304" pitchFamily="18" charset="0"/>
              </a:rPr>
              <a:t>	           : 17VV1A0426</a:t>
            </a:r>
          </a:p>
          <a:p>
            <a:pPr>
              <a:buFont typeface="Wingdings" pitchFamily="2" charset="2"/>
              <a:buChar char="Ø"/>
            </a:pPr>
            <a:r>
              <a:rPr lang="en-US" dirty="0">
                <a:latin typeface="Times New Roman" panose="02020603050405020304" pitchFamily="18" charset="0"/>
                <a:cs typeface="Times New Roman" panose="02020603050405020304" pitchFamily="18" charset="0"/>
              </a:rPr>
              <a:t>Md. Shoaib Shariff : 17VV1A0433</a:t>
            </a:r>
          </a:p>
          <a:p>
            <a:pPr marL="342900" indent="-342900"/>
            <a:endParaRPr lang="en-US" dirty="0"/>
          </a:p>
          <a:p>
            <a:endParaRPr lang="en-US" dirty="0"/>
          </a:p>
          <a:p>
            <a:endParaRPr lang="en-US" dirty="0"/>
          </a:p>
          <a:p>
            <a:endParaRPr lang="en-US" dirty="0"/>
          </a:p>
        </p:txBody>
      </p:sp>
      <p:sp>
        <p:nvSpPr>
          <p:cNvPr id="14" name="TextBox 13"/>
          <p:cNvSpPr txBox="1"/>
          <p:nvPr/>
        </p:nvSpPr>
        <p:spPr>
          <a:xfrm>
            <a:off x="5410200" y="4953000"/>
            <a:ext cx="2307043" cy="1200329"/>
          </a:xfrm>
          <a:prstGeom prst="rect">
            <a:avLst/>
          </a:prstGeom>
          <a:noFill/>
        </p:spPr>
        <p:txBody>
          <a:bodyPr wrap="square" rtlCol="0">
            <a:spAutoFit/>
          </a:bodyPr>
          <a:lstStyle/>
          <a:p>
            <a:r>
              <a:rPr lang="en-US" b="1" u="sng" dirty="0">
                <a:latin typeface="Times New Roman" pitchFamily="18" charset="0"/>
                <a:cs typeface="Times New Roman" pitchFamily="18" charset="0"/>
              </a:rPr>
              <a:t>PROJECT GUIDE</a:t>
            </a:r>
          </a:p>
          <a:p>
            <a:r>
              <a:rPr lang="en-US" dirty="0">
                <a:latin typeface="Times New Roman" pitchFamily="18" charset="0"/>
                <a:cs typeface="Times New Roman" pitchFamily="18" charset="0"/>
              </a:rPr>
              <a:t>Prof.CH.Srinivasa Rao</a:t>
            </a:r>
          </a:p>
          <a:p>
            <a:r>
              <a:rPr lang="en-US" dirty="0">
                <a:latin typeface="Times New Roman" pitchFamily="18" charset="0"/>
                <a:cs typeface="Times New Roman" pitchFamily="18" charset="0"/>
              </a:rPr>
              <a:t>Department of ECE</a:t>
            </a:r>
            <a:r>
              <a:rPr lang="en-US" dirty="0"/>
              <a:t>.</a:t>
            </a:r>
          </a:p>
          <a:p>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181600" cy="685800"/>
          </a:xfrm>
        </p:spPr>
        <p:txBody>
          <a:bodyPr>
            <a:noAutofit/>
          </a:bodyPr>
          <a:lstStyle/>
          <a:p>
            <a:r>
              <a:rPr lang="en-US" dirty="0">
                <a:solidFill>
                  <a:srgbClr val="FF0000"/>
                </a:solidFill>
                <a:latin typeface="Times New Roman" pitchFamily="18" charset="0"/>
                <a:cs typeface="Times New Roman" pitchFamily="18" charset="0"/>
              </a:rPr>
              <a:t>DOG APPROXIMATION:</a:t>
            </a:r>
            <a:br>
              <a:rPr lang="en-US"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7" name="Rectangle 9"/>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 name="Picture 9">
            <a:extLst>
              <a:ext uri="{FF2B5EF4-FFF2-40B4-BE49-F238E27FC236}">
                <a16:creationId xmlns:a16="http://schemas.microsoft.com/office/drawing/2014/main" id="{8176E56B-4DBD-49C5-A8A4-CE9284ED12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13509"/>
            <a:ext cx="5715000" cy="4072883"/>
          </a:xfrm>
          <a:prstGeom prst="rect">
            <a:avLst/>
          </a:prstGeom>
          <a:noFill/>
          <a:ln>
            <a:noFill/>
          </a:ln>
        </p:spPr>
      </p:pic>
    </p:spTree>
    <p:extLst>
      <p:ext uri="{BB962C8B-B14F-4D97-AF65-F5344CB8AC3E}">
        <p14:creationId xmlns:p14="http://schemas.microsoft.com/office/powerpoint/2010/main" val="2674140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181600" cy="685800"/>
          </a:xfrm>
        </p:spPr>
        <p:txBody>
          <a:bodyPr>
            <a:noAutofit/>
          </a:bodyPr>
          <a:lstStyle/>
          <a:p>
            <a:r>
              <a:rPr lang="en-US" dirty="0">
                <a:solidFill>
                  <a:srgbClr val="FF0000"/>
                </a:solidFill>
                <a:latin typeface="Times New Roman" pitchFamily="18" charset="0"/>
                <a:cs typeface="Times New Roman" pitchFamily="18" charset="0"/>
              </a:rPr>
              <a:t>FINDING KEY POINTS:</a:t>
            </a:r>
            <a:br>
              <a:rPr lang="en-US"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7" name="Rectangle 9"/>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Content Placeholder 2">
            <a:extLst>
              <a:ext uri="{FF2B5EF4-FFF2-40B4-BE49-F238E27FC236}">
                <a16:creationId xmlns:a16="http://schemas.microsoft.com/office/drawing/2014/main" id="{09EEB4D5-52B0-4578-B384-16B0D61FAE91}"/>
              </a:ext>
            </a:extLst>
          </p:cNvPr>
          <p:cNvSpPr>
            <a:spLocks noGrp="1"/>
          </p:cNvSpPr>
          <p:nvPr>
            <p:ph idx="1"/>
          </p:nvPr>
        </p:nvSpPr>
        <p:spPr>
          <a:xfrm>
            <a:off x="152400" y="1447800"/>
            <a:ext cx="8610600" cy="4267200"/>
          </a:xfrm>
        </p:spPr>
        <p:txBody>
          <a:bodyPr>
            <a:normAutofit fontScale="92500"/>
          </a:bodyPr>
          <a:lstStyle/>
          <a:p>
            <a:pPr marL="609600" marR="520065" algn="just">
              <a:lnSpc>
                <a:spcPct val="115000"/>
              </a:lnSpc>
              <a:spcBef>
                <a:spcPts val="1240"/>
              </a:spcBef>
            </a:pPr>
            <a:r>
              <a:rPr lang="en-US" sz="2600" spc="15" dirty="0">
                <a:latin typeface="Times New Roman" panose="02020603050405020304" pitchFamily="18" charset="0"/>
                <a:ea typeface="Times New Roman" panose="02020603050405020304" pitchFamily="18" charset="0"/>
              </a:rPr>
              <a:t>Once </a:t>
            </a:r>
            <a:r>
              <a:rPr lang="en-US" sz="2600" spc="15" dirty="0" err="1">
                <a:latin typeface="Times New Roman" panose="02020603050405020304" pitchFamily="18" charset="0"/>
                <a:ea typeface="Times New Roman" panose="02020603050405020304" pitchFamily="18" charset="0"/>
              </a:rPr>
              <a:t>DoG</a:t>
            </a:r>
            <a:r>
              <a:rPr lang="en-US" sz="2600" spc="15" dirty="0">
                <a:latin typeface="Times New Roman" panose="02020603050405020304" pitchFamily="18" charset="0"/>
                <a:ea typeface="Times New Roman" panose="02020603050405020304" pitchFamily="18" charset="0"/>
              </a:rPr>
              <a:t> images have been obtained, </a:t>
            </a:r>
            <a:r>
              <a:rPr lang="en-US" sz="2600" spc="15" dirty="0" err="1">
                <a:latin typeface="Times New Roman" panose="02020603050405020304" pitchFamily="18" charset="0"/>
                <a:ea typeface="Times New Roman" panose="02020603050405020304" pitchFamily="18" charset="0"/>
              </a:rPr>
              <a:t>keypoints</a:t>
            </a:r>
            <a:r>
              <a:rPr lang="en-US" sz="2600" spc="15" dirty="0">
                <a:latin typeface="Times New Roman" panose="02020603050405020304" pitchFamily="18" charset="0"/>
                <a:ea typeface="Times New Roman" panose="02020603050405020304" pitchFamily="18" charset="0"/>
              </a:rPr>
              <a:t> are identified as local minima/maxima of the </a:t>
            </a:r>
            <a:r>
              <a:rPr lang="en-US" sz="2600" spc="15" dirty="0" err="1">
                <a:latin typeface="Times New Roman" panose="02020603050405020304" pitchFamily="18" charset="0"/>
                <a:ea typeface="Times New Roman" panose="02020603050405020304" pitchFamily="18" charset="0"/>
              </a:rPr>
              <a:t>DoG</a:t>
            </a:r>
            <a:r>
              <a:rPr lang="en-US" sz="2600" spc="15" dirty="0">
                <a:latin typeface="Times New Roman" panose="02020603050405020304" pitchFamily="18" charset="0"/>
                <a:ea typeface="Times New Roman" panose="02020603050405020304" pitchFamily="18" charset="0"/>
              </a:rPr>
              <a:t> images across scales. </a:t>
            </a:r>
          </a:p>
          <a:p>
            <a:pPr marL="609600" marR="520065" algn="just">
              <a:lnSpc>
                <a:spcPct val="115000"/>
              </a:lnSpc>
              <a:spcBef>
                <a:spcPts val="1240"/>
              </a:spcBef>
            </a:pPr>
            <a:r>
              <a:rPr lang="en-US" sz="2600" spc="15" dirty="0">
                <a:latin typeface="Times New Roman" panose="02020603050405020304" pitchFamily="18" charset="0"/>
                <a:ea typeface="Times New Roman" panose="02020603050405020304" pitchFamily="18" charset="0"/>
              </a:rPr>
              <a:t>This is done by comparing each pixel in the </a:t>
            </a:r>
            <a:r>
              <a:rPr lang="en-US" sz="2600" spc="15" dirty="0" err="1">
                <a:latin typeface="Times New Roman" panose="02020603050405020304" pitchFamily="18" charset="0"/>
                <a:ea typeface="Times New Roman" panose="02020603050405020304" pitchFamily="18" charset="0"/>
              </a:rPr>
              <a:t>DoG</a:t>
            </a:r>
            <a:r>
              <a:rPr lang="en-US" sz="2600" spc="15" dirty="0">
                <a:latin typeface="Times New Roman" panose="02020603050405020304" pitchFamily="18" charset="0"/>
                <a:ea typeface="Times New Roman" panose="02020603050405020304" pitchFamily="18" charset="0"/>
              </a:rPr>
              <a:t> images to its eight </a:t>
            </a:r>
            <a:r>
              <a:rPr lang="en-US" sz="2600" spc="15" dirty="0" err="1">
                <a:latin typeface="Times New Roman" panose="02020603050405020304" pitchFamily="18" charset="0"/>
                <a:ea typeface="Times New Roman" panose="02020603050405020304" pitchFamily="18" charset="0"/>
              </a:rPr>
              <a:t>neighbours</a:t>
            </a:r>
            <a:r>
              <a:rPr lang="en-US" sz="2600" spc="15" dirty="0">
                <a:latin typeface="Times New Roman" panose="02020603050405020304" pitchFamily="18" charset="0"/>
                <a:ea typeface="Times New Roman" panose="02020603050405020304" pitchFamily="18" charset="0"/>
              </a:rPr>
              <a:t> at the same scale and nine corresponding </a:t>
            </a:r>
            <a:r>
              <a:rPr lang="en-US" sz="2600" spc="15" dirty="0" err="1">
                <a:latin typeface="Times New Roman" panose="02020603050405020304" pitchFamily="18" charset="0"/>
                <a:ea typeface="Times New Roman" panose="02020603050405020304" pitchFamily="18" charset="0"/>
              </a:rPr>
              <a:t>neighbouring</a:t>
            </a:r>
            <a:r>
              <a:rPr lang="en-US" sz="2600" spc="15" dirty="0">
                <a:latin typeface="Times New Roman" panose="02020603050405020304" pitchFamily="18" charset="0"/>
                <a:ea typeface="Times New Roman" panose="02020603050405020304" pitchFamily="18" charset="0"/>
              </a:rPr>
              <a:t> pixels in each of the </a:t>
            </a:r>
            <a:r>
              <a:rPr lang="en-US" sz="2600" spc="15" dirty="0" err="1">
                <a:latin typeface="Times New Roman" panose="02020603050405020304" pitchFamily="18" charset="0"/>
                <a:ea typeface="Times New Roman" panose="02020603050405020304" pitchFamily="18" charset="0"/>
              </a:rPr>
              <a:t>neighbouring</a:t>
            </a:r>
            <a:r>
              <a:rPr lang="en-US" sz="2600" spc="15" dirty="0">
                <a:latin typeface="Times New Roman" panose="02020603050405020304" pitchFamily="18" charset="0"/>
                <a:ea typeface="Times New Roman" panose="02020603050405020304" pitchFamily="18" charset="0"/>
              </a:rPr>
              <a:t> scales. </a:t>
            </a:r>
          </a:p>
          <a:p>
            <a:pPr marL="609600" marR="520065" algn="just">
              <a:lnSpc>
                <a:spcPct val="115000"/>
              </a:lnSpc>
              <a:spcBef>
                <a:spcPts val="1240"/>
              </a:spcBef>
            </a:pPr>
            <a:r>
              <a:rPr lang="en-US" sz="2600" spc="15" dirty="0">
                <a:latin typeface="Times New Roman" panose="02020603050405020304" pitchFamily="18" charset="0"/>
                <a:ea typeface="Times New Roman" panose="02020603050405020304" pitchFamily="18" charset="0"/>
              </a:rPr>
              <a:t>If the pixel value is the maximum or minimum among all compared pixels, it is selected as a candidate keypoint.</a:t>
            </a:r>
            <a:endParaRPr lang="en-IN" sz="2600" dirty="0">
              <a:latin typeface="Times New Roman" panose="02020603050405020304" pitchFamily="18" charset="0"/>
              <a:ea typeface="Times New Roman" panose="02020603050405020304" pitchFamily="18" charset="0"/>
            </a:endParaRPr>
          </a:p>
          <a:p>
            <a:pPr algn="just">
              <a:buNone/>
              <a:defRP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63917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181600" cy="685800"/>
          </a:xfrm>
        </p:spPr>
        <p:txBody>
          <a:bodyPr>
            <a:noAutofit/>
          </a:bodyPr>
          <a:lstStyle/>
          <a:p>
            <a:r>
              <a:rPr lang="en-US" dirty="0">
                <a:solidFill>
                  <a:srgbClr val="FF0000"/>
                </a:solidFill>
                <a:latin typeface="Times New Roman" pitchFamily="18" charset="0"/>
                <a:cs typeface="Times New Roman" pitchFamily="18" charset="0"/>
              </a:rPr>
              <a:t>FINDING KEY POINTS:</a:t>
            </a:r>
            <a:br>
              <a:rPr lang="en-US"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7" name="Rectangle 9"/>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1" name="Picture 10">
            <a:extLst>
              <a:ext uri="{FF2B5EF4-FFF2-40B4-BE49-F238E27FC236}">
                <a16:creationId xmlns:a16="http://schemas.microsoft.com/office/drawing/2014/main" id="{0448BAAB-7743-41B9-BCC1-C45F9D25842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71600"/>
            <a:ext cx="4419599" cy="4114800"/>
          </a:xfrm>
          <a:prstGeom prst="rect">
            <a:avLst/>
          </a:prstGeom>
          <a:noFill/>
          <a:ln>
            <a:noFill/>
          </a:ln>
        </p:spPr>
      </p:pic>
      <p:sp>
        <p:nvSpPr>
          <p:cNvPr id="10" name="TextBox 9">
            <a:extLst>
              <a:ext uri="{FF2B5EF4-FFF2-40B4-BE49-F238E27FC236}">
                <a16:creationId xmlns:a16="http://schemas.microsoft.com/office/drawing/2014/main" id="{B6DAB708-C9F1-4034-BF33-3C0041550310}"/>
              </a:ext>
            </a:extLst>
          </p:cNvPr>
          <p:cNvSpPr txBox="1"/>
          <p:nvPr/>
        </p:nvSpPr>
        <p:spPr>
          <a:xfrm>
            <a:off x="1905000" y="5619690"/>
            <a:ext cx="4495800" cy="400110"/>
          </a:xfrm>
          <a:prstGeom prst="rect">
            <a:avLst/>
          </a:prstGeom>
          <a:noFill/>
        </p:spPr>
        <p:txBody>
          <a:bodyPr wrap="square" rtlCol="0">
            <a:spAutoFit/>
          </a:bodyPr>
          <a:lstStyle/>
          <a:p>
            <a:r>
              <a:rPr lang="en-US" sz="2000" dirty="0">
                <a:solidFill>
                  <a:srgbClr val="0070C0"/>
                </a:solidFill>
                <a:latin typeface="Times New Roman" pitchFamily="18" charset="0"/>
                <a:cs typeface="Times New Roman" pitchFamily="18" charset="0"/>
              </a:rPr>
              <a:t>(A) Comparing pixel with 26 other pixels</a:t>
            </a:r>
          </a:p>
        </p:txBody>
      </p:sp>
    </p:spTree>
    <p:extLst>
      <p:ext uri="{BB962C8B-B14F-4D97-AF65-F5344CB8AC3E}">
        <p14:creationId xmlns:p14="http://schemas.microsoft.com/office/powerpoint/2010/main" val="166581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762000"/>
          </a:xfrm>
        </p:spPr>
        <p:txBody>
          <a:bodyPr>
            <a:normAutofit fontScale="90000"/>
          </a:bodyPr>
          <a:lstStyle/>
          <a:p>
            <a:r>
              <a:rPr lang="en-US" sz="4000" dirty="0" err="1">
                <a:solidFill>
                  <a:srgbClr val="FF0000"/>
                </a:solidFill>
              </a:rPr>
              <a:t>Keypoint</a:t>
            </a:r>
            <a:r>
              <a:rPr lang="en-US" sz="4000" dirty="0">
                <a:solidFill>
                  <a:srgbClr val="FF0000"/>
                </a:solidFill>
              </a:rPr>
              <a:t> Localization :</a:t>
            </a:r>
            <a:br>
              <a:rPr lang="en-US" sz="4000" dirty="0">
                <a:solidFill>
                  <a:srgbClr val="FF0000"/>
                </a:solidFill>
              </a:rPr>
            </a:br>
            <a:endParaRPr lang="en-US" sz="4000" dirty="0">
              <a:solidFill>
                <a:srgbClr val="FF0000"/>
              </a:solidFill>
            </a:endParaRPr>
          </a:p>
        </p:txBody>
      </p:sp>
      <p:sp>
        <p:nvSpPr>
          <p:cNvPr id="3" name="Content Placeholder 2"/>
          <p:cNvSpPr>
            <a:spLocks noGrp="1"/>
          </p:cNvSpPr>
          <p:nvPr>
            <p:ph idx="1"/>
          </p:nvPr>
        </p:nvSpPr>
        <p:spPr>
          <a:xfrm>
            <a:off x="457200" y="1143000"/>
            <a:ext cx="8153400" cy="5178552"/>
          </a:xfrm>
        </p:spPr>
        <p:txBody>
          <a:bodyPr>
            <a:noAutofit/>
          </a:bodyPr>
          <a:lstStyle/>
          <a:p>
            <a:pPr>
              <a:buFont typeface="Wingdings" panose="05000000000000000000" pitchFamily="2" charset="2"/>
              <a:buChar char="Ø"/>
            </a:pPr>
            <a:r>
              <a:rPr lang="en-US" sz="2400" dirty="0" err="1">
                <a:latin typeface="Times New Roman" pitchFamily="18" charset="0"/>
                <a:cs typeface="Times New Roman" pitchFamily="18" charset="0"/>
              </a:rPr>
              <a:t>DoG</a:t>
            </a:r>
            <a:r>
              <a:rPr lang="en-US" sz="2400" dirty="0">
                <a:latin typeface="Times New Roman" pitchFamily="18" charset="0"/>
                <a:cs typeface="Times New Roman" pitchFamily="18" charset="0"/>
              </a:rPr>
              <a:t> has high response for edges, so edges should be removed.</a:t>
            </a:r>
          </a:p>
          <a:p>
            <a:pPr>
              <a:buFont typeface="Wingdings" panose="05000000000000000000" pitchFamily="2" charset="2"/>
              <a:buChar char="Ø"/>
            </a:pPr>
            <a:r>
              <a:rPr lang="en-US" sz="2400" dirty="0">
                <a:latin typeface="Times New Roman" pitchFamily="18" charset="0"/>
                <a:cs typeface="Times New Roman" pitchFamily="18" charset="0"/>
              </a:rPr>
              <a:t> For this, SIFT used Hessian matrix to compute the principal curvature and if the ratio is greater than a threshold the edge is removed.</a:t>
            </a:r>
          </a:p>
          <a:p>
            <a:pPr>
              <a:buFont typeface="Wingdings" panose="05000000000000000000" pitchFamily="2" charset="2"/>
              <a:buChar char="Ø"/>
            </a:pPr>
            <a:endParaRPr lang="en-US" sz="2400" dirty="0">
              <a:latin typeface="Times New Roman" pitchFamily="18" charset="0"/>
              <a:cs typeface="Times New Roman" pitchFamily="18" charset="0"/>
            </a:endParaRPr>
          </a:p>
          <a:p>
            <a:pPr>
              <a:buFont typeface="Wingdings" panose="05000000000000000000" pitchFamily="2" charset="2"/>
              <a:buChar char="Ø"/>
            </a:pPr>
            <a:endParaRPr lang="en-US" sz="2400" dirty="0">
              <a:latin typeface="Times New Roman" pitchFamily="18" charset="0"/>
              <a:cs typeface="Times New Roman" pitchFamily="18" charset="0"/>
            </a:endParaRPr>
          </a:p>
          <a:p>
            <a:pPr>
              <a:buFont typeface="Wingdings" panose="05000000000000000000" pitchFamily="2" charset="2"/>
              <a:buChar char="Ø"/>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a:buFont typeface="Wingdings" panose="05000000000000000000" pitchFamily="2" charset="2"/>
              <a:buChar char="Ø"/>
            </a:pPr>
            <a:r>
              <a:rPr lang="en-US" sz="2400" dirty="0">
                <a:latin typeface="Times New Roman" pitchFamily="18" charset="0"/>
                <a:cs typeface="Times New Roman" pitchFamily="18" charset="0"/>
              </a:rPr>
              <a:t>Where H is the Hessian matrix of the image, Tr(H) is the trace of the matrix H, DET(H) is the determinant of H, R is the ratio.</a:t>
            </a:r>
          </a:p>
          <a:p>
            <a:pPr algn="ctr">
              <a:buNone/>
            </a:pPr>
            <a:r>
              <a:rPr lang="en-US" dirty="0">
                <a:latin typeface="Times New Roman" pitchFamily="18" charset="0"/>
                <a:cs typeface="Times New Roman" pitchFamily="18" charset="0"/>
              </a:rPr>
              <a:t>  </a:t>
            </a: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DF0AA2F1-AF6A-4BBB-B7FE-0970B4B2881A}"/>
              </a:ext>
            </a:extLst>
          </p:cNvPr>
          <p:cNvPicPr/>
          <p:nvPr/>
        </p:nvPicPr>
        <p:blipFill>
          <a:blip r:embed="rId2">
            <a:extLst>
              <a:ext uri="{28A0092B-C50C-407E-A947-70E740481C1C}">
                <a14:useLocalDpi xmlns:a14="http://schemas.microsoft.com/office/drawing/2010/main" val="0"/>
              </a:ext>
            </a:extLst>
          </a:blip>
          <a:stretch>
            <a:fillRect/>
          </a:stretch>
        </p:blipFill>
        <p:spPr>
          <a:xfrm>
            <a:off x="2743200" y="3276600"/>
            <a:ext cx="2667000" cy="1905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56957"/>
            <a:ext cx="5181600" cy="685800"/>
          </a:xfrm>
        </p:spPr>
        <p:txBody>
          <a:bodyPr>
            <a:noAutofit/>
          </a:bodyPr>
          <a:lstStyle/>
          <a:p>
            <a:r>
              <a:rPr lang="en-US" dirty="0">
                <a:solidFill>
                  <a:srgbClr val="FF0000"/>
                </a:solidFill>
                <a:latin typeface="Times New Roman" pitchFamily="18" charset="0"/>
                <a:cs typeface="Times New Roman" pitchFamily="18" charset="0"/>
              </a:rPr>
              <a:t>LOCATE KEY POINTS:</a:t>
            </a:r>
            <a:br>
              <a:rPr lang="en-US"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7" name="Rectangle 9"/>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8838FD5F-F0DD-4051-957B-D5F7CBCCD66B}"/>
                  </a:ext>
                </a:extLst>
              </p:cNvPr>
              <p:cNvSpPr>
                <a:spLocks noGrp="1"/>
              </p:cNvSpPr>
              <p:nvPr>
                <p:ph idx="1"/>
              </p:nvPr>
            </p:nvSpPr>
            <p:spPr>
              <a:xfrm>
                <a:off x="152400" y="1181100"/>
                <a:ext cx="8839200" cy="4762499"/>
              </a:xfrm>
            </p:spPr>
            <p:txBody>
              <a:bodyPr>
                <a:normAutofit/>
              </a:bodyPr>
              <a:lstStyle/>
              <a:p>
                <a:pPr algn="just"/>
                <a:r>
                  <a:rPr lang="en-US" sz="2600" dirty="0">
                    <a:latin typeface="Times New Roman" panose="02020603050405020304" pitchFamily="18" charset="0"/>
                    <a:cs typeface="Times New Roman" panose="02020603050405020304" pitchFamily="18" charset="0"/>
                  </a:rPr>
                  <a:t>The new approach calculates the interpolated location of the extremum, which substantially improves matching and stability. The interpolation is done using the quadratic Taylor expansion of the Difference-of-Gaussian scale-space function, </a:t>
                </a:r>
                <a14:m>
                  <m:oMath xmlns:m="http://schemas.openxmlformats.org/officeDocument/2006/math">
                    <m:r>
                      <a:rPr lang="en-US" sz="2600" i="1">
                        <a:latin typeface="Cambria Math" panose="02040503050406030204" pitchFamily="18" charset="0"/>
                      </a:rPr>
                      <m:t>𝐷</m:t>
                    </m:r>
                    <m:d>
                      <m:dPr>
                        <m:ctrlPr>
                          <a:rPr lang="en-IN" sz="2600" i="1">
                            <a:latin typeface="Cambria Math" panose="02040503050406030204" pitchFamily="18" charset="0"/>
                          </a:rPr>
                        </m:ctrlPr>
                      </m:dPr>
                      <m:e>
                        <m:r>
                          <a:rPr lang="en-US" sz="2600" i="1">
                            <a:latin typeface="Cambria Math" panose="02040503050406030204" pitchFamily="18" charset="0"/>
                          </a:rPr>
                          <m:t>𝑥</m:t>
                        </m:r>
                        <m:r>
                          <a:rPr lang="en-US" sz="2600" i="1">
                            <a:latin typeface="Cambria Math" panose="02040503050406030204" pitchFamily="18" charset="0"/>
                          </a:rPr>
                          <m:t>,</m:t>
                        </m:r>
                        <m:r>
                          <a:rPr lang="en-US" sz="2600" i="1">
                            <a:latin typeface="Cambria Math" panose="02040503050406030204" pitchFamily="18" charset="0"/>
                          </a:rPr>
                          <m:t>𝑦</m:t>
                        </m:r>
                        <m:r>
                          <a:rPr lang="en-US" sz="2600" i="1">
                            <a:latin typeface="Cambria Math" panose="02040503050406030204" pitchFamily="18" charset="0"/>
                          </a:rPr>
                          <m:t>,</m:t>
                        </m:r>
                        <m:r>
                          <a:rPr lang="en-US" sz="2600" i="1">
                            <a:latin typeface="Cambria Math" panose="02040503050406030204" pitchFamily="18" charset="0"/>
                          </a:rPr>
                          <m:t>𝜎</m:t>
                        </m:r>
                      </m:e>
                    </m:d>
                  </m:oMath>
                </a14:m>
                <a:r>
                  <a:rPr lang="en-US" sz="2600" dirty="0">
                    <a:latin typeface="Times New Roman" panose="02020603050405020304" pitchFamily="18" charset="0"/>
                    <a:cs typeface="Times New Roman" panose="02020603050405020304" pitchFamily="18" charset="0"/>
                  </a:rPr>
                  <a:t> with the candidate keypoint as the origin. This Taylor expansion is given by</a:t>
                </a:r>
                <a:endParaRPr lang="en-IN" sz="2600" dirty="0">
                  <a:latin typeface="Times New Roman" panose="02020603050405020304" pitchFamily="18" charset="0"/>
                  <a:cs typeface="Times New Roman" panose="02020603050405020304" pitchFamily="18" charset="0"/>
                </a:endParaRPr>
              </a:p>
              <a:p>
                <a:pPr marL="0" indent="0" algn="ctr">
                  <a:lnSpc>
                    <a:spcPct val="150000"/>
                  </a:lnSpc>
                  <a:buNone/>
                </a:pPr>
                <a14:m>
                  <m:oMath xmlns:m="http://schemas.openxmlformats.org/officeDocument/2006/math">
                    <m:r>
                      <a:rPr lang="en-US" i="1">
                        <a:latin typeface="Cambria Math" panose="02040503050406030204" pitchFamily="18" charset="0"/>
                      </a:rPr>
                      <m:t>𝐷</m:t>
                    </m:r>
                    <m:d>
                      <m:dPr>
                        <m:ctrlPr>
                          <a:rPr lang="en-IN"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 </m:t>
                    </m:r>
                    <m:f>
                      <m:fPr>
                        <m:ctrlPr>
                          <a:rPr lang="en-IN" i="1">
                            <a:latin typeface="Cambria Math" panose="02040503050406030204" pitchFamily="18" charset="0"/>
                          </a:rPr>
                        </m:ctrlPr>
                      </m:fPr>
                      <m:num>
                        <m:r>
                          <a:rPr lang="en-US" i="1">
                            <a:latin typeface="Cambria Math" panose="02040503050406030204" pitchFamily="18" charset="0"/>
                          </a:rPr>
                          <m:t>𝜕</m:t>
                        </m:r>
                        <m:sSup>
                          <m:sSupPr>
                            <m:ctrlPr>
                              <a:rPr lang="en-IN"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𝑇</m:t>
                            </m:r>
                          </m:sup>
                        </m:sSup>
                      </m:num>
                      <m:den>
                        <m:r>
                          <a:rPr lang="en-US" i="1">
                            <a:latin typeface="Cambria Math" panose="02040503050406030204" pitchFamily="18" charset="0"/>
                          </a:rPr>
                          <m:t>𝜕</m:t>
                        </m:r>
                        <m:r>
                          <a:rPr lang="en-US" i="1">
                            <a:latin typeface="Cambria Math" panose="02040503050406030204" pitchFamily="18" charset="0"/>
                          </a:rPr>
                          <m:t>𝑥</m:t>
                        </m:r>
                      </m:den>
                    </m:f>
                    <m:r>
                      <a:rPr lang="en-US" i="1">
                        <a:latin typeface="Cambria Math" panose="02040503050406030204" pitchFamily="18" charset="0"/>
                      </a:rPr>
                      <m:t>𝑥</m:t>
                    </m:r>
                    <m:r>
                      <a:rPr lang="en-US" i="1">
                        <a:latin typeface="Cambria Math" panose="02040503050406030204" pitchFamily="18" charset="0"/>
                      </a:rPr>
                      <m:t>+ </m:t>
                    </m:r>
                    <m:f>
                      <m:fPr>
                        <m:ctrlPr>
                          <a:rPr lang="en-I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IN"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𝑇</m:t>
                        </m:r>
                      </m:sup>
                    </m:sSup>
                    <m:f>
                      <m:fPr>
                        <m:ctrlPr>
                          <a:rPr lang="en-IN" i="1">
                            <a:latin typeface="Cambria Math" panose="02040503050406030204" pitchFamily="18" charset="0"/>
                          </a:rPr>
                        </m:ctrlPr>
                      </m:fPr>
                      <m:num>
                        <m:sSup>
                          <m:sSupPr>
                            <m:ctrlPr>
                              <a:rPr lang="en-IN"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𝐷</m:t>
                        </m:r>
                      </m:num>
                      <m:den>
                        <m:r>
                          <a:rPr lang="en-US" i="1">
                            <a:latin typeface="Cambria Math" panose="02040503050406030204" pitchFamily="18" charset="0"/>
                          </a:rPr>
                          <m:t>𝜕</m:t>
                        </m:r>
                        <m:sSup>
                          <m:sSupPr>
                            <m:ctrlPr>
                              <a:rPr lang="en-IN"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𝑥</m:t>
                    </m:r>
                  </m:oMath>
                </a14:m>
                <a:r>
                  <a:rPr lang="en-US" dirty="0"/>
                  <a:t> </a:t>
                </a:r>
                <a:endParaRPr lang="en-IN" dirty="0"/>
              </a:p>
              <a:p>
                <a:pPr>
                  <a:lnSpc>
                    <a:spcPct val="120000"/>
                  </a:lnSpc>
                </a:pPr>
                <a:r>
                  <a:rPr lang="en-US" sz="2600" dirty="0">
                    <a:latin typeface="Times New Roman" panose="02020603050405020304" pitchFamily="18" charset="0"/>
                    <a:cs typeface="Times New Roman" panose="02020603050405020304" pitchFamily="18" charset="0"/>
                  </a:rPr>
                  <a:t>Where D and its derivatives are evaluated at the candidate keypoint and </a:t>
                </a:r>
                <a14:m>
                  <m:oMath xmlns:m="http://schemas.openxmlformats.org/officeDocument/2006/math">
                    <m:r>
                      <a:rPr lang="en-US" sz="2600" i="1">
                        <a:latin typeface="Cambria Math" panose="02040503050406030204" pitchFamily="18" charset="0"/>
                      </a:rPr>
                      <m:t>𝑥</m:t>
                    </m:r>
                    <m:r>
                      <a:rPr lang="en-US" sz="2600" i="1">
                        <a:latin typeface="Cambria Math" panose="02040503050406030204" pitchFamily="18" charset="0"/>
                      </a:rPr>
                      <m:t>=</m:t>
                    </m:r>
                    <m:r>
                      <a:rPr lang="en-US" sz="2600" b="0" i="1" smtClean="0">
                        <a:latin typeface="Cambria Math" panose="02040503050406030204" pitchFamily="18" charset="0"/>
                      </a:rPr>
                      <m:t>𝐿</m:t>
                    </m:r>
                    <m:d>
                      <m:dPr>
                        <m:ctrlPr>
                          <a:rPr lang="en-IN" sz="2600" i="1">
                            <a:latin typeface="Cambria Math" panose="02040503050406030204" pitchFamily="18" charset="0"/>
                          </a:rPr>
                        </m:ctrlPr>
                      </m:dPr>
                      <m:e>
                        <m:r>
                          <a:rPr lang="en-US" sz="2600" i="1">
                            <a:latin typeface="Cambria Math" panose="02040503050406030204" pitchFamily="18" charset="0"/>
                          </a:rPr>
                          <m:t>𝑥</m:t>
                        </m:r>
                        <m:r>
                          <a:rPr lang="en-US" sz="2600" i="1">
                            <a:latin typeface="Cambria Math" panose="02040503050406030204" pitchFamily="18" charset="0"/>
                          </a:rPr>
                          <m:t>,</m:t>
                        </m:r>
                        <m:r>
                          <a:rPr lang="en-US" sz="2600" i="1">
                            <a:latin typeface="Cambria Math" panose="02040503050406030204" pitchFamily="18" charset="0"/>
                          </a:rPr>
                          <m:t>𝑦</m:t>
                        </m:r>
                        <m:r>
                          <a:rPr lang="en-US" sz="2600" i="1">
                            <a:latin typeface="Cambria Math" panose="02040503050406030204" pitchFamily="18" charset="0"/>
                          </a:rPr>
                          <m:t>,</m:t>
                        </m:r>
                        <m:r>
                          <a:rPr lang="en-US" sz="2600" i="1">
                            <a:latin typeface="Cambria Math" panose="02040503050406030204" pitchFamily="18" charset="0"/>
                          </a:rPr>
                          <m:t>𝜎</m:t>
                        </m:r>
                      </m:e>
                    </m:d>
                  </m:oMath>
                </a14:m>
                <a:r>
                  <a:rPr lang="en-US" sz="2600" dirty="0">
                    <a:latin typeface="Times New Roman" panose="02020603050405020304" pitchFamily="18" charset="0"/>
                    <a:cs typeface="Times New Roman" panose="02020603050405020304" pitchFamily="18" charset="0"/>
                  </a:rPr>
                  <a:t> is the offset from this point. </a:t>
                </a:r>
                <a:endParaRPr lang="en-IN" sz="2600" dirty="0">
                  <a:latin typeface="Times New Roman" panose="02020603050405020304" pitchFamily="18" charset="0"/>
                  <a:cs typeface="Times New Roman" panose="02020603050405020304" pitchFamily="18" charset="0"/>
                </a:endParaRPr>
              </a:p>
            </p:txBody>
          </p:sp>
        </mc:Choice>
        <mc:Fallback xmlns="">
          <p:sp>
            <p:nvSpPr>
              <p:cNvPr id="11" name="Content Placeholder 2">
                <a:extLst>
                  <a:ext uri="{FF2B5EF4-FFF2-40B4-BE49-F238E27FC236}">
                    <a16:creationId xmlns:a16="http://schemas.microsoft.com/office/drawing/2014/main" id="{8838FD5F-F0DD-4051-957B-D5F7CBCCD66B}"/>
                  </a:ext>
                </a:extLst>
              </p:cNvPr>
              <p:cNvSpPr>
                <a:spLocks noGrp="1" noRot="1" noChangeAspect="1" noMove="1" noResize="1" noEditPoints="1" noAdjustHandles="1" noChangeArrowheads="1" noChangeShapeType="1" noTextEdit="1"/>
              </p:cNvSpPr>
              <p:nvPr>
                <p:ph idx="1"/>
              </p:nvPr>
            </p:nvSpPr>
            <p:spPr>
              <a:xfrm>
                <a:off x="152400" y="1181100"/>
                <a:ext cx="8839200" cy="4762499"/>
              </a:xfrm>
              <a:blipFill>
                <a:blip r:embed="rId2"/>
                <a:stretch>
                  <a:fillRect l="-690" t="-1152" r="-1241"/>
                </a:stretch>
              </a:blipFill>
            </p:spPr>
            <p:txBody>
              <a:bodyPr/>
              <a:lstStyle/>
              <a:p>
                <a:r>
                  <a:rPr lang="en-IN">
                    <a:noFill/>
                  </a:rPr>
                  <a:t> </a:t>
                </a:r>
              </a:p>
            </p:txBody>
          </p:sp>
        </mc:Fallback>
      </mc:AlternateContent>
    </p:spTree>
    <p:extLst>
      <p:ext uri="{BB962C8B-B14F-4D97-AF65-F5344CB8AC3E}">
        <p14:creationId xmlns:p14="http://schemas.microsoft.com/office/powerpoint/2010/main" val="985745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1040"/>
            <a:ext cx="6858000" cy="685800"/>
          </a:xfrm>
        </p:spPr>
        <p:txBody>
          <a:bodyPr>
            <a:noAutofit/>
          </a:bodyPr>
          <a:lstStyle/>
          <a:p>
            <a:r>
              <a:rPr lang="en-US" dirty="0">
                <a:solidFill>
                  <a:srgbClr val="FF0000"/>
                </a:solidFill>
                <a:latin typeface="Times New Roman" pitchFamily="18" charset="0"/>
                <a:cs typeface="Times New Roman" pitchFamily="18" charset="0"/>
              </a:rPr>
              <a:t>GET RID OF BAD KEY POINTS:</a:t>
            </a:r>
            <a:br>
              <a:rPr lang="en-US"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7" name="Rectangle 9"/>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8838FD5F-F0DD-4051-957B-D5F7CBCCD66B}"/>
                  </a:ext>
                </a:extLst>
              </p:cNvPr>
              <p:cNvSpPr>
                <a:spLocks noGrp="1"/>
              </p:cNvSpPr>
              <p:nvPr>
                <p:ph idx="1"/>
              </p:nvPr>
            </p:nvSpPr>
            <p:spPr>
              <a:xfrm>
                <a:off x="152400" y="1181100"/>
                <a:ext cx="8839200" cy="5325860"/>
              </a:xfrm>
            </p:spPr>
            <p:txBody>
              <a:bodyPr>
                <a:noAutofit/>
              </a:bodyPr>
              <a:lstStyle/>
              <a:p>
                <a:pPr algn="just"/>
                <a:r>
                  <a:rPr lang="en-US" sz="2400" dirty="0">
                    <a:latin typeface="Times New Roman" panose="02020603050405020304" pitchFamily="18" charset="0"/>
                    <a:cs typeface="Times New Roman" panose="02020603050405020304" pitchFamily="18" charset="0"/>
                  </a:rPr>
                  <a:t>Scale-Space extrema detection produces too many keypoint candidates, some of which are unstable.</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If this value is less than 0.03, the candidate keypoint is discarded. Otherwise it is kept.</a:t>
                </a:r>
              </a:p>
              <a:p>
                <a:pPr algn="just"/>
                <a:r>
                  <a:rPr lang="en-US" sz="2400" dirty="0">
                    <a:latin typeface="Times New Roman" panose="02020603050405020304" pitchFamily="18" charset="0"/>
                    <a:ea typeface="Times New Roman" panose="02020603050405020304" pitchFamily="18" charset="0"/>
                  </a:rPr>
                  <a:t>we need to eliminate the </a:t>
                </a:r>
                <a:r>
                  <a:rPr lang="en-US" sz="2400" dirty="0" err="1">
                    <a:latin typeface="Times New Roman" panose="02020603050405020304" pitchFamily="18" charset="0"/>
                    <a:ea typeface="Times New Roman" panose="02020603050405020304" pitchFamily="18" charset="0"/>
                  </a:rPr>
                  <a:t>keypoints</a:t>
                </a:r>
                <a:r>
                  <a:rPr lang="en-US" sz="2400" dirty="0">
                    <a:latin typeface="Times New Roman" panose="02020603050405020304" pitchFamily="18" charset="0"/>
                    <a:ea typeface="Times New Roman" panose="02020603050405020304" pitchFamily="18" charset="0"/>
                  </a:rPr>
                  <a:t> that have poorly determined locations but have high edge responses using Hessian matrix.</a:t>
                </a:r>
                <a:endParaRPr lang="en-IN" sz="2400" dirty="0">
                  <a:latin typeface="Times New Roman" panose="02020603050405020304" pitchFamily="18" charset="0"/>
                  <a:ea typeface="Times New Roman" panose="02020603050405020304" pitchFamily="18" charset="0"/>
                </a:endParaRPr>
              </a:p>
              <a:p>
                <a:pPr marL="266700" marR="518160" indent="0" algn="just">
                  <a:lnSpc>
                    <a:spcPct val="115000"/>
                  </a:lnSpc>
                  <a:spcBef>
                    <a:spcPts val="120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Times New Roman" panose="02020603050405020304" pitchFamily="18" charset="0"/>
                        </a:rPr>
                        <m:t>𝐻</m:t>
                      </m:r>
                      <m:r>
                        <a:rPr lang="en-US" i="1">
                          <a:latin typeface="Cambria Math" panose="02040503050406030204" pitchFamily="18" charset="0"/>
                          <a:ea typeface="Times New Roman" panose="02020603050405020304" pitchFamily="18" charset="0"/>
                        </a:rPr>
                        <m:t>= </m:t>
                      </m:r>
                      <m:d>
                        <m:dPr>
                          <m:begChr m:val="["/>
                          <m:endChr m:val="]"/>
                          <m:ctrlPr>
                            <a:rPr lang="en-IN" i="1">
                              <a:latin typeface="Cambria Math" panose="02040503050406030204" pitchFamily="18" charset="0"/>
                              <a:ea typeface="Times New Roman" panose="02020603050405020304" pitchFamily="18" charset="0"/>
                            </a:rPr>
                          </m:ctrlPr>
                        </m:dPr>
                        <m:e>
                          <m:m>
                            <m:mPr>
                              <m:mcs>
                                <m:mc>
                                  <m:mcPr>
                                    <m:count m:val="2"/>
                                    <m:mcJc m:val="center"/>
                                  </m:mcPr>
                                </m:mc>
                              </m:mcs>
                              <m:ctrlPr>
                                <a:rPr lang="en-IN" i="1">
                                  <a:latin typeface="Cambria Math" panose="02040503050406030204" pitchFamily="18" charset="0"/>
                                  <a:ea typeface="Times New Roman" panose="02020603050405020304" pitchFamily="18" charset="0"/>
                                </a:rPr>
                              </m:ctrlPr>
                            </m:mPr>
                            <m:mr>
                              <m:e>
                                <m:sSub>
                                  <m:sSubPr>
                                    <m:ctrlPr>
                                      <a:rPr lang="en-IN" i="1">
                                        <a:latin typeface="Cambria Math" panose="02040503050406030204" pitchFamily="18" charset="0"/>
                                        <a:ea typeface="Times New Roman" panose="02020603050405020304" pitchFamily="18" charset="0"/>
                                      </a:rPr>
                                    </m:ctrlPr>
                                  </m:sSubPr>
                                  <m:e>
                                    <m:r>
                                      <a:rPr lang="en-US" i="1">
                                        <a:latin typeface="Cambria Math" panose="02040503050406030204" pitchFamily="18" charset="0"/>
                                        <a:ea typeface="Times New Roman" panose="02020603050405020304" pitchFamily="18" charset="0"/>
                                      </a:rPr>
                                      <m:t>𝐷</m:t>
                                    </m:r>
                                  </m:e>
                                  <m:sub>
                                    <m:r>
                                      <a:rPr lang="en-US" i="1">
                                        <a:latin typeface="Cambria Math" panose="02040503050406030204" pitchFamily="18" charset="0"/>
                                        <a:ea typeface="Times New Roman" panose="02020603050405020304" pitchFamily="18" charset="0"/>
                                      </a:rPr>
                                      <m:t>𝑥𝑥</m:t>
                                    </m:r>
                                  </m:sub>
                                </m:sSub>
                              </m:e>
                              <m:e>
                                <m:sSub>
                                  <m:sSubPr>
                                    <m:ctrlPr>
                                      <a:rPr lang="en-IN" i="1">
                                        <a:latin typeface="Cambria Math" panose="02040503050406030204" pitchFamily="18" charset="0"/>
                                        <a:ea typeface="Times New Roman" panose="02020603050405020304" pitchFamily="18" charset="0"/>
                                      </a:rPr>
                                    </m:ctrlPr>
                                  </m:sSubPr>
                                  <m:e>
                                    <m:r>
                                      <a:rPr lang="en-US" i="1">
                                        <a:latin typeface="Cambria Math" panose="02040503050406030204" pitchFamily="18" charset="0"/>
                                        <a:ea typeface="Times New Roman" panose="02020603050405020304" pitchFamily="18" charset="0"/>
                                      </a:rPr>
                                      <m:t>𝐷</m:t>
                                    </m:r>
                                  </m:e>
                                  <m:sub>
                                    <m:r>
                                      <a:rPr lang="en-US" i="1">
                                        <a:latin typeface="Cambria Math" panose="02040503050406030204" pitchFamily="18" charset="0"/>
                                        <a:ea typeface="Times New Roman" panose="02020603050405020304" pitchFamily="18" charset="0"/>
                                      </a:rPr>
                                      <m:t>𝑥𝑦</m:t>
                                    </m:r>
                                  </m:sub>
                                </m:sSub>
                              </m:e>
                            </m:mr>
                            <m:mr>
                              <m:e>
                                <m:sSub>
                                  <m:sSubPr>
                                    <m:ctrlPr>
                                      <a:rPr lang="en-IN" i="1">
                                        <a:latin typeface="Cambria Math" panose="02040503050406030204" pitchFamily="18" charset="0"/>
                                        <a:ea typeface="Times New Roman" panose="02020603050405020304" pitchFamily="18" charset="0"/>
                                      </a:rPr>
                                    </m:ctrlPr>
                                  </m:sSubPr>
                                  <m:e>
                                    <m:r>
                                      <a:rPr lang="en-US" i="1">
                                        <a:latin typeface="Cambria Math" panose="02040503050406030204" pitchFamily="18" charset="0"/>
                                        <a:ea typeface="Times New Roman" panose="02020603050405020304" pitchFamily="18" charset="0"/>
                                      </a:rPr>
                                      <m:t>𝐷</m:t>
                                    </m:r>
                                  </m:e>
                                  <m:sub>
                                    <m:r>
                                      <a:rPr lang="en-US" i="1">
                                        <a:latin typeface="Cambria Math" panose="02040503050406030204" pitchFamily="18" charset="0"/>
                                        <a:ea typeface="Times New Roman" panose="02020603050405020304" pitchFamily="18" charset="0"/>
                                      </a:rPr>
                                      <m:t>𝑥𝑦</m:t>
                                    </m:r>
                                  </m:sub>
                                </m:sSub>
                              </m:e>
                              <m:e>
                                <m:sSub>
                                  <m:sSubPr>
                                    <m:ctrlPr>
                                      <a:rPr lang="en-IN" i="1">
                                        <a:latin typeface="Cambria Math" panose="02040503050406030204" pitchFamily="18" charset="0"/>
                                        <a:ea typeface="Times New Roman" panose="02020603050405020304" pitchFamily="18" charset="0"/>
                                      </a:rPr>
                                    </m:ctrlPr>
                                  </m:sSubPr>
                                  <m:e>
                                    <m:r>
                                      <a:rPr lang="en-US" i="1">
                                        <a:latin typeface="Cambria Math" panose="02040503050406030204" pitchFamily="18" charset="0"/>
                                        <a:ea typeface="Times New Roman" panose="02020603050405020304" pitchFamily="18" charset="0"/>
                                      </a:rPr>
                                      <m:t>𝐷</m:t>
                                    </m:r>
                                  </m:e>
                                  <m:sub>
                                    <m:r>
                                      <a:rPr lang="en-US" i="1">
                                        <a:latin typeface="Cambria Math" panose="02040503050406030204" pitchFamily="18" charset="0"/>
                                        <a:ea typeface="Times New Roman" panose="02020603050405020304" pitchFamily="18" charset="0"/>
                                      </a:rPr>
                                      <m:t>𝑦𝑦</m:t>
                                    </m:r>
                                  </m:sub>
                                </m:sSub>
                              </m:e>
                            </m:mr>
                          </m:m>
                        </m:e>
                      </m:d>
                    </m:oMath>
                  </m:oMathPara>
                </a14:m>
                <a:endParaRPr lang="en-IN" dirty="0">
                  <a:latin typeface="Times New Roman" panose="02020603050405020304" pitchFamily="18" charset="0"/>
                  <a:ea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Tr(H) = </a:t>
                </a:r>
                <a14:m>
                  <m:oMath xmlns:m="http://schemas.openxmlformats.org/officeDocument/2006/math">
                    <m:sSub>
                      <m:sSubPr>
                        <m:ctrlPr>
                          <a:rPr lang="en-IN"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𝑥𝑥</m:t>
                        </m:r>
                      </m:sub>
                    </m:sSub>
                    <m:r>
                      <a:rPr lang="en-US" sz="2400" i="1">
                        <a:latin typeface="Cambria Math" panose="02040503050406030204" pitchFamily="18" charset="0"/>
                      </a:rPr>
                      <m:t>+</m:t>
                    </m:r>
                    <m:sSub>
                      <m:sSubPr>
                        <m:ctrlPr>
                          <a:rPr lang="en-IN"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𝑦𝑦</m:t>
                        </m:r>
                      </m:sub>
                    </m:sSub>
                  </m:oMath>
                </a14:m>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a:t>
                </a:r>
                <a:r>
                  <a:rPr lang="en-IN" sz="2400" dirty="0">
                    <a:latin typeface="Times New Roman" panose="02020603050405020304" pitchFamily="18" charset="0"/>
                    <a:cs typeface="Times New Roman" panose="02020603050405020304" pitchFamily="18" charset="0"/>
                  </a:rPr>
                  <a:t>et(H) = </a:t>
                </a:r>
                <a14:m>
                  <m:oMath xmlns:m="http://schemas.openxmlformats.org/officeDocument/2006/math">
                    <m:sSub>
                      <m:sSubPr>
                        <m:ctrlPr>
                          <a:rPr lang="en-IN"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𝑥𝑥</m:t>
                        </m:r>
                      </m:sub>
                    </m:sSub>
                    <m:sSub>
                      <m:sSubPr>
                        <m:ctrlPr>
                          <a:rPr lang="en-IN"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𝑦𝑦</m:t>
                        </m:r>
                      </m:sub>
                    </m:sSub>
                    <m:r>
                      <a:rPr lang="en-US" sz="2400" i="1">
                        <a:latin typeface="Cambria Math" panose="02040503050406030204" pitchFamily="18" charset="0"/>
                      </a:rPr>
                      <m:t>−</m:t>
                    </m:r>
                    <m:sSup>
                      <m:sSupPr>
                        <m:ctrlPr>
                          <a:rPr lang="en-IN" sz="2400" i="1">
                            <a:latin typeface="Cambria Math" panose="02040503050406030204" pitchFamily="18" charset="0"/>
                          </a:rPr>
                        </m:ctrlPr>
                      </m:sSupPr>
                      <m:e>
                        <m:sSub>
                          <m:sSubPr>
                            <m:ctrlPr>
                              <a:rPr lang="en-IN"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𝑥𝑦</m:t>
                            </m:r>
                          </m:sub>
                        </m:sSub>
                      </m:e>
                      <m:sup>
                        <m:r>
                          <a:rPr lang="en-US" sz="2400" i="1">
                            <a:latin typeface="Cambria Math" panose="02040503050406030204" pitchFamily="18" charset="0"/>
                          </a:rPr>
                          <m:t>2</m:t>
                        </m:r>
                      </m:sup>
                    </m:sSup>
                  </m:oMath>
                </a14:m>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ea typeface="Times New Roman" panose="02020603050405020304" pitchFamily="18" charset="0"/>
                  </a:rPr>
                  <a:t>The ratio R = Tr(H)</a:t>
                </a:r>
                <a:r>
                  <a:rPr lang="en-US" sz="2400" baseline="30000" dirty="0">
                    <a:latin typeface="Times New Roman" panose="02020603050405020304" pitchFamily="18" charset="0"/>
                    <a:ea typeface="Times New Roman" panose="02020603050405020304" pitchFamily="18" charset="0"/>
                  </a:rPr>
                  <a:t>2</a:t>
                </a:r>
                <a:r>
                  <a:rPr lang="en-US" sz="2400" dirty="0">
                    <a:latin typeface="Times New Roman" panose="02020603050405020304" pitchFamily="18" charset="0"/>
                    <a:ea typeface="Times New Roman" panose="02020603050405020304" pitchFamily="18" charset="0"/>
                  </a:rPr>
                  <a:t>/Det(H)</a:t>
                </a:r>
              </a:p>
              <a:p>
                <a:pPr algn="just"/>
                <a:r>
                  <a:rPr lang="en-US" sz="2400" dirty="0">
                    <a:latin typeface="Times New Roman" panose="02020603050405020304" pitchFamily="18" charset="0"/>
                    <a:cs typeface="Times New Roman" panose="02020603050405020304" pitchFamily="18" charset="0"/>
                  </a:rPr>
                  <a:t>If R is greater than 10 then that keypoint is rejected.</a:t>
                </a:r>
                <a:endParaRPr lang="en-IN" sz="2400" dirty="0">
                  <a:latin typeface="Times New Roman" panose="02020603050405020304" pitchFamily="18" charset="0"/>
                  <a:cs typeface="Times New Roman" panose="02020603050405020304" pitchFamily="18" charset="0"/>
                </a:endParaRPr>
              </a:p>
            </p:txBody>
          </p:sp>
        </mc:Choice>
        <mc:Fallback xmlns="">
          <p:sp>
            <p:nvSpPr>
              <p:cNvPr id="11" name="Content Placeholder 2">
                <a:extLst>
                  <a:ext uri="{FF2B5EF4-FFF2-40B4-BE49-F238E27FC236}">
                    <a16:creationId xmlns:a16="http://schemas.microsoft.com/office/drawing/2014/main" id="{8838FD5F-F0DD-4051-957B-D5F7CBCCD66B}"/>
                  </a:ext>
                </a:extLst>
              </p:cNvPr>
              <p:cNvSpPr>
                <a:spLocks noGrp="1" noRot="1" noChangeAspect="1" noMove="1" noResize="1" noEditPoints="1" noAdjustHandles="1" noChangeArrowheads="1" noChangeShapeType="1" noTextEdit="1"/>
              </p:cNvSpPr>
              <p:nvPr>
                <p:ph idx="1"/>
              </p:nvPr>
            </p:nvSpPr>
            <p:spPr>
              <a:xfrm>
                <a:off x="152400" y="1181100"/>
                <a:ext cx="8839200" cy="5325860"/>
              </a:xfrm>
              <a:blipFill>
                <a:blip r:embed="rId2"/>
                <a:stretch>
                  <a:fillRect l="-552" t="-916" r="-1034" b="-2635"/>
                </a:stretch>
              </a:blipFill>
            </p:spPr>
            <p:txBody>
              <a:bodyPr/>
              <a:lstStyle/>
              <a:p>
                <a:r>
                  <a:rPr lang="en-IN">
                    <a:noFill/>
                  </a:rPr>
                  <a:t> </a:t>
                </a:r>
              </a:p>
            </p:txBody>
          </p:sp>
        </mc:Fallback>
      </mc:AlternateContent>
    </p:spTree>
    <p:extLst>
      <p:ext uri="{BB962C8B-B14F-4D97-AF65-F5344CB8AC3E}">
        <p14:creationId xmlns:p14="http://schemas.microsoft.com/office/powerpoint/2010/main" val="1027986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44758"/>
            <a:ext cx="6781800" cy="685800"/>
          </a:xfrm>
        </p:spPr>
        <p:txBody>
          <a:bodyPr>
            <a:noAutofit/>
          </a:bodyPr>
          <a:lstStyle/>
          <a:p>
            <a:r>
              <a:rPr lang="en-US" dirty="0">
                <a:solidFill>
                  <a:srgbClr val="FF0000"/>
                </a:solidFill>
                <a:latin typeface="Times New Roman" pitchFamily="18" charset="0"/>
                <a:cs typeface="Times New Roman" pitchFamily="18" charset="0"/>
              </a:rPr>
              <a:t>GET RID OF BAD KEY POINTS:</a:t>
            </a:r>
            <a:br>
              <a:rPr lang="en-US"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7" name="Rectangle 9"/>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4" name="Picture 3">
            <a:extLst>
              <a:ext uri="{FF2B5EF4-FFF2-40B4-BE49-F238E27FC236}">
                <a16:creationId xmlns:a16="http://schemas.microsoft.com/office/drawing/2014/main" id="{EC1C16B5-75A3-4B1D-A5F0-7A5B166298B7}"/>
              </a:ext>
            </a:extLst>
          </p:cNvPr>
          <p:cNvPicPr>
            <a:picLocks noChangeAspect="1"/>
          </p:cNvPicPr>
          <p:nvPr/>
        </p:nvPicPr>
        <p:blipFill>
          <a:blip r:embed="rId2"/>
          <a:stretch>
            <a:fillRect/>
          </a:stretch>
        </p:blipFill>
        <p:spPr>
          <a:xfrm>
            <a:off x="685800" y="1492323"/>
            <a:ext cx="3295650" cy="2647950"/>
          </a:xfrm>
          <a:prstGeom prst="rect">
            <a:avLst/>
          </a:prstGeom>
        </p:spPr>
      </p:pic>
      <p:pic>
        <p:nvPicPr>
          <p:cNvPr id="5" name="Picture 4">
            <a:extLst>
              <a:ext uri="{FF2B5EF4-FFF2-40B4-BE49-F238E27FC236}">
                <a16:creationId xmlns:a16="http://schemas.microsoft.com/office/drawing/2014/main" id="{EDA1E633-A211-48C8-828E-FA38E669B10E}"/>
              </a:ext>
            </a:extLst>
          </p:cNvPr>
          <p:cNvPicPr>
            <a:picLocks noChangeAspect="1"/>
          </p:cNvPicPr>
          <p:nvPr/>
        </p:nvPicPr>
        <p:blipFill>
          <a:blip r:embed="rId3"/>
          <a:stretch>
            <a:fillRect/>
          </a:stretch>
        </p:blipFill>
        <p:spPr>
          <a:xfrm>
            <a:off x="4800600" y="1492323"/>
            <a:ext cx="3286125" cy="2628900"/>
          </a:xfrm>
          <a:prstGeom prst="rect">
            <a:avLst/>
          </a:prstGeom>
        </p:spPr>
      </p:pic>
      <p:sp>
        <p:nvSpPr>
          <p:cNvPr id="8" name="Rectangle 7">
            <a:extLst>
              <a:ext uri="{FF2B5EF4-FFF2-40B4-BE49-F238E27FC236}">
                <a16:creationId xmlns:a16="http://schemas.microsoft.com/office/drawing/2014/main" id="{E254A8C1-FA6D-483D-9C31-CE9CF07D9B96}"/>
              </a:ext>
            </a:extLst>
          </p:cNvPr>
          <p:cNvSpPr/>
          <p:nvPr/>
        </p:nvSpPr>
        <p:spPr>
          <a:xfrm>
            <a:off x="663606" y="4332730"/>
            <a:ext cx="3146394" cy="923330"/>
          </a:xfrm>
          <a:prstGeom prst="rect">
            <a:avLst/>
          </a:prstGeom>
        </p:spPr>
        <p:txBody>
          <a:bodyPr wrap="square">
            <a:spAutoFit/>
          </a:bodyPr>
          <a:lstStyle/>
          <a:p>
            <a:pPr algn="ctr"/>
            <a:r>
              <a:rPr lang="en-US" dirty="0">
                <a:latin typeface="Times New Roman" panose="02020603050405020304" pitchFamily="18" charset="0"/>
              </a:rPr>
              <a:t>(A) The initial 832 </a:t>
            </a:r>
            <a:r>
              <a:rPr lang="en-US" dirty="0" err="1">
                <a:latin typeface="Times New Roman" panose="02020603050405020304" pitchFamily="18" charset="0"/>
              </a:rPr>
              <a:t>keypoints</a:t>
            </a:r>
            <a:r>
              <a:rPr lang="en-US" dirty="0">
                <a:latin typeface="Times New Roman" panose="02020603050405020304" pitchFamily="18" charset="0"/>
              </a:rPr>
              <a:t> locations at maxima and minima of the </a:t>
            </a:r>
            <a:r>
              <a:rPr lang="en-US" dirty="0" err="1">
                <a:latin typeface="Times New Roman" panose="02020603050405020304" pitchFamily="18" charset="0"/>
              </a:rPr>
              <a:t>DoG</a:t>
            </a:r>
            <a:endParaRPr lang="en-IN" dirty="0"/>
          </a:p>
        </p:txBody>
      </p:sp>
      <p:sp>
        <p:nvSpPr>
          <p:cNvPr id="9" name="Rectangle 8">
            <a:extLst>
              <a:ext uri="{FF2B5EF4-FFF2-40B4-BE49-F238E27FC236}">
                <a16:creationId xmlns:a16="http://schemas.microsoft.com/office/drawing/2014/main" id="{EA66DCE6-8C4E-444A-B6AC-E938B5CC0FE2}"/>
              </a:ext>
            </a:extLst>
          </p:cNvPr>
          <p:cNvSpPr/>
          <p:nvPr/>
        </p:nvSpPr>
        <p:spPr>
          <a:xfrm>
            <a:off x="4114800" y="4332730"/>
            <a:ext cx="4572000" cy="923330"/>
          </a:xfrm>
          <a:prstGeom prst="rect">
            <a:avLst/>
          </a:prstGeom>
        </p:spPr>
        <p:txBody>
          <a:bodyPr>
            <a:spAutoFit/>
          </a:bodyPr>
          <a:lstStyle/>
          <a:p>
            <a:pPr algn="ctr"/>
            <a:r>
              <a:rPr lang="en-US" dirty="0">
                <a:latin typeface="Times New Roman" panose="02020603050405020304" pitchFamily="18" charset="0"/>
              </a:rPr>
              <a:t>(B) The final 536 </a:t>
            </a:r>
            <a:r>
              <a:rPr lang="en-US" dirty="0" err="1">
                <a:latin typeface="Times New Roman" panose="02020603050405020304" pitchFamily="18" charset="0"/>
              </a:rPr>
              <a:t>keypoints</a:t>
            </a:r>
            <a:r>
              <a:rPr lang="en-US" dirty="0">
                <a:latin typeface="Times New Roman" panose="02020603050405020304" pitchFamily="18" charset="0"/>
              </a:rPr>
              <a:t> that remain</a:t>
            </a:r>
          </a:p>
          <a:p>
            <a:pPr algn="ctr"/>
            <a:r>
              <a:rPr lang="en-US" dirty="0">
                <a:latin typeface="Times New Roman" panose="02020603050405020304" pitchFamily="18" charset="0"/>
              </a:rPr>
              <a:t>following an additional threshold on ratio of principal curvatures.</a:t>
            </a:r>
            <a:endParaRPr lang="en-IN" dirty="0"/>
          </a:p>
        </p:txBody>
      </p:sp>
    </p:spTree>
    <p:extLst>
      <p:ext uri="{BB962C8B-B14F-4D97-AF65-F5344CB8AC3E}">
        <p14:creationId xmlns:p14="http://schemas.microsoft.com/office/powerpoint/2010/main" val="2956734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762000"/>
          </a:xfrm>
        </p:spPr>
        <p:txBody>
          <a:bodyPr>
            <a:normAutofit fontScale="90000"/>
          </a:bodyPr>
          <a:lstStyle/>
          <a:p>
            <a:r>
              <a:rPr lang="en-US" sz="4000" dirty="0">
                <a:solidFill>
                  <a:srgbClr val="FF0000"/>
                </a:solidFill>
              </a:rPr>
              <a:t>Orientation Assignment :</a:t>
            </a:r>
            <a:br>
              <a:rPr lang="en-US" sz="4000" dirty="0">
                <a:solidFill>
                  <a:srgbClr val="FF0000"/>
                </a:solidFill>
              </a:rPr>
            </a:br>
            <a:br>
              <a:rPr lang="en-US" sz="4000" dirty="0">
                <a:solidFill>
                  <a:srgbClr val="FF0000"/>
                </a:solidFill>
              </a:rPr>
            </a:br>
            <a:endParaRPr lang="en-US" sz="4000"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153400" cy="5486400"/>
              </a:xfrm>
            </p:spPr>
            <p:txBody>
              <a:bodyPr>
                <a:noAutofit/>
              </a:bodyPr>
              <a:lstStyle/>
              <a:p>
                <a:pPr algn="just">
                  <a:buFont typeface="Wingdings" panose="05000000000000000000" pitchFamily="2" charset="2"/>
                  <a:buChar char="Ø"/>
                </a:pPr>
                <a:r>
                  <a:rPr lang="en-US" sz="2400" dirty="0">
                    <a:latin typeface="Times New Roman" pitchFamily="18" charset="0"/>
                    <a:cs typeface="Times New Roman" pitchFamily="18" charset="0"/>
                  </a:rPr>
                  <a:t>Depending on the image scale a </a:t>
                </a:r>
                <a:r>
                  <a:rPr lang="en-US" sz="2400" dirty="0" err="1">
                    <a:latin typeface="Times New Roman" pitchFamily="18" charset="0"/>
                    <a:cs typeface="Times New Roman" pitchFamily="18" charset="0"/>
                  </a:rPr>
                  <a:t>neighbourhood</a:t>
                </a:r>
                <a:r>
                  <a:rPr lang="en-US" sz="2400" dirty="0">
                    <a:latin typeface="Times New Roman" pitchFamily="18" charset="0"/>
                    <a:cs typeface="Times New Roman" pitchFamily="18" charset="0"/>
                  </a:rPr>
                  <a:t> of pixels is chosen and the orientation of each pixel relative to the </a:t>
                </a:r>
                <a:r>
                  <a:rPr lang="en-US" sz="2400" dirty="0" err="1">
                    <a:latin typeface="Times New Roman" pitchFamily="18" charset="0"/>
                    <a:cs typeface="Times New Roman" pitchFamily="18" charset="0"/>
                  </a:rPr>
                  <a:t>keypoint</a:t>
                </a:r>
                <a:r>
                  <a:rPr lang="en-US" sz="2400" dirty="0">
                    <a:latin typeface="Times New Roman" pitchFamily="18" charset="0"/>
                    <a:cs typeface="Times New Roman" pitchFamily="18" charset="0"/>
                  </a:rPr>
                  <a:t> pixel is calculated and used to create an orientation histogram with a pre-specified number of bins. </a:t>
                </a:r>
              </a:p>
              <a:p>
                <a:pPr>
                  <a:buFont typeface="Wingdings" panose="05000000000000000000" pitchFamily="2" charset="2"/>
                  <a:buChar char="Ø"/>
                </a:pPr>
                <a:endParaRPr lang="en-US"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𝑚</m:t>
                      </m:r>
                      <m:d>
                        <m:dPr>
                          <m:ctrlPr>
                            <a:rPr lang="en-IN"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𝑦</m:t>
                          </m:r>
                        </m:e>
                      </m:d>
                      <m:r>
                        <a:rPr lang="en-US" sz="1600" i="1">
                          <a:latin typeface="Cambria Math" panose="02040503050406030204" pitchFamily="18" charset="0"/>
                        </a:rPr>
                        <m:t>= </m:t>
                      </m:r>
                      <m:rad>
                        <m:radPr>
                          <m:degHide m:val="on"/>
                          <m:ctrlPr>
                            <a:rPr lang="en-IN" sz="1600" i="1">
                              <a:latin typeface="Cambria Math" panose="02040503050406030204" pitchFamily="18" charset="0"/>
                            </a:rPr>
                          </m:ctrlPr>
                        </m:radPr>
                        <m:deg/>
                        <m:e>
                          <m:sSup>
                            <m:sSupPr>
                              <m:ctrlPr>
                                <a:rPr lang="en-IN" sz="1600" i="1">
                                  <a:latin typeface="Cambria Math" panose="02040503050406030204" pitchFamily="18" charset="0"/>
                                </a:rPr>
                              </m:ctrlPr>
                            </m:sSupPr>
                            <m:e>
                              <m:r>
                                <a:rPr lang="en-US" sz="1600" i="1">
                                  <a:latin typeface="Cambria Math" panose="02040503050406030204" pitchFamily="18" charset="0"/>
                                </a:rPr>
                                <m:t>(</m:t>
                              </m:r>
                              <m:r>
                                <a:rPr lang="en-US" sz="1600" i="1">
                                  <a:latin typeface="Cambria Math" panose="02040503050406030204" pitchFamily="18" charset="0"/>
                                </a:rPr>
                                <m:t>𝐿</m:t>
                              </m:r>
                              <m:d>
                                <m:dPr>
                                  <m:ctrlPr>
                                    <a:rPr lang="en-IN"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+1,</m:t>
                                  </m:r>
                                  <m:r>
                                    <a:rPr lang="en-US" sz="1600" i="1">
                                      <a:latin typeface="Cambria Math" panose="02040503050406030204" pitchFamily="18" charset="0"/>
                                    </a:rPr>
                                    <m:t>𝑦</m:t>
                                  </m:r>
                                </m:e>
                              </m:d>
                              <m:r>
                                <a:rPr lang="en-US" sz="1600" i="1">
                                  <a:latin typeface="Cambria Math" panose="02040503050406030204" pitchFamily="18" charset="0"/>
                                </a:rPr>
                                <m:t>−</m:t>
                              </m:r>
                              <m:r>
                                <a:rPr lang="en-US" sz="1600" i="1">
                                  <a:latin typeface="Cambria Math" panose="02040503050406030204" pitchFamily="18" charset="0"/>
                                </a:rPr>
                                <m:t>𝐿</m:t>
                              </m:r>
                              <m:d>
                                <m:dPr>
                                  <m:ctrlPr>
                                    <a:rPr lang="en-IN"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−1,</m:t>
                                  </m:r>
                                  <m:r>
                                    <a:rPr lang="en-US" sz="1600" i="1">
                                      <a:latin typeface="Cambria Math" panose="02040503050406030204" pitchFamily="18" charset="0"/>
                                    </a:rPr>
                                    <m:t>𝑦</m:t>
                                  </m:r>
                                </m:e>
                              </m:d>
                              <m:r>
                                <a:rPr lang="en-US" sz="1600" i="1">
                                  <a:latin typeface="Cambria Math" panose="02040503050406030204" pitchFamily="18" charset="0"/>
                                </a:rPr>
                                <m:t>)</m:t>
                              </m:r>
                            </m:e>
                            <m:sup>
                              <m:r>
                                <a:rPr lang="en-US" sz="1600" i="1">
                                  <a:latin typeface="Cambria Math" panose="02040503050406030204" pitchFamily="18" charset="0"/>
                                </a:rPr>
                                <m:t>2</m:t>
                              </m:r>
                            </m:sup>
                          </m:sSup>
                          <m:r>
                            <a:rPr lang="en-US" sz="1600" i="1">
                              <a:latin typeface="Cambria Math" panose="02040503050406030204" pitchFamily="18" charset="0"/>
                            </a:rPr>
                            <m:t>− </m:t>
                          </m:r>
                          <m:sSup>
                            <m:sSupPr>
                              <m:ctrlPr>
                                <a:rPr lang="en-IN" sz="1600" i="1">
                                  <a:latin typeface="Cambria Math" panose="02040503050406030204" pitchFamily="18" charset="0"/>
                                </a:rPr>
                              </m:ctrlPr>
                            </m:sSupPr>
                            <m:e>
                              <m:r>
                                <a:rPr lang="en-US" sz="1600" i="1">
                                  <a:latin typeface="Cambria Math" panose="02040503050406030204" pitchFamily="18" charset="0"/>
                                </a:rPr>
                                <m:t>(</m:t>
                              </m:r>
                              <m:r>
                                <a:rPr lang="en-US" sz="1600" i="1">
                                  <a:latin typeface="Cambria Math" panose="02040503050406030204" pitchFamily="18" charset="0"/>
                                </a:rPr>
                                <m:t>𝐿</m:t>
                              </m:r>
                              <m:d>
                                <m:dPr>
                                  <m:ctrlPr>
                                    <a:rPr lang="en-IN"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𝑦</m:t>
                                  </m:r>
                                  <m:r>
                                    <a:rPr lang="en-US" sz="1600" i="1">
                                      <a:latin typeface="Cambria Math" panose="02040503050406030204" pitchFamily="18" charset="0"/>
                                    </a:rPr>
                                    <m:t>+1</m:t>
                                  </m:r>
                                </m:e>
                              </m:d>
                              <m:r>
                                <a:rPr lang="en-US" sz="1600" i="1">
                                  <a:latin typeface="Cambria Math" panose="02040503050406030204" pitchFamily="18" charset="0"/>
                                </a:rPr>
                                <m:t>−</m:t>
                              </m:r>
                              <m:r>
                                <a:rPr lang="en-US" sz="1600" i="1">
                                  <a:latin typeface="Cambria Math" panose="02040503050406030204" pitchFamily="18" charset="0"/>
                                </a:rPr>
                                <m:t>𝐿</m:t>
                              </m:r>
                              <m:d>
                                <m:dPr>
                                  <m:ctrlPr>
                                    <a:rPr lang="en-IN"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𝑦</m:t>
                                  </m:r>
                                  <m:r>
                                    <a:rPr lang="en-US" sz="1600" i="1">
                                      <a:latin typeface="Cambria Math" panose="02040503050406030204" pitchFamily="18" charset="0"/>
                                    </a:rPr>
                                    <m:t>−1</m:t>
                                  </m:r>
                                </m:e>
                              </m:d>
                              <m:r>
                                <a:rPr lang="en-US" sz="1600" i="1">
                                  <a:latin typeface="Cambria Math" panose="02040503050406030204" pitchFamily="18" charset="0"/>
                                </a:rPr>
                                <m:t>)</m:t>
                              </m:r>
                            </m:e>
                            <m:sup>
                              <m:r>
                                <a:rPr lang="en-US" sz="1600" i="1">
                                  <a:latin typeface="Cambria Math" panose="02040503050406030204" pitchFamily="18" charset="0"/>
                                </a:rPr>
                                <m:t>2</m:t>
                              </m:r>
                            </m:sup>
                          </m:sSup>
                        </m:e>
                      </m:rad>
                    </m:oMath>
                  </m:oMathPara>
                </a14:m>
                <a:endParaRPr lang="en-US" sz="1600" dirty="0">
                  <a:latin typeface="Times New Roman" pitchFamily="18" charset="0"/>
                  <a:cs typeface="Times New Roman" pitchFamily="18" charset="0"/>
                </a:endParaRPr>
              </a:p>
              <a:p>
                <a:pPr marL="0" indent="0" algn="ctr">
                  <a:buNone/>
                </a:pPr>
                <a:endParaRPr lang="en-US" sz="1600"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𝜃</m:t>
                      </m:r>
                      <m:d>
                        <m:dPr>
                          <m:ctrlPr>
                            <a:rPr lang="en-IN"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𝑦</m:t>
                          </m:r>
                        </m:e>
                      </m:d>
                      <m:r>
                        <a:rPr lang="en-US" sz="1600" i="1">
                          <a:latin typeface="Cambria Math" panose="02040503050406030204" pitchFamily="18" charset="0"/>
                        </a:rPr>
                        <m:t>=</m:t>
                      </m:r>
                      <m:sSup>
                        <m:sSupPr>
                          <m:ctrlPr>
                            <a:rPr lang="en-IN" sz="1600" i="1">
                              <a:latin typeface="Cambria Math" panose="02040503050406030204" pitchFamily="18" charset="0"/>
                            </a:rPr>
                          </m:ctrlPr>
                        </m:sSupPr>
                        <m:e>
                          <m:r>
                            <a:rPr lang="en-US" sz="1600" i="1">
                              <a:latin typeface="Cambria Math" panose="02040503050406030204" pitchFamily="18" charset="0"/>
                            </a:rPr>
                            <m:t>𝑡𝑎𝑛</m:t>
                          </m:r>
                        </m:e>
                        <m:sup>
                          <m:r>
                            <a:rPr lang="en-US" sz="1600" i="1">
                              <a:latin typeface="Cambria Math" panose="02040503050406030204" pitchFamily="18" charset="0"/>
                            </a:rPr>
                            <m:t>−1</m:t>
                          </m:r>
                        </m:sup>
                      </m:sSup>
                      <m:d>
                        <m:dPr>
                          <m:ctrlPr>
                            <a:rPr lang="en-IN" sz="1600" i="1">
                              <a:latin typeface="Cambria Math" panose="02040503050406030204" pitchFamily="18" charset="0"/>
                            </a:rPr>
                          </m:ctrlPr>
                        </m:dPr>
                        <m:e>
                          <m:f>
                            <m:fPr>
                              <m:ctrlPr>
                                <a:rPr lang="en-IN" sz="1600" i="1">
                                  <a:latin typeface="Cambria Math" panose="02040503050406030204" pitchFamily="18" charset="0"/>
                                </a:rPr>
                              </m:ctrlPr>
                            </m:fPr>
                            <m:num>
                              <m:r>
                                <a:rPr lang="en-US" sz="1600" i="1">
                                  <a:latin typeface="Cambria Math" panose="02040503050406030204" pitchFamily="18" charset="0"/>
                                </a:rPr>
                                <m:t>𝐿</m:t>
                              </m:r>
                              <m:d>
                                <m:dPr>
                                  <m:ctrlPr>
                                    <a:rPr lang="en-IN"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𝑦</m:t>
                                  </m:r>
                                  <m:r>
                                    <a:rPr lang="en-US" sz="1600" i="1">
                                      <a:latin typeface="Cambria Math" panose="02040503050406030204" pitchFamily="18" charset="0"/>
                                    </a:rPr>
                                    <m:t>+1</m:t>
                                  </m:r>
                                </m:e>
                              </m:d>
                              <m:r>
                                <a:rPr lang="en-US" sz="1600" i="1">
                                  <a:latin typeface="Cambria Math" panose="02040503050406030204" pitchFamily="18" charset="0"/>
                                </a:rPr>
                                <m:t>−</m:t>
                              </m:r>
                              <m:r>
                                <a:rPr lang="en-US" sz="1600" i="1">
                                  <a:latin typeface="Cambria Math" panose="02040503050406030204" pitchFamily="18" charset="0"/>
                                </a:rPr>
                                <m:t>𝐿</m:t>
                              </m:r>
                              <m:d>
                                <m:dPr>
                                  <m:ctrlPr>
                                    <a:rPr lang="en-IN"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𝑦</m:t>
                                  </m:r>
                                  <m:r>
                                    <a:rPr lang="en-US" sz="1600" i="1">
                                      <a:latin typeface="Cambria Math" panose="02040503050406030204" pitchFamily="18" charset="0"/>
                                    </a:rPr>
                                    <m:t>−1</m:t>
                                  </m:r>
                                </m:e>
                              </m:d>
                            </m:num>
                            <m:den>
                              <m:r>
                                <a:rPr lang="en-US" sz="1600" i="1">
                                  <a:latin typeface="Cambria Math" panose="02040503050406030204" pitchFamily="18" charset="0"/>
                                </a:rPr>
                                <m:t>𝐿</m:t>
                              </m:r>
                              <m:d>
                                <m:dPr>
                                  <m:ctrlPr>
                                    <a:rPr lang="en-IN"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+1,</m:t>
                                  </m:r>
                                  <m:r>
                                    <a:rPr lang="en-US" sz="1600" i="1">
                                      <a:latin typeface="Cambria Math" panose="02040503050406030204" pitchFamily="18" charset="0"/>
                                    </a:rPr>
                                    <m:t>𝑦</m:t>
                                  </m:r>
                                </m:e>
                              </m:d>
                              <m:r>
                                <a:rPr lang="en-US" sz="1600" i="1">
                                  <a:latin typeface="Cambria Math" panose="02040503050406030204" pitchFamily="18" charset="0"/>
                                </a:rPr>
                                <m:t>−</m:t>
                              </m:r>
                              <m:r>
                                <a:rPr lang="en-US" sz="1600" i="1">
                                  <a:latin typeface="Cambria Math" panose="02040503050406030204" pitchFamily="18" charset="0"/>
                                </a:rPr>
                                <m:t>𝐿</m:t>
                              </m:r>
                              <m:d>
                                <m:dPr>
                                  <m:ctrlPr>
                                    <a:rPr lang="en-IN"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−1,</m:t>
                                  </m:r>
                                  <m:r>
                                    <a:rPr lang="en-US" sz="1600" i="1">
                                      <a:latin typeface="Cambria Math" panose="02040503050406030204" pitchFamily="18" charset="0"/>
                                    </a:rPr>
                                    <m:t>𝑦</m:t>
                                  </m:r>
                                </m:e>
                              </m:d>
                            </m:den>
                          </m:f>
                        </m:e>
                      </m:d>
                    </m:oMath>
                  </m:oMathPara>
                </a14:m>
                <a:endParaRPr lang="en-US" sz="1600" dirty="0">
                  <a:latin typeface="Times New Roman" pitchFamily="18" charset="0"/>
                  <a:cs typeface="Times New Roman" pitchFamily="18" charset="0"/>
                </a:endParaRPr>
              </a:p>
              <a:p>
                <a:pPr>
                  <a:buFont typeface="Wingdings" panose="05000000000000000000" pitchFamily="2" charset="2"/>
                  <a:buChar char="Ø"/>
                </a:pPr>
                <a:endParaRPr lang="en-US" dirty="0">
                  <a:latin typeface="Times New Roman" pitchFamily="18" charset="0"/>
                  <a:cs typeface="Times New Roman" pitchFamily="18" charset="0"/>
                </a:endParaRPr>
              </a:p>
              <a:p>
                <a:pPr algn="just">
                  <a:buFont typeface="Wingdings" panose="05000000000000000000" pitchFamily="2" charset="2"/>
                  <a:buChar char="Ø"/>
                </a:pPr>
                <a:r>
                  <a:rPr lang="en-US" sz="2400" dirty="0">
                    <a:latin typeface="Times New Roman" pitchFamily="18" charset="0"/>
                    <a:cs typeface="Times New Roman" pitchFamily="18" charset="0"/>
                  </a:rPr>
                  <a:t>The highest peak in the histogram is taken along with any value greater than 0.8 of this peak value. The result is used to create </a:t>
                </a:r>
                <a:r>
                  <a:rPr lang="en-US" sz="2400" dirty="0" err="1">
                    <a:latin typeface="Times New Roman" pitchFamily="18" charset="0"/>
                    <a:cs typeface="Times New Roman" pitchFamily="18" charset="0"/>
                  </a:rPr>
                  <a:t>keypoint</a:t>
                </a:r>
                <a:r>
                  <a:rPr lang="en-US" sz="2400" dirty="0">
                    <a:latin typeface="Times New Roman" pitchFamily="18" charset="0"/>
                    <a:cs typeface="Times New Roman" pitchFamily="18" charset="0"/>
                  </a:rPr>
                  <a:t> of the same location and scale but with different directions to increase the matching stability.</a:t>
                </a:r>
              </a:p>
              <a:p>
                <a:pPr algn="ctr">
                  <a:buNone/>
                </a:pPr>
                <a:r>
                  <a:rPr lang="en-US" dirty="0">
                    <a:latin typeface="Times New Roman" pitchFamily="18" charset="0"/>
                    <a:cs typeface="Times New Roman" pitchFamily="18" charset="0"/>
                  </a:rPr>
                  <a:t>  </a:t>
                </a: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153400" cy="5486400"/>
              </a:xfrm>
              <a:blipFill>
                <a:blip r:embed="rId2"/>
                <a:stretch>
                  <a:fillRect l="-523" t="-889" r="-1046" b="-222"/>
                </a:stretch>
              </a:blipFill>
            </p:spPr>
            <p:txBody>
              <a:bodyPr/>
              <a:lstStyle/>
              <a:p>
                <a:r>
                  <a:rPr lang="en-IN">
                    <a:noFill/>
                  </a:rPr>
                  <a:t> </a:t>
                </a:r>
              </a:p>
            </p:txBody>
          </p:sp>
        </mc:Fallback>
      </mc:AlternateContent>
    </p:spTree>
    <p:extLst>
      <p:ext uri="{BB962C8B-B14F-4D97-AF65-F5344CB8AC3E}">
        <p14:creationId xmlns:p14="http://schemas.microsoft.com/office/powerpoint/2010/main" val="415863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AE47-D30A-48E8-A6B6-696917A2480D}"/>
              </a:ext>
            </a:extLst>
          </p:cNvPr>
          <p:cNvSpPr>
            <a:spLocks noGrp="1"/>
          </p:cNvSpPr>
          <p:nvPr>
            <p:ph type="title"/>
          </p:nvPr>
        </p:nvSpPr>
        <p:spPr>
          <a:xfrm>
            <a:off x="609599" y="609600"/>
            <a:ext cx="6347713" cy="996027"/>
          </a:xfrm>
        </p:spPr>
        <p:txBody>
          <a:bodyPr>
            <a:normAutofit/>
          </a:bodyPr>
          <a:lstStyle/>
          <a:p>
            <a:r>
              <a:rPr lang="en-IN" sz="2800" dirty="0"/>
              <a:t>Assigning Orientation to </a:t>
            </a:r>
            <a:r>
              <a:rPr lang="en-IN" sz="2800" dirty="0" err="1"/>
              <a:t>Keypoints</a:t>
            </a:r>
            <a:r>
              <a:rPr lang="en-IN" sz="2800" dirty="0"/>
              <a:t> :</a:t>
            </a:r>
          </a:p>
        </p:txBody>
      </p:sp>
      <p:pic>
        <p:nvPicPr>
          <p:cNvPr id="5" name="object 4">
            <a:extLst>
              <a:ext uri="{FF2B5EF4-FFF2-40B4-BE49-F238E27FC236}">
                <a16:creationId xmlns:a16="http://schemas.microsoft.com/office/drawing/2014/main" id="{B63F55C6-97AB-4205-A2AF-B31570617C93}"/>
              </a:ext>
            </a:extLst>
          </p:cNvPr>
          <p:cNvPicPr/>
          <p:nvPr/>
        </p:nvPicPr>
        <p:blipFill>
          <a:blip r:embed="rId2" cstate="print"/>
          <a:stretch>
            <a:fillRect/>
          </a:stretch>
        </p:blipFill>
        <p:spPr>
          <a:xfrm>
            <a:off x="1219200" y="2389261"/>
            <a:ext cx="1892487" cy="2079478"/>
          </a:xfrm>
          <a:prstGeom prst="rect">
            <a:avLst/>
          </a:prstGeom>
        </p:spPr>
      </p:pic>
      <p:grpSp>
        <p:nvGrpSpPr>
          <p:cNvPr id="6" name="object 60">
            <a:extLst>
              <a:ext uri="{FF2B5EF4-FFF2-40B4-BE49-F238E27FC236}">
                <a16:creationId xmlns:a16="http://schemas.microsoft.com/office/drawing/2014/main" id="{1C14CE77-113C-4F3D-9E1D-90B0F3D1893B}"/>
              </a:ext>
            </a:extLst>
          </p:cNvPr>
          <p:cNvGrpSpPr/>
          <p:nvPr/>
        </p:nvGrpSpPr>
        <p:grpSpPr>
          <a:xfrm>
            <a:off x="4419600" y="2393926"/>
            <a:ext cx="2699385" cy="2124075"/>
            <a:chOff x="3451027" y="4482924"/>
            <a:chExt cx="2699385" cy="2124075"/>
          </a:xfrm>
        </p:grpSpPr>
        <p:sp>
          <p:nvSpPr>
            <p:cNvPr id="7" name="object 61">
              <a:extLst>
                <a:ext uri="{FF2B5EF4-FFF2-40B4-BE49-F238E27FC236}">
                  <a16:creationId xmlns:a16="http://schemas.microsoft.com/office/drawing/2014/main" id="{A0644DB4-EAE1-4A89-ABD3-F0A8A38802E8}"/>
                </a:ext>
              </a:extLst>
            </p:cNvPr>
            <p:cNvSpPr/>
            <p:nvPr/>
          </p:nvSpPr>
          <p:spPr>
            <a:xfrm>
              <a:off x="3451388" y="6296353"/>
              <a:ext cx="27305" cy="0"/>
            </a:xfrm>
            <a:custGeom>
              <a:avLst/>
              <a:gdLst/>
              <a:ahLst/>
              <a:cxnLst/>
              <a:rect l="l" t="t" r="r" b="b"/>
              <a:pathLst>
                <a:path w="27304">
                  <a:moveTo>
                    <a:pt x="0" y="0"/>
                  </a:moveTo>
                  <a:lnTo>
                    <a:pt x="26724" y="0"/>
                  </a:lnTo>
                </a:path>
              </a:pathLst>
            </a:custGeom>
            <a:ln w="3175">
              <a:solidFill>
                <a:srgbClr val="000000"/>
              </a:solidFill>
            </a:ln>
          </p:spPr>
          <p:txBody>
            <a:bodyPr wrap="square" lIns="0" tIns="0" rIns="0" bIns="0" rtlCol="0"/>
            <a:lstStyle/>
            <a:p>
              <a:endParaRPr/>
            </a:p>
          </p:txBody>
        </p:sp>
        <p:sp>
          <p:nvSpPr>
            <p:cNvPr id="8" name="object 62">
              <a:extLst>
                <a:ext uri="{FF2B5EF4-FFF2-40B4-BE49-F238E27FC236}">
                  <a16:creationId xmlns:a16="http://schemas.microsoft.com/office/drawing/2014/main" id="{0279136D-1198-4637-BD15-D32EDC67680D}"/>
                </a:ext>
              </a:extLst>
            </p:cNvPr>
            <p:cNvSpPr/>
            <p:nvPr/>
          </p:nvSpPr>
          <p:spPr>
            <a:xfrm>
              <a:off x="3480691" y="6298933"/>
              <a:ext cx="5715" cy="0"/>
            </a:xfrm>
            <a:custGeom>
              <a:avLst/>
              <a:gdLst/>
              <a:ahLst/>
              <a:cxnLst/>
              <a:rect l="l" t="t" r="r" b="b"/>
              <a:pathLst>
                <a:path w="5714">
                  <a:moveTo>
                    <a:pt x="0" y="0"/>
                  </a:moveTo>
                  <a:lnTo>
                    <a:pt x="5424" y="0"/>
                  </a:lnTo>
                </a:path>
              </a:pathLst>
            </a:custGeom>
            <a:ln w="5288">
              <a:solidFill>
                <a:srgbClr val="000000"/>
              </a:solidFill>
            </a:ln>
          </p:spPr>
          <p:txBody>
            <a:bodyPr wrap="square" lIns="0" tIns="0" rIns="0" bIns="0" rtlCol="0"/>
            <a:lstStyle/>
            <a:p>
              <a:endParaRPr/>
            </a:p>
          </p:txBody>
        </p:sp>
        <p:sp>
          <p:nvSpPr>
            <p:cNvPr id="9" name="object 63">
              <a:extLst>
                <a:ext uri="{FF2B5EF4-FFF2-40B4-BE49-F238E27FC236}">
                  <a16:creationId xmlns:a16="http://schemas.microsoft.com/office/drawing/2014/main" id="{8D4E9160-4829-4C07-9A86-78913657FCA4}"/>
                </a:ext>
              </a:extLst>
            </p:cNvPr>
            <p:cNvSpPr/>
            <p:nvPr/>
          </p:nvSpPr>
          <p:spPr>
            <a:xfrm>
              <a:off x="6110141" y="6296353"/>
              <a:ext cx="32384" cy="0"/>
            </a:xfrm>
            <a:custGeom>
              <a:avLst/>
              <a:gdLst/>
              <a:ahLst/>
              <a:cxnLst/>
              <a:rect l="l" t="t" r="r" b="b"/>
              <a:pathLst>
                <a:path w="32385">
                  <a:moveTo>
                    <a:pt x="32133" y="0"/>
                  </a:moveTo>
                  <a:lnTo>
                    <a:pt x="0" y="0"/>
                  </a:lnTo>
                </a:path>
              </a:pathLst>
            </a:custGeom>
            <a:ln w="3175">
              <a:solidFill>
                <a:srgbClr val="000000"/>
              </a:solidFill>
            </a:ln>
          </p:spPr>
          <p:txBody>
            <a:bodyPr wrap="square" lIns="0" tIns="0" rIns="0" bIns="0" rtlCol="0"/>
            <a:lstStyle/>
            <a:p>
              <a:endParaRPr/>
            </a:p>
          </p:txBody>
        </p:sp>
        <p:sp>
          <p:nvSpPr>
            <p:cNvPr id="10" name="object 64">
              <a:extLst>
                <a:ext uri="{FF2B5EF4-FFF2-40B4-BE49-F238E27FC236}">
                  <a16:creationId xmlns:a16="http://schemas.microsoft.com/office/drawing/2014/main" id="{44E1A11F-A9E1-47D5-B969-6865FFDE05D0}"/>
                </a:ext>
              </a:extLst>
            </p:cNvPr>
            <p:cNvSpPr/>
            <p:nvPr/>
          </p:nvSpPr>
          <p:spPr>
            <a:xfrm>
              <a:off x="6112725" y="6298933"/>
              <a:ext cx="5715" cy="0"/>
            </a:xfrm>
            <a:custGeom>
              <a:avLst/>
              <a:gdLst/>
              <a:ahLst/>
              <a:cxnLst/>
              <a:rect l="l" t="t" r="r" b="b"/>
              <a:pathLst>
                <a:path w="5714">
                  <a:moveTo>
                    <a:pt x="0" y="0"/>
                  </a:moveTo>
                  <a:lnTo>
                    <a:pt x="5424" y="0"/>
                  </a:lnTo>
                </a:path>
              </a:pathLst>
            </a:custGeom>
            <a:ln w="5288">
              <a:solidFill>
                <a:srgbClr val="000000"/>
              </a:solidFill>
            </a:ln>
          </p:spPr>
          <p:txBody>
            <a:bodyPr wrap="square" lIns="0" tIns="0" rIns="0" bIns="0" rtlCol="0"/>
            <a:lstStyle/>
            <a:p>
              <a:endParaRPr/>
            </a:p>
          </p:txBody>
        </p:sp>
        <p:sp>
          <p:nvSpPr>
            <p:cNvPr id="11" name="object 65">
              <a:extLst>
                <a:ext uri="{FF2B5EF4-FFF2-40B4-BE49-F238E27FC236}">
                  <a16:creationId xmlns:a16="http://schemas.microsoft.com/office/drawing/2014/main" id="{C8BA3B3A-BFED-41BA-81FF-3B522DE75790}"/>
                </a:ext>
              </a:extLst>
            </p:cNvPr>
            <p:cNvSpPr/>
            <p:nvPr/>
          </p:nvSpPr>
          <p:spPr>
            <a:xfrm>
              <a:off x="3451388" y="5991514"/>
              <a:ext cx="27305" cy="0"/>
            </a:xfrm>
            <a:custGeom>
              <a:avLst/>
              <a:gdLst/>
              <a:ahLst/>
              <a:cxnLst/>
              <a:rect l="l" t="t" r="r" b="b"/>
              <a:pathLst>
                <a:path w="27304">
                  <a:moveTo>
                    <a:pt x="0" y="0"/>
                  </a:moveTo>
                  <a:lnTo>
                    <a:pt x="26724" y="0"/>
                  </a:lnTo>
                </a:path>
              </a:pathLst>
            </a:custGeom>
            <a:ln w="3175">
              <a:solidFill>
                <a:srgbClr val="000000"/>
              </a:solidFill>
            </a:ln>
          </p:spPr>
          <p:txBody>
            <a:bodyPr wrap="square" lIns="0" tIns="0" rIns="0" bIns="0" rtlCol="0"/>
            <a:lstStyle/>
            <a:p>
              <a:endParaRPr/>
            </a:p>
          </p:txBody>
        </p:sp>
        <p:sp>
          <p:nvSpPr>
            <p:cNvPr id="12" name="object 66">
              <a:extLst>
                <a:ext uri="{FF2B5EF4-FFF2-40B4-BE49-F238E27FC236}">
                  <a16:creationId xmlns:a16="http://schemas.microsoft.com/office/drawing/2014/main" id="{410919AE-12D7-45E1-AA62-86A7141BB1CC}"/>
                </a:ext>
              </a:extLst>
            </p:cNvPr>
            <p:cNvSpPr/>
            <p:nvPr/>
          </p:nvSpPr>
          <p:spPr>
            <a:xfrm>
              <a:off x="3480691" y="5994094"/>
              <a:ext cx="5715" cy="0"/>
            </a:xfrm>
            <a:custGeom>
              <a:avLst/>
              <a:gdLst/>
              <a:ahLst/>
              <a:cxnLst/>
              <a:rect l="l" t="t" r="r" b="b"/>
              <a:pathLst>
                <a:path w="5714">
                  <a:moveTo>
                    <a:pt x="0" y="0"/>
                  </a:moveTo>
                  <a:lnTo>
                    <a:pt x="5424" y="0"/>
                  </a:lnTo>
                </a:path>
              </a:pathLst>
            </a:custGeom>
            <a:ln w="5288">
              <a:solidFill>
                <a:srgbClr val="000000"/>
              </a:solidFill>
            </a:ln>
          </p:spPr>
          <p:txBody>
            <a:bodyPr wrap="square" lIns="0" tIns="0" rIns="0" bIns="0" rtlCol="0"/>
            <a:lstStyle/>
            <a:p>
              <a:endParaRPr/>
            </a:p>
          </p:txBody>
        </p:sp>
        <p:sp>
          <p:nvSpPr>
            <p:cNvPr id="13" name="object 67">
              <a:extLst>
                <a:ext uri="{FF2B5EF4-FFF2-40B4-BE49-F238E27FC236}">
                  <a16:creationId xmlns:a16="http://schemas.microsoft.com/office/drawing/2014/main" id="{BA6D16DD-BEB2-4B11-A898-4D2F50DF28C9}"/>
                </a:ext>
              </a:extLst>
            </p:cNvPr>
            <p:cNvSpPr/>
            <p:nvPr/>
          </p:nvSpPr>
          <p:spPr>
            <a:xfrm>
              <a:off x="6110141" y="5991514"/>
              <a:ext cx="32384" cy="0"/>
            </a:xfrm>
            <a:custGeom>
              <a:avLst/>
              <a:gdLst/>
              <a:ahLst/>
              <a:cxnLst/>
              <a:rect l="l" t="t" r="r" b="b"/>
              <a:pathLst>
                <a:path w="32385">
                  <a:moveTo>
                    <a:pt x="32133" y="0"/>
                  </a:moveTo>
                  <a:lnTo>
                    <a:pt x="0" y="0"/>
                  </a:lnTo>
                </a:path>
              </a:pathLst>
            </a:custGeom>
            <a:ln w="3175">
              <a:solidFill>
                <a:srgbClr val="000000"/>
              </a:solidFill>
            </a:ln>
          </p:spPr>
          <p:txBody>
            <a:bodyPr wrap="square" lIns="0" tIns="0" rIns="0" bIns="0" rtlCol="0"/>
            <a:lstStyle/>
            <a:p>
              <a:endParaRPr/>
            </a:p>
          </p:txBody>
        </p:sp>
        <p:sp>
          <p:nvSpPr>
            <p:cNvPr id="14" name="object 68">
              <a:extLst>
                <a:ext uri="{FF2B5EF4-FFF2-40B4-BE49-F238E27FC236}">
                  <a16:creationId xmlns:a16="http://schemas.microsoft.com/office/drawing/2014/main" id="{D9D6FCFF-5507-4018-BA3E-0E81830ADD50}"/>
                </a:ext>
              </a:extLst>
            </p:cNvPr>
            <p:cNvSpPr/>
            <p:nvPr/>
          </p:nvSpPr>
          <p:spPr>
            <a:xfrm>
              <a:off x="6112725" y="5994094"/>
              <a:ext cx="5715" cy="0"/>
            </a:xfrm>
            <a:custGeom>
              <a:avLst/>
              <a:gdLst/>
              <a:ahLst/>
              <a:cxnLst/>
              <a:rect l="l" t="t" r="r" b="b"/>
              <a:pathLst>
                <a:path w="5714">
                  <a:moveTo>
                    <a:pt x="0" y="0"/>
                  </a:moveTo>
                  <a:lnTo>
                    <a:pt x="5424" y="0"/>
                  </a:lnTo>
                </a:path>
              </a:pathLst>
            </a:custGeom>
            <a:ln w="5288">
              <a:solidFill>
                <a:srgbClr val="000000"/>
              </a:solidFill>
            </a:ln>
          </p:spPr>
          <p:txBody>
            <a:bodyPr wrap="square" lIns="0" tIns="0" rIns="0" bIns="0" rtlCol="0"/>
            <a:lstStyle/>
            <a:p>
              <a:endParaRPr/>
            </a:p>
          </p:txBody>
        </p:sp>
        <p:sp>
          <p:nvSpPr>
            <p:cNvPr id="15" name="object 69">
              <a:extLst>
                <a:ext uri="{FF2B5EF4-FFF2-40B4-BE49-F238E27FC236}">
                  <a16:creationId xmlns:a16="http://schemas.microsoft.com/office/drawing/2014/main" id="{AC024244-DB4B-4771-B43A-5275BDF8833B}"/>
                </a:ext>
              </a:extLst>
            </p:cNvPr>
            <p:cNvSpPr/>
            <p:nvPr/>
          </p:nvSpPr>
          <p:spPr>
            <a:xfrm>
              <a:off x="3451388" y="5691989"/>
              <a:ext cx="27305" cy="0"/>
            </a:xfrm>
            <a:custGeom>
              <a:avLst/>
              <a:gdLst/>
              <a:ahLst/>
              <a:cxnLst/>
              <a:rect l="l" t="t" r="r" b="b"/>
              <a:pathLst>
                <a:path w="27304">
                  <a:moveTo>
                    <a:pt x="0" y="0"/>
                  </a:moveTo>
                  <a:lnTo>
                    <a:pt x="26724" y="0"/>
                  </a:lnTo>
                </a:path>
              </a:pathLst>
            </a:custGeom>
            <a:ln w="3175">
              <a:solidFill>
                <a:srgbClr val="000000"/>
              </a:solidFill>
            </a:ln>
          </p:spPr>
          <p:txBody>
            <a:bodyPr wrap="square" lIns="0" tIns="0" rIns="0" bIns="0" rtlCol="0"/>
            <a:lstStyle/>
            <a:p>
              <a:endParaRPr/>
            </a:p>
          </p:txBody>
        </p:sp>
        <p:sp>
          <p:nvSpPr>
            <p:cNvPr id="16" name="object 70">
              <a:extLst>
                <a:ext uri="{FF2B5EF4-FFF2-40B4-BE49-F238E27FC236}">
                  <a16:creationId xmlns:a16="http://schemas.microsoft.com/office/drawing/2014/main" id="{C6219902-6C1A-4E50-A43E-0458083E225F}"/>
                </a:ext>
              </a:extLst>
            </p:cNvPr>
            <p:cNvSpPr/>
            <p:nvPr/>
          </p:nvSpPr>
          <p:spPr>
            <a:xfrm>
              <a:off x="3480691" y="5694568"/>
              <a:ext cx="5715" cy="0"/>
            </a:xfrm>
            <a:custGeom>
              <a:avLst/>
              <a:gdLst/>
              <a:ahLst/>
              <a:cxnLst/>
              <a:rect l="l" t="t" r="r" b="b"/>
              <a:pathLst>
                <a:path w="5714">
                  <a:moveTo>
                    <a:pt x="0" y="0"/>
                  </a:moveTo>
                  <a:lnTo>
                    <a:pt x="5424" y="0"/>
                  </a:lnTo>
                </a:path>
              </a:pathLst>
            </a:custGeom>
            <a:ln w="5288">
              <a:solidFill>
                <a:srgbClr val="000000"/>
              </a:solidFill>
            </a:ln>
          </p:spPr>
          <p:txBody>
            <a:bodyPr wrap="square" lIns="0" tIns="0" rIns="0" bIns="0" rtlCol="0"/>
            <a:lstStyle/>
            <a:p>
              <a:endParaRPr/>
            </a:p>
          </p:txBody>
        </p:sp>
        <p:sp>
          <p:nvSpPr>
            <p:cNvPr id="17" name="object 71">
              <a:extLst>
                <a:ext uri="{FF2B5EF4-FFF2-40B4-BE49-F238E27FC236}">
                  <a16:creationId xmlns:a16="http://schemas.microsoft.com/office/drawing/2014/main" id="{F738CB05-46FA-44C8-8B3C-D06558BF8457}"/>
                </a:ext>
              </a:extLst>
            </p:cNvPr>
            <p:cNvSpPr/>
            <p:nvPr/>
          </p:nvSpPr>
          <p:spPr>
            <a:xfrm>
              <a:off x="6110141" y="5691989"/>
              <a:ext cx="32384" cy="0"/>
            </a:xfrm>
            <a:custGeom>
              <a:avLst/>
              <a:gdLst/>
              <a:ahLst/>
              <a:cxnLst/>
              <a:rect l="l" t="t" r="r" b="b"/>
              <a:pathLst>
                <a:path w="32385">
                  <a:moveTo>
                    <a:pt x="32133" y="0"/>
                  </a:moveTo>
                  <a:lnTo>
                    <a:pt x="0" y="0"/>
                  </a:lnTo>
                </a:path>
              </a:pathLst>
            </a:custGeom>
            <a:ln w="3175">
              <a:solidFill>
                <a:srgbClr val="000000"/>
              </a:solidFill>
            </a:ln>
          </p:spPr>
          <p:txBody>
            <a:bodyPr wrap="square" lIns="0" tIns="0" rIns="0" bIns="0" rtlCol="0"/>
            <a:lstStyle/>
            <a:p>
              <a:endParaRPr/>
            </a:p>
          </p:txBody>
        </p:sp>
        <p:sp>
          <p:nvSpPr>
            <p:cNvPr id="18" name="object 72">
              <a:extLst>
                <a:ext uri="{FF2B5EF4-FFF2-40B4-BE49-F238E27FC236}">
                  <a16:creationId xmlns:a16="http://schemas.microsoft.com/office/drawing/2014/main" id="{07CFFF2B-0E6F-4CBE-87C5-D1F4AD6C3523}"/>
                </a:ext>
              </a:extLst>
            </p:cNvPr>
            <p:cNvSpPr/>
            <p:nvPr/>
          </p:nvSpPr>
          <p:spPr>
            <a:xfrm>
              <a:off x="6112725" y="5694568"/>
              <a:ext cx="5715" cy="0"/>
            </a:xfrm>
            <a:custGeom>
              <a:avLst/>
              <a:gdLst/>
              <a:ahLst/>
              <a:cxnLst/>
              <a:rect l="l" t="t" r="r" b="b"/>
              <a:pathLst>
                <a:path w="5714">
                  <a:moveTo>
                    <a:pt x="0" y="0"/>
                  </a:moveTo>
                  <a:lnTo>
                    <a:pt x="5424" y="0"/>
                  </a:lnTo>
                </a:path>
              </a:pathLst>
            </a:custGeom>
            <a:ln w="5288">
              <a:solidFill>
                <a:srgbClr val="000000"/>
              </a:solidFill>
            </a:ln>
          </p:spPr>
          <p:txBody>
            <a:bodyPr wrap="square" lIns="0" tIns="0" rIns="0" bIns="0" rtlCol="0"/>
            <a:lstStyle/>
            <a:p>
              <a:endParaRPr/>
            </a:p>
          </p:txBody>
        </p:sp>
        <p:sp>
          <p:nvSpPr>
            <p:cNvPr id="19" name="object 73">
              <a:extLst>
                <a:ext uri="{FF2B5EF4-FFF2-40B4-BE49-F238E27FC236}">
                  <a16:creationId xmlns:a16="http://schemas.microsoft.com/office/drawing/2014/main" id="{01CCBE29-1A10-4E48-8484-CC2C8C4E27DE}"/>
                </a:ext>
              </a:extLst>
            </p:cNvPr>
            <p:cNvSpPr/>
            <p:nvPr/>
          </p:nvSpPr>
          <p:spPr>
            <a:xfrm>
              <a:off x="3451388" y="5387200"/>
              <a:ext cx="27305" cy="0"/>
            </a:xfrm>
            <a:custGeom>
              <a:avLst/>
              <a:gdLst/>
              <a:ahLst/>
              <a:cxnLst/>
              <a:rect l="l" t="t" r="r" b="b"/>
              <a:pathLst>
                <a:path w="27304">
                  <a:moveTo>
                    <a:pt x="0" y="0"/>
                  </a:moveTo>
                  <a:lnTo>
                    <a:pt x="26724" y="0"/>
                  </a:lnTo>
                </a:path>
              </a:pathLst>
            </a:custGeom>
            <a:ln w="3175">
              <a:solidFill>
                <a:srgbClr val="000000"/>
              </a:solidFill>
            </a:ln>
          </p:spPr>
          <p:txBody>
            <a:bodyPr wrap="square" lIns="0" tIns="0" rIns="0" bIns="0" rtlCol="0"/>
            <a:lstStyle/>
            <a:p>
              <a:endParaRPr/>
            </a:p>
          </p:txBody>
        </p:sp>
        <p:sp>
          <p:nvSpPr>
            <p:cNvPr id="20" name="object 74">
              <a:extLst>
                <a:ext uri="{FF2B5EF4-FFF2-40B4-BE49-F238E27FC236}">
                  <a16:creationId xmlns:a16="http://schemas.microsoft.com/office/drawing/2014/main" id="{0F5C34C6-ED0A-4D84-A97B-40C1DB4C4693}"/>
                </a:ext>
              </a:extLst>
            </p:cNvPr>
            <p:cNvSpPr/>
            <p:nvPr/>
          </p:nvSpPr>
          <p:spPr>
            <a:xfrm>
              <a:off x="3480691" y="5389780"/>
              <a:ext cx="5715" cy="0"/>
            </a:xfrm>
            <a:custGeom>
              <a:avLst/>
              <a:gdLst/>
              <a:ahLst/>
              <a:cxnLst/>
              <a:rect l="l" t="t" r="r" b="b"/>
              <a:pathLst>
                <a:path w="5714">
                  <a:moveTo>
                    <a:pt x="0" y="0"/>
                  </a:moveTo>
                  <a:lnTo>
                    <a:pt x="5424" y="0"/>
                  </a:lnTo>
                </a:path>
              </a:pathLst>
            </a:custGeom>
            <a:ln w="5288">
              <a:solidFill>
                <a:srgbClr val="000000"/>
              </a:solidFill>
            </a:ln>
          </p:spPr>
          <p:txBody>
            <a:bodyPr wrap="square" lIns="0" tIns="0" rIns="0" bIns="0" rtlCol="0"/>
            <a:lstStyle/>
            <a:p>
              <a:endParaRPr/>
            </a:p>
          </p:txBody>
        </p:sp>
        <p:sp>
          <p:nvSpPr>
            <p:cNvPr id="21" name="object 75">
              <a:extLst>
                <a:ext uri="{FF2B5EF4-FFF2-40B4-BE49-F238E27FC236}">
                  <a16:creationId xmlns:a16="http://schemas.microsoft.com/office/drawing/2014/main" id="{D85F0F6F-F188-46AD-9835-827291C45F8C}"/>
                </a:ext>
              </a:extLst>
            </p:cNvPr>
            <p:cNvSpPr/>
            <p:nvPr/>
          </p:nvSpPr>
          <p:spPr>
            <a:xfrm>
              <a:off x="6110141" y="5387200"/>
              <a:ext cx="32384" cy="0"/>
            </a:xfrm>
            <a:custGeom>
              <a:avLst/>
              <a:gdLst/>
              <a:ahLst/>
              <a:cxnLst/>
              <a:rect l="l" t="t" r="r" b="b"/>
              <a:pathLst>
                <a:path w="32385">
                  <a:moveTo>
                    <a:pt x="32133" y="0"/>
                  </a:moveTo>
                  <a:lnTo>
                    <a:pt x="0" y="0"/>
                  </a:lnTo>
                </a:path>
              </a:pathLst>
            </a:custGeom>
            <a:ln w="3175">
              <a:solidFill>
                <a:srgbClr val="000000"/>
              </a:solidFill>
            </a:ln>
          </p:spPr>
          <p:txBody>
            <a:bodyPr wrap="square" lIns="0" tIns="0" rIns="0" bIns="0" rtlCol="0"/>
            <a:lstStyle/>
            <a:p>
              <a:endParaRPr/>
            </a:p>
          </p:txBody>
        </p:sp>
        <p:sp>
          <p:nvSpPr>
            <p:cNvPr id="22" name="object 76">
              <a:extLst>
                <a:ext uri="{FF2B5EF4-FFF2-40B4-BE49-F238E27FC236}">
                  <a16:creationId xmlns:a16="http://schemas.microsoft.com/office/drawing/2014/main" id="{DDB601BD-99EA-4874-A3E4-F78292576874}"/>
                </a:ext>
              </a:extLst>
            </p:cNvPr>
            <p:cNvSpPr/>
            <p:nvPr/>
          </p:nvSpPr>
          <p:spPr>
            <a:xfrm>
              <a:off x="6112725" y="5389780"/>
              <a:ext cx="5715" cy="0"/>
            </a:xfrm>
            <a:custGeom>
              <a:avLst/>
              <a:gdLst/>
              <a:ahLst/>
              <a:cxnLst/>
              <a:rect l="l" t="t" r="r" b="b"/>
              <a:pathLst>
                <a:path w="5714">
                  <a:moveTo>
                    <a:pt x="0" y="0"/>
                  </a:moveTo>
                  <a:lnTo>
                    <a:pt x="5424" y="0"/>
                  </a:lnTo>
                </a:path>
              </a:pathLst>
            </a:custGeom>
            <a:ln w="5288">
              <a:solidFill>
                <a:srgbClr val="000000"/>
              </a:solidFill>
            </a:ln>
          </p:spPr>
          <p:txBody>
            <a:bodyPr wrap="square" lIns="0" tIns="0" rIns="0" bIns="0" rtlCol="0"/>
            <a:lstStyle/>
            <a:p>
              <a:endParaRPr/>
            </a:p>
          </p:txBody>
        </p:sp>
        <p:sp>
          <p:nvSpPr>
            <p:cNvPr id="23" name="object 77">
              <a:extLst>
                <a:ext uri="{FF2B5EF4-FFF2-40B4-BE49-F238E27FC236}">
                  <a16:creationId xmlns:a16="http://schemas.microsoft.com/office/drawing/2014/main" id="{D573B383-8CCB-45EC-84F8-0DFB578151B4}"/>
                </a:ext>
              </a:extLst>
            </p:cNvPr>
            <p:cNvSpPr/>
            <p:nvPr/>
          </p:nvSpPr>
          <p:spPr>
            <a:xfrm>
              <a:off x="3451388" y="5087675"/>
              <a:ext cx="27305" cy="0"/>
            </a:xfrm>
            <a:custGeom>
              <a:avLst/>
              <a:gdLst/>
              <a:ahLst/>
              <a:cxnLst/>
              <a:rect l="l" t="t" r="r" b="b"/>
              <a:pathLst>
                <a:path w="27304">
                  <a:moveTo>
                    <a:pt x="0" y="0"/>
                  </a:moveTo>
                  <a:lnTo>
                    <a:pt x="26724" y="0"/>
                  </a:lnTo>
                </a:path>
              </a:pathLst>
            </a:custGeom>
            <a:ln w="3175">
              <a:solidFill>
                <a:srgbClr val="000000"/>
              </a:solidFill>
            </a:ln>
          </p:spPr>
          <p:txBody>
            <a:bodyPr wrap="square" lIns="0" tIns="0" rIns="0" bIns="0" rtlCol="0"/>
            <a:lstStyle/>
            <a:p>
              <a:endParaRPr/>
            </a:p>
          </p:txBody>
        </p:sp>
        <p:sp>
          <p:nvSpPr>
            <p:cNvPr id="24" name="object 78">
              <a:extLst>
                <a:ext uri="{FF2B5EF4-FFF2-40B4-BE49-F238E27FC236}">
                  <a16:creationId xmlns:a16="http://schemas.microsoft.com/office/drawing/2014/main" id="{DB0D3B43-D777-40B1-959E-22A8CD147869}"/>
                </a:ext>
              </a:extLst>
            </p:cNvPr>
            <p:cNvSpPr/>
            <p:nvPr/>
          </p:nvSpPr>
          <p:spPr>
            <a:xfrm>
              <a:off x="3480691" y="5090255"/>
              <a:ext cx="5715" cy="0"/>
            </a:xfrm>
            <a:custGeom>
              <a:avLst/>
              <a:gdLst/>
              <a:ahLst/>
              <a:cxnLst/>
              <a:rect l="l" t="t" r="r" b="b"/>
              <a:pathLst>
                <a:path w="5714">
                  <a:moveTo>
                    <a:pt x="0" y="0"/>
                  </a:moveTo>
                  <a:lnTo>
                    <a:pt x="5424" y="0"/>
                  </a:lnTo>
                </a:path>
              </a:pathLst>
            </a:custGeom>
            <a:ln w="5288">
              <a:solidFill>
                <a:srgbClr val="000000"/>
              </a:solidFill>
            </a:ln>
          </p:spPr>
          <p:txBody>
            <a:bodyPr wrap="square" lIns="0" tIns="0" rIns="0" bIns="0" rtlCol="0"/>
            <a:lstStyle/>
            <a:p>
              <a:endParaRPr/>
            </a:p>
          </p:txBody>
        </p:sp>
        <p:sp>
          <p:nvSpPr>
            <p:cNvPr id="25" name="object 79">
              <a:extLst>
                <a:ext uri="{FF2B5EF4-FFF2-40B4-BE49-F238E27FC236}">
                  <a16:creationId xmlns:a16="http://schemas.microsoft.com/office/drawing/2014/main" id="{95FE3533-3CE7-4BE5-893D-81B492BE7DFF}"/>
                </a:ext>
              </a:extLst>
            </p:cNvPr>
            <p:cNvSpPr/>
            <p:nvPr/>
          </p:nvSpPr>
          <p:spPr>
            <a:xfrm>
              <a:off x="6110141" y="5087675"/>
              <a:ext cx="32384" cy="0"/>
            </a:xfrm>
            <a:custGeom>
              <a:avLst/>
              <a:gdLst/>
              <a:ahLst/>
              <a:cxnLst/>
              <a:rect l="l" t="t" r="r" b="b"/>
              <a:pathLst>
                <a:path w="32385">
                  <a:moveTo>
                    <a:pt x="32133" y="0"/>
                  </a:moveTo>
                  <a:lnTo>
                    <a:pt x="0" y="0"/>
                  </a:lnTo>
                </a:path>
              </a:pathLst>
            </a:custGeom>
            <a:ln w="3175">
              <a:solidFill>
                <a:srgbClr val="000000"/>
              </a:solidFill>
            </a:ln>
          </p:spPr>
          <p:txBody>
            <a:bodyPr wrap="square" lIns="0" tIns="0" rIns="0" bIns="0" rtlCol="0"/>
            <a:lstStyle/>
            <a:p>
              <a:endParaRPr/>
            </a:p>
          </p:txBody>
        </p:sp>
        <p:sp>
          <p:nvSpPr>
            <p:cNvPr id="26" name="object 80">
              <a:extLst>
                <a:ext uri="{FF2B5EF4-FFF2-40B4-BE49-F238E27FC236}">
                  <a16:creationId xmlns:a16="http://schemas.microsoft.com/office/drawing/2014/main" id="{54AADFAD-C1C5-43BC-896C-CD61EB9147E9}"/>
                </a:ext>
              </a:extLst>
            </p:cNvPr>
            <p:cNvSpPr/>
            <p:nvPr/>
          </p:nvSpPr>
          <p:spPr>
            <a:xfrm>
              <a:off x="6112725" y="5090255"/>
              <a:ext cx="5715" cy="0"/>
            </a:xfrm>
            <a:custGeom>
              <a:avLst/>
              <a:gdLst/>
              <a:ahLst/>
              <a:cxnLst/>
              <a:rect l="l" t="t" r="r" b="b"/>
              <a:pathLst>
                <a:path w="5714">
                  <a:moveTo>
                    <a:pt x="0" y="0"/>
                  </a:moveTo>
                  <a:lnTo>
                    <a:pt x="5424" y="0"/>
                  </a:lnTo>
                </a:path>
              </a:pathLst>
            </a:custGeom>
            <a:ln w="5288">
              <a:solidFill>
                <a:srgbClr val="000000"/>
              </a:solidFill>
            </a:ln>
          </p:spPr>
          <p:txBody>
            <a:bodyPr wrap="square" lIns="0" tIns="0" rIns="0" bIns="0" rtlCol="0"/>
            <a:lstStyle/>
            <a:p>
              <a:endParaRPr/>
            </a:p>
          </p:txBody>
        </p:sp>
        <p:sp>
          <p:nvSpPr>
            <p:cNvPr id="27" name="object 81">
              <a:extLst>
                <a:ext uri="{FF2B5EF4-FFF2-40B4-BE49-F238E27FC236}">
                  <a16:creationId xmlns:a16="http://schemas.microsoft.com/office/drawing/2014/main" id="{6CC89408-1321-4D4E-B56E-DC0B28A9E8D1}"/>
                </a:ext>
              </a:extLst>
            </p:cNvPr>
            <p:cNvSpPr/>
            <p:nvPr/>
          </p:nvSpPr>
          <p:spPr>
            <a:xfrm>
              <a:off x="3451388" y="4782836"/>
              <a:ext cx="27305" cy="0"/>
            </a:xfrm>
            <a:custGeom>
              <a:avLst/>
              <a:gdLst/>
              <a:ahLst/>
              <a:cxnLst/>
              <a:rect l="l" t="t" r="r" b="b"/>
              <a:pathLst>
                <a:path w="27304">
                  <a:moveTo>
                    <a:pt x="0" y="0"/>
                  </a:moveTo>
                  <a:lnTo>
                    <a:pt x="26724" y="0"/>
                  </a:lnTo>
                </a:path>
              </a:pathLst>
            </a:custGeom>
            <a:ln w="3175">
              <a:solidFill>
                <a:srgbClr val="000000"/>
              </a:solidFill>
            </a:ln>
          </p:spPr>
          <p:txBody>
            <a:bodyPr wrap="square" lIns="0" tIns="0" rIns="0" bIns="0" rtlCol="0"/>
            <a:lstStyle/>
            <a:p>
              <a:endParaRPr/>
            </a:p>
          </p:txBody>
        </p:sp>
        <p:sp>
          <p:nvSpPr>
            <p:cNvPr id="28" name="object 82">
              <a:extLst>
                <a:ext uri="{FF2B5EF4-FFF2-40B4-BE49-F238E27FC236}">
                  <a16:creationId xmlns:a16="http://schemas.microsoft.com/office/drawing/2014/main" id="{2D5AAA36-3302-4D28-B5CD-CB06B9D74F40}"/>
                </a:ext>
              </a:extLst>
            </p:cNvPr>
            <p:cNvSpPr/>
            <p:nvPr/>
          </p:nvSpPr>
          <p:spPr>
            <a:xfrm>
              <a:off x="3480691" y="4785416"/>
              <a:ext cx="5715" cy="0"/>
            </a:xfrm>
            <a:custGeom>
              <a:avLst/>
              <a:gdLst/>
              <a:ahLst/>
              <a:cxnLst/>
              <a:rect l="l" t="t" r="r" b="b"/>
              <a:pathLst>
                <a:path w="5714">
                  <a:moveTo>
                    <a:pt x="0" y="0"/>
                  </a:moveTo>
                  <a:lnTo>
                    <a:pt x="5424" y="0"/>
                  </a:lnTo>
                </a:path>
              </a:pathLst>
            </a:custGeom>
            <a:ln w="5288">
              <a:solidFill>
                <a:srgbClr val="000000"/>
              </a:solidFill>
            </a:ln>
          </p:spPr>
          <p:txBody>
            <a:bodyPr wrap="square" lIns="0" tIns="0" rIns="0" bIns="0" rtlCol="0"/>
            <a:lstStyle/>
            <a:p>
              <a:endParaRPr/>
            </a:p>
          </p:txBody>
        </p:sp>
        <p:sp>
          <p:nvSpPr>
            <p:cNvPr id="29" name="object 83">
              <a:extLst>
                <a:ext uri="{FF2B5EF4-FFF2-40B4-BE49-F238E27FC236}">
                  <a16:creationId xmlns:a16="http://schemas.microsoft.com/office/drawing/2014/main" id="{00704360-7C3A-466C-85A4-2113CE3D7BC7}"/>
                </a:ext>
              </a:extLst>
            </p:cNvPr>
            <p:cNvSpPr/>
            <p:nvPr/>
          </p:nvSpPr>
          <p:spPr>
            <a:xfrm>
              <a:off x="6110141" y="4782836"/>
              <a:ext cx="32384" cy="0"/>
            </a:xfrm>
            <a:custGeom>
              <a:avLst/>
              <a:gdLst/>
              <a:ahLst/>
              <a:cxnLst/>
              <a:rect l="l" t="t" r="r" b="b"/>
              <a:pathLst>
                <a:path w="32385">
                  <a:moveTo>
                    <a:pt x="32133" y="0"/>
                  </a:moveTo>
                  <a:lnTo>
                    <a:pt x="0" y="0"/>
                  </a:lnTo>
                </a:path>
              </a:pathLst>
            </a:custGeom>
            <a:ln w="3175">
              <a:solidFill>
                <a:srgbClr val="000000"/>
              </a:solidFill>
            </a:ln>
          </p:spPr>
          <p:txBody>
            <a:bodyPr wrap="square" lIns="0" tIns="0" rIns="0" bIns="0" rtlCol="0"/>
            <a:lstStyle/>
            <a:p>
              <a:endParaRPr/>
            </a:p>
          </p:txBody>
        </p:sp>
        <p:sp>
          <p:nvSpPr>
            <p:cNvPr id="30" name="object 84">
              <a:extLst>
                <a:ext uri="{FF2B5EF4-FFF2-40B4-BE49-F238E27FC236}">
                  <a16:creationId xmlns:a16="http://schemas.microsoft.com/office/drawing/2014/main" id="{90537E10-45FD-46F8-BD43-F13D935BD078}"/>
                </a:ext>
              </a:extLst>
            </p:cNvPr>
            <p:cNvSpPr/>
            <p:nvPr/>
          </p:nvSpPr>
          <p:spPr>
            <a:xfrm>
              <a:off x="6112725" y="4785416"/>
              <a:ext cx="5715" cy="0"/>
            </a:xfrm>
            <a:custGeom>
              <a:avLst/>
              <a:gdLst/>
              <a:ahLst/>
              <a:cxnLst/>
              <a:rect l="l" t="t" r="r" b="b"/>
              <a:pathLst>
                <a:path w="5714">
                  <a:moveTo>
                    <a:pt x="0" y="0"/>
                  </a:moveTo>
                  <a:lnTo>
                    <a:pt x="5424" y="0"/>
                  </a:lnTo>
                </a:path>
              </a:pathLst>
            </a:custGeom>
            <a:ln w="5288">
              <a:solidFill>
                <a:srgbClr val="000000"/>
              </a:solidFill>
            </a:ln>
          </p:spPr>
          <p:txBody>
            <a:bodyPr wrap="square" lIns="0" tIns="0" rIns="0" bIns="0" rtlCol="0"/>
            <a:lstStyle/>
            <a:p>
              <a:endParaRPr/>
            </a:p>
          </p:txBody>
        </p:sp>
        <p:sp>
          <p:nvSpPr>
            <p:cNvPr id="31" name="object 85">
              <a:extLst>
                <a:ext uri="{FF2B5EF4-FFF2-40B4-BE49-F238E27FC236}">
                  <a16:creationId xmlns:a16="http://schemas.microsoft.com/office/drawing/2014/main" id="{F5D5C72E-EB8D-4517-A702-C2553828CA0A}"/>
                </a:ext>
              </a:extLst>
            </p:cNvPr>
            <p:cNvSpPr/>
            <p:nvPr/>
          </p:nvSpPr>
          <p:spPr>
            <a:xfrm>
              <a:off x="3451388" y="4483311"/>
              <a:ext cx="27305" cy="0"/>
            </a:xfrm>
            <a:custGeom>
              <a:avLst/>
              <a:gdLst/>
              <a:ahLst/>
              <a:cxnLst/>
              <a:rect l="l" t="t" r="r" b="b"/>
              <a:pathLst>
                <a:path w="27304">
                  <a:moveTo>
                    <a:pt x="0" y="0"/>
                  </a:moveTo>
                  <a:lnTo>
                    <a:pt x="26724" y="0"/>
                  </a:lnTo>
                </a:path>
              </a:pathLst>
            </a:custGeom>
            <a:ln w="3175">
              <a:solidFill>
                <a:srgbClr val="000000"/>
              </a:solidFill>
            </a:ln>
          </p:spPr>
          <p:txBody>
            <a:bodyPr wrap="square" lIns="0" tIns="0" rIns="0" bIns="0" rtlCol="0"/>
            <a:lstStyle/>
            <a:p>
              <a:endParaRPr/>
            </a:p>
          </p:txBody>
        </p:sp>
        <p:sp>
          <p:nvSpPr>
            <p:cNvPr id="32" name="object 86">
              <a:extLst>
                <a:ext uri="{FF2B5EF4-FFF2-40B4-BE49-F238E27FC236}">
                  <a16:creationId xmlns:a16="http://schemas.microsoft.com/office/drawing/2014/main" id="{40E94E33-03C1-4075-8514-04922E47227A}"/>
                </a:ext>
              </a:extLst>
            </p:cNvPr>
            <p:cNvSpPr/>
            <p:nvPr/>
          </p:nvSpPr>
          <p:spPr>
            <a:xfrm>
              <a:off x="3480691" y="4485890"/>
              <a:ext cx="5715" cy="0"/>
            </a:xfrm>
            <a:custGeom>
              <a:avLst/>
              <a:gdLst/>
              <a:ahLst/>
              <a:cxnLst/>
              <a:rect l="l" t="t" r="r" b="b"/>
              <a:pathLst>
                <a:path w="5714">
                  <a:moveTo>
                    <a:pt x="0" y="0"/>
                  </a:moveTo>
                  <a:lnTo>
                    <a:pt x="5424" y="0"/>
                  </a:lnTo>
                </a:path>
              </a:pathLst>
            </a:custGeom>
            <a:ln w="5288">
              <a:solidFill>
                <a:srgbClr val="000000"/>
              </a:solidFill>
            </a:ln>
          </p:spPr>
          <p:txBody>
            <a:bodyPr wrap="square" lIns="0" tIns="0" rIns="0" bIns="0" rtlCol="0"/>
            <a:lstStyle/>
            <a:p>
              <a:endParaRPr/>
            </a:p>
          </p:txBody>
        </p:sp>
        <p:sp>
          <p:nvSpPr>
            <p:cNvPr id="33" name="object 87">
              <a:extLst>
                <a:ext uri="{FF2B5EF4-FFF2-40B4-BE49-F238E27FC236}">
                  <a16:creationId xmlns:a16="http://schemas.microsoft.com/office/drawing/2014/main" id="{7179767C-6459-42E2-8C8A-F9AC11837AD0}"/>
                </a:ext>
              </a:extLst>
            </p:cNvPr>
            <p:cNvSpPr/>
            <p:nvPr/>
          </p:nvSpPr>
          <p:spPr>
            <a:xfrm>
              <a:off x="6110141" y="4483311"/>
              <a:ext cx="32384" cy="0"/>
            </a:xfrm>
            <a:custGeom>
              <a:avLst/>
              <a:gdLst/>
              <a:ahLst/>
              <a:cxnLst/>
              <a:rect l="l" t="t" r="r" b="b"/>
              <a:pathLst>
                <a:path w="32385">
                  <a:moveTo>
                    <a:pt x="32133" y="0"/>
                  </a:moveTo>
                  <a:lnTo>
                    <a:pt x="0" y="0"/>
                  </a:lnTo>
                </a:path>
              </a:pathLst>
            </a:custGeom>
            <a:ln w="3175">
              <a:solidFill>
                <a:srgbClr val="000000"/>
              </a:solidFill>
            </a:ln>
          </p:spPr>
          <p:txBody>
            <a:bodyPr wrap="square" lIns="0" tIns="0" rIns="0" bIns="0" rtlCol="0"/>
            <a:lstStyle/>
            <a:p>
              <a:endParaRPr/>
            </a:p>
          </p:txBody>
        </p:sp>
        <p:sp>
          <p:nvSpPr>
            <p:cNvPr id="34" name="object 88">
              <a:extLst>
                <a:ext uri="{FF2B5EF4-FFF2-40B4-BE49-F238E27FC236}">
                  <a16:creationId xmlns:a16="http://schemas.microsoft.com/office/drawing/2014/main" id="{44D659FD-FB0B-4A0A-AC41-3C1EC7C83D85}"/>
                </a:ext>
              </a:extLst>
            </p:cNvPr>
            <p:cNvSpPr/>
            <p:nvPr/>
          </p:nvSpPr>
          <p:spPr>
            <a:xfrm>
              <a:off x="6112725" y="4485890"/>
              <a:ext cx="5715" cy="0"/>
            </a:xfrm>
            <a:custGeom>
              <a:avLst/>
              <a:gdLst/>
              <a:ahLst/>
              <a:cxnLst/>
              <a:rect l="l" t="t" r="r" b="b"/>
              <a:pathLst>
                <a:path w="5714">
                  <a:moveTo>
                    <a:pt x="0" y="0"/>
                  </a:moveTo>
                  <a:lnTo>
                    <a:pt x="5424" y="0"/>
                  </a:lnTo>
                </a:path>
              </a:pathLst>
            </a:custGeom>
            <a:ln w="5288">
              <a:solidFill>
                <a:srgbClr val="000000"/>
              </a:solidFill>
            </a:ln>
          </p:spPr>
          <p:txBody>
            <a:bodyPr wrap="square" lIns="0" tIns="0" rIns="0" bIns="0" rtlCol="0"/>
            <a:lstStyle/>
            <a:p>
              <a:endParaRPr/>
            </a:p>
          </p:txBody>
        </p:sp>
        <p:sp>
          <p:nvSpPr>
            <p:cNvPr id="35" name="object 89">
              <a:extLst>
                <a:ext uri="{FF2B5EF4-FFF2-40B4-BE49-F238E27FC236}">
                  <a16:creationId xmlns:a16="http://schemas.microsoft.com/office/drawing/2014/main" id="{0583D591-CE0A-40C4-9742-7AC205C84BA0}"/>
                </a:ext>
              </a:extLst>
            </p:cNvPr>
            <p:cNvSpPr/>
            <p:nvPr/>
          </p:nvSpPr>
          <p:spPr>
            <a:xfrm>
              <a:off x="3451388" y="4483117"/>
              <a:ext cx="2691130" cy="635"/>
            </a:xfrm>
            <a:custGeom>
              <a:avLst/>
              <a:gdLst/>
              <a:ahLst/>
              <a:cxnLst/>
              <a:rect l="l" t="t" r="r" b="b"/>
              <a:pathLst>
                <a:path w="2691129" h="635">
                  <a:moveTo>
                    <a:pt x="0" y="361"/>
                  </a:moveTo>
                  <a:lnTo>
                    <a:pt x="2690886" y="361"/>
                  </a:lnTo>
                </a:path>
                <a:path w="2691129" h="635">
                  <a:moveTo>
                    <a:pt x="0" y="0"/>
                  </a:moveTo>
                  <a:lnTo>
                    <a:pt x="2690886" y="0"/>
                  </a:lnTo>
                </a:path>
              </a:pathLst>
            </a:custGeom>
            <a:ln w="3175">
              <a:solidFill>
                <a:srgbClr val="000000"/>
              </a:solidFill>
            </a:ln>
          </p:spPr>
          <p:txBody>
            <a:bodyPr wrap="square" lIns="0" tIns="0" rIns="0" bIns="0" rtlCol="0"/>
            <a:lstStyle/>
            <a:p>
              <a:endParaRPr/>
            </a:p>
          </p:txBody>
        </p:sp>
        <p:sp>
          <p:nvSpPr>
            <p:cNvPr id="36" name="object 90">
              <a:extLst>
                <a:ext uri="{FF2B5EF4-FFF2-40B4-BE49-F238E27FC236}">
                  <a16:creationId xmlns:a16="http://schemas.microsoft.com/office/drawing/2014/main" id="{0D6DB7E8-9536-4873-8E3A-C2806BF9B815}"/>
                </a:ext>
              </a:extLst>
            </p:cNvPr>
            <p:cNvSpPr/>
            <p:nvPr/>
          </p:nvSpPr>
          <p:spPr>
            <a:xfrm>
              <a:off x="6144858" y="4485890"/>
              <a:ext cx="5715" cy="0"/>
            </a:xfrm>
            <a:custGeom>
              <a:avLst/>
              <a:gdLst/>
              <a:ahLst/>
              <a:cxnLst/>
              <a:rect l="l" t="t" r="r" b="b"/>
              <a:pathLst>
                <a:path w="5714">
                  <a:moveTo>
                    <a:pt x="0" y="0"/>
                  </a:moveTo>
                  <a:lnTo>
                    <a:pt x="5321" y="0"/>
                  </a:lnTo>
                </a:path>
              </a:pathLst>
            </a:custGeom>
            <a:ln w="5288">
              <a:solidFill>
                <a:srgbClr val="000000"/>
              </a:solidFill>
            </a:ln>
          </p:spPr>
          <p:txBody>
            <a:bodyPr wrap="square" lIns="0" tIns="0" rIns="0" bIns="0" rtlCol="0"/>
            <a:lstStyle/>
            <a:p>
              <a:endParaRPr/>
            </a:p>
          </p:txBody>
        </p:sp>
        <p:sp>
          <p:nvSpPr>
            <p:cNvPr id="37" name="object 91">
              <a:extLst>
                <a:ext uri="{FF2B5EF4-FFF2-40B4-BE49-F238E27FC236}">
                  <a16:creationId xmlns:a16="http://schemas.microsoft.com/office/drawing/2014/main" id="{4587601E-C1E8-47B0-BEDF-9AF2596C8EF5}"/>
                </a:ext>
              </a:extLst>
            </p:cNvPr>
            <p:cNvSpPr/>
            <p:nvPr/>
          </p:nvSpPr>
          <p:spPr>
            <a:xfrm>
              <a:off x="3451388" y="6601090"/>
              <a:ext cx="2691130" cy="635"/>
            </a:xfrm>
            <a:custGeom>
              <a:avLst/>
              <a:gdLst/>
              <a:ahLst/>
              <a:cxnLst/>
              <a:rect l="l" t="t" r="r" b="b"/>
              <a:pathLst>
                <a:path w="2691129" h="634">
                  <a:moveTo>
                    <a:pt x="0" y="0"/>
                  </a:moveTo>
                  <a:lnTo>
                    <a:pt x="465357" y="0"/>
                  </a:lnTo>
                </a:path>
                <a:path w="2691129" h="634">
                  <a:moveTo>
                    <a:pt x="2578574" y="0"/>
                  </a:moveTo>
                  <a:lnTo>
                    <a:pt x="2690886" y="0"/>
                  </a:lnTo>
                </a:path>
                <a:path w="2691129" h="634">
                  <a:moveTo>
                    <a:pt x="0" y="361"/>
                  </a:moveTo>
                  <a:lnTo>
                    <a:pt x="2690886" y="361"/>
                  </a:lnTo>
                </a:path>
              </a:pathLst>
            </a:custGeom>
            <a:ln w="3175">
              <a:solidFill>
                <a:srgbClr val="000000"/>
              </a:solidFill>
            </a:ln>
          </p:spPr>
          <p:txBody>
            <a:bodyPr wrap="square" lIns="0" tIns="0" rIns="0" bIns="0" rtlCol="0"/>
            <a:lstStyle/>
            <a:p>
              <a:endParaRPr/>
            </a:p>
          </p:txBody>
        </p:sp>
        <p:sp>
          <p:nvSpPr>
            <p:cNvPr id="38" name="object 92">
              <a:extLst>
                <a:ext uri="{FF2B5EF4-FFF2-40B4-BE49-F238E27FC236}">
                  <a16:creationId xmlns:a16="http://schemas.microsoft.com/office/drawing/2014/main" id="{8BB22F2F-0C3C-4BE6-9013-691B37F06843}"/>
                </a:ext>
              </a:extLst>
            </p:cNvPr>
            <p:cNvSpPr/>
            <p:nvPr/>
          </p:nvSpPr>
          <p:spPr>
            <a:xfrm>
              <a:off x="6144858" y="6603850"/>
              <a:ext cx="5715" cy="0"/>
            </a:xfrm>
            <a:custGeom>
              <a:avLst/>
              <a:gdLst/>
              <a:ahLst/>
              <a:cxnLst/>
              <a:rect l="l" t="t" r="r" b="b"/>
              <a:pathLst>
                <a:path w="5714">
                  <a:moveTo>
                    <a:pt x="0" y="0"/>
                  </a:moveTo>
                  <a:lnTo>
                    <a:pt x="5321" y="0"/>
                  </a:lnTo>
                </a:path>
              </a:pathLst>
            </a:custGeom>
            <a:ln w="5288">
              <a:solidFill>
                <a:srgbClr val="000000"/>
              </a:solidFill>
            </a:ln>
          </p:spPr>
          <p:txBody>
            <a:bodyPr wrap="square" lIns="0" tIns="0" rIns="0" bIns="0" rtlCol="0"/>
            <a:lstStyle/>
            <a:p>
              <a:endParaRPr/>
            </a:p>
          </p:txBody>
        </p:sp>
        <p:sp>
          <p:nvSpPr>
            <p:cNvPr id="39" name="object 93">
              <a:extLst>
                <a:ext uri="{FF2B5EF4-FFF2-40B4-BE49-F238E27FC236}">
                  <a16:creationId xmlns:a16="http://schemas.microsoft.com/office/drawing/2014/main" id="{183884AD-11F0-4BF9-B48C-811AE4AB7BA3}"/>
                </a:ext>
              </a:extLst>
            </p:cNvPr>
            <p:cNvSpPr/>
            <p:nvPr/>
          </p:nvSpPr>
          <p:spPr>
            <a:xfrm>
              <a:off x="6142275" y="4483311"/>
              <a:ext cx="0" cy="2118360"/>
            </a:xfrm>
            <a:custGeom>
              <a:avLst/>
              <a:gdLst/>
              <a:ahLst/>
              <a:cxnLst/>
              <a:rect l="l" t="t" r="r" b="b"/>
              <a:pathLst>
                <a:path h="2118359">
                  <a:moveTo>
                    <a:pt x="0" y="2117959"/>
                  </a:moveTo>
                  <a:lnTo>
                    <a:pt x="0" y="0"/>
                  </a:lnTo>
                </a:path>
              </a:pathLst>
            </a:custGeom>
            <a:ln w="3175">
              <a:solidFill>
                <a:srgbClr val="000000"/>
              </a:solidFill>
            </a:ln>
          </p:spPr>
          <p:txBody>
            <a:bodyPr wrap="square" lIns="0" tIns="0" rIns="0" bIns="0" rtlCol="0"/>
            <a:lstStyle/>
            <a:p>
              <a:endParaRPr/>
            </a:p>
          </p:txBody>
        </p:sp>
        <p:sp>
          <p:nvSpPr>
            <p:cNvPr id="40" name="object 94">
              <a:extLst>
                <a:ext uri="{FF2B5EF4-FFF2-40B4-BE49-F238E27FC236}">
                  <a16:creationId xmlns:a16="http://schemas.microsoft.com/office/drawing/2014/main" id="{45B54E01-0446-49F4-9B00-67E958868610}"/>
                </a:ext>
              </a:extLst>
            </p:cNvPr>
            <p:cNvSpPr/>
            <p:nvPr/>
          </p:nvSpPr>
          <p:spPr>
            <a:xfrm>
              <a:off x="6144858" y="4485890"/>
              <a:ext cx="5715" cy="0"/>
            </a:xfrm>
            <a:custGeom>
              <a:avLst/>
              <a:gdLst/>
              <a:ahLst/>
              <a:cxnLst/>
              <a:rect l="l" t="t" r="r" b="b"/>
              <a:pathLst>
                <a:path w="5714">
                  <a:moveTo>
                    <a:pt x="0" y="0"/>
                  </a:moveTo>
                  <a:lnTo>
                    <a:pt x="5321" y="0"/>
                  </a:lnTo>
                </a:path>
              </a:pathLst>
            </a:custGeom>
            <a:ln w="5288">
              <a:solidFill>
                <a:srgbClr val="000000"/>
              </a:solidFill>
            </a:ln>
          </p:spPr>
          <p:txBody>
            <a:bodyPr wrap="square" lIns="0" tIns="0" rIns="0" bIns="0" rtlCol="0"/>
            <a:lstStyle/>
            <a:p>
              <a:endParaRPr/>
            </a:p>
          </p:txBody>
        </p:sp>
        <p:sp>
          <p:nvSpPr>
            <p:cNvPr id="41" name="object 95">
              <a:extLst>
                <a:ext uri="{FF2B5EF4-FFF2-40B4-BE49-F238E27FC236}">
                  <a16:creationId xmlns:a16="http://schemas.microsoft.com/office/drawing/2014/main" id="{8CB98563-2DF6-41B6-AD14-A7560F29E684}"/>
                </a:ext>
              </a:extLst>
            </p:cNvPr>
            <p:cNvSpPr/>
            <p:nvPr/>
          </p:nvSpPr>
          <p:spPr>
            <a:xfrm>
              <a:off x="3451388" y="4483311"/>
              <a:ext cx="0" cy="2118360"/>
            </a:xfrm>
            <a:custGeom>
              <a:avLst/>
              <a:gdLst/>
              <a:ahLst/>
              <a:cxnLst/>
              <a:rect l="l" t="t" r="r" b="b"/>
              <a:pathLst>
                <a:path h="2118359">
                  <a:moveTo>
                    <a:pt x="0" y="2117959"/>
                  </a:moveTo>
                  <a:lnTo>
                    <a:pt x="0" y="0"/>
                  </a:lnTo>
                </a:path>
              </a:pathLst>
            </a:custGeom>
            <a:ln w="3175">
              <a:solidFill>
                <a:srgbClr val="000000"/>
              </a:solidFill>
            </a:ln>
          </p:spPr>
          <p:txBody>
            <a:bodyPr wrap="square" lIns="0" tIns="0" rIns="0" bIns="0" rtlCol="0"/>
            <a:lstStyle/>
            <a:p>
              <a:endParaRPr/>
            </a:p>
          </p:txBody>
        </p:sp>
        <p:sp>
          <p:nvSpPr>
            <p:cNvPr id="42" name="object 96">
              <a:extLst>
                <a:ext uri="{FF2B5EF4-FFF2-40B4-BE49-F238E27FC236}">
                  <a16:creationId xmlns:a16="http://schemas.microsoft.com/office/drawing/2014/main" id="{B70297BA-A955-4313-AF97-205377DE6681}"/>
                </a:ext>
              </a:extLst>
            </p:cNvPr>
            <p:cNvSpPr/>
            <p:nvPr/>
          </p:nvSpPr>
          <p:spPr>
            <a:xfrm>
              <a:off x="3453972" y="4485890"/>
              <a:ext cx="5715" cy="0"/>
            </a:xfrm>
            <a:custGeom>
              <a:avLst/>
              <a:gdLst/>
              <a:ahLst/>
              <a:cxnLst/>
              <a:rect l="l" t="t" r="r" b="b"/>
              <a:pathLst>
                <a:path w="5714">
                  <a:moveTo>
                    <a:pt x="0" y="0"/>
                  </a:moveTo>
                  <a:lnTo>
                    <a:pt x="5290" y="0"/>
                  </a:lnTo>
                </a:path>
              </a:pathLst>
            </a:custGeom>
            <a:ln w="5288">
              <a:solidFill>
                <a:srgbClr val="000000"/>
              </a:solidFill>
            </a:ln>
          </p:spPr>
          <p:txBody>
            <a:bodyPr wrap="square" lIns="0" tIns="0" rIns="0" bIns="0" rtlCol="0"/>
            <a:lstStyle/>
            <a:p>
              <a:endParaRPr/>
            </a:p>
          </p:txBody>
        </p:sp>
        <p:sp>
          <p:nvSpPr>
            <p:cNvPr id="43" name="object 97">
              <a:extLst>
                <a:ext uri="{FF2B5EF4-FFF2-40B4-BE49-F238E27FC236}">
                  <a16:creationId xmlns:a16="http://schemas.microsoft.com/office/drawing/2014/main" id="{22D12AA0-0C26-40C5-BA10-7268F36AA680}"/>
                </a:ext>
              </a:extLst>
            </p:cNvPr>
            <p:cNvSpPr/>
            <p:nvPr/>
          </p:nvSpPr>
          <p:spPr>
            <a:xfrm>
              <a:off x="3654718" y="6055727"/>
              <a:ext cx="262255" cy="546100"/>
            </a:xfrm>
            <a:custGeom>
              <a:avLst/>
              <a:gdLst/>
              <a:ahLst/>
              <a:cxnLst/>
              <a:rect l="l" t="t" r="r" b="b"/>
              <a:pathLst>
                <a:path w="262254" h="546100">
                  <a:moveTo>
                    <a:pt x="262053" y="0"/>
                  </a:moveTo>
                  <a:lnTo>
                    <a:pt x="0" y="0"/>
                  </a:lnTo>
                  <a:lnTo>
                    <a:pt x="0" y="545543"/>
                  </a:lnTo>
                  <a:lnTo>
                    <a:pt x="262053" y="545543"/>
                  </a:lnTo>
                  <a:lnTo>
                    <a:pt x="262053" y="0"/>
                  </a:lnTo>
                  <a:close/>
                </a:path>
              </a:pathLst>
            </a:custGeom>
            <a:solidFill>
              <a:srgbClr val="00008F"/>
            </a:solidFill>
          </p:spPr>
          <p:txBody>
            <a:bodyPr wrap="square" lIns="0" tIns="0" rIns="0" bIns="0" rtlCol="0"/>
            <a:lstStyle/>
            <a:p>
              <a:endParaRPr/>
            </a:p>
          </p:txBody>
        </p:sp>
        <p:sp>
          <p:nvSpPr>
            <p:cNvPr id="44" name="object 98">
              <a:extLst>
                <a:ext uri="{FF2B5EF4-FFF2-40B4-BE49-F238E27FC236}">
                  <a16:creationId xmlns:a16="http://schemas.microsoft.com/office/drawing/2014/main" id="{07A8EFAC-CC1C-4CB6-8786-6CE1A428827D}"/>
                </a:ext>
              </a:extLst>
            </p:cNvPr>
            <p:cNvSpPr/>
            <p:nvPr/>
          </p:nvSpPr>
          <p:spPr>
            <a:xfrm>
              <a:off x="3654718" y="6055753"/>
              <a:ext cx="262255" cy="546100"/>
            </a:xfrm>
            <a:custGeom>
              <a:avLst/>
              <a:gdLst/>
              <a:ahLst/>
              <a:cxnLst/>
              <a:rect l="l" t="t" r="r" b="b"/>
              <a:pathLst>
                <a:path w="262254" h="546100">
                  <a:moveTo>
                    <a:pt x="0" y="545517"/>
                  </a:moveTo>
                  <a:lnTo>
                    <a:pt x="0" y="0"/>
                  </a:lnTo>
                  <a:lnTo>
                    <a:pt x="262027" y="0"/>
                  </a:lnTo>
                  <a:lnTo>
                    <a:pt x="262027" y="545517"/>
                  </a:lnTo>
                  <a:lnTo>
                    <a:pt x="0" y="545517"/>
                  </a:lnTo>
                </a:path>
              </a:pathLst>
            </a:custGeom>
            <a:ln w="3175">
              <a:solidFill>
                <a:srgbClr val="000000"/>
              </a:solidFill>
            </a:ln>
          </p:spPr>
          <p:txBody>
            <a:bodyPr wrap="square" lIns="0" tIns="0" rIns="0" bIns="0" rtlCol="0"/>
            <a:lstStyle/>
            <a:p>
              <a:endParaRPr/>
            </a:p>
          </p:txBody>
        </p:sp>
        <p:sp>
          <p:nvSpPr>
            <p:cNvPr id="45" name="object 99">
              <a:extLst>
                <a:ext uri="{FF2B5EF4-FFF2-40B4-BE49-F238E27FC236}">
                  <a16:creationId xmlns:a16="http://schemas.microsoft.com/office/drawing/2014/main" id="{502DC95E-EDB1-4865-9D85-FE58CB8E195D}"/>
                </a:ext>
              </a:extLst>
            </p:cNvPr>
            <p:cNvSpPr/>
            <p:nvPr/>
          </p:nvSpPr>
          <p:spPr>
            <a:xfrm>
              <a:off x="3916746" y="5269532"/>
              <a:ext cx="262255" cy="1332230"/>
            </a:xfrm>
            <a:custGeom>
              <a:avLst/>
              <a:gdLst/>
              <a:ahLst/>
              <a:cxnLst/>
              <a:rect l="l" t="t" r="r" b="b"/>
              <a:pathLst>
                <a:path w="262254" h="1332229">
                  <a:moveTo>
                    <a:pt x="262182" y="0"/>
                  </a:moveTo>
                  <a:lnTo>
                    <a:pt x="0" y="0"/>
                  </a:lnTo>
                  <a:lnTo>
                    <a:pt x="0" y="1331738"/>
                  </a:lnTo>
                  <a:lnTo>
                    <a:pt x="262182" y="1331738"/>
                  </a:lnTo>
                  <a:lnTo>
                    <a:pt x="262182" y="0"/>
                  </a:lnTo>
                  <a:close/>
                </a:path>
              </a:pathLst>
            </a:custGeom>
            <a:solidFill>
              <a:srgbClr val="00008F"/>
            </a:solidFill>
          </p:spPr>
          <p:txBody>
            <a:bodyPr wrap="square" lIns="0" tIns="0" rIns="0" bIns="0" rtlCol="0"/>
            <a:lstStyle/>
            <a:p>
              <a:endParaRPr/>
            </a:p>
          </p:txBody>
        </p:sp>
        <p:sp>
          <p:nvSpPr>
            <p:cNvPr id="46" name="object 100">
              <a:extLst>
                <a:ext uri="{FF2B5EF4-FFF2-40B4-BE49-F238E27FC236}">
                  <a16:creationId xmlns:a16="http://schemas.microsoft.com/office/drawing/2014/main" id="{2460472D-A4AE-41B3-8DB4-CF667E1E8D35}"/>
                </a:ext>
              </a:extLst>
            </p:cNvPr>
            <p:cNvSpPr/>
            <p:nvPr/>
          </p:nvSpPr>
          <p:spPr>
            <a:xfrm>
              <a:off x="3916746" y="5269558"/>
              <a:ext cx="262255" cy="1332230"/>
            </a:xfrm>
            <a:custGeom>
              <a:avLst/>
              <a:gdLst/>
              <a:ahLst/>
              <a:cxnLst/>
              <a:rect l="l" t="t" r="r" b="b"/>
              <a:pathLst>
                <a:path w="262254" h="1332229">
                  <a:moveTo>
                    <a:pt x="0" y="1331712"/>
                  </a:moveTo>
                  <a:lnTo>
                    <a:pt x="0" y="0"/>
                  </a:lnTo>
                  <a:lnTo>
                    <a:pt x="262182" y="0"/>
                  </a:lnTo>
                  <a:lnTo>
                    <a:pt x="262182" y="1331712"/>
                  </a:lnTo>
                  <a:lnTo>
                    <a:pt x="0" y="1331712"/>
                  </a:lnTo>
                </a:path>
              </a:pathLst>
            </a:custGeom>
            <a:ln w="3175">
              <a:solidFill>
                <a:srgbClr val="000000"/>
              </a:solidFill>
            </a:ln>
          </p:spPr>
          <p:txBody>
            <a:bodyPr wrap="square" lIns="0" tIns="0" rIns="0" bIns="0" rtlCol="0"/>
            <a:lstStyle/>
            <a:p>
              <a:endParaRPr/>
            </a:p>
          </p:txBody>
        </p:sp>
        <p:sp>
          <p:nvSpPr>
            <p:cNvPr id="47" name="object 101">
              <a:extLst>
                <a:ext uri="{FF2B5EF4-FFF2-40B4-BE49-F238E27FC236}">
                  <a16:creationId xmlns:a16="http://schemas.microsoft.com/office/drawing/2014/main" id="{7F8AB3EF-7973-4E1C-B7C5-EC5BF39F793E}"/>
                </a:ext>
              </a:extLst>
            </p:cNvPr>
            <p:cNvSpPr/>
            <p:nvPr/>
          </p:nvSpPr>
          <p:spPr>
            <a:xfrm>
              <a:off x="4178928" y="5691963"/>
              <a:ext cx="267970" cy="909319"/>
            </a:xfrm>
            <a:custGeom>
              <a:avLst/>
              <a:gdLst/>
              <a:ahLst/>
              <a:cxnLst/>
              <a:rect l="l" t="t" r="r" b="b"/>
              <a:pathLst>
                <a:path w="267970" h="909320">
                  <a:moveTo>
                    <a:pt x="267477" y="0"/>
                  </a:moveTo>
                  <a:lnTo>
                    <a:pt x="0" y="0"/>
                  </a:lnTo>
                  <a:lnTo>
                    <a:pt x="0" y="909307"/>
                  </a:lnTo>
                  <a:lnTo>
                    <a:pt x="267477" y="909307"/>
                  </a:lnTo>
                  <a:lnTo>
                    <a:pt x="267477" y="0"/>
                  </a:lnTo>
                  <a:close/>
                </a:path>
              </a:pathLst>
            </a:custGeom>
            <a:solidFill>
              <a:srgbClr val="00008F"/>
            </a:solidFill>
          </p:spPr>
          <p:txBody>
            <a:bodyPr wrap="square" lIns="0" tIns="0" rIns="0" bIns="0" rtlCol="0"/>
            <a:lstStyle/>
            <a:p>
              <a:endParaRPr/>
            </a:p>
          </p:txBody>
        </p:sp>
        <p:sp>
          <p:nvSpPr>
            <p:cNvPr id="48" name="object 102">
              <a:extLst>
                <a:ext uri="{FF2B5EF4-FFF2-40B4-BE49-F238E27FC236}">
                  <a16:creationId xmlns:a16="http://schemas.microsoft.com/office/drawing/2014/main" id="{01CF6267-9BEB-4118-9C0E-6D2CF3E62033}"/>
                </a:ext>
              </a:extLst>
            </p:cNvPr>
            <p:cNvSpPr/>
            <p:nvPr/>
          </p:nvSpPr>
          <p:spPr>
            <a:xfrm>
              <a:off x="4178928" y="5691989"/>
              <a:ext cx="267970" cy="909319"/>
            </a:xfrm>
            <a:custGeom>
              <a:avLst/>
              <a:gdLst/>
              <a:ahLst/>
              <a:cxnLst/>
              <a:rect l="l" t="t" r="r" b="b"/>
              <a:pathLst>
                <a:path w="267970" h="909320">
                  <a:moveTo>
                    <a:pt x="0" y="909281"/>
                  </a:moveTo>
                  <a:lnTo>
                    <a:pt x="0" y="0"/>
                  </a:lnTo>
                  <a:lnTo>
                    <a:pt x="267503" y="0"/>
                  </a:lnTo>
                  <a:lnTo>
                    <a:pt x="267503" y="909281"/>
                  </a:lnTo>
                  <a:lnTo>
                    <a:pt x="0" y="909281"/>
                  </a:lnTo>
                </a:path>
              </a:pathLst>
            </a:custGeom>
            <a:ln w="3175">
              <a:solidFill>
                <a:srgbClr val="000000"/>
              </a:solidFill>
            </a:ln>
          </p:spPr>
          <p:txBody>
            <a:bodyPr wrap="square" lIns="0" tIns="0" rIns="0" bIns="0" rtlCol="0"/>
            <a:lstStyle/>
            <a:p>
              <a:endParaRPr/>
            </a:p>
          </p:txBody>
        </p:sp>
        <p:sp>
          <p:nvSpPr>
            <p:cNvPr id="49" name="object 103">
              <a:extLst>
                <a:ext uri="{FF2B5EF4-FFF2-40B4-BE49-F238E27FC236}">
                  <a16:creationId xmlns:a16="http://schemas.microsoft.com/office/drawing/2014/main" id="{84C38075-01A8-4E33-B357-C581A0272E12}"/>
                </a:ext>
              </a:extLst>
            </p:cNvPr>
            <p:cNvSpPr/>
            <p:nvPr/>
          </p:nvSpPr>
          <p:spPr>
            <a:xfrm>
              <a:off x="4446432" y="4723988"/>
              <a:ext cx="262255" cy="1877695"/>
            </a:xfrm>
            <a:custGeom>
              <a:avLst/>
              <a:gdLst/>
              <a:ahLst/>
              <a:cxnLst/>
              <a:rect l="l" t="t" r="r" b="b"/>
              <a:pathLst>
                <a:path w="262254" h="1877695">
                  <a:moveTo>
                    <a:pt x="262182" y="0"/>
                  </a:moveTo>
                  <a:lnTo>
                    <a:pt x="0" y="0"/>
                  </a:lnTo>
                  <a:lnTo>
                    <a:pt x="0" y="1877282"/>
                  </a:lnTo>
                  <a:lnTo>
                    <a:pt x="262182" y="1877282"/>
                  </a:lnTo>
                  <a:lnTo>
                    <a:pt x="262182" y="0"/>
                  </a:lnTo>
                  <a:close/>
                </a:path>
              </a:pathLst>
            </a:custGeom>
            <a:solidFill>
              <a:srgbClr val="00008F"/>
            </a:solidFill>
          </p:spPr>
          <p:txBody>
            <a:bodyPr wrap="square" lIns="0" tIns="0" rIns="0" bIns="0" rtlCol="0"/>
            <a:lstStyle/>
            <a:p>
              <a:endParaRPr/>
            </a:p>
          </p:txBody>
        </p:sp>
        <p:sp>
          <p:nvSpPr>
            <p:cNvPr id="50" name="object 104">
              <a:extLst>
                <a:ext uri="{FF2B5EF4-FFF2-40B4-BE49-F238E27FC236}">
                  <a16:creationId xmlns:a16="http://schemas.microsoft.com/office/drawing/2014/main" id="{DC548A66-2B31-441B-B456-2FDBDABE9104}"/>
                </a:ext>
              </a:extLst>
            </p:cNvPr>
            <p:cNvSpPr/>
            <p:nvPr/>
          </p:nvSpPr>
          <p:spPr>
            <a:xfrm>
              <a:off x="4446432" y="4724014"/>
              <a:ext cx="262255" cy="1877695"/>
            </a:xfrm>
            <a:custGeom>
              <a:avLst/>
              <a:gdLst/>
              <a:ahLst/>
              <a:cxnLst/>
              <a:rect l="l" t="t" r="r" b="b"/>
              <a:pathLst>
                <a:path w="262254" h="1877695">
                  <a:moveTo>
                    <a:pt x="0" y="1877256"/>
                  </a:moveTo>
                  <a:lnTo>
                    <a:pt x="0" y="0"/>
                  </a:lnTo>
                  <a:lnTo>
                    <a:pt x="262182" y="0"/>
                  </a:lnTo>
                  <a:lnTo>
                    <a:pt x="262182" y="1877256"/>
                  </a:lnTo>
                  <a:lnTo>
                    <a:pt x="0" y="1877256"/>
                  </a:lnTo>
                </a:path>
              </a:pathLst>
            </a:custGeom>
            <a:ln w="3175">
              <a:solidFill>
                <a:srgbClr val="000000"/>
              </a:solidFill>
            </a:ln>
          </p:spPr>
          <p:txBody>
            <a:bodyPr wrap="square" lIns="0" tIns="0" rIns="0" bIns="0" rtlCol="0"/>
            <a:lstStyle/>
            <a:p>
              <a:endParaRPr/>
            </a:p>
          </p:txBody>
        </p:sp>
        <p:sp>
          <p:nvSpPr>
            <p:cNvPr id="51" name="object 105">
              <a:extLst>
                <a:ext uri="{FF2B5EF4-FFF2-40B4-BE49-F238E27FC236}">
                  <a16:creationId xmlns:a16="http://schemas.microsoft.com/office/drawing/2014/main" id="{89084A54-4686-4FA4-AE1D-B0014A6652EC}"/>
                </a:ext>
              </a:extLst>
            </p:cNvPr>
            <p:cNvSpPr/>
            <p:nvPr/>
          </p:nvSpPr>
          <p:spPr>
            <a:xfrm>
              <a:off x="4708614" y="4483285"/>
              <a:ext cx="267970" cy="2118360"/>
            </a:xfrm>
            <a:custGeom>
              <a:avLst/>
              <a:gdLst/>
              <a:ahLst/>
              <a:cxnLst/>
              <a:rect l="l" t="t" r="r" b="b"/>
              <a:pathLst>
                <a:path w="267970" h="2118359">
                  <a:moveTo>
                    <a:pt x="267477" y="0"/>
                  </a:moveTo>
                  <a:lnTo>
                    <a:pt x="0" y="0"/>
                  </a:lnTo>
                  <a:lnTo>
                    <a:pt x="0" y="2117985"/>
                  </a:lnTo>
                  <a:lnTo>
                    <a:pt x="267477" y="2117985"/>
                  </a:lnTo>
                  <a:lnTo>
                    <a:pt x="267477" y="0"/>
                  </a:lnTo>
                  <a:close/>
                </a:path>
              </a:pathLst>
            </a:custGeom>
            <a:solidFill>
              <a:srgbClr val="00008F"/>
            </a:solidFill>
          </p:spPr>
          <p:txBody>
            <a:bodyPr wrap="square" lIns="0" tIns="0" rIns="0" bIns="0" rtlCol="0"/>
            <a:lstStyle/>
            <a:p>
              <a:endParaRPr/>
            </a:p>
          </p:txBody>
        </p:sp>
        <p:sp>
          <p:nvSpPr>
            <p:cNvPr id="52" name="object 106">
              <a:extLst>
                <a:ext uri="{FF2B5EF4-FFF2-40B4-BE49-F238E27FC236}">
                  <a16:creationId xmlns:a16="http://schemas.microsoft.com/office/drawing/2014/main" id="{83E6A12C-FA07-45E5-B800-93375C224807}"/>
                </a:ext>
              </a:extLst>
            </p:cNvPr>
            <p:cNvSpPr/>
            <p:nvPr/>
          </p:nvSpPr>
          <p:spPr>
            <a:xfrm>
              <a:off x="4708614" y="4483311"/>
              <a:ext cx="267970" cy="2118360"/>
            </a:xfrm>
            <a:custGeom>
              <a:avLst/>
              <a:gdLst/>
              <a:ahLst/>
              <a:cxnLst/>
              <a:rect l="l" t="t" r="r" b="b"/>
              <a:pathLst>
                <a:path w="267970" h="2118359">
                  <a:moveTo>
                    <a:pt x="0" y="2117959"/>
                  </a:moveTo>
                  <a:lnTo>
                    <a:pt x="0" y="0"/>
                  </a:lnTo>
                  <a:lnTo>
                    <a:pt x="267452" y="0"/>
                  </a:lnTo>
                  <a:lnTo>
                    <a:pt x="267452" y="2117959"/>
                  </a:lnTo>
                  <a:lnTo>
                    <a:pt x="0" y="2117959"/>
                  </a:lnTo>
                </a:path>
              </a:pathLst>
            </a:custGeom>
            <a:ln w="3175">
              <a:solidFill>
                <a:srgbClr val="000000"/>
              </a:solidFill>
            </a:ln>
          </p:spPr>
          <p:txBody>
            <a:bodyPr wrap="square" lIns="0" tIns="0" rIns="0" bIns="0" rtlCol="0"/>
            <a:lstStyle/>
            <a:p>
              <a:endParaRPr/>
            </a:p>
          </p:txBody>
        </p:sp>
        <p:sp>
          <p:nvSpPr>
            <p:cNvPr id="53" name="object 107">
              <a:extLst>
                <a:ext uri="{FF2B5EF4-FFF2-40B4-BE49-F238E27FC236}">
                  <a16:creationId xmlns:a16="http://schemas.microsoft.com/office/drawing/2014/main" id="{BFA12895-7918-4345-8A3F-192F2F29FF87}"/>
                </a:ext>
              </a:extLst>
            </p:cNvPr>
            <p:cNvSpPr/>
            <p:nvPr/>
          </p:nvSpPr>
          <p:spPr>
            <a:xfrm>
              <a:off x="4976066" y="5023514"/>
              <a:ext cx="262255" cy="1577975"/>
            </a:xfrm>
            <a:custGeom>
              <a:avLst/>
              <a:gdLst/>
              <a:ahLst/>
              <a:cxnLst/>
              <a:rect l="l" t="t" r="r" b="b"/>
              <a:pathLst>
                <a:path w="262254" h="1577975">
                  <a:moveTo>
                    <a:pt x="262053" y="0"/>
                  </a:moveTo>
                  <a:lnTo>
                    <a:pt x="0" y="0"/>
                  </a:lnTo>
                  <a:lnTo>
                    <a:pt x="0" y="1577756"/>
                  </a:lnTo>
                  <a:lnTo>
                    <a:pt x="262053" y="1577756"/>
                  </a:lnTo>
                  <a:lnTo>
                    <a:pt x="262053" y="0"/>
                  </a:lnTo>
                  <a:close/>
                </a:path>
              </a:pathLst>
            </a:custGeom>
            <a:solidFill>
              <a:srgbClr val="00008F"/>
            </a:solidFill>
          </p:spPr>
          <p:txBody>
            <a:bodyPr wrap="square" lIns="0" tIns="0" rIns="0" bIns="0" rtlCol="0"/>
            <a:lstStyle/>
            <a:p>
              <a:endParaRPr/>
            </a:p>
          </p:txBody>
        </p:sp>
        <p:sp>
          <p:nvSpPr>
            <p:cNvPr id="54" name="object 108">
              <a:extLst>
                <a:ext uri="{FF2B5EF4-FFF2-40B4-BE49-F238E27FC236}">
                  <a16:creationId xmlns:a16="http://schemas.microsoft.com/office/drawing/2014/main" id="{EB78CB0E-BB43-4C65-9B6B-290CD0E734D8}"/>
                </a:ext>
              </a:extLst>
            </p:cNvPr>
            <p:cNvSpPr/>
            <p:nvPr/>
          </p:nvSpPr>
          <p:spPr>
            <a:xfrm>
              <a:off x="4976066" y="5023539"/>
              <a:ext cx="262255" cy="1577975"/>
            </a:xfrm>
            <a:custGeom>
              <a:avLst/>
              <a:gdLst/>
              <a:ahLst/>
              <a:cxnLst/>
              <a:rect l="l" t="t" r="r" b="b"/>
              <a:pathLst>
                <a:path w="262254" h="1577975">
                  <a:moveTo>
                    <a:pt x="0" y="1577731"/>
                  </a:moveTo>
                  <a:lnTo>
                    <a:pt x="0" y="0"/>
                  </a:lnTo>
                  <a:lnTo>
                    <a:pt x="262079" y="0"/>
                  </a:lnTo>
                  <a:lnTo>
                    <a:pt x="262079" y="1577731"/>
                  </a:lnTo>
                  <a:lnTo>
                    <a:pt x="0" y="1577731"/>
                  </a:lnTo>
                </a:path>
              </a:pathLst>
            </a:custGeom>
            <a:ln w="3175">
              <a:solidFill>
                <a:srgbClr val="000000"/>
              </a:solidFill>
            </a:ln>
          </p:spPr>
          <p:txBody>
            <a:bodyPr wrap="square" lIns="0" tIns="0" rIns="0" bIns="0" rtlCol="0"/>
            <a:lstStyle/>
            <a:p>
              <a:endParaRPr/>
            </a:p>
          </p:txBody>
        </p:sp>
        <p:sp>
          <p:nvSpPr>
            <p:cNvPr id="55" name="object 109">
              <a:extLst>
                <a:ext uri="{FF2B5EF4-FFF2-40B4-BE49-F238E27FC236}">
                  <a16:creationId xmlns:a16="http://schemas.microsoft.com/office/drawing/2014/main" id="{D1BC7005-2914-422C-89C0-C7100195DD29}"/>
                </a:ext>
              </a:extLst>
            </p:cNvPr>
            <p:cNvSpPr/>
            <p:nvPr/>
          </p:nvSpPr>
          <p:spPr>
            <a:xfrm>
              <a:off x="5238146" y="5387175"/>
              <a:ext cx="262255" cy="1214120"/>
            </a:xfrm>
            <a:custGeom>
              <a:avLst/>
              <a:gdLst/>
              <a:ahLst/>
              <a:cxnLst/>
              <a:rect l="l" t="t" r="r" b="b"/>
              <a:pathLst>
                <a:path w="262254" h="1214120">
                  <a:moveTo>
                    <a:pt x="262182" y="0"/>
                  </a:moveTo>
                  <a:lnTo>
                    <a:pt x="0" y="0"/>
                  </a:lnTo>
                  <a:lnTo>
                    <a:pt x="0" y="1214095"/>
                  </a:lnTo>
                  <a:lnTo>
                    <a:pt x="262182" y="1214095"/>
                  </a:lnTo>
                  <a:lnTo>
                    <a:pt x="262182" y="0"/>
                  </a:lnTo>
                  <a:close/>
                </a:path>
              </a:pathLst>
            </a:custGeom>
            <a:solidFill>
              <a:srgbClr val="00008F"/>
            </a:solidFill>
          </p:spPr>
          <p:txBody>
            <a:bodyPr wrap="square" lIns="0" tIns="0" rIns="0" bIns="0" rtlCol="0"/>
            <a:lstStyle/>
            <a:p>
              <a:endParaRPr/>
            </a:p>
          </p:txBody>
        </p:sp>
        <p:sp>
          <p:nvSpPr>
            <p:cNvPr id="56" name="object 110">
              <a:extLst>
                <a:ext uri="{FF2B5EF4-FFF2-40B4-BE49-F238E27FC236}">
                  <a16:creationId xmlns:a16="http://schemas.microsoft.com/office/drawing/2014/main" id="{022394C2-7069-4DCD-B8DE-9AEBDACF75EB}"/>
                </a:ext>
              </a:extLst>
            </p:cNvPr>
            <p:cNvSpPr/>
            <p:nvPr/>
          </p:nvSpPr>
          <p:spPr>
            <a:xfrm>
              <a:off x="5238146" y="5387200"/>
              <a:ext cx="262255" cy="1214120"/>
            </a:xfrm>
            <a:custGeom>
              <a:avLst/>
              <a:gdLst/>
              <a:ahLst/>
              <a:cxnLst/>
              <a:rect l="l" t="t" r="r" b="b"/>
              <a:pathLst>
                <a:path w="262254" h="1214120">
                  <a:moveTo>
                    <a:pt x="0" y="1214069"/>
                  </a:moveTo>
                  <a:lnTo>
                    <a:pt x="0" y="0"/>
                  </a:lnTo>
                  <a:lnTo>
                    <a:pt x="262182" y="0"/>
                  </a:lnTo>
                  <a:lnTo>
                    <a:pt x="262182" y="1214069"/>
                  </a:lnTo>
                  <a:lnTo>
                    <a:pt x="0" y="1214069"/>
                  </a:lnTo>
                </a:path>
              </a:pathLst>
            </a:custGeom>
            <a:ln w="3175">
              <a:solidFill>
                <a:srgbClr val="000000"/>
              </a:solidFill>
            </a:ln>
          </p:spPr>
          <p:txBody>
            <a:bodyPr wrap="square" lIns="0" tIns="0" rIns="0" bIns="0" rtlCol="0"/>
            <a:lstStyle/>
            <a:p>
              <a:endParaRPr/>
            </a:p>
          </p:txBody>
        </p:sp>
        <p:sp>
          <p:nvSpPr>
            <p:cNvPr id="57" name="object 111">
              <a:extLst>
                <a:ext uri="{FF2B5EF4-FFF2-40B4-BE49-F238E27FC236}">
                  <a16:creationId xmlns:a16="http://schemas.microsoft.com/office/drawing/2014/main" id="{DA7452F7-CC80-4819-A424-1A0695AA291D}"/>
                </a:ext>
              </a:extLst>
            </p:cNvPr>
            <p:cNvSpPr/>
            <p:nvPr/>
          </p:nvSpPr>
          <p:spPr>
            <a:xfrm>
              <a:off x="5500328" y="4659749"/>
              <a:ext cx="267970" cy="1941830"/>
            </a:xfrm>
            <a:custGeom>
              <a:avLst/>
              <a:gdLst/>
              <a:ahLst/>
              <a:cxnLst/>
              <a:rect l="l" t="t" r="r" b="b"/>
              <a:pathLst>
                <a:path w="267970" h="1941829">
                  <a:moveTo>
                    <a:pt x="267477" y="0"/>
                  </a:moveTo>
                  <a:lnTo>
                    <a:pt x="0" y="0"/>
                  </a:lnTo>
                  <a:lnTo>
                    <a:pt x="0" y="1941521"/>
                  </a:lnTo>
                  <a:lnTo>
                    <a:pt x="267477" y="1941521"/>
                  </a:lnTo>
                  <a:lnTo>
                    <a:pt x="267477" y="0"/>
                  </a:lnTo>
                  <a:close/>
                </a:path>
              </a:pathLst>
            </a:custGeom>
            <a:solidFill>
              <a:srgbClr val="00008F"/>
            </a:solidFill>
          </p:spPr>
          <p:txBody>
            <a:bodyPr wrap="square" lIns="0" tIns="0" rIns="0" bIns="0" rtlCol="0"/>
            <a:lstStyle/>
            <a:p>
              <a:endParaRPr/>
            </a:p>
          </p:txBody>
        </p:sp>
        <p:sp>
          <p:nvSpPr>
            <p:cNvPr id="58" name="object 112">
              <a:extLst>
                <a:ext uri="{FF2B5EF4-FFF2-40B4-BE49-F238E27FC236}">
                  <a16:creationId xmlns:a16="http://schemas.microsoft.com/office/drawing/2014/main" id="{8AC88904-FFA0-49DB-8705-FF1AAA455EF0}"/>
                </a:ext>
              </a:extLst>
            </p:cNvPr>
            <p:cNvSpPr/>
            <p:nvPr/>
          </p:nvSpPr>
          <p:spPr>
            <a:xfrm>
              <a:off x="5500328" y="4659775"/>
              <a:ext cx="267970" cy="1941830"/>
            </a:xfrm>
            <a:custGeom>
              <a:avLst/>
              <a:gdLst/>
              <a:ahLst/>
              <a:cxnLst/>
              <a:rect l="l" t="t" r="r" b="b"/>
              <a:pathLst>
                <a:path w="267970" h="1941829">
                  <a:moveTo>
                    <a:pt x="0" y="1941495"/>
                  </a:moveTo>
                  <a:lnTo>
                    <a:pt x="0" y="0"/>
                  </a:lnTo>
                  <a:lnTo>
                    <a:pt x="267452" y="0"/>
                  </a:lnTo>
                  <a:lnTo>
                    <a:pt x="267452" y="1941495"/>
                  </a:lnTo>
                  <a:lnTo>
                    <a:pt x="0" y="1941495"/>
                  </a:lnTo>
                </a:path>
              </a:pathLst>
            </a:custGeom>
            <a:ln w="3175">
              <a:solidFill>
                <a:srgbClr val="000000"/>
              </a:solidFill>
            </a:ln>
          </p:spPr>
          <p:txBody>
            <a:bodyPr wrap="square" lIns="0" tIns="0" rIns="0" bIns="0" rtlCol="0"/>
            <a:lstStyle/>
            <a:p>
              <a:endParaRPr/>
            </a:p>
          </p:txBody>
        </p:sp>
        <p:sp>
          <p:nvSpPr>
            <p:cNvPr id="59" name="object 113">
              <a:extLst>
                <a:ext uri="{FF2B5EF4-FFF2-40B4-BE49-F238E27FC236}">
                  <a16:creationId xmlns:a16="http://schemas.microsoft.com/office/drawing/2014/main" id="{F268B0C4-1925-404D-A71E-BDA724715B83}"/>
                </a:ext>
              </a:extLst>
            </p:cNvPr>
            <p:cNvSpPr/>
            <p:nvPr/>
          </p:nvSpPr>
          <p:spPr>
            <a:xfrm>
              <a:off x="5767780" y="5991488"/>
              <a:ext cx="262255" cy="610235"/>
            </a:xfrm>
            <a:custGeom>
              <a:avLst/>
              <a:gdLst/>
              <a:ahLst/>
              <a:cxnLst/>
              <a:rect l="l" t="t" r="r" b="b"/>
              <a:pathLst>
                <a:path w="262254" h="610234">
                  <a:moveTo>
                    <a:pt x="262182" y="0"/>
                  </a:moveTo>
                  <a:lnTo>
                    <a:pt x="0" y="0"/>
                  </a:lnTo>
                  <a:lnTo>
                    <a:pt x="0" y="609782"/>
                  </a:lnTo>
                  <a:lnTo>
                    <a:pt x="262182" y="609782"/>
                  </a:lnTo>
                  <a:lnTo>
                    <a:pt x="262182" y="0"/>
                  </a:lnTo>
                  <a:close/>
                </a:path>
              </a:pathLst>
            </a:custGeom>
            <a:solidFill>
              <a:srgbClr val="00008F"/>
            </a:solidFill>
          </p:spPr>
          <p:txBody>
            <a:bodyPr wrap="square" lIns="0" tIns="0" rIns="0" bIns="0" rtlCol="0"/>
            <a:lstStyle/>
            <a:p>
              <a:endParaRPr/>
            </a:p>
          </p:txBody>
        </p:sp>
        <p:sp>
          <p:nvSpPr>
            <p:cNvPr id="60" name="object 114">
              <a:extLst>
                <a:ext uri="{FF2B5EF4-FFF2-40B4-BE49-F238E27FC236}">
                  <a16:creationId xmlns:a16="http://schemas.microsoft.com/office/drawing/2014/main" id="{2A6DAA2F-27CF-4231-820D-F1BFD2269820}"/>
                </a:ext>
              </a:extLst>
            </p:cNvPr>
            <p:cNvSpPr/>
            <p:nvPr/>
          </p:nvSpPr>
          <p:spPr>
            <a:xfrm>
              <a:off x="5767780" y="5991514"/>
              <a:ext cx="262255" cy="610235"/>
            </a:xfrm>
            <a:custGeom>
              <a:avLst/>
              <a:gdLst/>
              <a:ahLst/>
              <a:cxnLst/>
              <a:rect l="l" t="t" r="r" b="b"/>
              <a:pathLst>
                <a:path w="262254" h="610234">
                  <a:moveTo>
                    <a:pt x="0" y="609756"/>
                  </a:moveTo>
                  <a:lnTo>
                    <a:pt x="0" y="0"/>
                  </a:lnTo>
                  <a:lnTo>
                    <a:pt x="262182" y="0"/>
                  </a:lnTo>
                  <a:lnTo>
                    <a:pt x="262182" y="609756"/>
                  </a:lnTo>
                  <a:lnTo>
                    <a:pt x="0" y="609756"/>
                  </a:lnTo>
                </a:path>
              </a:pathLst>
            </a:custGeom>
            <a:ln w="3175">
              <a:solidFill>
                <a:srgbClr val="000000"/>
              </a:solidFill>
            </a:ln>
          </p:spPr>
          <p:txBody>
            <a:bodyPr wrap="square" lIns="0" tIns="0" rIns="0" bIns="0" rtlCol="0"/>
            <a:lstStyle/>
            <a:p>
              <a:endParaRPr/>
            </a:p>
          </p:txBody>
        </p:sp>
      </p:grpSp>
      <p:sp>
        <p:nvSpPr>
          <p:cNvPr id="3" name="Rectangle 2">
            <a:extLst>
              <a:ext uri="{FF2B5EF4-FFF2-40B4-BE49-F238E27FC236}">
                <a16:creationId xmlns:a16="http://schemas.microsoft.com/office/drawing/2014/main" id="{AECFB9DC-3CC8-45C8-A19B-DA2AAACB363C}"/>
              </a:ext>
            </a:extLst>
          </p:cNvPr>
          <p:cNvSpPr/>
          <p:nvPr/>
        </p:nvSpPr>
        <p:spPr>
          <a:xfrm>
            <a:off x="1856500" y="5098632"/>
            <a:ext cx="5430999" cy="646331"/>
          </a:xfrm>
          <a:prstGeom prst="rect">
            <a:avLst/>
          </a:prstGeom>
        </p:spPr>
        <p:txBody>
          <a:bodyPr wrap="square">
            <a:spAutoFit/>
          </a:bodyPr>
          <a:lstStyle/>
          <a:p>
            <a:pPr marL="355600" marR="998855" indent="-342900">
              <a:lnSpc>
                <a:spcPct val="100000"/>
              </a:lnSpc>
              <a:spcBef>
                <a:spcPts val="105"/>
              </a:spcBef>
              <a:buFont typeface="Arial"/>
              <a:buChar char="•"/>
              <a:tabLst>
                <a:tab pos="354965" algn="l"/>
                <a:tab pos="355600" algn="l"/>
              </a:tabLst>
            </a:pPr>
            <a:r>
              <a:rPr lang="en-US" spc="-5" dirty="0">
                <a:latin typeface="Calibri"/>
                <a:cs typeface="Calibri"/>
              </a:rPr>
              <a:t>Assign </a:t>
            </a:r>
            <a:r>
              <a:rPr lang="en-US" dirty="0">
                <a:latin typeface="Calibri"/>
                <a:cs typeface="Calibri"/>
              </a:rPr>
              <a:t>the </a:t>
            </a:r>
            <a:r>
              <a:rPr lang="en-US" b="1" spc="-5" dirty="0">
                <a:solidFill>
                  <a:srgbClr val="FF0000"/>
                </a:solidFill>
                <a:latin typeface="Calibri"/>
                <a:cs typeface="Calibri"/>
              </a:rPr>
              <a:t>dominant </a:t>
            </a:r>
            <a:r>
              <a:rPr lang="en-US" b="1" spc="-10" dirty="0">
                <a:solidFill>
                  <a:srgbClr val="FF0000"/>
                </a:solidFill>
                <a:latin typeface="Calibri"/>
                <a:cs typeface="Calibri"/>
              </a:rPr>
              <a:t>orientation </a:t>
            </a:r>
            <a:r>
              <a:rPr lang="en-US" dirty="0">
                <a:latin typeface="Calibri"/>
                <a:cs typeface="Calibri"/>
              </a:rPr>
              <a:t>as the </a:t>
            </a:r>
            <a:r>
              <a:rPr lang="en-US" spc="-710" dirty="0">
                <a:latin typeface="Calibri"/>
                <a:cs typeface="Calibri"/>
              </a:rPr>
              <a:t> </a:t>
            </a:r>
            <a:r>
              <a:rPr lang="en-US" spc="-15" dirty="0">
                <a:latin typeface="Calibri"/>
                <a:cs typeface="Calibri"/>
              </a:rPr>
              <a:t>orientation</a:t>
            </a:r>
            <a:r>
              <a:rPr lang="en-US" spc="-10" dirty="0">
                <a:latin typeface="Calibri"/>
                <a:cs typeface="Calibri"/>
              </a:rPr>
              <a:t> </a:t>
            </a:r>
            <a:r>
              <a:rPr lang="en-US" dirty="0">
                <a:latin typeface="Calibri"/>
                <a:cs typeface="Calibri"/>
              </a:rPr>
              <a:t>of</a:t>
            </a:r>
            <a:r>
              <a:rPr lang="en-US" spc="-15" dirty="0">
                <a:latin typeface="Calibri"/>
                <a:cs typeface="Calibri"/>
              </a:rPr>
              <a:t> </a:t>
            </a:r>
            <a:r>
              <a:rPr lang="en-US" dirty="0">
                <a:latin typeface="Calibri"/>
                <a:cs typeface="Calibri"/>
              </a:rPr>
              <a:t>the</a:t>
            </a:r>
            <a:r>
              <a:rPr lang="en-US" spc="-10" dirty="0">
                <a:latin typeface="Calibri"/>
                <a:cs typeface="Calibri"/>
              </a:rPr>
              <a:t> </a:t>
            </a:r>
            <a:r>
              <a:rPr lang="en-US" spc="-20" dirty="0">
                <a:latin typeface="Calibri"/>
                <a:cs typeface="Calibri"/>
              </a:rPr>
              <a:t>keypoint.</a:t>
            </a:r>
            <a:endParaRPr lang="en-US" dirty="0">
              <a:latin typeface="Calibri"/>
              <a:cs typeface="Calibri"/>
            </a:endParaRPr>
          </a:p>
        </p:txBody>
      </p:sp>
    </p:spTree>
    <p:extLst>
      <p:ext uri="{BB962C8B-B14F-4D97-AF65-F5344CB8AC3E}">
        <p14:creationId xmlns:p14="http://schemas.microsoft.com/office/powerpoint/2010/main" val="2390980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762000"/>
          </a:xfrm>
        </p:spPr>
        <p:txBody>
          <a:bodyPr>
            <a:normAutofit fontScale="90000"/>
          </a:bodyPr>
          <a:lstStyle/>
          <a:p>
            <a:r>
              <a:rPr lang="en-US" sz="4000" dirty="0" err="1">
                <a:solidFill>
                  <a:srgbClr val="FF0000"/>
                </a:solidFill>
              </a:rPr>
              <a:t>Keypoint</a:t>
            </a:r>
            <a:r>
              <a:rPr lang="en-US" sz="4000" dirty="0">
                <a:solidFill>
                  <a:srgbClr val="FF0000"/>
                </a:solidFill>
              </a:rPr>
              <a:t> descriptor :</a:t>
            </a:r>
            <a:br>
              <a:rPr lang="en-US" sz="4000" dirty="0">
                <a:solidFill>
                  <a:srgbClr val="FF0000"/>
                </a:solidFill>
              </a:rPr>
            </a:br>
            <a:br>
              <a:rPr lang="en-US" sz="4000" dirty="0">
                <a:solidFill>
                  <a:srgbClr val="FF0000"/>
                </a:solidFill>
              </a:rPr>
            </a:br>
            <a:endParaRPr lang="en-US" sz="4000" dirty="0">
              <a:solidFill>
                <a:srgbClr val="FF0000"/>
              </a:solidFill>
            </a:endParaRPr>
          </a:p>
        </p:txBody>
      </p:sp>
      <p:sp>
        <p:nvSpPr>
          <p:cNvPr id="3" name="Content Placeholder 2"/>
          <p:cNvSpPr>
            <a:spLocks noGrp="1"/>
          </p:cNvSpPr>
          <p:nvPr>
            <p:ph idx="1"/>
          </p:nvPr>
        </p:nvSpPr>
        <p:spPr>
          <a:xfrm>
            <a:off x="457200" y="1143000"/>
            <a:ext cx="8153400" cy="5178552"/>
          </a:xfrm>
        </p:spPr>
        <p:txBody>
          <a:bodyPr numCol="1">
            <a:noAutofit/>
          </a:bodyPr>
          <a:lstStyle/>
          <a:p>
            <a:pPr algn="just">
              <a:buFont typeface="Wingdings" panose="05000000000000000000" pitchFamily="2" charset="2"/>
              <a:buChar char="Ø"/>
            </a:pPr>
            <a:r>
              <a:rPr lang="en-US" sz="2400" dirty="0">
                <a:latin typeface="Times New Roman" pitchFamily="18" charset="0"/>
                <a:cs typeface="Times New Roman" pitchFamily="18" charset="0"/>
              </a:rPr>
              <a:t>A descriptor is created using the orientation bin histogram represented as a vector, forming </a:t>
            </a:r>
            <a:r>
              <a:rPr lang="en-US" sz="2400" dirty="0" err="1">
                <a:latin typeface="Times New Roman" pitchFamily="18" charset="0"/>
                <a:cs typeface="Times New Roman" pitchFamily="18" charset="0"/>
              </a:rPr>
              <a:t>keypoint</a:t>
            </a:r>
            <a:r>
              <a:rPr lang="en-US" sz="2400" dirty="0">
                <a:latin typeface="Times New Roman" pitchFamily="18" charset="0"/>
                <a:cs typeface="Times New Roman" pitchFamily="18" charset="0"/>
              </a:rPr>
              <a:t> descriptor along with some measurements to achieve robustness. Once the descriptor is created it can be used to identify an object in another image by comparing this descriptor with target image’s descriptor.</a:t>
            </a:r>
          </a:p>
          <a:p>
            <a:pPr algn="just">
              <a:buFont typeface="Wingdings" panose="05000000000000000000" pitchFamily="2" charset="2"/>
              <a:buChar char="Ø"/>
            </a:pPr>
            <a:r>
              <a:rPr lang="en-US" sz="2400" dirty="0">
                <a:latin typeface="Times New Roman" pitchFamily="18" charset="0"/>
                <a:cs typeface="Times New Roman" pitchFamily="18" charset="0"/>
              </a:rPr>
              <a:t> Usually the matching process take into account the nearest </a:t>
            </a:r>
            <a:r>
              <a:rPr lang="en-US" sz="2400" dirty="0" err="1">
                <a:latin typeface="Times New Roman" pitchFamily="18" charset="0"/>
                <a:cs typeface="Times New Roman" pitchFamily="18" charset="0"/>
              </a:rPr>
              <a:t>neighbour</a:t>
            </a:r>
            <a:r>
              <a:rPr lang="en-US" sz="2400" dirty="0">
                <a:latin typeface="Times New Roman" pitchFamily="18" charset="0"/>
                <a:cs typeface="Times New Roman" pitchFamily="18" charset="0"/>
              </a:rPr>
              <a:t>, but sometimes the second-closest match is closer than the nearest match due to noise.</a:t>
            </a:r>
          </a:p>
          <a:p>
            <a:pPr algn="just">
              <a:buFont typeface="Wingdings" panose="05000000000000000000" pitchFamily="2" charset="2"/>
              <a:buChar char="Ø"/>
            </a:pPr>
            <a:r>
              <a:rPr lang="en-US" sz="2400" dirty="0">
                <a:latin typeface="Times New Roman" pitchFamily="18" charset="0"/>
                <a:cs typeface="Times New Roman" pitchFamily="18" charset="0"/>
              </a:rPr>
              <a:t>Hence, a ratio between the closest and the second-closest distance is taken and if it’s greater than 0.8 they are rejected. </a:t>
            </a:r>
          </a:p>
          <a:p>
            <a:pPr marL="0" indent="0">
              <a:buNone/>
            </a:pPr>
            <a:endParaRPr lang="en-US" dirty="0">
              <a:latin typeface="Times New Roman" pitchFamily="18" charset="0"/>
              <a:cs typeface="Times New Roman" pitchFamily="18" charset="0"/>
            </a:endParaRPr>
          </a:p>
          <a:p>
            <a:pPr algn="ctr">
              <a:buNone/>
            </a:pPr>
            <a:r>
              <a:rPr lang="en-US" dirty="0">
                <a:latin typeface="Times New Roman" pitchFamily="18" charset="0"/>
                <a:cs typeface="Times New Roman" pitchFamily="18" charset="0"/>
              </a:rPr>
              <a:t>  </a:t>
            </a: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801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1" y="304800"/>
            <a:ext cx="1754007" cy="707886"/>
          </a:xfrm>
          <a:prstGeom prst="rect">
            <a:avLst/>
          </a:prstGeom>
          <a:noFill/>
        </p:spPr>
        <p:txBody>
          <a:bodyPr wrap="square" rtlCol="0">
            <a:spAutoFit/>
          </a:bodyPr>
          <a:lstStyle/>
          <a:p>
            <a:r>
              <a:rPr lang="en-US" sz="4000" dirty="0">
                <a:solidFill>
                  <a:srgbClr val="FF0000"/>
                </a:solidFill>
                <a:latin typeface="Times New Roman" pitchFamily="18" charset="0"/>
                <a:cs typeface="Times New Roman" pitchFamily="18" charset="0"/>
              </a:rPr>
              <a:t>Insight:</a:t>
            </a:r>
          </a:p>
        </p:txBody>
      </p:sp>
      <p:sp>
        <p:nvSpPr>
          <p:cNvPr id="8" name="TextBox 7"/>
          <p:cNvSpPr txBox="1"/>
          <p:nvPr/>
        </p:nvSpPr>
        <p:spPr>
          <a:xfrm>
            <a:off x="761999" y="707886"/>
            <a:ext cx="7543800" cy="8217634"/>
          </a:xfrm>
          <a:prstGeom prst="rect">
            <a:avLst/>
          </a:prstGeom>
          <a:noFill/>
        </p:spPr>
        <p:txBody>
          <a:bodyPr wrap="square" rtlCol="0">
            <a:spAutoFit/>
          </a:bodyPr>
          <a:lstStyle/>
          <a:p>
            <a:pPr>
              <a:buClr>
                <a:schemeClr val="accent1"/>
              </a:buClr>
            </a:pPr>
            <a:endParaRPr lang="en-US" sz="2400" dirty="0">
              <a:latin typeface="Times New Roman" pitchFamily="18" charset="0"/>
              <a:cs typeface="Times New Roman" pitchFamily="18" charset="0"/>
            </a:endParaRPr>
          </a:p>
          <a:p>
            <a:pPr>
              <a:buClr>
                <a:schemeClr val="accent1"/>
              </a:buClr>
              <a:buFont typeface="Courier New" pitchFamily="49" charset="0"/>
              <a:buChar char="o"/>
            </a:pPr>
            <a:r>
              <a:rPr lang="en-US" sz="2400" dirty="0">
                <a:latin typeface="Times New Roman" pitchFamily="18" charset="0"/>
                <a:cs typeface="Times New Roman" pitchFamily="18" charset="0"/>
              </a:rPr>
              <a:t> Introduction to computer vision.</a:t>
            </a:r>
          </a:p>
          <a:p>
            <a:pPr>
              <a:buClr>
                <a:schemeClr val="accent1"/>
              </a:buClr>
              <a:buFont typeface="Courier New" pitchFamily="49" charset="0"/>
              <a:buChar char="o"/>
            </a:pPr>
            <a:r>
              <a:rPr lang="en-US" sz="2400" dirty="0">
                <a:latin typeface="Times New Roman" pitchFamily="18" charset="0"/>
                <a:cs typeface="Times New Roman" pitchFamily="18" charset="0"/>
              </a:rPr>
              <a:t>  steps in SIFT algorithm </a:t>
            </a:r>
          </a:p>
          <a:p>
            <a:pPr lvl="2">
              <a:buClr>
                <a:schemeClr val="accent1"/>
              </a:buClr>
            </a:pPr>
            <a:r>
              <a:rPr lang="en-IN" sz="2400" dirty="0">
                <a:latin typeface="Times New Roman" pitchFamily="18" charset="0"/>
                <a:cs typeface="Times New Roman" pitchFamily="18" charset="0"/>
              </a:rPr>
              <a:t>•	Scale-space extrema detection</a:t>
            </a:r>
          </a:p>
          <a:p>
            <a:pPr lvl="2">
              <a:buClr>
                <a:schemeClr val="accent1"/>
              </a:buClr>
            </a:pP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Keypoint</a:t>
            </a:r>
            <a:r>
              <a:rPr lang="en-IN" sz="2400" dirty="0">
                <a:latin typeface="Times New Roman" pitchFamily="18" charset="0"/>
                <a:cs typeface="Times New Roman" pitchFamily="18" charset="0"/>
              </a:rPr>
              <a:t> Localization</a:t>
            </a:r>
          </a:p>
          <a:p>
            <a:pPr lvl="2">
              <a:buClr>
                <a:schemeClr val="accent1"/>
              </a:buClr>
            </a:pPr>
            <a:r>
              <a:rPr lang="en-IN" sz="2400" dirty="0">
                <a:latin typeface="Times New Roman" pitchFamily="18" charset="0"/>
                <a:cs typeface="Times New Roman" pitchFamily="18" charset="0"/>
              </a:rPr>
              <a:t>•	Orientation Assignment</a:t>
            </a:r>
          </a:p>
          <a:p>
            <a:pPr lvl="2">
              <a:buClr>
                <a:schemeClr val="accent1"/>
              </a:buClr>
            </a:pP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Keypoint</a:t>
            </a:r>
            <a:r>
              <a:rPr lang="en-IN" sz="2400" dirty="0">
                <a:latin typeface="Times New Roman" pitchFamily="18" charset="0"/>
                <a:cs typeface="Times New Roman" pitchFamily="18" charset="0"/>
              </a:rPr>
              <a:t> descriptor</a:t>
            </a:r>
          </a:p>
          <a:p>
            <a:pPr marL="342900" indent="-342900">
              <a:buClr>
                <a:schemeClr val="accent1"/>
              </a:buClr>
              <a:buFont typeface="Courier New" panose="02070309020205020404" pitchFamily="49" charset="0"/>
              <a:buChar char="o"/>
            </a:pPr>
            <a:r>
              <a:rPr lang="en-IN" sz="2400" dirty="0">
                <a:latin typeface="Times New Roman" pitchFamily="18" charset="0"/>
                <a:cs typeface="Times New Roman" pitchFamily="18" charset="0"/>
              </a:rPr>
              <a:t>SIFT implementation using </a:t>
            </a:r>
            <a:r>
              <a:rPr lang="en-IN" sz="2400" dirty="0" err="1">
                <a:latin typeface="Times New Roman" pitchFamily="18" charset="0"/>
                <a:cs typeface="Times New Roman" pitchFamily="18" charset="0"/>
              </a:rPr>
              <a:t>matlab</a:t>
            </a:r>
            <a:r>
              <a:rPr lang="en-IN" sz="2400" dirty="0">
                <a:latin typeface="Times New Roman" pitchFamily="18" charset="0"/>
                <a:cs typeface="Times New Roman" pitchFamily="18" charset="0"/>
              </a:rPr>
              <a:t>.  </a:t>
            </a:r>
          </a:p>
          <a:p>
            <a:pPr>
              <a:buClr>
                <a:schemeClr val="accent1"/>
              </a:buClr>
              <a:buFont typeface="Courier New" pitchFamily="49" charset="0"/>
              <a:buChar char="o"/>
            </a:pPr>
            <a:r>
              <a:rPr lang="en-IN" sz="2400" dirty="0">
                <a:latin typeface="Times New Roman" pitchFamily="18" charset="0"/>
                <a:cs typeface="Times New Roman" pitchFamily="18" charset="0"/>
              </a:rPr>
              <a:t>  SIFT implementation using python.</a:t>
            </a:r>
          </a:p>
          <a:p>
            <a:pPr>
              <a:buClr>
                <a:schemeClr val="accent1"/>
              </a:buClr>
              <a:buFont typeface="Courier New" pitchFamily="49" charset="0"/>
              <a:buChar char="o"/>
            </a:pPr>
            <a:r>
              <a:rPr lang="en-IN" sz="2400" dirty="0">
                <a:latin typeface="Times New Roman" pitchFamily="18" charset="0"/>
                <a:cs typeface="Times New Roman" pitchFamily="18" charset="0"/>
              </a:rPr>
              <a:t>  SIFT implementation using Xilinx system generator</a:t>
            </a:r>
          </a:p>
          <a:p>
            <a:pPr>
              <a:buClr>
                <a:schemeClr val="accent1"/>
              </a:buClr>
              <a:buFont typeface="Courier New" pitchFamily="49" charset="0"/>
              <a:buChar char="o"/>
            </a:pPr>
            <a:r>
              <a:rPr lang="en-IN" sz="2400" dirty="0">
                <a:latin typeface="Times New Roman" pitchFamily="18" charset="0"/>
                <a:cs typeface="Times New Roman" pitchFamily="18" charset="0"/>
              </a:rPr>
              <a:t>  Conclusion and future scope</a:t>
            </a:r>
          </a:p>
          <a:p>
            <a:pPr>
              <a:buClr>
                <a:schemeClr val="accent1"/>
              </a:buClr>
              <a:buFont typeface="Courier New" pitchFamily="49" charset="0"/>
              <a:buChar char="o"/>
            </a:pPr>
            <a:r>
              <a:rPr lang="en-IN" sz="2400" dirty="0">
                <a:latin typeface="Times New Roman" pitchFamily="18" charset="0"/>
                <a:cs typeface="Times New Roman" pitchFamily="18" charset="0"/>
              </a:rPr>
              <a:t>  References</a:t>
            </a:r>
          </a:p>
          <a:p>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    </a:t>
            </a: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762000"/>
          </a:xfrm>
        </p:spPr>
        <p:txBody>
          <a:bodyPr>
            <a:normAutofit fontScale="90000"/>
          </a:bodyPr>
          <a:lstStyle/>
          <a:p>
            <a:r>
              <a:rPr lang="en-US" sz="4000" dirty="0" err="1">
                <a:solidFill>
                  <a:srgbClr val="FF0000"/>
                </a:solidFill>
              </a:rPr>
              <a:t>Keypoint</a:t>
            </a:r>
            <a:r>
              <a:rPr lang="en-US" sz="4000" dirty="0">
                <a:solidFill>
                  <a:srgbClr val="FF0000"/>
                </a:solidFill>
              </a:rPr>
              <a:t> descriptor :</a:t>
            </a:r>
            <a:br>
              <a:rPr lang="en-US" sz="4000" dirty="0">
                <a:solidFill>
                  <a:srgbClr val="FF0000"/>
                </a:solidFill>
              </a:rPr>
            </a:br>
            <a:br>
              <a:rPr lang="en-US" sz="4000" dirty="0">
                <a:solidFill>
                  <a:srgbClr val="FF0000"/>
                </a:solidFill>
              </a:rPr>
            </a:br>
            <a:endParaRPr lang="en-US" sz="4000" dirty="0">
              <a:solidFill>
                <a:srgbClr val="FF0000"/>
              </a:solidFill>
            </a:endParaRPr>
          </a:p>
        </p:txBody>
      </p:sp>
      <p:pic>
        <p:nvPicPr>
          <p:cNvPr id="6" name="object 3">
            <a:extLst>
              <a:ext uri="{FF2B5EF4-FFF2-40B4-BE49-F238E27FC236}">
                <a16:creationId xmlns:a16="http://schemas.microsoft.com/office/drawing/2014/main" id="{3C4D89B3-B9CE-44B3-B790-1D030547A362}"/>
              </a:ext>
            </a:extLst>
          </p:cNvPr>
          <p:cNvPicPr/>
          <p:nvPr/>
        </p:nvPicPr>
        <p:blipFill>
          <a:blip r:embed="rId2" cstate="print"/>
          <a:stretch>
            <a:fillRect/>
          </a:stretch>
        </p:blipFill>
        <p:spPr>
          <a:xfrm>
            <a:off x="1295400" y="1600200"/>
            <a:ext cx="5562600" cy="2590800"/>
          </a:xfrm>
          <a:prstGeom prst="rect">
            <a:avLst/>
          </a:prstGeom>
        </p:spPr>
      </p:pic>
      <p:sp>
        <p:nvSpPr>
          <p:cNvPr id="7" name="Rectangle 6">
            <a:extLst>
              <a:ext uri="{FF2B5EF4-FFF2-40B4-BE49-F238E27FC236}">
                <a16:creationId xmlns:a16="http://schemas.microsoft.com/office/drawing/2014/main" id="{2425A357-7916-45BA-ADBF-DCF5D3BD2B3E}"/>
              </a:ext>
            </a:extLst>
          </p:cNvPr>
          <p:cNvSpPr/>
          <p:nvPr/>
        </p:nvSpPr>
        <p:spPr>
          <a:xfrm>
            <a:off x="2057400" y="4800600"/>
            <a:ext cx="4800600" cy="1000274"/>
          </a:xfrm>
          <a:prstGeom prst="rect">
            <a:avLst/>
          </a:prstGeom>
        </p:spPr>
        <p:txBody>
          <a:bodyPr wrap="square">
            <a:spAutoFit/>
          </a:bodyPr>
          <a:lstStyle/>
          <a:p>
            <a:pPr marL="323850" marR="462915" indent="-285750">
              <a:spcBef>
                <a:spcPts val="625"/>
              </a:spcBef>
              <a:buFont typeface="Arial" panose="020B0604020202020204" pitchFamily="34" charset="0"/>
              <a:buChar char="•"/>
              <a:tabLst>
                <a:tab pos="380365" algn="l"/>
                <a:tab pos="381000" algn="l"/>
              </a:tabLst>
            </a:pPr>
            <a:r>
              <a:rPr lang="en-US" spc="-5" dirty="0">
                <a:latin typeface="Calibri"/>
                <a:cs typeface="Calibri"/>
              </a:rPr>
              <a:t>length </a:t>
            </a:r>
            <a:r>
              <a:rPr lang="en-US" spc="-580" dirty="0">
                <a:latin typeface="Calibri"/>
                <a:cs typeface="Calibri"/>
              </a:rPr>
              <a:t> </a:t>
            </a:r>
            <a:r>
              <a:rPr lang="en-US" spc="-5" dirty="0">
                <a:latin typeface="Calibri"/>
                <a:cs typeface="Calibri"/>
              </a:rPr>
              <a:t>of</a:t>
            </a:r>
            <a:r>
              <a:rPr lang="en-US" spc="-25" dirty="0">
                <a:latin typeface="Calibri"/>
                <a:cs typeface="Calibri"/>
              </a:rPr>
              <a:t> </a:t>
            </a:r>
            <a:r>
              <a:rPr lang="en-US" dirty="0">
                <a:latin typeface="Calibri"/>
                <a:cs typeface="Calibri"/>
              </a:rPr>
              <a:t>each</a:t>
            </a:r>
            <a:r>
              <a:rPr lang="en-US" spc="-10" dirty="0">
                <a:latin typeface="Calibri"/>
                <a:cs typeface="Calibri"/>
              </a:rPr>
              <a:t> descriptor</a:t>
            </a:r>
            <a:r>
              <a:rPr lang="en-US" spc="-30" dirty="0">
                <a:latin typeface="Calibri"/>
                <a:cs typeface="Calibri"/>
              </a:rPr>
              <a:t> </a:t>
            </a:r>
            <a:r>
              <a:rPr lang="en-US" dirty="0">
                <a:latin typeface="Calibri"/>
                <a:cs typeface="Calibri"/>
              </a:rPr>
              <a:t>is</a:t>
            </a:r>
            <a:r>
              <a:rPr lang="en-US" spc="-10" dirty="0">
                <a:latin typeface="Calibri"/>
                <a:cs typeface="Calibri"/>
              </a:rPr>
              <a:t> </a:t>
            </a:r>
            <a:r>
              <a:rPr lang="en-US" dirty="0">
                <a:latin typeface="Calibri"/>
                <a:cs typeface="Calibri"/>
              </a:rPr>
              <a:t>128 </a:t>
            </a:r>
            <a:r>
              <a:rPr lang="en-US" spc="-5" dirty="0">
                <a:latin typeface="Calibri"/>
                <a:cs typeface="Calibri"/>
              </a:rPr>
              <a:t>which </a:t>
            </a:r>
            <a:r>
              <a:rPr lang="en-US" dirty="0">
                <a:latin typeface="Calibri"/>
                <a:cs typeface="Calibri"/>
              </a:rPr>
              <a:t>is </a:t>
            </a:r>
            <a:r>
              <a:rPr lang="en-US" spc="-15" dirty="0">
                <a:latin typeface="Calibri"/>
                <a:cs typeface="Calibri"/>
              </a:rPr>
              <a:t>invariant</a:t>
            </a:r>
            <a:r>
              <a:rPr lang="en-US" spc="10" dirty="0">
                <a:latin typeface="Calibri"/>
                <a:cs typeface="Calibri"/>
              </a:rPr>
              <a:t> </a:t>
            </a:r>
            <a:r>
              <a:rPr lang="en-US" spc="-10" dirty="0">
                <a:latin typeface="Calibri"/>
                <a:cs typeface="Calibri"/>
              </a:rPr>
              <a:t>to</a:t>
            </a:r>
            <a:r>
              <a:rPr lang="en-US" dirty="0">
                <a:latin typeface="Calibri"/>
                <a:cs typeface="Calibri"/>
              </a:rPr>
              <a:t> </a:t>
            </a:r>
            <a:r>
              <a:rPr lang="en-US" spc="-15" dirty="0">
                <a:latin typeface="Calibri"/>
                <a:cs typeface="Calibri"/>
              </a:rPr>
              <a:t>rotations</a:t>
            </a:r>
            <a:r>
              <a:rPr lang="en-US" spc="10" dirty="0">
                <a:latin typeface="Calibri"/>
                <a:cs typeface="Calibri"/>
              </a:rPr>
              <a:t> </a:t>
            </a:r>
            <a:r>
              <a:rPr lang="en-US" spc="-5" dirty="0">
                <a:latin typeface="Calibri"/>
                <a:cs typeface="Calibri"/>
              </a:rPr>
              <a:t>due</a:t>
            </a:r>
            <a:r>
              <a:rPr lang="en-US" spc="-20" dirty="0">
                <a:latin typeface="Calibri"/>
                <a:cs typeface="Calibri"/>
              </a:rPr>
              <a:t> </a:t>
            </a:r>
            <a:r>
              <a:rPr lang="en-US" spc="-15" dirty="0">
                <a:latin typeface="Calibri"/>
                <a:cs typeface="Calibri"/>
              </a:rPr>
              <a:t>to</a:t>
            </a:r>
            <a:r>
              <a:rPr lang="en-US" spc="5" dirty="0">
                <a:latin typeface="Calibri"/>
                <a:cs typeface="Calibri"/>
              </a:rPr>
              <a:t> </a:t>
            </a:r>
            <a:r>
              <a:rPr lang="en-US" dirty="0">
                <a:latin typeface="Calibri"/>
                <a:cs typeface="Calibri"/>
              </a:rPr>
              <a:t>the</a:t>
            </a:r>
            <a:r>
              <a:rPr lang="en-US" spc="-20" dirty="0">
                <a:latin typeface="Calibri"/>
                <a:cs typeface="Calibri"/>
              </a:rPr>
              <a:t> </a:t>
            </a:r>
            <a:r>
              <a:rPr lang="en-US" spc="-5" dirty="0">
                <a:latin typeface="Calibri"/>
                <a:cs typeface="Calibri"/>
              </a:rPr>
              <a:t>sorting.</a:t>
            </a:r>
            <a:endParaRPr lang="en-US" dirty="0">
              <a:latin typeface="Calibri"/>
              <a:cs typeface="Calibri"/>
            </a:endParaRPr>
          </a:p>
          <a:p>
            <a:pPr marL="38100" marR="462915">
              <a:lnSpc>
                <a:spcPct val="100000"/>
              </a:lnSpc>
              <a:spcBef>
                <a:spcPts val="625"/>
              </a:spcBef>
              <a:tabLst>
                <a:tab pos="380365" algn="l"/>
                <a:tab pos="381000" algn="l"/>
              </a:tabLst>
            </a:pPr>
            <a:endParaRPr lang="en-US" dirty="0">
              <a:latin typeface="Calibri"/>
              <a:cs typeface="Calibri"/>
            </a:endParaRPr>
          </a:p>
        </p:txBody>
      </p:sp>
    </p:spTree>
    <p:extLst>
      <p:ext uri="{BB962C8B-B14F-4D97-AF65-F5344CB8AC3E}">
        <p14:creationId xmlns:p14="http://schemas.microsoft.com/office/powerpoint/2010/main" val="349351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09600" y="100965"/>
            <a:ext cx="6400800" cy="830997"/>
          </a:xfrm>
          <a:prstGeom prst="rect">
            <a:avLst/>
          </a:prstGeom>
          <a:noFill/>
        </p:spPr>
        <p:txBody>
          <a:bodyPr wrap="square" rtlCol="0">
            <a:spAutoFit/>
          </a:bodyPr>
          <a:lstStyle/>
          <a:p>
            <a:pPr algn="ctr"/>
            <a:r>
              <a:rPr lang="en-US" sz="2400" dirty="0">
                <a:solidFill>
                  <a:srgbClr val="FF0000"/>
                </a:solidFill>
                <a:latin typeface="Times New Roman" pitchFamily="18" charset="0"/>
                <a:cs typeface="Times New Roman" pitchFamily="18" charset="0"/>
              </a:rPr>
              <a:t>RESULTS OF KEYPOINT DETECTION  OBTAINED BY USING MATLAB:</a:t>
            </a:r>
          </a:p>
        </p:txBody>
      </p:sp>
      <p:sp>
        <p:nvSpPr>
          <p:cNvPr id="17" name="TextBox 16"/>
          <p:cNvSpPr txBox="1"/>
          <p:nvPr/>
        </p:nvSpPr>
        <p:spPr>
          <a:xfrm>
            <a:off x="506404" y="3057555"/>
            <a:ext cx="2177412" cy="400110"/>
          </a:xfrm>
          <a:prstGeom prst="rect">
            <a:avLst/>
          </a:prstGeom>
          <a:noFill/>
        </p:spPr>
        <p:txBody>
          <a:bodyPr wrap="square" rtlCol="0">
            <a:spAutoFit/>
          </a:bodyPr>
          <a:lstStyle/>
          <a:p>
            <a:r>
              <a:rPr lang="en-US" sz="2000" dirty="0">
                <a:solidFill>
                  <a:srgbClr val="0070C0"/>
                </a:solidFill>
                <a:latin typeface="Times New Roman" pitchFamily="18" charset="0"/>
                <a:cs typeface="Times New Roman" pitchFamily="18" charset="0"/>
              </a:rPr>
              <a:t>(A) Original Image</a:t>
            </a:r>
          </a:p>
        </p:txBody>
      </p:sp>
      <p:sp>
        <p:nvSpPr>
          <p:cNvPr id="18" name="TextBox 17"/>
          <p:cNvSpPr txBox="1"/>
          <p:nvPr/>
        </p:nvSpPr>
        <p:spPr>
          <a:xfrm>
            <a:off x="3343405" y="3000898"/>
            <a:ext cx="2177411" cy="400110"/>
          </a:xfrm>
          <a:prstGeom prst="rect">
            <a:avLst/>
          </a:prstGeom>
          <a:noFill/>
        </p:spPr>
        <p:txBody>
          <a:bodyPr wrap="square" rtlCol="0">
            <a:spAutoFit/>
          </a:bodyPr>
          <a:lstStyle/>
          <a:p>
            <a:r>
              <a:rPr lang="en-US" sz="2000" dirty="0">
                <a:solidFill>
                  <a:srgbClr val="0070C0"/>
                </a:solidFill>
                <a:latin typeface="Times New Roman" pitchFamily="18" charset="0"/>
                <a:cs typeface="Times New Roman" pitchFamily="18" charset="0"/>
              </a:rPr>
              <a:t>(B) Cropped Image</a:t>
            </a:r>
          </a:p>
        </p:txBody>
      </p:sp>
      <p:sp>
        <p:nvSpPr>
          <p:cNvPr id="20" name="TextBox 19"/>
          <p:cNvSpPr txBox="1"/>
          <p:nvPr/>
        </p:nvSpPr>
        <p:spPr>
          <a:xfrm>
            <a:off x="609600" y="6011793"/>
            <a:ext cx="2103120" cy="400110"/>
          </a:xfrm>
          <a:prstGeom prst="rect">
            <a:avLst/>
          </a:prstGeom>
          <a:noFill/>
        </p:spPr>
        <p:txBody>
          <a:bodyPr wrap="square" rtlCol="0">
            <a:spAutoFit/>
          </a:bodyPr>
          <a:lstStyle/>
          <a:p>
            <a:r>
              <a:rPr lang="en-US" sz="2000" dirty="0">
                <a:solidFill>
                  <a:srgbClr val="0070C0"/>
                </a:solidFill>
                <a:latin typeface="Times New Roman" pitchFamily="18" charset="0"/>
                <a:cs typeface="Times New Roman" pitchFamily="18" charset="0"/>
              </a:rPr>
              <a:t>(D) Rotated Image</a:t>
            </a:r>
          </a:p>
        </p:txBody>
      </p:sp>
      <p:sp>
        <p:nvSpPr>
          <p:cNvPr id="21" name="TextBox 20"/>
          <p:cNvSpPr txBox="1"/>
          <p:nvPr/>
        </p:nvSpPr>
        <p:spPr>
          <a:xfrm>
            <a:off x="3301367" y="6029437"/>
            <a:ext cx="2177411" cy="400110"/>
          </a:xfrm>
          <a:prstGeom prst="rect">
            <a:avLst/>
          </a:prstGeom>
          <a:noFill/>
        </p:spPr>
        <p:txBody>
          <a:bodyPr wrap="square" rtlCol="0">
            <a:spAutoFit/>
          </a:bodyPr>
          <a:lstStyle/>
          <a:p>
            <a:r>
              <a:rPr lang="en-US" sz="2000" dirty="0">
                <a:solidFill>
                  <a:srgbClr val="0070C0"/>
                </a:solidFill>
                <a:latin typeface="Times New Roman" pitchFamily="18" charset="0"/>
                <a:cs typeface="Times New Roman" pitchFamily="18" charset="0"/>
              </a:rPr>
              <a:t>(E) Scaled Image</a:t>
            </a:r>
          </a:p>
        </p:txBody>
      </p:sp>
      <p:pic>
        <p:nvPicPr>
          <p:cNvPr id="14" name="Picture 13">
            <a:extLst>
              <a:ext uri="{FF2B5EF4-FFF2-40B4-BE49-F238E27FC236}">
                <a16:creationId xmlns:a16="http://schemas.microsoft.com/office/drawing/2014/main" id="{FD8C3297-1BCD-4187-8ADB-B064A12A1BFA}"/>
              </a:ext>
            </a:extLst>
          </p:cNvPr>
          <p:cNvPicPr/>
          <p:nvPr/>
        </p:nvPicPr>
        <p:blipFill rotWithShape="1">
          <a:blip r:embed="rId2">
            <a:extLst>
              <a:ext uri="{28A0092B-C50C-407E-A947-70E740481C1C}">
                <a14:useLocalDpi xmlns:a14="http://schemas.microsoft.com/office/drawing/2010/main" val="0"/>
              </a:ext>
            </a:extLst>
          </a:blip>
          <a:srcRect l="17233" t="5233" r="18204" b="19167"/>
          <a:stretch/>
        </p:blipFill>
        <p:spPr bwMode="auto">
          <a:xfrm>
            <a:off x="381952" y="838200"/>
            <a:ext cx="2284095" cy="2232660"/>
          </a:xfrm>
          <a:prstGeom prst="rect">
            <a:avLst/>
          </a:prstGeom>
          <a:ln>
            <a:noFill/>
          </a:ln>
          <a:extLst>
            <a:ext uri="{53640926-AAD7-44D8-BBD7-CCE9431645EC}">
              <a14:shadowObscured xmlns:a14="http://schemas.microsoft.com/office/drawing/2010/main"/>
            </a:ext>
          </a:extLst>
        </p:spPr>
      </p:pic>
      <p:pic>
        <p:nvPicPr>
          <p:cNvPr id="15" name="Picture 14">
            <a:extLst>
              <a:ext uri="{FF2B5EF4-FFF2-40B4-BE49-F238E27FC236}">
                <a16:creationId xmlns:a16="http://schemas.microsoft.com/office/drawing/2014/main" id="{E5BEFB38-3C7C-491C-8732-75F9FB59F7A6}"/>
              </a:ext>
            </a:extLst>
          </p:cNvPr>
          <p:cNvPicPr/>
          <p:nvPr/>
        </p:nvPicPr>
        <p:blipFill rotWithShape="1">
          <a:blip r:embed="rId3">
            <a:extLst>
              <a:ext uri="{28A0092B-C50C-407E-A947-70E740481C1C}">
                <a14:useLocalDpi xmlns:a14="http://schemas.microsoft.com/office/drawing/2010/main" val="0"/>
              </a:ext>
            </a:extLst>
          </a:blip>
          <a:srcRect l="19292" t="6788" r="20189" b="21212"/>
          <a:stretch/>
        </p:blipFill>
        <p:spPr bwMode="auto">
          <a:xfrm>
            <a:off x="3114360" y="847120"/>
            <a:ext cx="2381885" cy="2210435"/>
          </a:xfrm>
          <a:prstGeom prst="rect">
            <a:avLst/>
          </a:prstGeom>
          <a:ln>
            <a:noFill/>
          </a:ln>
          <a:extLst>
            <a:ext uri="{53640926-AAD7-44D8-BBD7-CCE9431645EC}">
              <a14:shadowObscured xmlns:a14="http://schemas.microsoft.com/office/drawing/2010/main"/>
            </a:ext>
          </a:extLst>
        </p:spPr>
      </p:pic>
      <p:pic>
        <p:nvPicPr>
          <p:cNvPr id="16" name="Picture 15">
            <a:extLst>
              <a:ext uri="{FF2B5EF4-FFF2-40B4-BE49-F238E27FC236}">
                <a16:creationId xmlns:a16="http://schemas.microsoft.com/office/drawing/2014/main" id="{9596046C-B908-4305-8D98-3B6765870207}"/>
              </a:ext>
            </a:extLst>
          </p:cNvPr>
          <p:cNvPicPr/>
          <p:nvPr/>
        </p:nvPicPr>
        <p:blipFill rotWithShape="1">
          <a:blip r:embed="rId4">
            <a:extLst>
              <a:ext uri="{28A0092B-C50C-407E-A947-70E740481C1C}">
                <a14:useLocalDpi xmlns:a14="http://schemas.microsoft.com/office/drawing/2010/main" val="0"/>
              </a:ext>
            </a:extLst>
          </a:blip>
          <a:srcRect l="18642" t="6288" r="19457" b="19566"/>
          <a:stretch/>
        </p:blipFill>
        <p:spPr bwMode="auto">
          <a:xfrm>
            <a:off x="6180313" y="847120"/>
            <a:ext cx="2284095" cy="2210435"/>
          </a:xfrm>
          <a:prstGeom prst="rect">
            <a:avLst/>
          </a:prstGeom>
          <a:ln>
            <a:noFill/>
          </a:ln>
          <a:extLst>
            <a:ext uri="{53640926-AAD7-44D8-BBD7-CCE9431645EC}">
              <a14:shadowObscured xmlns:a14="http://schemas.microsoft.com/office/drawing/2010/main"/>
            </a:ext>
          </a:extLst>
        </p:spPr>
      </p:pic>
      <p:pic>
        <p:nvPicPr>
          <p:cNvPr id="23" name="Picture 22">
            <a:extLst>
              <a:ext uri="{FF2B5EF4-FFF2-40B4-BE49-F238E27FC236}">
                <a16:creationId xmlns:a16="http://schemas.microsoft.com/office/drawing/2014/main" id="{75381E4F-5D41-47AB-A6F6-A0AF2EF6DD69}"/>
              </a:ext>
            </a:extLst>
          </p:cNvPr>
          <p:cNvPicPr/>
          <p:nvPr/>
        </p:nvPicPr>
        <p:blipFill rotWithShape="1">
          <a:blip r:embed="rId5">
            <a:extLst>
              <a:ext uri="{28A0092B-C50C-407E-A947-70E740481C1C}">
                <a14:useLocalDpi xmlns:a14="http://schemas.microsoft.com/office/drawing/2010/main" val="0"/>
              </a:ext>
            </a:extLst>
          </a:blip>
          <a:srcRect l="17918" t="6069" r="18914" b="19784"/>
          <a:stretch/>
        </p:blipFill>
        <p:spPr bwMode="auto">
          <a:xfrm>
            <a:off x="609600" y="3886200"/>
            <a:ext cx="2103120" cy="2060575"/>
          </a:xfrm>
          <a:prstGeom prst="rect">
            <a:avLst/>
          </a:prstGeom>
          <a:ln>
            <a:noFill/>
          </a:ln>
          <a:extLst>
            <a:ext uri="{53640926-AAD7-44D8-BBD7-CCE9431645EC}">
              <a14:shadowObscured xmlns:a14="http://schemas.microsoft.com/office/drawing/2010/main"/>
            </a:ext>
          </a:extLst>
        </p:spPr>
      </p:pic>
      <p:pic>
        <p:nvPicPr>
          <p:cNvPr id="24" name="Picture 23">
            <a:extLst>
              <a:ext uri="{FF2B5EF4-FFF2-40B4-BE49-F238E27FC236}">
                <a16:creationId xmlns:a16="http://schemas.microsoft.com/office/drawing/2014/main" id="{E6A1E615-AE37-454B-BCAB-CAA30F3568B3}"/>
              </a:ext>
            </a:extLst>
          </p:cNvPr>
          <p:cNvPicPr/>
          <p:nvPr/>
        </p:nvPicPr>
        <p:blipFill rotWithShape="1">
          <a:blip r:embed="rId6">
            <a:extLst>
              <a:ext uri="{28A0092B-C50C-407E-A947-70E740481C1C}">
                <a14:useLocalDpi xmlns:a14="http://schemas.microsoft.com/office/drawing/2010/main" val="0"/>
              </a:ext>
            </a:extLst>
          </a:blip>
          <a:srcRect l="24968" t="9627" r="27134" b="29959"/>
          <a:stretch/>
        </p:blipFill>
        <p:spPr bwMode="auto">
          <a:xfrm>
            <a:off x="3301367" y="3743355"/>
            <a:ext cx="2007870" cy="1943735"/>
          </a:xfrm>
          <a:prstGeom prst="rect">
            <a:avLst/>
          </a:prstGeom>
          <a:ln>
            <a:noFill/>
          </a:ln>
          <a:extLst>
            <a:ext uri="{53640926-AAD7-44D8-BBD7-CCE9431645EC}">
              <a14:shadowObscured xmlns:a14="http://schemas.microsoft.com/office/drawing/2010/main"/>
            </a:ext>
          </a:extLst>
        </p:spPr>
      </p:pic>
      <p:sp>
        <p:nvSpPr>
          <p:cNvPr id="25" name="TextBox 24">
            <a:extLst>
              <a:ext uri="{FF2B5EF4-FFF2-40B4-BE49-F238E27FC236}">
                <a16:creationId xmlns:a16="http://schemas.microsoft.com/office/drawing/2014/main" id="{3810C713-FFDF-470C-995A-0DFFCEF16DCB}"/>
              </a:ext>
            </a:extLst>
          </p:cNvPr>
          <p:cNvSpPr txBox="1"/>
          <p:nvPr/>
        </p:nvSpPr>
        <p:spPr>
          <a:xfrm>
            <a:off x="6233622" y="3037772"/>
            <a:ext cx="2403974" cy="707886"/>
          </a:xfrm>
          <a:prstGeom prst="rect">
            <a:avLst/>
          </a:prstGeom>
          <a:noFill/>
        </p:spPr>
        <p:txBody>
          <a:bodyPr wrap="square" rtlCol="0">
            <a:spAutoFit/>
          </a:bodyPr>
          <a:lstStyle/>
          <a:p>
            <a:r>
              <a:rPr lang="en-US" sz="2000" dirty="0">
                <a:solidFill>
                  <a:srgbClr val="0070C0"/>
                </a:solidFill>
                <a:latin typeface="Times New Roman" pitchFamily="18" charset="0"/>
                <a:cs typeface="Times New Roman" pitchFamily="18" charset="0"/>
              </a:rPr>
              <a:t>(C) Image with Gaussian Noise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3B3E3B5-6DE3-43B9-8E23-2F59DC77D3EB}"/>
              </a:ext>
            </a:extLst>
          </p:cNvPr>
          <p:cNvGraphicFramePr>
            <a:graphicFrameLocks noGrp="1"/>
          </p:cNvGraphicFramePr>
          <p:nvPr>
            <p:extLst>
              <p:ext uri="{D42A27DB-BD31-4B8C-83A1-F6EECF244321}">
                <p14:modId xmlns:p14="http://schemas.microsoft.com/office/powerpoint/2010/main" val="311870760"/>
              </p:ext>
            </p:extLst>
          </p:nvPr>
        </p:nvGraphicFramePr>
        <p:xfrm>
          <a:off x="0" y="1371600"/>
          <a:ext cx="9144000" cy="5486401"/>
        </p:xfrm>
        <a:graphic>
          <a:graphicData uri="http://schemas.openxmlformats.org/drawingml/2006/table">
            <a:tbl>
              <a:tblPr firstRow="1" firstCol="1" bandRow="1">
                <a:tableStyleId>{5C22544A-7EE6-4342-B048-85BDC9FD1C3A}</a:tableStyleId>
              </a:tblPr>
              <a:tblGrid>
                <a:gridCol w="2285587">
                  <a:extLst>
                    <a:ext uri="{9D8B030D-6E8A-4147-A177-3AD203B41FA5}">
                      <a16:colId xmlns:a16="http://schemas.microsoft.com/office/drawing/2014/main" val="3205654512"/>
                    </a:ext>
                  </a:extLst>
                </a:gridCol>
                <a:gridCol w="2285587">
                  <a:extLst>
                    <a:ext uri="{9D8B030D-6E8A-4147-A177-3AD203B41FA5}">
                      <a16:colId xmlns:a16="http://schemas.microsoft.com/office/drawing/2014/main" val="840232751"/>
                    </a:ext>
                  </a:extLst>
                </a:gridCol>
                <a:gridCol w="2286413">
                  <a:extLst>
                    <a:ext uri="{9D8B030D-6E8A-4147-A177-3AD203B41FA5}">
                      <a16:colId xmlns:a16="http://schemas.microsoft.com/office/drawing/2014/main" val="2451891125"/>
                    </a:ext>
                  </a:extLst>
                </a:gridCol>
                <a:gridCol w="2286413">
                  <a:extLst>
                    <a:ext uri="{9D8B030D-6E8A-4147-A177-3AD203B41FA5}">
                      <a16:colId xmlns:a16="http://schemas.microsoft.com/office/drawing/2014/main" val="3129865334"/>
                    </a:ext>
                  </a:extLst>
                </a:gridCol>
              </a:tblGrid>
              <a:tr h="922322">
                <a:tc>
                  <a:txBody>
                    <a:bodyPr/>
                    <a:lstStyle/>
                    <a:p>
                      <a:pPr algn="ctr">
                        <a:lnSpc>
                          <a:spcPct val="100000"/>
                        </a:lnSpc>
                        <a:spcBef>
                          <a:spcPts val="1200"/>
                        </a:spcBef>
                        <a:spcAft>
                          <a:spcPts val="0"/>
                        </a:spcAft>
                      </a:pPr>
                      <a:r>
                        <a:rPr lang="en-IN" sz="1400" dirty="0">
                          <a:effectLst/>
                        </a:rPr>
                        <a:t>S.NO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958" marR="61958" marT="0" marB="0" anchor="ctr"/>
                </a:tc>
                <a:tc>
                  <a:txBody>
                    <a:bodyPr/>
                    <a:lstStyle/>
                    <a:p>
                      <a:pPr algn="ctr">
                        <a:lnSpc>
                          <a:spcPct val="100000"/>
                        </a:lnSpc>
                        <a:spcBef>
                          <a:spcPts val="1200"/>
                        </a:spcBef>
                        <a:spcAft>
                          <a:spcPts val="0"/>
                        </a:spcAft>
                      </a:pPr>
                      <a:r>
                        <a:rPr lang="en-IN" sz="1400" dirty="0">
                          <a:effectLst/>
                        </a:rPr>
                        <a:t>Different Images</a:t>
                      </a:r>
                    </a:p>
                    <a:p>
                      <a:pPr algn="ctr">
                        <a:lnSpc>
                          <a:spcPct val="100000"/>
                        </a:lnSpc>
                        <a:spcBef>
                          <a:spcPts val="120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t>
                      </a:r>
                      <a:r>
                        <a:rPr lang="en-IN" sz="1400">
                          <a:effectLst/>
                          <a:latin typeface="Calibri" panose="020F0502020204030204" pitchFamily="34" charset="0"/>
                          <a:ea typeface="Calibri" panose="020F0502020204030204" pitchFamily="34" charset="0"/>
                          <a:cs typeface="Times New Roman" panose="02020603050405020304" pitchFamily="18" charset="0"/>
                        </a:rPr>
                        <a:t>Lena)</a:t>
                      </a:r>
                    </a:p>
                  </a:txBody>
                  <a:tcPr marL="61958" marR="61958" marT="0" marB="0" anchor="ctr"/>
                </a:tc>
                <a:tc>
                  <a:txBody>
                    <a:bodyPr/>
                    <a:lstStyle/>
                    <a:p>
                      <a:pPr algn="ctr">
                        <a:lnSpc>
                          <a:spcPct val="100000"/>
                        </a:lnSpc>
                        <a:spcBef>
                          <a:spcPts val="1200"/>
                        </a:spcBef>
                        <a:spcAft>
                          <a:spcPts val="0"/>
                        </a:spcAft>
                      </a:pPr>
                      <a:r>
                        <a:rPr lang="en-IN" sz="1400" dirty="0">
                          <a:effectLst/>
                        </a:rPr>
                        <a:t>PSNR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958" marR="61958" marT="0" marB="0" anchor="ctr"/>
                </a:tc>
                <a:tc>
                  <a:txBody>
                    <a:bodyPr/>
                    <a:lstStyle/>
                    <a:p>
                      <a:pPr algn="ctr">
                        <a:lnSpc>
                          <a:spcPct val="100000"/>
                        </a:lnSpc>
                        <a:spcBef>
                          <a:spcPts val="1200"/>
                        </a:spcBef>
                        <a:spcAft>
                          <a:spcPts val="0"/>
                        </a:spcAft>
                      </a:pPr>
                      <a:r>
                        <a:rPr lang="en-IN" sz="1400">
                          <a:effectLst/>
                        </a:rPr>
                        <a:t>SSIM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1958" marR="61958" marT="0" marB="0" anchor="ctr"/>
                </a:tc>
                <a:extLst>
                  <a:ext uri="{0D108BD9-81ED-4DB2-BD59-A6C34878D82A}">
                    <a16:rowId xmlns:a16="http://schemas.microsoft.com/office/drawing/2014/main" val="796208920"/>
                  </a:ext>
                </a:extLst>
              </a:tr>
              <a:tr h="922322">
                <a:tc>
                  <a:txBody>
                    <a:bodyPr/>
                    <a:lstStyle/>
                    <a:p>
                      <a:pPr algn="ctr">
                        <a:lnSpc>
                          <a:spcPct val="100000"/>
                        </a:lnSpc>
                        <a:spcBef>
                          <a:spcPts val="1200"/>
                        </a:spcBef>
                        <a:spcAft>
                          <a:spcPts val="0"/>
                        </a:spcAft>
                      </a:pPr>
                      <a:r>
                        <a:rPr lang="en-IN"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1958" marR="61958" marT="0" marB="0" anchor="ctr"/>
                </a:tc>
                <a:tc>
                  <a:txBody>
                    <a:bodyPr/>
                    <a:lstStyle/>
                    <a:p>
                      <a:pPr algn="ctr">
                        <a:lnSpc>
                          <a:spcPct val="100000"/>
                        </a:lnSpc>
                        <a:spcBef>
                          <a:spcPts val="1200"/>
                        </a:spcBef>
                        <a:spcAft>
                          <a:spcPts val="0"/>
                        </a:spcAft>
                      </a:pPr>
                      <a:r>
                        <a:rPr lang="en-IN" sz="1400" dirty="0">
                          <a:effectLst/>
                        </a:rPr>
                        <a:t>Cropped Image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958" marR="61958" marT="0" marB="0" anchor="ctr"/>
                </a:tc>
                <a:tc>
                  <a:txBody>
                    <a:bodyPr/>
                    <a:lstStyle/>
                    <a:p>
                      <a:pPr algn="ctr">
                        <a:lnSpc>
                          <a:spcPct val="100000"/>
                        </a:lnSpc>
                        <a:spcBef>
                          <a:spcPts val="1200"/>
                        </a:spcBef>
                        <a:spcAft>
                          <a:spcPts val="0"/>
                        </a:spcAft>
                      </a:pPr>
                      <a:r>
                        <a:rPr lang="en-IN" sz="1400" dirty="0">
                          <a:effectLst/>
                        </a:rPr>
                        <a:t>15.1963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958" marR="61958" marT="0" marB="0" anchor="ctr"/>
                </a:tc>
                <a:tc>
                  <a:txBody>
                    <a:bodyPr/>
                    <a:lstStyle/>
                    <a:p>
                      <a:pPr algn="ctr">
                        <a:lnSpc>
                          <a:spcPct val="100000"/>
                        </a:lnSpc>
                        <a:spcBef>
                          <a:spcPts val="1200"/>
                        </a:spcBef>
                        <a:spcAft>
                          <a:spcPts val="0"/>
                        </a:spcAft>
                      </a:pPr>
                      <a:r>
                        <a:rPr lang="en-IN" sz="1400">
                          <a:effectLst/>
                        </a:rPr>
                        <a:t>0.7925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1958" marR="61958" marT="0" marB="0" anchor="ctr"/>
                </a:tc>
                <a:extLst>
                  <a:ext uri="{0D108BD9-81ED-4DB2-BD59-A6C34878D82A}">
                    <a16:rowId xmlns:a16="http://schemas.microsoft.com/office/drawing/2014/main" val="270518335"/>
                  </a:ext>
                </a:extLst>
              </a:tr>
              <a:tr h="1797113">
                <a:tc>
                  <a:txBody>
                    <a:bodyPr/>
                    <a:lstStyle/>
                    <a:p>
                      <a:pPr algn="ctr">
                        <a:lnSpc>
                          <a:spcPct val="100000"/>
                        </a:lnSpc>
                        <a:spcBef>
                          <a:spcPts val="1200"/>
                        </a:spcBef>
                        <a:spcAft>
                          <a:spcPts val="0"/>
                        </a:spcAft>
                      </a:pPr>
                      <a:r>
                        <a:rPr lang="en-IN"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1958" marR="61958" marT="0" marB="0" anchor="ctr"/>
                </a:tc>
                <a:tc>
                  <a:txBody>
                    <a:bodyPr/>
                    <a:lstStyle/>
                    <a:p>
                      <a:pPr algn="ctr">
                        <a:lnSpc>
                          <a:spcPct val="100000"/>
                        </a:lnSpc>
                        <a:spcBef>
                          <a:spcPts val="1200"/>
                        </a:spcBef>
                        <a:spcAft>
                          <a:spcPts val="0"/>
                        </a:spcAft>
                      </a:pPr>
                      <a:r>
                        <a:rPr lang="en-IN" sz="1400">
                          <a:effectLst/>
                        </a:rPr>
                        <a:t>Image with Gaussian Noise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1958" marR="61958" marT="0" marB="0" anchor="ctr"/>
                </a:tc>
                <a:tc>
                  <a:txBody>
                    <a:bodyPr/>
                    <a:lstStyle/>
                    <a:p>
                      <a:pPr algn="ctr">
                        <a:lnSpc>
                          <a:spcPct val="100000"/>
                        </a:lnSpc>
                        <a:spcBef>
                          <a:spcPts val="1200"/>
                        </a:spcBef>
                        <a:spcAft>
                          <a:spcPts val="0"/>
                        </a:spcAft>
                      </a:pPr>
                      <a:r>
                        <a:rPr lang="en-IN" sz="1400">
                          <a:effectLst/>
                        </a:rPr>
                        <a:t>27.6841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1958" marR="61958" marT="0" marB="0" anchor="ctr"/>
                </a:tc>
                <a:tc>
                  <a:txBody>
                    <a:bodyPr/>
                    <a:lstStyle/>
                    <a:p>
                      <a:pPr algn="ctr">
                        <a:lnSpc>
                          <a:spcPct val="100000"/>
                        </a:lnSpc>
                        <a:spcBef>
                          <a:spcPts val="1200"/>
                        </a:spcBef>
                        <a:spcAft>
                          <a:spcPts val="0"/>
                        </a:spcAft>
                      </a:pPr>
                      <a:r>
                        <a:rPr lang="en-IN" sz="1400">
                          <a:effectLst/>
                        </a:rPr>
                        <a:t>0.9702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1958" marR="61958" marT="0" marB="0" anchor="ctr"/>
                </a:tc>
                <a:extLst>
                  <a:ext uri="{0D108BD9-81ED-4DB2-BD59-A6C34878D82A}">
                    <a16:rowId xmlns:a16="http://schemas.microsoft.com/office/drawing/2014/main" val="1811547303"/>
                  </a:ext>
                </a:extLst>
              </a:tr>
              <a:tr h="922322">
                <a:tc>
                  <a:txBody>
                    <a:bodyPr/>
                    <a:lstStyle/>
                    <a:p>
                      <a:pPr algn="ctr">
                        <a:lnSpc>
                          <a:spcPct val="100000"/>
                        </a:lnSpc>
                        <a:spcBef>
                          <a:spcPts val="1200"/>
                        </a:spcBef>
                        <a:spcAft>
                          <a:spcPts val="0"/>
                        </a:spcAft>
                      </a:pPr>
                      <a:r>
                        <a:rPr lang="en-IN"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1958" marR="61958" marT="0" marB="0" anchor="ctr"/>
                </a:tc>
                <a:tc>
                  <a:txBody>
                    <a:bodyPr/>
                    <a:lstStyle/>
                    <a:p>
                      <a:pPr algn="ctr">
                        <a:lnSpc>
                          <a:spcPct val="100000"/>
                        </a:lnSpc>
                        <a:spcBef>
                          <a:spcPts val="1200"/>
                        </a:spcBef>
                        <a:spcAft>
                          <a:spcPts val="0"/>
                        </a:spcAft>
                      </a:pPr>
                      <a:r>
                        <a:rPr lang="en-IN" sz="1400">
                          <a:effectLst/>
                        </a:rPr>
                        <a:t>Rotated Image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1958" marR="61958" marT="0" marB="0" anchor="ctr"/>
                </a:tc>
                <a:tc>
                  <a:txBody>
                    <a:bodyPr/>
                    <a:lstStyle/>
                    <a:p>
                      <a:pPr algn="ctr">
                        <a:lnSpc>
                          <a:spcPct val="100000"/>
                        </a:lnSpc>
                        <a:spcBef>
                          <a:spcPts val="1200"/>
                        </a:spcBef>
                        <a:spcAft>
                          <a:spcPts val="0"/>
                        </a:spcAft>
                      </a:pPr>
                      <a:r>
                        <a:rPr lang="en-IN" sz="1400" dirty="0">
                          <a:effectLst/>
                        </a:rPr>
                        <a:t>15.5792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958" marR="61958" marT="0" marB="0" anchor="ctr"/>
                </a:tc>
                <a:tc>
                  <a:txBody>
                    <a:bodyPr/>
                    <a:lstStyle/>
                    <a:p>
                      <a:pPr algn="ctr">
                        <a:lnSpc>
                          <a:spcPct val="100000"/>
                        </a:lnSpc>
                        <a:spcBef>
                          <a:spcPts val="1200"/>
                        </a:spcBef>
                        <a:spcAft>
                          <a:spcPts val="0"/>
                        </a:spcAft>
                      </a:pPr>
                      <a:r>
                        <a:rPr lang="en-IN" sz="1400" dirty="0">
                          <a:effectLst/>
                        </a:rPr>
                        <a:t>0.8288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958" marR="61958" marT="0" marB="0" anchor="ctr"/>
                </a:tc>
                <a:extLst>
                  <a:ext uri="{0D108BD9-81ED-4DB2-BD59-A6C34878D82A}">
                    <a16:rowId xmlns:a16="http://schemas.microsoft.com/office/drawing/2014/main" val="3101730449"/>
                  </a:ext>
                </a:extLst>
              </a:tr>
              <a:tr h="922322">
                <a:tc>
                  <a:txBody>
                    <a:bodyPr/>
                    <a:lstStyle/>
                    <a:p>
                      <a:pPr algn="ctr">
                        <a:lnSpc>
                          <a:spcPct val="100000"/>
                        </a:lnSpc>
                        <a:spcBef>
                          <a:spcPts val="1200"/>
                        </a:spcBef>
                        <a:spcAft>
                          <a:spcPts val="0"/>
                        </a:spcAft>
                      </a:pPr>
                      <a:r>
                        <a:rPr lang="en-IN" sz="1400">
                          <a:effectLst/>
                        </a:rPr>
                        <a:t>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1958" marR="61958" marT="0" marB="0" anchor="ctr"/>
                </a:tc>
                <a:tc>
                  <a:txBody>
                    <a:bodyPr/>
                    <a:lstStyle/>
                    <a:p>
                      <a:pPr algn="ctr">
                        <a:lnSpc>
                          <a:spcPct val="100000"/>
                        </a:lnSpc>
                        <a:spcBef>
                          <a:spcPts val="1200"/>
                        </a:spcBef>
                        <a:spcAft>
                          <a:spcPts val="0"/>
                        </a:spcAft>
                      </a:pPr>
                      <a:r>
                        <a:rPr lang="en-IN" sz="1400">
                          <a:effectLst/>
                        </a:rPr>
                        <a:t>Scaled Image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1958" marR="61958" marT="0" marB="0" anchor="ctr"/>
                </a:tc>
                <a:tc>
                  <a:txBody>
                    <a:bodyPr/>
                    <a:lstStyle/>
                    <a:p>
                      <a:pPr algn="ctr">
                        <a:lnSpc>
                          <a:spcPct val="100000"/>
                        </a:lnSpc>
                        <a:spcBef>
                          <a:spcPts val="1200"/>
                        </a:spcBef>
                        <a:spcAft>
                          <a:spcPts val="0"/>
                        </a:spcAft>
                      </a:pPr>
                      <a:r>
                        <a:rPr lang="en-IN" sz="1400">
                          <a:effectLst/>
                        </a:rPr>
                        <a:t>11.9194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1958" marR="61958" marT="0" marB="0" anchor="ctr"/>
                </a:tc>
                <a:tc>
                  <a:txBody>
                    <a:bodyPr/>
                    <a:lstStyle/>
                    <a:p>
                      <a:pPr algn="ctr">
                        <a:lnSpc>
                          <a:spcPct val="100000"/>
                        </a:lnSpc>
                        <a:spcBef>
                          <a:spcPts val="1200"/>
                        </a:spcBef>
                        <a:spcAft>
                          <a:spcPts val="0"/>
                        </a:spcAft>
                      </a:pPr>
                      <a:r>
                        <a:rPr lang="en-IN" sz="1400" dirty="0">
                          <a:effectLst/>
                        </a:rPr>
                        <a:t>0.7002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958" marR="61958" marT="0" marB="0" anchor="ctr"/>
                </a:tc>
                <a:extLst>
                  <a:ext uri="{0D108BD9-81ED-4DB2-BD59-A6C34878D82A}">
                    <a16:rowId xmlns:a16="http://schemas.microsoft.com/office/drawing/2014/main" val="2170921652"/>
                  </a:ext>
                </a:extLst>
              </a:tr>
            </a:tbl>
          </a:graphicData>
        </a:graphic>
      </p:graphicFrame>
      <p:sp>
        <p:nvSpPr>
          <p:cNvPr id="5" name="TextBox 4">
            <a:extLst>
              <a:ext uri="{FF2B5EF4-FFF2-40B4-BE49-F238E27FC236}">
                <a16:creationId xmlns:a16="http://schemas.microsoft.com/office/drawing/2014/main" id="{397F03C3-6791-4566-AB7B-238A68817971}"/>
              </a:ext>
            </a:extLst>
          </p:cNvPr>
          <p:cNvSpPr txBox="1"/>
          <p:nvPr/>
        </p:nvSpPr>
        <p:spPr>
          <a:xfrm>
            <a:off x="1524000" y="304800"/>
            <a:ext cx="6400800" cy="830997"/>
          </a:xfrm>
          <a:prstGeom prst="rect">
            <a:avLst/>
          </a:prstGeom>
          <a:noFill/>
        </p:spPr>
        <p:txBody>
          <a:bodyPr wrap="square" rtlCol="0">
            <a:spAutoFit/>
          </a:bodyPr>
          <a:lstStyle/>
          <a:p>
            <a:pPr algn="ctr"/>
            <a:r>
              <a:rPr lang="en-US" sz="2400" dirty="0">
                <a:solidFill>
                  <a:srgbClr val="FF0000"/>
                </a:solidFill>
                <a:latin typeface="Times New Roman" pitchFamily="18" charset="0"/>
                <a:cs typeface="Times New Roman" pitchFamily="18" charset="0"/>
              </a:rPr>
              <a:t>PSNR and SSIM Values of Different Images with Reference to Original Image in </a:t>
            </a:r>
            <a:r>
              <a:rPr lang="en-US" sz="2400" dirty="0" err="1">
                <a:solidFill>
                  <a:srgbClr val="FF0000"/>
                </a:solidFill>
                <a:latin typeface="Times New Roman" pitchFamily="18" charset="0"/>
                <a:cs typeface="Times New Roman" pitchFamily="18" charset="0"/>
              </a:rPr>
              <a:t>Matlab</a:t>
            </a:r>
            <a:r>
              <a:rPr lang="en-US" sz="2400" dirty="0">
                <a:solidFill>
                  <a:srgbClr val="FF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961600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09600" y="100965"/>
            <a:ext cx="6934200" cy="830997"/>
          </a:xfrm>
          <a:prstGeom prst="rect">
            <a:avLst/>
          </a:prstGeom>
          <a:noFill/>
        </p:spPr>
        <p:txBody>
          <a:bodyPr wrap="square" rtlCol="0">
            <a:spAutoFit/>
          </a:bodyPr>
          <a:lstStyle/>
          <a:p>
            <a:r>
              <a:rPr lang="en-US" sz="2400">
                <a:solidFill>
                  <a:srgbClr val="FF0000"/>
                </a:solidFill>
                <a:latin typeface="Times New Roman" pitchFamily="18" charset="0"/>
                <a:cs typeface="Times New Roman" pitchFamily="18" charset="0"/>
              </a:rPr>
              <a:t>RESULTS OF </a:t>
            </a:r>
            <a:r>
              <a:rPr lang="en-US" sz="2400" dirty="0">
                <a:solidFill>
                  <a:srgbClr val="FF0000"/>
                </a:solidFill>
                <a:latin typeface="Times New Roman" pitchFamily="18" charset="0"/>
                <a:cs typeface="Times New Roman" pitchFamily="18" charset="0"/>
              </a:rPr>
              <a:t>FEATURE MATCHING OBTAINED BY USING MATLAB:</a:t>
            </a:r>
          </a:p>
        </p:txBody>
      </p:sp>
      <p:sp>
        <p:nvSpPr>
          <p:cNvPr id="17" name="TextBox 16"/>
          <p:cNvSpPr txBox="1"/>
          <p:nvPr/>
        </p:nvSpPr>
        <p:spPr>
          <a:xfrm>
            <a:off x="1066800" y="3200400"/>
            <a:ext cx="609600" cy="400110"/>
          </a:xfrm>
          <a:prstGeom prst="rect">
            <a:avLst/>
          </a:prstGeom>
          <a:noFill/>
        </p:spPr>
        <p:txBody>
          <a:bodyPr wrap="square" rtlCol="0">
            <a:spAutoFit/>
          </a:bodyPr>
          <a:lstStyle/>
          <a:p>
            <a:r>
              <a:rPr lang="en-US" sz="2000" dirty="0">
                <a:solidFill>
                  <a:srgbClr val="0070C0"/>
                </a:solidFill>
                <a:latin typeface="Times New Roman" pitchFamily="18" charset="0"/>
                <a:cs typeface="Times New Roman" pitchFamily="18" charset="0"/>
              </a:rPr>
              <a:t>(A)</a:t>
            </a:r>
          </a:p>
        </p:txBody>
      </p:sp>
      <p:sp>
        <p:nvSpPr>
          <p:cNvPr id="18" name="TextBox 17"/>
          <p:cNvSpPr txBox="1"/>
          <p:nvPr/>
        </p:nvSpPr>
        <p:spPr>
          <a:xfrm>
            <a:off x="4191000" y="3200400"/>
            <a:ext cx="762000" cy="400110"/>
          </a:xfrm>
          <a:prstGeom prst="rect">
            <a:avLst/>
          </a:prstGeom>
          <a:noFill/>
        </p:spPr>
        <p:txBody>
          <a:bodyPr wrap="square" rtlCol="0">
            <a:spAutoFit/>
          </a:bodyPr>
          <a:lstStyle/>
          <a:p>
            <a:r>
              <a:rPr lang="en-US" sz="2000" dirty="0">
                <a:solidFill>
                  <a:srgbClr val="0070C0"/>
                </a:solidFill>
                <a:latin typeface="Times New Roman" pitchFamily="18" charset="0"/>
                <a:cs typeface="Times New Roman" pitchFamily="18" charset="0"/>
              </a:rPr>
              <a:t>(B)</a:t>
            </a:r>
          </a:p>
        </p:txBody>
      </p:sp>
      <p:sp>
        <p:nvSpPr>
          <p:cNvPr id="22" name="TextBox 21"/>
          <p:cNvSpPr txBox="1"/>
          <p:nvPr/>
        </p:nvSpPr>
        <p:spPr>
          <a:xfrm>
            <a:off x="5638800" y="1689326"/>
            <a:ext cx="3124689" cy="369332"/>
          </a:xfrm>
          <a:prstGeom prst="rect">
            <a:avLst/>
          </a:prstGeom>
          <a:noFill/>
        </p:spPr>
        <p:txBody>
          <a:bodyPr wrap="square" rtlCol="0">
            <a:spAutoFit/>
          </a:bodyPr>
          <a:lstStyle/>
          <a:p>
            <a:pPr>
              <a:spcBef>
                <a:spcPts val="5"/>
              </a:spcBef>
            </a:pPr>
            <a:r>
              <a:rPr lang="en-US" sz="1800" b="1" dirty="0">
                <a:effectLst/>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a)</a:t>
            </a:r>
            <a:r>
              <a:rPr lang="en-US" sz="1800" b="1" dirty="0">
                <a:effectLst/>
                <a:latin typeface="Times New Roman" panose="02020603050405020304" pitchFamily="18" charset="0"/>
                <a:ea typeface="Times New Roman" panose="02020603050405020304" pitchFamily="18" charset="0"/>
              </a:rPr>
              <a:t>Cropped Image</a:t>
            </a:r>
            <a:endParaRPr lang="en-US" sz="2000" dirty="0">
              <a:solidFill>
                <a:srgbClr val="0070C0"/>
              </a:solidFill>
              <a:latin typeface="Times New Roman" pitchFamily="18" charset="0"/>
              <a:cs typeface="Times New Roman" pitchFamily="18" charset="0"/>
            </a:endParaRPr>
          </a:p>
        </p:txBody>
      </p:sp>
      <p:pic>
        <p:nvPicPr>
          <p:cNvPr id="25" name="Picture 24">
            <a:extLst>
              <a:ext uri="{FF2B5EF4-FFF2-40B4-BE49-F238E27FC236}">
                <a16:creationId xmlns:a16="http://schemas.microsoft.com/office/drawing/2014/main" id="{67CF0624-CB82-4779-863D-6F528C2A0648}"/>
              </a:ext>
            </a:extLst>
          </p:cNvPr>
          <p:cNvPicPr/>
          <p:nvPr/>
        </p:nvPicPr>
        <p:blipFill rotWithShape="1">
          <a:blip r:embed="rId2">
            <a:extLst>
              <a:ext uri="{28A0092B-C50C-407E-A947-70E740481C1C}">
                <a14:useLocalDpi xmlns:a14="http://schemas.microsoft.com/office/drawing/2010/main" val="0"/>
              </a:ext>
            </a:extLst>
          </a:blip>
          <a:srcRect l="12238" t="6559" r="12555" b="19969"/>
          <a:stretch/>
        </p:blipFill>
        <p:spPr bwMode="auto">
          <a:xfrm>
            <a:off x="571500" y="1010543"/>
            <a:ext cx="4901565" cy="2581275"/>
          </a:xfrm>
          <a:prstGeom prst="rect">
            <a:avLst/>
          </a:prstGeom>
          <a:ln>
            <a:noFill/>
          </a:ln>
          <a:extLst>
            <a:ext uri="{53640926-AAD7-44D8-BBD7-CCE9431645EC}">
              <a14:shadowObscured xmlns:a14="http://schemas.microsoft.com/office/drawing/2010/main"/>
            </a:ext>
          </a:extLst>
        </p:spPr>
      </p:pic>
      <p:pic>
        <p:nvPicPr>
          <p:cNvPr id="26" name="Picture 25">
            <a:extLst>
              <a:ext uri="{FF2B5EF4-FFF2-40B4-BE49-F238E27FC236}">
                <a16:creationId xmlns:a16="http://schemas.microsoft.com/office/drawing/2014/main" id="{1411FCF1-DCB7-4C1E-8FD6-EC60AF1F0091}"/>
              </a:ext>
            </a:extLst>
          </p:cNvPr>
          <p:cNvPicPr/>
          <p:nvPr/>
        </p:nvPicPr>
        <p:blipFill rotWithShape="1">
          <a:blip r:embed="rId3">
            <a:extLst>
              <a:ext uri="{28A0092B-C50C-407E-A947-70E740481C1C}">
                <a14:useLocalDpi xmlns:a14="http://schemas.microsoft.com/office/drawing/2010/main" val="0"/>
              </a:ext>
            </a:extLst>
          </a:blip>
          <a:srcRect l="12137" t="6464" r="12689" b="20649"/>
          <a:stretch/>
        </p:blipFill>
        <p:spPr bwMode="auto">
          <a:xfrm>
            <a:off x="571500" y="3547289"/>
            <a:ext cx="4901565" cy="2512060"/>
          </a:xfrm>
          <a:prstGeom prst="rect">
            <a:avLst/>
          </a:prstGeom>
          <a:ln>
            <a:noFill/>
          </a:ln>
          <a:extLst>
            <a:ext uri="{53640926-AAD7-44D8-BBD7-CCE9431645EC}">
              <a14:shadowObscured xmlns:a14="http://schemas.microsoft.com/office/drawing/2010/main"/>
            </a:ext>
          </a:extLst>
        </p:spPr>
      </p:pic>
      <p:sp>
        <p:nvSpPr>
          <p:cNvPr id="27" name="TextBox 26">
            <a:extLst>
              <a:ext uri="{FF2B5EF4-FFF2-40B4-BE49-F238E27FC236}">
                <a16:creationId xmlns:a16="http://schemas.microsoft.com/office/drawing/2014/main" id="{DA8B9CD4-D49A-43ED-BD30-8296B3056E35}"/>
              </a:ext>
            </a:extLst>
          </p:cNvPr>
          <p:cNvSpPr txBox="1"/>
          <p:nvPr/>
        </p:nvSpPr>
        <p:spPr>
          <a:xfrm>
            <a:off x="5562600" y="4614677"/>
            <a:ext cx="3124689" cy="369332"/>
          </a:xfrm>
          <a:prstGeom prst="rect">
            <a:avLst/>
          </a:prstGeom>
          <a:noFill/>
        </p:spPr>
        <p:txBody>
          <a:bodyPr wrap="square" rtlCol="0">
            <a:spAutoFit/>
          </a:bodyPr>
          <a:lstStyle/>
          <a:p>
            <a:pPr>
              <a:spcBef>
                <a:spcPts val="5"/>
              </a:spcBef>
            </a:pPr>
            <a:r>
              <a:rPr lang="en-US" sz="1800" b="1" dirty="0">
                <a:effectLst/>
                <a:latin typeface="Times New Roman" panose="02020603050405020304" pitchFamily="18" charset="0"/>
                <a:ea typeface="Times New Roman" panose="02020603050405020304" pitchFamily="18" charset="0"/>
              </a:rPr>
              <a:t> b</a:t>
            </a:r>
            <a:r>
              <a:rPr lang="en-US" b="1" dirty="0">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 Noise Image</a:t>
            </a:r>
            <a:endParaRPr lang="en-US" sz="2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746870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09600" y="100965"/>
            <a:ext cx="6934200" cy="830997"/>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RESULTS O FEATURE MATCHING OBTAINED BY USING MATLAB:</a:t>
            </a:r>
          </a:p>
        </p:txBody>
      </p:sp>
      <p:sp>
        <p:nvSpPr>
          <p:cNvPr id="22" name="TextBox 21"/>
          <p:cNvSpPr txBox="1"/>
          <p:nvPr/>
        </p:nvSpPr>
        <p:spPr>
          <a:xfrm>
            <a:off x="5867399" y="1778883"/>
            <a:ext cx="3124689" cy="369332"/>
          </a:xfrm>
          <a:prstGeom prst="rect">
            <a:avLst/>
          </a:prstGeom>
          <a:noFill/>
        </p:spPr>
        <p:txBody>
          <a:bodyPr wrap="square" rtlCol="0">
            <a:spAutoFit/>
          </a:bodyPr>
          <a:lstStyle/>
          <a:p>
            <a:pPr>
              <a:spcBef>
                <a:spcPts val="5"/>
              </a:spcBef>
            </a:pPr>
            <a:r>
              <a:rPr lang="en-US" sz="1800" b="1" dirty="0">
                <a:effectLst/>
                <a:latin typeface="Times New Roman" panose="02020603050405020304" pitchFamily="18" charset="0"/>
                <a:ea typeface="Times New Roman" panose="02020603050405020304" pitchFamily="18" charset="0"/>
              </a:rPr>
              <a:t> c</a:t>
            </a:r>
            <a:r>
              <a:rPr lang="en-US" b="1" dirty="0">
                <a:latin typeface="Times New Roman" panose="02020603050405020304" pitchFamily="18" charset="0"/>
                <a:ea typeface="Times New Roman" panose="02020603050405020304" pitchFamily="18" charset="0"/>
              </a:rPr>
              <a:t>)Rotated</a:t>
            </a:r>
            <a:r>
              <a:rPr lang="en-US" sz="1800" b="1" dirty="0">
                <a:effectLst/>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I</a:t>
            </a:r>
            <a:r>
              <a:rPr lang="en-US" sz="1800" b="1" dirty="0">
                <a:effectLst/>
                <a:latin typeface="Times New Roman" panose="02020603050405020304" pitchFamily="18" charset="0"/>
                <a:ea typeface="Times New Roman" panose="02020603050405020304" pitchFamily="18" charset="0"/>
              </a:rPr>
              <a:t>mage</a:t>
            </a:r>
            <a:endParaRPr lang="en-US" sz="2000" dirty="0">
              <a:solidFill>
                <a:srgbClr val="0070C0"/>
              </a:solidFill>
              <a:latin typeface="Times New Roman" pitchFamily="18" charset="0"/>
              <a:cs typeface="Times New Roman" pitchFamily="18" charset="0"/>
            </a:endParaRPr>
          </a:p>
        </p:txBody>
      </p:sp>
      <p:sp>
        <p:nvSpPr>
          <p:cNvPr id="27" name="TextBox 26">
            <a:extLst>
              <a:ext uri="{FF2B5EF4-FFF2-40B4-BE49-F238E27FC236}">
                <a16:creationId xmlns:a16="http://schemas.microsoft.com/office/drawing/2014/main" id="{DA8B9CD4-D49A-43ED-BD30-8296B3056E35}"/>
              </a:ext>
            </a:extLst>
          </p:cNvPr>
          <p:cNvSpPr txBox="1"/>
          <p:nvPr/>
        </p:nvSpPr>
        <p:spPr>
          <a:xfrm>
            <a:off x="5867399" y="4328637"/>
            <a:ext cx="3124689" cy="369332"/>
          </a:xfrm>
          <a:prstGeom prst="rect">
            <a:avLst/>
          </a:prstGeom>
          <a:noFill/>
        </p:spPr>
        <p:txBody>
          <a:bodyPr wrap="square" rtlCol="0">
            <a:spAutoFit/>
          </a:bodyPr>
          <a:lstStyle/>
          <a:p>
            <a:pPr>
              <a:spcBef>
                <a:spcPts val="5"/>
              </a:spcBef>
            </a:pPr>
            <a:r>
              <a:rPr lang="en-US" sz="1800" b="1" dirty="0">
                <a:effectLst/>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d)</a:t>
            </a:r>
            <a:r>
              <a:rPr lang="en-US" sz="1800" b="1" dirty="0">
                <a:effectLst/>
                <a:latin typeface="Times New Roman" panose="02020603050405020304" pitchFamily="18" charset="0"/>
                <a:ea typeface="Times New Roman" panose="02020603050405020304" pitchFamily="18" charset="0"/>
              </a:rPr>
              <a:t> Scaled Image</a:t>
            </a:r>
            <a:endParaRPr lang="en-US" sz="2000" dirty="0">
              <a:solidFill>
                <a:srgbClr val="0070C0"/>
              </a:solidFill>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1B2623FD-A3F0-4D02-BD64-A8CFCDB9B6B0}"/>
              </a:ext>
            </a:extLst>
          </p:cNvPr>
          <p:cNvPicPr/>
          <p:nvPr/>
        </p:nvPicPr>
        <p:blipFill rotWithShape="1">
          <a:blip r:embed="rId2">
            <a:extLst>
              <a:ext uri="{28A0092B-C50C-407E-A947-70E740481C1C}">
                <a14:useLocalDpi xmlns:a14="http://schemas.microsoft.com/office/drawing/2010/main" val="0"/>
              </a:ext>
            </a:extLst>
          </a:blip>
          <a:srcRect l="11312" t="6243" r="11983" b="19964"/>
          <a:stretch/>
        </p:blipFill>
        <p:spPr bwMode="auto">
          <a:xfrm>
            <a:off x="609600" y="1061293"/>
            <a:ext cx="5000625" cy="2543175"/>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BF54EE6D-638F-4460-AB52-40F462C044C3}"/>
              </a:ext>
            </a:extLst>
          </p:cNvPr>
          <p:cNvPicPr/>
          <p:nvPr/>
        </p:nvPicPr>
        <p:blipFill rotWithShape="1">
          <a:blip r:embed="rId3">
            <a:extLst>
              <a:ext uri="{28A0092B-C50C-407E-A947-70E740481C1C}">
                <a14:useLocalDpi xmlns:a14="http://schemas.microsoft.com/office/drawing/2010/main" val="0"/>
              </a:ext>
            </a:extLst>
          </a:blip>
          <a:srcRect l="13871" t="5903" r="14232" b="19969"/>
          <a:stretch/>
        </p:blipFill>
        <p:spPr bwMode="auto">
          <a:xfrm>
            <a:off x="609600" y="3733800"/>
            <a:ext cx="5071110" cy="26047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3208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09600" y="100965"/>
            <a:ext cx="6934200" cy="461665"/>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RESULTS OBTAINED BY USING PYTHON:</a:t>
            </a:r>
          </a:p>
        </p:txBody>
      </p:sp>
      <p:pic>
        <p:nvPicPr>
          <p:cNvPr id="7" name="Picture 6">
            <a:extLst>
              <a:ext uri="{FF2B5EF4-FFF2-40B4-BE49-F238E27FC236}">
                <a16:creationId xmlns:a16="http://schemas.microsoft.com/office/drawing/2014/main" id="{7083ADD0-4CAB-446E-94D2-A923D1323319}"/>
              </a:ext>
            </a:extLst>
          </p:cNvPr>
          <p:cNvPicPr/>
          <p:nvPr/>
        </p:nvPicPr>
        <p:blipFill>
          <a:blip r:embed="rId2">
            <a:extLst>
              <a:ext uri="{28A0092B-C50C-407E-A947-70E740481C1C}">
                <a14:useLocalDpi xmlns:a14="http://schemas.microsoft.com/office/drawing/2010/main" val="0"/>
              </a:ext>
            </a:extLst>
          </a:blip>
          <a:stretch>
            <a:fillRect/>
          </a:stretch>
        </p:blipFill>
        <p:spPr>
          <a:xfrm>
            <a:off x="721068" y="914400"/>
            <a:ext cx="6441731" cy="2373293"/>
          </a:xfrm>
          <a:prstGeom prst="rect">
            <a:avLst/>
          </a:prstGeom>
        </p:spPr>
      </p:pic>
      <p:pic>
        <p:nvPicPr>
          <p:cNvPr id="8" name="Picture 7">
            <a:extLst>
              <a:ext uri="{FF2B5EF4-FFF2-40B4-BE49-F238E27FC236}">
                <a16:creationId xmlns:a16="http://schemas.microsoft.com/office/drawing/2014/main" id="{C24804DE-6CAF-45CB-ABD4-9A133A2DA802}"/>
              </a:ext>
            </a:extLst>
          </p:cNvPr>
          <p:cNvPicPr/>
          <p:nvPr/>
        </p:nvPicPr>
        <p:blipFill>
          <a:blip r:embed="rId3">
            <a:extLst>
              <a:ext uri="{28A0092B-C50C-407E-A947-70E740481C1C}">
                <a14:useLocalDpi xmlns:a14="http://schemas.microsoft.com/office/drawing/2010/main" val="0"/>
              </a:ext>
            </a:extLst>
          </a:blip>
          <a:stretch>
            <a:fillRect/>
          </a:stretch>
        </p:blipFill>
        <p:spPr>
          <a:xfrm>
            <a:off x="685558" y="3962400"/>
            <a:ext cx="6477241" cy="2373293"/>
          </a:xfrm>
          <a:prstGeom prst="rect">
            <a:avLst/>
          </a:prstGeom>
        </p:spPr>
      </p:pic>
      <p:sp>
        <p:nvSpPr>
          <p:cNvPr id="2" name="Rectangle 1">
            <a:extLst>
              <a:ext uri="{FF2B5EF4-FFF2-40B4-BE49-F238E27FC236}">
                <a16:creationId xmlns:a16="http://schemas.microsoft.com/office/drawing/2014/main" id="{E1AC6E5B-19C9-4DC1-BAB2-1A0F10E6ECDC}"/>
              </a:ext>
            </a:extLst>
          </p:cNvPr>
          <p:cNvSpPr/>
          <p:nvPr/>
        </p:nvSpPr>
        <p:spPr>
          <a:xfrm>
            <a:off x="1143000" y="3380644"/>
            <a:ext cx="2047355"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(a) Original</a:t>
            </a:r>
            <a:r>
              <a:rPr lang="en-US" b="1" spc="-25"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image </a:t>
            </a:r>
            <a:endParaRPr lang="en-IN" dirty="0"/>
          </a:p>
        </p:txBody>
      </p:sp>
      <p:sp>
        <p:nvSpPr>
          <p:cNvPr id="3" name="Rectangle 2">
            <a:extLst>
              <a:ext uri="{FF2B5EF4-FFF2-40B4-BE49-F238E27FC236}">
                <a16:creationId xmlns:a16="http://schemas.microsoft.com/office/drawing/2014/main" id="{AFE4336F-BE5C-4E13-A560-85A05193893F}"/>
              </a:ext>
            </a:extLst>
          </p:cNvPr>
          <p:cNvSpPr/>
          <p:nvPr/>
        </p:nvSpPr>
        <p:spPr>
          <a:xfrm>
            <a:off x="4648200" y="3361140"/>
            <a:ext cx="2123338" cy="369332"/>
          </a:xfrm>
          <a:prstGeom prst="rect">
            <a:avLst/>
          </a:prstGeom>
        </p:spPr>
        <p:txBody>
          <a:bodyPr wrap="none">
            <a:spAutoFit/>
          </a:bodyPr>
          <a:lstStyle/>
          <a:p>
            <a:r>
              <a:rPr lang="en-US" b="1">
                <a:latin typeface="Times New Roman" panose="02020603050405020304" pitchFamily="18" charset="0"/>
                <a:ea typeface="Times New Roman" panose="02020603050405020304" pitchFamily="18" charset="0"/>
              </a:rPr>
              <a:t>(b) Cropped Image </a:t>
            </a:r>
            <a:endParaRPr lang="en-IN" dirty="0"/>
          </a:p>
        </p:txBody>
      </p:sp>
      <p:sp>
        <p:nvSpPr>
          <p:cNvPr id="4" name="Rectangle 3">
            <a:extLst>
              <a:ext uri="{FF2B5EF4-FFF2-40B4-BE49-F238E27FC236}">
                <a16:creationId xmlns:a16="http://schemas.microsoft.com/office/drawing/2014/main" id="{A88699AB-7C28-4D6F-BE21-D0A737A10E3D}"/>
              </a:ext>
            </a:extLst>
          </p:cNvPr>
          <p:cNvSpPr/>
          <p:nvPr/>
        </p:nvSpPr>
        <p:spPr>
          <a:xfrm>
            <a:off x="1082721" y="6371673"/>
            <a:ext cx="2832827" cy="385362"/>
          </a:xfrm>
          <a:prstGeom prst="rect">
            <a:avLst/>
          </a:prstGeom>
        </p:spPr>
        <p:txBody>
          <a:bodyPr wrap="none">
            <a:spAutoFit/>
          </a:bodyPr>
          <a:lstStyle/>
          <a:p>
            <a:pPr marL="266700" marR="523875" indent="-229235">
              <a:lnSpc>
                <a:spcPct val="115000"/>
              </a:lnSpc>
              <a:spcAft>
                <a:spcPts val="0"/>
              </a:spcAft>
            </a:pPr>
            <a:r>
              <a:rPr lang="en-US" b="1" dirty="0">
                <a:latin typeface="Times New Roman" panose="02020603050405020304" pitchFamily="18" charset="0"/>
                <a:ea typeface="Times New Roman" panose="02020603050405020304" pitchFamily="18" charset="0"/>
              </a:rPr>
              <a:t>(a)</a:t>
            </a:r>
            <a:r>
              <a:rPr lang="en-US" b="1" spc="-20"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GrayScale</a:t>
            </a:r>
            <a:r>
              <a:rPr lang="en-US" b="1" dirty="0">
                <a:latin typeface="Times New Roman" panose="02020603050405020304" pitchFamily="18" charset="0"/>
                <a:ea typeface="Times New Roman" panose="02020603050405020304" pitchFamily="18" charset="0"/>
              </a:rPr>
              <a:t> Image</a:t>
            </a:r>
          </a:p>
        </p:txBody>
      </p:sp>
      <p:sp>
        <p:nvSpPr>
          <p:cNvPr id="6" name="Rectangle 5">
            <a:extLst>
              <a:ext uri="{FF2B5EF4-FFF2-40B4-BE49-F238E27FC236}">
                <a16:creationId xmlns:a16="http://schemas.microsoft.com/office/drawing/2014/main" id="{0DB32C76-9D64-4589-B942-84011071D152}"/>
              </a:ext>
            </a:extLst>
          </p:cNvPr>
          <p:cNvSpPr/>
          <p:nvPr/>
        </p:nvSpPr>
        <p:spPr>
          <a:xfrm>
            <a:off x="4191000" y="6298852"/>
            <a:ext cx="3716082" cy="385362"/>
          </a:xfrm>
          <a:prstGeom prst="rect">
            <a:avLst/>
          </a:prstGeom>
        </p:spPr>
        <p:txBody>
          <a:bodyPr wrap="none">
            <a:spAutoFit/>
          </a:bodyPr>
          <a:lstStyle/>
          <a:p>
            <a:pPr marL="266700" marR="523875" indent="-229235">
              <a:lnSpc>
                <a:spcPct val="115000"/>
              </a:lnSpc>
              <a:spcAft>
                <a:spcPts val="0"/>
              </a:spcAft>
            </a:pPr>
            <a:r>
              <a:rPr lang="en-US" b="1" dirty="0">
                <a:latin typeface="Times New Roman" panose="02020603050405020304" pitchFamily="18" charset="0"/>
                <a:ea typeface="Times New Roman" panose="02020603050405020304" pitchFamily="18" charset="0"/>
              </a:rPr>
              <a:t>(b) </a:t>
            </a:r>
            <a:r>
              <a:rPr lang="en-US" b="1" dirty="0" err="1">
                <a:latin typeface="Times New Roman" panose="02020603050405020304" pitchFamily="18" charset="0"/>
                <a:ea typeface="Times New Roman" panose="02020603050405020304" pitchFamily="18" charset="0"/>
              </a:rPr>
              <a:t>GrayScale</a:t>
            </a:r>
            <a:r>
              <a:rPr lang="en-US" b="1" dirty="0">
                <a:latin typeface="Times New Roman" panose="02020603050405020304" pitchFamily="18" charset="0"/>
                <a:ea typeface="Times New Roman" panose="02020603050405020304" pitchFamily="18" charset="0"/>
              </a:rPr>
              <a:t> Cropped Image</a:t>
            </a:r>
            <a:endParaRPr lang="en-IN" b="1" dirty="0">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0CB5EBC6-373F-4044-B6FF-F2AB2390B416}"/>
              </a:ext>
            </a:extLst>
          </p:cNvPr>
          <p:cNvSpPr/>
          <p:nvPr/>
        </p:nvSpPr>
        <p:spPr>
          <a:xfrm>
            <a:off x="7213846" y="4800600"/>
            <a:ext cx="1576072" cy="923330"/>
          </a:xfrm>
          <a:prstGeom prst="rect">
            <a:avLst/>
          </a:prstGeom>
        </p:spPr>
        <p:txBody>
          <a:bodyPr wrap="none">
            <a:spAutoFit/>
          </a:bodyPr>
          <a:lstStyle/>
          <a:p>
            <a:r>
              <a:rPr lang="en-US" b="1" dirty="0">
                <a:latin typeface="Times New Roman" panose="02020603050405020304" pitchFamily="18" charset="0"/>
              </a:rPr>
              <a:t>PSNR: 6.1369</a:t>
            </a:r>
          </a:p>
          <a:p>
            <a:endParaRPr lang="en-US" b="1" dirty="0">
              <a:latin typeface="Times New Roman" panose="02020603050405020304" pitchFamily="18" charset="0"/>
            </a:endParaRPr>
          </a:p>
          <a:p>
            <a:r>
              <a:rPr lang="en-US" b="1" dirty="0">
                <a:latin typeface="Times New Roman" panose="02020603050405020304" pitchFamily="18" charset="0"/>
              </a:rPr>
              <a:t>SSIM : 0.2904</a:t>
            </a:r>
            <a:endParaRPr lang="en-IN" dirty="0"/>
          </a:p>
        </p:txBody>
      </p:sp>
    </p:spTree>
    <p:extLst>
      <p:ext uri="{BB962C8B-B14F-4D97-AF65-F5344CB8AC3E}">
        <p14:creationId xmlns:p14="http://schemas.microsoft.com/office/powerpoint/2010/main" val="2350496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09600" y="100965"/>
            <a:ext cx="6934200" cy="461665"/>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RESULTS OBTAINED BY USING PYTHON:</a:t>
            </a:r>
          </a:p>
        </p:txBody>
      </p:sp>
      <p:pic>
        <p:nvPicPr>
          <p:cNvPr id="10" name="Picture 9">
            <a:extLst>
              <a:ext uri="{FF2B5EF4-FFF2-40B4-BE49-F238E27FC236}">
                <a16:creationId xmlns:a16="http://schemas.microsoft.com/office/drawing/2014/main" id="{9771F271-8EF3-4CFC-B604-EC2483C89B57}"/>
              </a:ext>
            </a:extLst>
          </p:cNvPr>
          <p:cNvPicPr/>
          <p:nvPr/>
        </p:nvPicPr>
        <p:blipFill>
          <a:blip r:embed="rId2">
            <a:extLst>
              <a:ext uri="{28A0092B-C50C-407E-A947-70E740481C1C}">
                <a14:useLocalDpi xmlns:a14="http://schemas.microsoft.com/office/drawing/2010/main" val="0"/>
              </a:ext>
            </a:extLst>
          </a:blip>
          <a:stretch>
            <a:fillRect/>
          </a:stretch>
        </p:blipFill>
        <p:spPr>
          <a:xfrm>
            <a:off x="151911" y="751641"/>
            <a:ext cx="6706089" cy="2220160"/>
          </a:xfrm>
          <a:prstGeom prst="rect">
            <a:avLst/>
          </a:prstGeom>
        </p:spPr>
      </p:pic>
      <p:pic>
        <p:nvPicPr>
          <p:cNvPr id="11" name="Picture 10">
            <a:extLst>
              <a:ext uri="{FF2B5EF4-FFF2-40B4-BE49-F238E27FC236}">
                <a16:creationId xmlns:a16="http://schemas.microsoft.com/office/drawing/2014/main" id="{C73490CD-15F4-48F9-B918-535BDC9BBEA5}"/>
              </a:ext>
            </a:extLst>
          </p:cNvPr>
          <p:cNvPicPr/>
          <p:nvPr/>
        </p:nvPicPr>
        <p:blipFill>
          <a:blip r:embed="rId3">
            <a:extLst>
              <a:ext uri="{28A0092B-C50C-407E-A947-70E740481C1C}">
                <a14:useLocalDpi xmlns:a14="http://schemas.microsoft.com/office/drawing/2010/main" val="0"/>
              </a:ext>
            </a:extLst>
          </a:blip>
          <a:stretch>
            <a:fillRect/>
          </a:stretch>
        </p:blipFill>
        <p:spPr>
          <a:xfrm>
            <a:off x="-21771" y="3733800"/>
            <a:ext cx="7837494" cy="2588401"/>
          </a:xfrm>
          <a:prstGeom prst="rect">
            <a:avLst/>
          </a:prstGeom>
        </p:spPr>
      </p:pic>
      <p:sp>
        <p:nvSpPr>
          <p:cNvPr id="2" name="Rectangle 1">
            <a:extLst>
              <a:ext uri="{FF2B5EF4-FFF2-40B4-BE49-F238E27FC236}">
                <a16:creationId xmlns:a16="http://schemas.microsoft.com/office/drawing/2014/main" id="{430707C2-36E5-4A6D-8CCB-DAFE6DD35CCF}"/>
              </a:ext>
            </a:extLst>
          </p:cNvPr>
          <p:cNvSpPr/>
          <p:nvPr/>
        </p:nvSpPr>
        <p:spPr>
          <a:xfrm>
            <a:off x="304800" y="3059668"/>
            <a:ext cx="3368230" cy="369332"/>
          </a:xfrm>
          <a:prstGeom prst="rect">
            <a:avLst/>
          </a:prstGeom>
        </p:spPr>
        <p:txBody>
          <a:bodyPr wrap="none">
            <a:spAutoFit/>
          </a:bodyPr>
          <a:lstStyle/>
          <a:p>
            <a:pPr marL="342900" indent="-342900">
              <a:spcBef>
                <a:spcPts val="5"/>
              </a:spcBef>
              <a:buAutoNum type="alphaLcParenBoth"/>
            </a:pPr>
            <a:r>
              <a:rPr lang="en-US" b="1" dirty="0" err="1">
                <a:latin typeface="Times New Roman" panose="02020603050405020304" pitchFamily="18" charset="0"/>
                <a:ea typeface="Times New Roman" panose="02020603050405020304" pitchFamily="18" charset="0"/>
              </a:rPr>
              <a:t>Keypoints</a:t>
            </a:r>
            <a:r>
              <a:rPr lang="en-US" b="1" dirty="0">
                <a:latin typeface="Times New Roman" panose="02020603050405020304" pitchFamily="18" charset="0"/>
                <a:ea typeface="Times New Roman" panose="02020603050405020304" pitchFamily="18" charset="0"/>
              </a:rPr>
              <a:t> on Original</a:t>
            </a:r>
            <a:r>
              <a:rPr lang="en-US" b="1" spc="-25"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image</a:t>
            </a:r>
          </a:p>
        </p:txBody>
      </p:sp>
      <p:sp>
        <p:nvSpPr>
          <p:cNvPr id="8" name="Rectangle 7">
            <a:extLst>
              <a:ext uri="{FF2B5EF4-FFF2-40B4-BE49-F238E27FC236}">
                <a16:creationId xmlns:a16="http://schemas.microsoft.com/office/drawing/2014/main" id="{193806D1-6877-4F28-940F-19639307B7ED}"/>
              </a:ext>
            </a:extLst>
          </p:cNvPr>
          <p:cNvSpPr/>
          <p:nvPr/>
        </p:nvSpPr>
        <p:spPr>
          <a:xfrm>
            <a:off x="3772910" y="3059668"/>
            <a:ext cx="3396123" cy="369332"/>
          </a:xfrm>
          <a:prstGeom prst="rect">
            <a:avLst/>
          </a:prstGeom>
        </p:spPr>
        <p:txBody>
          <a:bodyPr wrap="none">
            <a:spAutoFit/>
          </a:bodyPr>
          <a:lstStyle/>
          <a:p>
            <a:pPr>
              <a:spcBef>
                <a:spcPts val="5"/>
              </a:spcBef>
            </a:pPr>
            <a:r>
              <a:rPr lang="en-US" b="1" dirty="0">
                <a:latin typeface="Times New Roman" panose="02020603050405020304" pitchFamily="18" charset="0"/>
                <a:ea typeface="Times New Roman" panose="02020603050405020304" pitchFamily="18" charset="0"/>
              </a:rPr>
              <a:t>(b) </a:t>
            </a:r>
            <a:r>
              <a:rPr lang="en-US" b="1" dirty="0" err="1">
                <a:latin typeface="Times New Roman" panose="02020603050405020304" pitchFamily="18" charset="0"/>
                <a:ea typeface="Times New Roman" panose="02020603050405020304" pitchFamily="18" charset="0"/>
              </a:rPr>
              <a:t>Keypoints</a:t>
            </a:r>
            <a:r>
              <a:rPr lang="en-US" b="1" dirty="0">
                <a:latin typeface="Times New Roman" panose="02020603050405020304" pitchFamily="18" charset="0"/>
                <a:ea typeface="Times New Roman" panose="02020603050405020304" pitchFamily="18" charset="0"/>
              </a:rPr>
              <a:t> on Cropped</a:t>
            </a:r>
            <a:r>
              <a:rPr lang="en-US" b="1" spc="-25"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image</a:t>
            </a:r>
          </a:p>
        </p:txBody>
      </p:sp>
      <p:sp>
        <p:nvSpPr>
          <p:cNvPr id="3" name="Rectangle 2">
            <a:extLst>
              <a:ext uri="{FF2B5EF4-FFF2-40B4-BE49-F238E27FC236}">
                <a16:creationId xmlns:a16="http://schemas.microsoft.com/office/drawing/2014/main" id="{E11FAD9D-8E7E-40A5-A6E0-7E61C4FE81B3}"/>
              </a:ext>
            </a:extLst>
          </p:cNvPr>
          <p:cNvSpPr/>
          <p:nvPr/>
        </p:nvSpPr>
        <p:spPr>
          <a:xfrm>
            <a:off x="2942914" y="6276724"/>
            <a:ext cx="2114681" cy="369332"/>
          </a:xfrm>
          <a:prstGeom prst="rect">
            <a:avLst/>
          </a:prstGeom>
        </p:spPr>
        <p:txBody>
          <a:bodyPr wrap="none">
            <a:spAutoFit/>
          </a:bodyPr>
          <a:lstStyle/>
          <a:p>
            <a:pPr>
              <a:spcBef>
                <a:spcPts val="5"/>
              </a:spcBef>
            </a:pPr>
            <a:r>
              <a:rPr lang="en-US" b="1" dirty="0">
                <a:latin typeface="Times New Roman" panose="02020603050405020304" pitchFamily="18" charset="0"/>
                <a:ea typeface="Times New Roman" panose="02020603050405020304" pitchFamily="18" charset="0"/>
              </a:rPr>
              <a:t>Matched </a:t>
            </a:r>
            <a:r>
              <a:rPr lang="en-US" b="1" dirty="0" err="1">
                <a:latin typeface="Times New Roman" panose="02020603050405020304" pitchFamily="18" charset="0"/>
                <a:ea typeface="Times New Roman" panose="02020603050405020304" pitchFamily="18" charset="0"/>
              </a:rPr>
              <a:t>Keypoints</a:t>
            </a:r>
            <a:endParaRPr lang="en-US" b="1" dirty="0">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C3767B02-AEF1-4308-BE07-F049F74F52D5}"/>
              </a:ext>
            </a:extLst>
          </p:cNvPr>
          <p:cNvSpPr/>
          <p:nvPr/>
        </p:nvSpPr>
        <p:spPr>
          <a:xfrm>
            <a:off x="7027687" y="1400056"/>
            <a:ext cx="1659493" cy="923330"/>
          </a:xfrm>
          <a:prstGeom prst="rect">
            <a:avLst/>
          </a:prstGeom>
        </p:spPr>
        <p:txBody>
          <a:bodyPr wrap="none">
            <a:spAutoFit/>
          </a:bodyPr>
          <a:lstStyle/>
          <a:p>
            <a:r>
              <a:rPr lang="en-US" b="1" dirty="0">
                <a:latin typeface="Times New Roman" panose="02020603050405020304" pitchFamily="18" charset="0"/>
              </a:rPr>
              <a:t>PSNR: 11.8850</a:t>
            </a:r>
          </a:p>
          <a:p>
            <a:endParaRPr lang="en-US" b="1" dirty="0">
              <a:latin typeface="Times New Roman" panose="02020603050405020304" pitchFamily="18" charset="0"/>
            </a:endParaRPr>
          </a:p>
          <a:p>
            <a:r>
              <a:rPr lang="en-US" b="1" dirty="0">
                <a:latin typeface="Times New Roman" panose="02020603050405020304" pitchFamily="18" charset="0"/>
              </a:rPr>
              <a:t>SSIM : 0.2506</a:t>
            </a:r>
            <a:endParaRPr lang="en-IN" dirty="0"/>
          </a:p>
        </p:txBody>
      </p:sp>
    </p:spTree>
    <p:extLst>
      <p:ext uri="{BB962C8B-B14F-4D97-AF65-F5344CB8AC3E}">
        <p14:creationId xmlns:p14="http://schemas.microsoft.com/office/powerpoint/2010/main" val="3018125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09600" y="100965"/>
            <a:ext cx="6934200" cy="461665"/>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RESULTS OBTAINED BY USING PYTHON:</a:t>
            </a:r>
          </a:p>
        </p:txBody>
      </p:sp>
      <p:pic>
        <p:nvPicPr>
          <p:cNvPr id="5" name="Picture 4">
            <a:extLst>
              <a:ext uri="{FF2B5EF4-FFF2-40B4-BE49-F238E27FC236}">
                <a16:creationId xmlns:a16="http://schemas.microsoft.com/office/drawing/2014/main" id="{25D95C18-707B-4E31-98C7-68CCCF074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71304"/>
            <a:ext cx="4267200" cy="3839932"/>
          </a:xfrm>
          <a:prstGeom prst="rect">
            <a:avLst/>
          </a:prstGeom>
        </p:spPr>
      </p:pic>
      <p:pic>
        <p:nvPicPr>
          <p:cNvPr id="7" name="Picture 6">
            <a:extLst>
              <a:ext uri="{FF2B5EF4-FFF2-40B4-BE49-F238E27FC236}">
                <a16:creationId xmlns:a16="http://schemas.microsoft.com/office/drawing/2014/main" id="{D463E49D-96D0-489E-81C7-12C8CC800E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6672" y="1473523"/>
            <a:ext cx="4293831" cy="3877662"/>
          </a:xfrm>
          <a:prstGeom prst="rect">
            <a:avLst/>
          </a:prstGeom>
        </p:spPr>
      </p:pic>
      <p:sp>
        <p:nvSpPr>
          <p:cNvPr id="13" name="Rectangle 12">
            <a:extLst>
              <a:ext uri="{FF2B5EF4-FFF2-40B4-BE49-F238E27FC236}">
                <a16:creationId xmlns:a16="http://schemas.microsoft.com/office/drawing/2014/main" id="{DA28145A-57BF-43AE-9D3B-990BB71378A2}"/>
              </a:ext>
            </a:extLst>
          </p:cNvPr>
          <p:cNvSpPr/>
          <p:nvPr/>
        </p:nvSpPr>
        <p:spPr>
          <a:xfrm>
            <a:off x="708470" y="5407411"/>
            <a:ext cx="3108543" cy="369332"/>
          </a:xfrm>
          <a:prstGeom prst="rect">
            <a:avLst/>
          </a:prstGeom>
        </p:spPr>
        <p:txBody>
          <a:bodyPr wrap="none">
            <a:spAutoFit/>
          </a:bodyPr>
          <a:lstStyle/>
          <a:p>
            <a:pPr>
              <a:spcBef>
                <a:spcPts val="5"/>
              </a:spcBef>
            </a:pPr>
            <a:r>
              <a:rPr lang="en-US" b="1" dirty="0">
                <a:latin typeface="Times New Roman" panose="02020603050405020304" pitchFamily="18" charset="0"/>
                <a:ea typeface="Times New Roman" panose="02020603050405020304" pitchFamily="18" charset="0"/>
              </a:rPr>
              <a:t>(a) Result of Object Detection</a:t>
            </a:r>
          </a:p>
        </p:txBody>
      </p:sp>
      <p:sp>
        <p:nvSpPr>
          <p:cNvPr id="14" name="Rectangle 13">
            <a:extLst>
              <a:ext uri="{FF2B5EF4-FFF2-40B4-BE49-F238E27FC236}">
                <a16:creationId xmlns:a16="http://schemas.microsoft.com/office/drawing/2014/main" id="{497762E8-A003-4487-A61A-E917479DB309}"/>
              </a:ext>
            </a:extLst>
          </p:cNvPr>
          <p:cNvSpPr/>
          <p:nvPr/>
        </p:nvSpPr>
        <p:spPr>
          <a:xfrm>
            <a:off x="5279315" y="5402972"/>
            <a:ext cx="3025187" cy="369332"/>
          </a:xfrm>
          <a:prstGeom prst="rect">
            <a:avLst/>
          </a:prstGeom>
        </p:spPr>
        <p:txBody>
          <a:bodyPr wrap="none">
            <a:spAutoFit/>
          </a:bodyPr>
          <a:lstStyle/>
          <a:p>
            <a:pPr>
              <a:spcBef>
                <a:spcPts val="5"/>
              </a:spcBef>
            </a:pPr>
            <a:r>
              <a:rPr lang="en-US" b="1" dirty="0">
                <a:latin typeface="Times New Roman" panose="02020603050405020304" pitchFamily="18" charset="0"/>
                <a:ea typeface="Times New Roman" panose="02020603050405020304" pitchFamily="18" charset="0"/>
              </a:rPr>
              <a:t>(b) No. of </a:t>
            </a:r>
            <a:r>
              <a:rPr lang="en-US" b="1" dirty="0" err="1">
                <a:latin typeface="Times New Roman" panose="02020603050405020304" pitchFamily="18" charset="0"/>
                <a:ea typeface="Times New Roman" panose="02020603050405020304" pitchFamily="18" charset="0"/>
              </a:rPr>
              <a:t>keypoints</a:t>
            </a:r>
            <a:r>
              <a:rPr lang="en-US" b="1" dirty="0">
                <a:latin typeface="Times New Roman" panose="02020603050405020304" pitchFamily="18" charset="0"/>
                <a:ea typeface="Times New Roman" panose="02020603050405020304" pitchFamily="18" charset="0"/>
              </a:rPr>
              <a:t> matched</a:t>
            </a:r>
          </a:p>
        </p:txBody>
      </p:sp>
    </p:spTree>
    <p:extLst>
      <p:ext uri="{BB962C8B-B14F-4D97-AF65-F5344CB8AC3E}">
        <p14:creationId xmlns:p14="http://schemas.microsoft.com/office/powerpoint/2010/main" val="3033615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62000" y="381000"/>
            <a:ext cx="8029574" cy="830997"/>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RESULTS OBTAINED BY USING XILINX-SYSTEM-GENERATOR:</a:t>
            </a:r>
          </a:p>
        </p:txBody>
      </p:sp>
      <p:pic>
        <p:nvPicPr>
          <p:cNvPr id="8" name="Picture 7">
            <a:extLst>
              <a:ext uri="{FF2B5EF4-FFF2-40B4-BE49-F238E27FC236}">
                <a16:creationId xmlns:a16="http://schemas.microsoft.com/office/drawing/2014/main" id="{51D5B981-42E8-4552-855B-C62E812725CF}"/>
              </a:ext>
            </a:extLst>
          </p:cNvPr>
          <p:cNvPicPr/>
          <p:nvPr/>
        </p:nvPicPr>
        <p:blipFill>
          <a:blip r:embed="rId2">
            <a:extLst>
              <a:ext uri="{28A0092B-C50C-407E-A947-70E740481C1C}">
                <a14:useLocalDpi xmlns:a14="http://schemas.microsoft.com/office/drawing/2010/main" val="0"/>
              </a:ext>
            </a:extLst>
          </a:blip>
          <a:stretch>
            <a:fillRect/>
          </a:stretch>
        </p:blipFill>
        <p:spPr>
          <a:xfrm>
            <a:off x="914400" y="1905000"/>
            <a:ext cx="2659380" cy="2354580"/>
          </a:xfrm>
          <a:prstGeom prst="rect">
            <a:avLst/>
          </a:prstGeom>
        </p:spPr>
      </p:pic>
      <p:pic>
        <p:nvPicPr>
          <p:cNvPr id="12" name="Picture 11">
            <a:extLst>
              <a:ext uri="{FF2B5EF4-FFF2-40B4-BE49-F238E27FC236}">
                <a16:creationId xmlns:a16="http://schemas.microsoft.com/office/drawing/2014/main" id="{92C14702-4C3D-429B-866E-6E137E8FCFEA}"/>
              </a:ext>
            </a:extLst>
          </p:cNvPr>
          <p:cNvPicPr/>
          <p:nvPr/>
        </p:nvPicPr>
        <p:blipFill>
          <a:blip r:embed="rId3">
            <a:extLst>
              <a:ext uri="{28A0092B-C50C-407E-A947-70E740481C1C}">
                <a14:useLocalDpi xmlns:a14="http://schemas.microsoft.com/office/drawing/2010/main" val="0"/>
              </a:ext>
            </a:extLst>
          </a:blip>
          <a:stretch>
            <a:fillRect/>
          </a:stretch>
        </p:blipFill>
        <p:spPr>
          <a:xfrm>
            <a:off x="5181600" y="1887133"/>
            <a:ext cx="2613660" cy="2316480"/>
          </a:xfrm>
          <a:prstGeom prst="rect">
            <a:avLst/>
          </a:prstGeom>
        </p:spPr>
      </p:pic>
      <p:sp>
        <p:nvSpPr>
          <p:cNvPr id="13" name="TextBox 12">
            <a:extLst>
              <a:ext uri="{FF2B5EF4-FFF2-40B4-BE49-F238E27FC236}">
                <a16:creationId xmlns:a16="http://schemas.microsoft.com/office/drawing/2014/main" id="{A792A726-3BA3-4BE7-9F1B-FBA0A56DE502}"/>
              </a:ext>
            </a:extLst>
          </p:cNvPr>
          <p:cNvSpPr txBox="1"/>
          <p:nvPr/>
        </p:nvSpPr>
        <p:spPr>
          <a:xfrm>
            <a:off x="1295400" y="4419600"/>
            <a:ext cx="2133600" cy="646331"/>
          </a:xfrm>
          <a:prstGeom prst="rect">
            <a:avLst/>
          </a:prstGeom>
          <a:noFill/>
        </p:spPr>
        <p:txBody>
          <a:bodyPr wrap="square" rtlCol="0">
            <a:spAutoFit/>
          </a:bodyPr>
          <a:lstStyle/>
          <a:p>
            <a:r>
              <a:rPr lang="en-US" dirty="0">
                <a:solidFill>
                  <a:srgbClr val="0070C0"/>
                </a:solidFill>
                <a:latin typeface="Times New Roman" pitchFamily="18" charset="0"/>
                <a:cs typeface="Times New Roman" pitchFamily="18" charset="0"/>
              </a:rPr>
              <a:t>(a) Original Image</a:t>
            </a:r>
          </a:p>
          <a:p>
            <a:endParaRPr lang="en-US" dirty="0">
              <a:solidFill>
                <a:srgbClr val="0070C0"/>
              </a:solidFill>
            </a:endParaRPr>
          </a:p>
        </p:txBody>
      </p:sp>
      <p:sp>
        <p:nvSpPr>
          <p:cNvPr id="14" name="TextBox 13">
            <a:extLst>
              <a:ext uri="{FF2B5EF4-FFF2-40B4-BE49-F238E27FC236}">
                <a16:creationId xmlns:a16="http://schemas.microsoft.com/office/drawing/2014/main" id="{C4DADC9D-53C7-4776-A97E-65050305B6D1}"/>
              </a:ext>
            </a:extLst>
          </p:cNvPr>
          <p:cNvSpPr txBox="1"/>
          <p:nvPr/>
        </p:nvSpPr>
        <p:spPr>
          <a:xfrm>
            <a:off x="4648200" y="4438233"/>
            <a:ext cx="3429000" cy="369332"/>
          </a:xfrm>
          <a:prstGeom prst="rect">
            <a:avLst/>
          </a:prstGeom>
          <a:noFill/>
        </p:spPr>
        <p:txBody>
          <a:bodyPr wrap="square" rtlCol="0">
            <a:spAutoFit/>
          </a:bodyPr>
          <a:lstStyle/>
          <a:p>
            <a:r>
              <a:rPr lang="en-US" dirty="0">
                <a:solidFill>
                  <a:srgbClr val="0070C0"/>
                </a:solidFill>
                <a:latin typeface="Times New Roman" pitchFamily="18" charset="0"/>
                <a:cs typeface="Times New Roman" pitchFamily="18" charset="0"/>
              </a:rPr>
              <a:t>(b) </a:t>
            </a:r>
            <a:r>
              <a:rPr lang="en-US" dirty="0" err="1">
                <a:solidFill>
                  <a:srgbClr val="0070C0"/>
                </a:solidFill>
                <a:latin typeface="Times New Roman" pitchFamily="18" charset="0"/>
                <a:cs typeface="Times New Roman" pitchFamily="18" charset="0"/>
              </a:rPr>
              <a:t>Keypoints</a:t>
            </a:r>
            <a:r>
              <a:rPr lang="en-US" dirty="0">
                <a:solidFill>
                  <a:srgbClr val="0070C0"/>
                </a:solidFill>
                <a:latin typeface="Times New Roman" pitchFamily="18" charset="0"/>
                <a:cs typeface="Times New Roman" pitchFamily="18" charset="0"/>
              </a:rPr>
              <a:t> identified on Image</a:t>
            </a:r>
          </a:p>
        </p:txBody>
      </p:sp>
      <p:sp>
        <p:nvSpPr>
          <p:cNvPr id="3" name="TextBox 2">
            <a:extLst>
              <a:ext uri="{FF2B5EF4-FFF2-40B4-BE49-F238E27FC236}">
                <a16:creationId xmlns:a16="http://schemas.microsoft.com/office/drawing/2014/main" id="{C052031D-3EF0-49D7-A4C4-A10A215A4363}"/>
              </a:ext>
            </a:extLst>
          </p:cNvPr>
          <p:cNvSpPr txBox="1"/>
          <p:nvPr/>
        </p:nvSpPr>
        <p:spPr>
          <a:xfrm>
            <a:off x="2514600" y="5065931"/>
            <a:ext cx="5113972" cy="64633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Results</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Image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Keypoint Detection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41281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62000" y="381000"/>
            <a:ext cx="8029574" cy="461665"/>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RESULTS OBTAINED BY USING XILINX ISE 14.7 </a:t>
            </a:r>
            <a:r>
              <a:rPr lang="en-US" sz="2400" dirty="0" err="1">
                <a:solidFill>
                  <a:srgbClr val="FF0000"/>
                </a:solidFill>
                <a:latin typeface="Times New Roman" pitchFamily="18" charset="0"/>
                <a:cs typeface="Times New Roman" pitchFamily="18" charset="0"/>
              </a:rPr>
              <a:t>Isim</a:t>
            </a:r>
            <a:r>
              <a:rPr lang="en-US" sz="2400" dirty="0">
                <a:solidFill>
                  <a:srgbClr val="FF0000"/>
                </a:solidFill>
                <a:latin typeface="Times New Roman" pitchFamily="18" charset="0"/>
                <a:cs typeface="Times New Roman" pitchFamily="18" charset="0"/>
              </a:rPr>
              <a:t>:</a:t>
            </a:r>
          </a:p>
        </p:txBody>
      </p:sp>
      <p:pic>
        <p:nvPicPr>
          <p:cNvPr id="4" name="Picture 3">
            <a:extLst>
              <a:ext uri="{FF2B5EF4-FFF2-40B4-BE49-F238E27FC236}">
                <a16:creationId xmlns:a16="http://schemas.microsoft.com/office/drawing/2014/main" id="{51D0B775-673E-4E1F-A949-784D37692C3E}"/>
              </a:ext>
            </a:extLst>
          </p:cNvPr>
          <p:cNvPicPr>
            <a:picLocks noChangeAspect="1"/>
          </p:cNvPicPr>
          <p:nvPr/>
        </p:nvPicPr>
        <p:blipFill rotWithShape="1">
          <a:blip r:embed="rId2">
            <a:extLst>
              <a:ext uri="{28A0092B-C50C-407E-A947-70E740481C1C}">
                <a14:useLocalDpi xmlns:a14="http://schemas.microsoft.com/office/drawing/2010/main" val="0"/>
              </a:ext>
            </a:extLst>
          </a:blip>
          <a:srcRect l="32500" t="8519" r="1667" b="27778"/>
          <a:stretch/>
        </p:blipFill>
        <p:spPr>
          <a:xfrm>
            <a:off x="772357" y="1295400"/>
            <a:ext cx="7279758" cy="3962400"/>
          </a:xfrm>
          <a:prstGeom prst="rect">
            <a:avLst/>
          </a:prstGeom>
        </p:spPr>
      </p:pic>
      <p:sp>
        <p:nvSpPr>
          <p:cNvPr id="10" name="TextBox 9">
            <a:extLst>
              <a:ext uri="{FF2B5EF4-FFF2-40B4-BE49-F238E27FC236}">
                <a16:creationId xmlns:a16="http://schemas.microsoft.com/office/drawing/2014/main" id="{FF6CFAAA-ECB8-427D-B3C9-F46EDAD2077A}"/>
              </a:ext>
            </a:extLst>
          </p:cNvPr>
          <p:cNvSpPr txBox="1"/>
          <p:nvPr/>
        </p:nvSpPr>
        <p:spPr>
          <a:xfrm>
            <a:off x="2667000" y="5387369"/>
            <a:ext cx="5113972" cy="64633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Results</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Xilinx Simulation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11153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pPr algn="ctr"/>
            <a:r>
              <a:rPr lang="en-US" sz="4000" dirty="0">
                <a:solidFill>
                  <a:srgbClr val="FF0000"/>
                </a:solidFill>
                <a:latin typeface="Times New Roman" pitchFamily="18" charset="0"/>
                <a:cs typeface="Times New Roman" pitchFamily="18" charset="0"/>
              </a:rPr>
              <a:t>Computer Vision</a:t>
            </a:r>
          </a:p>
        </p:txBody>
      </p:sp>
      <p:sp>
        <p:nvSpPr>
          <p:cNvPr id="3" name="Content Placeholder 2"/>
          <p:cNvSpPr>
            <a:spLocks noGrp="1"/>
          </p:cNvSpPr>
          <p:nvPr>
            <p:ph idx="1"/>
          </p:nvPr>
        </p:nvSpPr>
        <p:spPr>
          <a:xfrm>
            <a:off x="228600" y="1219200"/>
            <a:ext cx="8458200" cy="5181600"/>
          </a:xfrm>
        </p:spPr>
        <p:txBody>
          <a:bodyPr>
            <a:normAutofit/>
          </a:bodyPr>
          <a:lstStyle/>
          <a:p>
            <a:pPr algn="just">
              <a:defRPr/>
            </a:pPr>
            <a:r>
              <a:rPr lang="en-US" sz="2400" dirty="0">
                <a:latin typeface="Times New Roman" pitchFamily="18" charset="0"/>
                <a:cs typeface="Times New Roman" pitchFamily="18" charset="0"/>
              </a:rPr>
              <a:t>Computer Vision is an important feature for Robots in many real time applications. Object detection, recognition and tracking can be done using this vision. </a:t>
            </a:r>
          </a:p>
          <a:p>
            <a:pPr algn="just">
              <a:spcBef>
                <a:spcPts val="1800"/>
              </a:spcBef>
              <a:defRPr/>
            </a:pPr>
            <a:r>
              <a:rPr lang="en-US" sz="2400" dirty="0">
                <a:latin typeface="Times New Roman" pitchFamily="18" charset="0"/>
                <a:cs typeface="Times New Roman" pitchFamily="18" charset="0"/>
              </a:rPr>
              <a:t>Object recognition is used in many applications such as: Manufacturing Industry, face recognition for security purposes, vehicle tracking or any real time embedded system that requires object identification from an image or a stream of images.</a:t>
            </a:r>
          </a:p>
          <a:p>
            <a:pPr algn="just">
              <a:spcBef>
                <a:spcPts val="1800"/>
              </a:spcBef>
              <a:defRPr/>
            </a:pPr>
            <a:r>
              <a:rPr lang="en-US" sz="2400" dirty="0">
                <a:solidFill>
                  <a:prstClr val="black">
                    <a:lumMod val="75000"/>
                    <a:lumOff val="25000"/>
                  </a:prstClr>
                </a:solidFill>
                <a:latin typeface="Times New Roman" pitchFamily="18" charset="0"/>
                <a:cs typeface="Times New Roman" pitchFamily="18" charset="0"/>
              </a:rPr>
              <a:t>The field of computer vision provides number of algorithms for object detection and recognition. Scale Invariant Feature Transform (SIFT) is an efficient feature detection algorithm.</a:t>
            </a:r>
            <a:endParaRPr 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819400" y="304800"/>
            <a:ext cx="3810000" cy="461665"/>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Device Utilization Summary:</a:t>
            </a:r>
          </a:p>
        </p:txBody>
      </p:sp>
      <p:graphicFrame>
        <p:nvGraphicFramePr>
          <p:cNvPr id="5" name="Table 4">
            <a:extLst>
              <a:ext uri="{FF2B5EF4-FFF2-40B4-BE49-F238E27FC236}">
                <a16:creationId xmlns:a16="http://schemas.microsoft.com/office/drawing/2014/main" id="{21791ED3-D636-419A-BE8F-1BC9A6722277}"/>
              </a:ext>
            </a:extLst>
          </p:cNvPr>
          <p:cNvGraphicFramePr>
            <a:graphicFrameLocks noGrp="1"/>
          </p:cNvGraphicFramePr>
          <p:nvPr>
            <p:extLst>
              <p:ext uri="{D42A27DB-BD31-4B8C-83A1-F6EECF244321}">
                <p14:modId xmlns:p14="http://schemas.microsoft.com/office/powerpoint/2010/main" val="530851259"/>
              </p:ext>
            </p:extLst>
          </p:nvPr>
        </p:nvGraphicFramePr>
        <p:xfrm>
          <a:off x="0" y="914400"/>
          <a:ext cx="9144000" cy="5943605"/>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3835145101"/>
                    </a:ext>
                  </a:extLst>
                </a:gridCol>
                <a:gridCol w="2286000">
                  <a:extLst>
                    <a:ext uri="{9D8B030D-6E8A-4147-A177-3AD203B41FA5}">
                      <a16:colId xmlns:a16="http://schemas.microsoft.com/office/drawing/2014/main" val="2872144448"/>
                    </a:ext>
                  </a:extLst>
                </a:gridCol>
                <a:gridCol w="2286000">
                  <a:extLst>
                    <a:ext uri="{9D8B030D-6E8A-4147-A177-3AD203B41FA5}">
                      <a16:colId xmlns:a16="http://schemas.microsoft.com/office/drawing/2014/main" val="2737372376"/>
                    </a:ext>
                  </a:extLst>
                </a:gridCol>
                <a:gridCol w="2286000">
                  <a:extLst>
                    <a:ext uri="{9D8B030D-6E8A-4147-A177-3AD203B41FA5}">
                      <a16:colId xmlns:a16="http://schemas.microsoft.com/office/drawing/2014/main" val="645673942"/>
                    </a:ext>
                  </a:extLst>
                </a:gridCol>
              </a:tblGrid>
              <a:tr h="279565">
                <a:tc gridSpan="4">
                  <a:txBody>
                    <a:bodyPr/>
                    <a:lstStyle/>
                    <a:p>
                      <a:pPr algn="ctr">
                        <a:lnSpc>
                          <a:spcPct val="107000"/>
                        </a:lnSpc>
                        <a:spcAft>
                          <a:spcPts val="800"/>
                        </a:spcAft>
                      </a:pPr>
                      <a:r>
                        <a:rPr lang="en-IN" sz="1200" dirty="0">
                          <a:effectLst/>
                        </a:rPr>
                        <a:t>Device Utilization Summary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13390496"/>
                  </a:ext>
                </a:extLst>
              </a:tr>
              <a:tr h="279565">
                <a:tc>
                  <a:txBody>
                    <a:bodyPr/>
                    <a:lstStyle/>
                    <a:p>
                      <a:pPr algn="ctr">
                        <a:lnSpc>
                          <a:spcPct val="107000"/>
                        </a:lnSpc>
                        <a:spcAft>
                          <a:spcPts val="800"/>
                        </a:spcAft>
                      </a:pPr>
                      <a:r>
                        <a:rPr lang="en-IN" sz="1200" dirty="0">
                          <a:effectLst/>
                        </a:rPr>
                        <a:t>Slice Logic Utilization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a:effectLst/>
                        </a:rPr>
                        <a:t>Used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a:effectLst/>
                        </a:rPr>
                        <a:t>Available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a:effectLst/>
                        </a:rPr>
                        <a:t>Utilization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extLst>
                  <a:ext uri="{0D108BD9-81ED-4DB2-BD59-A6C34878D82A}">
                    <a16:rowId xmlns:a16="http://schemas.microsoft.com/office/drawing/2014/main" val="3722095351"/>
                  </a:ext>
                </a:extLst>
              </a:tr>
              <a:tr h="510491">
                <a:tc>
                  <a:txBody>
                    <a:bodyPr/>
                    <a:lstStyle/>
                    <a:p>
                      <a:pPr algn="ctr">
                        <a:lnSpc>
                          <a:spcPct val="107000"/>
                        </a:lnSpc>
                        <a:spcAft>
                          <a:spcPts val="800"/>
                        </a:spcAft>
                      </a:pPr>
                      <a:r>
                        <a:rPr lang="en-IN" sz="1200" dirty="0">
                          <a:effectLst/>
                        </a:rPr>
                        <a:t>Number of Slice Registers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dirty="0">
                          <a:effectLst/>
                        </a:rPr>
                        <a:t>2,419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a:effectLst/>
                        </a:rPr>
                        <a:t>32,640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a:effectLst/>
                        </a:rPr>
                        <a:t>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extLst>
                  <a:ext uri="{0D108BD9-81ED-4DB2-BD59-A6C34878D82A}">
                    <a16:rowId xmlns:a16="http://schemas.microsoft.com/office/drawing/2014/main" val="3564729930"/>
                  </a:ext>
                </a:extLst>
              </a:tr>
              <a:tr h="510491">
                <a:tc>
                  <a:txBody>
                    <a:bodyPr/>
                    <a:lstStyle/>
                    <a:p>
                      <a:pPr algn="ctr">
                        <a:lnSpc>
                          <a:spcPct val="107000"/>
                        </a:lnSpc>
                        <a:spcAft>
                          <a:spcPts val="800"/>
                        </a:spcAft>
                      </a:pPr>
                      <a:r>
                        <a:rPr lang="en-IN" sz="1200">
                          <a:effectLst/>
                        </a:rPr>
                        <a:t>Number used as Flip Flops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dirty="0">
                          <a:effectLst/>
                        </a:rPr>
                        <a:t>2,419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nSpc>
                          <a:spcPct val="107000"/>
                        </a:lnSpc>
                      </a:pPr>
                      <a:endParaRPr lang="en-IN" sz="1200">
                        <a:effectLst/>
                        <a:latin typeface="Calibri" panose="020F0502020204030204" pitchFamily="34" charset="0"/>
                        <a:cs typeface="Times New Roman" panose="02020603050405020304" pitchFamily="18" charset="0"/>
                      </a:endParaRPr>
                    </a:p>
                  </a:txBody>
                  <a:tcPr marL="19218" marR="19218" marT="19218" marB="19218" anchor="ctr"/>
                </a:tc>
                <a:tc>
                  <a:txBody>
                    <a:bodyPr/>
                    <a:lstStyle/>
                    <a:p>
                      <a:pPr>
                        <a:lnSpc>
                          <a:spcPct val="107000"/>
                        </a:lnSpc>
                      </a:pPr>
                      <a:endParaRPr lang="en-IN" sz="1200">
                        <a:effectLst/>
                        <a:latin typeface="Calibri" panose="020F0502020204030204" pitchFamily="34" charset="0"/>
                        <a:cs typeface="Times New Roman" panose="02020603050405020304" pitchFamily="18" charset="0"/>
                      </a:endParaRPr>
                    </a:p>
                  </a:txBody>
                  <a:tcPr marL="19218" marR="19218" marT="19218" marB="19218" anchor="ctr"/>
                </a:tc>
                <a:extLst>
                  <a:ext uri="{0D108BD9-81ED-4DB2-BD59-A6C34878D82A}">
                    <a16:rowId xmlns:a16="http://schemas.microsoft.com/office/drawing/2014/main" val="3084279257"/>
                  </a:ext>
                </a:extLst>
              </a:tr>
              <a:tr h="279565">
                <a:tc>
                  <a:txBody>
                    <a:bodyPr/>
                    <a:lstStyle/>
                    <a:p>
                      <a:pPr algn="ctr">
                        <a:lnSpc>
                          <a:spcPct val="107000"/>
                        </a:lnSpc>
                        <a:spcAft>
                          <a:spcPts val="800"/>
                        </a:spcAft>
                      </a:pPr>
                      <a:r>
                        <a:rPr lang="en-IN" sz="1200">
                          <a:effectLst/>
                        </a:rPr>
                        <a:t>Number of Slice LUTs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dirty="0">
                          <a:effectLst/>
                        </a:rPr>
                        <a:t>4,119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dirty="0">
                          <a:effectLst/>
                        </a:rPr>
                        <a:t>32,640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a:effectLst/>
                        </a:rPr>
                        <a:t>12%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extLst>
                  <a:ext uri="{0D108BD9-81ED-4DB2-BD59-A6C34878D82A}">
                    <a16:rowId xmlns:a16="http://schemas.microsoft.com/office/drawing/2014/main" val="1416011779"/>
                  </a:ext>
                </a:extLst>
              </a:tr>
              <a:tr h="510491">
                <a:tc>
                  <a:txBody>
                    <a:bodyPr/>
                    <a:lstStyle/>
                    <a:p>
                      <a:pPr algn="ctr">
                        <a:lnSpc>
                          <a:spcPct val="107000"/>
                        </a:lnSpc>
                        <a:spcAft>
                          <a:spcPts val="800"/>
                        </a:spcAft>
                      </a:pPr>
                      <a:r>
                        <a:rPr lang="en-IN" sz="1200">
                          <a:effectLst/>
                        </a:rPr>
                        <a:t>Number of occupied Slices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a:effectLst/>
                        </a:rPr>
                        <a:t>1,381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dirty="0">
                          <a:effectLst/>
                        </a:rPr>
                        <a:t>8,160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a:effectLst/>
                        </a:rPr>
                        <a:t>16%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extLst>
                  <a:ext uri="{0D108BD9-81ED-4DB2-BD59-A6C34878D82A}">
                    <a16:rowId xmlns:a16="http://schemas.microsoft.com/office/drawing/2014/main" val="1309126318"/>
                  </a:ext>
                </a:extLst>
              </a:tr>
              <a:tr h="510491">
                <a:tc>
                  <a:txBody>
                    <a:bodyPr/>
                    <a:lstStyle/>
                    <a:p>
                      <a:pPr algn="ctr">
                        <a:lnSpc>
                          <a:spcPct val="107000"/>
                        </a:lnSpc>
                        <a:spcAft>
                          <a:spcPts val="800"/>
                        </a:spcAft>
                      </a:pPr>
                      <a:r>
                        <a:rPr lang="en-IN" sz="1200">
                          <a:effectLst/>
                        </a:rPr>
                        <a:t>Number of LUT Flip Flop pairs used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a:effectLst/>
                        </a:rPr>
                        <a:t>4,419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nSpc>
                          <a:spcPct val="107000"/>
                        </a:lnSpc>
                      </a:pPr>
                      <a:endParaRPr lang="en-IN" sz="1200" dirty="0">
                        <a:effectLst/>
                        <a:latin typeface="Calibri" panose="020F0502020204030204" pitchFamily="34" charset="0"/>
                        <a:cs typeface="Times New Roman" panose="02020603050405020304" pitchFamily="18" charset="0"/>
                      </a:endParaRPr>
                    </a:p>
                  </a:txBody>
                  <a:tcPr marL="19218" marR="19218" marT="19218" marB="19218" anchor="ctr"/>
                </a:tc>
                <a:tc>
                  <a:txBody>
                    <a:bodyPr/>
                    <a:lstStyle/>
                    <a:p>
                      <a:pPr>
                        <a:lnSpc>
                          <a:spcPct val="107000"/>
                        </a:lnSpc>
                      </a:pPr>
                      <a:endParaRPr lang="en-IN" sz="1200">
                        <a:effectLst/>
                        <a:latin typeface="Calibri" panose="020F0502020204030204" pitchFamily="34" charset="0"/>
                        <a:cs typeface="Times New Roman" panose="02020603050405020304" pitchFamily="18" charset="0"/>
                      </a:endParaRPr>
                    </a:p>
                  </a:txBody>
                  <a:tcPr marL="19218" marR="19218" marT="19218" marB="19218" anchor="ctr"/>
                </a:tc>
                <a:extLst>
                  <a:ext uri="{0D108BD9-81ED-4DB2-BD59-A6C34878D82A}">
                    <a16:rowId xmlns:a16="http://schemas.microsoft.com/office/drawing/2014/main" val="1330609630"/>
                  </a:ext>
                </a:extLst>
              </a:tr>
              <a:tr h="510491">
                <a:tc>
                  <a:txBody>
                    <a:bodyPr/>
                    <a:lstStyle/>
                    <a:p>
                      <a:pPr algn="ctr">
                        <a:lnSpc>
                          <a:spcPct val="107000"/>
                        </a:lnSpc>
                        <a:spcAft>
                          <a:spcPts val="800"/>
                        </a:spcAft>
                      </a:pPr>
                      <a:r>
                        <a:rPr lang="en-IN" sz="1200">
                          <a:effectLst/>
                        </a:rPr>
                        <a:t>Number of fully used LUT-FF pairs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a:effectLst/>
                        </a:rPr>
                        <a:t>2,119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dirty="0">
                          <a:effectLst/>
                        </a:rPr>
                        <a:t>4,419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a:effectLst/>
                        </a:rPr>
                        <a:t>47%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extLst>
                  <a:ext uri="{0D108BD9-81ED-4DB2-BD59-A6C34878D82A}">
                    <a16:rowId xmlns:a16="http://schemas.microsoft.com/office/drawing/2014/main" val="4240073755"/>
                  </a:ext>
                </a:extLst>
              </a:tr>
              <a:tr h="510491">
                <a:tc>
                  <a:txBody>
                    <a:bodyPr/>
                    <a:lstStyle/>
                    <a:p>
                      <a:pPr algn="ctr">
                        <a:lnSpc>
                          <a:spcPct val="107000"/>
                        </a:lnSpc>
                        <a:spcAft>
                          <a:spcPts val="800"/>
                        </a:spcAft>
                      </a:pPr>
                      <a:r>
                        <a:rPr lang="en-IN" sz="1200">
                          <a:effectLst/>
                        </a:rPr>
                        <a:t>Number of bonded IOBs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a:effectLst/>
                        </a:rPr>
                        <a:t>17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dirty="0">
                          <a:effectLst/>
                        </a:rPr>
                        <a:t>480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dirty="0">
                          <a:effectLst/>
                        </a:rPr>
                        <a:t>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extLst>
                  <a:ext uri="{0D108BD9-81ED-4DB2-BD59-A6C34878D82A}">
                    <a16:rowId xmlns:a16="http://schemas.microsoft.com/office/drawing/2014/main" val="1425861623"/>
                  </a:ext>
                </a:extLst>
              </a:tr>
              <a:tr h="510491">
                <a:tc>
                  <a:txBody>
                    <a:bodyPr/>
                    <a:lstStyle/>
                    <a:p>
                      <a:pPr algn="ctr">
                        <a:lnSpc>
                          <a:spcPct val="107000"/>
                        </a:lnSpc>
                        <a:spcAft>
                          <a:spcPts val="800"/>
                        </a:spcAft>
                      </a:pPr>
                      <a:r>
                        <a:rPr lang="en-IN" sz="1200">
                          <a:effectLst/>
                        </a:rPr>
                        <a:t>Number of BlockRAM/FIFO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a:effectLst/>
                        </a:rPr>
                        <a:t>88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a:effectLst/>
                        </a:rPr>
                        <a:t>132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dirty="0">
                          <a:effectLst/>
                        </a:rPr>
                        <a:t>66%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extLst>
                  <a:ext uri="{0D108BD9-81ED-4DB2-BD59-A6C34878D82A}">
                    <a16:rowId xmlns:a16="http://schemas.microsoft.com/office/drawing/2014/main" val="4007353960"/>
                  </a:ext>
                </a:extLst>
              </a:tr>
              <a:tr h="510491">
                <a:tc>
                  <a:txBody>
                    <a:bodyPr/>
                    <a:lstStyle/>
                    <a:p>
                      <a:pPr algn="ctr">
                        <a:lnSpc>
                          <a:spcPct val="107000"/>
                        </a:lnSpc>
                        <a:spcAft>
                          <a:spcPts val="800"/>
                        </a:spcAft>
                      </a:pPr>
                      <a:r>
                        <a:rPr lang="en-IN" sz="1200">
                          <a:effectLst/>
                        </a:rPr>
                        <a:t>Number using BlockRAM only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a:effectLst/>
                        </a:rPr>
                        <a:t>88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nSpc>
                          <a:spcPct val="107000"/>
                        </a:lnSpc>
                      </a:pPr>
                      <a:endParaRPr lang="en-IN" sz="1200">
                        <a:effectLst/>
                        <a:latin typeface="Calibri" panose="020F0502020204030204" pitchFamily="34" charset="0"/>
                        <a:cs typeface="Times New Roman" panose="02020603050405020304" pitchFamily="18" charset="0"/>
                      </a:endParaRPr>
                    </a:p>
                  </a:txBody>
                  <a:tcPr marL="19218" marR="19218" marT="19218" marB="19218" anchor="ctr"/>
                </a:tc>
                <a:tc>
                  <a:txBody>
                    <a:bodyPr/>
                    <a:lstStyle/>
                    <a:p>
                      <a:pPr>
                        <a:lnSpc>
                          <a:spcPct val="107000"/>
                        </a:lnSpc>
                      </a:pPr>
                      <a:endParaRPr lang="en-IN" sz="1200" dirty="0">
                        <a:effectLst/>
                        <a:latin typeface="Calibri" panose="020F0502020204030204" pitchFamily="34" charset="0"/>
                        <a:cs typeface="Times New Roman" panose="02020603050405020304" pitchFamily="18" charset="0"/>
                      </a:endParaRPr>
                    </a:p>
                  </a:txBody>
                  <a:tcPr marL="19218" marR="19218" marT="19218" marB="19218" anchor="ctr"/>
                </a:tc>
                <a:extLst>
                  <a:ext uri="{0D108BD9-81ED-4DB2-BD59-A6C34878D82A}">
                    <a16:rowId xmlns:a16="http://schemas.microsoft.com/office/drawing/2014/main" val="1824779253"/>
                  </a:ext>
                </a:extLst>
              </a:tr>
              <a:tr h="510491">
                <a:tc>
                  <a:txBody>
                    <a:bodyPr/>
                    <a:lstStyle/>
                    <a:p>
                      <a:pPr algn="ctr">
                        <a:lnSpc>
                          <a:spcPct val="107000"/>
                        </a:lnSpc>
                        <a:spcAft>
                          <a:spcPts val="800"/>
                        </a:spcAft>
                      </a:pPr>
                      <a:r>
                        <a:rPr lang="en-IN" sz="1200">
                          <a:effectLst/>
                        </a:rPr>
                        <a:t>Number of 18k BlockRAM used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a:effectLst/>
                        </a:rPr>
                        <a:t>154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nSpc>
                          <a:spcPct val="107000"/>
                        </a:lnSpc>
                      </a:pPr>
                      <a:endParaRPr lang="en-IN" sz="1200">
                        <a:effectLst/>
                        <a:latin typeface="Calibri" panose="020F0502020204030204" pitchFamily="34" charset="0"/>
                        <a:cs typeface="Times New Roman" panose="02020603050405020304" pitchFamily="18" charset="0"/>
                      </a:endParaRPr>
                    </a:p>
                  </a:txBody>
                  <a:tcPr marL="19218" marR="19218" marT="19218" marB="19218" anchor="ctr"/>
                </a:tc>
                <a:tc>
                  <a:txBody>
                    <a:bodyPr/>
                    <a:lstStyle/>
                    <a:p>
                      <a:pPr>
                        <a:lnSpc>
                          <a:spcPct val="107000"/>
                        </a:lnSpc>
                      </a:pPr>
                      <a:endParaRPr lang="en-IN" sz="1200" dirty="0">
                        <a:effectLst/>
                        <a:latin typeface="Calibri" panose="020F0502020204030204" pitchFamily="34" charset="0"/>
                        <a:cs typeface="Times New Roman" panose="02020603050405020304" pitchFamily="18" charset="0"/>
                      </a:endParaRPr>
                    </a:p>
                  </a:txBody>
                  <a:tcPr marL="19218" marR="19218" marT="19218" marB="19218" anchor="ctr"/>
                </a:tc>
                <a:extLst>
                  <a:ext uri="{0D108BD9-81ED-4DB2-BD59-A6C34878D82A}">
                    <a16:rowId xmlns:a16="http://schemas.microsoft.com/office/drawing/2014/main" val="1840658401"/>
                  </a:ext>
                </a:extLst>
              </a:tr>
              <a:tr h="510491">
                <a:tc>
                  <a:txBody>
                    <a:bodyPr/>
                    <a:lstStyle/>
                    <a:p>
                      <a:pPr algn="ctr">
                        <a:lnSpc>
                          <a:spcPct val="107000"/>
                        </a:lnSpc>
                        <a:spcAft>
                          <a:spcPts val="800"/>
                        </a:spcAft>
                      </a:pPr>
                      <a:r>
                        <a:rPr lang="en-IN" sz="1200">
                          <a:effectLst/>
                        </a:rPr>
                        <a:t>Total Memory used (KB)</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a:effectLst/>
                        </a:rPr>
                        <a:t>2,772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a:effectLst/>
                        </a:rPr>
                        <a:t>4,752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tc>
                  <a:txBody>
                    <a:bodyPr/>
                    <a:lstStyle/>
                    <a:p>
                      <a:pPr algn="ctr">
                        <a:lnSpc>
                          <a:spcPct val="107000"/>
                        </a:lnSpc>
                        <a:spcAft>
                          <a:spcPts val="800"/>
                        </a:spcAft>
                      </a:pPr>
                      <a:r>
                        <a:rPr lang="en-IN" sz="1200" dirty="0">
                          <a:effectLst/>
                        </a:rPr>
                        <a:t>58%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218" marR="19218" marT="19218" marB="19218" anchor="ctr"/>
                </a:tc>
                <a:extLst>
                  <a:ext uri="{0D108BD9-81ED-4DB2-BD59-A6C34878D82A}">
                    <a16:rowId xmlns:a16="http://schemas.microsoft.com/office/drawing/2014/main" val="1166776112"/>
                  </a:ext>
                </a:extLst>
              </a:tr>
            </a:tbl>
          </a:graphicData>
        </a:graphic>
      </p:graphicFrame>
    </p:spTree>
    <p:extLst>
      <p:ext uri="{BB962C8B-B14F-4D97-AF65-F5344CB8AC3E}">
        <p14:creationId xmlns:p14="http://schemas.microsoft.com/office/powerpoint/2010/main" val="317335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85800"/>
          </a:xfrm>
        </p:spPr>
        <p:txBody>
          <a:bodyPr>
            <a:noAutofit/>
          </a:bodyPr>
          <a:lstStyle/>
          <a:p>
            <a:pPr algn="ctr"/>
            <a:r>
              <a:rPr lang="en-US" sz="4000" dirty="0">
                <a:solidFill>
                  <a:srgbClr val="FF0000"/>
                </a:solidFill>
                <a:latin typeface="Times New Roman" pitchFamily="18" charset="0"/>
                <a:cs typeface="Times New Roman" pitchFamily="18" charset="0"/>
              </a:rPr>
              <a:t>Conclusion A</a:t>
            </a:r>
            <a:r>
              <a:rPr lang="en-US" sz="3200" dirty="0">
                <a:solidFill>
                  <a:srgbClr val="FF0000"/>
                </a:solidFill>
                <a:latin typeface="Times New Roman" pitchFamily="18" charset="0"/>
                <a:cs typeface="Times New Roman" pitchFamily="18" charset="0"/>
              </a:rPr>
              <a:t>ND </a:t>
            </a:r>
            <a:r>
              <a:rPr lang="en-US" sz="4000" dirty="0">
                <a:solidFill>
                  <a:srgbClr val="FF0000"/>
                </a:solidFill>
                <a:latin typeface="Times New Roman" pitchFamily="18" charset="0"/>
                <a:cs typeface="Times New Roman" pitchFamily="18" charset="0"/>
              </a:rPr>
              <a:t>F</a:t>
            </a:r>
            <a:r>
              <a:rPr lang="en-US" sz="3200" dirty="0">
                <a:solidFill>
                  <a:srgbClr val="FF0000"/>
                </a:solidFill>
                <a:latin typeface="Times New Roman" pitchFamily="18" charset="0"/>
                <a:cs typeface="Times New Roman" pitchFamily="18" charset="0"/>
              </a:rPr>
              <a:t>UTURE </a:t>
            </a:r>
            <a:r>
              <a:rPr lang="en-US" sz="4000" dirty="0">
                <a:solidFill>
                  <a:srgbClr val="FF0000"/>
                </a:solidFill>
                <a:latin typeface="Times New Roman" pitchFamily="18" charset="0"/>
                <a:cs typeface="Times New Roman" pitchFamily="18" charset="0"/>
              </a:rPr>
              <a:t>S</a:t>
            </a:r>
            <a:r>
              <a:rPr lang="en-US" sz="3200" dirty="0">
                <a:solidFill>
                  <a:srgbClr val="FF0000"/>
                </a:solidFill>
                <a:latin typeface="Times New Roman" pitchFamily="18" charset="0"/>
                <a:cs typeface="Times New Roman" pitchFamily="18" charset="0"/>
              </a:rPr>
              <a:t>COPE</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534400" cy="5638800"/>
          </a:xfrm>
        </p:spPr>
        <p:txBody>
          <a:bodyPr>
            <a:noAutofit/>
          </a:bodyPr>
          <a:lstStyle/>
          <a:p>
            <a:pPr>
              <a:buNone/>
            </a:pPr>
            <a:r>
              <a:rPr lang="en-US" sz="2200" dirty="0">
                <a:solidFill>
                  <a:srgbClr val="FF0000"/>
                </a:solidFill>
                <a:latin typeface="Times New Roman" pitchFamily="18" charset="0"/>
                <a:cs typeface="Times New Roman" pitchFamily="18" charset="0"/>
              </a:rPr>
              <a:t>CONCLUSION:</a:t>
            </a:r>
          </a:p>
          <a:p>
            <a:pPr marL="266700" marR="516890" indent="190500" algn="just">
              <a:lnSpc>
                <a:spcPct val="115000"/>
              </a:lnSpc>
              <a:spcBef>
                <a:spcPts val="1190"/>
              </a:spcBef>
              <a:spcAft>
                <a:spcPts val="0"/>
              </a:spcAft>
            </a:pPr>
            <a:r>
              <a:rPr lang="en-US" sz="1800" dirty="0">
                <a:effectLst/>
                <a:latin typeface="Times New Roman" panose="02020603050405020304" pitchFamily="18" charset="0"/>
                <a:ea typeface="Times New Roman" panose="02020603050405020304" pitchFamily="18" charset="0"/>
              </a:rPr>
              <a:t>Feature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extraction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become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apparent need in many processes which have much to do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 computer vision, object detection and location, image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processing, image retrieval.</a:t>
            </a:r>
            <a:endParaRPr lang="en-IN" sz="1800" dirty="0">
              <a:effectLst/>
              <a:latin typeface="Times New Roman" panose="02020603050405020304" pitchFamily="18" charset="0"/>
              <a:ea typeface="Times New Roman" panose="02020603050405020304" pitchFamily="18" charset="0"/>
            </a:endParaRPr>
          </a:p>
          <a:p>
            <a:pPr marL="266700" marR="516890" indent="190500" algn="just">
              <a:lnSpc>
                <a:spcPct val="115000"/>
              </a:lnSpc>
              <a:spcBef>
                <a:spcPts val="1190"/>
              </a:spcBef>
              <a:spcAft>
                <a:spcPts val="0"/>
              </a:spcAft>
            </a:pPr>
            <a:r>
              <a:rPr lang="en-US" sz="1800" dirty="0">
                <a:effectLst/>
                <a:latin typeface="Times New Roman" panose="02020603050405020304" pitchFamily="18" charset="0"/>
                <a:ea typeface="Times New Roman" panose="02020603050405020304" pitchFamily="18" charset="0"/>
              </a:rPr>
              <a:t>In this we discussed about the SIFT algorithm, it’s implementation. We examined steps to be carried in SIFT algorithm for feature extraction on different software’s such as MATLAB, XILINX-SYSTEM-GENERATOR and python. Feature extraction is used in object recognition.</a:t>
            </a:r>
          </a:p>
          <a:p>
            <a:pPr marL="266700" marR="516890" indent="190500" algn="just">
              <a:lnSpc>
                <a:spcPct val="115000"/>
              </a:lnSpc>
              <a:spcBef>
                <a:spcPts val="1190"/>
              </a:spcBef>
              <a:spcAft>
                <a:spcPts val="0"/>
              </a:spcAft>
            </a:pPr>
            <a:r>
              <a:rPr lang="en-US" sz="1800" dirty="0">
                <a:effectLst/>
                <a:latin typeface="Times New Roman" panose="02020603050405020304" pitchFamily="18" charset="0"/>
                <a:ea typeface="Times New Roman" panose="02020603050405020304" pitchFamily="18" charset="0"/>
              </a:rPr>
              <a:t> Feature extraction is a popular and useful approach in many applications and fields of study. It is observed that the applications of FE determine the types of features to be extracted and in addition, the accuracy and performance of extraction techniques are major factors of concern when performing Feature extraction.</a:t>
            </a:r>
            <a:endParaRPr lang="en-IN" sz="1800" dirty="0">
              <a:effectLst/>
              <a:latin typeface="Times New Roman" panose="02020603050405020304" pitchFamily="18" charset="0"/>
              <a:ea typeface="Times New Roman" panose="02020603050405020304" pitchFamily="18" charset="0"/>
            </a:endParaRPr>
          </a:p>
          <a:p>
            <a:endParaRPr lang="en-US" sz="2200" dirty="0">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 </a:t>
            </a:r>
            <a:endParaRPr lang="en-US" sz="2200" dirty="0">
              <a:solidFill>
                <a:srgbClr val="FF0000"/>
              </a:solidFill>
              <a:latin typeface="Times New Roman" pitchFamily="18" charset="0"/>
              <a:cs typeface="Times New Roman" pitchFamily="18" charset="0"/>
            </a:endParaRPr>
          </a:p>
          <a:p>
            <a:pPr>
              <a:buNone/>
            </a:pPr>
            <a:endParaRPr lang="en-US" sz="22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7467600" cy="685800"/>
          </a:xfrm>
        </p:spPr>
        <p:txBody>
          <a:bodyPr>
            <a:noAutofit/>
          </a:bodyPr>
          <a:lstStyle/>
          <a:p>
            <a:r>
              <a:rPr lang="en-US" sz="4000" dirty="0">
                <a:solidFill>
                  <a:srgbClr val="FF0000"/>
                </a:solidFill>
                <a:latin typeface="Times New Roman" pitchFamily="18" charset="0"/>
                <a:cs typeface="Times New Roman" pitchFamily="18" charset="0"/>
              </a:rPr>
              <a:t>Conclusion A</a:t>
            </a:r>
            <a:r>
              <a:rPr lang="en-US" sz="3200" dirty="0">
                <a:solidFill>
                  <a:srgbClr val="FF0000"/>
                </a:solidFill>
                <a:latin typeface="Times New Roman" pitchFamily="18" charset="0"/>
                <a:cs typeface="Times New Roman" pitchFamily="18" charset="0"/>
              </a:rPr>
              <a:t>ND </a:t>
            </a:r>
            <a:r>
              <a:rPr lang="en-US" sz="4000" dirty="0">
                <a:solidFill>
                  <a:srgbClr val="FF0000"/>
                </a:solidFill>
                <a:latin typeface="Times New Roman" pitchFamily="18" charset="0"/>
                <a:cs typeface="Times New Roman" pitchFamily="18" charset="0"/>
              </a:rPr>
              <a:t>F</a:t>
            </a:r>
            <a:r>
              <a:rPr lang="en-US" sz="3200" dirty="0">
                <a:solidFill>
                  <a:srgbClr val="FF0000"/>
                </a:solidFill>
                <a:latin typeface="Times New Roman" pitchFamily="18" charset="0"/>
                <a:cs typeface="Times New Roman" pitchFamily="18" charset="0"/>
              </a:rPr>
              <a:t>UTURE </a:t>
            </a:r>
            <a:r>
              <a:rPr lang="en-US" sz="4000" dirty="0">
                <a:solidFill>
                  <a:srgbClr val="FF0000"/>
                </a:solidFill>
                <a:latin typeface="Times New Roman" pitchFamily="18" charset="0"/>
                <a:cs typeface="Times New Roman" pitchFamily="18" charset="0"/>
              </a:rPr>
              <a:t>S</a:t>
            </a:r>
            <a:r>
              <a:rPr lang="en-US" sz="3200" dirty="0">
                <a:solidFill>
                  <a:srgbClr val="FF0000"/>
                </a:solidFill>
                <a:latin typeface="Times New Roman" pitchFamily="18" charset="0"/>
                <a:cs typeface="Times New Roman" pitchFamily="18" charset="0"/>
              </a:rPr>
              <a:t>COPE :</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676400"/>
            <a:ext cx="8534400" cy="5181600"/>
          </a:xfrm>
        </p:spPr>
        <p:txBody>
          <a:bodyPr>
            <a:noAutofit/>
          </a:bodyPr>
          <a:lstStyle/>
          <a:p>
            <a:pPr>
              <a:buNone/>
            </a:pPr>
            <a:r>
              <a:rPr lang="en-US" sz="2200" dirty="0">
                <a:solidFill>
                  <a:srgbClr val="FF0000"/>
                </a:solidFill>
                <a:latin typeface="Times New Roman" pitchFamily="18" charset="0"/>
                <a:cs typeface="Times New Roman" pitchFamily="18" charset="0"/>
              </a:rPr>
              <a:t>FUTURE SCOPE :</a:t>
            </a:r>
          </a:p>
          <a:p>
            <a:pPr marL="266700" marR="514985" indent="190500" algn="just">
              <a:lnSpc>
                <a:spcPct val="115000"/>
              </a:lnSpc>
              <a:spcAft>
                <a:spcPts val="0"/>
              </a:spcAft>
            </a:pPr>
            <a:r>
              <a:rPr lang="en-US" sz="1800" dirty="0">
                <a:effectLst/>
                <a:latin typeface="Times New Roman" panose="02020603050405020304" pitchFamily="18" charset="0"/>
                <a:ea typeface="Times New Roman" panose="02020603050405020304" pitchFamily="18" charset="0"/>
              </a:rPr>
              <a:t>The proposed techniques for feature extraction has been done </a:t>
            </a:r>
            <a:r>
              <a:rPr lang="en-US" sz="1800" dirty="0" err="1">
                <a:effectLst/>
                <a:latin typeface="Times New Roman" panose="02020603050405020304" pitchFamily="18" charset="0"/>
                <a:ea typeface="Times New Roman" panose="02020603050405020304" pitchFamily="18" charset="0"/>
              </a:rPr>
              <a:t>i.e</a:t>
            </a:r>
            <a:r>
              <a:rPr lang="en-US" sz="1800" dirty="0">
                <a:effectLst/>
                <a:latin typeface="Times New Roman" panose="02020603050405020304" pitchFamily="18" charset="0"/>
                <a:ea typeface="Times New Roman" panose="02020603050405020304" pitchFamily="18" charset="0"/>
              </a:rPr>
              <a:t>, implementing SIFT for images. Depending on the interval length in the scale space </a:t>
            </a:r>
            <a:r>
              <a:rPr lang="en-US" sz="1800" dirty="0" err="1">
                <a:effectLst/>
                <a:latin typeface="Times New Roman" panose="02020603050405020304" pitchFamily="18" charset="0"/>
                <a:ea typeface="Times New Roman" panose="02020603050405020304" pitchFamily="18" charset="0"/>
              </a:rPr>
              <a:t>keypoints</a:t>
            </a:r>
            <a:r>
              <a:rPr lang="en-US" sz="1800" dirty="0">
                <a:effectLst/>
                <a:latin typeface="Times New Roman" panose="02020603050405020304" pitchFamily="18" charset="0"/>
                <a:ea typeface="Times New Roman" panose="02020603050405020304" pitchFamily="18" charset="0"/>
              </a:rPr>
              <a:t> are preferred in SIFT algorithm.</a:t>
            </a:r>
          </a:p>
          <a:p>
            <a:pPr marL="266700" marR="514985" indent="190500" algn="just">
              <a:lnSpc>
                <a:spcPct val="115000"/>
              </a:lnSpc>
              <a:spcAft>
                <a:spcPts val="0"/>
              </a:spcAft>
            </a:pPr>
            <a:r>
              <a:rPr lang="en-US" sz="1800" dirty="0">
                <a:effectLst/>
                <a:latin typeface="Times New Roman" panose="02020603050405020304" pitchFamily="18" charset="0"/>
                <a:ea typeface="Times New Roman" panose="02020603050405020304" pitchFamily="18" charset="0"/>
              </a:rPr>
              <a:t> In future a complete framework can be developed which can check the image and automatically matches the </a:t>
            </a:r>
            <a:r>
              <a:rPr lang="en-US" sz="1800" dirty="0" err="1">
                <a:effectLst/>
                <a:latin typeface="Times New Roman" panose="02020603050405020304" pitchFamily="18" charset="0"/>
                <a:ea typeface="Times New Roman" panose="02020603050405020304" pitchFamily="18" charset="0"/>
              </a:rPr>
              <a:t>keypoints</a:t>
            </a:r>
            <a:r>
              <a:rPr lang="en-US" sz="1800" dirty="0">
                <a:effectLst/>
                <a:latin typeface="Times New Roman" panose="02020603050405020304" pitchFamily="18" charset="0"/>
                <a:ea typeface="Times New Roman" panose="02020603050405020304" pitchFamily="18" charset="0"/>
              </a:rPr>
              <a:t> with the large database of images with less computational complexity. </a:t>
            </a:r>
          </a:p>
          <a:p>
            <a:pPr marL="266700" marR="514985" indent="190500" algn="just">
              <a:lnSpc>
                <a:spcPct val="115000"/>
              </a:lnSpc>
              <a:spcAft>
                <a:spcPts val="0"/>
              </a:spcAft>
            </a:pPr>
            <a:r>
              <a:rPr lang="en-US" sz="1800" dirty="0">
                <a:effectLst/>
                <a:latin typeface="Times New Roman" panose="02020603050405020304" pitchFamily="18" charset="0"/>
                <a:ea typeface="Times New Roman" panose="02020603050405020304" pitchFamily="18" charset="0"/>
              </a:rPr>
              <a:t>The same can be further implemented also for video processing.</a:t>
            </a:r>
            <a:endParaRPr lang="en-IN" sz="1800" dirty="0">
              <a:effectLst/>
              <a:latin typeface="Times New Roman" panose="02020603050405020304" pitchFamily="18" charset="0"/>
              <a:ea typeface="Times New Roman" panose="02020603050405020304" pitchFamily="18" charset="0"/>
            </a:endParaRPr>
          </a:p>
          <a:p>
            <a:pPr marL="0" indent="0">
              <a:buNone/>
            </a:pPr>
            <a:br>
              <a:rPr lang="en-US" sz="1800" dirty="0">
                <a:effectLst/>
                <a:latin typeface="Times New Roman" panose="02020603050405020304" pitchFamily="18" charset="0"/>
                <a:ea typeface="Times New Roman" panose="02020603050405020304" pitchFamily="18" charset="0"/>
              </a:rPr>
            </a:br>
            <a:endParaRPr lang="en-US" sz="2200" dirty="0">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 </a:t>
            </a:r>
            <a:endParaRPr lang="en-US" sz="2200" dirty="0">
              <a:solidFill>
                <a:srgbClr val="FF0000"/>
              </a:solidFill>
              <a:latin typeface="Times New Roman" pitchFamily="18" charset="0"/>
              <a:cs typeface="Times New Roman" pitchFamily="18" charset="0"/>
            </a:endParaRPr>
          </a:p>
          <a:p>
            <a:pPr>
              <a:buNone/>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1616616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30580"/>
            <a:ext cx="2884171" cy="738664"/>
          </a:xfrm>
          <a:prstGeom prst="rect">
            <a:avLst/>
          </a:prstGeom>
          <a:noFill/>
        </p:spPr>
        <p:txBody>
          <a:bodyPr wrap="square" rtlCol="0">
            <a:spAutoFit/>
          </a:bodyPr>
          <a:lstStyle/>
          <a:p>
            <a:r>
              <a:rPr lang="en-US" sz="4200" dirty="0">
                <a:solidFill>
                  <a:srgbClr val="FF0000"/>
                </a:solidFill>
                <a:latin typeface="Times New Roman" pitchFamily="18" charset="0"/>
                <a:cs typeface="Times New Roman" pitchFamily="18" charset="0"/>
              </a:rPr>
              <a:t>R</a:t>
            </a:r>
            <a:r>
              <a:rPr lang="en-US" sz="3200" dirty="0">
                <a:solidFill>
                  <a:srgbClr val="FF0000"/>
                </a:solidFill>
                <a:latin typeface="Times New Roman" pitchFamily="18" charset="0"/>
                <a:cs typeface="Times New Roman" pitchFamily="18" charset="0"/>
              </a:rPr>
              <a:t>EFERENCES</a:t>
            </a:r>
          </a:p>
        </p:txBody>
      </p:sp>
      <p:sp>
        <p:nvSpPr>
          <p:cNvPr id="9" name="Rectangle 8">
            <a:extLst>
              <a:ext uri="{FF2B5EF4-FFF2-40B4-BE49-F238E27FC236}">
                <a16:creationId xmlns:a16="http://schemas.microsoft.com/office/drawing/2014/main" id="{D2FFFB87-4CF5-469D-ABA9-8CAE94B1C51B}"/>
              </a:ext>
            </a:extLst>
          </p:cNvPr>
          <p:cNvSpPr/>
          <p:nvPr/>
        </p:nvSpPr>
        <p:spPr>
          <a:xfrm>
            <a:off x="381000" y="967264"/>
            <a:ext cx="8610600" cy="4926157"/>
          </a:xfrm>
          <a:prstGeom prst="rect">
            <a:avLst/>
          </a:prstGeom>
        </p:spPr>
        <p:txBody>
          <a:bodyPr wrap="square">
            <a:spAutoFit/>
          </a:bodyPr>
          <a:lstStyle/>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 </a:t>
            </a:r>
            <a:r>
              <a:rPr lang="en-IN" dirty="0" err="1">
                <a:latin typeface="Times New Roman" panose="02020603050405020304" pitchFamily="18" charset="0"/>
                <a:ea typeface="Calibri" panose="020F0502020204030204" pitchFamily="34" charset="0"/>
                <a:cs typeface="Times New Roman" panose="02020603050405020304" pitchFamily="18" charset="0"/>
              </a:rPr>
              <a:t>Lifan</a:t>
            </a:r>
            <a:r>
              <a:rPr lang="en-IN" dirty="0">
                <a:latin typeface="Times New Roman" panose="02020603050405020304" pitchFamily="18" charset="0"/>
                <a:ea typeface="Calibri" panose="020F0502020204030204" pitchFamily="34" charset="0"/>
                <a:cs typeface="Times New Roman" panose="02020603050405020304" pitchFamily="18" charset="0"/>
              </a:rPr>
              <a:t> Yao, Hao Feng, </a:t>
            </a:r>
            <a:r>
              <a:rPr lang="en-IN" dirty="0" err="1">
                <a:latin typeface="Times New Roman" panose="02020603050405020304" pitchFamily="18" charset="0"/>
                <a:ea typeface="Calibri" panose="020F0502020204030204" pitchFamily="34" charset="0"/>
                <a:cs typeface="Times New Roman" panose="02020603050405020304" pitchFamily="18" charset="0"/>
              </a:rPr>
              <a:t>Yiqun</a:t>
            </a:r>
            <a:r>
              <a:rPr lang="en-IN" dirty="0">
                <a:latin typeface="Times New Roman" panose="02020603050405020304" pitchFamily="18" charset="0"/>
                <a:ea typeface="Calibri" panose="020F0502020204030204" pitchFamily="34" charset="0"/>
                <a:cs typeface="Times New Roman" panose="02020603050405020304" pitchFamily="18" charset="0"/>
              </a:rPr>
              <a:t> Zhu, </a:t>
            </a:r>
            <a:r>
              <a:rPr lang="en-IN" dirty="0" err="1">
                <a:latin typeface="Times New Roman" panose="02020603050405020304" pitchFamily="18" charset="0"/>
                <a:ea typeface="Calibri" panose="020F0502020204030204" pitchFamily="34" charset="0"/>
                <a:cs typeface="Times New Roman" panose="02020603050405020304" pitchFamily="18" charset="0"/>
              </a:rPr>
              <a:t>Zhiguo</a:t>
            </a:r>
            <a:r>
              <a:rPr lang="en-IN" dirty="0">
                <a:latin typeface="Times New Roman" panose="02020603050405020304" pitchFamily="18" charset="0"/>
                <a:ea typeface="Calibri" panose="020F0502020204030204" pitchFamily="34" charset="0"/>
                <a:cs typeface="Times New Roman" panose="02020603050405020304" pitchFamily="18" charset="0"/>
              </a:rPr>
              <a:t> Jiang, </a:t>
            </a:r>
            <a:r>
              <a:rPr lang="en-IN" dirty="0" err="1">
                <a:latin typeface="Times New Roman" panose="02020603050405020304" pitchFamily="18" charset="0"/>
                <a:ea typeface="Calibri" panose="020F0502020204030204" pitchFamily="34" charset="0"/>
                <a:cs typeface="Times New Roman" panose="02020603050405020304" pitchFamily="18" charset="0"/>
              </a:rPr>
              <a:t>Danpei</a:t>
            </a:r>
            <a:r>
              <a:rPr lang="en-IN" dirty="0">
                <a:latin typeface="Times New Roman" panose="02020603050405020304" pitchFamily="18" charset="0"/>
                <a:ea typeface="Calibri" panose="020F0502020204030204" pitchFamily="34" charset="0"/>
                <a:cs typeface="Times New Roman" panose="02020603050405020304" pitchFamily="18" charset="0"/>
              </a:rPr>
              <a:t> Zhao, and </a:t>
            </a:r>
            <a:r>
              <a:rPr lang="en-IN" dirty="0" err="1">
                <a:latin typeface="Times New Roman" panose="02020603050405020304" pitchFamily="18" charset="0"/>
                <a:ea typeface="Calibri" panose="020F0502020204030204" pitchFamily="34" charset="0"/>
                <a:cs typeface="Times New Roman" panose="02020603050405020304" pitchFamily="18" charset="0"/>
              </a:rPr>
              <a:t>Wenquan</a:t>
            </a:r>
            <a:r>
              <a:rPr lang="en-IN" dirty="0">
                <a:latin typeface="Times New Roman" panose="02020603050405020304" pitchFamily="18" charset="0"/>
                <a:ea typeface="Calibri" panose="020F0502020204030204" pitchFamily="34" charset="0"/>
                <a:cs typeface="Times New Roman" panose="02020603050405020304" pitchFamily="18" charset="0"/>
              </a:rPr>
              <a:t> Feng - “An architecture of optimised SIFT Feature Detection for an FPGA Implementation of an Image Matcher”, IEEE FPT, pp. 30-37, 2009.</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[2]. </a:t>
            </a:r>
            <a:r>
              <a:rPr lang="en-IN" dirty="0" err="1">
                <a:latin typeface="Times New Roman" panose="02020603050405020304" pitchFamily="18" charset="0"/>
                <a:ea typeface="Calibri" panose="020F0502020204030204" pitchFamily="34" charset="0"/>
                <a:cs typeface="Times New Roman" panose="02020603050405020304" pitchFamily="18" charset="0"/>
              </a:rPr>
              <a:t>Vanderlei</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err="1">
                <a:latin typeface="Times New Roman" panose="02020603050405020304" pitchFamily="18" charset="0"/>
                <a:ea typeface="Calibri" panose="020F0502020204030204" pitchFamily="34" charset="0"/>
                <a:cs typeface="Times New Roman" panose="02020603050405020304" pitchFamily="18" charset="0"/>
              </a:rPr>
              <a:t>Bonato</a:t>
            </a:r>
            <a:r>
              <a:rPr lang="en-IN" dirty="0">
                <a:latin typeface="Times New Roman" panose="02020603050405020304" pitchFamily="18" charset="0"/>
                <a:ea typeface="Calibri" panose="020F0502020204030204" pitchFamily="34" charset="0"/>
                <a:cs typeface="Times New Roman" panose="02020603050405020304" pitchFamily="18" charset="0"/>
              </a:rPr>
              <a:t>, Eduardo Marques and </a:t>
            </a:r>
            <a:r>
              <a:rPr lang="en-IN" dirty="0" err="1">
                <a:latin typeface="Times New Roman" panose="02020603050405020304" pitchFamily="18" charset="0"/>
                <a:ea typeface="Calibri" panose="020F0502020204030204" pitchFamily="34" charset="0"/>
                <a:cs typeface="Times New Roman" panose="02020603050405020304" pitchFamily="18" charset="0"/>
              </a:rPr>
              <a:t>Gearge</a:t>
            </a:r>
            <a:r>
              <a:rPr lang="en-IN" dirty="0">
                <a:latin typeface="Times New Roman" panose="02020603050405020304" pitchFamily="18" charset="0"/>
                <a:ea typeface="Calibri" panose="020F0502020204030204" pitchFamily="34" charset="0"/>
                <a:cs typeface="Times New Roman" panose="02020603050405020304" pitchFamily="18" charset="0"/>
              </a:rPr>
              <a:t> A. </a:t>
            </a:r>
            <a:r>
              <a:rPr lang="en-IN" dirty="0" err="1">
                <a:latin typeface="Times New Roman" panose="02020603050405020304" pitchFamily="18" charset="0"/>
                <a:ea typeface="Calibri" panose="020F0502020204030204" pitchFamily="34" charset="0"/>
                <a:cs typeface="Times New Roman" panose="02020603050405020304" pitchFamily="18" charset="0"/>
              </a:rPr>
              <a:t>Constantinides</a:t>
            </a:r>
            <a:r>
              <a:rPr lang="en-IN" dirty="0">
                <a:latin typeface="Times New Roman" panose="02020603050405020304" pitchFamily="18" charset="0"/>
                <a:ea typeface="Calibri" panose="020F0502020204030204" pitchFamily="34" charset="0"/>
                <a:cs typeface="Times New Roman" panose="02020603050405020304" pitchFamily="18" charset="0"/>
              </a:rPr>
              <a:t> “A Parallel Hardware Architecture for Scale and Rotation Invariant Feature Detection”, IEEE Transactions on Circuits and Systems for Video Technology. (Vol.1 8-No12), pp.1-11,2008.</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[3]. Ana </a:t>
            </a:r>
            <a:r>
              <a:rPr lang="en-IN" dirty="0" err="1">
                <a:latin typeface="Times New Roman" panose="02020603050405020304" pitchFamily="18" charset="0"/>
                <a:ea typeface="Calibri" panose="020F0502020204030204" pitchFamily="34" charset="0"/>
                <a:cs typeface="Times New Roman" panose="02020603050405020304" pitchFamily="18" charset="0"/>
              </a:rPr>
              <a:t>Brandusa</a:t>
            </a:r>
            <a:r>
              <a:rPr lang="en-IN" dirty="0">
                <a:latin typeface="Times New Roman" panose="02020603050405020304" pitchFamily="18" charset="0"/>
                <a:ea typeface="Calibri" panose="020F0502020204030204" pitchFamily="34" charset="0"/>
                <a:cs typeface="Times New Roman" panose="02020603050405020304" pitchFamily="18" charset="0"/>
              </a:rPr>
              <a:t> Pavel and </a:t>
            </a:r>
            <a:r>
              <a:rPr lang="en-IN" dirty="0" err="1">
                <a:latin typeface="Times New Roman" panose="02020603050405020304" pitchFamily="18" charset="0"/>
                <a:ea typeface="Calibri" panose="020F0502020204030204" pitchFamily="34" charset="0"/>
                <a:cs typeface="Times New Roman" panose="02020603050405020304" pitchFamily="18" charset="0"/>
              </a:rPr>
              <a:t>Catalin</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err="1">
                <a:latin typeface="Times New Roman" panose="02020603050405020304" pitchFamily="18" charset="0"/>
                <a:ea typeface="Calibri" panose="020F0502020204030204" pitchFamily="34" charset="0"/>
                <a:cs typeface="Times New Roman" panose="02020603050405020304" pitchFamily="18" charset="0"/>
              </a:rPr>
              <a:t>Buiu</a:t>
            </a:r>
            <a:r>
              <a:rPr lang="en-IN" dirty="0">
                <a:latin typeface="Times New Roman" panose="02020603050405020304" pitchFamily="18" charset="0"/>
                <a:ea typeface="Calibri" panose="020F0502020204030204" pitchFamily="34" charset="0"/>
                <a:cs typeface="Times New Roman" panose="02020603050405020304" pitchFamily="18" charset="0"/>
              </a:rPr>
              <a:t> - “Development of an embedded Artificial Vision System for an Autonomous robot”-International Journal of Innovative Computing Information and Control, Volume-7 Number-2 Issue-11 February 2011 pp.745-762, 2011.</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[4]. David G. Lowe - “Distinctive Image Features from Scale-Invariant </a:t>
            </a:r>
            <a:r>
              <a:rPr lang="en-IN" dirty="0" err="1">
                <a:latin typeface="Times New Roman" panose="02020603050405020304" pitchFamily="18" charset="0"/>
                <a:ea typeface="Calibri" panose="020F0502020204030204" pitchFamily="34" charset="0"/>
                <a:cs typeface="Times New Roman" panose="02020603050405020304" pitchFamily="18" charset="0"/>
              </a:rPr>
              <a:t>Keypoints</a:t>
            </a:r>
            <a:r>
              <a:rPr lang="en-IN" dirty="0">
                <a:latin typeface="Times New Roman" panose="02020603050405020304" pitchFamily="18" charset="0"/>
                <a:ea typeface="Calibri" panose="020F0502020204030204" pitchFamily="34" charset="0"/>
                <a:cs typeface="Times New Roman" panose="02020603050405020304" pitchFamily="18" charset="0"/>
              </a:rPr>
              <a:t>”-International Journal of Computer Vision,2004.</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89148"/>
            <a:ext cx="2884171" cy="738664"/>
          </a:xfrm>
          <a:prstGeom prst="rect">
            <a:avLst/>
          </a:prstGeom>
          <a:noFill/>
        </p:spPr>
        <p:txBody>
          <a:bodyPr wrap="square" rtlCol="0">
            <a:spAutoFit/>
          </a:bodyPr>
          <a:lstStyle/>
          <a:p>
            <a:r>
              <a:rPr lang="en-US" sz="4200" dirty="0">
                <a:solidFill>
                  <a:srgbClr val="FF0000"/>
                </a:solidFill>
                <a:latin typeface="Times New Roman" pitchFamily="18" charset="0"/>
                <a:cs typeface="Times New Roman" pitchFamily="18" charset="0"/>
              </a:rPr>
              <a:t>R</a:t>
            </a:r>
            <a:r>
              <a:rPr lang="en-US" sz="3200" dirty="0">
                <a:solidFill>
                  <a:srgbClr val="FF0000"/>
                </a:solidFill>
                <a:latin typeface="Times New Roman" pitchFamily="18" charset="0"/>
                <a:cs typeface="Times New Roman" pitchFamily="18" charset="0"/>
              </a:rPr>
              <a:t>EFERENCES</a:t>
            </a:r>
          </a:p>
        </p:txBody>
      </p:sp>
      <p:sp>
        <p:nvSpPr>
          <p:cNvPr id="9" name="Rectangle 8">
            <a:extLst>
              <a:ext uri="{FF2B5EF4-FFF2-40B4-BE49-F238E27FC236}">
                <a16:creationId xmlns:a16="http://schemas.microsoft.com/office/drawing/2014/main" id="{D2FFFB87-4CF5-469D-ABA9-8CAE94B1C51B}"/>
              </a:ext>
            </a:extLst>
          </p:cNvPr>
          <p:cNvSpPr/>
          <p:nvPr/>
        </p:nvSpPr>
        <p:spPr>
          <a:xfrm>
            <a:off x="309465" y="827812"/>
            <a:ext cx="8610600" cy="5801588"/>
          </a:xfrm>
          <a:prstGeom prst="rect">
            <a:avLst/>
          </a:prstGeom>
        </p:spPr>
        <p:txBody>
          <a:bodyPr wrap="square">
            <a:spAutoFit/>
          </a:bodyPr>
          <a:lstStyle/>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[5]. </a:t>
            </a:r>
            <a:r>
              <a:rPr lang="en-IN" dirty="0" err="1">
                <a:latin typeface="Times New Roman" panose="02020603050405020304" pitchFamily="18" charset="0"/>
                <a:ea typeface="Calibri" panose="020F0502020204030204" pitchFamily="34" charset="0"/>
                <a:cs typeface="Times New Roman" panose="02020603050405020304" pitchFamily="18" charset="0"/>
              </a:rPr>
              <a:t>Sudipta</a:t>
            </a:r>
            <a:r>
              <a:rPr lang="en-IN" dirty="0">
                <a:latin typeface="Times New Roman" panose="02020603050405020304" pitchFamily="18" charset="0"/>
                <a:ea typeface="Calibri" panose="020F0502020204030204" pitchFamily="34" charset="0"/>
                <a:cs typeface="Times New Roman" panose="02020603050405020304" pitchFamily="18" charset="0"/>
              </a:rPr>
              <a:t> N, Sinha, Jan-Michael Frahm, Mare </a:t>
            </a:r>
            <a:r>
              <a:rPr lang="en-IN" dirty="0" err="1">
                <a:latin typeface="Times New Roman" panose="02020603050405020304" pitchFamily="18" charset="0"/>
                <a:ea typeface="Calibri" panose="020F0502020204030204" pitchFamily="34" charset="0"/>
                <a:cs typeface="Times New Roman" panose="02020603050405020304" pitchFamily="18" charset="0"/>
              </a:rPr>
              <a:t>Pollefeys</a:t>
            </a:r>
            <a:r>
              <a:rPr lang="en-IN" dirty="0">
                <a:latin typeface="Times New Roman" panose="02020603050405020304" pitchFamily="18" charset="0"/>
                <a:ea typeface="Calibri" panose="020F0502020204030204" pitchFamily="34" charset="0"/>
                <a:cs typeface="Times New Roman" panose="02020603050405020304" pitchFamily="18" charset="0"/>
              </a:rPr>
              <a:t> and </a:t>
            </a:r>
            <a:r>
              <a:rPr lang="en-IN" dirty="0" err="1">
                <a:latin typeface="Times New Roman" panose="02020603050405020304" pitchFamily="18" charset="0"/>
                <a:ea typeface="Calibri" panose="020F0502020204030204" pitchFamily="34" charset="0"/>
                <a:cs typeface="Times New Roman" panose="02020603050405020304" pitchFamily="18" charset="0"/>
              </a:rPr>
              <a:t>Yakup</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err="1">
                <a:latin typeface="Times New Roman" panose="02020603050405020304" pitchFamily="18" charset="0"/>
                <a:ea typeface="Calibri" panose="020F0502020204030204" pitchFamily="34" charset="0"/>
                <a:cs typeface="Times New Roman" panose="02020603050405020304" pitchFamily="18" charset="0"/>
              </a:rPr>
              <a:t>Genc</a:t>
            </a:r>
            <a:r>
              <a:rPr lang="en-IN" dirty="0">
                <a:latin typeface="Times New Roman" panose="02020603050405020304" pitchFamily="18" charset="0"/>
                <a:ea typeface="Calibri" panose="020F0502020204030204" pitchFamily="34" charset="0"/>
                <a:cs typeface="Times New Roman" panose="02020603050405020304" pitchFamily="18" charset="0"/>
              </a:rPr>
              <a:t> - “Feature tracking and matching in Video using programmable graphics hardware”- Springer </a:t>
            </a:r>
            <a:r>
              <a:rPr lang="en-IN" dirty="0" err="1">
                <a:latin typeface="Times New Roman" panose="02020603050405020304" pitchFamily="18" charset="0"/>
                <a:ea typeface="Calibri" panose="020F0502020204030204" pitchFamily="34" charset="0"/>
                <a:cs typeface="Times New Roman" panose="02020603050405020304" pitchFamily="18" charset="0"/>
              </a:rPr>
              <a:t>Veralag</a:t>
            </a:r>
            <a:r>
              <a:rPr lang="en-IN" dirty="0">
                <a:latin typeface="Times New Roman" panose="02020603050405020304" pitchFamily="18" charset="0"/>
                <a:ea typeface="Calibri" panose="020F0502020204030204" pitchFamily="34" charset="0"/>
                <a:cs typeface="Times New Roman" panose="02020603050405020304" pitchFamily="18" charset="0"/>
              </a:rPr>
              <a:t> London Limited, Machine Vision and Apllications,2007.</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[6]. Kosuke Mizuno, Hiroki Noguchi, </a:t>
            </a:r>
            <a:r>
              <a:rPr lang="en-IN" dirty="0" err="1">
                <a:latin typeface="Times New Roman" panose="02020603050405020304" pitchFamily="18" charset="0"/>
                <a:ea typeface="Calibri" panose="020F0502020204030204" pitchFamily="34" charset="0"/>
                <a:cs typeface="Times New Roman" panose="02020603050405020304" pitchFamily="18" charset="0"/>
              </a:rPr>
              <a:t>Guangji</a:t>
            </a:r>
            <a:r>
              <a:rPr lang="en-IN" dirty="0">
                <a:latin typeface="Times New Roman" panose="02020603050405020304" pitchFamily="18" charset="0"/>
                <a:ea typeface="Calibri" panose="020F0502020204030204" pitchFamily="34" charset="0"/>
                <a:cs typeface="Times New Roman" panose="02020603050405020304" pitchFamily="18" charset="0"/>
              </a:rPr>
              <a:t> He, Yosuke </a:t>
            </a:r>
            <a:r>
              <a:rPr lang="en-IN" dirty="0" err="1">
                <a:latin typeface="Times New Roman" panose="02020603050405020304" pitchFamily="18" charset="0"/>
                <a:ea typeface="Calibri" panose="020F0502020204030204" pitchFamily="34" charset="0"/>
                <a:cs typeface="Times New Roman" panose="02020603050405020304" pitchFamily="18" charset="0"/>
              </a:rPr>
              <a:t>Terachi</a:t>
            </a:r>
            <a:r>
              <a:rPr lang="en-IN" dirty="0">
                <a:latin typeface="Times New Roman" panose="02020603050405020304" pitchFamily="18" charset="0"/>
                <a:ea typeface="Calibri" panose="020F0502020204030204" pitchFamily="34" charset="0"/>
                <a:cs typeface="Times New Roman" panose="02020603050405020304" pitchFamily="18" charset="0"/>
              </a:rPr>
              <a:t>, Tetsuya </a:t>
            </a:r>
            <a:r>
              <a:rPr lang="en-IN" dirty="0" err="1">
                <a:latin typeface="Times New Roman" panose="02020603050405020304" pitchFamily="18" charset="0"/>
                <a:ea typeface="Calibri" panose="020F0502020204030204" pitchFamily="34" charset="0"/>
                <a:cs typeface="Times New Roman" panose="02020603050405020304" pitchFamily="18" charset="0"/>
              </a:rPr>
              <a:t>Kamino</a:t>
            </a:r>
            <a:r>
              <a:rPr lang="en-IN" dirty="0">
                <a:latin typeface="Times New Roman" panose="02020603050405020304" pitchFamily="18" charset="0"/>
                <a:ea typeface="Calibri" panose="020F0502020204030204" pitchFamily="34" charset="0"/>
                <a:cs typeface="Times New Roman" panose="02020603050405020304" pitchFamily="18" charset="0"/>
              </a:rPr>
              <a:t>, Hiroshi Kawaguchi and Masahiko Yoshimoto - “Fast and Low memory bandwidth architecture of SIFT descriptor generation with scalability on speed and accuracy for VGA video”, IEEE International Conference on Field Programmable Logic and applications, pp.608-611, 2010.</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[7]. Lakshmana </a:t>
            </a:r>
            <a:r>
              <a:rPr lang="en-IN" dirty="0" err="1">
                <a:latin typeface="Times New Roman" panose="02020603050405020304" pitchFamily="18" charset="0"/>
                <a:ea typeface="Calibri" panose="020F0502020204030204" pitchFamily="34" charset="0"/>
                <a:cs typeface="Times New Roman" panose="02020603050405020304" pitchFamily="18" charset="0"/>
              </a:rPr>
              <a:t>Kumar.A</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err="1">
                <a:latin typeface="Times New Roman" panose="02020603050405020304" pitchFamily="18" charset="0"/>
                <a:ea typeface="Calibri" panose="020F0502020204030204" pitchFamily="34" charset="0"/>
                <a:cs typeface="Times New Roman" panose="02020603050405020304" pitchFamily="18" charset="0"/>
              </a:rPr>
              <a:t>Dr.R.Ganeshan</a:t>
            </a:r>
            <a:r>
              <a:rPr lang="en-IN" dirty="0">
                <a:latin typeface="Times New Roman" panose="02020603050405020304" pitchFamily="18" charset="0"/>
                <a:ea typeface="Calibri" panose="020F0502020204030204" pitchFamily="34" charset="0"/>
                <a:cs typeface="Times New Roman" panose="02020603050405020304" pitchFamily="18" charset="0"/>
              </a:rPr>
              <a:t>  “Improved navigation for visually challenged with high authentication using a modified algorithm”, International Journal of Advanced Research in Computer Science and Technology Vol.2 Issue Special 1, pp. 434-438, 2014.</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Times New Roman" panose="02020603050405020304" pitchFamily="18" charset="0"/>
                <a:ea typeface="Calibri" panose="020F0502020204030204" pitchFamily="34" charset="0"/>
              </a:rPr>
              <a:t>[8]. </a:t>
            </a:r>
            <a:r>
              <a:rPr lang="en-IN" dirty="0" err="1">
                <a:latin typeface="Times New Roman" panose="02020603050405020304" pitchFamily="18" charset="0"/>
                <a:ea typeface="Calibri" panose="020F0502020204030204" pitchFamily="34" charset="0"/>
              </a:rPr>
              <a:t>Valeriu</a:t>
            </a:r>
            <a:r>
              <a:rPr lang="en-IN" dirty="0">
                <a:latin typeface="Times New Roman" panose="02020603050405020304" pitchFamily="18" charset="0"/>
                <a:ea typeface="Calibri" panose="020F0502020204030204" pitchFamily="34" charset="0"/>
              </a:rPr>
              <a:t> </a:t>
            </a:r>
            <a:r>
              <a:rPr lang="en-IN" dirty="0" err="1">
                <a:latin typeface="Times New Roman" panose="02020603050405020304" pitchFamily="18" charset="0"/>
                <a:ea typeface="Calibri" panose="020F0502020204030204" pitchFamily="34" charset="0"/>
              </a:rPr>
              <a:t>Codreanu</a:t>
            </a:r>
            <a:r>
              <a:rPr lang="en-IN" dirty="0">
                <a:latin typeface="Times New Roman" panose="02020603050405020304" pitchFamily="18" charset="0"/>
                <a:ea typeface="Calibri" panose="020F0502020204030204" pitchFamily="34" charset="0"/>
              </a:rPr>
              <a:t>, Feng Dong, </a:t>
            </a:r>
            <a:r>
              <a:rPr lang="en-IN" dirty="0" err="1">
                <a:latin typeface="Times New Roman" panose="02020603050405020304" pitchFamily="18" charset="0"/>
                <a:ea typeface="Calibri" panose="020F0502020204030204" pitchFamily="34" charset="0"/>
              </a:rPr>
              <a:t>Baoquan</a:t>
            </a:r>
            <a:r>
              <a:rPr lang="en-IN" dirty="0">
                <a:latin typeface="Times New Roman" panose="02020603050405020304" pitchFamily="18" charset="0"/>
                <a:ea typeface="Calibri" panose="020F0502020204030204" pitchFamily="34" charset="0"/>
              </a:rPr>
              <a:t> Liu, Jos </a:t>
            </a:r>
            <a:r>
              <a:rPr lang="en-IN" dirty="0" err="1">
                <a:latin typeface="Times New Roman" panose="02020603050405020304" pitchFamily="18" charset="0"/>
                <a:ea typeface="Calibri" panose="020F0502020204030204" pitchFamily="34" charset="0"/>
              </a:rPr>
              <a:t>B.T.M.Roerdink</a:t>
            </a:r>
            <a:r>
              <a:rPr lang="en-IN" dirty="0">
                <a:latin typeface="Times New Roman" panose="02020603050405020304" pitchFamily="18" charset="0"/>
                <a:ea typeface="Calibri" panose="020F0502020204030204" pitchFamily="34" charset="0"/>
              </a:rPr>
              <a:t>, David Williams, Po Yang and Burhan Yasar  - “GPU-ASIFT: A Fast Fully Affine- Invariant Feature Extraction Algorithm”, IEEE-2013.</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2959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6400"/>
            <a:ext cx="6347714" cy="3880773"/>
          </a:xfrm>
        </p:spPr>
        <p:txBody>
          <a:bodyPr lIns="0" tIns="91440" bIns="0">
            <a:normAutofit/>
            <a:scene3d>
              <a:camera prst="orthographicFront"/>
              <a:lightRig rig="threePt" dir="t"/>
            </a:scene3d>
            <a:sp3d extrusionH="57150">
              <a:bevelT w="38100" h="38100"/>
            </a:sp3d>
          </a:bodyPr>
          <a:lstStyle/>
          <a:p>
            <a:pPr algn="ctr">
              <a:buNone/>
            </a:pPr>
            <a:endParaRPr lang="en-US" sz="4800" dirty="0">
              <a:solidFill>
                <a:srgbClr val="FF0000"/>
              </a:solidFill>
              <a:latin typeface="Times New Roman" pitchFamily="18" charset="0"/>
              <a:cs typeface="Times New Roman" pitchFamily="18" charset="0"/>
            </a:endParaRPr>
          </a:p>
          <a:p>
            <a:pPr algn="ctr">
              <a:buNone/>
            </a:pPr>
            <a:r>
              <a:rPr lang="en-US" sz="7200" dirty="0">
                <a:solidFill>
                  <a:srgbClr val="FF0000"/>
                </a:solidFill>
                <a:latin typeface="Times New Roman" pitchFamily="18" charset="0"/>
                <a:cs typeface="Times New Roman" pitchFamily="18"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75444"/>
            <a:ext cx="8229600" cy="868362"/>
          </a:xfrm>
        </p:spPr>
        <p:txBody>
          <a:bodyPr>
            <a:normAutofit/>
          </a:bodyPr>
          <a:lstStyle/>
          <a:p>
            <a:r>
              <a:rPr lang="en-US" sz="4000" dirty="0">
                <a:solidFill>
                  <a:srgbClr val="FF0000"/>
                </a:solidFill>
                <a:latin typeface="Times New Roman" pitchFamily="18" charset="0"/>
                <a:cs typeface="Times New Roman" pitchFamily="18" charset="0"/>
              </a:rPr>
              <a:t>SIFT </a:t>
            </a:r>
          </a:p>
        </p:txBody>
      </p:sp>
      <p:sp>
        <p:nvSpPr>
          <p:cNvPr id="3" name="Content Placeholder 2"/>
          <p:cNvSpPr>
            <a:spLocks noGrp="1"/>
          </p:cNvSpPr>
          <p:nvPr>
            <p:ph idx="1"/>
          </p:nvPr>
        </p:nvSpPr>
        <p:spPr>
          <a:xfrm>
            <a:off x="447675" y="1171575"/>
            <a:ext cx="8229600" cy="4876800"/>
          </a:xfrm>
        </p:spPr>
        <p:txBody>
          <a:bodyPr>
            <a:normAutofit/>
          </a:bodyPr>
          <a:lstStyle/>
          <a:p>
            <a:pPr marL="0" indent="0" algn="just">
              <a:buNone/>
            </a:pP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Scale Invariant Features Transform (SIFT) is an algorithm used to locate the </a:t>
            </a:r>
            <a:r>
              <a:rPr lang="en-US" sz="2400" dirty="0" err="1">
                <a:latin typeface="Times New Roman" pitchFamily="18" charset="0"/>
                <a:cs typeface="Times New Roman" pitchFamily="18" charset="0"/>
              </a:rPr>
              <a:t>keypoints</a:t>
            </a:r>
            <a:r>
              <a:rPr lang="en-US" sz="2400" dirty="0">
                <a:latin typeface="Times New Roman" pitchFamily="18" charset="0"/>
                <a:cs typeface="Times New Roman" pitchFamily="18" charset="0"/>
              </a:rPr>
              <a:t> features of an image and create a descriptor for each </a:t>
            </a:r>
            <a:r>
              <a:rPr lang="en-US" sz="2400" dirty="0" err="1">
                <a:latin typeface="Times New Roman" pitchFamily="18" charset="0"/>
                <a:cs typeface="Times New Roman" pitchFamily="18" charset="0"/>
              </a:rPr>
              <a:t>keypoint</a:t>
            </a:r>
            <a:r>
              <a:rPr lang="en-US" sz="2400" dirty="0">
                <a:latin typeface="Times New Roman" pitchFamily="18" charset="0"/>
                <a:cs typeface="Times New Roman" pitchFamily="18" charset="0"/>
              </a:rPr>
              <a:t>. These descriptors can be used to detect an object or a pattern in an image.</a:t>
            </a:r>
          </a:p>
          <a:p>
            <a:pPr lvl="2">
              <a:buClr>
                <a:schemeClr val="accent1"/>
              </a:buClr>
            </a:pPr>
            <a:r>
              <a:rPr lang="en-IN" sz="2000" dirty="0">
                <a:latin typeface="Times New Roman" pitchFamily="18" charset="0"/>
                <a:cs typeface="Times New Roman" pitchFamily="18" charset="0"/>
              </a:rPr>
              <a:t>	Scale-space extrema detection</a:t>
            </a:r>
          </a:p>
          <a:p>
            <a:pPr lvl="2">
              <a:buClr>
                <a:schemeClr val="accent1"/>
              </a:buClr>
            </a:pPr>
            <a:r>
              <a:rPr lang="en-IN" sz="2000" dirty="0">
                <a:latin typeface="Times New Roman" pitchFamily="18" charset="0"/>
                <a:cs typeface="Times New Roman" pitchFamily="18" charset="0"/>
              </a:rPr>
              <a:t>	Key point Localization</a:t>
            </a:r>
          </a:p>
          <a:p>
            <a:pPr lvl="2">
              <a:buClr>
                <a:schemeClr val="accent1"/>
              </a:buClr>
            </a:pPr>
            <a:r>
              <a:rPr lang="en-IN" sz="2000" dirty="0">
                <a:latin typeface="Times New Roman" pitchFamily="18" charset="0"/>
                <a:cs typeface="Times New Roman" pitchFamily="18" charset="0"/>
              </a:rPr>
              <a:t>	Orientation Assignment</a:t>
            </a:r>
          </a:p>
          <a:p>
            <a:pPr lvl="2">
              <a:buClr>
                <a:schemeClr val="accent1"/>
              </a:buClr>
            </a:pPr>
            <a:r>
              <a:rPr lang="en-IN" sz="2000" dirty="0">
                <a:latin typeface="Times New Roman" pitchFamily="18" charset="0"/>
                <a:cs typeface="Times New Roman" pitchFamily="18" charset="0"/>
              </a:rPr>
              <a:t>	Key point descriptor</a:t>
            </a:r>
          </a:p>
          <a:p>
            <a:pPr marL="800100" lvl="2" indent="0" algn="just">
              <a:buNone/>
            </a:pPr>
            <a:endParaRPr lang="en-US" sz="2000" dirty="0">
              <a:latin typeface="Times New Roman" pitchFamily="18" charset="0"/>
              <a:cs typeface="Times New Roman" pitchFamily="18" charset="0"/>
            </a:endParaRPr>
          </a:p>
          <a:p>
            <a:pPr algn="ctr">
              <a:buNone/>
            </a:pPr>
            <a:r>
              <a:rPr lang="en-US" sz="2400" dirty="0">
                <a:latin typeface="Times New Roman" pitchFamily="18" charset="0"/>
                <a:cs typeface="Times New Roman" pitchFamily="18" charset="0"/>
              </a:rPr>
              <a:t>         </a:t>
            </a:r>
          </a:p>
          <a:p>
            <a:pPr algn="just">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4562475" cy="691356"/>
          </a:xfrm>
        </p:spPr>
        <p:txBody>
          <a:bodyPr>
            <a:normAutofit fontScale="90000"/>
          </a:bodyPr>
          <a:lstStyle/>
          <a:p>
            <a:r>
              <a:rPr lang="en-US" sz="4000" dirty="0">
                <a:solidFill>
                  <a:srgbClr val="FF0000"/>
                </a:solidFill>
                <a:latin typeface="Times New Roman" pitchFamily="18" charset="0"/>
                <a:cs typeface="Times New Roman" pitchFamily="18" charset="0"/>
              </a:rPr>
              <a:t>SIFT FLOWCHART</a:t>
            </a:r>
          </a:p>
        </p:txBody>
      </p:sp>
      <p:pic>
        <p:nvPicPr>
          <p:cNvPr id="6" name="Picture 5">
            <a:extLst>
              <a:ext uri="{FF2B5EF4-FFF2-40B4-BE49-F238E27FC236}">
                <a16:creationId xmlns:a16="http://schemas.microsoft.com/office/drawing/2014/main" id="{B72D4A2E-CB43-4A2B-B200-608004586E9A}"/>
              </a:ext>
            </a:extLst>
          </p:cNvPr>
          <p:cNvPicPr/>
          <p:nvPr/>
        </p:nvPicPr>
        <p:blipFill rotWithShape="1">
          <a:blip r:embed="rId2">
            <a:extLst>
              <a:ext uri="{28A0092B-C50C-407E-A947-70E740481C1C}">
                <a14:useLocalDpi xmlns:a14="http://schemas.microsoft.com/office/drawing/2010/main" val="0"/>
              </a:ext>
            </a:extLst>
          </a:blip>
          <a:srcRect b="13345"/>
          <a:stretch/>
        </p:blipFill>
        <p:spPr bwMode="auto">
          <a:xfrm>
            <a:off x="1219200" y="919956"/>
            <a:ext cx="5867400" cy="54102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5100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8229600" cy="685800"/>
          </a:xfrm>
        </p:spPr>
        <p:txBody>
          <a:bodyPr>
            <a:noAutofit/>
          </a:bodyPr>
          <a:lstStyle/>
          <a:p>
            <a:r>
              <a:rPr lang="en-US" sz="4000" dirty="0">
                <a:solidFill>
                  <a:srgbClr val="FF0000"/>
                </a:solidFill>
                <a:latin typeface="Times New Roman" pitchFamily="18" charset="0"/>
                <a:cs typeface="Times New Roman" pitchFamily="18" charset="0"/>
              </a:rPr>
              <a:t>Scale-space extrema detection :</a:t>
            </a:r>
            <a:br>
              <a:rPr lang="en-US" sz="4000" dirty="0">
                <a:solidFill>
                  <a:srgbClr val="FF0000"/>
                </a:solidFill>
                <a:latin typeface="Times New Roman" pitchFamily="18" charset="0"/>
                <a:cs typeface="Times New Roman" pitchFamily="18" charset="0"/>
              </a:rPr>
            </a:b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371600"/>
            <a:ext cx="8610600" cy="5029199"/>
          </a:xfrm>
        </p:spPr>
        <p:txBody>
          <a:bodyPr>
            <a:normAutofit/>
          </a:bodyPr>
          <a:lstStyle/>
          <a:p>
            <a:pPr algn="just">
              <a:defRPr/>
            </a:pPr>
            <a:r>
              <a:rPr lang="en-US" sz="2400" dirty="0">
                <a:latin typeface="Times New Roman" pitchFamily="18" charset="0"/>
                <a:cs typeface="Times New Roman" pitchFamily="18" charset="0"/>
              </a:rPr>
              <a:t>SIFT uses </a:t>
            </a:r>
            <a:r>
              <a:rPr lang="en-US" sz="2400" dirty="0" err="1">
                <a:latin typeface="Times New Roman" pitchFamily="18" charset="0"/>
                <a:cs typeface="Times New Roman" pitchFamily="18" charset="0"/>
              </a:rPr>
              <a:t>DoG</a:t>
            </a:r>
            <a:r>
              <a:rPr lang="en-US" sz="2400" dirty="0">
                <a:latin typeface="Times New Roman" pitchFamily="18" charset="0"/>
                <a:cs typeface="Times New Roman" pitchFamily="18" charset="0"/>
              </a:rPr>
              <a:t> as an approximation to Laplacian of Gaussian, because the Laplacian of Gaussian is computationally expensive compared to </a:t>
            </a:r>
            <a:r>
              <a:rPr lang="en-US" sz="2400" dirty="0" err="1">
                <a:latin typeface="Times New Roman" pitchFamily="18" charset="0"/>
                <a:cs typeface="Times New Roman" pitchFamily="18" charset="0"/>
              </a:rPr>
              <a:t>DoG</a:t>
            </a:r>
            <a:r>
              <a:rPr lang="en-US" sz="2400" dirty="0">
                <a:latin typeface="Times New Roman" pitchFamily="18" charset="0"/>
                <a:cs typeface="Times New Roman" pitchFamily="18" charset="0"/>
              </a:rPr>
              <a:t>. This step is used to make it possible to detect the scaled </a:t>
            </a:r>
            <a:r>
              <a:rPr lang="en-US" sz="2400" dirty="0" err="1">
                <a:latin typeface="Times New Roman" pitchFamily="18" charset="0"/>
                <a:cs typeface="Times New Roman" pitchFamily="18" charset="0"/>
              </a:rPr>
              <a:t>keypoint</a:t>
            </a:r>
            <a:r>
              <a:rPr lang="en-US" sz="2400" dirty="0">
                <a:latin typeface="Times New Roman" pitchFamily="18" charset="0"/>
                <a:cs typeface="Times New Roman" pitchFamily="18" charset="0"/>
              </a:rPr>
              <a:t> using the same window.</a:t>
            </a:r>
          </a:p>
          <a:p>
            <a:pPr algn="just">
              <a:defRPr/>
            </a:pPr>
            <a:r>
              <a:rPr lang="en-US" sz="2400" dirty="0">
                <a:latin typeface="Times New Roman" pitchFamily="18" charset="0"/>
                <a:cs typeface="Times New Roman" pitchFamily="18" charset="0"/>
              </a:rPr>
              <a:t> Then the extrema is obtained from the resulting image. Each pixel is compared to its 8 direct </a:t>
            </a:r>
            <a:r>
              <a:rPr lang="en-US" sz="2400" dirty="0" err="1">
                <a:latin typeface="Times New Roman" pitchFamily="18" charset="0"/>
                <a:cs typeface="Times New Roman" pitchFamily="18" charset="0"/>
              </a:rPr>
              <a:t>neighbouring</a:t>
            </a:r>
            <a:r>
              <a:rPr lang="en-US" sz="2400" dirty="0">
                <a:latin typeface="Times New Roman" pitchFamily="18" charset="0"/>
                <a:cs typeface="Times New Roman" pitchFamily="18" charset="0"/>
              </a:rPr>
              <a:t> pixels (in the same scale) and with the 18 pixels of the previous and the next scales.</a:t>
            </a:r>
          </a:p>
          <a:p>
            <a:pPr algn="just">
              <a:defRPr/>
            </a:pPr>
            <a:r>
              <a:rPr lang="en-US" sz="2400" dirty="0">
                <a:latin typeface="Times New Roman" pitchFamily="18" charset="0"/>
                <a:cs typeface="Times New Roman" pitchFamily="18" charset="0"/>
              </a:rPr>
              <a:t> Thus, in total each pixel is compared with its 26 </a:t>
            </a:r>
            <a:r>
              <a:rPr lang="en-US" sz="2400" dirty="0" err="1">
                <a:latin typeface="Times New Roman" pitchFamily="18" charset="0"/>
                <a:cs typeface="Times New Roman" pitchFamily="18" charset="0"/>
              </a:rPr>
              <a:t>neighbouring</a:t>
            </a:r>
            <a:r>
              <a:rPr lang="en-US" sz="2400" dirty="0">
                <a:latin typeface="Times New Roman" pitchFamily="18" charset="0"/>
                <a:cs typeface="Times New Roman" pitchFamily="18" charset="0"/>
              </a:rPr>
              <a:t> pixels</a:t>
            </a:r>
          </a:p>
          <a:p>
            <a:pPr>
              <a:defRPr/>
            </a:pPr>
            <a:endParaRPr lang="en-US" sz="2300" dirty="0">
              <a:latin typeface="Times New Roman" pitchFamily="18" charset="0"/>
              <a:cs typeface="Times New Roman" pitchFamily="18" charset="0"/>
            </a:endParaRPr>
          </a:p>
          <a:p>
            <a:pPr>
              <a:defRPr/>
            </a:pPr>
            <a:endParaRPr lang="en-US" sz="2300" dirty="0">
              <a:latin typeface="Times New Roman" pitchFamily="18" charset="0"/>
              <a:cs typeface="Times New Roman" pitchFamily="18" charset="0"/>
            </a:endParaRPr>
          </a:p>
          <a:p>
            <a:pPr>
              <a:defRPr/>
            </a:pPr>
            <a:endParaRPr lang="en-US" sz="2300" dirty="0">
              <a:latin typeface="Times New Roman" pitchFamily="18" charset="0"/>
              <a:cs typeface="Times New Roman" pitchFamily="18" charset="0"/>
            </a:endParaRPr>
          </a:p>
          <a:p>
            <a:pPr algn="just">
              <a:buNone/>
              <a:defRPr/>
            </a:pPr>
            <a:endParaRPr lang="en-US" sz="2300" dirty="0">
              <a:latin typeface="Times New Roman" pitchFamily="18" charset="0"/>
              <a:cs typeface="Times New Roman" pitchFamily="18" charset="0"/>
            </a:endParaRPr>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7" name="Rectangle 9"/>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6659"/>
            <a:ext cx="8229600" cy="685800"/>
          </a:xfrm>
        </p:spPr>
        <p:txBody>
          <a:bodyPr>
            <a:noAutofit/>
          </a:bodyPr>
          <a:lstStyle/>
          <a:p>
            <a:r>
              <a:rPr lang="en-US" dirty="0">
                <a:solidFill>
                  <a:srgbClr val="FF0000"/>
                </a:solidFill>
                <a:latin typeface="Times New Roman" pitchFamily="18" charset="0"/>
                <a:cs typeface="Times New Roman" pitchFamily="18" charset="0"/>
              </a:rPr>
              <a:t>CONSTRUCTING A SCALE SPACE:</a:t>
            </a:r>
            <a:br>
              <a:rPr lang="en-US"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7" name="Rectangle 9"/>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432759DF-943B-4F9D-BAB6-3E65BC8AF9B7}"/>
                  </a:ext>
                </a:extLst>
              </p:cNvPr>
              <p:cNvSpPr>
                <a:spLocks noGrp="1"/>
              </p:cNvSpPr>
              <p:nvPr>
                <p:ph idx="1"/>
              </p:nvPr>
            </p:nvSpPr>
            <p:spPr>
              <a:xfrm>
                <a:off x="292963" y="1070265"/>
                <a:ext cx="8610600" cy="5787733"/>
              </a:xfrm>
            </p:spPr>
            <p:txBody>
              <a:bodyPr>
                <a:normAutofit/>
              </a:bodyPr>
              <a:lstStyle/>
              <a:p>
                <a:r>
                  <a:rPr lang="en-US" sz="2400" dirty="0">
                    <a:latin typeface="Times New Roman" panose="02020603050405020304" pitchFamily="18" charset="0"/>
                    <a:cs typeface="Times New Roman" panose="02020603050405020304" pitchFamily="18" charset="0"/>
                  </a:rPr>
                  <a:t>Take the original image, and generate progressively blurred out images. </a:t>
                </a:r>
              </a:p>
              <a:p>
                <a:r>
                  <a:rPr lang="en-US" sz="2400" dirty="0">
                    <a:latin typeface="Times New Roman" panose="02020603050405020304" pitchFamily="18" charset="0"/>
                    <a:cs typeface="Times New Roman" panose="02020603050405020304" pitchFamily="18" charset="0"/>
                  </a:rPr>
                  <a:t>Then, you resize the original image to half size and generate blurred out images again and keep repeating. </a:t>
                </a:r>
              </a:p>
              <a:p>
                <a:r>
                  <a:rPr lang="en-US" sz="2400" dirty="0">
                    <a:latin typeface="Times New Roman" panose="02020603050405020304" pitchFamily="18" charset="0"/>
                    <a:cs typeface="Times New Roman" panose="02020603050405020304" pitchFamily="18" charset="0"/>
                  </a:rPr>
                  <a:t>The creator of sift suggests that 4 octaves and 5 blur levels are ideal for the algorithm. </a:t>
                </a:r>
              </a:p>
              <a:p>
                <a:r>
                  <a:rPr lang="en-US" sz="2400" dirty="0">
                    <a:latin typeface="Times New Roman" panose="02020603050405020304" pitchFamily="18" charset="0"/>
                    <a:cs typeface="Times New Roman" panose="02020603050405020304" pitchFamily="18" charset="0"/>
                  </a:rPr>
                  <a:t>If the original image is doubled in size and </a:t>
                </a:r>
                <a:r>
                  <a:rPr lang="en-US" sz="2400" dirty="0" err="1">
                    <a:latin typeface="Times New Roman" panose="02020603050405020304" pitchFamily="18" charset="0"/>
                    <a:cs typeface="Times New Roman" panose="02020603050405020304" pitchFamily="18" charset="0"/>
                  </a:rPr>
                  <a:t>antialiased</a:t>
                </a:r>
                <a:r>
                  <a:rPr lang="en-US" sz="2400" dirty="0">
                    <a:latin typeface="Times New Roman" panose="02020603050405020304" pitchFamily="18" charset="0"/>
                    <a:cs typeface="Times New Roman" panose="02020603050405020304" pitchFamily="18" charset="0"/>
                  </a:rPr>
                  <a:t> a bit (by blurring it) then the algorithm produces more four times more </a:t>
                </a:r>
                <a:r>
                  <a:rPr lang="en-US" sz="2400" dirty="0" err="1">
                    <a:latin typeface="Times New Roman" panose="02020603050405020304" pitchFamily="18" charset="0"/>
                    <a:cs typeface="Times New Roman" panose="02020603050405020304" pitchFamily="18" charset="0"/>
                  </a:rPr>
                  <a:t>keypoints</a:t>
                </a:r>
                <a:r>
                  <a:rPr lang="en-US" sz="2400" dirty="0">
                    <a:latin typeface="Times New Roman" panose="02020603050405020304" pitchFamily="18" charset="0"/>
                    <a:cs typeface="Times New Roman" panose="02020603050405020304" pitchFamily="18" charset="0"/>
                  </a:rPr>
                  <a:t>. The more the </a:t>
                </a:r>
                <a:r>
                  <a:rPr lang="en-US" sz="2400" dirty="0" err="1">
                    <a:latin typeface="Times New Roman" panose="02020603050405020304" pitchFamily="18" charset="0"/>
                    <a:cs typeface="Times New Roman" panose="02020603050405020304" pitchFamily="18" charset="0"/>
                  </a:rPr>
                  <a:t>keypoints</a:t>
                </a:r>
                <a:r>
                  <a:rPr lang="en-US" sz="2400" dirty="0">
                    <a:latin typeface="Times New Roman" panose="02020603050405020304" pitchFamily="18" charset="0"/>
                    <a:cs typeface="Times New Roman" panose="02020603050405020304" pitchFamily="18" charset="0"/>
                  </a:rPr>
                  <a:t>, the better blurring. </a:t>
                </a:r>
              </a:p>
              <a:p>
                <a:pPr marL="0" indent="0" algn="ctr">
                  <a:lnSpc>
                    <a:spcPct val="150000"/>
                  </a:lnSpc>
                  <a:buNone/>
                </a:pPr>
                <a:r>
                  <a:rPr lang="es-ES" dirty="0">
                    <a:latin typeface="Times New Roman" panose="02020603050405020304" pitchFamily="18" charset="0"/>
                    <a:cs typeface="Times New Roman" panose="02020603050405020304" pitchFamily="18" charset="0"/>
                  </a:rPr>
                  <a:t>L(</a:t>
                </a:r>
                <a:r>
                  <a:rPr lang="es-ES" dirty="0" err="1">
                    <a:latin typeface="Times New Roman" panose="02020603050405020304" pitchFamily="18" charset="0"/>
                    <a:cs typeface="Times New Roman" panose="02020603050405020304" pitchFamily="18" charset="0"/>
                  </a:rPr>
                  <a:t>x,y</a:t>
                </a:r>
                <a:r>
                  <a:rPr lang="es-ES" dirty="0">
                    <a:latin typeface="Times New Roman" panose="02020603050405020304" pitchFamily="18" charset="0"/>
                    <a:cs typeface="Times New Roman" panose="02020603050405020304" pitchFamily="18" charset="0"/>
                  </a:rPr>
                  <a:t>) = G(</a:t>
                </a:r>
                <a:r>
                  <a:rPr lang="es-ES" dirty="0" err="1">
                    <a:latin typeface="Times New Roman" panose="02020603050405020304" pitchFamily="18" charset="0"/>
                    <a:cs typeface="Times New Roman" panose="02020603050405020304" pitchFamily="18" charset="0"/>
                  </a:rPr>
                  <a:t>x,y</a:t>
                </a:r>
                <a:r>
                  <a:rPr lang="es-ES" dirty="0">
                    <a:latin typeface="Times New Roman" panose="02020603050405020304" pitchFamily="18" charset="0"/>
                    <a:cs typeface="Times New Roman" panose="02020603050405020304" pitchFamily="18" charset="0"/>
                  </a:rPr>
                  <a:t>) * I(</a:t>
                </a:r>
                <a:r>
                  <a:rPr lang="es-ES" dirty="0" err="1">
                    <a:latin typeface="Times New Roman" panose="02020603050405020304" pitchFamily="18" charset="0"/>
                    <a:cs typeface="Times New Roman" panose="02020603050405020304" pitchFamily="18" charset="0"/>
                  </a:rPr>
                  <a:t>x,y</a:t>
                </a:r>
                <a:r>
                  <a:rPr lang="es-ES"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itchFamily="18" charset="0"/>
                </a:endParaRPr>
              </a:p>
              <a:p>
                <a:pPr>
                  <a:defRPr/>
                </a:pPr>
                <a:r>
                  <a:rPr lang="en-US" sz="2400" dirty="0">
                    <a:latin typeface="Times New Roman" panose="02020603050405020304" pitchFamily="18" charset="0"/>
                    <a:cs typeface="Times New Roman" pitchFamily="18" charset="0"/>
                  </a:rPr>
                  <a:t>Where * is the convolution operation in x and y, and </a:t>
                </a:r>
              </a:p>
              <a:p>
                <a:pPr algn="ctr">
                  <a:lnSpc>
                    <a:spcPct val="150000"/>
                  </a:lnSpc>
                  <a:buNone/>
                  <a:defRPr/>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𝐺</m:t>
                      </m:r>
                      <m:d>
                        <m:dPr>
                          <m:ctrlPr>
                            <a:rPr lang="en-IN"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𝜎</m:t>
                          </m:r>
                        </m:e>
                      </m:d>
                      <m:r>
                        <a:rPr lang="en-US" i="1">
                          <a:latin typeface="Cambria Math" panose="02040503050406030204" pitchFamily="18" charset="0"/>
                        </a:rPr>
                        <m:t>= </m:t>
                      </m:r>
                      <m:f>
                        <m:fPr>
                          <m:ctrlPr>
                            <a:rPr lang="en-I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rPr>
                            <m:t>𝜋</m:t>
                          </m:r>
                          <m:sSup>
                            <m:sSupPr>
                              <m:ctrlPr>
                                <a:rPr lang="en-IN"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sSup>
                        <m:sSupPr>
                          <m:ctrlPr>
                            <a:rPr lang="en-IN"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p>
                            <m:sSupPr>
                              <m:ctrlPr>
                                <a:rPr lang="en-IN"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 </m:t>
                          </m:r>
                          <m:sSup>
                            <m:sSupPr>
                              <m:ctrlPr>
                                <a:rPr lang="en-IN"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r>
                            <a:rPr lang="en-US" i="1">
                              <a:latin typeface="Cambria Math" panose="02040503050406030204" pitchFamily="18" charset="0"/>
                            </a:rPr>
                            <m:t>)/2</m:t>
                          </m:r>
                          <m:sSup>
                            <m:sSupPr>
                              <m:ctrlPr>
                                <a:rPr lang="en-IN"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sup>
                      </m:sSup>
                    </m:oMath>
                  </m:oMathPara>
                </a14:m>
                <a:endParaRPr lang="en-US" sz="2400" dirty="0">
                  <a:latin typeface="Times New Roman" panose="02020603050405020304" pitchFamily="18" charset="0"/>
                  <a:cs typeface="Times New Roman" pitchFamily="18" charset="0"/>
                </a:endParaRPr>
              </a:p>
            </p:txBody>
          </p:sp>
        </mc:Choice>
        <mc:Fallback xmlns="">
          <p:sp>
            <p:nvSpPr>
              <p:cNvPr id="15" name="Content Placeholder 2">
                <a:extLst>
                  <a:ext uri="{FF2B5EF4-FFF2-40B4-BE49-F238E27FC236}">
                    <a16:creationId xmlns:a16="http://schemas.microsoft.com/office/drawing/2014/main" id="{432759DF-943B-4F9D-BAB6-3E65BC8AF9B7}"/>
                  </a:ext>
                </a:extLst>
              </p:cNvPr>
              <p:cNvSpPr>
                <a:spLocks noGrp="1" noRot="1" noChangeAspect="1" noMove="1" noResize="1" noEditPoints="1" noAdjustHandles="1" noChangeArrowheads="1" noChangeShapeType="1" noTextEdit="1"/>
              </p:cNvSpPr>
              <p:nvPr>
                <p:ph idx="1"/>
              </p:nvPr>
            </p:nvSpPr>
            <p:spPr>
              <a:xfrm>
                <a:off x="292963" y="1070265"/>
                <a:ext cx="8610600" cy="5787733"/>
              </a:xfrm>
              <a:blipFill>
                <a:blip r:embed="rId2"/>
                <a:stretch>
                  <a:fillRect l="-566" t="-843"/>
                </a:stretch>
              </a:blipFill>
            </p:spPr>
            <p:txBody>
              <a:bodyPr/>
              <a:lstStyle/>
              <a:p>
                <a:r>
                  <a:rPr lang="en-IN">
                    <a:noFill/>
                  </a:rPr>
                  <a:t> </a:t>
                </a:r>
              </a:p>
            </p:txBody>
          </p:sp>
        </mc:Fallback>
      </mc:AlternateContent>
    </p:spTree>
    <p:extLst>
      <p:ext uri="{BB962C8B-B14F-4D97-AF65-F5344CB8AC3E}">
        <p14:creationId xmlns:p14="http://schemas.microsoft.com/office/powerpoint/2010/main" val="265708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6659"/>
            <a:ext cx="8229600" cy="685800"/>
          </a:xfrm>
        </p:spPr>
        <p:txBody>
          <a:bodyPr>
            <a:noAutofit/>
          </a:bodyPr>
          <a:lstStyle/>
          <a:p>
            <a:r>
              <a:rPr lang="en-US" dirty="0">
                <a:solidFill>
                  <a:srgbClr val="FF0000"/>
                </a:solidFill>
                <a:latin typeface="Times New Roman" pitchFamily="18" charset="0"/>
                <a:cs typeface="Times New Roman" pitchFamily="18" charset="0"/>
              </a:rPr>
              <a:t>CONSTRUCTING A SCALE SPACE:</a:t>
            </a:r>
            <a:br>
              <a:rPr lang="en-US"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7" name="Rectangle 9"/>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6" name="Picture 5">
            <a:extLst>
              <a:ext uri="{FF2B5EF4-FFF2-40B4-BE49-F238E27FC236}">
                <a16:creationId xmlns:a16="http://schemas.microsoft.com/office/drawing/2014/main" id="{809A96BB-9037-49E8-88E2-7D1F9ED4103F}"/>
              </a:ext>
            </a:extLst>
          </p:cNvPr>
          <p:cNvPicPr>
            <a:picLocks noChangeAspect="1"/>
          </p:cNvPicPr>
          <p:nvPr/>
        </p:nvPicPr>
        <p:blipFill>
          <a:blip r:embed="rId2"/>
          <a:stretch>
            <a:fillRect/>
          </a:stretch>
        </p:blipFill>
        <p:spPr>
          <a:xfrm>
            <a:off x="685800" y="1092459"/>
            <a:ext cx="6924584" cy="4511408"/>
          </a:xfrm>
          <a:prstGeom prst="rect">
            <a:avLst/>
          </a:prstGeom>
        </p:spPr>
      </p:pic>
      <p:sp>
        <p:nvSpPr>
          <p:cNvPr id="13" name="TextBox 12">
            <a:extLst>
              <a:ext uri="{FF2B5EF4-FFF2-40B4-BE49-F238E27FC236}">
                <a16:creationId xmlns:a16="http://schemas.microsoft.com/office/drawing/2014/main" id="{80B4B7C4-AB4A-4C1C-BAD3-606AB486844C}"/>
              </a:ext>
            </a:extLst>
          </p:cNvPr>
          <p:cNvSpPr txBox="1"/>
          <p:nvPr/>
        </p:nvSpPr>
        <p:spPr>
          <a:xfrm>
            <a:off x="838200" y="5619690"/>
            <a:ext cx="1524000" cy="400110"/>
          </a:xfrm>
          <a:prstGeom prst="rect">
            <a:avLst/>
          </a:prstGeom>
          <a:noFill/>
        </p:spPr>
        <p:txBody>
          <a:bodyPr wrap="square" rtlCol="0">
            <a:spAutoFit/>
          </a:bodyPr>
          <a:lstStyle/>
          <a:p>
            <a:r>
              <a:rPr lang="en-US" sz="2000" dirty="0">
                <a:solidFill>
                  <a:srgbClr val="0070C0"/>
                </a:solidFill>
                <a:latin typeface="Times New Roman" pitchFamily="18" charset="0"/>
                <a:cs typeface="Times New Roman" pitchFamily="18" charset="0"/>
              </a:rPr>
              <a:t>(A) Octave 1</a:t>
            </a:r>
          </a:p>
        </p:txBody>
      </p:sp>
      <p:sp>
        <p:nvSpPr>
          <p:cNvPr id="14" name="TextBox 13">
            <a:extLst>
              <a:ext uri="{FF2B5EF4-FFF2-40B4-BE49-F238E27FC236}">
                <a16:creationId xmlns:a16="http://schemas.microsoft.com/office/drawing/2014/main" id="{A9ECA2A7-5716-4216-9055-7D46D6CC37B3}"/>
              </a:ext>
            </a:extLst>
          </p:cNvPr>
          <p:cNvSpPr txBox="1"/>
          <p:nvPr/>
        </p:nvSpPr>
        <p:spPr>
          <a:xfrm>
            <a:off x="3505201" y="5658070"/>
            <a:ext cx="1676400" cy="400110"/>
          </a:xfrm>
          <a:prstGeom prst="rect">
            <a:avLst/>
          </a:prstGeom>
          <a:noFill/>
        </p:spPr>
        <p:txBody>
          <a:bodyPr wrap="square" rtlCol="0">
            <a:spAutoFit/>
          </a:bodyPr>
          <a:lstStyle/>
          <a:p>
            <a:r>
              <a:rPr lang="en-US" sz="2000" dirty="0">
                <a:solidFill>
                  <a:srgbClr val="0070C0"/>
                </a:solidFill>
                <a:latin typeface="Times New Roman" pitchFamily="18" charset="0"/>
                <a:cs typeface="Times New Roman" pitchFamily="18" charset="0"/>
              </a:rPr>
              <a:t>(B) Octave 2</a:t>
            </a:r>
          </a:p>
        </p:txBody>
      </p:sp>
      <p:sp>
        <p:nvSpPr>
          <p:cNvPr id="15" name="TextBox 14">
            <a:extLst>
              <a:ext uri="{FF2B5EF4-FFF2-40B4-BE49-F238E27FC236}">
                <a16:creationId xmlns:a16="http://schemas.microsoft.com/office/drawing/2014/main" id="{D961A8CC-B53F-49C0-82C3-90E8CC16D8B3}"/>
              </a:ext>
            </a:extLst>
          </p:cNvPr>
          <p:cNvSpPr txBox="1"/>
          <p:nvPr/>
        </p:nvSpPr>
        <p:spPr>
          <a:xfrm>
            <a:off x="5638800" y="5658070"/>
            <a:ext cx="1524000" cy="400110"/>
          </a:xfrm>
          <a:prstGeom prst="rect">
            <a:avLst/>
          </a:prstGeom>
          <a:noFill/>
        </p:spPr>
        <p:txBody>
          <a:bodyPr wrap="square" rtlCol="0">
            <a:spAutoFit/>
          </a:bodyPr>
          <a:lstStyle/>
          <a:p>
            <a:r>
              <a:rPr lang="en-US" sz="2000" dirty="0">
                <a:solidFill>
                  <a:srgbClr val="0070C0"/>
                </a:solidFill>
                <a:latin typeface="Times New Roman" pitchFamily="18" charset="0"/>
                <a:cs typeface="Times New Roman" pitchFamily="18" charset="0"/>
              </a:rPr>
              <a:t>(C) Octave 3</a:t>
            </a:r>
          </a:p>
        </p:txBody>
      </p:sp>
      <p:sp>
        <p:nvSpPr>
          <p:cNvPr id="16" name="TextBox 15">
            <a:extLst>
              <a:ext uri="{FF2B5EF4-FFF2-40B4-BE49-F238E27FC236}">
                <a16:creationId xmlns:a16="http://schemas.microsoft.com/office/drawing/2014/main" id="{DD5D9B62-29D9-4E05-B907-C2296B0F7E10}"/>
              </a:ext>
            </a:extLst>
          </p:cNvPr>
          <p:cNvSpPr txBox="1"/>
          <p:nvPr/>
        </p:nvSpPr>
        <p:spPr>
          <a:xfrm>
            <a:off x="7086600" y="5658070"/>
            <a:ext cx="1524000" cy="400110"/>
          </a:xfrm>
          <a:prstGeom prst="rect">
            <a:avLst/>
          </a:prstGeom>
          <a:noFill/>
        </p:spPr>
        <p:txBody>
          <a:bodyPr wrap="square" rtlCol="0">
            <a:spAutoFit/>
          </a:bodyPr>
          <a:lstStyle/>
          <a:p>
            <a:r>
              <a:rPr lang="en-US" sz="2000" dirty="0">
                <a:solidFill>
                  <a:srgbClr val="0070C0"/>
                </a:solidFill>
                <a:latin typeface="Times New Roman" pitchFamily="18" charset="0"/>
                <a:cs typeface="Times New Roman" pitchFamily="18" charset="0"/>
              </a:rPr>
              <a:t>(D) Octave 4</a:t>
            </a:r>
          </a:p>
        </p:txBody>
      </p:sp>
    </p:spTree>
    <p:extLst>
      <p:ext uri="{BB962C8B-B14F-4D97-AF65-F5344CB8AC3E}">
        <p14:creationId xmlns:p14="http://schemas.microsoft.com/office/powerpoint/2010/main" val="88768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181600" cy="685800"/>
          </a:xfrm>
        </p:spPr>
        <p:txBody>
          <a:bodyPr>
            <a:noAutofit/>
          </a:bodyPr>
          <a:lstStyle/>
          <a:p>
            <a:r>
              <a:rPr lang="en-US" dirty="0">
                <a:solidFill>
                  <a:srgbClr val="FF0000"/>
                </a:solidFill>
                <a:latin typeface="Times New Roman" pitchFamily="18" charset="0"/>
                <a:cs typeface="Times New Roman" pitchFamily="18" charset="0"/>
              </a:rPr>
              <a:t>DOG APPROXIMATION:</a:t>
            </a:r>
            <a:br>
              <a:rPr lang="en-US"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7" name="Rectangle 9"/>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56C7A5EA-5B18-407A-B626-88E6E330D25E}"/>
                  </a:ext>
                </a:extLst>
              </p:cNvPr>
              <p:cNvSpPr>
                <a:spLocks noGrp="1"/>
              </p:cNvSpPr>
              <p:nvPr>
                <p:ph idx="1"/>
              </p:nvPr>
            </p:nvSpPr>
            <p:spPr>
              <a:xfrm>
                <a:off x="266700" y="1524000"/>
                <a:ext cx="8610600" cy="4267200"/>
              </a:xfrm>
            </p:spPr>
            <p:txBody>
              <a:bodyPr>
                <a:normAutofit/>
              </a:bodyPr>
              <a:lstStyle/>
              <a:p>
                <a:pPr algn="just">
                  <a:lnSpc>
                    <a:spcPct val="110000"/>
                  </a:lnSpc>
                </a:pPr>
                <a:r>
                  <a:rPr lang="en-US" sz="2400" dirty="0">
                    <a:latin typeface="Times New Roman" panose="02020603050405020304" pitchFamily="18" charset="0"/>
                    <a:cs typeface="Times New Roman" panose="02020603050405020304" pitchFamily="18" charset="0"/>
                  </a:rPr>
                  <a:t>The difference of successive Gaussian-blurred images is taken. </a:t>
                </a:r>
                <a:r>
                  <a:rPr lang="en-US" sz="2400" dirty="0" err="1">
                    <a:latin typeface="Times New Roman" panose="02020603050405020304" pitchFamily="18" charset="0"/>
                    <a:cs typeface="Times New Roman" panose="02020603050405020304" pitchFamily="18" charset="0"/>
                  </a:rPr>
                  <a:t>Keypoints</a:t>
                </a:r>
                <a:r>
                  <a:rPr lang="en-US" sz="2400" dirty="0">
                    <a:latin typeface="Times New Roman" panose="02020603050405020304" pitchFamily="18" charset="0"/>
                    <a:cs typeface="Times New Roman" panose="02020603050405020304" pitchFamily="18" charset="0"/>
                  </a:rPr>
                  <a:t> are then taken as maxima/minima of the Difference of Gaussians (</a:t>
                </a:r>
                <a:r>
                  <a:rPr lang="en-US" sz="2400" dirty="0" err="1">
                    <a:latin typeface="Times New Roman" panose="02020603050405020304" pitchFamily="18" charset="0"/>
                    <a:cs typeface="Times New Roman" panose="02020603050405020304" pitchFamily="18" charset="0"/>
                  </a:rPr>
                  <a:t>DoG</a:t>
                </a:r>
                <a:r>
                  <a:rPr lang="en-US" sz="2400" dirty="0">
                    <a:latin typeface="Times New Roman" panose="02020603050405020304" pitchFamily="18" charset="0"/>
                    <a:cs typeface="Times New Roman" panose="02020603050405020304" pitchFamily="18" charset="0"/>
                  </a:rPr>
                  <a:t>) that occur at multiple scales. Specifically, a </a:t>
                </a:r>
                <a:r>
                  <a:rPr lang="en-US" sz="2400" dirty="0" err="1">
                    <a:latin typeface="Times New Roman" panose="02020603050405020304" pitchFamily="18" charset="0"/>
                    <a:cs typeface="Times New Roman" panose="02020603050405020304" pitchFamily="18" charset="0"/>
                  </a:rPr>
                  <a:t>DoG</a:t>
                </a:r>
                <a:r>
                  <a:rPr lang="en-US" sz="2400" dirty="0">
                    <a:latin typeface="Times New Roman" panose="02020603050405020304" pitchFamily="18" charset="0"/>
                    <a:cs typeface="Times New Roman" panose="02020603050405020304" pitchFamily="18" charset="0"/>
                  </a:rPr>
                  <a:t> image </a:t>
                </a:r>
                <a14:m>
                  <m:oMath xmlns:m="http://schemas.openxmlformats.org/officeDocument/2006/math">
                    <m:r>
                      <a:rPr lang="en-US" sz="2400" i="1">
                        <a:latin typeface="Cambria Math" panose="02040503050406030204" pitchFamily="18" charset="0"/>
                      </a:rPr>
                      <m:t>𝐷</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𝜎</m:t>
                    </m:r>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is given by </a:t>
                </a:r>
                <a:endParaRPr lang="en-IN" sz="2400" dirty="0">
                  <a:latin typeface="Times New Roman" panose="02020603050405020304" pitchFamily="18" charset="0"/>
                  <a:cs typeface="Times New Roman" panose="02020603050405020304" pitchFamily="18" charset="0"/>
                </a:endParaRPr>
              </a:p>
              <a:p>
                <a:pPr marL="0" indent="0" algn="ctr">
                  <a:lnSpc>
                    <a:spcPct val="150000"/>
                  </a:lnSpc>
                  <a:buNone/>
                </a:pPr>
                <a14:m>
                  <m:oMath xmlns:m="http://schemas.openxmlformats.org/officeDocument/2006/math">
                    <m:r>
                      <a:rPr lang="en-US" i="1">
                        <a:latin typeface="Cambria Math" panose="02040503050406030204" pitchFamily="18" charset="0"/>
                      </a:rPr>
                      <m:t>𝐷</m:t>
                    </m:r>
                    <m:d>
                      <m:dPr>
                        <m:ctrlPr>
                          <a:rPr lang="en-IN"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𝜎</m:t>
                        </m:r>
                      </m:e>
                    </m:d>
                    <m:r>
                      <a:rPr lang="en-US" i="1">
                        <a:latin typeface="Cambria Math" panose="02040503050406030204" pitchFamily="18" charset="0"/>
                      </a:rPr>
                      <m:t>=</m:t>
                    </m:r>
                    <m:r>
                      <a:rPr lang="en-US" i="1">
                        <a:latin typeface="Cambria Math" panose="02040503050406030204" pitchFamily="18" charset="0"/>
                      </a:rPr>
                      <m:t>𝐿</m:t>
                    </m:r>
                    <m:d>
                      <m:dPr>
                        <m:ctrlPr>
                          <a:rPr lang="en-IN"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r>
                          <a:rPr lang="en-US" i="1">
                            <a:latin typeface="Cambria Math" panose="02040503050406030204" pitchFamily="18" charset="0"/>
                          </a:rPr>
                          <m:t>𝜎</m:t>
                        </m:r>
                      </m:e>
                    </m:d>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r>
                      <a:rPr lang="en-US" i="1">
                        <a:latin typeface="Cambria Math" panose="02040503050406030204" pitchFamily="18" charset="0"/>
                      </a:rPr>
                      <m:t>𝜎</m:t>
                    </m:r>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10000"/>
                  </a:lnSpc>
                </a:pPr>
                <a:r>
                  <a:rPr lang="en-US" sz="2400" dirty="0">
                    <a:latin typeface="Times New Roman" panose="02020603050405020304" pitchFamily="18" charset="0"/>
                    <a:cs typeface="Times New Roman" panose="02020603050405020304" pitchFamily="18" charset="0"/>
                  </a:rPr>
                  <a:t>Where </a:t>
                </a:r>
                <a14:m>
                  <m:oMath xmlns:m="http://schemas.openxmlformats.org/officeDocument/2006/math">
                    <m:r>
                      <a:rPr lang="en-US" sz="2400" i="1">
                        <a:latin typeface="Cambria Math" panose="02040503050406030204" pitchFamily="18" charset="0"/>
                      </a:rPr>
                      <m:t>𝐿</m:t>
                    </m:r>
                    <m:d>
                      <m:dPr>
                        <m:ctrlPr>
                          <a:rPr lang="en-IN"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sSub>
                          <m:sSubPr>
                            <m:ctrlPr>
                              <a:rPr lang="en-IN"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𝑖</m:t>
                            </m:r>
                          </m:sub>
                        </m:sSub>
                        <m:r>
                          <a:rPr lang="en-US" sz="2400" i="1">
                            <a:latin typeface="Cambria Math" panose="02040503050406030204" pitchFamily="18" charset="0"/>
                          </a:rPr>
                          <m:t>𝜎</m:t>
                        </m:r>
                      </m:e>
                    </m:d>
                  </m:oMath>
                </a14:m>
                <a:r>
                  <a:rPr lang="en-US" sz="2400" dirty="0">
                    <a:latin typeface="Times New Roman" panose="02020603050405020304" pitchFamily="18" charset="0"/>
                    <a:cs typeface="Times New Roman" panose="02020603050405020304" pitchFamily="18" charset="0"/>
                  </a:rPr>
                  <a:t> is the convolution of the original image I(</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with the Gaussian blur </a:t>
                </a:r>
                <a14:m>
                  <m:oMath xmlns:m="http://schemas.openxmlformats.org/officeDocument/2006/math">
                    <m:r>
                      <a:rPr lang="en-US" sz="2400" i="1">
                        <a:latin typeface="Cambria Math" panose="02040503050406030204" pitchFamily="18" charset="0"/>
                      </a:rPr>
                      <m:t>𝐺</m:t>
                    </m:r>
                    <m:d>
                      <m:dPr>
                        <m:ctrlPr>
                          <a:rPr lang="en-IN"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sSub>
                          <m:sSubPr>
                            <m:ctrlPr>
                              <a:rPr lang="en-IN"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𝑖</m:t>
                            </m:r>
                          </m:sub>
                        </m:sSub>
                        <m:r>
                          <a:rPr lang="en-US" sz="2400" i="1">
                            <a:latin typeface="Cambria Math" panose="02040503050406030204" pitchFamily="18" charset="0"/>
                          </a:rPr>
                          <m:t>𝜎</m:t>
                        </m:r>
                      </m:e>
                    </m:d>
                  </m:oMath>
                </a14:m>
                <a:r>
                  <a:rPr lang="en-US" sz="2400" dirty="0">
                    <a:latin typeface="Times New Roman" panose="02020603050405020304" pitchFamily="18" charset="0"/>
                    <a:cs typeface="Times New Roman" panose="02020603050405020304" pitchFamily="18" charset="0"/>
                  </a:rPr>
                  <a:t> at scale</a:t>
                </a:r>
                <a14:m>
                  <m:oMath xmlns:m="http://schemas.openxmlformats.org/officeDocument/2006/math">
                    <m:r>
                      <a:rPr lang="en-US" sz="2400" i="1">
                        <a:latin typeface="Cambria Math" panose="02040503050406030204" pitchFamily="18" charset="0"/>
                      </a:rPr>
                      <m:t> </m:t>
                    </m:r>
                    <m:r>
                      <a:rPr lang="en-US" sz="2400" i="1">
                        <a:latin typeface="Cambria Math" panose="02040503050406030204" pitchFamily="18" charset="0"/>
                      </a:rPr>
                      <m:t>𝑘</m:t>
                    </m:r>
                    <m:r>
                      <a:rPr lang="en-US" sz="2400" i="1">
                        <a:latin typeface="Cambria Math" panose="02040503050406030204" pitchFamily="18" charset="0"/>
                      </a:rPr>
                      <m:t>𝜎</m:t>
                    </m:r>
                  </m:oMath>
                </a14:m>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lgn="ctr">
                  <a:lnSpc>
                    <a:spcPct val="160000"/>
                  </a:lnSpc>
                  <a:buNone/>
                </a:pPr>
                <a14:m>
                  <m:oMath xmlns:m="http://schemas.openxmlformats.org/officeDocument/2006/math">
                    <m:r>
                      <a:rPr lang="en-US" i="1">
                        <a:latin typeface="Cambria Math" panose="02040503050406030204" pitchFamily="18" charset="0"/>
                      </a:rPr>
                      <m:t>𝐿</m:t>
                    </m:r>
                    <m:d>
                      <m:dPr>
                        <m:ctrlPr>
                          <a:rPr lang="en-IN"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𝜎</m:t>
                        </m:r>
                      </m:e>
                    </m:d>
                    <m:r>
                      <a:rPr lang="en-US" i="1">
                        <a:latin typeface="Cambria Math" panose="02040503050406030204" pitchFamily="18" charset="0"/>
                      </a:rPr>
                      <m:t>=</m:t>
                    </m:r>
                    <m:r>
                      <a:rPr lang="en-US" i="1">
                        <a:latin typeface="Cambria Math" panose="02040503050406030204" pitchFamily="18" charset="0"/>
                      </a:rPr>
                      <m:t>𝐺</m:t>
                    </m:r>
                    <m:d>
                      <m:dPr>
                        <m:ctrlPr>
                          <a:rPr lang="en-IN"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𝜎</m:t>
                        </m:r>
                      </m:e>
                    </m:d>
                    <m:r>
                      <a:rPr lang="en-US" i="1">
                        <a:latin typeface="Cambria Math" panose="02040503050406030204" pitchFamily="18" charset="0"/>
                      </a:rPr>
                      <m:t>∗</m:t>
                    </m:r>
                    <m:r>
                      <a:rPr lang="en-US" i="1">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oMath>
                </a14:m>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buNone/>
                  <a:defRPr/>
                </a:pPr>
                <a:endParaRPr lang="en-US" sz="2400" dirty="0">
                  <a:latin typeface="Times New Roman" pitchFamily="18" charset="0"/>
                  <a:cs typeface="Times New Roman" pitchFamily="18" charset="0"/>
                </a:endParaRPr>
              </a:p>
            </p:txBody>
          </p:sp>
        </mc:Choice>
        <mc:Fallback xmlns="">
          <p:sp>
            <p:nvSpPr>
              <p:cNvPr id="13" name="Content Placeholder 2">
                <a:extLst>
                  <a:ext uri="{FF2B5EF4-FFF2-40B4-BE49-F238E27FC236}">
                    <a16:creationId xmlns:a16="http://schemas.microsoft.com/office/drawing/2014/main" id="{56C7A5EA-5B18-407A-B626-88E6E330D25E}"/>
                  </a:ext>
                </a:extLst>
              </p:cNvPr>
              <p:cNvSpPr>
                <a:spLocks noGrp="1" noRot="1" noChangeAspect="1" noMove="1" noResize="1" noEditPoints="1" noAdjustHandles="1" noChangeArrowheads="1" noChangeShapeType="1" noTextEdit="1"/>
              </p:cNvSpPr>
              <p:nvPr>
                <p:ph idx="1"/>
              </p:nvPr>
            </p:nvSpPr>
            <p:spPr>
              <a:xfrm>
                <a:off x="266700" y="1524000"/>
                <a:ext cx="8610600" cy="4267200"/>
              </a:xfrm>
              <a:blipFill>
                <a:blip r:embed="rId2"/>
                <a:stretch>
                  <a:fillRect l="-567" t="-857" r="-1062"/>
                </a:stretch>
              </a:blipFill>
            </p:spPr>
            <p:txBody>
              <a:bodyPr/>
              <a:lstStyle/>
              <a:p>
                <a:r>
                  <a:rPr lang="en-IN">
                    <a:noFill/>
                  </a:rPr>
                  <a:t> </a:t>
                </a:r>
              </a:p>
            </p:txBody>
          </p:sp>
        </mc:Fallback>
      </mc:AlternateContent>
    </p:spTree>
    <p:extLst>
      <p:ext uri="{BB962C8B-B14F-4D97-AF65-F5344CB8AC3E}">
        <p14:creationId xmlns:p14="http://schemas.microsoft.com/office/powerpoint/2010/main" val="35070651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2010</TotalTime>
  <Words>2241</Words>
  <Application>Microsoft Office PowerPoint</Application>
  <PresentationFormat>On-screen Show (4:3)</PresentationFormat>
  <Paragraphs>256</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Cambria Math</vt:lpstr>
      <vt:lpstr>Courier New</vt:lpstr>
      <vt:lpstr>Times New Roman</vt:lpstr>
      <vt:lpstr>Trebuchet MS</vt:lpstr>
      <vt:lpstr>Wingdings</vt:lpstr>
      <vt:lpstr>Wingdings 3</vt:lpstr>
      <vt:lpstr>Facet</vt:lpstr>
      <vt:lpstr>JAWAHARLAL NEHRU TECHNOLOGICAL UNIVERSITY KAKINADA UNIVERSITY COLLEGE OF ENGINEERING  VIZIANAGARAM DEPARTMENT OF ELECTRONICS AND COMMUNICATION ENGINEERING(E.C.E)</vt:lpstr>
      <vt:lpstr>PowerPoint Presentation</vt:lpstr>
      <vt:lpstr>Computer Vision</vt:lpstr>
      <vt:lpstr>SIFT </vt:lpstr>
      <vt:lpstr>SIFT FLOWCHART</vt:lpstr>
      <vt:lpstr>Scale-space extrema detection : </vt:lpstr>
      <vt:lpstr>CONSTRUCTING A SCALE SPACE: </vt:lpstr>
      <vt:lpstr>CONSTRUCTING A SCALE SPACE: </vt:lpstr>
      <vt:lpstr>DOG APPROXIMATION: </vt:lpstr>
      <vt:lpstr>DOG APPROXIMATION: </vt:lpstr>
      <vt:lpstr>FINDING KEY POINTS: </vt:lpstr>
      <vt:lpstr>FINDING KEY POINTS: </vt:lpstr>
      <vt:lpstr>Keypoint Localization : </vt:lpstr>
      <vt:lpstr>LOCATE KEY POINTS: </vt:lpstr>
      <vt:lpstr>GET RID OF BAD KEY POINTS: </vt:lpstr>
      <vt:lpstr>GET RID OF BAD KEY POINTS: </vt:lpstr>
      <vt:lpstr>Orientation Assignment :  </vt:lpstr>
      <vt:lpstr>Assigning Orientation to Keypoints :</vt:lpstr>
      <vt:lpstr>Keypoint descriptor :  </vt:lpstr>
      <vt:lpstr>Keypoint descriptor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FUTURE SCOPE</vt:lpstr>
      <vt:lpstr>Conclusion AND FUTURE SCOPE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JAWAHARLAL NEHRU TECHNOLOGICAL UNIVERSITY KAKINADA UNIVERSITY COLLEGE OF ENGINEERING  VIZIANAGARAM DEPARTMENT OF ELECTRONICS AND COMMUNICATION ENGINEERING(E.C.E)</dc:title>
  <dc:creator>SAITEJA</dc:creator>
  <cp:lastModifiedBy>Guru Raja</cp:lastModifiedBy>
  <cp:revision>227</cp:revision>
  <dcterms:created xsi:type="dcterms:W3CDTF">2020-01-02T13:26:34Z</dcterms:created>
  <dcterms:modified xsi:type="dcterms:W3CDTF">2021-07-07T05:51:53Z</dcterms:modified>
</cp:coreProperties>
</file>