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0"/>
  </p:notesMasterIdLst>
  <p:sldIdLst>
    <p:sldId id="256" r:id="rId2"/>
    <p:sldId id="257" r:id="rId3"/>
    <p:sldId id="351" r:id="rId4"/>
    <p:sldId id="273" r:id="rId5"/>
    <p:sldId id="352" r:id="rId6"/>
    <p:sldId id="274" r:id="rId7"/>
    <p:sldId id="334" r:id="rId8"/>
    <p:sldId id="261" r:id="rId9"/>
    <p:sldId id="345" r:id="rId10"/>
    <p:sldId id="336" r:id="rId11"/>
    <p:sldId id="337" r:id="rId12"/>
    <p:sldId id="346" r:id="rId13"/>
    <p:sldId id="338" r:id="rId14"/>
    <p:sldId id="353" r:id="rId15"/>
    <p:sldId id="347" r:id="rId16"/>
    <p:sldId id="281" r:id="rId17"/>
    <p:sldId id="339" r:id="rId18"/>
    <p:sldId id="348" r:id="rId19"/>
    <p:sldId id="340" r:id="rId20"/>
    <p:sldId id="322" r:id="rId21"/>
    <p:sldId id="333" r:id="rId22"/>
    <p:sldId id="323" r:id="rId23"/>
    <p:sldId id="341" r:id="rId24"/>
    <p:sldId id="300" r:id="rId25"/>
    <p:sldId id="343" r:id="rId26"/>
    <p:sldId id="326" r:id="rId27"/>
    <p:sldId id="327" r:id="rId28"/>
    <p:sldId id="328" r:id="rId29"/>
    <p:sldId id="329" r:id="rId30"/>
    <p:sldId id="350" r:id="rId31"/>
    <p:sldId id="330" r:id="rId32"/>
    <p:sldId id="349" r:id="rId33"/>
    <p:sldId id="344" r:id="rId34"/>
    <p:sldId id="320" r:id="rId35"/>
    <p:sldId id="324" r:id="rId36"/>
    <p:sldId id="307" r:id="rId37"/>
    <p:sldId id="342" r:id="rId38"/>
    <p:sldId id="277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24" autoAdjust="0"/>
  </p:normalViewPr>
  <p:slideViewPr>
    <p:cSldViewPr>
      <p:cViewPr varScale="1">
        <p:scale>
          <a:sx n="86" d="100"/>
          <a:sy n="86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0FB4C-7EFF-4370-866D-59F728E1A50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5C03F-849D-4892-9D87-4B40763DD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80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9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63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02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2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1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7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4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5238-75ED-41D0-9B2D-5F923562C4FA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9E5064-27F1-4A78-8274-E2865E10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7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1001"/>
            <a:ext cx="1228643" cy="1238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381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6800" y="381001"/>
            <a:ext cx="8077200" cy="1470025"/>
          </a:xfrm>
        </p:spPr>
        <p:txBody>
          <a:bodyPr>
            <a:noAutofit/>
          </a:bodyPr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JAWAHARLAL NEHRU TECHNOLOGICAL UNIVERSITY KAKINADA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COLLEGE OF ENGINEERING  VIZIANAGARAM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ENGINEERING(E.C.E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5740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IMPLEMENTATION OF VISION FOR ROBOTS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3200401"/>
            <a:ext cx="4038600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PROJECT MEMBERS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Gururaja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	           : 17VV1A0407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G. Krishna Rao	   : 18VV5A0465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K. Eshwar Ajay      : 17VV1A0423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Saicharan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: 17VV1A0426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Shoaib Shariff : 17VV1A0433</a:t>
            </a:r>
          </a:p>
          <a:p>
            <a:pPr marL="342900" indent="-34290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4953000"/>
            <a:ext cx="2307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Prof.CH.Srinivasa Rao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of ECE</a:t>
            </a:r>
            <a:r>
              <a:rPr lang="en-US" dirty="0"/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530"/>
            <a:ext cx="82296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Constructing a Scale Space: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A96BB-9037-49E8-88E2-7D1F9ED4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92459"/>
            <a:ext cx="6924584" cy="4511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B4B7C4-AB4A-4C1C-BAD3-606AB486844C}"/>
              </a:ext>
            </a:extLst>
          </p:cNvPr>
          <p:cNvSpPr txBox="1"/>
          <p:nvPr/>
        </p:nvSpPr>
        <p:spPr>
          <a:xfrm>
            <a:off x="838200" y="56196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 Octave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CA2A7-5716-4216-9055-7D46D6CC37B3}"/>
              </a:ext>
            </a:extLst>
          </p:cNvPr>
          <p:cNvSpPr txBox="1"/>
          <p:nvPr/>
        </p:nvSpPr>
        <p:spPr>
          <a:xfrm>
            <a:off x="3505201" y="565807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(B) Octave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1A8CC-B53F-49C0-82C3-90E8CC16D8B3}"/>
              </a:ext>
            </a:extLst>
          </p:cNvPr>
          <p:cNvSpPr txBox="1"/>
          <p:nvPr/>
        </p:nvSpPr>
        <p:spPr>
          <a:xfrm>
            <a:off x="5638800" y="565807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(C) Octave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D9B62-29D9-4E05-B907-C2296B0F7E10}"/>
              </a:ext>
            </a:extLst>
          </p:cNvPr>
          <p:cNvSpPr txBox="1"/>
          <p:nvPr/>
        </p:nvSpPr>
        <p:spPr>
          <a:xfrm>
            <a:off x="7086600" y="565807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(D) Octave 4</a:t>
            </a:r>
          </a:p>
        </p:txBody>
      </p:sp>
    </p:spTree>
    <p:extLst>
      <p:ext uri="{BB962C8B-B14F-4D97-AF65-F5344CB8AC3E}">
        <p14:creationId xmlns:p14="http://schemas.microsoft.com/office/powerpoint/2010/main" val="88768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198"/>
            <a:ext cx="5181600" cy="685800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Approximation: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6C7A5EA-5B18-407A-B626-88E6E330D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700" y="1523999"/>
                <a:ext cx="6972300" cy="449579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difference of successive Gaussian-blurred images is taken.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Keypoints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then taken as maxima/minima of the Difference of Gaussians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that occur at multiple scales.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Specifically, 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given by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convolution of the original image I(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with the Gaussian blur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scale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  <a:defRPr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6C7A5EA-5B18-407A-B626-88E6E330D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523999"/>
                <a:ext cx="6972300" cy="4495799"/>
              </a:xfrm>
              <a:blipFill>
                <a:blip r:embed="rId2"/>
                <a:stretch>
                  <a:fillRect l="-262" r="-6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0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055"/>
            <a:ext cx="5181600" cy="685800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Approximation: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76E56B-4DBD-49C5-A8A4-CE9284ED12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13509"/>
            <a:ext cx="5715000" cy="4072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14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235"/>
            <a:ext cx="51816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used?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EEB4D5-52B0-4578-B384-16B0D61F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0" y="878518"/>
            <a:ext cx="7737630" cy="5750880"/>
          </a:xfrm>
        </p:spPr>
        <p:txBody>
          <a:bodyPr>
            <a:noAutofit/>
          </a:bodyPr>
          <a:lstStyle/>
          <a:p>
            <a:pPr marL="609600" marR="520065" algn="just">
              <a:lnSpc>
                <a:spcPct val="150000"/>
              </a:lnSpc>
              <a:spcBef>
                <a:spcPts val="1240"/>
              </a:spcBef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feature enhancement algorithm that involves the subtraction of one Gaussian blurred version of an original image from another, less blurred version of the original.</a:t>
            </a:r>
          </a:p>
          <a:p>
            <a:pPr marL="609600" marR="520065" algn="just">
              <a:lnSpc>
                <a:spcPct val="150000"/>
              </a:lnSpc>
              <a:spcBef>
                <a:spcPts val="124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blurred images are obtained by convolving the original grayscale images with Gaussian kernels having differing width.</a:t>
            </a:r>
          </a:p>
          <a:p>
            <a:pPr marL="609600" marR="520065" algn="just">
              <a:lnSpc>
                <a:spcPct val="150000"/>
              </a:lnSpc>
              <a:spcBef>
                <a:spcPts val="124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Blurring an image using a Gaussian kernel suppresses only high-frequency spatial information. </a:t>
            </a:r>
          </a:p>
          <a:p>
            <a:pPr marL="609600" marR="520065" algn="just">
              <a:lnSpc>
                <a:spcPct val="150000"/>
              </a:lnSpc>
              <a:spcBef>
                <a:spcPts val="124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Subtracting one image from the other preserves spatial information that lies between the range of frequencies that are preserved in the two blurred images.</a:t>
            </a:r>
          </a:p>
          <a:p>
            <a:pPr marL="609600" marR="520065" algn="just">
              <a:lnSpc>
                <a:spcPct val="150000"/>
              </a:lnSpc>
              <a:spcBef>
                <a:spcPts val="1240"/>
              </a:spcBef>
            </a:pP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difference of gaussians (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DoG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algorithm is useful for enhancing edges in noisy digital images.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09600" marR="520065" algn="just">
              <a:lnSpc>
                <a:spcPct val="150000"/>
              </a:lnSpc>
              <a:spcBef>
                <a:spcPts val="124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99117"/>
            <a:ext cx="51816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Finding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EEB4D5-52B0-4578-B384-16B0D61F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05000"/>
            <a:ext cx="7543800" cy="4267200"/>
          </a:xfrm>
        </p:spPr>
        <p:txBody>
          <a:bodyPr>
            <a:normAutofit/>
          </a:bodyPr>
          <a:lstStyle/>
          <a:p>
            <a:pPr marL="609600" marR="520065" algn="just">
              <a:lnSpc>
                <a:spcPct val="150000"/>
              </a:lnSpc>
              <a:spcBef>
                <a:spcPts val="1240"/>
              </a:spcBef>
            </a:pP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Once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DoG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images have been obtained,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are identified as local minima/maxima of the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DoG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images across scales. </a:t>
            </a:r>
          </a:p>
          <a:p>
            <a:pPr marL="609600" marR="520065" algn="just">
              <a:lnSpc>
                <a:spcPct val="150000"/>
              </a:lnSpc>
              <a:spcBef>
                <a:spcPts val="1240"/>
              </a:spcBef>
            </a:pP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is done by comparing each pixel in the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DoG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images to its eight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neighbours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at the same scale and nine corresponding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neighbouring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pixels in each of the </a:t>
            </a:r>
            <a:r>
              <a:rPr lang="en-US" spc="1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neighbouring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scales. </a:t>
            </a:r>
          </a:p>
          <a:p>
            <a:pPr marL="609600" marR="520065" algn="just">
              <a:lnSpc>
                <a:spcPct val="150000"/>
              </a:lnSpc>
              <a:spcBef>
                <a:spcPts val="1240"/>
              </a:spcBef>
            </a:pP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pixel value is the maximum or minimum among all compared pixels, it is selected as a candidate keypoint.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4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51816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Finding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48BAAB-7743-41B9-BCC1-C45F9D2584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441959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DAB708-C9F1-4034-BF33-3C0041550310}"/>
              </a:ext>
            </a:extLst>
          </p:cNvPr>
          <p:cNvSpPr txBox="1"/>
          <p:nvPr/>
        </p:nvSpPr>
        <p:spPr>
          <a:xfrm>
            <a:off x="1905000" y="561969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 Comparing pixel with 26 other pixels</a:t>
            </a:r>
          </a:p>
        </p:txBody>
      </p:sp>
    </p:spTree>
    <p:extLst>
      <p:ext uri="{BB962C8B-B14F-4D97-AF65-F5344CB8AC3E}">
        <p14:creationId xmlns:p14="http://schemas.microsoft.com/office/powerpoint/2010/main" val="16658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Localization :</a:t>
            </a:r>
            <a:b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705600" cy="51785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has high response for edges, so edges should be removed.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For this, SIFT used Hessian matrix to compute the principal curvature and if the ratio is greater than a threshold the edge is removed.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Where H is the Hessian matrix of the image, Tr(H) is the trace of the matrix H, DET(H) is the determinant of H, R is the ratio.</a:t>
            </a: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AA2F1-AF6A-4BBB-B7FE-0970B4B288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124200"/>
            <a:ext cx="2667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3851"/>
            <a:ext cx="51816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Locate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38FD5F-F0DD-4051-957B-D5F7CBCCD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81100"/>
                <a:ext cx="6858000" cy="544830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new approach calculates the interpolated location of the extremum, which substantially improves matching and stability.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interpolation is done using the quadratic Taylor expansion of the Difference-of-Gaussian scale-space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candidate keypoint as the origin.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Taylor expansion is given by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D and its derivatives are evaluated at the candidate keypoint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offset from this point.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38FD5F-F0DD-4051-957B-D5F7CBCCD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81100"/>
                <a:ext cx="6858000" cy="5448300"/>
              </a:xfrm>
              <a:blipFill>
                <a:blip r:embed="rId2"/>
                <a:stretch>
                  <a:fillRect l="-178" r="-7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040"/>
            <a:ext cx="68580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Rid of Bad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38FD5F-F0DD-4051-957B-D5F7CBCCD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81100"/>
                <a:ext cx="7162800" cy="567690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Scale-Space extrema detection produces too many keypoint candidates, some of which are unstable.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this value is less than 0.03, the candidate keypoint is discarded. Otherwise it is kept.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need to eliminate the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keypoints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that have poorly determined locations but have high edge responses using Hessian matrix.</a:t>
                </a:r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66700" marR="518160" indent="0" algn="just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Tr(H)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et(H)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ratio R = Tr(H)</a:t>
                </a:r>
                <a:r>
                  <a:rPr lang="en-US" baseline="30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/Det(H)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R is greater than 10 then that keypoint is rejected.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838FD5F-F0DD-4051-957B-D5F7CBCCD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81100"/>
                <a:ext cx="7162800" cy="5676900"/>
              </a:xfrm>
              <a:blipFill>
                <a:blip r:embed="rId2"/>
                <a:stretch>
                  <a:fillRect l="-170" r="-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98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65338"/>
            <a:ext cx="67818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Rid of Bad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C16B5-75A3-4B1D-A5F0-7A5B1662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92323"/>
            <a:ext cx="3295650" cy="2647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1E633-A211-48C8-828E-FA38E669B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92323"/>
            <a:ext cx="3286125" cy="2628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54A8C1-FA6D-483D-9C31-CE9CF07D9B96}"/>
              </a:ext>
            </a:extLst>
          </p:cNvPr>
          <p:cNvSpPr/>
          <p:nvPr/>
        </p:nvSpPr>
        <p:spPr>
          <a:xfrm>
            <a:off x="663606" y="4332730"/>
            <a:ext cx="31463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(A) The initial 832 </a:t>
            </a:r>
            <a:r>
              <a:rPr lang="en-US" dirty="0" err="1">
                <a:latin typeface="Times New Roman" panose="02020603050405020304" pitchFamily="18" charset="0"/>
              </a:rPr>
              <a:t>keypoints</a:t>
            </a:r>
            <a:r>
              <a:rPr lang="en-US" dirty="0">
                <a:latin typeface="Times New Roman" panose="02020603050405020304" pitchFamily="18" charset="0"/>
              </a:rPr>
              <a:t> locations at maxima and minima of the </a:t>
            </a:r>
            <a:r>
              <a:rPr lang="en-US" dirty="0" err="1">
                <a:latin typeface="Times New Roman" panose="02020603050405020304" pitchFamily="18" charset="0"/>
              </a:rPr>
              <a:t>DoG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6DCE6-8C4E-444A-B6AC-E938B5CC0FE2}"/>
              </a:ext>
            </a:extLst>
          </p:cNvPr>
          <p:cNvSpPr/>
          <p:nvPr/>
        </p:nvSpPr>
        <p:spPr>
          <a:xfrm>
            <a:off x="4114800" y="43327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(B) The final 536 </a:t>
            </a:r>
            <a:r>
              <a:rPr lang="en-US" dirty="0" err="1">
                <a:latin typeface="Times New Roman" panose="02020603050405020304" pitchFamily="18" charset="0"/>
              </a:rPr>
              <a:t>keypoints</a:t>
            </a:r>
            <a:r>
              <a:rPr lang="en-US" dirty="0">
                <a:latin typeface="Times New Roman" panose="02020603050405020304" pitchFamily="18" charset="0"/>
              </a:rPr>
              <a:t> that remain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</a:rPr>
              <a:t>following an additional threshold on ratio of principal curvatures.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73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0100" y="228600"/>
            <a:ext cx="1754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Insight: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824" y="582543"/>
            <a:ext cx="7543800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Motivation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Introduction to computer vision.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its Significance.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ourier New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Steps in SIFT algorithm </a:t>
            </a:r>
          </a:p>
          <a:p>
            <a:pPr marL="1200150" lvl="2" indent="-285750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Scale-space extrema detection</a:t>
            </a:r>
          </a:p>
          <a:p>
            <a:pPr marL="1200150" lvl="2" indent="-285750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Keypoint Localization</a:t>
            </a:r>
          </a:p>
          <a:p>
            <a:pPr marL="1200150" lvl="2" indent="-285750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Orientation Assignment</a:t>
            </a:r>
          </a:p>
          <a:p>
            <a:pPr marL="1200150" lvl="2" indent="-285750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Keypoint descriptor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SIFT implementation using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ourier New" pitchFamily="49" charset="0"/>
              <a:buChar char="o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SIFT implementation using Python.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ourier New" pitchFamily="49" charset="0"/>
              <a:buChar char="o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SIFT implementation using Xilinx System Generator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ourier New" pitchFamily="49" charset="0"/>
              <a:buChar char="o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Conclusion and Future Scope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Courier New" pitchFamily="49" charset="0"/>
              <a:buChar char="o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Orientation Assignment :</a:t>
            </a:r>
            <a:b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4241" y="914400"/>
                <a:ext cx="6705600" cy="571500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Depending on the image scale a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neighbourhood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of pixels is chosen and the orientation of each pixel relative to the keypoint pixel is calculated and used to create an orientation histogram with a pre-specified number of bins. 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 highest peak in the histogram is taken along with any value greater than 0.8 of this peak value. The result is used to create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keypoint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of the same location and scale but with different directions to increase the matching stability.</a:t>
                </a:r>
              </a:p>
              <a:p>
                <a:pPr algn="ctr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241" y="914400"/>
                <a:ext cx="6705600" cy="5715000"/>
              </a:xfrm>
              <a:blipFill>
                <a:blip r:embed="rId2"/>
                <a:stretch>
                  <a:fillRect l="-182" r="-727" b="-2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6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E47-D30A-48E8-A6B6-696917A2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39089"/>
            <a:ext cx="7696201" cy="99602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Assigning Orientation to 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B63F55C6-97AB-4205-A2AF-B31570617C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389261"/>
            <a:ext cx="1892487" cy="2079478"/>
          </a:xfrm>
          <a:prstGeom prst="rect">
            <a:avLst/>
          </a:prstGeom>
        </p:spPr>
      </p:pic>
      <p:grpSp>
        <p:nvGrpSpPr>
          <p:cNvPr id="6" name="object 60">
            <a:extLst>
              <a:ext uri="{FF2B5EF4-FFF2-40B4-BE49-F238E27FC236}">
                <a16:creationId xmlns:a16="http://schemas.microsoft.com/office/drawing/2014/main" id="{1C14CE77-113C-4F3D-9E1D-90B0F3D1893B}"/>
              </a:ext>
            </a:extLst>
          </p:cNvPr>
          <p:cNvGrpSpPr/>
          <p:nvPr/>
        </p:nvGrpSpPr>
        <p:grpSpPr>
          <a:xfrm>
            <a:off x="4419600" y="2393926"/>
            <a:ext cx="2699385" cy="2124075"/>
            <a:chOff x="3451027" y="4482924"/>
            <a:chExt cx="2699385" cy="2124075"/>
          </a:xfrm>
        </p:grpSpPr>
        <p:sp>
          <p:nvSpPr>
            <p:cNvPr id="7" name="object 61">
              <a:extLst>
                <a:ext uri="{FF2B5EF4-FFF2-40B4-BE49-F238E27FC236}">
                  <a16:creationId xmlns:a16="http://schemas.microsoft.com/office/drawing/2014/main" id="{A0644DB4-EAE1-4A89-ABD3-F0A8A38802E8}"/>
                </a:ext>
              </a:extLst>
            </p:cNvPr>
            <p:cNvSpPr/>
            <p:nvPr/>
          </p:nvSpPr>
          <p:spPr>
            <a:xfrm>
              <a:off x="3451388" y="6296353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2">
              <a:extLst>
                <a:ext uri="{FF2B5EF4-FFF2-40B4-BE49-F238E27FC236}">
                  <a16:creationId xmlns:a16="http://schemas.microsoft.com/office/drawing/2014/main" id="{0279136D-1198-4637-BD15-D32EDC67680D}"/>
                </a:ext>
              </a:extLst>
            </p:cNvPr>
            <p:cNvSpPr/>
            <p:nvPr/>
          </p:nvSpPr>
          <p:spPr>
            <a:xfrm>
              <a:off x="3480691" y="6298933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3">
              <a:extLst>
                <a:ext uri="{FF2B5EF4-FFF2-40B4-BE49-F238E27FC236}">
                  <a16:creationId xmlns:a16="http://schemas.microsoft.com/office/drawing/2014/main" id="{8D4E9160-4829-4C07-9A86-78913657FCA4}"/>
                </a:ext>
              </a:extLst>
            </p:cNvPr>
            <p:cNvSpPr/>
            <p:nvPr/>
          </p:nvSpPr>
          <p:spPr>
            <a:xfrm>
              <a:off x="6110141" y="6296353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4">
              <a:extLst>
                <a:ext uri="{FF2B5EF4-FFF2-40B4-BE49-F238E27FC236}">
                  <a16:creationId xmlns:a16="http://schemas.microsoft.com/office/drawing/2014/main" id="{44E1A11F-A9E1-47D5-B969-6865FFDE05D0}"/>
                </a:ext>
              </a:extLst>
            </p:cNvPr>
            <p:cNvSpPr/>
            <p:nvPr/>
          </p:nvSpPr>
          <p:spPr>
            <a:xfrm>
              <a:off x="6112725" y="6298933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5">
              <a:extLst>
                <a:ext uri="{FF2B5EF4-FFF2-40B4-BE49-F238E27FC236}">
                  <a16:creationId xmlns:a16="http://schemas.microsoft.com/office/drawing/2014/main" id="{C8BA3B3A-BFED-41BA-81FF-3B522DE75790}"/>
                </a:ext>
              </a:extLst>
            </p:cNvPr>
            <p:cNvSpPr/>
            <p:nvPr/>
          </p:nvSpPr>
          <p:spPr>
            <a:xfrm>
              <a:off x="3451388" y="5991514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6">
              <a:extLst>
                <a:ext uri="{FF2B5EF4-FFF2-40B4-BE49-F238E27FC236}">
                  <a16:creationId xmlns:a16="http://schemas.microsoft.com/office/drawing/2014/main" id="{410919AE-12D7-45E1-AA62-86A7141BB1CC}"/>
                </a:ext>
              </a:extLst>
            </p:cNvPr>
            <p:cNvSpPr/>
            <p:nvPr/>
          </p:nvSpPr>
          <p:spPr>
            <a:xfrm>
              <a:off x="3480691" y="5994094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7">
              <a:extLst>
                <a:ext uri="{FF2B5EF4-FFF2-40B4-BE49-F238E27FC236}">
                  <a16:creationId xmlns:a16="http://schemas.microsoft.com/office/drawing/2014/main" id="{BA6D16DD-BEB2-4B11-A898-4D2F50DF28C9}"/>
                </a:ext>
              </a:extLst>
            </p:cNvPr>
            <p:cNvSpPr/>
            <p:nvPr/>
          </p:nvSpPr>
          <p:spPr>
            <a:xfrm>
              <a:off x="6110141" y="5991514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8">
              <a:extLst>
                <a:ext uri="{FF2B5EF4-FFF2-40B4-BE49-F238E27FC236}">
                  <a16:creationId xmlns:a16="http://schemas.microsoft.com/office/drawing/2014/main" id="{D9D6FCFF-5507-4018-BA3E-0E81830ADD50}"/>
                </a:ext>
              </a:extLst>
            </p:cNvPr>
            <p:cNvSpPr/>
            <p:nvPr/>
          </p:nvSpPr>
          <p:spPr>
            <a:xfrm>
              <a:off x="6112725" y="5994094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9">
              <a:extLst>
                <a:ext uri="{FF2B5EF4-FFF2-40B4-BE49-F238E27FC236}">
                  <a16:creationId xmlns:a16="http://schemas.microsoft.com/office/drawing/2014/main" id="{AC024244-DB4B-4771-B43A-5275BDF8833B}"/>
                </a:ext>
              </a:extLst>
            </p:cNvPr>
            <p:cNvSpPr/>
            <p:nvPr/>
          </p:nvSpPr>
          <p:spPr>
            <a:xfrm>
              <a:off x="3451388" y="569198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0">
              <a:extLst>
                <a:ext uri="{FF2B5EF4-FFF2-40B4-BE49-F238E27FC236}">
                  <a16:creationId xmlns:a16="http://schemas.microsoft.com/office/drawing/2014/main" id="{C6219902-6C1A-4E50-A43E-0458083E225F}"/>
                </a:ext>
              </a:extLst>
            </p:cNvPr>
            <p:cNvSpPr/>
            <p:nvPr/>
          </p:nvSpPr>
          <p:spPr>
            <a:xfrm>
              <a:off x="3480691" y="5694568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1">
              <a:extLst>
                <a:ext uri="{FF2B5EF4-FFF2-40B4-BE49-F238E27FC236}">
                  <a16:creationId xmlns:a16="http://schemas.microsoft.com/office/drawing/2014/main" id="{F738CB05-46FA-44C8-8B3C-D06558BF8457}"/>
                </a:ext>
              </a:extLst>
            </p:cNvPr>
            <p:cNvSpPr/>
            <p:nvPr/>
          </p:nvSpPr>
          <p:spPr>
            <a:xfrm>
              <a:off x="6110141" y="5691989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72">
              <a:extLst>
                <a:ext uri="{FF2B5EF4-FFF2-40B4-BE49-F238E27FC236}">
                  <a16:creationId xmlns:a16="http://schemas.microsoft.com/office/drawing/2014/main" id="{07CFFF2B-0E6F-4CBE-87C5-D1F4AD6C3523}"/>
                </a:ext>
              </a:extLst>
            </p:cNvPr>
            <p:cNvSpPr/>
            <p:nvPr/>
          </p:nvSpPr>
          <p:spPr>
            <a:xfrm>
              <a:off x="6112725" y="5694568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3">
              <a:extLst>
                <a:ext uri="{FF2B5EF4-FFF2-40B4-BE49-F238E27FC236}">
                  <a16:creationId xmlns:a16="http://schemas.microsoft.com/office/drawing/2014/main" id="{01CCBE29-1A10-4E48-8484-CC2C8C4E27DE}"/>
                </a:ext>
              </a:extLst>
            </p:cNvPr>
            <p:cNvSpPr/>
            <p:nvPr/>
          </p:nvSpPr>
          <p:spPr>
            <a:xfrm>
              <a:off x="3451388" y="5387200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74">
              <a:extLst>
                <a:ext uri="{FF2B5EF4-FFF2-40B4-BE49-F238E27FC236}">
                  <a16:creationId xmlns:a16="http://schemas.microsoft.com/office/drawing/2014/main" id="{0F5C34C6-ED0A-4D84-A97B-40C1DB4C4693}"/>
                </a:ext>
              </a:extLst>
            </p:cNvPr>
            <p:cNvSpPr/>
            <p:nvPr/>
          </p:nvSpPr>
          <p:spPr>
            <a:xfrm>
              <a:off x="3480691" y="538978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5">
              <a:extLst>
                <a:ext uri="{FF2B5EF4-FFF2-40B4-BE49-F238E27FC236}">
                  <a16:creationId xmlns:a16="http://schemas.microsoft.com/office/drawing/2014/main" id="{D85F0F6F-F188-46AD-9835-827291C45F8C}"/>
                </a:ext>
              </a:extLst>
            </p:cNvPr>
            <p:cNvSpPr/>
            <p:nvPr/>
          </p:nvSpPr>
          <p:spPr>
            <a:xfrm>
              <a:off x="6110141" y="538720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76">
              <a:extLst>
                <a:ext uri="{FF2B5EF4-FFF2-40B4-BE49-F238E27FC236}">
                  <a16:creationId xmlns:a16="http://schemas.microsoft.com/office/drawing/2014/main" id="{DDB601BD-99EA-4874-A3E4-F78292576874}"/>
                </a:ext>
              </a:extLst>
            </p:cNvPr>
            <p:cNvSpPr/>
            <p:nvPr/>
          </p:nvSpPr>
          <p:spPr>
            <a:xfrm>
              <a:off x="6112725" y="538978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77">
              <a:extLst>
                <a:ext uri="{FF2B5EF4-FFF2-40B4-BE49-F238E27FC236}">
                  <a16:creationId xmlns:a16="http://schemas.microsoft.com/office/drawing/2014/main" id="{D573B383-8CCB-45EC-84F8-0DFB578151B4}"/>
                </a:ext>
              </a:extLst>
            </p:cNvPr>
            <p:cNvSpPr/>
            <p:nvPr/>
          </p:nvSpPr>
          <p:spPr>
            <a:xfrm>
              <a:off x="3451388" y="5087675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78">
              <a:extLst>
                <a:ext uri="{FF2B5EF4-FFF2-40B4-BE49-F238E27FC236}">
                  <a16:creationId xmlns:a16="http://schemas.microsoft.com/office/drawing/2014/main" id="{DB0D3B43-D777-40B1-959E-22A8CD147869}"/>
                </a:ext>
              </a:extLst>
            </p:cNvPr>
            <p:cNvSpPr/>
            <p:nvPr/>
          </p:nvSpPr>
          <p:spPr>
            <a:xfrm>
              <a:off x="3480691" y="5090255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9">
              <a:extLst>
                <a:ext uri="{FF2B5EF4-FFF2-40B4-BE49-F238E27FC236}">
                  <a16:creationId xmlns:a16="http://schemas.microsoft.com/office/drawing/2014/main" id="{95FE3533-3CE7-4BE5-893D-81B492BE7DFF}"/>
                </a:ext>
              </a:extLst>
            </p:cNvPr>
            <p:cNvSpPr/>
            <p:nvPr/>
          </p:nvSpPr>
          <p:spPr>
            <a:xfrm>
              <a:off x="6110141" y="5087675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0">
              <a:extLst>
                <a:ext uri="{FF2B5EF4-FFF2-40B4-BE49-F238E27FC236}">
                  <a16:creationId xmlns:a16="http://schemas.microsoft.com/office/drawing/2014/main" id="{54AADFAD-C1C5-43BC-896C-CD61EB9147E9}"/>
                </a:ext>
              </a:extLst>
            </p:cNvPr>
            <p:cNvSpPr/>
            <p:nvPr/>
          </p:nvSpPr>
          <p:spPr>
            <a:xfrm>
              <a:off x="6112725" y="5090255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1">
              <a:extLst>
                <a:ext uri="{FF2B5EF4-FFF2-40B4-BE49-F238E27FC236}">
                  <a16:creationId xmlns:a16="http://schemas.microsoft.com/office/drawing/2014/main" id="{6CC89408-1321-4D4E-B56E-DC0B28A9E8D1}"/>
                </a:ext>
              </a:extLst>
            </p:cNvPr>
            <p:cNvSpPr/>
            <p:nvPr/>
          </p:nvSpPr>
          <p:spPr>
            <a:xfrm>
              <a:off x="3451388" y="4782836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82">
              <a:extLst>
                <a:ext uri="{FF2B5EF4-FFF2-40B4-BE49-F238E27FC236}">
                  <a16:creationId xmlns:a16="http://schemas.microsoft.com/office/drawing/2014/main" id="{2D5AAA36-3302-4D28-B5CD-CB06B9D74F40}"/>
                </a:ext>
              </a:extLst>
            </p:cNvPr>
            <p:cNvSpPr/>
            <p:nvPr/>
          </p:nvSpPr>
          <p:spPr>
            <a:xfrm>
              <a:off x="3480691" y="4785416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83">
              <a:extLst>
                <a:ext uri="{FF2B5EF4-FFF2-40B4-BE49-F238E27FC236}">
                  <a16:creationId xmlns:a16="http://schemas.microsoft.com/office/drawing/2014/main" id="{00704360-7C3A-466C-85A4-2113CE3D7BC7}"/>
                </a:ext>
              </a:extLst>
            </p:cNvPr>
            <p:cNvSpPr/>
            <p:nvPr/>
          </p:nvSpPr>
          <p:spPr>
            <a:xfrm>
              <a:off x="6110141" y="4782836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84">
              <a:extLst>
                <a:ext uri="{FF2B5EF4-FFF2-40B4-BE49-F238E27FC236}">
                  <a16:creationId xmlns:a16="http://schemas.microsoft.com/office/drawing/2014/main" id="{90537E10-45FD-46F8-BD43-F13D935BD078}"/>
                </a:ext>
              </a:extLst>
            </p:cNvPr>
            <p:cNvSpPr/>
            <p:nvPr/>
          </p:nvSpPr>
          <p:spPr>
            <a:xfrm>
              <a:off x="6112725" y="4785416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5">
              <a:extLst>
                <a:ext uri="{FF2B5EF4-FFF2-40B4-BE49-F238E27FC236}">
                  <a16:creationId xmlns:a16="http://schemas.microsoft.com/office/drawing/2014/main" id="{F5D5C72E-EB8D-4517-A702-C2553828CA0A}"/>
                </a:ext>
              </a:extLst>
            </p:cNvPr>
            <p:cNvSpPr/>
            <p:nvPr/>
          </p:nvSpPr>
          <p:spPr>
            <a:xfrm>
              <a:off x="3451388" y="4483311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4">
                  <a:moveTo>
                    <a:pt x="0" y="0"/>
                  </a:moveTo>
                  <a:lnTo>
                    <a:pt x="267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86">
              <a:extLst>
                <a:ext uri="{FF2B5EF4-FFF2-40B4-BE49-F238E27FC236}">
                  <a16:creationId xmlns:a16="http://schemas.microsoft.com/office/drawing/2014/main" id="{40E94E33-03C1-4075-8514-04922E47227A}"/>
                </a:ext>
              </a:extLst>
            </p:cNvPr>
            <p:cNvSpPr/>
            <p:nvPr/>
          </p:nvSpPr>
          <p:spPr>
            <a:xfrm>
              <a:off x="3480691" y="448589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87">
              <a:extLst>
                <a:ext uri="{FF2B5EF4-FFF2-40B4-BE49-F238E27FC236}">
                  <a16:creationId xmlns:a16="http://schemas.microsoft.com/office/drawing/2014/main" id="{7179767C-6459-42E2-8C8A-F9AC11837AD0}"/>
                </a:ext>
              </a:extLst>
            </p:cNvPr>
            <p:cNvSpPr/>
            <p:nvPr/>
          </p:nvSpPr>
          <p:spPr>
            <a:xfrm>
              <a:off x="6110141" y="448331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32133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88">
              <a:extLst>
                <a:ext uri="{FF2B5EF4-FFF2-40B4-BE49-F238E27FC236}">
                  <a16:creationId xmlns:a16="http://schemas.microsoft.com/office/drawing/2014/main" id="{44D659FD-FB0B-4A0A-AC41-3C1EC7C83D85}"/>
                </a:ext>
              </a:extLst>
            </p:cNvPr>
            <p:cNvSpPr/>
            <p:nvPr/>
          </p:nvSpPr>
          <p:spPr>
            <a:xfrm>
              <a:off x="6112725" y="448589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24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9">
              <a:extLst>
                <a:ext uri="{FF2B5EF4-FFF2-40B4-BE49-F238E27FC236}">
                  <a16:creationId xmlns:a16="http://schemas.microsoft.com/office/drawing/2014/main" id="{0583D591-CE0A-40C4-9742-7AC205C84BA0}"/>
                </a:ext>
              </a:extLst>
            </p:cNvPr>
            <p:cNvSpPr/>
            <p:nvPr/>
          </p:nvSpPr>
          <p:spPr>
            <a:xfrm>
              <a:off x="3451388" y="4483117"/>
              <a:ext cx="2691130" cy="635"/>
            </a:xfrm>
            <a:custGeom>
              <a:avLst/>
              <a:gdLst/>
              <a:ahLst/>
              <a:cxnLst/>
              <a:rect l="l" t="t" r="r" b="b"/>
              <a:pathLst>
                <a:path w="2691129" h="635">
                  <a:moveTo>
                    <a:pt x="0" y="361"/>
                  </a:moveTo>
                  <a:lnTo>
                    <a:pt x="2690886" y="361"/>
                  </a:lnTo>
                </a:path>
                <a:path w="2691129" h="635">
                  <a:moveTo>
                    <a:pt x="0" y="0"/>
                  </a:moveTo>
                  <a:lnTo>
                    <a:pt x="26908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0">
              <a:extLst>
                <a:ext uri="{FF2B5EF4-FFF2-40B4-BE49-F238E27FC236}">
                  <a16:creationId xmlns:a16="http://schemas.microsoft.com/office/drawing/2014/main" id="{0D6DB7E8-9536-4873-8E3A-C2806BF9B815}"/>
                </a:ext>
              </a:extLst>
            </p:cNvPr>
            <p:cNvSpPr/>
            <p:nvPr/>
          </p:nvSpPr>
          <p:spPr>
            <a:xfrm>
              <a:off x="6144858" y="448589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321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91">
              <a:extLst>
                <a:ext uri="{FF2B5EF4-FFF2-40B4-BE49-F238E27FC236}">
                  <a16:creationId xmlns:a16="http://schemas.microsoft.com/office/drawing/2014/main" id="{4587601E-C1E8-47B0-BEDF-9AF2596C8EF5}"/>
                </a:ext>
              </a:extLst>
            </p:cNvPr>
            <p:cNvSpPr/>
            <p:nvPr/>
          </p:nvSpPr>
          <p:spPr>
            <a:xfrm>
              <a:off x="3451388" y="6601090"/>
              <a:ext cx="2691130" cy="635"/>
            </a:xfrm>
            <a:custGeom>
              <a:avLst/>
              <a:gdLst/>
              <a:ahLst/>
              <a:cxnLst/>
              <a:rect l="l" t="t" r="r" b="b"/>
              <a:pathLst>
                <a:path w="2691129" h="634">
                  <a:moveTo>
                    <a:pt x="0" y="0"/>
                  </a:moveTo>
                  <a:lnTo>
                    <a:pt x="465357" y="0"/>
                  </a:lnTo>
                </a:path>
                <a:path w="2691129" h="634">
                  <a:moveTo>
                    <a:pt x="2578574" y="0"/>
                  </a:moveTo>
                  <a:lnTo>
                    <a:pt x="2690886" y="0"/>
                  </a:lnTo>
                </a:path>
                <a:path w="2691129" h="634">
                  <a:moveTo>
                    <a:pt x="0" y="361"/>
                  </a:moveTo>
                  <a:lnTo>
                    <a:pt x="2690886" y="3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92">
              <a:extLst>
                <a:ext uri="{FF2B5EF4-FFF2-40B4-BE49-F238E27FC236}">
                  <a16:creationId xmlns:a16="http://schemas.microsoft.com/office/drawing/2014/main" id="{8BB22F2F-0C3C-4BE6-9013-691B37F06843}"/>
                </a:ext>
              </a:extLst>
            </p:cNvPr>
            <p:cNvSpPr/>
            <p:nvPr/>
          </p:nvSpPr>
          <p:spPr>
            <a:xfrm>
              <a:off x="6144858" y="660385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321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93">
              <a:extLst>
                <a:ext uri="{FF2B5EF4-FFF2-40B4-BE49-F238E27FC236}">
                  <a16:creationId xmlns:a16="http://schemas.microsoft.com/office/drawing/2014/main" id="{183884AD-11F0-4BF9-B48C-811AE4AB7BA3}"/>
                </a:ext>
              </a:extLst>
            </p:cNvPr>
            <p:cNvSpPr/>
            <p:nvPr/>
          </p:nvSpPr>
          <p:spPr>
            <a:xfrm>
              <a:off x="6142275" y="4483311"/>
              <a:ext cx="0" cy="2118360"/>
            </a:xfrm>
            <a:custGeom>
              <a:avLst/>
              <a:gdLst/>
              <a:ahLst/>
              <a:cxnLst/>
              <a:rect l="l" t="t" r="r" b="b"/>
              <a:pathLst>
                <a:path h="2118359">
                  <a:moveTo>
                    <a:pt x="0" y="2117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4">
              <a:extLst>
                <a:ext uri="{FF2B5EF4-FFF2-40B4-BE49-F238E27FC236}">
                  <a16:creationId xmlns:a16="http://schemas.microsoft.com/office/drawing/2014/main" id="{45B54E01-0446-49F4-9B00-67E958868610}"/>
                </a:ext>
              </a:extLst>
            </p:cNvPr>
            <p:cNvSpPr/>
            <p:nvPr/>
          </p:nvSpPr>
          <p:spPr>
            <a:xfrm>
              <a:off x="6144858" y="448589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321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95">
              <a:extLst>
                <a:ext uri="{FF2B5EF4-FFF2-40B4-BE49-F238E27FC236}">
                  <a16:creationId xmlns:a16="http://schemas.microsoft.com/office/drawing/2014/main" id="{8CB98563-2DF6-41B6-AD14-A7560F29E684}"/>
                </a:ext>
              </a:extLst>
            </p:cNvPr>
            <p:cNvSpPr/>
            <p:nvPr/>
          </p:nvSpPr>
          <p:spPr>
            <a:xfrm>
              <a:off x="3451388" y="4483311"/>
              <a:ext cx="0" cy="2118360"/>
            </a:xfrm>
            <a:custGeom>
              <a:avLst/>
              <a:gdLst/>
              <a:ahLst/>
              <a:cxnLst/>
              <a:rect l="l" t="t" r="r" b="b"/>
              <a:pathLst>
                <a:path h="2118359">
                  <a:moveTo>
                    <a:pt x="0" y="21179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96">
              <a:extLst>
                <a:ext uri="{FF2B5EF4-FFF2-40B4-BE49-F238E27FC236}">
                  <a16:creationId xmlns:a16="http://schemas.microsoft.com/office/drawing/2014/main" id="{B70297BA-A955-4313-AF97-205377DE6681}"/>
                </a:ext>
              </a:extLst>
            </p:cNvPr>
            <p:cNvSpPr/>
            <p:nvPr/>
          </p:nvSpPr>
          <p:spPr>
            <a:xfrm>
              <a:off x="3453972" y="448589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290" y="0"/>
                  </a:lnTo>
                </a:path>
              </a:pathLst>
            </a:custGeom>
            <a:ln w="5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97">
              <a:extLst>
                <a:ext uri="{FF2B5EF4-FFF2-40B4-BE49-F238E27FC236}">
                  <a16:creationId xmlns:a16="http://schemas.microsoft.com/office/drawing/2014/main" id="{22D12AA0-0C26-40C5-BA10-7268F36AA680}"/>
                </a:ext>
              </a:extLst>
            </p:cNvPr>
            <p:cNvSpPr/>
            <p:nvPr/>
          </p:nvSpPr>
          <p:spPr>
            <a:xfrm>
              <a:off x="3654718" y="6055727"/>
              <a:ext cx="262255" cy="546100"/>
            </a:xfrm>
            <a:custGeom>
              <a:avLst/>
              <a:gdLst/>
              <a:ahLst/>
              <a:cxnLst/>
              <a:rect l="l" t="t" r="r" b="b"/>
              <a:pathLst>
                <a:path w="262254" h="546100">
                  <a:moveTo>
                    <a:pt x="262053" y="0"/>
                  </a:moveTo>
                  <a:lnTo>
                    <a:pt x="0" y="0"/>
                  </a:lnTo>
                  <a:lnTo>
                    <a:pt x="0" y="545543"/>
                  </a:lnTo>
                  <a:lnTo>
                    <a:pt x="262053" y="545543"/>
                  </a:lnTo>
                  <a:lnTo>
                    <a:pt x="262053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98">
              <a:extLst>
                <a:ext uri="{FF2B5EF4-FFF2-40B4-BE49-F238E27FC236}">
                  <a16:creationId xmlns:a16="http://schemas.microsoft.com/office/drawing/2014/main" id="{07A8EFAC-CC1C-4CB6-8786-6CE1A428827D}"/>
                </a:ext>
              </a:extLst>
            </p:cNvPr>
            <p:cNvSpPr/>
            <p:nvPr/>
          </p:nvSpPr>
          <p:spPr>
            <a:xfrm>
              <a:off x="3654718" y="6055753"/>
              <a:ext cx="262255" cy="546100"/>
            </a:xfrm>
            <a:custGeom>
              <a:avLst/>
              <a:gdLst/>
              <a:ahLst/>
              <a:cxnLst/>
              <a:rect l="l" t="t" r="r" b="b"/>
              <a:pathLst>
                <a:path w="262254" h="546100">
                  <a:moveTo>
                    <a:pt x="0" y="545517"/>
                  </a:moveTo>
                  <a:lnTo>
                    <a:pt x="0" y="0"/>
                  </a:lnTo>
                  <a:lnTo>
                    <a:pt x="262027" y="0"/>
                  </a:lnTo>
                  <a:lnTo>
                    <a:pt x="262027" y="545517"/>
                  </a:lnTo>
                  <a:lnTo>
                    <a:pt x="0" y="5455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99">
              <a:extLst>
                <a:ext uri="{FF2B5EF4-FFF2-40B4-BE49-F238E27FC236}">
                  <a16:creationId xmlns:a16="http://schemas.microsoft.com/office/drawing/2014/main" id="{502DC95E-EDB1-4865-9D85-FE58CB8E195D}"/>
                </a:ext>
              </a:extLst>
            </p:cNvPr>
            <p:cNvSpPr/>
            <p:nvPr/>
          </p:nvSpPr>
          <p:spPr>
            <a:xfrm>
              <a:off x="3916746" y="5269532"/>
              <a:ext cx="262255" cy="1332230"/>
            </a:xfrm>
            <a:custGeom>
              <a:avLst/>
              <a:gdLst/>
              <a:ahLst/>
              <a:cxnLst/>
              <a:rect l="l" t="t" r="r" b="b"/>
              <a:pathLst>
                <a:path w="262254" h="1332229">
                  <a:moveTo>
                    <a:pt x="262182" y="0"/>
                  </a:moveTo>
                  <a:lnTo>
                    <a:pt x="0" y="0"/>
                  </a:lnTo>
                  <a:lnTo>
                    <a:pt x="0" y="1331738"/>
                  </a:lnTo>
                  <a:lnTo>
                    <a:pt x="262182" y="1331738"/>
                  </a:lnTo>
                  <a:lnTo>
                    <a:pt x="262182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00">
              <a:extLst>
                <a:ext uri="{FF2B5EF4-FFF2-40B4-BE49-F238E27FC236}">
                  <a16:creationId xmlns:a16="http://schemas.microsoft.com/office/drawing/2014/main" id="{2460472D-A4AE-41B3-8DB4-CF667E1E8D35}"/>
                </a:ext>
              </a:extLst>
            </p:cNvPr>
            <p:cNvSpPr/>
            <p:nvPr/>
          </p:nvSpPr>
          <p:spPr>
            <a:xfrm>
              <a:off x="3916746" y="5269558"/>
              <a:ext cx="262255" cy="1332230"/>
            </a:xfrm>
            <a:custGeom>
              <a:avLst/>
              <a:gdLst/>
              <a:ahLst/>
              <a:cxnLst/>
              <a:rect l="l" t="t" r="r" b="b"/>
              <a:pathLst>
                <a:path w="262254" h="1332229">
                  <a:moveTo>
                    <a:pt x="0" y="1331712"/>
                  </a:moveTo>
                  <a:lnTo>
                    <a:pt x="0" y="0"/>
                  </a:lnTo>
                  <a:lnTo>
                    <a:pt x="262182" y="0"/>
                  </a:lnTo>
                  <a:lnTo>
                    <a:pt x="262182" y="1331712"/>
                  </a:lnTo>
                  <a:lnTo>
                    <a:pt x="0" y="13317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01">
              <a:extLst>
                <a:ext uri="{FF2B5EF4-FFF2-40B4-BE49-F238E27FC236}">
                  <a16:creationId xmlns:a16="http://schemas.microsoft.com/office/drawing/2014/main" id="{7F8AB3EF-7973-4E1C-B7C5-EC5BF39F793E}"/>
                </a:ext>
              </a:extLst>
            </p:cNvPr>
            <p:cNvSpPr/>
            <p:nvPr/>
          </p:nvSpPr>
          <p:spPr>
            <a:xfrm>
              <a:off x="4178928" y="5691963"/>
              <a:ext cx="267970" cy="909319"/>
            </a:xfrm>
            <a:custGeom>
              <a:avLst/>
              <a:gdLst/>
              <a:ahLst/>
              <a:cxnLst/>
              <a:rect l="l" t="t" r="r" b="b"/>
              <a:pathLst>
                <a:path w="267970" h="909320">
                  <a:moveTo>
                    <a:pt x="267477" y="0"/>
                  </a:moveTo>
                  <a:lnTo>
                    <a:pt x="0" y="0"/>
                  </a:lnTo>
                  <a:lnTo>
                    <a:pt x="0" y="909307"/>
                  </a:lnTo>
                  <a:lnTo>
                    <a:pt x="267477" y="909307"/>
                  </a:lnTo>
                  <a:lnTo>
                    <a:pt x="267477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02">
              <a:extLst>
                <a:ext uri="{FF2B5EF4-FFF2-40B4-BE49-F238E27FC236}">
                  <a16:creationId xmlns:a16="http://schemas.microsoft.com/office/drawing/2014/main" id="{01CF6267-9BEB-4118-9C0E-6D2CF3E62033}"/>
                </a:ext>
              </a:extLst>
            </p:cNvPr>
            <p:cNvSpPr/>
            <p:nvPr/>
          </p:nvSpPr>
          <p:spPr>
            <a:xfrm>
              <a:off x="4178928" y="5691989"/>
              <a:ext cx="267970" cy="909319"/>
            </a:xfrm>
            <a:custGeom>
              <a:avLst/>
              <a:gdLst/>
              <a:ahLst/>
              <a:cxnLst/>
              <a:rect l="l" t="t" r="r" b="b"/>
              <a:pathLst>
                <a:path w="267970" h="909320">
                  <a:moveTo>
                    <a:pt x="0" y="909281"/>
                  </a:moveTo>
                  <a:lnTo>
                    <a:pt x="0" y="0"/>
                  </a:lnTo>
                  <a:lnTo>
                    <a:pt x="267503" y="0"/>
                  </a:lnTo>
                  <a:lnTo>
                    <a:pt x="267503" y="909281"/>
                  </a:lnTo>
                  <a:lnTo>
                    <a:pt x="0" y="90928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03">
              <a:extLst>
                <a:ext uri="{FF2B5EF4-FFF2-40B4-BE49-F238E27FC236}">
                  <a16:creationId xmlns:a16="http://schemas.microsoft.com/office/drawing/2014/main" id="{84C38075-01A8-4E33-B357-C581A0272E12}"/>
                </a:ext>
              </a:extLst>
            </p:cNvPr>
            <p:cNvSpPr/>
            <p:nvPr/>
          </p:nvSpPr>
          <p:spPr>
            <a:xfrm>
              <a:off x="4446432" y="4723988"/>
              <a:ext cx="262255" cy="1877695"/>
            </a:xfrm>
            <a:custGeom>
              <a:avLst/>
              <a:gdLst/>
              <a:ahLst/>
              <a:cxnLst/>
              <a:rect l="l" t="t" r="r" b="b"/>
              <a:pathLst>
                <a:path w="262254" h="1877695">
                  <a:moveTo>
                    <a:pt x="262182" y="0"/>
                  </a:moveTo>
                  <a:lnTo>
                    <a:pt x="0" y="0"/>
                  </a:lnTo>
                  <a:lnTo>
                    <a:pt x="0" y="1877282"/>
                  </a:lnTo>
                  <a:lnTo>
                    <a:pt x="262182" y="1877282"/>
                  </a:lnTo>
                  <a:lnTo>
                    <a:pt x="262182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04">
              <a:extLst>
                <a:ext uri="{FF2B5EF4-FFF2-40B4-BE49-F238E27FC236}">
                  <a16:creationId xmlns:a16="http://schemas.microsoft.com/office/drawing/2014/main" id="{DC548A66-2B31-441B-B456-2FDBDABE9104}"/>
                </a:ext>
              </a:extLst>
            </p:cNvPr>
            <p:cNvSpPr/>
            <p:nvPr/>
          </p:nvSpPr>
          <p:spPr>
            <a:xfrm>
              <a:off x="4446432" y="4724014"/>
              <a:ext cx="262255" cy="1877695"/>
            </a:xfrm>
            <a:custGeom>
              <a:avLst/>
              <a:gdLst/>
              <a:ahLst/>
              <a:cxnLst/>
              <a:rect l="l" t="t" r="r" b="b"/>
              <a:pathLst>
                <a:path w="262254" h="1877695">
                  <a:moveTo>
                    <a:pt x="0" y="1877256"/>
                  </a:moveTo>
                  <a:lnTo>
                    <a:pt x="0" y="0"/>
                  </a:lnTo>
                  <a:lnTo>
                    <a:pt x="262182" y="0"/>
                  </a:lnTo>
                  <a:lnTo>
                    <a:pt x="262182" y="1877256"/>
                  </a:lnTo>
                  <a:lnTo>
                    <a:pt x="0" y="18772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05">
              <a:extLst>
                <a:ext uri="{FF2B5EF4-FFF2-40B4-BE49-F238E27FC236}">
                  <a16:creationId xmlns:a16="http://schemas.microsoft.com/office/drawing/2014/main" id="{89084A54-4686-4FA4-AE1D-B0014A6652EC}"/>
                </a:ext>
              </a:extLst>
            </p:cNvPr>
            <p:cNvSpPr/>
            <p:nvPr/>
          </p:nvSpPr>
          <p:spPr>
            <a:xfrm>
              <a:off x="4708614" y="4483285"/>
              <a:ext cx="267970" cy="2118360"/>
            </a:xfrm>
            <a:custGeom>
              <a:avLst/>
              <a:gdLst/>
              <a:ahLst/>
              <a:cxnLst/>
              <a:rect l="l" t="t" r="r" b="b"/>
              <a:pathLst>
                <a:path w="267970" h="2118359">
                  <a:moveTo>
                    <a:pt x="267477" y="0"/>
                  </a:moveTo>
                  <a:lnTo>
                    <a:pt x="0" y="0"/>
                  </a:lnTo>
                  <a:lnTo>
                    <a:pt x="0" y="2117985"/>
                  </a:lnTo>
                  <a:lnTo>
                    <a:pt x="267477" y="2117985"/>
                  </a:lnTo>
                  <a:lnTo>
                    <a:pt x="267477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06">
              <a:extLst>
                <a:ext uri="{FF2B5EF4-FFF2-40B4-BE49-F238E27FC236}">
                  <a16:creationId xmlns:a16="http://schemas.microsoft.com/office/drawing/2014/main" id="{83E6A12C-FA07-45E5-B800-93375C224807}"/>
                </a:ext>
              </a:extLst>
            </p:cNvPr>
            <p:cNvSpPr/>
            <p:nvPr/>
          </p:nvSpPr>
          <p:spPr>
            <a:xfrm>
              <a:off x="4708614" y="4483311"/>
              <a:ext cx="267970" cy="2118360"/>
            </a:xfrm>
            <a:custGeom>
              <a:avLst/>
              <a:gdLst/>
              <a:ahLst/>
              <a:cxnLst/>
              <a:rect l="l" t="t" r="r" b="b"/>
              <a:pathLst>
                <a:path w="267970" h="2118359">
                  <a:moveTo>
                    <a:pt x="0" y="2117959"/>
                  </a:moveTo>
                  <a:lnTo>
                    <a:pt x="0" y="0"/>
                  </a:lnTo>
                  <a:lnTo>
                    <a:pt x="267452" y="0"/>
                  </a:lnTo>
                  <a:lnTo>
                    <a:pt x="267452" y="2117959"/>
                  </a:lnTo>
                  <a:lnTo>
                    <a:pt x="0" y="2117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07">
              <a:extLst>
                <a:ext uri="{FF2B5EF4-FFF2-40B4-BE49-F238E27FC236}">
                  <a16:creationId xmlns:a16="http://schemas.microsoft.com/office/drawing/2014/main" id="{BFA12895-7918-4345-8A3F-192F2F29FF87}"/>
                </a:ext>
              </a:extLst>
            </p:cNvPr>
            <p:cNvSpPr/>
            <p:nvPr/>
          </p:nvSpPr>
          <p:spPr>
            <a:xfrm>
              <a:off x="4976066" y="5023514"/>
              <a:ext cx="262255" cy="1577975"/>
            </a:xfrm>
            <a:custGeom>
              <a:avLst/>
              <a:gdLst/>
              <a:ahLst/>
              <a:cxnLst/>
              <a:rect l="l" t="t" r="r" b="b"/>
              <a:pathLst>
                <a:path w="262254" h="1577975">
                  <a:moveTo>
                    <a:pt x="262053" y="0"/>
                  </a:moveTo>
                  <a:lnTo>
                    <a:pt x="0" y="0"/>
                  </a:lnTo>
                  <a:lnTo>
                    <a:pt x="0" y="1577756"/>
                  </a:lnTo>
                  <a:lnTo>
                    <a:pt x="262053" y="1577756"/>
                  </a:lnTo>
                  <a:lnTo>
                    <a:pt x="262053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08">
              <a:extLst>
                <a:ext uri="{FF2B5EF4-FFF2-40B4-BE49-F238E27FC236}">
                  <a16:creationId xmlns:a16="http://schemas.microsoft.com/office/drawing/2014/main" id="{EB78CB0E-BB43-4C65-9B6B-290CD0E734D8}"/>
                </a:ext>
              </a:extLst>
            </p:cNvPr>
            <p:cNvSpPr/>
            <p:nvPr/>
          </p:nvSpPr>
          <p:spPr>
            <a:xfrm>
              <a:off x="4976066" y="5023539"/>
              <a:ext cx="262255" cy="1577975"/>
            </a:xfrm>
            <a:custGeom>
              <a:avLst/>
              <a:gdLst/>
              <a:ahLst/>
              <a:cxnLst/>
              <a:rect l="l" t="t" r="r" b="b"/>
              <a:pathLst>
                <a:path w="262254" h="1577975">
                  <a:moveTo>
                    <a:pt x="0" y="1577731"/>
                  </a:moveTo>
                  <a:lnTo>
                    <a:pt x="0" y="0"/>
                  </a:lnTo>
                  <a:lnTo>
                    <a:pt x="262079" y="0"/>
                  </a:lnTo>
                  <a:lnTo>
                    <a:pt x="262079" y="1577731"/>
                  </a:lnTo>
                  <a:lnTo>
                    <a:pt x="0" y="15777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09">
              <a:extLst>
                <a:ext uri="{FF2B5EF4-FFF2-40B4-BE49-F238E27FC236}">
                  <a16:creationId xmlns:a16="http://schemas.microsoft.com/office/drawing/2014/main" id="{D1BC7005-2914-422C-89C0-C7100195DD29}"/>
                </a:ext>
              </a:extLst>
            </p:cNvPr>
            <p:cNvSpPr/>
            <p:nvPr/>
          </p:nvSpPr>
          <p:spPr>
            <a:xfrm>
              <a:off x="5238146" y="5387175"/>
              <a:ext cx="262255" cy="1214120"/>
            </a:xfrm>
            <a:custGeom>
              <a:avLst/>
              <a:gdLst/>
              <a:ahLst/>
              <a:cxnLst/>
              <a:rect l="l" t="t" r="r" b="b"/>
              <a:pathLst>
                <a:path w="262254" h="1214120">
                  <a:moveTo>
                    <a:pt x="262182" y="0"/>
                  </a:moveTo>
                  <a:lnTo>
                    <a:pt x="0" y="0"/>
                  </a:lnTo>
                  <a:lnTo>
                    <a:pt x="0" y="1214095"/>
                  </a:lnTo>
                  <a:lnTo>
                    <a:pt x="262182" y="1214095"/>
                  </a:lnTo>
                  <a:lnTo>
                    <a:pt x="262182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10">
              <a:extLst>
                <a:ext uri="{FF2B5EF4-FFF2-40B4-BE49-F238E27FC236}">
                  <a16:creationId xmlns:a16="http://schemas.microsoft.com/office/drawing/2014/main" id="{022394C2-7069-4DCD-B8DE-9AEBDACF75EB}"/>
                </a:ext>
              </a:extLst>
            </p:cNvPr>
            <p:cNvSpPr/>
            <p:nvPr/>
          </p:nvSpPr>
          <p:spPr>
            <a:xfrm>
              <a:off x="5238146" y="5387200"/>
              <a:ext cx="262255" cy="1214120"/>
            </a:xfrm>
            <a:custGeom>
              <a:avLst/>
              <a:gdLst/>
              <a:ahLst/>
              <a:cxnLst/>
              <a:rect l="l" t="t" r="r" b="b"/>
              <a:pathLst>
                <a:path w="262254" h="1214120">
                  <a:moveTo>
                    <a:pt x="0" y="1214069"/>
                  </a:moveTo>
                  <a:lnTo>
                    <a:pt x="0" y="0"/>
                  </a:lnTo>
                  <a:lnTo>
                    <a:pt x="262182" y="0"/>
                  </a:lnTo>
                  <a:lnTo>
                    <a:pt x="262182" y="1214069"/>
                  </a:lnTo>
                  <a:lnTo>
                    <a:pt x="0" y="12140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11">
              <a:extLst>
                <a:ext uri="{FF2B5EF4-FFF2-40B4-BE49-F238E27FC236}">
                  <a16:creationId xmlns:a16="http://schemas.microsoft.com/office/drawing/2014/main" id="{DA7452F7-CC80-4819-A424-1A0695AA291D}"/>
                </a:ext>
              </a:extLst>
            </p:cNvPr>
            <p:cNvSpPr/>
            <p:nvPr/>
          </p:nvSpPr>
          <p:spPr>
            <a:xfrm>
              <a:off x="5500328" y="4659749"/>
              <a:ext cx="267970" cy="1941830"/>
            </a:xfrm>
            <a:custGeom>
              <a:avLst/>
              <a:gdLst/>
              <a:ahLst/>
              <a:cxnLst/>
              <a:rect l="l" t="t" r="r" b="b"/>
              <a:pathLst>
                <a:path w="267970" h="1941829">
                  <a:moveTo>
                    <a:pt x="267477" y="0"/>
                  </a:moveTo>
                  <a:lnTo>
                    <a:pt x="0" y="0"/>
                  </a:lnTo>
                  <a:lnTo>
                    <a:pt x="0" y="1941521"/>
                  </a:lnTo>
                  <a:lnTo>
                    <a:pt x="267477" y="1941521"/>
                  </a:lnTo>
                  <a:lnTo>
                    <a:pt x="267477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12">
              <a:extLst>
                <a:ext uri="{FF2B5EF4-FFF2-40B4-BE49-F238E27FC236}">
                  <a16:creationId xmlns:a16="http://schemas.microsoft.com/office/drawing/2014/main" id="{8AC88904-FFA0-49DB-8705-FF1AAA455EF0}"/>
                </a:ext>
              </a:extLst>
            </p:cNvPr>
            <p:cNvSpPr/>
            <p:nvPr/>
          </p:nvSpPr>
          <p:spPr>
            <a:xfrm>
              <a:off x="5500328" y="4659775"/>
              <a:ext cx="267970" cy="1941830"/>
            </a:xfrm>
            <a:custGeom>
              <a:avLst/>
              <a:gdLst/>
              <a:ahLst/>
              <a:cxnLst/>
              <a:rect l="l" t="t" r="r" b="b"/>
              <a:pathLst>
                <a:path w="267970" h="1941829">
                  <a:moveTo>
                    <a:pt x="0" y="1941495"/>
                  </a:moveTo>
                  <a:lnTo>
                    <a:pt x="0" y="0"/>
                  </a:lnTo>
                  <a:lnTo>
                    <a:pt x="267452" y="0"/>
                  </a:lnTo>
                  <a:lnTo>
                    <a:pt x="267452" y="1941495"/>
                  </a:lnTo>
                  <a:lnTo>
                    <a:pt x="0" y="19414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13">
              <a:extLst>
                <a:ext uri="{FF2B5EF4-FFF2-40B4-BE49-F238E27FC236}">
                  <a16:creationId xmlns:a16="http://schemas.microsoft.com/office/drawing/2014/main" id="{F268B0C4-1925-404D-A71E-BDA724715B83}"/>
                </a:ext>
              </a:extLst>
            </p:cNvPr>
            <p:cNvSpPr/>
            <p:nvPr/>
          </p:nvSpPr>
          <p:spPr>
            <a:xfrm>
              <a:off x="5767780" y="5991488"/>
              <a:ext cx="262255" cy="610235"/>
            </a:xfrm>
            <a:custGeom>
              <a:avLst/>
              <a:gdLst/>
              <a:ahLst/>
              <a:cxnLst/>
              <a:rect l="l" t="t" r="r" b="b"/>
              <a:pathLst>
                <a:path w="262254" h="610234">
                  <a:moveTo>
                    <a:pt x="262182" y="0"/>
                  </a:moveTo>
                  <a:lnTo>
                    <a:pt x="0" y="0"/>
                  </a:lnTo>
                  <a:lnTo>
                    <a:pt x="0" y="609782"/>
                  </a:lnTo>
                  <a:lnTo>
                    <a:pt x="262182" y="609782"/>
                  </a:lnTo>
                  <a:lnTo>
                    <a:pt x="262182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14">
              <a:extLst>
                <a:ext uri="{FF2B5EF4-FFF2-40B4-BE49-F238E27FC236}">
                  <a16:creationId xmlns:a16="http://schemas.microsoft.com/office/drawing/2014/main" id="{2A6DAA2F-27CF-4231-820D-F1BFD2269820}"/>
                </a:ext>
              </a:extLst>
            </p:cNvPr>
            <p:cNvSpPr/>
            <p:nvPr/>
          </p:nvSpPr>
          <p:spPr>
            <a:xfrm>
              <a:off x="5767780" y="5991514"/>
              <a:ext cx="262255" cy="610235"/>
            </a:xfrm>
            <a:custGeom>
              <a:avLst/>
              <a:gdLst/>
              <a:ahLst/>
              <a:cxnLst/>
              <a:rect l="l" t="t" r="r" b="b"/>
              <a:pathLst>
                <a:path w="262254" h="610234">
                  <a:moveTo>
                    <a:pt x="0" y="609756"/>
                  </a:moveTo>
                  <a:lnTo>
                    <a:pt x="0" y="0"/>
                  </a:lnTo>
                  <a:lnTo>
                    <a:pt x="262182" y="0"/>
                  </a:lnTo>
                  <a:lnTo>
                    <a:pt x="262182" y="609756"/>
                  </a:lnTo>
                  <a:lnTo>
                    <a:pt x="0" y="6097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ECFB9DC-3CC8-45C8-A19B-DA2AAACB363C}"/>
              </a:ext>
            </a:extLst>
          </p:cNvPr>
          <p:cNvSpPr/>
          <p:nvPr/>
        </p:nvSpPr>
        <p:spPr>
          <a:xfrm>
            <a:off x="1856500" y="5098632"/>
            <a:ext cx="543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99885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latin typeface="Calibri"/>
                <a:cs typeface="Calibri"/>
              </a:rPr>
              <a:t>Assign </a:t>
            </a:r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spc="-5" dirty="0">
                <a:solidFill>
                  <a:srgbClr val="FF0000"/>
                </a:solidFill>
                <a:latin typeface="Calibri"/>
                <a:cs typeface="Calibri"/>
              </a:rPr>
              <a:t>dominant </a:t>
            </a:r>
            <a:r>
              <a:rPr lang="en-US" b="1" spc="-10" dirty="0">
                <a:solidFill>
                  <a:srgbClr val="FF0000"/>
                </a:solidFill>
                <a:latin typeface="Calibri"/>
                <a:cs typeface="Calibri"/>
              </a:rPr>
              <a:t>orientation </a:t>
            </a:r>
            <a:r>
              <a:rPr lang="en-US" dirty="0">
                <a:latin typeface="Calibri"/>
                <a:cs typeface="Calibri"/>
              </a:rPr>
              <a:t>as the </a:t>
            </a:r>
            <a:r>
              <a:rPr lang="en-US" spc="-71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orientation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20" dirty="0">
                <a:latin typeface="Calibri"/>
                <a:cs typeface="Calibri"/>
              </a:rPr>
              <a:t>keypoint.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5BC10-44A7-47D3-AB55-71854A1FDF7A}"/>
              </a:ext>
            </a:extLst>
          </p:cNvPr>
          <p:cNvSpPr txBox="1"/>
          <p:nvPr/>
        </p:nvSpPr>
        <p:spPr>
          <a:xfrm>
            <a:off x="5180844" y="4552147"/>
            <a:ext cx="2097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Orientation</a:t>
            </a:r>
            <a:endParaRPr lang="en-IN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3D0982-1C6D-4228-B5B3-18B5204042F0}"/>
              </a:ext>
            </a:extLst>
          </p:cNvPr>
          <p:cNvSpPr txBox="1"/>
          <p:nvPr/>
        </p:nvSpPr>
        <p:spPr>
          <a:xfrm rot="16200000">
            <a:off x="3200787" y="3018911"/>
            <a:ext cx="2097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Gradient Magnitude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90980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descriptor :</a:t>
            </a:r>
            <a:b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781800" cy="5178552"/>
          </a:xfrm>
        </p:spPr>
        <p:txBody>
          <a:bodyPr numCol="1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descriptor is created using the orientation bin histogram represented as a vector, forming keypoint descriptor along with some measurements to achieve robustness.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Once the descriptor is created it can be used to identify an object in another image by comparing this descriptor with target image’s descriptor.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Usually the matching process take into account the nearest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neighbour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but sometimes the second-closest match is closer than the nearest match due to noise.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Hence, a ratio between the closest and the second-closest distance is taken and if it’s greater than 0.8 they are rejected.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descriptor :</a:t>
            </a:r>
            <a:b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3C4D89B3-B9CE-44B3-B790-1D030547A3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600200"/>
            <a:ext cx="5562600" cy="2590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25A357-7916-45BA-ADBF-DCF5D3BD2B3E}"/>
              </a:ext>
            </a:extLst>
          </p:cNvPr>
          <p:cNvSpPr/>
          <p:nvPr/>
        </p:nvSpPr>
        <p:spPr>
          <a:xfrm>
            <a:off x="2057400" y="4800600"/>
            <a:ext cx="48006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3850" marR="462915" indent="-285750">
              <a:spcBef>
                <a:spcPts val="625"/>
              </a:spcBef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pc="-5" dirty="0">
                <a:latin typeface="Calibri"/>
                <a:cs typeface="Calibri"/>
              </a:rPr>
              <a:t>length </a:t>
            </a:r>
            <a:r>
              <a:rPr lang="en-US" spc="-58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of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each</a:t>
            </a:r>
            <a:r>
              <a:rPr lang="en-US" spc="-10" dirty="0">
                <a:latin typeface="Calibri"/>
                <a:cs typeface="Calibri"/>
              </a:rPr>
              <a:t> descriptor</a:t>
            </a:r>
            <a:r>
              <a:rPr lang="en-US" spc="-3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is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128 </a:t>
            </a:r>
            <a:r>
              <a:rPr lang="en-US" spc="-5" dirty="0">
                <a:latin typeface="Calibri"/>
                <a:cs typeface="Calibri"/>
              </a:rPr>
              <a:t>which </a:t>
            </a:r>
            <a:r>
              <a:rPr lang="en-US" dirty="0">
                <a:latin typeface="Calibri"/>
                <a:cs typeface="Calibri"/>
              </a:rPr>
              <a:t>is </a:t>
            </a:r>
            <a:r>
              <a:rPr lang="en-US" spc="-15" dirty="0">
                <a:latin typeface="Calibri"/>
                <a:cs typeface="Calibri"/>
              </a:rPr>
              <a:t>invariant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rotations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due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to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sorting.</a:t>
            </a:r>
            <a:endParaRPr lang="en-US" dirty="0">
              <a:latin typeface="Calibri"/>
              <a:cs typeface="Calibri"/>
            </a:endParaRPr>
          </a:p>
          <a:p>
            <a:pPr marL="38100" marR="462915">
              <a:lnSpc>
                <a:spcPct val="100000"/>
              </a:lnSpc>
              <a:spcBef>
                <a:spcPts val="625"/>
              </a:spcBef>
              <a:tabLst>
                <a:tab pos="380365" algn="l"/>
                <a:tab pos="381000" algn="l"/>
              </a:tabLst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51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0965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OF KEYPOINT DETECTION  OBTAINED BY USING MATLAB: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6404" y="3057555"/>
            <a:ext cx="2177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 Original Image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3405" y="3000898"/>
            <a:ext cx="2177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(B) Cropped 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" y="6011793"/>
            <a:ext cx="210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(D) Rotated Image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01367" y="6029437"/>
            <a:ext cx="2177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(E) Scaled 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8C3297-1BCD-4187-8ADB-B064A12A1BF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3" t="5233" r="18204" b="19167"/>
          <a:stretch/>
        </p:blipFill>
        <p:spPr bwMode="auto">
          <a:xfrm>
            <a:off x="381952" y="838200"/>
            <a:ext cx="2284095" cy="2232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BEFB38-3C7C-491C-8732-75F9FB59F7A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2" t="6788" r="20189" b="21212"/>
          <a:stretch/>
        </p:blipFill>
        <p:spPr bwMode="auto">
          <a:xfrm>
            <a:off x="3114360" y="847120"/>
            <a:ext cx="2381885" cy="2210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96046C-B908-4305-8D98-3B676587020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2" t="6288" r="19457" b="19566"/>
          <a:stretch/>
        </p:blipFill>
        <p:spPr bwMode="auto">
          <a:xfrm>
            <a:off x="6180313" y="847120"/>
            <a:ext cx="2284095" cy="2210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381E4F-5D41-47AB-A6F6-A0AF2EF6DD69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t="6069" r="18914" b="19784"/>
          <a:stretch/>
        </p:blipFill>
        <p:spPr bwMode="auto">
          <a:xfrm>
            <a:off x="609600" y="3886200"/>
            <a:ext cx="2103120" cy="2060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A1E615-AE37-454B-BCAB-CAA30F3568B3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8" t="9627" r="27134" b="29959"/>
          <a:stretch/>
        </p:blipFill>
        <p:spPr bwMode="auto">
          <a:xfrm>
            <a:off x="3301367" y="3743355"/>
            <a:ext cx="2007870" cy="19437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810C713-FFDF-470C-995A-0DFFCEF16DCB}"/>
              </a:ext>
            </a:extLst>
          </p:cNvPr>
          <p:cNvSpPr txBox="1"/>
          <p:nvPr/>
        </p:nvSpPr>
        <p:spPr>
          <a:xfrm>
            <a:off x="6233622" y="3037772"/>
            <a:ext cx="2403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(C) Image with Gaussian Noise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B3E3B5-6DE3-43B9-8E23-2F59DC77D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0760"/>
              </p:ext>
            </p:extLst>
          </p:nvPr>
        </p:nvGraphicFramePr>
        <p:xfrm>
          <a:off x="0" y="1371600"/>
          <a:ext cx="9144000" cy="5486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587">
                  <a:extLst>
                    <a:ext uri="{9D8B030D-6E8A-4147-A177-3AD203B41FA5}">
                      <a16:colId xmlns:a16="http://schemas.microsoft.com/office/drawing/2014/main" val="3205654512"/>
                    </a:ext>
                  </a:extLst>
                </a:gridCol>
                <a:gridCol w="2285587">
                  <a:extLst>
                    <a:ext uri="{9D8B030D-6E8A-4147-A177-3AD203B41FA5}">
                      <a16:colId xmlns:a16="http://schemas.microsoft.com/office/drawing/2014/main" val="840232751"/>
                    </a:ext>
                  </a:extLst>
                </a:gridCol>
                <a:gridCol w="2286413">
                  <a:extLst>
                    <a:ext uri="{9D8B030D-6E8A-4147-A177-3AD203B41FA5}">
                      <a16:colId xmlns:a16="http://schemas.microsoft.com/office/drawing/2014/main" val="2451891125"/>
                    </a:ext>
                  </a:extLst>
                </a:gridCol>
                <a:gridCol w="2286413">
                  <a:extLst>
                    <a:ext uri="{9D8B030D-6E8A-4147-A177-3AD203B41FA5}">
                      <a16:colId xmlns:a16="http://schemas.microsoft.com/office/drawing/2014/main" val="3129865334"/>
                    </a:ext>
                  </a:extLst>
                </a:gridCol>
              </a:tblGrid>
              <a:tr h="92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S.NO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Different Images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Lena)</a:t>
                      </a: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PSNR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SSIM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extLst>
                  <a:ext uri="{0D108BD9-81ED-4DB2-BD59-A6C34878D82A}">
                    <a16:rowId xmlns:a16="http://schemas.microsoft.com/office/drawing/2014/main" val="796208920"/>
                  </a:ext>
                </a:extLst>
              </a:tr>
              <a:tr h="92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Cropped Image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15.1963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0.7925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extLst>
                  <a:ext uri="{0D108BD9-81ED-4DB2-BD59-A6C34878D82A}">
                    <a16:rowId xmlns:a16="http://schemas.microsoft.com/office/drawing/2014/main" val="270518335"/>
                  </a:ext>
                </a:extLst>
              </a:tr>
              <a:tr h="17971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Image with Gaussian Noise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27.6841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0.9702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extLst>
                  <a:ext uri="{0D108BD9-81ED-4DB2-BD59-A6C34878D82A}">
                    <a16:rowId xmlns:a16="http://schemas.microsoft.com/office/drawing/2014/main" val="1811547303"/>
                  </a:ext>
                </a:extLst>
              </a:tr>
              <a:tr h="92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Rotated Image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15.5792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0.8288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extLst>
                  <a:ext uri="{0D108BD9-81ED-4DB2-BD59-A6C34878D82A}">
                    <a16:rowId xmlns:a16="http://schemas.microsoft.com/office/drawing/2014/main" val="3101730449"/>
                  </a:ext>
                </a:extLst>
              </a:tr>
              <a:tr h="92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Scaled Image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11.9194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0.7002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958" marR="61958" marT="0" marB="0" anchor="ctr"/>
                </a:tc>
                <a:extLst>
                  <a:ext uri="{0D108BD9-81ED-4DB2-BD59-A6C34878D82A}">
                    <a16:rowId xmlns:a16="http://schemas.microsoft.com/office/drawing/2014/main" val="21709216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7F03C3-6791-4566-AB7B-238A68817971}"/>
              </a:ext>
            </a:extLst>
          </p:cNvPr>
          <p:cNvSpPr txBox="1"/>
          <p:nvPr/>
        </p:nvSpPr>
        <p:spPr>
          <a:xfrm>
            <a:off x="381000" y="3048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PSNR and SSIM Values of Different Images with Reference to Original Image in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61600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000" y="1494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OF FEATURE MATCHING OBTAINED BY USING MATLAB: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2004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91000" y="32004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8800" y="1689326"/>
            <a:ext cx="312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Cropped Image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F0624-CB82-4779-863D-6F528C2A064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8" t="6559" r="12555" b="19969"/>
          <a:stretch/>
        </p:blipFill>
        <p:spPr bwMode="auto">
          <a:xfrm>
            <a:off x="571500" y="1010543"/>
            <a:ext cx="4901565" cy="2581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11FCF1-DCB7-4C1E-8FD6-EC60AF1F009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t="6464" r="12689" b="20649"/>
          <a:stretch/>
        </p:blipFill>
        <p:spPr bwMode="auto">
          <a:xfrm>
            <a:off x="571500" y="3547289"/>
            <a:ext cx="4901565" cy="2512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8B9CD4-D49A-43ED-BD30-8296B3056E35}"/>
              </a:ext>
            </a:extLst>
          </p:cNvPr>
          <p:cNvSpPr txBox="1"/>
          <p:nvPr/>
        </p:nvSpPr>
        <p:spPr>
          <a:xfrm>
            <a:off x="5562600" y="4614677"/>
            <a:ext cx="312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b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Noise Image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70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0965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 FEATURE MATCHING OBTAINED BY USING MATLAB: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399" y="1778883"/>
            <a:ext cx="312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c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)Rotated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mage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8B9CD4-D49A-43ED-BD30-8296B3056E35}"/>
              </a:ext>
            </a:extLst>
          </p:cNvPr>
          <p:cNvSpPr txBox="1"/>
          <p:nvPr/>
        </p:nvSpPr>
        <p:spPr>
          <a:xfrm>
            <a:off x="5867399" y="4328637"/>
            <a:ext cx="312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Scaled Image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2623FD-A3F0-4D02-BD64-A8CFCDB9B6B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2" t="6243" r="11983" b="19964"/>
          <a:stretch/>
        </p:blipFill>
        <p:spPr bwMode="auto">
          <a:xfrm>
            <a:off x="609600" y="1061293"/>
            <a:ext cx="5000625" cy="2543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54EE6D-638F-4460-AB52-40F462C044C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1" t="5903" r="14232" b="19969"/>
          <a:stretch/>
        </p:blipFill>
        <p:spPr bwMode="auto">
          <a:xfrm>
            <a:off x="609600" y="3733800"/>
            <a:ext cx="5071110" cy="2604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3208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096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OBTAINED BY USING PYTHON: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3ADD0-4CAB-446E-94D2-A923D13233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8" y="914400"/>
            <a:ext cx="6441731" cy="2373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804DE-6CAF-45CB-ABD4-9A133A2DA8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" y="3962400"/>
            <a:ext cx="6477241" cy="23732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AC6E5B-19C9-4DC1-BAB2-1A0F10E6ECDC}"/>
              </a:ext>
            </a:extLst>
          </p:cNvPr>
          <p:cNvSpPr/>
          <p:nvPr/>
        </p:nvSpPr>
        <p:spPr>
          <a:xfrm>
            <a:off x="1143000" y="3380644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(a) Original</a:t>
            </a:r>
            <a:r>
              <a:rPr lang="en-US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E4336F-BE5C-4E13-A560-85A05193893F}"/>
              </a:ext>
            </a:extLst>
          </p:cNvPr>
          <p:cNvSpPr/>
          <p:nvPr/>
        </p:nvSpPr>
        <p:spPr>
          <a:xfrm>
            <a:off x="4648200" y="3361140"/>
            <a:ext cx="2123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</a:rPr>
              <a:t>(b) Cropped Image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699AB-7C28-4D6F-BE21-D0A737A10E3D}"/>
              </a:ext>
            </a:extLst>
          </p:cNvPr>
          <p:cNvSpPr/>
          <p:nvPr/>
        </p:nvSpPr>
        <p:spPr>
          <a:xfrm>
            <a:off x="1082721" y="6371673"/>
            <a:ext cx="2832827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marR="523875" indent="-229235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(a)</a:t>
            </a:r>
            <a:r>
              <a:rPr lang="en-US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GrayScale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32C76-9D64-4589-B942-84011071D152}"/>
              </a:ext>
            </a:extLst>
          </p:cNvPr>
          <p:cNvSpPr/>
          <p:nvPr/>
        </p:nvSpPr>
        <p:spPr>
          <a:xfrm>
            <a:off x="4191000" y="6298852"/>
            <a:ext cx="3716082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marR="523875" indent="-229235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(b)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GrayScale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Cropped Image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5EBC6-373F-4044-B6FF-F2AB2390B416}"/>
              </a:ext>
            </a:extLst>
          </p:cNvPr>
          <p:cNvSpPr/>
          <p:nvPr/>
        </p:nvSpPr>
        <p:spPr>
          <a:xfrm>
            <a:off x="7213846" y="4800600"/>
            <a:ext cx="1576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PSNR: 6.1369</a:t>
            </a:r>
          </a:p>
          <a:p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</a:rPr>
              <a:t>SSIM : 0.2904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496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096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OBTAINED BY USING PYTHON: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1F271-8EF3-4CFC-B604-EC2483C89B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1" y="751641"/>
            <a:ext cx="6706089" cy="222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3490CD-15F4-48F9-B918-535BDC9BBE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" y="3733800"/>
            <a:ext cx="7837494" cy="25884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0707C2-36E5-4A6D-8CCB-DAFE6DD35CCF}"/>
              </a:ext>
            </a:extLst>
          </p:cNvPr>
          <p:cNvSpPr/>
          <p:nvPr/>
        </p:nvSpPr>
        <p:spPr>
          <a:xfrm>
            <a:off x="304800" y="3059668"/>
            <a:ext cx="336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5"/>
              </a:spcBef>
              <a:buAutoNum type="alphaLcParenBoth"/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on Original</a:t>
            </a:r>
            <a:r>
              <a:rPr lang="en-US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3806D1-6877-4F28-940F-19639307B7ED}"/>
              </a:ext>
            </a:extLst>
          </p:cNvPr>
          <p:cNvSpPr/>
          <p:nvPr/>
        </p:nvSpPr>
        <p:spPr>
          <a:xfrm>
            <a:off x="3772910" y="3059668"/>
            <a:ext cx="3396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(b)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on Cropped</a:t>
            </a:r>
            <a:r>
              <a:rPr lang="en-US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1FAD9D-8E7E-40A5-A6E0-7E61C4FE81B3}"/>
              </a:ext>
            </a:extLst>
          </p:cNvPr>
          <p:cNvSpPr/>
          <p:nvPr/>
        </p:nvSpPr>
        <p:spPr>
          <a:xfrm>
            <a:off x="2942914" y="6276724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Matched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767B02-AEF1-4308-BE07-F049F74F52D5}"/>
              </a:ext>
            </a:extLst>
          </p:cNvPr>
          <p:cNvSpPr/>
          <p:nvPr/>
        </p:nvSpPr>
        <p:spPr>
          <a:xfrm>
            <a:off x="7027687" y="1400056"/>
            <a:ext cx="1659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PSNR: 11.8850</a:t>
            </a:r>
          </a:p>
          <a:p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</a:rPr>
              <a:t>SSIM : 0.2506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12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4522433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68580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 is one of the main problems that Computer Vision tries to solve.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 techniques try to identify an object in an image or a stream of images. The main purpose of these techniques is to find a way of describing the desired object, and use this description to identify the same object in another image with reliable accuracy and satisfactory performance.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a huge challenge, because the accuracy depends generally on the number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describe an object. And this will result in decreasing the performance due to the need of more computations.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we will implement SIFT algorithm for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816920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913" y="586862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OBTAINED BY USING PYTHON: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95C18-707B-4E31-98C7-68CCCF074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9" t="9310" r="8929" b="15282"/>
          <a:stretch/>
        </p:blipFill>
        <p:spPr>
          <a:xfrm>
            <a:off x="533400" y="1828800"/>
            <a:ext cx="3505200" cy="289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3E49D-96D0-489E-81C7-12C8CC800E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5" t="58290" r="18366"/>
          <a:stretch/>
        </p:blipFill>
        <p:spPr>
          <a:xfrm>
            <a:off x="4797262" y="1833238"/>
            <a:ext cx="3660938" cy="28911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28145A-57BF-43AE-9D3B-990BB71378A2}"/>
              </a:ext>
            </a:extLst>
          </p:cNvPr>
          <p:cNvSpPr/>
          <p:nvPr/>
        </p:nvSpPr>
        <p:spPr>
          <a:xfrm>
            <a:off x="708470" y="5407411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(a) Result of Object Detection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62E8-A003-4487-A61A-E917479DB309}"/>
              </a:ext>
            </a:extLst>
          </p:cNvPr>
          <p:cNvSpPr/>
          <p:nvPr/>
        </p:nvSpPr>
        <p:spPr>
          <a:xfrm>
            <a:off x="5104245" y="5393974"/>
            <a:ext cx="3331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(b) No. of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matched and minimum no. of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15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106" y="523328"/>
            <a:ext cx="802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OBTAINED BY USING XILINX-SYSTEM-GENERATOR: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5B981-42E8-4552-855B-C62E812725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2659380" cy="2354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C14702-4C3D-429B-866E-6E137E8FCF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87133"/>
            <a:ext cx="2613660" cy="2316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92A726-3BA3-4BE7-9F1B-FBA0A56DE502}"/>
              </a:ext>
            </a:extLst>
          </p:cNvPr>
          <p:cNvSpPr txBox="1"/>
          <p:nvPr/>
        </p:nvSpPr>
        <p:spPr>
          <a:xfrm>
            <a:off x="1295400" y="4419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 Original Image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ADC9D-53C7-4776-A97E-65050305B6D1}"/>
              </a:ext>
            </a:extLst>
          </p:cNvPr>
          <p:cNvSpPr txBox="1"/>
          <p:nvPr/>
        </p:nvSpPr>
        <p:spPr>
          <a:xfrm>
            <a:off x="4648200" y="443823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identified on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2031D-3EF0-49D7-A4C4-A10A215A4363}"/>
              </a:ext>
            </a:extLst>
          </p:cNvPr>
          <p:cNvSpPr txBox="1"/>
          <p:nvPr/>
        </p:nvSpPr>
        <p:spPr>
          <a:xfrm>
            <a:off x="2514600" y="5065931"/>
            <a:ext cx="511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Keypoint Detection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281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7213" y="201967"/>
            <a:ext cx="802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OBTAINED BY USING XILINX 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ISE 14.7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Isim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0B775-673E-4E1F-A949-784D37692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8519" r="1667" b="27778"/>
          <a:stretch/>
        </p:blipFill>
        <p:spPr>
          <a:xfrm>
            <a:off x="772357" y="1295400"/>
            <a:ext cx="7279758" cy="396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CFAAA-ECB8-427D-B3C9-F46EDAD2077A}"/>
              </a:ext>
            </a:extLst>
          </p:cNvPr>
          <p:cNvSpPr txBox="1"/>
          <p:nvPr/>
        </p:nvSpPr>
        <p:spPr>
          <a:xfrm>
            <a:off x="2667000" y="5387369"/>
            <a:ext cx="511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Xilinx Simulation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153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600" y="1524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Device Utilization Summary: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791ED3-D636-419A-BE8F-1BC9A6722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51259"/>
              </p:ext>
            </p:extLst>
          </p:nvPr>
        </p:nvGraphicFramePr>
        <p:xfrm>
          <a:off x="0" y="914400"/>
          <a:ext cx="9144000" cy="5943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8351451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87214444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73737237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645673942"/>
                    </a:ext>
                  </a:extLst>
                </a:gridCol>
              </a:tblGrid>
              <a:tr h="27956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Device Utilization Summary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90496"/>
                  </a:ext>
                </a:extLst>
              </a:tr>
              <a:tr h="2795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Slice Logic Utilization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Used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Available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Utilization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3722095351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Number of Slice Registers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2,419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32,640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7%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3564729930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used as Flip Flops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2,419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3084279257"/>
                  </a:ext>
                </a:extLst>
              </a:tr>
              <a:tr h="2795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Slice LUTs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4,119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32,640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12%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416011779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occupied Slices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1,381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8,160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16%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309126318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LUT Flip Flop pairs used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4,419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330609630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fully used LUT-FF pairs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2,119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4,419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47%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4240073755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bonded IOBs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480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3%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425861623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BlockRAM/FIFO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88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132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66%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4007353960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using BlockRAM only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88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824779253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Number of 18k BlockRAM used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154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840658401"/>
                  </a:ext>
                </a:extLst>
              </a:tr>
              <a:tr h="51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Total Memory used (KB)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2,772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4,752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58%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18" marR="19218" marT="19218" marB="19218" anchor="ctr"/>
                </a:tc>
                <a:extLst>
                  <a:ext uri="{0D108BD9-81ED-4DB2-BD59-A6C34878D82A}">
                    <a16:rowId xmlns:a16="http://schemas.microsoft.com/office/drawing/2014/main" val="116677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35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235258"/>
            <a:ext cx="7467600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A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nd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cope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7543800" cy="563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CONCLUSION:</a:t>
            </a:r>
          </a:p>
          <a:p>
            <a:pPr marL="266700" marR="516890" indent="190500" algn="just">
              <a:lnSpc>
                <a:spcPct val="150000"/>
              </a:lnSpc>
              <a:spcBef>
                <a:spcPts val="119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(FE)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apparent need in many processes which have much to do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computer vision, object detection and location, image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processing, image retrieval.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6700" marR="516890" indent="190500" algn="just">
              <a:lnSpc>
                <a:spcPct val="150000"/>
              </a:lnSpc>
              <a:spcBef>
                <a:spcPts val="119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we discussed about the SIFT algorithm, it’s implementation. We examined steps to be carried in SIFT algorithm for feature extraction on different software’s such as MATLAB, XILINX-SYSTEM-GENERATOR and PYTHON. Feature extraction is used in object recognition.</a:t>
            </a:r>
          </a:p>
          <a:p>
            <a:pPr marL="266700" marR="516890" indent="0" algn="just">
              <a:lnSpc>
                <a:spcPct val="150000"/>
              </a:lnSpc>
              <a:spcBef>
                <a:spcPts val="1190"/>
              </a:spcBef>
              <a:spcAft>
                <a:spcPts val="0"/>
              </a:spcAft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467600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A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nd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uture 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cope :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74676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SCOPE :</a:t>
            </a:r>
          </a:p>
          <a:p>
            <a:pPr marL="266700" marR="514985" indent="19050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proposed techniques for feature extraction has been done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implementing SIFT for images. Depending on the interval length in the scale space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preferred in SIFT algorithm.</a:t>
            </a:r>
          </a:p>
          <a:p>
            <a:pPr marL="266700" marR="514985" indent="19050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future a complete framework can be developed which can check the image and automatically matches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the large database of images with less computational complexity. </a:t>
            </a:r>
          </a:p>
          <a:p>
            <a:pPr marL="266700" marR="514985" indent="190500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same can be further implemented also for video processing.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16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30580"/>
            <a:ext cx="2884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FFB87-4CF5-469D-ABA9-8CAE94B1C51B}"/>
              </a:ext>
            </a:extLst>
          </p:cNvPr>
          <p:cNvSpPr/>
          <p:nvPr/>
        </p:nvSpPr>
        <p:spPr>
          <a:xfrm>
            <a:off x="381000" y="967264"/>
            <a:ext cx="6934200" cy="4864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[1].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Lifan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Yao, Hao Feng,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Yiqun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Zhu,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Zhiguo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Jiang,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Danpei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Zhao, and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Wenquan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Feng - “An architecture of optimised SIFT Feature Detection for an FPGA Implementation of an Image Matcher”, IEEE FPT, pp. 30-37, 2009.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[2].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Vanderlei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Bonato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Eduardo Marques and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Gearge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Constantinides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“A Parallel Hardware Architecture for Scale and Rotation Invariant Feature Detection”, IEEE Transactions on Circuits and Systems for Video Technology. (Vol.1 8-No12), pp.1-11,2008.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[3]. Ana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Brandusa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Pavel and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Catalin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Buiu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“Development of an embedded Artificial Vision System for an Autonomous robot”-International Journal of Innovative Computing Information and Control, Volume-7 Number-2 Issue-11 February 2011 pp.745-762, 2011.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[4]. David G. Lowe - “Distinctive Image Features from Scale-Invariant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Keypoints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”-International Journal of Computer Vision,2004.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89148"/>
            <a:ext cx="2884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FFB87-4CF5-469D-ABA9-8CAE94B1C51B}"/>
              </a:ext>
            </a:extLst>
          </p:cNvPr>
          <p:cNvSpPr/>
          <p:nvPr/>
        </p:nvSpPr>
        <p:spPr>
          <a:xfrm>
            <a:off x="309465" y="827812"/>
            <a:ext cx="6853335" cy="5556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[5].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Sudipta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N, Sinha, Jan-Michael Frahm, Mare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Pollefeys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Yakup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Genc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“Feature tracking and matching in Video using programmable graphics hardware”- Springer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Veralag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London Limited, Machine Vision and Apllications,2007.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[6]. Kosuke Mizuno, Hiroki Noguchi,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Guangji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He, Yosuke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Terachi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Tetsuya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Kamino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Hiroshi Kawaguchi and Masahiko Yoshimoto - “Fast and Low memory bandwidth architecture of SIFT descriptor generation with scalability on speed and accuracy for VGA video”, IEEE International Conference on Field Programmable Logic and applications, pp.608-611, 2010.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[7]. Lakshmana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Kumar.A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Dr.R.Ganeshan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“Improved navigation for visually challenged with high authentication using a modified algorithm”, International Journal of Advanced Research in Computer Science and Technology Vol.2 Issue Special 1, pp. 434-438, 2014.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[8].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Valeriu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Codreanu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, Feng Dong,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Baoquan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Liu, Jos </a:t>
            </a:r>
            <a:r>
              <a:rPr lang="en-IN" sz="1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B.T.M.Roerdink</a:t>
            </a:r>
            <a:r>
              <a:rPr lang="en-IN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, David Williams, Po Yang and Burhan Yasar  - “GPU-ASIFT: A Fast Fully Affine- Invariant Feature Extraction Algorithm”, IEEE-2013.</a:t>
            </a:r>
            <a:endParaRPr lang="en-IN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59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6347714" cy="3880773"/>
          </a:xfrm>
        </p:spPr>
        <p:txBody>
          <a:bodyPr lIns="0" tIns="91440" bIns="0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buNone/>
            </a:pPr>
            <a:endParaRPr lang="en-US" sz="4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7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905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68580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Computer Vision is an important feature for Robots in many real time applications.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 detection, recognition and tracking can be done using this vision. 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 recognition is used in many applications such as: Manufacturing Industry, face recognition for security purposes, vehicle tracking or any real time embedded system that requires object identification from an image or a stream of images.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itchFamily="18" charset="0"/>
                <a:cs typeface="Times New Roman" pitchFamily="18" charset="0"/>
              </a:rPr>
              <a:t>The field of computer vision provides number of algorithms for object detection and recognition. Scale Invariant Feature Transform (SIFT) is an efficient feature detection algorithm.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1905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its Significance: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6934200" cy="5486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the same thing as interest points.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They are spatial locations, or points in the image that define what is interesting or what stand out in the image.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Interest point detection is actually a subset of blob detection (detecting regions in a digital image that differ in properties, such as brightness or color, compared to surrounding regions), which aims to find interesting regions or spatial areas in an image.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reason why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special is because no matter how the image changes whether the image rotates, shrinks/expands or is subject to distortion, you should be able to find the same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this modified image when comparing with the original image.</a:t>
            </a:r>
          </a:p>
          <a:p>
            <a:pPr algn="just">
              <a:lnSpc>
                <a:spcPct val="150000"/>
              </a:lnSpc>
              <a:spcBef>
                <a:spcPts val="180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1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75444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SIFT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171575"/>
            <a:ext cx="6791325" cy="4876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Scale Invariant Features Transform (SIFT) is an algorithm used to locate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keypoints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features of an image and create a descriptor for each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keypoint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These descriptors can be used to detect an object or a pattern in an image.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Scale-space extrema detection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Key point Localization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Orientation Assignment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Key point descriptor</a:t>
            </a:r>
          </a:p>
          <a:p>
            <a:pPr marL="800100" lvl="2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4562475" cy="6913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SIFT FLOWCHART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D4A2E-CB43-4A2B-B200-608004586E9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45"/>
          <a:stretch/>
        </p:blipFill>
        <p:spPr bwMode="auto">
          <a:xfrm>
            <a:off x="1219200" y="919956"/>
            <a:ext cx="5867400" cy="5410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100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Scale-space extrema detection :</a:t>
            </a:r>
            <a:b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010400" cy="50291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SIFT uses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 an approximation to Laplacian of Gaussian, because the Laplacian of Gaussian is computationally expensive compared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step is used to make it possible to detect the scaled keypoint using the same window.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Then the extrema is obtained from the resulting image.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pixel is compared to its 8 direct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neighbouring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pixels (in the same scale) and with the 18 pixels of the previous and the next scales.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Thus, in total each pixel is compared with its 26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neighbouring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pixels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Constructing a Scale Space:</a:t>
            </a: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32759DF-943B-4F9D-BAB6-3E65BC8AF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963" y="1070265"/>
                <a:ext cx="7022237" cy="578773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original image, and generate progressively blurred out images.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you resize the original image to half size and generate blurred out images again and keep repeating.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creator of sift suggests that 4 octaves and 5 blur levels are ideal for the algorithm.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original image is doubled in size and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antialiased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bit (by blurring it) then the algorithm produces more four times more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keypoints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more 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keypoints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better blurring.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L(</a:t>
                </a:r>
                <a:r>
                  <a:rPr lang="es-E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G(</a:t>
                </a:r>
                <a:r>
                  <a:rPr lang="es-E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I(</a:t>
                </a:r>
                <a:r>
                  <a:rPr lang="es-E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dirty="0"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dirty="0">
                    <a:latin typeface="Times New Roman" panose="02020603050405020304" pitchFamily="18" charset="0"/>
                    <a:cs typeface="Times New Roman" pitchFamily="18" charset="0"/>
                  </a:rPr>
                  <a:t>Where * is the convolution operation in x and y, and </a:t>
                </a:r>
              </a:p>
              <a:p>
                <a:pPr algn="ctr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)/2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32759DF-943B-4F9D-BAB6-3E65BC8AF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963" y="1070265"/>
                <a:ext cx="7022237" cy="5787733"/>
              </a:xfrm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087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2205</TotalTime>
  <Words>2547</Words>
  <Application>Microsoft Office PowerPoint</Application>
  <PresentationFormat>On-screen Show (4:3)</PresentationFormat>
  <Paragraphs>273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Times New Roman</vt:lpstr>
      <vt:lpstr>Trebuchet MS</vt:lpstr>
      <vt:lpstr>Wingdings</vt:lpstr>
      <vt:lpstr>Wingdings 3</vt:lpstr>
      <vt:lpstr>Facet</vt:lpstr>
      <vt:lpstr>JAWAHARLAL NEHRU TECHNOLOGICAL UNIVERSITY KAKINADA UNIVERSITY COLLEGE OF ENGINEERING  VIZIANAGARAM DEPARTMENT OF ELECTRONICS AND COMMUNICATION ENGINEERING(E.C.E)</vt:lpstr>
      <vt:lpstr>PowerPoint Presentation</vt:lpstr>
      <vt:lpstr>Motivation</vt:lpstr>
      <vt:lpstr>Computer Vision</vt:lpstr>
      <vt:lpstr>Keypoints and its Significance:</vt:lpstr>
      <vt:lpstr>SIFT </vt:lpstr>
      <vt:lpstr>SIFT FLOWCHART</vt:lpstr>
      <vt:lpstr>Scale-space extrema detection : </vt:lpstr>
      <vt:lpstr>Constructing a Scale Space: </vt:lpstr>
      <vt:lpstr>Constructing a Scale Space: </vt:lpstr>
      <vt:lpstr>DoG Approximation: </vt:lpstr>
      <vt:lpstr>DoG Approximation: </vt:lpstr>
      <vt:lpstr>Why DoG is used? </vt:lpstr>
      <vt:lpstr>Finding Keypoints: </vt:lpstr>
      <vt:lpstr>Finding Keypoints: </vt:lpstr>
      <vt:lpstr>Keypoint Localization : </vt:lpstr>
      <vt:lpstr>Locate Keypoints: </vt:lpstr>
      <vt:lpstr>Get Rid of Bad Keypoints: </vt:lpstr>
      <vt:lpstr>Get Rid of Bad Keypoints: </vt:lpstr>
      <vt:lpstr>Orientation Assignment :  </vt:lpstr>
      <vt:lpstr>Assigning Orientation to  Keypoints :</vt:lpstr>
      <vt:lpstr>Keypoint descriptor :  </vt:lpstr>
      <vt:lpstr>Keypoint descriptor 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Scope</vt:lpstr>
      <vt:lpstr>Conclusion And Future Scope 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JAWAHARLAL NEHRU TECHNOLOGICAL UNIVERSITY KAKINADA UNIVERSITY COLLEGE OF ENGINEERING  VIZIANAGARAM DEPARTMENT OF ELECTRONICS AND COMMUNICATION ENGINEERING(E.C.E)</dc:title>
  <dc:creator>SAITEJA</dc:creator>
  <cp:lastModifiedBy>Guru Raja</cp:lastModifiedBy>
  <cp:revision>237</cp:revision>
  <dcterms:created xsi:type="dcterms:W3CDTF">2020-01-02T13:26:34Z</dcterms:created>
  <dcterms:modified xsi:type="dcterms:W3CDTF">2021-07-18T09:26:39Z</dcterms:modified>
</cp:coreProperties>
</file>