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3" r:id="rId5"/>
    <p:sldId id="272" r:id="rId6"/>
    <p:sldId id="259" r:id="rId7"/>
    <p:sldId id="260" r:id="rId8"/>
    <p:sldId id="273"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2" d="100"/>
          <a:sy n="82" d="100"/>
        </p:scale>
        <p:origin x="7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672B23-E84B-4217-91B6-177D68C5AD39}"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2C5D4-6BAB-42F1-B1DF-7B824ED6C61C}" type="slidenum">
              <a:rPr lang="en-IN" smtClean="0"/>
              <a:t>‹#›</a:t>
            </a:fld>
            <a:endParaRPr lang="en-IN"/>
          </a:p>
        </p:txBody>
      </p:sp>
    </p:spTree>
    <p:extLst>
      <p:ext uri="{BB962C8B-B14F-4D97-AF65-F5344CB8AC3E}">
        <p14:creationId xmlns:p14="http://schemas.microsoft.com/office/powerpoint/2010/main" val="3426827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672B23-E84B-4217-91B6-177D68C5AD39}"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2C5D4-6BAB-42F1-B1DF-7B824ED6C61C}" type="slidenum">
              <a:rPr lang="en-IN" smtClean="0"/>
              <a:t>‹#›</a:t>
            </a:fld>
            <a:endParaRPr lang="en-IN"/>
          </a:p>
        </p:txBody>
      </p:sp>
    </p:spTree>
    <p:extLst>
      <p:ext uri="{BB962C8B-B14F-4D97-AF65-F5344CB8AC3E}">
        <p14:creationId xmlns:p14="http://schemas.microsoft.com/office/powerpoint/2010/main" val="119310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672B23-E84B-4217-91B6-177D68C5AD39}"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2C5D4-6BAB-42F1-B1DF-7B824ED6C61C}" type="slidenum">
              <a:rPr lang="en-IN" smtClean="0"/>
              <a:t>‹#›</a:t>
            </a:fld>
            <a:endParaRPr lang="en-IN"/>
          </a:p>
        </p:txBody>
      </p:sp>
    </p:spTree>
    <p:extLst>
      <p:ext uri="{BB962C8B-B14F-4D97-AF65-F5344CB8AC3E}">
        <p14:creationId xmlns:p14="http://schemas.microsoft.com/office/powerpoint/2010/main" val="3784077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672B23-E84B-4217-91B6-177D68C5AD39}"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2C5D4-6BAB-42F1-B1DF-7B824ED6C61C}"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6563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672B23-E84B-4217-91B6-177D68C5AD39}"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2C5D4-6BAB-42F1-B1DF-7B824ED6C61C}" type="slidenum">
              <a:rPr lang="en-IN" smtClean="0"/>
              <a:t>‹#›</a:t>
            </a:fld>
            <a:endParaRPr lang="en-IN"/>
          </a:p>
        </p:txBody>
      </p:sp>
    </p:spTree>
    <p:extLst>
      <p:ext uri="{BB962C8B-B14F-4D97-AF65-F5344CB8AC3E}">
        <p14:creationId xmlns:p14="http://schemas.microsoft.com/office/powerpoint/2010/main" val="1208809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672B23-E84B-4217-91B6-177D68C5AD39}"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32C5D4-6BAB-42F1-B1DF-7B824ED6C61C}" type="slidenum">
              <a:rPr lang="en-IN" smtClean="0"/>
              <a:t>‹#›</a:t>
            </a:fld>
            <a:endParaRPr lang="en-IN"/>
          </a:p>
        </p:txBody>
      </p:sp>
    </p:spTree>
    <p:extLst>
      <p:ext uri="{BB962C8B-B14F-4D97-AF65-F5344CB8AC3E}">
        <p14:creationId xmlns:p14="http://schemas.microsoft.com/office/powerpoint/2010/main" val="2010376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672B23-E84B-4217-91B6-177D68C5AD39}"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32C5D4-6BAB-42F1-B1DF-7B824ED6C61C}" type="slidenum">
              <a:rPr lang="en-IN" smtClean="0"/>
              <a:t>‹#›</a:t>
            </a:fld>
            <a:endParaRPr lang="en-IN"/>
          </a:p>
        </p:txBody>
      </p:sp>
    </p:spTree>
    <p:extLst>
      <p:ext uri="{BB962C8B-B14F-4D97-AF65-F5344CB8AC3E}">
        <p14:creationId xmlns:p14="http://schemas.microsoft.com/office/powerpoint/2010/main" val="3018190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72B23-E84B-4217-91B6-177D68C5AD39}"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2C5D4-6BAB-42F1-B1DF-7B824ED6C61C}" type="slidenum">
              <a:rPr lang="en-IN" smtClean="0"/>
              <a:t>‹#›</a:t>
            </a:fld>
            <a:endParaRPr lang="en-IN"/>
          </a:p>
        </p:txBody>
      </p:sp>
    </p:spTree>
    <p:extLst>
      <p:ext uri="{BB962C8B-B14F-4D97-AF65-F5344CB8AC3E}">
        <p14:creationId xmlns:p14="http://schemas.microsoft.com/office/powerpoint/2010/main" val="1846183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72B23-E84B-4217-91B6-177D68C5AD39}"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2C5D4-6BAB-42F1-B1DF-7B824ED6C61C}" type="slidenum">
              <a:rPr lang="en-IN" smtClean="0"/>
              <a:t>‹#›</a:t>
            </a:fld>
            <a:endParaRPr lang="en-IN"/>
          </a:p>
        </p:txBody>
      </p:sp>
    </p:spTree>
    <p:extLst>
      <p:ext uri="{BB962C8B-B14F-4D97-AF65-F5344CB8AC3E}">
        <p14:creationId xmlns:p14="http://schemas.microsoft.com/office/powerpoint/2010/main" val="1484796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72B23-E84B-4217-91B6-177D68C5AD39}"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2C5D4-6BAB-42F1-B1DF-7B824ED6C61C}" type="slidenum">
              <a:rPr lang="en-IN" smtClean="0"/>
              <a:t>‹#›</a:t>
            </a:fld>
            <a:endParaRPr lang="en-IN"/>
          </a:p>
        </p:txBody>
      </p:sp>
    </p:spTree>
    <p:extLst>
      <p:ext uri="{BB962C8B-B14F-4D97-AF65-F5344CB8AC3E}">
        <p14:creationId xmlns:p14="http://schemas.microsoft.com/office/powerpoint/2010/main" val="195630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672B23-E84B-4217-91B6-177D68C5AD39}"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2C5D4-6BAB-42F1-B1DF-7B824ED6C61C}" type="slidenum">
              <a:rPr lang="en-IN" smtClean="0"/>
              <a:t>‹#›</a:t>
            </a:fld>
            <a:endParaRPr lang="en-IN"/>
          </a:p>
        </p:txBody>
      </p:sp>
    </p:spTree>
    <p:extLst>
      <p:ext uri="{BB962C8B-B14F-4D97-AF65-F5344CB8AC3E}">
        <p14:creationId xmlns:p14="http://schemas.microsoft.com/office/powerpoint/2010/main" val="276027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672B23-E84B-4217-91B6-177D68C5AD39}"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2C5D4-6BAB-42F1-B1DF-7B824ED6C61C}" type="slidenum">
              <a:rPr lang="en-IN" smtClean="0"/>
              <a:t>‹#›</a:t>
            </a:fld>
            <a:endParaRPr lang="en-IN"/>
          </a:p>
        </p:txBody>
      </p:sp>
    </p:spTree>
    <p:extLst>
      <p:ext uri="{BB962C8B-B14F-4D97-AF65-F5344CB8AC3E}">
        <p14:creationId xmlns:p14="http://schemas.microsoft.com/office/powerpoint/2010/main" val="74555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672B23-E84B-4217-91B6-177D68C5AD39}" type="datetimeFigureOut">
              <a:rPr lang="en-IN" smtClean="0"/>
              <a:t>08-06-2021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32C5D4-6BAB-42F1-B1DF-7B824ED6C61C}" type="slidenum">
              <a:rPr lang="en-IN" smtClean="0"/>
              <a:t>‹#›</a:t>
            </a:fld>
            <a:endParaRPr lang="en-IN"/>
          </a:p>
        </p:txBody>
      </p:sp>
    </p:spTree>
    <p:extLst>
      <p:ext uri="{BB962C8B-B14F-4D97-AF65-F5344CB8AC3E}">
        <p14:creationId xmlns:p14="http://schemas.microsoft.com/office/powerpoint/2010/main" val="2540347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672B23-E84B-4217-91B6-177D68C5AD39}"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32C5D4-6BAB-42F1-B1DF-7B824ED6C61C}" type="slidenum">
              <a:rPr lang="en-IN" smtClean="0"/>
              <a:t>‹#›</a:t>
            </a:fld>
            <a:endParaRPr lang="en-IN"/>
          </a:p>
        </p:txBody>
      </p:sp>
    </p:spTree>
    <p:extLst>
      <p:ext uri="{BB962C8B-B14F-4D97-AF65-F5344CB8AC3E}">
        <p14:creationId xmlns:p14="http://schemas.microsoft.com/office/powerpoint/2010/main" val="388495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72B23-E84B-4217-91B6-177D68C5AD39}" type="datetimeFigureOut">
              <a:rPr lang="en-IN" smtClean="0"/>
              <a:t>08-06-2021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32C5D4-6BAB-42F1-B1DF-7B824ED6C61C}" type="slidenum">
              <a:rPr lang="en-IN" smtClean="0"/>
              <a:t>‹#›</a:t>
            </a:fld>
            <a:endParaRPr lang="en-IN"/>
          </a:p>
        </p:txBody>
      </p:sp>
    </p:spTree>
    <p:extLst>
      <p:ext uri="{BB962C8B-B14F-4D97-AF65-F5344CB8AC3E}">
        <p14:creationId xmlns:p14="http://schemas.microsoft.com/office/powerpoint/2010/main" val="2769074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672B23-E84B-4217-91B6-177D68C5AD39}"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2C5D4-6BAB-42F1-B1DF-7B824ED6C61C}" type="slidenum">
              <a:rPr lang="en-IN" smtClean="0"/>
              <a:t>‹#›</a:t>
            </a:fld>
            <a:endParaRPr lang="en-IN"/>
          </a:p>
        </p:txBody>
      </p:sp>
    </p:spTree>
    <p:extLst>
      <p:ext uri="{BB962C8B-B14F-4D97-AF65-F5344CB8AC3E}">
        <p14:creationId xmlns:p14="http://schemas.microsoft.com/office/powerpoint/2010/main" val="8123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672B23-E84B-4217-91B6-177D68C5AD39}"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2C5D4-6BAB-42F1-B1DF-7B824ED6C61C}" type="slidenum">
              <a:rPr lang="en-IN" smtClean="0"/>
              <a:t>‹#›</a:t>
            </a:fld>
            <a:endParaRPr lang="en-IN"/>
          </a:p>
        </p:txBody>
      </p:sp>
    </p:spTree>
    <p:extLst>
      <p:ext uri="{BB962C8B-B14F-4D97-AF65-F5344CB8AC3E}">
        <p14:creationId xmlns:p14="http://schemas.microsoft.com/office/powerpoint/2010/main" val="140920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8672B23-E84B-4217-91B6-177D68C5AD39}" type="datetimeFigureOut">
              <a:rPr lang="en-IN" smtClean="0"/>
              <a:t>08-06-2021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A32C5D4-6BAB-42F1-B1DF-7B824ED6C61C}" type="slidenum">
              <a:rPr lang="en-IN" smtClean="0"/>
              <a:t>‹#›</a:t>
            </a:fld>
            <a:endParaRPr lang="en-IN"/>
          </a:p>
        </p:txBody>
      </p:sp>
    </p:spTree>
    <p:extLst>
      <p:ext uri="{BB962C8B-B14F-4D97-AF65-F5344CB8AC3E}">
        <p14:creationId xmlns:p14="http://schemas.microsoft.com/office/powerpoint/2010/main" val="254375670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43A8C-357D-484E-B0AA-5E84D6936A0E}"/>
              </a:ext>
            </a:extLst>
          </p:cNvPr>
          <p:cNvSpPr>
            <a:spLocks noGrp="1"/>
          </p:cNvSpPr>
          <p:nvPr>
            <p:ph type="ctrTitle"/>
          </p:nvPr>
        </p:nvSpPr>
        <p:spPr>
          <a:xfrm>
            <a:off x="1473330" y="2366700"/>
            <a:ext cx="9440034" cy="1828801"/>
          </a:xfrm>
        </p:spPr>
        <p:txBody>
          <a:bodyPr anchor="ctr"/>
          <a:lstStyle/>
          <a:p>
            <a:r>
              <a:rPr lang="en-US" dirty="0"/>
              <a:t>Implementation of Vision for Robots on FPGA</a:t>
            </a:r>
            <a:endParaRPr lang="en-IN" dirty="0"/>
          </a:p>
        </p:txBody>
      </p:sp>
    </p:spTree>
    <p:extLst>
      <p:ext uri="{BB962C8B-B14F-4D97-AF65-F5344CB8AC3E}">
        <p14:creationId xmlns:p14="http://schemas.microsoft.com/office/powerpoint/2010/main" val="124248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757A4-AB87-4B46-970A-482CDCB11063}"/>
              </a:ext>
            </a:extLst>
          </p:cNvPr>
          <p:cNvSpPr>
            <a:spLocks noGrp="1"/>
          </p:cNvSpPr>
          <p:nvPr>
            <p:ph idx="1"/>
          </p:nvPr>
        </p:nvSpPr>
        <p:spPr>
          <a:xfrm>
            <a:off x="93306" y="332859"/>
            <a:ext cx="11840547" cy="6422504"/>
          </a:xfrm>
        </p:spPr>
        <p:txBody>
          <a:bodyPr>
            <a:normAutofit/>
          </a:bodyPr>
          <a:lstStyle/>
          <a:p>
            <a:pPr algn="just">
              <a:lnSpc>
                <a:spcPct val="150000"/>
              </a:lnSpc>
            </a:pPr>
            <a:r>
              <a:rPr lang="en-US" dirty="0"/>
              <a:t>Computer Vision is an important feature for Robots in many real time applications. Object detection, recognition and tracking can be done using this vision. The field of computer vision provides number of algorithms for object detection and recognition. Scale Invariant Feature Transform (SIFT) is an efficient feature detection algorithm. The Proposed work concentrates on implementation of SIFT algorithm using sophisticated hardware on a Field Programmable Gate Array (FPGA) using Xilinx Software.</a:t>
            </a:r>
          </a:p>
          <a:p>
            <a:pPr algn="just">
              <a:lnSpc>
                <a:spcPct val="150000"/>
              </a:lnSpc>
            </a:pPr>
            <a:r>
              <a:rPr lang="en-US" dirty="0"/>
              <a:t>The field of digital image processing refers to Processing digital images by means of a digital computer. Before 1960's, the size of a computer was as big as a room. Later due to the invention of transistors and introduction of Very Large Scale Integration (VLSI) technology has drastically changed the size and speed of a computer. The individual components of a computer like Control unit, Arithmetic and Logical Unit and memory can now be integrated on a single chip. Now the size of a computer is as small as our palm. This gives us a good scope in utilization of these small computers in robots for performing digital image processing in real time environment.</a:t>
            </a:r>
            <a:endParaRPr lang="en-IN" dirty="0"/>
          </a:p>
        </p:txBody>
      </p:sp>
    </p:spTree>
    <p:extLst>
      <p:ext uri="{BB962C8B-B14F-4D97-AF65-F5344CB8AC3E}">
        <p14:creationId xmlns:p14="http://schemas.microsoft.com/office/powerpoint/2010/main" val="244246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757A4-AB87-4B46-970A-482CDCB11063}"/>
              </a:ext>
            </a:extLst>
          </p:cNvPr>
          <p:cNvSpPr>
            <a:spLocks noGrp="1"/>
          </p:cNvSpPr>
          <p:nvPr>
            <p:ph idx="1"/>
          </p:nvPr>
        </p:nvSpPr>
        <p:spPr>
          <a:xfrm>
            <a:off x="329379" y="217748"/>
            <a:ext cx="11533242" cy="6422504"/>
          </a:xfrm>
        </p:spPr>
        <p:txBody>
          <a:bodyPr>
            <a:normAutofit/>
          </a:bodyPr>
          <a:lstStyle/>
          <a:p>
            <a:pPr algn="just">
              <a:lnSpc>
                <a:spcPct val="150000"/>
              </a:lnSpc>
            </a:pPr>
            <a:r>
              <a:rPr lang="en-US" dirty="0"/>
              <a:t>Feature based image matching is a key task in many computer vision applications like object recognition. SIFT Proposed by David Lowe is one of the best feature recognition algorithm. The interesting points of any object in an image are extracted using feature description. This feature description extracted from a training image is then used to identify the object in a test image. The features extracted from the training image must be detectable even under changes in image scale, noise and illumination. Such points usually lie at object edges i.e. on high contrast regions. SIFT feature descriptor is invariant to uniform scaling, orientation and partially invariant to illumination changes.</a:t>
            </a:r>
          </a:p>
          <a:p>
            <a:pPr algn="just">
              <a:lnSpc>
                <a:spcPct val="150000"/>
              </a:lnSpc>
            </a:pPr>
            <a:r>
              <a:rPr lang="en-US" dirty="0"/>
              <a:t>The first stage in SIFT is Scale Space peak selection which consists of selection of potential interest points which are identified by scanning the image over location and scale. Second stage includes localization of candidate keypoints and are eliminated if found to be unstable. The third stage identifies the dominant orientations for each keypoint. The final stage builds a local image descriptor for each keypoint based upon the image gradients in its local neighborhood.</a:t>
            </a:r>
            <a:endParaRPr lang="en-IN" dirty="0"/>
          </a:p>
        </p:txBody>
      </p:sp>
    </p:spTree>
    <p:extLst>
      <p:ext uri="{BB962C8B-B14F-4D97-AF65-F5344CB8AC3E}">
        <p14:creationId xmlns:p14="http://schemas.microsoft.com/office/powerpoint/2010/main" val="214689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ift-feat">
            <a:extLst>
              <a:ext uri="{FF2B5EF4-FFF2-40B4-BE49-F238E27FC236}">
                <a16:creationId xmlns:a16="http://schemas.microsoft.com/office/drawing/2014/main" id="{3F167816-D432-444F-BD52-2F4CC6616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979" y="1282360"/>
            <a:ext cx="9912784" cy="4773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a16="http://schemas.microsoft.com/office/drawing/2014/main" id="{7EBEDFF2-13B2-4F00-AAFB-3F05AA3C8CCD}"/>
              </a:ext>
            </a:extLst>
          </p:cNvPr>
          <p:cNvSpPr txBox="1">
            <a:spLocks/>
          </p:cNvSpPr>
          <p:nvPr/>
        </p:nvSpPr>
        <p:spPr>
          <a:xfrm>
            <a:off x="329379" y="217748"/>
            <a:ext cx="11533242" cy="67799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lnSpc>
                <a:spcPct val="150000"/>
              </a:lnSpc>
              <a:buNone/>
            </a:pPr>
            <a:r>
              <a:rPr lang="en-US" b="1" u="sng" dirty="0"/>
              <a:t>Scale Invariant Feature Transform</a:t>
            </a:r>
            <a:endParaRPr lang="en-IN" u="sng" dirty="0"/>
          </a:p>
        </p:txBody>
      </p:sp>
    </p:spTree>
    <p:extLst>
      <p:ext uri="{BB962C8B-B14F-4D97-AF65-F5344CB8AC3E}">
        <p14:creationId xmlns:p14="http://schemas.microsoft.com/office/powerpoint/2010/main" val="841450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C0B2AB-FFC8-4D4A-8AFA-B5E07EC20523}"/>
              </a:ext>
            </a:extLst>
          </p:cNvPr>
          <p:cNvPicPr>
            <a:picLocks noChangeAspect="1"/>
          </p:cNvPicPr>
          <p:nvPr/>
        </p:nvPicPr>
        <p:blipFill rotWithShape="1">
          <a:blip r:embed="rId2">
            <a:extLst>
              <a:ext uri="{28A0092B-C50C-407E-A947-70E740481C1C}">
                <a14:useLocalDpi xmlns:a14="http://schemas.microsoft.com/office/drawing/2010/main" val="0"/>
              </a:ext>
            </a:extLst>
          </a:blip>
          <a:srcRect l="34211" t="45147" r="27370" b="13975"/>
          <a:stretch/>
        </p:blipFill>
        <p:spPr>
          <a:xfrm>
            <a:off x="578498" y="923731"/>
            <a:ext cx="4786603" cy="5010538"/>
          </a:xfrm>
          <a:prstGeom prst="rect">
            <a:avLst/>
          </a:prstGeom>
        </p:spPr>
      </p:pic>
      <p:pic>
        <p:nvPicPr>
          <p:cNvPr id="7" name="Picture 6">
            <a:extLst>
              <a:ext uri="{FF2B5EF4-FFF2-40B4-BE49-F238E27FC236}">
                <a16:creationId xmlns:a16="http://schemas.microsoft.com/office/drawing/2014/main" id="{CA7F04F3-6EEE-4F12-BE27-F647F8F926F8}"/>
              </a:ext>
            </a:extLst>
          </p:cNvPr>
          <p:cNvPicPr>
            <a:picLocks noChangeAspect="1"/>
          </p:cNvPicPr>
          <p:nvPr/>
        </p:nvPicPr>
        <p:blipFill rotWithShape="1">
          <a:blip r:embed="rId3">
            <a:extLst>
              <a:ext uri="{28A0092B-C50C-407E-A947-70E740481C1C}">
                <a14:useLocalDpi xmlns:a14="http://schemas.microsoft.com/office/drawing/2010/main" val="0"/>
              </a:ext>
            </a:extLst>
          </a:blip>
          <a:srcRect l="36791" t="28952" r="27952" b="28807"/>
          <a:stretch/>
        </p:blipFill>
        <p:spPr>
          <a:xfrm>
            <a:off x="6369698" y="923731"/>
            <a:ext cx="4883020" cy="5010538"/>
          </a:xfrm>
          <a:prstGeom prst="rect">
            <a:avLst/>
          </a:prstGeom>
        </p:spPr>
      </p:pic>
    </p:spTree>
    <p:extLst>
      <p:ext uri="{BB962C8B-B14F-4D97-AF65-F5344CB8AC3E}">
        <p14:creationId xmlns:p14="http://schemas.microsoft.com/office/powerpoint/2010/main" val="756550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757A4-AB87-4B46-970A-482CDCB11063}"/>
              </a:ext>
            </a:extLst>
          </p:cNvPr>
          <p:cNvSpPr>
            <a:spLocks noGrp="1"/>
          </p:cNvSpPr>
          <p:nvPr>
            <p:ph idx="1"/>
          </p:nvPr>
        </p:nvSpPr>
        <p:spPr>
          <a:xfrm>
            <a:off x="329379" y="217748"/>
            <a:ext cx="11533242" cy="6422504"/>
          </a:xfrm>
        </p:spPr>
        <p:txBody>
          <a:bodyPr>
            <a:normAutofit/>
          </a:bodyPr>
          <a:lstStyle/>
          <a:p>
            <a:pPr algn="just">
              <a:lnSpc>
                <a:spcPct val="150000"/>
              </a:lnSpc>
            </a:pPr>
            <a:r>
              <a:rPr lang="en-US" dirty="0"/>
              <a:t>Robots in real time need to capture picture using a digital camera. The captured image is to be processed using an onboard computer. This process identifies the features of the image by comparing with the images existing in the database. This robot then rakes a necessary action based on the output from the image processing section. For detection of features in a image, SIFT algorithm is used. The day to day improvement in VLSI technology helps in building more efficient hardware processing units for our daily computational purposes. In our research, we will design and implement an efficient hardware on FPGA to run SIFT algorithm. The same concept can be further implemented for modified SIFT algorithm also for video processing. The coding for hardware implementation will be done in Very High Speed Integrated Circuit Hardware Description Language (VHDL) on Xilinx Integrated Software Environment(ISE).</a:t>
            </a:r>
            <a:endParaRPr lang="en-IN" dirty="0"/>
          </a:p>
        </p:txBody>
      </p:sp>
    </p:spTree>
    <p:extLst>
      <p:ext uri="{BB962C8B-B14F-4D97-AF65-F5344CB8AC3E}">
        <p14:creationId xmlns:p14="http://schemas.microsoft.com/office/powerpoint/2010/main" val="4144650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1780-AD20-489C-A1A1-1F329D0205BE}"/>
              </a:ext>
            </a:extLst>
          </p:cNvPr>
          <p:cNvSpPr>
            <a:spLocks noGrp="1"/>
          </p:cNvSpPr>
          <p:nvPr>
            <p:ph type="title"/>
          </p:nvPr>
        </p:nvSpPr>
        <p:spPr>
          <a:xfrm>
            <a:off x="764505" y="0"/>
            <a:ext cx="10353762" cy="970450"/>
          </a:xfrm>
        </p:spPr>
        <p:txBody>
          <a:bodyPr/>
          <a:lstStyle/>
          <a:p>
            <a:r>
              <a:rPr lang="en-IN" dirty="0"/>
              <a:t>References</a:t>
            </a:r>
          </a:p>
        </p:txBody>
      </p:sp>
      <p:sp>
        <p:nvSpPr>
          <p:cNvPr id="3" name="Content Placeholder 2">
            <a:extLst>
              <a:ext uri="{FF2B5EF4-FFF2-40B4-BE49-F238E27FC236}">
                <a16:creationId xmlns:a16="http://schemas.microsoft.com/office/drawing/2014/main" id="{E2A206DE-5B36-4980-9B95-3181EBF66E4D}"/>
              </a:ext>
            </a:extLst>
          </p:cNvPr>
          <p:cNvSpPr>
            <a:spLocks noGrp="1"/>
          </p:cNvSpPr>
          <p:nvPr>
            <p:ph idx="1"/>
          </p:nvPr>
        </p:nvSpPr>
        <p:spPr>
          <a:xfrm>
            <a:off x="177282" y="765110"/>
            <a:ext cx="11868538" cy="6008914"/>
          </a:xfrm>
        </p:spPr>
        <p:txBody>
          <a:bodyPr>
            <a:normAutofit fontScale="70000" lnSpcReduction="20000"/>
          </a:bodyPr>
          <a:lstStyle/>
          <a:p>
            <a:pPr>
              <a:lnSpc>
                <a:spcPct val="170000"/>
              </a:lnSpc>
            </a:pPr>
            <a:r>
              <a:rPr lang="en-IN" dirty="0"/>
              <a:t>[1]. Lifan Yao, Hao Feng, Yiqun Zhu, </a:t>
            </a:r>
            <a:r>
              <a:rPr lang="en-IN" dirty="0" err="1"/>
              <a:t>Zhiguo</a:t>
            </a:r>
            <a:r>
              <a:rPr lang="en-IN" dirty="0"/>
              <a:t> Jiang, </a:t>
            </a:r>
            <a:r>
              <a:rPr lang="en-IN" dirty="0" err="1"/>
              <a:t>Danpei</a:t>
            </a:r>
            <a:r>
              <a:rPr lang="en-IN" dirty="0"/>
              <a:t> Zhao, and </a:t>
            </a:r>
            <a:r>
              <a:rPr lang="en-IN" dirty="0" err="1"/>
              <a:t>Wenquan</a:t>
            </a:r>
            <a:r>
              <a:rPr lang="en-IN" dirty="0"/>
              <a:t> Feng - “An architecture of optimised SIFT Feature Detection for an FPGA Implementation of an Image Matcher”, IEEE FPT, pp. 30-37, 2009.</a:t>
            </a:r>
          </a:p>
          <a:p>
            <a:pPr>
              <a:lnSpc>
                <a:spcPct val="170000"/>
              </a:lnSpc>
            </a:pPr>
            <a:r>
              <a:rPr lang="en-IN" dirty="0"/>
              <a:t>[2]. </a:t>
            </a:r>
            <a:r>
              <a:rPr lang="en-IN" dirty="0" err="1"/>
              <a:t>Vanderlei</a:t>
            </a:r>
            <a:r>
              <a:rPr lang="en-IN" dirty="0"/>
              <a:t> </a:t>
            </a:r>
            <a:r>
              <a:rPr lang="en-IN" dirty="0" err="1"/>
              <a:t>Bonato</a:t>
            </a:r>
            <a:r>
              <a:rPr lang="en-IN" dirty="0"/>
              <a:t>, Eduardo Marques and </a:t>
            </a:r>
            <a:r>
              <a:rPr lang="en-IN" dirty="0" err="1"/>
              <a:t>Gearge</a:t>
            </a:r>
            <a:r>
              <a:rPr lang="en-IN" dirty="0"/>
              <a:t> A. </a:t>
            </a:r>
            <a:r>
              <a:rPr lang="en-IN" dirty="0" err="1"/>
              <a:t>Constantinides</a:t>
            </a:r>
            <a:r>
              <a:rPr lang="en-IN" dirty="0"/>
              <a:t> “A Parallel Hardware Architecture for Scale and Rotation Invariant Feature Detection”, IEEE Transactions on Circuits and Systems for Video Technology. (Vol.1 8-No12), pp.1-11,2008.</a:t>
            </a:r>
          </a:p>
          <a:p>
            <a:pPr>
              <a:lnSpc>
                <a:spcPct val="170000"/>
              </a:lnSpc>
            </a:pPr>
            <a:r>
              <a:rPr lang="en-IN" dirty="0"/>
              <a:t>[3]. Ana </a:t>
            </a:r>
            <a:r>
              <a:rPr lang="en-IN" dirty="0" err="1"/>
              <a:t>Brandusa</a:t>
            </a:r>
            <a:r>
              <a:rPr lang="en-IN" dirty="0"/>
              <a:t> Pavel and </a:t>
            </a:r>
            <a:r>
              <a:rPr lang="en-IN" dirty="0" err="1"/>
              <a:t>Catalin</a:t>
            </a:r>
            <a:r>
              <a:rPr lang="en-IN" dirty="0"/>
              <a:t> </a:t>
            </a:r>
            <a:r>
              <a:rPr lang="en-IN" dirty="0" err="1"/>
              <a:t>Buiu</a:t>
            </a:r>
            <a:r>
              <a:rPr lang="en-IN" dirty="0"/>
              <a:t> - “Development of an embedded Artificial Vision System for an Autonomous robot”-International Journal of Innovative Computing Information and Control, Volume-7 Number-2 Issue-11 February 2011 pp.745-762, 2011.</a:t>
            </a:r>
          </a:p>
          <a:p>
            <a:pPr>
              <a:lnSpc>
                <a:spcPct val="170000"/>
              </a:lnSpc>
            </a:pPr>
            <a:r>
              <a:rPr lang="en-IN" dirty="0"/>
              <a:t>[4]. David G. Lowe - “Distinctive Image Features from Scale-Invariant </a:t>
            </a:r>
            <a:r>
              <a:rPr lang="en-IN" dirty="0" err="1"/>
              <a:t>Keypoints</a:t>
            </a:r>
            <a:r>
              <a:rPr lang="en-IN" dirty="0"/>
              <a:t>”-International Journal of Computer Vision,2004.</a:t>
            </a:r>
          </a:p>
          <a:p>
            <a:pPr>
              <a:lnSpc>
                <a:spcPct val="170000"/>
              </a:lnSpc>
            </a:pPr>
            <a:r>
              <a:rPr lang="en-IN" dirty="0"/>
              <a:t>[5]. </a:t>
            </a:r>
            <a:r>
              <a:rPr lang="en-IN" dirty="0" err="1"/>
              <a:t>Sudipta</a:t>
            </a:r>
            <a:r>
              <a:rPr lang="en-IN" dirty="0"/>
              <a:t> N, Sinha, Jan-Michael Frahm, Mare </a:t>
            </a:r>
            <a:r>
              <a:rPr lang="en-IN" dirty="0" err="1"/>
              <a:t>Pollefeys</a:t>
            </a:r>
            <a:r>
              <a:rPr lang="en-IN" dirty="0"/>
              <a:t> and </a:t>
            </a:r>
            <a:r>
              <a:rPr lang="en-IN" dirty="0" err="1"/>
              <a:t>Yakup</a:t>
            </a:r>
            <a:r>
              <a:rPr lang="en-IN" dirty="0"/>
              <a:t> </a:t>
            </a:r>
            <a:r>
              <a:rPr lang="en-IN" dirty="0" err="1"/>
              <a:t>Genc</a:t>
            </a:r>
            <a:r>
              <a:rPr lang="en-IN" dirty="0"/>
              <a:t> - “Feature tracking and matching in Video using programmable graphics hardware”- Springer </a:t>
            </a:r>
            <a:r>
              <a:rPr lang="en-IN" dirty="0" err="1"/>
              <a:t>Veralag</a:t>
            </a:r>
            <a:r>
              <a:rPr lang="en-IN" dirty="0"/>
              <a:t> London Limited, Machine Vision and Apllications,2007.</a:t>
            </a:r>
          </a:p>
          <a:p>
            <a:pPr>
              <a:lnSpc>
                <a:spcPct val="170000"/>
              </a:lnSpc>
            </a:pPr>
            <a:r>
              <a:rPr lang="en-IN" dirty="0"/>
              <a:t>[6]. Kosuke Mizuno, Hiroki Noguchi, </a:t>
            </a:r>
            <a:r>
              <a:rPr lang="en-IN" dirty="0" err="1"/>
              <a:t>Guangji</a:t>
            </a:r>
            <a:r>
              <a:rPr lang="en-IN" dirty="0"/>
              <a:t> He, Yosuke </a:t>
            </a:r>
            <a:r>
              <a:rPr lang="en-IN" dirty="0" err="1"/>
              <a:t>Terachi</a:t>
            </a:r>
            <a:r>
              <a:rPr lang="en-IN" dirty="0"/>
              <a:t>, Tetsuya </a:t>
            </a:r>
            <a:r>
              <a:rPr lang="en-IN" dirty="0" err="1"/>
              <a:t>Kamino</a:t>
            </a:r>
            <a:r>
              <a:rPr lang="en-IN" dirty="0"/>
              <a:t>, Hiroshi Kawaguchi and Masahiko Yoshimoto - “Fast and Low memory bandwidth architecture of SIFT descriptor generation with scalability on speed and accuracy for VGA video”, IEEE International Conference on Field Programmable Logic and applications, pp.608-611, 2010.</a:t>
            </a:r>
          </a:p>
          <a:p>
            <a:pPr>
              <a:lnSpc>
                <a:spcPct val="170000"/>
              </a:lnSpc>
            </a:pPr>
            <a:r>
              <a:rPr lang="en-IN" dirty="0"/>
              <a:t>[7]. Lakshmana </a:t>
            </a:r>
            <a:r>
              <a:rPr lang="en-IN" dirty="0" err="1"/>
              <a:t>Kumar.A</a:t>
            </a:r>
            <a:r>
              <a:rPr lang="en-IN" dirty="0"/>
              <a:t>, </a:t>
            </a:r>
            <a:r>
              <a:rPr lang="en-IN" dirty="0" err="1"/>
              <a:t>Dr.R.Ganeshan</a:t>
            </a:r>
            <a:r>
              <a:rPr lang="en-IN" dirty="0"/>
              <a:t> “Improved navigation for visually challenged with high authentication using a modified algorithm”, International Journal of Advanced Research in Computer Science and Technology Vol.2 Issue Special 1, pp. 434-438, 2014.</a:t>
            </a:r>
          </a:p>
          <a:p>
            <a:pPr>
              <a:lnSpc>
                <a:spcPct val="170000"/>
              </a:lnSpc>
            </a:pPr>
            <a:r>
              <a:rPr lang="en-IN" dirty="0"/>
              <a:t>[8]. </a:t>
            </a:r>
            <a:r>
              <a:rPr lang="en-IN" dirty="0" err="1"/>
              <a:t>Valeriu</a:t>
            </a:r>
            <a:r>
              <a:rPr lang="en-IN" dirty="0"/>
              <a:t> </a:t>
            </a:r>
            <a:r>
              <a:rPr lang="en-IN" dirty="0" err="1"/>
              <a:t>Codreanu</a:t>
            </a:r>
            <a:r>
              <a:rPr lang="en-IN" dirty="0"/>
              <a:t>, Feng Dong, Baoquan Liu, Jos </a:t>
            </a:r>
            <a:r>
              <a:rPr lang="en-IN" dirty="0" err="1"/>
              <a:t>B.T.M.Roerdink</a:t>
            </a:r>
            <a:r>
              <a:rPr lang="en-IN" dirty="0"/>
              <a:t>, David Williams, Po Yang and Burhan Yasar - “GPU-ASIFT: A Fast Fully Affine- Invariant Feature Extraction Algorithm”, IEEE-2013.</a:t>
            </a:r>
          </a:p>
        </p:txBody>
      </p:sp>
    </p:spTree>
    <p:extLst>
      <p:ext uri="{BB962C8B-B14F-4D97-AF65-F5344CB8AC3E}">
        <p14:creationId xmlns:p14="http://schemas.microsoft.com/office/powerpoint/2010/main" val="1240151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C007906-199B-4AD9-BF51-2A50B401FB3E}"/>
              </a:ext>
            </a:extLst>
          </p:cNvPr>
          <p:cNvGraphicFramePr>
            <a:graphicFrameLocks noGrp="1"/>
          </p:cNvGraphicFramePr>
          <p:nvPr>
            <p:extLst>
              <p:ext uri="{D42A27DB-BD31-4B8C-83A1-F6EECF244321}">
                <p14:modId xmlns:p14="http://schemas.microsoft.com/office/powerpoint/2010/main" val="1342608416"/>
              </p:ext>
            </p:extLst>
          </p:nvPr>
        </p:nvGraphicFramePr>
        <p:xfrm>
          <a:off x="80862" y="1203649"/>
          <a:ext cx="12111138" cy="5015182"/>
        </p:xfrm>
        <a:graphic>
          <a:graphicData uri="http://schemas.openxmlformats.org/drawingml/2006/table">
            <a:tbl>
              <a:tblPr firstRow="1" bandRow="1">
                <a:effectLst>
                  <a:innerShdw blurRad="63500" dist="50800" dir="13500000">
                    <a:prstClr val="black">
                      <a:alpha val="50000"/>
                    </a:prstClr>
                  </a:innerShdw>
                  <a:reflection blurRad="6350" stA="52000" endA="300" endPos="35000" dir="5400000" sy="-100000" algn="bl" rotWithShape="0"/>
                </a:effectLst>
                <a:tableStyleId>{5C22544A-7EE6-4342-B048-85BDC9FD1C3A}</a:tableStyleId>
              </a:tblPr>
              <a:tblGrid>
                <a:gridCol w="5840966">
                  <a:extLst>
                    <a:ext uri="{9D8B030D-6E8A-4147-A177-3AD203B41FA5}">
                      <a16:colId xmlns:a16="http://schemas.microsoft.com/office/drawing/2014/main" val="2090139256"/>
                    </a:ext>
                  </a:extLst>
                </a:gridCol>
                <a:gridCol w="6270172">
                  <a:extLst>
                    <a:ext uri="{9D8B030D-6E8A-4147-A177-3AD203B41FA5}">
                      <a16:colId xmlns:a16="http://schemas.microsoft.com/office/drawing/2014/main" val="857648457"/>
                    </a:ext>
                  </a:extLst>
                </a:gridCol>
              </a:tblGrid>
              <a:tr h="5015182">
                <a:tc>
                  <a:txBody>
                    <a:bodyPr/>
                    <a:lstStyle/>
                    <a:p>
                      <a:pPr lvl="1">
                        <a:lnSpc>
                          <a:spcPct val="150000"/>
                        </a:lnSpc>
                      </a:pPr>
                      <a:r>
                        <a:rPr lang="en-IN" sz="2400" b="1" u="sng" dirty="0">
                          <a:latin typeface="+mj-lt"/>
                          <a:ea typeface="Open Sans" panose="020B0606030504020204" pitchFamily="34" charset="0"/>
                          <a:cs typeface="Open Sans" panose="020B0606030504020204" pitchFamily="34" charset="0"/>
                        </a:rPr>
                        <a:t>Project Students</a:t>
                      </a:r>
                    </a:p>
                    <a:p>
                      <a:pPr lvl="1" algn="l">
                        <a:lnSpc>
                          <a:spcPct val="150000"/>
                        </a:lnSpc>
                      </a:pPr>
                      <a:r>
                        <a:rPr lang="en-IN" sz="2400" b="0" dirty="0">
                          <a:latin typeface="+mj-lt"/>
                          <a:ea typeface="Open Sans" panose="020B0606030504020204" pitchFamily="34" charset="0"/>
                          <a:cs typeface="Open Sans" panose="020B0606030504020204" pitchFamily="34" charset="0"/>
                        </a:rPr>
                        <a:t>B. Gururaja – 17VV1A0407</a:t>
                      </a:r>
                    </a:p>
                    <a:p>
                      <a:pPr lvl="1" algn="l">
                        <a:lnSpc>
                          <a:spcPct val="150000"/>
                        </a:lnSpc>
                      </a:pPr>
                      <a:r>
                        <a:rPr lang="en-IN" sz="2400" b="0" dirty="0">
                          <a:latin typeface="+mj-lt"/>
                          <a:ea typeface="Open Sans" panose="020B0606030504020204" pitchFamily="34" charset="0"/>
                          <a:cs typeface="Open Sans" panose="020B0606030504020204" pitchFamily="34" charset="0"/>
                        </a:rPr>
                        <a:t>G. Krishna Rao – 18VV5A0465</a:t>
                      </a:r>
                    </a:p>
                    <a:p>
                      <a:pPr lvl="1" algn="l">
                        <a:lnSpc>
                          <a:spcPct val="150000"/>
                        </a:lnSpc>
                      </a:pPr>
                      <a:r>
                        <a:rPr lang="en-IN" sz="2400" b="0" dirty="0">
                          <a:latin typeface="+mj-lt"/>
                          <a:ea typeface="Open Sans" panose="020B0606030504020204" pitchFamily="34" charset="0"/>
                          <a:cs typeface="Open Sans" panose="020B0606030504020204" pitchFamily="34" charset="0"/>
                        </a:rPr>
                        <a:t>K. Eshwar Ajay – 17VV1A0423</a:t>
                      </a:r>
                    </a:p>
                    <a:p>
                      <a:pPr lvl="1" algn="l">
                        <a:lnSpc>
                          <a:spcPct val="150000"/>
                        </a:lnSpc>
                      </a:pPr>
                      <a:r>
                        <a:rPr lang="en-IN" sz="2400" b="0" dirty="0">
                          <a:latin typeface="+mj-lt"/>
                          <a:ea typeface="Open Sans" panose="020B0606030504020204" pitchFamily="34" charset="0"/>
                          <a:cs typeface="Open Sans" panose="020B0606030504020204" pitchFamily="34" charset="0"/>
                        </a:rPr>
                        <a:t>K. Sai Charan – 17VV1A0426</a:t>
                      </a:r>
                    </a:p>
                    <a:p>
                      <a:pPr lvl="1" algn="l">
                        <a:lnSpc>
                          <a:spcPct val="150000"/>
                        </a:lnSpc>
                      </a:pPr>
                      <a:r>
                        <a:rPr lang="en-IN" sz="2400" b="0" dirty="0">
                          <a:latin typeface="+mj-lt"/>
                          <a:ea typeface="Open Sans" panose="020B0606030504020204" pitchFamily="34" charset="0"/>
                          <a:cs typeface="Open Sans" panose="020B0606030504020204" pitchFamily="34" charset="0"/>
                        </a:rPr>
                        <a:t>Md. Shoaib Shariff – 17VV1A0433 </a:t>
                      </a:r>
                    </a:p>
                    <a:p>
                      <a:pPr>
                        <a:lnSpc>
                          <a:spcPct val="150000"/>
                        </a:lnSpc>
                      </a:pPr>
                      <a:endParaRPr lang="en-IN" sz="2400" b="0" dirty="0">
                        <a:latin typeface="+mj-lt"/>
                        <a:ea typeface="Open Sans" panose="020B0606030504020204" pitchFamily="34" charset="0"/>
                        <a:cs typeface="Open Sans" panose="020B0606030504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cell3D prstMaterial="dkEdge">
                      <a:bevel prst="relaxedInset"/>
                      <a:lightRig rig="flood" dir="t"/>
                    </a:cell3D>
                    <a:noFill/>
                  </a:tcPr>
                </a:tc>
                <a:tc>
                  <a:txBody>
                    <a:bodyPr/>
                    <a:lstStyle/>
                    <a:p>
                      <a:pPr lvl="5" algn="l">
                        <a:lnSpc>
                          <a:spcPct val="150000"/>
                        </a:lnSpc>
                      </a:pPr>
                      <a:r>
                        <a:rPr lang="en-IN" sz="2400" u="sng" dirty="0">
                          <a:latin typeface="+mj-lt"/>
                          <a:ea typeface="Open Sans" panose="020B0606030504020204" pitchFamily="34" charset="0"/>
                          <a:cs typeface="Open Sans" panose="020B0606030504020204" pitchFamily="34" charset="0"/>
                        </a:rPr>
                        <a:t>Project Guide</a:t>
                      </a:r>
                    </a:p>
                    <a:p>
                      <a:pPr lvl="5" algn="l">
                        <a:lnSpc>
                          <a:spcPct val="150000"/>
                        </a:lnSpc>
                      </a:pPr>
                      <a:r>
                        <a:rPr lang="en-US" sz="2400" b="0" dirty="0">
                          <a:latin typeface="+mj-lt"/>
                          <a:ea typeface="Open Sans" panose="020B0606030504020204" pitchFamily="34" charset="0"/>
                          <a:cs typeface="Open Sans" panose="020B0606030504020204" pitchFamily="34" charset="0"/>
                        </a:rPr>
                        <a:t>Dr.Ch. Srinivasa Rao</a:t>
                      </a:r>
                    </a:p>
                    <a:p>
                      <a:pPr lvl="5" algn="l">
                        <a:lnSpc>
                          <a:spcPct val="150000"/>
                        </a:lnSpc>
                      </a:pPr>
                      <a:r>
                        <a:rPr lang="en-US" sz="2400" b="0" dirty="0">
                          <a:latin typeface="+mj-lt"/>
                          <a:ea typeface="Open Sans" panose="020B0606030504020204" pitchFamily="34" charset="0"/>
                          <a:cs typeface="Open Sans" panose="020B0606030504020204" pitchFamily="34" charset="0"/>
                        </a:rPr>
                        <a:t>Professor</a:t>
                      </a:r>
                    </a:p>
                    <a:p>
                      <a:pPr lvl="5" algn="l">
                        <a:lnSpc>
                          <a:spcPct val="150000"/>
                        </a:lnSpc>
                      </a:pPr>
                      <a:r>
                        <a:rPr lang="en-US" sz="2400" b="0" dirty="0">
                          <a:latin typeface="+mj-lt"/>
                          <a:ea typeface="Open Sans" panose="020B0606030504020204" pitchFamily="34" charset="0"/>
                          <a:cs typeface="Open Sans" panose="020B0606030504020204" pitchFamily="34" charset="0"/>
                        </a:rPr>
                        <a:t>Department of ECE</a:t>
                      </a:r>
                    </a:p>
                    <a:p>
                      <a:endParaRPr lang="en-IN" sz="2400" dirty="0">
                        <a:latin typeface="+mj-lt"/>
                        <a:ea typeface="Open Sans" panose="020B0606030504020204" pitchFamily="34" charset="0"/>
                        <a:cs typeface="Open Sans" panose="020B0606030504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cell3D prstMaterial="dkEdge">
                      <a:bevel prst="relaxedInset"/>
                      <a:lightRig rig="flood" dir="t"/>
                    </a:cell3D>
                    <a:noFill/>
                  </a:tcPr>
                </a:tc>
                <a:extLst>
                  <a:ext uri="{0D108BD9-81ED-4DB2-BD59-A6C34878D82A}">
                    <a16:rowId xmlns:a16="http://schemas.microsoft.com/office/drawing/2014/main" val="2245844375"/>
                  </a:ext>
                </a:extLst>
              </a:tr>
            </a:tbl>
          </a:graphicData>
        </a:graphic>
      </p:graphicFrame>
    </p:spTree>
    <p:extLst>
      <p:ext uri="{BB962C8B-B14F-4D97-AF65-F5344CB8AC3E}">
        <p14:creationId xmlns:p14="http://schemas.microsoft.com/office/powerpoint/2010/main" val="51322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63B2-4697-4A17-9F57-E57356DE8F37}"/>
              </a:ext>
            </a:extLst>
          </p:cNvPr>
          <p:cNvSpPr>
            <a:spLocks noGrp="1"/>
          </p:cNvSpPr>
          <p:nvPr>
            <p:ph type="title"/>
          </p:nvPr>
        </p:nvSpPr>
        <p:spPr>
          <a:xfrm>
            <a:off x="801829" y="2635832"/>
            <a:ext cx="10353762" cy="970450"/>
          </a:xfrm>
        </p:spPr>
        <p:txBody>
          <a:bodyPr/>
          <a:lstStyle/>
          <a:p>
            <a:r>
              <a:rPr lang="en-IN" dirty="0"/>
              <a:t>THANK YOU</a:t>
            </a:r>
          </a:p>
        </p:txBody>
      </p:sp>
    </p:spTree>
    <p:extLst>
      <p:ext uri="{BB962C8B-B14F-4D97-AF65-F5344CB8AC3E}">
        <p14:creationId xmlns:p14="http://schemas.microsoft.com/office/powerpoint/2010/main" val="3004778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196</TotalTime>
  <Words>975</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Calisto MT</vt:lpstr>
      <vt:lpstr>Open Sans</vt:lpstr>
      <vt:lpstr>Trebuchet MS</vt:lpstr>
      <vt:lpstr>Wingdings 2</vt:lpstr>
      <vt:lpstr>Slate</vt:lpstr>
      <vt:lpstr>Implementation of Vision for Robots on FPGA</vt:lpstr>
      <vt:lpstr>PowerPoint Presentation</vt:lpstr>
      <vt:lpstr>PowerPoint Presentation</vt:lpstr>
      <vt:lpstr>PowerPoint Presentation</vt:lpstr>
      <vt:lpstr>PowerPoint Presentation</vt:lpstr>
      <vt:lpstr>PowerPoint Presentation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Vision for Robots on FPGA</dc:title>
  <dc:creator>Guru Raja</dc:creator>
  <cp:lastModifiedBy>Guru Raja</cp:lastModifiedBy>
  <cp:revision>10</cp:revision>
  <dcterms:created xsi:type="dcterms:W3CDTF">2021-05-31T03:59:34Z</dcterms:created>
  <dcterms:modified xsi:type="dcterms:W3CDTF">2021-06-08T08:58:17Z</dcterms:modified>
</cp:coreProperties>
</file>