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8023-6F08-1F98-62F8-3824F129C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278A31-5497-E822-BF03-4F45D2695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BB8822-2288-5FA1-343A-9FD7EC3B2E87}"/>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AFC0D1AB-779C-7BC3-34CA-234289D98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D54F1-2A50-3CC7-F907-A65852142BCC}"/>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428833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5ED4-84F7-839B-F221-1DE8C32494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48AE8-6C21-CDD1-39A8-103A708A1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D48E1-0749-4C36-D5C6-579E66DC5243}"/>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F5F95F1C-A683-4F5B-8EA7-FDE6861E8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476ED-9D50-566F-DD45-7DD1CD2906D2}"/>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97592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B647-843B-C9F8-9287-73DFA32F7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8D8DA1-3678-8A13-05FA-2517AB9E7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1C268-E737-A7D2-5BBB-F5DF26A78EAC}"/>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3C95A80E-2F2E-55C0-A23E-8323B34BE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5AFF5-E5CA-98B3-A274-65D365DF62BF}"/>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19203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0402-6CEF-31CB-2DBF-1ACBACD65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3ED4E-A778-82BB-4298-2698A764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6849E-73E1-F5B3-4662-DEADCB4213F7}"/>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4EBD7940-1C0D-FEB5-4A1D-407DDC467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AD4B1-6755-3DCB-71D9-9AE2FC8ED04B}"/>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423805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3F7F-15AA-FB02-B12B-F98466250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059A36-BE61-019F-0A8A-F644B61433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4EB892-A932-915A-2621-3B2F54B9B23F}"/>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6A82B90B-D391-4915-4E44-EB273057E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84585-8CB1-061B-C330-E715F594579C}"/>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80924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ED74-3336-F44A-DC86-35E5D466FE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C7095-7079-5DAF-B1D4-3899AC44E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56C845-BF8D-5E2E-3DC8-C275B64D2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8689BF-8C39-9668-D9DB-0DA5775EE45E}"/>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6" name="Footer Placeholder 5">
            <a:extLst>
              <a:ext uri="{FF2B5EF4-FFF2-40B4-BE49-F238E27FC236}">
                <a16:creationId xmlns:a16="http://schemas.microsoft.com/office/drawing/2014/main" id="{63CB34B0-9D34-C736-2324-A03EB1A82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C2553F-BCF9-DCC5-C811-EE35D6CD05CA}"/>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16516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E5CC-3946-8C7B-31BA-622C074286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ED3FF8-9DCB-4CD2-37A3-4ED6C3FFA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E2E4F-6A92-BF42-0CFD-647141112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558ABD-5DEE-E274-6E1B-1CD4C55DC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DB9E1-3F5B-D22D-2600-C18CB4E1F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D4516C-FA06-9D9A-5F8C-9C8183AEC090}"/>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8" name="Footer Placeholder 7">
            <a:extLst>
              <a:ext uri="{FF2B5EF4-FFF2-40B4-BE49-F238E27FC236}">
                <a16:creationId xmlns:a16="http://schemas.microsoft.com/office/drawing/2014/main" id="{05571F7D-6E5A-5992-02D9-A87724BD9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ABC27E-2A6E-08F8-4223-64DBF1EAD02D}"/>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345071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729E-C8BF-0D87-97F0-281B2A3A5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9CFBA3-8816-A993-ED94-B9405CB9AFD9}"/>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4" name="Footer Placeholder 3">
            <a:extLst>
              <a:ext uri="{FF2B5EF4-FFF2-40B4-BE49-F238E27FC236}">
                <a16:creationId xmlns:a16="http://schemas.microsoft.com/office/drawing/2014/main" id="{D6F2E4AD-B2A5-716F-8362-3BEE32FD11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2DFE3A-F298-719C-AF24-770CEEB8F123}"/>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30489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82C3D-05F5-E2D4-8C44-E2500916D76B}"/>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3" name="Footer Placeholder 2">
            <a:extLst>
              <a:ext uri="{FF2B5EF4-FFF2-40B4-BE49-F238E27FC236}">
                <a16:creationId xmlns:a16="http://schemas.microsoft.com/office/drawing/2014/main" id="{80DB0C87-5061-6BE1-361A-BC6892748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34ED71-AFAA-9801-E946-F25A4A956DE5}"/>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24345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B66C-D8F0-7C8B-0867-8790CB992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3C6230-D13F-D72B-2F1C-C81605858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D34FC2-6058-C5E7-1764-10849A00E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DC74D-9F53-CDC4-363E-10EB05075EAB}"/>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6" name="Footer Placeholder 5">
            <a:extLst>
              <a:ext uri="{FF2B5EF4-FFF2-40B4-BE49-F238E27FC236}">
                <a16:creationId xmlns:a16="http://schemas.microsoft.com/office/drawing/2014/main" id="{C38B9A4F-021D-E4AE-4585-1AEC633EC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7E3826-E469-E7A3-98A4-F5190B9CACC7}"/>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123616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C591-87AD-5092-7880-A3234FCC0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9CF5B5-5B58-90D8-640A-F808C45B6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21CFD2-91EE-79E5-2518-9FBD1391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295B0-877F-23CA-7C85-779777A9B0C9}"/>
              </a:ext>
            </a:extLst>
          </p:cNvPr>
          <p:cNvSpPr>
            <a:spLocks noGrp="1"/>
          </p:cNvSpPr>
          <p:nvPr>
            <p:ph type="dt" sz="half" idx="10"/>
          </p:nvPr>
        </p:nvSpPr>
        <p:spPr/>
        <p:txBody>
          <a:bodyPr/>
          <a:lstStyle/>
          <a:p>
            <a:fld id="{B8C1653E-A8AD-49FB-811D-267C1C038595}" type="datetimeFigureOut">
              <a:rPr lang="en-IN" smtClean="0"/>
              <a:t>02-02-2025</a:t>
            </a:fld>
            <a:endParaRPr lang="en-IN"/>
          </a:p>
        </p:txBody>
      </p:sp>
      <p:sp>
        <p:nvSpPr>
          <p:cNvPr id="6" name="Footer Placeholder 5">
            <a:extLst>
              <a:ext uri="{FF2B5EF4-FFF2-40B4-BE49-F238E27FC236}">
                <a16:creationId xmlns:a16="http://schemas.microsoft.com/office/drawing/2014/main" id="{6575C7A1-FABC-9DC9-8893-8FF671A8F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E548F-ECD5-3463-1358-55169DAE0CFB}"/>
              </a:ext>
            </a:extLst>
          </p:cNvPr>
          <p:cNvSpPr>
            <a:spLocks noGrp="1"/>
          </p:cNvSpPr>
          <p:nvPr>
            <p:ph type="sldNum" sz="quarter" idx="12"/>
          </p:nvPr>
        </p:nvSpPr>
        <p:spPr/>
        <p:txBody>
          <a:bodyPr/>
          <a:lstStyle/>
          <a:p>
            <a:fld id="{DDD83880-5BAF-4C3C-AF22-FCDFE2BC6136}" type="slidenum">
              <a:rPr lang="en-IN" smtClean="0"/>
              <a:t>‹#›</a:t>
            </a:fld>
            <a:endParaRPr lang="en-IN"/>
          </a:p>
        </p:txBody>
      </p:sp>
    </p:spTree>
    <p:extLst>
      <p:ext uri="{BB962C8B-B14F-4D97-AF65-F5344CB8AC3E}">
        <p14:creationId xmlns:p14="http://schemas.microsoft.com/office/powerpoint/2010/main" val="386462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853882-7F71-DBF6-04D4-F3F0B9CF9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65E59-A439-CC57-DB75-E9EBE0D96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D7FE3-4104-1BDD-C117-7B4C3E98A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653E-A8AD-49FB-811D-267C1C038595}" type="datetimeFigureOut">
              <a:rPr lang="en-IN" smtClean="0"/>
              <a:t>02-02-2025</a:t>
            </a:fld>
            <a:endParaRPr lang="en-IN"/>
          </a:p>
        </p:txBody>
      </p:sp>
      <p:sp>
        <p:nvSpPr>
          <p:cNvPr id="5" name="Footer Placeholder 4">
            <a:extLst>
              <a:ext uri="{FF2B5EF4-FFF2-40B4-BE49-F238E27FC236}">
                <a16:creationId xmlns:a16="http://schemas.microsoft.com/office/drawing/2014/main" id="{19A39F5A-EE1E-E639-E7C8-3175B5198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32F6EE-8B9F-DDAD-922D-485B3B990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83880-5BAF-4C3C-AF22-FCDFE2BC6136}" type="slidenum">
              <a:rPr lang="en-IN" smtClean="0"/>
              <a:t>‹#›</a:t>
            </a:fld>
            <a:endParaRPr lang="en-IN"/>
          </a:p>
        </p:txBody>
      </p:sp>
    </p:spTree>
    <p:extLst>
      <p:ext uri="{BB962C8B-B14F-4D97-AF65-F5344CB8AC3E}">
        <p14:creationId xmlns:p14="http://schemas.microsoft.com/office/powerpoint/2010/main" val="72251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997C-FFD4-A3AB-DF17-40169B1397B0}"/>
              </a:ext>
            </a:extLst>
          </p:cNvPr>
          <p:cNvSpPr>
            <a:spLocks noGrp="1"/>
          </p:cNvSpPr>
          <p:nvPr>
            <p:ph type="ctrTitle"/>
          </p:nvPr>
        </p:nvSpPr>
        <p:spPr>
          <a:xfrm>
            <a:off x="1524000" y="1122363"/>
            <a:ext cx="9144000" cy="735934"/>
          </a:xfrm>
        </p:spPr>
        <p:txBody>
          <a:bodyPr>
            <a:normAutofit fontScale="90000"/>
          </a:bodyPr>
          <a:lstStyle/>
          <a:p>
            <a:r>
              <a:rPr lang="en-US" dirty="0"/>
              <a:t>NP Quantum Solver</a:t>
            </a:r>
            <a:endParaRPr lang="en-IN" dirty="0"/>
          </a:p>
        </p:txBody>
      </p:sp>
      <p:sp>
        <p:nvSpPr>
          <p:cNvPr id="3" name="Subtitle 2">
            <a:extLst>
              <a:ext uri="{FF2B5EF4-FFF2-40B4-BE49-F238E27FC236}">
                <a16:creationId xmlns:a16="http://schemas.microsoft.com/office/drawing/2014/main" id="{21E3A0BF-CFB6-8B42-222C-2E08D974B061}"/>
              </a:ext>
            </a:extLst>
          </p:cNvPr>
          <p:cNvSpPr>
            <a:spLocks noGrp="1"/>
          </p:cNvSpPr>
          <p:nvPr>
            <p:ph type="subTitle" idx="1"/>
          </p:nvPr>
        </p:nvSpPr>
        <p:spPr>
          <a:xfrm>
            <a:off x="1337187" y="2271252"/>
            <a:ext cx="9144000" cy="3067663"/>
          </a:xfrm>
        </p:spPr>
        <p:txBody>
          <a:bodyPr/>
          <a:lstStyle/>
          <a:p>
            <a:pPr algn="just"/>
            <a:r>
              <a:rPr lang="en-US" dirty="0"/>
              <a:t>In this project we have used quantum algorithms like </a:t>
            </a:r>
            <a:r>
              <a:rPr lang="en-US" dirty="0" err="1"/>
              <a:t>grover’s</a:t>
            </a:r>
            <a:r>
              <a:rPr lang="en-US" dirty="0"/>
              <a:t> </a:t>
            </a:r>
            <a:r>
              <a:rPr lang="en-US" dirty="0" err="1"/>
              <a:t>serach</a:t>
            </a:r>
            <a:r>
              <a:rPr lang="en-US" dirty="0"/>
              <a:t> and QAOA and QUBO representation along with Oracle search </a:t>
            </a:r>
            <a:r>
              <a:rPr lang="en-US" dirty="0" err="1"/>
              <a:t>stratergies</a:t>
            </a:r>
            <a:r>
              <a:rPr lang="en-US" dirty="0"/>
              <a:t> to reduce the time complexity of the NP hard problems ( TSP, Knapsack problem) and brought it to a time complexity of sqrt(n).</a:t>
            </a:r>
            <a:endParaRPr lang="en-IN" dirty="0"/>
          </a:p>
        </p:txBody>
      </p:sp>
    </p:spTree>
    <p:extLst>
      <p:ext uri="{BB962C8B-B14F-4D97-AF65-F5344CB8AC3E}">
        <p14:creationId xmlns:p14="http://schemas.microsoft.com/office/powerpoint/2010/main" val="399411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4FA5-82E6-60A6-8901-316159937FBA}"/>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364C5D36-395A-5A78-FC88-9D65761409D6}"/>
              </a:ext>
            </a:extLst>
          </p:cNvPr>
          <p:cNvSpPr>
            <a:spLocks noGrp="1"/>
          </p:cNvSpPr>
          <p:nvPr>
            <p:ph idx="1"/>
          </p:nvPr>
        </p:nvSpPr>
        <p:spPr/>
        <p:txBody>
          <a:bodyPr>
            <a:normAutofit lnSpcReduction="10000"/>
          </a:bodyPr>
          <a:lstStyle/>
          <a:p>
            <a:r>
              <a:rPr lang="en-US" dirty="0"/>
              <a:t>We first encoded the problem into a Hamiltonian representation and then utilized quantum annealing techniques with simulators like D-Wave and IBM </a:t>
            </a:r>
            <a:r>
              <a:rPr lang="en-US" dirty="0" err="1"/>
              <a:t>Qiskit</a:t>
            </a:r>
            <a:r>
              <a:rPr lang="en-US" dirty="0"/>
              <a:t>. By leveraging the principles of quantum superposition and entanglement, the system explores multiple solutions simultaneously, significantly reducing computation time compared to traditional brute-force methods.</a:t>
            </a:r>
          </a:p>
          <a:p>
            <a:r>
              <a:rPr lang="en-IN" dirty="0"/>
              <a:t>Using Variational Quantum </a:t>
            </a:r>
            <a:r>
              <a:rPr lang="en-IN" dirty="0" err="1"/>
              <a:t>Eigensolver</a:t>
            </a:r>
            <a:r>
              <a:rPr lang="en-IN" dirty="0"/>
              <a:t> (VQE), we mapped the problem onto a parameterized quantum circuit and iteratively optimized the parameters. Through hybrid quantum-classical optimization, we achieved near-optimal solutions for complex combinatorial problems, demonstrating an exponential speedup over classical gradient descent techniques.</a:t>
            </a:r>
          </a:p>
        </p:txBody>
      </p:sp>
    </p:spTree>
    <p:extLst>
      <p:ext uri="{BB962C8B-B14F-4D97-AF65-F5344CB8AC3E}">
        <p14:creationId xmlns:p14="http://schemas.microsoft.com/office/powerpoint/2010/main" val="305908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6B3092-E359-94B3-4597-8357CAFF5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35" y="108155"/>
            <a:ext cx="10228730" cy="5486400"/>
          </a:xfrm>
          <a:prstGeom prst="rect">
            <a:avLst/>
          </a:prstGeom>
        </p:spPr>
      </p:pic>
      <p:sp>
        <p:nvSpPr>
          <p:cNvPr id="4" name="TextBox 3">
            <a:extLst>
              <a:ext uri="{FF2B5EF4-FFF2-40B4-BE49-F238E27FC236}">
                <a16:creationId xmlns:a16="http://schemas.microsoft.com/office/drawing/2014/main" id="{7B909198-C532-6DE5-F24D-3536620F8146}"/>
              </a:ext>
            </a:extLst>
          </p:cNvPr>
          <p:cNvSpPr txBox="1"/>
          <p:nvPr/>
        </p:nvSpPr>
        <p:spPr>
          <a:xfrm flipH="1">
            <a:off x="2809944" y="5840361"/>
            <a:ext cx="6953488" cy="369332"/>
          </a:xfrm>
          <a:prstGeom prst="rect">
            <a:avLst/>
          </a:prstGeom>
          <a:noFill/>
        </p:spPr>
        <p:txBody>
          <a:bodyPr wrap="square" rtlCol="0">
            <a:spAutoFit/>
          </a:bodyPr>
          <a:lstStyle/>
          <a:p>
            <a:r>
              <a:rPr lang="en-US" dirty="0"/>
              <a:t>Time taken to compute Knapsack using classical and Quantum approach</a:t>
            </a:r>
            <a:endParaRPr lang="en-IN" dirty="0"/>
          </a:p>
        </p:txBody>
      </p:sp>
    </p:spTree>
    <p:extLst>
      <p:ext uri="{BB962C8B-B14F-4D97-AF65-F5344CB8AC3E}">
        <p14:creationId xmlns:p14="http://schemas.microsoft.com/office/powerpoint/2010/main" val="18457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3D46D9-D7D4-BE93-64BC-909D822AA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29" y="1052051"/>
            <a:ext cx="4613981" cy="3519949"/>
          </a:xfrm>
          <a:prstGeom prst="rect">
            <a:avLst/>
          </a:prstGeom>
        </p:spPr>
      </p:pic>
      <p:pic>
        <p:nvPicPr>
          <p:cNvPr id="5" name="Picture 4">
            <a:extLst>
              <a:ext uri="{FF2B5EF4-FFF2-40B4-BE49-F238E27FC236}">
                <a16:creationId xmlns:a16="http://schemas.microsoft.com/office/drawing/2014/main" id="{77E521EF-52B2-6D58-31B2-25FBF7052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574" y="1052051"/>
            <a:ext cx="6600097" cy="3519950"/>
          </a:xfrm>
          <a:prstGeom prst="rect">
            <a:avLst/>
          </a:prstGeom>
        </p:spPr>
      </p:pic>
      <p:sp>
        <p:nvSpPr>
          <p:cNvPr id="6" name="TextBox 5">
            <a:extLst>
              <a:ext uri="{FF2B5EF4-FFF2-40B4-BE49-F238E27FC236}">
                <a16:creationId xmlns:a16="http://schemas.microsoft.com/office/drawing/2014/main" id="{543403BD-4835-4853-B0E4-550999CDE9AF}"/>
              </a:ext>
            </a:extLst>
          </p:cNvPr>
          <p:cNvSpPr txBox="1"/>
          <p:nvPr/>
        </p:nvSpPr>
        <p:spPr>
          <a:xfrm>
            <a:off x="678426" y="5073445"/>
            <a:ext cx="10373032" cy="646331"/>
          </a:xfrm>
          <a:prstGeom prst="rect">
            <a:avLst/>
          </a:prstGeom>
          <a:noFill/>
        </p:spPr>
        <p:txBody>
          <a:bodyPr wrap="square" rtlCol="0">
            <a:spAutoFit/>
          </a:bodyPr>
          <a:lstStyle/>
          <a:p>
            <a:r>
              <a:rPr lang="en-US" dirty="0"/>
              <a:t>Fig 1 shows the time taken by classical approach where the max time is 214 seconds where as in the 2</a:t>
            </a:r>
            <a:r>
              <a:rPr lang="en-US" baseline="30000" dirty="0"/>
              <a:t>nd</a:t>
            </a:r>
            <a:r>
              <a:rPr lang="en-US" dirty="0"/>
              <a:t> graph , using the quantum approach the max time required is 26 seconds.</a:t>
            </a:r>
            <a:endParaRPr lang="en-IN" dirty="0"/>
          </a:p>
        </p:txBody>
      </p:sp>
    </p:spTree>
    <p:extLst>
      <p:ext uri="{BB962C8B-B14F-4D97-AF65-F5344CB8AC3E}">
        <p14:creationId xmlns:p14="http://schemas.microsoft.com/office/powerpoint/2010/main" val="393619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D260F-5CFA-397F-1BA6-116B2E87F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44" y="99548"/>
            <a:ext cx="11183911" cy="5150878"/>
          </a:xfrm>
          <a:prstGeom prst="rect">
            <a:avLst/>
          </a:prstGeom>
        </p:spPr>
      </p:pic>
      <p:sp>
        <p:nvSpPr>
          <p:cNvPr id="4" name="TextBox 3">
            <a:extLst>
              <a:ext uri="{FF2B5EF4-FFF2-40B4-BE49-F238E27FC236}">
                <a16:creationId xmlns:a16="http://schemas.microsoft.com/office/drawing/2014/main" id="{BA32B362-D80A-A0D4-24AB-A4434D5854D3}"/>
              </a:ext>
            </a:extLst>
          </p:cNvPr>
          <p:cNvSpPr txBox="1"/>
          <p:nvPr/>
        </p:nvSpPr>
        <p:spPr>
          <a:xfrm>
            <a:off x="1022555" y="5810865"/>
            <a:ext cx="9684774" cy="369332"/>
          </a:xfrm>
          <a:prstGeom prst="rect">
            <a:avLst/>
          </a:prstGeom>
          <a:noFill/>
        </p:spPr>
        <p:txBody>
          <a:bodyPr wrap="square" rtlCol="0">
            <a:spAutoFit/>
          </a:bodyPr>
          <a:lstStyle/>
          <a:p>
            <a:r>
              <a:rPr lang="en-US" dirty="0"/>
              <a:t>Time Graph for solving the knapsack with 11 parameters using both Classical and Quantum approach</a:t>
            </a:r>
            <a:endParaRPr lang="en-IN" dirty="0"/>
          </a:p>
        </p:txBody>
      </p:sp>
    </p:spTree>
    <p:extLst>
      <p:ext uri="{BB962C8B-B14F-4D97-AF65-F5344CB8AC3E}">
        <p14:creationId xmlns:p14="http://schemas.microsoft.com/office/powerpoint/2010/main" val="190947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78863-1EDD-D925-A36F-383CD7F50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50" y="37626"/>
            <a:ext cx="10383699" cy="5409445"/>
          </a:xfrm>
          <a:prstGeom prst="rect">
            <a:avLst/>
          </a:prstGeom>
        </p:spPr>
      </p:pic>
      <p:sp>
        <p:nvSpPr>
          <p:cNvPr id="4" name="TextBox 3">
            <a:extLst>
              <a:ext uri="{FF2B5EF4-FFF2-40B4-BE49-F238E27FC236}">
                <a16:creationId xmlns:a16="http://schemas.microsoft.com/office/drawing/2014/main" id="{DA8C32DB-9518-0D15-B5CE-298242268FC0}"/>
              </a:ext>
            </a:extLst>
          </p:cNvPr>
          <p:cNvSpPr txBox="1"/>
          <p:nvPr/>
        </p:nvSpPr>
        <p:spPr>
          <a:xfrm>
            <a:off x="2261419" y="5559519"/>
            <a:ext cx="7934632" cy="369332"/>
          </a:xfrm>
          <a:prstGeom prst="rect">
            <a:avLst/>
          </a:prstGeom>
          <a:noFill/>
        </p:spPr>
        <p:txBody>
          <a:bodyPr wrap="square" rtlCol="0">
            <a:spAutoFit/>
          </a:bodyPr>
          <a:lstStyle/>
          <a:p>
            <a:r>
              <a:rPr lang="en-US" dirty="0"/>
              <a:t>Knapsack problem with 35 parameters . Difference between both the approaches </a:t>
            </a:r>
            <a:endParaRPr lang="en-IN" dirty="0"/>
          </a:p>
        </p:txBody>
      </p:sp>
    </p:spTree>
    <p:extLst>
      <p:ext uri="{BB962C8B-B14F-4D97-AF65-F5344CB8AC3E}">
        <p14:creationId xmlns:p14="http://schemas.microsoft.com/office/powerpoint/2010/main" val="220634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660259-0D07-25FE-8E45-5345CB18A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68" y="245806"/>
            <a:ext cx="5345762" cy="4050891"/>
          </a:xfrm>
          <a:prstGeom prst="rect">
            <a:avLst/>
          </a:prstGeom>
        </p:spPr>
      </p:pic>
      <p:pic>
        <p:nvPicPr>
          <p:cNvPr id="5" name="Picture 4">
            <a:extLst>
              <a:ext uri="{FF2B5EF4-FFF2-40B4-BE49-F238E27FC236}">
                <a16:creationId xmlns:a16="http://schemas.microsoft.com/office/drawing/2014/main" id="{E1BE7038-9CA0-638B-61A2-CF5D6AB46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5806"/>
            <a:ext cx="5751871" cy="4050891"/>
          </a:xfrm>
          <a:prstGeom prst="rect">
            <a:avLst/>
          </a:prstGeom>
        </p:spPr>
      </p:pic>
      <p:sp>
        <p:nvSpPr>
          <p:cNvPr id="6" name="TextBox 5">
            <a:extLst>
              <a:ext uri="{FF2B5EF4-FFF2-40B4-BE49-F238E27FC236}">
                <a16:creationId xmlns:a16="http://schemas.microsoft.com/office/drawing/2014/main" id="{A6E2D119-3A72-A37C-FE97-2153CB7E6460}"/>
              </a:ext>
            </a:extLst>
          </p:cNvPr>
          <p:cNvSpPr txBox="1"/>
          <p:nvPr/>
        </p:nvSpPr>
        <p:spPr>
          <a:xfrm>
            <a:off x="334297" y="4680155"/>
            <a:ext cx="11100619" cy="646331"/>
          </a:xfrm>
          <a:prstGeom prst="rect">
            <a:avLst/>
          </a:prstGeom>
          <a:noFill/>
        </p:spPr>
        <p:txBody>
          <a:bodyPr wrap="square" rtlCol="0">
            <a:spAutoFit/>
          </a:bodyPr>
          <a:lstStyle/>
          <a:p>
            <a:r>
              <a:rPr lang="en-US" dirty="0"/>
              <a:t>Solving a TSP Problem with 5 nodes and executing it in both the methods (classical and Quantum) and the second Graph shows the output of the time difference between the two methods.</a:t>
            </a:r>
            <a:endParaRPr lang="en-IN" dirty="0"/>
          </a:p>
        </p:txBody>
      </p:sp>
    </p:spTree>
    <p:extLst>
      <p:ext uri="{BB962C8B-B14F-4D97-AF65-F5344CB8AC3E}">
        <p14:creationId xmlns:p14="http://schemas.microsoft.com/office/powerpoint/2010/main" val="190012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B4CDB-DA3D-AA93-181E-FB85110B9C59}"/>
              </a:ext>
            </a:extLst>
          </p:cNvPr>
          <p:cNvPicPr>
            <a:picLocks noChangeAspect="1"/>
          </p:cNvPicPr>
          <p:nvPr/>
        </p:nvPicPr>
        <p:blipFill>
          <a:blip r:embed="rId2"/>
          <a:stretch>
            <a:fillRect/>
          </a:stretch>
        </p:blipFill>
        <p:spPr>
          <a:xfrm>
            <a:off x="394351" y="524298"/>
            <a:ext cx="4865907" cy="3418438"/>
          </a:xfrm>
          <a:prstGeom prst="rect">
            <a:avLst/>
          </a:prstGeom>
        </p:spPr>
      </p:pic>
      <p:pic>
        <p:nvPicPr>
          <p:cNvPr id="5" name="Picture 4">
            <a:extLst>
              <a:ext uri="{FF2B5EF4-FFF2-40B4-BE49-F238E27FC236}">
                <a16:creationId xmlns:a16="http://schemas.microsoft.com/office/drawing/2014/main" id="{A44FA351-FE3E-22F3-CE4E-91D7023C0161}"/>
              </a:ext>
            </a:extLst>
          </p:cNvPr>
          <p:cNvPicPr>
            <a:picLocks noChangeAspect="1"/>
          </p:cNvPicPr>
          <p:nvPr/>
        </p:nvPicPr>
        <p:blipFill>
          <a:blip r:embed="rId3"/>
          <a:stretch>
            <a:fillRect/>
          </a:stretch>
        </p:blipFill>
        <p:spPr>
          <a:xfrm>
            <a:off x="6096000" y="524298"/>
            <a:ext cx="4621756" cy="2985818"/>
          </a:xfrm>
          <a:prstGeom prst="rect">
            <a:avLst/>
          </a:prstGeom>
        </p:spPr>
      </p:pic>
      <p:sp>
        <p:nvSpPr>
          <p:cNvPr id="6" name="TextBox 5">
            <a:extLst>
              <a:ext uri="{FF2B5EF4-FFF2-40B4-BE49-F238E27FC236}">
                <a16:creationId xmlns:a16="http://schemas.microsoft.com/office/drawing/2014/main" id="{ECAC1EA8-783E-2533-B72C-A67A9715C2A2}"/>
              </a:ext>
            </a:extLst>
          </p:cNvPr>
          <p:cNvSpPr txBox="1"/>
          <p:nvPr/>
        </p:nvSpPr>
        <p:spPr>
          <a:xfrm>
            <a:off x="1052051" y="4060722"/>
            <a:ext cx="8858865" cy="1200329"/>
          </a:xfrm>
          <a:prstGeom prst="rect">
            <a:avLst/>
          </a:prstGeom>
          <a:noFill/>
        </p:spPr>
        <p:txBody>
          <a:bodyPr wrap="square" rtlCol="0">
            <a:spAutoFit/>
          </a:bodyPr>
          <a:lstStyle/>
          <a:p>
            <a:r>
              <a:rPr lang="en-US" dirty="0"/>
              <a:t>Using a Practical example of Logistics to demonstrate the power of the Quantum algorithm.</a:t>
            </a:r>
          </a:p>
          <a:p>
            <a:r>
              <a:rPr lang="en-US" dirty="0"/>
              <a:t>When the nodes are limited or small there isn’t any noticeable difference at first later when the number of nodes and ports increase at those times the quantum approach takes significantly less time than the classical approach method.</a:t>
            </a:r>
            <a:endParaRPr lang="en-IN" dirty="0"/>
          </a:p>
        </p:txBody>
      </p:sp>
    </p:spTree>
    <p:extLst>
      <p:ext uri="{BB962C8B-B14F-4D97-AF65-F5344CB8AC3E}">
        <p14:creationId xmlns:p14="http://schemas.microsoft.com/office/powerpoint/2010/main" val="241913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2BE6-A844-6BD6-AF7A-54D56AD7A83A}"/>
              </a:ext>
            </a:extLst>
          </p:cNvPr>
          <p:cNvSpPr>
            <a:spLocks noGrp="1"/>
          </p:cNvSpPr>
          <p:nvPr>
            <p:ph type="ctrTitle"/>
          </p:nvPr>
        </p:nvSpPr>
        <p:spPr>
          <a:xfrm>
            <a:off x="855406" y="463601"/>
            <a:ext cx="3500284" cy="883418"/>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9C8C0F44-AED4-126D-CF98-A5B28BB787F0}"/>
              </a:ext>
            </a:extLst>
          </p:cNvPr>
          <p:cNvSpPr>
            <a:spLocks noGrp="1"/>
          </p:cNvSpPr>
          <p:nvPr>
            <p:ph type="subTitle" idx="1"/>
          </p:nvPr>
        </p:nvSpPr>
        <p:spPr>
          <a:xfrm>
            <a:off x="1120877" y="1435510"/>
            <a:ext cx="9547123" cy="3822290"/>
          </a:xfrm>
        </p:spPr>
        <p:txBody>
          <a:bodyPr/>
          <a:lstStyle/>
          <a:p>
            <a:pPr marL="342900" indent="-342900" algn="just">
              <a:buFont typeface="Arial" panose="020B0604020202020204" pitchFamily="34" charset="0"/>
              <a:buChar char="•"/>
            </a:pPr>
            <a:r>
              <a:rPr lang="en-IN" dirty="0"/>
              <a:t>In conclusion, leveraging quantum computing for solving NP-hard problems presents a paradigm shift in computational efficiency. By encoding complex optimization problems into quantum representations and utilizing algorithms like Grover’s search and Quantum Approximate Optimization Algorithm (QAOA), we achieve significant speedup over classical approaches. Quantum entanglement and superposition enable simultaneous exploration of multiple solutions, reducing the time complexity of traditionally intractable problems. This advancement holds immense potential for fields such as cryptography, logistics, and artificial intelligence, where NP-hard problems are prevalent.</a:t>
            </a:r>
          </a:p>
        </p:txBody>
      </p:sp>
    </p:spTree>
    <p:extLst>
      <p:ext uri="{BB962C8B-B14F-4D97-AF65-F5344CB8AC3E}">
        <p14:creationId xmlns:p14="http://schemas.microsoft.com/office/powerpoint/2010/main" val="76269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NP Quantum Solver</vt:lpstr>
      <vt:lpstr>Implementation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gururaj</dc:creator>
  <cp:lastModifiedBy>b gururaj</cp:lastModifiedBy>
  <cp:revision>1</cp:revision>
  <dcterms:created xsi:type="dcterms:W3CDTF">2025-02-02T01:43:23Z</dcterms:created>
  <dcterms:modified xsi:type="dcterms:W3CDTF">2025-02-02T01:43:23Z</dcterms:modified>
</cp:coreProperties>
</file>