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3" r:id="rId3"/>
    <p:sldId id="265" r:id="rId4"/>
    <p:sldId id="267" r:id="rId5"/>
    <p:sldId id="266" r:id="rId6"/>
    <p:sldId id="269" r:id="rId7"/>
    <p:sldId id="264" r:id="rId8"/>
    <p:sldId id="287" r:id="rId9"/>
    <p:sldId id="288" r:id="rId10"/>
    <p:sldId id="270" r:id="rId11"/>
    <p:sldId id="271" r:id="rId12"/>
    <p:sldId id="272" r:id="rId13"/>
    <p:sldId id="273" r:id="rId14"/>
    <p:sldId id="268" r:id="rId15"/>
    <p:sldId id="274" r:id="rId16"/>
    <p:sldId id="280" r:id="rId17"/>
    <p:sldId id="297" r:id="rId18"/>
    <p:sldId id="289" r:id="rId19"/>
    <p:sldId id="291" r:id="rId20"/>
    <p:sldId id="292" r:id="rId21"/>
    <p:sldId id="293" r:id="rId22"/>
    <p:sldId id="294" r:id="rId23"/>
    <p:sldId id="290" r:id="rId24"/>
    <p:sldId id="275" r:id="rId25"/>
    <p:sldId id="276" r:id="rId26"/>
    <p:sldId id="277" r:id="rId27"/>
    <p:sldId id="278" r:id="rId28"/>
    <p:sldId id="279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6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 l="-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02F2-8D98-49F1-90D3-1EB527A466A6}" type="datetimeFigureOut">
              <a:rPr lang="en-GB" smtClean="0"/>
              <a:pPr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61F3-AB63-4750-A446-54AC64B296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iv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1498426"/>
            <a:ext cx="636584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</a:t>
            </a:r>
            <a:endParaRPr lang="en-US" sz="199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6811" y="4445509"/>
            <a:ext cx="6998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Hyper Text Markup Language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7804" y="921494"/>
            <a:ext cx="3028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Session I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934" y="920337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i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en-US" sz="4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But We take few elements to move on…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&lt;a&gt;</a:t>
            </a:r>
          </a:p>
          <a:p>
            <a:r>
              <a:rPr lang="en-US" dirty="0" smtClean="0"/>
              <a:t>&lt;form&gt;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&lt;header&gt;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&lt;section&gt;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&lt;article&gt;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nav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&lt;footer&gt;</a:t>
            </a:r>
          </a:p>
        </p:txBody>
      </p:sp>
      <p:sp>
        <p:nvSpPr>
          <p:cNvPr id="4" name="Line Callout 2 3"/>
          <p:cNvSpPr/>
          <p:nvPr/>
        </p:nvSpPr>
        <p:spPr>
          <a:xfrm rot="232028">
            <a:off x="4976178" y="1470252"/>
            <a:ext cx="3888432" cy="1440160"/>
          </a:xfrm>
          <a:prstGeom prst="borderCallout2">
            <a:avLst>
              <a:gd name="adj1" fmla="val 9382"/>
              <a:gd name="adj2" fmla="val -237"/>
              <a:gd name="adj3" fmla="val 37715"/>
              <a:gd name="adj4" fmla="val -9840"/>
              <a:gd name="adj5" fmla="val 47722"/>
              <a:gd name="adj6" fmla="val -81813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Very good replacement of </a:t>
            </a:r>
            <a:r>
              <a:rPr lang="en-US" sz="4000" dirty="0" smtClean="0">
                <a:solidFill>
                  <a:srgbClr val="FFFF00"/>
                </a:solidFill>
              </a:rPr>
              <a:t>&lt;table&gt;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tag.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&lt;DIV&gt;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 marL="360363" indent="-360363"/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 that encapsulate other web page elements.</a:t>
            </a:r>
          </a:p>
          <a:p>
            <a:pPr marL="360363" indent="-360363"/>
            <a:r>
              <a:rPr lang="en-GB" dirty="0" smtClean="0"/>
              <a:t>It is used to group block-elements to </a:t>
            </a:r>
            <a:r>
              <a:rPr lang="en-GB" dirty="0" smtClean="0">
                <a:solidFill>
                  <a:srgbClr val="FF0000"/>
                </a:solidFill>
              </a:rPr>
              <a:t>format them with CSS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Attributes/ Properties for &lt;div&gt;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Id, name, title, style, class etc.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1720" y="4941168"/>
            <a:ext cx="6573416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&lt;div&gt;Main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&lt;/div&gt;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&lt;div 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	&lt;div&gt;Sub heading&lt;/div&gt;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	&lt;p&gt; Content…… &lt;/p&gt;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&lt;/div&gt;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for &lt;div&gt; element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2132856"/>
            <a:ext cx="1368152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3728" y="2132856"/>
            <a:ext cx="6408712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284984"/>
            <a:ext cx="7848872" cy="1080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437112"/>
            <a:ext cx="3888432" cy="1080120"/>
          </a:xfrm>
          <a:prstGeom prst="rect">
            <a:avLst/>
          </a:prstGeom>
          <a:ln>
            <a:solidFill>
              <a:srgbClr val="2616F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4008" y="4437112"/>
            <a:ext cx="3888432" cy="108012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570" y="1484784"/>
            <a:ext cx="5256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Formats</a:t>
            </a:r>
            <a:endParaRPr lang="en-GB" sz="25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Put Image on web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src</a:t>
            </a:r>
            <a:r>
              <a:rPr lang="en-US" sz="2400" dirty="0" smtClean="0">
                <a:solidFill>
                  <a:srgbClr val="C00000"/>
                </a:solidFill>
              </a:rPr>
              <a:t>=“image path” </a:t>
            </a:r>
            <a:r>
              <a:rPr lang="en-US" sz="2400" b="1" dirty="0" smtClean="0">
                <a:solidFill>
                  <a:srgbClr val="C00000"/>
                </a:solidFill>
              </a:rPr>
              <a:t>width</a:t>
            </a:r>
            <a:r>
              <a:rPr lang="en-US" sz="2400" dirty="0" smtClean="0">
                <a:solidFill>
                  <a:srgbClr val="C00000"/>
                </a:solidFill>
              </a:rPr>
              <a:t>=“400” </a:t>
            </a:r>
            <a:r>
              <a:rPr lang="en-US" sz="2400" b="1" dirty="0" smtClean="0">
                <a:solidFill>
                  <a:srgbClr val="C00000"/>
                </a:solidFill>
              </a:rPr>
              <a:t>height</a:t>
            </a:r>
            <a:r>
              <a:rPr lang="en-US" sz="2400" dirty="0" smtClean="0">
                <a:solidFill>
                  <a:srgbClr val="C00000"/>
                </a:solidFill>
              </a:rPr>
              <a:t>=“100” </a:t>
            </a:r>
            <a:r>
              <a:rPr lang="en-US" sz="2400" b="1" dirty="0" smtClean="0">
                <a:solidFill>
                  <a:srgbClr val="C00000"/>
                </a:solidFill>
              </a:rPr>
              <a:t>border</a:t>
            </a:r>
            <a:r>
              <a:rPr lang="en-US" sz="2400" dirty="0" smtClean="0">
                <a:solidFill>
                  <a:srgbClr val="C00000"/>
                </a:solidFill>
              </a:rPr>
              <a:t>=“0”</a:t>
            </a:r>
            <a:r>
              <a:rPr lang="en-US" sz="2400" dirty="0" smtClean="0"/>
              <a:t> /&gt;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The above element is used to put image on web page &amp; </a:t>
            </a:r>
            <a:r>
              <a:rPr lang="en-US" b="1" dirty="0" err="1" smtClean="0"/>
              <a:t>src</a:t>
            </a:r>
            <a:r>
              <a:rPr lang="en-US" b="1" dirty="0" smtClean="0"/>
              <a:t>, width, height, border</a:t>
            </a:r>
            <a:r>
              <a:rPr lang="en-US" dirty="0" smtClean="0"/>
              <a:t> etc. are </a:t>
            </a:r>
            <a:r>
              <a:rPr lang="en-US" dirty="0" smtClean="0">
                <a:solidFill>
                  <a:srgbClr val="FF0000"/>
                </a:solidFill>
              </a:rPr>
              <a:t>attributes/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of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> element.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Hyperlink to another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Element &lt;a&gt; is used to link one page to another having parameter </a:t>
            </a:r>
            <a:r>
              <a:rPr lang="en-GB" b="1" dirty="0" err="1" smtClean="0"/>
              <a:t>href</a:t>
            </a:r>
            <a:r>
              <a:rPr lang="en-GB" dirty="0" smtClean="0"/>
              <a:t>, which is used to give path to </a:t>
            </a:r>
            <a:r>
              <a:rPr lang="en-GB" dirty="0" err="1" smtClean="0"/>
              <a:t>th</a:t>
            </a:r>
            <a:r>
              <a:rPr lang="en-GB" dirty="0" smtClean="0"/>
              <a:t> linked page. </a:t>
            </a:r>
            <a:r>
              <a:rPr lang="en-GB" i="1" dirty="0" smtClean="0"/>
              <a:t>For e.g.,</a:t>
            </a:r>
          </a:p>
          <a:p>
            <a:pPr marL="0" indent="0">
              <a:buNone/>
            </a:pPr>
            <a:r>
              <a:rPr lang="en-GB" b="1" dirty="0" smtClean="0"/>
              <a:t>Syntax:</a:t>
            </a:r>
          </a:p>
          <a:p>
            <a:pPr marL="0" indent="0">
              <a:buNone/>
            </a:pPr>
            <a:r>
              <a:rPr lang="en-GB" i="1" dirty="0" smtClean="0"/>
              <a:t>&lt;a </a:t>
            </a:r>
            <a:r>
              <a:rPr lang="en-GB" i="1" dirty="0" err="1" smtClean="0"/>
              <a:t>href</a:t>
            </a:r>
            <a:r>
              <a:rPr lang="en-GB" i="1" dirty="0" smtClean="0"/>
              <a:t>=“page1.html”&gt;</a:t>
            </a:r>
            <a:r>
              <a:rPr lang="en-GB" i="1" dirty="0" smtClean="0">
                <a:solidFill>
                  <a:srgbClr val="0070C0"/>
                </a:solidFill>
              </a:rPr>
              <a:t>Page 1</a:t>
            </a:r>
            <a:r>
              <a:rPr lang="en-GB" i="1" dirty="0" smtClean="0"/>
              <a:t>&lt;/a&gt;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is the only element which is used to input data by the client/ user </a:t>
            </a:r>
            <a:r>
              <a:rPr lang="en-US" b="1" dirty="0" smtClean="0"/>
              <a:t>to interact</a:t>
            </a:r>
            <a:r>
              <a:rPr lang="en-US" dirty="0" smtClean="0"/>
              <a:t> with the web page.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Elements in Form 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Text field, Password text field, Radio buttons, Checkboxes, Buttons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of Form Element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31840" y="2636912"/>
            <a:ext cx="3816424" cy="504056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01234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658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Text field</a:t>
            </a:r>
            <a:r>
              <a:rPr lang="en-US" sz="2800" dirty="0" smtClean="0"/>
              <a:t>: used to input alpha-numeric data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284984"/>
            <a:ext cx="785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Syntax: 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&lt;input type=“text” </a:t>
            </a:r>
            <a:r>
              <a:rPr lang="en-US" sz="2800" dirty="0" smtClean="0"/>
              <a:t>name=“txt” id=“txt”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/&gt;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of Form Element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756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Button</a:t>
            </a:r>
            <a:r>
              <a:rPr lang="en-US" sz="2800" dirty="0" smtClean="0"/>
              <a:t>: used to Submit, Reset the data in the form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714752"/>
            <a:ext cx="834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Syntax: </a:t>
            </a:r>
            <a:r>
              <a:rPr lang="en-US" sz="2500" dirty="0" smtClean="0"/>
              <a:t>  </a:t>
            </a:r>
          </a:p>
          <a:p>
            <a:r>
              <a:rPr lang="en-US" sz="2500" b="1" dirty="0" smtClean="0">
                <a:solidFill>
                  <a:srgbClr val="FF0000"/>
                </a:solidFill>
              </a:rPr>
              <a:t>&lt;input type=“button” </a:t>
            </a:r>
            <a:r>
              <a:rPr lang="en-US" sz="2500" dirty="0" smtClean="0"/>
              <a:t>name=“txt” id=“txt” value=“Submit”</a:t>
            </a:r>
            <a:r>
              <a:rPr lang="en-US" sz="2500" b="1" dirty="0" smtClean="0"/>
              <a:t> </a:t>
            </a:r>
            <a:r>
              <a:rPr lang="en-US" sz="2500" b="1" dirty="0" smtClean="0">
                <a:solidFill>
                  <a:srgbClr val="FF0000"/>
                </a:solidFill>
              </a:rPr>
              <a:t> /&gt;</a:t>
            </a:r>
            <a:endParaRPr lang="en-GB" sz="25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9124" y="2857496"/>
            <a:ext cx="1857388" cy="57150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of new Elements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14488"/>
            <a:ext cx="3657618" cy="428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2143116"/>
            <a:ext cx="21948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&lt;header&gt;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&lt;</a:t>
            </a:r>
            <a:r>
              <a:rPr lang="en-US" sz="4000" dirty="0" err="1" smtClean="0">
                <a:solidFill>
                  <a:srgbClr val="0070C0"/>
                </a:solidFill>
              </a:rPr>
              <a:t>nav</a:t>
            </a:r>
            <a:r>
              <a:rPr lang="en-US" sz="40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&lt;section&gt;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&lt;article&gt;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&lt;aside&gt;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&lt;footer&gt;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&lt;section&gt;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64305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&lt;section&gt; element defines a section in a document.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357562"/>
            <a:ext cx="8072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616F6"/>
                </a:solidFill>
              </a:rPr>
              <a:t>&lt;section&gt;</a:t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  &lt;h1&gt;WWF&lt;/h1&gt;</a:t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  &lt;p&gt;The World Wide Fund for Nature (WWF) is....&lt;/p&gt;</a:t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&lt;/section&gt;</a:t>
            </a:r>
            <a:endParaRPr lang="en-US" sz="2800" dirty="0">
              <a:solidFill>
                <a:srgbClr val="2616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Semantic &amp; Non-Semantic Elements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A semantic element clearly describes its meaning to both the browser and the developer.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2726" y="2786058"/>
            <a:ext cx="5579604" cy="1384995"/>
          </a:xfrm>
          <a:prstGeom prst="rect">
            <a:avLst/>
          </a:prstGeom>
          <a:noFill/>
          <a:ln>
            <a:solidFill>
              <a:srgbClr val="2616F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 of </a:t>
            </a:r>
            <a:r>
              <a:rPr lang="en-US" sz="2800" b="1" dirty="0" smtClean="0">
                <a:solidFill>
                  <a:srgbClr val="2616F6"/>
                </a:solidFill>
              </a:rPr>
              <a:t>semantic</a:t>
            </a:r>
            <a:r>
              <a:rPr lang="en-US" sz="2400" dirty="0" smtClean="0"/>
              <a:t> elements: </a:t>
            </a:r>
          </a:p>
          <a:p>
            <a:r>
              <a:rPr lang="en-US" sz="3200" dirty="0" smtClean="0">
                <a:solidFill>
                  <a:srgbClr val="2616F6"/>
                </a:solidFill>
              </a:rPr>
              <a:t>	&lt;form&gt;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2616F6"/>
                </a:solidFill>
              </a:rPr>
              <a:t>&lt;table&gt;</a:t>
            </a:r>
            <a:r>
              <a:rPr lang="en-US" sz="2400" dirty="0" smtClean="0"/>
              <a:t>, and </a:t>
            </a:r>
            <a:r>
              <a:rPr lang="en-US" sz="3200" dirty="0" smtClean="0">
                <a:solidFill>
                  <a:srgbClr val="2616F6"/>
                </a:solidFill>
              </a:rPr>
              <a:t>&lt;</a:t>
            </a:r>
            <a:r>
              <a:rPr lang="en-US" sz="3200" dirty="0" err="1" smtClean="0">
                <a:solidFill>
                  <a:srgbClr val="2616F6"/>
                </a:solidFill>
              </a:rPr>
              <a:t>img</a:t>
            </a:r>
            <a:r>
              <a:rPr lang="en-US" sz="3200" dirty="0" smtClean="0">
                <a:solidFill>
                  <a:srgbClr val="2616F6"/>
                </a:solidFill>
              </a:rPr>
              <a:t>&gt;</a:t>
            </a:r>
            <a:r>
              <a:rPr lang="en-US" sz="32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Clearly defines its content.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4615773"/>
            <a:ext cx="5572164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 of </a:t>
            </a:r>
            <a:r>
              <a:rPr lang="en-US" sz="2800" b="1" dirty="0" smtClean="0">
                <a:solidFill>
                  <a:srgbClr val="FF0000"/>
                </a:solidFill>
              </a:rPr>
              <a:t>non-semantic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dirty="0" smtClean="0"/>
              <a:t>elements: </a:t>
            </a:r>
          </a:p>
          <a:p>
            <a:r>
              <a:rPr lang="en-US" sz="3200" dirty="0" smtClean="0">
                <a:solidFill>
                  <a:srgbClr val="2616F6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&lt;div&gt; </a:t>
            </a:r>
            <a:r>
              <a:rPr lang="en-US" sz="2800" dirty="0" smtClean="0"/>
              <a:t>and </a:t>
            </a:r>
            <a:r>
              <a:rPr lang="en-US" sz="3200" dirty="0" smtClean="0">
                <a:solidFill>
                  <a:srgbClr val="FF0000"/>
                </a:solidFill>
              </a:rPr>
              <a:t>&lt;span&gt;</a:t>
            </a:r>
            <a:endParaRPr lang="en-US" sz="2400" dirty="0" smtClean="0"/>
          </a:p>
          <a:p>
            <a:r>
              <a:rPr lang="en-US" sz="2400" dirty="0" smtClean="0"/>
              <a:t>Tells nothing about its content.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&lt;article&gt;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64305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&lt;article&gt; element specifies independent, self-contained content.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071810"/>
            <a:ext cx="80724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616F6"/>
                </a:solidFill>
              </a:rPr>
              <a:t>&lt;article&gt;</a:t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 </a:t>
            </a:r>
            <a:r>
              <a:rPr lang="en-US" sz="2000" dirty="0" smtClean="0">
                <a:solidFill>
                  <a:srgbClr val="0070C0"/>
                </a:solidFill>
              </a:rPr>
              <a:t> 	&lt;h1&gt;Internet Explorer 9&lt;/h1&gt;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 	 &lt;p&gt;Windows Internet Explorer 9 (abbreviated as IE9) was released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	to the  public on March 14, 2011 at 21:00 PDT.....&lt;/p&gt;</a:t>
            </a:r>
            <a:r>
              <a:rPr lang="en-US" sz="2800" dirty="0" smtClean="0">
                <a:solidFill>
                  <a:srgbClr val="2616F6"/>
                </a:solidFill>
              </a:rPr>
              <a:t/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&lt;/article&gt;</a:t>
            </a:r>
            <a:endParaRPr lang="en-US" sz="2800" dirty="0">
              <a:solidFill>
                <a:srgbClr val="2616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64305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&lt;</a:t>
            </a:r>
            <a:r>
              <a:rPr lang="en-US" sz="3200" dirty="0" err="1" smtClean="0"/>
              <a:t>nav</a:t>
            </a:r>
            <a:r>
              <a:rPr lang="en-US" sz="3200" dirty="0" smtClean="0"/>
              <a:t>&gt; element defines a set of navigation links.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071810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616F6"/>
                </a:solidFill>
              </a:rPr>
              <a:t>&lt;</a:t>
            </a:r>
            <a:r>
              <a:rPr lang="en-US" sz="2800" dirty="0" err="1" smtClean="0">
                <a:solidFill>
                  <a:srgbClr val="2616F6"/>
                </a:solidFill>
              </a:rPr>
              <a:t>nav</a:t>
            </a:r>
            <a:r>
              <a:rPr lang="en-US" sz="2800" dirty="0" smtClean="0">
                <a:solidFill>
                  <a:srgbClr val="2616F6"/>
                </a:solidFill>
              </a:rPr>
              <a:t>&gt;</a:t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&lt;a </a:t>
            </a:r>
            <a:r>
              <a:rPr lang="en-US" sz="2800" dirty="0" err="1" smtClean="0">
                <a:solidFill>
                  <a:srgbClr val="0070C0"/>
                </a:solidFill>
              </a:rPr>
              <a:t>href</a:t>
            </a:r>
            <a:r>
              <a:rPr lang="en-US" sz="2800" dirty="0" smtClean="0">
                <a:solidFill>
                  <a:srgbClr val="0070C0"/>
                </a:solidFill>
              </a:rPr>
              <a:t>="/html/"&gt;HTML&lt;/a&gt; |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	&lt;a </a:t>
            </a:r>
            <a:r>
              <a:rPr lang="en-US" sz="2800" dirty="0" err="1" smtClean="0">
                <a:solidFill>
                  <a:srgbClr val="0070C0"/>
                </a:solidFill>
              </a:rPr>
              <a:t>href</a:t>
            </a:r>
            <a:r>
              <a:rPr lang="en-US" sz="2800" dirty="0" smtClean="0">
                <a:solidFill>
                  <a:srgbClr val="0070C0"/>
                </a:solidFill>
              </a:rPr>
              <a:t>="/</a:t>
            </a:r>
            <a:r>
              <a:rPr lang="en-US" sz="2800" dirty="0" err="1" smtClean="0">
                <a:solidFill>
                  <a:srgbClr val="0070C0"/>
                </a:solidFill>
              </a:rPr>
              <a:t>css</a:t>
            </a:r>
            <a:r>
              <a:rPr lang="en-US" sz="2800" dirty="0" smtClean="0">
                <a:solidFill>
                  <a:srgbClr val="0070C0"/>
                </a:solidFill>
              </a:rPr>
              <a:t>/"&gt;CSS&lt;/a&gt; |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	&lt;a </a:t>
            </a:r>
            <a:r>
              <a:rPr lang="en-US" sz="2800" dirty="0" err="1" smtClean="0">
                <a:solidFill>
                  <a:srgbClr val="0070C0"/>
                </a:solidFill>
              </a:rPr>
              <a:t>href</a:t>
            </a:r>
            <a:r>
              <a:rPr lang="en-US" sz="2800" dirty="0" smtClean="0">
                <a:solidFill>
                  <a:srgbClr val="0070C0"/>
                </a:solidFill>
              </a:rPr>
              <a:t>="/</a:t>
            </a:r>
            <a:r>
              <a:rPr lang="en-US" sz="2800" dirty="0" err="1" smtClean="0">
                <a:solidFill>
                  <a:srgbClr val="0070C0"/>
                </a:solidFill>
              </a:rPr>
              <a:t>js</a:t>
            </a:r>
            <a:r>
              <a:rPr lang="en-US" sz="2800" dirty="0" smtClean="0">
                <a:solidFill>
                  <a:srgbClr val="0070C0"/>
                </a:solidFill>
              </a:rPr>
              <a:t>/"&gt;JavaScript&lt;/a&gt; |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	&lt;a </a:t>
            </a:r>
            <a:r>
              <a:rPr lang="en-US" sz="2800" dirty="0" err="1" smtClean="0">
                <a:solidFill>
                  <a:srgbClr val="0070C0"/>
                </a:solidFill>
              </a:rPr>
              <a:t>href</a:t>
            </a:r>
            <a:r>
              <a:rPr lang="en-US" sz="2800" dirty="0" smtClean="0">
                <a:solidFill>
                  <a:srgbClr val="0070C0"/>
                </a:solidFill>
              </a:rPr>
              <a:t>="/</a:t>
            </a:r>
            <a:r>
              <a:rPr lang="en-US" sz="2800" dirty="0" err="1" smtClean="0">
                <a:solidFill>
                  <a:srgbClr val="0070C0"/>
                </a:solidFill>
              </a:rPr>
              <a:t>jquery</a:t>
            </a:r>
            <a:r>
              <a:rPr lang="en-US" sz="2800" dirty="0" smtClean="0">
                <a:solidFill>
                  <a:srgbClr val="0070C0"/>
                </a:solidFill>
              </a:rPr>
              <a:t>/"&gt;</a:t>
            </a:r>
            <a:r>
              <a:rPr lang="en-US" sz="2800" dirty="0" err="1" smtClean="0">
                <a:solidFill>
                  <a:srgbClr val="0070C0"/>
                </a:solidFill>
              </a:rPr>
              <a:t>jQuery</a:t>
            </a:r>
            <a:r>
              <a:rPr lang="en-US" sz="2800" dirty="0" smtClean="0">
                <a:solidFill>
                  <a:srgbClr val="0070C0"/>
                </a:solidFill>
              </a:rPr>
              <a:t>&lt;/a&gt;</a:t>
            </a:r>
            <a:r>
              <a:rPr lang="en-US" sz="2800" dirty="0" smtClean="0">
                <a:solidFill>
                  <a:srgbClr val="2616F6"/>
                </a:solidFill>
              </a:rPr>
              <a:t/>
            </a:r>
            <a:br>
              <a:rPr lang="en-US" sz="2800" dirty="0" smtClean="0">
                <a:solidFill>
                  <a:srgbClr val="2616F6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&lt;/</a:t>
            </a:r>
            <a:r>
              <a:rPr lang="en-US" sz="2800" dirty="0" err="1" smtClean="0">
                <a:solidFill>
                  <a:srgbClr val="2616F6"/>
                </a:solidFill>
              </a:rPr>
              <a:t>nav</a:t>
            </a:r>
            <a:r>
              <a:rPr lang="en-US" sz="2800" dirty="0" smtClean="0">
                <a:solidFill>
                  <a:srgbClr val="2616F6"/>
                </a:solidFill>
              </a:rPr>
              <a:t>&gt;</a:t>
            </a:r>
            <a:endParaRPr lang="en-US" sz="2800" dirty="0">
              <a:solidFill>
                <a:srgbClr val="2616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&lt;aside&gt;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643050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The &lt;aside&gt; element defines some content aside from the content it is placed in (like a sidebar).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928934"/>
            <a:ext cx="82867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&lt;p&gt;My family and I visited The Epcot center this summer.&lt;/p&gt;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2616F6"/>
                </a:solidFill>
              </a:rPr>
              <a:t>&lt;aside&gt;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&lt;h4&gt;Epcot Center&lt;/h4&gt;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&lt;p&gt;The Epcot Center is a theme park in Disney World,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 	Florida.&lt;/p&gt;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2616F6"/>
                </a:solidFill>
              </a:rPr>
              <a:t>&lt;/aside&gt;</a:t>
            </a:r>
            <a:endParaRPr lang="en-US" sz="2800" dirty="0">
              <a:solidFill>
                <a:srgbClr val="2616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&lt;header&gt;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643050"/>
            <a:ext cx="8643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2616F6"/>
                </a:solidFill>
              </a:rPr>
              <a:t>&lt;header&gt; </a:t>
            </a:r>
            <a:r>
              <a:rPr lang="en-US" sz="2400" dirty="0" smtClean="0"/>
              <a:t>element specifies a header for a document or section.</a:t>
            </a:r>
          </a:p>
          <a:p>
            <a:pPr marL="465138" indent="-465138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The </a:t>
            </a:r>
            <a:r>
              <a:rPr lang="en-US" sz="2400" dirty="0" smtClean="0">
                <a:solidFill>
                  <a:srgbClr val="2616F6"/>
                </a:solidFill>
              </a:rPr>
              <a:t>&lt;header&gt; </a:t>
            </a:r>
            <a:r>
              <a:rPr lang="en-US" sz="2400" dirty="0" smtClean="0">
                <a:solidFill>
                  <a:srgbClr val="C00000"/>
                </a:solidFill>
              </a:rPr>
              <a:t>element should be used as a container for introductory content.</a:t>
            </a:r>
          </a:p>
          <a:p>
            <a:pPr marL="465138" indent="-465138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7030A0"/>
                </a:solidFill>
              </a:rPr>
              <a:t>You can have several </a:t>
            </a:r>
            <a:r>
              <a:rPr lang="en-US" sz="2400" dirty="0" smtClean="0">
                <a:solidFill>
                  <a:srgbClr val="2616F6"/>
                </a:solidFill>
              </a:rPr>
              <a:t>&lt;header&gt; </a:t>
            </a:r>
            <a:r>
              <a:rPr lang="en-US" sz="2400" dirty="0" smtClean="0">
                <a:solidFill>
                  <a:srgbClr val="7030A0"/>
                </a:solidFill>
              </a:rPr>
              <a:t>elements in one document.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000504"/>
            <a:ext cx="8358246" cy="255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&lt;article&gt;</a:t>
            </a:r>
            <a:br>
              <a:rPr lang="en-US" sz="2000" dirty="0" smtClean="0"/>
            </a:br>
            <a:r>
              <a:rPr lang="en-US" sz="2000" dirty="0" smtClean="0"/>
              <a:t>  	</a:t>
            </a:r>
            <a:r>
              <a:rPr lang="en-US" sz="2000" dirty="0" smtClean="0">
                <a:solidFill>
                  <a:srgbClr val="2616F6"/>
                </a:solidFill>
              </a:rPr>
              <a:t>&lt;header&gt;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 		&lt;h1&gt;Internet Explorer 9&lt;/h1&gt;</a:t>
            </a:r>
            <a:br>
              <a:rPr lang="en-US" sz="2000" dirty="0" smtClean="0"/>
            </a:br>
            <a:r>
              <a:rPr lang="en-US" sz="2000" dirty="0" smtClean="0"/>
              <a:t>    		&lt;p&gt;&lt;time </a:t>
            </a:r>
            <a:r>
              <a:rPr lang="en-US" sz="2000" dirty="0" err="1" smtClean="0"/>
              <a:t>pubdate</a:t>
            </a:r>
            <a:r>
              <a:rPr lang="en-US" sz="2000" dirty="0" smtClean="0"/>
              <a:t>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="2011-03-15"&gt;&lt;/time&gt;&lt;/p&gt;</a:t>
            </a:r>
            <a:br>
              <a:rPr lang="en-US" sz="2000" dirty="0" smtClean="0"/>
            </a:br>
            <a:r>
              <a:rPr lang="en-US" sz="2000" dirty="0" smtClean="0"/>
              <a:t> 	 </a:t>
            </a:r>
            <a:r>
              <a:rPr lang="en-US" sz="2000" dirty="0" smtClean="0">
                <a:solidFill>
                  <a:srgbClr val="2616F6"/>
                </a:solidFill>
              </a:rPr>
              <a:t>&lt;/header&gt;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	 &lt;p&gt;Windows Internet Explorer 9 (abbreviated as IE9) was released to</a:t>
            </a:r>
            <a:br>
              <a:rPr lang="en-US" sz="2000" dirty="0" smtClean="0"/>
            </a:br>
            <a:r>
              <a:rPr lang="en-US" sz="2000" dirty="0" smtClean="0"/>
              <a:t> 	 the  public on March 14, 2011 at 21:00 PDT.....&lt;/p&gt;</a:t>
            </a:r>
            <a:br>
              <a:rPr lang="en-US" sz="2000" dirty="0" smtClean="0"/>
            </a:br>
            <a:r>
              <a:rPr lang="en-US" sz="2000" dirty="0" smtClean="0"/>
              <a:t>&lt;/article&gt;</a:t>
            </a:r>
            <a:endParaRPr lang="en-US" sz="2000" dirty="0">
              <a:solidFill>
                <a:srgbClr val="2616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CSS – Cascade Style Sheets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</a:rPr>
              <a:t>CSS is a simple mechanism for adding style (e.g., fonts, colours, spacing) to Web documents incorporated in mark-up language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u="sng" dirty="0" smtClean="0"/>
              <a:t>CSS can be added to HTML, XHTML &amp; </a:t>
            </a:r>
            <a:r>
              <a:rPr lang="en-GB" u="sng" dirty="0" smtClean="0">
                <a:solidFill>
                  <a:srgbClr val="2616F6"/>
                </a:solidFill>
              </a:rPr>
              <a:t>HTML5</a:t>
            </a:r>
            <a:r>
              <a:rPr lang="en-GB" u="sng" dirty="0" smtClean="0"/>
              <a:t> in the following ways</a:t>
            </a:r>
            <a:r>
              <a:rPr lang="en-GB" dirty="0" smtClean="0"/>
              <a:t>:</a:t>
            </a:r>
          </a:p>
          <a:p>
            <a:pPr marL="539750" lvl="0" indent="-360363"/>
            <a:r>
              <a:rPr lang="en-GB" sz="2800" u="sng" dirty="0" smtClean="0"/>
              <a:t>Inline</a:t>
            </a:r>
            <a:r>
              <a:rPr lang="en-GB" sz="2800" dirty="0" smtClean="0"/>
              <a:t> - using the style attribute in HTML elements.</a:t>
            </a:r>
          </a:p>
          <a:p>
            <a:pPr marL="539750" lvl="0" indent="-360363"/>
            <a:r>
              <a:rPr lang="en-GB" sz="2800" u="sng" dirty="0" smtClean="0"/>
              <a:t>Internal </a:t>
            </a:r>
            <a:r>
              <a:rPr lang="en-GB" sz="2800" dirty="0" smtClean="0"/>
              <a:t>- using the &lt;style&gt; element in the &lt;head&gt; section.</a:t>
            </a:r>
          </a:p>
          <a:p>
            <a:pPr marL="539750" indent="-360363"/>
            <a:r>
              <a:rPr lang="en-GB" sz="2800" u="sng" dirty="0" smtClean="0"/>
              <a:t>External</a:t>
            </a:r>
            <a:r>
              <a:rPr lang="en-GB" sz="2800" dirty="0" smtClean="0"/>
              <a:t> - using an external CSS file.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CSS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CSS </a:t>
            </a:r>
            <a:r>
              <a:rPr lang="en-US" dirty="0" smtClean="0">
                <a:solidFill>
                  <a:srgbClr val="7030A0"/>
                </a:solidFill>
              </a:rPr>
              <a:t>selectors</a:t>
            </a:r>
            <a:r>
              <a:rPr lang="en-US" dirty="0" smtClean="0"/>
              <a:t> are used to declare which part of the mark-up a style applies to, a kind of match expression.</a:t>
            </a:r>
          </a:p>
          <a:p>
            <a:pPr marL="993775" indent="-514350"/>
            <a:r>
              <a:rPr lang="en-US" dirty="0" smtClean="0"/>
              <a:t>All HTML or HTML 5 predefined elements like: &lt;H1&gt;, &lt;p&gt;, &lt;</a:t>
            </a:r>
            <a:r>
              <a:rPr lang="en-US" dirty="0" err="1" smtClean="0"/>
              <a:t>ul</a:t>
            </a:r>
            <a:r>
              <a:rPr lang="en-US" dirty="0" smtClean="0"/>
              <a:t>&gt; and &lt;body&gt; etc.</a:t>
            </a:r>
          </a:p>
          <a:p>
            <a:pPr marL="993775" indent="-514350"/>
            <a:r>
              <a:rPr lang="en-US" dirty="0" smtClean="0"/>
              <a:t>To elements specified by attributes</a:t>
            </a:r>
          </a:p>
          <a:p>
            <a:pPr marL="1393825" lvl="1" indent="-514350"/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: an identifier unique to the document</a:t>
            </a:r>
          </a:p>
          <a:p>
            <a:pPr marL="1393825" lvl="1" indent="-514350"/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:  a common format can be developed for element/page/pages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CSS properties we use in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37576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13113" algn="l"/>
                <a:tab pos="5830888" algn="l"/>
              </a:tabLst>
            </a:pPr>
            <a:r>
              <a:rPr lang="en-US" dirty="0" smtClean="0"/>
              <a:t>Margin-left	Margin-top	background</a:t>
            </a:r>
          </a:p>
          <a:p>
            <a:pPr marL="0" indent="0">
              <a:buNone/>
              <a:tabLst>
                <a:tab pos="3313113" algn="l"/>
                <a:tab pos="5830888" algn="l"/>
              </a:tabLst>
            </a:pPr>
            <a:r>
              <a:rPr lang="en-US" dirty="0" smtClean="0"/>
              <a:t>Width	height	border</a:t>
            </a:r>
          </a:p>
          <a:p>
            <a:pPr marL="0" indent="0">
              <a:buNone/>
              <a:tabLst>
                <a:tab pos="3313113" algn="l"/>
                <a:tab pos="5830888" algn="l"/>
              </a:tabLst>
            </a:pPr>
            <a:r>
              <a:rPr lang="en-US" dirty="0" smtClean="0"/>
              <a:t>Font-family	font-size	 color</a:t>
            </a:r>
          </a:p>
          <a:p>
            <a:pPr marL="0" indent="0">
              <a:buNone/>
              <a:tabLst>
                <a:tab pos="3313113" algn="l"/>
                <a:tab pos="5830888" algn="l"/>
              </a:tabLst>
            </a:pPr>
            <a:r>
              <a:rPr lang="en-US" dirty="0" smtClean="0"/>
              <a:t>Float	padding	text-align</a:t>
            </a:r>
          </a:p>
          <a:p>
            <a:pPr marL="0" indent="0">
              <a:buNone/>
              <a:tabLst>
                <a:tab pos="3313113" algn="l"/>
                <a:tab pos="5830888" algn="l"/>
              </a:tabLst>
            </a:pPr>
            <a:r>
              <a:rPr lang="en-US" dirty="0" smtClean="0"/>
              <a:t>Text-decoration	border-radius</a:t>
            </a:r>
          </a:p>
          <a:p>
            <a:pPr marL="0" indent="0">
              <a:buNone/>
              <a:tabLst>
                <a:tab pos="3313113" algn="l"/>
                <a:tab pos="5830888" algn="l"/>
              </a:tabLst>
            </a:pPr>
            <a:r>
              <a:rPr lang="en-US" dirty="0" smtClean="0"/>
              <a:t>overflow</a:t>
            </a:r>
            <a:endParaRPr lang="en-GB" dirty="0"/>
          </a:p>
        </p:txBody>
      </p:sp>
      <p:sp>
        <p:nvSpPr>
          <p:cNvPr id="4" name="Pentagon 3">
            <a:hlinkClick r:id="rId2" action="ppaction://hlinkfile"/>
          </p:cNvPr>
          <p:cNvSpPr/>
          <p:nvPr/>
        </p:nvSpPr>
        <p:spPr>
          <a:xfrm>
            <a:off x="5796136" y="5229200"/>
            <a:ext cx="2880320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EXAMPLE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Sample Project – </a:t>
            </a:r>
            <a:r>
              <a:rPr lang="en-US" sz="4000" b="1" dirty="0" smtClean="0"/>
              <a:t>Student Registration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Student Registration </a:t>
            </a:r>
            <a:r>
              <a:rPr lang="en-US" b="1" dirty="0" smtClean="0"/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Editing </a:t>
            </a:r>
            <a:r>
              <a:rPr lang="en-US" b="1" dirty="0" smtClean="0"/>
              <a:t>Form</a:t>
            </a:r>
            <a:r>
              <a:rPr lang="en-US" dirty="0" smtClean="0"/>
              <a:t> for registered Students.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 for Deleting registered student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Registered students </a:t>
            </a:r>
            <a:r>
              <a:rPr lang="en-US" b="1" dirty="0" smtClean="0"/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an </a:t>
            </a:r>
            <a:r>
              <a:rPr lang="en-US" dirty="0" smtClean="0">
                <a:solidFill>
                  <a:srgbClr val="FF0000"/>
                </a:solidFill>
              </a:rPr>
              <a:t>anchor</a:t>
            </a:r>
            <a:r>
              <a:rPr lang="en-US" dirty="0" smtClean="0"/>
              <a:t> to move between all </a:t>
            </a:r>
            <a:r>
              <a:rPr lang="en-US" b="1" dirty="0" smtClean="0"/>
              <a:t>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756" y="548680"/>
            <a:ext cx="626767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Start</a:t>
            </a:r>
            <a:endParaRPr 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4846" y="2510894"/>
            <a:ext cx="540750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</a:p>
          <a:p>
            <a:pPr algn="ctr"/>
            <a:r>
              <a:rPr lang="en-US" sz="6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page </a:t>
            </a:r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layout designing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9" y="908720"/>
            <a:ext cx="82089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GB" sz="5400" b="1" dirty="0" smtClean="0"/>
              <a:t>Scope left after HTML</a:t>
            </a:r>
            <a:endParaRPr lang="en-GB" sz="5400" dirty="0" smtClean="0"/>
          </a:p>
          <a:p>
            <a:pPr marL="360363" lvl="0" indent="-360363">
              <a:buFont typeface="Arial" pitchFamily="34" charset="0"/>
              <a:buChar char="•"/>
            </a:pPr>
            <a:r>
              <a:rPr lang="en-GB" sz="3600" dirty="0" smtClean="0"/>
              <a:t>We can’t communicate with the data displayed or inputted.</a:t>
            </a:r>
          </a:p>
          <a:p>
            <a:pPr marL="360363" lvl="0" indent="-360363">
              <a:buFont typeface="Arial" pitchFamily="34" charset="0"/>
              <a:buChar char="•"/>
            </a:pPr>
            <a:r>
              <a:rPr lang="en-GB" sz="3600" dirty="0" smtClean="0"/>
              <a:t>We can’t change the data dynamically or at run time.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GB" sz="3600" dirty="0" smtClean="0"/>
              <a:t>Dynamic formatting.</a:t>
            </a:r>
            <a:endParaRPr lang="en-GB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How can we write HTML?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b="1" dirty="0"/>
              <a:t>Notepad</a:t>
            </a:r>
            <a:r>
              <a:rPr lang="en-GB" sz="2800" dirty="0"/>
              <a:t> is a common text editor (on Windows this is usually found under the Programs &gt; Accessories menu).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2909662"/>
          <a:ext cx="7992888" cy="3160014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&lt;!DOCTYPE html&gt;</a:t>
                      </a:r>
                      <a:b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</a:b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&lt;html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kern="1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&lt;head&gt;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kern="1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&lt;title&gt;</a:t>
                      </a:r>
                      <a:r>
                        <a:rPr lang="en-GB" sz="1500" b="1" kern="100" baseline="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My Webpage Title &lt;/title&gt;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kern="100" baseline="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&lt;/head&gt;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&lt;body&gt;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457200"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&lt;h1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 My 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First 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Heading &lt;/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h1&gt;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457200"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&lt;p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 My 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first paragraph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. &lt;/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&lt;/body&gt;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&lt;/html&gt;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your patience</a:t>
            </a:r>
            <a:endParaRPr lang="en-GB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992888" cy="1080120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accent5">
                    <a:lumMod val="50000"/>
                  </a:schemeClr>
                </a:solidFill>
              </a:rPr>
              <a:t>Now </a:t>
            </a:r>
            <a:r>
              <a:rPr lang="en-GB" sz="3600" b="1" dirty="0" smtClean="0">
                <a:solidFill>
                  <a:schemeClr val="accent5">
                    <a:lumMod val="50000"/>
                  </a:schemeClr>
                </a:solidFill>
              </a:rPr>
              <a:t>YOU</a:t>
            </a:r>
            <a:r>
              <a:rPr lang="en-GB" sz="3600" dirty="0" smtClean="0">
                <a:solidFill>
                  <a:schemeClr val="accent5">
                    <a:lumMod val="50000"/>
                  </a:schemeClr>
                </a:solidFill>
              </a:rPr>
              <a:t> will meet again in the next session </a:t>
            </a:r>
            <a:r>
              <a:rPr lang="en-GB" sz="3600" b="1" dirty="0" smtClean="0">
                <a:solidFill>
                  <a:schemeClr val="accent5">
                    <a:lumMod val="50000"/>
                  </a:schemeClr>
                </a:solidFill>
              </a:rPr>
              <a:t>with different instructor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611560" y="3214686"/>
            <a:ext cx="7992888" cy="2999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move forward with the same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sample project for to </a:t>
            </a:r>
            <a:r>
              <a:rPr kumimoji="0" lang="en-GB" sz="3600" b="0" i="0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complete other </a:t>
            </a:r>
            <a:r>
              <a:rPr kumimoji="0" lang="en-GB" sz="6000" b="0" i="0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mobile</a:t>
            </a:r>
            <a:r>
              <a:rPr kumimoji="0" lang="en-GB" sz="3600" b="0" i="0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requirements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which </a:t>
            </a:r>
            <a:r>
              <a:rPr kumimoji="0" lang="en-GB" sz="36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be completed 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HTML 5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only</a:t>
            </a:r>
            <a:endParaRPr kumimoji="0" lang="en-GB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How can we write HTML?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b="1" dirty="0"/>
              <a:t>Notepad</a:t>
            </a:r>
            <a:r>
              <a:rPr lang="en-GB" sz="2800" dirty="0"/>
              <a:t> is a common text editor (on Windows this is usually found under the Programs &gt; Accessories menu).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2909662"/>
          <a:ext cx="7992888" cy="3470148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&lt;!DOCTYPE html&gt;</a:t>
                      </a:r>
                      <a:b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</a:b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&lt;html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kern="1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en-GB" sz="2000" b="1" kern="1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&lt;head&gt;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&lt;title&gt;</a:t>
                      </a:r>
                      <a:r>
                        <a:rPr lang="en-GB" sz="2000" b="1" kern="100" baseline="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My Webpage Title &lt;/title&gt;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baseline="0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&lt;/head&gt;</a:t>
                      </a:r>
                      <a:endParaRPr lang="en-GB" sz="20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&lt;body&gt;</a:t>
                      </a:r>
                      <a:endParaRPr lang="en-GB" sz="20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457200"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&lt;h1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 My 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First 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Heading &lt;/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h1&gt;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457200"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&lt;p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 My 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first paragraph</a:t>
                      </a:r>
                      <a:r>
                        <a:rPr lang="en-GB" sz="1500" b="1" kern="1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. &lt;/</a:t>
                      </a: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indent="4572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&lt;/body&gt;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500" b="1" kern="1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&lt;/html&gt;</a:t>
                      </a:r>
                      <a:endParaRPr lang="en-GB" sz="1500" b="1" kern="1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Line Callout 1 (Border and Accent Bar) 5"/>
          <p:cNvSpPr/>
          <p:nvPr/>
        </p:nvSpPr>
        <p:spPr>
          <a:xfrm>
            <a:off x="5220072" y="2636912"/>
            <a:ext cx="2664296" cy="864096"/>
          </a:xfrm>
          <a:prstGeom prst="accentBorderCallout1">
            <a:avLst>
              <a:gd name="adj1" fmla="val 18750"/>
              <a:gd name="adj2" fmla="val -8333"/>
              <a:gd name="adj3" fmla="val 106718"/>
              <a:gd name="adj4" fmla="val -11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‘&lt;‘ &amp; ‘&gt;’ Opening &amp; Closing braces for HTML elements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Steps to create a HTML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Start </a:t>
            </a:r>
            <a:r>
              <a:rPr lang="en-GB" b="1" dirty="0" smtClean="0">
                <a:solidFill>
                  <a:srgbClr val="7030A0"/>
                </a:solidFill>
              </a:rPr>
              <a:t>notepad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your html code in notepad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Save the </a:t>
            </a:r>
            <a:r>
              <a:rPr lang="en-GB" b="1" dirty="0" smtClean="0">
                <a:solidFill>
                  <a:srgbClr val="7030A0"/>
                </a:solidFill>
              </a:rPr>
              <a:t>notepad</a:t>
            </a:r>
            <a:r>
              <a:rPr lang="en-GB" dirty="0" smtClean="0"/>
              <a:t> file having </a:t>
            </a:r>
            <a:r>
              <a:rPr lang="en-GB" b="1" dirty="0" smtClean="0"/>
              <a:t>extension .</a:t>
            </a:r>
            <a:r>
              <a:rPr lang="en-GB" b="1" dirty="0" err="1" smtClean="0"/>
              <a:t>htm</a:t>
            </a:r>
            <a:r>
              <a:rPr lang="en-GB" b="1" dirty="0" smtClean="0"/>
              <a:t> or .html </a:t>
            </a:r>
            <a:r>
              <a:rPr lang="en-GB" dirty="0" smtClean="0"/>
              <a:t>for e.g.: </a:t>
            </a:r>
            <a:r>
              <a:rPr lang="en-GB" b="1" dirty="0" smtClean="0">
                <a:solidFill>
                  <a:srgbClr val="FF0000"/>
                </a:solidFill>
              </a:rPr>
              <a:t>myPage.html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Start the available </a:t>
            </a:r>
            <a:r>
              <a:rPr lang="en-GB" b="1" dirty="0" smtClean="0">
                <a:solidFill>
                  <a:srgbClr val="7030A0"/>
                </a:solidFill>
              </a:rPr>
              <a:t>browser</a:t>
            </a:r>
            <a:r>
              <a:rPr lang="en-GB" dirty="0" smtClean="0"/>
              <a:t> and open the file </a:t>
            </a:r>
            <a:r>
              <a:rPr lang="en-GB" b="1" dirty="0" smtClean="0">
                <a:solidFill>
                  <a:srgbClr val="FF0000"/>
                </a:solidFill>
              </a:rPr>
              <a:t>myPage.html</a:t>
            </a:r>
            <a:r>
              <a:rPr lang="en-GB" dirty="0" smtClean="0"/>
              <a:t>  to see the result of your code.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Various elements in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700" u="sng" dirty="0" smtClean="0"/>
              <a:t>Such as</a:t>
            </a:r>
            <a:r>
              <a:rPr lang="en-GB" sz="3700" dirty="0" smtClean="0"/>
              <a:t>:</a:t>
            </a:r>
          </a:p>
          <a:p>
            <a:pPr marL="0" indent="0">
              <a:buNone/>
            </a:pPr>
            <a:r>
              <a:rPr lang="en-GB" sz="3700" dirty="0" smtClean="0"/>
              <a:t>&lt;p&gt;&lt;/p&gt;, &lt;b&gt;&lt;/b&gt;, &lt;</a:t>
            </a:r>
            <a:r>
              <a:rPr lang="en-GB" sz="3700" dirty="0" err="1" smtClean="0"/>
              <a:t>i</a:t>
            </a:r>
            <a:r>
              <a:rPr lang="en-GB" sz="3700" dirty="0" smtClean="0"/>
              <a:t>&gt;&lt;</a:t>
            </a:r>
            <a:r>
              <a:rPr lang="en-GB" sz="3700" dirty="0" err="1" smtClean="0"/>
              <a:t>i</a:t>
            </a:r>
            <a:r>
              <a:rPr lang="en-GB" sz="3700" dirty="0" smtClean="0"/>
              <a:t>/&gt;, &lt;u&gt;&lt;u/&gt;, &lt;font&gt;&lt;/font&gt;, &lt;h1&gt;&lt;/h1&gt; …. &lt;h6&gt;&lt;/h6&gt;, &lt;</a:t>
            </a:r>
            <a:r>
              <a:rPr lang="en-GB" sz="3700" dirty="0" err="1" smtClean="0"/>
              <a:t>img</a:t>
            </a:r>
            <a:r>
              <a:rPr lang="en-GB" sz="3700" dirty="0" smtClean="0"/>
              <a:t>&gt;, &lt;table&gt;&lt;/table&gt;, &lt;meta&gt;, &lt;style&gt;&lt;style&gt;, &lt;script&gt;&lt;/script&gt;, &lt;link&gt;, &lt;form&gt;, &lt;input&gt;, &lt;select&gt;&lt;/select&gt; </a:t>
            </a:r>
            <a:r>
              <a:rPr lang="en-GB" sz="3700" dirty="0" smtClean="0">
                <a:solidFill>
                  <a:srgbClr val="FF0000"/>
                </a:solidFill>
              </a:rPr>
              <a:t>and many more…</a:t>
            </a:r>
            <a:endParaRPr lang="en-GB" sz="3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What is HTML 5?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dirty="0" smtClean="0"/>
              <a:t>HTML</a:t>
            </a:r>
            <a:r>
              <a:rPr lang="en-GB" sz="2800" dirty="0"/>
              <a:t> </a:t>
            </a:r>
            <a:r>
              <a:rPr lang="en-GB" sz="2800" dirty="0" smtClean="0"/>
              <a:t>is Hyper Text Mark-up Language used to  </a:t>
            </a:r>
            <a:br>
              <a:rPr lang="en-GB" sz="2800" dirty="0" smtClean="0"/>
            </a:br>
            <a:r>
              <a:rPr lang="en-GB" sz="3600" b="1" dirty="0" smtClean="0"/>
              <a:t>make web pages</a:t>
            </a:r>
            <a:r>
              <a:rPr lang="en-GB" sz="2800" dirty="0" smtClean="0"/>
              <a:t>.</a:t>
            </a:r>
          </a:p>
          <a:p>
            <a:pPr marL="0" indent="0" algn="just">
              <a:buNone/>
            </a:pPr>
            <a:endParaRPr lang="en-GB" sz="1500" dirty="0" smtClean="0"/>
          </a:p>
          <a:p>
            <a:pPr marL="0" indent="0" algn="just">
              <a:buNone/>
            </a:pPr>
            <a:r>
              <a:rPr lang="en-GB" sz="2800" dirty="0" smtClean="0">
                <a:solidFill>
                  <a:srgbClr val="2616F6"/>
                </a:solidFill>
              </a:rPr>
              <a:t>HTML 5 </a:t>
            </a:r>
            <a:r>
              <a:rPr lang="en-GB" sz="2800" dirty="0" smtClean="0"/>
              <a:t>– Version 5 of HTML</a:t>
            </a:r>
          </a:p>
          <a:p>
            <a:pPr marL="0" indent="0" algn="just">
              <a:buNone/>
            </a:pPr>
            <a:endParaRPr lang="en-GB" sz="1500" dirty="0" smtClean="0"/>
          </a:p>
          <a:p>
            <a:pPr marL="0" indent="0" algn="just">
              <a:buNone/>
            </a:pPr>
            <a:r>
              <a:rPr lang="en-GB" sz="2800" dirty="0" smtClean="0"/>
              <a:t>Older Versions – 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4.01 </a:t>
            </a:r>
            <a:r>
              <a:rPr lang="en-GB" sz="2800" dirty="0" smtClean="0"/>
              <a:t>&amp; 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 1.0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714884"/>
            <a:ext cx="8072494" cy="15696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also cross-platform. It is designed to work whether you are using a PC, or a Tablet, a Smartphone, or a Smart TV.</a:t>
            </a:r>
            <a:endParaRPr lang="en-GB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HTML5 &lt;!DOCTYPE&gt;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77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2616F6"/>
                </a:solidFill>
              </a:rPr>
              <a:t>&lt;!DOCTYPE html&gt;</a:t>
            </a:r>
          </a:p>
          <a:p>
            <a:pPr>
              <a:buNone/>
            </a:pPr>
            <a:r>
              <a:rPr lang="en-US" sz="2800" dirty="0" smtClean="0"/>
              <a:t>&lt;html&gt;</a:t>
            </a:r>
            <a:br>
              <a:rPr lang="en-US" sz="2800" dirty="0" smtClean="0"/>
            </a:br>
            <a:r>
              <a:rPr lang="en-US" sz="2800" dirty="0" smtClean="0"/>
              <a:t>	&lt;head&gt;</a:t>
            </a:r>
            <a:br>
              <a:rPr lang="en-US" sz="2800" dirty="0" smtClean="0"/>
            </a:br>
            <a:r>
              <a:rPr lang="en-US" sz="2800" dirty="0" smtClean="0"/>
              <a:t>		&lt;meta </a:t>
            </a:r>
            <a:r>
              <a:rPr lang="en-US" sz="2800" dirty="0" err="1" smtClean="0"/>
              <a:t>charset</a:t>
            </a:r>
            <a:r>
              <a:rPr lang="en-US" sz="2800" dirty="0" smtClean="0"/>
              <a:t>="UTF-8"&gt;</a:t>
            </a:r>
            <a:br>
              <a:rPr lang="en-US" sz="2800" dirty="0" smtClean="0"/>
            </a:br>
            <a:r>
              <a:rPr lang="en-US" sz="2800" dirty="0" smtClean="0"/>
              <a:t>		&lt;title&gt;</a:t>
            </a:r>
            <a:r>
              <a:rPr lang="en-US" sz="2800" i="1" dirty="0" smtClean="0"/>
              <a:t>Title of the document</a:t>
            </a:r>
            <a:r>
              <a:rPr lang="en-US" sz="2800" dirty="0" smtClean="0"/>
              <a:t>&lt;/title&gt;</a:t>
            </a:r>
            <a:br>
              <a:rPr lang="en-US" sz="2800" dirty="0" smtClean="0"/>
            </a:br>
            <a:r>
              <a:rPr lang="en-US" sz="2800" dirty="0" smtClean="0"/>
              <a:t>	&lt;/head&gt;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&lt;body&gt;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i="1" dirty="0" smtClean="0"/>
              <a:t>Content of the document......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&lt;/body&gt;</a:t>
            </a:r>
          </a:p>
          <a:p>
            <a:pPr>
              <a:buNone/>
            </a:pPr>
            <a:r>
              <a:rPr lang="en-US" sz="2800" dirty="0" smtClean="0"/>
              <a:t>&lt;/html&gt;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HTML5 - New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Some of the most interesting new features in HTML5 are: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0034" y="2528895"/>
            <a:ext cx="8229600" cy="354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indent="-344488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2616F6"/>
                </a:solidFill>
              </a:rPr>
              <a:t>&lt;canvas&gt; </a:t>
            </a:r>
            <a:r>
              <a:rPr lang="en-US" sz="2600" dirty="0" smtClean="0"/>
              <a:t>element for 2D drawing</a:t>
            </a:r>
          </a:p>
          <a:p>
            <a:pPr marL="344488" indent="-344488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2616F6"/>
                </a:solidFill>
              </a:rPr>
              <a:t>&lt;video&gt;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rgbClr val="2616F6"/>
                </a:solidFill>
              </a:rPr>
              <a:t>&lt;audio&gt;</a:t>
            </a:r>
            <a:r>
              <a:rPr lang="en-US" sz="2600" dirty="0" smtClean="0"/>
              <a:t> elements for media playback</a:t>
            </a:r>
          </a:p>
          <a:p>
            <a:pPr marL="344488" indent="-344488">
              <a:buFont typeface="Arial" pitchFamily="34" charset="0"/>
              <a:buChar char="•"/>
            </a:pPr>
            <a:r>
              <a:rPr lang="en-US" sz="2600" dirty="0" smtClean="0"/>
              <a:t>New content-specific elements, like </a:t>
            </a:r>
            <a:r>
              <a:rPr lang="en-US" sz="2600" dirty="0" smtClean="0">
                <a:solidFill>
                  <a:srgbClr val="2616F6"/>
                </a:solidFill>
              </a:rPr>
              <a:t>&lt;article&gt;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&lt;footer&gt;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&lt;header&gt;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&lt;</a:t>
            </a:r>
            <a:r>
              <a:rPr lang="en-US" sz="2600" dirty="0" err="1" smtClean="0">
                <a:solidFill>
                  <a:srgbClr val="2616F6"/>
                </a:solidFill>
              </a:rPr>
              <a:t>nav</a:t>
            </a:r>
            <a:r>
              <a:rPr lang="en-US" sz="2600" dirty="0" smtClean="0">
                <a:solidFill>
                  <a:srgbClr val="2616F6"/>
                </a:solidFill>
              </a:rPr>
              <a:t>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&lt;section&gt;</a:t>
            </a:r>
          </a:p>
          <a:p>
            <a:pPr marL="344488" indent="-344488">
              <a:buFont typeface="Arial" pitchFamily="34" charset="0"/>
              <a:buChar char="•"/>
            </a:pPr>
            <a:r>
              <a:rPr lang="en-US" sz="2600" dirty="0" smtClean="0"/>
              <a:t>New form controls, like </a:t>
            </a:r>
            <a:r>
              <a:rPr lang="en-US" sz="2600" dirty="0" smtClean="0">
                <a:solidFill>
                  <a:srgbClr val="2616F6"/>
                </a:solidFill>
              </a:rPr>
              <a:t>calendar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date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time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email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rgbClr val="2616F6"/>
                </a:solidFill>
              </a:rPr>
              <a:t>url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2616F6"/>
                </a:solidFill>
              </a:rPr>
              <a:t>search</a:t>
            </a:r>
            <a:endParaRPr lang="en-US" sz="2600" dirty="0">
              <a:solidFill>
                <a:srgbClr val="2616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</TotalTime>
  <Words>1111</Words>
  <Application>Microsoft Office PowerPoint</Application>
  <PresentationFormat>On-screen Show (4:3)</PresentationFormat>
  <Paragraphs>171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Semantic &amp; Non-Semantic Elements</vt:lpstr>
      <vt:lpstr>How can we write HTML?</vt:lpstr>
      <vt:lpstr>How can we write HTML?</vt:lpstr>
      <vt:lpstr>Steps to create a HTML page</vt:lpstr>
      <vt:lpstr>Various elements in HTML</vt:lpstr>
      <vt:lpstr>What is HTML 5?</vt:lpstr>
      <vt:lpstr>The HTML5 &lt;!DOCTYPE&gt;</vt:lpstr>
      <vt:lpstr>HTML5 - New Features</vt:lpstr>
      <vt:lpstr>But We take few elements to move on…</vt:lpstr>
      <vt:lpstr>&lt;DIV&gt; element</vt:lpstr>
      <vt:lpstr>Example for &lt;div&gt; element</vt:lpstr>
      <vt:lpstr>Put Image on web page</vt:lpstr>
      <vt:lpstr>Hyperlink to another page</vt:lpstr>
      <vt:lpstr>Form Element</vt:lpstr>
      <vt:lpstr>Example of Form Element</vt:lpstr>
      <vt:lpstr>Example of Form Element</vt:lpstr>
      <vt:lpstr>Example of new Elements</vt:lpstr>
      <vt:lpstr>&lt;section&gt;</vt:lpstr>
      <vt:lpstr>&lt;article&gt;</vt:lpstr>
      <vt:lpstr>&lt;nav&gt;</vt:lpstr>
      <vt:lpstr>&lt;aside&gt;</vt:lpstr>
      <vt:lpstr>&lt;header&gt;</vt:lpstr>
      <vt:lpstr>CSS – Cascade Style Sheets</vt:lpstr>
      <vt:lpstr>CSS contd…</vt:lpstr>
      <vt:lpstr>CSS properties we use in project</vt:lpstr>
      <vt:lpstr>Sample Project – Student Registration</vt:lpstr>
      <vt:lpstr>Slide 28</vt:lpstr>
      <vt:lpstr>Slide 29</vt:lpstr>
      <vt:lpstr>Thanks for your patience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nitin</dc:creator>
  <cp:lastModifiedBy>nitin</cp:lastModifiedBy>
  <cp:revision>343</cp:revision>
  <dcterms:created xsi:type="dcterms:W3CDTF">2013-04-18T14:48:40Z</dcterms:created>
  <dcterms:modified xsi:type="dcterms:W3CDTF">2016-06-15T05:39:25Z</dcterms:modified>
</cp:coreProperties>
</file>