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33F0B-0B56-4786-A621-3B6344807E07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489-1FD6-4868-A530-FA4E9AA6BF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760640"/>
            <a:ext cx="9144000" cy="11247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Nitin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Deepak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Mathur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, Asst. Professor, FCSA,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Amrapali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Group of Institutes</a:t>
            </a:r>
            <a:endParaRPr lang="en-GB" sz="1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spcBef>
                <a:spcPts val="0"/>
              </a:spcBef>
              <a:spcAft>
                <a:spcPts val="2400"/>
              </a:spcAft>
              <a:defRPr sz="2800"/>
            </a:lvl1pPr>
            <a:lvl2pPr>
              <a:spcBef>
                <a:spcPts val="0"/>
              </a:spcBef>
              <a:spcAft>
                <a:spcPts val="2400"/>
              </a:spcAft>
              <a:defRPr sz="24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2400"/>
              </a:spcAft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2400"/>
              </a:spcAft>
              <a:defRPr/>
            </a:lvl4pPr>
            <a:lvl5pPr>
              <a:spcBef>
                <a:spcPts val="0"/>
              </a:spcBef>
              <a:spcAft>
                <a:spcPts val="24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50" dirty="0" err="1" smtClean="0">
                <a:solidFill>
                  <a:schemeClr val="accent5">
                    <a:lumMod val="75000"/>
                  </a:schemeClr>
                </a:solidFill>
              </a:rPr>
              <a:t>Nitin</a:t>
            </a:r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 Deepak </a:t>
            </a:r>
            <a:r>
              <a:rPr lang="en-US" sz="1050" dirty="0" err="1" smtClean="0">
                <a:solidFill>
                  <a:schemeClr val="accent5">
                    <a:lumMod val="75000"/>
                  </a:schemeClr>
                </a:solidFill>
              </a:rPr>
              <a:t>Mathur</a:t>
            </a:r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, Asst. Professor, FCSA, </a:t>
            </a:r>
            <a:r>
              <a:rPr lang="en-US" sz="1050" dirty="0" err="1" smtClean="0">
                <a:solidFill>
                  <a:schemeClr val="accent5">
                    <a:lumMod val="75000"/>
                  </a:schemeClr>
                </a:solidFill>
              </a:rPr>
              <a:t>Amrapali</a:t>
            </a:r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 Group of Institutes</a:t>
            </a: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80C1-4FCD-4838-8BD8-E3C9F853DE0A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2F67-EADC-4E24-9982-37F776EE16A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484784"/>
            <a:ext cx="7772400" cy="2907754"/>
          </a:xfrm>
        </p:spPr>
        <p:txBody>
          <a:bodyPr>
            <a:noAutofit/>
          </a:bodyPr>
          <a:lstStyle/>
          <a:p>
            <a:r>
              <a:rPr lang="en-US" sz="22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n-GB" sz="6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832" y="4149080"/>
            <a:ext cx="6400800" cy="86409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Hypertext Mark-up Language</a:t>
            </a:r>
            <a:endParaRPr lang="en-GB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Creating a basic starting document </a:t>
            </a:r>
            <a:r>
              <a:rPr lang="en-US" sz="3100" dirty="0" err="1" smtClean="0">
                <a:solidFill>
                  <a:srgbClr val="FF0000"/>
                </a:solidFill>
              </a:rPr>
              <a:t>Contd</a:t>
            </a:r>
            <a:r>
              <a:rPr lang="en-US" sz="3100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Document properties are controlled by attributes of the </a:t>
            </a:r>
            <a:r>
              <a:rPr lang="en-GB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element. For example, there are </a:t>
            </a:r>
            <a:r>
              <a:rPr lang="en-GB" dirty="0" err="1" smtClean="0"/>
              <a:t>color</a:t>
            </a:r>
            <a:r>
              <a:rPr lang="en-GB" dirty="0" smtClean="0"/>
              <a:t> settings for the background </a:t>
            </a:r>
            <a:r>
              <a:rPr lang="en-GB" dirty="0" err="1" smtClean="0"/>
              <a:t>color</a:t>
            </a:r>
            <a:r>
              <a:rPr lang="en-GB" dirty="0" smtClean="0"/>
              <a:t> of the page, the document’s text and different states of links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Colours are set using </a:t>
            </a:r>
            <a:r>
              <a:rPr lang="en-GB" sz="3200" dirty="0" smtClean="0">
                <a:solidFill>
                  <a:srgbClr val="C00000"/>
                </a:solidFill>
              </a:rPr>
              <a:t>“RGB” </a:t>
            </a:r>
            <a:r>
              <a:rPr lang="en-GB" dirty="0" err="1" smtClean="0"/>
              <a:t>color</a:t>
            </a:r>
            <a:r>
              <a:rPr lang="en-GB" dirty="0" smtClean="0"/>
              <a:t> codes, which are, represented as hexadecimal values. Each 2-digit section of the code represents the amount, in sequence, of </a:t>
            </a:r>
            <a:r>
              <a:rPr lang="en-GB" sz="3600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, </a:t>
            </a:r>
            <a:r>
              <a:rPr lang="en-GB" sz="3600" dirty="0" smtClean="0">
                <a:solidFill>
                  <a:srgbClr val="00B050"/>
                </a:solidFill>
              </a:rPr>
              <a:t>green</a:t>
            </a:r>
            <a:r>
              <a:rPr lang="en-GB" sz="3600" dirty="0" smtClean="0"/>
              <a:t> </a:t>
            </a:r>
            <a:r>
              <a:rPr lang="en-GB" dirty="0" smtClean="0"/>
              <a:t>or </a:t>
            </a:r>
            <a:r>
              <a:rPr lang="en-GB" sz="3600" dirty="0" smtClean="0">
                <a:solidFill>
                  <a:srgbClr val="0070C0"/>
                </a:solidFill>
              </a:rPr>
              <a:t>blue</a:t>
            </a:r>
            <a:r>
              <a:rPr lang="en-GB" sz="3600" dirty="0" smtClean="0"/>
              <a:t> </a:t>
            </a:r>
            <a:r>
              <a:rPr lang="en-GB" dirty="0" smtClean="0"/>
              <a:t>that forms the colour. For example, a RGB value with 00 as the first two digits has no red in the colour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Colours</a:t>
            </a:r>
            <a:endParaRPr lang="en-GB" dirty="0"/>
          </a:p>
        </p:txBody>
      </p:sp>
      <p:pic>
        <p:nvPicPr>
          <p:cNvPr id="8" name="Picture 4" descr="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056" y="1700808"/>
            <a:ext cx="4632176" cy="4571722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10" idx="2"/>
          </p:cNvCxnSpPr>
          <p:nvPr/>
        </p:nvCxnSpPr>
        <p:spPr bwMode="auto">
          <a:xfrm>
            <a:off x="959411" y="3475704"/>
            <a:ext cx="1740381" cy="961408"/>
          </a:xfrm>
          <a:prstGeom prst="straightConnector1">
            <a:avLst/>
          </a:prstGeom>
          <a:ln>
            <a:solidFill>
              <a:srgbClr val="33CC33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421" y="31063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1628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5867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 bwMode="auto">
          <a:xfrm flipH="1">
            <a:off x="5004048" y="1998132"/>
            <a:ext cx="2734950" cy="56677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</p:cNvCxnSpPr>
          <p:nvPr/>
        </p:nvCxnSpPr>
        <p:spPr bwMode="auto">
          <a:xfrm flipH="1" flipV="1">
            <a:off x="5867400" y="4953000"/>
            <a:ext cx="1689098" cy="914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2"/>
          </p:cNvCxnSpPr>
          <p:nvPr/>
        </p:nvCxnSpPr>
        <p:spPr bwMode="auto">
          <a:xfrm flipH="1">
            <a:off x="4953000" y="2960132"/>
            <a:ext cx="2690374" cy="480536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9000" y="2590800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CYAN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9" idx="2"/>
          </p:cNvCxnSpPr>
          <p:nvPr/>
        </p:nvCxnSpPr>
        <p:spPr bwMode="auto">
          <a:xfrm flipH="1">
            <a:off x="4355981" y="4158372"/>
            <a:ext cx="3598142" cy="566772"/>
          </a:xfrm>
          <a:prstGeom prst="straightConnector1">
            <a:avLst/>
          </a:prstGeom>
          <a:ln>
            <a:solidFill>
              <a:srgbClr val="00FFF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0312" y="3789040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MAGENTA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4" idx="2"/>
          </p:cNvCxnSpPr>
          <p:nvPr/>
        </p:nvCxnSpPr>
        <p:spPr bwMode="auto">
          <a:xfrm>
            <a:off x="1304863" y="2286164"/>
            <a:ext cx="2297854" cy="1370844"/>
          </a:xfrm>
          <a:prstGeom prst="straightConnector1">
            <a:avLst/>
          </a:prstGeom>
          <a:ln>
            <a:solidFill>
              <a:srgbClr val="FF00FF"/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584" y="1916832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Basic </a:t>
            </a:r>
            <a:r>
              <a:rPr lang="en-US" dirty="0" err="1" smtClean="0"/>
              <a:t>Colours</a:t>
            </a:r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0732" y="1628800"/>
          <a:ext cx="7827692" cy="4752528"/>
        </p:xfrm>
        <a:graphic>
          <a:graphicData uri="http://schemas.openxmlformats.org/presentationml/2006/ole">
            <p:oleObj spid="_x0000_s1026" name="Bitmap Image" r:id="rId3" imgW="5180952" imgH="261021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Attributes/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available for every paired tag.</a:t>
            </a:r>
          </a:p>
          <a:p>
            <a:r>
              <a:rPr lang="en-US" dirty="0" smtClean="0"/>
              <a:t>Attributes are separated by  </a:t>
            </a:r>
            <a:r>
              <a:rPr lang="en-US" sz="4800" b="1" dirty="0" smtClean="0"/>
              <a:t>space</a:t>
            </a:r>
          </a:p>
          <a:p>
            <a:r>
              <a:rPr lang="en-US" dirty="0" smtClean="0"/>
              <a:t>For e.g.:</a:t>
            </a:r>
          </a:p>
          <a:p>
            <a:pPr lvl="1"/>
            <a:r>
              <a:rPr lang="en-US" dirty="0" smtClean="0"/>
              <a:t>&lt;body </a:t>
            </a:r>
            <a:r>
              <a:rPr lang="en-US" dirty="0" err="1" smtClean="0"/>
              <a:t>bgcolor</a:t>
            </a:r>
            <a:r>
              <a:rPr lang="en-US" dirty="0" smtClean="0"/>
              <a:t>=“#ff0000”&gt;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definitions need to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360363" indent="-360363"/>
            <a:r>
              <a:rPr lang="en-GB" sz="2800" b="1" dirty="0" smtClean="0"/>
              <a:t>WWW</a:t>
            </a:r>
            <a:r>
              <a:rPr lang="en-GB" sz="2800" dirty="0" smtClean="0"/>
              <a:t> – World Wide Web.</a:t>
            </a:r>
          </a:p>
          <a:p>
            <a:pPr marL="360363" indent="-360363"/>
            <a:r>
              <a:rPr lang="en-GB" sz="2800" b="1" dirty="0" smtClean="0"/>
              <a:t>HTML</a:t>
            </a:r>
            <a:r>
              <a:rPr lang="en-GB" sz="2800" dirty="0" smtClean="0"/>
              <a:t> – Hypertext Mark-up Language </a:t>
            </a:r>
          </a:p>
          <a:p>
            <a:pPr marL="760413" lvl="1" indent="-360363">
              <a:spcAft>
                <a:spcPts val="600"/>
              </a:spcAft>
            </a:pPr>
            <a:r>
              <a:rPr lang="en-GB" sz="2400" dirty="0" smtClean="0"/>
              <a:t>The Language of Web Pages on the World Wide Web.</a:t>
            </a:r>
          </a:p>
          <a:p>
            <a:pPr marL="760413" lvl="1" indent="-360363"/>
            <a:r>
              <a:rPr lang="en-GB" sz="2400" b="1" dirty="0" smtClean="0"/>
              <a:t>HTML </a:t>
            </a:r>
            <a:r>
              <a:rPr lang="en-GB" sz="2400" dirty="0" smtClean="0"/>
              <a:t>is a text formatting language.</a:t>
            </a:r>
          </a:p>
          <a:p>
            <a:pPr marL="360363" indent="-360363"/>
            <a:r>
              <a:rPr lang="en-GB" sz="2800" b="1" dirty="0" smtClean="0"/>
              <a:t>URL</a:t>
            </a:r>
            <a:r>
              <a:rPr lang="en-GB" sz="2800" dirty="0" smtClean="0"/>
              <a:t> – Uniform Resource Locator.</a:t>
            </a:r>
          </a:p>
          <a:p>
            <a:pPr marL="360363" indent="-360363"/>
            <a:r>
              <a:rPr lang="en-GB" sz="2800" b="1" dirty="0" smtClean="0"/>
              <a:t>Browser</a:t>
            </a:r>
            <a:r>
              <a:rPr lang="en-GB" sz="2800" dirty="0" smtClean="0"/>
              <a:t> – A software program which is used to show web pages.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definitions need to know </a:t>
            </a:r>
            <a:r>
              <a:rPr lang="en-US" sz="3100" dirty="0" err="1" smtClean="0">
                <a:solidFill>
                  <a:srgbClr val="FF0000"/>
                </a:solidFill>
              </a:rPr>
              <a:t>Contd</a:t>
            </a:r>
            <a:r>
              <a:rPr lang="en-US" sz="3100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10000"/>
              </a:lnSpc>
            </a:pPr>
            <a:r>
              <a:rPr lang="en-GB" sz="2800" b="1" dirty="0"/>
              <a:t>[</a:t>
            </a:r>
            <a:r>
              <a:rPr lang="en-GB" sz="2800" b="1" dirty="0" smtClean="0"/>
              <a:t>Normal text]</a:t>
            </a:r>
            <a:r>
              <a:rPr lang="en-GB" sz="2800" dirty="0" smtClean="0"/>
              <a:t> surrounded by bracketed tags that tell browsers how to display web pages</a:t>
            </a:r>
          </a:p>
          <a:p>
            <a:pPr marL="360363" indent="-360363">
              <a:lnSpc>
                <a:spcPct val="110000"/>
              </a:lnSpc>
            </a:pPr>
            <a:r>
              <a:rPr lang="en-GB" sz="2800" dirty="0" smtClean="0"/>
              <a:t>Pages end with “.</a:t>
            </a:r>
            <a:r>
              <a:rPr lang="en-GB" sz="2800" dirty="0" err="1" smtClean="0"/>
              <a:t>htm</a:t>
            </a:r>
            <a:r>
              <a:rPr lang="en-GB" sz="2800" dirty="0" smtClean="0"/>
              <a:t>” or “.html”</a:t>
            </a:r>
          </a:p>
          <a:p>
            <a:pPr marL="360363" indent="-360363">
              <a:lnSpc>
                <a:spcPct val="110000"/>
              </a:lnSpc>
            </a:pPr>
            <a:r>
              <a:rPr lang="en-GB" sz="2800" dirty="0" smtClean="0"/>
              <a:t>HTML Editor – A word processor that has been specialized to make the writing of HTML documents more effortless.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Codes enclosed in brackets</a:t>
            </a:r>
          </a:p>
          <a:p>
            <a:r>
              <a:rPr lang="en-GB" dirty="0" smtClean="0"/>
              <a:t>Usually paired</a:t>
            </a:r>
          </a:p>
          <a:p>
            <a:pPr lvl="1"/>
            <a:r>
              <a:rPr lang="en-GB" dirty="0" smtClean="0"/>
              <a:t>&lt;TITLE&gt;My Web Page&lt;/TITLE&gt;</a:t>
            </a:r>
          </a:p>
          <a:p>
            <a:r>
              <a:rPr lang="en-GB" dirty="0" smtClean="0"/>
              <a:t>Not case sensitive</a:t>
            </a:r>
          </a:p>
          <a:p>
            <a:pPr lvl="1"/>
            <a:r>
              <a:rPr lang="en-GB" dirty="0" smtClean="0"/>
              <a:t>&lt;TITLE&gt; = &lt;title&gt; = &lt;TITLE&gt;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Test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66997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different programs that you can use to create web documents.</a:t>
            </a:r>
          </a:p>
          <a:p>
            <a:r>
              <a:rPr lang="en-US" b="1" dirty="0" smtClean="0"/>
              <a:t>HTML Editors </a:t>
            </a:r>
            <a:r>
              <a:rPr lang="en-US" dirty="0" smtClean="0"/>
              <a:t>enable users to create documents quickly and easily by pushing a few buttons. Instead of entering all of the HTML codes by hand.</a:t>
            </a:r>
          </a:p>
          <a:p>
            <a:r>
              <a:rPr lang="en-US" dirty="0" smtClean="0"/>
              <a:t>These programs will generate the HTML Source Code for you.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Test Editor </a:t>
            </a:r>
            <a:r>
              <a:rPr lang="en-US" sz="3200" dirty="0" err="1" smtClean="0">
                <a:solidFill>
                  <a:srgbClr val="FF0000"/>
                </a:solidFill>
              </a:rPr>
              <a:t>Contd</a:t>
            </a:r>
            <a:r>
              <a:rPr lang="en-US" sz="3200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669979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/>
              <a:t>HTML Editors </a:t>
            </a:r>
            <a:r>
              <a:rPr lang="en-GB" dirty="0" smtClean="0"/>
              <a:t>are excellent tools for experienced web developers; </a:t>
            </a:r>
            <a:r>
              <a:rPr lang="en-GB" sz="4000" b="1" dirty="0" smtClean="0"/>
              <a:t>however</a:t>
            </a:r>
            <a:r>
              <a:rPr lang="en-GB" dirty="0" smtClean="0"/>
              <a:t>; it is important that you learn and understand the HTML  language so that you can edit code and fix “bugs” in your pages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 this Course</a:t>
            </a:r>
            <a:r>
              <a:rPr lang="en-US" b="1" dirty="0" smtClean="0"/>
              <a:t>, </a:t>
            </a:r>
            <a:r>
              <a:rPr lang="en-US" dirty="0" smtClean="0"/>
              <a:t>we will focus on using the standard Microsoft Windows text editors, </a:t>
            </a:r>
            <a:r>
              <a:rPr lang="en-US" sz="3600" b="1" dirty="0" smtClean="0"/>
              <a:t>Notepad/ Notepad++</a:t>
            </a:r>
            <a:r>
              <a:rPr lang="en-US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creation &amp; editing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this chapter you will learn to create HTML pages with a standard text editor.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Objectives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Upon completing this section, you should be able to:</a:t>
            </a:r>
          </a:p>
          <a:p>
            <a:pPr marL="1084263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Choose a Text Editor.</a:t>
            </a:r>
          </a:p>
          <a:p>
            <a:pPr marL="1084263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Create a Basic Starting Document.</a:t>
            </a:r>
          </a:p>
          <a:p>
            <a:pPr marL="1084263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Understand and set Document Properties.</a:t>
            </a:r>
          </a:p>
          <a:p>
            <a:pPr marL="1084263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View Your Results in a Browser.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basic starting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783357"/>
            <a:ext cx="8229600" cy="466997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&lt;TITLE&gt;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2400" b="1" dirty="0" err="1" smtClean="0">
                <a:latin typeface="Courier New" pitchFamily="49" charset="0"/>
                <a:cs typeface="Courier New" pitchFamily="49" charset="0"/>
              </a:rPr>
              <a:t>Uttarakhand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 Technical Univ.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Content of page to be displayed</a:t>
            </a:r>
            <a:br>
              <a:rPr lang="en-GB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		here.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601216" y="1988840"/>
            <a:ext cx="243780" cy="3960440"/>
          </a:xfrm>
          <a:prstGeom prst="leftBracket">
            <a:avLst>
              <a:gd name="adj" fmla="val 77779"/>
            </a:avLst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1510605" y="2383557"/>
            <a:ext cx="243780" cy="1645518"/>
          </a:xfrm>
          <a:prstGeom prst="leftBracket">
            <a:avLst>
              <a:gd name="adj" fmla="val 77779"/>
            </a:avLst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/>
          <p:cNvSpPr/>
          <p:nvPr/>
        </p:nvSpPr>
        <p:spPr>
          <a:xfrm>
            <a:off x="1517798" y="4416574"/>
            <a:ext cx="243780" cy="1146026"/>
          </a:xfrm>
          <a:prstGeom prst="leftBracket">
            <a:avLst>
              <a:gd name="adj" fmla="val 77779"/>
            </a:avLst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/>
          <p:cNvSpPr/>
          <p:nvPr/>
        </p:nvSpPr>
        <p:spPr>
          <a:xfrm>
            <a:off x="2443583" y="2782491"/>
            <a:ext cx="243780" cy="817959"/>
          </a:xfrm>
          <a:prstGeom prst="leftBracket">
            <a:avLst>
              <a:gd name="adj" fmla="val 77779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Creating a basic starting document </a:t>
            </a:r>
            <a:r>
              <a:rPr lang="en-US" sz="3100" dirty="0" err="1" smtClean="0">
                <a:solidFill>
                  <a:srgbClr val="FF0000"/>
                </a:solidFill>
              </a:rPr>
              <a:t>Contd</a:t>
            </a:r>
            <a:r>
              <a:rPr lang="en-US" sz="3100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of your document point to above window part.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of your document appears in the very top line of the user’s browser. If the user chooses to “Bookmark” your page or save as a “Favorite”; it is the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that is added to the list.</a:t>
            </a:r>
          </a:p>
          <a:p>
            <a:pPr algn="just"/>
            <a:r>
              <a:rPr lang="en-US" dirty="0" smtClean="0"/>
              <a:t>The text in your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should be as descriptive as possible because this is what many search engines, on the internet, use for indexing your site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551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HTML</vt:lpstr>
      <vt:lpstr>Some definitions need to know</vt:lpstr>
      <vt:lpstr>Some definitions need to know Contd…</vt:lpstr>
      <vt:lpstr>Tags</vt:lpstr>
      <vt:lpstr>Choosing Test Editor</vt:lpstr>
      <vt:lpstr>Choosing Test Editor Contd…</vt:lpstr>
      <vt:lpstr>HTML page creation &amp; editing</vt:lpstr>
      <vt:lpstr>Creating a basic starting document</vt:lpstr>
      <vt:lpstr>Creating a basic starting document Contd…</vt:lpstr>
      <vt:lpstr>Creating a basic starting document Contd…</vt:lpstr>
      <vt:lpstr>Color Codes</vt:lpstr>
      <vt:lpstr>Main Colours</vt:lpstr>
      <vt:lpstr>16 Basic Colours</vt:lpstr>
      <vt:lpstr>Attributes/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nitin</dc:creator>
  <cp:lastModifiedBy>nitin</cp:lastModifiedBy>
  <cp:revision>80</cp:revision>
  <dcterms:created xsi:type="dcterms:W3CDTF">2016-06-11T12:40:18Z</dcterms:created>
  <dcterms:modified xsi:type="dcterms:W3CDTF">2016-06-13T07:38:04Z</dcterms:modified>
</cp:coreProperties>
</file>