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1E1F18-8344-497C-AAB6-E06FED38CE3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FFFF00"/>
                </a:solidFill>
                <a:latin typeface="+mn-lt"/>
              </a:rPr>
              <a:t>Javascript</a:t>
            </a:r>
            <a:endParaRPr lang="en-US" sz="8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Client side Scripting Language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455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900" y="1397000"/>
            <a:ext cx="8775700" cy="485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rgbClr val="5383A2"/>
                </a:solidFill>
                <a:latin typeface="Calibri"/>
                <a:ea typeface="Calibri"/>
                <a:cs typeface="Calibri"/>
              </a:rPr>
              <a:t>Events</a:t>
            </a:r>
          </a:p>
          <a:p>
            <a:r>
              <a:rPr lang="en-US" sz="1700" i="1" dirty="0" err="1" smtClean="0"/>
              <a:t>onabort</a:t>
            </a:r>
            <a:r>
              <a:rPr lang="en-US" sz="1700" i="1" dirty="0" smtClean="0"/>
              <a:t> - Loading of an image is interrupted	• </a:t>
            </a:r>
            <a:r>
              <a:rPr lang="en-US" sz="1700" i="1" dirty="0" err="1" smtClean="0"/>
              <a:t>onblur</a:t>
            </a:r>
            <a:r>
              <a:rPr lang="en-US" sz="1700" i="1" dirty="0" smtClean="0"/>
              <a:t> - An element loses focus</a:t>
            </a:r>
            <a:endParaRPr lang="en-US" sz="1700" dirty="0" smtClean="0"/>
          </a:p>
          <a:p>
            <a:r>
              <a:rPr lang="en-US" sz="1700" i="1" dirty="0" err="1" smtClean="0"/>
              <a:t>onchange</a:t>
            </a:r>
            <a:r>
              <a:rPr lang="en-US" sz="1700" i="1" dirty="0" smtClean="0"/>
              <a:t> - The content of a field changes	• </a:t>
            </a:r>
            <a:r>
              <a:rPr lang="en-US" sz="1700" i="1" dirty="0" err="1" smtClean="0"/>
              <a:t>onclick</a:t>
            </a:r>
            <a:r>
              <a:rPr lang="en-US" sz="1700" i="1" dirty="0" smtClean="0"/>
              <a:t> - Mouse clicks an object</a:t>
            </a:r>
            <a:endParaRPr lang="en-US" sz="1700" dirty="0" smtClean="0"/>
          </a:p>
          <a:p>
            <a:r>
              <a:rPr lang="en-US" sz="1700" i="1" dirty="0" err="1" smtClean="0"/>
              <a:t>ondblclick</a:t>
            </a:r>
            <a:r>
              <a:rPr lang="en-US" sz="1700" i="1" dirty="0" smtClean="0"/>
              <a:t> - Mouse double-clicks an object	• </a:t>
            </a:r>
            <a:r>
              <a:rPr lang="en-US" sz="1700" i="1" dirty="0" err="1" smtClean="0"/>
              <a:t>onkeydown</a:t>
            </a:r>
            <a:r>
              <a:rPr lang="en-US" sz="1700" i="1" dirty="0" smtClean="0"/>
              <a:t> - A keyboard key is pressed</a:t>
            </a:r>
            <a:endParaRPr lang="en-US" sz="1700" dirty="0" smtClean="0"/>
          </a:p>
          <a:p>
            <a:r>
              <a:rPr lang="en-US" sz="1700" i="1" dirty="0" err="1" smtClean="0"/>
              <a:t>onfocus</a:t>
            </a:r>
            <a:r>
              <a:rPr lang="en-US" sz="1700" i="1" dirty="0" smtClean="0"/>
              <a:t> - An element gets focus		• </a:t>
            </a:r>
            <a:r>
              <a:rPr lang="en-US" sz="1700" i="1" dirty="0" err="1" smtClean="0"/>
              <a:t>onkeypress</a:t>
            </a:r>
            <a:r>
              <a:rPr lang="en-US" sz="1700" i="1" dirty="0" smtClean="0"/>
              <a:t> - A keyboard key is pressed or 						        held down</a:t>
            </a:r>
            <a:endParaRPr lang="en-US" sz="1700" dirty="0" smtClean="0"/>
          </a:p>
          <a:p>
            <a:r>
              <a:rPr lang="en-US" sz="1700" i="1" dirty="0" err="1" smtClean="0"/>
              <a:t>onkeyup</a:t>
            </a:r>
            <a:r>
              <a:rPr lang="en-US" sz="1700" i="1" dirty="0" smtClean="0"/>
              <a:t> - A keyboard key is released		• </a:t>
            </a:r>
            <a:r>
              <a:rPr lang="en-US" sz="1700" i="1" dirty="0" err="1" smtClean="0"/>
              <a:t>onload</a:t>
            </a:r>
            <a:r>
              <a:rPr lang="en-US" sz="1700" i="1" dirty="0" smtClean="0"/>
              <a:t> - A page or an image is finished 						loading</a:t>
            </a:r>
            <a:endParaRPr lang="en-US" sz="1700" dirty="0" smtClean="0"/>
          </a:p>
          <a:p>
            <a:r>
              <a:rPr lang="en-US" sz="1700" i="1" dirty="0" err="1" smtClean="0"/>
              <a:t>onmousedown</a:t>
            </a:r>
            <a:r>
              <a:rPr lang="en-US" sz="1700" i="1" dirty="0" smtClean="0"/>
              <a:t> - A mouse button is pressed	• </a:t>
            </a:r>
            <a:r>
              <a:rPr lang="en-US" sz="1700" i="1" dirty="0" err="1" smtClean="0"/>
              <a:t>onmousemove</a:t>
            </a:r>
            <a:r>
              <a:rPr lang="en-US" sz="1700" i="1" dirty="0" smtClean="0"/>
              <a:t> - The mouse is moved</a:t>
            </a:r>
            <a:endParaRPr lang="en-US" sz="1700" dirty="0" smtClean="0"/>
          </a:p>
          <a:p>
            <a:r>
              <a:rPr lang="en-US" sz="1700" i="1" dirty="0" err="1" smtClean="0"/>
              <a:t>onmouseover</a:t>
            </a:r>
            <a:r>
              <a:rPr lang="en-US" sz="1700" i="1" dirty="0" smtClean="0"/>
              <a:t> - The mouse is moved over 						                an element</a:t>
            </a:r>
            <a:endParaRPr lang="en-US" sz="1700" dirty="0" smtClean="0"/>
          </a:p>
          <a:p>
            <a:r>
              <a:rPr lang="en-US" sz="1700" i="1" dirty="0" err="1" smtClean="0"/>
              <a:t>onmouseup</a:t>
            </a:r>
            <a:r>
              <a:rPr lang="en-US" sz="1700" i="1" dirty="0" smtClean="0"/>
              <a:t> - A mouse button is released	• </a:t>
            </a:r>
            <a:r>
              <a:rPr lang="en-US" sz="1700" i="1" dirty="0" err="1" smtClean="0"/>
              <a:t>onreset</a:t>
            </a:r>
            <a:r>
              <a:rPr lang="en-US" sz="1700" i="1" dirty="0" smtClean="0"/>
              <a:t> - The reset button is clicked</a:t>
            </a:r>
            <a:endParaRPr lang="en-US" sz="1700" dirty="0" smtClean="0"/>
          </a:p>
          <a:p>
            <a:r>
              <a:rPr lang="en-US" sz="1700" i="1" dirty="0" err="1" smtClean="0"/>
              <a:t>onresize</a:t>
            </a:r>
            <a:r>
              <a:rPr lang="en-US" sz="1700" i="1" dirty="0" smtClean="0"/>
              <a:t> - A window or frame is resized	• </a:t>
            </a:r>
            <a:r>
              <a:rPr lang="en-US" sz="1700" i="1" dirty="0" err="1" smtClean="0"/>
              <a:t>onselect</a:t>
            </a:r>
            <a:r>
              <a:rPr lang="en-US" sz="1700" i="1" dirty="0" smtClean="0"/>
              <a:t> - Text is selected</a:t>
            </a:r>
            <a:endParaRPr lang="en-US" sz="1700" dirty="0" smtClean="0"/>
          </a:p>
          <a:p>
            <a:r>
              <a:rPr lang="en-US" sz="1700" i="1" dirty="0" err="1" smtClean="0"/>
              <a:t>onsubmit</a:t>
            </a:r>
            <a:r>
              <a:rPr lang="en-US" sz="1700" i="1" dirty="0" smtClean="0"/>
              <a:t> - The submit button is clicked	• </a:t>
            </a:r>
            <a:r>
              <a:rPr lang="en-US" sz="1700" i="1" dirty="0" err="1" smtClean="0"/>
              <a:t>onunload</a:t>
            </a:r>
            <a:r>
              <a:rPr lang="en-US" sz="1700" i="1" dirty="0" smtClean="0"/>
              <a:t> - The user exits the page</a:t>
            </a:r>
            <a:endParaRPr lang="en-US" sz="1700" dirty="0" smtClean="0"/>
          </a:p>
          <a:p>
            <a:r>
              <a:rPr lang="en-US" sz="1700" i="1" dirty="0" err="1" smtClean="0"/>
              <a:t>onerror</a:t>
            </a:r>
            <a:r>
              <a:rPr lang="en-US" sz="1700" i="1" dirty="0" smtClean="0"/>
              <a:t> - An error occurs when loading a document or an image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HTML DOM</a:t>
            </a:r>
            <a:endParaRPr lang="en-US" sz="54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Calibri"/>
                <a:ea typeface="Calibri"/>
                <a:cs typeface="Calibri"/>
              </a:rPr>
              <a:t>The HTML DOM defines a standard set of objects for HTML, and a standard way to access and manipulate HTML documents.</a:t>
            </a:r>
            <a:endParaRPr lang="en-US" sz="2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Calibri"/>
                <a:ea typeface="Calibri"/>
                <a:cs typeface="Calibri"/>
              </a:rPr>
              <a:t>All HTML elements, along with their containing text and attributes, can be accessed through the DOM.</a:t>
            </a:r>
            <a:endParaRPr lang="en-US" sz="2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Calibri"/>
                <a:ea typeface="Calibri"/>
                <a:cs typeface="Calibri"/>
              </a:rPr>
              <a:t>The contents can be modified or deleted, and new elements can be created.</a:t>
            </a:r>
            <a:endParaRPr lang="en-US" sz="2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Calibri"/>
                <a:ea typeface="Calibri"/>
                <a:cs typeface="Calibri"/>
              </a:rPr>
              <a:t>The HTML DOM is platform and language independent</a:t>
            </a:r>
            <a:endParaRPr lang="en-US" sz="2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Calibri"/>
                <a:ea typeface="Calibri"/>
                <a:cs typeface="Calibri"/>
              </a:rPr>
              <a:t>It can be used by any programming language like Java, JavaScript, and VBScript.</a:t>
            </a:r>
            <a:endParaRPr lang="en-US" sz="2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HTML DOM</a:t>
            </a:r>
            <a:endParaRPr lang="en-US" sz="5400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22612" t="32114" r="39415" b="33801"/>
          <a:stretch>
            <a:fillRect/>
          </a:stretch>
        </p:blipFill>
        <p:spPr bwMode="auto">
          <a:xfrm>
            <a:off x="762000" y="15240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0"/>
            <a:ext cx="800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Scope left after JavaScript</a:t>
            </a:r>
          </a:p>
          <a:p>
            <a:r>
              <a:rPr lang="en-US" sz="2800" b="1" dirty="0" smtClean="0">
                <a:latin typeface="+mj-l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+mj-lt"/>
              </a:rPr>
              <a:t>We can’t manage the data at server-side via client-  </a:t>
            </a:r>
          </a:p>
          <a:p>
            <a:r>
              <a:rPr lang="en-US" sz="2800" i="1" dirty="0" smtClean="0">
                <a:latin typeface="+mj-lt"/>
              </a:rPr>
              <a:t>  side scripting. 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+mj-lt"/>
              </a:rPr>
              <a:t>We can’t interact with database at client side. 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+mj-lt"/>
              </a:rPr>
              <a:t>We can only </a:t>
            </a:r>
            <a:r>
              <a:rPr lang="en-US" sz="2800" b="1" i="1" dirty="0" smtClean="0">
                <a:latin typeface="+mj-lt"/>
              </a:rPr>
              <a:t>validate the data at the client side.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5486400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+mj-lt"/>
              </a:rPr>
              <a:t>THANK YOU</a:t>
            </a:r>
            <a:endParaRPr lang="en-US" sz="6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2772"/>
            <a:ext cx="8229600" cy="41980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Was designed to add interactivity to HTML pages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Is a scripting language (a scripting language is a lightweight programming language)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code is usually embedded directly into HTML pages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is an interpreted language (means that scripts execute without preliminary compilation)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can a JavaScript do?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02772"/>
            <a:ext cx="8229600" cy="43504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gives HTML designers a programming tool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put dynamic text into an HTML page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react to events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read and write HTML elements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be used to validate input 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be used to detect the visitor's browser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JavaScript can be used to create cookies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73256"/>
            <a:ext cx="8458200" cy="6278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to put a JavaScript into an HTML page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Use the &lt;script&gt; tag (also use the type attribute to define the scripting language)</a:t>
            </a:r>
          </a:p>
          <a:p>
            <a:pPr>
              <a:buNone/>
            </a:pPr>
            <a:r>
              <a:rPr lang="en-US" sz="2000" i="1" dirty="0" smtClean="0"/>
              <a:t>&lt;html&gt;</a:t>
            </a:r>
            <a:endParaRPr lang="en-US" sz="2000" dirty="0" smtClean="0"/>
          </a:p>
          <a:p>
            <a:pPr lvl="1">
              <a:buNone/>
            </a:pPr>
            <a:r>
              <a:rPr lang="en-US" sz="2000" i="1" dirty="0" smtClean="0"/>
              <a:t>&lt;head&gt;</a:t>
            </a:r>
            <a:endParaRPr lang="en-US" sz="2000" dirty="0" smtClean="0"/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&lt;script type="text/</a:t>
            </a:r>
            <a:r>
              <a:rPr lang="en-US" sz="2000" i="1" dirty="0" err="1" smtClean="0">
                <a:solidFill>
                  <a:srgbClr val="C00000"/>
                </a:solidFill>
              </a:rPr>
              <a:t>javascript</a:t>
            </a:r>
            <a:r>
              <a:rPr lang="en-US" sz="2000" i="1" dirty="0" smtClean="0">
                <a:solidFill>
                  <a:srgbClr val="C00000"/>
                </a:solidFill>
              </a:rPr>
              <a:t>"&gt;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...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&lt;/script&gt;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000" i="1" dirty="0" smtClean="0"/>
              <a:t>&lt;/head&gt;</a:t>
            </a:r>
            <a:endParaRPr lang="en-US" sz="2000" dirty="0" smtClean="0"/>
          </a:p>
          <a:p>
            <a:pPr lvl="1">
              <a:buNone/>
            </a:pPr>
            <a:r>
              <a:rPr lang="en-US" sz="2000" i="1" dirty="0" smtClean="0"/>
              <a:t>&lt;body&gt;</a:t>
            </a:r>
            <a:endParaRPr lang="en-US" sz="2000" dirty="0" smtClean="0"/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&lt;script type="text/</a:t>
            </a:r>
            <a:r>
              <a:rPr lang="en-US" sz="2000" i="1" dirty="0" err="1" smtClean="0">
                <a:solidFill>
                  <a:srgbClr val="C00000"/>
                </a:solidFill>
              </a:rPr>
              <a:t>javascript</a:t>
            </a:r>
            <a:r>
              <a:rPr lang="en-US" sz="2000" i="1" dirty="0" smtClean="0">
                <a:solidFill>
                  <a:srgbClr val="C00000"/>
                </a:solidFill>
              </a:rPr>
              <a:t>"&gt;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...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&lt;/script&gt;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000" i="1" dirty="0" smtClean="0"/>
              <a:t>&lt;/body&gt;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JavaScript Variable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You create a variable with or without the </a:t>
            </a: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 statement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strname</a:t>
            </a:r>
            <a:r>
              <a:rPr lang="en-US" dirty="0" smtClean="0">
                <a:latin typeface="+mj-lt"/>
              </a:rPr>
              <a:t> = some value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strname</a:t>
            </a:r>
            <a:r>
              <a:rPr lang="en-US" dirty="0" smtClean="0">
                <a:latin typeface="+mj-lt"/>
              </a:rPr>
              <a:t> = some value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When you declare a variable within a function, the variable can only be accessed within that function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If you declare a variable outside a function, all the functions on your page can access it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lifetime of these variables starts when they are declared, and ends when the page is closed</a:t>
            </a:r>
            <a:endParaRPr lang="en-US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5383A2"/>
                </a:solidFill>
                <a:latin typeface="Calibri"/>
                <a:ea typeface="Calibri"/>
                <a:cs typeface="Calibri"/>
              </a:rPr>
              <a:t>Conditional statement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+mj-lt"/>
              </a:rPr>
              <a:t>if,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+mj-lt"/>
              </a:rPr>
              <a:t>if.. else,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+mj-lt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5383A2"/>
                </a:solidFill>
                <a:latin typeface="Calibri"/>
                <a:ea typeface="Calibri"/>
                <a:cs typeface="Calibri"/>
              </a:rPr>
              <a:t>Loop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+mj-lt"/>
              </a:rPr>
              <a:t>for loop,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>
                <a:latin typeface="+mj-lt"/>
              </a:rPr>
              <a:t>while loop</a:t>
            </a:r>
            <a:endParaRPr lang="en-US" sz="32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5383A2"/>
                </a:solidFill>
                <a:latin typeface="Calibri"/>
                <a:ea typeface="Calibri"/>
              </a:rPr>
              <a:t>JavaScript Popup Boxes </a:t>
            </a:r>
          </a:p>
          <a:p>
            <a:r>
              <a:rPr lang="en-US" dirty="0" smtClean="0">
                <a:latin typeface="+mj-lt"/>
              </a:rPr>
              <a:t>Alert box</a:t>
            </a:r>
          </a:p>
          <a:p>
            <a:pPr lvl="1"/>
            <a:r>
              <a:rPr lang="en-US" dirty="0" smtClean="0">
                <a:latin typeface="+mj-lt"/>
              </a:rPr>
              <a:t>User will have to click "OK" to proceed</a:t>
            </a:r>
          </a:p>
          <a:p>
            <a:pPr lvl="1"/>
            <a:r>
              <a:rPr lang="en-US" dirty="0" smtClean="0">
                <a:latin typeface="+mj-lt"/>
              </a:rPr>
              <a:t>alert("</a:t>
            </a:r>
            <a:r>
              <a:rPr lang="en-US" dirty="0" err="1" smtClean="0">
                <a:latin typeface="+mj-lt"/>
              </a:rPr>
              <a:t>sometext</a:t>
            </a:r>
            <a:r>
              <a:rPr lang="en-US" dirty="0" smtClean="0">
                <a:latin typeface="+mj-lt"/>
              </a:rPr>
              <a:t>")</a:t>
            </a:r>
          </a:p>
          <a:p>
            <a:r>
              <a:rPr lang="en-US" dirty="0" smtClean="0">
                <a:latin typeface="+mj-lt"/>
              </a:rPr>
              <a:t>Confirm box</a:t>
            </a:r>
          </a:p>
          <a:p>
            <a:pPr lvl="1"/>
            <a:r>
              <a:rPr lang="en-US" dirty="0" smtClean="0">
                <a:latin typeface="+mj-lt"/>
              </a:rPr>
              <a:t>User will have to click either "OK" or "Cancel" to proceed</a:t>
            </a:r>
          </a:p>
          <a:p>
            <a:pPr lvl="1"/>
            <a:r>
              <a:rPr lang="en-US" dirty="0" smtClean="0">
                <a:latin typeface="+mj-lt"/>
              </a:rPr>
              <a:t>confirm("</a:t>
            </a:r>
            <a:r>
              <a:rPr lang="en-US" dirty="0" err="1" smtClean="0">
                <a:latin typeface="+mj-lt"/>
              </a:rPr>
              <a:t>sometext</a:t>
            </a:r>
            <a:r>
              <a:rPr lang="en-US" dirty="0" smtClean="0">
                <a:latin typeface="+mj-lt"/>
              </a:rPr>
              <a:t>")</a:t>
            </a:r>
          </a:p>
          <a:p>
            <a:r>
              <a:rPr lang="en-US" dirty="0" smtClean="0">
                <a:latin typeface="+mj-lt"/>
              </a:rPr>
              <a:t>Prompt box</a:t>
            </a:r>
          </a:p>
          <a:p>
            <a:pPr lvl="1"/>
            <a:r>
              <a:rPr lang="en-US" dirty="0" smtClean="0">
                <a:latin typeface="+mj-lt"/>
              </a:rPr>
              <a:t>User will have to click either "OK" or "Cancel" to proceed after entering an input value</a:t>
            </a:r>
          </a:p>
          <a:p>
            <a:pPr lvl="1"/>
            <a:r>
              <a:rPr lang="en-US" dirty="0" smtClean="0">
                <a:latin typeface="+mj-lt"/>
              </a:rPr>
              <a:t>prompt("</a:t>
            </a:r>
            <a:r>
              <a:rPr lang="en-US" dirty="0" err="1" smtClean="0">
                <a:latin typeface="+mj-lt"/>
              </a:rPr>
              <a:t>sometext","defaultvalue</a:t>
            </a:r>
            <a:r>
              <a:rPr lang="en-US" dirty="0" smtClean="0">
                <a:latin typeface="+mj-lt"/>
              </a:rPr>
              <a:t>")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 JavaScript function </a:t>
            </a:r>
            <a:r>
              <a:rPr lang="en-US" sz="2400" dirty="0" smtClean="0">
                <a:latin typeface="+mj-lt"/>
              </a:rPr>
              <a:t>contains some code that will be executed only by an event or by a call to that function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To keep the browser from executing a script as soon as the page is loaded, you can write your script as a function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You may call a function from anywhere within the page (or even from other pages if the function is embedded in an external .js file).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Functions can be defined either &lt;head&gt; or &lt;body&gt; section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23308"/>
            <a:ext cx="8229600" cy="8006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Language - JavaScript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>
            <a:noAutofit/>
          </a:bodyPr>
          <a:lstStyle/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rgbClr val="5383A2"/>
                </a:solidFill>
                <a:latin typeface="Calibri"/>
                <a:ea typeface="Calibri"/>
                <a:cs typeface="Calibri"/>
              </a:rPr>
              <a:t>Events &amp; Event Handlers</a:t>
            </a:r>
            <a:endParaRPr lang="en-US" sz="2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latin typeface="Calibri"/>
                <a:ea typeface="Calibri"/>
                <a:cs typeface="Calibri"/>
              </a:rPr>
              <a:t>Every element on a web page has certain events which can trigger invocation of event handlers </a:t>
            </a:r>
            <a:endParaRPr lang="en-US" sz="2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latin typeface="Calibri"/>
                <a:ea typeface="Calibri"/>
                <a:cs typeface="Calibri"/>
              </a:rPr>
              <a:t>Attributes are inserted into HTML tags to define events and event handlers</a:t>
            </a:r>
            <a:endParaRPr lang="en-US" sz="2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latin typeface="Calibri"/>
                <a:ea typeface="Calibri"/>
                <a:cs typeface="Calibri"/>
              </a:rPr>
              <a:t>Examples of events</a:t>
            </a:r>
            <a:endParaRPr lang="en-US" sz="2100" dirty="0" smtClean="0">
              <a:latin typeface="Calibri"/>
              <a:ea typeface="Calibri"/>
              <a:cs typeface="Times New Roman"/>
            </a:endParaRPr>
          </a:p>
          <a:p>
            <a:pPr marL="27432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Calibri"/>
                <a:ea typeface="Calibri"/>
                <a:cs typeface="Calibri"/>
              </a:rPr>
              <a:t>A mouse click, A web page or an image loading, </a:t>
            </a:r>
            <a:r>
              <a:rPr lang="en-US" sz="2000" i="1" dirty="0" err="1" smtClean="0">
                <a:latin typeface="Calibri"/>
                <a:ea typeface="Calibri"/>
                <a:cs typeface="Calibri"/>
              </a:rPr>
              <a:t>Mousing</a:t>
            </a:r>
            <a:r>
              <a:rPr lang="en-US" sz="2000" i="1" dirty="0" smtClean="0">
                <a:latin typeface="Calibri"/>
                <a:ea typeface="Calibri"/>
                <a:cs typeface="Calibri"/>
              </a:rPr>
              <a:t> over a hot spot on the web page, Selecting an input box in an HTML form, Submitting an HTML form, A keystroke</a:t>
            </a:r>
            <a:endParaRPr lang="en-US" sz="2000" i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6600" y="6248400"/>
            <a:ext cx="1828800" cy="3810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665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Javascript</vt:lpstr>
      <vt:lpstr>What is JavaScript?</vt:lpstr>
      <vt:lpstr>What can a JavaScript do?</vt:lpstr>
      <vt:lpstr>How to put a JavaScript into an HTML page</vt:lpstr>
      <vt:lpstr>The Language - JavaScript</vt:lpstr>
      <vt:lpstr>The Language - JavaScript</vt:lpstr>
      <vt:lpstr>The Language - JavaScript</vt:lpstr>
      <vt:lpstr>The Language - JavaScript</vt:lpstr>
      <vt:lpstr>The Language - JavaScript</vt:lpstr>
      <vt:lpstr>The Language - JavaScript</vt:lpstr>
      <vt:lpstr>HTML DOM</vt:lpstr>
      <vt:lpstr>HTML DOM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Harshit</dc:creator>
  <cp:lastModifiedBy>nitin</cp:lastModifiedBy>
  <cp:revision>71</cp:revision>
  <dcterms:created xsi:type="dcterms:W3CDTF">2013-04-17T08:41:44Z</dcterms:created>
  <dcterms:modified xsi:type="dcterms:W3CDTF">2016-06-20T04:37:22Z</dcterms:modified>
</cp:coreProperties>
</file>