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A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810" y="-10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2503170"/>
            <a:ext cx="6480048" cy="172593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158609"/>
            <a:ext cx="6480048" cy="131445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EC00847-2A13-487F-B2CC-D7A9D995DE5C}" type="datetimeFigureOut">
              <a:rPr lang="en-GB" smtClean="0"/>
              <a:t>22/06/2016</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EB9C50C6-FF58-4A6F-AEFC-77234C2D507C}"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C00847-2A13-487F-B2CC-D7A9D995DE5C}" type="datetimeFigureOut">
              <a:rPr lang="en-GB" smtClean="0"/>
              <a:t>22/06/2016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9C50C6-FF58-4A6F-AEFC-77234C2D507C}"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C00847-2A13-487F-B2CC-D7A9D995DE5C}" type="datetimeFigureOut">
              <a:rPr lang="en-GB" smtClean="0"/>
              <a:t>22/06/2016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9C50C6-FF58-4A6F-AEFC-77234C2D507C}"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C00847-2A13-487F-B2CC-D7A9D995DE5C}" type="datetimeFigureOut">
              <a:rPr lang="en-GB" smtClean="0"/>
              <a:t>22/06/2016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9C50C6-FF58-4A6F-AEFC-77234C2D507C}"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2687878"/>
            <a:ext cx="6629400" cy="1369772"/>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1864350"/>
            <a:ext cx="6629400" cy="800016"/>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EC00847-2A13-487F-B2CC-D7A9D995DE5C}" type="datetimeFigureOut">
              <a:rPr lang="en-GB" smtClean="0"/>
              <a:t>22/06/2016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9C50C6-FF58-4A6F-AEFC-77234C2D507C}"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467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EC00847-2A13-487F-B2CC-D7A9D995DE5C}" type="datetimeFigureOut">
              <a:rPr lang="en-GB" smtClean="0"/>
              <a:t>22/06/2016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9C50C6-FF58-4A6F-AEFC-77234C2D507C}"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114800"/>
            <a:ext cx="4040188"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4114800"/>
            <a:ext cx="4041775"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137685"/>
            <a:ext cx="4040188"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137685"/>
            <a:ext cx="4041775"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EC00847-2A13-487F-B2CC-D7A9D995DE5C}" type="datetimeFigureOut">
              <a:rPr lang="en-GB" smtClean="0"/>
              <a:t>22/06/2016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B9C50C6-FF58-4A6F-AEFC-77234C2D507C}"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7470648" cy="85725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EC00847-2A13-487F-B2CC-D7A9D995DE5C}" type="datetimeFigureOut">
              <a:rPr lang="en-GB" smtClean="0"/>
              <a:t>22/06/2016</a:t>
            </a:fld>
            <a:endParaRPr lang="en-GB"/>
          </a:p>
        </p:txBody>
      </p:sp>
      <p:sp>
        <p:nvSpPr>
          <p:cNvPr id="8" name="Slide Number Placeholder 7"/>
          <p:cNvSpPr>
            <a:spLocks noGrp="1"/>
          </p:cNvSpPr>
          <p:nvPr>
            <p:ph type="sldNum" sz="quarter" idx="11"/>
          </p:nvPr>
        </p:nvSpPr>
        <p:spPr/>
        <p:txBody>
          <a:bodyPr/>
          <a:lstStyle/>
          <a:p>
            <a:fld id="{EB9C50C6-FF58-4A6F-AEFC-77234C2D507C}" type="slidenum">
              <a:rPr lang="en-GB" smtClean="0"/>
              <a:t>‹#›</a:t>
            </a:fld>
            <a:endParaRPr lang="en-GB"/>
          </a:p>
        </p:txBody>
      </p:sp>
      <p:sp>
        <p:nvSpPr>
          <p:cNvPr id="9" name="Footer Placeholder 8"/>
          <p:cNvSpPr>
            <a:spLocks noGrp="1"/>
          </p:cNvSpPr>
          <p:nvPr>
            <p:ph type="ftr" sz="quarter" idx="12"/>
          </p:nvPr>
        </p:nvSpPr>
        <p:spPr/>
        <p:txBody>
          <a:bodyPr/>
          <a:lstStyle/>
          <a:p>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00847-2A13-487F-B2CC-D7A9D995DE5C}" type="datetimeFigureOut">
              <a:rPr lang="en-GB" smtClean="0"/>
              <a:t>22/06/2016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B9C50C6-FF58-4A6F-AEFC-77234C2D507C}"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89146"/>
            <a:ext cx="3200400" cy="547688"/>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60818"/>
            <a:ext cx="2743200" cy="6858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485900"/>
            <a:ext cx="7086600" cy="28575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EC00847-2A13-487F-B2CC-D7A9D995DE5C}" type="datetimeFigureOut">
              <a:rPr lang="en-GB" smtClean="0"/>
              <a:t>22/06/2016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156448" y="4816548"/>
            <a:ext cx="762000" cy="273844"/>
          </a:xfrm>
        </p:spPr>
        <p:txBody>
          <a:bodyPr/>
          <a:lstStyle/>
          <a:p>
            <a:fld id="{EB9C50C6-FF58-4A6F-AEFC-77234C2D507C}"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279282"/>
            <a:ext cx="3053868" cy="940356"/>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764930"/>
            <a:ext cx="4114800" cy="30861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249074"/>
            <a:ext cx="3053866" cy="199761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4816548"/>
            <a:ext cx="2133600" cy="273844"/>
          </a:xfrm>
        </p:spPr>
        <p:txBody>
          <a:bodyPr/>
          <a:lstStyle/>
          <a:p>
            <a:fld id="{3EC00847-2A13-487F-B2CC-D7A9D995DE5C}" type="datetimeFigureOut">
              <a:rPr lang="en-GB" smtClean="0"/>
              <a:t>22/06/2016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9C50C6-FF58-4A6F-AEFC-77234C2D507C}"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05979"/>
            <a:ext cx="7467600" cy="85725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200151"/>
            <a:ext cx="7467600" cy="339447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816548"/>
            <a:ext cx="2133600" cy="273844"/>
          </a:xfrm>
          <a:prstGeom prst="rect">
            <a:avLst/>
          </a:prstGeom>
        </p:spPr>
        <p:txBody>
          <a:bodyPr vert="horz" bIns="0" anchor="b"/>
          <a:lstStyle>
            <a:lvl1pPr algn="l" eaLnBrk="1" latinLnBrk="0" hangingPunct="1">
              <a:defRPr kumimoji="0" sz="1000">
                <a:solidFill>
                  <a:schemeClr val="tx2">
                    <a:shade val="50000"/>
                  </a:schemeClr>
                </a:solidFill>
              </a:defRPr>
            </a:lvl1pPr>
          </a:lstStyle>
          <a:p>
            <a:fld id="{3EC00847-2A13-487F-B2CC-D7A9D995DE5C}" type="datetimeFigureOut">
              <a:rPr lang="en-GB" smtClean="0"/>
              <a:t>22/06/2016</a:t>
            </a:fld>
            <a:endParaRPr lang="en-GB"/>
          </a:p>
        </p:txBody>
      </p:sp>
      <p:sp>
        <p:nvSpPr>
          <p:cNvPr id="22" name="Footer Placeholder 21"/>
          <p:cNvSpPr>
            <a:spLocks noGrp="1"/>
          </p:cNvSpPr>
          <p:nvPr>
            <p:ph type="ftr" sz="quarter" idx="3"/>
          </p:nvPr>
        </p:nvSpPr>
        <p:spPr>
          <a:xfrm>
            <a:off x="3124200" y="4816548"/>
            <a:ext cx="2895600" cy="273844"/>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GB"/>
          </a:p>
        </p:txBody>
      </p:sp>
      <p:sp>
        <p:nvSpPr>
          <p:cNvPr id="18" name="Slide Number Placeholder 17"/>
          <p:cNvSpPr>
            <a:spLocks noGrp="1"/>
          </p:cNvSpPr>
          <p:nvPr>
            <p:ph type="sldNum" sz="quarter" idx="4"/>
          </p:nvPr>
        </p:nvSpPr>
        <p:spPr>
          <a:xfrm>
            <a:off x="8153400" y="4816548"/>
            <a:ext cx="762000" cy="273844"/>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EB9C50C6-FF58-4A6F-AEFC-77234C2D507C}" type="slidenum">
              <a:rPr lang="en-GB" smtClean="0"/>
              <a:t>‹#›</a:t>
            </a:fld>
            <a:endParaRPr lang="en-GB"/>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3600" dirty="0" smtClean="0"/>
              <a:t>Some steps for fantastic Portfolio </a:t>
            </a:r>
            <a:r>
              <a:rPr lang="en-GB" sz="3600" dirty="0" smtClean="0"/>
              <a:t>Website</a:t>
            </a:r>
          </a:p>
        </p:txBody>
      </p:sp>
      <p:sp>
        <p:nvSpPr>
          <p:cNvPr id="3" name="Subtitle 2"/>
          <p:cNvSpPr>
            <a:spLocks noGrp="1"/>
          </p:cNvSpPr>
          <p:nvPr>
            <p:ph type="subTitle" idx="1"/>
          </p:nvPr>
        </p:nvSpPr>
        <p:spPr/>
        <p:txBody>
          <a:bodyPr/>
          <a:lstStyle/>
          <a:p>
            <a:r>
              <a:rPr lang="en-US" dirty="0" smtClean="0"/>
              <a:t>Writing Effective &amp; Convincing Copy</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smtClean="0"/>
              <a:t>Use Social Networking websites</a:t>
            </a:r>
            <a:endParaRPr lang="en-US" sz="3600" dirty="0" smtClean="0"/>
          </a:p>
        </p:txBody>
      </p:sp>
      <p:sp>
        <p:nvSpPr>
          <p:cNvPr id="8" name="Content Placeholder 7"/>
          <p:cNvSpPr>
            <a:spLocks noGrp="1"/>
          </p:cNvSpPr>
          <p:nvPr>
            <p:ph idx="1"/>
          </p:nvPr>
        </p:nvSpPr>
        <p:spPr>
          <a:xfrm>
            <a:off x="457200" y="1200150"/>
            <a:ext cx="7787208" cy="3747863"/>
          </a:xfrm>
        </p:spPr>
        <p:txBody>
          <a:bodyPr>
            <a:noAutofit/>
          </a:bodyPr>
          <a:lstStyle/>
          <a:p>
            <a:pPr marL="0" indent="0" algn="just">
              <a:spcAft>
                <a:spcPts val="1200"/>
              </a:spcAft>
              <a:buNone/>
            </a:pPr>
            <a:r>
              <a:rPr lang="en-GB" sz="2400" dirty="0" smtClean="0"/>
              <a:t>Now that people have an interest in you and your work, encourage them to follow you on other websites. </a:t>
            </a:r>
            <a:endParaRPr lang="en-GB" sz="2400" dirty="0" smtClean="0"/>
          </a:p>
          <a:p>
            <a:pPr marL="0" indent="0" algn="just">
              <a:spcAft>
                <a:spcPts val="1200"/>
              </a:spcAft>
              <a:buNone/>
            </a:pPr>
            <a:r>
              <a:rPr lang="en-GB" sz="2400" dirty="0" smtClean="0"/>
              <a:t>Make </a:t>
            </a:r>
            <a:r>
              <a:rPr lang="en-GB" sz="2400" dirty="0" smtClean="0"/>
              <a:t>it clear that they can follow you on Twitter, </a:t>
            </a:r>
            <a:r>
              <a:rPr lang="en-GB" sz="2400" dirty="0" err="1" smtClean="0">
                <a:solidFill>
                  <a:srgbClr val="00B0F0"/>
                </a:solidFill>
              </a:rPr>
              <a:t>Facebook</a:t>
            </a:r>
            <a:r>
              <a:rPr lang="en-GB" sz="2400" dirty="0" smtClean="0"/>
              <a:t>, </a:t>
            </a:r>
            <a:r>
              <a:rPr lang="en-GB" sz="2400" dirty="0" err="1" smtClean="0">
                <a:solidFill>
                  <a:srgbClr val="FFFF00"/>
                </a:solidFill>
              </a:rPr>
              <a:t>Flickr</a:t>
            </a:r>
            <a:r>
              <a:rPr lang="en-GB" sz="2400" dirty="0" smtClean="0"/>
              <a:t>, </a:t>
            </a:r>
            <a:r>
              <a:rPr lang="en-GB" sz="2400" dirty="0" smtClean="0">
                <a:solidFill>
                  <a:srgbClr val="FFC000"/>
                </a:solidFill>
              </a:rPr>
              <a:t>LinkedIn</a:t>
            </a:r>
            <a:r>
              <a:rPr lang="en-GB" sz="2400" dirty="0" smtClean="0"/>
              <a:t>, etc. Make the most of social networks and have a group of friends to call on if needed.</a:t>
            </a:r>
            <a:endParaRPr lang="en-GB" sz="2400" b="1" dirty="0">
              <a:solidFill>
                <a:srgbClr val="FEACFF"/>
              </a:solidFill>
            </a:endParaRPr>
          </a:p>
        </p:txBody>
      </p:sp>
      <p:pic>
        <p:nvPicPr>
          <p:cNvPr id="2052" name="Picture 4" descr="https://www.smashingmagazine.com/images/portfolio-design/twitter2.jpg"/>
          <p:cNvPicPr>
            <a:picLocks noChangeAspect="1" noChangeArrowheads="1"/>
          </p:cNvPicPr>
          <p:nvPr/>
        </p:nvPicPr>
        <p:blipFill>
          <a:blip r:embed="rId2" cstate="print"/>
          <a:srcRect/>
          <a:stretch>
            <a:fillRect/>
          </a:stretch>
        </p:blipFill>
        <p:spPr bwMode="auto">
          <a:xfrm>
            <a:off x="3563888" y="3363838"/>
            <a:ext cx="4614863" cy="1709738"/>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smtClean="0"/>
              <a:t>Language &amp; Communication</a:t>
            </a:r>
            <a:endParaRPr lang="en-US" sz="3600" dirty="0" smtClean="0"/>
          </a:p>
        </p:txBody>
      </p:sp>
      <p:sp>
        <p:nvSpPr>
          <p:cNvPr id="8" name="Content Placeholder 7"/>
          <p:cNvSpPr>
            <a:spLocks noGrp="1"/>
          </p:cNvSpPr>
          <p:nvPr>
            <p:ph idx="1"/>
          </p:nvPr>
        </p:nvSpPr>
        <p:spPr>
          <a:xfrm>
            <a:off x="457200" y="1200150"/>
            <a:ext cx="7787208" cy="3747863"/>
          </a:xfrm>
        </p:spPr>
        <p:txBody>
          <a:bodyPr>
            <a:noAutofit/>
          </a:bodyPr>
          <a:lstStyle/>
          <a:p>
            <a:pPr marL="0" indent="0" algn="just">
              <a:spcAft>
                <a:spcPts val="1200"/>
              </a:spcAft>
              <a:buNone/>
            </a:pPr>
            <a:r>
              <a:rPr lang="en-GB" sz="2400" dirty="0" smtClean="0"/>
              <a:t>Now that people have an interest in you and your work, encourage them to follow you on other websites. </a:t>
            </a:r>
            <a:endParaRPr lang="en-GB" sz="2400" dirty="0" smtClean="0"/>
          </a:p>
          <a:p>
            <a:pPr marL="0" indent="0" algn="just">
              <a:spcAft>
                <a:spcPts val="1200"/>
              </a:spcAft>
              <a:buNone/>
            </a:pPr>
            <a:r>
              <a:rPr lang="en-GB" sz="2400" dirty="0" smtClean="0"/>
              <a:t>Make </a:t>
            </a:r>
            <a:r>
              <a:rPr lang="en-GB" sz="2400" dirty="0" smtClean="0"/>
              <a:t>it clear that they can follow you on Twitter, </a:t>
            </a:r>
            <a:r>
              <a:rPr lang="en-GB" sz="2400" dirty="0" err="1" smtClean="0">
                <a:solidFill>
                  <a:srgbClr val="00B0F0"/>
                </a:solidFill>
              </a:rPr>
              <a:t>Facebook</a:t>
            </a:r>
            <a:r>
              <a:rPr lang="en-GB" sz="2400" dirty="0" smtClean="0"/>
              <a:t>, </a:t>
            </a:r>
            <a:r>
              <a:rPr lang="en-GB" sz="2400" dirty="0" err="1" smtClean="0">
                <a:solidFill>
                  <a:srgbClr val="FFFF00"/>
                </a:solidFill>
              </a:rPr>
              <a:t>Flickr</a:t>
            </a:r>
            <a:r>
              <a:rPr lang="en-GB" sz="2400" dirty="0" smtClean="0"/>
              <a:t>, </a:t>
            </a:r>
            <a:r>
              <a:rPr lang="en-GB" sz="2400" dirty="0" smtClean="0">
                <a:solidFill>
                  <a:srgbClr val="FFC000"/>
                </a:solidFill>
              </a:rPr>
              <a:t>LinkedIn</a:t>
            </a:r>
            <a:r>
              <a:rPr lang="en-GB" sz="2400" dirty="0" smtClean="0"/>
              <a:t>, etc. Make the most of social networks and have a group of friends to call on if needed.</a:t>
            </a:r>
            <a:endParaRPr lang="en-GB" sz="2400" b="1" dirty="0">
              <a:solidFill>
                <a:srgbClr val="FEACFF"/>
              </a:solidFill>
            </a:endParaRPr>
          </a:p>
        </p:txBody>
      </p:sp>
      <p:pic>
        <p:nvPicPr>
          <p:cNvPr id="1026" name="Picture 2" descr="https://www.smashingmagazine.com/images/portfolio-design/language1.jpg"/>
          <p:cNvPicPr>
            <a:picLocks noChangeAspect="1" noChangeArrowheads="1"/>
          </p:cNvPicPr>
          <p:nvPr/>
        </p:nvPicPr>
        <p:blipFill>
          <a:blip r:embed="rId2" cstate="print"/>
          <a:srcRect/>
          <a:stretch>
            <a:fillRect/>
          </a:stretch>
        </p:blipFill>
        <p:spPr bwMode="auto">
          <a:xfrm>
            <a:off x="3557537" y="3338224"/>
            <a:ext cx="4614863" cy="1709738"/>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Logo</a:t>
            </a:r>
            <a:endParaRPr lang="en-GB" dirty="0"/>
          </a:p>
        </p:txBody>
      </p:sp>
      <p:sp>
        <p:nvSpPr>
          <p:cNvPr id="8" name="Content Placeholder 7"/>
          <p:cNvSpPr>
            <a:spLocks noGrp="1"/>
          </p:cNvSpPr>
          <p:nvPr>
            <p:ph idx="1"/>
          </p:nvPr>
        </p:nvSpPr>
        <p:spPr/>
        <p:txBody>
          <a:bodyPr>
            <a:normAutofit/>
          </a:bodyPr>
          <a:lstStyle/>
          <a:p>
            <a:pPr marL="0" indent="0" algn="just">
              <a:buNone/>
            </a:pPr>
            <a:r>
              <a:rPr lang="en-GB" sz="2400" dirty="0" smtClean="0"/>
              <a:t>Your logo is usually the first thing a user sees. In the Western world, we read from left to right, top to bottom, so it makes sense to put your logo in the top left of your website so that users can immediately identify who owns the website.</a:t>
            </a:r>
            <a:endParaRPr lang="en-GB" sz="2400" dirty="0"/>
          </a:p>
        </p:txBody>
      </p:sp>
      <p:pic>
        <p:nvPicPr>
          <p:cNvPr id="10242" name="Picture 2" descr="https://www.smashingmagazine.com/images/portfolio-design/logo11.jpg"/>
          <p:cNvPicPr>
            <a:picLocks noChangeAspect="1" noChangeArrowheads="1"/>
          </p:cNvPicPr>
          <p:nvPr/>
        </p:nvPicPr>
        <p:blipFill>
          <a:blip r:embed="rId2" cstate="print"/>
          <a:srcRect/>
          <a:stretch>
            <a:fillRect/>
          </a:stretch>
        </p:blipFill>
        <p:spPr bwMode="auto">
          <a:xfrm>
            <a:off x="3275856" y="3219822"/>
            <a:ext cx="4614863" cy="1709738"/>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Tagline</a:t>
            </a:r>
            <a:endParaRPr lang="en-GB" dirty="0"/>
          </a:p>
        </p:txBody>
      </p:sp>
      <p:sp>
        <p:nvSpPr>
          <p:cNvPr id="8" name="Content Placeholder 7"/>
          <p:cNvSpPr>
            <a:spLocks noGrp="1"/>
          </p:cNvSpPr>
          <p:nvPr>
            <p:ph idx="1"/>
          </p:nvPr>
        </p:nvSpPr>
        <p:spPr>
          <a:xfrm>
            <a:off x="457200" y="1200151"/>
            <a:ext cx="7787208" cy="3394472"/>
          </a:xfrm>
        </p:spPr>
        <p:txBody>
          <a:bodyPr>
            <a:normAutofit/>
          </a:bodyPr>
          <a:lstStyle/>
          <a:p>
            <a:pPr marL="0" indent="0" algn="just">
              <a:buNone/>
            </a:pPr>
            <a:r>
              <a:rPr lang="en-GB" sz="2400" dirty="0" smtClean="0"/>
              <a:t>Once the user sees who owns the website, they’ll want to know what it is you do. This is where you explain what you do with a tagline. </a:t>
            </a:r>
            <a:endParaRPr lang="en-GB" sz="2400" dirty="0" smtClean="0"/>
          </a:p>
          <a:p>
            <a:pPr marL="0" indent="0">
              <a:buNone/>
            </a:pPr>
            <a:r>
              <a:rPr lang="en-GB" sz="3200" dirty="0" smtClean="0"/>
              <a:t>Your </a:t>
            </a:r>
            <a:r>
              <a:rPr lang="en-GB" sz="3200" dirty="0" smtClean="0"/>
              <a:t>tagline should be short and snappy, summarizing what you do.</a:t>
            </a:r>
            <a:endParaRPr lang="en-GB" sz="3200" dirty="0"/>
          </a:p>
        </p:txBody>
      </p:sp>
      <p:pic>
        <p:nvPicPr>
          <p:cNvPr id="9218" name="Picture 2" descr="tag2.jpg"/>
          <p:cNvPicPr>
            <a:picLocks noChangeAspect="1" noChangeArrowheads="1"/>
          </p:cNvPicPr>
          <p:nvPr/>
        </p:nvPicPr>
        <p:blipFill>
          <a:blip r:embed="rId2" cstate="print"/>
          <a:srcRect b="11434"/>
          <a:stretch>
            <a:fillRect/>
          </a:stretch>
        </p:blipFill>
        <p:spPr bwMode="auto">
          <a:xfrm>
            <a:off x="3563888" y="3433762"/>
            <a:ext cx="4614863" cy="1514252"/>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Portfolio</a:t>
            </a:r>
            <a:endParaRPr lang="en-GB" dirty="0"/>
          </a:p>
        </p:txBody>
      </p:sp>
      <p:sp>
        <p:nvSpPr>
          <p:cNvPr id="8" name="Content Placeholder 7"/>
          <p:cNvSpPr>
            <a:spLocks noGrp="1"/>
          </p:cNvSpPr>
          <p:nvPr>
            <p:ph idx="1"/>
          </p:nvPr>
        </p:nvSpPr>
        <p:spPr>
          <a:xfrm>
            <a:off x="457200" y="1200151"/>
            <a:ext cx="7787208" cy="2739752"/>
          </a:xfrm>
        </p:spPr>
        <p:txBody>
          <a:bodyPr>
            <a:noAutofit/>
          </a:bodyPr>
          <a:lstStyle/>
          <a:p>
            <a:pPr marL="0" indent="0" algn="just">
              <a:spcAft>
                <a:spcPts val="600"/>
              </a:spcAft>
              <a:buNone/>
            </a:pPr>
            <a:r>
              <a:rPr lang="en-GB" sz="2400" dirty="0" smtClean="0"/>
              <a:t>This is a personal portfolio website after all, so your portfolio will determine whether the website is interesting or not</a:t>
            </a:r>
            <a:r>
              <a:rPr lang="en-GB" sz="2400" dirty="0" smtClean="0"/>
              <a:t>.</a:t>
            </a:r>
          </a:p>
          <a:p>
            <a:pPr marL="0" indent="0" algn="just">
              <a:spcAft>
                <a:spcPts val="600"/>
              </a:spcAft>
              <a:buNone/>
            </a:pPr>
            <a:r>
              <a:rPr lang="en-GB" sz="2400" dirty="0" smtClean="0">
                <a:solidFill>
                  <a:srgbClr val="FFFF00"/>
                </a:solidFill>
              </a:rPr>
              <a:t>Depending on what you do, your portfolio should contain big high-quality images, clearly accessible to the </a:t>
            </a:r>
            <a:r>
              <a:rPr lang="en-GB" sz="2400" dirty="0" smtClean="0">
                <a:solidFill>
                  <a:srgbClr val="FFFF00"/>
                </a:solidFill>
              </a:rPr>
              <a:t>user</a:t>
            </a:r>
            <a:r>
              <a:rPr lang="en-GB" sz="2400" dirty="0" smtClean="0">
                <a:solidFill>
                  <a:srgbClr val="FFFF00"/>
                </a:solidFill>
              </a:rPr>
              <a:t>.</a:t>
            </a:r>
            <a:endParaRPr lang="en-GB" sz="2400" dirty="0" smtClean="0">
              <a:solidFill>
                <a:srgbClr val="FFFF00"/>
              </a:solidFill>
            </a:endParaRPr>
          </a:p>
        </p:txBody>
      </p:sp>
      <p:pic>
        <p:nvPicPr>
          <p:cNvPr id="8194" name="Picture 2" descr="https://www.smashingmagazine.com/images/portfolio-design/portfolio1.jpg"/>
          <p:cNvPicPr>
            <a:picLocks noChangeAspect="1" noChangeArrowheads="1"/>
          </p:cNvPicPr>
          <p:nvPr/>
        </p:nvPicPr>
        <p:blipFill>
          <a:blip r:embed="rId2" cstate="print"/>
          <a:srcRect/>
          <a:stretch>
            <a:fillRect/>
          </a:stretch>
        </p:blipFill>
        <p:spPr bwMode="auto">
          <a:xfrm>
            <a:off x="3635896" y="3307958"/>
            <a:ext cx="4614863" cy="1709738"/>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Services</a:t>
            </a:r>
            <a:endParaRPr lang="en-GB" dirty="0"/>
          </a:p>
        </p:txBody>
      </p:sp>
      <p:sp>
        <p:nvSpPr>
          <p:cNvPr id="8" name="Content Placeholder 7"/>
          <p:cNvSpPr>
            <a:spLocks noGrp="1"/>
          </p:cNvSpPr>
          <p:nvPr>
            <p:ph idx="1"/>
          </p:nvPr>
        </p:nvSpPr>
        <p:spPr>
          <a:xfrm>
            <a:off x="457200" y="1200150"/>
            <a:ext cx="7787208" cy="3747863"/>
          </a:xfrm>
        </p:spPr>
        <p:txBody>
          <a:bodyPr>
            <a:noAutofit/>
          </a:bodyPr>
          <a:lstStyle/>
          <a:p>
            <a:pPr marL="0" indent="0" algn="just">
              <a:spcAft>
                <a:spcPts val="1200"/>
              </a:spcAft>
              <a:buNone/>
            </a:pPr>
            <a:r>
              <a:rPr lang="en-GB" sz="2400" dirty="0" smtClean="0"/>
              <a:t>Your tagline summed up what you do, but you’ll want to go into a bit more detail here about each service that you offer</a:t>
            </a:r>
            <a:r>
              <a:rPr lang="en-GB" sz="2400" dirty="0" smtClean="0"/>
              <a:t>.</a:t>
            </a:r>
          </a:p>
          <a:p>
            <a:pPr marL="0" indent="0" algn="just">
              <a:spcAft>
                <a:spcPts val="1200"/>
              </a:spcAft>
              <a:buNone/>
            </a:pPr>
            <a:r>
              <a:rPr lang="en-GB" sz="2400" dirty="0" smtClean="0">
                <a:solidFill>
                  <a:srgbClr val="FEACFF"/>
                </a:solidFill>
              </a:rPr>
              <a:t>Make it clear, and break it down: Web design, development, video, copywriting, branding, etc</a:t>
            </a:r>
            <a:r>
              <a:rPr lang="en-GB" sz="2400" dirty="0" smtClean="0">
                <a:solidFill>
                  <a:srgbClr val="FEACFF"/>
                </a:solidFill>
              </a:rPr>
              <a:t>.</a:t>
            </a:r>
          </a:p>
          <a:p>
            <a:pPr marL="0" indent="0" algn="just">
              <a:spcAft>
                <a:spcPts val="1200"/>
              </a:spcAft>
              <a:buNone/>
            </a:pPr>
            <a:r>
              <a:rPr lang="en-GB" sz="2400" dirty="0" smtClean="0">
                <a:solidFill>
                  <a:srgbClr val="FEACFF"/>
                </a:solidFill>
              </a:rPr>
              <a:t> </a:t>
            </a:r>
            <a:endParaRPr lang="en-GB" sz="2400" dirty="0">
              <a:solidFill>
                <a:srgbClr val="FEACFF"/>
              </a:solidFill>
            </a:endParaRPr>
          </a:p>
        </p:txBody>
      </p:sp>
      <p:pic>
        <p:nvPicPr>
          <p:cNvPr id="7170" name="Picture 2" descr="https://www.smashingmagazine.com/images/portfolio-design/services1.jpg"/>
          <p:cNvPicPr>
            <a:picLocks noChangeAspect="1" noChangeArrowheads="1"/>
          </p:cNvPicPr>
          <p:nvPr/>
        </p:nvPicPr>
        <p:blipFill>
          <a:blip r:embed="rId2" cstate="print"/>
          <a:srcRect b="11556"/>
          <a:stretch>
            <a:fillRect/>
          </a:stretch>
        </p:blipFill>
        <p:spPr bwMode="auto">
          <a:xfrm>
            <a:off x="3635896" y="3435846"/>
            <a:ext cx="4614863" cy="1512168"/>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 me</a:t>
            </a:r>
            <a:endParaRPr lang="en-GB" dirty="0"/>
          </a:p>
        </p:txBody>
      </p:sp>
      <p:sp>
        <p:nvSpPr>
          <p:cNvPr id="8" name="Content Placeholder 7"/>
          <p:cNvSpPr>
            <a:spLocks noGrp="1"/>
          </p:cNvSpPr>
          <p:nvPr>
            <p:ph idx="1"/>
          </p:nvPr>
        </p:nvSpPr>
        <p:spPr>
          <a:xfrm>
            <a:off x="457200" y="1200150"/>
            <a:ext cx="7787208" cy="3747863"/>
          </a:xfrm>
        </p:spPr>
        <p:txBody>
          <a:bodyPr>
            <a:noAutofit/>
          </a:bodyPr>
          <a:lstStyle/>
          <a:p>
            <a:pPr marL="0" indent="0" algn="just">
              <a:spcAft>
                <a:spcPts val="1200"/>
              </a:spcAft>
              <a:buNone/>
            </a:pPr>
            <a:r>
              <a:rPr lang="en-GB" sz="2400" dirty="0" smtClean="0"/>
              <a:t>It’s all about you. Let people see the man or woman behind the mask (i.e. website). Share your background, where you came from, how many years you’ve been in the business, etc</a:t>
            </a:r>
            <a:r>
              <a:rPr lang="en-GB" sz="2400" dirty="0" smtClean="0"/>
              <a:t>.</a:t>
            </a:r>
          </a:p>
          <a:p>
            <a:pPr marL="0" indent="0">
              <a:spcAft>
                <a:spcPts val="1200"/>
              </a:spcAft>
              <a:buNone/>
            </a:pPr>
            <a:r>
              <a:rPr lang="en-GB" sz="2000" dirty="0" smtClean="0">
                <a:solidFill>
                  <a:srgbClr val="FEACFF"/>
                </a:solidFill>
              </a:rPr>
              <a:t>The more details you </a:t>
            </a:r>
            <a:r>
              <a:rPr lang="en-GB" sz="2000" dirty="0" smtClean="0">
                <a:solidFill>
                  <a:srgbClr val="FEACFF"/>
                </a:solidFill>
              </a:rPr>
              <a:t/>
            </a:r>
            <a:br>
              <a:rPr lang="en-GB" sz="2000" dirty="0" smtClean="0">
                <a:solidFill>
                  <a:srgbClr val="FEACFF"/>
                </a:solidFill>
              </a:rPr>
            </a:br>
            <a:r>
              <a:rPr lang="en-GB" sz="2000" dirty="0" smtClean="0">
                <a:solidFill>
                  <a:srgbClr val="FEACFF"/>
                </a:solidFill>
              </a:rPr>
              <a:t>give</a:t>
            </a:r>
            <a:r>
              <a:rPr lang="en-GB" sz="2000" dirty="0" smtClean="0">
                <a:solidFill>
                  <a:srgbClr val="FEACFF"/>
                </a:solidFill>
              </a:rPr>
              <a:t>, </a:t>
            </a:r>
            <a:r>
              <a:rPr lang="en-GB" sz="2000" dirty="0" smtClean="0">
                <a:solidFill>
                  <a:srgbClr val="FEACFF"/>
                </a:solidFill>
              </a:rPr>
              <a:t>the </a:t>
            </a:r>
            <a:r>
              <a:rPr lang="en-GB" sz="2000" dirty="0" smtClean="0">
                <a:solidFill>
                  <a:srgbClr val="FEACFF"/>
                </a:solidFill>
              </a:rPr>
              <a:t>better </a:t>
            </a:r>
            <a:r>
              <a:rPr lang="en-GB" sz="2000" dirty="0" smtClean="0">
                <a:solidFill>
                  <a:srgbClr val="FEACFF"/>
                </a:solidFill>
              </a:rPr>
              <a:t/>
            </a:r>
            <a:br>
              <a:rPr lang="en-GB" sz="2000" dirty="0" smtClean="0">
                <a:solidFill>
                  <a:srgbClr val="FEACFF"/>
                </a:solidFill>
              </a:rPr>
            </a:br>
            <a:r>
              <a:rPr lang="en-GB" sz="2000" dirty="0" smtClean="0">
                <a:solidFill>
                  <a:srgbClr val="FEACFF"/>
                </a:solidFill>
              </a:rPr>
              <a:t>your </a:t>
            </a:r>
            <a:r>
              <a:rPr lang="en-GB" sz="2000" dirty="0" smtClean="0">
                <a:solidFill>
                  <a:srgbClr val="FEACFF"/>
                </a:solidFill>
              </a:rPr>
              <a:t>users can </a:t>
            </a:r>
            <a:r>
              <a:rPr lang="en-GB" sz="2000" dirty="0" smtClean="0">
                <a:solidFill>
                  <a:srgbClr val="FEACFF"/>
                </a:solidFill>
              </a:rPr>
              <a:t/>
            </a:r>
            <a:br>
              <a:rPr lang="en-GB" sz="2000" dirty="0" smtClean="0">
                <a:solidFill>
                  <a:srgbClr val="FEACFF"/>
                </a:solidFill>
              </a:rPr>
            </a:br>
            <a:r>
              <a:rPr lang="en-GB" sz="2000" dirty="0" smtClean="0">
                <a:solidFill>
                  <a:srgbClr val="FEACFF"/>
                </a:solidFill>
              </a:rPr>
              <a:t>form </a:t>
            </a:r>
            <a:r>
              <a:rPr lang="en-GB" sz="2000" dirty="0" smtClean="0">
                <a:solidFill>
                  <a:srgbClr val="FEACFF"/>
                </a:solidFill>
              </a:rPr>
              <a:t>a bond </a:t>
            </a:r>
            <a:r>
              <a:rPr lang="en-GB" sz="2000" dirty="0" smtClean="0">
                <a:solidFill>
                  <a:srgbClr val="FEACFF"/>
                </a:solidFill>
              </a:rPr>
              <a:t/>
            </a:r>
            <a:br>
              <a:rPr lang="en-GB" sz="2000" dirty="0" smtClean="0">
                <a:solidFill>
                  <a:srgbClr val="FEACFF"/>
                </a:solidFill>
              </a:rPr>
            </a:br>
            <a:r>
              <a:rPr lang="en-GB" sz="2000" dirty="0" smtClean="0">
                <a:solidFill>
                  <a:srgbClr val="FEACFF"/>
                </a:solidFill>
              </a:rPr>
              <a:t>and </a:t>
            </a:r>
            <a:r>
              <a:rPr lang="en-GB" sz="2000" dirty="0" smtClean="0">
                <a:solidFill>
                  <a:srgbClr val="FEACFF"/>
                </a:solidFill>
              </a:rPr>
              <a:t>build trust </a:t>
            </a:r>
            <a:r>
              <a:rPr lang="en-GB" sz="2000" dirty="0" smtClean="0">
                <a:solidFill>
                  <a:srgbClr val="FEACFF"/>
                </a:solidFill>
              </a:rPr>
              <a:t/>
            </a:r>
            <a:br>
              <a:rPr lang="en-GB" sz="2000" dirty="0" smtClean="0">
                <a:solidFill>
                  <a:srgbClr val="FEACFF"/>
                </a:solidFill>
              </a:rPr>
            </a:br>
            <a:r>
              <a:rPr lang="en-GB" sz="2000" dirty="0" smtClean="0">
                <a:solidFill>
                  <a:srgbClr val="FEACFF"/>
                </a:solidFill>
              </a:rPr>
              <a:t>with </a:t>
            </a:r>
            <a:r>
              <a:rPr lang="en-GB" sz="2000" dirty="0" smtClean="0">
                <a:solidFill>
                  <a:srgbClr val="FEACFF"/>
                </a:solidFill>
              </a:rPr>
              <a:t>you.</a:t>
            </a:r>
            <a:endParaRPr lang="en-GB" sz="2000" dirty="0">
              <a:solidFill>
                <a:srgbClr val="FEACFF"/>
              </a:solidFill>
            </a:endParaRPr>
          </a:p>
        </p:txBody>
      </p:sp>
      <p:pic>
        <p:nvPicPr>
          <p:cNvPr id="6146" name="Picture 2" descr="https://www.smashingmagazine.com/images/portfolio-design/about1.jpg"/>
          <p:cNvPicPr>
            <a:picLocks noChangeAspect="1" noChangeArrowheads="1"/>
          </p:cNvPicPr>
          <p:nvPr/>
        </p:nvPicPr>
        <p:blipFill>
          <a:blip r:embed="rId2" cstate="print"/>
          <a:srcRect/>
          <a:stretch>
            <a:fillRect/>
          </a:stretch>
        </p:blipFill>
        <p:spPr bwMode="auto">
          <a:xfrm>
            <a:off x="3563888" y="2931790"/>
            <a:ext cx="4542855" cy="168306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Contact</a:t>
            </a:r>
            <a:endParaRPr lang="en-GB" dirty="0"/>
          </a:p>
        </p:txBody>
      </p:sp>
      <p:sp>
        <p:nvSpPr>
          <p:cNvPr id="8" name="Content Placeholder 7"/>
          <p:cNvSpPr>
            <a:spLocks noGrp="1"/>
          </p:cNvSpPr>
          <p:nvPr>
            <p:ph idx="1"/>
          </p:nvPr>
        </p:nvSpPr>
        <p:spPr>
          <a:xfrm>
            <a:off x="457200" y="1200150"/>
            <a:ext cx="7787208" cy="3747863"/>
          </a:xfrm>
        </p:spPr>
        <p:txBody>
          <a:bodyPr>
            <a:noAutofit/>
          </a:bodyPr>
          <a:lstStyle/>
          <a:p>
            <a:pPr marL="0" indent="0" algn="just">
              <a:spcAft>
                <a:spcPts val="1200"/>
              </a:spcAft>
              <a:buNone/>
            </a:pPr>
            <a:r>
              <a:rPr lang="en-GB" sz="2400" dirty="0" smtClean="0"/>
              <a:t>This is one of the most important elements of a portfolio website but is often hidden or even neglected. </a:t>
            </a:r>
            <a:endParaRPr lang="en-GB" sz="2400" dirty="0" smtClean="0"/>
          </a:p>
          <a:p>
            <a:pPr marL="0" indent="0" algn="just">
              <a:spcAft>
                <a:spcPts val="1200"/>
              </a:spcAft>
              <a:buNone/>
            </a:pPr>
            <a:r>
              <a:rPr lang="en-GB" sz="2400" dirty="0" smtClean="0">
                <a:solidFill>
                  <a:srgbClr val="FEACFF"/>
                </a:solidFill>
              </a:rPr>
              <a:t>A </a:t>
            </a:r>
            <a:r>
              <a:rPr lang="en-GB" sz="2400" dirty="0" smtClean="0">
                <a:solidFill>
                  <a:srgbClr val="FEACFF"/>
                </a:solidFill>
              </a:rPr>
              <a:t>potential </a:t>
            </a:r>
            <a:r>
              <a:rPr lang="en-GB" sz="2400" dirty="0" smtClean="0">
                <a:solidFill>
                  <a:srgbClr val="FEACFF"/>
                </a:solidFill>
              </a:rPr>
              <a:t>user has </a:t>
            </a:r>
            <a:r>
              <a:rPr lang="en-GB" sz="2400" dirty="0" smtClean="0">
                <a:solidFill>
                  <a:srgbClr val="FEACFF"/>
                </a:solidFill>
              </a:rPr>
              <a:t>browsed your website, is impressed with your portfolio and can see who you are. Now they want to </a:t>
            </a:r>
            <a:r>
              <a:rPr lang="en-GB" sz="2400" dirty="0" smtClean="0">
                <a:solidFill>
                  <a:srgbClr val="FEACFF"/>
                </a:solidFill>
              </a:rPr>
              <a:t>contact you</a:t>
            </a:r>
            <a:r>
              <a:rPr lang="en-GB" sz="2400" dirty="0" smtClean="0">
                <a:solidFill>
                  <a:srgbClr val="FEACFF"/>
                </a:solidFill>
              </a:rPr>
              <a:t>.</a:t>
            </a:r>
            <a:endParaRPr lang="en-GB" sz="2400" dirty="0">
              <a:solidFill>
                <a:srgbClr val="FEACFF"/>
              </a:solidFill>
            </a:endParaRPr>
          </a:p>
        </p:txBody>
      </p:sp>
      <p:pic>
        <p:nvPicPr>
          <p:cNvPr id="5122" name="Picture 2" descr="https://www.smashingmagazine.com/images/portfolio-design/contact1.jpg"/>
          <p:cNvPicPr>
            <a:picLocks noChangeAspect="1" noChangeArrowheads="1"/>
          </p:cNvPicPr>
          <p:nvPr/>
        </p:nvPicPr>
        <p:blipFill>
          <a:blip r:embed="rId2" cstate="print"/>
          <a:srcRect/>
          <a:stretch>
            <a:fillRect/>
          </a:stretch>
        </p:blipFill>
        <p:spPr bwMode="auto">
          <a:xfrm>
            <a:off x="3563888" y="3219822"/>
            <a:ext cx="4614863" cy="1709738"/>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Blog</a:t>
            </a:r>
            <a:endParaRPr lang="en-GB" dirty="0"/>
          </a:p>
        </p:txBody>
      </p:sp>
      <p:sp>
        <p:nvSpPr>
          <p:cNvPr id="8" name="Content Placeholder 7"/>
          <p:cNvSpPr>
            <a:spLocks noGrp="1"/>
          </p:cNvSpPr>
          <p:nvPr>
            <p:ph idx="1"/>
          </p:nvPr>
        </p:nvSpPr>
        <p:spPr>
          <a:xfrm>
            <a:off x="457200" y="1200150"/>
            <a:ext cx="7787208" cy="3747863"/>
          </a:xfrm>
        </p:spPr>
        <p:txBody>
          <a:bodyPr>
            <a:noAutofit/>
          </a:bodyPr>
          <a:lstStyle/>
          <a:p>
            <a:pPr marL="0" indent="0" algn="just">
              <a:spcAft>
                <a:spcPts val="1200"/>
              </a:spcAft>
              <a:buNone/>
            </a:pPr>
            <a:r>
              <a:rPr lang="en-GB" sz="2400" dirty="0" smtClean="0"/>
              <a:t>A blog is always a good idea. Blog about your area of expertise; show you know what you’re talking about. It will help promote you and prevent your website from lying static.</a:t>
            </a:r>
            <a:endParaRPr lang="en-GB" sz="2400" dirty="0">
              <a:solidFill>
                <a:srgbClr val="FEACFF"/>
              </a:solidFill>
            </a:endParaRPr>
          </a:p>
        </p:txBody>
      </p:sp>
      <p:pic>
        <p:nvPicPr>
          <p:cNvPr id="5" name="Picture 2" descr="https://www.smashingmagazine.com/images/portfolio-design/blog1.jpg"/>
          <p:cNvPicPr>
            <a:picLocks noChangeAspect="1" noChangeArrowheads="1"/>
          </p:cNvPicPr>
          <p:nvPr/>
        </p:nvPicPr>
        <p:blipFill>
          <a:blip r:embed="rId2" cstate="print"/>
          <a:srcRect/>
          <a:stretch>
            <a:fillRect/>
          </a:stretch>
        </p:blipFill>
        <p:spPr bwMode="auto">
          <a:xfrm>
            <a:off x="3563888" y="3075806"/>
            <a:ext cx="4614863" cy="1709738"/>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Call to action</a:t>
            </a:r>
            <a:endParaRPr lang="en-GB" dirty="0"/>
          </a:p>
        </p:txBody>
      </p:sp>
      <p:sp>
        <p:nvSpPr>
          <p:cNvPr id="8" name="Content Placeholder 7"/>
          <p:cNvSpPr>
            <a:spLocks noGrp="1"/>
          </p:cNvSpPr>
          <p:nvPr>
            <p:ph idx="1"/>
          </p:nvPr>
        </p:nvSpPr>
        <p:spPr>
          <a:xfrm>
            <a:off x="457200" y="1200150"/>
            <a:ext cx="7787208" cy="3747863"/>
          </a:xfrm>
        </p:spPr>
        <p:txBody>
          <a:bodyPr>
            <a:noAutofit/>
          </a:bodyPr>
          <a:lstStyle/>
          <a:p>
            <a:pPr marL="0" indent="0" algn="just">
              <a:spcAft>
                <a:spcPts val="1200"/>
              </a:spcAft>
              <a:buNone/>
            </a:pPr>
            <a:r>
              <a:rPr lang="en-GB" sz="2400" dirty="0" smtClean="0"/>
              <a:t>Ask yourself what you want to get out of your personal portfolio website. Do you want to be hired? Attract more blog readers? Maybe you just want people to know who you are</a:t>
            </a:r>
            <a:r>
              <a:rPr lang="en-GB" sz="2400" dirty="0" smtClean="0"/>
              <a:t>.</a:t>
            </a:r>
          </a:p>
          <a:p>
            <a:pPr marL="0" indent="0">
              <a:spcAft>
                <a:spcPts val="1200"/>
              </a:spcAft>
              <a:buNone/>
            </a:pPr>
            <a:r>
              <a:rPr lang="en-GB" sz="2400" dirty="0" smtClean="0">
                <a:solidFill>
                  <a:srgbClr val="FEACFF"/>
                </a:solidFill>
              </a:rPr>
              <a:t>Each page should </a:t>
            </a:r>
            <a:r>
              <a:rPr lang="en-GB" sz="2000" dirty="0" smtClean="0">
                <a:solidFill>
                  <a:srgbClr val="FEACFF"/>
                </a:solidFill>
              </a:rPr>
              <a:t>have</a:t>
            </a:r>
            <a:r>
              <a:rPr lang="en-GB" sz="2400" dirty="0" smtClean="0">
                <a:solidFill>
                  <a:srgbClr val="FEACFF"/>
                </a:solidFill>
              </a:rPr>
              <a:t> </a:t>
            </a:r>
            <a:r>
              <a:rPr lang="en-GB" sz="2400" dirty="0" smtClean="0">
                <a:solidFill>
                  <a:srgbClr val="FEACFF"/>
                </a:solidFill>
              </a:rPr>
              <a:t/>
            </a:r>
            <a:br>
              <a:rPr lang="en-GB" sz="2400" dirty="0" smtClean="0">
                <a:solidFill>
                  <a:srgbClr val="FEACFF"/>
                </a:solidFill>
              </a:rPr>
            </a:br>
            <a:r>
              <a:rPr lang="en-GB" sz="2400" dirty="0" smtClean="0">
                <a:solidFill>
                  <a:srgbClr val="FEACFF"/>
                </a:solidFill>
              </a:rPr>
              <a:t>a </a:t>
            </a:r>
            <a:r>
              <a:rPr lang="en-GB" sz="2400" dirty="0" smtClean="0">
                <a:solidFill>
                  <a:srgbClr val="FEACFF"/>
                </a:solidFill>
              </a:rPr>
              <a:t>call to action, </a:t>
            </a:r>
            <a:r>
              <a:rPr lang="en-GB" sz="2400" dirty="0" smtClean="0">
                <a:solidFill>
                  <a:srgbClr val="FEACFF"/>
                </a:solidFill>
              </a:rPr>
              <a:t/>
            </a:r>
            <a:br>
              <a:rPr lang="en-GB" sz="2400" dirty="0" smtClean="0">
                <a:solidFill>
                  <a:srgbClr val="FEACFF"/>
                </a:solidFill>
              </a:rPr>
            </a:br>
            <a:r>
              <a:rPr lang="en-GB" sz="2400" dirty="0" smtClean="0">
                <a:solidFill>
                  <a:srgbClr val="FEACFF"/>
                </a:solidFill>
              </a:rPr>
              <a:t>a </a:t>
            </a:r>
            <a:r>
              <a:rPr lang="en-GB" sz="2400" b="1" dirty="0" smtClean="0">
                <a:solidFill>
                  <a:srgbClr val="FEACFF"/>
                </a:solidFill>
              </a:rPr>
              <a:t>“Next step.”</a:t>
            </a:r>
            <a:endParaRPr lang="en-GB" sz="2400" b="1" dirty="0">
              <a:solidFill>
                <a:srgbClr val="FEACFF"/>
              </a:solidFill>
            </a:endParaRPr>
          </a:p>
        </p:txBody>
      </p:sp>
      <p:pic>
        <p:nvPicPr>
          <p:cNvPr id="3074" name="Picture 2" descr="https://www.smashingmagazine.com/images/portfolio-design/call1.jpg"/>
          <p:cNvPicPr>
            <a:picLocks noChangeAspect="1" noChangeArrowheads="1"/>
          </p:cNvPicPr>
          <p:nvPr/>
        </p:nvPicPr>
        <p:blipFill>
          <a:blip r:embed="rId2" cstate="print"/>
          <a:srcRect/>
          <a:stretch>
            <a:fillRect/>
          </a:stretch>
        </p:blipFill>
        <p:spPr bwMode="auto">
          <a:xfrm>
            <a:off x="3635896" y="2931790"/>
            <a:ext cx="4614863" cy="1709738"/>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77</TotalTime>
  <Words>339</Words>
  <Application>Microsoft Office PowerPoint</Application>
  <PresentationFormat>On-screen Show (16:9)</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Technic</vt:lpstr>
      <vt:lpstr>Some steps for fantastic Portfolio Website</vt:lpstr>
      <vt:lpstr>Logo</vt:lpstr>
      <vt:lpstr>Tagline</vt:lpstr>
      <vt:lpstr>Portfolio</vt:lpstr>
      <vt:lpstr>Services</vt:lpstr>
      <vt:lpstr>About me</vt:lpstr>
      <vt:lpstr>Contact</vt:lpstr>
      <vt:lpstr>Blog</vt:lpstr>
      <vt:lpstr>Call to action</vt:lpstr>
      <vt:lpstr>Use Social Networking websites</vt:lpstr>
      <vt:lpstr>Language &amp; Communication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Basics for Web Design Students</dc:title>
  <dc:creator>nitin</dc:creator>
  <cp:lastModifiedBy>nitin</cp:lastModifiedBy>
  <cp:revision>35</cp:revision>
  <dcterms:created xsi:type="dcterms:W3CDTF">2016-06-22T15:20:51Z</dcterms:created>
  <dcterms:modified xsi:type="dcterms:W3CDTF">2016-06-22T16:38:08Z</dcterms:modified>
</cp:coreProperties>
</file>