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4" r:id="rId2"/>
    <p:sldId id="434" r:id="rId3"/>
    <p:sldId id="429" r:id="rId4"/>
    <p:sldId id="432" r:id="rId5"/>
    <p:sldId id="441" r:id="rId6"/>
    <p:sldId id="435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7"/>
    <a:srgbClr val="0169B1"/>
    <a:srgbClr val="254061"/>
    <a:srgbClr val="FFFFFF"/>
    <a:srgbClr val="067CC1"/>
    <a:srgbClr val="067CBE"/>
    <a:srgbClr val="0069B3"/>
    <a:srgbClr val="BF9000"/>
    <a:srgbClr val="7AB2FC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9831" autoAdjust="0"/>
  </p:normalViewPr>
  <p:slideViewPr>
    <p:cSldViewPr>
      <p:cViewPr varScale="1">
        <p:scale>
          <a:sx n="114" d="100"/>
          <a:sy n="114" d="100"/>
        </p:scale>
        <p:origin x="533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61766-D43B-4435-BFF3-D619B993148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SG"/>
        </a:p>
      </dgm:t>
    </dgm:pt>
    <dgm:pt modelId="{A0C30425-F5DA-4D8B-8595-99FC1122C368}">
      <dgm:prSet phldrT="[Text]" custT="1"/>
      <dgm:spPr/>
      <dgm:t>
        <a:bodyPr/>
        <a:lstStyle/>
        <a:p>
          <a:r>
            <a:rPr lang="en-SG" sz="1600" dirty="0"/>
            <a:t>Treasury</a:t>
          </a:r>
        </a:p>
      </dgm:t>
    </dgm:pt>
    <dgm:pt modelId="{2A10C5C9-0ED1-48F0-A619-F05F382DC7A5}" type="parTrans" cxnId="{A484E83D-B043-4C5A-961C-718544C060B0}">
      <dgm:prSet/>
      <dgm:spPr/>
      <dgm:t>
        <a:bodyPr/>
        <a:lstStyle/>
        <a:p>
          <a:endParaRPr lang="en-SG"/>
        </a:p>
      </dgm:t>
    </dgm:pt>
    <dgm:pt modelId="{4DA88CD3-1ABC-483D-B0D3-FE08D1003D90}" type="sibTrans" cxnId="{A484E83D-B043-4C5A-961C-718544C060B0}">
      <dgm:prSet custT="1"/>
      <dgm:spPr/>
      <dgm:t>
        <a:bodyPr/>
        <a:lstStyle/>
        <a:p>
          <a:r>
            <a:rPr lang="en-SG" sz="1800" dirty="0"/>
            <a:t>RM</a:t>
          </a:r>
        </a:p>
      </dgm:t>
    </dgm:pt>
    <dgm:pt modelId="{DCCA3E07-16ED-482F-9EA3-2C6EEB01DD4C}">
      <dgm:prSet phldrT="[Text]"/>
      <dgm:spPr/>
      <dgm:t>
        <a:bodyPr/>
        <a:lstStyle/>
        <a:p>
          <a:endParaRPr lang="en-SG" dirty="0"/>
        </a:p>
      </dgm:t>
    </dgm:pt>
    <dgm:pt modelId="{B1E946F0-4505-401C-9B13-35586E51480E}" type="parTrans" cxnId="{68E9019B-CCCC-4C54-BFEF-ABBF9FA7B852}">
      <dgm:prSet/>
      <dgm:spPr/>
      <dgm:t>
        <a:bodyPr/>
        <a:lstStyle/>
        <a:p>
          <a:endParaRPr lang="en-SG"/>
        </a:p>
      </dgm:t>
    </dgm:pt>
    <dgm:pt modelId="{D3A616EA-2698-41FA-BF67-FD58AF7C2E76}" type="sibTrans" cxnId="{68E9019B-CCCC-4C54-BFEF-ABBF9FA7B852}">
      <dgm:prSet/>
      <dgm:spPr/>
      <dgm:t>
        <a:bodyPr/>
        <a:lstStyle/>
        <a:p>
          <a:endParaRPr lang="en-SG"/>
        </a:p>
      </dgm:t>
    </dgm:pt>
    <dgm:pt modelId="{ED7F7580-D135-49BE-B8C8-E93AA7C4243C}">
      <dgm:prSet phldrT="[Text]"/>
      <dgm:spPr/>
      <dgm:t>
        <a:bodyPr/>
        <a:lstStyle/>
        <a:p>
          <a:r>
            <a:rPr lang="en-SG" dirty="0"/>
            <a:t>Corporate customers -</a:t>
          </a:r>
          <a:r>
            <a:rPr lang="en-SG" dirty="0">
              <a:solidFill>
                <a:srgbClr val="FF0000"/>
              </a:solidFill>
            </a:rPr>
            <a:t>Fund Withdrawal in millions</a:t>
          </a:r>
        </a:p>
      </dgm:t>
    </dgm:pt>
    <dgm:pt modelId="{B8A18ED7-572D-42B0-8A63-AE43AEB050C8}" type="parTrans" cxnId="{8DD63482-6EA7-49BC-8CD5-D48154DD04DD}">
      <dgm:prSet/>
      <dgm:spPr/>
      <dgm:t>
        <a:bodyPr/>
        <a:lstStyle/>
        <a:p>
          <a:endParaRPr lang="en-SG"/>
        </a:p>
      </dgm:t>
    </dgm:pt>
    <dgm:pt modelId="{BEB6B7F1-2529-40DB-8EE8-CFE9C1F0CF86}" type="sibTrans" cxnId="{8DD63482-6EA7-49BC-8CD5-D48154DD04DD}">
      <dgm:prSet custT="1"/>
      <dgm:spPr/>
      <dgm:t>
        <a:bodyPr/>
        <a:lstStyle/>
        <a:p>
          <a:r>
            <a:rPr lang="en-SG" sz="1200" dirty="0"/>
            <a:t>Monetary Authority of Singapore</a:t>
          </a:r>
        </a:p>
      </dgm:t>
    </dgm:pt>
    <dgm:pt modelId="{AD7ADC6D-3AE9-4E14-8569-AB299368F5EE}">
      <dgm:prSet phldrT="[Text]"/>
      <dgm:spPr/>
      <dgm:t>
        <a:bodyPr/>
        <a:lstStyle/>
        <a:p>
          <a:r>
            <a:rPr lang="en-SG" dirty="0"/>
            <a:t>Fund Withdrawal by the corporate customer will have impacts on various departments in the bank</a:t>
          </a:r>
        </a:p>
      </dgm:t>
    </dgm:pt>
    <dgm:pt modelId="{F6FFFF1C-E289-4068-A216-2DA056A6F1DB}" type="parTrans" cxnId="{0DD488CC-0B29-403E-A791-3BA04CFBB786}">
      <dgm:prSet/>
      <dgm:spPr/>
      <dgm:t>
        <a:bodyPr/>
        <a:lstStyle/>
        <a:p>
          <a:endParaRPr lang="en-SG"/>
        </a:p>
      </dgm:t>
    </dgm:pt>
    <dgm:pt modelId="{92E0751A-E620-4D6B-ABCF-005610D161FC}" type="sibTrans" cxnId="{0DD488CC-0B29-403E-A791-3BA04CFBB786}">
      <dgm:prSet/>
      <dgm:spPr/>
      <dgm:t>
        <a:bodyPr/>
        <a:lstStyle/>
        <a:p>
          <a:endParaRPr lang="en-SG"/>
        </a:p>
      </dgm:t>
    </dgm:pt>
    <dgm:pt modelId="{6DA0BA7C-5714-4E49-AAB9-402BB2404466}">
      <dgm:prSet phldrT="[Text]" custT="1"/>
      <dgm:spPr/>
      <dgm:t>
        <a:bodyPr/>
        <a:lstStyle/>
        <a:p>
          <a:r>
            <a:rPr lang="en-SG" sz="1400" dirty="0"/>
            <a:t>Marketing and Sales Team</a:t>
          </a:r>
        </a:p>
      </dgm:t>
    </dgm:pt>
    <dgm:pt modelId="{7B413B5D-BC30-44F1-A615-0C3C7CFF83A2}" type="parTrans" cxnId="{44F4EFB3-2CE6-4707-A9B9-581A549F309B}">
      <dgm:prSet/>
      <dgm:spPr/>
      <dgm:t>
        <a:bodyPr/>
        <a:lstStyle/>
        <a:p>
          <a:endParaRPr lang="en-SG"/>
        </a:p>
      </dgm:t>
    </dgm:pt>
    <dgm:pt modelId="{19DAEE1B-004B-49D8-A894-DC378C74C71F}" type="sibTrans" cxnId="{44F4EFB3-2CE6-4707-A9B9-581A549F309B}">
      <dgm:prSet custT="1"/>
      <dgm:spPr/>
      <dgm:t>
        <a:bodyPr/>
        <a:lstStyle/>
        <a:p>
          <a:r>
            <a:rPr lang="en-SG" sz="1600" dirty="0"/>
            <a:t>Loan, AML and Legal Team</a:t>
          </a:r>
        </a:p>
      </dgm:t>
    </dgm:pt>
    <dgm:pt modelId="{2EB13181-8823-40E3-A07D-FCB51F417FF7}">
      <dgm:prSet phldrT="[Text]"/>
      <dgm:spPr/>
      <dgm:t>
        <a:bodyPr/>
        <a:lstStyle/>
        <a:p>
          <a:endParaRPr lang="en-SG" dirty="0"/>
        </a:p>
      </dgm:t>
    </dgm:pt>
    <dgm:pt modelId="{100B5600-73AD-43C7-A972-0B30E7478E65}" type="parTrans" cxnId="{1C8FA1D3-CB08-4A24-A149-60D54CAB2C02}">
      <dgm:prSet/>
      <dgm:spPr/>
      <dgm:t>
        <a:bodyPr/>
        <a:lstStyle/>
        <a:p>
          <a:endParaRPr lang="en-SG"/>
        </a:p>
      </dgm:t>
    </dgm:pt>
    <dgm:pt modelId="{3F568A33-0889-4024-AA8F-611391F6A714}" type="sibTrans" cxnId="{1C8FA1D3-CB08-4A24-A149-60D54CAB2C02}">
      <dgm:prSet/>
      <dgm:spPr/>
      <dgm:t>
        <a:bodyPr/>
        <a:lstStyle/>
        <a:p>
          <a:endParaRPr lang="en-SG"/>
        </a:p>
      </dgm:t>
    </dgm:pt>
    <dgm:pt modelId="{DAA0955E-05A0-4406-A705-9C97BC047A07}" type="pres">
      <dgm:prSet presAssocID="{B1761766-D43B-4435-BFF3-D619B993148E}" presName="Name0" presStyleCnt="0">
        <dgm:presLayoutVars>
          <dgm:chMax/>
          <dgm:chPref/>
          <dgm:dir/>
          <dgm:animLvl val="lvl"/>
        </dgm:presLayoutVars>
      </dgm:prSet>
      <dgm:spPr/>
    </dgm:pt>
    <dgm:pt modelId="{482DDD3C-DFF5-47BA-9FFD-FD11901A30D2}" type="pres">
      <dgm:prSet presAssocID="{A0C30425-F5DA-4D8B-8595-99FC1122C368}" presName="composite" presStyleCnt="0"/>
      <dgm:spPr/>
    </dgm:pt>
    <dgm:pt modelId="{352FF80B-88C4-4950-BA6B-B0FDAAB7089A}" type="pres">
      <dgm:prSet presAssocID="{A0C30425-F5DA-4D8B-8595-99FC1122C3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0BED782-9894-4F4F-AF74-6E8C6329AB8F}" type="pres">
      <dgm:prSet presAssocID="{A0C30425-F5DA-4D8B-8595-99FC1122C3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2A98B23-E930-4BD8-A402-504A2CFF76CC}" type="pres">
      <dgm:prSet presAssocID="{A0C30425-F5DA-4D8B-8595-99FC1122C368}" presName="BalanceSpacing" presStyleCnt="0"/>
      <dgm:spPr/>
    </dgm:pt>
    <dgm:pt modelId="{E66FF319-2756-43E9-BD77-3B689050CCD1}" type="pres">
      <dgm:prSet presAssocID="{A0C30425-F5DA-4D8B-8595-99FC1122C368}" presName="BalanceSpacing1" presStyleCnt="0"/>
      <dgm:spPr/>
    </dgm:pt>
    <dgm:pt modelId="{65C8BBBD-5100-4599-BFED-F8924630A474}" type="pres">
      <dgm:prSet presAssocID="{4DA88CD3-1ABC-483D-B0D3-FE08D1003D90}" presName="Accent1Text" presStyleLbl="node1" presStyleIdx="1" presStyleCnt="6"/>
      <dgm:spPr/>
    </dgm:pt>
    <dgm:pt modelId="{0C5B0181-9793-4A75-B9A7-C40212EF5E46}" type="pres">
      <dgm:prSet presAssocID="{4DA88CD3-1ABC-483D-B0D3-FE08D1003D90}" presName="spaceBetweenRectangles" presStyleCnt="0"/>
      <dgm:spPr/>
    </dgm:pt>
    <dgm:pt modelId="{6F3B28E7-B248-4FF8-B78B-CD42D335CB3D}" type="pres">
      <dgm:prSet presAssocID="{ED7F7580-D135-49BE-B8C8-E93AA7C4243C}" presName="composite" presStyleCnt="0"/>
      <dgm:spPr/>
    </dgm:pt>
    <dgm:pt modelId="{C6BBA577-57EF-46ED-B8EF-E3343160B73F}" type="pres">
      <dgm:prSet presAssocID="{ED7F7580-D135-49BE-B8C8-E93AA7C4243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A599B32-B7CF-49E2-BAFB-8D9CFB4616B0}" type="pres">
      <dgm:prSet presAssocID="{ED7F7580-D135-49BE-B8C8-E93AA7C4243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1E909FD-6C80-4241-B1BD-1C80C50E77B8}" type="pres">
      <dgm:prSet presAssocID="{ED7F7580-D135-49BE-B8C8-E93AA7C4243C}" presName="BalanceSpacing" presStyleCnt="0"/>
      <dgm:spPr/>
    </dgm:pt>
    <dgm:pt modelId="{648746A0-BB66-4452-878E-87E55871AAEC}" type="pres">
      <dgm:prSet presAssocID="{ED7F7580-D135-49BE-B8C8-E93AA7C4243C}" presName="BalanceSpacing1" presStyleCnt="0"/>
      <dgm:spPr/>
    </dgm:pt>
    <dgm:pt modelId="{4B6816C8-0ED0-499A-9AAB-A566753AEDF8}" type="pres">
      <dgm:prSet presAssocID="{BEB6B7F1-2529-40DB-8EE8-CFE9C1F0CF86}" presName="Accent1Text" presStyleLbl="node1" presStyleIdx="3" presStyleCnt="6" custLinFactNeighborY="0"/>
      <dgm:spPr/>
    </dgm:pt>
    <dgm:pt modelId="{20BABF8F-246C-49BE-A372-231647D9663D}" type="pres">
      <dgm:prSet presAssocID="{BEB6B7F1-2529-40DB-8EE8-CFE9C1F0CF86}" presName="spaceBetweenRectangles" presStyleCnt="0"/>
      <dgm:spPr/>
    </dgm:pt>
    <dgm:pt modelId="{71F958D9-FC3A-4353-A589-5D919558F700}" type="pres">
      <dgm:prSet presAssocID="{6DA0BA7C-5714-4E49-AAB9-402BB2404466}" presName="composite" presStyleCnt="0"/>
      <dgm:spPr/>
    </dgm:pt>
    <dgm:pt modelId="{A6B9DCC9-18AE-4696-84A0-AADCD387FDA7}" type="pres">
      <dgm:prSet presAssocID="{6DA0BA7C-5714-4E49-AAB9-402BB240446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6BCA4B8-79A8-41E1-8635-9ACDC275B536}" type="pres">
      <dgm:prSet presAssocID="{6DA0BA7C-5714-4E49-AAB9-402BB240446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12BFF52-8B9F-4948-ABFE-B3FAA158CB42}" type="pres">
      <dgm:prSet presAssocID="{6DA0BA7C-5714-4E49-AAB9-402BB2404466}" presName="BalanceSpacing" presStyleCnt="0"/>
      <dgm:spPr/>
    </dgm:pt>
    <dgm:pt modelId="{B5FA814E-5139-4FBE-9C7A-92ABB65D29B7}" type="pres">
      <dgm:prSet presAssocID="{6DA0BA7C-5714-4E49-AAB9-402BB2404466}" presName="BalanceSpacing1" presStyleCnt="0"/>
      <dgm:spPr/>
    </dgm:pt>
    <dgm:pt modelId="{45DC77CC-C1A2-499C-836C-1D9CA86689B4}" type="pres">
      <dgm:prSet presAssocID="{19DAEE1B-004B-49D8-A894-DC378C74C71F}" presName="Accent1Text" presStyleLbl="node1" presStyleIdx="5" presStyleCnt="6" custLinFactNeighborX="-7122" custLinFactNeighborY="2440"/>
      <dgm:spPr/>
    </dgm:pt>
  </dgm:ptLst>
  <dgm:cxnLst>
    <dgm:cxn modelId="{D9EEF934-8F6F-4D76-BE77-EEEBA99C1CEF}" type="presOf" srcId="{6DA0BA7C-5714-4E49-AAB9-402BB2404466}" destId="{A6B9DCC9-18AE-4696-84A0-AADCD387FDA7}" srcOrd="0" destOrd="0" presId="urn:microsoft.com/office/officeart/2008/layout/AlternatingHexagons"/>
    <dgm:cxn modelId="{A484E83D-B043-4C5A-961C-718544C060B0}" srcId="{B1761766-D43B-4435-BFF3-D619B993148E}" destId="{A0C30425-F5DA-4D8B-8595-99FC1122C368}" srcOrd="0" destOrd="0" parTransId="{2A10C5C9-0ED1-48F0-A619-F05F382DC7A5}" sibTransId="{4DA88CD3-1ABC-483D-B0D3-FE08D1003D90}"/>
    <dgm:cxn modelId="{08169E5F-113D-4EC4-B0D9-5DB256C3026B}" type="presOf" srcId="{ED7F7580-D135-49BE-B8C8-E93AA7C4243C}" destId="{C6BBA577-57EF-46ED-B8EF-E3343160B73F}" srcOrd="0" destOrd="0" presId="urn:microsoft.com/office/officeart/2008/layout/AlternatingHexagons"/>
    <dgm:cxn modelId="{EC270F4F-DCDA-404C-91A0-0BE20A8D0DE3}" type="presOf" srcId="{DCCA3E07-16ED-482F-9EA3-2C6EEB01DD4C}" destId="{20BED782-9894-4F4F-AF74-6E8C6329AB8F}" srcOrd="0" destOrd="0" presId="urn:microsoft.com/office/officeart/2008/layout/AlternatingHexagons"/>
    <dgm:cxn modelId="{9CA5A253-E664-4E78-9DBE-EDC23196FA3E}" type="presOf" srcId="{BEB6B7F1-2529-40DB-8EE8-CFE9C1F0CF86}" destId="{4B6816C8-0ED0-499A-9AAB-A566753AEDF8}" srcOrd="0" destOrd="0" presId="urn:microsoft.com/office/officeart/2008/layout/AlternatingHexagons"/>
    <dgm:cxn modelId="{4778B653-89AC-451B-876F-BB340C8F3C4F}" type="presOf" srcId="{B1761766-D43B-4435-BFF3-D619B993148E}" destId="{DAA0955E-05A0-4406-A705-9C97BC047A07}" srcOrd="0" destOrd="0" presId="urn:microsoft.com/office/officeart/2008/layout/AlternatingHexagons"/>
    <dgm:cxn modelId="{AA19A475-C262-4CCB-95BB-7902BB48BE27}" type="presOf" srcId="{2EB13181-8823-40E3-A07D-FCB51F417FF7}" destId="{E6BCA4B8-79A8-41E1-8635-9ACDC275B536}" srcOrd="0" destOrd="0" presId="urn:microsoft.com/office/officeart/2008/layout/AlternatingHexagons"/>
    <dgm:cxn modelId="{5562D47C-671D-4FC0-81F3-B681BCDB80C3}" type="presOf" srcId="{A0C30425-F5DA-4D8B-8595-99FC1122C368}" destId="{352FF80B-88C4-4950-BA6B-B0FDAAB7089A}" srcOrd="0" destOrd="0" presId="urn:microsoft.com/office/officeart/2008/layout/AlternatingHexagons"/>
    <dgm:cxn modelId="{8DD63482-6EA7-49BC-8CD5-D48154DD04DD}" srcId="{B1761766-D43B-4435-BFF3-D619B993148E}" destId="{ED7F7580-D135-49BE-B8C8-E93AA7C4243C}" srcOrd="1" destOrd="0" parTransId="{B8A18ED7-572D-42B0-8A63-AE43AEB050C8}" sibTransId="{BEB6B7F1-2529-40DB-8EE8-CFE9C1F0CF86}"/>
    <dgm:cxn modelId="{7F6F5288-1586-453F-B05A-DFEA0E3D7892}" type="presOf" srcId="{4DA88CD3-1ABC-483D-B0D3-FE08D1003D90}" destId="{65C8BBBD-5100-4599-BFED-F8924630A474}" srcOrd="0" destOrd="0" presId="urn:microsoft.com/office/officeart/2008/layout/AlternatingHexagons"/>
    <dgm:cxn modelId="{68E9019B-CCCC-4C54-BFEF-ABBF9FA7B852}" srcId="{A0C30425-F5DA-4D8B-8595-99FC1122C368}" destId="{DCCA3E07-16ED-482F-9EA3-2C6EEB01DD4C}" srcOrd="0" destOrd="0" parTransId="{B1E946F0-4505-401C-9B13-35586E51480E}" sibTransId="{D3A616EA-2698-41FA-BF67-FD58AF7C2E76}"/>
    <dgm:cxn modelId="{44F4EFB3-2CE6-4707-A9B9-581A549F309B}" srcId="{B1761766-D43B-4435-BFF3-D619B993148E}" destId="{6DA0BA7C-5714-4E49-AAB9-402BB2404466}" srcOrd="2" destOrd="0" parTransId="{7B413B5D-BC30-44F1-A615-0C3C7CFF83A2}" sibTransId="{19DAEE1B-004B-49D8-A894-DC378C74C71F}"/>
    <dgm:cxn modelId="{0DD488CC-0B29-403E-A791-3BA04CFBB786}" srcId="{ED7F7580-D135-49BE-B8C8-E93AA7C4243C}" destId="{AD7ADC6D-3AE9-4E14-8569-AB299368F5EE}" srcOrd="0" destOrd="0" parTransId="{F6FFFF1C-E289-4068-A216-2DA056A6F1DB}" sibTransId="{92E0751A-E620-4D6B-ABCF-005610D161FC}"/>
    <dgm:cxn modelId="{1C8FA1D3-CB08-4A24-A149-60D54CAB2C02}" srcId="{6DA0BA7C-5714-4E49-AAB9-402BB2404466}" destId="{2EB13181-8823-40E3-A07D-FCB51F417FF7}" srcOrd="0" destOrd="0" parTransId="{100B5600-73AD-43C7-A972-0B30E7478E65}" sibTransId="{3F568A33-0889-4024-AA8F-611391F6A714}"/>
    <dgm:cxn modelId="{2BCEC1EA-BF12-4281-AC11-69E541B99C38}" type="presOf" srcId="{AD7ADC6D-3AE9-4E14-8569-AB299368F5EE}" destId="{8A599B32-B7CF-49E2-BAFB-8D9CFB4616B0}" srcOrd="0" destOrd="0" presId="urn:microsoft.com/office/officeart/2008/layout/AlternatingHexagons"/>
    <dgm:cxn modelId="{CE2275FE-D361-4AC3-AFAF-01A0A9B1B57E}" type="presOf" srcId="{19DAEE1B-004B-49D8-A894-DC378C74C71F}" destId="{45DC77CC-C1A2-499C-836C-1D9CA86689B4}" srcOrd="0" destOrd="0" presId="urn:microsoft.com/office/officeart/2008/layout/AlternatingHexagons"/>
    <dgm:cxn modelId="{8F21BD68-3D92-4570-8DD2-1B94739D9E75}" type="presParOf" srcId="{DAA0955E-05A0-4406-A705-9C97BC047A07}" destId="{482DDD3C-DFF5-47BA-9FFD-FD11901A30D2}" srcOrd="0" destOrd="0" presId="urn:microsoft.com/office/officeart/2008/layout/AlternatingHexagons"/>
    <dgm:cxn modelId="{F1567B15-093A-445C-83C6-D8DBA8CF2C42}" type="presParOf" srcId="{482DDD3C-DFF5-47BA-9FFD-FD11901A30D2}" destId="{352FF80B-88C4-4950-BA6B-B0FDAAB7089A}" srcOrd="0" destOrd="0" presId="urn:microsoft.com/office/officeart/2008/layout/AlternatingHexagons"/>
    <dgm:cxn modelId="{E9F49DB8-F513-46A2-A840-181666F1EBB8}" type="presParOf" srcId="{482DDD3C-DFF5-47BA-9FFD-FD11901A30D2}" destId="{20BED782-9894-4F4F-AF74-6E8C6329AB8F}" srcOrd="1" destOrd="0" presId="urn:microsoft.com/office/officeart/2008/layout/AlternatingHexagons"/>
    <dgm:cxn modelId="{F5FA7559-F76F-4D11-A39A-A2C5D27292A4}" type="presParOf" srcId="{482DDD3C-DFF5-47BA-9FFD-FD11901A30D2}" destId="{82A98B23-E930-4BD8-A402-504A2CFF76CC}" srcOrd="2" destOrd="0" presId="urn:microsoft.com/office/officeart/2008/layout/AlternatingHexagons"/>
    <dgm:cxn modelId="{44B71C6D-E236-4184-84CC-F8DDD43DCD67}" type="presParOf" srcId="{482DDD3C-DFF5-47BA-9FFD-FD11901A30D2}" destId="{E66FF319-2756-43E9-BD77-3B689050CCD1}" srcOrd="3" destOrd="0" presId="urn:microsoft.com/office/officeart/2008/layout/AlternatingHexagons"/>
    <dgm:cxn modelId="{38AEF15B-55EA-4089-91D0-7990F9304594}" type="presParOf" srcId="{482DDD3C-DFF5-47BA-9FFD-FD11901A30D2}" destId="{65C8BBBD-5100-4599-BFED-F8924630A474}" srcOrd="4" destOrd="0" presId="urn:microsoft.com/office/officeart/2008/layout/AlternatingHexagons"/>
    <dgm:cxn modelId="{A59AE1BC-9C98-45FB-A7AA-E9C851104E89}" type="presParOf" srcId="{DAA0955E-05A0-4406-A705-9C97BC047A07}" destId="{0C5B0181-9793-4A75-B9A7-C40212EF5E46}" srcOrd="1" destOrd="0" presId="urn:microsoft.com/office/officeart/2008/layout/AlternatingHexagons"/>
    <dgm:cxn modelId="{EB3B2A78-8C1E-4BAC-863F-604F12E69FCE}" type="presParOf" srcId="{DAA0955E-05A0-4406-A705-9C97BC047A07}" destId="{6F3B28E7-B248-4FF8-B78B-CD42D335CB3D}" srcOrd="2" destOrd="0" presId="urn:microsoft.com/office/officeart/2008/layout/AlternatingHexagons"/>
    <dgm:cxn modelId="{64F24D1D-D4E9-4842-BA97-C429670E793E}" type="presParOf" srcId="{6F3B28E7-B248-4FF8-B78B-CD42D335CB3D}" destId="{C6BBA577-57EF-46ED-B8EF-E3343160B73F}" srcOrd="0" destOrd="0" presId="urn:microsoft.com/office/officeart/2008/layout/AlternatingHexagons"/>
    <dgm:cxn modelId="{46B15B2B-EC70-4F0B-A45D-03E32D64D191}" type="presParOf" srcId="{6F3B28E7-B248-4FF8-B78B-CD42D335CB3D}" destId="{8A599B32-B7CF-49E2-BAFB-8D9CFB4616B0}" srcOrd="1" destOrd="0" presId="urn:microsoft.com/office/officeart/2008/layout/AlternatingHexagons"/>
    <dgm:cxn modelId="{06952395-36D4-4C4F-9685-1ADA4F2CD0DA}" type="presParOf" srcId="{6F3B28E7-B248-4FF8-B78B-CD42D335CB3D}" destId="{A1E909FD-6C80-4241-B1BD-1C80C50E77B8}" srcOrd="2" destOrd="0" presId="urn:microsoft.com/office/officeart/2008/layout/AlternatingHexagons"/>
    <dgm:cxn modelId="{173D8862-53C2-460B-A80D-7CC4315B8D8B}" type="presParOf" srcId="{6F3B28E7-B248-4FF8-B78B-CD42D335CB3D}" destId="{648746A0-BB66-4452-878E-87E55871AAEC}" srcOrd="3" destOrd="0" presId="urn:microsoft.com/office/officeart/2008/layout/AlternatingHexagons"/>
    <dgm:cxn modelId="{F9C89E8E-F86D-479B-AF37-825A6BED22BD}" type="presParOf" srcId="{6F3B28E7-B248-4FF8-B78B-CD42D335CB3D}" destId="{4B6816C8-0ED0-499A-9AAB-A566753AEDF8}" srcOrd="4" destOrd="0" presId="urn:microsoft.com/office/officeart/2008/layout/AlternatingHexagons"/>
    <dgm:cxn modelId="{240D10CE-746F-4563-897C-EA4D4B36966E}" type="presParOf" srcId="{DAA0955E-05A0-4406-A705-9C97BC047A07}" destId="{20BABF8F-246C-49BE-A372-231647D9663D}" srcOrd="3" destOrd="0" presId="urn:microsoft.com/office/officeart/2008/layout/AlternatingHexagons"/>
    <dgm:cxn modelId="{A708FE24-47C5-46A4-B82C-C8BBA872D28C}" type="presParOf" srcId="{DAA0955E-05A0-4406-A705-9C97BC047A07}" destId="{71F958D9-FC3A-4353-A589-5D919558F700}" srcOrd="4" destOrd="0" presId="urn:microsoft.com/office/officeart/2008/layout/AlternatingHexagons"/>
    <dgm:cxn modelId="{366FCB1A-E7B6-4C84-95FD-93D32074077C}" type="presParOf" srcId="{71F958D9-FC3A-4353-A589-5D919558F700}" destId="{A6B9DCC9-18AE-4696-84A0-AADCD387FDA7}" srcOrd="0" destOrd="0" presId="urn:microsoft.com/office/officeart/2008/layout/AlternatingHexagons"/>
    <dgm:cxn modelId="{D1E6070D-38C5-4534-A5FC-27A92B177919}" type="presParOf" srcId="{71F958D9-FC3A-4353-A589-5D919558F700}" destId="{E6BCA4B8-79A8-41E1-8635-9ACDC275B536}" srcOrd="1" destOrd="0" presId="urn:microsoft.com/office/officeart/2008/layout/AlternatingHexagons"/>
    <dgm:cxn modelId="{BC1F18D4-3225-46F8-B25A-510C4E455F2A}" type="presParOf" srcId="{71F958D9-FC3A-4353-A589-5D919558F700}" destId="{112BFF52-8B9F-4948-ABFE-B3FAA158CB42}" srcOrd="2" destOrd="0" presId="urn:microsoft.com/office/officeart/2008/layout/AlternatingHexagons"/>
    <dgm:cxn modelId="{37CB6AEC-A5F1-431B-BDB5-F08DB91A9928}" type="presParOf" srcId="{71F958D9-FC3A-4353-A589-5D919558F700}" destId="{B5FA814E-5139-4FBE-9C7A-92ABB65D29B7}" srcOrd="3" destOrd="0" presId="urn:microsoft.com/office/officeart/2008/layout/AlternatingHexagons"/>
    <dgm:cxn modelId="{874A7D39-4A20-45F8-8AFA-6FE51E30F4EC}" type="presParOf" srcId="{71F958D9-FC3A-4353-A589-5D919558F700}" destId="{45DC77CC-C1A2-499C-836C-1D9CA86689B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FF80B-88C4-4950-BA6B-B0FDAAB7089A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Treasury</a:t>
          </a:r>
        </a:p>
      </dsp:txBody>
      <dsp:txXfrm rot="-5400000">
        <a:off x="2932264" y="234830"/>
        <a:ext cx="902150" cy="1036955"/>
      </dsp:txXfrm>
    </dsp:sp>
    <dsp:sp modelId="{20BED782-9894-4F4F-AF74-6E8C6329AB8F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 dirty="0"/>
        </a:p>
      </dsp:txBody>
      <dsp:txXfrm>
        <a:off x="4078426" y="301365"/>
        <a:ext cx="1681222" cy="903882"/>
      </dsp:txXfrm>
    </dsp:sp>
    <dsp:sp modelId="{65C8BBBD-5100-4599-BFED-F8924630A47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RM</a:t>
          </a:r>
        </a:p>
      </dsp:txBody>
      <dsp:txXfrm rot="-5400000">
        <a:off x="1516784" y="234830"/>
        <a:ext cx="902150" cy="1036955"/>
      </dsp:txXfrm>
    </dsp:sp>
    <dsp:sp modelId="{C6BBA577-57EF-46ED-B8EF-E3343160B73F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Corporate customers -</a:t>
          </a:r>
          <a:r>
            <a:rPr lang="en-SG" sz="1300" kern="1200" dirty="0">
              <a:solidFill>
                <a:srgbClr val="FF0000"/>
              </a:solidFill>
            </a:rPr>
            <a:t>Fund Withdrawal in millions</a:t>
          </a:r>
        </a:p>
      </dsp:txBody>
      <dsp:txXfrm rot="-5400000">
        <a:off x="2221812" y="1513522"/>
        <a:ext cx="902150" cy="1036955"/>
      </dsp:txXfrm>
    </dsp:sp>
    <dsp:sp modelId="{8A599B32-B7CF-49E2-BAFB-8D9CFB4616B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Fund Withdrawal by the corporate customer will have impacts on various departments in the bank</a:t>
          </a:r>
        </a:p>
      </dsp:txBody>
      <dsp:txXfrm>
        <a:off x="336351" y="1580058"/>
        <a:ext cx="1626989" cy="903882"/>
      </dsp:txXfrm>
    </dsp:sp>
    <dsp:sp modelId="{4B6816C8-0ED0-499A-9AAB-A566753AEDF8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Monetary Authority of Singapore</a:t>
          </a:r>
        </a:p>
      </dsp:txBody>
      <dsp:txXfrm rot="-5400000">
        <a:off x="3637293" y="1513522"/>
        <a:ext cx="902150" cy="1036955"/>
      </dsp:txXfrm>
    </dsp:sp>
    <dsp:sp modelId="{A6B9DCC9-18AE-4696-84A0-AADCD387FDA7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Marketing and Sales Team</a:t>
          </a:r>
        </a:p>
      </dsp:txBody>
      <dsp:txXfrm rot="-5400000">
        <a:off x="2932264" y="2792215"/>
        <a:ext cx="902150" cy="1036955"/>
      </dsp:txXfrm>
    </dsp:sp>
    <dsp:sp modelId="{E6BCA4B8-79A8-41E1-8635-9ACDC275B536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 dirty="0"/>
        </a:p>
      </dsp:txBody>
      <dsp:txXfrm>
        <a:off x="4078426" y="2858751"/>
        <a:ext cx="1681222" cy="903882"/>
      </dsp:txXfrm>
    </dsp:sp>
    <dsp:sp modelId="{45DC77CC-C1A2-499C-836C-1D9CA86689B4}">
      <dsp:nvSpPr>
        <dsp:cNvPr id="0" name=""/>
        <dsp:cNvSpPr/>
      </dsp:nvSpPr>
      <dsp:spPr>
        <a:xfrm rot="5400000">
          <a:off x="1121281" y="2655449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Loan, AML and Legal Team</a:t>
          </a:r>
        </a:p>
      </dsp:txBody>
      <dsp:txXfrm rot="-5400000">
        <a:off x="1423441" y="2792287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9BF4-1A4A-41CC-B67F-579D2B9B80FB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51F2-D560-403E-B8B7-61792D28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4C3B-352E-4A47-87FB-9964F3947A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E2A1-0F62-4E49-A098-64EC91BA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guru.dbaon02003@spjain.or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7772400" cy="1102519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02" y="4973897"/>
            <a:ext cx="9144000" cy="1721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743200" y="4973897"/>
            <a:ext cx="6400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2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Guru S. Anand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guru.dbaon02003@spjain.org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r>
              <a:rPr lang="en-SG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of Business Administration (DBA) 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924800" y="43815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5943601" cy="48389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169B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1"/>
            <a:ext cx="8686800" cy="609600"/>
          </a:xfrm>
        </p:spPr>
        <p:txBody>
          <a:bodyPr/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990405"/>
            <a:ext cx="9144000" cy="17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>
            <a:solidFill>
              <a:srgbClr val="00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8763000" y="48863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4811D-B4B2-4B1C-93B6-FEAC140DC2A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228600" y="1495078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228600" y="22472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234998" y="29810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919"/>
            <a:ext cx="9144000" cy="5162550"/>
          </a:xfrm>
          <a:prstGeom prst="rect">
            <a:avLst/>
          </a:prstGeom>
          <a:solidFill>
            <a:srgbClr val="016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171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2056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28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/>
              <a:t>Click to edit Master text styles</a:t>
            </a:r>
          </a:p>
          <a:p>
            <a:pPr lvl="1">
              <a:buClr>
                <a:srgbClr val="FF8700"/>
              </a:buClr>
              <a:buChar char="›"/>
            </a:pPr>
            <a:r>
              <a:rPr lang="en-US"/>
              <a:t>Second level</a:t>
            </a:r>
          </a:p>
          <a:p>
            <a:pPr lvl="2">
              <a:buClr>
                <a:srgbClr val="FF8700"/>
              </a:buClr>
              <a:buChar char="-"/>
            </a:pPr>
            <a:r>
              <a:rPr lang="en-US"/>
              <a:t>Third level</a:t>
            </a:r>
          </a:p>
          <a:p>
            <a:pPr lvl="3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lvl="4">
              <a:buClr>
                <a:srgbClr val="FF8700"/>
              </a:buClr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8" y="200140"/>
            <a:ext cx="5943601" cy="483895"/>
          </a:xfrm>
        </p:spPr>
        <p:txBody>
          <a:bodyPr>
            <a:noAutofit/>
          </a:bodyPr>
          <a:lstStyle/>
          <a:p>
            <a:r>
              <a:rPr lang="en-SG" sz="1400" dirty="0"/>
              <a:t>Computational Analysis Vs Predictive Analysis - Impact  </a:t>
            </a:r>
            <a:br>
              <a:rPr lang="en-SG" sz="1400" dirty="0"/>
            </a:b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76200" y="666750"/>
            <a:ext cx="7086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BB949-176B-4A83-BA5A-88F2CABB2CEF}"/>
              </a:ext>
            </a:extLst>
          </p:cNvPr>
          <p:cNvSpPr/>
          <p:nvPr/>
        </p:nvSpPr>
        <p:spPr>
          <a:xfrm>
            <a:off x="533400" y="3867150"/>
            <a:ext cx="80772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/>
          </a:p>
          <a:p>
            <a:endParaRPr lang="en-SG" dirty="0"/>
          </a:p>
          <a:p>
            <a:br>
              <a:rPr lang="en-SG" dirty="0"/>
            </a:br>
            <a:endParaRPr lang="en-SG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937A76-E89B-4C90-9A02-4421F157B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40969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E59E64-A969-4EA2-91DF-4A72EF9A5147}"/>
              </a:ext>
            </a:extLst>
          </p:cNvPr>
          <p:cNvSpPr/>
          <p:nvPr/>
        </p:nvSpPr>
        <p:spPr>
          <a:xfrm>
            <a:off x="457200" y="971955"/>
            <a:ext cx="1905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Have to find a new customers in the last minute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268793-1F90-438A-B236-553260D56733}"/>
              </a:ext>
            </a:extLst>
          </p:cNvPr>
          <p:cNvSpPr/>
          <p:nvPr/>
        </p:nvSpPr>
        <p:spPr>
          <a:xfrm>
            <a:off x="6400800" y="219075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Regulations to adhere in terms of Liquidity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8DCF7C-EFE6-4BDF-89A2-D295337BA35E}"/>
              </a:ext>
            </a:extLst>
          </p:cNvPr>
          <p:cNvSpPr/>
          <p:nvPr/>
        </p:nvSpPr>
        <p:spPr>
          <a:xfrm>
            <a:off x="6104999" y="3392031"/>
            <a:ext cx="228600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Miss the target and have to find new customer with sales team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0D5FCF-6E97-4B20-ADA5-72F6A94057E9}"/>
              </a:ext>
            </a:extLst>
          </p:cNvPr>
          <p:cNvSpPr/>
          <p:nvPr/>
        </p:nvSpPr>
        <p:spPr>
          <a:xfrm>
            <a:off x="753000" y="1478630"/>
            <a:ext cx="19050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004B87"/>
                </a:solidFill>
              </a:rPr>
              <a:t>Proactively could discuss with the customer to retain</a:t>
            </a:r>
            <a:endParaRPr lang="en-SG" sz="1200" dirty="0">
              <a:solidFill>
                <a:srgbClr val="004B8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F854B3-881D-43A7-9938-A8F308EB13C3}"/>
              </a:ext>
            </a:extLst>
          </p:cNvPr>
          <p:cNvSpPr/>
          <p:nvPr/>
        </p:nvSpPr>
        <p:spPr>
          <a:xfrm>
            <a:off x="5733599" y="1352955"/>
            <a:ext cx="19050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004B87"/>
                </a:solidFill>
              </a:rPr>
              <a:t>Proactively could arrange for intra-loans from other banks to balance out</a:t>
            </a:r>
            <a:endParaRPr lang="en-SG" sz="1200" dirty="0">
              <a:solidFill>
                <a:srgbClr val="004B8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363317-05E8-4DF5-8896-A1660440C693}"/>
              </a:ext>
            </a:extLst>
          </p:cNvPr>
          <p:cNvSpPr/>
          <p:nvPr/>
        </p:nvSpPr>
        <p:spPr>
          <a:xfrm>
            <a:off x="6172201" y="660774"/>
            <a:ext cx="2514599" cy="6446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SG" sz="1200" dirty="0"/>
              <a:t>If there is any short then Treasury team is responsible to source the money in the last minute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712DC-B437-4F7E-8119-1AB2440DA4EC}"/>
              </a:ext>
            </a:extLst>
          </p:cNvPr>
          <p:cNvSpPr/>
          <p:nvPr/>
        </p:nvSpPr>
        <p:spPr>
          <a:xfrm>
            <a:off x="5638800" y="3831312"/>
            <a:ext cx="19050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004B87"/>
                </a:solidFill>
              </a:rPr>
              <a:t>Proactively give better interest rate to retain the customers</a:t>
            </a:r>
            <a:endParaRPr lang="en-SG" sz="1200" dirty="0">
              <a:solidFill>
                <a:srgbClr val="004B87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2D55F5-3990-4B10-BB2E-32FA7257D1D4}"/>
              </a:ext>
            </a:extLst>
          </p:cNvPr>
          <p:cNvSpPr/>
          <p:nvPr/>
        </p:nvSpPr>
        <p:spPr>
          <a:xfrm>
            <a:off x="152399" y="3553421"/>
            <a:ext cx="228600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Workflow for New Customer On-boarding in the last minute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105F41-DF3D-49DD-A282-1B9C4CFAFCD5}"/>
              </a:ext>
            </a:extLst>
          </p:cNvPr>
          <p:cNvSpPr/>
          <p:nvPr/>
        </p:nvSpPr>
        <p:spPr>
          <a:xfrm>
            <a:off x="753000" y="4057650"/>
            <a:ext cx="19050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004B87"/>
                </a:solidFill>
              </a:rPr>
              <a:t>No new workflow process to balance out</a:t>
            </a:r>
            <a:endParaRPr lang="en-SG" sz="1200" dirty="0">
              <a:solidFill>
                <a:srgbClr val="004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7467601" cy="483895"/>
          </a:xfrm>
        </p:spPr>
        <p:txBody>
          <a:bodyPr>
            <a:normAutofit/>
          </a:bodyPr>
          <a:lstStyle/>
          <a:p>
            <a:r>
              <a:rPr lang="en-SG" sz="1400" b="1" dirty="0"/>
              <a:t>Objectives – Move from Computational Analysis to Predictive Analysis with various golden sources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895350"/>
            <a:ext cx="80772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r>
              <a:rPr lang="en-SG" dirty="0"/>
              <a:t>Move from Computational Analysis to Predictive Analysis with various golden sources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r>
              <a:rPr lang="en-SG" dirty="0"/>
              <a:t>All possible related data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r>
              <a:rPr lang="en-SG" u="sng" dirty="0"/>
              <a:t>Near real-time</a:t>
            </a:r>
            <a:r>
              <a:rPr lang="en-SG" dirty="0"/>
              <a:t>  of Forecasting and predictions</a:t>
            </a:r>
            <a:r>
              <a:rPr lang="en-SG" sz="1000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SG" sz="10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defRPr/>
            </a:pPr>
            <a:endParaRPr lang="en-SG" sz="10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defRPr/>
            </a:pPr>
            <a:br>
              <a:rPr lang="en-SG" sz="1000" dirty="0"/>
            </a:br>
            <a:br>
              <a:rPr lang="en-SG" dirty="0"/>
            </a:br>
            <a:br>
              <a:rPr lang="en-SG" dirty="0"/>
            </a:br>
            <a:endParaRPr lang="en-SG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CBD7B-9724-4B67-9339-AF0B92F5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0350"/>
            <a:ext cx="8077200" cy="12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How to solve?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579903"/>
            <a:ext cx="80772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Structured Data - Analyse past behaviour patterns – Past five years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Perform RFM Analysis and find the Customer Segmentation.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Unstructured Data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Incorporate market news from Internet,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Incorporate the global sentiments,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Incorporate the regional sentiments,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Incorporate the stock price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find the sentiment of NASDAQ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Social media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Email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Result -</a:t>
            </a:r>
            <a:r>
              <a:rPr lang="en-SG" dirty="0"/>
              <a:t> Forecast the potential of customer’s fund withdrawal</a:t>
            </a:r>
          </a:p>
          <a:p>
            <a:r>
              <a:rPr lang="en-SG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8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4802"/>
            <a:ext cx="5943601" cy="483895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Dependent and Independent variables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B1913-770F-427E-A31B-D9FC5AC198F4}"/>
              </a:ext>
            </a:extLst>
          </p:cNvPr>
          <p:cNvSpPr/>
          <p:nvPr/>
        </p:nvSpPr>
        <p:spPr>
          <a:xfrm>
            <a:off x="228600" y="36195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Past historical transactions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Global News sentiments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Any acquisition planned or scheduled by the firm sentiments index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Customer Satisfaction with the bank from Social Media Sentiments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Interest rate sentiments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Stock price of the firm sentiments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Stock market index sentiments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Age of the customer with the bank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Branding of the bank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Email exchanges 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defRPr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Above will mimic the human behavior and not just the past transactions 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B9282E-7995-4408-A71F-4498DF9C295A}"/>
              </a:ext>
            </a:extLst>
          </p:cNvPr>
          <p:cNvSpPr/>
          <p:nvPr/>
        </p:nvSpPr>
        <p:spPr>
          <a:xfrm>
            <a:off x="6477000" y="666749"/>
            <a:ext cx="23622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u="sng" dirty="0">
                <a:solidFill>
                  <a:srgbClr val="004B87"/>
                </a:solidFill>
              </a:rPr>
              <a:t>Dependant variable</a:t>
            </a:r>
            <a:r>
              <a:rPr lang="en-SG" sz="1000" dirty="0">
                <a:solidFill>
                  <a:srgbClr val="004B87"/>
                </a:solidFill>
              </a:rPr>
              <a:t> </a:t>
            </a:r>
          </a:p>
          <a:p>
            <a:pPr algn="ctr"/>
            <a:r>
              <a:rPr lang="en-SG" sz="1000" dirty="0">
                <a:solidFill>
                  <a:srgbClr val="004B87"/>
                </a:solidFill>
              </a:rPr>
              <a:t>Cost Savings</a:t>
            </a:r>
            <a:endParaRPr lang="en-SG" sz="1200" dirty="0">
              <a:solidFill>
                <a:srgbClr val="004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24802"/>
            <a:ext cx="5943601" cy="48389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RFM Model – Structured Data with internal Bank Transactions of million records in </a:t>
            </a:r>
            <a:r>
              <a:rPr lang="en-US" sz="1800" dirty="0" err="1"/>
              <a:t>BigData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B1913-770F-427E-A31B-D9FC5AC198F4}"/>
              </a:ext>
            </a:extLst>
          </p:cNvPr>
          <p:cNvSpPr/>
          <p:nvPr/>
        </p:nvSpPr>
        <p:spPr>
          <a:xfrm>
            <a:off x="76200" y="666750"/>
            <a:ext cx="8839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Recency, Frequency, Monetary analysis is a behavior based technique used to segment customer by examining their transaction history such as:-</a:t>
            </a:r>
          </a:p>
          <a:p>
            <a:pPr marL="457200" lvl="0" indent="-4572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AutoNum type="arabicParenR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19478-6AD1-4AD9-A01F-88ED7458F5AE}"/>
              </a:ext>
            </a:extLst>
          </p:cNvPr>
          <p:cNvSpPr/>
          <p:nvPr/>
        </p:nvSpPr>
        <p:spPr>
          <a:xfrm>
            <a:off x="533400" y="1252027"/>
            <a:ext cx="8077200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How recently the customer has withdrawn - Recency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How often the customer withdrawn -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How much the customer withdrawn – Monetary</a:t>
            </a:r>
          </a:p>
          <a:p>
            <a:endParaRPr lang="en-SG" dirty="0"/>
          </a:p>
          <a:p>
            <a:r>
              <a:rPr lang="en-SG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24802"/>
            <a:ext cx="5943601" cy="483895"/>
          </a:xfrm>
        </p:spPr>
        <p:txBody>
          <a:bodyPr>
            <a:normAutofit fontScale="90000"/>
          </a:bodyPr>
          <a:lstStyle/>
          <a:p>
            <a:r>
              <a:rPr lang="en-US" dirty="0"/>
              <a:t>RFM Model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B52B3-A094-4044-8D28-364CAE5E56D3}"/>
              </a:ext>
            </a:extLst>
          </p:cNvPr>
          <p:cNvSpPr/>
          <p:nvPr/>
        </p:nvSpPr>
        <p:spPr>
          <a:xfrm>
            <a:off x="76200" y="902158"/>
            <a:ext cx="8915400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SG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RFM analysis - </a:t>
            </a: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divide customers into four equal groups according to the distribution of values for </a:t>
            </a:r>
            <a:r>
              <a:rPr lang="en-SG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SG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Four equal groups across three variables create 64 (4x4x4) different </a:t>
            </a:r>
            <a:r>
              <a:rPr lang="en-SG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, which is a manageable number.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SG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8044E8-0811-4174-9EBE-42F92D4DD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45045"/>
              </p:ext>
            </p:extLst>
          </p:nvPr>
        </p:nvGraphicFramePr>
        <p:xfrm>
          <a:off x="158646" y="2343150"/>
          <a:ext cx="5027295" cy="1722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295">
                  <a:extLst>
                    <a:ext uri="{9D8B030D-6E8A-4147-A177-3AD203B41FA5}">
                      <a16:colId xmlns:a16="http://schemas.microsoft.com/office/drawing/2014/main" val="41760855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004004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9815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Recency (R)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Frequency (F)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Monetary Value (M)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extLst>
                  <a:ext uri="{0D108BD9-81ED-4DB2-BD59-A6C34878D82A}">
                    <a16:rowId xmlns:a16="http://schemas.microsoft.com/office/drawing/2014/main" val="309929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1 (R=1)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1 (F=1)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1 (M=1)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extLst>
                  <a:ext uri="{0D108BD9-81ED-4DB2-BD59-A6C34878D82A}">
                    <a16:rowId xmlns:a16="http://schemas.microsoft.com/office/drawing/2014/main" val="235700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2 (R=2)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2 (F=2)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2 (M=2)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extLst>
                  <a:ext uri="{0D108BD9-81ED-4DB2-BD59-A6C34878D82A}">
                    <a16:rowId xmlns:a16="http://schemas.microsoft.com/office/drawing/2014/main" val="3555714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3 (R=3)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3 (F=3)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3 (M=3)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extLst>
                  <a:ext uri="{0D108BD9-81ED-4DB2-BD59-A6C34878D82A}">
                    <a16:rowId xmlns:a16="http://schemas.microsoft.com/office/drawing/2014/main" val="376211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4 (R=4)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</a:rPr>
                        <a:t>Quartile 4 (F=4)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</a:rPr>
                        <a:t>Quartile 4 (M=4)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/>
                </a:tc>
                <a:extLst>
                  <a:ext uri="{0D108BD9-81ED-4DB2-BD59-A6C34878D82A}">
                    <a16:rowId xmlns:a16="http://schemas.microsoft.com/office/drawing/2014/main" val="310166381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DA23468-6A9A-46C2-88EF-4CBE0C71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65590"/>
            <a:ext cx="116982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For example, let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s look at a customer who: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is within the group who withdrawn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most recently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(R=1)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is within the group who withdrawn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(F=1)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is within the group who </a:t>
            </a:r>
            <a:r>
              <a:rPr lang="en-US" altLang="en-US" sz="1000" b="1" dirty="0">
                <a:solidFill>
                  <a:srgbClr val="474747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withdrawn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the most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 (M=1)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This customer belongs to RFM segment 1-1-1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Best Customers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), (R=1, F=1, M=1)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743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596</Words>
  <Application>Microsoft Office PowerPoint</Application>
  <PresentationFormat>On-screen Show (16:9)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&amp;quot</vt:lpstr>
      <vt:lpstr>Arial</vt:lpstr>
      <vt:lpstr>Calibri</vt:lpstr>
      <vt:lpstr>Times New Roman</vt:lpstr>
      <vt:lpstr>Wingdings</vt:lpstr>
      <vt:lpstr>Office Theme</vt:lpstr>
      <vt:lpstr>Computational Analysis Vs Predictive Analysis - Impact   </vt:lpstr>
      <vt:lpstr>Objectives – Move from Computational Analysis to Predictive Analysis with various golden sources</vt:lpstr>
      <vt:lpstr>How to solve?</vt:lpstr>
      <vt:lpstr>Dependent and Independent variables  </vt:lpstr>
      <vt:lpstr>RFM Model – Structured Data with internal Bank Transactions of million records in BigData   </vt:lpstr>
      <vt:lpstr>RFM Model   </vt:lpstr>
    </vt:vector>
  </TitlesOfParts>
  <Company>Enhops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Enhops Overview</dc:title>
  <dc:creator>vadusumalli@enhops.com</dc:creator>
  <cp:lastModifiedBy>Asus</cp:lastModifiedBy>
  <cp:revision>1074</cp:revision>
  <cp:lastPrinted>2016-01-06T10:40:48Z</cp:lastPrinted>
  <dcterms:created xsi:type="dcterms:W3CDTF">2015-02-24T05:02:32Z</dcterms:created>
  <dcterms:modified xsi:type="dcterms:W3CDTF">2019-02-12T22:58:20Z</dcterms:modified>
</cp:coreProperties>
</file>