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AC802C-17DC-48AA-BACF-BE62E090F637}" type="datetimeFigureOut">
              <a:rPr lang="en-US" smtClean="0"/>
              <a:t>01/07/2019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906390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C802C-17DC-48AA-BACF-BE62E090F637}" type="datetimeFigureOut">
              <a:rPr lang="en-US" smtClean="0"/>
              <a:t>01/07/2019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256188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C802C-17DC-48AA-BACF-BE62E090F637}" type="datetimeFigureOut">
              <a:rPr lang="en-US" smtClean="0"/>
              <a:t>01/07/2019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245242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C802C-17DC-48AA-BACF-BE62E090F637}" type="datetimeFigureOut">
              <a:rPr lang="en-US" smtClean="0"/>
              <a:t>01/07/2019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349470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AC802C-17DC-48AA-BACF-BE62E090F637}" type="datetimeFigureOut">
              <a:rPr lang="en-US" smtClean="0"/>
              <a:t>01/07/2019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392937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AC802C-17DC-48AA-BACF-BE62E090F637}" type="datetimeFigureOut">
              <a:rPr lang="en-US" smtClean="0"/>
              <a:t>01/07/2019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159953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AC802C-17DC-48AA-BACF-BE62E090F637}" type="datetimeFigureOut">
              <a:rPr lang="en-US" smtClean="0"/>
              <a:t>01/07/2019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135256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AC802C-17DC-48AA-BACF-BE62E090F637}" type="datetimeFigureOut">
              <a:rPr lang="en-US" smtClean="0"/>
              <a:t>01/07/2019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178218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C802C-17DC-48AA-BACF-BE62E090F637}" type="datetimeFigureOut">
              <a:rPr lang="en-US" smtClean="0"/>
              <a:t>01/07/2019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347334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AC802C-17DC-48AA-BACF-BE62E090F637}" type="datetimeFigureOut">
              <a:rPr lang="en-US" smtClean="0"/>
              <a:t>01/07/2019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62404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AC802C-17DC-48AA-BACF-BE62E090F637}" type="datetimeFigureOut">
              <a:rPr lang="en-US" smtClean="0"/>
              <a:t>01/07/2019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3A0FB-7653-4EEE-AD14-2EA8267C92B9}" type="slidenum">
              <a:rPr lang="en-US" smtClean="0"/>
              <a:t>‹#›</a:t>
            </a:fld>
            <a:endParaRPr lang="en-US"/>
          </a:p>
        </p:txBody>
      </p:sp>
    </p:spTree>
    <p:extLst>
      <p:ext uri="{BB962C8B-B14F-4D97-AF65-F5344CB8AC3E}">
        <p14:creationId xmlns:p14="http://schemas.microsoft.com/office/powerpoint/2010/main" val="227713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802C-17DC-48AA-BACF-BE62E090F637}" type="datetimeFigureOut">
              <a:rPr lang="en-US" smtClean="0"/>
              <a:t>01/07/2019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3A0FB-7653-4EEE-AD14-2EA8267C92B9}" type="slidenum">
              <a:rPr lang="en-US" smtClean="0"/>
              <a:t>‹#›</a:t>
            </a:fld>
            <a:endParaRPr lang="en-US"/>
          </a:p>
        </p:txBody>
      </p:sp>
    </p:spTree>
    <p:extLst>
      <p:ext uri="{BB962C8B-B14F-4D97-AF65-F5344CB8AC3E}">
        <p14:creationId xmlns:p14="http://schemas.microsoft.com/office/powerpoint/2010/main" val="297159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2.deloitte.com/us/en/pages/audit/articles/financial-reporting-rpa-risks-and-controls.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2063"/>
            <a:ext cx="8305800" cy="3888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419600" y="5791200"/>
            <a:ext cx="4572000" cy="923330"/>
          </a:xfrm>
          <a:prstGeom prst="rect">
            <a:avLst/>
          </a:prstGeom>
        </p:spPr>
        <p:txBody>
          <a:bodyPr>
            <a:spAutoFit/>
          </a:bodyPr>
          <a:lstStyle/>
          <a:p>
            <a:r>
              <a:rPr lang="en-US" dirty="0" smtClean="0">
                <a:hlinkClick r:id="rId3"/>
              </a:rPr>
              <a:t>https://www2.deloitte.com/us/en/pages/audit/articles/financial-reporting-rpa-risks-and-controls.html</a:t>
            </a:r>
            <a:endParaRPr lang="en-US" dirty="0"/>
          </a:p>
        </p:txBody>
      </p:sp>
    </p:spTree>
    <p:extLst>
      <p:ext uri="{BB962C8B-B14F-4D97-AF65-F5344CB8AC3E}">
        <p14:creationId xmlns:p14="http://schemas.microsoft.com/office/powerpoint/2010/main" val="414665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66843"/>
            <a:ext cx="7924800" cy="3139321"/>
          </a:xfrm>
          <a:prstGeom prst="rect">
            <a:avLst/>
          </a:prstGeom>
        </p:spPr>
        <p:txBody>
          <a:bodyPr wrap="square">
            <a:spAutoFit/>
          </a:bodyPr>
          <a:lstStyle/>
          <a:p>
            <a:r>
              <a:rPr lang="en-SG" dirty="0" smtClean="0"/>
              <a:t>Robotic process automation (RPA) can help your company guard security processes as vigilantly and as faithfully as </a:t>
            </a:r>
          </a:p>
          <a:p>
            <a:r>
              <a:rPr lang="en-SG" dirty="0" smtClean="0"/>
              <a:t>the company </a:t>
            </a:r>
            <a:r>
              <a:rPr lang="en-SG" dirty="0" err="1" smtClean="0"/>
              <a:t>doberman</a:t>
            </a:r>
            <a:r>
              <a:rPr lang="en-SG" dirty="0" smtClean="0"/>
              <a:t>. But it is the employee who has the last say, who has to listen to that voice inside their head and not open an unfamiliar link. RPA can be an effective way at keeping corporate digital security guards in the “on” position in case human error happens</a:t>
            </a:r>
          </a:p>
          <a:p>
            <a:endParaRPr lang="en-SG" dirty="0" smtClean="0"/>
          </a:p>
          <a:p>
            <a:r>
              <a:rPr lang="en-SG" dirty="0" smtClean="0"/>
              <a:t>Artificial intelligence (AI) powered cognitive RPA bots deliver multiple advantages for reducing errors, improving employee productivity and cost-savings when compared to the alternatives.</a:t>
            </a:r>
          </a:p>
          <a:p>
            <a:endParaRPr lang="en-SG" dirty="0"/>
          </a:p>
        </p:txBody>
      </p:sp>
      <p:sp>
        <p:nvSpPr>
          <p:cNvPr id="3" name="Rectangle 2"/>
          <p:cNvSpPr/>
          <p:nvPr/>
        </p:nvSpPr>
        <p:spPr>
          <a:xfrm>
            <a:off x="2514600" y="4306164"/>
            <a:ext cx="4572000" cy="1200329"/>
          </a:xfrm>
          <a:prstGeom prst="rect">
            <a:avLst/>
          </a:prstGeom>
        </p:spPr>
        <p:txBody>
          <a:bodyPr>
            <a:spAutoFit/>
          </a:bodyPr>
          <a:lstStyle/>
          <a:p>
            <a:r>
              <a:rPr lang="en-US" dirty="0" smtClean="0"/>
              <a:t>https://www.automationanywhere.com/sg/blog/automation-anywhere-news/how-to-increase-security-while-reducing-risk-to-fraud-in-banking-with-rpa</a:t>
            </a:r>
            <a:endParaRPr lang="en-US" dirty="0"/>
          </a:p>
        </p:txBody>
      </p:sp>
    </p:spTree>
    <p:extLst>
      <p:ext uri="{BB962C8B-B14F-4D97-AF65-F5344CB8AC3E}">
        <p14:creationId xmlns:p14="http://schemas.microsoft.com/office/powerpoint/2010/main" val="345479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74345"/>
            <a:ext cx="8458200" cy="3693319"/>
          </a:xfrm>
          <a:prstGeom prst="rect">
            <a:avLst/>
          </a:prstGeom>
        </p:spPr>
        <p:txBody>
          <a:bodyPr wrap="square">
            <a:spAutoFit/>
          </a:bodyPr>
          <a:lstStyle/>
          <a:p>
            <a:r>
              <a:rPr lang="en-SG" dirty="0" smtClean="0"/>
              <a:t>Automation amplifies well-known security challenges in ways banking executives may feel unprepared to face, including controls, data integrity, user privileges, privacy, system availability, regulator insight and inherent bias.</a:t>
            </a:r>
          </a:p>
          <a:p>
            <a:endParaRPr lang="en-SG" dirty="0" smtClean="0"/>
          </a:p>
          <a:p>
            <a:r>
              <a:rPr lang="en-SG" dirty="0" smtClean="0"/>
              <a:t>Fortunately, all of these issues are manageable. Banks can address them via a disciplined approach to governance that stresses these actions:</a:t>
            </a:r>
          </a:p>
          <a:p>
            <a:endParaRPr lang="en-SG" dirty="0" smtClean="0"/>
          </a:p>
          <a:p>
            <a:r>
              <a:rPr lang="en-SG" dirty="0" smtClean="0"/>
              <a:t>Document the process to be automated.</a:t>
            </a:r>
          </a:p>
          <a:p>
            <a:r>
              <a:rPr lang="en-SG" dirty="0" smtClean="0"/>
              <a:t>Work across the bank’s internal functions to identify security, risk and compliance needs.</a:t>
            </a:r>
          </a:p>
          <a:p>
            <a:r>
              <a:rPr lang="en-SG" dirty="0" smtClean="0"/>
              <a:t>Deploy supervisory bots to detect and alert for unusual activity or errors.</a:t>
            </a:r>
          </a:p>
          <a:p>
            <a:r>
              <a:rPr lang="en-SG" dirty="0" smtClean="0"/>
              <a:t>Have a well-rehearsed contingency plan.</a:t>
            </a:r>
          </a:p>
          <a:p>
            <a:r>
              <a:rPr lang="en-SG" dirty="0" smtClean="0"/>
              <a:t>Create an audit trail of the specific actions each bot carries.</a:t>
            </a:r>
          </a:p>
          <a:p>
            <a:r>
              <a:rPr lang="en-SG" dirty="0" smtClean="0"/>
              <a:t>Run periodic test cases to show how well the automation model works.”</a:t>
            </a:r>
            <a:endParaRPr lang="en-SG" dirty="0"/>
          </a:p>
        </p:txBody>
      </p:sp>
    </p:spTree>
    <p:extLst>
      <p:ext uri="{BB962C8B-B14F-4D97-AF65-F5344CB8AC3E}">
        <p14:creationId xmlns:p14="http://schemas.microsoft.com/office/powerpoint/2010/main" val="76654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59340"/>
            <a:ext cx="6477000" cy="2308324"/>
          </a:xfrm>
          <a:prstGeom prst="rect">
            <a:avLst/>
          </a:prstGeom>
        </p:spPr>
        <p:txBody>
          <a:bodyPr wrap="square">
            <a:spAutoFit/>
          </a:bodyPr>
          <a:lstStyle/>
          <a:p>
            <a:endParaRPr lang="en-SG" dirty="0" smtClean="0"/>
          </a:p>
          <a:p>
            <a:r>
              <a:rPr lang="en-SG" dirty="0" smtClean="0"/>
              <a:t>Tips from Gartner: Overcoming 5 Common IT Process Automation Challenges	</a:t>
            </a:r>
          </a:p>
          <a:p>
            <a:r>
              <a:rPr lang="en-SG" dirty="0" smtClean="0"/>
              <a:t>Challenge #1: Shortage of Both People and Skills</a:t>
            </a:r>
          </a:p>
          <a:p>
            <a:r>
              <a:rPr lang="en-SG" dirty="0" smtClean="0"/>
              <a:t>Challenge #2: Lack of Existing Documentation</a:t>
            </a:r>
          </a:p>
          <a:p>
            <a:r>
              <a:rPr lang="en-SG" dirty="0" smtClean="0"/>
              <a:t>Challenge #3: Cultural Resistance to Change</a:t>
            </a:r>
          </a:p>
          <a:p>
            <a:r>
              <a:rPr lang="en-SG" dirty="0" smtClean="0"/>
              <a:t>Challenge #4: Lack of Process Standards, Discipline and Governance</a:t>
            </a:r>
          </a:p>
          <a:p>
            <a:r>
              <a:rPr lang="en-SG" dirty="0" smtClean="0"/>
              <a:t>Challenge #5: Lack of Traction and Loss of Focus</a:t>
            </a:r>
            <a:endParaRPr lang="en-SG" dirty="0"/>
          </a:p>
        </p:txBody>
      </p:sp>
    </p:spTree>
    <p:extLst>
      <p:ext uri="{BB962C8B-B14F-4D97-AF65-F5344CB8AC3E}">
        <p14:creationId xmlns:p14="http://schemas.microsoft.com/office/powerpoint/2010/main" val="30595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751344"/>
            <a:ext cx="4572000" cy="5355312"/>
          </a:xfrm>
          <a:prstGeom prst="rect">
            <a:avLst/>
          </a:prstGeom>
        </p:spPr>
        <p:txBody>
          <a:bodyPr>
            <a:spAutoFit/>
          </a:bodyPr>
          <a:lstStyle/>
          <a:p>
            <a:r>
              <a:rPr lang="en-SG" dirty="0" smtClean="0"/>
              <a:t>The Pros of RPA</a:t>
            </a:r>
          </a:p>
          <a:p>
            <a:r>
              <a:rPr lang="en-SG" dirty="0" smtClean="0"/>
              <a:t>1) Highly compatible to any applications - RPA is compatible with virtually any system that a human uses on a computer. </a:t>
            </a:r>
          </a:p>
          <a:p>
            <a:r>
              <a:rPr lang="en-SG" dirty="0" smtClean="0"/>
              <a:t>Robots recreate the same activities people do everyday like copy &amp; paste, navigating the internet, </a:t>
            </a:r>
          </a:p>
          <a:p>
            <a:r>
              <a:rPr lang="en-SG" dirty="0" smtClean="0"/>
              <a:t>using banking applications and of course Microsoft Excel. </a:t>
            </a:r>
          </a:p>
          <a:p>
            <a:r>
              <a:rPr lang="en-SG" dirty="0" smtClean="0"/>
              <a:t>With incredible speed, a bot can move between applications to get more work done, faster. </a:t>
            </a:r>
          </a:p>
          <a:p>
            <a:endParaRPr lang="en-SG" dirty="0" smtClean="0"/>
          </a:p>
          <a:p>
            <a:endParaRPr lang="en-SG" dirty="0" smtClean="0"/>
          </a:p>
          <a:p>
            <a:r>
              <a:rPr lang="en-SG" dirty="0" smtClean="0"/>
              <a:t>The Cons of RPA</a:t>
            </a:r>
          </a:p>
          <a:p>
            <a:r>
              <a:rPr lang="en-SG" dirty="0" smtClean="0"/>
              <a:t>Employee Resistance</a:t>
            </a:r>
          </a:p>
          <a:p>
            <a:r>
              <a:rPr lang="en-SG" dirty="0" smtClean="0"/>
              <a:t>Process Selection</a:t>
            </a:r>
          </a:p>
          <a:p>
            <a:r>
              <a:rPr lang="en-SG" dirty="0" smtClean="0"/>
              <a:t>Managing Expectations</a:t>
            </a:r>
          </a:p>
          <a:p>
            <a:r>
              <a:rPr lang="en-SG" dirty="0" smtClean="0"/>
              <a:t>Navigating Obstacles</a:t>
            </a:r>
            <a:endParaRPr lang="en-US" dirty="0"/>
          </a:p>
        </p:txBody>
      </p:sp>
    </p:spTree>
    <p:extLst>
      <p:ext uri="{BB962C8B-B14F-4D97-AF65-F5344CB8AC3E}">
        <p14:creationId xmlns:p14="http://schemas.microsoft.com/office/powerpoint/2010/main" val="369258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060" y="304800"/>
            <a:ext cx="6477000" cy="5355312"/>
          </a:xfrm>
          <a:prstGeom prst="rect">
            <a:avLst/>
          </a:prstGeom>
        </p:spPr>
        <p:txBody>
          <a:bodyPr wrap="square">
            <a:spAutoFit/>
          </a:bodyPr>
          <a:lstStyle/>
          <a:p>
            <a:r>
              <a:rPr lang="en-SG" dirty="0" smtClean="0"/>
              <a:t> Securing RPA requires protecting the data itself as well as who has access to it. </a:t>
            </a:r>
          </a:p>
          <a:p>
            <a:r>
              <a:rPr lang="en-SG" dirty="0" smtClean="0"/>
              <a:t>Therefore, RPA security is much like protecting any other tools used in the business.</a:t>
            </a:r>
          </a:p>
          <a:p>
            <a:endParaRPr lang="en-SG" dirty="0" smtClean="0"/>
          </a:p>
          <a:p>
            <a:r>
              <a:rPr lang="en-SG" dirty="0" smtClean="0"/>
              <a:t>companies new to RPA to start small and scale up.</a:t>
            </a:r>
          </a:p>
          <a:p>
            <a:endParaRPr lang="en-SG" dirty="0" smtClean="0"/>
          </a:p>
          <a:p>
            <a:r>
              <a:rPr lang="en-SG" dirty="0" smtClean="0"/>
              <a:t>In order to implement RPA securely, firms need to make sure the data flow is understood.</a:t>
            </a:r>
          </a:p>
          <a:p>
            <a:r>
              <a:rPr lang="en-SG" dirty="0" smtClean="0"/>
              <a:t>day-to-day users of desktop automation need to be trained on data policies and fully refreshed every six months.</a:t>
            </a:r>
          </a:p>
          <a:p>
            <a:r>
              <a:rPr lang="en-SG" dirty="0" smtClean="0"/>
              <a:t>At the same time, data should be encrypted. And of course, identity and access management are important</a:t>
            </a:r>
          </a:p>
          <a:p>
            <a:r>
              <a:rPr lang="en-SG" dirty="0" smtClean="0"/>
              <a:t>Make sure no one could take over that access and use it.</a:t>
            </a:r>
          </a:p>
          <a:p>
            <a:endParaRPr lang="en-SG" dirty="0" smtClean="0"/>
          </a:p>
          <a:p>
            <a:r>
              <a:rPr lang="en-SG" dirty="0" smtClean="0"/>
              <a:t>If it’s an in-house RPA platform, you need to introduce </a:t>
            </a:r>
            <a:r>
              <a:rPr lang="en-SG" dirty="0" err="1" smtClean="0"/>
              <a:t>DevSecOps</a:t>
            </a:r>
            <a:r>
              <a:rPr lang="en-SG" dirty="0" smtClean="0"/>
              <a:t> and ensure the right involvement from the team, making sure penetration testing is part of it.</a:t>
            </a:r>
          </a:p>
          <a:p>
            <a:endParaRPr lang="en-SG" dirty="0"/>
          </a:p>
        </p:txBody>
      </p:sp>
    </p:spTree>
    <p:extLst>
      <p:ext uri="{BB962C8B-B14F-4D97-AF65-F5344CB8AC3E}">
        <p14:creationId xmlns:p14="http://schemas.microsoft.com/office/powerpoint/2010/main" val="51325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470</Words>
  <Application>Microsoft Office PowerPoint</Application>
  <PresentationFormat>On-screen Show (4:3)</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Mizuho Bank,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Guru Subramanian</dc:creator>
  <cp:lastModifiedBy>Anand Guru Subramanian</cp:lastModifiedBy>
  <cp:revision>1</cp:revision>
  <dcterms:created xsi:type="dcterms:W3CDTF">2019-07-01T07:41:04Z</dcterms:created>
  <dcterms:modified xsi:type="dcterms:W3CDTF">2019-07-01T07:48:22Z</dcterms:modified>
</cp:coreProperties>
</file>