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67" r:id="rId2"/>
    <p:sldId id="486" r:id="rId3"/>
    <p:sldId id="490" r:id="rId4"/>
    <p:sldId id="489" r:id="rId5"/>
    <p:sldId id="493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492" r:id="rId14"/>
    <p:sldId id="494" r:id="rId15"/>
    <p:sldId id="502" r:id="rId16"/>
    <p:sldId id="503" r:id="rId17"/>
    <p:sldId id="504" r:id="rId18"/>
    <p:sldId id="505" r:id="rId19"/>
    <p:sldId id="506" r:id="rId20"/>
    <p:sldId id="507" r:id="rId21"/>
    <p:sldId id="508" r:id="rId22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9B1"/>
    <a:srgbClr val="254061"/>
    <a:srgbClr val="FFFFFF"/>
    <a:srgbClr val="067CC1"/>
    <a:srgbClr val="067CBE"/>
    <a:srgbClr val="0069B3"/>
    <a:srgbClr val="BF9000"/>
    <a:srgbClr val="7AB2FC"/>
    <a:srgbClr val="8EB4E3"/>
    <a:srgbClr val="004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77400" autoAdjust="0"/>
  </p:normalViewPr>
  <p:slideViewPr>
    <p:cSldViewPr>
      <p:cViewPr varScale="1">
        <p:scale>
          <a:sx n="88" d="100"/>
          <a:sy n="88" d="100"/>
        </p:scale>
        <p:origin x="1277" y="5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39BF4-1A4A-41CC-B67F-579D2B9B80FB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51F2-D560-403E-B8B7-61792D28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21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4C3B-352E-4A47-87FB-9964F3947AA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FE2A1-0F62-4E49-A098-64EC91BA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8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0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7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4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43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 https://www.amazon.com/dp/B075RS7RGY/ref_=fs_ods_fs_aucc_sr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2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3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97819"/>
            <a:ext cx="7772400" cy="1102519"/>
          </a:xfrm>
        </p:spPr>
        <p:txBody>
          <a:bodyPr>
            <a:normAutofit/>
          </a:bodyPr>
          <a:lstStyle>
            <a:lvl1pPr algn="l"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14650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102" y="4973897"/>
            <a:ext cx="9144000" cy="1721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924800" y="438150"/>
            <a:ext cx="121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96008"/>
            <a:ext cx="5943601" cy="483895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169B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1"/>
            <a:ext cx="8686800" cy="609600"/>
          </a:xfrm>
        </p:spPr>
        <p:txBody>
          <a:bodyPr/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990405"/>
            <a:ext cx="9144000" cy="17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>
            <a:solidFill>
              <a:srgbClr val="00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/>
          <p:cNvSpPr txBox="1">
            <a:spLocks/>
          </p:cNvSpPr>
          <p:nvPr userDrawn="1"/>
        </p:nvSpPr>
        <p:spPr>
          <a:xfrm>
            <a:off x="8763000" y="48863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4811D-B4B2-4B1C-93B6-FEAC140DC2A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228600" y="1495078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228600" y="22472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234998" y="29810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0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7919"/>
            <a:ext cx="9144000" cy="5162550"/>
          </a:xfrm>
          <a:prstGeom prst="rect">
            <a:avLst/>
          </a:prstGeom>
          <a:solidFill>
            <a:srgbClr val="016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171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2056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286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5629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FF8700"/>
              </a:buClr>
              <a:buChar char="»"/>
            </a:pPr>
            <a:r>
              <a:rPr lang="en-US"/>
              <a:t>Click to edit Master text styles</a:t>
            </a:r>
          </a:p>
          <a:p>
            <a:pPr lvl="1">
              <a:buClr>
                <a:srgbClr val="FF8700"/>
              </a:buClr>
              <a:buChar char="›"/>
            </a:pPr>
            <a:r>
              <a:rPr lang="en-US"/>
              <a:t>Second level</a:t>
            </a:r>
          </a:p>
          <a:p>
            <a:pPr lvl="2">
              <a:buClr>
                <a:srgbClr val="FF8700"/>
              </a:buClr>
              <a:buChar char="-"/>
            </a:pPr>
            <a:r>
              <a:rPr lang="en-US"/>
              <a:t>Third level</a:t>
            </a:r>
          </a:p>
          <a:p>
            <a:pPr lvl="3">
              <a:buClr>
                <a:srgbClr val="FF8700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lvl="4">
              <a:buClr>
                <a:srgbClr val="FF8700"/>
              </a:buClr>
              <a:buChar char="•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BBF3-7276-4F26-96DA-DA182CB63070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7ECF-13E4-4659-A386-8E677F394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4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0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09DC5-BA84-439F-9AD3-D2A0FED603EF}"/>
              </a:ext>
            </a:extLst>
          </p:cNvPr>
          <p:cNvSpPr/>
          <p:nvPr/>
        </p:nvSpPr>
        <p:spPr>
          <a:xfrm>
            <a:off x="5562600" y="3121278"/>
            <a:ext cx="335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Guru S. Anand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FD9D87-8A7D-41D1-9EE8-653E54CFEDC7}"/>
              </a:ext>
            </a:extLst>
          </p:cNvPr>
          <p:cNvSpPr txBox="1">
            <a:spLocks/>
          </p:cNvSpPr>
          <p:nvPr/>
        </p:nvSpPr>
        <p:spPr>
          <a:xfrm>
            <a:off x="2057400" y="1538328"/>
            <a:ext cx="5943601" cy="48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169B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2200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033883490"/>
      </p:ext>
    </p:extLst>
  </p:cSld>
  <p:clrMapOvr>
    <a:masterClrMapping/>
  </p:clrMapOvr>
  <p:transition spd="med" advTm="3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27DC-7BF9-444E-8D49-9577CBB4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702129"/>
            <a:ext cx="1094496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B9E1E-6D4F-4B86-B91C-9EE489D10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95" y="742950"/>
            <a:ext cx="6658610" cy="4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27DC-7BF9-444E-8D49-9577CBB4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702129"/>
            <a:ext cx="1094496" cy="1466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7652A2-85DF-4C5E-9FA0-00D508D14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38200"/>
            <a:ext cx="612356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4EBF7-349A-439E-99D1-974BB993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71550"/>
            <a:ext cx="6172200" cy="37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9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6F2E3-7291-4D1A-B1B4-B3512178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0720"/>
            <a:ext cx="2071687" cy="1468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BBC01-1B21-4F82-A8B5-781AD9FE9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6" y="2213678"/>
            <a:ext cx="2195512" cy="1328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0A82A4-208A-4390-A327-2E414607E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46" y="3583361"/>
            <a:ext cx="1957056" cy="13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B04E4-BAC7-44F4-BC96-98582DB78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574" y="680720"/>
            <a:ext cx="2028359" cy="13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676B8-E734-40D5-9FDF-F7A6A5107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2724150"/>
            <a:ext cx="2028359" cy="13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Classifying using Text mining - NLP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8C7C6-E547-44E8-BECF-83C52CF4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94900"/>
            <a:ext cx="6934200" cy="33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F5410-49E7-49E5-AD6E-B56AD544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69" y="1592392"/>
            <a:ext cx="6637866" cy="1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0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D2CB9-93F9-4387-88AD-8DFABB3A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77" y="666750"/>
            <a:ext cx="1094241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5F7CA-214D-4FFE-AB10-6F4D77F9E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43000"/>
            <a:ext cx="6637866" cy="1958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99B91-1F29-42BE-9AEE-2AEC53388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6" y="1594893"/>
            <a:ext cx="1665514" cy="135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F17C0-30EB-4188-892D-A44F8A527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26" y="3168230"/>
            <a:ext cx="4000500" cy="162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A865B-B724-4A7E-B42B-713ECDFE0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3552563"/>
            <a:ext cx="3886200" cy="10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059BA-12D1-4F48-81CE-F7A50161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6511"/>
            <a:ext cx="3810000" cy="2649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28D9A2-CFE2-4527-B36B-304AFDB4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836511"/>
            <a:ext cx="2138363" cy="1419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1BA1C-AA1D-4B99-9623-617822DB9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563" y="836511"/>
            <a:ext cx="2456038" cy="1775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390D6E-E888-4FE3-9F9E-D76BD6C5C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999" y="2776537"/>
            <a:ext cx="2384601" cy="1700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9A7897-BD60-4C80-99D1-B7EA850FEA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2608681"/>
            <a:ext cx="1747389" cy="2107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B53703-2787-4C26-987D-C7EF54FA4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1724501"/>
            <a:ext cx="678549" cy="2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35EAE-8736-4BE3-A1B0-E8B229A12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188"/>
            <a:ext cx="2049128" cy="259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4681E-CDF8-4CE7-8CE8-452A96A08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2624750"/>
            <a:ext cx="8839201" cy="21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F5942-276E-4C4B-99B8-313418A4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31187"/>
            <a:ext cx="5162550" cy="33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440-BBFD-48A2-A788-D7023080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97AE-4913-4629-AC85-CE4ACFA0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AI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17E67-76E5-4AEF-B41E-BA040C2E37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SG" dirty="0"/>
              <a:t>What is AI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933F7-CD66-4367-926E-82F446D69B1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SG" dirty="0"/>
              <a:t>Classification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71823-F251-463E-94C8-B09B611D967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S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976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57D4D-1A6F-4F04-B73D-C9D612B7513C}"/>
              </a:ext>
            </a:extLst>
          </p:cNvPr>
          <p:cNvSpPr/>
          <p:nvPr/>
        </p:nvSpPr>
        <p:spPr>
          <a:xfrm>
            <a:off x="1066800" y="2248585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https://www.youtube.com/watch?v=sENv5vlXiu4</a:t>
            </a:r>
          </a:p>
        </p:txBody>
      </p:sp>
    </p:spTree>
    <p:extLst>
      <p:ext uri="{BB962C8B-B14F-4D97-AF65-F5344CB8AC3E}">
        <p14:creationId xmlns:p14="http://schemas.microsoft.com/office/powerpoint/2010/main" val="283047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9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AI?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4FE95-C150-4D35-9088-BD0260490678}"/>
              </a:ext>
            </a:extLst>
          </p:cNvPr>
          <p:cNvSpPr/>
          <p:nvPr/>
        </p:nvSpPr>
        <p:spPr>
          <a:xfrm>
            <a:off x="152400" y="727521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SG" dirty="0"/>
              <a:t>Anything if we describe in terms of What? We won’t get the essence of it. Rather try to get to know why?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SG" dirty="0"/>
              <a:t>See what is happening in the world&gt; One thing happening in the world is change which is happening faster and faster. Anything to be alive it has to be in a flow.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SG" dirty="0"/>
              <a:t>Learning is going too important than knowing. Means? Company that built with knowledge is going to die. The expert is going to die. </a:t>
            </a:r>
            <a:r>
              <a:rPr lang="en-SG" dirty="0" err="1"/>
              <a:t>Be’coz</a:t>
            </a:r>
            <a:r>
              <a:rPr lang="en-SG" dirty="0"/>
              <a:t> we’ll stop asking questions when you are an experts rather if we constantly learn from all </a:t>
            </a:r>
          </a:p>
          <a:p>
            <a:r>
              <a:rPr lang="en-SG" dirty="0"/>
              <a:t>         around the ecosystem then company will be just above the ordinary.</a:t>
            </a:r>
          </a:p>
          <a:p>
            <a:endParaRPr lang="en-SG" dirty="0"/>
          </a:p>
          <a:p>
            <a:pPr marL="457200" indent="-457200">
              <a:buFont typeface="Wingdings" panose="05000000000000000000" pitchFamily="2" charset="2"/>
              <a:buAutoNum type="arabicParenR"/>
            </a:pPr>
            <a:endParaRPr lang="en-SG" dirty="0"/>
          </a:p>
          <a:p>
            <a:pPr marL="457200" indent="-457200">
              <a:buFont typeface="Wingdings" panose="05000000000000000000" pitchFamily="2" charset="2"/>
              <a:buAutoNum type="arabicParenR"/>
            </a:pPr>
            <a:endParaRPr lang="en-SG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312B2-0E90-4B74-B4D3-D82254BB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8" y="3559582"/>
            <a:ext cx="429584" cy="9631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A679A-645D-43E3-A423-26C1E1E69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21" y="3656286"/>
            <a:ext cx="682281" cy="82046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256BB1-B74D-4991-8C06-C60089D9D671}"/>
              </a:ext>
            </a:extLst>
          </p:cNvPr>
          <p:cNvSpPr/>
          <p:nvPr/>
        </p:nvSpPr>
        <p:spPr>
          <a:xfrm>
            <a:off x="1397417" y="3472735"/>
            <a:ext cx="5190447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SG" sz="900" b="1" dirty="0"/>
              <a:t>1. Inability to Innovate</a:t>
            </a:r>
            <a:r>
              <a:rPr lang="en-SG" sz="900" dirty="0"/>
              <a:t> – Unable to produce new, noteworthy and fruit producing ideas.</a:t>
            </a:r>
          </a:p>
          <a:p>
            <a:pPr fontAlgn="base"/>
            <a:r>
              <a:rPr lang="en-SG" sz="900" b="1" dirty="0"/>
              <a:t>2. Inability to Stay Ahead of The Times</a:t>
            </a:r>
            <a:r>
              <a:rPr lang="en-SG" sz="900" dirty="0"/>
              <a:t> – Only look at the here and now, no forward thinking.</a:t>
            </a:r>
          </a:p>
          <a:p>
            <a:pPr fontAlgn="base"/>
            <a:r>
              <a:rPr lang="en-SG" sz="900" b="1" dirty="0"/>
              <a:t>3. No Adjustments</a:t>
            </a:r>
            <a:r>
              <a:rPr lang="en-SG" sz="900" dirty="0"/>
              <a:t> – Not adjusting to the market place or technology of competitors.</a:t>
            </a:r>
          </a:p>
          <a:p>
            <a:pPr fontAlgn="base"/>
            <a:r>
              <a:rPr lang="en-SG" sz="900" dirty="0"/>
              <a:t>4. </a:t>
            </a:r>
            <a:r>
              <a:rPr lang="en-SG" sz="900" b="1" dirty="0"/>
              <a:t>Unwillingness To Change</a:t>
            </a:r>
            <a:r>
              <a:rPr lang="en-SG" sz="900" dirty="0"/>
              <a:t> – They simply want things to be the way that they used to be</a:t>
            </a:r>
          </a:p>
          <a:p>
            <a:pPr fontAlgn="base"/>
            <a:r>
              <a:rPr lang="en-SG" sz="900" dirty="0"/>
              <a:t>5. </a:t>
            </a:r>
            <a:r>
              <a:rPr lang="en-SG" sz="900" b="1" dirty="0"/>
              <a:t>Reluctance to Take Risks</a:t>
            </a:r>
            <a:r>
              <a:rPr lang="en-SG" sz="900" dirty="0"/>
              <a:t> – Playing it safe for a prolonged a period of time can be detrimental.  Most brand success stories have many instances of taking risks.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81F09-B49E-4F86-AB2D-DF8BE57C3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492" y="3472735"/>
            <a:ext cx="1019175" cy="257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5F1D9-1E7F-40F8-B66B-F76B1B69E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117" y="3730102"/>
            <a:ext cx="455030" cy="438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FD9A0-ECB9-4776-BD55-785E13CE4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7" y="4229456"/>
            <a:ext cx="1015664" cy="43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117C7D-8809-4E79-9849-2FF031FA8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5667" y="3730102"/>
            <a:ext cx="1062036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381607-9AFB-441D-855D-484DE67D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07688"/>
            <a:ext cx="1155622" cy="8423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BF8DA2-AF81-4065-A196-B4A9F4721F0E}"/>
              </a:ext>
            </a:extLst>
          </p:cNvPr>
          <p:cNvSpPr/>
          <p:nvPr/>
        </p:nvSpPr>
        <p:spPr>
          <a:xfrm>
            <a:off x="152400" y="72752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the context of human.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Goal : To work intelligently and independently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E277D80-0574-43BB-9EAF-C5BFC15A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64872"/>
            <a:ext cx="876277" cy="2156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8B3550-17C9-47B8-BDB5-8894C5187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50" y="2456025"/>
            <a:ext cx="2075649" cy="17091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E0E028-5DD8-4B5C-AD86-DD696B405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333750"/>
            <a:ext cx="681971" cy="911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9EC055-B142-4805-B51C-F10FD94DF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2938025"/>
            <a:ext cx="681971" cy="3725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FD7A76-AC6F-429C-947E-EA17B5DA3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3333750"/>
            <a:ext cx="1275097" cy="9897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570CD7-DC63-4528-8093-C960780CDB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1571" y="3310583"/>
            <a:ext cx="828675" cy="923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3DD3B6-6100-4617-A6FE-BFC817F0D0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891" y="1359413"/>
            <a:ext cx="681266" cy="11532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1804B48-43A9-446A-A7A9-F1999D8715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1367" y="1361939"/>
            <a:ext cx="1320243" cy="10698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62134F-17EA-48EA-AF6C-DCDA252996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2631" y="1576353"/>
            <a:ext cx="764513" cy="10698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ED6E5C-734F-495F-82E6-EAFAB257BF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0634" y="2646182"/>
            <a:ext cx="564538" cy="10463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F4DE2A-9369-4B1B-A33F-1180F4FE59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16696" y="2029192"/>
            <a:ext cx="981074" cy="5606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A6B514-AE2D-439A-AAB6-A2A5D1C484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2301" y="1566422"/>
            <a:ext cx="838200" cy="5619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E97B100-F6CA-4B5A-BE1B-1DE6F3A130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7361" y="4150873"/>
            <a:ext cx="1202239" cy="7292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B3FBBE-4B9B-4B7A-AAB6-2C77A55577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882" y="4083031"/>
            <a:ext cx="1676400" cy="8841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EC314B8-5428-4F56-A182-FD67BD876A6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88455" y="1566422"/>
            <a:ext cx="880853" cy="6835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6B1DFD-DED7-4E10-9466-52055E0354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95680" y="3469145"/>
            <a:ext cx="1502709" cy="6406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3CDEAC-5AFC-4C7B-8C1C-0BE2CB1CE23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70918" y="990140"/>
            <a:ext cx="2117913" cy="5524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40B988-0839-4917-8224-BF5F9502136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76928" y="1378539"/>
            <a:ext cx="939883" cy="543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DA42E6-184D-4DDA-8DE1-F4B9844B4B5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76567" y="1127454"/>
            <a:ext cx="762000" cy="2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83CAA-3978-44C7-B2C9-45D17373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380309"/>
            <a:ext cx="879515" cy="103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9AC766-4BF6-4461-825A-81FDF6D5A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1428750"/>
            <a:ext cx="1295400" cy="1000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BD2D4-0094-4DA4-8D49-E9198A4530C3}"/>
              </a:ext>
            </a:extLst>
          </p:cNvPr>
          <p:cNvSpPr/>
          <p:nvPr/>
        </p:nvSpPr>
        <p:spPr>
          <a:xfrm>
            <a:off x="-133350" y="980874"/>
            <a:ext cx="22479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from Experience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9E7718-7393-47A4-B0E8-17E097D064CB}"/>
              </a:ext>
            </a:extLst>
          </p:cNvPr>
          <p:cNvSpPr/>
          <p:nvPr/>
        </p:nvSpPr>
        <p:spPr>
          <a:xfrm>
            <a:off x="6705600" y="981494"/>
            <a:ext cx="22479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00B96-044A-4B12-B661-959D2A2C5B2C}"/>
              </a:ext>
            </a:extLst>
          </p:cNvPr>
          <p:cNvSpPr/>
          <p:nvPr/>
        </p:nvSpPr>
        <p:spPr>
          <a:xfrm>
            <a:off x="2971800" y="980874"/>
            <a:ext cx="22479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is ?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Computer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from experience too?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458311-3053-40E8-ACD6-2ECC02A0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148" y="1279670"/>
            <a:ext cx="575990" cy="2981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2EDCEA-17EC-432D-871D-645514986B10}"/>
              </a:ext>
            </a:extLst>
          </p:cNvPr>
          <p:cNvCxnSpPr/>
          <p:nvPr/>
        </p:nvCxnSpPr>
        <p:spPr>
          <a:xfrm flipV="1">
            <a:off x="4419600" y="1428750"/>
            <a:ext cx="381000" cy="381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E85C37-446E-4B2C-8E42-ABCD73EC4393}"/>
              </a:ext>
            </a:extLst>
          </p:cNvPr>
          <p:cNvCxnSpPr/>
          <p:nvPr/>
        </p:nvCxnSpPr>
        <p:spPr>
          <a:xfrm flipV="1">
            <a:off x="4493874" y="1570828"/>
            <a:ext cx="381000" cy="381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AF15-8CB3-4529-8AA8-23F1C17B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688844"/>
            <a:ext cx="1483143" cy="1406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53B6A-03E8-4A3E-9744-4BAC1968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348372"/>
            <a:ext cx="2173266" cy="1747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8A3FD-DFFE-4F8F-897E-0FE3A89D4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399" y="2688844"/>
            <a:ext cx="1676400" cy="12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CDF8D-D004-41D6-A827-4253B674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08280"/>
            <a:ext cx="6326047" cy="36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28BA6-1B38-4185-B374-11FDE785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12711"/>
            <a:ext cx="5805139" cy="34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9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0C04F-C520-4A76-BE89-491319BB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95" y="742950"/>
            <a:ext cx="6658610" cy="4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15163</TotalTime>
  <Words>339</Words>
  <Application>Microsoft Office PowerPoint</Application>
  <PresentationFormat>On-screen Show (16:9)</PresentationFormat>
  <Paragraphs>83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Why AI?</vt:lpstr>
      <vt:lpstr>What is AI?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Classification</vt:lpstr>
      <vt:lpstr>Classifying using Text mining - NLP</vt:lpstr>
      <vt:lpstr>More in general about Machine Learning</vt:lpstr>
      <vt:lpstr>More in general about Machine Learning</vt:lpstr>
      <vt:lpstr>Example 2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</vt:vector>
  </TitlesOfParts>
  <Company>Guru S Anand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Overview</dc:title>
  <dc:creator>vadusumalli@enhops.com</dc:creator>
  <cp:lastModifiedBy>Asus</cp:lastModifiedBy>
  <cp:revision>1182</cp:revision>
  <cp:lastPrinted>2016-01-06T10:40:48Z</cp:lastPrinted>
  <dcterms:created xsi:type="dcterms:W3CDTF">2015-02-24T05:02:32Z</dcterms:created>
  <dcterms:modified xsi:type="dcterms:W3CDTF">2018-09-02T15:56:34Z</dcterms:modified>
</cp:coreProperties>
</file>