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7" r:id="rId2"/>
    <p:sldId id="452" r:id="rId3"/>
    <p:sldId id="468" r:id="rId4"/>
    <p:sldId id="473" r:id="rId5"/>
    <p:sldId id="469" r:id="rId6"/>
    <p:sldId id="480" r:id="rId7"/>
    <p:sldId id="477" r:id="rId8"/>
    <p:sldId id="481" r:id="rId9"/>
    <p:sldId id="482" r:id="rId10"/>
    <p:sldId id="483" r:id="rId11"/>
    <p:sldId id="484" r:id="rId12"/>
    <p:sldId id="485" r:id="rId13"/>
    <p:sldId id="478" r:id="rId14"/>
    <p:sldId id="479" r:id="rId15"/>
    <p:sldId id="476" r:id="rId16"/>
    <p:sldId id="471" r:id="rId17"/>
    <p:sldId id="470" r:id="rId18"/>
    <p:sldId id="472" r:id="rId19"/>
    <p:sldId id="474" r:id="rId20"/>
    <p:sldId id="475" r:id="rId21"/>
    <p:sldId id="462" r:id="rId22"/>
    <p:sldId id="439" r:id="rId2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9B1"/>
    <a:srgbClr val="254061"/>
    <a:srgbClr val="FFFFFF"/>
    <a:srgbClr val="067CC1"/>
    <a:srgbClr val="067CBE"/>
    <a:srgbClr val="0069B3"/>
    <a:srgbClr val="BF9000"/>
    <a:srgbClr val="7AB2FC"/>
    <a:srgbClr val="8EB4E3"/>
    <a:srgbClr val="004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77400" autoAdjust="0"/>
  </p:normalViewPr>
  <p:slideViewPr>
    <p:cSldViewPr>
      <p:cViewPr>
        <p:scale>
          <a:sx n="55" d="100"/>
          <a:sy n="55" d="100"/>
        </p:scale>
        <p:origin x="2213" y="605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39BF4-1A4A-41CC-B67F-579D2B9B80FB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51F2-D560-403E-B8B7-61792D28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21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4C3B-352E-4A47-87FB-9964F3947AA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FE2A1-0F62-4E49-A098-64EC91BA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97819"/>
            <a:ext cx="7772400" cy="1102519"/>
          </a:xfrm>
        </p:spPr>
        <p:txBody>
          <a:bodyPr>
            <a:normAutofit/>
          </a:bodyPr>
          <a:lstStyle>
            <a:lvl1pPr algn="l"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14650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102" y="4973897"/>
            <a:ext cx="9144000" cy="1721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924800" y="438150"/>
            <a:ext cx="121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96008"/>
            <a:ext cx="5943601" cy="483895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169B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1"/>
            <a:ext cx="8686800" cy="609600"/>
          </a:xfrm>
        </p:spPr>
        <p:txBody>
          <a:bodyPr/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990405"/>
            <a:ext cx="9144000" cy="17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>
            <a:solidFill>
              <a:srgbClr val="00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/>
          <p:cNvSpPr txBox="1">
            <a:spLocks/>
          </p:cNvSpPr>
          <p:nvPr userDrawn="1"/>
        </p:nvSpPr>
        <p:spPr>
          <a:xfrm>
            <a:off x="8763000" y="48863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4811D-B4B2-4B1C-93B6-FEAC140DC2A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228600" y="1495078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228600" y="22472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234998" y="29810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0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7919"/>
            <a:ext cx="9144000" cy="5162550"/>
          </a:xfrm>
          <a:prstGeom prst="rect">
            <a:avLst/>
          </a:prstGeom>
          <a:solidFill>
            <a:srgbClr val="016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171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2056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286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5629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FF8700"/>
              </a:buClr>
              <a:buChar char="»"/>
            </a:pPr>
            <a:r>
              <a:rPr lang="en-US"/>
              <a:t>Click to edit Master text styles</a:t>
            </a:r>
          </a:p>
          <a:p>
            <a:pPr lvl="1">
              <a:buClr>
                <a:srgbClr val="FF8700"/>
              </a:buClr>
              <a:buChar char="›"/>
            </a:pPr>
            <a:r>
              <a:rPr lang="en-US"/>
              <a:t>Second level</a:t>
            </a:r>
          </a:p>
          <a:p>
            <a:pPr lvl="2">
              <a:buClr>
                <a:srgbClr val="FF8700"/>
              </a:buClr>
              <a:buChar char="-"/>
            </a:pPr>
            <a:r>
              <a:rPr lang="en-US"/>
              <a:t>Third level</a:t>
            </a:r>
          </a:p>
          <a:p>
            <a:pPr lvl="3">
              <a:buClr>
                <a:srgbClr val="FF8700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lvl="4">
              <a:buClr>
                <a:srgbClr val="FF8700"/>
              </a:buClr>
              <a:buChar char="•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BBF3-7276-4F26-96DA-DA182CB63070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7ECF-13E4-4659-A386-8E677F394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4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0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09DC5-BA84-439F-9AD3-D2A0FED603EF}"/>
              </a:ext>
            </a:extLst>
          </p:cNvPr>
          <p:cNvSpPr/>
          <p:nvPr/>
        </p:nvSpPr>
        <p:spPr>
          <a:xfrm>
            <a:off x="6365511" y="3103477"/>
            <a:ext cx="3352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Guru S. Anand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gurusanand@gmail.com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FD9D87-8A7D-41D1-9EE8-653E54CFEDC7}"/>
              </a:ext>
            </a:extLst>
          </p:cNvPr>
          <p:cNvSpPr txBox="1">
            <a:spLocks/>
          </p:cNvSpPr>
          <p:nvPr/>
        </p:nvSpPr>
        <p:spPr>
          <a:xfrm>
            <a:off x="2057400" y="1538328"/>
            <a:ext cx="5943601" cy="48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169B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2200" dirty="0" err="1"/>
              <a:t>Uipath</a:t>
            </a:r>
            <a:endParaRPr lang="en-IN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F35175-9787-45F4-92F8-8C5D666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89" y="0"/>
            <a:ext cx="4183505" cy="15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83490"/>
      </p:ext>
    </p:extLst>
  </p:cSld>
  <p:clrMapOvr>
    <a:masterClrMapping/>
  </p:clrMapOvr>
  <p:transition spd="med" advTm="3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18648-54C4-4FFA-8D32-B2DE1D610090}"/>
              </a:ext>
            </a:extLst>
          </p:cNvPr>
          <p:cNvSpPr/>
          <p:nvPr/>
        </p:nvSpPr>
        <p:spPr>
          <a:xfrm>
            <a:off x="457200" y="86359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SG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46442-FFF8-4496-B9C5-E3D3A5A01EA7}"/>
              </a:ext>
            </a:extLst>
          </p:cNvPr>
          <p:cNvSpPr/>
          <p:nvPr/>
        </p:nvSpPr>
        <p:spPr>
          <a:xfrm>
            <a:off x="2286000" y="127908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SG" b="1" dirty="0">
                <a:solidFill>
                  <a:srgbClr val="000000"/>
                </a:solidFill>
                <a:latin typeface="Verdana" panose="020B0604030504040204" pitchFamily="34" charset="0"/>
              </a:rPr>
              <a:t>Date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 data type contains date values, time values, or date and time values. The default value of Date is 0:00:00 (midnight) on January 1, 0001. The equivalent .NET data type is </a:t>
            </a:r>
            <a:r>
              <a:rPr lang="en-SG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System.DateTime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SG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DateTime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 structure represents an instant in time, typically expressed as a date and time of day</a:t>
            </a:r>
            <a:endParaRPr lang="en-SG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8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18648-54C4-4FFA-8D32-B2DE1D610090}"/>
              </a:ext>
            </a:extLst>
          </p:cNvPr>
          <p:cNvSpPr/>
          <p:nvPr/>
        </p:nvSpPr>
        <p:spPr>
          <a:xfrm>
            <a:off x="457200" y="86359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SG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7AFFF2-A64A-4894-99C1-BF9616FE1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48256"/>
            <a:ext cx="6400800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array stores a fixed-size sequential collection of elements of the same type. An array is used to store a collection of data, but it is often more useful to think of an array as a collection of variables of the same type.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arrays consist of contiguous memory locations. The lowest address corresponds to the first element and the highest address to the last element.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Arrays in VB.Net">
            <a:extLst>
              <a:ext uri="{FF2B5EF4-FFF2-40B4-BE49-F238E27FC236}">
                <a16:creationId xmlns:a16="http://schemas.microsoft.com/office/drawing/2014/main" id="{63873A9F-5218-41CC-BF5A-566640C3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724150"/>
            <a:ext cx="4000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18648-54C4-4FFA-8D32-B2DE1D610090}"/>
              </a:ext>
            </a:extLst>
          </p:cNvPr>
          <p:cNvSpPr/>
          <p:nvPr/>
        </p:nvSpPr>
        <p:spPr>
          <a:xfrm>
            <a:off x="457200" y="86359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SG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6B9DC-2134-4B12-9921-535420F93C66}"/>
              </a:ext>
            </a:extLst>
          </p:cNvPr>
          <p:cNvSpPr/>
          <p:nvPr/>
        </p:nvSpPr>
        <p:spPr>
          <a:xfrm>
            <a:off x="762000" y="1232789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A procedure is a group of statements that together perform a task when called. After the procedure is executed, the control returns to the statement calling the procedure.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67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6E81AD-0A9C-4FB1-92C8-4A051B355EF5}"/>
              </a:ext>
            </a:extLst>
          </p:cNvPr>
          <p:cNvSpPr/>
          <p:nvPr/>
        </p:nvSpPr>
        <p:spPr>
          <a:xfrm>
            <a:off x="1371599" y="1002089"/>
            <a:ext cx="66294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000000"/>
                </a:solidFill>
                <a:latin typeface="Verdana" panose="020B0604030504040204" pitchFamily="34" charset="0"/>
              </a:rPr>
              <a:t>Object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 - Objects have states and 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</a:rPr>
              <a:t>behaviors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. Example: A dog has states - 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</a:rPr>
              <a:t>color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, name, breed as well as 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</a:rPr>
              <a:t>behaviors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 - wagging, barking, eating, etc. An object is an instance of a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000000"/>
                </a:solidFill>
                <a:latin typeface="Verdana" panose="020B0604030504040204" pitchFamily="34" charset="0"/>
              </a:rPr>
              <a:t>Class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 - A class can be defined as a template/blueprint that describes the 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</a:rPr>
              <a:t>behaviors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/states that objects of its type support.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000000"/>
                </a:solidFill>
                <a:latin typeface="Verdana" panose="020B0604030504040204" pitchFamily="34" charset="0"/>
              </a:rPr>
              <a:t>Methods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 - A method is basically a </a:t>
            </a: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</a:rPr>
              <a:t>behavior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. A class can contain many methods. It is in methods where the logics are written, data is manipulated and all the actions are executed.</a:t>
            </a:r>
            <a:endParaRPr lang="en-SG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0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E28F97-83E9-4F4A-A052-2A9F58864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78704"/>
              </p:ext>
            </p:extLst>
          </p:nvPr>
        </p:nvGraphicFramePr>
        <p:xfrm>
          <a:off x="457200" y="666750"/>
          <a:ext cx="8229601" cy="3849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8487">
                  <a:extLst>
                    <a:ext uri="{9D8B030D-6E8A-4147-A177-3AD203B41FA5}">
                      <a16:colId xmlns:a16="http://schemas.microsoft.com/office/drawing/2014/main" val="3104490645"/>
                    </a:ext>
                  </a:extLst>
                </a:gridCol>
                <a:gridCol w="1612627">
                  <a:extLst>
                    <a:ext uri="{9D8B030D-6E8A-4147-A177-3AD203B41FA5}">
                      <a16:colId xmlns:a16="http://schemas.microsoft.com/office/drawing/2014/main" val="2784016248"/>
                    </a:ext>
                  </a:extLst>
                </a:gridCol>
                <a:gridCol w="3308487">
                  <a:extLst>
                    <a:ext uri="{9D8B030D-6E8A-4147-A177-3AD203B41FA5}">
                      <a16:colId xmlns:a16="http://schemas.microsoft.com/office/drawing/2014/main" val="1690953953"/>
                    </a:ext>
                  </a:extLst>
                </a:gridCol>
              </a:tblGrid>
              <a:tr h="267979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Data Type</a:t>
                      </a:r>
                      <a:endParaRPr lang="en-SG" sz="5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Storage Allocation</a:t>
                      </a:r>
                      <a:endParaRPr lang="en-SG" sz="5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Value Range</a:t>
                      </a:r>
                      <a:endParaRPr lang="en-SG" sz="5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1749746979"/>
                  </a:ext>
                </a:extLst>
              </a:tr>
              <a:tr h="180370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Boolean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Depends on implementing platform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True or False</a:t>
                      </a:r>
                      <a:endParaRPr lang="en-SG" sz="5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3323662522"/>
                  </a:ext>
                </a:extLst>
              </a:tr>
              <a:tr h="128836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Byte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1 byte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0 through 255 (unsigned)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3357708706"/>
                  </a:ext>
                </a:extLst>
              </a:tr>
              <a:tr h="128836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Char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2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0 through 65535 (unsigned)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2768544784"/>
                  </a:ext>
                </a:extLst>
              </a:tr>
              <a:tr h="180370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Date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8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0:00:00 (midnight) on January 1, 0001 through 11:59:59 PM on December 31, 9999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2196593070"/>
                  </a:ext>
                </a:extLst>
              </a:tr>
              <a:tr h="417428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Decimal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16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0 through +/-79,228,162,514,264,337,593,543,950,335 (+/-7.9...E+28) with no decimal point; 0 through +/-7.9228162514264337593543950335 with 28 places to the right of the decimal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2496725477"/>
                  </a:ext>
                </a:extLst>
              </a:tr>
              <a:tr h="175217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Double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8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SG" sz="500" u="none" strike="noStrike">
                          <a:effectLst/>
                        </a:rPr>
                        <a:t>-1.79769313486231570E+308 through -4.94065645841246544E-324, for negative values</a:t>
                      </a:r>
                      <a:endParaRPr lang="en-SG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 anchor="ctr"/>
                </a:tc>
                <a:extLst>
                  <a:ext uri="{0D108BD9-81ED-4DB2-BD59-A6C34878D82A}">
                    <a16:rowId xmlns:a16="http://schemas.microsoft.com/office/drawing/2014/main" val="2993955694"/>
                  </a:ext>
                </a:extLst>
              </a:tr>
              <a:tr h="12883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SG" sz="500" u="none" strike="noStrike">
                          <a:effectLst/>
                        </a:rPr>
                        <a:t> </a:t>
                      </a:r>
                      <a:endParaRPr lang="en-SG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 anchor="ctr"/>
                </a:tc>
                <a:extLst>
                  <a:ext uri="{0D108BD9-81ED-4DB2-BD59-A6C34878D82A}">
                    <a16:rowId xmlns:a16="http://schemas.microsoft.com/office/drawing/2014/main" val="2643721230"/>
                  </a:ext>
                </a:extLst>
              </a:tr>
              <a:tr h="283439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Integer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4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-2,147,483,648 through 2,147,483,647 (signed)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2299624315"/>
                  </a:ext>
                </a:extLst>
              </a:tr>
              <a:tr h="170063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Long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8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-9,223,372,036,854,775,808 through 9,223,372,036,854,775,807(signed)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819953335"/>
                  </a:ext>
                </a:extLst>
              </a:tr>
              <a:tr h="170063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Object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SG" sz="500" u="none" strike="noStrike">
                          <a:effectLst/>
                        </a:rPr>
                        <a:t>4 bytes on 32-bit platform</a:t>
                      </a:r>
                      <a:endParaRPr lang="en-SG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Any type can be stored in a variable of type Object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871447876"/>
                  </a:ext>
                </a:extLst>
              </a:tr>
              <a:tr h="1700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SG" sz="500" u="none" strike="noStrike">
                          <a:effectLst/>
                        </a:rPr>
                        <a:t>8 bytes on 64-bit platform</a:t>
                      </a:r>
                      <a:endParaRPr lang="en-SG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74925"/>
                  </a:ext>
                </a:extLst>
              </a:tr>
              <a:tr h="128836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SByte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1 byte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-128 through 127 (signed)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3888319823"/>
                  </a:ext>
                </a:extLst>
              </a:tr>
              <a:tr h="128836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Short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2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 dirty="0">
                          <a:effectLst/>
                        </a:rPr>
                        <a:t>-32,768 through 32,767 (signed)</a:t>
                      </a:r>
                      <a:endParaRPr lang="en-SG" sz="5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4001874120"/>
                  </a:ext>
                </a:extLst>
              </a:tr>
              <a:tr h="170063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Single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4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SG" sz="500" u="none" strike="noStrike">
                          <a:effectLst/>
                        </a:rPr>
                        <a:t>-3.4028235E+38 through -1.401298E-45 for negative values;</a:t>
                      </a:r>
                      <a:endParaRPr lang="en-SG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 anchor="ctr"/>
                </a:tc>
                <a:extLst>
                  <a:ext uri="{0D108BD9-81ED-4DB2-BD59-A6C34878D82A}">
                    <a16:rowId xmlns:a16="http://schemas.microsoft.com/office/drawing/2014/main" val="2119455116"/>
                  </a:ext>
                </a:extLst>
              </a:tr>
              <a:tr h="1700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SG" sz="500" u="none" strike="noStrike">
                          <a:effectLst/>
                        </a:rPr>
                        <a:t>1.401298E-45 through 3.4028235E+38 for positive values</a:t>
                      </a:r>
                      <a:endParaRPr lang="en-SG" sz="5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 anchor="ctr"/>
                </a:tc>
                <a:extLst>
                  <a:ext uri="{0D108BD9-81ED-4DB2-BD59-A6C34878D82A}">
                    <a16:rowId xmlns:a16="http://schemas.microsoft.com/office/drawing/2014/main" val="1070733014"/>
                  </a:ext>
                </a:extLst>
              </a:tr>
              <a:tr h="170063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String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Depends on implementing platform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0 to approximately 2 billion Unicode characters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3785988623"/>
                  </a:ext>
                </a:extLst>
              </a:tr>
              <a:tr h="128836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UInteger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4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0 through 4,294,967,295 (unsigned)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237662460"/>
                  </a:ext>
                </a:extLst>
              </a:tr>
              <a:tr h="170063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ULong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8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0 through 18,446,744,073,709,551,615 (unsigned)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3321311923"/>
                  </a:ext>
                </a:extLst>
              </a:tr>
              <a:tr h="252519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User-Defined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Depends on implementing platform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Each member of the structure has a range determined by its data type and independent of the ranges of the other members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1048453396"/>
                  </a:ext>
                </a:extLst>
              </a:tr>
              <a:tr h="128836"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UShort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>
                          <a:effectLst/>
                        </a:rPr>
                        <a:t>2 bytes</a:t>
                      </a:r>
                      <a:endParaRPr lang="en-SG" sz="5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500" u="none" strike="noStrike" dirty="0">
                          <a:effectLst/>
                        </a:rPr>
                        <a:t>0 through 65,535 (unsigned)</a:t>
                      </a:r>
                      <a:endParaRPr lang="en-SG" sz="5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44" marR="4544" marT="4544" marB="0"/>
                </a:tc>
                <a:extLst>
                  <a:ext uri="{0D108BD9-81ED-4DB2-BD59-A6C34878D82A}">
                    <a16:rowId xmlns:a16="http://schemas.microsoft.com/office/drawing/2014/main" val="390874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A5B90-F3CD-4797-B102-A07FAA33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757221"/>
            <a:ext cx="8001000" cy="37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6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B5DBD-9512-4A94-A6EC-E516B840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71127"/>
            <a:ext cx="7391400" cy="37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D3D49-FD0D-4128-89A2-640A9B949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91023"/>
            <a:ext cx="6553200" cy="33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A6109-5B17-4C4A-806A-22CFCAF8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571"/>
            <a:ext cx="9144000" cy="44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5E6A0-AB87-47C7-A72D-08B492F5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53786"/>
            <a:ext cx="6172200" cy="31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7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Good Luck and Best Wishes!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411DA-FE95-47AD-877A-70D6ACAA896E}"/>
              </a:ext>
            </a:extLst>
          </p:cNvPr>
          <p:cNvSpPr/>
          <p:nvPr/>
        </p:nvSpPr>
        <p:spPr>
          <a:xfrm>
            <a:off x="685800" y="100209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/>
              <a:t>If you work on really difficult things you are better off because you are not having any competition. Be proud as others are not working on that difficult problem.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/>
              <a:t>Even if you fail, you’ll end up doing something great in the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/>
              <a:t>In this world it is important to be well rounded, try different things, take  risk and encourage other colleagues, division to innovate.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        I</a:t>
            </a:r>
            <a:r>
              <a:rPr lang="en-SG" b="1" dirty="0"/>
              <a:t>  wish the team - Good Luck for the journey!</a:t>
            </a:r>
          </a:p>
        </p:txBody>
      </p:sp>
    </p:spTree>
    <p:extLst>
      <p:ext uri="{BB962C8B-B14F-4D97-AF65-F5344CB8AC3E}">
        <p14:creationId xmlns:p14="http://schemas.microsoft.com/office/powerpoint/2010/main" val="409665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5E6A0-AB87-47C7-A72D-08B492F5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53786"/>
            <a:ext cx="6172200" cy="31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4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411DA-FE95-47AD-877A-70D6ACAA896E}"/>
              </a:ext>
            </a:extLst>
          </p:cNvPr>
          <p:cNvSpPr/>
          <p:nvPr/>
        </p:nvSpPr>
        <p:spPr>
          <a:xfrm>
            <a:off x="3276600" y="241935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598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	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6DCC-6D37-41A6-B779-246B9CDE8678}"/>
              </a:ext>
            </a:extLst>
          </p:cNvPr>
          <p:cNvSpPr/>
          <p:nvPr/>
        </p:nvSpPr>
        <p:spPr>
          <a:xfrm>
            <a:off x="228599" y="9715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Desktop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Client Server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Web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3943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	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6DCC-6D37-41A6-B779-246B9CDE8678}"/>
              </a:ext>
            </a:extLst>
          </p:cNvPr>
          <p:cNvSpPr/>
          <p:nvPr/>
        </p:nvSpPr>
        <p:spPr>
          <a:xfrm>
            <a:off x="228599" y="9715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Desktop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Client Server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Web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8881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0C742-3203-4798-8D89-9A73325FD545}"/>
              </a:ext>
            </a:extLst>
          </p:cNvPr>
          <p:cNvSpPr/>
          <p:nvPr/>
        </p:nvSpPr>
        <p:spPr>
          <a:xfrm>
            <a:off x="228599" y="9715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We need a place to store some information . To store the data, so that the data could be used for the entire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59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03208-1148-4764-9FD7-911EB4C2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4950"/>
            <a:ext cx="5133975" cy="2562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983C1A-900B-4A73-80F1-E6EB0DA3FA24}"/>
              </a:ext>
            </a:extLst>
          </p:cNvPr>
          <p:cNvSpPr/>
          <p:nvPr/>
        </p:nvSpPr>
        <p:spPr>
          <a:xfrm>
            <a:off x="990600" y="40051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A variable is nothing but a name given to a storage area that our programs can manipulate.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995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26619-0B90-417C-A2F0-72337239C066}"/>
              </a:ext>
            </a:extLst>
          </p:cNvPr>
          <p:cNvSpPr/>
          <p:nvPr/>
        </p:nvSpPr>
        <p:spPr>
          <a:xfrm>
            <a:off x="2286000" y="14175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Function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Sub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Operator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Get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SG" dirty="0" err="1">
                <a:solidFill>
                  <a:srgbClr val="000000"/>
                </a:solidFill>
                <a:latin typeface="Verdana" panose="020B0604030504040204" pitchFamily="34" charset="0"/>
              </a:rPr>
              <a:t>RaiseError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en-SG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0823A-DEA2-4460-8923-5BE78B758E78}"/>
              </a:ext>
            </a:extLst>
          </p:cNvPr>
          <p:cNvSpPr/>
          <p:nvPr/>
        </p:nvSpPr>
        <p:spPr>
          <a:xfrm>
            <a:off x="1752600" y="33337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SG" b="1" dirty="0">
                <a:solidFill>
                  <a:srgbClr val="000000"/>
                </a:solidFill>
                <a:latin typeface="Verdana" panose="020B0604030504040204" pitchFamily="34" charset="0"/>
              </a:rPr>
              <a:t>constants</a:t>
            </a:r>
            <a:r>
              <a:rPr lang="en-SG" dirty="0">
                <a:solidFill>
                  <a:srgbClr val="000000"/>
                </a:solidFill>
                <a:latin typeface="Verdana" panose="020B0604030504040204" pitchFamily="34" charset="0"/>
              </a:rPr>
              <a:t> refer to fixed values that the program may not alter during its execution. These fixed values are also called literals.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41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26619-0B90-417C-A2F0-72337239C066}"/>
              </a:ext>
            </a:extLst>
          </p:cNvPr>
          <p:cNvSpPr/>
          <p:nvPr/>
        </p:nvSpPr>
        <p:spPr>
          <a:xfrm>
            <a:off x="685800" y="819150"/>
            <a:ext cx="6172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modifiers are keywords added with any programming element to give some especial emphasis on how the programming element will behave or will be accessed in the program.</a:t>
            </a:r>
          </a:p>
          <a:p>
            <a:r>
              <a:rPr lang="en-SG" dirty="0"/>
              <a:t>For example, the access modifiers: Public, Private, Protected, Friend, Protected Friend, etc., indicate the access level of a programming element like a variable, constant, enumeration or a class.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SG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6CEA0D-1425-4770-B6A6-6565A4CA9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05184"/>
              </p:ext>
            </p:extLst>
          </p:nvPr>
        </p:nvGraphicFramePr>
        <p:xfrm>
          <a:off x="838200" y="3028950"/>
          <a:ext cx="7924800" cy="91440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145414998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85113614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en-SG" sz="1200">
                          <a:effectLst/>
                        </a:rPr>
                        <a:t>Private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200" dirty="0">
                          <a:effectLst/>
                        </a:rPr>
                        <a:t>Specifies that one or more declared programming elements are accessible only from within their declaration context, including from within any contained types.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1128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CB9058-5F57-4769-A6E2-71E6D3C72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98627"/>
              </p:ext>
            </p:extLst>
          </p:nvPr>
        </p:nvGraphicFramePr>
        <p:xfrm>
          <a:off x="838200" y="3918999"/>
          <a:ext cx="7924800" cy="48768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62917474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632303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SG" sz="1200">
                          <a:effectLst/>
                        </a:rPr>
                        <a:t>Public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200" dirty="0">
                          <a:effectLst/>
                        </a:rPr>
                        <a:t>Specifies that one or more declared programming elements have no access restrictions.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4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and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18648-54C4-4FFA-8D32-B2DE1D610090}"/>
              </a:ext>
            </a:extLst>
          </p:cNvPr>
          <p:cNvSpPr/>
          <p:nvPr/>
        </p:nvSpPr>
        <p:spPr>
          <a:xfrm>
            <a:off x="457200" y="86359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dirty="0"/>
              <a:t>Properties and Methods </a:t>
            </a:r>
            <a:endParaRPr lang="en-SG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7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12390</TotalTime>
  <Words>874</Words>
  <Application>Microsoft Office PowerPoint</Application>
  <PresentationFormat>On-screen Show (16:9)</PresentationFormat>
  <Paragraphs>143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Office Theme</vt:lpstr>
      <vt:lpstr>PowerPoint Presentation</vt:lpstr>
      <vt:lpstr>Good Luck and Best Wishes!</vt:lpstr>
      <vt:lpstr>Applications </vt:lpstr>
      <vt:lpstr>Applications </vt:lpstr>
      <vt:lpstr>Variables</vt:lpstr>
      <vt:lpstr>Questions?</vt:lpstr>
      <vt:lpstr>Questions?</vt:lpstr>
      <vt:lpstr>Questions?</vt:lpstr>
      <vt:lpstr>Properties and Methods</vt:lpstr>
      <vt:lpstr>Date</vt:lpstr>
      <vt:lpstr>Array</vt:lpstr>
      <vt:lpstr>Array</vt:lpstr>
      <vt:lpstr>Questions?</vt:lpstr>
      <vt:lpstr>Questions?</vt:lpstr>
      <vt:lpstr>Questions?</vt:lpstr>
      <vt:lpstr>Questions?</vt:lpstr>
      <vt:lpstr>Questions?</vt:lpstr>
      <vt:lpstr>Questions?</vt:lpstr>
      <vt:lpstr>Questions?</vt:lpstr>
      <vt:lpstr>Questions?</vt:lpstr>
      <vt:lpstr> </vt:lpstr>
      <vt:lpstr>Questions?</vt:lpstr>
    </vt:vector>
  </TitlesOfParts>
  <Company>Guru S Anand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Overview</dc:title>
  <dc:creator>vadusumalli@enhops.com</dc:creator>
  <cp:lastModifiedBy>Asus</cp:lastModifiedBy>
  <cp:revision>1125</cp:revision>
  <cp:lastPrinted>2016-01-06T10:40:48Z</cp:lastPrinted>
  <dcterms:created xsi:type="dcterms:W3CDTF">2015-02-24T05:02:32Z</dcterms:created>
  <dcterms:modified xsi:type="dcterms:W3CDTF">2018-08-13T22:23:47Z</dcterms:modified>
</cp:coreProperties>
</file>