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72" r:id="rId4"/>
    <p:sldId id="273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686" autoAdjust="0"/>
  </p:normalViewPr>
  <p:slideViewPr>
    <p:cSldViewPr snapToGrid="0">
      <p:cViewPr varScale="1">
        <p:scale>
          <a:sx n="73" d="100"/>
          <a:sy n="73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6FFCC-D057-41DE-95F3-ACDD723906EA}" type="datetimeFigureOut">
              <a:rPr lang="en-SG" smtClean="0"/>
              <a:t>5/12/2018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9E4D-8100-4051-B484-140F0BBBF9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186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https://twitter.com/PetiotEric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E9E4D-8100-4051-B484-140F0BBBF90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218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https://twitter.com/PetiotEric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E9E4D-8100-4051-B484-140F0BBBF90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6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https://twitter.com/PetiotEric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E9E4D-8100-4051-B484-140F0BBBF90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07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http://www.oracle.com/us/corporate/analystreports/esg-getting-real-bigdata-2228170.pdf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E9E4D-8100-4051-B484-140F0BBBF90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2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734C-92A2-47B5-881E-38BFE6329201}" type="datetimeFigureOut">
              <a:rPr lang="en-SG" smtClean="0"/>
              <a:t>5/12/2018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6A6-8FE6-45EE-AA81-48C159A2D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674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734C-92A2-47B5-881E-38BFE6329201}" type="datetimeFigureOut">
              <a:rPr lang="en-SG" smtClean="0"/>
              <a:t>5/12/2018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6A6-8FE6-45EE-AA81-48C159A2D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96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734C-92A2-47B5-881E-38BFE6329201}" type="datetimeFigureOut">
              <a:rPr lang="en-SG" smtClean="0"/>
              <a:t>5/12/2018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6A6-8FE6-45EE-AA81-48C159A2D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415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734C-92A2-47B5-881E-38BFE6329201}" type="datetimeFigureOut">
              <a:rPr lang="en-SG" smtClean="0"/>
              <a:t>5/12/2018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6A6-8FE6-45EE-AA81-48C159A2D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443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734C-92A2-47B5-881E-38BFE6329201}" type="datetimeFigureOut">
              <a:rPr lang="en-SG" smtClean="0"/>
              <a:t>5/12/2018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6A6-8FE6-45EE-AA81-48C159A2D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45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734C-92A2-47B5-881E-38BFE6329201}" type="datetimeFigureOut">
              <a:rPr lang="en-SG" smtClean="0"/>
              <a:t>5/12/2018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6A6-8FE6-45EE-AA81-48C159A2D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075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734C-92A2-47B5-881E-38BFE6329201}" type="datetimeFigureOut">
              <a:rPr lang="en-SG" smtClean="0"/>
              <a:t>5/12/2018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6A6-8FE6-45EE-AA81-48C159A2D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5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734C-92A2-47B5-881E-38BFE6329201}" type="datetimeFigureOut">
              <a:rPr lang="en-SG" smtClean="0"/>
              <a:t>5/12/2018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6A6-8FE6-45EE-AA81-48C159A2D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903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734C-92A2-47B5-881E-38BFE6329201}" type="datetimeFigureOut">
              <a:rPr lang="en-SG" smtClean="0"/>
              <a:t>5/12/2018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6A6-8FE6-45EE-AA81-48C159A2D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80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734C-92A2-47B5-881E-38BFE6329201}" type="datetimeFigureOut">
              <a:rPr lang="en-SG" smtClean="0"/>
              <a:t>5/12/2018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6A6-8FE6-45EE-AA81-48C159A2D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95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734C-92A2-47B5-881E-38BFE6329201}" type="datetimeFigureOut">
              <a:rPr lang="en-SG" smtClean="0"/>
              <a:t>5/12/2018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6A6-8FE6-45EE-AA81-48C159A2D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38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E734C-92A2-47B5-881E-38BFE6329201}" type="datetimeFigureOut">
              <a:rPr lang="en-SG" smtClean="0"/>
              <a:t>5/12/2018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96A6-8FE6-45EE-AA81-48C159A2D1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856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Innovation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250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3ECF1A-411F-4122-9948-CE4AED57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874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Centric Organization</a:t>
            </a:r>
            <a:br>
              <a:rPr lang="en-US" dirty="0"/>
            </a:b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5236C-93AA-4044-9B32-6C7F2182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67" y="1132161"/>
            <a:ext cx="63912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6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3ECF1A-411F-4122-9948-CE4AED57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874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Centric Organization</a:t>
            </a:r>
            <a:br>
              <a:rPr lang="en-US" dirty="0"/>
            </a:b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22A494-9601-413A-AC88-12E29A69125C}"/>
              </a:ext>
            </a:extLst>
          </p:cNvPr>
          <p:cNvSpPr/>
          <p:nvPr/>
        </p:nvSpPr>
        <p:spPr>
          <a:xfrm>
            <a:off x="588578" y="491463"/>
            <a:ext cx="1106739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/>
              <a:t>In order to make such a comparison, we will need a model project, and here are the assumptions for our theoretical medium-size, enterprise-class big data project:</a:t>
            </a:r>
          </a:p>
          <a:p>
            <a:r>
              <a:rPr lang="en-SG" sz="1400" dirty="0"/>
              <a:t>  Users: 200 end-users: 150 business end-users, 50 data scientist/analysts.  Analytics Consumption: 1/3rd ad-hoc, 1/3rd daily, 1/3rd monthly. </a:t>
            </a:r>
          </a:p>
          <a:p>
            <a:r>
              <a:rPr lang="en-SG" sz="1400" dirty="0"/>
              <a:t> Servers: Enterprise grade with newer chipsets, backup power supply, high storage density (to ensure, for example, that Hadoop doesn't become storage-bound), plenty of cores to support parallelization with more cores in the name node, plenty of memory to handle complex queries, and columnar-based analytics.</a:t>
            </a:r>
          </a:p>
          <a:p>
            <a:r>
              <a:rPr lang="en-SG" sz="1400" dirty="0"/>
              <a:t>  Storage: Total raw data capacity of 864 TB, in a balanced mix of refreshes (i.e., monthly, weekly, daily, </a:t>
            </a:r>
            <a:r>
              <a:rPr lang="en-SG" sz="1400" dirty="0" err="1"/>
              <a:t>realtime</a:t>
            </a:r>
            <a:r>
              <a:rPr lang="en-SG" sz="1400" dirty="0"/>
              <a:t>); note that in the example in Table 1, the math suggests more terabytes (18 nodes * 48 TB/node = 864 TB), but one has to account for replication (3x replication in pure Hadoop for example), peaks, compression, and </a:t>
            </a:r>
            <a:r>
              <a:rPr lang="en-SG" sz="1400" dirty="0" err="1"/>
              <a:t>sharding</a:t>
            </a:r>
            <a:r>
              <a:rPr lang="en-SG" sz="1400" dirty="0"/>
              <a:t>. We will use a usability rate of 30%, which in this case, rounded up, yields about 260 terabytes. </a:t>
            </a:r>
          </a:p>
          <a:p>
            <a:r>
              <a:rPr lang="en-SG" sz="1400" dirty="0"/>
              <a:t> Network: Dedicated and particularly fast bandwidth, with multiple switches to deal with contention; given the amount of replication and data movement associated with, for example MapReduce, a big data infrastructure needs to ensure it doesn't become network-bound. </a:t>
            </a:r>
          </a:p>
          <a:p>
            <a:r>
              <a:rPr lang="en-SG" sz="1400" dirty="0"/>
              <a:t> Queries: A set that spans from simple select statements to complex joins.  Integration and Information Management: Five new points of integration/transformation; in the process of design, additional data sources will be added in addition to, for example, a data warehouse. Those sources will require integration/transformation and information management work, and related licenses and hardware. </a:t>
            </a:r>
          </a:p>
          <a:p>
            <a:r>
              <a:rPr lang="en-SG" sz="1400" dirty="0"/>
              <a:t> Project Time: Six months total running, which includes one month for architecture, design, procurement; one month for hardware/network configuration/implementation; two months for various development elements, MapReduce queries (assuming the use of Hive), statistics, user experience, integration, training, etc.; one month for final integrated/system testing and go live; one month for slack and over-runs. </a:t>
            </a:r>
          </a:p>
          <a:p>
            <a:r>
              <a:rPr lang="en-SG" sz="1400" dirty="0"/>
              <a:t>For a full listing of all the resulting elements of cost associated with the theoretical project, see Appendix, Table 5. </a:t>
            </a:r>
          </a:p>
          <a:p>
            <a:r>
              <a:rPr lang="en-SG" sz="1400" dirty="0"/>
              <a:t>Specific Costs for Build versus Buy Comparison </a:t>
            </a:r>
          </a:p>
        </p:txBody>
      </p:sp>
    </p:spTree>
    <p:extLst>
      <p:ext uri="{BB962C8B-B14F-4D97-AF65-F5344CB8AC3E}">
        <p14:creationId xmlns:p14="http://schemas.microsoft.com/office/powerpoint/2010/main" val="166637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3ECF1A-411F-4122-9948-CE4AED57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874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Centric Organization</a:t>
            </a:r>
            <a:br>
              <a:rPr lang="en-US" dirty="0"/>
            </a:b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8E82D-1087-4473-BA0F-FCD6AF3D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2114550"/>
            <a:ext cx="6572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8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3ECF1A-411F-4122-9948-CE4AED57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8740"/>
          </a:xfrm>
        </p:spPr>
        <p:txBody>
          <a:bodyPr>
            <a:noAutofit/>
          </a:bodyPr>
          <a:lstStyle/>
          <a:p>
            <a:r>
              <a:rPr lang="en-SG" sz="1800" dirty="0"/>
              <a:t>A Model for Hadoop Big Data Infrastructure Cost Analysis: Build Versus Buy </a:t>
            </a:r>
            <a:br>
              <a:rPr lang="en-US" sz="1800" dirty="0"/>
            </a:br>
            <a:endParaRPr lang="en-SG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EB8FC0-6712-4013-82DA-37686D49A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1200150"/>
            <a:ext cx="66484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2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502</Words>
  <Application>Microsoft Office PowerPoint</Application>
  <PresentationFormat>Widescreen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Innovation</vt:lpstr>
      <vt:lpstr>Customer Centric Organization </vt:lpstr>
      <vt:lpstr>Customer Centric Organization </vt:lpstr>
      <vt:lpstr>Customer Centric Organization </vt:lpstr>
      <vt:lpstr>A Model for Hadoop Big Data Infrastructure Cost Analysis: Build Versus Buy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Finance</dc:title>
  <dc:creator>Swapna GOTTIPATI</dc:creator>
  <cp:lastModifiedBy>Asus</cp:lastModifiedBy>
  <cp:revision>48</cp:revision>
  <dcterms:created xsi:type="dcterms:W3CDTF">2018-02-01T01:11:42Z</dcterms:created>
  <dcterms:modified xsi:type="dcterms:W3CDTF">2018-12-05T12:18:18Z</dcterms:modified>
</cp:coreProperties>
</file>