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72" r:id="rId3"/>
    <p:sldId id="263" r:id="rId4"/>
    <p:sldId id="258" r:id="rId5"/>
    <p:sldId id="312" r:id="rId6"/>
    <p:sldId id="278" r:id="rId7"/>
    <p:sldId id="295" r:id="rId8"/>
    <p:sldId id="292" r:id="rId9"/>
    <p:sldId id="279" r:id="rId10"/>
    <p:sldId id="291" r:id="rId11"/>
    <p:sldId id="293" r:id="rId12"/>
    <p:sldId id="296" r:id="rId13"/>
    <p:sldId id="286" r:id="rId14"/>
    <p:sldId id="256" r:id="rId15"/>
    <p:sldId id="304" r:id="rId16"/>
    <p:sldId id="311" r:id="rId17"/>
    <p:sldId id="313" r:id="rId18"/>
    <p:sldId id="298" r:id="rId19"/>
    <p:sldId id="284"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ru.S. Anand" initials="GA" lastIdx="1" clrIdx="0">
    <p:extLst>
      <p:ext uri="{19B8F6BF-5375-455C-9EA6-DF929625EA0E}">
        <p15:presenceInfo xmlns:p15="http://schemas.microsoft.com/office/powerpoint/2012/main" userId="7a67e88a7e8062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865" autoAdjust="0"/>
  </p:normalViewPr>
  <p:slideViewPr>
    <p:cSldViewPr>
      <p:cViewPr varScale="1">
        <p:scale>
          <a:sx n="59" d="100"/>
          <a:sy n="59" d="100"/>
        </p:scale>
        <p:origin x="854" y="53"/>
      </p:cViewPr>
      <p:guideLst>
        <p:guide orient="horz" pos="2160"/>
        <p:guide pos="3840"/>
      </p:guideLst>
    </p:cSldViewPr>
  </p:slideViewPr>
  <p:notesTextViewPr>
    <p:cViewPr>
      <p:scale>
        <a:sx n="1" d="1"/>
        <a:sy n="1" d="1"/>
      </p:scale>
      <p:origin x="0" y="0"/>
    </p:cViewPr>
  </p:notesTextViewPr>
  <p:notesViewPr>
    <p:cSldViewPr>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CEA1C-F853-4426-83D4-2F44806AD893}"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SG"/>
        </a:p>
      </dgm:t>
    </dgm:pt>
    <dgm:pt modelId="{048AC68E-8ACA-44D6-AF51-176508B89260}">
      <dgm:prSet phldrT="[Text]"/>
      <dgm:spPr/>
      <dgm:t>
        <a:bodyPr/>
        <a:lstStyle/>
        <a:p>
          <a:r>
            <a:rPr lang="en-SG" dirty="0"/>
            <a:t>Science Fiction</a:t>
          </a:r>
        </a:p>
      </dgm:t>
    </dgm:pt>
    <dgm:pt modelId="{27B67105-CC91-46D8-A5F7-4ACE872E2537}" type="parTrans" cxnId="{54ED06F5-44FF-4C63-8DD2-423BCE5FB89F}">
      <dgm:prSet/>
      <dgm:spPr/>
      <dgm:t>
        <a:bodyPr/>
        <a:lstStyle/>
        <a:p>
          <a:endParaRPr lang="en-SG"/>
        </a:p>
      </dgm:t>
    </dgm:pt>
    <dgm:pt modelId="{73684E59-D1AD-4177-9ECF-2B417F96DEFE}" type="sibTrans" cxnId="{54ED06F5-44FF-4C63-8DD2-423BCE5FB89F}">
      <dgm:prSet/>
      <dgm:spPr/>
      <dgm:t>
        <a:bodyPr/>
        <a:lstStyle/>
        <a:p>
          <a:endParaRPr lang="en-SG"/>
        </a:p>
      </dgm:t>
    </dgm:pt>
    <dgm:pt modelId="{9C832966-8B99-4ED9-82DA-42694748D02F}">
      <dgm:prSet phldrT="[Text]"/>
      <dgm:spPr/>
      <dgm:t>
        <a:bodyPr/>
        <a:lstStyle/>
        <a:p>
          <a:r>
            <a:rPr lang="en-SG" dirty="0"/>
            <a:t>Science Facts</a:t>
          </a:r>
        </a:p>
      </dgm:t>
    </dgm:pt>
    <dgm:pt modelId="{2E61BA3D-DB7C-4191-B9D6-4437AF3C7E08}" type="parTrans" cxnId="{C7B71F80-5BBF-463E-BE93-6A1F0C197D86}">
      <dgm:prSet/>
      <dgm:spPr/>
      <dgm:t>
        <a:bodyPr/>
        <a:lstStyle/>
        <a:p>
          <a:endParaRPr lang="en-SG"/>
        </a:p>
      </dgm:t>
    </dgm:pt>
    <dgm:pt modelId="{B0BF0615-E61C-480C-809E-72E01A800CAF}" type="sibTrans" cxnId="{C7B71F80-5BBF-463E-BE93-6A1F0C197D86}">
      <dgm:prSet/>
      <dgm:spPr/>
      <dgm:t>
        <a:bodyPr/>
        <a:lstStyle/>
        <a:p>
          <a:endParaRPr lang="en-SG"/>
        </a:p>
      </dgm:t>
    </dgm:pt>
    <dgm:pt modelId="{BEF350C0-523B-4BEF-BE42-CF43803108CB}">
      <dgm:prSet phldrT="[Text]"/>
      <dgm:spPr/>
      <dgm:t>
        <a:bodyPr/>
        <a:lstStyle/>
        <a:p>
          <a:r>
            <a:rPr lang="en-SG" dirty="0"/>
            <a:t>Business</a:t>
          </a:r>
        </a:p>
        <a:p>
          <a:r>
            <a:rPr lang="en-SG" dirty="0"/>
            <a:t>Facts</a:t>
          </a:r>
        </a:p>
      </dgm:t>
    </dgm:pt>
    <dgm:pt modelId="{C4E21598-B3DD-4D07-BA70-4197C32D39BB}" type="parTrans" cxnId="{79687E88-2938-4814-8185-6D92FD6847E3}">
      <dgm:prSet/>
      <dgm:spPr/>
      <dgm:t>
        <a:bodyPr/>
        <a:lstStyle/>
        <a:p>
          <a:endParaRPr lang="en-SG"/>
        </a:p>
      </dgm:t>
    </dgm:pt>
    <dgm:pt modelId="{851141E7-13A5-4868-8CFB-B49FFEBE0E67}" type="sibTrans" cxnId="{79687E88-2938-4814-8185-6D92FD6847E3}">
      <dgm:prSet/>
      <dgm:spPr/>
      <dgm:t>
        <a:bodyPr/>
        <a:lstStyle/>
        <a:p>
          <a:endParaRPr lang="en-SG"/>
        </a:p>
      </dgm:t>
    </dgm:pt>
    <dgm:pt modelId="{074D8AA6-FD9C-4272-BE74-9DF4B895C6EA}" type="pres">
      <dgm:prSet presAssocID="{F0FCEA1C-F853-4426-83D4-2F44806AD893}" presName="Name0" presStyleCnt="0">
        <dgm:presLayoutVars>
          <dgm:chMax val="7"/>
          <dgm:chPref val="7"/>
          <dgm:dir/>
          <dgm:animLvl val="lvl"/>
        </dgm:presLayoutVars>
      </dgm:prSet>
      <dgm:spPr/>
    </dgm:pt>
    <dgm:pt modelId="{4E0D9689-D32D-4C18-A7AF-0BB88406C3BC}" type="pres">
      <dgm:prSet presAssocID="{048AC68E-8ACA-44D6-AF51-176508B89260}" presName="Accent1" presStyleCnt="0"/>
      <dgm:spPr/>
    </dgm:pt>
    <dgm:pt modelId="{4D373E18-11E8-4DE4-BB44-24B393450E01}" type="pres">
      <dgm:prSet presAssocID="{048AC68E-8ACA-44D6-AF51-176508B89260}" presName="Accent" presStyleLbl="node1" presStyleIdx="0" presStyleCnt="3"/>
      <dgm:spPr/>
    </dgm:pt>
    <dgm:pt modelId="{537CF832-7D0F-4CB7-B6EF-BC654EFC94EB}" type="pres">
      <dgm:prSet presAssocID="{048AC68E-8ACA-44D6-AF51-176508B89260}" presName="Parent1" presStyleLbl="revTx" presStyleIdx="0" presStyleCnt="3">
        <dgm:presLayoutVars>
          <dgm:chMax val="1"/>
          <dgm:chPref val="1"/>
          <dgm:bulletEnabled val="1"/>
        </dgm:presLayoutVars>
      </dgm:prSet>
      <dgm:spPr/>
    </dgm:pt>
    <dgm:pt modelId="{C1E01A53-B96E-4108-878E-F8657A0E870D}" type="pres">
      <dgm:prSet presAssocID="{9C832966-8B99-4ED9-82DA-42694748D02F}" presName="Accent2" presStyleCnt="0"/>
      <dgm:spPr/>
    </dgm:pt>
    <dgm:pt modelId="{51FB1D33-13FD-44B6-B3F5-42E9C154A984}" type="pres">
      <dgm:prSet presAssocID="{9C832966-8B99-4ED9-82DA-42694748D02F}" presName="Accent" presStyleLbl="node1" presStyleIdx="1" presStyleCnt="3"/>
      <dgm:spPr/>
    </dgm:pt>
    <dgm:pt modelId="{29793CEC-6815-46E3-A3B5-8A060DEC10CD}" type="pres">
      <dgm:prSet presAssocID="{9C832966-8B99-4ED9-82DA-42694748D02F}" presName="Parent2" presStyleLbl="revTx" presStyleIdx="1" presStyleCnt="3">
        <dgm:presLayoutVars>
          <dgm:chMax val="1"/>
          <dgm:chPref val="1"/>
          <dgm:bulletEnabled val="1"/>
        </dgm:presLayoutVars>
      </dgm:prSet>
      <dgm:spPr/>
    </dgm:pt>
    <dgm:pt modelId="{DC156DAE-AC95-4D78-884D-A4BAB094D2D9}" type="pres">
      <dgm:prSet presAssocID="{BEF350C0-523B-4BEF-BE42-CF43803108CB}" presName="Accent3" presStyleCnt="0"/>
      <dgm:spPr/>
    </dgm:pt>
    <dgm:pt modelId="{4571D16A-1F45-4824-BF11-BD24A0876BBB}" type="pres">
      <dgm:prSet presAssocID="{BEF350C0-523B-4BEF-BE42-CF43803108CB}" presName="Accent" presStyleLbl="node1" presStyleIdx="2" presStyleCnt="3"/>
      <dgm:spPr/>
    </dgm:pt>
    <dgm:pt modelId="{16E21CFC-3748-4632-89E5-1A9BEE0D2D45}" type="pres">
      <dgm:prSet presAssocID="{BEF350C0-523B-4BEF-BE42-CF43803108CB}" presName="Parent3" presStyleLbl="revTx" presStyleIdx="2" presStyleCnt="3">
        <dgm:presLayoutVars>
          <dgm:chMax val="1"/>
          <dgm:chPref val="1"/>
          <dgm:bulletEnabled val="1"/>
        </dgm:presLayoutVars>
      </dgm:prSet>
      <dgm:spPr/>
    </dgm:pt>
  </dgm:ptLst>
  <dgm:cxnLst>
    <dgm:cxn modelId="{BA5B1276-90DA-4F3C-9DDD-8D4CF3A34EC4}" type="presOf" srcId="{BEF350C0-523B-4BEF-BE42-CF43803108CB}" destId="{16E21CFC-3748-4632-89E5-1A9BEE0D2D45}" srcOrd="0" destOrd="0" presId="urn:microsoft.com/office/officeart/2009/layout/CircleArrowProcess"/>
    <dgm:cxn modelId="{83C02279-717F-442D-A78B-478F80A8D1BF}" type="presOf" srcId="{9C832966-8B99-4ED9-82DA-42694748D02F}" destId="{29793CEC-6815-46E3-A3B5-8A060DEC10CD}" srcOrd="0" destOrd="0" presId="urn:microsoft.com/office/officeart/2009/layout/CircleArrowProcess"/>
    <dgm:cxn modelId="{C7B71F80-5BBF-463E-BE93-6A1F0C197D86}" srcId="{F0FCEA1C-F853-4426-83D4-2F44806AD893}" destId="{9C832966-8B99-4ED9-82DA-42694748D02F}" srcOrd="1" destOrd="0" parTransId="{2E61BA3D-DB7C-4191-B9D6-4437AF3C7E08}" sibTransId="{B0BF0615-E61C-480C-809E-72E01A800CAF}"/>
    <dgm:cxn modelId="{79687E88-2938-4814-8185-6D92FD6847E3}" srcId="{F0FCEA1C-F853-4426-83D4-2F44806AD893}" destId="{BEF350C0-523B-4BEF-BE42-CF43803108CB}" srcOrd="2" destOrd="0" parTransId="{C4E21598-B3DD-4D07-BA70-4197C32D39BB}" sibTransId="{851141E7-13A5-4868-8CFB-B49FFEBE0E67}"/>
    <dgm:cxn modelId="{C41F1C9F-1F97-48C4-89C3-2C5C441B3173}" type="presOf" srcId="{F0FCEA1C-F853-4426-83D4-2F44806AD893}" destId="{074D8AA6-FD9C-4272-BE74-9DF4B895C6EA}" srcOrd="0" destOrd="0" presId="urn:microsoft.com/office/officeart/2009/layout/CircleArrowProcess"/>
    <dgm:cxn modelId="{54ED06F5-44FF-4C63-8DD2-423BCE5FB89F}" srcId="{F0FCEA1C-F853-4426-83D4-2F44806AD893}" destId="{048AC68E-8ACA-44D6-AF51-176508B89260}" srcOrd="0" destOrd="0" parTransId="{27B67105-CC91-46D8-A5F7-4ACE872E2537}" sibTransId="{73684E59-D1AD-4177-9ECF-2B417F96DEFE}"/>
    <dgm:cxn modelId="{FCF57CF5-9DD9-4CD6-B5D4-C661084CED54}" type="presOf" srcId="{048AC68E-8ACA-44D6-AF51-176508B89260}" destId="{537CF832-7D0F-4CB7-B6EF-BC654EFC94EB}" srcOrd="0" destOrd="0" presId="urn:microsoft.com/office/officeart/2009/layout/CircleArrowProcess"/>
    <dgm:cxn modelId="{E2C26B92-BD85-4EC6-A47F-791B6D1509B8}" type="presParOf" srcId="{074D8AA6-FD9C-4272-BE74-9DF4B895C6EA}" destId="{4E0D9689-D32D-4C18-A7AF-0BB88406C3BC}" srcOrd="0" destOrd="0" presId="urn:microsoft.com/office/officeart/2009/layout/CircleArrowProcess"/>
    <dgm:cxn modelId="{87F269AB-9F19-40ED-8A08-B0B1899BF7F6}" type="presParOf" srcId="{4E0D9689-D32D-4C18-A7AF-0BB88406C3BC}" destId="{4D373E18-11E8-4DE4-BB44-24B393450E01}" srcOrd="0" destOrd="0" presId="urn:microsoft.com/office/officeart/2009/layout/CircleArrowProcess"/>
    <dgm:cxn modelId="{5534FF41-BBA7-44CE-B678-B68046A95EFD}" type="presParOf" srcId="{074D8AA6-FD9C-4272-BE74-9DF4B895C6EA}" destId="{537CF832-7D0F-4CB7-B6EF-BC654EFC94EB}" srcOrd="1" destOrd="0" presId="urn:microsoft.com/office/officeart/2009/layout/CircleArrowProcess"/>
    <dgm:cxn modelId="{8475A9DB-9A64-46A4-971E-427E5D6C6890}" type="presParOf" srcId="{074D8AA6-FD9C-4272-BE74-9DF4B895C6EA}" destId="{C1E01A53-B96E-4108-878E-F8657A0E870D}" srcOrd="2" destOrd="0" presId="urn:microsoft.com/office/officeart/2009/layout/CircleArrowProcess"/>
    <dgm:cxn modelId="{22E66D92-9B83-4DAA-AE9F-C436F92025A8}" type="presParOf" srcId="{C1E01A53-B96E-4108-878E-F8657A0E870D}" destId="{51FB1D33-13FD-44B6-B3F5-42E9C154A984}" srcOrd="0" destOrd="0" presId="urn:microsoft.com/office/officeart/2009/layout/CircleArrowProcess"/>
    <dgm:cxn modelId="{0AB7255D-860A-424B-BB99-3AC4330A2A70}" type="presParOf" srcId="{074D8AA6-FD9C-4272-BE74-9DF4B895C6EA}" destId="{29793CEC-6815-46E3-A3B5-8A060DEC10CD}" srcOrd="3" destOrd="0" presId="urn:microsoft.com/office/officeart/2009/layout/CircleArrowProcess"/>
    <dgm:cxn modelId="{21530B84-E436-4D61-BAC7-B0B8375603B3}" type="presParOf" srcId="{074D8AA6-FD9C-4272-BE74-9DF4B895C6EA}" destId="{DC156DAE-AC95-4D78-884D-A4BAB094D2D9}" srcOrd="4" destOrd="0" presId="urn:microsoft.com/office/officeart/2009/layout/CircleArrowProcess"/>
    <dgm:cxn modelId="{E660BD41-125A-40C7-A3D7-FDA43F7362BA}" type="presParOf" srcId="{DC156DAE-AC95-4D78-884D-A4BAB094D2D9}" destId="{4571D16A-1F45-4824-BF11-BD24A0876BBB}" srcOrd="0" destOrd="0" presId="urn:microsoft.com/office/officeart/2009/layout/CircleArrowProcess"/>
    <dgm:cxn modelId="{05E96B33-DE16-4FC0-8E91-289AC2182D78}" type="presParOf" srcId="{074D8AA6-FD9C-4272-BE74-9DF4B895C6EA}" destId="{16E21CFC-3748-4632-89E5-1A9BEE0D2D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73E18-11E8-4DE4-BB44-24B393450E01}">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CF832-7D0F-4CB7-B6EF-BC654EFC94EB}">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Fiction</a:t>
          </a:r>
        </a:p>
      </dsp:txBody>
      <dsp:txXfrm>
        <a:off x="2773960" y="706323"/>
        <a:ext cx="1086973" cy="543356"/>
      </dsp:txXfrm>
    </dsp:sp>
    <dsp:sp modelId="{51FB1D33-13FD-44B6-B3F5-42E9C154A984}">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93CEC-6815-46E3-A3B5-8A060DEC10CD}">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Science Facts</a:t>
          </a:r>
        </a:p>
      </dsp:txBody>
      <dsp:txXfrm>
        <a:off x="2232861" y="1836927"/>
        <a:ext cx="1086973" cy="543356"/>
      </dsp:txXfrm>
    </dsp:sp>
    <dsp:sp modelId="{4571D16A-1F45-4824-BF11-BD24A0876BBB}">
      <dsp:nvSpPr>
        <dsp:cNvPr id="0" name=""/>
        <dsp:cNvSpPr/>
      </dsp:nvSpPr>
      <dsp:spPr>
        <a:xfrm>
          <a:off x="2480819" y="2382723"/>
          <a:ext cx="1680603" cy="1681276"/>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21CFC-3748-4632-89E5-1A9BEE0D2D45}">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Business</a:t>
          </a:r>
        </a:p>
        <a:p>
          <a:pPr marL="0" lvl="0" indent="0" algn="ctr" defTabSz="666750">
            <a:lnSpc>
              <a:spcPct val="90000"/>
            </a:lnSpc>
            <a:spcBef>
              <a:spcPct val="0"/>
            </a:spcBef>
            <a:spcAft>
              <a:spcPct val="35000"/>
            </a:spcAft>
            <a:buNone/>
          </a:pPr>
          <a:r>
            <a:rPr lang="en-SG" sz="1500" kern="1200" dirty="0"/>
            <a:t>Facts</a:t>
          </a:r>
        </a:p>
      </dsp:txBody>
      <dsp:txXfrm>
        <a:off x="2776532" y="2969158"/>
        <a:ext cx="1086973" cy="54335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3D53BF-29C6-4C6C-889B-FB738DC05F2D}" type="datetimeFigureOut">
              <a:rPr lang="en-SG" smtClean="0"/>
              <a:t>30/6/2019</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1F0A69-50FE-419C-93D8-200D35E102A5}" type="slidenum">
              <a:rPr lang="en-SG" smtClean="0"/>
              <a:t>‹#›</a:t>
            </a:fld>
            <a:endParaRPr lang="en-SG"/>
          </a:p>
        </p:txBody>
      </p:sp>
    </p:spTree>
    <p:extLst>
      <p:ext uri="{BB962C8B-B14F-4D97-AF65-F5344CB8AC3E}">
        <p14:creationId xmlns:p14="http://schemas.microsoft.com/office/powerpoint/2010/main" val="2693969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270A2-D20A-4E27-961B-F6DC4D30E6CD}" type="datetimeFigureOut">
              <a:rPr lang="en-SG" smtClean="0"/>
              <a:t>30/6/2019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D0DD2-9BC1-4AD2-B6BB-A291007DD250}" type="slidenum">
              <a:rPr lang="en-SG" smtClean="0"/>
              <a:t>‹#›</a:t>
            </a:fld>
            <a:endParaRPr lang="en-SG"/>
          </a:p>
        </p:txBody>
      </p:sp>
    </p:spTree>
    <p:extLst>
      <p:ext uri="{BB962C8B-B14F-4D97-AF65-F5344CB8AC3E}">
        <p14:creationId xmlns:p14="http://schemas.microsoft.com/office/powerpoint/2010/main" val="256183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ckinsey.com/business-functions/organization/our-insights/the-ceos-guide-to-competing-through-h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a:t>
            </a:fld>
            <a:endParaRPr lang="en-SG"/>
          </a:p>
        </p:txBody>
      </p:sp>
    </p:spTree>
    <p:extLst>
      <p:ext uri="{BB962C8B-B14F-4D97-AF65-F5344CB8AC3E}">
        <p14:creationId xmlns:p14="http://schemas.microsoft.com/office/powerpoint/2010/main" val="275865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3</a:t>
            </a:fld>
            <a:endParaRPr lang="en-SG"/>
          </a:p>
        </p:txBody>
      </p:sp>
    </p:spTree>
    <p:extLst>
      <p:ext uri="{BB962C8B-B14F-4D97-AF65-F5344CB8AC3E}">
        <p14:creationId xmlns:p14="http://schemas.microsoft.com/office/powerpoint/2010/main" val="1333330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5</a:t>
            </a:fld>
            <a:endParaRPr lang="en-SG"/>
          </a:p>
        </p:txBody>
      </p:sp>
    </p:spTree>
    <p:extLst>
      <p:ext uri="{BB962C8B-B14F-4D97-AF65-F5344CB8AC3E}">
        <p14:creationId xmlns:p14="http://schemas.microsoft.com/office/powerpoint/2010/main" val="53313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7</a:t>
            </a:fld>
            <a:endParaRPr lang="en-SG"/>
          </a:p>
        </p:txBody>
      </p:sp>
    </p:spTree>
    <p:extLst>
      <p:ext uri="{BB962C8B-B14F-4D97-AF65-F5344CB8AC3E}">
        <p14:creationId xmlns:p14="http://schemas.microsoft.com/office/powerpoint/2010/main" val="336425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8</a:t>
            </a:fld>
            <a:endParaRPr lang="en-SG"/>
          </a:p>
        </p:txBody>
      </p:sp>
    </p:spTree>
    <p:extLst>
      <p:ext uri="{BB962C8B-B14F-4D97-AF65-F5344CB8AC3E}">
        <p14:creationId xmlns:p14="http://schemas.microsoft.com/office/powerpoint/2010/main" val="103894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C77D0DD2-9BC1-4AD2-B6BB-A291007DD250}" type="slidenum">
              <a:rPr lang="en-SG" smtClean="0"/>
              <a:t>10</a:t>
            </a:fld>
            <a:endParaRPr lang="en-SG"/>
          </a:p>
        </p:txBody>
      </p:sp>
    </p:spTree>
    <p:extLst>
      <p:ext uri="{BB962C8B-B14F-4D97-AF65-F5344CB8AC3E}">
        <p14:creationId xmlns:p14="http://schemas.microsoft.com/office/powerpoint/2010/main" val="862345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SG" dirty="0"/>
              <a:t>Successful banks develop a bank-wide vision for the future, reimagining how they will be organized and how work will get done</a:t>
            </a:r>
          </a:p>
          <a:p>
            <a:r>
              <a:rPr lang="en-SG" dirty="0">
                <a:latin typeface="Verdana" panose="020B0604030504040204" pitchFamily="34" charset="0"/>
                <a:ea typeface="Verdana" panose="020B0604030504040204" pitchFamily="34" charset="0"/>
              </a:rPr>
              <a:t>2) Putting a well-run </a:t>
            </a:r>
            <a:r>
              <a:rPr lang="en-SG" dirty="0" err="1">
                <a:latin typeface="Verdana" panose="020B0604030504040204" pitchFamily="34" charset="0"/>
                <a:ea typeface="Verdana" panose="020B0604030504040204" pitchFamily="34" charset="0"/>
              </a:rPr>
              <a:t>center</a:t>
            </a:r>
            <a:r>
              <a:rPr lang="en-SG" dirty="0">
                <a:latin typeface="Verdana" panose="020B0604030504040204" pitchFamily="34" charset="0"/>
                <a:ea typeface="Verdana" panose="020B0604030504040204" pitchFamily="34" charset="0"/>
              </a:rPr>
              <a:t> of excellence (COE) in place early is critical to the long-term automation effort. </a:t>
            </a:r>
          </a:p>
          <a:p>
            <a:r>
              <a:rPr lang="en-SG" dirty="0">
                <a:latin typeface="Verdana" panose="020B0604030504040204" pitchFamily="34" charset="0"/>
                <a:ea typeface="Verdana" panose="020B0604030504040204" pitchFamily="34" charset="0"/>
              </a:rPr>
              <a:t>	A COE administers the enterprise-wide approach to transformation, and plays a number of critical roles, from managing vendor relationships to building capabilities and interfacing with the business and critical support functions—in particular IT and human resources. </a:t>
            </a:r>
          </a:p>
          <a:p>
            <a:r>
              <a:rPr lang="en-SG" dirty="0">
                <a:latin typeface="Verdana" panose="020B0604030504040204" pitchFamily="34" charset="0"/>
                <a:ea typeface="Verdana" panose="020B0604030504040204" pitchFamily="34" charset="0"/>
              </a:rPr>
              <a:t>	Not only technical capabilities, but those needed to reimagine groups and organizations, redefine how people will work with technology, work with multiple stakeholders across the bank, and translate new ways of working into measurable efficiencies. These capabilities will enable the bank to adopt—and adapt to—future technologies.</a:t>
            </a:r>
          </a:p>
          <a:p>
            <a:endParaRPr lang="en-SG" dirty="0">
              <a:latin typeface="Verdana" panose="020B0604030504040204" pitchFamily="34" charset="0"/>
              <a:ea typeface="Verdana" panose="020B0604030504040204" pitchFamily="34" charset="0"/>
            </a:endParaRPr>
          </a:p>
          <a:p>
            <a:r>
              <a:rPr lang="en-SG" dirty="0"/>
              <a:t>3) </a:t>
            </a:r>
            <a:r>
              <a:rPr lang="en-SG" dirty="0">
                <a:solidFill>
                  <a:srgbClr val="333333"/>
                </a:solidFill>
                <a:latin typeface="McKinsey Theinhardt"/>
              </a:rPr>
              <a:t>In most cases, automation at scale needs to be sponsored by each individual business and function, but a close partnership with IT is particularly important. IT designs the overall systems lifecycle, manages the rollout against IT priorities, supports development, and performs ongoing maintenance. A successful partnership thus requires early and ongoing engagement with IT through a program steering committee and governance structures.</a:t>
            </a:r>
          </a:p>
          <a:p>
            <a:r>
              <a:rPr lang="en-SG" dirty="0">
                <a:solidFill>
                  <a:srgbClr val="333333"/>
                </a:solidFill>
                <a:latin typeface="McKinsey Theinhardt"/>
              </a:rPr>
              <a:t>4) </a:t>
            </a:r>
            <a:r>
              <a:rPr lang="en-SG" dirty="0"/>
              <a:t>The people changes associated with implementing automation at scale—and realizing its full value—are substantial. New automation technologies will touch on many different roles within the bank, and employees will need to learn new ways of working. While automation can have significant benefits in terms of risk, revenues, and client experience, many efforts will also automate work that is currently being done by people. </a:t>
            </a:r>
            <a:r>
              <a:rPr lang="en-SG" dirty="0">
                <a:hlinkClick r:id="rId3"/>
              </a:rPr>
              <a:t>HR therefore plays an essential role</a:t>
            </a:r>
            <a:r>
              <a:rPr lang="en-SG" dirty="0"/>
              <a:t>, creating new workforce-management practices, proactively managing changes, and using analytics to plan and coordinate the redeployment and reskilling of employees. Working closely with HR from the beginning is thus essential. </a:t>
            </a:r>
          </a:p>
          <a:p>
            <a:r>
              <a:rPr lang="en-SG" dirty="0">
                <a:latin typeface="Verdana" panose="020B0604030504040204" pitchFamily="34" charset="0"/>
                <a:ea typeface="Verdana" panose="020B0604030504040204" pitchFamily="34" charset="0"/>
              </a:rPr>
              <a:t> </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12</a:t>
            </a:fld>
            <a:endParaRPr lang="en-SG"/>
          </a:p>
        </p:txBody>
      </p:sp>
    </p:spTree>
    <p:extLst>
      <p:ext uri="{BB962C8B-B14F-4D97-AF65-F5344CB8AC3E}">
        <p14:creationId xmlns:p14="http://schemas.microsoft.com/office/powerpoint/2010/main" val="384683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dirty="0">
                <a:solidFill>
                  <a:srgbClr val="7D7D7D"/>
                </a:solidFill>
                <a:latin typeface="&amp;quot"/>
              </a:rPr>
              <a:t>When you implement RPA in your operations, you can expect these key benefits:</a:t>
            </a:r>
          </a:p>
          <a:p>
            <a:pPr fontAlgn="base">
              <a:buFont typeface="Arial" panose="020B0604020202020204" pitchFamily="34" charset="0"/>
              <a:buChar char="•"/>
            </a:pPr>
            <a:r>
              <a:rPr lang="en-SG" dirty="0">
                <a:solidFill>
                  <a:srgbClr val="7D7D7D"/>
                </a:solidFill>
                <a:latin typeface="&amp;quot"/>
              </a:rPr>
              <a:t>No new infrastructure investment – RPA acts as a layer on top of already existing core asset management applications</a:t>
            </a:r>
          </a:p>
          <a:p>
            <a:pPr fontAlgn="base">
              <a:buFont typeface="Arial" panose="020B0604020202020204" pitchFamily="34" charset="0"/>
              <a:buChar char="•"/>
            </a:pPr>
            <a:r>
              <a:rPr lang="en-SG" dirty="0">
                <a:solidFill>
                  <a:srgbClr val="7D7D7D"/>
                </a:solidFill>
                <a:latin typeface="&amp;quot"/>
              </a:rPr>
              <a:t>Higher quality work and data – RPA  reduces human errors when moving data by 100%</a:t>
            </a:r>
          </a:p>
          <a:p>
            <a:pPr fontAlgn="base">
              <a:buFont typeface="Arial" panose="020B0604020202020204" pitchFamily="34" charset="0"/>
              <a:buChar char="•"/>
            </a:pPr>
            <a:r>
              <a:rPr lang="en-SG" dirty="0">
                <a:solidFill>
                  <a:srgbClr val="7D7D7D"/>
                </a:solidFill>
                <a:latin typeface="&amp;quot"/>
              </a:rPr>
              <a:t>Increased productivity – RPA provides 24/7/365 transaction processing ability – robots can work afterhours with no overtime. Expect a reduction in transaction processing time of 50 percent.</a:t>
            </a:r>
          </a:p>
          <a:p>
            <a:pPr fontAlgn="base">
              <a:buFont typeface="Arial" panose="020B0604020202020204" pitchFamily="34" charset="0"/>
              <a:buChar char="•"/>
            </a:pPr>
            <a:r>
              <a:rPr lang="en-SG" dirty="0">
                <a:solidFill>
                  <a:srgbClr val="7D7D7D"/>
                </a:solidFill>
                <a:latin typeface="&amp;quot"/>
              </a:rPr>
              <a:t>Decreased costs – Robotics can reduce processing costs by up to 80 percent.</a:t>
            </a:r>
          </a:p>
          <a:p>
            <a:pPr fontAlgn="base">
              <a:buFont typeface="Arial" panose="020B0604020202020204" pitchFamily="34" charset="0"/>
              <a:buChar char="•"/>
            </a:pPr>
            <a:r>
              <a:rPr lang="en-SG" dirty="0">
                <a:solidFill>
                  <a:srgbClr val="7D7D7D"/>
                </a:solidFill>
                <a:latin typeface="&amp;quot"/>
              </a:rPr>
              <a:t>Increased implementation speed – Robots can be implemented in as little as two weeks once the use case has been properly scoped out. No more waiting for years for implementation.</a:t>
            </a:r>
          </a:p>
          <a:p>
            <a:pPr fontAlgn="base">
              <a:buFont typeface="Arial" panose="020B0604020202020204" pitchFamily="34" charset="0"/>
              <a:buChar char="•"/>
            </a:pPr>
            <a:r>
              <a:rPr lang="en-SG" dirty="0">
                <a:solidFill>
                  <a:srgbClr val="7D7D7D"/>
                </a:solidFill>
                <a:latin typeface="&amp;quot"/>
              </a:rPr>
              <a:t>Higher levels of staff satisfaction – RPA frees staff from redundant and boring processing work at lets them focus on core value generating tasks like assisting customers.</a:t>
            </a:r>
          </a:p>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15</a:t>
            </a:fld>
            <a:endParaRPr lang="en-SG"/>
          </a:p>
        </p:txBody>
      </p:sp>
    </p:spTree>
    <p:extLst>
      <p:ext uri="{BB962C8B-B14F-4D97-AF65-F5344CB8AC3E}">
        <p14:creationId xmlns:p14="http://schemas.microsoft.com/office/powerpoint/2010/main" val="313477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77D0DD2-9BC1-4AD2-B6BB-A291007DD250}" type="slidenum">
              <a:rPr lang="en-SG" smtClean="0"/>
              <a:t>18</a:t>
            </a:fld>
            <a:endParaRPr lang="en-SG"/>
          </a:p>
        </p:txBody>
      </p:sp>
    </p:spTree>
    <p:extLst>
      <p:ext uri="{BB962C8B-B14F-4D97-AF65-F5344CB8AC3E}">
        <p14:creationId xmlns:p14="http://schemas.microsoft.com/office/powerpoint/2010/main" val="417724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69671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8155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02837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12" name="Rectangle 11"/>
          <p:cNvSpPr/>
          <p:nvPr userDrawn="1"/>
        </p:nvSpPr>
        <p:spPr>
          <a:xfrm>
            <a:off x="7543398" y="0"/>
            <a:ext cx="4661039" cy="6858000"/>
          </a:xfrm>
          <a:prstGeom prst="rect">
            <a:avLst/>
          </a:prstGeom>
          <a:solidFill>
            <a:srgbClr val="E6E8E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a:latin typeface="+mn-lt"/>
              <a:ea typeface="Yu Gothic" panose="020B0400000000000000" pitchFamily="34" charset="-128"/>
            </a:endParaRPr>
          </a:p>
        </p:txBody>
      </p:sp>
    </p:spTree>
    <p:extLst>
      <p:ext uri="{BB962C8B-B14F-4D97-AF65-F5344CB8AC3E}">
        <p14:creationId xmlns:p14="http://schemas.microsoft.com/office/powerpoint/2010/main" val="356677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13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98408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7144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020489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8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4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34646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42CD1-3C7A-41D0-B610-8DE100FD9560}" type="datetimeFigureOut">
              <a:rPr lang="en-US" smtClean="0"/>
              <a:t>6/30/2019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242852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42CD1-3C7A-41D0-B610-8DE100FD9560}"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45349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42CD1-3C7A-41D0-B610-8DE100FD9560}" type="datetimeFigureOut">
              <a:rPr lang="en-US" smtClean="0"/>
              <a:t>6/30/2019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14757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A42CD1-3C7A-41D0-B610-8DE100FD9560}" type="datetimeFigureOut">
              <a:rPr lang="en-US" smtClean="0"/>
              <a:t>6/30/2019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97829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42CD1-3C7A-41D0-B610-8DE100FD9560}" type="datetimeFigureOut">
              <a:rPr lang="en-US" smtClean="0"/>
              <a:t>6/30/2019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4462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170281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42CD1-3C7A-41D0-B610-8DE100FD9560}" type="datetimeFigureOut">
              <a:rPr lang="en-US" smtClean="0"/>
              <a:t>6/30/2019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FBBC7-5D8B-4344-B88F-287623D6C624}" type="slidenum">
              <a:rPr lang="en-US" smtClean="0"/>
              <a:t>‹#›</a:t>
            </a:fld>
            <a:endParaRPr lang="en-US"/>
          </a:p>
        </p:txBody>
      </p:sp>
    </p:spTree>
    <p:extLst>
      <p:ext uri="{BB962C8B-B14F-4D97-AF65-F5344CB8AC3E}">
        <p14:creationId xmlns:p14="http://schemas.microsoft.com/office/powerpoint/2010/main" val="392020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42CD1-3C7A-41D0-B610-8DE100FD9560}" type="datetimeFigureOut">
              <a:rPr lang="en-US" smtClean="0"/>
              <a:t>6/30/2019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FBBC7-5D8B-4344-B88F-287623D6C624}" type="slidenum">
              <a:rPr lang="en-US" smtClean="0"/>
              <a:t>‹#›</a:t>
            </a:fld>
            <a:endParaRPr lang="en-US"/>
          </a:p>
        </p:txBody>
      </p:sp>
    </p:spTree>
    <p:extLst>
      <p:ext uri="{BB962C8B-B14F-4D97-AF65-F5344CB8AC3E}">
        <p14:creationId xmlns:p14="http://schemas.microsoft.com/office/powerpoint/2010/main" val="169119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s://www2.deloitte.com/us/en/pages/audit/articles/financial-reporting-rpa-risks-and-controls.html" TargetMode="External"/><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idx="4294967295"/>
          </p:nvPr>
        </p:nvSpPr>
        <p:spPr>
          <a:xfrm>
            <a:off x="1905001" y="2418202"/>
            <a:ext cx="5429433" cy="2839599"/>
          </a:xfrm>
        </p:spPr>
        <p:txBody>
          <a:bodyPr>
            <a:normAutofit fontScale="90000"/>
          </a:bodyPr>
          <a:lstStyle/>
          <a:p>
            <a:pPr fontAlgn="base"/>
            <a:br>
              <a:rPr lang="en-SG" dirty="0"/>
            </a:br>
            <a:r>
              <a:rPr lang="en-SG" b="1" dirty="0"/>
              <a:t>Leveraging automation across the banking process </a:t>
            </a:r>
            <a:br>
              <a:rPr lang="en-SG" b="1" dirty="0"/>
            </a:br>
            <a:br>
              <a:rPr lang="en-US" sz="2900" dirty="0"/>
            </a:br>
            <a:br>
              <a:rPr lang="en-US" sz="2900" dirty="0"/>
            </a:br>
            <a:endParaRPr lang="en-US" sz="1700" b="1" dirty="0"/>
          </a:p>
        </p:txBody>
      </p:sp>
      <p:sp>
        <p:nvSpPr>
          <p:cNvPr id="5" name="Rectangle 4"/>
          <p:cNvSpPr/>
          <p:nvPr/>
        </p:nvSpPr>
        <p:spPr>
          <a:xfrm>
            <a:off x="2813508" y="547631"/>
            <a:ext cx="6299122" cy="83447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6862166" y="1737322"/>
            <a:ext cx="2663808" cy="82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7229747" y="2943932"/>
            <a:ext cx="2663808" cy="82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7562069" y="4092649"/>
            <a:ext cx="3499514" cy="82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Parallelogram 8"/>
          <p:cNvSpPr/>
          <p:nvPr/>
        </p:nvSpPr>
        <p:spPr>
          <a:xfrm>
            <a:off x="6862168" y="1342639"/>
            <a:ext cx="2298187" cy="394685"/>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Parallelogram 11"/>
          <p:cNvSpPr/>
          <p:nvPr/>
        </p:nvSpPr>
        <p:spPr>
          <a:xfrm>
            <a:off x="7227789" y="2549246"/>
            <a:ext cx="2298187" cy="394685"/>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Parallelogram 12"/>
          <p:cNvSpPr/>
          <p:nvPr/>
        </p:nvSpPr>
        <p:spPr>
          <a:xfrm>
            <a:off x="7595369" y="3755855"/>
            <a:ext cx="2298187" cy="394685"/>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131" tIns="42065" rIns="84131" bIns="42065"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8">
            <a:extLst>
              <a:ext uri="{FF2B5EF4-FFF2-40B4-BE49-F238E27FC236}">
                <a16:creationId xmlns:a16="http://schemas.microsoft.com/office/drawing/2014/main" id="{F60E81F1-A0C6-4597-997F-0E956499E848}"/>
              </a:ext>
            </a:extLst>
          </p:cNvPr>
          <p:cNvSpPr/>
          <p:nvPr/>
        </p:nvSpPr>
        <p:spPr>
          <a:xfrm>
            <a:off x="3657600" y="6324600"/>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ectangle 15">
            <a:extLst>
              <a:ext uri="{FF2B5EF4-FFF2-40B4-BE49-F238E27FC236}">
                <a16:creationId xmlns:a16="http://schemas.microsoft.com/office/drawing/2014/main" id="{25126F2C-C406-432A-A1C2-C8DF8CCA1572}"/>
              </a:ext>
            </a:extLst>
          </p:cNvPr>
          <p:cNvSpPr/>
          <p:nvPr/>
        </p:nvSpPr>
        <p:spPr>
          <a:xfrm>
            <a:off x="4106792" y="6368632"/>
            <a:ext cx="4180739" cy="338550"/>
          </a:xfrm>
          <a:prstGeom prst="rect">
            <a:avLst/>
          </a:prstGeom>
        </p:spPr>
        <p:txBody>
          <a:bodyPr wrap="square" lIns="91437" tIns="45718" rIns="91437" bIns="45718">
            <a:spAutoFit/>
          </a:bodyPr>
          <a:lstStyle/>
          <a:p>
            <a:r>
              <a:rPr lang="en-SG" sz="1600" dirty="0"/>
              <a:t>https://www.linkedin.com/in/gurusanand/</a:t>
            </a:r>
          </a:p>
        </p:txBody>
      </p:sp>
      <p:sp>
        <p:nvSpPr>
          <p:cNvPr id="14" name="Rectangle 13">
            <a:extLst>
              <a:ext uri="{FF2B5EF4-FFF2-40B4-BE49-F238E27FC236}">
                <a16:creationId xmlns:a16="http://schemas.microsoft.com/office/drawing/2014/main" id="{0E208777-E39F-435A-9E3A-1BC5689BE020}"/>
              </a:ext>
            </a:extLst>
          </p:cNvPr>
          <p:cNvSpPr/>
          <p:nvPr/>
        </p:nvSpPr>
        <p:spPr>
          <a:xfrm>
            <a:off x="11061583" y="0"/>
            <a:ext cx="11304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7B7EC87-DFB7-4BBC-BC44-22C259D1E14D}"/>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29823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CA50BE-116A-403F-B31E-2A8448E71BD0}"/>
              </a:ext>
            </a:extLst>
          </p:cNvPr>
          <p:cNvSpPr/>
          <p:nvPr/>
        </p:nvSpPr>
        <p:spPr>
          <a:xfrm>
            <a:off x="792246" y="1015226"/>
            <a:ext cx="72000" cy="27069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ectangle 6">
            <a:extLst>
              <a:ext uri="{FF2B5EF4-FFF2-40B4-BE49-F238E27FC236}">
                <a16:creationId xmlns:a16="http://schemas.microsoft.com/office/drawing/2014/main" id="{A13E6313-35C9-498F-BAB5-DCBBBF89D20F}"/>
              </a:ext>
            </a:extLst>
          </p:cNvPr>
          <p:cNvSpPr/>
          <p:nvPr/>
        </p:nvSpPr>
        <p:spPr>
          <a:xfrm>
            <a:off x="4825507" y="852710"/>
            <a:ext cx="45719" cy="27182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8" name="Rectangle 7">
            <a:extLst>
              <a:ext uri="{FF2B5EF4-FFF2-40B4-BE49-F238E27FC236}">
                <a16:creationId xmlns:a16="http://schemas.microsoft.com/office/drawing/2014/main" id="{824F08F9-FC81-4A40-B22C-66118F5EBBD3}"/>
              </a:ext>
            </a:extLst>
          </p:cNvPr>
          <p:cNvSpPr/>
          <p:nvPr/>
        </p:nvSpPr>
        <p:spPr>
          <a:xfrm>
            <a:off x="8925577" y="804430"/>
            <a:ext cx="45719" cy="2992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89B91BEF-D5A9-4700-9D8A-F406B0A1F71F}"/>
              </a:ext>
            </a:extLst>
          </p:cNvPr>
          <p:cNvSpPr/>
          <p:nvPr/>
        </p:nvSpPr>
        <p:spPr>
          <a:xfrm>
            <a:off x="6923794" y="1051426"/>
            <a:ext cx="45719" cy="1437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16F344AF-4C98-4894-82F0-EB98DF7A7213}"/>
              </a:ext>
            </a:extLst>
          </p:cNvPr>
          <p:cNvSpPr/>
          <p:nvPr/>
        </p:nvSpPr>
        <p:spPr>
          <a:xfrm>
            <a:off x="2727222" y="1064690"/>
            <a:ext cx="45719" cy="14238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11" name="Group 10">
            <a:extLst>
              <a:ext uri="{FF2B5EF4-FFF2-40B4-BE49-F238E27FC236}">
                <a16:creationId xmlns:a16="http://schemas.microsoft.com/office/drawing/2014/main" id="{E8DB7DE1-A760-4388-B1AF-2914E965175B}"/>
              </a:ext>
            </a:extLst>
          </p:cNvPr>
          <p:cNvGrpSpPr/>
          <p:nvPr/>
        </p:nvGrpSpPr>
        <p:grpSpPr>
          <a:xfrm>
            <a:off x="-107600" y="4942550"/>
            <a:ext cx="1860200" cy="1331933"/>
            <a:chOff x="6182533" y="1433695"/>
            <a:chExt cx="1692132" cy="1331933"/>
          </a:xfrm>
        </p:grpSpPr>
        <p:sp>
          <p:nvSpPr>
            <p:cNvPr id="12" name="TextBox 11">
              <a:extLst>
                <a:ext uri="{FF2B5EF4-FFF2-40B4-BE49-F238E27FC236}">
                  <a16:creationId xmlns:a16="http://schemas.microsoft.com/office/drawing/2014/main" id="{DD82B047-7092-435D-8A59-3B96E76B3E5E}"/>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KYC</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CE8C229F-F8B7-4663-A3D2-9C2C4FD3AD8D}"/>
                </a:ext>
              </a:extLst>
            </p:cNvPr>
            <p:cNvSpPr txBox="1"/>
            <p:nvPr/>
          </p:nvSpPr>
          <p:spPr>
            <a:xfrm>
              <a:off x="6182533" y="1749965"/>
              <a:ext cx="1692131" cy="1015663"/>
            </a:xfrm>
            <a:prstGeom prst="rect">
              <a:avLst/>
            </a:prstGeom>
            <a:noFill/>
          </p:spPr>
          <p:txBody>
            <a:bodyPr wrap="square" rtlCol="0">
              <a:spAutoFit/>
            </a:bodyPr>
            <a:lstStyle/>
            <a:p>
              <a:pPr marL="315502" indent="-315502">
                <a:buFont typeface="Arial" pitchFamily="34" charset="0"/>
                <a:buChar char="•"/>
              </a:pPr>
              <a:r>
                <a:rPr lang="en-SG" sz="1200" dirty="0"/>
                <a:t>Institutional KYC -Identify the customer, Sanctions, Screening and Capturing Identify the Customer </a:t>
              </a:r>
              <a:endParaRPr lang="en-US" sz="1200" dirty="0">
                <a:solidFill>
                  <a:srgbClr val="FF0000"/>
                </a:solidFill>
              </a:endParaRPr>
            </a:p>
          </p:txBody>
        </p:sp>
      </p:grpSp>
      <p:grpSp>
        <p:nvGrpSpPr>
          <p:cNvPr id="14" name="Group 13">
            <a:extLst>
              <a:ext uri="{FF2B5EF4-FFF2-40B4-BE49-F238E27FC236}">
                <a16:creationId xmlns:a16="http://schemas.microsoft.com/office/drawing/2014/main" id="{6467EC0B-7828-4004-937F-48945CB3C4D9}"/>
              </a:ext>
            </a:extLst>
          </p:cNvPr>
          <p:cNvGrpSpPr/>
          <p:nvPr/>
        </p:nvGrpSpPr>
        <p:grpSpPr>
          <a:xfrm>
            <a:off x="3923963" y="4942550"/>
            <a:ext cx="1860200" cy="1147267"/>
            <a:chOff x="6182533" y="1433695"/>
            <a:chExt cx="1692132" cy="1147267"/>
          </a:xfrm>
        </p:grpSpPr>
        <p:sp>
          <p:nvSpPr>
            <p:cNvPr id="15" name="TextBox 14">
              <a:extLst>
                <a:ext uri="{FF2B5EF4-FFF2-40B4-BE49-F238E27FC236}">
                  <a16:creationId xmlns:a16="http://schemas.microsoft.com/office/drawing/2014/main" id="{67F5EA93-93CD-473D-9FF3-DACE92DBA0F9}"/>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Credit Assessment</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135DF70D-3089-4FD9-A544-4F2DF8ACCC73}"/>
                </a:ext>
              </a:extLst>
            </p:cNvPr>
            <p:cNvSpPr txBox="1"/>
            <p:nvPr/>
          </p:nvSpPr>
          <p:spPr>
            <a:xfrm>
              <a:off x="6182533" y="1749965"/>
              <a:ext cx="1692131" cy="830997"/>
            </a:xfrm>
            <a:prstGeom prst="rect">
              <a:avLst/>
            </a:prstGeom>
            <a:noFill/>
          </p:spPr>
          <p:txBody>
            <a:bodyPr wrap="square" rtlCol="0">
              <a:spAutoFit/>
            </a:bodyPr>
            <a:lstStyle/>
            <a:p>
              <a:r>
                <a:rPr lang="en-SG" sz="1200" dirty="0"/>
                <a:t>Credit Assessment - Financial Spreading &amp; analysis based on client documents </a:t>
              </a:r>
              <a:endParaRPr lang="en-SG" sz="1200" dirty="0">
                <a:solidFill>
                  <a:srgbClr val="000000"/>
                </a:solidFill>
              </a:endParaRPr>
            </a:p>
          </p:txBody>
        </p:sp>
      </p:grpSp>
      <p:grpSp>
        <p:nvGrpSpPr>
          <p:cNvPr id="17" name="Group 16">
            <a:extLst>
              <a:ext uri="{FF2B5EF4-FFF2-40B4-BE49-F238E27FC236}">
                <a16:creationId xmlns:a16="http://schemas.microsoft.com/office/drawing/2014/main" id="{3578EA4C-26C7-4252-A2AF-7BA35F03702B}"/>
              </a:ext>
            </a:extLst>
          </p:cNvPr>
          <p:cNvGrpSpPr/>
          <p:nvPr/>
        </p:nvGrpSpPr>
        <p:grpSpPr>
          <a:xfrm>
            <a:off x="8114288" y="4942550"/>
            <a:ext cx="1860200" cy="1147267"/>
            <a:chOff x="6182533" y="1433695"/>
            <a:chExt cx="1692132" cy="1147267"/>
          </a:xfrm>
        </p:grpSpPr>
        <p:sp>
          <p:nvSpPr>
            <p:cNvPr id="18" name="TextBox 17">
              <a:extLst>
                <a:ext uri="{FF2B5EF4-FFF2-40B4-BE49-F238E27FC236}">
                  <a16:creationId xmlns:a16="http://schemas.microsoft.com/office/drawing/2014/main" id="{AF0D8C77-C009-4C2D-82D0-7D926BB68FDC}"/>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Loans</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9757990-74E8-4A44-B86D-59F59D6FCFBF}"/>
                </a:ext>
              </a:extLst>
            </p:cNvPr>
            <p:cNvSpPr txBox="1"/>
            <p:nvPr/>
          </p:nvSpPr>
          <p:spPr>
            <a:xfrm>
              <a:off x="6182533" y="1749965"/>
              <a:ext cx="1692131" cy="830997"/>
            </a:xfrm>
            <a:prstGeom prst="rect">
              <a:avLst/>
            </a:prstGeom>
            <a:noFill/>
          </p:spPr>
          <p:txBody>
            <a:bodyPr wrap="square" rtlCol="0">
              <a:spAutoFit/>
            </a:bodyPr>
            <a:lstStyle/>
            <a:p>
              <a:r>
                <a:rPr lang="en-SG" sz="1200" dirty="0"/>
                <a:t>Approval and Pricing - Payment  for business loans</a:t>
              </a:r>
            </a:p>
            <a:p>
              <a:pPr marL="315502" indent="-315502">
                <a:buFont typeface="Arial" pitchFamily="34" charset="0"/>
                <a:buChar char="•"/>
              </a:pPr>
              <a:endParaRPr lang="en-SG" sz="1200" dirty="0"/>
            </a:p>
          </p:txBody>
        </p:sp>
      </p:grpSp>
      <p:grpSp>
        <p:nvGrpSpPr>
          <p:cNvPr id="20" name="Group 19">
            <a:extLst>
              <a:ext uri="{FF2B5EF4-FFF2-40B4-BE49-F238E27FC236}">
                <a16:creationId xmlns:a16="http://schemas.microsoft.com/office/drawing/2014/main" id="{4AF28FF1-D602-434F-8D6B-C99F185EC6AF}"/>
              </a:ext>
            </a:extLst>
          </p:cNvPr>
          <p:cNvGrpSpPr/>
          <p:nvPr/>
        </p:nvGrpSpPr>
        <p:grpSpPr>
          <a:xfrm>
            <a:off x="1828800" y="3814360"/>
            <a:ext cx="1860200" cy="2070596"/>
            <a:chOff x="6182533" y="1433695"/>
            <a:chExt cx="1692132" cy="2070596"/>
          </a:xfrm>
        </p:grpSpPr>
        <p:sp>
          <p:nvSpPr>
            <p:cNvPr id="21" name="TextBox 20">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Onboarding</a:t>
              </a:r>
              <a:endParaRPr lang="ko-KR" altLang="en-US" sz="12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8AED60C7-0C1C-4B98-BFDC-16CF4EAB902E}"/>
                </a:ext>
              </a:extLst>
            </p:cNvPr>
            <p:cNvSpPr txBox="1"/>
            <p:nvPr/>
          </p:nvSpPr>
          <p:spPr>
            <a:xfrm>
              <a:off x="6182533" y="1749965"/>
              <a:ext cx="1692131" cy="1754326"/>
            </a:xfrm>
            <a:prstGeom prst="rect">
              <a:avLst/>
            </a:prstGeom>
            <a:noFill/>
          </p:spPr>
          <p:txBody>
            <a:bodyPr wrap="square" rtlCol="0">
              <a:spAutoFit/>
            </a:bodyPr>
            <a:lstStyle/>
            <a:p>
              <a:r>
                <a:rPr lang="en-SG" sz="1200" dirty="0"/>
                <a:t>Customer Onboarding – New Account set up for corporate clients across deposits, lending, trade and investment products, set up included legal entity information, </a:t>
              </a:r>
              <a:r>
                <a:rPr lang="en-SG" sz="1200" dirty="0" err="1"/>
                <a:t>bank,counterparty</a:t>
              </a:r>
              <a:r>
                <a:rPr lang="en-SG" sz="1200" dirty="0"/>
                <a:t> set up, etc</a:t>
              </a:r>
              <a:endParaRPr lang="en-SG" sz="1200" dirty="0">
                <a:solidFill>
                  <a:srgbClr val="000000"/>
                </a:solidFill>
              </a:endParaRPr>
            </a:p>
          </p:txBody>
        </p:sp>
      </p:grpSp>
      <p:grpSp>
        <p:nvGrpSpPr>
          <p:cNvPr id="23" name="Group 22">
            <a:extLst>
              <a:ext uri="{FF2B5EF4-FFF2-40B4-BE49-F238E27FC236}">
                <a16:creationId xmlns:a16="http://schemas.microsoft.com/office/drawing/2014/main" id="{5C752FEA-3CB5-44B0-8D96-DB31439CD378}"/>
              </a:ext>
            </a:extLst>
          </p:cNvPr>
          <p:cNvGrpSpPr/>
          <p:nvPr/>
        </p:nvGrpSpPr>
        <p:grpSpPr>
          <a:xfrm>
            <a:off x="6019126" y="3814360"/>
            <a:ext cx="1860200" cy="2255262"/>
            <a:chOff x="6182533" y="1433695"/>
            <a:chExt cx="1692132" cy="2255262"/>
          </a:xfrm>
        </p:grpSpPr>
        <p:sp>
          <p:nvSpPr>
            <p:cNvPr id="24" name="TextBox 23">
              <a:extLst>
                <a:ext uri="{FF2B5EF4-FFF2-40B4-BE49-F238E27FC236}">
                  <a16:creationId xmlns:a16="http://schemas.microsoft.com/office/drawing/2014/main" id="{7F40647E-F67A-401F-A4CC-570745E19100}"/>
                </a:ext>
              </a:extLst>
            </p:cNvPr>
            <p:cNvSpPr txBox="1"/>
            <p:nvPr/>
          </p:nvSpPr>
          <p:spPr>
            <a:xfrm>
              <a:off x="6182534" y="1433695"/>
              <a:ext cx="169213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Verification/Customer service</a:t>
              </a:r>
              <a:endParaRPr lang="ko-KR" altLang="en-US" sz="12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B0B3E2BC-2AD5-4313-9BB9-DEC812925831}"/>
                </a:ext>
              </a:extLst>
            </p:cNvPr>
            <p:cNvSpPr txBox="1"/>
            <p:nvPr/>
          </p:nvSpPr>
          <p:spPr>
            <a:xfrm>
              <a:off x="6182533" y="1749965"/>
              <a:ext cx="1692131" cy="1938992"/>
            </a:xfrm>
            <a:prstGeom prst="rect">
              <a:avLst/>
            </a:prstGeom>
            <a:noFill/>
          </p:spPr>
          <p:txBody>
            <a:bodyPr wrap="square" rtlCol="0">
              <a:spAutoFit/>
            </a:bodyPr>
            <a:lstStyle/>
            <a:p>
              <a:r>
                <a:rPr lang="en-SG" sz="1200" dirty="0"/>
                <a:t>Application Submission /Reviews - Verification of Loan application documents </a:t>
              </a:r>
            </a:p>
            <a:p>
              <a:pPr marL="315502" indent="-315502">
                <a:buFont typeface="Arial" pitchFamily="34" charset="0"/>
                <a:buChar char="•"/>
              </a:pPr>
              <a:endParaRPr lang="en-SG" sz="1200" dirty="0"/>
            </a:p>
            <a:p>
              <a:r>
                <a:rPr lang="en-SG" sz="1200" dirty="0"/>
                <a:t>Service Fulfilment - Auto indexing and resolution of the customer queries received through emails</a:t>
              </a:r>
            </a:p>
            <a:p>
              <a:pPr marL="315502" indent="-315502">
                <a:buFont typeface="Arial" pitchFamily="34" charset="0"/>
                <a:buChar char="•"/>
              </a:pPr>
              <a:endParaRPr lang="en-SG" sz="1200" dirty="0">
                <a:solidFill>
                  <a:srgbClr val="000000"/>
                </a:solidFill>
              </a:endParaRPr>
            </a:p>
          </p:txBody>
        </p:sp>
      </p:grpSp>
      <p:sp>
        <p:nvSpPr>
          <p:cNvPr id="26"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859663" y="20600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27" name="TextBox 26">
            <a:extLst>
              <a:ext uri="{FF2B5EF4-FFF2-40B4-BE49-F238E27FC236}">
                <a16:creationId xmlns:a16="http://schemas.microsoft.com/office/drawing/2014/main" id="{C1801954-8568-4FE5-B039-AF4AF8428C27}"/>
              </a:ext>
            </a:extLst>
          </p:cNvPr>
          <p:cNvSpPr txBox="1"/>
          <p:nvPr/>
        </p:nvSpPr>
        <p:spPr>
          <a:xfrm>
            <a:off x="-83627" y="3142672"/>
            <a:ext cx="853040" cy="369332"/>
          </a:xfrm>
          <a:prstGeom prst="rect">
            <a:avLst/>
          </a:prstGeom>
          <a:noFill/>
        </p:spPr>
        <p:txBody>
          <a:bodyPr wrap="square" rtlCol="0">
            <a:spAutoFit/>
          </a:bodyPr>
          <a:lstStyle/>
          <a:p>
            <a:pPr algn="ctr"/>
            <a:r>
              <a:rPr lang="en-US" altLang="ko-KR" b="1" dirty="0">
                <a:solidFill>
                  <a:schemeClr val="accent5"/>
                </a:solidFill>
                <a:cs typeface="Arial" pitchFamily="34" charset="0"/>
              </a:rPr>
              <a:t>RPA</a:t>
            </a:r>
            <a:endParaRPr lang="ko-KR" altLang="en-US" b="1" dirty="0">
              <a:solidFill>
                <a:schemeClr val="accent5"/>
              </a:solidFill>
              <a:cs typeface="Arial" pitchFamily="34" charset="0"/>
            </a:endParaRPr>
          </a:p>
        </p:txBody>
      </p:sp>
      <p:sp>
        <p:nvSpPr>
          <p:cNvPr id="28" name="TextBox 27">
            <a:extLst>
              <a:ext uri="{FF2B5EF4-FFF2-40B4-BE49-F238E27FC236}">
                <a16:creationId xmlns:a16="http://schemas.microsoft.com/office/drawing/2014/main" id="{AC29870E-BD76-489C-8F27-5E5B6FC56853}"/>
              </a:ext>
            </a:extLst>
          </p:cNvPr>
          <p:cNvSpPr txBox="1"/>
          <p:nvPr/>
        </p:nvSpPr>
        <p:spPr>
          <a:xfrm>
            <a:off x="3949140" y="3142672"/>
            <a:ext cx="853040" cy="369332"/>
          </a:xfrm>
          <a:prstGeom prst="rect">
            <a:avLst/>
          </a:prstGeom>
          <a:noFill/>
        </p:spPr>
        <p:txBody>
          <a:bodyPr wrap="square" rtlCol="0">
            <a:spAutoFit/>
          </a:bodyPr>
          <a:lstStyle/>
          <a:p>
            <a:pPr algn="ctr"/>
            <a:r>
              <a:rPr lang="en-US" altLang="ko-KR" b="1" dirty="0">
                <a:solidFill>
                  <a:schemeClr val="accent3"/>
                </a:solidFill>
                <a:cs typeface="Arial" pitchFamily="34" charset="0"/>
              </a:rPr>
              <a:t>RPA</a:t>
            </a:r>
            <a:endParaRPr lang="ko-KR" altLang="en-US" b="1" dirty="0">
              <a:solidFill>
                <a:schemeClr val="accent3"/>
              </a:solidFill>
              <a:cs typeface="Arial" pitchFamily="34" charset="0"/>
            </a:endParaRPr>
          </a:p>
        </p:txBody>
      </p:sp>
      <p:sp>
        <p:nvSpPr>
          <p:cNvPr id="29" name="TextBox 28">
            <a:extLst>
              <a:ext uri="{FF2B5EF4-FFF2-40B4-BE49-F238E27FC236}">
                <a16:creationId xmlns:a16="http://schemas.microsoft.com/office/drawing/2014/main" id="{259E0859-D5EC-4F49-B967-2DAFDBC88463}"/>
              </a:ext>
            </a:extLst>
          </p:cNvPr>
          <p:cNvSpPr txBox="1"/>
          <p:nvPr/>
        </p:nvSpPr>
        <p:spPr>
          <a:xfrm>
            <a:off x="6051193" y="2050366"/>
            <a:ext cx="853040" cy="369332"/>
          </a:xfrm>
          <a:prstGeom prst="rect">
            <a:avLst/>
          </a:prstGeom>
          <a:noFill/>
        </p:spPr>
        <p:txBody>
          <a:bodyPr wrap="square" rtlCol="0">
            <a:spAutoFit/>
          </a:bodyPr>
          <a:lstStyle/>
          <a:p>
            <a:pPr algn="ctr"/>
            <a:r>
              <a:rPr lang="en-US" altLang="ko-KR" b="1" dirty="0">
                <a:solidFill>
                  <a:schemeClr val="accent2"/>
                </a:solidFill>
                <a:cs typeface="Arial" pitchFamily="34" charset="0"/>
              </a:rPr>
              <a:t>RPA</a:t>
            </a:r>
            <a:endParaRPr lang="ko-KR" altLang="en-US"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429550FD-F290-477D-9D5F-0E5E4D9326B9}"/>
              </a:ext>
            </a:extLst>
          </p:cNvPr>
          <p:cNvSpPr txBox="1"/>
          <p:nvPr/>
        </p:nvSpPr>
        <p:spPr>
          <a:xfrm>
            <a:off x="8153244" y="3142672"/>
            <a:ext cx="853040" cy="369332"/>
          </a:xfrm>
          <a:prstGeom prst="rect">
            <a:avLst/>
          </a:prstGeom>
          <a:noFill/>
        </p:spPr>
        <p:txBody>
          <a:bodyPr wrap="square" rtlCol="0">
            <a:spAutoFit/>
          </a:bodyPr>
          <a:lstStyle/>
          <a:p>
            <a:pPr algn="ctr"/>
            <a:r>
              <a:rPr lang="en-US" altLang="ko-KR" b="1" dirty="0">
                <a:solidFill>
                  <a:schemeClr val="accent1"/>
                </a:solidFill>
                <a:cs typeface="Arial" pitchFamily="34" charset="0"/>
              </a:rPr>
              <a:t>RPA</a:t>
            </a:r>
            <a:endParaRPr lang="ko-KR" altLang="en-US" b="1" dirty="0">
              <a:solidFill>
                <a:schemeClr val="accent1"/>
              </a:solidFill>
              <a:cs typeface="Arial" pitchFamily="34" charset="0"/>
            </a:endParaRPr>
          </a:p>
        </p:txBody>
      </p:sp>
      <p:sp>
        <p:nvSpPr>
          <p:cNvPr id="31" name="Rounded Rectangle 51">
            <a:extLst>
              <a:ext uri="{FF2B5EF4-FFF2-40B4-BE49-F238E27FC236}">
                <a16:creationId xmlns:a16="http://schemas.microsoft.com/office/drawing/2014/main" id="{41AAA5CC-D15C-44C7-852C-64EA49F92005}"/>
              </a:ext>
            </a:extLst>
          </p:cNvPr>
          <p:cNvSpPr/>
          <p:nvPr/>
        </p:nvSpPr>
        <p:spPr>
          <a:xfrm rot="5400000" flipH="1">
            <a:off x="6296941" y="251996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Rounded Rectangle 51">
            <a:extLst>
              <a:ext uri="{FF2B5EF4-FFF2-40B4-BE49-F238E27FC236}">
                <a16:creationId xmlns:a16="http://schemas.microsoft.com/office/drawing/2014/main" id="{B553CEDC-DDFE-4D0D-8F2B-65780DC41C68}"/>
              </a:ext>
            </a:extLst>
          </p:cNvPr>
          <p:cNvSpPr/>
          <p:nvPr/>
        </p:nvSpPr>
        <p:spPr>
          <a:xfrm rot="5400000" flipH="1">
            <a:off x="8267812" y="360019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Rounded Rectangle 51">
            <a:extLst>
              <a:ext uri="{FF2B5EF4-FFF2-40B4-BE49-F238E27FC236}">
                <a16:creationId xmlns:a16="http://schemas.microsoft.com/office/drawing/2014/main" id="{21857767-7958-4533-B7B0-1F64DFD3CF89}"/>
              </a:ext>
            </a:extLst>
          </p:cNvPr>
          <p:cNvSpPr/>
          <p:nvPr/>
        </p:nvSpPr>
        <p:spPr>
          <a:xfrm rot="5400000" flipH="1">
            <a:off x="4196253" y="3608988"/>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Rounded Rectangle 51">
            <a:extLst>
              <a:ext uri="{FF2B5EF4-FFF2-40B4-BE49-F238E27FC236}">
                <a16:creationId xmlns:a16="http://schemas.microsoft.com/office/drawing/2014/main" id="{84F0518C-A9D5-49FE-96A5-5E4A338118FC}"/>
              </a:ext>
            </a:extLst>
          </p:cNvPr>
          <p:cNvSpPr/>
          <p:nvPr/>
        </p:nvSpPr>
        <p:spPr>
          <a:xfrm rot="5400000" flipH="1">
            <a:off x="159166" y="3617780"/>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5" name="Rounded Rectangle 51">
            <a:extLst>
              <a:ext uri="{FF2B5EF4-FFF2-40B4-BE49-F238E27FC236}">
                <a16:creationId xmlns:a16="http://schemas.microsoft.com/office/drawing/2014/main" id="{1F653D75-B982-4CA2-9CEE-4D008EDE0B23}"/>
              </a:ext>
            </a:extLst>
          </p:cNvPr>
          <p:cNvSpPr/>
          <p:nvPr/>
        </p:nvSpPr>
        <p:spPr>
          <a:xfrm rot="5400000" flipH="1">
            <a:off x="2098831" y="25345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Rectangle 35">
            <a:extLst>
              <a:ext uri="{FF2B5EF4-FFF2-40B4-BE49-F238E27FC236}">
                <a16:creationId xmlns:a16="http://schemas.microsoft.com/office/drawing/2014/main" id="{13FEA225-0F93-4C5B-9798-6A77629937CF}"/>
              </a:ext>
            </a:extLst>
          </p:cNvPr>
          <p:cNvSpPr/>
          <p:nvPr/>
        </p:nvSpPr>
        <p:spPr>
          <a:xfrm>
            <a:off x="0" y="1"/>
            <a:ext cx="12192000" cy="10514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 name="Title 3"/>
          <p:cNvSpPr>
            <a:spLocks noGrp="1"/>
          </p:cNvSpPr>
          <p:nvPr>
            <p:ph type="title"/>
          </p:nvPr>
        </p:nvSpPr>
        <p:spPr/>
        <p:txBody>
          <a:bodyPr>
            <a:normAutofit/>
          </a:bodyPr>
          <a:lstStyle/>
          <a:p>
            <a:r>
              <a:rPr lang="en-US" sz="3200" dirty="0">
                <a:solidFill>
                  <a:schemeClr val="bg1"/>
                </a:solidFill>
              </a:rPr>
              <a:t>Leveraging automation across the banking process</a:t>
            </a:r>
          </a:p>
        </p:txBody>
      </p:sp>
      <p:sp>
        <p:nvSpPr>
          <p:cNvPr id="37" name="Rectangle 36">
            <a:extLst>
              <a:ext uri="{FF2B5EF4-FFF2-40B4-BE49-F238E27FC236}">
                <a16:creationId xmlns:a16="http://schemas.microsoft.com/office/drawing/2014/main" id="{16F344AF-4C98-4894-82F0-EB98DF7A7213}"/>
              </a:ext>
            </a:extLst>
          </p:cNvPr>
          <p:cNvSpPr/>
          <p:nvPr/>
        </p:nvSpPr>
        <p:spPr>
          <a:xfrm>
            <a:off x="10970277" y="1101629"/>
            <a:ext cx="80450" cy="1508027"/>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8" name="Group 37">
            <a:extLst>
              <a:ext uri="{FF2B5EF4-FFF2-40B4-BE49-F238E27FC236}">
                <a16:creationId xmlns:a16="http://schemas.microsoft.com/office/drawing/2014/main" id="{4AF28FF1-D602-434F-8D6B-C99F185EC6AF}"/>
              </a:ext>
            </a:extLst>
          </p:cNvPr>
          <p:cNvGrpSpPr/>
          <p:nvPr/>
        </p:nvGrpSpPr>
        <p:grpSpPr>
          <a:xfrm>
            <a:off x="10179400" y="3966760"/>
            <a:ext cx="1860200" cy="962601"/>
            <a:chOff x="6182533" y="1433695"/>
            <a:chExt cx="1692132" cy="962601"/>
          </a:xfrm>
        </p:grpSpPr>
        <p:sp>
          <p:nvSpPr>
            <p:cNvPr id="39" name="TextBox 38">
              <a:extLst>
                <a:ext uri="{FF2B5EF4-FFF2-40B4-BE49-F238E27FC236}">
                  <a16:creationId xmlns:a16="http://schemas.microsoft.com/office/drawing/2014/main" id="{6306C405-1442-439D-9578-639119950610}"/>
                </a:ext>
              </a:extLst>
            </p:cNvPr>
            <p:cNvSpPr txBox="1"/>
            <p:nvPr/>
          </p:nvSpPr>
          <p:spPr>
            <a:xfrm>
              <a:off x="6182534" y="1433695"/>
              <a:ext cx="169213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Trade Finance</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8AED60C7-0C1C-4B98-BFDC-16CF4EAB902E}"/>
                </a:ext>
              </a:extLst>
            </p:cNvPr>
            <p:cNvSpPr txBox="1"/>
            <p:nvPr/>
          </p:nvSpPr>
          <p:spPr>
            <a:xfrm>
              <a:off x="6182533" y="1749965"/>
              <a:ext cx="1692131" cy="646331"/>
            </a:xfrm>
            <a:prstGeom prst="rect">
              <a:avLst/>
            </a:prstGeom>
            <a:noFill/>
          </p:spPr>
          <p:txBody>
            <a:bodyPr wrap="square" rtlCol="0">
              <a:spAutoFit/>
            </a:bodyPr>
            <a:lstStyle/>
            <a:p>
              <a:r>
                <a:rPr lang="en-SG" sz="1200" dirty="0"/>
                <a:t>Trade Finance - Set up and validation of Letter of Credits/Bank Guarantees</a:t>
              </a:r>
              <a:endParaRPr lang="en-SG" sz="1200" dirty="0">
                <a:solidFill>
                  <a:srgbClr val="000000"/>
                </a:solidFill>
              </a:endParaRPr>
            </a:p>
          </p:txBody>
        </p:sp>
      </p:grpSp>
      <p:sp>
        <p:nvSpPr>
          <p:cNvPr id="41" name="직사각형 113">
            <a:extLst>
              <a:ext uri="{FF2B5EF4-FFF2-40B4-BE49-F238E27FC236}">
                <a16:creationId xmlns:a16="http://schemas.microsoft.com/office/drawing/2014/main" id="{62CA7F27-B58D-4948-8231-2C29FFED7E78}"/>
              </a:ext>
            </a:extLst>
          </p:cNvPr>
          <p:cNvSpPr>
            <a:spLocks noChangeArrowheads="1"/>
          </p:cNvSpPr>
          <p:nvPr/>
        </p:nvSpPr>
        <p:spPr bwMode="auto">
          <a:xfrm>
            <a:off x="10210263" y="2212412"/>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accent4"/>
                </a:solidFill>
                <a:cs typeface="Arial" charset="0"/>
              </a:rPr>
              <a:t>RPA</a:t>
            </a:r>
            <a:endParaRPr lang="ko-KR" altLang="en-US" dirty="0">
              <a:solidFill>
                <a:schemeClr val="accent4"/>
              </a:solidFill>
            </a:endParaRPr>
          </a:p>
        </p:txBody>
      </p:sp>
      <p:sp>
        <p:nvSpPr>
          <p:cNvPr id="42" name="Rounded Rectangle 51">
            <a:extLst>
              <a:ext uri="{FF2B5EF4-FFF2-40B4-BE49-F238E27FC236}">
                <a16:creationId xmlns:a16="http://schemas.microsoft.com/office/drawing/2014/main" id="{1F653D75-B982-4CA2-9CEE-4D008EDE0B23}"/>
              </a:ext>
            </a:extLst>
          </p:cNvPr>
          <p:cNvSpPr/>
          <p:nvPr/>
        </p:nvSpPr>
        <p:spPr>
          <a:xfrm rot="5400000" flipH="1">
            <a:off x="10392020" y="2686916"/>
            <a:ext cx="1304568" cy="122859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8199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 Success Stories</a:t>
            </a:r>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8733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349815" y="1825365"/>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7558286B-5527-4B35-AD4F-3B7BF4A5A272}"/>
              </a:ext>
            </a:extLst>
          </p:cNvPr>
          <p:cNvGrpSpPr/>
          <p:nvPr/>
        </p:nvGrpSpPr>
        <p:grpSpPr>
          <a:xfrm flipH="1">
            <a:off x="1625293" y="1270560"/>
            <a:ext cx="4616540" cy="1222466"/>
            <a:chOff x="4716014" y="1639851"/>
            <a:chExt cx="3888434" cy="1221936"/>
          </a:xfrm>
        </p:grpSpPr>
        <p:sp>
          <p:nvSpPr>
            <p:cNvPr id="7" name="TextBox 6">
              <a:extLst>
                <a:ext uri="{FF2B5EF4-FFF2-40B4-BE49-F238E27FC236}">
                  <a16:creationId xmlns:a16="http://schemas.microsoft.com/office/drawing/2014/main" id="{C3AFE997-4902-4F36-8E03-42657E90924A}"/>
                </a:ext>
              </a:extLst>
            </p:cNvPr>
            <p:cNvSpPr txBox="1"/>
            <p:nvPr/>
          </p:nvSpPr>
          <p:spPr>
            <a:xfrm>
              <a:off x="4716015" y="1846565"/>
              <a:ext cx="3888433" cy="1015222"/>
            </a:xfrm>
            <a:prstGeom prst="rect">
              <a:avLst/>
            </a:prstGeom>
            <a:noFill/>
          </p:spPr>
          <p:txBody>
            <a:bodyPr wrap="square" rtlCol="0">
              <a:spAutoFit/>
            </a:bodyPr>
            <a:lstStyle/>
            <a:p>
              <a:r>
                <a:rPr lang="en-SG" sz="1200" dirty="0">
                  <a:solidFill>
                    <a:srgbClr val="333333"/>
                  </a:solidFill>
                  <a:latin typeface="&amp;quot"/>
                </a:rPr>
                <a:t>Using bots to respond to internal IT requests, including resetting employee passwords. The bots are expected to handle 1.7 million IT access requests at the bank this year, doing the work of 40 full-time employees. </a:t>
              </a:r>
            </a:p>
            <a:p>
              <a:endParaRPr lang="en-SG" sz="1200" dirty="0">
                <a:solidFill>
                  <a:srgbClr val="333333"/>
                </a:solidFill>
                <a:latin typeface="&amp;quot"/>
              </a:endParaRPr>
            </a:p>
          </p:txBody>
        </p:sp>
        <p:sp>
          <p:nvSpPr>
            <p:cNvPr id="8" name="TextBox 7">
              <a:extLst>
                <a:ext uri="{FF2B5EF4-FFF2-40B4-BE49-F238E27FC236}">
                  <a16:creationId xmlns:a16="http://schemas.microsoft.com/office/drawing/2014/main"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n-SG" altLang="ko-KR" sz="1200" b="1" dirty="0">
                  <a:solidFill>
                    <a:schemeClr val="tx1">
                      <a:lumMod val="75000"/>
                      <a:lumOff val="25000"/>
                    </a:schemeClr>
                  </a:solidFill>
                </a:rPr>
                <a:t>JPMorgan</a:t>
              </a:r>
              <a:endParaRPr lang="ko-KR" altLang="en-US" sz="1200" b="1" dirty="0">
                <a:solidFill>
                  <a:schemeClr val="tx1">
                    <a:lumMod val="75000"/>
                    <a:lumOff val="25000"/>
                  </a:schemeClr>
                </a:solidFill>
              </a:endParaRPr>
            </a:p>
          </p:txBody>
        </p:sp>
      </p:grpSp>
      <p:sp>
        <p:nvSpPr>
          <p:cNvPr id="9" name="Oval 8">
            <a:extLst>
              <a:ext uri="{FF2B5EF4-FFF2-40B4-BE49-F238E27FC236}">
                <a16:creationId xmlns:a16="http://schemas.microsoft.com/office/drawing/2014/main" id="{10779195-C1F9-46F6-BBB0-AC6619C7A224}"/>
              </a:ext>
            </a:extLst>
          </p:cNvPr>
          <p:cNvSpPr/>
          <p:nvPr/>
        </p:nvSpPr>
        <p:spPr>
          <a:xfrm flipH="1">
            <a:off x="5404188" y="3661611"/>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id="{D8D1AA95-7312-45E3-9BAB-AD22F1DECD51}"/>
              </a:ext>
            </a:extLst>
          </p:cNvPr>
          <p:cNvGrpSpPr/>
          <p:nvPr/>
        </p:nvGrpSpPr>
        <p:grpSpPr>
          <a:xfrm flipH="1">
            <a:off x="607923" y="3529505"/>
            <a:ext cx="4636576" cy="983170"/>
            <a:chOff x="4716015" y="1591052"/>
            <a:chExt cx="3905310" cy="982744"/>
          </a:xfrm>
        </p:grpSpPr>
        <p:sp>
          <p:nvSpPr>
            <p:cNvPr id="11" name="TextBox 10">
              <a:extLst>
                <a:ext uri="{FF2B5EF4-FFF2-40B4-BE49-F238E27FC236}">
                  <a16:creationId xmlns:a16="http://schemas.microsoft.com/office/drawing/2014/main" id="{E81441A5-7011-4D83-A376-C8A5081ABF37}"/>
                </a:ext>
              </a:extLst>
            </p:cNvPr>
            <p:cNvSpPr txBox="1"/>
            <p:nvPr/>
          </p:nvSpPr>
          <p:spPr>
            <a:xfrm>
              <a:off x="4716015" y="1743160"/>
              <a:ext cx="3888433" cy="830636"/>
            </a:xfrm>
            <a:prstGeom prst="rect">
              <a:avLst/>
            </a:prstGeom>
            <a:noFill/>
          </p:spPr>
          <p:txBody>
            <a:bodyPr wrap="square" rtlCol="0">
              <a:spAutoFit/>
            </a:bodyPr>
            <a:lstStyle/>
            <a:p>
              <a:r>
                <a:rPr lang="en-SG" sz="1200" dirty="0">
                  <a:solidFill>
                    <a:srgbClr val="333333"/>
                  </a:solidFill>
                  <a:latin typeface="&amp;quot"/>
                </a:rPr>
                <a:t>Robotic process automation (RPA) at scale and is now seeing annual cost savings of over 30 percent in certain functions. In addition, over 40 back office processes have been automated, enabling staff to focus on higher-value and more rewarding tasks. </a:t>
              </a:r>
            </a:p>
          </p:txBody>
        </p:sp>
        <p:sp>
          <p:nvSpPr>
            <p:cNvPr id="12" name="TextBox 11">
              <a:extLst>
                <a:ext uri="{FF2B5EF4-FFF2-40B4-BE49-F238E27FC236}">
                  <a16:creationId xmlns:a16="http://schemas.microsoft.com/office/drawing/2014/main" id="{ABF536FA-07F3-43D4-8A4B-02E511A7BDE5}"/>
                </a:ext>
              </a:extLst>
            </p:cNvPr>
            <p:cNvSpPr txBox="1"/>
            <p:nvPr/>
          </p:nvSpPr>
          <p:spPr>
            <a:xfrm>
              <a:off x="4732892" y="1591052"/>
              <a:ext cx="3888433" cy="276879"/>
            </a:xfrm>
            <a:prstGeom prst="rect">
              <a:avLst/>
            </a:prstGeom>
            <a:noFill/>
          </p:spPr>
          <p:txBody>
            <a:bodyPr wrap="square" rtlCol="0">
              <a:spAutoFit/>
            </a:bodyPr>
            <a:lstStyle/>
            <a:p>
              <a:r>
                <a:rPr lang="en-SG" sz="1200" b="1" dirty="0">
                  <a:solidFill>
                    <a:srgbClr val="333333"/>
                  </a:solidFill>
                  <a:latin typeface="&amp;quot"/>
                </a:rPr>
                <a:t>The Australia and New Zealand Banking Group</a:t>
              </a:r>
              <a:endParaRPr lang="ko-KR" altLang="en-US" sz="1200" b="1" dirty="0">
                <a:solidFill>
                  <a:schemeClr val="tx1">
                    <a:lumMod val="75000"/>
                    <a:lumOff val="25000"/>
                  </a:schemeClr>
                </a:solidFill>
              </a:endParaRPr>
            </a:p>
          </p:txBody>
        </p:sp>
      </p:grpSp>
      <p:grpSp>
        <p:nvGrpSpPr>
          <p:cNvPr id="14" name="Group 13">
            <a:extLst>
              <a:ext uri="{FF2B5EF4-FFF2-40B4-BE49-F238E27FC236}">
                <a16:creationId xmlns:a16="http://schemas.microsoft.com/office/drawing/2014/main" id="{66E82848-E953-43E9-B41C-AB3AF8D57E71}"/>
              </a:ext>
            </a:extLst>
          </p:cNvPr>
          <p:cNvGrpSpPr/>
          <p:nvPr/>
        </p:nvGrpSpPr>
        <p:grpSpPr>
          <a:xfrm flipH="1">
            <a:off x="1697414" y="5414573"/>
            <a:ext cx="4616540" cy="483803"/>
            <a:chOff x="4716014" y="1639851"/>
            <a:chExt cx="3888434" cy="483593"/>
          </a:xfrm>
        </p:grpSpPr>
        <p:sp>
          <p:nvSpPr>
            <p:cNvPr id="15" name="TextBox 14">
              <a:extLst>
                <a:ext uri="{FF2B5EF4-FFF2-40B4-BE49-F238E27FC236}">
                  <a16:creationId xmlns:a16="http://schemas.microsoft.com/office/drawing/2014/main" id="{534881C3-911F-441A-8CDE-1DE53AF12B3D}"/>
                </a:ext>
              </a:extLst>
            </p:cNvPr>
            <p:cNvSpPr txBox="1"/>
            <p:nvPr/>
          </p:nvSpPr>
          <p:spPr>
            <a:xfrm>
              <a:off x="4716015" y="1846565"/>
              <a:ext cx="3888433" cy="276879"/>
            </a:xfrm>
            <a:prstGeom prst="rect">
              <a:avLst/>
            </a:prstGeom>
            <a:noFill/>
          </p:spPr>
          <p:txBody>
            <a:bodyPr wrap="square" rtlCol="0">
              <a:spAutoFit/>
            </a:bodyPr>
            <a:lstStyle/>
            <a:p>
              <a:r>
                <a:rPr lang="en-US" altLang="ko-KR" sz="1200" dirty="0">
                  <a:solidFill>
                    <a:schemeClr val="tx1">
                      <a:lumMod val="75000"/>
                      <a:lumOff val="25000"/>
                    </a:schemeClr>
                  </a:solidFill>
                </a:rPr>
                <a:t>Successfully implemented 50 over back office process  </a:t>
              </a:r>
              <a:endParaRPr lang="ko-KR" altLang="en-US"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Top Japanese Bank</a:t>
              </a:r>
              <a:endParaRPr lang="ko-KR" altLang="en-US" sz="1200" b="1" dirty="0">
                <a:solidFill>
                  <a:schemeClr val="tx1">
                    <a:lumMod val="75000"/>
                    <a:lumOff val="25000"/>
                  </a:schemeClr>
                </a:solidFill>
              </a:endParaRPr>
            </a:p>
          </p:txBody>
        </p:sp>
      </p:grpSp>
      <p:sp>
        <p:nvSpPr>
          <p:cNvPr id="17" name="Oval 16">
            <a:extLst>
              <a:ext uri="{FF2B5EF4-FFF2-40B4-BE49-F238E27FC236}">
                <a16:creationId xmlns:a16="http://schemas.microsoft.com/office/drawing/2014/main" id="{8D80F9A0-6C85-4B37-922B-5F9E59754C20}"/>
              </a:ext>
            </a:extLst>
          </p:cNvPr>
          <p:cNvSpPr/>
          <p:nvPr/>
        </p:nvSpPr>
        <p:spPr>
          <a:xfrm flipH="1">
            <a:off x="5654120" y="274348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40DE418A-BE67-47E6-B938-DB1AF1EA6305}"/>
              </a:ext>
            </a:extLst>
          </p:cNvPr>
          <p:cNvGrpSpPr/>
          <p:nvPr/>
        </p:nvGrpSpPr>
        <p:grpSpPr>
          <a:xfrm flipH="1">
            <a:off x="877892" y="2660203"/>
            <a:ext cx="4616540" cy="668469"/>
            <a:chOff x="4716014" y="1639851"/>
            <a:chExt cx="3888434" cy="668179"/>
          </a:xfrm>
        </p:grpSpPr>
        <p:sp>
          <p:nvSpPr>
            <p:cNvPr id="19" name="TextBox 18">
              <a:extLst>
                <a:ext uri="{FF2B5EF4-FFF2-40B4-BE49-F238E27FC236}">
                  <a16:creationId xmlns:a16="http://schemas.microsoft.com/office/drawing/2014/main" id="{CFC5EFCE-8887-4312-927C-7BC025F77D72}"/>
                </a:ext>
              </a:extLst>
            </p:cNvPr>
            <p:cNvSpPr txBox="1"/>
            <p:nvPr/>
          </p:nvSpPr>
          <p:spPr>
            <a:xfrm>
              <a:off x="4716015" y="1846565"/>
              <a:ext cx="3888433" cy="461465"/>
            </a:xfrm>
            <a:prstGeom prst="rect">
              <a:avLst/>
            </a:prstGeom>
            <a:noFill/>
          </p:spPr>
          <p:txBody>
            <a:bodyPr wrap="square" rtlCol="0">
              <a:spAutoFit/>
            </a:bodyPr>
            <a:lstStyle/>
            <a:p>
              <a:r>
                <a:rPr lang="en-SG" sz="1200" dirty="0">
                  <a:solidFill>
                    <a:srgbClr val="333333"/>
                  </a:solidFill>
                  <a:latin typeface="&amp;quot"/>
                </a:rPr>
                <a:t>IBM’s Watson Explorer used to do the work of 34 insurance claim workers since beginning January 2017.</a:t>
              </a:r>
            </a:p>
          </p:txBody>
        </p:sp>
        <p:sp>
          <p:nvSpPr>
            <p:cNvPr id="20" name="TextBox 19">
              <a:extLst>
                <a:ext uri="{FF2B5EF4-FFF2-40B4-BE49-F238E27FC236}">
                  <a16:creationId xmlns:a16="http://schemas.microsoft.com/office/drawing/2014/main"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n-SG" sz="1200" b="1" dirty="0">
                  <a:solidFill>
                    <a:srgbClr val="333333"/>
                  </a:solidFill>
                  <a:latin typeface="&amp;quot"/>
                </a:rPr>
                <a:t>Fukoku Mutual Life Insurance</a:t>
              </a:r>
              <a:r>
                <a:rPr lang="en-SG" sz="1200" dirty="0">
                  <a:solidFill>
                    <a:srgbClr val="333333"/>
                  </a:solidFill>
                  <a:latin typeface="&amp;quot"/>
                </a:rPr>
                <a:t>, a Japanese insurance company</a:t>
              </a:r>
              <a:endParaRPr lang="ko-KR" altLang="en-US" sz="1200" b="1" dirty="0">
                <a:solidFill>
                  <a:schemeClr val="tx1">
                    <a:lumMod val="75000"/>
                    <a:lumOff val="25000"/>
                  </a:schemeClr>
                </a:solidFill>
              </a:endParaRPr>
            </a:p>
          </p:txBody>
        </p:sp>
      </p:grpSp>
      <p:sp>
        <p:nvSpPr>
          <p:cNvPr id="21" name="Oval 20">
            <a:extLst>
              <a:ext uri="{FF2B5EF4-FFF2-40B4-BE49-F238E27FC236}">
                <a16:creationId xmlns:a16="http://schemas.microsoft.com/office/drawing/2014/main" id="{96C9C49C-244A-4B48-BB07-7FB35C787A7B}"/>
              </a:ext>
            </a:extLst>
          </p:cNvPr>
          <p:cNvSpPr/>
          <p:nvPr/>
        </p:nvSpPr>
        <p:spPr>
          <a:xfrm flipH="1">
            <a:off x="5629737" y="4579734"/>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id="{643F7420-411B-4017-AB11-E0327A39854D}"/>
              </a:ext>
            </a:extLst>
          </p:cNvPr>
          <p:cNvGrpSpPr/>
          <p:nvPr/>
        </p:nvGrpSpPr>
        <p:grpSpPr>
          <a:xfrm flipH="1">
            <a:off x="853509" y="4496448"/>
            <a:ext cx="4616540" cy="853135"/>
            <a:chOff x="4716014" y="1639851"/>
            <a:chExt cx="3888434" cy="852765"/>
          </a:xfrm>
        </p:grpSpPr>
        <p:sp>
          <p:nvSpPr>
            <p:cNvPr id="23" name="TextBox 22">
              <a:extLst>
                <a:ext uri="{FF2B5EF4-FFF2-40B4-BE49-F238E27FC236}">
                  <a16:creationId xmlns:a16="http://schemas.microsoft.com/office/drawing/2014/main" id="{218E92E9-560F-4644-A5A8-8450CC8A59B2}"/>
                </a:ext>
              </a:extLst>
            </p:cNvPr>
            <p:cNvSpPr txBox="1"/>
            <p:nvPr/>
          </p:nvSpPr>
          <p:spPr>
            <a:xfrm>
              <a:off x="4716015" y="1846565"/>
              <a:ext cx="3888433" cy="646051"/>
            </a:xfrm>
            <a:prstGeom prst="rect">
              <a:avLst/>
            </a:prstGeom>
            <a:noFill/>
          </p:spPr>
          <p:txBody>
            <a:bodyPr wrap="square" rtlCol="0">
              <a:spAutoFit/>
            </a:bodyPr>
            <a:lstStyle/>
            <a:p>
              <a:r>
                <a:rPr lang="en-SG" sz="1200" dirty="0"/>
                <a:t>Accounts receivable and fraudulent account closure, reducing its bad-debt provisions by approximately $225 million per annum and saving over 120 FTEs</a:t>
              </a:r>
            </a:p>
          </p:txBody>
        </p:sp>
        <p:sp>
          <p:nvSpPr>
            <p:cNvPr id="24" name="TextBox 23">
              <a:extLst>
                <a:ext uri="{FF2B5EF4-FFF2-40B4-BE49-F238E27FC236}">
                  <a16:creationId xmlns:a16="http://schemas.microsoft.com/office/drawing/2014/main" id="{F2367A6D-04E0-4AA2-A36A-2E7DEDD21AA0}"/>
                </a:ext>
              </a:extLst>
            </p:cNvPr>
            <p:cNvSpPr txBox="1"/>
            <p:nvPr/>
          </p:nvSpPr>
          <p:spPr>
            <a:xfrm>
              <a:off x="4716014" y="1639851"/>
              <a:ext cx="3888433" cy="276879"/>
            </a:xfrm>
            <a:prstGeom prst="rect">
              <a:avLst/>
            </a:prstGeom>
            <a:noFill/>
          </p:spPr>
          <p:txBody>
            <a:bodyPr wrap="square" rtlCol="0">
              <a:spAutoFit/>
            </a:bodyPr>
            <a:lstStyle/>
            <a:p>
              <a:r>
                <a:rPr lang="en-US" altLang="ko-KR" sz="1200" b="1" dirty="0">
                  <a:solidFill>
                    <a:schemeClr val="tx1">
                      <a:lumMod val="75000"/>
                      <a:lumOff val="25000"/>
                    </a:schemeClr>
                  </a:solidFill>
                </a:rPr>
                <a:t>Barclays</a:t>
              </a:r>
              <a:endParaRPr lang="ko-KR" altLang="en-US" sz="1200" b="1" dirty="0">
                <a:solidFill>
                  <a:schemeClr val="tx1">
                    <a:lumMod val="75000"/>
                    <a:lumOff val="25000"/>
                  </a:schemeClr>
                </a:solidFill>
              </a:endParaRPr>
            </a:p>
          </p:txBody>
        </p:sp>
      </p:gr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276918" y="5475454"/>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6945161" y="562137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3C06F18-9965-49F4-A2F9-A532E397AB2A}"/>
              </a:ext>
            </a:extLst>
          </p:cNvPr>
          <p:cNvGrpSpPr/>
          <p:nvPr/>
        </p:nvGrpSpPr>
        <p:grpSpPr>
          <a:xfrm flipH="1">
            <a:off x="8984974" y="3390900"/>
            <a:ext cx="1672352" cy="876221"/>
            <a:chOff x="8984974" y="3390900"/>
            <a:chExt cx="1672352" cy="876221"/>
          </a:xfrm>
        </p:grpSpPr>
        <p:sp>
          <p:nvSpPr>
            <p:cNvPr id="40" name="TextBox 39">
              <a:extLst>
                <a:ext uri="{FF2B5EF4-FFF2-40B4-BE49-F238E27FC236}">
                  <a16:creationId xmlns:a16="http://schemas.microsoft.com/office/drawing/2014/main" id="{13428032-65FF-4DA1-8580-045B2E78EBE8}"/>
                </a:ext>
              </a:extLst>
            </p:cNvPr>
            <p:cNvSpPr txBox="1"/>
            <p:nvPr/>
          </p:nvSpPr>
          <p:spPr>
            <a:xfrm flipH="1">
              <a:off x="8999735" y="4025752"/>
              <a:ext cx="1657591" cy="241369"/>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sp>
          <p:nvSpPr>
            <p:cNvPr id="41" name="TextBox 40">
              <a:extLst>
                <a:ext uri="{FF2B5EF4-FFF2-40B4-BE49-F238E27FC236}">
                  <a16:creationId xmlns:a16="http://schemas.microsoft.com/office/drawing/2014/main" id="{17FA8142-D7F4-4E48-8ACA-3B2B48BDA302}"/>
                </a:ext>
              </a:extLst>
            </p:cNvPr>
            <p:cNvSpPr txBox="1"/>
            <p:nvPr/>
          </p:nvSpPr>
          <p:spPr>
            <a:xfrm flipH="1">
              <a:off x="9556330" y="3446590"/>
              <a:ext cx="551490" cy="468478"/>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chemeClr val="bg1"/>
                </a:solidFill>
                <a:latin typeface="Aharoni" panose="02010803020104030203" pitchFamily="2" charset="-79"/>
                <a:cs typeface="Aharoni" panose="02010803020104030203" pitchFamily="2" charset="-79"/>
              </a:endParaRPr>
            </a:p>
          </p:txBody>
        </p:sp>
        <p:grpSp>
          <p:nvGrpSpPr>
            <p:cNvPr id="42" name="Group 41">
              <a:extLst>
                <a:ext uri="{FF2B5EF4-FFF2-40B4-BE49-F238E27FC236}">
                  <a16:creationId xmlns:a16="http://schemas.microsoft.com/office/drawing/2014/main" id="{9BF0CC7E-9F1A-424F-A105-D8D4D3FB3088}"/>
                </a:ext>
              </a:extLst>
            </p:cNvPr>
            <p:cNvGrpSpPr/>
            <p:nvPr/>
          </p:nvGrpSpPr>
          <p:grpSpPr>
            <a:xfrm flipH="1">
              <a:off x="8984974" y="3390900"/>
              <a:ext cx="534724" cy="533693"/>
              <a:chOff x="7167947" y="1624190"/>
              <a:chExt cx="2677920" cy="2672764"/>
            </a:xfrm>
            <a:solidFill>
              <a:schemeClr val="bg1"/>
            </a:solidFill>
          </p:grpSpPr>
          <p:sp>
            <p:nvSpPr>
              <p:cNvPr id="43" name="Freeform: Shape 42">
                <a:extLst>
                  <a:ext uri="{FF2B5EF4-FFF2-40B4-BE49-F238E27FC236}">
                    <a16:creationId xmlns:a16="http://schemas.microsoft.com/office/drawing/2014/main" id="{41671213-3D5C-49D1-A8DC-4812370AEC83}"/>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chemeClr val="bg1"/>
                  </a:solidFill>
                </a:endParaRPr>
              </a:p>
            </p:txBody>
          </p:sp>
          <p:sp>
            <p:nvSpPr>
              <p:cNvPr id="44" name="Freeform: Shape 43">
                <a:extLst>
                  <a:ext uri="{FF2B5EF4-FFF2-40B4-BE49-F238E27FC236}">
                    <a16:creationId xmlns:a16="http://schemas.microsoft.com/office/drawing/2014/main" id="{C632652F-53FB-4ED5-8573-10D0B9DDDCEB}"/>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chemeClr val="bg1"/>
                  </a:solidFill>
                </a:endParaRPr>
              </a:p>
            </p:txBody>
          </p:sp>
        </p:grpSp>
      </p:grpSp>
      <p:sp>
        <p:nvSpPr>
          <p:cNvPr id="46" name="Rectangle 45"/>
          <p:cNvSpPr/>
          <p:nvPr/>
        </p:nvSpPr>
        <p:spPr>
          <a:xfrm>
            <a:off x="4459859" y="6557594"/>
            <a:ext cx="9991726" cy="276999"/>
          </a:xfrm>
          <a:prstGeom prst="rect">
            <a:avLst/>
          </a:prstGeom>
        </p:spPr>
        <p:txBody>
          <a:bodyPr wrap="square">
            <a:spAutoFit/>
          </a:bodyPr>
          <a:lstStyle/>
          <a:p>
            <a:r>
              <a:rPr lang="en-SG" sz="1200" dirty="0">
                <a:solidFill>
                  <a:srgbClr val="333333"/>
                </a:solidFill>
                <a:latin typeface="&amp;quot"/>
              </a:rPr>
              <a:t>https://www.mckinsey.com/industries/financial-services/our-insights/the-transformative-power-of-automation-in-banking</a:t>
            </a:r>
          </a:p>
        </p:txBody>
      </p:sp>
      <p:sp>
        <p:nvSpPr>
          <p:cNvPr id="48" name="Oval 47">
            <a:extLst>
              <a:ext uri="{FF2B5EF4-FFF2-40B4-BE49-F238E27FC236}">
                <a16:creationId xmlns:a16="http://schemas.microsoft.com/office/drawing/2014/main" id="{476F4CD0-08EC-4375-826C-A9E7EA1B4C50}"/>
              </a:ext>
            </a:extLst>
          </p:cNvPr>
          <p:cNvSpPr/>
          <p:nvPr/>
        </p:nvSpPr>
        <p:spPr>
          <a:xfrm flipH="1">
            <a:off x="6247203" y="5403566"/>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51" name="Oval 50">
            <a:extLst>
              <a:ext uri="{FF2B5EF4-FFF2-40B4-BE49-F238E27FC236}">
                <a16:creationId xmlns:a16="http://schemas.microsoft.com/office/drawing/2014/main" id="{4331C00F-62C0-4B7A-B4A2-51E59FC7DBFF}"/>
              </a:ext>
            </a:extLst>
          </p:cNvPr>
          <p:cNvSpPr/>
          <p:nvPr/>
        </p:nvSpPr>
        <p:spPr>
          <a:xfrm flipH="1">
            <a:off x="4243741" y="6579016"/>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3" name="Picture 2">
            <a:extLst>
              <a:ext uri="{FF2B5EF4-FFF2-40B4-BE49-F238E27FC236}">
                <a16:creationId xmlns:a16="http://schemas.microsoft.com/office/drawing/2014/main" id="{6D423625-3124-402A-AE7D-003F8F31D871}"/>
              </a:ext>
            </a:extLst>
          </p:cNvPr>
          <p:cNvPicPr>
            <a:picLocks noChangeAspect="1"/>
          </p:cNvPicPr>
          <p:nvPr/>
        </p:nvPicPr>
        <p:blipFill>
          <a:blip r:embed="rId2"/>
          <a:stretch>
            <a:fillRect/>
          </a:stretch>
        </p:blipFill>
        <p:spPr>
          <a:xfrm>
            <a:off x="340541" y="1124630"/>
            <a:ext cx="1195534" cy="1202634"/>
          </a:xfrm>
          <a:prstGeom prst="rect">
            <a:avLst/>
          </a:prstGeom>
        </p:spPr>
      </p:pic>
      <p:grpSp>
        <p:nvGrpSpPr>
          <p:cNvPr id="45" name="Group 44">
            <a:extLst>
              <a:ext uri="{FF2B5EF4-FFF2-40B4-BE49-F238E27FC236}">
                <a16:creationId xmlns:a16="http://schemas.microsoft.com/office/drawing/2014/main" id="{FF494FFF-D10D-4049-B570-CB52E3DB4202}"/>
              </a:ext>
            </a:extLst>
          </p:cNvPr>
          <p:cNvGrpSpPr/>
          <p:nvPr/>
        </p:nvGrpSpPr>
        <p:grpSpPr>
          <a:xfrm>
            <a:off x="8552328" y="2868785"/>
            <a:ext cx="914400" cy="1503776"/>
            <a:chOff x="5369718" y="2683668"/>
            <a:chExt cx="1452563" cy="1483043"/>
          </a:xfrm>
        </p:grpSpPr>
        <p:sp>
          <p:nvSpPr>
            <p:cNvPr id="49" name="Freeform: Shape 48">
              <a:extLst>
                <a:ext uri="{FF2B5EF4-FFF2-40B4-BE49-F238E27FC236}">
                  <a16:creationId xmlns:a16="http://schemas.microsoft.com/office/drawing/2014/main" id="{4106B4BC-BC51-4F41-AE40-B7E54F26AAFD}"/>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623EAD4A-23A6-4CBA-BC9D-631BAA00EB16}"/>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BDC0623-B110-49E6-87F9-17B2ADCC249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186D2E1-B59C-4167-B2EA-58B0CB54A17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0DD3D5-C6F6-409B-8D17-171BEE6F1D7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1388FA4-2CD7-4840-8458-F02AB136F864}"/>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5D2A530-DA11-4226-8B5B-B4C7EB42E859}"/>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E5CCB67-FF73-46B9-BB5E-620D53C0CD22}"/>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B7BFACD-7B7B-4468-A1A1-5569A615F79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B73C4DC-6DF6-4629-9039-A641AA240942}"/>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F807272-9A62-427F-900F-96D678658EF2}"/>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5B856DC-9092-4103-9929-773400520247}"/>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97BCE25-FBE5-40F8-AA64-78B7EAA6B7F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986D33A-C75C-4A29-88B7-F34500F2B4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7BAFD9-67CD-41E4-9F2A-6AE4AD80F48C}"/>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08CCA79-453C-4380-9017-FC9E1305EE08}"/>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9EA957-E59E-4759-9E22-A94D7E932939}"/>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4AD7748-B19F-40DE-A3FD-B30DC562D3B8}"/>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EA20E08-9D79-4868-AF8E-DB479AFFBE2D}"/>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B51194-A66D-41CF-BAC2-8C161B2EA386}"/>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A33D5D4-38CC-4325-9719-B5088C6D922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137AD1F-715D-4FA1-AF6D-AAF04E767120}"/>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C144093-95C9-4B60-8E2E-DCBB3C56E6EE}"/>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0D5DA03-0478-4D61-B0E5-45E6B209E946}"/>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689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Steps to Implement RPA</a:t>
            </a:r>
          </a:p>
        </p:txBody>
      </p:sp>
      <p:grpSp>
        <p:nvGrpSpPr>
          <p:cNvPr id="3" name="그룹 52">
            <a:extLst>
              <a:ext uri="{FF2B5EF4-FFF2-40B4-BE49-F238E27FC236}">
                <a16:creationId xmlns:a16="http://schemas.microsoft.com/office/drawing/2014/main" id="{E6BDA5E4-EF0A-42D3-8B2B-89BA5E778B77}"/>
              </a:ext>
            </a:extLst>
          </p:cNvPr>
          <p:cNvGrpSpPr/>
          <p:nvPr/>
        </p:nvGrpSpPr>
        <p:grpSpPr>
          <a:xfrm>
            <a:off x="1102356" y="2846321"/>
            <a:ext cx="5298444" cy="2179826"/>
            <a:chOff x="2422381" y="2753276"/>
            <a:chExt cx="7472942" cy="2222804"/>
          </a:xfrm>
        </p:grpSpPr>
        <p:cxnSp>
          <p:nvCxnSpPr>
            <p:cNvPr id="4" name="Straight Connector 3">
              <a:extLst>
                <a:ext uri="{FF2B5EF4-FFF2-40B4-BE49-F238E27FC236}">
                  <a16:creationId xmlns:a16="http://schemas.microsoft.com/office/drawing/2014/main" id="{7980C00C-8BF7-451B-B227-EA04496E900F}"/>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BC9E44C-F64B-40E1-A2B7-1AA79D00C596}"/>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9B9D31-5AAF-4A13-8DC4-713EC6E866D1}"/>
                </a:ext>
              </a:extLst>
            </p:cNvPr>
            <p:cNvCxnSpPr>
              <a:cxnSpLocks/>
              <a:endCxn id="11" idx="6"/>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6E89C00-A061-4415-9E6C-CB7ED3E3A805}"/>
                </a:ext>
              </a:extLst>
            </p:cNvPr>
            <p:cNvCxnSpPr>
              <a:cxnSpLocks/>
            </p:cNvCxnSpPr>
            <p:nvPr/>
          </p:nvCxnSpPr>
          <p:spPr>
            <a:xfrm flipH="1">
              <a:off x="8789214" y="2782926"/>
              <a:ext cx="1106109"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CC5BEF-4A1E-471A-AF10-1824EF5BA3CA}"/>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E8EE7E-088D-4100-B278-9F0E70AB3CA7}"/>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B408CA-C81D-49EC-AFDA-3FFC4FAD1AAB}"/>
                </a:ext>
              </a:extLst>
            </p:cNvPr>
            <p:cNvCxnSpPr>
              <a:cxnSpLocks/>
            </p:cNvCxnSpPr>
            <p:nvPr/>
          </p:nvCxnSpPr>
          <p:spPr>
            <a:xfrm>
              <a:off x="8803817" y="2753276"/>
              <a:ext cx="0" cy="77417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C44FCEDD-5FF4-4091-8454-52E3F40E5D0A}"/>
              </a:ext>
            </a:extLst>
          </p:cNvPr>
          <p:cNvSpPr/>
          <p:nvPr/>
        </p:nvSpPr>
        <p:spPr>
          <a:xfrm>
            <a:off x="310356" y="4619852"/>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7459F4B0-05C0-4CAE-B50A-E89D75DE854B}"/>
              </a:ext>
            </a:extLst>
          </p:cNvPr>
          <p:cNvSpPr/>
          <p:nvPr/>
        </p:nvSpPr>
        <p:spPr>
          <a:xfrm>
            <a:off x="2191284" y="389351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A4EBF9E0-3697-4C88-93FC-4CB6A5B72110}"/>
              </a:ext>
            </a:extLst>
          </p:cNvPr>
          <p:cNvSpPr/>
          <p:nvPr/>
        </p:nvSpPr>
        <p:spPr>
          <a:xfrm>
            <a:off x="4184242" y="3225922"/>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837FD254-9758-4B5C-9215-2B9358E0F586}"/>
              </a:ext>
            </a:extLst>
          </p:cNvPr>
          <p:cNvGrpSpPr/>
          <p:nvPr/>
        </p:nvGrpSpPr>
        <p:grpSpPr>
          <a:xfrm>
            <a:off x="-265873" y="4189195"/>
            <a:ext cx="2280608" cy="553999"/>
            <a:chOff x="6210996" y="1433695"/>
            <a:chExt cx="1712589" cy="394128"/>
          </a:xfrm>
        </p:grpSpPr>
        <p:sp>
          <p:nvSpPr>
            <p:cNvPr id="16" name="TextBox 15">
              <a:extLst>
                <a:ext uri="{FF2B5EF4-FFF2-40B4-BE49-F238E27FC236}">
                  <a16:creationId xmlns:a16="http://schemas.microsoft.com/office/drawing/2014/main" id="{B0342A5C-BB6F-4087-A158-667D83C1D045}"/>
                </a:ext>
              </a:extLst>
            </p:cNvPr>
            <p:cNvSpPr txBox="1"/>
            <p:nvPr/>
          </p:nvSpPr>
          <p:spPr>
            <a:xfrm>
              <a:off x="6210999" y="1433695"/>
              <a:ext cx="1712586" cy="328439"/>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Develop the end state vision and strategy</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1058DDFC-2101-448C-A664-FE06250D577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9EB9496A-FAF9-4984-A7EE-9150226433E5}"/>
              </a:ext>
            </a:extLst>
          </p:cNvPr>
          <p:cNvGrpSpPr/>
          <p:nvPr/>
        </p:nvGrpSpPr>
        <p:grpSpPr>
          <a:xfrm>
            <a:off x="1401168" y="2121824"/>
            <a:ext cx="4477122" cy="1752133"/>
            <a:chOff x="4561553" y="1630759"/>
            <a:chExt cx="3362029" cy="1246509"/>
          </a:xfrm>
        </p:grpSpPr>
        <p:sp>
          <p:nvSpPr>
            <p:cNvPr id="19" name="TextBox 18">
              <a:extLst>
                <a:ext uri="{FF2B5EF4-FFF2-40B4-BE49-F238E27FC236}">
                  <a16:creationId xmlns:a16="http://schemas.microsoft.com/office/drawing/2014/main" id="{EDA143D0-3E33-44E4-8A34-4811CCE3F0DB}"/>
                </a:ext>
              </a:extLst>
            </p:cNvPr>
            <p:cNvSpPr txBox="1"/>
            <p:nvPr/>
          </p:nvSpPr>
          <p:spPr>
            <a:xfrm>
              <a:off x="4561553" y="2548829"/>
              <a:ext cx="1712586" cy="328439"/>
            </a:xfrm>
            <a:prstGeom prst="rect">
              <a:avLst/>
            </a:prstGeom>
            <a:noFill/>
          </p:spPr>
          <p:txBody>
            <a:bodyPr wrap="square" rtlCol="0">
              <a:spAutoFit/>
            </a:bodyPr>
            <a:lstStyle/>
            <a:p>
              <a:pPr algn="ctr"/>
              <a:r>
                <a:rPr lang="en-SG" sz="1200" i="1" dirty="0">
                  <a:latin typeface="Verdana" panose="020B0604030504040204" pitchFamily="34" charset="0"/>
                  <a:ea typeface="Verdana" panose="020B0604030504040204" pitchFamily="34" charset="0"/>
                </a:rPr>
                <a:t>Set up a small central team</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2A645DC-AE55-4EC8-9085-5C2F4A9A7958}"/>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1AE61B4-0728-4807-85D0-324E70C25508}"/>
              </a:ext>
            </a:extLst>
          </p:cNvPr>
          <p:cNvGrpSpPr/>
          <p:nvPr/>
        </p:nvGrpSpPr>
        <p:grpSpPr>
          <a:xfrm>
            <a:off x="3510997" y="4074877"/>
            <a:ext cx="3721767" cy="668318"/>
            <a:chOff x="5128776" y="1352366"/>
            <a:chExt cx="2794806" cy="475457"/>
          </a:xfrm>
        </p:grpSpPr>
        <p:sp>
          <p:nvSpPr>
            <p:cNvPr id="22" name="TextBox 21">
              <a:extLst>
                <a:ext uri="{FF2B5EF4-FFF2-40B4-BE49-F238E27FC236}">
                  <a16:creationId xmlns:a16="http://schemas.microsoft.com/office/drawing/2014/main" id="{6A5319E6-9C41-467E-AB54-462D38F89D4F}"/>
                </a:ext>
              </a:extLst>
            </p:cNvPr>
            <p:cNvSpPr txBox="1"/>
            <p:nvPr/>
          </p:nvSpPr>
          <p:spPr>
            <a:xfrm>
              <a:off x="5128776" y="1352366"/>
              <a:ext cx="1712586" cy="197064"/>
            </a:xfrm>
            <a:prstGeom prst="rect">
              <a:avLst/>
            </a:prstGeom>
            <a:noFill/>
          </p:spPr>
          <p:txBody>
            <a:bodyPr wrap="square" rtlCol="0">
              <a:spAutoFit/>
            </a:bodyPr>
            <a:lstStyle/>
            <a:p>
              <a:pPr algn="ctr"/>
              <a:r>
                <a:rPr lang="en-SG" sz="1200" i="1" dirty="0">
                  <a:solidFill>
                    <a:srgbClr val="333333"/>
                  </a:solidFill>
                  <a:latin typeface="Verdana" panose="020B0604030504040204" pitchFamily="34" charset="0"/>
                  <a:ea typeface="Verdana" panose="020B0604030504040204" pitchFamily="34" charset="0"/>
                </a:rPr>
                <a:t>Ensure IT is a partner</a:t>
              </a:r>
              <a:endParaRPr lang="ko-KR" altLang="en-US" sz="1200" b="1" dirty="0">
                <a:solidFill>
                  <a:schemeClr val="tx1">
                    <a:lumMod val="75000"/>
                    <a:lumOff val="25000"/>
                  </a:schemeClr>
                </a:solidFill>
                <a:latin typeface="Verdana" panose="020B0604030504040204" pitchFamily="34" charset="0"/>
                <a:cs typeface="Arial" pitchFamily="34" charset="0"/>
              </a:endParaRPr>
            </a:p>
          </p:txBody>
        </p:sp>
        <p:sp>
          <p:nvSpPr>
            <p:cNvPr id="23" name="TextBox 22">
              <a:extLst>
                <a:ext uri="{FF2B5EF4-FFF2-40B4-BE49-F238E27FC236}">
                  <a16:creationId xmlns:a16="http://schemas.microsoft.com/office/drawing/2014/main" id="{E8A6E889-3F7A-46E5-A7D3-F7F0A9EDC09B}"/>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88C24D6E-8DEA-4ACC-8965-405F986E4E71}"/>
              </a:ext>
            </a:extLst>
          </p:cNvPr>
          <p:cNvGrpSpPr/>
          <p:nvPr/>
        </p:nvGrpSpPr>
        <p:grpSpPr>
          <a:xfrm>
            <a:off x="5744494" y="3196460"/>
            <a:ext cx="3768873" cy="461665"/>
            <a:chOff x="5093402" y="1608436"/>
            <a:chExt cx="2830180" cy="328440"/>
          </a:xfrm>
        </p:grpSpPr>
        <p:sp>
          <p:nvSpPr>
            <p:cNvPr id="25" name="TextBox 24">
              <a:extLst>
                <a:ext uri="{FF2B5EF4-FFF2-40B4-BE49-F238E27FC236}">
                  <a16:creationId xmlns:a16="http://schemas.microsoft.com/office/drawing/2014/main" id="{F354C0E9-28F8-48B0-B717-ADCE9B11480F}"/>
                </a:ext>
              </a:extLst>
            </p:cNvPr>
            <p:cNvSpPr txBox="1"/>
            <p:nvPr/>
          </p:nvSpPr>
          <p:spPr>
            <a:xfrm>
              <a:off x="5093402" y="1608436"/>
              <a:ext cx="1712586" cy="328440"/>
            </a:xfrm>
            <a:prstGeom prst="rect">
              <a:avLst/>
            </a:prstGeom>
            <a:noFill/>
          </p:spPr>
          <p:txBody>
            <a:bodyPr wrap="square" rtlCol="0">
              <a:spAutoFit/>
            </a:bodyPr>
            <a:lstStyle/>
            <a:p>
              <a:r>
                <a:rPr lang="en-SG" sz="1200" i="1" dirty="0">
                  <a:latin typeface="Verdana" panose="020B0604030504040204" pitchFamily="34" charset="0"/>
                  <a:ea typeface="Verdana" panose="020B0604030504040204" pitchFamily="34" charset="0"/>
                </a:rPr>
                <a:t>Focus on human resources.</a:t>
              </a:r>
              <a:r>
                <a:rPr lang="en-SG" sz="1200" dirty="0">
                  <a:latin typeface="Verdana" panose="020B0604030504040204" pitchFamily="34" charset="0"/>
                  <a:ea typeface="Verdana" panose="020B0604030504040204" pitchFamily="34" charset="0"/>
                </a:rPr>
                <a:t> </a:t>
              </a:r>
            </a:p>
          </p:txBody>
        </p:sp>
        <p:sp>
          <p:nvSpPr>
            <p:cNvPr id="26" name="TextBox 25">
              <a:extLst>
                <a:ext uri="{FF2B5EF4-FFF2-40B4-BE49-F238E27FC236}">
                  <a16:creationId xmlns:a16="http://schemas.microsoft.com/office/drawing/2014/main" id="{9296F567-4252-44DC-8E9F-586D7A5437CF}"/>
                </a:ext>
              </a:extLst>
            </p:cNvPr>
            <p:cNvSpPr txBox="1"/>
            <p:nvPr/>
          </p:nvSpPr>
          <p:spPr>
            <a:xfrm>
              <a:off x="6210996" y="1630759"/>
              <a:ext cx="1712586" cy="197064"/>
            </a:xfrm>
            <a:prstGeom prst="rect">
              <a:avLst/>
            </a:prstGeom>
            <a:noFill/>
          </p:spPr>
          <p:txBody>
            <a:bodyPr wrap="square" rtlCol="0">
              <a:spAutoFit/>
            </a:bodyPr>
            <a:lstStyle/>
            <a:p>
              <a:pPr algn="ctr"/>
              <a:r>
                <a:rPr lang="en-US" altLang="ko-KR" sz="1200" dirty="0">
                  <a:solidFill>
                    <a:schemeClr val="tx1">
                      <a:lumMod val="75000"/>
                      <a:lumOff val="25000"/>
                    </a:schemeClr>
                  </a:solidFill>
                  <a:latin typeface="Verdana" panose="020B0604030504040204" pitchFamily="34" charset="0"/>
                  <a:ea typeface="Verdana" panose="020B0604030504040204" pitchFamily="34" charset="0"/>
                  <a:cs typeface="Arial" pitchFamily="34" charset="0"/>
                </a:rPr>
                <a:t> .       </a:t>
              </a:r>
              <a:endParaRPr lang="ko-KR" altLang="en-US" sz="1200" dirty="0">
                <a:solidFill>
                  <a:schemeClr val="tx1">
                    <a:lumMod val="75000"/>
                    <a:lumOff val="25000"/>
                  </a:schemeClr>
                </a:solidFill>
                <a:latin typeface="Verdana" panose="020B0604030504040204" pitchFamily="34" charset="0"/>
                <a:cs typeface="Arial" pitchFamily="34" charset="0"/>
              </a:endParaRPr>
            </a:p>
          </p:txBody>
        </p:sp>
      </p:grpSp>
      <p:grpSp>
        <p:nvGrpSpPr>
          <p:cNvPr id="31" name="그룹 52">
            <a:extLst>
              <a:ext uri="{FF2B5EF4-FFF2-40B4-BE49-F238E27FC236}">
                <a16:creationId xmlns:a16="http://schemas.microsoft.com/office/drawing/2014/main" id="{10599906-736C-43CF-B826-D9D771252A9F}"/>
              </a:ext>
            </a:extLst>
          </p:cNvPr>
          <p:cNvGrpSpPr/>
          <p:nvPr/>
        </p:nvGrpSpPr>
        <p:grpSpPr>
          <a:xfrm>
            <a:off x="6400800" y="1513788"/>
            <a:ext cx="2840253" cy="1367303"/>
            <a:chOff x="2422381" y="3461161"/>
            <a:chExt cx="6381436" cy="1514919"/>
          </a:xfrm>
        </p:grpSpPr>
        <p:cxnSp>
          <p:nvCxnSpPr>
            <p:cNvPr id="32" name="Straight Connector 31">
              <a:extLst>
                <a:ext uri="{FF2B5EF4-FFF2-40B4-BE49-F238E27FC236}">
                  <a16:creationId xmlns:a16="http://schemas.microsoft.com/office/drawing/2014/main" id="{504196B7-D255-4874-B4C2-423431B679C9}"/>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C8379D-180E-4A69-B7EC-DE77B16332C1}"/>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0CA443-F074-4DC9-AD18-6ABB7B4B705D}"/>
                </a:ext>
              </a:extLst>
            </p:cNvPr>
            <p:cNvCxnSpPr>
              <a:cxnSpLocks/>
            </p:cNvCxnSpPr>
            <p:nvPr/>
          </p:nvCxnSpPr>
          <p:spPr>
            <a:xfrm flipH="1">
              <a:off x="2422381" y="4967817"/>
              <a:ext cx="988539"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6E2AEE-CA2E-4CC8-9A0D-D77102CCA3D6}"/>
                </a:ext>
              </a:extLst>
            </p:cNvPr>
            <p:cNvCxnSpPr>
              <a:cxnSpLocks/>
            </p:cNvCxnSpPr>
            <p:nvPr/>
          </p:nvCxnSpPr>
          <p:spPr>
            <a:xfrm>
              <a:off x="3370599" y="4224928"/>
              <a:ext cx="10792" cy="75115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CA8DF0-DAD9-4E96-BB6D-61EAD0420E2D}"/>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A0E3072C-C4D4-4427-8DF2-67C3CFBF2FF7}"/>
              </a:ext>
            </a:extLst>
          </p:cNvPr>
          <p:cNvSpPr/>
          <p:nvPr/>
        </p:nvSpPr>
        <p:spPr>
          <a:xfrm>
            <a:off x="5319793" y="1636923"/>
            <a:ext cx="2182008"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Create detailed roadmaps</a:t>
            </a:r>
            <a:endParaRPr lang="en-SG" sz="1200" dirty="0">
              <a:latin typeface="Verdana" panose="020B0604030504040204" pitchFamily="34" charset="0"/>
              <a:ea typeface="Verdana" panose="020B0604030504040204" pitchFamily="34" charset="0"/>
            </a:endParaRPr>
          </a:p>
        </p:txBody>
      </p:sp>
      <p:sp>
        <p:nvSpPr>
          <p:cNvPr id="30" name="Rectangle 29">
            <a:extLst>
              <a:ext uri="{FF2B5EF4-FFF2-40B4-BE49-F238E27FC236}">
                <a16:creationId xmlns:a16="http://schemas.microsoft.com/office/drawing/2014/main" id="{534C2FEB-203B-4053-8452-D8381CCF5F49}"/>
              </a:ext>
            </a:extLst>
          </p:cNvPr>
          <p:cNvSpPr/>
          <p:nvPr/>
        </p:nvSpPr>
        <p:spPr>
          <a:xfrm>
            <a:off x="8342585" y="1937158"/>
            <a:ext cx="2906565" cy="276999"/>
          </a:xfrm>
          <a:prstGeom prst="rect">
            <a:avLst/>
          </a:prstGeom>
        </p:spPr>
        <p:txBody>
          <a:bodyPr wrap="none">
            <a:spAutoFit/>
          </a:bodyPr>
          <a:lstStyle/>
          <a:p>
            <a:r>
              <a:rPr lang="en-SG" sz="1200" i="1" dirty="0">
                <a:latin typeface="Verdana" panose="020B0604030504040204" pitchFamily="34" charset="0"/>
                <a:ea typeface="Verdana" panose="020B0604030504040204" pitchFamily="34" charset="0"/>
              </a:rPr>
              <a:t>Carefully choose the first pilot area</a:t>
            </a:r>
            <a:endParaRPr lang="en-SG" sz="1200" dirty="0">
              <a:latin typeface="Verdana" panose="020B0604030504040204" pitchFamily="34" charset="0"/>
              <a:ea typeface="Verdana" panose="020B0604030504040204" pitchFamily="34" charset="0"/>
            </a:endParaRPr>
          </a:p>
        </p:txBody>
      </p:sp>
      <p:sp>
        <p:nvSpPr>
          <p:cNvPr id="43" name="Oval 42">
            <a:extLst>
              <a:ext uri="{FF2B5EF4-FFF2-40B4-BE49-F238E27FC236}">
                <a16:creationId xmlns:a16="http://schemas.microsoft.com/office/drawing/2014/main" id="{8A581422-E3A5-49B4-BE8A-5123E99C5F1A}"/>
              </a:ext>
            </a:extLst>
          </p:cNvPr>
          <p:cNvSpPr/>
          <p:nvPr/>
        </p:nvSpPr>
        <p:spPr>
          <a:xfrm>
            <a:off x="5828869" y="2449849"/>
            <a:ext cx="792000" cy="7920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Oval 43">
            <a:extLst>
              <a:ext uri="{FF2B5EF4-FFF2-40B4-BE49-F238E27FC236}">
                <a16:creationId xmlns:a16="http://schemas.microsoft.com/office/drawing/2014/main" id="{728FE111-5767-40D0-AF5B-BFD353416F52}"/>
              </a:ext>
            </a:extLst>
          </p:cNvPr>
          <p:cNvSpPr/>
          <p:nvPr/>
        </p:nvSpPr>
        <p:spPr>
          <a:xfrm>
            <a:off x="7074935" y="1904321"/>
            <a:ext cx="792000" cy="7920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F272485A-3451-4A33-87B3-DFBE3CC7F00B}"/>
              </a:ext>
            </a:extLst>
          </p:cNvPr>
          <p:cNvSpPr/>
          <p:nvPr/>
        </p:nvSpPr>
        <p:spPr>
          <a:xfrm>
            <a:off x="8657411" y="1095134"/>
            <a:ext cx="792000" cy="792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61460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0734" y="339509"/>
            <a:ext cx="9775991" cy="724247"/>
          </a:xfrm>
        </p:spPr>
        <p:txBody>
          <a:bodyPr>
            <a:normAutofit fontScale="77500" lnSpcReduction="20000"/>
          </a:bodyPr>
          <a:lstStyle/>
          <a:p>
            <a:r>
              <a:rPr lang="en-US" dirty="0"/>
              <a:t>RPA Implementation – Process selections</a:t>
            </a:r>
          </a:p>
        </p:txBody>
      </p:sp>
      <p:sp>
        <p:nvSpPr>
          <p:cNvPr id="94" name="TextBox 93">
            <a:extLst>
              <a:ext uri="{FF2B5EF4-FFF2-40B4-BE49-F238E27FC236}">
                <a16:creationId xmlns:a16="http://schemas.microsoft.com/office/drawing/2014/main" id="{FC8DA546-7637-458F-9AF3-2C3E84329F8E}"/>
              </a:ext>
            </a:extLst>
          </p:cNvPr>
          <p:cNvSpPr txBox="1"/>
          <p:nvPr/>
        </p:nvSpPr>
        <p:spPr>
          <a:xfrm>
            <a:off x="8458446" y="2147028"/>
            <a:ext cx="2715354"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IT Support, Ticketing</a:t>
            </a:r>
            <a:endParaRPr lang="ko-KR" altLang="en-US" sz="1200" dirty="0">
              <a:solidFill>
                <a:schemeClr val="tx1">
                  <a:lumMod val="65000"/>
                  <a:lumOff val="35000"/>
                </a:schemeClr>
              </a:solidFill>
              <a:cs typeface="Arial" pitchFamily="34" charset="0"/>
            </a:endParaRPr>
          </a:p>
        </p:txBody>
      </p:sp>
      <p:sp>
        <p:nvSpPr>
          <p:cNvPr id="95" name="TextBox 94">
            <a:extLst>
              <a:ext uri="{FF2B5EF4-FFF2-40B4-BE49-F238E27FC236}">
                <a16:creationId xmlns:a16="http://schemas.microsoft.com/office/drawing/2014/main" id="{4066C953-8E78-4339-99A6-4604FBCACA2A}"/>
              </a:ext>
            </a:extLst>
          </p:cNvPr>
          <p:cNvSpPr txBox="1"/>
          <p:nvPr/>
        </p:nvSpPr>
        <p:spPr>
          <a:xfrm>
            <a:off x="8493170" y="3660760"/>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Prone to Human Errors data entry with some calculations</a:t>
            </a:r>
            <a:endParaRPr lang="ko-KR" altLang="en-US" sz="1200" dirty="0">
              <a:solidFill>
                <a:schemeClr val="tx1">
                  <a:lumMod val="65000"/>
                  <a:lumOff val="35000"/>
                </a:schemeClr>
              </a:solidFill>
              <a:cs typeface="Arial" pitchFamily="34" charset="0"/>
            </a:endParaRPr>
          </a:p>
        </p:txBody>
      </p:sp>
      <p:sp>
        <p:nvSpPr>
          <p:cNvPr id="96" name="TextBox 95">
            <a:extLst>
              <a:ext uri="{FF2B5EF4-FFF2-40B4-BE49-F238E27FC236}">
                <a16:creationId xmlns:a16="http://schemas.microsoft.com/office/drawing/2014/main" id="{40C0347D-20FF-4740-A892-8E4532750AF5}"/>
              </a:ext>
            </a:extLst>
          </p:cNvPr>
          <p:cNvSpPr txBox="1"/>
          <p:nvPr/>
        </p:nvSpPr>
        <p:spPr>
          <a:xfrm>
            <a:off x="8609138" y="4770733"/>
            <a:ext cx="2715354"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Stitching with OCR we can add value using RPA</a:t>
            </a:r>
            <a:endParaRPr lang="ko-KR" altLang="en-US" sz="1200" dirty="0">
              <a:solidFill>
                <a:schemeClr val="tx1">
                  <a:lumMod val="65000"/>
                  <a:lumOff val="35000"/>
                </a:schemeClr>
              </a:solidFill>
              <a:cs typeface="Arial" pitchFamily="34" charset="0"/>
            </a:endParaRPr>
          </a:p>
        </p:txBody>
      </p:sp>
      <p:sp>
        <p:nvSpPr>
          <p:cNvPr id="97" name="TextBox 96">
            <a:extLst>
              <a:ext uri="{FF2B5EF4-FFF2-40B4-BE49-F238E27FC236}">
                <a16:creationId xmlns:a16="http://schemas.microsoft.com/office/drawing/2014/main" id="{A6F70C98-BDC8-4A38-B4DE-48ED99962DE3}"/>
              </a:ext>
            </a:extLst>
          </p:cNvPr>
          <p:cNvSpPr txBox="1"/>
          <p:nvPr/>
        </p:nvSpPr>
        <p:spPr>
          <a:xfrm>
            <a:off x="867509" y="2008528"/>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Data Entry/High Volume</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8" name="TextBox 97">
            <a:extLst>
              <a:ext uri="{FF2B5EF4-FFF2-40B4-BE49-F238E27FC236}">
                <a16:creationId xmlns:a16="http://schemas.microsoft.com/office/drawing/2014/main" id="{B2D45F3F-87FE-4526-B027-79FACDAF1C53}"/>
              </a:ext>
            </a:extLst>
          </p:cNvPr>
          <p:cNvSpPr txBox="1"/>
          <p:nvPr/>
        </p:nvSpPr>
        <p:spPr>
          <a:xfrm>
            <a:off x="867509" y="3389630"/>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Rule based application manipulation</a:t>
            </a: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99" name="TextBox 98">
            <a:extLst>
              <a:ext uri="{FF2B5EF4-FFF2-40B4-BE49-F238E27FC236}">
                <a16:creationId xmlns:a16="http://schemas.microsoft.com/office/drawing/2014/main" id="{FB3C26FD-598C-4DE1-BBED-92661B32B328}"/>
              </a:ext>
            </a:extLst>
          </p:cNvPr>
          <p:cNvSpPr txBox="1"/>
          <p:nvPr/>
        </p:nvSpPr>
        <p:spPr>
          <a:xfrm>
            <a:off x="867509" y="4770733"/>
            <a:ext cx="2730429" cy="830997"/>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Repetitive task like triggering some jobs, copying some file. Upload the data into some local host/website etc.</a:t>
            </a:r>
            <a:endParaRPr lang="ko-KR" altLang="en-US" sz="1200" dirty="0">
              <a:solidFill>
                <a:schemeClr val="tx1">
                  <a:lumMod val="65000"/>
                  <a:lumOff val="35000"/>
                </a:schemeClr>
              </a:solidFill>
              <a:cs typeface="Arial" pitchFamily="34" charset="0"/>
            </a:endParaRPr>
          </a:p>
          <a:p>
            <a:pPr algn="r"/>
            <a:r>
              <a:rPr lang="en-US" altLang="ko-KR" sz="1200" dirty="0">
                <a:solidFill>
                  <a:schemeClr val="tx1">
                    <a:lumMod val="75000"/>
                    <a:lumOff val="25000"/>
                  </a:schemeClr>
                </a:solidFill>
                <a:ea typeface="FZShuTi" pitchFamily="2" charset="-122"/>
                <a:cs typeface="Arial" pitchFamily="34" charset="0"/>
              </a:rPr>
              <a:t>.</a:t>
            </a:r>
            <a:endParaRPr lang="ko-KR" altLang="en-US" sz="1200" dirty="0">
              <a:solidFill>
                <a:schemeClr val="tx1">
                  <a:lumMod val="65000"/>
                  <a:lumOff val="35000"/>
                </a:schemeClr>
              </a:solidFill>
              <a:cs typeface="Arial" pitchFamily="34" charset="0"/>
            </a:endParaRPr>
          </a:p>
        </p:txBody>
      </p:sp>
      <p:sp>
        <p:nvSpPr>
          <p:cNvPr id="100" name="Oval 99">
            <a:extLst>
              <a:ext uri="{FF2B5EF4-FFF2-40B4-BE49-F238E27FC236}">
                <a16:creationId xmlns:a16="http://schemas.microsoft.com/office/drawing/2014/main" id="{DCDF7A2C-EEA0-4662-98AD-EE45F7ED54F5}"/>
              </a:ext>
            </a:extLst>
          </p:cNvPr>
          <p:cNvSpPr/>
          <p:nvPr/>
        </p:nvSpPr>
        <p:spPr>
          <a:xfrm>
            <a:off x="7680620" y="202680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1" name="Oval 100">
            <a:extLst>
              <a:ext uri="{FF2B5EF4-FFF2-40B4-BE49-F238E27FC236}">
                <a16:creationId xmlns:a16="http://schemas.microsoft.com/office/drawing/2014/main" id="{84B5F07D-D028-459B-9B1B-A98877943613}"/>
              </a:ext>
            </a:extLst>
          </p:cNvPr>
          <p:cNvSpPr/>
          <p:nvPr/>
        </p:nvSpPr>
        <p:spPr>
          <a:xfrm>
            <a:off x="7680620"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2" name="Oval 101">
            <a:extLst>
              <a:ext uri="{FF2B5EF4-FFF2-40B4-BE49-F238E27FC236}">
                <a16:creationId xmlns:a16="http://schemas.microsoft.com/office/drawing/2014/main" id="{D06D285E-B491-4182-BDED-0DA094A78E24}"/>
              </a:ext>
            </a:extLst>
          </p:cNvPr>
          <p:cNvSpPr/>
          <p:nvPr/>
        </p:nvSpPr>
        <p:spPr>
          <a:xfrm>
            <a:off x="7680620" y="483635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3" name="Oval 102">
            <a:extLst>
              <a:ext uri="{FF2B5EF4-FFF2-40B4-BE49-F238E27FC236}">
                <a16:creationId xmlns:a16="http://schemas.microsoft.com/office/drawing/2014/main" id="{9C5D670B-8B7D-4FB2-BBA7-F568EB53A013}"/>
              </a:ext>
            </a:extLst>
          </p:cNvPr>
          <p:cNvSpPr/>
          <p:nvPr/>
        </p:nvSpPr>
        <p:spPr>
          <a:xfrm>
            <a:off x="3733556" y="2035114"/>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4" name="Oval 103">
            <a:extLst>
              <a:ext uri="{FF2B5EF4-FFF2-40B4-BE49-F238E27FC236}">
                <a16:creationId xmlns:a16="http://schemas.microsoft.com/office/drawing/2014/main" id="{9639E2A1-D675-41D2-B395-0DD759AE87E8}"/>
              </a:ext>
            </a:extLst>
          </p:cNvPr>
          <p:cNvSpPr/>
          <p:nvPr/>
        </p:nvSpPr>
        <p:spPr>
          <a:xfrm>
            <a:off x="3715817"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5" name="Oval 104">
            <a:extLst>
              <a:ext uri="{FF2B5EF4-FFF2-40B4-BE49-F238E27FC236}">
                <a16:creationId xmlns:a16="http://schemas.microsoft.com/office/drawing/2014/main" id="{5EEFF939-6B58-47BF-88B9-ABF1F8F190E8}"/>
              </a:ext>
            </a:extLst>
          </p:cNvPr>
          <p:cNvSpPr/>
          <p:nvPr/>
        </p:nvSpPr>
        <p:spPr>
          <a:xfrm>
            <a:off x="3733556" y="4799868"/>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06" name="Group 105">
            <a:extLst>
              <a:ext uri="{FF2B5EF4-FFF2-40B4-BE49-F238E27FC236}">
                <a16:creationId xmlns:a16="http://schemas.microsoft.com/office/drawing/2014/main" id="{2475A4E7-78C2-4EDF-A569-D0C9A59B52E3}"/>
              </a:ext>
            </a:extLst>
          </p:cNvPr>
          <p:cNvGrpSpPr/>
          <p:nvPr/>
        </p:nvGrpSpPr>
        <p:grpSpPr>
          <a:xfrm>
            <a:off x="5274528" y="2964521"/>
            <a:ext cx="1669479" cy="1669479"/>
            <a:chOff x="3807530" y="2946763"/>
            <a:chExt cx="1512168" cy="1512168"/>
          </a:xfrm>
        </p:grpSpPr>
        <p:sp>
          <p:nvSpPr>
            <p:cNvPr id="107" name="Oval 106">
              <a:extLst>
                <a:ext uri="{FF2B5EF4-FFF2-40B4-BE49-F238E27FC236}">
                  <a16:creationId xmlns:a16="http://schemas.microsoft.com/office/drawing/2014/main" id="{951407A0-7EC7-47B3-BAA7-1B04BFB1ECD1}"/>
                </a:ext>
              </a:extLst>
            </p:cNvPr>
            <p:cNvSpPr/>
            <p:nvPr/>
          </p:nvSpPr>
          <p:spPr>
            <a:xfrm>
              <a:off x="3897540" y="3036773"/>
              <a:ext cx="1332148" cy="1332148"/>
            </a:xfrm>
            <a:prstGeom prst="ellipse">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8" name="Oval 107">
              <a:extLst>
                <a:ext uri="{FF2B5EF4-FFF2-40B4-BE49-F238E27FC236}">
                  <a16:creationId xmlns:a16="http://schemas.microsoft.com/office/drawing/2014/main" id="{737E430D-3782-44AD-B3D4-E4AEC4D26D0F}"/>
                </a:ext>
              </a:extLst>
            </p:cNvPr>
            <p:cNvSpPr/>
            <p:nvPr/>
          </p:nvSpPr>
          <p:spPr>
            <a:xfrm>
              <a:off x="3807530" y="2946763"/>
              <a:ext cx="1512168" cy="1512168"/>
            </a:xfrm>
            <a:prstGeom prst="ellipse">
              <a:avLst/>
            </a:prstGeom>
            <a:no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cxnSp>
        <p:nvCxnSpPr>
          <p:cNvPr id="109" name="Straight Connector 108">
            <a:extLst>
              <a:ext uri="{FF2B5EF4-FFF2-40B4-BE49-F238E27FC236}">
                <a16:creationId xmlns:a16="http://schemas.microsoft.com/office/drawing/2014/main" id="{C4AF8747-ECF0-4502-B583-F2978D7887B4}"/>
              </a:ext>
            </a:extLst>
          </p:cNvPr>
          <p:cNvCxnSpPr>
            <a:cxnSpLocks/>
            <a:stCxn id="103" idx="6"/>
            <a:endCxn id="108" idx="1"/>
          </p:cNvCxnSpPr>
          <p:nvPr/>
        </p:nvCxnSpPr>
        <p:spPr>
          <a:xfrm>
            <a:off x="4511382" y="2424027"/>
            <a:ext cx="1007636" cy="78498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AB16BBE-209D-42A4-B442-E35A6CAFEB93}"/>
              </a:ext>
            </a:extLst>
          </p:cNvPr>
          <p:cNvCxnSpPr>
            <a:cxnSpLocks/>
            <a:stCxn id="104" idx="6"/>
            <a:endCxn id="108" idx="2"/>
          </p:cNvCxnSpPr>
          <p:nvPr/>
        </p:nvCxnSpPr>
        <p:spPr>
          <a:xfrm flipV="1">
            <a:off x="4493643" y="3799261"/>
            <a:ext cx="780885" cy="707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780DBB-7D41-4369-A581-1B1D319CB831}"/>
              </a:ext>
            </a:extLst>
          </p:cNvPr>
          <p:cNvCxnSpPr>
            <a:cxnSpLocks/>
            <a:stCxn id="105" idx="6"/>
            <a:endCxn id="108" idx="3"/>
          </p:cNvCxnSpPr>
          <p:nvPr/>
        </p:nvCxnSpPr>
        <p:spPr>
          <a:xfrm flipV="1">
            <a:off x="4511382" y="4389509"/>
            <a:ext cx="1007636" cy="79927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05623FD-3D86-4389-A21A-313DE4B6F4CB}"/>
              </a:ext>
            </a:extLst>
          </p:cNvPr>
          <p:cNvCxnSpPr>
            <a:cxnSpLocks/>
            <a:stCxn id="102" idx="2"/>
            <a:endCxn id="108" idx="5"/>
          </p:cNvCxnSpPr>
          <p:nvPr/>
        </p:nvCxnSpPr>
        <p:spPr>
          <a:xfrm flipH="1" flipV="1">
            <a:off x="6699518" y="4389510"/>
            <a:ext cx="981102" cy="83575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7FA0363-6792-4877-ABD7-6E155E4046E9}"/>
              </a:ext>
            </a:extLst>
          </p:cNvPr>
          <p:cNvCxnSpPr>
            <a:cxnSpLocks/>
            <a:stCxn id="101" idx="2"/>
            <a:endCxn id="108" idx="6"/>
          </p:cNvCxnSpPr>
          <p:nvPr/>
        </p:nvCxnSpPr>
        <p:spPr>
          <a:xfrm flipH="1" flipV="1">
            <a:off x="6944007" y="3799260"/>
            <a:ext cx="736612" cy="70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B003FE-1BCF-489C-925C-FAEF86D90179}"/>
              </a:ext>
            </a:extLst>
          </p:cNvPr>
          <p:cNvCxnSpPr>
            <a:cxnSpLocks/>
            <a:stCxn id="100" idx="2"/>
            <a:endCxn id="108" idx="7"/>
          </p:cNvCxnSpPr>
          <p:nvPr/>
        </p:nvCxnSpPr>
        <p:spPr>
          <a:xfrm flipH="1">
            <a:off x="6699518" y="2415717"/>
            <a:ext cx="981102" cy="7932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488088D-6AD2-4CFF-84E0-141D83AB67B3}"/>
              </a:ext>
            </a:extLst>
          </p:cNvPr>
          <p:cNvSpPr txBox="1"/>
          <p:nvPr/>
        </p:nvSpPr>
        <p:spPr>
          <a:xfrm>
            <a:off x="5409202" y="3550308"/>
            <a:ext cx="1430981" cy="307777"/>
          </a:xfrm>
          <a:prstGeom prst="rect">
            <a:avLst/>
          </a:prstGeom>
          <a:noFill/>
        </p:spPr>
        <p:txBody>
          <a:bodyPr wrap="square" rtlCol="0">
            <a:spAutoFit/>
          </a:bodyPr>
          <a:lstStyle/>
          <a:p>
            <a:pPr algn="ctr"/>
            <a:r>
              <a:rPr lang="en-US" altLang="ko-KR" sz="1400" b="1" dirty="0">
                <a:solidFill>
                  <a:schemeClr val="bg1"/>
                </a:solidFill>
                <a:cs typeface="Calibri" pitchFamily="34" charset="0"/>
              </a:rPr>
              <a:t>RPA</a:t>
            </a:r>
            <a:endParaRPr lang="ko-KR" altLang="en-US" sz="1400" b="1" dirty="0">
              <a:solidFill>
                <a:schemeClr val="bg1"/>
              </a:solidFill>
              <a:cs typeface="Calibri" pitchFamily="34" charset="0"/>
            </a:endParaRPr>
          </a:p>
        </p:txBody>
      </p:sp>
      <p:grpSp>
        <p:nvGrpSpPr>
          <p:cNvPr id="116" name="Group 15">
            <a:extLst>
              <a:ext uri="{FF2B5EF4-FFF2-40B4-BE49-F238E27FC236}">
                <a16:creationId xmlns:a16="http://schemas.microsoft.com/office/drawing/2014/main" id="{11237D0E-FCA9-4863-89BF-39949E0B4EC3}"/>
              </a:ext>
            </a:extLst>
          </p:cNvPr>
          <p:cNvGrpSpPr/>
          <p:nvPr/>
        </p:nvGrpSpPr>
        <p:grpSpPr>
          <a:xfrm>
            <a:off x="4824946" y="5419257"/>
            <a:ext cx="2542108" cy="615553"/>
            <a:chOff x="5328220" y="3089998"/>
            <a:chExt cx="1379637" cy="615553"/>
          </a:xfrm>
        </p:grpSpPr>
        <p:sp>
          <p:nvSpPr>
            <p:cNvPr id="117" name="TextBox 116">
              <a:extLst>
                <a:ext uri="{FF2B5EF4-FFF2-40B4-BE49-F238E27FC236}">
                  <a16:creationId xmlns:a16="http://schemas.microsoft.com/office/drawing/2014/main" id="{B505D9FC-6123-4B63-BEC9-0DA1C081886E}"/>
                </a:ext>
              </a:extLst>
            </p:cNvPr>
            <p:cNvSpPr txBox="1"/>
            <p:nvPr/>
          </p:nvSpPr>
          <p:spPr>
            <a:xfrm>
              <a:off x="5328220" y="3089998"/>
              <a:ext cx="1379637" cy="615553"/>
            </a:xfrm>
            <a:prstGeom prst="rect">
              <a:avLst/>
            </a:prstGeom>
            <a:noFill/>
          </p:spPr>
          <p:txBody>
            <a:bodyPr wrap="square" lIns="0" tIns="0" rIns="0" bIns="0" rtlCol="0">
              <a:spAutoFit/>
            </a:bodyPr>
            <a:lstStyle/>
            <a:p>
              <a:pPr algn="ctr"/>
              <a:r>
                <a:rPr lang="en-US" altLang="ko-KR" sz="2000" b="1" dirty="0">
                  <a:solidFill>
                    <a:schemeClr val="tx1">
                      <a:lumMod val="75000"/>
                      <a:lumOff val="25000"/>
                    </a:schemeClr>
                  </a:solidFill>
                </a:rPr>
                <a:t>Some use cases selection</a:t>
              </a:r>
            </a:p>
          </p:txBody>
        </p:sp>
        <p:sp>
          <p:nvSpPr>
            <p:cNvPr id="118" name="TextBox 117">
              <a:extLst>
                <a:ext uri="{FF2B5EF4-FFF2-40B4-BE49-F238E27FC236}">
                  <a16:creationId xmlns:a16="http://schemas.microsoft.com/office/drawing/2014/main" id="{CB99C59D-38E6-4A33-A9FA-2CFAEDD464BA}"/>
                </a:ext>
              </a:extLst>
            </p:cNvPr>
            <p:cNvSpPr txBox="1"/>
            <p:nvPr/>
          </p:nvSpPr>
          <p:spPr>
            <a:xfrm>
              <a:off x="5334559" y="3417474"/>
              <a:ext cx="1366958" cy="169277"/>
            </a:xfrm>
            <a:prstGeom prst="rect">
              <a:avLst/>
            </a:prstGeom>
            <a:noFill/>
          </p:spPr>
          <p:txBody>
            <a:bodyPr wrap="square" lIns="0" tIns="0" rIns="0" bIns="0" rtlCol="0">
              <a:spAutoFit/>
            </a:bodyPr>
            <a:lstStyle/>
            <a:p>
              <a:pPr algn="ctr"/>
              <a:r>
                <a:rPr lang="en-US" altLang="ko-KR" sz="1100" dirty="0">
                  <a:solidFill>
                    <a:schemeClr val="tx1">
                      <a:lumMod val="75000"/>
                      <a:lumOff val="25000"/>
                    </a:schemeClr>
                  </a:solidFill>
                  <a:cs typeface="Arial" pitchFamily="34" charset="0"/>
                </a:rPr>
                <a:t> </a:t>
              </a:r>
              <a:endParaRPr lang="ko-KR" altLang="en-US" sz="1100" dirty="0">
                <a:solidFill>
                  <a:schemeClr val="tx1">
                    <a:lumMod val="75000"/>
                    <a:lumOff val="25000"/>
                  </a:schemeClr>
                </a:solidFill>
                <a:cs typeface="Arial" pitchFamily="34" charset="0"/>
              </a:endParaRPr>
            </a:p>
          </p:txBody>
        </p:sp>
      </p:grpSp>
      <p:sp>
        <p:nvSpPr>
          <p:cNvPr id="119" name="Rectangle 30">
            <a:extLst>
              <a:ext uri="{FF2B5EF4-FFF2-40B4-BE49-F238E27FC236}">
                <a16:creationId xmlns:a16="http://schemas.microsoft.com/office/drawing/2014/main" id="{2A47F3C4-CF8D-45BB-9BC0-8F7F3CA10E3E}"/>
              </a:ext>
            </a:extLst>
          </p:cNvPr>
          <p:cNvSpPr/>
          <p:nvPr/>
        </p:nvSpPr>
        <p:spPr>
          <a:xfrm>
            <a:off x="3976436" y="5030640"/>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0" name="Frame 17">
            <a:extLst>
              <a:ext uri="{FF2B5EF4-FFF2-40B4-BE49-F238E27FC236}">
                <a16:creationId xmlns:a16="http://schemas.microsoft.com/office/drawing/2014/main" id="{ADBC3508-69E5-45F6-A48E-9B974B5CEA07}"/>
              </a:ext>
            </a:extLst>
          </p:cNvPr>
          <p:cNvSpPr/>
          <p:nvPr/>
        </p:nvSpPr>
        <p:spPr>
          <a:xfrm>
            <a:off x="3969122" y="2262108"/>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36" name="Group 35">
            <a:extLst>
              <a:ext uri="{FF2B5EF4-FFF2-40B4-BE49-F238E27FC236}">
                <a16:creationId xmlns:a16="http://schemas.microsoft.com/office/drawing/2014/main" id="{251D9B55-A167-420F-A5B7-F3BA3EB19B1F}"/>
              </a:ext>
            </a:extLst>
          </p:cNvPr>
          <p:cNvGrpSpPr/>
          <p:nvPr/>
        </p:nvGrpSpPr>
        <p:grpSpPr>
          <a:xfrm>
            <a:off x="76200" y="-50256"/>
            <a:ext cx="1066800" cy="1269456"/>
            <a:chOff x="5369718" y="2683668"/>
            <a:chExt cx="1452563" cy="1483043"/>
          </a:xfrm>
        </p:grpSpPr>
        <p:sp>
          <p:nvSpPr>
            <p:cNvPr id="37" name="Freeform: Shape 36">
              <a:extLst>
                <a:ext uri="{FF2B5EF4-FFF2-40B4-BE49-F238E27FC236}">
                  <a16:creationId xmlns:a16="http://schemas.microsoft.com/office/drawing/2014/main" id="{0ADF9F03-06D5-4330-A558-6544B5BB40BF}"/>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B0834914-3EBE-49F5-9C2A-26A3733F1E78}"/>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DEB214E-924F-4050-871C-11457DDB6D2B}"/>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E91B65-9654-4EED-BEE3-E66E2E982FB1}"/>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C8F0534-B2B3-494F-A7B5-2DF563839E37}"/>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40138C5-2718-44AA-B7E4-5FD5504FEB9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BD5B7BE-3C49-44E4-BD3C-6D082C285CE0}"/>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B8E8414-BC10-46EC-843C-2B9BE5C51050}"/>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B0367E-ECDE-4D8D-ADCB-3E5DB46DD545}"/>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3E3E66C-DADE-47FB-B0EE-6A32803ED010}"/>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2262337-CAF5-47C8-8E43-D33B662C2349}"/>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01D8C24-3C77-4D26-B37B-F8290E6EE1ED}"/>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98B9E24-0D5B-4A42-888E-C43A617DEF01}"/>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9D5CA80-0794-4967-98C9-D9D1D9496B40}"/>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259D38-FF79-4EC8-A26A-15FA66180CA9}"/>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7193877-BAC9-47F8-85F4-76E1694AB81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5E16C9B-108D-479D-9A9D-77DC9E5E8EF7}"/>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3446E52-BB36-4FD6-8DF1-86F9CCD017A5}"/>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69833A-36E2-4A81-8006-D0C141357917}"/>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EB83D4D-B71F-4AE4-966F-469F37694DBF}"/>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4338B60-8013-4557-9919-32E409C6AFEA}"/>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7FA3CB5-5697-430B-86DB-28A22A2F4BC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43F562C-0DAA-4585-A733-9864C98A3D45}"/>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1454198-D0A2-4EB0-977D-BD8DA201623C}"/>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
        <p:nvSpPr>
          <p:cNvPr id="61" name="Rounded Rectangle 10">
            <a:extLst>
              <a:ext uri="{FF2B5EF4-FFF2-40B4-BE49-F238E27FC236}">
                <a16:creationId xmlns:a16="http://schemas.microsoft.com/office/drawing/2014/main" id="{38F5615D-AD09-414D-920E-31CD50766584}"/>
              </a:ext>
            </a:extLst>
          </p:cNvPr>
          <p:cNvSpPr/>
          <p:nvPr/>
        </p:nvSpPr>
        <p:spPr>
          <a:xfrm>
            <a:off x="7942453" y="3660760"/>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5" name="Picture 4">
            <a:extLst>
              <a:ext uri="{FF2B5EF4-FFF2-40B4-BE49-F238E27FC236}">
                <a16:creationId xmlns:a16="http://schemas.microsoft.com/office/drawing/2014/main" id="{EB66A77B-C42A-4DC9-A495-7C25D35B2000}"/>
              </a:ext>
            </a:extLst>
          </p:cNvPr>
          <p:cNvPicPr>
            <a:picLocks noChangeAspect="1"/>
          </p:cNvPicPr>
          <p:nvPr/>
        </p:nvPicPr>
        <p:blipFill>
          <a:blip r:embed="rId2"/>
          <a:stretch>
            <a:fillRect/>
          </a:stretch>
        </p:blipFill>
        <p:spPr>
          <a:xfrm>
            <a:off x="3927577" y="3574071"/>
            <a:ext cx="335865" cy="424250"/>
          </a:xfrm>
          <a:prstGeom prst="rect">
            <a:avLst/>
          </a:prstGeom>
        </p:spPr>
      </p:pic>
      <p:sp>
        <p:nvSpPr>
          <p:cNvPr id="63" name="Freeform 25">
            <a:extLst>
              <a:ext uri="{FF2B5EF4-FFF2-40B4-BE49-F238E27FC236}">
                <a16:creationId xmlns:a16="http://schemas.microsoft.com/office/drawing/2014/main" id="{B13539B7-F910-41B5-B0A5-8AC4975BD89D}"/>
              </a:ext>
            </a:extLst>
          </p:cNvPr>
          <p:cNvSpPr/>
          <p:nvPr/>
        </p:nvSpPr>
        <p:spPr>
          <a:xfrm>
            <a:off x="7932174" y="2209800"/>
            <a:ext cx="373626" cy="397035"/>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6" name="Picture 5">
            <a:extLst>
              <a:ext uri="{FF2B5EF4-FFF2-40B4-BE49-F238E27FC236}">
                <a16:creationId xmlns:a16="http://schemas.microsoft.com/office/drawing/2014/main" id="{58457BF9-945A-4B42-BE11-CB46AB7DF4B6}"/>
              </a:ext>
            </a:extLst>
          </p:cNvPr>
          <p:cNvPicPr>
            <a:picLocks noChangeAspect="1"/>
          </p:cNvPicPr>
          <p:nvPr/>
        </p:nvPicPr>
        <p:blipFill>
          <a:blip r:embed="rId3"/>
          <a:stretch>
            <a:fillRect/>
          </a:stretch>
        </p:blipFill>
        <p:spPr>
          <a:xfrm>
            <a:off x="7859983" y="5049613"/>
            <a:ext cx="419100" cy="351304"/>
          </a:xfrm>
          <a:prstGeom prst="rect">
            <a:avLst/>
          </a:prstGeom>
        </p:spPr>
      </p:pic>
    </p:spTree>
    <p:extLst>
      <p:ext uri="{BB962C8B-B14F-4D97-AF65-F5344CB8AC3E}">
        <p14:creationId xmlns:p14="http://schemas.microsoft.com/office/powerpoint/2010/main" val="296940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SG" b="0" dirty="0">
                <a:solidFill>
                  <a:srgbClr val="C00000"/>
                </a:solidFill>
              </a:rPr>
              <a:t>End To End Automation</a:t>
            </a:r>
            <a:endParaRPr lang="en-US" dirty="0"/>
          </a:p>
        </p:txBody>
      </p:sp>
      <p:sp>
        <p:nvSpPr>
          <p:cNvPr id="53" name="Text Placeholder 52"/>
          <p:cNvSpPr>
            <a:spLocks noGrp="1"/>
          </p:cNvSpPr>
          <p:nvPr>
            <p:ph type="body" sz="quarter" idx="41"/>
          </p:nvPr>
        </p:nvSpPr>
        <p:spPr/>
        <p:txBody>
          <a:bodyPr>
            <a:normAutofit lnSpcReduction="10000"/>
          </a:bodyPr>
          <a:lstStyle/>
          <a:p>
            <a:r>
              <a:rPr lang="en-US" dirty="0"/>
              <a:t>Stitch various technologies to have an end to end automation</a:t>
            </a:r>
          </a:p>
        </p:txBody>
      </p:sp>
      <p:sp>
        <p:nvSpPr>
          <p:cNvPr id="236" name="Regular Pentagon 7">
            <a:extLst>
              <a:ext uri="{FF2B5EF4-FFF2-40B4-BE49-F238E27FC236}">
                <a16:creationId xmlns:a16="http://schemas.microsoft.com/office/drawing/2014/main" id="{56D35161-CEC9-4F12-92C4-AD7276C4B3AC}"/>
              </a:ext>
            </a:extLst>
          </p:cNvPr>
          <p:cNvSpPr/>
          <p:nvPr/>
        </p:nvSpPr>
        <p:spPr>
          <a:xfrm>
            <a:off x="5375984" y="2584639"/>
            <a:ext cx="1440030" cy="1371457"/>
          </a:xfrm>
          <a:prstGeom prst="pent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7" name="Down Arrow 2">
            <a:extLst>
              <a:ext uri="{FF2B5EF4-FFF2-40B4-BE49-F238E27FC236}">
                <a16:creationId xmlns:a16="http://schemas.microsoft.com/office/drawing/2014/main" id="{7B0C3B7A-3A4D-491B-80FD-6537C20B7428}"/>
              </a:ext>
            </a:extLst>
          </p:cNvPr>
          <p:cNvSpPr/>
          <p:nvPr/>
        </p:nvSpPr>
        <p:spPr>
          <a:xfrm rot="10800000">
            <a:off x="4471176" y="4175510"/>
            <a:ext cx="3231250" cy="1728049"/>
          </a:xfrm>
          <a:custGeom>
            <a:avLst/>
            <a:gdLst/>
            <a:ahLst/>
            <a:cxnLst/>
            <a:rect l="l" t="t" r="r" b="b"/>
            <a:pathLst>
              <a:path w="3231250" h="1728049">
                <a:moveTo>
                  <a:pt x="1603656" y="1728049"/>
                </a:moveTo>
                <a:lnTo>
                  <a:pt x="1361340" y="1485733"/>
                </a:lnTo>
                <a:lnTo>
                  <a:pt x="1482498" y="1485733"/>
                </a:lnTo>
                <a:lnTo>
                  <a:pt x="1482498" y="1238845"/>
                </a:lnTo>
                <a:lnTo>
                  <a:pt x="1519544" y="1238845"/>
                </a:lnTo>
                <a:cubicBezTo>
                  <a:pt x="1344853" y="1227816"/>
                  <a:pt x="1172648" y="1177063"/>
                  <a:pt x="1015740" y="1087892"/>
                </a:cubicBezTo>
                <a:lnTo>
                  <a:pt x="817941" y="1309456"/>
                </a:lnTo>
                <a:lnTo>
                  <a:pt x="908322" y="1390143"/>
                </a:lnTo>
                <a:lnTo>
                  <a:pt x="566184" y="1409531"/>
                </a:lnTo>
                <a:lnTo>
                  <a:pt x="546797" y="1067393"/>
                </a:lnTo>
                <a:lnTo>
                  <a:pt x="637178" y="1148080"/>
                </a:lnTo>
                <a:lnTo>
                  <a:pt x="815894" y="947893"/>
                </a:lnTo>
                <a:cubicBezTo>
                  <a:pt x="680789" y="835606"/>
                  <a:pt x="574092" y="695026"/>
                  <a:pt x="502445" y="537233"/>
                </a:cubicBezTo>
                <a:lnTo>
                  <a:pt x="503893" y="542638"/>
                </a:lnTo>
                <a:lnTo>
                  <a:pt x="265418" y="606537"/>
                </a:lnTo>
                <a:lnTo>
                  <a:pt x="296776" y="723567"/>
                </a:lnTo>
                <a:lnTo>
                  <a:pt x="0" y="552223"/>
                </a:lnTo>
                <a:lnTo>
                  <a:pt x="171344" y="255448"/>
                </a:lnTo>
                <a:lnTo>
                  <a:pt x="202702" y="372478"/>
                </a:lnTo>
                <a:lnTo>
                  <a:pt x="420370" y="314153"/>
                </a:lnTo>
                <a:cubicBezTo>
                  <a:pt x="394191" y="212871"/>
                  <a:pt x="381279" y="107363"/>
                  <a:pt x="382349" y="0"/>
                </a:cubicBezTo>
                <a:lnTo>
                  <a:pt x="668774" y="2854"/>
                </a:lnTo>
                <a:cubicBezTo>
                  <a:pt x="665395" y="342077"/>
                  <a:pt x="843838" y="657162"/>
                  <a:pt x="1136496" y="828730"/>
                </a:cubicBezTo>
                <a:cubicBezTo>
                  <a:pt x="1429154" y="1000297"/>
                  <a:pt x="1791255" y="1002101"/>
                  <a:pt x="2085607" y="833457"/>
                </a:cubicBezTo>
                <a:cubicBezTo>
                  <a:pt x="2379959" y="664813"/>
                  <a:pt x="2561533" y="351521"/>
                  <a:pt x="2561533" y="12281"/>
                </a:cubicBezTo>
                <a:lnTo>
                  <a:pt x="2847972" y="12281"/>
                </a:lnTo>
                <a:cubicBezTo>
                  <a:pt x="2847972" y="115358"/>
                  <a:pt x="2835103" y="216597"/>
                  <a:pt x="2809305" y="313731"/>
                </a:cubicBezTo>
                <a:lnTo>
                  <a:pt x="3028549" y="372478"/>
                </a:lnTo>
                <a:lnTo>
                  <a:pt x="3059907" y="255448"/>
                </a:lnTo>
                <a:lnTo>
                  <a:pt x="3231250" y="552223"/>
                </a:lnTo>
                <a:lnTo>
                  <a:pt x="2934475" y="723567"/>
                </a:lnTo>
                <a:lnTo>
                  <a:pt x="2965833" y="606537"/>
                </a:lnTo>
                <a:lnTo>
                  <a:pt x="2727358" y="542638"/>
                </a:lnTo>
                <a:lnTo>
                  <a:pt x="2729738" y="533756"/>
                </a:lnTo>
                <a:cubicBezTo>
                  <a:pt x="2653953" y="701088"/>
                  <a:pt x="2539292" y="849337"/>
                  <a:pt x="2393713" y="965698"/>
                </a:cubicBezTo>
                <a:lnTo>
                  <a:pt x="2549092" y="1121077"/>
                </a:lnTo>
                <a:lnTo>
                  <a:pt x="2634763" y="1035405"/>
                </a:lnTo>
                <a:lnTo>
                  <a:pt x="2634763" y="1378092"/>
                </a:lnTo>
                <a:lnTo>
                  <a:pt x="2292077" y="1378092"/>
                </a:lnTo>
                <a:lnTo>
                  <a:pt x="2377748" y="1292420"/>
                </a:lnTo>
                <a:lnTo>
                  <a:pt x="2187215" y="1101886"/>
                </a:lnTo>
                <a:cubicBezTo>
                  <a:pt x="2038736" y="1182335"/>
                  <a:pt x="1877130" y="1228109"/>
                  <a:pt x="1713346" y="1238845"/>
                </a:cubicBezTo>
                <a:lnTo>
                  <a:pt x="1724814" y="1238845"/>
                </a:lnTo>
                <a:lnTo>
                  <a:pt x="1724814" y="1485733"/>
                </a:lnTo>
                <a:lnTo>
                  <a:pt x="1845972" y="148573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8" name="Regular Pentagon 9">
            <a:extLst>
              <a:ext uri="{FF2B5EF4-FFF2-40B4-BE49-F238E27FC236}">
                <a16:creationId xmlns:a16="http://schemas.microsoft.com/office/drawing/2014/main" id="{CEB1A560-2BA5-44DE-A1E8-4345B7AF3989}"/>
              </a:ext>
            </a:extLst>
          </p:cNvPr>
          <p:cNvSpPr/>
          <p:nvPr/>
        </p:nvSpPr>
        <p:spPr>
          <a:xfrm rot="2400500">
            <a:off x="7083995" y="3365675"/>
            <a:ext cx="1440030" cy="1371457"/>
          </a:xfrm>
          <a:prstGeom prst="pent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39" name="Regular Pentagon 10">
            <a:extLst>
              <a:ext uri="{FF2B5EF4-FFF2-40B4-BE49-F238E27FC236}">
                <a16:creationId xmlns:a16="http://schemas.microsoft.com/office/drawing/2014/main" id="{9ED5E491-2B5B-4C2A-B775-5F55FF6F5560}"/>
              </a:ext>
            </a:extLst>
          </p:cNvPr>
          <p:cNvSpPr/>
          <p:nvPr/>
        </p:nvSpPr>
        <p:spPr>
          <a:xfrm rot="4800000">
            <a:off x="7893217" y="4722343"/>
            <a:ext cx="1440030" cy="1371457"/>
          </a:xfrm>
          <a:prstGeom prst="pentagon">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0" name="Regular Pentagon 11">
            <a:extLst>
              <a:ext uri="{FF2B5EF4-FFF2-40B4-BE49-F238E27FC236}">
                <a16:creationId xmlns:a16="http://schemas.microsoft.com/office/drawing/2014/main" id="{0BF98806-48CA-4EDF-A452-D494D54D02BC}"/>
              </a:ext>
            </a:extLst>
          </p:cNvPr>
          <p:cNvSpPr/>
          <p:nvPr/>
        </p:nvSpPr>
        <p:spPr>
          <a:xfrm rot="19199500" flipH="1">
            <a:off x="3704040" y="3144471"/>
            <a:ext cx="1440030" cy="1371457"/>
          </a:xfrm>
          <a:prstGeom prst="pent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1" name="Regular Pentagon 12">
            <a:extLst>
              <a:ext uri="{FF2B5EF4-FFF2-40B4-BE49-F238E27FC236}">
                <a16:creationId xmlns:a16="http://schemas.microsoft.com/office/drawing/2014/main" id="{1F5C5D82-A191-47D9-B35E-B0A27D115F09}"/>
              </a:ext>
            </a:extLst>
          </p:cNvPr>
          <p:cNvSpPr/>
          <p:nvPr/>
        </p:nvSpPr>
        <p:spPr>
          <a:xfrm rot="16800000" flipH="1">
            <a:off x="2773554" y="4558820"/>
            <a:ext cx="1440030" cy="1371457"/>
          </a:xfrm>
          <a:prstGeom prst="pent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8" name="TextBox 257">
            <a:extLst>
              <a:ext uri="{FF2B5EF4-FFF2-40B4-BE49-F238E27FC236}">
                <a16:creationId xmlns:a16="http://schemas.microsoft.com/office/drawing/2014/main" id="{4D689FFB-F67D-4210-B099-EC8F92168DCF}"/>
              </a:ext>
            </a:extLst>
          </p:cNvPr>
          <p:cNvSpPr txBox="1"/>
          <p:nvPr/>
        </p:nvSpPr>
        <p:spPr>
          <a:xfrm>
            <a:off x="5532280" y="3168176"/>
            <a:ext cx="121039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Databases </a:t>
            </a:r>
            <a:endParaRPr lang="ko-KR" altLang="en-US" sz="1400" b="1" dirty="0">
              <a:solidFill>
                <a:schemeClr val="bg1"/>
              </a:solidFill>
              <a:cs typeface="Arial" pitchFamily="34" charset="0"/>
            </a:endParaRPr>
          </a:p>
        </p:txBody>
      </p:sp>
      <p:grpSp>
        <p:nvGrpSpPr>
          <p:cNvPr id="260" name="Group 259">
            <a:extLst>
              <a:ext uri="{FF2B5EF4-FFF2-40B4-BE49-F238E27FC236}">
                <a16:creationId xmlns:a16="http://schemas.microsoft.com/office/drawing/2014/main" id="{E43B84FF-EE84-427F-B71D-481B55AB6F97}"/>
              </a:ext>
            </a:extLst>
          </p:cNvPr>
          <p:cNvGrpSpPr/>
          <p:nvPr/>
        </p:nvGrpSpPr>
        <p:grpSpPr>
          <a:xfrm>
            <a:off x="3856361" y="3674369"/>
            <a:ext cx="1220012" cy="309718"/>
            <a:chOff x="3243489" y="2171403"/>
            <a:chExt cx="1547483" cy="309718"/>
          </a:xfrm>
          <a:noFill/>
        </p:grpSpPr>
        <p:sp>
          <p:nvSpPr>
            <p:cNvPr id="261" name="TextBox 260">
              <a:extLst>
                <a:ext uri="{FF2B5EF4-FFF2-40B4-BE49-F238E27FC236}">
                  <a16:creationId xmlns:a16="http://schemas.microsoft.com/office/drawing/2014/main" id="{15B6A2C5-3070-4875-A52F-C26EFC4D97B8}"/>
                </a:ext>
              </a:extLst>
            </p:cNvPr>
            <p:cNvSpPr txBox="1"/>
            <p:nvPr/>
          </p:nvSpPr>
          <p:spPr>
            <a:xfrm>
              <a:off x="3255684" y="2173344"/>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OCR</a:t>
              </a:r>
              <a:endParaRPr lang="ko-KR" altLang="en-US" sz="1400" b="1" dirty="0">
                <a:solidFill>
                  <a:schemeClr val="bg1"/>
                </a:solidFill>
                <a:cs typeface="Arial" pitchFamily="34" charset="0"/>
              </a:endParaRPr>
            </a:p>
          </p:txBody>
        </p:sp>
        <p:sp>
          <p:nvSpPr>
            <p:cNvPr id="262" name="TextBox 261">
              <a:extLst>
                <a:ext uri="{FF2B5EF4-FFF2-40B4-BE49-F238E27FC236}">
                  <a16:creationId xmlns:a16="http://schemas.microsoft.com/office/drawing/2014/main" id="{6D827710-70B1-4E35-BDBC-47D0D7E33264}"/>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3" name="Group 262">
            <a:extLst>
              <a:ext uri="{FF2B5EF4-FFF2-40B4-BE49-F238E27FC236}">
                <a16:creationId xmlns:a16="http://schemas.microsoft.com/office/drawing/2014/main" id="{A7D4C5F8-83AC-4942-861B-E77D221165E5}"/>
              </a:ext>
            </a:extLst>
          </p:cNvPr>
          <p:cNvGrpSpPr/>
          <p:nvPr/>
        </p:nvGrpSpPr>
        <p:grpSpPr>
          <a:xfrm>
            <a:off x="2964227" y="5090660"/>
            <a:ext cx="1217907" cy="559972"/>
            <a:chOff x="3233964" y="1888430"/>
            <a:chExt cx="1544813" cy="559972"/>
          </a:xfrm>
          <a:noFill/>
        </p:grpSpPr>
        <p:sp>
          <p:nvSpPr>
            <p:cNvPr id="264" name="TextBox 263">
              <a:extLst>
                <a:ext uri="{FF2B5EF4-FFF2-40B4-BE49-F238E27FC236}">
                  <a16:creationId xmlns:a16="http://schemas.microsoft.com/office/drawing/2014/main" id="{0A4031F2-0BC7-47F2-89E7-E924006B8C14}"/>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RPA</a:t>
              </a:r>
              <a:endParaRPr lang="ko-KR" altLang="en-US" sz="1400" b="1" dirty="0">
                <a:solidFill>
                  <a:schemeClr val="bg1"/>
                </a:solidFill>
                <a:cs typeface="Arial" pitchFamily="34" charset="0"/>
              </a:endParaRPr>
            </a:p>
          </p:txBody>
        </p:sp>
        <p:sp>
          <p:nvSpPr>
            <p:cNvPr id="265" name="TextBox 264">
              <a:extLst>
                <a:ext uri="{FF2B5EF4-FFF2-40B4-BE49-F238E27FC236}">
                  <a16:creationId xmlns:a16="http://schemas.microsoft.com/office/drawing/2014/main" id="{CF61A5B6-359B-48BF-A85F-14081F96F74F}"/>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grpSp>
        <p:nvGrpSpPr>
          <p:cNvPr id="266" name="Group 265">
            <a:extLst>
              <a:ext uri="{FF2B5EF4-FFF2-40B4-BE49-F238E27FC236}">
                <a16:creationId xmlns:a16="http://schemas.microsoft.com/office/drawing/2014/main" id="{998D64F1-0D44-4EDE-938D-C6482DD89C5F}"/>
              </a:ext>
            </a:extLst>
          </p:cNvPr>
          <p:cNvGrpSpPr/>
          <p:nvPr/>
        </p:nvGrpSpPr>
        <p:grpSpPr>
          <a:xfrm>
            <a:off x="7128036" y="3674369"/>
            <a:ext cx="1212617" cy="563552"/>
            <a:chOff x="3243489" y="2171403"/>
            <a:chExt cx="1538103" cy="563552"/>
          </a:xfrm>
          <a:noFill/>
        </p:grpSpPr>
        <p:sp>
          <p:nvSpPr>
            <p:cNvPr id="267" name="TextBox 266">
              <a:extLst>
                <a:ext uri="{FF2B5EF4-FFF2-40B4-BE49-F238E27FC236}">
                  <a16:creationId xmlns:a16="http://schemas.microsoft.com/office/drawing/2014/main" id="{40F287CE-231D-4F16-BFE6-6182811269B6}"/>
                </a:ext>
              </a:extLst>
            </p:cNvPr>
            <p:cNvSpPr txBox="1"/>
            <p:nvPr/>
          </p:nvSpPr>
          <p:spPr>
            <a:xfrm>
              <a:off x="3246304" y="2211735"/>
              <a:ext cx="1535288" cy="523220"/>
            </a:xfrm>
            <a:prstGeom prst="rect">
              <a:avLst/>
            </a:prstGeom>
            <a:grpFill/>
          </p:spPr>
          <p:txBody>
            <a:bodyPr wrap="square" rtlCol="0">
              <a:spAutoFit/>
            </a:bodyPr>
            <a:lstStyle/>
            <a:p>
              <a:pPr algn="ctr"/>
              <a:r>
                <a:rPr lang="en-US" altLang="ko-KR" sz="1400" b="1" dirty="0">
                  <a:solidFill>
                    <a:schemeClr val="bg1"/>
                  </a:solidFill>
                  <a:cs typeface="Arial" pitchFamily="34" charset="0"/>
                </a:rPr>
                <a:t>API or Python Code</a:t>
              </a:r>
              <a:endParaRPr lang="ko-KR" altLang="en-US" sz="1400" b="1" dirty="0">
                <a:solidFill>
                  <a:schemeClr val="bg1"/>
                </a:solidFill>
                <a:cs typeface="Arial" pitchFamily="34" charset="0"/>
              </a:endParaRPr>
            </a:p>
          </p:txBody>
        </p:sp>
        <p:sp>
          <p:nvSpPr>
            <p:cNvPr id="268" name="TextBox 267">
              <a:extLst>
                <a:ext uri="{FF2B5EF4-FFF2-40B4-BE49-F238E27FC236}">
                  <a16:creationId xmlns:a16="http://schemas.microsoft.com/office/drawing/2014/main" id="{81321FA4-A6D9-4FF6-9036-F38680EDFED7}"/>
                </a:ext>
              </a:extLst>
            </p:cNvPr>
            <p:cNvSpPr txBox="1"/>
            <p:nvPr/>
          </p:nvSpPr>
          <p:spPr>
            <a:xfrm>
              <a:off x="3243489" y="2171403"/>
              <a:ext cx="1535288" cy="276999"/>
            </a:xfrm>
            <a:prstGeom prst="rect">
              <a:avLst/>
            </a:prstGeom>
            <a:grpFill/>
          </p:spPr>
          <p:txBody>
            <a:bodyPr wrap="square" rtlCol="0">
              <a:spAutoFit/>
            </a:bodyPr>
            <a:lstStyle/>
            <a:p>
              <a:pPr algn="ct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grpSp>
      <p:sp>
        <p:nvSpPr>
          <p:cNvPr id="270" name="TextBox 269">
            <a:extLst>
              <a:ext uri="{FF2B5EF4-FFF2-40B4-BE49-F238E27FC236}">
                <a16:creationId xmlns:a16="http://schemas.microsoft.com/office/drawing/2014/main" id="{B235B149-5071-4F4B-864C-A219DC418AAA}"/>
              </a:ext>
            </a:extLst>
          </p:cNvPr>
          <p:cNvSpPr txBox="1"/>
          <p:nvPr/>
        </p:nvSpPr>
        <p:spPr>
          <a:xfrm>
            <a:off x="8008033" y="5090659"/>
            <a:ext cx="121039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ML</a:t>
            </a:r>
            <a:endParaRPr lang="ko-KR" altLang="en-US" sz="1400" b="1" dirty="0">
              <a:solidFill>
                <a:schemeClr val="bg1"/>
              </a:solidFill>
              <a:cs typeface="Arial" pitchFamily="34" charset="0"/>
            </a:endParaRPr>
          </a:p>
        </p:txBody>
      </p:sp>
      <p:pic>
        <p:nvPicPr>
          <p:cNvPr id="2" name="Picture 1">
            <a:extLst>
              <a:ext uri="{FF2B5EF4-FFF2-40B4-BE49-F238E27FC236}">
                <a16:creationId xmlns:a16="http://schemas.microsoft.com/office/drawing/2014/main" id="{7BC45066-BEA6-4B47-8851-8D784A36D335}"/>
              </a:ext>
            </a:extLst>
          </p:cNvPr>
          <p:cNvPicPr>
            <a:picLocks noChangeAspect="1"/>
          </p:cNvPicPr>
          <p:nvPr/>
        </p:nvPicPr>
        <p:blipFill>
          <a:blip r:embed="rId2"/>
          <a:stretch>
            <a:fillRect/>
          </a:stretch>
        </p:blipFill>
        <p:spPr>
          <a:xfrm>
            <a:off x="5556394" y="5121223"/>
            <a:ext cx="1219200" cy="782338"/>
          </a:xfrm>
          <a:prstGeom prst="rect">
            <a:avLst/>
          </a:prstGeom>
        </p:spPr>
      </p:pic>
      <p:pic>
        <p:nvPicPr>
          <p:cNvPr id="3" name="Picture 2">
            <a:extLst>
              <a:ext uri="{FF2B5EF4-FFF2-40B4-BE49-F238E27FC236}">
                <a16:creationId xmlns:a16="http://schemas.microsoft.com/office/drawing/2014/main" id="{119D9B65-111F-4FD3-B1B7-2F84046B1A43}"/>
              </a:ext>
            </a:extLst>
          </p:cNvPr>
          <p:cNvPicPr>
            <a:picLocks noChangeAspect="1"/>
          </p:cNvPicPr>
          <p:nvPr/>
        </p:nvPicPr>
        <p:blipFill>
          <a:blip r:embed="rId3"/>
          <a:stretch>
            <a:fillRect/>
          </a:stretch>
        </p:blipFill>
        <p:spPr>
          <a:xfrm>
            <a:off x="5906974" y="4693574"/>
            <a:ext cx="378051" cy="249514"/>
          </a:xfrm>
          <a:prstGeom prst="rect">
            <a:avLst/>
          </a:prstGeom>
        </p:spPr>
      </p:pic>
    </p:spTree>
    <p:extLst>
      <p:ext uri="{BB962C8B-B14F-4D97-AF65-F5344CB8AC3E}">
        <p14:creationId xmlns:p14="http://schemas.microsoft.com/office/powerpoint/2010/main" val="144145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0F826B9-A13B-4D64-943B-37B981D05BD0}"/>
              </a:ext>
            </a:extLst>
          </p:cNvPr>
          <p:cNvGrpSpPr/>
          <p:nvPr/>
        </p:nvGrpSpPr>
        <p:grpSpPr>
          <a:xfrm>
            <a:off x="2926801" y="2627330"/>
            <a:ext cx="6339319" cy="6339319"/>
            <a:chOff x="1754163" y="2276872"/>
            <a:chExt cx="5616624" cy="5616624"/>
          </a:xfrm>
        </p:grpSpPr>
        <p:grpSp>
          <p:nvGrpSpPr>
            <p:cNvPr id="31" name="Group 30">
              <a:extLst>
                <a:ext uri="{FF2B5EF4-FFF2-40B4-BE49-F238E27FC236}">
                  <a16:creationId xmlns:a16="http://schemas.microsoft.com/office/drawing/2014/main" id="{A3B517C0-9B94-4BF9-8CD4-4474560F21E6}"/>
                </a:ext>
              </a:extLst>
            </p:cNvPr>
            <p:cNvGrpSpPr/>
            <p:nvPr/>
          </p:nvGrpSpPr>
          <p:grpSpPr>
            <a:xfrm>
              <a:off x="2068835" y="2581275"/>
              <a:ext cx="4999062" cy="4999062"/>
              <a:chOff x="1754163" y="2276872"/>
              <a:chExt cx="5616624" cy="5616624"/>
            </a:xfrm>
          </p:grpSpPr>
          <p:sp>
            <p:nvSpPr>
              <p:cNvPr id="37" name="Block Arc 36">
                <a:extLst>
                  <a:ext uri="{FF2B5EF4-FFF2-40B4-BE49-F238E27FC236}">
                    <a16:creationId xmlns:a16="http://schemas.microsoft.com/office/drawing/2014/main" id="{F8761959-737F-4435-83B7-405BA99E8156}"/>
                  </a:ext>
                </a:extLst>
              </p:cNvPr>
              <p:cNvSpPr/>
              <p:nvPr/>
            </p:nvSpPr>
            <p:spPr>
              <a:xfrm>
                <a:off x="1754163" y="2276872"/>
                <a:ext cx="5616624" cy="5616624"/>
              </a:xfrm>
              <a:prstGeom prst="blockArc">
                <a:avLst>
                  <a:gd name="adj1" fmla="val 10800000"/>
                  <a:gd name="adj2" fmla="val 21586788"/>
                  <a:gd name="adj3" fmla="val 6977"/>
                </a:avLst>
              </a:prstGeom>
              <a:gradFill>
                <a:gsLst>
                  <a:gs pos="0">
                    <a:schemeClr val="accent1">
                      <a:lumMod val="70000"/>
                      <a:lumOff val="30000"/>
                    </a:schemeClr>
                  </a:gs>
                  <a:gs pos="94000">
                    <a:schemeClr val="accent1">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8" name="Block Arc 37">
                <a:extLst>
                  <a:ext uri="{FF2B5EF4-FFF2-40B4-BE49-F238E27FC236}">
                    <a16:creationId xmlns:a16="http://schemas.microsoft.com/office/drawing/2014/main" id="{DE4CB0B9-B037-4AA7-B342-8AC76693AA5A}"/>
                  </a:ext>
                </a:extLst>
              </p:cNvPr>
              <p:cNvSpPr/>
              <p:nvPr/>
            </p:nvSpPr>
            <p:spPr>
              <a:xfrm>
                <a:off x="1754163" y="2276872"/>
                <a:ext cx="5616624" cy="5616624"/>
              </a:xfrm>
              <a:prstGeom prst="blockArc">
                <a:avLst>
                  <a:gd name="adj1" fmla="val 13437981"/>
                  <a:gd name="adj2" fmla="val 21586788"/>
                  <a:gd name="adj3" fmla="val 6977"/>
                </a:avLst>
              </a:prstGeom>
              <a:gradFill>
                <a:gsLst>
                  <a:gs pos="0">
                    <a:schemeClr val="accent2">
                      <a:lumMod val="70000"/>
                      <a:lumOff val="30000"/>
                    </a:schemeClr>
                  </a:gs>
                  <a:gs pos="94000">
                    <a:schemeClr val="accent2">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9" name="Block Arc 38">
                <a:extLst>
                  <a:ext uri="{FF2B5EF4-FFF2-40B4-BE49-F238E27FC236}">
                    <a16:creationId xmlns:a16="http://schemas.microsoft.com/office/drawing/2014/main" id="{E6ACE423-508F-4BD5-A59B-49D0363A5B64}"/>
                  </a:ext>
                </a:extLst>
              </p:cNvPr>
              <p:cNvSpPr/>
              <p:nvPr/>
            </p:nvSpPr>
            <p:spPr>
              <a:xfrm>
                <a:off x="1754163" y="2276872"/>
                <a:ext cx="5616624" cy="5616624"/>
              </a:xfrm>
              <a:prstGeom prst="blockArc">
                <a:avLst>
                  <a:gd name="adj1" fmla="val 16201919"/>
                  <a:gd name="adj2" fmla="val 21586788"/>
                  <a:gd name="adj3" fmla="val 6977"/>
                </a:avLst>
              </a:prstGeom>
              <a:gradFill>
                <a:gsLst>
                  <a:gs pos="0">
                    <a:schemeClr val="accent3">
                      <a:lumMod val="70000"/>
                      <a:lumOff val="30000"/>
                    </a:schemeClr>
                  </a:gs>
                  <a:gs pos="94000">
                    <a:schemeClr val="accent3">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40" name="Block Arc 39">
                <a:extLst>
                  <a:ext uri="{FF2B5EF4-FFF2-40B4-BE49-F238E27FC236}">
                    <a16:creationId xmlns:a16="http://schemas.microsoft.com/office/drawing/2014/main" id="{0B6A6210-6F1D-4DC7-8D83-2F45C7F510E2}"/>
                  </a:ext>
                </a:extLst>
              </p:cNvPr>
              <p:cNvSpPr/>
              <p:nvPr/>
            </p:nvSpPr>
            <p:spPr>
              <a:xfrm>
                <a:off x="1754163" y="2276872"/>
                <a:ext cx="5616624" cy="5616624"/>
              </a:xfrm>
              <a:prstGeom prst="blockArc">
                <a:avLst>
                  <a:gd name="adj1" fmla="val 19030955"/>
                  <a:gd name="adj2" fmla="val 21586788"/>
                  <a:gd name="adj3" fmla="val 6977"/>
                </a:avLst>
              </a:prstGeom>
              <a:gradFill>
                <a:gsLst>
                  <a:gs pos="0">
                    <a:schemeClr val="accent4">
                      <a:lumMod val="70000"/>
                      <a:lumOff val="30000"/>
                    </a:schemeClr>
                  </a:gs>
                  <a:gs pos="94000">
                    <a:schemeClr val="accent4">
                      <a:lumMod val="70000"/>
                      <a:lumOff val="3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grpSp>
          <p:nvGrpSpPr>
            <p:cNvPr id="32" name="Group 31">
              <a:extLst>
                <a:ext uri="{FF2B5EF4-FFF2-40B4-BE49-F238E27FC236}">
                  <a16:creationId xmlns:a16="http://schemas.microsoft.com/office/drawing/2014/main" id="{233EC015-C3CD-4C8B-8E0E-BF9E707B18C8}"/>
                </a:ext>
              </a:extLst>
            </p:cNvPr>
            <p:cNvGrpSpPr/>
            <p:nvPr/>
          </p:nvGrpSpPr>
          <p:grpSpPr>
            <a:xfrm>
              <a:off x="1754163" y="2276872"/>
              <a:ext cx="5616624" cy="5616624"/>
              <a:chOff x="1754163" y="2276872"/>
              <a:chExt cx="5616624" cy="5616624"/>
            </a:xfrm>
          </p:grpSpPr>
          <p:sp>
            <p:nvSpPr>
              <p:cNvPr id="33" name="Block Arc 32">
                <a:extLst>
                  <a:ext uri="{FF2B5EF4-FFF2-40B4-BE49-F238E27FC236}">
                    <a16:creationId xmlns:a16="http://schemas.microsoft.com/office/drawing/2014/main" id="{E58A1C5E-CEC1-4165-B14F-AAC3BAB8A2FF}"/>
                  </a:ext>
                </a:extLst>
              </p:cNvPr>
              <p:cNvSpPr/>
              <p:nvPr/>
            </p:nvSpPr>
            <p:spPr>
              <a:xfrm>
                <a:off x="1754163" y="2276872"/>
                <a:ext cx="5616624" cy="5616624"/>
              </a:xfrm>
              <a:prstGeom prst="blockArc">
                <a:avLst>
                  <a:gd name="adj1" fmla="val 10800000"/>
                  <a:gd name="adj2" fmla="val 21586788"/>
                  <a:gd name="adj3" fmla="val 69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4" name="Block Arc 33">
                <a:extLst>
                  <a:ext uri="{FF2B5EF4-FFF2-40B4-BE49-F238E27FC236}">
                    <a16:creationId xmlns:a16="http://schemas.microsoft.com/office/drawing/2014/main" id="{76255ACF-9345-496F-A32F-52B462D50998}"/>
                  </a:ext>
                </a:extLst>
              </p:cNvPr>
              <p:cNvSpPr/>
              <p:nvPr/>
            </p:nvSpPr>
            <p:spPr>
              <a:xfrm>
                <a:off x="1754163" y="2276872"/>
                <a:ext cx="5616624" cy="5616624"/>
              </a:xfrm>
              <a:prstGeom prst="blockArc">
                <a:avLst>
                  <a:gd name="adj1" fmla="val 13427380"/>
                  <a:gd name="adj2" fmla="val 21586788"/>
                  <a:gd name="adj3" fmla="val 69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35" name="Block Arc 34">
                <a:extLst>
                  <a:ext uri="{FF2B5EF4-FFF2-40B4-BE49-F238E27FC236}">
                    <a16:creationId xmlns:a16="http://schemas.microsoft.com/office/drawing/2014/main" id="{5EB8E99D-CAC8-4290-9F04-6638093CE8A6}"/>
                  </a:ext>
                </a:extLst>
              </p:cNvPr>
              <p:cNvSpPr/>
              <p:nvPr/>
            </p:nvSpPr>
            <p:spPr>
              <a:xfrm>
                <a:off x="1754163" y="2276872"/>
                <a:ext cx="5616624" cy="5616624"/>
              </a:xfrm>
              <a:prstGeom prst="blockArc">
                <a:avLst>
                  <a:gd name="adj1" fmla="val 16201919"/>
                  <a:gd name="adj2" fmla="val 21586788"/>
                  <a:gd name="adj3" fmla="val 69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36" name="Block Arc 35">
                <a:extLst>
                  <a:ext uri="{FF2B5EF4-FFF2-40B4-BE49-F238E27FC236}">
                    <a16:creationId xmlns:a16="http://schemas.microsoft.com/office/drawing/2014/main" id="{9404275A-CE70-4D88-8DB7-C49C2D29A478}"/>
                  </a:ext>
                </a:extLst>
              </p:cNvPr>
              <p:cNvSpPr/>
              <p:nvPr/>
            </p:nvSpPr>
            <p:spPr>
              <a:xfrm>
                <a:off x="1754163" y="2276872"/>
                <a:ext cx="5616624" cy="5616624"/>
              </a:xfrm>
              <a:prstGeom prst="blockArc">
                <a:avLst>
                  <a:gd name="adj1" fmla="val 19047701"/>
                  <a:gd name="adj2" fmla="val 21586788"/>
                  <a:gd name="adj3" fmla="val 69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Benefits of RPA</a:t>
            </a:r>
          </a:p>
        </p:txBody>
      </p:sp>
      <p:grpSp>
        <p:nvGrpSpPr>
          <p:cNvPr id="3" name="Group 2">
            <a:extLst>
              <a:ext uri="{FF2B5EF4-FFF2-40B4-BE49-F238E27FC236}">
                <a16:creationId xmlns:a16="http://schemas.microsoft.com/office/drawing/2014/main" id="{E2D836DA-AD46-490E-8E35-429CDBE6F6E5}"/>
              </a:ext>
            </a:extLst>
          </p:cNvPr>
          <p:cNvGrpSpPr/>
          <p:nvPr/>
        </p:nvGrpSpPr>
        <p:grpSpPr>
          <a:xfrm>
            <a:off x="768681" y="3154978"/>
            <a:ext cx="1791385" cy="1601979"/>
            <a:chOff x="3233964" y="1954419"/>
            <a:chExt cx="1410044" cy="1601979"/>
          </a:xfrm>
        </p:grpSpPr>
        <p:sp>
          <p:nvSpPr>
            <p:cNvPr id="4" name="TextBox 3">
              <a:extLst>
                <a:ext uri="{FF2B5EF4-FFF2-40B4-BE49-F238E27FC236}">
                  <a16:creationId xmlns:a16="http://schemas.microsoft.com/office/drawing/2014/main" id="{4FFA2FB1-6C19-42A4-B1B9-64845877895E}"/>
                </a:ext>
              </a:extLst>
            </p:cNvPr>
            <p:cNvSpPr txBox="1"/>
            <p:nvPr/>
          </p:nvSpPr>
          <p:spPr>
            <a:xfrm>
              <a:off x="3233964" y="1954419"/>
              <a:ext cx="1400519"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 </a:t>
              </a:r>
              <a:endParaRPr lang="ko-KR" altLang="en-US" sz="1200" b="1" dirty="0">
                <a:solidFill>
                  <a:schemeClr val="tx1">
                    <a:lumMod val="75000"/>
                    <a:lumOff val="25000"/>
                  </a:schemeClr>
                </a:solidFill>
              </a:endParaRPr>
            </a:p>
          </p:txBody>
        </p:sp>
        <p:sp>
          <p:nvSpPr>
            <p:cNvPr id="5" name="TextBox 4">
              <a:extLst>
                <a:ext uri="{FF2B5EF4-FFF2-40B4-BE49-F238E27FC236}">
                  <a16:creationId xmlns:a16="http://schemas.microsoft.com/office/drawing/2014/main" id="{236DBDFD-4A60-4DAA-99B8-0C003589C5EB}"/>
                </a:ext>
              </a:extLst>
            </p:cNvPr>
            <p:cNvSpPr txBox="1"/>
            <p:nvPr/>
          </p:nvSpPr>
          <p:spPr>
            <a:xfrm>
              <a:off x="3243489" y="2171403"/>
              <a:ext cx="1400519" cy="1384995"/>
            </a:xfrm>
            <a:prstGeom prst="rect">
              <a:avLst/>
            </a:prstGeom>
            <a:noFill/>
          </p:spPr>
          <p:txBody>
            <a:bodyPr wrap="square" rtlCol="0">
              <a:spAutoFit/>
            </a:bodyPr>
            <a:lstStyle/>
            <a:p>
              <a:pPr algn="r"/>
              <a:r>
                <a:rPr lang="en-SG" sz="1200" dirty="0">
                  <a:solidFill>
                    <a:srgbClr val="7D7D7D"/>
                  </a:solidFill>
                  <a:latin typeface="&amp;quot"/>
                </a:rPr>
                <a:t>No new major infrastructure investment – RPA acts as a layer on top of already existing core asset management applications</a:t>
              </a:r>
            </a:p>
            <a:p>
              <a:pPr algn="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grpSp>
      <p:grpSp>
        <p:nvGrpSpPr>
          <p:cNvPr id="6" name="Group 5">
            <a:extLst>
              <a:ext uri="{FF2B5EF4-FFF2-40B4-BE49-F238E27FC236}">
                <a16:creationId xmlns:a16="http://schemas.microsoft.com/office/drawing/2014/main" id="{A7D4B5B3-38CB-40B4-9ED9-668C4559B490}"/>
              </a:ext>
            </a:extLst>
          </p:cNvPr>
          <p:cNvGrpSpPr/>
          <p:nvPr/>
        </p:nvGrpSpPr>
        <p:grpSpPr>
          <a:xfrm>
            <a:off x="2547310" y="1758364"/>
            <a:ext cx="1791382" cy="1786644"/>
            <a:chOff x="2828147" y="1954419"/>
            <a:chExt cx="1410043" cy="1786644"/>
          </a:xfrm>
        </p:grpSpPr>
        <p:sp>
          <p:nvSpPr>
            <p:cNvPr id="7" name="TextBox 6">
              <a:extLst>
                <a:ext uri="{FF2B5EF4-FFF2-40B4-BE49-F238E27FC236}">
                  <a16:creationId xmlns:a16="http://schemas.microsoft.com/office/drawing/2014/main" id="{9466CE7A-2CB4-4185-95F1-56377D9FEAD8}"/>
                </a:ext>
              </a:extLst>
            </p:cNvPr>
            <p:cNvSpPr txBox="1"/>
            <p:nvPr/>
          </p:nvSpPr>
          <p:spPr>
            <a:xfrm>
              <a:off x="2828147" y="1954419"/>
              <a:ext cx="1400519" cy="276999"/>
            </a:xfrm>
            <a:prstGeom prst="rect">
              <a:avLst/>
            </a:prstGeom>
            <a:noFill/>
          </p:spPr>
          <p:txBody>
            <a:bodyPr wrap="square" rtlCol="0">
              <a:spAutoFit/>
            </a:bodyPr>
            <a:lstStyle/>
            <a:p>
              <a:pPr algn="r"/>
              <a:endParaRPr lang="ko-KR" altLang="en-US" sz="12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42F66A2D-7779-4753-BF16-0582F0E4696B}"/>
                </a:ext>
              </a:extLst>
            </p:cNvPr>
            <p:cNvSpPr txBox="1"/>
            <p:nvPr/>
          </p:nvSpPr>
          <p:spPr>
            <a:xfrm>
              <a:off x="2837671" y="2171403"/>
              <a:ext cx="1400519" cy="1569660"/>
            </a:xfrm>
            <a:prstGeom prst="rect">
              <a:avLst/>
            </a:prstGeom>
            <a:noFill/>
          </p:spPr>
          <p:txBody>
            <a:bodyPr wrap="square" rtlCol="0">
              <a:spAutoFit/>
            </a:bodyPr>
            <a:lstStyle/>
            <a:p>
              <a:pPr fontAlgn="base"/>
              <a:r>
                <a:rPr lang="en-SG" sz="1200" dirty="0">
                  <a:solidFill>
                    <a:srgbClr val="7D7D7D"/>
                  </a:solidFill>
                  <a:latin typeface="&amp;quot"/>
                </a:rPr>
                <a:t>RPA provides 24/7/365 transaction processing ability – robots can work afterhours with no overtime. Expect a reduction in transaction processing time of 50 percent.</a:t>
              </a:r>
            </a:p>
          </p:txBody>
        </p:sp>
      </p:grpSp>
      <p:grpSp>
        <p:nvGrpSpPr>
          <p:cNvPr id="9" name="Group 8">
            <a:extLst>
              <a:ext uri="{FF2B5EF4-FFF2-40B4-BE49-F238E27FC236}">
                <a16:creationId xmlns:a16="http://schemas.microsoft.com/office/drawing/2014/main" id="{0473BEA5-C688-4CEF-816C-518DAC3CB525}"/>
              </a:ext>
            </a:extLst>
          </p:cNvPr>
          <p:cNvGrpSpPr/>
          <p:nvPr/>
        </p:nvGrpSpPr>
        <p:grpSpPr>
          <a:xfrm>
            <a:off x="7868921" y="1758364"/>
            <a:ext cx="1788639" cy="863315"/>
            <a:chOff x="3233964" y="1954419"/>
            <a:chExt cx="1410044" cy="863315"/>
          </a:xfrm>
        </p:grpSpPr>
        <p:sp>
          <p:nvSpPr>
            <p:cNvPr id="10" name="TextBox 9">
              <a:extLst>
                <a:ext uri="{FF2B5EF4-FFF2-40B4-BE49-F238E27FC236}">
                  <a16:creationId xmlns:a16="http://schemas.microsoft.com/office/drawing/2014/main" id="{45CD8452-869D-4838-ADA9-2E5833A675F5}"/>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FDC82A21-A2DE-4B2E-BABC-9C9028408D2D}"/>
                </a:ext>
              </a:extLst>
            </p:cNvPr>
            <p:cNvSpPr txBox="1"/>
            <p:nvPr/>
          </p:nvSpPr>
          <p:spPr>
            <a:xfrm>
              <a:off x="3243489" y="2171403"/>
              <a:ext cx="1400519" cy="646331"/>
            </a:xfrm>
            <a:prstGeom prst="rect">
              <a:avLst/>
            </a:prstGeom>
            <a:noFill/>
          </p:spPr>
          <p:txBody>
            <a:bodyPr wrap="square" rtlCol="0">
              <a:spAutoFit/>
            </a:bodyPr>
            <a:lstStyle/>
            <a:p>
              <a:pPr fontAlgn="base"/>
              <a:r>
                <a:rPr lang="en-SG" sz="1200" dirty="0">
                  <a:solidFill>
                    <a:srgbClr val="7D7D7D"/>
                  </a:solidFill>
                  <a:latin typeface="&amp;quot"/>
                </a:rPr>
                <a:t>RPA  reduces human errors when moving data by 100%</a:t>
              </a:r>
            </a:p>
          </p:txBody>
        </p:sp>
      </p:grpSp>
      <p:grpSp>
        <p:nvGrpSpPr>
          <p:cNvPr id="12" name="Group 11">
            <a:extLst>
              <a:ext uri="{FF2B5EF4-FFF2-40B4-BE49-F238E27FC236}">
                <a16:creationId xmlns:a16="http://schemas.microsoft.com/office/drawing/2014/main" id="{6915E9C6-2ED8-4923-A0E5-EF3729FCF31F}"/>
              </a:ext>
            </a:extLst>
          </p:cNvPr>
          <p:cNvGrpSpPr/>
          <p:nvPr/>
        </p:nvGrpSpPr>
        <p:grpSpPr>
          <a:xfrm>
            <a:off x="9585259" y="3154978"/>
            <a:ext cx="1788639" cy="1601979"/>
            <a:chOff x="3233964" y="1954419"/>
            <a:chExt cx="1410044" cy="1601979"/>
          </a:xfrm>
        </p:grpSpPr>
        <p:sp>
          <p:nvSpPr>
            <p:cNvPr id="13" name="TextBox 12">
              <a:extLst>
                <a:ext uri="{FF2B5EF4-FFF2-40B4-BE49-F238E27FC236}">
                  <a16:creationId xmlns:a16="http://schemas.microsoft.com/office/drawing/2014/main" id="{2545A521-95C3-4753-B527-14ECD62DF493}"/>
                </a:ext>
              </a:extLst>
            </p:cNvPr>
            <p:cNvSpPr txBox="1"/>
            <p:nvPr/>
          </p:nvSpPr>
          <p:spPr>
            <a:xfrm>
              <a:off x="3233964" y="1954419"/>
              <a:ext cx="1400519" cy="276999"/>
            </a:xfrm>
            <a:prstGeom prst="rect">
              <a:avLst/>
            </a:prstGeom>
            <a:noFill/>
          </p:spPr>
          <p:txBody>
            <a:bodyPr wrap="square" rtlCol="0">
              <a:spAutoFit/>
            </a:bodyPr>
            <a:lstStyle/>
            <a:p>
              <a:endParaRPr lang="ko-KR" altLang="en-US" sz="12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39BB9514-B1C2-49FC-A35C-900240A2339F}"/>
                </a:ext>
              </a:extLst>
            </p:cNvPr>
            <p:cNvSpPr txBox="1"/>
            <p:nvPr/>
          </p:nvSpPr>
          <p:spPr>
            <a:xfrm>
              <a:off x="3243489" y="2171403"/>
              <a:ext cx="1400519" cy="1384995"/>
            </a:xfrm>
            <a:prstGeom prst="rect">
              <a:avLst/>
            </a:prstGeom>
            <a:noFill/>
          </p:spPr>
          <p:txBody>
            <a:bodyPr wrap="square" rtlCol="0">
              <a:spAutoFit/>
            </a:bodyPr>
            <a:lstStyle/>
            <a:p>
              <a:pPr fontAlgn="base"/>
              <a:r>
                <a:rPr lang="en-SG" sz="1200" dirty="0">
                  <a:solidFill>
                    <a:srgbClr val="7D7D7D"/>
                  </a:solidFill>
                  <a:latin typeface="&amp;quot"/>
                </a:rPr>
                <a:t>Robots can be implemented in as little as two weeks once the use case has been properly scoped out. No more waiting for years for implementation.</a:t>
              </a:r>
            </a:p>
          </p:txBody>
        </p:sp>
      </p:grpSp>
      <p:cxnSp>
        <p:nvCxnSpPr>
          <p:cNvPr id="15" name="Elbow Connector 49">
            <a:extLst>
              <a:ext uri="{FF2B5EF4-FFF2-40B4-BE49-F238E27FC236}">
                <a16:creationId xmlns:a16="http://schemas.microsoft.com/office/drawing/2014/main" id="{E3BE7A2B-0820-4F4D-AAB7-B952E38BF05E}"/>
              </a:ext>
            </a:extLst>
          </p:cNvPr>
          <p:cNvCxnSpPr>
            <a:cxnSpLocks/>
          </p:cNvCxnSpPr>
          <p:nvPr/>
        </p:nvCxnSpPr>
        <p:spPr>
          <a:xfrm>
            <a:off x="4465066" y="2085623"/>
            <a:ext cx="1188000" cy="720000"/>
          </a:xfrm>
          <a:prstGeom prst="bentConnector3">
            <a:avLst>
              <a:gd name="adj1" fmla="val 10074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58">
            <a:extLst>
              <a:ext uri="{FF2B5EF4-FFF2-40B4-BE49-F238E27FC236}">
                <a16:creationId xmlns:a16="http://schemas.microsoft.com/office/drawing/2014/main" id="{AE21EC3C-A94C-4F80-9558-63A6DB237D31}"/>
              </a:ext>
            </a:extLst>
          </p:cNvPr>
          <p:cNvCxnSpPr>
            <a:cxnSpLocks/>
          </p:cNvCxnSpPr>
          <p:nvPr/>
        </p:nvCxnSpPr>
        <p:spPr>
          <a:xfrm rot="10800000" flipV="1">
            <a:off x="6538934" y="2085623"/>
            <a:ext cx="1188000" cy="720000"/>
          </a:xfrm>
          <a:prstGeom prst="bentConnector3">
            <a:avLst>
              <a:gd name="adj1" fmla="val 100193"/>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A6F092-9F8A-4C0A-8518-327D4510FD47}"/>
              </a:ext>
            </a:extLst>
          </p:cNvPr>
          <p:cNvSpPr txBox="1"/>
          <p:nvPr/>
        </p:nvSpPr>
        <p:spPr>
          <a:xfrm>
            <a:off x="4096446" y="4964329"/>
            <a:ext cx="3982393" cy="461665"/>
          </a:xfrm>
          <a:prstGeom prst="rect">
            <a:avLst/>
          </a:prstGeom>
          <a:noFill/>
        </p:spPr>
        <p:txBody>
          <a:bodyPr wrap="square" rtlCol="0">
            <a:spAutoFit/>
          </a:bodyPr>
          <a:lstStyle/>
          <a:p>
            <a:pPr fontAlgn="base"/>
            <a:r>
              <a:rPr lang="en-SG" sz="1200" dirty="0">
                <a:solidFill>
                  <a:srgbClr val="7D7D7D"/>
                </a:solidFill>
                <a:latin typeface="&amp;quot"/>
              </a:rPr>
              <a:t>When you implement RPA in your operations, you can expect these key benefits.</a:t>
            </a:r>
          </a:p>
        </p:txBody>
      </p:sp>
      <p:grpSp>
        <p:nvGrpSpPr>
          <p:cNvPr id="19" name="Group 18">
            <a:extLst>
              <a:ext uri="{FF2B5EF4-FFF2-40B4-BE49-F238E27FC236}">
                <a16:creationId xmlns:a16="http://schemas.microsoft.com/office/drawing/2014/main" id="{97DE99CA-FFE0-4431-8CDB-F1EEAD58ED50}"/>
              </a:ext>
            </a:extLst>
          </p:cNvPr>
          <p:cNvGrpSpPr/>
          <p:nvPr/>
        </p:nvGrpSpPr>
        <p:grpSpPr>
          <a:xfrm>
            <a:off x="2926803" y="5959536"/>
            <a:ext cx="6358993" cy="81273"/>
            <a:chOff x="1754163" y="5229200"/>
            <a:chExt cx="5634055" cy="72008"/>
          </a:xfrm>
        </p:grpSpPr>
        <p:sp>
          <p:nvSpPr>
            <p:cNvPr id="20" name="Rectangle 24">
              <a:extLst>
                <a:ext uri="{FF2B5EF4-FFF2-40B4-BE49-F238E27FC236}">
                  <a16:creationId xmlns:a16="http://schemas.microsoft.com/office/drawing/2014/main" id="{E444DC9D-992D-4FD2-8376-1C022AD18350}"/>
                </a:ext>
              </a:extLst>
            </p:cNvPr>
            <p:cNvSpPr/>
            <p:nvPr/>
          </p:nvSpPr>
          <p:spPr>
            <a:xfrm>
              <a:off x="1754163"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1" name="Rectangle 24">
              <a:extLst>
                <a:ext uri="{FF2B5EF4-FFF2-40B4-BE49-F238E27FC236}">
                  <a16:creationId xmlns:a16="http://schemas.microsoft.com/office/drawing/2014/main" id="{4D02DABB-3875-4C96-B929-1AE5766E04F8}"/>
                </a:ext>
              </a:extLst>
            </p:cNvPr>
            <p:cNvSpPr/>
            <p:nvPr/>
          </p:nvSpPr>
          <p:spPr>
            <a:xfrm>
              <a:off x="3160415"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 name="Rectangle 24">
              <a:extLst>
                <a:ext uri="{FF2B5EF4-FFF2-40B4-BE49-F238E27FC236}">
                  <a16:creationId xmlns:a16="http://schemas.microsoft.com/office/drawing/2014/main" id="{0E25354B-FBF6-4DF4-9B8C-FA729F958C69}"/>
                </a:ext>
              </a:extLst>
            </p:cNvPr>
            <p:cNvSpPr/>
            <p:nvPr/>
          </p:nvSpPr>
          <p:spPr>
            <a:xfrm>
              <a:off x="4583144"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3" name="Rectangle 24">
              <a:extLst>
                <a:ext uri="{FF2B5EF4-FFF2-40B4-BE49-F238E27FC236}">
                  <a16:creationId xmlns:a16="http://schemas.microsoft.com/office/drawing/2014/main" id="{0D5F2BEA-9C1C-49D0-8E9A-376886EB4F2F}"/>
                </a:ext>
              </a:extLst>
            </p:cNvPr>
            <p:cNvSpPr/>
            <p:nvPr/>
          </p:nvSpPr>
          <p:spPr>
            <a:xfrm>
              <a:off x="5987777" y="5229200"/>
              <a:ext cx="1400441" cy="72008"/>
            </a:xfrm>
            <a:custGeom>
              <a:avLst/>
              <a:gdLst/>
              <a:ahLst/>
              <a:cxnLst/>
              <a:rect l="l" t="t" r="r" b="b"/>
              <a:pathLst>
                <a:path w="1400441" h="72008">
                  <a:moveTo>
                    <a:pt x="0" y="0"/>
                  </a:moveTo>
                  <a:lnTo>
                    <a:pt x="1400441" y="0"/>
                  </a:lnTo>
                  <a:lnTo>
                    <a:pt x="1400441" y="72008"/>
                  </a:lnTo>
                  <a:lnTo>
                    <a:pt x="0" y="720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24" name="TextBox 23">
            <a:extLst>
              <a:ext uri="{FF2B5EF4-FFF2-40B4-BE49-F238E27FC236}">
                <a16:creationId xmlns:a16="http://schemas.microsoft.com/office/drawing/2014/main" id="{56D1006F-D703-4364-B9AB-01C7343E0011}"/>
              </a:ext>
            </a:extLst>
          </p:cNvPr>
          <p:cNvSpPr txBox="1"/>
          <p:nvPr/>
        </p:nvSpPr>
        <p:spPr>
          <a:xfrm rot="17459286">
            <a:off x="2720502" y="4662083"/>
            <a:ext cx="1882767"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Infrastructure</a:t>
            </a:r>
            <a:endParaRPr lang="ko-KR" altLang="en-US" sz="1600" b="1" dirty="0">
              <a:solidFill>
                <a:schemeClr val="bg1"/>
              </a:solidFill>
            </a:endParaRPr>
          </a:p>
        </p:txBody>
      </p:sp>
      <p:sp>
        <p:nvSpPr>
          <p:cNvPr id="25" name="TextBox 24">
            <a:extLst>
              <a:ext uri="{FF2B5EF4-FFF2-40B4-BE49-F238E27FC236}">
                <a16:creationId xmlns:a16="http://schemas.microsoft.com/office/drawing/2014/main" id="{F3007E8A-5D06-486C-8D35-F27F35F45A02}"/>
              </a:ext>
            </a:extLst>
          </p:cNvPr>
          <p:cNvSpPr txBox="1"/>
          <p:nvPr/>
        </p:nvSpPr>
        <p:spPr>
          <a:xfrm rot="20145789">
            <a:off x="3976237" y="3099206"/>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Productivity</a:t>
            </a:r>
            <a:endParaRPr lang="ko-KR" altLang="en-US" sz="1600" b="1" dirty="0">
              <a:solidFill>
                <a:schemeClr val="bg1"/>
              </a:solidFill>
            </a:endParaRPr>
          </a:p>
        </p:txBody>
      </p:sp>
      <p:sp>
        <p:nvSpPr>
          <p:cNvPr id="26" name="TextBox 25">
            <a:extLst>
              <a:ext uri="{FF2B5EF4-FFF2-40B4-BE49-F238E27FC236}">
                <a16:creationId xmlns:a16="http://schemas.microsoft.com/office/drawing/2014/main" id="{343E34A7-8F45-4C78-8EB5-B4BC8906923A}"/>
              </a:ext>
            </a:extLst>
          </p:cNvPr>
          <p:cNvSpPr txBox="1"/>
          <p:nvPr/>
        </p:nvSpPr>
        <p:spPr>
          <a:xfrm rot="1505859">
            <a:off x="6033426" y="3134130"/>
            <a:ext cx="2281599" cy="762271"/>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Quality</a:t>
            </a:r>
            <a:endParaRPr lang="ko-KR" altLang="en-US" sz="1600" b="1" dirty="0">
              <a:solidFill>
                <a:schemeClr val="bg1"/>
              </a:solidFill>
            </a:endParaRPr>
          </a:p>
        </p:txBody>
      </p:sp>
      <p:sp>
        <p:nvSpPr>
          <p:cNvPr id="27" name="TextBox 26">
            <a:extLst>
              <a:ext uri="{FF2B5EF4-FFF2-40B4-BE49-F238E27FC236}">
                <a16:creationId xmlns:a16="http://schemas.microsoft.com/office/drawing/2014/main" id="{FFC984B1-34A7-4BBC-8462-974BFEA3E3F4}"/>
              </a:ext>
            </a:extLst>
          </p:cNvPr>
          <p:cNvSpPr txBox="1"/>
          <p:nvPr/>
        </p:nvSpPr>
        <p:spPr>
          <a:xfrm rot="4128560">
            <a:off x="7330465" y="4515830"/>
            <a:ext cx="2281599" cy="762272"/>
          </a:xfrm>
          <a:prstGeom prst="rect">
            <a:avLst/>
          </a:prstGeom>
          <a:noFill/>
        </p:spPr>
        <p:txBody>
          <a:bodyPr wrap="square" rtlCol="0">
            <a:prstTxWarp prst="textArchUp">
              <a:avLst>
                <a:gd name="adj" fmla="val 11171822"/>
              </a:avLst>
            </a:prstTxWarp>
            <a:spAutoFit/>
          </a:bodyPr>
          <a:lstStyle/>
          <a:p>
            <a:pPr algn="ctr"/>
            <a:r>
              <a:rPr lang="en-US" altLang="ko-KR" sz="1600" b="1" dirty="0">
                <a:solidFill>
                  <a:schemeClr val="bg1"/>
                </a:solidFill>
              </a:rPr>
              <a:t>Speed</a:t>
            </a:r>
            <a:endParaRPr lang="ko-KR" altLang="en-US" sz="1600" b="1" dirty="0">
              <a:solidFill>
                <a:schemeClr val="bg1"/>
              </a:solidFill>
            </a:endParaRPr>
          </a:p>
        </p:txBody>
      </p:sp>
      <p:cxnSp>
        <p:nvCxnSpPr>
          <p:cNvPr id="28" name="Elbow Connector 34">
            <a:extLst>
              <a:ext uri="{FF2B5EF4-FFF2-40B4-BE49-F238E27FC236}">
                <a16:creationId xmlns:a16="http://schemas.microsoft.com/office/drawing/2014/main" id="{38CAFAF4-9A5C-4B88-8213-4881E8AA86EB}"/>
              </a:ext>
            </a:extLst>
          </p:cNvPr>
          <p:cNvCxnSpPr>
            <a:cxnSpLocks/>
            <a:stCxn id="5" idx="2"/>
          </p:cNvCxnSpPr>
          <p:nvPr/>
        </p:nvCxnSpPr>
        <p:spPr>
          <a:xfrm rot="16200000" flipH="1">
            <a:off x="1963561" y="4463819"/>
            <a:ext cx="877484" cy="1463759"/>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Elbow Connector 63">
            <a:extLst>
              <a:ext uri="{FF2B5EF4-FFF2-40B4-BE49-F238E27FC236}">
                <a16:creationId xmlns:a16="http://schemas.microsoft.com/office/drawing/2014/main" id="{F1E57AC7-79D4-47FA-A50A-BA7219D9C87F}"/>
              </a:ext>
            </a:extLst>
          </p:cNvPr>
          <p:cNvCxnSpPr>
            <a:cxnSpLocks/>
            <a:stCxn id="14" idx="2"/>
          </p:cNvCxnSpPr>
          <p:nvPr/>
        </p:nvCxnSpPr>
        <p:spPr>
          <a:xfrm rot="5400000">
            <a:off x="9339098" y="4487919"/>
            <a:ext cx="877484" cy="1415561"/>
          </a:xfrm>
          <a:prstGeom prst="bentConnector2">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7404AB8-7968-4846-ADF8-A759C4B57556}"/>
              </a:ext>
            </a:extLst>
          </p:cNvPr>
          <p:cNvGrpSpPr/>
          <p:nvPr/>
        </p:nvGrpSpPr>
        <p:grpSpPr>
          <a:xfrm>
            <a:off x="5643549" y="3559584"/>
            <a:ext cx="895385" cy="1147385"/>
            <a:chOff x="3832184" y="1890347"/>
            <a:chExt cx="2537664" cy="4226246"/>
          </a:xfrm>
        </p:grpSpPr>
        <p:grpSp>
          <p:nvGrpSpPr>
            <p:cNvPr id="44" name="Group 43">
              <a:extLst>
                <a:ext uri="{FF2B5EF4-FFF2-40B4-BE49-F238E27FC236}">
                  <a16:creationId xmlns:a16="http://schemas.microsoft.com/office/drawing/2014/main" id="{68CC4FAF-8275-481D-BE43-154618941038}"/>
                </a:ext>
              </a:extLst>
            </p:cNvPr>
            <p:cNvGrpSpPr/>
            <p:nvPr/>
          </p:nvGrpSpPr>
          <p:grpSpPr>
            <a:xfrm flipH="1">
              <a:off x="5217892" y="4482968"/>
              <a:ext cx="524487" cy="1633625"/>
              <a:chOff x="4327928" y="4494196"/>
              <a:chExt cx="619256" cy="1928803"/>
            </a:xfrm>
          </p:grpSpPr>
          <p:sp>
            <p:nvSpPr>
              <p:cNvPr id="78" name="Freeform: Shape 77">
                <a:extLst>
                  <a:ext uri="{FF2B5EF4-FFF2-40B4-BE49-F238E27FC236}">
                    <a16:creationId xmlns:a16="http://schemas.microsoft.com/office/drawing/2014/main" id="{EF3948EC-B4EB-4E85-93D9-0A9D1426C8C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809ABD7-3749-4786-9FC1-300BFBBDBD0B}"/>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080076A-7037-445E-AC00-59B1B25C21DC}"/>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599B98-E0FD-4545-8F03-85EDFAF2230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7549D0-D9A2-4EBB-B91B-BE83A28C7F2E}"/>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F9EC1629-19AD-40D9-9D7A-757CD9229578}"/>
                </a:ext>
              </a:extLst>
            </p:cNvPr>
            <p:cNvGrpSpPr/>
            <p:nvPr/>
          </p:nvGrpSpPr>
          <p:grpSpPr>
            <a:xfrm>
              <a:off x="4388356" y="4482968"/>
              <a:ext cx="524487" cy="1633625"/>
              <a:chOff x="4327928" y="4494196"/>
              <a:chExt cx="619256" cy="1928803"/>
            </a:xfrm>
          </p:grpSpPr>
          <p:sp>
            <p:nvSpPr>
              <p:cNvPr id="73" name="Freeform: Shape 72">
                <a:extLst>
                  <a:ext uri="{FF2B5EF4-FFF2-40B4-BE49-F238E27FC236}">
                    <a16:creationId xmlns:a16="http://schemas.microsoft.com/office/drawing/2014/main" id="{ACB29A65-5765-462D-80FE-281959374590}"/>
                  </a:ext>
                </a:extLst>
              </p:cNvPr>
              <p:cNvSpPr/>
              <p:nvPr/>
            </p:nvSpPr>
            <p:spPr>
              <a:xfrm>
                <a:off x="4327928" y="6164976"/>
                <a:ext cx="619256" cy="258023"/>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DFC612-1422-4770-AB0A-255F46143896}"/>
                  </a:ext>
                </a:extLst>
              </p:cNvPr>
              <p:cNvSpPr/>
              <p:nvPr/>
            </p:nvSpPr>
            <p:spPr>
              <a:xfrm rot="588051">
                <a:off x="4623839" y="4494196"/>
                <a:ext cx="217892" cy="768475"/>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9BCEA9-8420-4E14-909E-65E8203136D5}"/>
                  </a:ext>
                </a:extLst>
              </p:cNvPr>
              <p:cNvSpPr/>
              <p:nvPr/>
            </p:nvSpPr>
            <p:spPr>
              <a:xfrm rot="20921205">
                <a:off x="4606985" y="5223974"/>
                <a:ext cx="217892" cy="844028"/>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4F59AC6-D3DD-43C8-B955-0FE5D89008B2}"/>
                  </a:ext>
                </a:extLst>
              </p:cNvPr>
              <p:cNvSpPr/>
              <p:nvPr/>
            </p:nvSpPr>
            <p:spPr>
              <a:xfrm>
                <a:off x="4498455" y="5181431"/>
                <a:ext cx="290278" cy="258024"/>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6F3F893-A249-4E99-A393-C41CA59731A7}"/>
                  </a:ext>
                </a:extLst>
              </p:cNvPr>
              <p:cNvSpPr/>
              <p:nvPr/>
            </p:nvSpPr>
            <p:spPr>
              <a:xfrm>
                <a:off x="4688096" y="6001129"/>
                <a:ext cx="231962" cy="206188"/>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6AEB1FB9-E43B-4CB1-A978-8D5E673D607F}"/>
                </a:ext>
              </a:extLst>
            </p:cNvPr>
            <p:cNvGrpSpPr/>
            <p:nvPr/>
          </p:nvGrpSpPr>
          <p:grpSpPr>
            <a:xfrm>
              <a:off x="3832184" y="1890347"/>
              <a:ext cx="2537664" cy="2787165"/>
              <a:chOff x="5369718" y="2683668"/>
              <a:chExt cx="1452563" cy="1595377"/>
            </a:xfrm>
          </p:grpSpPr>
          <p:sp>
            <p:nvSpPr>
              <p:cNvPr id="47" name="Freeform: Shape 46">
                <a:extLst>
                  <a:ext uri="{FF2B5EF4-FFF2-40B4-BE49-F238E27FC236}">
                    <a16:creationId xmlns:a16="http://schemas.microsoft.com/office/drawing/2014/main" id="{505B7747-6E7A-4123-A926-3D414A04E546}"/>
                  </a:ext>
                </a:extLst>
              </p:cNvPr>
              <p:cNvSpPr/>
              <p:nvPr/>
            </p:nvSpPr>
            <p:spPr>
              <a:xfrm>
                <a:off x="6075509" y="4015008"/>
                <a:ext cx="264037" cy="264037"/>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6FE5783A-9819-481E-BE32-E823B3C3BB95}"/>
                  </a:ext>
                </a:extLst>
              </p:cNvPr>
              <p:cNvSpPr/>
              <p:nvPr/>
            </p:nvSpPr>
            <p:spPr>
              <a:xfrm>
                <a:off x="5820521" y="4015008"/>
                <a:ext cx="264037" cy="264037"/>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71813F-D1AB-4EC0-8A55-22A3BE37B035}"/>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475B086-005A-475F-82C2-2FB37301D1DD}"/>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436DD46-3FB3-4A1E-B855-9A5F7476F46C}"/>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B2FE254-5CD0-4827-821E-C9400E416F1D}"/>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4451CF-BE31-4DE1-B2F9-95AE3690B0FD}"/>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43F9E8D-D75E-4FD6-9BEC-C9E8A81C2261}"/>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628C876-2588-4D45-8FF3-5EF197C9CCF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8401A02-4576-4884-98D2-1192F40D7BC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8E30A5-0746-42D8-8F46-82F62ADB7F47}"/>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935159D2-C47B-46A7-913E-A555795564DF}"/>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7E5143A-61ED-45F6-A168-8F952D5B32D8}"/>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FED7D40-B933-4443-9B0F-44F223468695}"/>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D93C8CC-1626-46A5-8071-56602A341409}"/>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6FE3F1B-CF95-432B-8489-7E7253D5AEDE}"/>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F7E3AD5-2F89-48FA-AC65-7C2BAE328847}"/>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64EDF5A-4012-4517-B9DF-9F0DE995CF69}"/>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B6F2E05-DFA4-4567-BCD3-4E100ECF4438}"/>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842E201-514A-458D-B681-A337F6F32972}"/>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D59EF67-32F2-43BC-B2C0-47505A33024F}"/>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1A6AA8B-D39D-49D9-A28E-31000DC3EDF4}"/>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BBCCCBD-4E06-4C5E-B617-59F56AB229F8}"/>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E9E223C-670D-4B07-AD3B-6F5D67ECF487}"/>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9604815-2FB3-47B5-B7B9-92D1C230E384}"/>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A2FC93B-F36C-4F42-971A-60776CB96713}"/>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78205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Challenges</a:t>
            </a:r>
          </a:p>
        </p:txBody>
      </p:sp>
      <p:sp>
        <p:nvSpPr>
          <p:cNvPr id="3" name="TextBox 2">
            <a:extLst>
              <a:ext uri="{FF2B5EF4-FFF2-40B4-BE49-F238E27FC236}">
                <a16:creationId xmlns:a16="http://schemas.microsoft.com/office/drawing/2014/main" id="{44C8640D-6CC5-4E9B-8978-5C4F2F24A552}"/>
              </a:ext>
            </a:extLst>
          </p:cNvPr>
          <p:cNvSpPr txBox="1"/>
          <p:nvPr/>
        </p:nvSpPr>
        <p:spPr>
          <a:xfrm>
            <a:off x="4698402" y="2264877"/>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Adapt</a:t>
            </a:r>
            <a:endParaRPr lang="ko-KR" altLang="en-US" sz="14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1E86681-DCF3-45CE-8732-0723376C6802}"/>
              </a:ext>
            </a:extLst>
          </p:cNvPr>
          <p:cNvSpPr txBox="1"/>
          <p:nvPr/>
        </p:nvSpPr>
        <p:spPr>
          <a:xfrm rot="5400000">
            <a:off x="5129029" y="2565129"/>
            <a:ext cx="2796225" cy="2542767"/>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Train</a:t>
            </a:r>
            <a:endParaRPr lang="ko-KR" altLang="en-US" sz="14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5E41840C-DFB0-4E1A-8111-358E37664859}"/>
              </a:ext>
            </a:extLst>
          </p:cNvPr>
          <p:cNvSpPr txBox="1"/>
          <p:nvPr/>
        </p:nvSpPr>
        <p:spPr>
          <a:xfrm rot="16200000">
            <a:off x="4315739" y="2634463"/>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Learn new</a:t>
            </a:r>
            <a:endParaRPr lang="ko-KR" altLang="en-US" sz="14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9F159DD7-8D2D-4635-B670-F26AA6D85739}"/>
              </a:ext>
            </a:extLst>
          </p:cNvPr>
          <p:cNvSpPr txBox="1"/>
          <p:nvPr/>
        </p:nvSpPr>
        <p:spPr>
          <a:xfrm rot="10800000">
            <a:off x="4698402" y="3048040"/>
            <a:ext cx="2796225" cy="2511355"/>
          </a:xfrm>
          <a:prstGeom prst="rect">
            <a:avLst/>
          </a:prstGeom>
          <a:noFill/>
        </p:spPr>
        <p:txBody>
          <a:bodyPr wrap="square" rtlCol="0">
            <a:prstTxWarp prst="textArchUp">
              <a:avLst>
                <a:gd name="adj" fmla="val 13465646"/>
              </a:avLst>
            </a:prstTxWarp>
            <a:spAutoFit/>
          </a:bodyPr>
          <a:lstStyle/>
          <a:p>
            <a:pPr algn="ctr"/>
            <a:r>
              <a:rPr lang="en-US" altLang="ko-KR" sz="1400" b="1" dirty="0">
                <a:solidFill>
                  <a:schemeClr val="tx1">
                    <a:lumMod val="75000"/>
                    <a:lumOff val="25000"/>
                  </a:schemeClr>
                </a:solidFill>
                <a:cs typeface="Arial" pitchFamily="34" charset="0"/>
              </a:rPr>
              <a:t>THREATS</a:t>
            </a:r>
            <a:endParaRPr lang="ko-KR" altLang="en-US" sz="1400" b="1" dirty="0">
              <a:solidFill>
                <a:schemeClr val="tx1">
                  <a:lumMod val="75000"/>
                  <a:lumOff val="25000"/>
                </a:schemeClr>
              </a:solidFill>
              <a:cs typeface="Arial" pitchFamily="34" charset="0"/>
            </a:endParaRPr>
          </a:p>
        </p:txBody>
      </p:sp>
      <p:sp>
        <p:nvSpPr>
          <p:cNvPr id="7" name="Donut 6">
            <a:extLst>
              <a:ext uri="{FF2B5EF4-FFF2-40B4-BE49-F238E27FC236}">
                <a16:creationId xmlns:a16="http://schemas.microsoft.com/office/drawing/2014/main" id="{92A25C78-40AB-4447-97BE-78D4577D4FC4}"/>
              </a:ext>
            </a:extLst>
          </p:cNvPr>
          <p:cNvSpPr/>
          <p:nvPr/>
        </p:nvSpPr>
        <p:spPr>
          <a:xfrm>
            <a:off x="4071825" y="1887959"/>
            <a:ext cx="4032000" cy="403200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ounded Rectangle 7">
            <a:extLst>
              <a:ext uri="{FF2B5EF4-FFF2-40B4-BE49-F238E27FC236}">
                <a16:creationId xmlns:a16="http://schemas.microsoft.com/office/drawing/2014/main" id="{C47DFAB1-7CA7-45B2-BC42-5A368106CA0F}"/>
              </a:ext>
            </a:extLst>
          </p:cNvPr>
          <p:cNvSpPr/>
          <p:nvPr/>
        </p:nvSpPr>
        <p:spPr>
          <a:xfrm rot="27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8">
            <a:extLst>
              <a:ext uri="{FF2B5EF4-FFF2-40B4-BE49-F238E27FC236}">
                <a16:creationId xmlns:a16="http://schemas.microsoft.com/office/drawing/2014/main" id="{BB93AC16-A738-412D-A884-4D67C937603F}"/>
              </a:ext>
            </a:extLst>
          </p:cNvPr>
          <p:cNvSpPr/>
          <p:nvPr/>
        </p:nvSpPr>
        <p:spPr>
          <a:xfrm rot="18900000">
            <a:off x="5576990" y="1413447"/>
            <a:ext cx="1008000" cy="4968000"/>
          </a:xfrm>
          <a:prstGeom prst="roundRect">
            <a:avLst>
              <a:gd name="adj" fmla="val 50000"/>
            </a:avLst>
          </a:prstGeom>
          <a:solidFill>
            <a:schemeClr val="tx1">
              <a:lumMod val="75000"/>
              <a:lumOff val="25000"/>
              <a:alpha val="3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0" name="Oval 9">
            <a:extLst>
              <a:ext uri="{FF2B5EF4-FFF2-40B4-BE49-F238E27FC236}">
                <a16:creationId xmlns:a16="http://schemas.microsoft.com/office/drawing/2014/main" id="{B0D461CE-5F1D-4C78-B7E0-B4E61BE49A0E}"/>
              </a:ext>
            </a:extLst>
          </p:cNvPr>
          <p:cNvSpPr/>
          <p:nvPr/>
        </p:nvSpPr>
        <p:spPr>
          <a:xfrm>
            <a:off x="5140630" y="2956051"/>
            <a:ext cx="1912524" cy="1912524"/>
          </a:xfrm>
          <a:prstGeom prst="ellipse">
            <a:avLst/>
          </a:prstGeom>
          <a:solidFill>
            <a:schemeClr val="tx1">
              <a:lumMod val="75000"/>
              <a:lumOff val="25000"/>
              <a:alpha val="30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cxnSp>
        <p:nvCxnSpPr>
          <p:cNvPr id="11" name="Straight Arrow Connector 10">
            <a:extLst>
              <a:ext uri="{FF2B5EF4-FFF2-40B4-BE49-F238E27FC236}">
                <a16:creationId xmlns:a16="http://schemas.microsoft.com/office/drawing/2014/main" id="{1D047957-7482-43A8-B0BF-E1C52F51BC9B}"/>
              </a:ext>
            </a:extLst>
          </p:cNvPr>
          <p:cNvCxnSpPr/>
          <p:nvPr/>
        </p:nvCxnSpPr>
        <p:spPr>
          <a:xfrm>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BF28EB-3818-41F1-8206-94E182F1EBD0}"/>
              </a:ext>
            </a:extLst>
          </p:cNvPr>
          <p:cNvCxnSpPr/>
          <p:nvPr/>
        </p:nvCxnSpPr>
        <p:spPr>
          <a:xfrm rot="5400000">
            <a:off x="5109978" y="2932624"/>
            <a:ext cx="1944000" cy="1944000"/>
          </a:xfrm>
          <a:prstGeom prst="straightConnector1">
            <a:avLst/>
          </a:prstGeom>
          <a:ln w="25400">
            <a:solidFill>
              <a:schemeClr val="tx1">
                <a:lumMod val="75000"/>
                <a:lumOff val="2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A9F72C1-259E-48B6-8D75-A089C4B2DDC7}"/>
              </a:ext>
            </a:extLst>
          </p:cNvPr>
          <p:cNvSpPr/>
          <p:nvPr/>
        </p:nvSpPr>
        <p:spPr>
          <a:xfrm>
            <a:off x="5385825" y="3201959"/>
            <a:ext cx="1404000" cy="1404000"/>
          </a:xfrm>
          <a:prstGeom prst="ellipse">
            <a:avLst/>
          </a:prstGeom>
          <a:solidFill>
            <a:schemeClr val="tx1">
              <a:lumMod val="75000"/>
              <a:lumOff val="25000"/>
            </a:schemeClr>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14" name="Oval 13">
            <a:extLst>
              <a:ext uri="{FF2B5EF4-FFF2-40B4-BE49-F238E27FC236}">
                <a16:creationId xmlns:a16="http://schemas.microsoft.com/office/drawing/2014/main" id="{02153930-82BE-47AD-924A-E480E0A71D99}"/>
              </a:ext>
            </a:extLst>
          </p:cNvPr>
          <p:cNvSpPr/>
          <p:nvPr/>
        </p:nvSpPr>
        <p:spPr>
          <a:xfrm>
            <a:off x="5511825" y="3327959"/>
            <a:ext cx="1152000" cy="1152000"/>
          </a:xfrm>
          <a:prstGeom prst="ellipse">
            <a:avLst/>
          </a:prstGeom>
          <a:solidFill>
            <a:schemeClr val="accent6"/>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nvGrpSpPr>
          <p:cNvPr id="16" name="Group 15">
            <a:extLst>
              <a:ext uri="{FF2B5EF4-FFF2-40B4-BE49-F238E27FC236}">
                <a16:creationId xmlns:a16="http://schemas.microsoft.com/office/drawing/2014/main" id="{384C74DA-011A-47B9-AB56-569ECCBE793D}"/>
              </a:ext>
            </a:extLst>
          </p:cNvPr>
          <p:cNvGrpSpPr/>
          <p:nvPr/>
        </p:nvGrpSpPr>
        <p:grpSpPr>
          <a:xfrm>
            <a:off x="910574" y="4936273"/>
            <a:ext cx="3082067" cy="923330"/>
            <a:chOff x="3017859" y="4283314"/>
            <a:chExt cx="1890849" cy="923330"/>
          </a:xfrm>
        </p:grpSpPr>
        <p:sp>
          <p:nvSpPr>
            <p:cNvPr id="17" name="TextBox 16">
              <a:extLst>
                <a:ext uri="{FF2B5EF4-FFF2-40B4-BE49-F238E27FC236}">
                  <a16:creationId xmlns:a16="http://schemas.microsoft.com/office/drawing/2014/main" id="{CF4BACCC-7BB9-4834-A846-FE50F26D0D0E}"/>
                </a:ext>
              </a:extLst>
            </p:cNvPr>
            <p:cNvSpPr txBox="1"/>
            <p:nvPr/>
          </p:nvSpPr>
          <p:spPr>
            <a:xfrm>
              <a:off x="3021856" y="4560313"/>
              <a:ext cx="1886852" cy="646331"/>
            </a:xfrm>
            <a:prstGeom prst="rect">
              <a:avLst/>
            </a:prstGeom>
            <a:noFill/>
          </p:spPr>
          <p:txBody>
            <a:bodyPr wrap="square" rtlCol="0">
              <a:spAutoFit/>
            </a:bodyPr>
            <a:lstStyle/>
            <a:p>
              <a:pPr fontAlgn="base"/>
              <a:r>
                <a:rPr lang="en-SG" sz="1200" dirty="0">
                  <a:solidFill>
                    <a:srgbClr val="848484"/>
                  </a:solidFill>
                  <a:latin typeface="&amp;quot"/>
                </a:rPr>
                <a:t>Learn how to adopt</a:t>
              </a:r>
            </a:p>
            <a:p>
              <a:pPr fontAlgn="base"/>
              <a:r>
                <a:rPr lang="en-SG" sz="1200" dirty="0">
                  <a:latin typeface="&amp;quot"/>
                </a:rPr>
                <a:t>Choosing the correct business process for automation.</a:t>
              </a:r>
            </a:p>
          </p:txBody>
        </p:sp>
        <p:sp>
          <p:nvSpPr>
            <p:cNvPr id="18" name="TextBox 17">
              <a:extLst>
                <a:ext uri="{FF2B5EF4-FFF2-40B4-BE49-F238E27FC236}">
                  <a16:creationId xmlns:a16="http://schemas.microsoft.com/office/drawing/2014/main" id="{798C6666-841E-4248-8F3D-4E361C165C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Learning</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7E922BC-C5E1-44B5-8564-DE860D310104}"/>
              </a:ext>
            </a:extLst>
          </p:cNvPr>
          <p:cNvGrpSpPr/>
          <p:nvPr/>
        </p:nvGrpSpPr>
        <p:grpSpPr>
          <a:xfrm>
            <a:off x="910574" y="1823902"/>
            <a:ext cx="3049406" cy="738664"/>
            <a:chOff x="3017859" y="4283314"/>
            <a:chExt cx="1870812" cy="738664"/>
          </a:xfrm>
        </p:grpSpPr>
        <p:sp>
          <p:nvSpPr>
            <p:cNvPr id="20" name="TextBox 19">
              <a:extLst>
                <a:ext uri="{FF2B5EF4-FFF2-40B4-BE49-F238E27FC236}">
                  <a16:creationId xmlns:a16="http://schemas.microsoft.com/office/drawing/2014/main" id="{E2908F7C-EBA5-4131-8A45-D5CEDE62A7A6}"/>
                </a:ext>
              </a:extLst>
            </p:cNvPr>
            <p:cNvSpPr txBox="1"/>
            <p:nvPr/>
          </p:nvSpPr>
          <p:spPr>
            <a:xfrm>
              <a:off x="3021856" y="4560313"/>
              <a:ext cx="1843922" cy="461665"/>
            </a:xfrm>
            <a:prstGeom prst="rect">
              <a:avLst/>
            </a:prstGeom>
            <a:noFill/>
          </p:spPr>
          <p:txBody>
            <a:bodyPr wrap="square" rtlCol="0">
              <a:spAutoFit/>
            </a:bodyPr>
            <a:lstStyle/>
            <a:p>
              <a:pPr fontAlgn="base"/>
              <a:r>
                <a:rPr lang="en-SG" sz="1200" dirty="0">
                  <a:solidFill>
                    <a:srgbClr val="848484"/>
                  </a:solidFill>
                  <a:latin typeface="&amp;quot"/>
                </a:rPr>
                <a:t>People should start understand the changes</a:t>
              </a:r>
            </a:p>
            <a:p>
              <a:pPr fontAlgn="base"/>
              <a:r>
                <a:rPr lang="en-SG" sz="1200" dirty="0"/>
                <a:t>Cultural Resistance to Change</a:t>
              </a:r>
              <a:endParaRPr lang="en-SG" sz="1200" dirty="0">
                <a:solidFill>
                  <a:srgbClr val="848484"/>
                </a:solidFill>
                <a:latin typeface="&amp;quot"/>
              </a:endParaRPr>
            </a:p>
          </p:txBody>
        </p:sp>
        <p:sp>
          <p:nvSpPr>
            <p:cNvPr id="21" name="TextBox 20">
              <a:extLst>
                <a:ext uri="{FF2B5EF4-FFF2-40B4-BE49-F238E27FC236}">
                  <a16:creationId xmlns:a16="http://schemas.microsoft.com/office/drawing/2014/main" id="{10C016E8-28BD-43F9-A519-1DA247461D2B}"/>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Change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2C9575C4-8AE6-4245-BF60-2BBB7D23769C}"/>
              </a:ext>
            </a:extLst>
          </p:cNvPr>
          <p:cNvGrpSpPr/>
          <p:nvPr/>
        </p:nvGrpSpPr>
        <p:grpSpPr>
          <a:xfrm>
            <a:off x="8235014" y="4936273"/>
            <a:ext cx="3082067" cy="1846659"/>
            <a:chOff x="3017859" y="4283314"/>
            <a:chExt cx="1890849" cy="1846659"/>
          </a:xfrm>
        </p:grpSpPr>
        <p:sp>
          <p:nvSpPr>
            <p:cNvPr id="23" name="TextBox 22">
              <a:extLst>
                <a:ext uri="{FF2B5EF4-FFF2-40B4-BE49-F238E27FC236}">
                  <a16:creationId xmlns:a16="http://schemas.microsoft.com/office/drawing/2014/main" id="{AB580E32-2B24-45E3-B2BA-589B260D6A08}"/>
                </a:ext>
              </a:extLst>
            </p:cNvPr>
            <p:cNvSpPr txBox="1"/>
            <p:nvPr/>
          </p:nvSpPr>
          <p:spPr>
            <a:xfrm>
              <a:off x="3021856" y="4560313"/>
              <a:ext cx="1886852" cy="1569660"/>
            </a:xfrm>
            <a:prstGeom prst="rect">
              <a:avLst/>
            </a:prstGeom>
            <a:noFill/>
          </p:spPr>
          <p:txBody>
            <a:bodyPr wrap="square" rtlCol="0">
              <a:spAutoFit/>
            </a:bodyPr>
            <a:lstStyle/>
            <a:p>
              <a:pPr fontAlgn="base"/>
              <a:r>
                <a:rPr lang="en-SG" sz="1200" dirty="0">
                  <a:solidFill>
                    <a:srgbClr val="848484"/>
                  </a:solidFill>
                  <a:latin typeface="&amp;quot"/>
                </a:rPr>
                <a:t>Cyber security</a:t>
              </a:r>
            </a:p>
            <a:p>
              <a:pPr marL="171450" indent="-171450">
                <a:buFont typeface="Arial" panose="020B0604020202020204" pitchFamily="34" charset="0"/>
                <a:buChar char="•"/>
              </a:pPr>
              <a:r>
                <a:rPr lang="en-US" sz="1200" dirty="0"/>
                <a:t>Data security and access security</a:t>
              </a:r>
            </a:p>
            <a:p>
              <a:pPr marL="171450" indent="-171450">
                <a:buFont typeface="Arial" panose="020B0604020202020204" pitchFamily="34" charset="0"/>
                <a:buChar char="•"/>
              </a:pPr>
              <a:r>
                <a:rPr lang="en-SG" sz="1200" dirty="0"/>
                <a:t>Securing RPA requires protecting the data itself as well as who has access to it.</a:t>
              </a:r>
            </a:p>
            <a:p>
              <a:pPr marL="171450" indent="-171450">
                <a:buFont typeface="Arial" panose="020B0604020202020204" pitchFamily="34" charset="0"/>
                <a:buChar char="•"/>
              </a:pPr>
              <a:r>
                <a:rPr lang="en-SG" sz="1200" dirty="0"/>
                <a:t>In order to implement RPA securely, firms need to make sure the data flow is understood.</a:t>
              </a:r>
            </a:p>
            <a:p>
              <a:pPr algn="r"/>
              <a:r>
                <a:rPr lang="en-SG" sz="1200" dirty="0"/>
                <a:t> </a:t>
              </a:r>
              <a:endParaRPr lang="en-SG" sz="1200" dirty="0">
                <a:solidFill>
                  <a:srgbClr val="848484"/>
                </a:solidFill>
                <a:latin typeface="&amp;quot"/>
              </a:endParaRPr>
            </a:p>
          </p:txBody>
        </p:sp>
        <p:sp>
          <p:nvSpPr>
            <p:cNvPr id="24" name="TextBox 23">
              <a:extLst>
                <a:ext uri="{FF2B5EF4-FFF2-40B4-BE49-F238E27FC236}">
                  <a16:creationId xmlns:a16="http://schemas.microsoft.com/office/drawing/2014/main" id="{AA3DBDC0-48BC-4385-89CF-1B0217041D85}"/>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THREATS</a:t>
              </a:r>
              <a:endParaRPr lang="ko-KR" altLang="en-US" sz="12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C75F8D62-44E6-49B0-A63F-FE72735F0408}"/>
              </a:ext>
            </a:extLst>
          </p:cNvPr>
          <p:cNvGrpSpPr/>
          <p:nvPr/>
        </p:nvGrpSpPr>
        <p:grpSpPr>
          <a:xfrm>
            <a:off x="8267676" y="1771651"/>
            <a:ext cx="3049406" cy="923330"/>
            <a:chOff x="3017859" y="4283314"/>
            <a:chExt cx="1870812" cy="923330"/>
          </a:xfrm>
        </p:grpSpPr>
        <p:sp>
          <p:nvSpPr>
            <p:cNvPr id="26" name="TextBox 25">
              <a:extLst>
                <a:ext uri="{FF2B5EF4-FFF2-40B4-BE49-F238E27FC236}">
                  <a16:creationId xmlns:a16="http://schemas.microsoft.com/office/drawing/2014/main" id="{F3950782-3B52-4A17-8C94-EA15893CD732}"/>
                </a:ext>
              </a:extLst>
            </p:cNvPr>
            <p:cNvSpPr txBox="1"/>
            <p:nvPr/>
          </p:nvSpPr>
          <p:spPr>
            <a:xfrm>
              <a:off x="3021856" y="4560313"/>
              <a:ext cx="1843922" cy="646331"/>
            </a:xfrm>
            <a:prstGeom prst="rect">
              <a:avLst/>
            </a:prstGeom>
            <a:noFill/>
          </p:spPr>
          <p:txBody>
            <a:bodyPr wrap="square" rtlCol="0">
              <a:spAutoFit/>
            </a:bodyPr>
            <a:lstStyle/>
            <a:p>
              <a:r>
                <a:rPr lang="en-SG" sz="1200" dirty="0">
                  <a:solidFill>
                    <a:srgbClr val="848484"/>
                  </a:solidFill>
                  <a:latin typeface="&amp;quot"/>
                </a:rPr>
                <a:t>How do you prepare for agility?</a:t>
              </a:r>
            </a:p>
            <a:p>
              <a:pPr marL="171450" indent="-171450">
                <a:buFont typeface="Arial" panose="020B0604020202020204" pitchFamily="34" charset="0"/>
                <a:buChar char="•"/>
              </a:pPr>
              <a:r>
                <a:rPr lang="en-SG" sz="1200" dirty="0"/>
                <a:t>Shortage of Both People and Skills</a:t>
              </a:r>
              <a:endParaRPr lang="en-SG" sz="1200" dirty="0">
                <a:solidFill>
                  <a:srgbClr val="848484"/>
                </a:solidFill>
                <a:latin typeface="&amp;quot"/>
              </a:endParaRP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How we re-train?.  </a:t>
              </a:r>
            </a:p>
          </p:txBody>
        </p:sp>
        <p:sp>
          <p:nvSpPr>
            <p:cNvPr id="27" name="TextBox 26">
              <a:extLst>
                <a:ext uri="{FF2B5EF4-FFF2-40B4-BE49-F238E27FC236}">
                  <a16:creationId xmlns:a16="http://schemas.microsoft.com/office/drawing/2014/main" id="{DF69FC66-C9F6-4F11-B3CA-B8CBE7012118}"/>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Training</a:t>
              </a:r>
              <a:endParaRPr lang="ko-KR" altLang="en-US" sz="1200" b="1" dirty="0">
                <a:solidFill>
                  <a:schemeClr val="tx1">
                    <a:lumMod val="75000"/>
                    <a:lumOff val="25000"/>
                  </a:schemeClr>
                </a:solidFill>
                <a:cs typeface="Arial" pitchFamily="34" charset="0"/>
              </a:endParaRPr>
            </a:p>
          </p:txBody>
        </p:sp>
      </p:grpSp>
      <p:sp>
        <p:nvSpPr>
          <p:cNvPr id="28" name="Oval 27">
            <a:extLst>
              <a:ext uri="{FF2B5EF4-FFF2-40B4-BE49-F238E27FC236}">
                <a16:creationId xmlns:a16="http://schemas.microsoft.com/office/drawing/2014/main" id="{9C5AB78D-66CC-48C6-8715-BAB5D0904F97}"/>
              </a:ext>
            </a:extLst>
          </p:cNvPr>
          <p:cNvSpPr/>
          <p:nvPr/>
        </p:nvSpPr>
        <p:spPr>
          <a:xfrm>
            <a:off x="4262456" y="2070379"/>
            <a:ext cx="828000" cy="828000"/>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549CD4A5-F9C5-4D00-ABE4-FD1326646B44}"/>
              </a:ext>
            </a:extLst>
          </p:cNvPr>
          <p:cNvSpPr/>
          <p:nvPr/>
        </p:nvSpPr>
        <p:spPr>
          <a:xfrm>
            <a:off x="7054150" y="2078028"/>
            <a:ext cx="828000" cy="8280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29">
            <a:extLst>
              <a:ext uri="{FF2B5EF4-FFF2-40B4-BE49-F238E27FC236}">
                <a16:creationId xmlns:a16="http://schemas.microsoft.com/office/drawing/2014/main" id="{EC3E2E56-6DE5-461C-8C13-457F75B2660E}"/>
              </a:ext>
            </a:extLst>
          </p:cNvPr>
          <p:cNvSpPr/>
          <p:nvPr/>
        </p:nvSpPr>
        <p:spPr>
          <a:xfrm>
            <a:off x="4281978" y="4865217"/>
            <a:ext cx="828000" cy="8280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30">
            <a:extLst>
              <a:ext uri="{FF2B5EF4-FFF2-40B4-BE49-F238E27FC236}">
                <a16:creationId xmlns:a16="http://schemas.microsoft.com/office/drawing/2014/main" id="{E1E48269-9840-463A-BA66-B501F8657409}"/>
              </a:ext>
            </a:extLst>
          </p:cNvPr>
          <p:cNvSpPr/>
          <p:nvPr/>
        </p:nvSpPr>
        <p:spPr>
          <a:xfrm>
            <a:off x="7053154" y="4865217"/>
            <a:ext cx="828000" cy="8280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0C0B13C8-62BC-4282-9907-DABBE172BD49}"/>
              </a:ext>
            </a:extLst>
          </p:cNvPr>
          <p:cNvSpPr txBox="1"/>
          <p:nvPr/>
        </p:nvSpPr>
        <p:spPr>
          <a:xfrm>
            <a:off x="4269506"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A</a:t>
            </a:r>
            <a:endParaRPr lang="ko-KR" altLang="en-US" sz="4000" b="1" dirty="0">
              <a:solidFill>
                <a:schemeClr val="bg1"/>
              </a:solidFill>
              <a:cs typeface="Arial" pitchFamily="34" charset="0"/>
            </a:endParaRPr>
          </a:p>
        </p:txBody>
      </p:sp>
      <p:sp>
        <p:nvSpPr>
          <p:cNvPr id="33" name="TextBox 32">
            <a:extLst>
              <a:ext uri="{FF2B5EF4-FFF2-40B4-BE49-F238E27FC236}">
                <a16:creationId xmlns:a16="http://schemas.microsoft.com/office/drawing/2014/main" id="{427729EE-19D0-47BD-85C1-9340C7332682}"/>
              </a:ext>
            </a:extLst>
          </p:cNvPr>
          <p:cNvSpPr txBox="1"/>
          <p:nvPr/>
        </p:nvSpPr>
        <p:spPr>
          <a:xfrm>
            <a:off x="7053382" y="2138085"/>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sp>
        <p:nvSpPr>
          <p:cNvPr id="34" name="TextBox 33">
            <a:extLst>
              <a:ext uri="{FF2B5EF4-FFF2-40B4-BE49-F238E27FC236}">
                <a16:creationId xmlns:a16="http://schemas.microsoft.com/office/drawing/2014/main" id="{2DB82761-739E-4B44-A25F-4DDA06F61C64}"/>
              </a:ext>
            </a:extLst>
          </p:cNvPr>
          <p:cNvSpPr txBox="1"/>
          <p:nvPr/>
        </p:nvSpPr>
        <p:spPr>
          <a:xfrm>
            <a:off x="4287754" y="4929343"/>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L</a:t>
            </a:r>
            <a:endParaRPr lang="ko-KR" altLang="en-US" sz="4000" b="1" dirty="0">
              <a:solidFill>
                <a:schemeClr val="bg1"/>
              </a:solidFill>
              <a:cs typeface="Arial" pitchFamily="34" charset="0"/>
            </a:endParaRPr>
          </a:p>
        </p:txBody>
      </p:sp>
      <p:sp>
        <p:nvSpPr>
          <p:cNvPr id="35" name="TextBox 34">
            <a:extLst>
              <a:ext uri="{FF2B5EF4-FFF2-40B4-BE49-F238E27FC236}">
                <a16:creationId xmlns:a16="http://schemas.microsoft.com/office/drawing/2014/main" id="{B29B0D18-F9FD-414C-8E03-D4055B4FA394}"/>
              </a:ext>
            </a:extLst>
          </p:cNvPr>
          <p:cNvSpPr txBox="1"/>
          <p:nvPr/>
        </p:nvSpPr>
        <p:spPr>
          <a:xfrm>
            <a:off x="7072432" y="4919819"/>
            <a:ext cx="825800" cy="707886"/>
          </a:xfrm>
          <a:prstGeom prst="rect">
            <a:avLst/>
          </a:prstGeom>
          <a:noFill/>
        </p:spPr>
        <p:txBody>
          <a:bodyPr wrap="square" rtlCol="0">
            <a:spAutoFit/>
          </a:bodyPr>
          <a:lstStyle/>
          <a:p>
            <a:pPr algn="ctr"/>
            <a:r>
              <a:rPr lang="en-US" altLang="ko-KR" sz="4000" b="1" dirty="0">
                <a:solidFill>
                  <a:schemeClr val="bg1"/>
                </a:solidFill>
                <a:cs typeface="Arial" pitchFamily="34" charset="0"/>
              </a:rPr>
              <a:t>T</a:t>
            </a:r>
            <a:endParaRPr lang="ko-KR" altLang="en-US" sz="4000" b="1" dirty="0">
              <a:solidFill>
                <a:schemeClr val="bg1"/>
              </a:solidFill>
              <a:cs typeface="Arial" pitchFamily="34" charset="0"/>
            </a:endParaRPr>
          </a:p>
        </p:txBody>
      </p:sp>
      <p:grpSp>
        <p:nvGrpSpPr>
          <p:cNvPr id="36" name="Group 35">
            <a:extLst>
              <a:ext uri="{FF2B5EF4-FFF2-40B4-BE49-F238E27FC236}">
                <a16:creationId xmlns:a16="http://schemas.microsoft.com/office/drawing/2014/main" id="{FD76A4F7-1E7C-497A-880C-F48738B9C9AF}"/>
              </a:ext>
            </a:extLst>
          </p:cNvPr>
          <p:cNvGrpSpPr/>
          <p:nvPr/>
        </p:nvGrpSpPr>
        <p:grpSpPr>
          <a:xfrm>
            <a:off x="5836834" y="3519206"/>
            <a:ext cx="551328" cy="714961"/>
            <a:chOff x="5369718" y="2683668"/>
            <a:chExt cx="1452563" cy="1483043"/>
          </a:xfrm>
        </p:grpSpPr>
        <p:sp>
          <p:nvSpPr>
            <p:cNvPr id="37" name="Freeform: Shape 36">
              <a:extLst>
                <a:ext uri="{FF2B5EF4-FFF2-40B4-BE49-F238E27FC236}">
                  <a16:creationId xmlns:a16="http://schemas.microsoft.com/office/drawing/2014/main" id="{0D26A1F7-3C34-4356-8729-4624B5604174}"/>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4FA4299D-B87A-4513-A562-B67972D5FEA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12113DD-A2C6-476B-A055-E03F9FD16177}"/>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1A6D187-B35C-4A8E-B931-E7070390DAF8}"/>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1CF970F-3372-4216-B8E7-3384EFE8FABB}"/>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B23F1B6-DDF3-4676-94C6-477014E3D8A3}"/>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7141B5-07A7-4B23-A899-32586D1496EB}"/>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9A54192-B7FC-4C95-95E9-74EF0A5A9466}"/>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FF66A9-C316-43CF-A501-7D9550EACADA}"/>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C277780-5609-4527-A745-1D6ED0AD1DE9}"/>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EDFE825-035A-4964-8EF0-71C7B028AFEB}"/>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32012AA-E62D-49CB-82DD-464FED121E38}"/>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8FA358D-C8C9-472E-A826-AD95656B4BBD}"/>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1A85021-98BD-448E-87B1-C6751532924A}"/>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7010AE6-91A2-47F1-9B4F-8819B25AACB3}"/>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AFDB8BD-1F0D-4868-9A72-B1A873C37EBB}"/>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013C921-12C2-4E3A-B72C-BC3B7E7B7E6A}"/>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29451E3-D9E0-43B4-8931-B37957941DA9}"/>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D2EB719-3BC3-4564-BF90-A4B0CC6150CC}"/>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B3B5362-19BD-4E8B-8851-43DB3FC7D44D}"/>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B422144-0155-4A91-B57A-BAEB9C9BBAA3}"/>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AC1C3C3-B5C0-400A-BF8E-192B69F13218}"/>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2EC3066-1D89-415D-B874-456A0B27A8B2}"/>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B201E2B-F734-4533-958D-F12B19A8490B}"/>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241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p:spPr>
        <p:txBody>
          <a:bodyPr/>
          <a:lstStyle/>
          <a:p>
            <a:r>
              <a:rPr lang="en-SG" b="0" dirty="0">
                <a:solidFill>
                  <a:srgbClr val="C00000"/>
                </a:solidFill>
              </a:rPr>
              <a:t>Key Risk</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pic>
        <p:nvPicPr>
          <p:cNvPr id="6" name="Picture 5">
            <a:extLst>
              <a:ext uri="{FF2B5EF4-FFF2-40B4-BE49-F238E27FC236}">
                <a16:creationId xmlns:a16="http://schemas.microsoft.com/office/drawing/2014/main" id="{4A858112-002D-4D95-91A6-7D635433B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89" y="1417638"/>
            <a:ext cx="11231211" cy="473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BF676599-528E-44CD-A257-E039E20A1C55}"/>
              </a:ext>
            </a:extLst>
          </p:cNvPr>
          <p:cNvSpPr/>
          <p:nvPr/>
        </p:nvSpPr>
        <p:spPr>
          <a:xfrm>
            <a:off x="5562600" y="6583362"/>
            <a:ext cx="1033283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hlinkClick r:id="rId3"/>
              </a:rPr>
              <a:t>https://www2.deloitte.com/us/en/pages/audit/articles/financial-reporting-rpa-risks-and-controls.html</a:t>
            </a:r>
            <a:endParaRPr lang="en-US" sz="1200" dirty="0"/>
          </a:p>
        </p:txBody>
      </p:sp>
    </p:spTree>
    <p:extLst>
      <p:ext uri="{BB962C8B-B14F-4D97-AF65-F5344CB8AC3E}">
        <p14:creationId xmlns:p14="http://schemas.microsoft.com/office/powerpoint/2010/main" val="40470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t>Key Risk</a:t>
            </a:r>
          </a:p>
        </p:txBody>
      </p:sp>
      <p:cxnSp>
        <p:nvCxnSpPr>
          <p:cNvPr id="46" name="Elbow Connector 60">
            <a:extLst>
              <a:ext uri="{FF2B5EF4-FFF2-40B4-BE49-F238E27FC236}">
                <a16:creationId xmlns:a16="http://schemas.microsoft.com/office/drawing/2014/main" id="{FE364A82-4D32-44E4-A881-B1B31E1C4C57}"/>
              </a:ext>
            </a:extLst>
          </p:cNvPr>
          <p:cNvCxnSpPr/>
          <p:nvPr/>
        </p:nvCxnSpPr>
        <p:spPr>
          <a:xfrm rot="5400000" flipH="1" flipV="1">
            <a:off x="7005652" y="2983094"/>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60">
            <a:extLst>
              <a:ext uri="{FF2B5EF4-FFF2-40B4-BE49-F238E27FC236}">
                <a16:creationId xmlns:a16="http://schemas.microsoft.com/office/drawing/2014/main" id="{D4D2CA6D-F3AA-477C-8635-2230B74E8BC5}"/>
              </a:ext>
            </a:extLst>
          </p:cNvPr>
          <p:cNvCxnSpPr>
            <a:cxnSpLocks/>
          </p:cNvCxnSpPr>
          <p:nvPr/>
        </p:nvCxnSpPr>
        <p:spPr>
          <a:xfrm rot="16200000" flipV="1">
            <a:off x="4198601" y="3002373"/>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773B661-CA86-4FC8-99C8-6E6E7F132B7F}"/>
              </a:ext>
            </a:extLst>
          </p:cNvPr>
          <p:cNvSpPr/>
          <p:nvPr/>
        </p:nvSpPr>
        <p:spPr>
          <a:xfrm>
            <a:off x="0" y="4777396"/>
            <a:ext cx="12192796" cy="21602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Rectangle 49">
            <a:extLst>
              <a:ext uri="{FF2B5EF4-FFF2-40B4-BE49-F238E27FC236}">
                <a16:creationId xmlns:a16="http://schemas.microsoft.com/office/drawing/2014/main" id="{6B5749B4-B920-470E-AF2D-AC349C7E404C}"/>
              </a:ext>
            </a:extLst>
          </p:cNvPr>
          <p:cNvSpPr/>
          <p:nvPr/>
        </p:nvSpPr>
        <p:spPr>
          <a:xfrm rot="16200000">
            <a:off x="2554676" y="1628799"/>
            <a:ext cx="1280015"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E363CD36-595E-4801-9759-E7B19A666F8F}"/>
              </a:ext>
            </a:extLst>
          </p:cNvPr>
          <p:cNvSpPr/>
          <p:nvPr/>
        </p:nvSpPr>
        <p:spPr>
          <a:xfrm>
            <a:off x="4899692" y="1737591"/>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2" name="Rectangle 51">
            <a:extLst>
              <a:ext uri="{FF2B5EF4-FFF2-40B4-BE49-F238E27FC236}">
                <a16:creationId xmlns:a16="http://schemas.microsoft.com/office/drawing/2014/main" id="{A01FE6BE-31CE-405C-8102-102A0B16294B}"/>
              </a:ext>
            </a:extLst>
          </p:cNvPr>
          <p:cNvSpPr/>
          <p:nvPr/>
        </p:nvSpPr>
        <p:spPr>
          <a:xfrm>
            <a:off x="7706521" y="2047094"/>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4" name="Straight Arrow Connector 53">
            <a:extLst>
              <a:ext uri="{FF2B5EF4-FFF2-40B4-BE49-F238E27FC236}">
                <a16:creationId xmlns:a16="http://schemas.microsoft.com/office/drawing/2014/main" id="{09AB9E9F-E15D-4204-8776-153CCCCA8A39}"/>
              </a:ext>
            </a:extLst>
          </p:cNvPr>
          <p:cNvCxnSpPr>
            <a:cxnSpLocks/>
            <a:endCxn id="51" idx="2"/>
          </p:cNvCxnSpPr>
          <p:nvPr/>
        </p:nvCxnSpPr>
        <p:spPr>
          <a:xfrm flipV="1">
            <a:off x="6069688" y="2961592"/>
            <a:ext cx="4" cy="1027153"/>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5729560-DB39-4FB4-BD67-979B0B9CB82D}"/>
              </a:ext>
            </a:extLst>
          </p:cNvPr>
          <p:cNvSpPr/>
          <p:nvPr/>
        </p:nvSpPr>
        <p:spPr>
          <a:xfrm>
            <a:off x="838200" y="2047094"/>
            <a:ext cx="3594663"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60" name="Rectangle 59">
            <a:extLst>
              <a:ext uri="{FF2B5EF4-FFF2-40B4-BE49-F238E27FC236}">
                <a16:creationId xmlns:a16="http://schemas.microsoft.com/office/drawing/2014/main" id="{6E2204B4-5A2B-4561-BFCF-5088D0B34E66}"/>
              </a:ext>
            </a:extLst>
          </p:cNvPr>
          <p:cNvSpPr/>
          <p:nvPr/>
        </p:nvSpPr>
        <p:spPr>
          <a:xfrm>
            <a:off x="228600" y="4964157"/>
            <a:ext cx="3670296" cy="1281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60">
            <a:extLst>
              <a:ext uri="{FF2B5EF4-FFF2-40B4-BE49-F238E27FC236}">
                <a16:creationId xmlns:a16="http://schemas.microsoft.com/office/drawing/2014/main" id="{C21F25D3-0725-4DEC-ADC3-19FB7F45F531}"/>
              </a:ext>
            </a:extLst>
          </p:cNvPr>
          <p:cNvSpPr/>
          <p:nvPr/>
        </p:nvSpPr>
        <p:spPr>
          <a:xfrm>
            <a:off x="8124810" y="4923116"/>
            <a:ext cx="2340000" cy="1224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2" name="Elbow Connector 83">
            <a:extLst>
              <a:ext uri="{FF2B5EF4-FFF2-40B4-BE49-F238E27FC236}">
                <a16:creationId xmlns:a16="http://schemas.microsoft.com/office/drawing/2014/main" id="{B08CDBAC-6376-4F4C-B2FA-CEF52F606686}"/>
              </a:ext>
            </a:extLst>
          </p:cNvPr>
          <p:cNvCxnSpPr/>
          <p:nvPr/>
        </p:nvCxnSpPr>
        <p:spPr>
          <a:xfrm rot="10800000" flipV="1">
            <a:off x="4138579" y="5415412"/>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84">
            <a:extLst>
              <a:ext uri="{FF2B5EF4-FFF2-40B4-BE49-F238E27FC236}">
                <a16:creationId xmlns:a16="http://schemas.microsoft.com/office/drawing/2014/main" id="{CDCFB159-77EC-40CC-A6E1-837715CB4DAF}"/>
              </a:ext>
            </a:extLst>
          </p:cNvPr>
          <p:cNvCxnSpPr/>
          <p:nvPr/>
        </p:nvCxnSpPr>
        <p:spPr>
          <a:xfrm>
            <a:off x="6913936" y="5415412"/>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9" name="Group 63">
            <a:extLst>
              <a:ext uri="{FF2B5EF4-FFF2-40B4-BE49-F238E27FC236}">
                <a16:creationId xmlns:a16="http://schemas.microsoft.com/office/drawing/2014/main" id="{A2C32826-C50F-4903-AB05-6DC00559F593}"/>
              </a:ext>
            </a:extLst>
          </p:cNvPr>
          <p:cNvGrpSpPr/>
          <p:nvPr/>
        </p:nvGrpSpPr>
        <p:grpSpPr>
          <a:xfrm>
            <a:off x="838199" y="2200691"/>
            <a:ext cx="3417787" cy="547481"/>
            <a:chOff x="5246914" y="3357955"/>
            <a:chExt cx="3072128" cy="547481"/>
          </a:xfrm>
          <a:noFill/>
        </p:grpSpPr>
        <p:sp>
          <p:nvSpPr>
            <p:cNvPr id="70" name="TextBox 69">
              <a:extLst>
                <a:ext uri="{FF2B5EF4-FFF2-40B4-BE49-F238E27FC236}">
                  <a16:creationId xmlns:a16="http://schemas.microsoft.com/office/drawing/2014/main" id="{27792EAA-C69A-41C7-8DE6-668E2BD77A01}"/>
                </a:ext>
              </a:extLst>
            </p:cNvPr>
            <p:cNvSpPr txBox="1"/>
            <p:nvPr/>
          </p:nvSpPr>
          <p:spPr>
            <a:xfrm>
              <a:off x="5246914" y="3628437"/>
              <a:ext cx="3072128" cy="276999"/>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Improper implementation can lead to financial loss</a:t>
              </a:r>
            </a:p>
          </p:txBody>
        </p:sp>
        <p:sp>
          <p:nvSpPr>
            <p:cNvPr id="71" name="TextBox 70">
              <a:extLst>
                <a:ext uri="{FF2B5EF4-FFF2-40B4-BE49-F238E27FC236}">
                  <a16:creationId xmlns:a16="http://schemas.microsoft.com/office/drawing/2014/main" id="{86CEAC32-24A3-4B4B-A64B-5AF7529C2785}"/>
                </a:ext>
              </a:extLst>
            </p:cNvPr>
            <p:cNvSpPr txBox="1"/>
            <p:nvPr/>
          </p:nvSpPr>
          <p:spPr>
            <a:xfrm>
              <a:off x="6533674" y="3357955"/>
              <a:ext cx="1785368" cy="276999"/>
            </a:xfrm>
            <a:prstGeom prst="rect">
              <a:avLst/>
            </a:prstGeom>
            <a:grpFill/>
            <a:ln>
              <a:noFill/>
            </a:ln>
          </p:spPr>
          <p:txBody>
            <a:bodyPr wrap="square" rtlCol="0">
              <a:spAutoFit/>
            </a:bodyPr>
            <a:lstStyle/>
            <a:p>
              <a:pPr algn="r"/>
              <a:r>
                <a:rPr lang="en-US" altLang="ko-KR" sz="1200" b="1" dirty="0">
                  <a:solidFill>
                    <a:schemeClr val="tx1">
                      <a:lumMod val="65000"/>
                      <a:lumOff val="35000"/>
                    </a:schemeClr>
                  </a:solidFill>
                  <a:cs typeface="Arial" pitchFamily="34" charset="0"/>
                </a:rPr>
                <a:t>Financial</a:t>
              </a:r>
              <a:endParaRPr lang="ko-KR" altLang="en-US" sz="1200" b="1" dirty="0">
                <a:solidFill>
                  <a:schemeClr val="tx1">
                    <a:lumMod val="65000"/>
                    <a:lumOff val="35000"/>
                  </a:schemeClr>
                </a:solidFill>
                <a:cs typeface="Arial" pitchFamily="34" charset="0"/>
              </a:endParaRPr>
            </a:p>
          </p:txBody>
        </p:sp>
      </p:grpSp>
      <p:grpSp>
        <p:nvGrpSpPr>
          <p:cNvPr id="72" name="Group 63">
            <a:extLst>
              <a:ext uri="{FF2B5EF4-FFF2-40B4-BE49-F238E27FC236}">
                <a16:creationId xmlns:a16="http://schemas.microsoft.com/office/drawing/2014/main" id="{1DA7BADA-E7EF-4BB6-A892-295DA013F7BE}"/>
              </a:ext>
            </a:extLst>
          </p:cNvPr>
          <p:cNvGrpSpPr/>
          <p:nvPr/>
        </p:nvGrpSpPr>
        <p:grpSpPr>
          <a:xfrm>
            <a:off x="228601" y="5047913"/>
            <a:ext cx="3609090" cy="547481"/>
            <a:chOff x="5074959" y="3357955"/>
            <a:chExt cx="3244083" cy="547481"/>
          </a:xfrm>
          <a:noFill/>
        </p:grpSpPr>
        <p:sp>
          <p:nvSpPr>
            <p:cNvPr id="73" name="TextBox 72">
              <a:extLst>
                <a:ext uri="{FF2B5EF4-FFF2-40B4-BE49-F238E27FC236}">
                  <a16:creationId xmlns:a16="http://schemas.microsoft.com/office/drawing/2014/main" id="{8A773CE9-0407-4E0D-8259-E20582FA7ECA}"/>
                </a:ext>
              </a:extLst>
            </p:cNvPr>
            <p:cNvSpPr txBox="1"/>
            <p:nvPr/>
          </p:nvSpPr>
          <p:spPr>
            <a:xfrm>
              <a:off x="5074959" y="3628437"/>
              <a:ext cx="3244083" cy="276999"/>
            </a:xfrm>
            <a:prstGeom prst="rect">
              <a:avLst/>
            </a:prstGeom>
            <a:grpFill/>
            <a:ln>
              <a:noFill/>
            </a:ln>
          </p:spPr>
          <p:txBody>
            <a:bodyPr wrap="square" rtlCol="0">
              <a:spAutoFit/>
            </a:bodyPr>
            <a:lstStyle/>
            <a:p>
              <a:r>
                <a:rPr lang="en-US" altLang="ko-KR" sz="1200" dirty="0">
                  <a:cs typeface="Arial" pitchFamily="34" charset="0"/>
                </a:rPr>
                <a:t>Failure in Control mechanism lead to operational error</a:t>
              </a:r>
            </a:p>
          </p:txBody>
        </p:sp>
        <p:sp>
          <p:nvSpPr>
            <p:cNvPr id="74" name="TextBox 73">
              <a:extLst>
                <a:ext uri="{FF2B5EF4-FFF2-40B4-BE49-F238E27FC236}">
                  <a16:creationId xmlns:a16="http://schemas.microsoft.com/office/drawing/2014/main" id="{5A7132D2-9AD0-489F-9845-8D1E53F576B0}"/>
                </a:ext>
              </a:extLst>
            </p:cNvPr>
            <p:cNvSpPr txBox="1"/>
            <p:nvPr/>
          </p:nvSpPr>
          <p:spPr>
            <a:xfrm>
              <a:off x="6533674" y="3357955"/>
              <a:ext cx="1785368" cy="276999"/>
            </a:xfrm>
            <a:prstGeom prst="rect">
              <a:avLst/>
            </a:prstGeom>
            <a:grpFill/>
            <a:ln>
              <a:noFill/>
            </a:ln>
          </p:spPr>
          <p:txBody>
            <a:bodyPr wrap="square" rtlCol="0">
              <a:spAutoFit/>
            </a:bodyPr>
            <a:lstStyle/>
            <a:p>
              <a:pPr algn="r"/>
              <a:r>
                <a:rPr lang="en-US" altLang="ko-KR" sz="1200" b="1" dirty="0">
                  <a:cs typeface="Arial" pitchFamily="34" charset="0"/>
                </a:rPr>
                <a:t>Operational</a:t>
              </a:r>
              <a:endParaRPr lang="ko-KR" altLang="en-US" sz="1200" b="1" dirty="0">
                <a:cs typeface="Arial" pitchFamily="34" charset="0"/>
              </a:endParaRPr>
            </a:p>
          </p:txBody>
        </p:sp>
      </p:grpSp>
      <p:grpSp>
        <p:nvGrpSpPr>
          <p:cNvPr id="78" name="Group 63">
            <a:extLst>
              <a:ext uri="{FF2B5EF4-FFF2-40B4-BE49-F238E27FC236}">
                <a16:creationId xmlns:a16="http://schemas.microsoft.com/office/drawing/2014/main" id="{A5A6634D-0051-41DA-804F-8A51AC8290C1}"/>
              </a:ext>
            </a:extLst>
          </p:cNvPr>
          <p:cNvGrpSpPr/>
          <p:nvPr/>
        </p:nvGrpSpPr>
        <p:grpSpPr>
          <a:xfrm>
            <a:off x="7883397" y="2200691"/>
            <a:ext cx="1986248" cy="916813"/>
            <a:chOff x="6533674" y="3357955"/>
            <a:chExt cx="1785368" cy="916813"/>
          </a:xfrm>
          <a:noFill/>
        </p:grpSpPr>
        <p:sp>
          <p:nvSpPr>
            <p:cNvPr id="79" name="TextBox 78">
              <a:extLst>
                <a:ext uri="{FF2B5EF4-FFF2-40B4-BE49-F238E27FC236}">
                  <a16:creationId xmlns:a16="http://schemas.microsoft.com/office/drawing/2014/main" id="{38B3006E-0439-4ECC-9553-13FD371EA46E}"/>
                </a:ext>
              </a:extLst>
            </p:cNvPr>
            <p:cNvSpPr txBox="1"/>
            <p:nvPr/>
          </p:nvSpPr>
          <p:spPr>
            <a:xfrm>
              <a:off x="6533674" y="3628437"/>
              <a:ext cx="1785368" cy="646331"/>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Replacement of full time bots may have negative impact on employee</a:t>
              </a:r>
            </a:p>
          </p:txBody>
        </p:sp>
        <p:sp>
          <p:nvSpPr>
            <p:cNvPr id="80" name="TextBox 79">
              <a:extLst>
                <a:ext uri="{FF2B5EF4-FFF2-40B4-BE49-F238E27FC236}">
                  <a16:creationId xmlns:a16="http://schemas.microsoft.com/office/drawing/2014/main" id="{A1F4152D-CE7D-44F4-9BF4-33AD4EA7013B}"/>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solidFill>
                    <a:schemeClr val="tx1">
                      <a:lumMod val="65000"/>
                      <a:lumOff val="35000"/>
                    </a:schemeClr>
                  </a:solidFill>
                  <a:cs typeface="Arial" pitchFamily="34" charset="0"/>
                </a:rPr>
                <a:t>Organizational</a:t>
              </a:r>
              <a:endParaRPr lang="ko-KR" altLang="en-US" sz="1200" b="1" dirty="0">
                <a:solidFill>
                  <a:schemeClr val="tx1">
                    <a:lumMod val="65000"/>
                    <a:lumOff val="35000"/>
                  </a:schemeClr>
                </a:solidFill>
                <a:cs typeface="Arial" pitchFamily="34" charset="0"/>
              </a:endParaRPr>
            </a:p>
          </p:txBody>
        </p:sp>
      </p:grpSp>
      <p:grpSp>
        <p:nvGrpSpPr>
          <p:cNvPr id="81" name="Group 63">
            <a:extLst>
              <a:ext uri="{FF2B5EF4-FFF2-40B4-BE49-F238E27FC236}">
                <a16:creationId xmlns:a16="http://schemas.microsoft.com/office/drawing/2014/main" id="{4D2A321F-3D01-4A48-B84B-AE71E9DC8EC6}"/>
              </a:ext>
            </a:extLst>
          </p:cNvPr>
          <p:cNvGrpSpPr/>
          <p:nvPr/>
        </p:nvGrpSpPr>
        <p:grpSpPr>
          <a:xfrm>
            <a:off x="8301686" y="5076713"/>
            <a:ext cx="1986248" cy="916813"/>
            <a:chOff x="6533674" y="3357955"/>
            <a:chExt cx="1785368" cy="916813"/>
          </a:xfrm>
          <a:noFill/>
        </p:grpSpPr>
        <p:sp>
          <p:nvSpPr>
            <p:cNvPr id="82" name="TextBox 81">
              <a:extLst>
                <a:ext uri="{FF2B5EF4-FFF2-40B4-BE49-F238E27FC236}">
                  <a16:creationId xmlns:a16="http://schemas.microsoft.com/office/drawing/2014/main" id="{4C89FD2E-5A8F-4A29-92C3-9945FBD23B9D}"/>
                </a:ext>
              </a:extLst>
            </p:cNvPr>
            <p:cNvSpPr txBox="1"/>
            <p:nvPr/>
          </p:nvSpPr>
          <p:spPr>
            <a:xfrm>
              <a:off x="6533674" y="3628437"/>
              <a:ext cx="1785368" cy="646331"/>
            </a:xfrm>
            <a:prstGeom prst="rect">
              <a:avLst/>
            </a:prstGeom>
            <a:grpFill/>
            <a:ln>
              <a:noFill/>
            </a:ln>
          </p:spPr>
          <p:txBody>
            <a:bodyPr wrap="square" rtlCol="0">
              <a:spAutoFit/>
            </a:bodyPr>
            <a:lstStyle/>
            <a:p>
              <a:r>
                <a:rPr lang="en-US" altLang="ko-KR" sz="1200" dirty="0">
                  <a:cs typeface="Arial" pitchFamily="34" charset="0"/>
                </a:rPr>
                <a:t>Autonomous bots may have severe impacts on IT systems unexpectedly.</a:t>
              </a:r>
            </a:p>
          </p:txBody>
        </p:sp>
        <p:sp>
          <p:nvSpPr>
            <p:cNvPr id="83" name="TextBox 82">
              <a:extLst>
                <a:ext uri="{FF2B5EF4-FFF2-40B4-BE49-F238E27FC236}">
                  <a16:creationId xmlns:a16="http://schemas.microsoft.com/office/drawing/2014/main" id="{3B804C73-D345-4BC1-9904-8CCC79833588}"/>
                </a:ext>
              </a:extLst>
            </p:cNvPr>
            <p:cNvSpPr txBox="1"/>
            <p:nvPr/>
          </p:nvSpPr>
          <p:spPr>
            <a:xfrm>
              <a:off x="6533674" y="3357955"/>
              <a:ext cx="1785368" cy="276999"/>
            </a:xfrm>
            <a:prstGeom prst="rect">
              <a:avLst/>
            </a:prstGeom>
            <a:grpFill/>
            <a:ln>
              <a:noFill/>
            </a:ln>
          </p:spPr>
          <p:txBody>
            <a:bodyPr wrap="square" rtlCol="0">
              <a:spAutoFit/>
            </a:bodyPr>
            <a:lstStyle/>
            <a:p>
              <a:r>
                <a:rPr lang="en-US" altLang="ko-KR" sz="1200" b="1" dirty="0">
                  <a:cs typeface="Arial" pitchFamily="34" charset="0"/>
                </a:rPr>
                <a:t>Technology</a:t>
              </a:r>
              <a:endParaRPr lang="ko-KR" altLang="en-US" sz="1200" b="1" dirty="0">
                <a:cs typeface="Arial" pitchFamily="34" charset="0"/>
              </a:endParaRPr>
            </a:p>
          </p:txBody>
        </p:sp>
      </p:grpSp>
      <p:grpSp>
        <p:nvGrpSpPr>
          <p:cNvPr id="84" name="Group 63">
            <a:extLst>
              <a:ext uri="{FF2B5EF4-FFF2-40B4-BE49-F238E27FC236}">
                <a16:creationId xmlns:a16="http://schemas.microsoft.com/office/drawing/2014/main" id="{18A1C014-E6BE-4454-ADB0-A513DDDC4427}"/>
              </a:ext>
            </a:extLst>
          </p:cNvPr>
          <p:cNvGrpSpPr/>
          <p:nvPr/>
        </p:nvGrpSpPr>
        <p:grpSpPr>
          <a:xfrm>
            <a:off x="5076568" y="1891188"/>
            <a:ext cx="1986248" cy="732147"/>
            <a:chOff x="6533674" y="3357955"/>
            <a:chExt cx="1785368" cy="732147"/>
          </a:xfrm>
          <a:noFill/>
        </p:grpSpPr>
        <p:sp>
          <p:nvSpPr>
            <p:cNvPr id="85" name="TextBox 84">
              <a:extLst>
                <a:ext uri="{FF2B5EF4-FFF2-40B4-BE49-F238E27FC236}">
                  <a16:creationId xmlns:a16="http://schemas.microsoft.com/office/drawing/2014/main" id="{3046E430-9E5B-4A5E-B0CF-FB74B73ED43B}"/>
                </a:ext>
              </a:extLst>
            </p:cNvPr>
            <p:cNvSpPr txBox="1"/>
            <p:nvPr/>
          </p:nvSpPr>
          <p:spPr>
            <a:xfrm>
              <a:off x="6533674" y="3628437"/>
              <a:ext cx="1785368" cy="461665"/>
            </a:xfrm>
            <a:prstGeom prst="rect">
              <a:avLst/>
            </a:prstGeom>
            <a:grpFill/>
            <a:ln>
              <a:noFill/>
            </a:ln>
          </p:spPr>
          <p:txBody>
            <a:bodyPr wrap="square" rtlCol="0">
              <a:spAutoFit/>
            </a:bodyPr>
            <a:lstStyle/>
            <a:p>
              <a:r>
                <a:rPr lang="en-US" altLang="ko-KR" sz="1200" dirty="0">
                  <a:solidFill>
                    <a:schemeClr val="tx1">
                      <a:lumMod val="65000"/>
                      <a:lumOff val="35000"/>
                    </a:schemeClr>
                  </a:solidFill>
                  <a:cs typeface="Arial" pitchFamily="34" charset="0"/>
                </a:rPr>
                <a:t>Bot related errors can affect regulatory reports</a:t>
              </a:r>
            </a:p>
          </p:txBody>
        </p:sp>
        <p:sp>
          <p:nvSpPr>
            <p:cNvPr id="86" name="TextBox 85">
              <a:extLst>
                <a:ext uri="{FF2B5EF4-FFF2-40B4-BE49-F238E27FC236}">
                  <a16:creationId xmlns:a16="http://schemas.microsoft.com/office/drawing/2014/main" id="{8A8B7961-F1DA-4C27-8DE0-A102B5FD2939}"/>
                </a:ext>
              </a:extLst>
            </p:cNvPr>
            <p:cNvSpPr txBox="1"/>
            <p:nvPr/>
          </p:nvSpPr>
          <p:spPr>
            <a:xfrm>
              <a:off x="6533674" y="3357955"/>
              <a:ext cx="1785368" cy="276999"/>
            </a:xfrm>
            <a:prstGeom prst="rect">
              <a:avLst/>
            </a:prstGeom>
            <a:grpFill/>
            <a:ln>
              <a:noFill/>
            </a:ln>
          </p:spPr>
          <p:txBody>
            <a:bodyPr wrap="square" rtlCol="0">
              <a:spAutoFit/>
            </a:bodyPr>
            <a:lstStyle/>
            <a:p>
              <a:pPr algn="ctr"/>
              <a:r>
                <a:rPr lang="en-US" altLang="ko-KR" sz="1200" b="1" dirty="0">
                  <a:solidFill>
                    <a:schemeClr val="tx1">
                      <a:lumMod val="65000"/>
                      <a:lumOff val="35000"/>
                    </a:schemeClr>
                  </a:solidFill>
                  <a:cs typeface="Arial" pitchFamily="34" charset="0"/>
                </a:rPr>
                <a:t>Regulatory</a:t>
              </a:r>
              <a:endParaRPr lang="ko-KR" altLang="en-US" sz="1200" b="1" dirty="0">
                <a:solidFill>
                  <a:schemeClr val="tx1">
                    <a:lumMod val="65000"/>
                    <a:lumOff val="35000"/>
                  </a:schemeClr>
                </a:solidFill>
                <a:cs typeface="Arial" pitchFamily="34" charset="0"/>
              </a:endParaRPr>
            </a:p>
          </p:txBody>
        </p:sp>
      </p:grpSp>
      <p:grpSp>
        <p:nvGrpSpPr>
          <p:cNvPr id="88" name="Group 87">
            <a:extLst>
              <a:ext uri="{FF2B5EF4-FFF2-40B4-BE49-F238E27FC236}">
                <a16:creationId xmlns:a16="http://schemas.microsoft.com/office/drawing/2014/main" id="{C105A124-B610-4CF5-A5C3-5F54A32A9015}"/>
              </a:ext>
            </a:extLst>
          </p:cNvPr>
          <p:cNvGrpSpPr/>
          <p:nvPr/>
        </p:nvGrpSpPr>
        <p:grpSpPr>
          <a:xfrm>
            <a:off x="4520398" y="3760273"/>
            <a:ext cx="3116823" cy="1712483"/>
            <a:chOff x="-548507" y="477868"/>
            <a:chExt cx="11570449" cy="6357177"/>
          </a:xfrm>
        </p:grpSpPr>
        <p:sp>
          <p:nvSpPr>
            <p:cNvPr id="103" name="Freeform: Shape 102">
              <a:extLst>
                <a:ext uri="{FF2B5EF4-FFF2-40B4-BE49-F238E27FC236}">
                  <a16:creationId xmlns:a16="http://schemas.microsoft.com/office/drawing/2014/main" id="{46114B9D-9815-4C62-A028-DB746DA2B87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2BBDBDC-DEBD-404E-A54D-33B242C9C68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B08E9B0-25D8-4E64-B9B7-D2062E304326}"/>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6"/>
            </a:solid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66BAAF4-168E-4EB3-96C7-7FC800B71A0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A918B320-92D2-41B2-8F03-1AE5C42B1DF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F5AC3021-5928-4680-B455-801A88546C40}"/>
                </a:ext>
              </a:extLst>
            </p:cNvPr>
            <p:cNvGrpSpPr/>
            <p:nvPr/>
          </p:nvGrpSpPr>
          <p:grpSpPr>
            <a:xfrm>
              <a:off x="1606" y="6382978"/>
              <a:ext cx="413937" cy="115242"/>
              <a:chOff x="5955" y="6353672"/>
              <a:chExt cx="413937" cy="115242"/>
            </a:xfrm>
          </p:grpSpPr>
          <p:sp>
            <p:nvSpPr>
              <p:cNvPr id="113" name="Rectangle: Rounded Corners 112">
                <a:extLst>
                  <a:ext uri="{FF2B5EF4-FFF2-40B4-BE49-F238E27FC236}">
                    <a16:creationId xmlns:a16="http://schemas.microsoft.com/office/drawing/2014/main" id="{98CE32BB-6675-4137-A30A-2769274EFAA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490C78E4-D0C6-47D1-B203-3DC53837DAB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A2F97DBC-B0B0-4CB5-91D9-693AC72CFEAD}"/>
                </a:ext>
              </a:extLst>
            </p:cNvPr>
            <p:cNvGrpSpPr/>
            <p:nvPr/>
          </p:nvGrpSpPr>
          <p:grpSpPr>
            <a:xfrm>
              <a:off x="9855291" y="6381600"/>
              <a:ext cx="885989" cy="115242"/>
              <a:chOff x="5955" y="6353672"/>
              <a:chExt cx="413937" cy="115242"/>
            </a:xfrm>
          </p:grpSpPr>
          <p:sp>
            <p:nvSpPr>
              <p:cNvPr id="111" name="Rectangle: Rounded Corners 110">
                <a:extLst>
                  <a:ext uri="{FF2B5EF4-FFF2-40B4-BE49-F238E27FC236}">
                    <a16:creationId xmlns:a16="http://schemas.microsoft.com/office/drawing/2014/main" id="{031B2339-2D89-40F4-A02F-F323D2C69F4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F0A00840-B720-4FD0-9C2C-0BF08296CB6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Freeform: Shape 109">
              <a:extLst>
                <a:ext uri="{FF2B5EF4-FFF2-40B4-BE49-F238E27FC236}">
                  <a16:creationId xmlns:a16="http://schemas.microsoft.com/office/drawing/2014/main" id="{26152B43-47BB-467F-92F5-C8FE0C406FC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alpha val="10000"/>
              </a:schemeClr>
            </a:solidFill>
            <a:ln w="9525" cap="flat">
              <a:noFill/>
              <a:prstDash val="solid"/>
              <a:miter/>
            </a:ln>
          </p:spPr>
          <p:txBody>
            <a:bodyPr rtlCol="0" anchor="ctr"/>
            <a:lstStyle/>
            <a:p>
              <a:endParaRPr lang="en-US" dirty="0"/>
            </a:p>
          </p:txBody>
        </p:sp>
      </p:grpSp>
      <p:grpSp>
        <p:nvGrpSpPr>
          <p:cNvPr id="89" name="Group 88">
            <a:extLst>
              <a:ext uri="{FF2B5EF4-FFF2-40B4-BE49-F238E27FC236}">
                <a16:creationId xmlns:a16="http://schemas.microsoft.com/office/drawing/2014/main" id="{0A543414-0640-493D-9881-63FF999FE470}"/>
              </a:ext>
            </a:extLst>
          </p:cNvPr>
          <p:cNvGrpSpPr/>
          <p:nvPr/>
        </p:nvGrpSpPr>
        <p:grpSpPr>
          <a:xfrm>
            <a:off x="5801375" y="4184351"/>
            <a:ext cx="551328" cy="714961"/>
            <a:chOff x="5369718" y="2683668"/>
            <a:chExt cx="1452563" cy="1483043"/>
          </a:xfrm>
        </p:grpSpPr>
        <p:sp>
          <p:nvSpPr>
            <p:cNvPr id="90" name="Freeform: Shape 89">
              <a:extLst>
                <a:ext uri="{FF2B5EF4-FFF2-40B4-BE49-F238E27FC236}">
                  <a16:creationId xmlns:a16="http://schemas.microsoft.com/office/drawing/2014/main" id="{C6EBD1C9-50DB-423C-9E2C-20FA6245051F}"/>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D853158-5A10-42F8-A4F4-64182E2BEBDE}"/>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0C6F7AB-2658-4C7B-89CE-8C2A8F460208}"/>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49B453A-A500-408A-9A88-6199E722BF88}"/>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3395FB8-6E3E-42CA-9D74-B2A3568B753C}"/>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FC7956D-271A-4E08-BEDC-F20991797D7C}"/>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E8A2E5B-5BF9-41A0-9E04-43F863F35551}"/>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66A099A-1A7F-424C-A0DA-A44DAEF7F137}"/>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D635A81-D3E7-4B7E-A8EC-3D0373E177F4}"/>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ECBB111-AC9F-4D7A-8EF9-9F6E65046368}"/>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BF22C7D-8DFA-4FA3-B618-E7CF53AEDE75}"/>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827D45D-8424-42A0-B8C4-70EB71666F56}"/>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9C4720E-AE08-408B-B2FC-50F0F72789E6}"/>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C4C240B-605A-44BE-8EFE-2D5771BA12F8}"/>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5F3A3D4D-2F0D-440A-A1BE-26ED8770E578}"/>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E64600E-73E4-4EC3-BF9A-DEC60A3877A5}"/>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E8E5F36-5091-4E1F-8F8F-DC8C9B9C732E}"/>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A317E07-898A-42C1-8E3D-BECA1315F16F}"/>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60C6827-4AF6-4A98-8366-2A195915BB2D}"/>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336A619-CB79-4834-A0F8-7A4370EA46FA}"/>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C84CC3F-E0D4-4C6F-AE58-E14D8DF1EC4B}"/>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41B074F-3E8C-48DF-9644-0ACC8E3EAC7B}"/>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C4B9CE25-6AB1-483F-ACFA-9571483BF514}"/>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49F3E59-9207-456B-A5C7-7036F04929EE}"/>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27307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a:extLst>
              <a:ext uri="{FF2B5EF4-FFF2-40B4-BE49-F238E27FC236}">
                <a16:creationId xmlns:a16="http://schemas.microsoft.com/office/drawing/2014/main" id="{5933CC02-0330-476D-BFA1-4784380E4FD4}"/>
              </a:ext>
            </a:extLst>
          </p:cNvPr>
          <p:cNvSpPr/>
          <p:nvPr/>
        </p:nvSpPr>
        <p:spPr>
          <a:xfrm>
            <a:off x="1524000" y="1555673"/>
            <a:ext cx="5867400" cy="3076694"/>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itle 1"/>
          <p:cNvSpPr>
            <a:spLocks noGrp="1"/>
          </p:cNvSpPr>
          <p:nvPr>
            <p:ph type="title" idx="4294967295"/>
          </p:nvPr>
        </p:nvSpPr>
        <p:spPr>
          <a:xfrm>
            <a:off x="1981200" y="274638"/>
            <a:ext cx="8229600" cy="1143000"/>
          </a:xfrm>
        </p:spPr>
        <p:txBody>
          <a:bodyPr/>
          <a:lstStyle/>
          <a:p>
            <a:r>
              <a:rPr lang="en-SG" b="0" dirty="0">
                <a:solidFill>
                  <a:srgbClr val="C00000"/>
                </a:solidFill>
              </a:rPr>
              <a:t>RPA in Cloud</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8" name="Rectangle 7"/>
          <p:cNvSpPr/>
          <p:nvPr/>
        </p:nvSpPr>
        <p:spPr>
          <a:xfrm>
            <a:off x="1295400" y="1740709"/>
            <a:ext cx="10896600" cy="1754326"/>
          </a:xfrm>
          <a:prstGeom prst="rect">
            <a:avLst/>
          </a:prstGeom>
        </p:spPr>
        <p:txBody>
          <a:bodyPr wrap="square">
            <a:spAutoFit/>
          </a:bodyPr>
          <a:lstStyle/>
          <a:p>
            <a:pPr marL="285750" indent="-285750">
              <a:buFont typeface="Wingdings" panose="05000000000000000000" pitchFamily="2" charset="2"/>
              <a:buChar char="q"/>
            </a:pPr>
            <a:r>
              <a:rPr lang="en-US" dirty="0"/>
              <a:t>RPA in cloud is – SaaS (Software as Service)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Still the data and information has to be processed in the cloud environment which most of the banks are not ready for this.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This is not yet completely matured in Banking </a:t>
            </a:r>
          </a:p>
        </p:txBody>
      </p:sp>
    </p:spTree>
    <p:extLst>
      <p:ext uri="{BB962C8B-B14F-4D97-AF65-F5344CB8AC3E}">
        <p14:creationId xmlns:p14="http://schemas.microsoft.com/office/powerpoint/2010/main" val="363976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rgbClr val="C00000"/>
                </a:solidFill>
                <a:cs typeface="Arial" pitchFamily="34" charset="0"/>
              </a:rPr>
              <a:t>Agenda</a:t>
            </a:r>
            <a:r>
              <a:rPr lang="en-US" altLang="ko-KR" sz="5400" dirty="0">
                <a:solidFill>
                  <a:schemeClr val="tx1">
                    <a:lumMod val="75000"/>
                    <a:lumOff val="25000"/>
                  </a:schemeClr>
                </a:solidFill>
                <a:cs typeface="Arial" pitchFamily="34" charset="0"/>
              </a:rPr>
              <a:t>  </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580496" y="1275181"/>
            <a:ext cx="5465788" cy="1153107"/>
            <a:chOff x="1747840" y="1144127"/>
            <a:chExt cx="5465788" cy="1153107"/>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747840" y="1144127"/>
              <a:ext cx="958096" cy="769441"/>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sp>
        <p:nvSpPr>
          <p:cNvPr id="20" name="TextBox 19">
            <a:extLst>
              <a:ext uri="{FF2B5EF4-FFF2-40B4-BE49-F238E27FC236}">
                <a16:creationId xmlns:a16="http://schemas.microsoft.com/office/drawing/2014/main" id="{3E6D74D0-F347-4E58-A9D8-7E9536FAAEC3}"/>
              </a:ext>
            </a:extLst>
          </p:cNvPr>
          <p:cNvSpPr txBox="1"/>
          <p:nvPr/>
        </p:nvSpPr>
        <p:spPr>
          <a:xfrm>
            <a:off x="1563994" y="2231016"/>
            <a:ext cx="958096" cy="769441"/>
          </a:xfrm>
          <a:prstGeom prst="rect">
            <a:avLst/>
          </a:prstGeom>
          <a:noFill/>
        </p:spPr>
        <p:txBody>
          <a:bodyPr wrap="square" lIns="108000" rIns="108000" rtlCol="0">
            <a:spAutoFit/>
          </a:bodyPr>
          <a:lstStyle/>
          <a:p>
            <a:pPr algn="ctr"/>
            <a:r>
              <a:rPr lang="en-US" altLang="ko-KR" sz="4400" b="1" dirty="0">
                <a:solidFill>
                  <a:srgbClr val="C00000"/>
                </a:solidFill>
                <a:cs typeface="Arial" pitchFamily="34" charset="0"/>
              </a:rPr>
              <a:t>02</a:t>
            </a:r>
            <a:endParaRPr lang="ko-KR" altLang="en-US" sz="4400" b="1" dirty="0">
              <a:solidFill>
                <a:srgbClr val="C00000"/>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586702" y="3015347"/>
            <a:ext cx="958096" cy="769441"/>
          </a:xfrm>
          <a:prstGeom prst="rect">
            <a:avLst/>
          </a:prstGeom>
          <a:noFill/>
        </p:spPr>
        <p:txBody>
          <a:bodyPr wrap="square" lIns="108000" rIns="108000" rtlCol="0">
            <a:spAutoFit/>
          </a:bodyPr>
          <a:lstStyle/>
          <a:p>
            <a:pPr algn="ctr"/>
            <a:r>
              <a:rPr lang="en-US" altLang="ko-KR" sz="4400" b="1" dirty="0">
                <a:solidFill>
                  <a:srgbClr val="92D050"/>
                </a:solidFill>
                <a:cs typeface="Arial" pitchFamily="34" charset="0"/>
              </a:rPr>
              <a:t>03</a:t>
            </a:r>
            <a:endParaRPr lang="ko-KR" altLang="en-US" sz="4400" b="1" dirty="0">
              <a:solidFill>
                <a:srgbClr val="92D050"/>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598968" y="3825795"/>
            <a:ext cx="958096" cy="769441"/>
          </a:xfrm>
          <a:prstGeom prst="rect">
            <a:avLst/>
          </a:prstGeom>
          <a:noFill/>
        </p:spPr>
        <p:txBody>
          <a:bodyPr wrap="square" lIns="108000" rIns="108000" rtlCol="0">
            <a:spAutoFit/>
          </a:bodyPr>
          <a:lstStyle/>
          <a:p>
            <a:pPr algn="ctr"/>
            <a:r>
              <a:rPr lang="en-US" altLang="ko-KR" sz="4400" b="1" dirty="0">
                <a:solidFill>
                  <a:schemeClr val="accent4">
                    <a:lumMod val="75000"/>
                  </a:schemeClr>
                </a:solidFill>
                <a:cs typeface="Arial" pitchFamily="34" charset="0"/>
              </a:rPr>
              <a:t>04</a:t>
            </a:r>
            <a:endParaRPr lang="ko-KR" altLang="en-US" sz="4400" b="1" dirty="0">
              <a:solidFill>
                <a:schemeClr val="accent4">
                  <a:lumMod val="75000"/>
                </a:schemeClr>
              </a:solidFill>
              <a:cs typeface="Arial" pitchFamily="34" charset="0"/>
            </a:endParaRPr>
          </a:p>
        </p:txBody>
      </p:sp>
      <p:sp>
        <p:nvSpPr>
          <p:cNvPr id="176" name="TextBox 175">
            <a:extLst>
              <a:ext uri="{FF2B5EF4-FFF2-40B4-BE49-F238E27FC236}">
                <a16:creationId xmlns:a16="http://schemas.microsoft.com/office/drawing/2014/main" id="{595A5627-5FB7-41C9-82AD-74581CE606D2}"/>
              </a:ext>
            </a:extLst>
          </p:cNvPr>
          <p:cNvSpPr txBox="1"/>
          <p:nvPr/>
        </p:nvSpPr>
        <p:spPr>
          <a:xfrm>
            <a:off x="2514432" y="1442680"/>
            <a:ext cx="5737182" cy="462320"/>
          </a:xfrm>
          <a:prstGeom prst="roundRect">
            <a:avLst>
              <a:gd name="adj" fmla="val 50000"/>
            </a:avLst>
          </a:prstGeom>
          <a:solidFill>
            <a:schemeClr val="accent1"/>
          </a:solidFill>
        </p:spPr>
        <p:txBody>
          <a:bodyPr wrap="square" lIns="274320" rtlCol="0" anchor="ctr">
            <a:spAutoFit/>
          </a:bodyPr>
          <a:lstStyle/>
          <a:p>
            <a:r>
              <a:rPr lang="en-SG" sz="1400" dirty="0">
                <a:solidFill>
                  <a:schemeClr val="bg1"/>
                </a:solidFill>
              </a:rPr>
              <a:t>What is the current state today?</a:t>
            </a:r>
            <a:endParaRPr lang="ko-KR" altLang="en-US" sz="1400" b="1" dirty="0">
              <a:solidFill>
                <a:schemeClr val="bg1"/>
              </a:solidFill>
              <a:cs typeface="Arial" pitchFamily="34" charset="0"/>
            </a:endParaRPr>
          </a:p>
        </p:txBody>
      </p:sp>
      <p:grpSp>
        <p:nvGrpSpPr>
          <p:cNvPr id="177" name="Group 176">
            <a:extLst>
              <a:ext uri="{FF2B5EF4-FFF2-40B4-BE49-F238E27FC236}">
                <a16:creationId xmlns:a16="http://schemas.microsoft.com/office/drawing/2014/main" id="{F70436E2-FD92-4945-B2DE-D6EFB34C920A}"/>
              </a:ext>
            </a:extLst>
          </p:cNvPr>
          <p:cNvGrpSpPr/>
          <p:nvPr/>
        </p:nvGrpSpPr>
        <p:grpSpPr>
          <a:xfrm>
            <a:off x="2109470" y="3197725"/>
            <a:ext cx="6147931" cy="2267361"/>
            <a:chOff x="787499" y="1295783"/>
            <a:chExt cx="3560733" cy="2267361"/>
          </a:xfrm>
        </p:grpSpPr>
        <p:sp>
          <p:nvSpPr>
            <p:cNvPr id="178" name="TextBox 177">
              <a:extLst>
                <a:ext uri="{FF2B5EF4-FFF2-40B4-BE49-F238E27FC236}">
                  <a16:creationId xmlns:a16="http://schemas.microsoft.com/office/drawing/2014/main" id="{1E025D86-EFA2-442A-9CEA-2DFCC4CE0735}"/>
                </a:ext>
              </a:extLst>
            </p:cNvPr>
            <p:cNvSpPr txBox="1"/>
            <p:nvPr/>
          </p:nvSpPr>
          <p:spPr>
            <a:xfrm>
              <a:off x="787499" y="3286145"/>
              <a:ext cx="3201171" cy="276999"/>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79" name="TextBox 178">
              <a:extLst>
                <a:ext uri="{FF2B5EF4-FFF2-40B4-BE49-F238E27FC236}">
                  <a16:creationId xmlns:a16="http://schemas.microsoft.com/office/drawing/2014/main" id="{EBF93ED2-AEC3-4A8C-865D-349BDEFB7C46}"/>
                </a:ext>
              </a:extLst>
            </p:cNvPr>
            <p:cNvSpPr txBox="1"/>
            <p:nvPr/>
          </p:nvSpPr>
          <p:spPr>
            <a:xfrm>
              <a:off x="1025395" y="1295783"/>
              <a:ext cx="3322837" cy="432792"/>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itchFamily="34" charset="0"/>
                </a:rPr>
                <a:t>RPA Statistics and some  success stories</a:t>
              </a:r>
              <a:endParaRPr lang="ko-KR" altLang="en-US" sz="1400" b="1" dirty="0">
                <a:solidFill>
                  <a:schemeClr val="bg1"/>
                </a:solidFill>
                <a:cs typeface="Arial" pitchFamily="34" charset="0"/>
              </a:endParaRPr>
            </a:p>
          </p:txBody>
        </p:sp>
      </p:grpSp>
      <p:sp>
        <p:nvSpPr>
          <p:cNvPr id="180" name="TextBox 179">
            <a:extLst>
              <a:ext uri="{FF2B5EF4-FFF2-40B4-BE49-F238E27FC236}">
                <a16:creationId xmlns:a16="http://schemas.microsoft.com/office/drawing/2014/main" id="{77A3C0AD-A173-466E-9A7F-90E43051C494}"/>
              </a:ext>
            </a:extLst>
          </p:cNvPr>
          <p:cNvSpPr txBox="1"/>
          <p:nvPr/>
        </p:nvSpPr>
        <p:spPr>
          <a:xfrm>
            <a:off x="2538592" y="4034584"/>
            <a:ext cx="5737181" cy="432792"/>
          </a:xfrm>
          <a:prstGeom prst="roundRect">
            <a:avLst>
              <a:gd name="adj" fmla="val 50000"/>
            </a:avLst>
          </a:prstGeom>
          <a:solidFill>
            <a:schemeClr val="accent4"/>
          </a:solidFill>
        </p:spPr>
        <p:txBody>
          <a:bodyPr wrap="square" lIns="274320" rtlCol="0" anchor="ctr">
            <a:spAutoFit/>
          </a:bodyPr>
          <a:lstStyle/>
          <a:p>
            <a:r>
              <a:rPr lang="en-US" sz="1400" dirty="0">
                <a:solidFill>
                  <a:schemeClr val="bg1"/>
                </a:solidFill>
              </a:rPr>
              <a:t>Assessing the scope</a:t>
            </a:r>
            <a:endParaRPr lang="ko-KR" altLang="en-US" sz="1400" b="1" dirty="0">
              <a:solidFill>
                <a:schemeClr val="bg1"/>
              </a:solidFill>
              <a:cs typeface="Arial" pitchFamily="34" charset="0"/>
            </a:endParaRPr>
          </a:p>
        </p:txBody>
      </p:sp>
      <p:sp>
        <p:nvSpPr>
          <p:cNvPr id="181" name="TextBox 180">
            <a:extLst>
              <a:ext uri="{FF2B5EF4-FFF2-40B4-BE49-F238E27FC236}">
                <a16:creationId xmlns:a16="http://schemas.microsoft.com/office/drawing/2014/main" id="{5F174C67-0170-4212-988E-CB9C5C9FCA71}"/>
              </a:ext>
            </a:extLst>
          </p:cNvPr>
          <p:cNvSpPr txBox="1"/>
          <p:nvPr/>
        </p:nvSpPr>
        <p:spPr>
          <a:xfrm>
            <a:off x="2524391" y="2340324"/>
            <a:ext cx="5737181" cy="432792"/>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itchFamily="34" charset="0"/>
              </a:rPr>
              <a:t>Why Automation?</a:t>
            </a:r>
            <a:endParaRPr lang="ko-KR" altLang="en-US" sz="1400" b="1" dirty="0">
              <a:solidFill>
                <a:schemeClr val="bg1"/>
              </a:solidFill>
              <a:cs typeface="Arial" pitchFamily="34" charset="0"/>
            </a:endParaRPr>
          </a:p>
        </p:txBody>
      </p:sp>
      <p:sp>
        <p:nvSpPr>
          <p:cNvPr id="182" name="TextBox 181">
            <a:extLst>
              <a:ext uri="{FF2B5EF4-FFF2-40B4-BE49-F238E27FC236}">
                <a16:creationId xmlns:a16="http://schemas.microsoft.com/office/drawing/2014/main" id="{E56AC258-585C-4EF1-BA12-5113C32AD2AF}"/>
              </a:ext>
            </a:extLst>
          </p:cNvPr>
          <p:cNvSpPr txBox="1"/>
          <p:nvPr/>
        </p:nvSpPr>
        <p:spPr>
          <a:xfrm>
            <a:off x="2514433" y="4815717"/>
            <a:ext cx="5737181" cy="432792"/>
          </a:xfrm>
          <a:prstGeom prst="roundRect">
            <a:avLst>
              <a:gd name="adj" fmla="val 50000"/>
            </a:avLst>
          </a:prstGeom>
          <a:solidFill>
            <a:schemeClr val="accent6">
              <a:lumMod val="75000"/>
            </a:schemeClr>
          </a:solidFill>
        </p:spPr>
        <p:txBody>
          <a:bodyPr wrap="square" lIns="274320" rtlCol="0" anchor="ctr">
            <a:spAutoFit/>
          </a:bodyPr>
          <a:lstStyle/>
          <a:p>
            <a:r>
              <a:rPr lang="en-US" altLang="ko-KR" sz="1400" b="1" dirty="0">
                <a:solidFill>
                  <a:schemeClr val="bg1"/>
                </a:solidFill>
                <a:cs typeface="Arial" pitchFamily="34" charset="0"/>
              </a:rPr>
              <a:t>Challenges</a:t>
            </a:r>
            <a:endParaRPr lang="ko-KR" altLang="en-US" sz="1400" b="1" dirty="0">
              <a:solidFill>
                <a:schemeClr val="bg1"/>
              </a:solidFill>
              <a:cs typeface="Arial" pitchFamily="34" charset="0"/>
            </a:endParaRPr>
          </a:p>
        </p:txBody>
      </p:sp>
      <p:sp>
        <p:nvSpPr>
          <p:cNvPr id="183" name="TextBox 182">
            <a:extLst>
              <a:ext uri="{FF2B5EF4-FFF2-40B4-BE49-F238E27FC236}">
                <a16:creationId xmlns:a16="http://schemas.microsoft.com/office/drawing/2014/main" id="{FD4B08D6-A405-4E4C-B72A-256B363F2830}"/>
              </a:ext>
            </a:extLst>
          </p:cNvPr>
          <p:cNvSpPr txBox="1"/>
          <p:nvPr/>
        </p:nvSpPr>
        <p:spPr>
          <a:xfrm>
            <a:off x="1633610" y="4653562"/>
            <a:ext cx="958096" cy="769441"/>
          </a:xfrm>
          <a:prstGeom prst="rect">
            <a:avLst/>
          </a:prstGeom>
          <a:noFill/>
        </p:spPr>
        <p:txBody>
          <a:bodyPr wrap="square" lIns="108000" rIns="108000" rtlCol="0">
            <a:spAutoFit/>
          </a:bodyPr>
          <a:lstStyle/>
          <a:p>
            <a:pPr algn="ctr"/>
            <a:r>
              <a:rPr lang="en-US" altLang="ko-KR" sz="4400" b="1" dirty="0">
                <a:solidFill>
                  <a:schemeClr val="accent6">
                    <a:lumMod val="75000"/>
                  </a:schemeClr>
                </a:solidFill>
                <a:cs typeface="Arial" pitchFamily="34" charset="0"/>
              </a:rPr>
              <a:t>05</a:t>
            </a:r>
            <a:endParaRPr lang="ko-KR" altLang="en-US" sz="4400" b="1" dirty="0">
              <a:solidFill>
                <a:schemeClr val="accent6">
                  <a:lumMod val="75000"/>
                </a:schemeClr>
              </a:solidFill>
              <a:cs typeface="Arial" pitchFamily="34" charset="0"/>
            </a:endParaRPr>
          </a:p>
        </p:txBody>
      </p:sp>
      <p:grpSp>
        <p:nvGrpSpPr>
          <p:cNvPr id="184" name="Group 183">
            <a:extLst>
              <a:ext uri="{FF2B5EF4-FFF2-40B4-BE49-F238E27FC236}">
                <a16:creationId xmlns:a16="http://schemas.microsoft.com/office/drawing/2014/main" id="{6BE909AC-2935-4B6B-9D55-0A67468D270C}"/>
              </a:ext>
            </a:extLst>
          </p:cNvPr>
          <p:cNvGrpSpPr/>
          <p:nvPr/>
        </p:nvGrpSpPr>
        <p:grpSpPr>
          <a:xfrm>
            <a:off x="8839200" y="1503668"/>
            <a:ext cx="3048000" cy="4211332"/>
            <a:chOff x="5369718" y="2683668"/>
            <a:chExt cx="1452563" cy="1483043"/>
          </a:xfrm>
        </p:grpSpPr>
        <p:sp>
          <p:nvSpPr>
            <p:cNvPr id="185" name="Freeform: Shape 184">
              <a:extLst>
                <a:ext uri="{FF2B5EF4-FFF2-40B4-BE49-F238E27FC236}">
                  <a16:creationId xmlns:a16="http://schemas.microsoft.com/office/drawing/2014/main" id="{582ECC44-D06D-4BF2-9BD6-A92039BCF969}"/>
                </a:ext>
              </a:extLst>
            </p:cNvPr>
            <p:cNvSpPr/>
            <p:nvPr/>
          </p:nvSpPr>
          <p:spPr>
            <a:xfrm>
              <a:off x="5420716" y="3610451"/>
              <a:ext cx="333375" cy="285750"/>
            </a:xfrm>
            <a:custGeom>
              <a:avLst/>
              <a:gdLst>
                <a:gd name="connsiteX0" fmla="*/ 299046 w 333375"/>
                <a:gd name="connsiteY0" fmla="*/ 7144 h 285750"/>
                <a:gd name="connsiteX1" fmla="*/ 42823 w 333375"/>
                <a:gd name="connsiteY1" fmla="*/ 103346 h 285750"/>
                <a:gd name="connsiteX2" fmla="*/ 12343 w 333375"/>
                <a:gd name="connsiteY2" fmla="*/ 273844 h 285750"/>
                <a:gd name="connsiteX3" fmla="*/ 80923 w 333375"/>
                <a:gd name="connsiteY3" fmla="*/ 270034 h 285750"/>
                <a:gd name="connsiteX4" fmla="*/ 80923 w 333375"/>
                <a:gd name="connsiteY4" fmla="*/ 279559 h 285750"/>
                <a:gd name="connsiteX5" fmla="*/ 97116 w 333375"/>
                <a:gd name="connsiteY5" fmla="*/ 147161 h 285750"/>
                <a:gd name="connsiteX6" fmla="*/ 298093 w 333375"/>
                <a:gd name="connsiteY6" fmla="*/ 77629 h 285750"/>
                <a:gd name="connsiteX7" fmla="*/ 333336 w 333375"/>
                <a:gd name="connsiteY7" fmla="*/ 42386 h 285750"/>
                <a:gd name="connsiteX8" fmla="*/ 299046 w 333375"/>
                <a:gd name="connsiteY8" fmla="*/ 7144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285750">
                  <a:moveTo>
                    <a:pt x="299046" y="7144"/>
                  </a:moveTo>
                  <a:cubicBezTo>
                    <a:pt x="162838" y="7144"/>
                    <a:pt x="96163" y="39529"/>
                    <a:pt x="42823" y="103346"/>
                  </a:cubicBezTo>
                  <a:cubicBezTo>
                    <a:pt x="-11469" y="169069"/>
                    <a:pt x="12343" y="270986"/>
                    <a:pt x="12343" y="273844"/>
                  </a:cubicBezTo>
                  <a:lnTo>
                    <a:pt x="80923" y="270034"/>
                  </a:lnTo>
                  <a:lnTo>
                    <a:pt x="80923" y="279559"/>
                  </a:lnTo>
                  <a:cubicBezTo>
                    <a:pt x="80923" y="277654"/>
                    <a:pt x="63778" y="186214"/>
                    <a:pt x="97116" y="147161"/>
                  </a:cubicBezTo>
                  <a:cubicBezTo>
                    <a:pt x="135216" y="101441"/>
                    <a:pt x="186651" y="77629"/>
                    <a:pt x="298093" y="77629"/>
                  </a:cubicBezTo>
                  <a:cubicBezTo>
                    <a:pt x="317143" y="77629"/>
                    <a:pt x="333336" y="62389"/>
                    <a:pt x="333336" y="42386"/>
                  </a:cubicBezTo>
                  <a:cubicBezTo>
                    <a:pt x="334288" y="22384"/>
                    <a:pt x="318096" y="7144"/>
                    <a:pt x="299046" y="7144"/>
                  </a:cubicBezTo>
                  <a:close/>
                </a:path>
              </a:pathLst>
            </a:custGeom>
            <a:solidFill>
              <a:schemeClr val="accent5"/>
            </a:solid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E8582273-D472-41F6-AA9B-05AD72EA4E84}"/>
                </a:ext>
              </a:extLst>
            </p:cNvPr>
            <p:cNvSpPr/>
            <p:nvPr/>
          </p:nvSpPr>
          <p:spPr>
            <a:xfrm>
              <a:off x="5426868" y="3847623"/>
              <a:ext cx="85725" cy="76200"/>
            </a:xfrm>
            <a:custGeom>
              <a:avLst/>
              <a:gdLst>
                <a:gd name="connsiteX0" fmla="*/ 82391 w 85725"/>
                <a:gd name="connsiteY0" fmla="*/ 60484 h 76200"/>
                <a:gd name="connsiteX1" fmla="*/ 51911 w 85725"/>
                <a:gd name="connsiteY1" fmla="*/ 74771 h 76200"/>
                <a:gd name="connsiteX2" fmla="*/ 37624 w 85725"/>
                <a:gd name="connsiteY2" fmla="*/ 74771 h 76200"/>
                <a:gd name="connsiteX3" fmla="*/ 7144 w 85725"/>
                <a:gd name="connsiteY3" fmla="*/ 60484 h 76200"/>
                <a:gd name="connsiteX4" fmla="*/ 7144 w 85725"/>
                <a:gd name="connsiteY4" fmla="*/ 21431 h 76200"/>
                <a:gd name="connsiteX5" fmla="*/ 37624 w 85725"/>
                <a:gd name="connsiteY5" fmla="*/ 7144 h 76200"/>
                <a:gd name="connsiteX6" fmla="*/ 51911 w 85725"/>
                <a:gd name="connsiteY6" fmla="*/ 7144 h 76200"/>
                <a:gd name="connsiteX7" fmla="*/ 82391 w 85725"/>
                <a:gd name="connsiteY7" fmla="*/ 21431 h 76200"/>
                <a:gd name="connsiteX8" fmla="*/ 82391 w 85725"/>
                <a:gd name="connsiteY8" fmla="*/ 604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82391" y="60484"/>
                  </a:moveTo>
                  <a:cubicBezTo>
                    <a:pt x="82391" y="68104"/>
                    <a:pt x="69056" y="74771"/>
                    <a:pt x="51911" y="74771"/>
                  </a:cubicBezTo>
                  <a:lnTo>
                    <a:pt x="37624" y="74771"/>
                  </a:lnTo>
                  <a:cubicBezTo>
                    <a:pt x="21431" y="74771"/>
                    <a:pt x="7144" y="68104"/>
                    <a:pt x="7144" y="60484"/>
                  </a:cubicBezTo>
                  <a:lnTo>
                    <a:pt x="7144" y="21431"/>
                  </a:lnTo>
                  <a:cubicBezTo>
                    <a:pt x="7144" y="13811"/>
                    <a:pt x="20479" y="7144"/>
                    <a:pt x="37624" y="7144"/>
                  </a:cubicBezTo>
                  <a:lnTo>
                    <a:pt x="51911" y="7144"/>
                  </a:lnTo>
                  <a:cubicBezTo>
                    <a:pt x="68104" y="7144"/>
                    <a:pt x="82391" y="13811"/>
                    <a:pt x="82391" y="21431"/>
                  </a:cubicBezTo>
                  <a:lnTo>
                    <a:pt x="82391" y="60484"/>
                  </a:lnTo>
                  <a:close/>
                </a:path>
              </a:pathLst>
            </a:custGeom>
            <a:solidFill>
              <a:schemeClr val="accent1"/>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2984DEF-DB47-4F97-A619-A0915482C61A}"/>
                </a:ext>
              </a:extLst>
            </p:cNvPr>
            <p:cNvSpPr/>
            <p:nvPr/>
          </p:nvSpPr>
          <p:spPr>
            <a:xfrm>
              <a:off x="5369718" y="3911100"/>
              <a:ext cx="209550" cy="171450"/>
            </a:xfrm>
            <a:custGeom>
              <a:avLst/>
              <a:gdLst>
                <a:gd name="connsiteX0" fmla="*/ 203359 w 209550"/>
                <a:gd name="connsiteY0" fmla="*/ 134167 h 171450"/>
                <a:gd name="connsiteX1" fmla="*/ 203359 w 209550"/>
                <a:gd name="connsiteY1" fmla="*/ 105592 h 171450"/>
                <a:gd name="connsiteX2" fmla="*/ 95726 w 209550"/>
                <a:gd name="connsiteY2" fmla="*/ 7485 h 171450"/>
                <a:gd name="connsiteX3" fmla="*/ 7144 w 209550"/>
                <a:gd name="connsiteY3" fmla="*/ 108450 h 171450"/>
                <a:gd name="connsiteX4" fmla="*/ 7144 w 209550"/>
                <a:gd name="connsiteY4" fmla="*/ 132263 h 171450"/>
                <a:gd name="connsiteX5" fmla="*/ 39529 w 209550"/>
                <a:gd name="connsiteY5" fmla="*/ 167505 h 171450"/>
                <a:gd name="connsiteX6" fmla="*/ 74771 w 209550"/>
                <a:gd name="connsiteY6" fmla="*/ 134167 h 171450"/>
                <a:gd name="connsiteX7" fmla="*/ 74771 w 209550"/>
                <a:gd name="connsiteY7" fmla="*/ 106545 h 171450"/>
                <a:gd name="connsiteX8" fmla="*/ 99536 w 209550"/>
                <a:gd name="connsiteY8" fmla="*/ 75112 h 171450"/>
                <a:gd name="connsiteX9" fmla="*/ 135731 w 209550"/>
                <a:gd name="connsiteY9" fmla="*/ 104640 h 171450"/>
                <a:gd name="connsiteX10" fmla="*/ 135731 w 209550"/>
                <a:gd name="connsiteY10" fmla="*/ 131310 h 171450"/>
                <a:gd name="connsiteX11" fmla="*/ 163354 w 209550"/>
                <a:gd name="connsiteY11" fmla="*/ 166553 h 171450"/>
                <a:gd name="connsiteX12" fmla="*/ 203359 w 209550"/>
                <a:gd name="connsiteY12" fmla="*/ 134167 h 171450"/>
                <a:gd name="connsiteX13" fmla="*/ 123349 w 209550"/>
                <a:gd name="connsiteY13" fmla="*/ 39870 h 171450"/>
                <a:gd name="connsiteX14" fmla="*/ 103346 w 209550"/>
                <a:gd name="connsiteY14" fmla="*/ 59872 h 171450"/>
                <a:gd name="connsiteX15" fmla="*/ 83344 w 209550"/>
                <a:gd name="connsiteY15" fmla="*/ 39870 h 171450"/>
                <a:gd name="connsiteX16" fmla="*/ 103346 w 209550"/>
                <a:gd name="connsiteY16" fmla="*/ 19867 h 171450"/>
                <a:gd name="connsiteX17" fmla="*/ 123349 w 209550"/>
                <a:gd name="connsiteY17" fmla="*/ 3987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203359" y="134167"/>
                  </a:moveTo>
                  <a:lnTo>
                    <a:pt x="203359" y="105592"/>
                  </a:lnTo>
                  <a:cubicBezTo>
                    <a:pt x="203359" y="48442"/>
                    <a:pt x="153829" y="2722"/>
                    <a:pt x="95726" y="7485"/>
                  </a:cubicBezTo>
                  <a:cubicBezTo>
                    <a:pt x="45244" y="12247"/>
                    <a:pt x="7144" y="57015"/>
                    <a:pt x="7144" y="108450"/>
                  </a:cubicBezTo>
                  <a:lnTo>
                    <a:pt x="7144" y="132263"/>
                  </a:lnTo>
                  <a:cubicBezTo>
                    <a:pt x="7144" y="150360"/>
                    <a:pt x="20479" y="166553"/>
                    <a:pt x="39529" y="167505"/>
                  </a:cubicBezTo>
                  <a:cubicBezTo>
                    <a:pt x="58579" y="168458"/>
                    <a:pt x="74771" y="153217"/>
                    <a:pt x="74771" y="134167"/>
                  </a:cubicBezTo>
                  <a:lnTo>
                    <a:pt x="74771" y="106545"/>
                  </a:lnTo>
                  <a:cubicBezTo>
                    <a:pt x="74771" y="91305"/>
                    <a:pt x="84296" y="77970"/>
                    <a:pt x="99536" y="75112"/>
                  </a:cubicBezTo>
                  <a:cubicBezTo>
                    <a:pt x="118586" y="71303"/>
                    <a:pt x="135731" y="86542"/>
                    <a:pt x="135731" y="104640"/>
                  </a:cubicBezTo>
                  <a:lnTo>
                    <a:pt x="135731" y="131310"/>
                  </a:lnTo>
                  <a:cubicBezTo>
                    <a:pt x="135731" y="148455"/>
                    <a:pt x="147161" y="163695"/>
                    <a:pt x="163354" y="166553"/>
                  </a:cubicBezTo>
                  <a:cubicBezTo>
                    <a:pt x="185261" y="171315"/>
                    <a:pt x="203359" y="155122"/>
                    <a:pt x="203359" y="134167"/>
                  </a:cubicBezTo>
                  <a:close/>
                  <a:moveTo>
                    <a:pt x="123349" y="39870"/>
                  </a:moveTo>
                  <a:cubicBezTo>
                    <a:pt x="123349" y="51300"/>
                    <a:pt x="113824" y="59872"/>
                    <a:pt x="103346" y="59872"/>
                  </a:cubicBezTo>
                  <a:cubicBezTo>
                    <a:pt x="92869" y="59872"/>
                    <a:pt x="83344" y="50347"/>
                    <a:pt x="83344" y="39870"/>
                  </a:cubicBezTo>
                  <a:cubicBezTo>
                    <a:pt x="83344" y="28440"/>
                    <a:pt x="92869" y="19867"/>
                    <a:pt x="103346" y="19867"/>
                  </a:cubicBezTo>
                  <a:cubicBezTo>
                    <a:pt x="113824" y="19867"/>
                    <a:pt x="123349" y="28440"/>
                    <a:pt x="123349" y="39870"/>
                  </a:cubicBezTo>
                  <a:close/>
                </a:path>
              </a:pathLst>
            </a:custGeom>
            <a:solidFill>
              <a:schemeClr val="accent5"/>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0CB4D0B-EE1D-4744-8B5F-53AAA4B3A429}"/>
                </a:ext>
              </a:extLst>
            </p:cNvPr>
            <p:cNvSpPr/>
            <p:nvPr/>
          </p:nvSpPr>
          <p:spPr>
            <a:xfrm>
              <a:off x="6389803" y="3429476"/>
              <a:ext cx="371475" cy="247650"/>
            </a:xfrm>
            <a:custGeom>
              <a:avLst/>
              <a:gdLst>
                <a:gd name="connsiteX0" fmla="*/ 41476 w 371475"/>
                <a:gd name="connsiteY0" fmla="*/ 245269 h 247650"/>
                <a:gd name="connsiteX1" fmla="*/ 326274 w 371475"/>
                <a:gd name="connsiteY1" fmla="*/ 149066 h 247650"/>
                <a:gd name="connsiteX2" fmla="*/ 366279 w 371475"/>
                <a:gd name="connsiteY2" fmla="*/ 7144 h 247650"/>
                <a:gd name="connsiteX3" fmla="*/ 297699 w 371475"/>
                <a:gd name="connsiteY3" fmla="*/ 20479 h 247650"/>
                <a:gd name="connsiteX4" fmla="*/ 297699 w 371475"/>
                <a:gd name="connsiteY4" fmla="*/ 20479 h 247650"/>
                <a:gd name="connsiteX5" fmla="*/ 271981 w 371475"/>
                <a:gd name="connsiteY5" fmla="*/ 105251 h 247650"/>
                <a:gd name="connsiteX6" fmla="*/ 42429 w 371475"/>
                <a:gd name="connsiteY6" fmla="*/ 174784 h 247650"/>
                <a:gd name="connsiteX7" fmla="*/ 7186 w 371475"/>
                <a:gd name="connsiteY7" fmla="*/ 210026 h 247650"/>
                <a:gd name="connsiteX8" fmla="*/ 41476 w 371475"/>
                <a:gd name="connsiteY8" fmla="*/ 24526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247650">
                  <a:moveTo>
                    <a:pt x="41476" y="245269"/>
                  </a:moveTo>
                  <a:cubicBezTo>
                    <a:pt x="177684" y="245269"/>
                    <a:pt x="272934" y="212884"/>
                    <a:pt x="326274" y="149066"/>
                  </a:cubicBezTo>
                  <a:cubicBezTo>
                    <a:pt x="380566" y="83344"/>
                    <a:pt x="366279" y="10001"/>
                    <a:pt x="366279" y="7144"/>
                  </a:cubicBezTo>
                  <a:lnTo>
                    <a:pt x="297699" y="20479"/>
                  </a:lnTo>
                  <a:lnTo>
                    <a:pt x="297699" y="20479"/>
                  </a:lnTo>
                  <a:cubicBezTo>
                    <a:pt x="297699" y="22384"/>
                    <a:pt x="305319" y="66199"/>
                    <a:pt x="271981" y="105251"/>
                  </a:cubicBezTo>
                  <a:cubicBezTo>
                    <a:pt x="233881" y="150971"/>
                    <a:pt x="153871" y="174784"/>
                    <a:pt x="42429" y="174784"/>
                  </a:cubicBezTo>
                  <a:cubicBezTo>
                    <a:pt x="23379" y="174784"/>
                    <a:pt x="7186" y="190024"/>
                    <a:pt x="7186" y="210026"/>
                  </a:cubicBezTo>
                  <a:cubicBezTo>
                    <a:pt x="6234" y="229076"/>
                    <a:pt x="21474" y="245269"/>
                    <a:pt x="41476" y="245269"/>
                  </a:cubicBezTo>
                  <a:close/>
                </a:path>
              </a:pathLst>
            </a:custGeom>
            <a:solidFill>
              <a:schemeClr val="accent5"/>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44A3DB4-6D66-45D2-9343-8886E608DAA2}"/>
                </a:ext>
              </a:extLst>
            </p:cNvPr>
            <p:cNvSpPr/>
            <p:nvPr/>
          </p:nvSpPr>
          <p:spPr>
            <a:xfrm>
              <a:off x="6677501" y="3390423"/>
              <a:ext cx="85725" cy="76200"/>
            </a:xfrm>
            <a:custGeom>
              <a:avLst/>
              <a:gdLst>
                <a:gd name="connsiteX0" fmla="*/ 7144 w 85725"/>
                <a:gd name="connsiteY0" fmla="*/ 21431 h 76200"/>
                <a:gd name="connsiteX1" fmla="*/ 37624 w 85725"/>
                <a:gd name="connsiteY1" fmla="*/ 7144 h 76200"/>
                <a:gd name="connsiteX2" fmla="*/ 51911 w 85725"/>
                <a:gd name="connsiteY2" fmla="*/ 7144 h 76200"/>
                <a:gd name="connsiteX3" fmla="*/ 82391 w 85725"/>
                <a:gd name="connsiteY3" fmla="*/ 21431 h 76200"/>
                <a:gd name="connsiteX4" fmla="*/ 82391 w 85725"/>
                <a:gd name="connsiteY4" fmla="*/ 60484 h 76200"/>
                <a:gd name="connsiteX5" fmla="*/ 51911 w 85725"/>
                <a:gd name="connsiteY5" fmla="*/ 74771 h 76200"/>
                <a:gd name="connsiteX6" fmla="*/ 37624 w 85725"/>
                <a:gd name="connsiteY6" fmla="*/ 74771 h 76200"/>
                <a:gd name="connsiteX7" fmla="*/ 7144 w 85725"/>
                <a:gd name="connsiteY7" fmla="*/ 60484 h 76200"/>
                <a:gd name="connsiteX8" fmla="*/ 7144 w 85725"/>
                <a:gd name="connsiteY8" fmla="*/ 2143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 h="76200">
                  <a:moveTo>
                    <a:pt x="7144" y="21431"/>
                  </a:moveTo>
                  <a:cubicBezTo>
                    <a:pt x="7144" y="13811"/>
                    <a:pt x="20479" y="7144"/>
                    <a:pt x="37624" y="7144"/>
                  </a:cubicBezTo>
                  <a:lnTo>
                    <a:pt x="51911" y="7144"/>
                  </a:lnTo>
                  <a:cubicBezTo>
                    <a:pt x="68104" y="7144"/>
                    <a:pt x="82391" y="13811"/>
                    <a:pt x="82391" y="21431"/>
                  </a:cubicBezTo>
                  <a:lnTo>
                    <a:pt x="82391" y="60484"/>
                  </a:lnTo>
                  <a:cubicBezTo>
                    <a:pt x="82391" y="68104"/>
                    <a:pt x="69056" y="74771"/>
                    <a:pt x="51911" y="74771"/>
                  </a:cubicBezTo>
                  <a:lnTo>
                    <a:pt x="37624" y="74771"/>
                  </a:lnTo>
                  <a:cubicBezTo>
                    <a:pt x="21431" y="74771"/>
                    <a:pt x="7144" y="68104"/>
                    <a:pt x="7144" y="60484"/>
                  </a:cubicBezTo>
                  <a:lnTo>
                    <a:pt x="7144" y="21431"/>
                  </a:lnTo>
                  <a:close/>
                </a:path>
              </a:pathLst>
            </a:custGeom>
            <a:solidFill>
              <a:schemeClr val="accent1"/>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129E62C-04A8-414F-978E-316E75A28F5B}"/>
                </a:ext>
              </a:extLst>
            </p:cNvPr>
            <p:cNvSpPr/>
            <p:nvPr/>
          </p:nvSpPr>
          <p:spPr>
            <a:xfrm>
              <a:off x="6612731" y="3234171"/>
              <a:ext cx="209550" cy="171450"/>
            </a:xfrm>
            <a:custGeom>
              <a:avLst/>
              <a:gdLst>
                <a:gd name="connsiteX0" fmla="*/ 7144 w 209550"/>
                <a:gd name="connsiteY0" fmla="*/ 40524 h 171450"/>
                <a:gd name="connsiteX1" fmla="*/ 7144 w 209550"/>
                <a:gd name="connsiteY1" fmla="*/ 69099 h 171450"/>
                <a:gd name="connsiteX2" fmla="*/ 114776 w 209550"/>
                <a:gd name="connsiteY2" fmla="*/ 167206 h 171450"/>
                <a:gd name="connsiteX3" fmla="*/ 203359 w 209550"/>
                <a:gd name="connsiteY3" fmla="*/ 66241 h 171450"/>
                <a:gd name="connsiteX4" fmla="*/ 203359 w 209550"/>
                <a:gd name="connsiteY4" fmla="*/ 42429 h 171450"/>
                <a:gd name="connsiteX5" fmla="*/ 170974 w 209550"/>
                <a:gd name="connsiteY5" fmla="*/ 7186 h 171450"/>
                <a:gd name="connsiteX6" fmla="*/ 135731 w 209550"/>
                <a:gd name="connsiteY6" fmla="*/ 40524 h 171450"/>
                <a:gd name="connsiteX7" fmla="*/ 135731 w 209550"/>
                <a:gd name="connsiteY7" fmla="*/ 68146 h 171450"/>
                <a:gd name="connsiteX8" fmla="*/ 110966 w 209550"/>
                <a:gd name="connsiteY8" fmla="*/ 99579 h 171450"/>
                <a:gd name="connsiteX9" fmla="*/ 74771 w 209550"/>
                <a:gd name="connsiteY9" fmla="*/ 70051 h 171450"/>
                <a:gd name="connsiteX10" fmla="*/ 74771 w 209550"/>
                <a:gd name="connsiteY10" fmla="*/ 43381 h 171450"/>
                <a:gd name="connsiteX11" fmla="*/ 47149 w 209550"/>
                <a:gd name="connsiteY11" fmla="*/ 8139 h 171450"/>
                <a:gd name="connsiteX12" fmla="*/ 7144 w 209550"/>
                <a:gd name="connsiteY12" fmla="*/ 40524 h 171450"/>
                <a:gd name="connsiteX13" fmla="*/ 87154 w 209550"/>
                <a:gd name="connsiteY13" fmla="*/ 134821 h 171450"/>
                <a:gd name="connsiteX14" fmla="*/ 107156 w 209550"/>
                <a:gd name="connsiteY14" fmla="*/ 114819 h 171450"/>
                <a:gd name="connsiteX15" fmla="*/ 127159 w 209550"/>
                <a:gd name="connsiteY15" fmla="*/ 134821 h 171450"/>
                <a:gd name="connsiteX16" fmla="*/ 107156 w 209550"/>
                <a:gd name="connsiteY16" fmla="*/ 154824 h 171450"/>
                <a:gd name="connsiteX17" fmla="*/ 87154 w 209550"/>
                <a:gd name="connsiteY17" fmla="*/ 13482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7144" y="40524"/>
                  </a:moveTo>
                  <a:lnTo>
                    <a:pt x="7144" y="69099"/>
                  </a:lnTo>
                  <a:cubicBezTo>
                    <a:pt x="7144" y="126249"/>
                    <a:pt x="56674" y="171969"/>
                    <a:pt x="114776" y="167206"/>
                  </a:cubicBezTo>
                  <a:cubicBezTo>
                    <a:pt x="165259" y="162444"/>
                    <a:pt x="203359" y="117676"/>
                    <a:pt x="203359" y="66241"/>
                  </a:cubicBezTo>
                  <a:lnTo>
                    <a:pt x="203359" y="42429"/>
                  </a:lnTo>
                  <a:cubicBezTo>
                    <a:pt x="203359" y="24331"/>
                    <a:pt x="190024" y="8139"/>
                    <a:pt x="170974" y="7186"/>
                  </a:cubicBezTo>
                  <a:cubicBezTo>
                    <a:pt x="151924" y="6234"/>
                    <a:pt x="135731" y="21474"/>
                    <a:pt x="135731" y="40524"/>
                  </a:cubicBezTo>
                  <a:lnTo>
                    <a:pt x="135731" y="68146"/>
                  </a:lnTo>
                  <a:cubicBezTo>
                    <a:pt x="135731" y="83386"/>
                    <a:pt x="126206" y="96721"/>
                    <a:pt x="110966" y="99579"/>
                  </a:cubicBezTo>
                  <a:cubicBezTo>
                    <a:pt x="91916" y="103389"/>
                    <a:pt x="74771" y="88149"/>
                    <a:pt x="74771" y="70051"/>
                  </a:cubicBezTo>
                  <a:lnTo>
                    <a:pt x="74771" y="43381"/>
                  </a:lnTo>
                  <a:cubicBezTo>
                    <a:pt x="74771" y="26236"/>
                    <a:pt x="63341" y="10996"/>
                    <a:pt x="47149" y="8139"/>
                  </a:cubicBezTo>
                  <a:cubicBezTo>
                    <a:pt x="26194" y="3376"/>
                    <a:pt x="7144" y="19569"/>
                    <a:pt x="7144" y="40524"/>
                  </a:cubicBezTo>
                  <a:close/>
                  <a:moveTo>
                    <a:pt x="87154" y="134821"/>
                  </a:moveTo>
                  <a:cubicBezTo>
                    <a:pt x="87154" y="123391"/>
                    <a:pt x="96679" y="114819"/>
                    <a:pt x="107156" y="114819"/>
                  </a:cubicBezTo>
                  <a:cubicBezTo>
                    <a:pt x="117634" y="114819"/>
                    <a:pt x="127159" y="124344"/>
                    <a:pt x="127159" y="134821"/>
                  </a:cubicBezTo>
                  <a:cubicBezTo>
                    <a:pt x="127159" y="146251"/>
                    <a:pt x="117634" y="154824"/>
                    <a:pt x="107156" y="154824"/>
                  </a:cubicBezTo>
                  <a:cubicBezTo>
                    <a:pt x="96679" y="154824"/>
                    <a:pt x="87154" y="146251"/>
                    <a:pt x="87154" y="134821"/>
                  </a:cubicBezTo>
                  <a:close/>
                </a:path>
              </a:pathLst>
            </a:custGeom>
            <a:solidFill>
              <a:schemeClr val="accent5"/>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C0F7A7F-C8DF-4759-85D8-B034CC7F883A}"/>
                </a:ext>
              </a:extLst>
            </p:cNvPr>
            <p:cNvSpPr/>
            <p:nvPr/>
          </p:nvSpPr>
          <p:spPr>
            <a:xfrm>
              <a:off x="6213633" y="3518058"/>
              <a:ext cx="228600" cy="228600"/>
            </a:xfrm>
            <a:custGeom>
              <a:avLst/>
              <a:gdLst>
                <a:gd name="connsiteX0" fmla="*/ 7144 w 228600"/>
                <a:gd name="connsiteY0" fmla="*/ 114776 h 228600"/>
                <a:gd name="connsiteX1" fmla="*/ 114776 w 228600"/>
                <a:gd name="connsiteY1" fmla="*/ 222409 h 228600"/>
                <a:gd name="connsiteX2" fmla="*/ 222409 w 228600"/>
                <a:gd name="connsiteY2" fmla="*/ 114776 h 228600"/>
                <a:gd name="connsiteX3" fmla="*/ 114776 w 228600"/>
                <a:gd name="connsiteY3" fmla="*/ 7144 h 228600"/>
                <a:gd name="connsiteX4" fmla="*/ 7144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7144" y="114776"/>
                  </a:moveTo>
                  <a:cubicBezTo>
                    <a:pt x="7144" y="173831"/>
                    <a:pt x="55721" y="222409"/>
                    <a:pt x="114776" y="222409"/>
                  </a:cubicBezTo>
                  <a:cubicBezTo>
                    <a:pt x="173831" y="222409"/>
                    <a:pt x="222409" y="173831"/>
                    <a:pt x="222409" y="114776"/>
                  </a:cubicBezTo>
                  <a:cubicBezTo>
                    <a:pt x="222409" y="55721"/>
                    <a:pt x="173831" y="7144"/>
                    <a:pt x="114776" y="7144"/>
                  </a:cubicBezTo>
                  <a:cubicBezTo>
                    <a:pt x="54769" y="7144"/>
                    <a:pt x="7144" y="54769"/>
                    <a:pt x="7144" y="114776"/>
                  </a:cubicBezTo>
                  <a:close/>
                </a:path>
              </a:pathLst>
            </a:custGeom>
            <a:solidFill>
              <a:schemeClr val="accent1"/>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EB7ED1D-473E-4C16-96C9-371A044EC28A}"/>
                </a:ext>
              </a:extLst>
            </p:cNvPr>
            <p:cNvSpPr/>
            <p:nvPr/>
          </p:nvSpPr>
          <p:spPr>
            <a:xfrm>
              <a:off x="5699283" y="3522821"/>
              <a:ext cx="228600" cy="228600"/>
            </a:xfrm>
            <a:custGeom>
              <a:avLst/>
              <a:gdLst>
                <a:gd name="connsiteX0" fmla="*/ 222409 w 228600"/>
                <a:gd name="connsiteY0" fmla="*/ 114776 h 228600"/>
                <a:gd name="connsiteX1" fmla="*/ 114776 w 228600"/>
                <a:gd name="connsiteY1" fmla="*/ 222409 h 228600"/>
                <a:gd name="connsiteX2" fmla="*/ 7144 w 228600"/>
                <a:gd name="connsiteY2" fmla="*/ 114776 h 228600"/>
                <a:gd name="connsiteX3" fmla="*/ 114776 w 228600"/>
                <a:gd name="connsiteY3" fmla="*/ 7144 h 228600"/>
                <a:gd name="connsiteX4" fmla="*/ 222409 w 228600"/>
                <a:gd name="connsiteY4" fmla="*/ 114776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409" y="114776"/>
                  </a:moveTo>
                  <a:cubicBezTo>
                    <a:pt x="222409" y="173831"/>
                    <a:pt x="173831" y="222409"/>
                    <a:pt x="114776" y="222409"/>
                  </a:cubicBezTo>
                  <a:cubicBezTo>
                    <a:pt x="55721" y="222409"/>
                    <a:pt x="7144" y="173831"/>
                    <a:pt x="7144" y="114776"/>
                  </a:cubicBezTo>
                  <a:cubicBezTo>
                    <a:pt x="7144" y="55721"/>
                    <a:pt x="55721" y="7144"/>
                    <a:pt x="114776" y="7144"/>
                  </a:cubicBezTo>
                  <a:cubicBezTo>
                    <a:pt x="174784" y="7144"/>
                    <a:pt x="222409" y="54769"/>
                    <a:pt x="222409" y="114776"/>
                  </a:cubicBezTo>
                  <a:close/>
                </a:path>
              </a:pathLst>
            </a:custGeom>
            <a:solidFill>
              <a:schemeClr val="accent1"/>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BD08199-3A5C-43AF-82CD-F68E93B34DD8}"/>
                </a:ext>
              </a:extLst>
            </p:cNvPr>
            <p:cNvSpPr/>
            <p:nvPr/>
          </p:nvSpPr>
          <p:spPr>
            <a:xfrm>
              <a:off x="5790723" y="3423761"/>
              <a:ext cx="561975" cy="504825"/>
            </a:xfrm>
            <a:custGeom>
              <a:avLst/>
              <a:gdLst>
                <a:gd name="connsiteX0" fmla="*/ 381476 w 561975"/>
                <a:gd name="connsiteY0" fmla="*/ 7144 h 504825"/>
                <a:gd name="connsiteX1" fmla="*/ 381476 w 561975"/>
                <a:gd name="connsiteY1" fmla="*/ 7144 h 504825"/>
                <a:gd name="connsiteX2" fmla="*/ 183356 w 561975"/>
                <a:gd name="connsiteY2" fmla="*/ 7144 h 504825"/>
                <a:gd name="connsiteX3" fmla="*/ 183356 w 561975"/>
                <a:gd name="connsiteY3" fmla="*/ 7144 h 504825"/>
                <a:gd name="connsiteX4" fmla="*/ 7144 w 561975"/>
                <a:gd name="connsiteY4" fmla="*/ 255746 h 504825"/>
                <a:gd name="connsiteX5" fmla="*/ 7144 w 561975"/>
                <a:gd name="connsiteY5" fmla="*/ 504349 h 504825"/>
                <a:gd name="connsiteX6" fmla="*/ 200501 w 561975"/>
                <a:gd name="connsiteY6" fmla="*/ 504349 h 504825"/>
                <a:gd name="connsiteX7" fmla="*/ 363379 w 561975"/>
                <a:gd name="connsiteY7" fmla="*/ 504349 h 504825"/>
                <a:gd name="connsiteX8" fmla="*/ 557689 w 561975"/>
                <a:gd name="connsiteY8" fmla="*/ 504349 h 504825"/>
                <a:gd name="connsiteX9" fmla="*/ 557689 w 561975"/>
                <a:gd name="connsiteY9" fmla="*/ 255746 h 504825"/>
                <a:gd name="connsiteX10" fmla="*/ 381476 w 561975"/>
                <a:gd name="connsiteY10"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81476" y="7144"/>
                  </a:moveTo>
                  <a:lnTo>
                    <a:pt x="381476" y="7144"/>
                  </a:lnTo>
                  <a:lnTo>
                    <a:pt x="183356" y="7144"/>
                  </a:lnTo>
                  <a:lnTo>
                    <a:pt x="183356" y="7144"/>
                  </a:lnTo>
                  <a:cubicBezTo>
                    <a:pt x="86201" y="9049"/>
                    <a:pt x="7144" y="119539"/>
                    <a:pt x="7144" y="255746"/>
                  </a:cubicBezTo>
                  <a:lnTo>
                    <a:pt x="7144" y="504349"/>
                  </a:lnTo>
                  <a:lnTo>
                    <a:pt x="200501" y="504349"/>
                  </a:lnTo>
                  <a:lnTo>
                    <a:pt x="363379" y="504349"/>
                  </a:lnTo>
                  <a:lnTo>
                    <a:pt x="557689" y="504349"/>
                  </a:lnTo>
                  <a:lnTo>
                    <a:pt x="557689" y="255746"/>
                  </a:lnTo>
                  <a:cubicBezTo>
                    <a:pt x="557689" y="119539"/>
                    <a:pt x="478631" y="9049"/>
                    <a:pt x="381476" y="7144"/>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51A0C4B-E278-4AA0-9769-5FFE6079F92B}"/>
                </a:ext>
              </a:extLst>
            </p:cNvPr>
            <p:cNvSpPr/>
            <p:nvPr/>
          </p:nvSpPr>
          <p:spPr>
            <a:xfrm>
              <a:off x="5790723" y="3661886"/>
              <a:ext cx="561975" cy="504825"/>
            </a:xfrm>
            <a:custGeom>
              <a:avLst/>
              <a:gdLst>
                <a:gd name="connsiteX0" fmla="*/ 352901 w 561975"/>
                <a:gd name="connsiteY0" fmla="*/ 504349 h 504825"/>
                <a:gd name="connsiteX1" fmla="*/ 381476 w 561975"/>
                <a:gd name="connsiteY1" fmla="*/ 504349 h 504825"/>
                <a:gd name="connsiteX2" fmla="*/ 221456 w 561975"/>
                <a:gd name="connsiteY2" fmla="*/ 504349 h 504825"/>
                <a:gd name="connsiteX3" fmla="*/ 211931 w 561975"/>
                <a:gd name="connsiteY3" fmla="*/ 504349 h 504825"/>
                <a:gd name="connsiteX4" fmla="*/ 7144 w 561975"/>
                <a:gd name="connsiteY4" fmla="*/ 255746 h 504825"/>
                <a:gd name="connsiteX5" fmla="*/ 7144 w 561975"/>
                <a:gd name="connsiteY5" fmla="*/ 7144 h 504825"/>
                <a:gd name="connsiteX6" fmla="*/ 200501 w 561975"/>
                <a:gd name="connsiteY6" fmla="*/ 7144 h 504825"/>
                <a:gd name="connsiteX7" fmla="*/ 363379 w 561975"/>
                <a:gd name="connsiteY7" fmla="*/ 7144 h 504825"/>
                <a:gd name="connsiteX8" fmla="*/ 557689 w 561975"/>
                <a:gd name="connsiteY8" fmla="*/ 7144 h 504825"/>
                <a:gd name="connsiteX9" fmla="*/ 557689 w 561975"/>
                <a:gd name="connsiteY9" fmla="*/ 255746 h 504825"/>
                <a:gd name="connsiteX10" fmla="*/ 352901 w 561975"/>
                <a:gd name="connsiteY10" fmla="*/ 504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975" h="504825">
                  <a:moveTo>
                    <a:pt x="352901" y="504349"/>
                  </a:moveTo>
                  <a:lnTo>
                    <a:pt x="381476" y="504349"/>
                  </a:lnTo>
                  <a:lnTo>
                    <a:pt x="221456" y="504349"/>
                  </a:lnTo>
                  <a:lnTo>
                    <a:pt x="211931" y="504349"/>
                  </a:lnTo>
                  <a:cubicBezTo>
                    <a:pt x="114776" y="502444"/>
                    <a:pt x="7144" y="391954"/>
                    <a:pt x="7144" y="255746"/>
                  </a:cubicBezTo>
                  <a:lnTo>
                    <a:pt x="7144" y="7144"/>
                  </a:lnTo>
                  <a:lnTo>
                    <a:pt x="200501" y="7144"/>
                  </a:lnTo>
                  <a:lnTo>
                    <a:pt x="363379" y="7144"/>
                  </a:lnTo>
                  <a:lnTo>
                    <a:pt x="557689" y="7144"/>
                  </a:lnTo>
                  <a:lnTo>
                    <a:pt x="557689" y="255746"/>
                  </a:lnTo>
                  <a:cubicBezTo>
                    <a:pt x="557689" y="391954"/>
                    <a:pt x="450056" y="502444"/>
                    <a:pt x="352901" y="50434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3BFF20E-5FB4-4AC8-8703-0197BDEC6206}"/>
                </a:ext>
              </a:extLst>
            </p:cNvPr>
            <p:cNvSpPr/>
            <p:nvPr/>
          </p:nvSpPr>
          <p:spPr>
            <a:xfrm>
              <a:off x="631174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FA15A3E-4949-43B9-AA53-AC948957A7AF}"/>
                </a:ext>
              </a:extLst>
            </p:cNvPr>
            <p:cNvSpPr/>
            <p:nvPr/>
          </p:nvSpPr>
          <p:spPr>
            <a:xfrm>
              <a:off x="5679281" y="3046571"/>
              <a:ext cx="152400" cy="228600"/>
            </a:xfrm>
            <a:custGeom>
              <a:avLst/>
              <a:gdLst>
                <a:gd name="connsiteX0" fmla="*/ 148114 w 152400"/>
                <a:gd name="connsiteY0" fmla="*/ 155734 h 228600"/>
                <a:gd name="connsiteX1" fmla="*/ 77629 w 152400"/>
                <a:gd name="connsiteY1" fmla="*/ 226219 h 228600"/>
                <a:gd name="connsiteX2" fmla="*/ 77629 w 152400"/>
                <a:gd name="connsiteY2" fmla="*/ 226219 h 228600"/>
                <a:gd name="connsiteX3" fmla="*/ 7144 w 152400"/>
                <a:gd name="connsiteY3" fmla="*/ 155734 h 228600"/>
                <a:gd name="connsiteX4" fmla="*/ 7144 w 152400"/>
                <a:gd name="connsiteY4" fmla="*/ 77629 h 228600"/>
                <a:gd name="connsiteX5" fmla="*/ 77629 w 152400"/>
                <a:gd name="connsiteY5" fmla="*/ 7144 h 228600"/>
                <a:gd name="connsiteX6" fmla="*/ 77629 w 152400"/>
                <a:gd name="connsiteY6" fmla="*/ 7144 h 228600"/>
                <a:gd name="connsiteX7" fmla="*/ 148114 w 152400"/>
                <a:gd name="connsiteY7" fmla="*/ 77629 h 228600"/>
                <a:gd name="connsiteX8" fmla="*/ 148114 w 152400"/>
                <a:gd name="connsiteY8" fmla="*/ 15573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28600">
                  <a:moveTo>
                    <a:pt x="148114" y="155734"/>
                  </a:moveTo>
                  <a:cubicBezTo>
                    <a:pt x="148114" y="194786"/>
                    <a:pt x="116681" y="226219"/>
                    <a:pt x="77629" y="226219"/>
                  </a:cubicBezTo>
                  <a:lnTo>
                    <a:pt x="77629" y="226219"/>
                  </a:lnTo>
                  <a:cubicBezTo>
                    <a:pt x="38576" y="226219"/>
                    <a:pt x="7144" y="194786"/>
                    <a:pt x="7144" y="155734"/>
                  </a:cubicBezTo>
                  <a:lnTo>
                    <a:pt x="7144" y="77629"/>
                  </a:lnTo>
                  <a:cubicBezTo>
                    <a:pt x="7144" y="38576"/>
                    <a:pt x="38576" y="7144"/>
                    <a:pt x="77629" y="7144"/>
                  </a:cubicBezTo>
                  <a:lnTo>
                    <a:pt x="77629" y="7144"/>
                  </a:lnTo>
                  <a:cubicBezTo>
                    <a:pt x="116681" y="7144"/>
                    <a:pt x="148114" y="38576"/>
                    <a:pt x="148114" y="77629"/>
                  </a:cubicBezTo>
                  <a:lnTo>
                    <a:pt x="148114" y="155734"/>
                  </a:lnTo>
                  <a:close/>
                </a:path>
              </a:pathLst>
            </a:custGeom>
            <a:solidFill>
              <a:schemeClr val="accent5"/>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C064A03-F933-4CE9-ABDE-27D2993212AB}"/>
                </a:ext>
              </a:extLst>
            </p:cNvPr>
            <p:cNvSpPr/>
            <p:nvPr/>
          </p:nvSpPr>
          <p:spPr>
            <a:xfrm>
              <a:off x="5749766" y="2922746"/>
              <a:ext cx="638175" cy="466725"/>
            </a:xfrm>
            <a:custGeom>
              <a:avLst/>
              <a:gdLst>
                <a:gd name="connsiteX0" fmla="*/ 639604 w 638175"/>
                <a:gd name="connsiteY0" fmla="*/ 273844 h 466725"/>
                <a:gd name="connsiteX1" fmla="*/ 451009 w 638175"/>
                <a:gd name="connsiteY1" fmla="*/ 462439 h 466725"/>
                <a:gd name="connsiteX2" fmla="*/ 195739 w 638175"/>
                <a:gd name="connsiteY2" fmla="*/ 462439 h 466725"/>
                <a:gd name="connsiteX3" fmla="*/ 7144 w 638175"/>
                <a:gd name="connsiteY3" fmla="*/ 273844 h 466725"/>
                <a:gd name="connsiteX4" fmla="*/ 7144 w 638175"/>
                <a:gd name="connsiteY4" fmla="*/ 195739 h 466725"/>
                <a:gd name="connsiteX5" fmla="*/ 195739 w 638175"/>
                <a:gd name="connsiteY5" fmla="*/ 7144 h 466725"/>
                <a:gd name="connsiteX6" fmla="*/ 451009 w 638175"/>
                <a:gd name="connsiteY6" fmla="*/ 7144 h 466725"/>
                <a:gd name="connsiteX7" fmla="*/ 639604 w 638175"/>
                <a:gd name="connsiteY7" fmla="*/ 195739 h 466725"/>
                <a:gd name="connsiteX8" fmla="*/ 639604 w 638175"/>
                <a:gd name="connsiteY8" fmla="*/ 27384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466725">
                  <a:moveTo>
                    <a:pt x="639604" y="273844"/>
                  </a:moveTo>
                  <a:cubicBezTo>
                    <a:pt x="639604" y="377666"/>
                    <a:pt x="554831" y="462439"/>
                    <a:pt x="451009" y="462439"/>
                  </a:cubicBezTo>
                  <a:lnTo>
                    <a:pt x="195739" y="462439"/>
                  </a:lnTo>
                  <a:cubicBezTo>
                    <a:pt x="91916" y="462439"/>
                    <a:pt x="7144" y="377666"/>
                    <a:pt x="7144" y="273844"/>
                  </a:cubicBezTo>
                  <a:lnTo>
                    <a:pt x="7144" y="195739"/>
                  </a:lnTo>
                  <a:cubicBezTo>
                    <a:pt x="7144" y="91916"/>
                    <a:pt x="91916" y="7144"/>
                    <a:pt x="195739" y="7144"/>
                  </a:cubicBezTo>
                  <a:lnTo>
                    <a:pt x="451009" y="7144"/>
                  </a:lnTo>
                  <a:cubicBezTo>
                    <a:pt x="554831" y="7144"/>
                    <a:pt x="639604" y="91916"/>
                    <a:pt x="639604" y="195739"/>
                  </a:cubicBezTo>
                  <a:lnTo>
                    <a:pt x="639604" y="273844"/>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B995E38-E348-49D0-8FCD-6D46F9E2721F}"/>
                </a:ext>
              </a:extLst>
            </p:cNvPr>
            <p:cNvSpPr/>
            <p:nvPr/>
          </p:nvSpPr>
          <p:spPr>
            <a:xfrm>
              <a:off x="5949791" y="2833211"/>
              <a:ext cx="228600" cy="95250"/>
            </a:xfrm>
            <a:custGeom>
              <a:avLst/>
              <a:gdLst>
                <a:gd name="connsiteX0" fmla="*/ 191929 w 228600"/>
                <a:gd name="connsiteY0" fmla="*/ 7144 h 95250"/>
                <a:gd name="connsiteX1" fmla="*/ 43339 w 228600"/>
                <a:gd name="connsiteY1" fmla="*/ 7144 h 95250"/>
                <a:gd name="connsiteX2" fmla="*/ 7144 w 228600"/>
                <a:gd name="connsiteY2" fmla="*/ 51911 h 95250"/>
                <a:gd name="connsiteX3" fmla="*/ 43339 w 228600"/>
                <a:gd name="connsiteY3" fmla="*/ 96679 h 95250"/>
                <a:gd name="connsiteX4" fmla="*/ 191929 w 228600"/>
                <a:gd name="connsiteY4" fmla="*/ 96679 h 95250"/>
                <a:gd name="connsiteX5" fmla="*/ 228124 w 228600"/>
                <a:gd name="connsiteY5" fmla="*/ 51911 h 95250"/>
                <a:gd name="connsiteX6" fmla="*/ 191929 w 228600"/>
                <a:gd name="connsiteY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0">
                  <a:moveTo>
                    <a:pt x="191929" y="7144"/>
                  </a:moveTo>
                  <a:lnTo>
                    <a:pt x="43339" y="7144"/>
                  </a:lnTo>
                  <a:cubicBezTo>
                    <a:pt x="23336" y="7144"/>
                    <a:pt x="7144" y="27146"/>
                    <a:pt x="7144" y="51911"/>
                  </a:cubicBezTo>
                  <a:cubicBezTo>
                    <a:pt x="7144" y="76676"/>
                    <a:pt x="23336" y="96679"/>
                    <a:pt x="43339" y="96679"/>
                  </a:cubicBezTo>
                  <a:lnTo>
                    <a:pt x="191929" y="96679"/>
                  </a:lnTo>
                  <a:cubicBezTo>
                    <a:pt x="211931" y="96679"/>
                    <a:pt x="228124" y="76676"/>
                    <a:pt x="228124" y="51911"/>
                  </a:cubicBezTo>
                  <a:cubicBezTo>
                    <a:pt x="228124" y="27146"/>
                    <a:pt x="211931" y="7144"/>
                    <a:pt x="191929" y="7144"/>
                  </a:cubicBezTo>
                  <a:close/>
                </a:path>
              </a:pathLst>
            </a:custGeom>
            <a:solidFill>
              <a:schemeClr val="accent5"/>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04B92D9-E89A-4BE5-9B3E-16ACAB00A26A}"/>
                </a:ext>
              </a:extLst>
            </p:cNvPr>
            <p:cNvSpPr/>
            <p:nvPr/>
          </p:nvSpPr>
          <p:spPr>
            <a:xfrm>
              <a:off x="6037355" y="2683668"/>
              <a:ext cx="57150" cy="190500"/>
            </a:xfrm>
            <a:custGeom>
              <a:avLst/>
              <a:gdLst>
                <a:gd name="connsiteX0" fmla="*/ 21497 w 57150"/>
                <a:gd name="connsiteY0" fmla="*/ 35719 h 190500"/>
                <a:gd name="connsiteX1" fmla="*/ 7209 w 57150"/>
                <a:gd name="connsiteY1" fmla="*/ 158591 h 190500"/>
                <a:gd name="connsiteX2" fmla="*/ 28164 w 57150"/>
                <a:gd name="connsiteY2" fmla="*/ 189071 h 190500"/>
                <a:gd name="connsiteX3" fmla="*/ 50072 w 57150"/>
                <a:gd name="connsiteY3" fmla="*/ 159544 h 190500"/>
                <a:gd name="connsiteX4" fmla="*/ 43404 w 57150"/>
                <a:gd name="connsiteY4" fmla="*/ 37624 h 190500"/>
                <a:gd name="connsiteX5" fmla="*/ 33879 w 57150"/>
                <a:gd name="connsiteY5" fmla="*/ 7144 h 190500"/>
                <a:gd name="connsiteX6" fmla="*/ 21497 w 57150"/>
                <a:gd name="connsiteY6" fmla="*/ 3571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90500">
                  <a:moveTo>
                    <a:pt x="21497" y="35719"/>
                  </a:moveTo>
                  <a:lnTo>
                    <a:pt x="7209" y="158591"/>
                  </a:lnTo>
                  <a:cubicBezTo>
                    <a:pt x="6257" y="174784"/>
                    <a:pt x="15782" y="189071"/>
                    <a:pt x="28164" y="189071"/>
                  </a:cubicBezTo>
                  <a:cubicBezTo>
                    <a:pt x="39594" y="189071"/>
                    <a:pt x="50072" y="176689"/>
                    <a:pt x="50072" y="159544"/>
                  </a:cubicBezTo>
                  <a:lnTo>
                    <a:pt x="43404" y="37624"/>
                  </a:lnTo>
                  <a:cubicBezTo>
                    <a:pt x="44357" y="21431"/>
                    <a:pt x="45309" y="7144"/>
                    <a:pt x="33879" y="7144"/>
                  </a:cubicBezTo>
                  <a:cubicBezTo>
                    <a:pt x="21497" y="7144"/>
                    <a:pt x="22449" y="19526"/>
                    <a:pt x="21497" y="35719"/>
                  </a:cubicBezTo>
                  <a:close/>
                </a:path>
              </a:pathLst>
            </a:custGeom>
            <a:solidFill>
              <a:schemeClr val="accent5"/>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BC72997-8472-4EB2-B83F-ED9A2703226A}"/>
                </a:ext>
              </a:extLst>
            </p:cNvPr>
            <p:cNvSpPr/>
            <p:nvPr/>
          </p:nvSpPr>
          <p:spPr>
            <a:xfrm>
              <a:off x="597550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037CC83-B809-4737-B384-7F40DE956CF4}"/>
                </a:ext>
              </a:extLst>
            </p:cNvPr>
            <p:cNvSpPr/>
            <p:nvPr/>
          </p:nvSpPr>
          <p:spPr>
            <a:xfrm>
              <a:off x="6029801"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6342280-211B-4B9E-9170-33ECE8B8E610}"/>
                </a:ext>
              </a:extLst>
            </p:cNvPr>
            <p:cNvSpPr/>
            <p:nvPr/>
          </p:nvSpPr>
          <p:spPr>
            <a:xfrm>
              <a:off x="6081236"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2861"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7D66FCB-63CB-4492-82D6-1DA75CB5DDFB}"/>
                </a:ext>
              </a:extLst>
            </p:cNvPr>
            <p:cNvSpPr/>
            <p:nvPr/>
          </p:nvSpPr>
          <p:spPr>
            <a:xfrm>
              <a:off x="6135528" y="3546561"/>
              <a:ext cx="47625" cy="47625"/>
            </a:xfrm>
            <a:custGeom>
              <a:avLst/>
              <a:gdLst>
                <a:gd name="connsiteX0" fmla="*/ 41434 w 47625"/>
                <a:gd name="connsiteY0" fmla="*/ 24361 h 47625"/>
                <a:gd name="connsiteX1" fmla="*/ 24289 w 47625"/>
                <a:gd name="connsiteY1" fmla="*/ 41506 h 47625"/>
                <a:gd name="connsiteX2" fmla="*/ 7144 w 47625"/>
                <a:gd name="connsiteY2" fmla="*/ 24361 h 47625"/>
                <a:gd name="connsiteX3" fmla="*/ 24289 w 47625"/>
                <a:gd name="connsiteY3" fmla="*/ 7216 h 47625"/>
                <a:gd name="connsiteX4" fmla="*/ 41434 w 47625"/>
                <a:gd name="connsiteY4" fmla="*/ 2436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1434" y="24361"/>
                  </a:moveTo>
                  <a:cubicBezTo>
                    <a:pt x="41434" y="33886"/>
                    <a:pt x="33814" y="41506"/>
                    <a:pt x="24289" y="41506"/>
                  </a:cubicBezTo>
                  <a:cubicBezTo>
                    <a:pt x="14764" y="41506"/>
                    <a:pt x="7144" y="33886"/>
                    <a:pt x="7144" y="24361"/>
                  </a:cubicBezTo>
                  <a:cubicBezTo>
                    <a:pt x="7144" y="14836"/>
                    <a:pt x="14764" y="7216"/>
                    <a:pt x="24289" y="7216"/>
                  </a:cubicBezTo>
                  <a:cubicBezTo>
                    <a:pt x="33814" y="6264"/>
                    <a:pt x="41434" y="14836"/>
                    <a:pt x="41434" y="24361"/>
                  </a:cubicBezTo>
                  <a:close/>
                </a:path>
              </a:pathLst>
            </a:custGeom>
            <a:solidFill>
              <a:srgbClr val="3BC0CB"/>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71ADA97-F6D3-43A6-AC68-401AF66B9B67}"/>
                </a:ext>
              </a:extLst>
            </p:cNvPr>
            <p:cNvSpPr/>
            <p:nvPr/>
          </p:nvSpPr>
          <p:spPr>
            <a:xfrm>
              <a:off x="5829776" y="3046571"/>
              <a:ext cx="485775" cy="161925"/>
            </a:xfrm>
            <a:custGeom>
              <a:avLst/>
              <a:gdLst>
                <a:gd name="connsiteX0" fmla="*/ 401479 w 485775"/>
                <a:gd name="connsiteY0" fmla="*/ 7144 h 161925"/>
                <a:gd name="connsiteX1" fmla="*/ 84296 w 485775"/>
                <a:gd name="connsiteY1" fmla="*/ 7144 h 161925"/>
                <a:gd name="connsiteX2" fmla="*/ 7144 w 485775"/>
                <a:gd name="connsiteY2" fmla="*/ 84296 h 161925"/>
                <a:gd name="connsiteX3" fmla="*/ 84296 w 485775"/>
                <a:gd name="connsiteY3" fmla="*/ 161449 h 161925"/>
                <a:gd name="connsiteX4" fmla="*/ 401479 w 485775"/>
                <a:gd name="connsiteY4" fmla="*/ 161449 h 161925"/>
                <a:gd name="connsiteX5" fmla="*/ 478631 w 485775"/>
                <a:gd name="connsiteY5" fmla="*/ 84296 h 161925"/>
                <a:gd name="connsiteX6" fmla="*/ 401479 w 485775"/>
                <a:gd name="connsiteY6" fmla="*/ 7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775" h="161925">
                  <a:moveTo>
                    <a:pt x="401479" y="7144"/>
                  </a:moveTo>
                  <a:lnTo>
                    <a:pt x="84296" y="7144"/>
                  </a:lnTo>
                  <a:cubicBezTo>
                    <a:pt x="41434" y="7144"/>
                    <a:pt x="7144" y="41434"/>
                    <a:pt x="7144" y="84296"/>
                  </a:cubicBezTo>
                  <a:cubicBezTo>
                    <a:pt x="7144" y="127159"/>
                    <a:pt x="41434" y="161449"/>
                    <a:pt x="84296" y="161449"/>
                  </a:cubicBezTo>
                  <a:lnTo>
                    <a:pt x="401479" y="161449"/>
                  </a:lnTo>
                  <a:cubicBezTo>
                    <a:pt x="444341" y="161449"/>
                    <a:pt x="478631" y="127159"/>
                    <a:pt x="478631" y="84296"/>
                  </a:cubicBezTo>
                  <a:cubicBezTo>
                    <a:pt x="478631" y="41434"/>
                    <a:pt x="444341" y="7144"/>
                    <a:pt x="401479" y="7144"/>
                  </a:cubicBezTo>
                  <a:close/>
                </a:path>
              </a:pathLst>
            </a:custGeom>
            <a:solidFill>
              <a:schemeClr val="accent5"/>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C86E49-218D-4677-86DC-7DC9BF42CBFC}"/>
                </a:ext>
              </a:extLst>
            </p:cNvPr>
            <p:cNvSpPr/>
            <p:nvPr/>
          </p:nvSpPr>
          <p:spPr>
            <a:xfrm>
              <a:off x="5923121"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A1E867C-A697-4168-A588-7AF58B71A503}"/>
                </a:ext>
              </a:extLst>
            </p:cNvPr>
            <p:cNvSpPr/>
            <p:nvPr/>
          </p:nvSpPr>
          <p:spPr>
            <a:xfrm>
              <a:off x="6164103" y="3090386"/>
              <a:ext cx="57150" cy="57150"/>
            </a:xfrm>
            <a:custGeom>
              <a:avLst/>
              <a:gdLst>
                <a:gd name="connsiteX0" fmla="*/ 56674 w 57150"/>
                <a:gd name="connsiteY0" fmla="*/ 31909 h 57150"/>
                <a:gd name="connsiteX1" fmla="*/ 31909 w 57150"/>
                <a:gd name="connsiteY1" fmla="*/ 56674 h 57150"/>
                <a:gd name="connsiteX2" fmla="*/ 7144 w 57150"/>
                <a:gd name="connsiteY2" fmla="*/ 31909 h 57150"/>
                <a:gd name="connsiteX3" fmla="*/ 31909 w 57150"/>
                <a:gd name="connsiteY3" fmla="*/ 7144 h 57150"/>
                <a:gd name="connsiteX4" fmla="*/ 56674 w 57150"/>
                <a:gd name="connsiteY4" fmla="*/ 3190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6674" y="31909"/>
                  </a:moveTo>
                  <a:cubicBezTo>
                    <a:pt x="56674" y="46196"/>
                    <a:pt x="45244" y="56674"/>
                    <a:pt x="31909" y="56674"/>
                  </a:cubicBezTo>
                  <a:cubicBezTo>
                    <a:pt x="17621" y="56674"/>
                    <a:pt x="7144" y="45244"/>
                    <a:pt x="7144" y="31909"/>
                  </a:cubicBezTo>
                  <a:cubicBezTo>
                    <a:pt x="7144" y="17621"/>
                    <a:pt x="18574" y="7144"/>
                    <a:pt x="31909" y="7144"/>
                  </a:cubicBezTo>
                  <a:cubicBezTo>
                    <a:pt x="45244" y="7144"/>
                    <a:pt x="56674" y="18574"/>
                    <a:pt x="56674" y="31909"/>
                  </a:cubicBezTo>
                  <a:close/>
                </a:path>
              </a:pathLst>
            </a:custGeom>
            <a:solidFill>
              <a:schemeClr val="accent1"/>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1CADC9F-9E2C-4703-83CC-307A490ACFB0}"/>
                </a:ext>
              </a:extLst>
            </p:cNvPr>
            <p:cNvSpPr/>
            <p:nvPr/>
          </p:nvSpPr>
          <p:spPr>
            <a:xfrm>
              <a:off x="5936456" y="3367563"/>
              <a:ext cx="276225" cy="66675"/>
            </a:xfrm>
            <a:custGeom>
              <a:avLst/>
              <a:gdLst>
                <a:gd name="connsiteX0" fmla="*/ 273844 w 276225"/>
                <a:gd name="connsiteY0" fmla="*/ 35719 h 66675"/>
                <a:gd name="connsiteX1" fmla="*/ 245269 w 276225"/>
                <a:gd name="connsiteY1" fmla="*/ 64294 h 66675"/>
                <a:gd name="connsiteX2" fmla="*/ 35719 w 276225"/>
                <a:gd name="connsiteY2" fmla="*/ 64294 h 66675"/>
                <a:gd name="connsiteX3" fmla="*/ 7144 w 276225"/>
                <a:gd name="connsiteY3" fmla="*/ 35719 h 66675"/>
                <a:gd name="connsiteX4" fmla="*/ 7144 w 276225"/>
                <a:gd name="connsiteY4" fmla="*/ 35719 h 66675"/>
                <a:gd name="connsiteX5" fmla="*/ 35719 w 276225"/>
                <a:gd name="connsiteY5" fmla="*/ 7144 h 66675"/>
                <a:gd name="connsiteX6" fmla="*/ 245269 w 276225"/>
                <a:gd name="connsiteY6" fmla="*/ 7144 h 66675"/>
                <a:gd name="connsiteX7" fmla="*/ 273844 w 276225"/>
                <a:gd name="connsiteY7" fmla="*/ 35719 h 66675"/>
                <a:gd name="connsiteX8" fmla="*/ 273844 w 276225"/>
                <a:gd name="connsiteY8" fmla="*/ 3571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25" h="66675">
                  <a:moveTo>
                    <a:pt x="273844" y="35719"/>
                  </a:moveTo>
                  <a:cubicBezTo>
                    <a:pt x="273844" y="50959"/>
                    <a:pt x="261461" y="64294"/>
                    <a:pt x="245269" y="64294"/>
                  </a:cubicBezTo>
                  <a:lnTo>
                    <a:pt x="35719" y="64294"/>
                  </a:lnTo>
                  <a:cubicBezTo>
                    <a:pt x="20479" y="64294"/>
                    <a:pt x="7144" y="51911"/>
                    <a:pt x="7144" y="35719"/>
                  </a:cubicBezTo>
                  <a:lnTo>
                    <a:pt x="7144" y="35719"/>
                  </a:lnTo>
                  <a:cubicBezTo>
                    <a:pt x="7144" y="20479"/>
                    <a:pt x="19526" y="7144"/>
                    <a:pt x="35719" y="7144"/>
                  </a:cubicBezTo>
                  <a:lnTo>
                    <a:pt x="245269" y="7144"/>
                  </a:lnTo>
                  <a:cubicBezTo>
                    <a:pt x="260509" y="7144"/>
                    <a:pt x="273844" y="19526"/>
                    <a:pt x="273844" y="35719"/>
                  </a:cubicBezTo>
                  <a:lnTo>
                    <a:pt x="273844" y="35719"/>
                  </a:lnTo>
                  <a:close/>
                </a:path>
              </a:pathLst>
            </a:custGeom>
            <a:solidFill>
              <a:schemeClr val="accent5"/>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0AE6265-D0A3-43D3-9795-8E0DB71EF6C9}"/>
                </a:ext>
              </a:extLst>
            </p:cNvPr>
            <p:cNvSpPr/>
            <p:nvPr/>
          </p:nvSpPr>
          <p:spPr>
            <a:xfrm>
              <a:off x="5853588" y="3629501"/>
              <a:ext cx="438150" cy="304800"/>
            </a:xfrm>
            <a:custGeom>
              <a:avLst/>
              <a:gdLst>
                <a:gd name="connsiteX0" fmla="*/ 392906 w 438150"/>
                <a:gd name="connsiteY0" fmla="*/ 298609 h 304800"/>
                <a:gd name="connsiteX1" fmla="*/ 48101 w 438150"/>
                <a:gd name="connsiteY1" fmla="*/ 298609 h 304800"/>
                <a:gd name="connsiteX2" fmla="*/ 7144 w 438150"/>
                <a:gd name="connsiteY2" fmla="*/ 257651 h 304800"/>
                <a:gd name="connsiteX3" fmla="*/ 7144 w 438150"/>
                <a:gd name="connsiteY3" fmla="*/ 48101 h 304800"/>
                <a:gd name="connsiteX4" fmla="*/ 48101 w 438150"/>
                <a:gd name="connsiteY4" fmla="*/ 7144 h 304800"/>
                <a:gd name="connsiteX5" fmla="*/ 393859 w 438150"/>
                <a:gd name="connsiteY5" fmla="*/ 7144 h 304800"/>
                <a:gd name="connsiteX6" fmla="*/ 434816 w 438150"/>
                <a:gd name="connsiteY6" fmla="*/ 48101 h 304800"/>
                <a:gd name="connsiteX7" fmla="*/ 434816 w 438150"/>
                <a:gd name="connsiteY7" fmla="*/ 257651 h 304800"/>
                <a:gd name="connsiteX8" fmla="*/ 392906 w 438150"/>
                <a:gd name="connsiteY8" fmla="*/ 298609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150" h="304800">
                  <a:moveTo>
                    <a:pt x="392906" y="298609"/>
                  </a:moveTo>
                  <a:lnTo>
                    <a:pt x="48101" y="298609"/>
                  </a:lnTo>
                  <a:cubicBezTo>
                    <a:pt x="26194" y="298609"/>
                    <a:pt x="7144" y="280511"/>
                    <a:pt x="7144" y="257651"/>
                  </a:cubicBezTo>
                  <a:lnTo>
                    <a:pt x="7144" y="48101"/>
                  </a:lnTo>
                  <a:cubicBezTo>
                    <a:pt x="7144" y="26194"/>
                    <a:pt x="25241" y="7144"/>
                    <a:pt x="48101" y="7144"/>
                  </a:cubicBezTo>
                  <a:lnTo>
                    <a:pt x="393859" y="7144"/>
                  </a:lnTo>
                  <a:cubicBezTo>
                    <a:pt x="415766" y="7144"/>
                    <a:pt x="434816" y="25241"/>
                    <a:pt x="434816" y="48101"/>
                  </a:cubicBezTo>
                  <a:lnTo>
                    <a:pt x="434816" y="257651"/>
                  </a:lnTo>
                  <a:cubicBezTo>
                    <a:pt x="433864" y="280511"/>
                    <a:pt x="414814" y="298609"/>
                    <a:pt x="392906" y="298609"/>
                  </a:cubicBezTo>
                  <a:close/>
                </a:path>
              </a:pathLst>
            </a:custGeom>
            <a:solidFill>
              <a:schemeClr val="accent5"/>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2199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F21A8-A2DC-448E-8003-AFE4C77CBA6F}"/>
              </a:ext>
            </a:extLst>
          </p:cNvPr>
          <p:cNvSpPr txBox="1"/>
          <p:nvPr/>
        </p:nvSpPr>
        <p:spPr>
          <a:xfrm>
            <a:off x="4018498" y="3680288"/>
            <a:ext cx="4331317" cy="379656"/>
          </a:xfrm>
          <a:prstGeom prst="rect">
            <a:avLst/>
          </a:prstGeom>
          <a:noFill/>
        </p:spPr>
        <p:txBody>
          <a:bodyPr wrap="square" rtlCol="0" anchor="ctr">
            <a:spAutoFit/>
          </a:bodyPr>
          <a:lstStyle/>
          <a:p>
            <a:pPr algn="ctr"/>
            <a:r>
              <a:rPr lang="en-US" altLang="ko-KR" sz="1867" dirty="0">
                <a:solidFill>
                  <a:schemeClr val="accent1">
                    <a:lumMod val="75000"/>
                  </a:schemeClr>
                </a:solidFill>
                <a:cs typeface="Arial" pitchFamily="34" charset="0"/>
              </a:rPr>
              <a:t> </a:t>
            </a:r>
            <a:endParaRPr lang="ko-KR" altLang="en-US" sz="1867" dirty="0">
              <a:solidFill>
                <a:schemeClr val="accent1">
                  <a:lumMod val="75000"/>
                </a:schemeClr>
              </a:solidFill>
              <a:cs typeface="Arial" pitchFamily="34" charset="0"/>
            </a:endParaRPr>
          </a:p>
        </p:txBody>
      </p:sp>
      <p:pic>
        <p:nvPicPr>
          <p:cNvPr id="6" name="Picture 5">
            <a:extLst>
              <a:ext uri="{FF2B5EF4-FFF2-40B4-BE49-F238E27FC236}">
                <a16:creationId xmlns:a16="http://schemas.microsoft.com/office/drawing/2014/main" id="{695763FB-20F5-472F-BF6D-FC079529B729}"/>
              </a:ext>
            </a:extLst>
          </p:cNvPr>
          <p:cNvPicPr>
            <a:picLocks noChangeAspect="1"/>
          </p:cNvPicPr>
          <p:nvPr/>
        </p:nvPicPr>
        <p:blipFill>
          <a:blip r:embed="rId2"/>
          <a:stretch>
            <a:fillRect/>
          </a:stretch>
        </p:blipFill>
        <p:spPr>
          <a:xfrm>
            <a:off x="5080510" y="2895600"/>
            <a:ext cx="2030980" cy="1381152"/>
          </a:xfrm>
          <a:prstGeom prst="rect">
            <a:avLst/>
          </a:prstGeom>
        </p:spPr>
      </p:pic>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74638"/>
            <a:ext cx="10972800" cy="1143000"/>
          </a:xfrm>
        </p:spPr>
        <p:txBody>
          <a:bodyPr/>
          <a:lstStyle/>
          <a:p>
            <a:r>
              <a:rPr lang="en-SG" b="0" dirty="0">
                <a:solidFill>
                  <a:srgbClr val="C00000"/>
                </a:solidFill>
              </a:rPr>
              <a:t>What is happening now?</a:t>
            </a:r>
            <a:endParaRPr lang="en-US"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1497" y="1497081"/>
            <a:ext cx="2743200" cy="2207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93957D4D-1A6F-4F04-B73D-C9D612B7513C}"/>
              </a:ext>
            </a:extLst>
          </p:cNvPr>
          <p:cNvSpPr/>
          <p:nvPr/>
        </p:nvSpPr>
        <p:spPr>
          <a:xfrm>
            <a:off x="3299605" y="3902739"/>
            <a:ext cx="3876370" cy="377780"/>
          </a:xfrm>
          <a:prstGeom prst="rect">
            <a:avLst/>
          </a:prstGeom>
        </p:spPr>
        <p:txBody>
          <a:bodyPr wrap="square" lIns="91437" tIns="45718" rIns="91437" bIns="45718">
            <a:spAutoFit/>
          </a:bodyPr>
          <a:lstStyle/>
          <a:p>
            <a:r>
              <a:rPr lang="en-SG" dirty="0">
                <a:solidFill>
                  <a:schemeClr val="accent2"/>
                </a:solidFill>
              </a:rPr>
              <a:t>Humans stopped learning!!</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948" y="1555673"/>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109" y="2876704"/>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3522" y="4247998"/>
            <a:ext cx="1211772" cy="105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93957D4D-1A6F-4F04-B73D-C9D612B7513C}"/>
              </a:ext>
            </a:extLst>
          </p:cNvPr>
          <p:cNvSpPr/>
          <p:nvPr/>
        </p:nvSpPr>
        <p:spPr>
          <a:xfrm>
            <a:off x="6951223" y="5446534"/>
            <a:ext cx="3876370" cy="377780"/>
          </a:xfrm>
          <a:prstGeom prst="rect">
            <a:avLst/>
          </a:prstGeom>
        </p:spPr>
        <p:txBody>
          <a:bodyPr wrap="square" lIns="91437" tIns="45718" rIns="91437" bIns="45718">
            <a:spAutoFit/>
          </a:bodyPr>
          <a:lstStyle/>
          <a:p>
            <a:r>
              <a:rPr lang="en-SG" dirty="0">
                <a:solidFill>
                  <a:schemeClr val="accent2"/>
                </a:solidFill>
              </a:rPr>
              <a:t>Machines started learning now!!</a:t>
            </a: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512" y="2204275"/>
            <a:ext cx="1358020" cy="120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aphic 3">
            <a:extLst>
              <a:ext uri="{FF2B5EF4-FFF2-40B4-BE49-F238E27FC236}">
                <a16:creationId xmlns:a16="http://schemas.microsoft.com/office/drawing/2014/main" id="{3B27634F-508A-45F2-8301-4E23E3A63225}"/>
              </a:ext>
            </a:extLst>
          </p:cNvPr>
          <p:cNvGrpSpPr/>
          <p:nvPr/>
        </p:nvGrpSpPr>
        <p:grpSpPr>
          <a:xfrm>
            <a:off x="108918" y="1242533"/>
            <a:ext cx="2641473" cy="3132909"/>
            <a:chOff x="5276850" y="2457450"/>
            <a:chExt cx="1638300" cy="1943100"/>
          </a:xfrm>
          <a:solidFill>
            <a:schemeClr val="accent1"/>
          </a:solidFill>
        </p:grpSpPr>
        <p:sp>
          <p:nvSpPr>
            <p:cNvPr id="13" name="Freeform: Shape 12">
              <a:extLst>
                <a:ext uri="{FF2B5EF4-FFF2-40B4-BE49-F238E27FC236}">
                  <a16:creationId xmlns:a16="http://schemas.microsoft.com/office/drawing/2014/main" id="{FD0ED473-4469-4CF3-8127-BA85AD80586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56E1634-EEF0-4719-B6EF-9F36C6FFA390}"/>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14C3D5A-0C5D-4C5E-B2CA-A3EA89BB5ECE}"/>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77C3BE7-5B6E-4E12-B1F3-B82811BB638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C8F7B6B-486A-4A21-B1E8-C8227B7E20CC}"/>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937EF7C-3AFB-4162-8360-08607D78EB92}"/>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1B4DE-44C1-40A1-B4EB-3B504EE50A39}"/>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B13449-F332-4276-949E-C44FAFAE5940}"/>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ACA2511-1AF4-413F-969E-B3347F4EC808}"/>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4323CCF-BE96-4330-8844-37FDC035E8CC}"/>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55F6D04-BAFF-48FF-B7AE-7A4E711FE373}"/>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5C22F41-0B23-45DE-A4B4-2DC6955494B1}"/>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7A935E0-ACAB-4D8B-B048-EDB23762FB8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B3F4231-AE1C-4941-9711-D86A8D387A2F}"/>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0131DE-3978-48C5-B39C-61D72F84D53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2274458-E463-4D18-BB23-E531BE3999E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F297825-CC19-40A2-9FAB-3FDB66F6E232}"/>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BB39E0F-EB6B-4DFB-8089-E957A8BD15AC}"/>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340DE3-DB8B-4358-AD5B-B75C385A20A4}"/>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253F869-FC8A-4DEB-852E-8901D8A4BEC7}"/>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05B2A69-AC97-4C70-941A-82F800459B38}"/>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6D1D112-5AD3-4177-A029-343093BCB10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056B27E-3B01-4E40-A64A-4140E17A4AC4}"/>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E782FD5-E326-4F69-8EDC-D7F53D67D20C}"/>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76AD60-CE7A-40A6-B627-770A50291BD4}"/>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08154A9-D696-41B8-A720-C2EB34823F74}"/>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8151926-A842-4EB4-9110-084FF9140D17}"/>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53968C9-39C4-4F27-9A46-18FD31F870D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CE1E5DA-9C88-4251-A14A-9A2966B386C7}"/>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C664431-4A3C-4173-B118-5D31A0C5E26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90016BC-6EBA-4EB9-8E7F-2208C3AB2299}"/>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98100C5-1877-49BA-9480-CEA8A0C19C5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415C3A0-C6D8-47E5-A276-0A884622B377}"/>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A698A6C-25BD-4680-88B4-BC9C05871891}"/>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02DACF7-67FE-4DF6-9BEC-85DE5AAAF4F0}"/>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00BADEE-65F1-4DEC-94BC-E9EB33E0172C}"/>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06EABF6-5CA2-4B5F-A340-79873D5E353B}"/>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52DFD2-603C-499B-8810-DEED2B2C5D2B}"/>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1C71CE8-2F0D-4CC4-8882-05A0A8B2FF3A}"/>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2DDE6BD-D537-470A-A1FA-F21917ADEE8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546EAE5-89A0-4977-BE9C-EE455F7EDD8D}"/>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601572-F719-4163-9815-E71CBEB29940}"/>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95CB9E-DD0A-43EC-8DB1-DD22F88B0F04}"/>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EDDDC1F-6A78-4E7B-8429-F82E6222B242}"/>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0FAE491-E647-4273-B53B-1F60E5BE167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02ECD3A-58C6-481E-A00C-FFC3ED12F848}"/>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76A13DE-F0D2-4A81-9355-65279AF9F585}"/>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E5A83BC-8196-48D5-8106-7DE5B6210CD8}"/>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87AD56B-9F8A-4521-8CB5-929C25991BB6}"/>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0621714-70BE-4A84-946D-F1C5117E921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19001E4-6595-4331-920B-5E10DBB29AD5}"/>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D10474B-2988-418A-943F-078B519960A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2F8EEA8-E595-4E42-A36C-6B2D6CCB835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F15E5F9-679B-4910-8C30-2801F60D0E66}"/>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D0FEFF0-9697-4168-81A5-0FF1517DE2F6}"/>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E2CCEAE-EE4A-4ACD-BB0F-F2D2B37A845A}"/>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6DCE1F1-C44A-4E24-8CC3-83201FC4636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321AF3E-A306-4350-A49B-D4BB1005086F}"/>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EC4B6A-7806-4D79-AD1D-F1B8D0D9779D}"/>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1177EA-95FA-41C0-9A32-FA24ADB92016}"/>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7D80B8F-8F69-4460-A034-DD536631882C}"/>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8E539B3-BF09-4F2D-8AB2-7C3222988C35}"/>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676F88F-1E9B-40B5-BA51-8DDCBDF25735}"/>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EB181E9-975D-4850-A111-AC192CE516D1}"/>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49A42A7-33E6-46AA-9BC9-170A4800D3A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68076CB-E4BF-4146-80D5-089827487615}"/>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7B117DF-B9FA-4DCB-89AD-F09BB94EAA45}"/>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C5A38DE-5A91-4006-A673-96FB80C140C9}"/>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ADF781D-808B-42F2-A4D7-D546A4A73D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B457374-D702-4935-AA68-27046FD63A5E}"/>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ADA89F5-E164-4905-B4A2-A932C479284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88D0D7-E01D-4E5E-BE8E-5F4D3931A663}"/>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8CBD3BF-6B9D-4639-99C0-AF7D8A2F5DC9}"/>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F73C171-BAE2-4C59-A700-C77D67094F36}"/>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D5CD8B3-BBCC-4D10-B6B0-2B1DBF736590}"/>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6A53E33-6A5C-44CE-A973-04A5EB16200E}"/>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D64CC5A-34E1-443F-A48B-0ECA3B288FCD}"/>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BEE3905-6F48-49A5-AB69-778307010F91}"/>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EEFED15-40FA-4994-AA24-AC4CC01EEC4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6EEE9BF-88E9-48F7-9701-42D7B946F198}"/>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83D7364-9217-46FC-8A32-153ED61F6AF6}"/>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500C5CC-9932-450B-95A4-3E009F9DFED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B41A174-BE6A-4E6C-BF84-D5A05177168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4AD71A5-60B1-4499-854B-89401676E9E5}"/>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9DBA433-02C5-4A88-B382-175A85237AF4}"/>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8A2E9C3-AA86-4710-B63F-A2BB37F2092C}"/>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2C66A10-7C09-4DE0-B707-0F40711D43F9}"/>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9F882C4-B935-4989-A97A-B41172C08391}"/>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255638B-DF37-4805-94B7-563BED27D30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63BAFC8-A6C8-4486-A96D-142D712E5A78}"/>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26052E6-791E-42EF-8EA3-C95DBAF9559C}"/>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92475C3-F395-43BC-BD2D-AFB03CC4BE9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F3D7E67-E388-43D6-801B-AD1FB2FA27F4}"/>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FE82332-108C-4776-996C-28A498C76F8C}"/>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7BD2975-1E63-4453-82C3-57A39FCB31E5}"/>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416A5E-9B55-4828-8C5D-899F073B8127}"/>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D248E6F-AFE9-4B2F-A108-4CAB5E248C3A}"/>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348F6CE-83EA-41ED-95F4-8DCE6EB9EFA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5BFFFB6-152A-4461-948C-7221864026D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6E245F9-CBD7-418D-BB58-2FD622BA9E7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C61B4B8-9F63-4F01-A950-20F268E973C4}"/>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11B4BC3-E210-49D6-B7EE-01ACFE20C04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38CFD77-F013-4B9D-BD54-5E496D6BA4A4}"/>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35080D3-E3AE-4F9D-A901-0798BDF7DE9B}"/>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FBC7662-AD3B-4C46-AD34-9537C0C697A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5A8AF28-C521-47EE-910A-8EA86452F5BE}"/>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10E4CCE-AD59-49C6-92F6-877AB2021CC1}"/>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E973E6E-1B59-4487-B4B5-CE20AE921C67}"/>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2F6A67B-E705-43CD-A76F-18AA27ACE28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0070AC9-C877-4980-A19F-FF9D979B219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5390432-9C0E-4ACF-A9B9-7737F0D899A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BC09A82-D31D-44EE-99DD-3AAF767CF4EB}"/>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A455A10-235A-497E-89ED-AE335D602912}"/>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F0DB835-1581-4B1A-B4B8-C0A1AC13CA19}"/>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0AD96D9-618A-4C92-AD54-1CC851F3DF21}"/>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7D17B49-B807-4A30-8D65-2F03488E0782}"/>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0B7A4D4-AB28-41F3-8030-78AC050DE880}"/>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165FFCC-99CE-435D-9FE8-9DCC608BED90}"/>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7C952ED-9E3B-4523-9982-6C7F8126B625}"/>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962FD61-CDAC-4674-BC49-4A1AE44B54B4}"/>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ACDE170-9E00-4F29-B5C5-E8A749765248}"/>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9448725-4355-40A8-A545-4E3E576B2A6F}"/>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8B01317A-2840-48E9-B1F4-8C579014366E}"/>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78F5A50-C70A-4098-A64A-99FB0EABCE33}"/>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77CD7DC-E095-4C30-AAE2-8278FB74A137}"/>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9987C67-B4E4-443C-98BB-81B6A03B698B}"/>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DB9B365-407A-4715-91D6-D1773C3F7A45}"/>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sp>
        <p:nvSpPr>
          <p:cNvPr id="140" name="Rectangle 139">
            <a:extLst>
              <a:ext uri="{FF2B5EF4-FFF2-40B4-BE49-F238E27FC236}">
                <a16:creationId xmlns:a16="http://schemas.microsoft.com/office/drawing/2014/main" id="{0FBAE20E-3367-4E66-B6CA-AFDAB36DFF1D}"/>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1B4DBBF-4E0C-4ED6-A236-8D9D445205ED}"/>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Transformation </a:t>
            </a:r>
          </a:p>
        </p:txBody>
      </p:sp>
      <p:sp>
        <p:nvSpPr>
          <p:cNvPr id="142" name="Rectangle 141">
            <a:extLst>
              <a:ext uri="{FF2B5EF4-FFF2-40B4-BE49-F238E27FC236}">
                <a16:creationId xmlns:a16="http://schemas.microsoft.com/office/drawing/2014/main" id="{7684913E-2EA4-4E6A-8D22-101483AF2368}"/>
              </a:ext>
            </a:extLst>
          </p:cNvPr>
          <p:cNvSpPr/>
          <p:nvPr/>
        </p:nvSpPr>
        <p:spPr>
          <a:xfrm>
            <a:off x="11007635"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50C9BD42-1D8E-4EB2-8A62-3458CF02D80F}"/>
              </a:ext>
            </a:extLst>
          </p:cNvPr>
          <p:cNvSpPr txBox="1"/>
          <p:nvPr/>
        </p:nvSpPr>
        <p:spPr>
          <a:xfrm rot="16200000">
            <a:off x="8695426"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851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gtEl>
                                        <p:attrNameLst>
                                          <p:attrName>style.visibility</p:attrName>
                                        </p:attrNameLst>
                                      </p:cBhvr>
                                      <p:to>
                                        <p:strVal val="visible"/>
                                      </p:to>
                                    </p:set>
                                    <p:anim calcmode="lin" valueType="num">
                                      <p:cBhvr additive="base">
                                        <p:cTn id="13" dur="500" fill="hold"/>
                                        <p:tgtEl>
                                          <p:spTgt spid="14338"/>
                                        </p:tgtEl>
                                        <p:attrNameLst>
                                          <p:attrName>ppt_x</p:attrName>
                                        </p:attrNameLst>
                                      </p:cBhvr>
                                      <p:tavLst>
                                        <p:tav tm="0">
                                          <p:val>
                                            <p:strVal val="#ppt_x"/>
                                          </p:val>
                                        </p:tav>
                                        <p:tav tm="100000">
                                          <p:val>
                                            <p:strVal val="#ppt_x"/>
                                          </p:val>
                                        </p:tav>
                                      </p:tavLst>
                                    </p:anim>
                                    <p:anim calcmode="lin" valueType="num">
                                      <p:cBhvr additive="base">
                                        <p:cTn id="14"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339"/>
                                        </p:tgtEl>
                                        <p:attrNameLst>
                                          <p:attrName>style.visibility</p:attrName>
                                        </p:attrNameLst>
                                      </p:cBhvr>
                                      <p:to>
                                        <p:strVal val="visible"/>
                                      </p:to>
                                    </p:set>
                                    <p:animEffect transition="in" filter="fade">
                                      <p:cBhvr>
                                        <p:cTn id="25" dur="1000"/>
                                        <p:tgtEl>
                                          <p:spTgt spid="14339"/>
                                        </p:tgtEl>
                                      </p:cBhvr>
                                    </p:animEffect>
                                    <p:anim calcmode="lin" valueType="num">
                                      <p:cBhvr>
                                        <p:cTn id="26" dur="1000" fill="hold"/>
                                        <p:tgtEl>
                                          <p:spTgt spid="14339"/>
                                        </p:tgtEl>
                                        <p:attrNameLst>
                                          <p:attrName>ppt_x</p:attrName>
                                        </p:attrNameLst>
                                      </p:cBhvr>
                                      <p:tavLst>
                                        <p:tav tm="0">
                                          <p:val>
                                            <p:strVal val="#ppt_x"/>
                                          </p:val>
                                        </p:tav>
                                        <p:tav tm="100000">
                                          <p:val>
                                            <p:strVal val="#ppt_x"/>
                                          </p:val>
                                        </p:tav>
                                      </p:tavLst>
                                    </p:anim>
                                    <p:anim calcmode="lin" valueType="num">
                                      <p:cBhvr>
                                        <p:cTn id="27" dur="1000" fill="hold"/>
                                        <p:tgtEl>
                                          <p:spTgt spid="1433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340"/>
                                        </p:tgtEl>
                                        <p:attrNameLst>
                                          <p:attrName>style.visibility</p:attrName>
                                        </p:attrNameLst>
                                      </p:cBhvr>
                                      <p:to>
                                        <p:strVal val="visible"/>
                                      </p:to>
                                    </p:set>
                                    <p:animEffect transition="in" filter="fade">
                                      <p:cBhvr>
                                        <p:cTn id="42" dur="1000"/>
                                        <p:tgtEl>
                                          <p:spTgt spid="14340"/>
                                        </p:tgtEl>
                                      </p:cBhvr>
                                    </p:animEffect>
                                    <p:anim calcmode="lin" valueType="num">
                                      <p:cBhvr>
                                        <p:cTn id="43" dur="1000" fill="hold"/>
                                        <p:tgtEl>
                                          <p:spTgt spid="14340"/>
                                        </p:tgtEl>
                                        <p:attrNameLst>
                                          <p:attrName>ppt_x</p:attrName>
                                        </p:attrNameLst>
                                      </p:cBhvr>
                                      <p:tavLst>
                                        <p:tav tm="0">
                                          <p:val>
                                            <p:strVal val="#ppt_x"/>
                                          </p:val>
                                        </p:tav>
                                        <p:tav tm="100000">
                                          <p:val>
                                            <p:strVal val="#ppt_x"/>
                                          </p:val>
                                        </p:tav>
                                      </p:tavLst>
                                    </p:anim>
                                    <p:anim calcmode="lin" valueType="num">
                                      <p:cBhvr>
                                        <p:cTn id="44"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a:solidFill>
            <a:schemeClr val="bg1"/>
          </a:solidFill>
        </p:spPr>
        <p:txBody>
          <a:bodyPr>
            <a:normAutofit/>
          </a:bodyPr>
          <a:lstStyle/>
          <a:p>
            <a:r>
              <a:rPr lang="en-SG" sz="4800" dirty="0">
                <a:solidFill>
                  <a:srgbClr val="C00000"/>
                </a:solidFill>
              </a:rPr>
              <a:t>What is happening now?</a:t>
            </a:r>
            <a:endParaRPr lang="en-US" sz="4800" dirty="0">
              <a:solidFill>
                <a:srgbClr val="C00000"/>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10" name="Rectangle 9">
            <a:extLst>
              <a:ext uri="{FF2B5EF4-FFF2-40B4-BE49-F238E27FC236}">
                <a16:creationId xmlns:a16="http://schemas.microsoft.com/office/drawing/2014/main" id="{93957D4D-1A6F-4F04-B73D-C9D612B7513C}"/>
              </a:ext>
            </a:extLst>
          </p:cNvPr>
          <p:cNvSpPr/>
          <p:nvPr/>
        </p:nvSpPr>
        <p:spPr>
          <a:xfrm>
            <a:off x="5348920" y="4507472"/>
            <a:ext cx="4292520" cy="369328"/>
          </a:xfrm>
          <a:prstGeom prst="rect">
            <a:avLst/>
          </a:prstGeom>
        </p:spPr>
        <p:txBody>
          <a:bodyPr wrap="square" lIns="91437" tIns="45718" rIns="91437" bIns="45718">
            <a:spAutoFit/>
          </a:bodyPr>
          <a:lstStyle/>
          <a:p>
            <a:r>
              <a:rPr lang="en-SG" dirty="0">
                <a:solidFill>
                  <a:schemeClr val="accent2"/>
                </a:solidFill>
              </a:rPr>
              <a:t>But now machines are instructing human</a:t>
            </a:r>
            <a:r>
              <a:rPr lang="en-SG" dirty="0"/>
              <a:t>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448" y="2661136"/>
            <a:ext cx="2478386" cy="144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a:extLst>
              <a:ext uri="{FF2B5EF4-FFF2-40B4-BE49-F238E27FC236}">
                <a16:creationId xmlns:a16="http://schemas.microsoft.com/office/drawing/2014/main" id="{93957D4D-1A6F-4F04-B73D-C9D612B7513C}"/>
              </a:ext>
            </a:extLst>
          </p:cNvPr>
          <p:cNvSpPr/>
          <p:nvPr/>
        </p:nvSpPr>
        <p:spPr>
          <a:xfrm>
            <a:off x="1371600" y="4459209"/>
            <a:ext cx="3876370" cy="377780"/>
          </a:xfrm>
          <a:prstGeom prst="rect">
            <a:avLst/>
          </a:prstGeom>
        </p:spPr>
        <p:txBody>
          <a:bodyPr wrap="square" lIns="91437" tIns="45718" rIns="91437" bIns="45718">
            <a:spAutoFit/>
          </a:bodyPr>
          <a:lstStyle/>
          <a:p>
            <a:r>
              <a:rPr lang="en-SG" dirty="0">
                <a:solidFill>
                  <a:schemeClr val="accent2"/>
                </a:solidFill>
              </a:rPr>
              <a:t>Earlier</a:t>
            </a:r>
            <a:r>
              <a:rPr lang="en-SG" dirty="0"/>
              <a:t> </a:t>
            </a:r>
            <a:r>
              <a:rPr lang="en-SG" dirty="0">
                <a:solidFill>
                  <a:schemeClr val="accent2"/>
                </a:solidFill>
              </a:rPr>
              <a:t>humans instructed machines</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920" y="2638230"/>
            <a:ext cx="1485334" cy="1493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254" y="2638228"/>
            <a:ext cx="1451384" cy="168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03799" y="2655956"/>
            <a:ext cx="1229310" cy="1568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a:extLst>
              <a:ext uri="{FF2B5EF4-FFF2-40B4-BE49-F238E27FC236}">
                <a16:creationId xmlns:a16="http://schemas.microsoft.com/office/drawing/2014/main" id="{C7F43996-6C58-4A9D-9CB0-A443180C2538}"/>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FEBC85C-CE5D-4C76-AE7D-0272DAFB7766}"/>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9225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483"/>
                                        </p:tgtEl>
                                        <p:attrNameLst>
                                          <p:attrName>style.visibility</p:attrName>
                                        </p:attrNameLst>
                                      </p:cBhvr>
                                      <p:to>
                                        <p:strVal val="visible"/>
                                      </p:to>
                                    </p:set>
                                    <p:animEffect transition="in" filter="barn(inVertical)">
                                      <p:cBhvr>
                                        <p:cTn id="18" dur="500"/>
                                        <p:tgtEl>
                                          <p:spTgt spid="20483"/>
                                        </p:tgtEl>
                                      </p:cBhvr>
                                    </p:animEffect>
                                  </p:childTnLst>
                                </p:cTn>
                              </p:par>
                              <p:par>
                                <p:cTn id="19" presetID="16" presetClass="entr" presetSubtype="21" fill="hold" nodeType="with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arn(inVertical)">
                                      <p:cBhvr>
                                        <p:cTn id="21" dur="500"/>
                                        <p:tgtEl>
                                          <p:spTgt spid="20484"/>
                                        </p:tgtEl>
                                      </p:cBhvr>
                                    </p:animEffect>
                                  </p:childTnLst>
                                </p:cTn>
                              </p:par>
                              <p:par>
                                <p:cTn id="22" presetID="16" presetClass="entr" presetSubtype="21" fill="hold" nodeType="withEffect">
                                  <p:stCondLst>
                                    <p:cond delay="0"/>
                                  </p:stCondLst>
                                  <p:childTnLst>
                                    <p:set>
                                      <p:cBhvr>
                                        <p:cTn id="23" dur="1" fill="hold">
                                          <p:stCondLst>
                                            <p:cond delay="0"/>
                                          </p:stCondLst>
                                        </p:cTn>
                                        <p:tgtEl>
                                          <p:spTgt spid="20486"/>
                                        </p:tgtEl>
                                        <p:attrNameLst>
                                          <p:attrName>style.visibility</p:attrName>
                                        </p:attrNameLst>
                                      </p:cBhvr>
                                      <p:to>
                                        <p:strVal val="visible"/>
                                      </p:to>
                                    </p:set>
                                    <p:animEffect transition="in" filter="barn(inVertical)">
                                      <p:cBhvr>
                                        <p:cTn id="24" dur="500"/>
                                        <p:tgtEl>
                                          <p:spTgt spid="2048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62000"/>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209969" y="3705021"/>
            <a:ext cx="3680309" cy="893947"/>
            <a:chOff x="1199735" y="1275606"/>
            <a:chExt cx="1962585" cy="893947"/>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Scripts</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646331"/>
            </a:xfrm>
            <a:prstGeom prst="rect">
              <a:avLst/>
            </a:prstGeom>
            <a:noFill/>
          </p:spPr>
          <p:txBody>
            <a:bodyPr wrap="square" rtlCol="0">
              <a:spAutoFit/>
            </a:bodyPr>
            <a:lstStyle/>
            <a:p>
              <a:r>
                <a:rPr lang="en-SG" sz="1200" dirty="0">
                  <a:solidFill>
                    <a:srgbClr val="000000"/>
                  </a:solidFill>
                </a:rPr>
                <a:t>It was all along there. But now we are looking into smarter way of automation with latest available tools</a:t>
              </a:r>
            </a:p>
            <a:p>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5A7F4B41-8FE6-4001-9A2A-827590645136}"/>
              </a:ext>
            </a:extLst>
          </p:cNvPr>
          <p:cNvGrpSpPr/>
          <p:nvPr/>
        </p:nvGrpSpPr>
        <p:grpSpPr>
          <a:xfrm>
            <a:off x="7762897" y="1327521"/>
            <a:ext cx="2888511" cy="1263279"/>
            <a:chOff x="1199735" y="1275606"/>
            <a:chExt cx="1962585" cy="1263279"/>
          </a:xfrm>
        </p:grpSpPr>
        <p:sp>
          <p:nvSpPr>
            <p:cNvPr id="33" name="TextBox 32">
              <a:extLst>
                <a:ext uri="{FF2B5EF4-FFF2-40B4-BE49-F238E27FC236}">
                  <a16:creationId xmlns:a16="http://schemas.microsoft.com/office/drawing/2014/main" id="{D32EFD62-6459-4D1D-A108-B91C2A40EB20}"/>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RPA</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CA8DF01A-F232-4963-BC94-2163305D53A2}"/>
                </a:ext>
              </a:extLst>
            </p:cNvPr>
            <p:cNvSpPr txBox="1"/>
            <p:nvPr/>
          </p:nvSpPr>
          <p:spPr>
            <a:xfrm>
              <a:off x="1199735" y="1523222"/>
              <a:ext cx="1962585" cy="1015663"/>
            </a:xfrm>
            <a:prstGeom prst="rect">
              <a:avLst/>
            </a:prstGeom>
            <a:noFill/>
          </p:spPr>
          <p:txBody>
            <a:bodyPr wrap="square" rtlCol="0">
              <a:spAutoFit/>
            </a:bodyPr>
            <a:lstStyle/>
            <a:p>
              <a:r>
                <a:rPr lang="en-US" sz="1200" dirty="0">
                  <a:solidFill>
                    <a:srgbClr val="000000"/>
                  </a:solidFill>
                </a:rPr>
                <a:t>The use of automated systems such as bots and virtual assistance helps to enhance business process, customer experience.</a:t>
              </a:r>
            </a:p>
            <a:p>
              <a:r>
                <a:rPr lang="en-SG" sz="1200" dirty="0"/>
                <a:t> </a:t>
              </a:r>
            </a:p>
            <a:p>
              <a:endParaRPr lang="en-US" sz="1200" dirty="0">
                <a:solidFill>
                  <a:srgbClr val="000000"/>
                </a:solidFill>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3966214" y="5003540"/>
            <a:ext cx="3680309" cy="524615"/>
            <a:chOff x="1199735" y="1275606"/>
            <a:chExt cx="1962585" cy="524615"/>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Not New</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276999"/>
            </a:xfrm>
            <a:prstGeom prst="rect">
              <a:avLst/>
            </a:prstGeom>
            <a:noFill/>
          </p:spPr>
          <p:txBody>
            <a:bodyPr wrap="square" rtlCol="0">
              <a:spAutoFit/>
            </a:bodyPr>
            <a:lstStyle/>
            <a:p>
              <a:r>
                <a:rPr lang="en-SG" sz="1200" dirty="0"/>
                <a:t>Automation is not new to everyone</a:t>
              </a:r>
            </a:p>
          </p:txBody>
        </p:sp>
      </p:grpSp>
      <p:sp>
        <p:nvSpPr>
          <p:cNvPr id="42" name="자유형 151">
            <a:extLst>
              <a:ext uri="{FF2B5EF4-FFF2-40B4-BE49-F238E27FC236}">
                <a16:creationId xmlns:a16="http://schemas.microsoft.com/office/drawing/2014/main" id="{15F5A486-914E-4CD1-A4C9-53BA05E124B6}"/>
              </a:ext>
            </a:extLst>
          </p:cNvPr>
          <p:cNvSpPr/>
          <p:nvPr/>
        </p:nvSpPr>
        <p:spPr>
          <a:xfrm>
            <a:off x="4246777" y="3657678"/>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6391685" y="2897648"/>
            <a:ext cx="3680309" cy="709281"/>
            <a:chOff x="1199735" y="1275606"/>
            <a:chExt cx="1962585" cy="709281"/>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Tools  </a:t>
              </a:r>
              <a:endParaRPr lang="ko-KR" altLang="en-US" sz="14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461665"/>
            </a:xfrm>
            <a:prstGeom prst="rect">
              <a:avLst/>
            </a:prstGeom>
            <a:noFill/>
          </p:spPr>
          <p:txBody>
            <a:bodyPr wrap="square" rtlCol="0">
              <a:spAutoFit/>
            </a:bodyPr>
            <a:lstStyle/>
            <a:p>
              <a:r>
                <a:rPr lang="en-SG" sz="1200" dirty="0">
                  <a:solidFill>
                    <a:srgbClr val="000000"/>
                  </a:solidFill>
                </a:rPr>
                <a:t>We not only want the tool to automate but we want the tool to act like human </a:t>
              </a:r>
              <a:r>
                <a:rPr lang="en-SG" sz="1200" dirty="0">
                  <a:solidFill>
                    <a:srgbClr val="000000"/>
                  </a:solidFill>
                  <a:sym typeface="Wingdings" panose="05000000000000000000" pitchFamily="2" charset="2"/>
                </a:rPr>
                <a:t></a:t>
              </a:r>
              <a:r>
                <a:rPr lang="en-SG" sz="1200" dirty="0">
                  <a:solidFill>
                    <a:srgbClr val="000000"/>
                  </a:solidFill>
                </a:rPr>
                <a:t> to take its own decision</a:t>
              </a:r>
              <a:endParaRPr lang="ko-KR" altLang="en-US" sz="1200" dirty="0">
                <a:solidFill>
                  <a:schemeClr val="tx1">
                    <a:lumMod val="75000"/>
                    <a:lumOff val="25000"/>
                  </a:schemeClr>
                </a:solidFil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417468" y="192882"/>
            <a:ext cx="4729462" cy="1077218"/>
          </a:xfrm>
          <a:prstGeom prst="rect">
            <a:avLst/>
          </a:prstGeom>
          <a:solidFill>
            <a:schemeClr val="bg1"/>
          </a:solidFill>
        </p:spPr>
        <p:txBody>
          <a:bodyPr wrap="square" rtlCol="0" anchor="ctr">
            <a:spAutoFit/>
          </a:bodyPr>
          <a:lstStyle/>
          <a:p>
            <a:r>
              <a:rPr lang="en-US" sz="3200" dirty="0">
                <a:solidFill>
                  <a:srgbClr val="C00000"/>
                </a:solidFill>
              </a:rPr>
              <a:t>Why we talk Automation in Banking?</a:t>
            </a:r>
            <a:endParaRPr lang="en-US" altLang="ko-KR" sz="3200" b="1" dirty="0">
              <a:solidFill>
                <a:srgbClr val="C00000"/>
              </a:solidFill>
              <a:cs typeface="Arial" pitchFamily="34" charset="0"/>
            </a:endParaRPr>
          </a:p>
        </p:txBody>
      </p:sp>
      <p:sp>
        <p:nvSpPr>
          <p:cNvPr id="2" name="Rectangle 1">
            <a:extLst>
              <a:ext uri="{FF2B5EF4-FFF2-40B4-BE49-F238E27FC236}">
                <a16:creationId xmlns:a16="http://schemas.microsoft.com/office/drawing/2014/main" id="{9AAF35D7-FC81-45E3-8D69-BC8C72993A95}"/>
              </a:ext>
            </a:extLst>
          </p:cNvPr>
          <p:cNvSpPr/>
          <p:nvPr/>
        </p:nvSpPr>
        <p:spPr>
          <a:xfrm>
            <a:off x="375986" y="1374504"/>
            <a:ext cx="1995150" cy="3970318"/>
          </a:xfrm>
          <a:prstGeom prst="rect">
            <a:avLst/>
          </a:prstGeom>
        </p:spPr>
        <p:txBody>
          <a:bodyPr wrap="square">
            <a:spAutoFit/>
          </a:bodyPr>
          <a:lstStyle/>
          <a:p>
            <a:pPr marL="285750" indent="-285750">
              <a:buFont typeface="Wingdings" panose="05000000000000000000" pitchFamily="2" charset="2"/>
              <a:buChar char="ü"/>
            </a:pPr>
            <a:r>
              <a:rPr lang="en-SG" i="1" dirty="0">
                <a:solidFill>
                  <a:srgbClr val="333333"/>
                </a:solidFill>
                <a:latin typeface="McKinsey Theinhardt"/>
              </a:rPr>
              <a:t>Freeing employees to focus on higher-value tasks,</a:t>
            </a:r>
            <a:r>
              <a:rPr lang="en-SG" dirty="0">
                <a:sym typeface="Wingdings" panose="05000000000000000000" pitchFamily="2" charset="2"/>
              </a:rPr>
              <a:t> enabling us to do more quality work </a:t>
            </a:r>
            <a:r>
              <a:rPr lang="en-SG" i="1" dirty="0">
                <a:solidFill>
                  <a:srgbClr val="333333"/>
                </a:solidFill>
                <a:latin typeface="McKinsey Theinhardt"/>
              </a:rPr>
              <a:t>and projects</a:t>
            </a:r>
          </a:p>
          <a:p>
            <a:pPr marL="285750" indent="-285750">
              <a:buFont typeface="Wingdings" panose="05000000000000000000" pitchFamily="2" charset="2"/>
              <a:buChar char="ü"/>
            </a:pPr>
            <a:endParaRPr lang="en-SG" i="1" dirty="0">
              <a:solidFill>
                <a:srgbClr val="333333"/>
              </a:solidFill>
              <a:latin typeface="McKinsey Theinhardt"/>
            </a:endParaRPr>
          </a:p>
          <a:p>
            <a:pPr marL="285750" indent="-285750">
              <a:buFont typeface="Wingdings" panose="05000000000000000000" pitchFamily="2" charset="2"/>
              <a:buChar char="ü"/>
            </a:pPr>
            <a:r>
              <a:rPr lang="en-SG" i="1" dirty="0">
                <a:solidFill>
                  <a:srgbClr val="333333"/>
                </a:solidFill>
                <a:latin typeface="McKinsey Theinhardt"/>
              </a:rPr>
              <a:t>Automation in a </a:t>
            </a:r>
            <a:r>
              <a:rPr lang="en-SG" i="1" u="sng" dirty="0">
                <a:solidFill>
                  <a:srgbClr val="333333"/>
                </a:solidFill>
                <a:latin typeface="McKinsey Theinhardt"/>
              </a:rPr>
              <a:t>smarter way </a:t>
            </a:r>
            <a:r>
              <a:rPr lang="en-SG" i="1" dirty="0">
                <a:solidFill>
                  <a:srgbClr val="333333"/>
                </a:solidFill>
                <a:latin typeface="McKinsey Theinhardt"/>
              </a:rPr>
              <a:t>is required in banking</a:t>
            </a:r>
          </a:p>
          <a:p>
            <a:endParaRPr lang="en-SG" dirty="0">
              <a:sym typeface="Wingdings" panose="05000000000000000000" pitchFamily="2" charset="2"/>
            </a:endParaRPr>
          </a:p>
        </p:txBody>
      </p:sp>
      <p:grpSp>
        <p:nvGrpSpPr>
          <p:cNvPr id="43" name="Graphic 37">
            <a:extLst>
              <a:ext uri="{FF2B5EF4-FFF2-40B4-BE49-F238E27FC236}">
                <a16:creationId xmlns:a16="http://schemas.microsoft.com/office/drawing/2014/main" id="{BA470524-6BEC-4DC2-BFB5-A9E6FB55EA90}"/>
              </a:ext>
            </a:extLst>
          </p:cNvPr>
          <p:cNvGrpSpPr/>
          <p:nvPr/>
        </p:nvGrpSpPr>
        <p:grpSpPr>
          <a:xfrm>
            <a:off x="2990822" y="4666823"/>
            <a:ext cx="380265" cy="573087"/>
            <a:chOff x="9804491" y="2080139"/>
            <a:chExt cx="1249528" cy="1809750"/>
          </a:xfrm>
          <a:effectLst>
            <a:glow rad="127000">
              <a:schemeClr val="accent2"/>
            </a:glow>
          </a:effectLst>
        </p:grpSpPr>
        <p:sp>
          <p:nvSpPr>
            <p:cNvPr id="52" name="Freeform: Shape 51">
              <a:extLst>
                <a:ext uri="{FF2B5EF4-FFF2-40B4-BE49-F238E27FC236}">
                  <a16:creationId xmlns:a16="http://schemas.microsoft.com/office/drawing/2014/main" id="{67ECEA01-0732-42B9-8ED7-0AA3600494EB}"/>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accent5"/>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0605AF-9962-4F2E-97F7-DBC08FF39F04}"/>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1EDD356-F758-47CA-BA0E-52E4CA6A3F17}"/>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FCBDEF3-033F-4080-BA41-6D38EFD06147}"/>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8A594640-D45A-46FE-B346-BA6D726E4F1C}"/>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FC8DF6E-7429-4608-A791-98A064850AC8}"/>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4EE3045-2B12-4A04-9152-9FD5CD2E0A3F}"/>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FBA38D5-680F-41E1-9BA7-A24CD158E33B}"/>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9FF46E5-E924-41C5-B9D0-EE20DC1D7526}"/>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grpSp>
      <p:sp>
        <p:nvSpPr>
          <p:cNvPr id="65" name="Chord 14">
            <a:extLst>
              <a:ext uri="{FF2B5EF4-FFF2-40B4-BE49-F238E27FC236}">
                <a16:creationId xmlns:a16="http://schemas.microsoft.com/office/drawing/2014/main" id="{96798F2E-4508-4955-B601-F864D3F647F5}"/>
              </a:ext>
            </a:extLst>
          </p:cNvPr>
          <p:cNvSpPr/>
          <p:nvPr/>
        </p:nvSpPr>
        <p:spPr>
          <a:xfrm>
            <a:off x="6795753" y="1314696"/>
            <a:ext cx="376999" cy="52757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 name="Picture 2">
            <a:extLst>
              <a:ext uri="{FF2B5EF4-FFF2-40B4-BE49-F238E27FC236}">
                <a16:creationId xmlns:a16="http://schemas.microsoft.com/office/drawing/2014/main" id="{D023B34D-D647-4F73-B488-A960773A21FC}"/>
              </a:ext>
            </a:extLst>
          </p:cNvPr>
          <p:cNvPicPr>
            <a:picLocks noChangeAspect="1"/>
          </p:cNvPicPr>
          <p:nvPr/>
        </p:nvPicPr>
        <p:blipFill>
          <a:blip r:embed="rId3"/>
          <a:stretch>
            <a:fillRect/>
          </a:stretch>
        </p:blipFill>
        <p:spPr>
          <a:xfrm>
            <a:off x="5474629" y="2482630"/>
            <a:ext cx="428625" cy="415018"/>
          </a:xfrm>
          <a:prstGeom prst="rect">
            <a:avLst/>
          </a:prstGeom>
        </p:spPr>
      </p:pic>
      <p:sp>
        <p:nvSpPr>
          <p:cNvPr id="66" name="Rectangle 65">
            <a:extLst>
              <a:ext uri="{FF2B5EF4-FFF2-40B4-BE49-F238E27FC236}">
                <a16:creationId xmlns:a16="http://schemas.microsoft.com/office/drawing/2014/main" id="{01151CDA-B6BC-4258-A989-07B8DFA6AF50}"/>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EA28945-357B-47CE-A70F-A2A68EC82CCA}"/>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244713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17607" y="1189419"/>
            <a:ext cx="8229600" cy="1143000"/>
          </a:xfrm>
        </p:spPr>
        <p:txBody>
          <a:bodyPr>
            <a:normAutofit/>
          </a:bodyPr>
          <a:lstStyle/>
          <a:p>
            <a:r>
              <a:rPr lang="en-SG" sz="2000" dirty="0"/>
              <a:t>Automation is no longer that we see in the movies</a:t>
            </a:r>
            <a:br>
              <a:rPr lang="en-SG" sz="2000" dirty="0"/>
            </a:br>
            <a:r>
              <a:rPr lang="en-SG" sz="2000" dirty="0"/>
              <a:t>Something really starting in business</a:t>
            </a:r>
            <a:endParaRPr lang="en-US" sz="2000" dirty="0"/>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graphicFrame>
        <p:nvGraphicFramePr>
          <p:cNvPr id="4" name="Diagram 3">
            <a:extLst>
              <a:ext uri="{FF2B5EF4-FFF2-40B4-BE49-F238E27FC236}">
                <a16:creationId xmlns:a16="http://schemas.microsoft.com/office/drawing/2014/main" id="{FFEF0902-514B-48CF-ACB8-EC806AD696AA}"/>
              </a:ext>
            </a:extLst>
          </p:cNvPr>
          <p:cNvGraphicFramePr/>
          <p:nvPr>
            <p:extLst>
              <p:ext uri="{D42A27DB-BD31-4B8C-83A1-F6EECF244321}">
                <p14:modId xmlns:p14="http://schemas.microsoft.com/office/powerpoint/2010/main" val="1215397639"/>
              </p:ext>
            </p:extLst>
          </p:nvPr>
        </p:nvGraphicFramePr>
        <p:xfrm>
          <a:off x="2859631" y="23389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30E9886-B28A-4C9A-B22A-C2991A6590EC}"/>
              </a:ext>
            </a:extLst>
          </p:cNvPr>
          <p:cNvSpPr/>
          <p:nvPr/>
        </p:nvSpPr>
        <p:spPr>
          <a:xfrm>
            <a:off x="3733800" y="329121"/>
            <a:ext cx="6065634" cy="646331"/>
          </a:xfrm>
          <a:prstGeom prst="rect">
            <a:avLst/>
          </a:prstGeom>
        </p:spPr>
        <p:txBody>
          <a:bodyPr wrap="square">
            <a:spAutoFit/>
          </a:bodyPr>
          <a:lstStyle/>
          <a:p>
            <a:r>
              <a:rPr lang="en-US" sz="3600" dirty="0">
                <a:solidFill>
                  <a:srgbClr val="C00000"/>
                </a:solidFill>
              </a:rPr>
              <a:t>Current Status of Automation</a:t>
            </a:r>
            <a:endParaRPr lang="en-SG" sz="3600" dirty="0">
              <a:solidFill>
                <a:srgbClr val="C00000"/>
              </a:solidFill>
            </a:endParaRPr>
          </a:p>
        </p:txBody>
      </p:sp>
      <p:sp>
        <p:nvSpPr>
          <p:cNvPr id="6" name="Rectangle 5">
            <a:extLst>
              <a:ext uri="{FF2B5EF4-FFF2-40B4-BE49-F238E27FC236}">
                <a16:creationId xmlns:a16="http://schemas.microsoft.com/office/drawing/2014/main" id="{E56BE08F-41B9-4ABF-8A15-1EE77E0BAC83}"/>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7183AB5-A1D7-40CB-ABEF-754C65D358C0}"/>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6309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normAutofit fontScale="92500" lnSpcReduction="20000"/>
          </a:bodyPr>
          <a:lstStyle/>
          <a:p>
            <a:r>
              <a:rPr lang="en-US" dirty="0">
                <a:solidFill>
                  <a:srgbClr val="C00000"/>
                </a:solidFill>
              </a:rPr>
              <a:t>Why Automation in Banks?</a:t>
            </a:r>
          </a:p>
        </p:txBody>
      </p:sp>
      <p:grpSp>
        <p:nvGrpSpPr>
          <p:cNvPr id="3" name="Group 2">
            <a:extLst>
              <a:ext uri="{FF2B5EF4-FFF2-40B4-BE49-F238E27FC236}">
                <a16:creationId xmlns:a16="http://schemas.microsoft.com/office/drawing/2014/main" id="{3BB6312F-23D7-4FF8-B1B4-E5BD088AC86F}"/>
              </a:ext>
            </a:extLst>
          </p:cNvPr>
          <p:cNvGrpSpPr/>
          <p:nvPr/>
        </p:nvGrpSpPr>
        <p:grpSpPr>
          <a:xfrm>
            <a:off x="2665363" y="2269467"/>
            <a:ext cx="1470641" cy="1161654"/>
            <a:chOff x="693093" y="1844828"/>
            <a:chExt cx="1470641" cy="1161654"/>
          </a:xfrm>
        </p:grpSpPr>
        <p:sp>
          <p:nvSpPr>
            <p:cNvPr id="4" name="Trapezoid 3">
              <a:extLst>
                <a:ext uri="{FF2B5EF4-FFF2-40B4-BE49-F238E27FC236}">
                  <a16:creationId xmlns:a16="http://schemas.microsoft.com/office/drawing/2014/main" id="{2B840527-2B3B-4EBD-914C-7CDF594C3E9B}"/>
                </a:ext>
              </a:extLst>
            </p:cNvPr>
            <p:cNvSpPr/>
            <p:nvPr/>
          </p:nvSpPr>
          <p:spPr>
            <a:xfrm rot="10800000">
              <a:off x="892767" y="1844828"/>
              <a:ext cx="1086945" cy="723798"/>
            </a:xfrm>
            <a:prstGeom prst="trapezoid">
              <a:avLst>
                <a:gd name="adj" fmla="val 369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5">
              <a:extLst>
                <a:ext uri="{FF2B5EF4-FFF2-40B4-BE49-F238E27FC236}">
                  <a16:creationId xmlns:a16="http://schemas.microsoft.com/office/drawing/2014/main" id="{7E78AA1C-1396-4674-8B8A-7B7F068E7205}"/>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 name="Straight Connector 5">
              <a:extLst>
                <a:ext uri="{FF2B5EF4-FFF2-40B4-BE49-F238E27FC236}">
                  <a16:creationId xmlns:a16="http://schemas.microsoft.com/office/drawing/2014/main" id="{FA5382BB-4E8E-4E57-BC5B-19B178EA8578}"/>
                </a:ext>
              </a:extLst>
            </p:cNvPr>
            <p:cNvCxnSpPr/>
            <p:nvPr/>
          </p:nvCxnSpPr>
          <p:spPr>
            <a:xfrm flipV="1">
              <a:off x="1436238" y="2499928"/>
              <a:ext cx="727496" cy="50655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0AE17F0-5860-4AB9-A185-F8EF17EAE1F1}"/>
                </a:ext>
              </a:extLst>
            </p:cNvPr>
            <p:cNvCxnSpPr/>
            <p:nvPr/>
          </p:nvCxnSpPr>
          <p:spPr>
            <a:xfrm flipH="1" flipV="1">
              <a:off x="693093" y="2499928"/>
              <a:ext cx="743146" cy="50655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C7B2023-45CC-424D-95AF-5D961A8A16E6}"/>
              </a:ext>
            </a:extLst>
          </p:cNvPr>
          <p:cNvGrpSpPr/>
          <p:nvPr/>
        </p:nvGrpSpPr>
        <p:grpSpPr>
          <a:xfrm>
            <a:off x="2362200" y="4667966"/>
            <a:ext cx="2058452" cy="601117"/>
            <a:chOff x="605226" y="3338447"/>
            <a:chExt cx="1636231" cy="601117"/>
          </a:xfrm>
        </p:grpSpPr>
        <p:sp>
          <p:nvSpPr>
            <p:cNvPr id="9" name="TextBox 8">
              <a:extLst>
                <a:ext uri="{FF2B5EF4-FFF2-40B4-BE49-F238E27FC236}">
                  <a16:creationId xmlns:a16="http://schemas.microsoft.com/office/drawing/2014/main" id="{81663A6D-FAD3-4802-9E97-CFE0DD7376FD}"/>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4062AA0B-7DA2-4216-A32E-98A02C11DCDA}"/>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Cost savings</a:t>
              </a:r>
              <a:endParaRPr lang="ko-KR" altLang="en-US" b="1" dirty="0">
                <a:solidFill>
                  <a:schemeClr val="accent1"/>
                </a:solidFill>
                <a:cs typeface="Arial" pitchFamily="34" charset="0"/>
              </a:endParaRPr>
            </a:p>
          </p:txBody>
        </p:sp>
      </p:grpSp>
      <p:sp>
        <p:nvSpPr>
          <p:cNvPr id="17" name="TextBox 16">
            <a:extLst>
              <a:ext uri="{FF2B5EF4-FFF2-40B4-BE49-F238E27FC236}">
                <a16:creationId xmlns:a16="http://schemas.microsoft.com/office/drawing/2014/main" id="{89941C6B-D3C4-4079-97AF-62E0FB549E35}"/>
              </a:ext>
            </a:extLst>
          </p:cNvPr>
          <p:cNvSpPr txBox="1"/>
          <p:nvPr/>
        </p:nvSpPr>
        <p:spPr>
          <a:xfrm>
            <a:off x="3042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grpSp>
        <p:nvGrpSpPr>
          <p:cNvPr id="11" name="Group 10">
            <a:extLst>
              <a:ext uri="{FF2B5EF4-FFF2-40B4-BE49-F238E27FC236}">
                <a16:creationId xmlns:a16="http://schemas.microsoft.com/office/drawing/2014/main" id="{D5031E53-F882-4C5D-B04E-39745C392BF2}"/>
              </a:ext>
            </a:extLst>
          </p:cNvPr>
          <p:cNvGrpSpPr/>
          <p:nvPr/>
        </p:nvGrpSpPr>
        <p:grpSpPr>
          <a:xfrm>
            <a:off x="4840927" y="4681107"/>
            <a:ext cx="2232803" cy="923330"/>
            <a:chOff x="2675618" y="3179485"/>
            <a:chExt cx="1774820" cy="923330"/>
          </a:xfrm>
        </p:grpSpPr>
        <p:sp>
          <p:nvSpPr>
            <p:cNvPr id="12" name="TextBox 11">
              <a:extLst>
                <a:ext uri="{FF2B5EF4-FFF2-40B4-BE49-F238E27FC236}">
                  <a16:creationId xmlns:a16="http://schemas.microsoft.com/office/drawing/2014/main" id="{E282CBB6-F687-418D-B88E-28C35F4D2808}"/>
                </a:ext>
              </a:extLst>
            </p:cNvPr>
            <p:cNvSpPr txBox="1"/>
            <p:nvPr/>
          </p:nvSpPr>
          <p:spPr>
            <a:xfrm>
              <a:off x="2675618"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9E7D24A2-A2D1-4CAC-B083-F969B12A5CC1}"/>
                </a:ext>
              </a:extLst>
            </p:cNvPr>
            <p:cNvSpPr txBox="1"/>
            <p:nvPr/>
          </p:nvSpPr>
          <p:spPr>
            <a:xfrm>
              <a:off x="2814207" y="3179485"/>
              <a:ext cx="1636231" cy="923330"/>
            </a:xfrm>
            <a:prstGeom prst="rect">
              <a:avLst/>
            </a:prstGeom>
            <a:noFill/>
            <a:ln w="3175">
              <a:noFill/>
            </a:ln>
          </p:spPr>
          <p:txBody>
            <a:bodyPr wrap="square" rtlCol="0" anchor="ctr">
              <a:spAutoFit/>
            </a:bodyPr>
            <a:lstStyle/>
            <a:p>
              <a:r>
                <a:rPr lang="en-SG" dirty="0">
                  <a:solidFill>
                    <a:srgbClr val="333333"/>
                  </a:solidFill>
                  <a:latin typeface="McKinsey Theinhardt"/>
                </a:rPr>
                <a:t>Improvement in customer experiences</a:t>
              </a:r>
            </a:p>
          </p:txBody>
        </p:sp>
      </p:grpSp>
      <p:grpSp>
        <p:nvGrpSpPr>
          <p:cNvPr id="18" name="Group 17">
            <a:extLst>
              <a:ext uri="{FF2B5EF4-FFF2-40B4-BE49-F238E27FC236}">
                <a16:creationId xmlns:a16="http://schemas.microsoft.com/office/drawing/2014/main" id="{3B6C68E8-9F1B-4051-97EE-74910A173A74}"/>
              </a:ext>
            </a:extLst>
          </p:cNvPr>
          <p:cNvGrpSpPr/>
          <p:nvPr/>
        </p:nvGrpSpPr>
        <p:grpSpPr>
          <a:xfrm>
            <a:off x="4960620" y="2269469"/>
            <a:ext cx="1447632" cy="1161653"/>
            <a:chOff x="2766085" y="1844826"/>
            <a:chExt cx="1447632" cy="1161653"/>
          </a:xfrm>
        </p:grpSpPr>
        <p:sp>
          <p:nvSpPr>
            <p:cNvPr id="19" name="Trapezoid 18">
              <a:extLst>
                <a:ext uri="{FF2B5EF4-FFF2-40B4-BE49-F238E27FC236}">
                  <a16:creationId xmlns:a16="http://schemas.microsoft.com/office/drawing/2014/main" id="{FD846FFD-5D0B-4DBE-8618-B08657E0F4B6}"/>
                </a:ext>
              </a:extLst>
            </p:cNvPr>
            <p:cNvSpPr/>
            <p:nvPr/>
          </p:nvSpPr>
          <p:spPr>
            <a:xfrm rot="10800000">
              <a:off x="2965759" y="1844826"/>
              <a:ext cx="1086945" cy="723797"/>
            </a:xfrm>
            <a:prstGeom prst="trapezoid">
              <a:avLst>
                <a:gd name="adj" fmla="val 369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5">
              <a:extLst>
                <a:ext uri="{FF2B5EF4-FFF2-40B4-BE49-F238E27FC236}">
                  <a16:creationId xmlns:a16="http://schemas.microsoft.com/office/drawing/2014/main" id="{989B8EA9-4628-4D5C-AA78-A0CBBE8564DB}"/>
                </a:ext>
              </a:extLst>
            </p:cNvPr>
            <p:cNvSpPr/>
            <p:nvPr/>
          </p:nvSpPr>
          <p:spPr>
            <a:xfrm>
              <a:off x="3149231"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1" name="Straight Connector 20">
              <a:extLst>
                <a:ext uri="{FF2B5EF4-FFF2-40B4-BE49-F238E27FC236}">
                  <a16:creationId xmlns:a16="http://schemas.microsoft.com/office/drawing/2014/main" id="{E9CCBF6B-C881-491C-8891-73E0687D535F}"/>
                </a:ext>
              </a:extLst>
            </p:cNvPr>
            <p:cNvCxnSpPr/>
            <p:nvPr/>
          </p:nvCxnSpPr>
          <p:spPr>
            <a:xfrm flipV="1">
              <a:off x="3486221" y="2496100"/>
              <a:ext cx="727496" cy="50655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40965A-D43A-445C-9AFB-D478B994B90F}"/>
                </a:ext>
              </a:extLst>
            </p:cNvPr>
            <p:cNvCxnSpPr/>
            <p:nvPr/>
          </p:nvCxnSpPr>
          <p:spPr>
            <a:xfrm flipH="1" flipV="1">
              <a:off x="2766085" y="2499926"/>
              <a:ext cx="743146" cy="50655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A3B0302-551E-40E6-8A8E-A07228FCC8C2}"/>
              </a:ext>
            </a:extLst>
          </p:cNvPr>
          <p:cNvSpPr txBox="1"/>
          <p:nvPr/>
        </p:nvSpPr>
        <p:spPr>
          <a:xfrm>
            <a:off x="5328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grpSp>
        <p:nvGrpSpPr>
          <p:cNvPr id="14" name="Group 13">
            <a:extLst>
              <a:ext uri="{FF2B5EF4-FFF2-40B4-BE49-F238E27FC236}">
                <a16:creationId xmlns:a16="http://schemas.microsoft.com/office/drawing/2014/main" id="{66B05F00-10E0-4C89-AF96-50F78218BB29}"/>
              </a:ext>
            </a:extLst>
          </p:cNvPr>
          <p:cNvGrpSpPr/>
          <p:nvPr/>
        </p:nvGrpSpPr>
        <p:grpSpPr>
          <a:xfrm>
            <a:off x="6934198" y="4667965"/>
            <a:ext cx="2361146" cy="601118"/>
            <a:chOff x="4746009" y="3338446"/>
            <a:chExt cx="1876838" cy="601118"/>
          </a:xfrm>
        </p:grpSpPr>
        <p:sp>
          <p:nvSpPr>
            <p:cNvPr id="15" name="TextBox 14">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D8A3E980-0970-4CA5-8317-3102313FAAF2}"/>
                </a:ext>
              </a:extLst>
            </p:cNvPr>
            <p:cNvSpPr txBox="1"/>
            <p:nvPr/>
          </p:nvSpPr>
          <p:spPr>
            <a:xfrm>
              <a:off x="4746009" y="3338446"/>
              <a:ext cx="1876838" cy="369332"/>
            </a:xfrm>
            <a:prstGeom prst="rect">
              <a:avLst/>
            </a:prstGeom>
            <a:noFill/>
            <a:ln w="3175">
              <a:noFill/>
            </a:ln>
          </p:spPr>
          <p:txBody>
            <a:bodyPr wrap="square" rtlCol="0" anchor="ctr">
              <a:spAutoFit/>
            </a:bodyPr>
            <a:lstStyle/>
            <a:p>
              <a:r>
                <a:rPr lang="en-SG" dirty="0">
                  <a:solidFill>
                    <a:srgbClr val="333333"/>
                  </a:solidFill>
                  <a:latin typeface="McKinsey Theinhardt"/>
                </a:rPr>
                <a:t>Improve services</a:t>
              </a:r>
            </a:p>
          </p:txBody>
        </p:sp>
      </p:grpSp>
      <p:grpSp>
        <p:nvGrpSpPr>
          <p:cNvPr id="24" name="Group 23">
            <a:extLst>
              <a:ext uri="{FF2B5EF4-FFF2-40B4-BE49-F238E27FC236}">
                <a16:creationId xmlns:a16="http://schemas.microsoft.com/office/drawing/2014/main" id="{552E2A89-8628-4770-A6F9-5D23BE30D9C5}"/>
              </a:ext>
            </a:extLst>
          </p:cNvPr>
          <p:cNvGrpSpPr/>
          <p:nvPr/>
        </p:nvGrpSpPr>
        <p:grpSpPr>
          <a:xfrm>
            <a:off x="7232868" y="2269467"/>
            <a:ext cx="1461116" cy="1161654"/>
            <a:chOff x="4839077" y="1844826"/>
            <a:chExt cx="1461116" cy="1161654"/>
          </a:xfrm>
        </p:grpSpPr>
        <p:sp>
          <p:nvSpPr>
            <p:cNvPr id="25" name="Trapezoid 24">
              <a:extLst>
                <a:ext uri="{FF2B5EF4-FFF2-40B4-BE49-F238E27FC236}">
                  <a16:creationId xmlns:a16="http://schemas.microsoft.com/office/drawing/2014/main" id="{E959EB60-E650-4AE7-AA44-AE38E3A99794}"/>
                </a:ext>
              </a:extLst>
            </p:cNvPr>
            <p:cNvSpPr/>
            <p:nvPr/>
          </p:nvSpPr>
          <p:spPr>
            <a:xfrm rot="10800000">
              <a:off x="5038751" y="1844826"/>
              <a:ext cx="1086945" cy="723797"/>
            </a:xfrm>
            <a:prstGeom prst="trapezoid">
              <a:avLst>
                <a:gd name="adj" fmla="val 369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Isosceles Triangle 5">
              <a:extLst>
                <a:ext uri="{FF2B5EF4-FFF2-40B4-BE49-F238E27FC236}">
                  <a16:creationId xmlns:a16="http://schemas.microsoft.com/office/drawing/2014/main" id="{993F909C-4758-49B2-A528-DF914D6EA57C}"/>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27" name="Straight Connector 26">
              <a:extLst>
                <a:ext uri="{FF2B5EF4-FFF2-40B4-BE49-F238E27FC236}">
                  <a16:creationId xmlns:a16="http://schemas.microsoft.com/office/drawing/2014/main" id="{88003A2E-F976-4497-B020-4CBD42836A83}"/>
                </a:ext>
              </a:extLst>
            </p:cNvPr>
            <p:cNvCxnSpPr/>
            <p:nvPr/>
          </p:nvCxnSpPr>
          <p:spPr>
            <a:xfrm flipV="1">
              <a:off x="5572697" y="2499926"/>
              <a:ext cx="727496" cy="506551"/>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2664831-7F1F-4C68-8485-D8936A35670F}"/>
                </a:ext>
              </a:extLst>
            </p:cNvPr>
            <p:cNvCxnSpPr/>
            <p:nvPr/>
          </p:nvCxnSpPr>
          <p:spPr>
            <a:xfrm flipH="1" flipV="1">
              <a:off x="4839077" y="2499926"/>
              <a:ext cx="743146" cy="506554"/>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C1C1BDF6-E2AE-4E91-9039-D216547C3D25}"/>
              </a:ext>
            </a:extLst>
          </p:cNvPr>
          <p:cNvSpPr txBox="1"/>
          <p:nvPr/>
        </p:nvSpPr>
        <p:spPr>
          <a:xfrm>
            <a:off x="7614621"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grpSp>
        <p:nvGrpSpPr>
          <p:cNvPr id="30" name="Group 7">
            <a:extLst>
              <a:ext uri="{FF2B5EF4-FFF2-40B4-BE49-F238E27FC236}">
                <a16:creationId xmlns:a16="http://schemas.microsoft.com/office/drawing/2014/main" id="{09FE821A-5EA5-4860-A146-AB4C804440B8}"/>
              </a:ext>
            </a:extLst>
          </p:cNvPr>
          <p:cNvGrpSpPr/>
          <p:nvPr/>
        </p:nvGrpSpPr>
        <p:grpSpPr>
          <a:xfrm>
            <a:off x="521454" y="2269467"/>
            <a:ext cx="1470641" cy="1161654"/>
            <a:chOff x="693093" y="1844828"/>
            <a:chExt cx="1470641" cy="1161654"/>
          </a:xfrm>
        </p:grpSpPr>
        <p:sp>
          <p:nvSpPr>
            <p:cNvPr id="31" name="Trapezoid 2">
              <a:extLst>
                <a:ext uri="{FF2B5EF4-FFF2-40B4-BE49-F238E27FC236}">
                  <a16:creationId xmlns:a16="http://schemas.microsoft.com/office/drawing/2014/main" id="{05B680D1-5DD3-4AC9-ACEA-CBA1D45B5714}"/>
                </a:ext>
              </a:extLst>
            </p:cNvPr>
            <p:cNvSpPr/>
            <p:nvPr/>
          </p:nvSpPr>
          <p:spPr>
            <a:xfrm rot="10800000">
              <a:off x="892767" y="1844828"/>
              <a:ext cx="1086945" cy="723798"/>
            </a:xfrm>
            <a:prstGeom prst="trapezoid">
              <a:avLst>
                <a:gd name="adj" fmla="val 369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Isosceles Triangle 5">
              <a:extLst>
                <a:ext uri="{FF2B5EF4-FFF2-40B4-BE49-F238E27FC236}">
                  <a16:creationId xmlns:a16="http://schemas.microsoft.com/office/drawing/2014/main" id="{F0F1AEBA-F644-40FC-9EF6-36F7BD0D33D2}"/>
                </a:ext>
              </a:extLst>
            </p:cNvPr>
            <p:cNvSpPr/>
            <p:nvPr/>
          </p:nvSpPr>
          <p:spPr>
            <a:xfrm>
              <a:off x="1076239"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6">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33" name="Straight Connector 8">
              <a:extLst>
                <a:ext uri="{FF2B5EF4-FFF2-40B4-BE49-F238E27FC236}">
                  <a16:creationId xmlns:a16="http://schemas.microsoft.com/office/drawing/2014/main" id="{B2FB4371-E4B9-4577-A151-DD0F4BF5DDA7}"/>
                </a:ext>
              </a:extLst>
            </p:cNvPr>
            <p:cNvCxnSpPr/>
            <p:nvPr/>
          </p:nvCxnSpPr>
          <p:spPr>
            <a:xfrm flipV="1">
              <a:off x="1436238" y="2499928"/>
              <a:ext cx="727496" cy="5065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4" name="Straight Connector 50">
              <a:extLst>
                <a:ext uri="{FF2B5EF4-FFF2-40B4-BE49-F238E27FC236}">
                  <a16:creationId xmlns:a16="http://schemas.microsoft.com/office/drawing/2014/main" id="{373C60DB-35EA-46F2-BC7B-69318DCA05C5}"/>
                </a:ext>
              </a:extLst>
            </p:cNvPr>
            <p:cNvCxnSpPr/>
            <p:nvPr/>
          </p:nvCxnSpPr>
          <p:spPr>
            <a:xfrm flipH="1" flipV="1">
              <a:off x="693093" y="2499928"/>
              <a:ext cx="743146" cy="5065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5" name="Group 11">
            <a:extLst>
              <a:ext uri="{FF2B5EF4-FFF2-40B4-BE49-F238E27FC236}">
                <a16:creationId xmlns:a16="http://schemas.microsoft.com/office/drawing/2014/main" id="{78C76B84-0F88-40DB-AD96-F9C45D1D4571}"/>
              </a:ext>
            </a:extLst>
          </p:cNvPr>
          <p:cNvGrpSpPr/>
          <p:nvPr/>
        </p:nvGrpSpPr>
        <p:grpSpPr>
          <a:xfrm>
            <a:off x="227548" y="4667966"/>
            <a:ext cx="2058452" cy="601117"/>
            <a:chOff x="605226" y="3338447"/>
            <a:chExt cx="1636231" cy="601117"/>
          </a:xfrm>
        </p:grpSpPr>
        <p:sp>
          <p:nvSpPr>
            <p:cNvPr id="36" name="TextBox 35">
              <a:extLst>
                <a:ext uri="{FF2B5EF4-FFF2-40B4-BE49-F238E27FC236}">
                  <a16:creationId xmlns:a16="http://schemas.microsoft.com/office/drawing/2014/main" id="{72DBAAB9-B798-4F53-BA78-2E770413276B}"/>
                </a:ext>
              </a:extLst>
            </p:cNvPr>
            <p:cNvSpPr txBox="1"/>
            <p:nvPr/>
          </p:nvSpPr>
          <p:spPr>
            <a:xfrm>
              <a:off x="605226"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94F8ED5-9AB9-499B-8DCA-0F6ED7D77671}"/>
                </a:ext>
              </a:extLst>
            </p:cNvPr>
            <p:cNvSpPr txBox="1"/>
            <p:nvPr/>
          </p:nvSpPr>
          <p:spPr>
            <a:xfrm>
              <a:off x="605226" y="3338447"/>
              <a:ext cx="1636231" cy="369332"/>
            </a:xfrm>
            <a:prstGeom prst="rect">
              <a:avLst/>
            </a:prstGeom>
            <a:noFill/>
            <a:ln w="3175">
              <a:noFill/>
            </a:ln>
          </p:spPr>
          <p:txBody>
            <a:bodyPr wrap="square" rtlCol="0" anchor="ctr">
              <a:spAutoFit/>
            </a:bodyPr>
            <a:lstStyle/>
            <a:p>
              <a:pPr algn="ctr"/>
              <a:r>
                <a:rPr lang="en-SG" dirty="0">
                  <a:solidFill>
                    <a:srgbClr val="333333"/>
                  </a:solidFill>
                  <a:latin typeface="McKinsey Theinhardt"/>
                </a:rPr>
                <a:t>Productivity</a:t>
              </a:r>
              <a:endParaRPr lang="ko-KR" altLang="en-US" b="1" dirty="0">
                <a:solidFill>
                  <a:schemeClr val="accent6"/>
                </a:solidFill>
                <a:cs typeface="Arial" pitchFamily="34" charset="0"/>
              </a:endParaRPr>
            </a:p>
          </p:txBody>
        </p:sp>
      </p:grpSp>
      <p:sp>
        <p:nvSpPr>
          <p:cNvPr id="38" name="TextBox 37">
            <a:extLst>
              <a:ext uri="{FF2B5EF4-FFF2-40B4-BE49-F238E27FC236}">
                <a16:creationId xmlns:a16="http://schemas.microsoft.com/office/drawing/2014/main" id="{94F508BD-D5BB-4B98-8305-0F75FFBA76AC}"/>
              </a:ext>
            </a:extLst>
          </p:cNvPr>
          <p:cNvSpPr txBox="1"/>
          <p:nvPr/>
        </p:nvSpPr>
        <p:spPr>
          <a:xfrm>
            <a:off x="907969" y="2369758"/>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grpSp>
        <p:nvGrpSpPr>
          <p:cNvPr id="66" name="Group 65">
            <a:extLst>
              <a:ext uri="{FF2B5EF4-FFF2-40B4-BE49-F238E27FC236}">
                <a16:creationId xmlns:a16="http://schemas.microsoft.com/office/drawing/2014/main" id="{66B05F00-10E0-4C89-AF96-50F78218BB29}"/>
              </a:ext>
            </a:extLst>
          </p:cNvPr>
          <p:cNvGrpSpPr/>
          <p:nvPr/>
        </p:nvGrpSpPr>
        <p:grpSpPr>
          <a:xfrm>
            <a:off x="8914363" y="4488731"/>
            <a:ext cx="2684787" cy="782970"/>
            <a:chOff x="4490427" y="3156594"/>
            <a:chExt cx="2134095" cy="782970"/>
          </a:xfrm>
        </p:grpSpPr>
        <p:sp>
          <p:nvSpPr>
            <p:cNvPr id="67" name="TextBox 66">
              <a:extLst>
                <a:ext uri="{FF2B5EF4-FFF2-40B4-BE49-F238E27FC236}">
                  <a16:creationId xmlns:a16="http://schemas.microsoft.com/office/drawing/2014/main" id="{569A3A27-04CC-4F95-9FB2-A470D9BA96AB}"/>
                </a:ext>
              </a:extLst>
            </p:cNvPr>
            <p:cNvSpPr txBox="1"/>
            <p:nvPr/>
          </p:nvSpPr>
          <p:spPr>
            <a:xfrm>
              <a:off x="4746010" y="3662565"/>
              <a:ext cx="1636231"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sp>
          <p:nvSpPr>
            <p:cNvPr id="68" name="TextBox 67">
              <a:extLst>
                <a:ext uri="{FF2B5EF4-FFF2-40B4-BE49-F238E27FC236}">
                  <a16:creationId xmlns:a16="http://schemas.microsoft.com/office/drawing/2014/main" id="{D8A3E980-0970-4CA5-8317-3102313FAAF2}"/>
                </a:ext>
              </a:extLst>
            </p:cNvPr>
            <p:cNvSpPr txBox="1"/>
            <p:nvPr/>
          </p:nvSpPr>
          <p:spPr>
            <a:xfrm>
              <a:off x="4490427" y="3156594"/>
              <a:ext cx="2134095" cy="646331"/>
            </a:xfrm>
            <a:prstGeom prst="rect">
              <a:avLst/>
            </a:prstGeom>
            <a:noFill/>
            <a:ln w="3175">
              <a:noFill/>
            </a:ln>
          </p:spPr>
          <p:txBody>
            <a:bodyPr wrap="square" rtlCol="0" anchor="ctr">
              <a:spAutoFit/>
            </a:bodyPr>
            <a:lstStyle/>
            <a:p>
              <a:r>
                <a:rPr lang="en-SG" dirty="0">
                  <a:solidFill>
                    <a:srgbClr val="333333"/>
                  </a:solidFill>
                  <a:latin typeface="McKinsey Theinhardt"/>
                </a:rPr>
                <a:t>Improve and create</a:t>
              </a:r>
            </a:p>
            <a:p>
              <a:r>
                <a:rPr lang="en-SG" dirty="0">
                  <a:solidFill>
                    <a:srgbClr val="333333"/>
                  </a:solidFill>
                  <a:latin typeface="McKinsey Theinhardt"/>
                </a:rPr>
                <a:t>more Products</a:t>
              </a:r>
            </a:p>
          </p:txBody>
        </p:sp>
      </p:grpSp>
      <p:sp>
        <p:nvSpPr>
          <p:cNvPr id="74" name="TextBox 73">
            <a:extLst>
              <a:ext uri="{FF2B5EF4-FFF2-40B4-BE49-F238E27FC236}">
                <a16:creationId xmlns:a16="http://schemas.microsoft.com/office/drawing/2014/main" id="{C1C1BDF6-E2AE-4E91-9039-D216547C3D25}"/>
              </a:ext>
            </a:extLst>
          </p:cNvPr>
          <p:cNvSpPr txBox="1"/>
          <p:nvPr/>
        </p:nvSpPr>
        <p:spPr>
          <a:xfrm>
            <a:off x="9975769" y="2405959"/>
            <a:ext cx="720000"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39" name="Rectangle 38"/>
          <p:cNvSpPr/>
          <p:nvPr/>
        </p:nvSpPr>
        <p:spPr>
          <a:xfrm>
            <a:off x="664503" y="1387015"/>
            <a:ext cx="11573197" cy="646331"/>
          </a:xfrm>
          <a:prstGeom prst="rect">
            <a:avLst/>
          </a:prstGeom>
        </p:spPr>
        <p:txBody>
          <a:bodyPr wrap="square">
            <a:spAutoFit/>
          </a:bodyPr>
          <a:lstStyle/>
          <a:p>
            <a:r>
              <a:rPr lang="en-SG" dirty="0">
                <a:solidFill>
                  <a:srgbClr val="333333"/>
                </a:solidFill>
                <a:latin typeface="McKinsey Theinhardt"/>
              </a:rPr>
              <a:t>Many banks are rushing to deploy the latest automation technologies in the hope of delivering the </a:t>
            </a:r>
          </a:p>
          <a:p>
            <a:r>
              <a:rPr lang="en-SG" dirty="0">
                <a:solidFill>
                  <a:srgbClr val="333333"/>
                </a:solidFill>
                <a:latin typeface="McKinsey Theinhardt"/>
              </a:rPr>
              <a:t>next wave of Digital Transformation</a:t>
            </a:r>
            <a:endParaRPr lang="en-SG" dirty="0"/>
          </a:p>
        </p:txBody>
      </p:sp>
      <p:pic>
        <p:nvPicPr>
          <p:cNvPr id="40" name="Picture 39">
            <a:extLst>
              <a:ext uri="{FF2B5EF4-FFF2-40B4-BE49-F238E27FC236}">
                <a16:creationId xmlns:a16="http://schemas.microsoft.com/office/drawing/2014/main" id="{CECB706F-C337-4D5B-A9A5-D625E72ABAE7}"/>
              </a:ext>
            </a:extLst>
          </p:cNvPr>
          <p:cNvPicPr>
            <a:picLocks noChangeAspect="1"/>
          </p:cNvPicPr>
          <p:nvPr/>
        </p:nvPicPr>
        <p:blipFill>
          <a:blip r:embed="rId3"/>
          <a:stretch>
            <a:fillRect/>
          </a:stretch>
        </p:blipFill>
        <p:spPr>
          <a:xfrm>
            <a:off x="908038" y="3652496"/>
            <a:ext cx="687873" cy="700975"/>
          </a:xfrm>
          <a:prstGeom prst="rect">
            <a:avLst/>
          </a:prstGeom>
        </p:spPr>
      </p:pic>
      <p:pic>
        <p:nvPicPr>
          <p:cNvPr id="41" name="Picture 40">
            <a:extLst>
              <a:ext uri="{FF2B5EF4-FFF2-40B4-BE49-F238E27FC236}">
                <a16:creationId xmlns:a16="http://schemas.microsoft.com/office/drawing/2014/main" id="{CE21410B-1297-4C7F-8119-2E7C2188936C}"/>
              </a:ext>
            </a:extLst>
          </p:cNvPr>
          <p:cNvPicPr>
            <a:picLocks noChangeAspect="1"/>
          </p:cNvPicPr>
          <p:nvPr/>
        </p:nvPicPr>
        <p:blipFill>
          <a:blip r:embed="rId4"/>
          <a:stretch>
            <a:fillRect/>
          </a:stretch>
        </p:blipFill>
        <p:spPr>
          <a:xfrm>
            <a:off x="2752057" y="3506892"/>
            <a:ext cx="1117083" cy="1020505"/>
          </a:xfrm>
          <a:prstGeom prst="rect">
            <a:avLst/>
          </a:prstGeom>
        </p:spPr>
      </p:pic>
      <p:pic>
        <p:nvPicPr>
          <p:cNvPr id="42" name="Picture 41">
            <a:extLst>
              <a:ext uri="{FF2B5EF4-FFF2-40B4-BE49-F238E27FC236}">
                <a16:creationId xmlns:a16="http://schemas.microsoft.com/office/drawing/2014/main" id="{9E176C54-13A4-4A93-9E9B-3CFCD58B72D6}"/>
              </a:ext>
            </a:extLst>
          </p:cNvPr>
          <p:cNvPicPr>
            <a:picLocks noChangeAspect="1"/>
          </p:cNvPicPr>
          <p:nvPr/>
        </p:nvPicPr>
        <p:blipFill>
          <a:blip r:embed="rId5"/>
          <a:stretch>
            <a:fillRect/>
          </a:stretch>
        </p:blipFill>
        <p:spPr>
          <a:xfrm>
            <a:off x="5179204" y="3611960"/>
            <a:ext cx="1062151" cy="962685"/>
          </a:xfrm>
          <a:prstGeom prst="rect">
            <a:avLst/>
          </a:prstGeom>
        </p:spPr>
      </p:pic>
      <p:pic>
        <p:nvPicPr>
          <p:cNvPr id="49" name="Picture 48">
            <a:extLst>
              <a:ext uri="{FF2B5EF4-FFF2-40B4-BE49-F238E27FC236}">
                <a16:creationId xmlns:a16="http://schemas.microsoft.com/office/drawing/2014/main" id="{80E095FD-AF1A-41FC-8C5D-77A47DD73078}"/>
              </a:ext>
            </a:extLst>
          </p:cNvPr>
          <p:cNvPicPr>
            <a:picLocks noChangeAspect="1"/>
          </p:cNvPicPr>
          <p:nvPr/>
        </p:nvPicPr>
        <p:blipFill>
          <a:blip r:embed="rId6"/>
          <a:stretch>
            <a:fillRect/>
          </a:stretch>
        </p:blipFill>
        <p:spPr>
          <a:xfrm>
            <a:off x="7485920" y="3616072"/>
            <a:ext cx="939921" cy="1021653"/>
          </a:xfrm>
          <a:prstGeom prst="rect">
            <a:avLst/>
          </a:prstGeom>
        </p:spPr>
      </p:pic>
      <p:pic>
        <p:nvPicPr>
          <p:cNvPr id="50" name="Picture 49">
            <a:extLst>
              <a:ext uri="{FF2B5EF4-FFF2-40B4-BE49-F238E27FC236}">
                <a16:creationId xmlns:a16="http://schemas.microsoft.com/office/drawing/2014/main" id="{10D1F20D-67E1-46A8-9A69-733815F1431F}"/>
              </a:ext>
            </a:extLst>
          </p:cNvPr>
          <p:cNvPicPr>
            <a:picLocks noChangeAspect="1"/>
          </p:cNvPicPr>
          <p:nvPr/>
        </p:nvPicPr>
        <p:blipFill>
          <a:blip r:embed="rId7"/>
          <a:stretch>
            <a:fillRect/>
          </a:stretch>
        </p:blipFill>
        <p:spPr>
          <a:xfrm>
            <a:off x="9866116" y="3672351"/>
            <a:ext cx="942091" cy="930831"/>
          </a:xfrm>
          <a:prstGeom prst="rect">
            <a:avLst/>
          </a:prstGeom>
        </p:spPr>
      </p:pic>
      <p:grpSp>
        <p:nvGrpSpPr>
          <p:cNvPr id="54" name="Group 53">
            <a:extLst>
              <a:ext uri="{FF2B5EF4-FFF2-40B4-BE49-F238E27FC236}">
                <a16:creationId xmlns:a16="http://schemas.microsoft.com/office/drawing/2014/main" id="{D2773621-E6E8-411A-AEF9-87A0CA0809E0}"/>
              </a:ext>
            </a:extLst>
          </p:cNvPr>
          <p:cNvGrpSpPr/>
          <p:nvPr/>
        </p:nvGrpSpPr>
        <p:grpSpPr>
          <a:xfrm>
            <a:off x="9544834" y="2316849"/>
            <a:ext cx="1461116" cy="1161654"/>
            <a:chOff x="4839077" y="1844826"/>
            <a:chExt cx="1461116" cy="1161654"/>
          </a:xfrm>
        </p:grpSpPr>
        <p:sp>
          <p:nvSpPr>
            <p:cNvPr id="55" name="Trapezoid 54">
              <a:extLst>
                <a:ext uri="{FF2B5EF4-FFF2-40B4-BE49-F238E27FC236}">
                  <a16:creationId xmlns:a16="http://schemas.microsoft.com/office/drawing/2014/main" id="{63DDC3F7-F3EF-46F2-852A-3CD3D819F8BC}"/>
                </a:ext>
              </a:extLst>
            </p:cNvPr>
            <p:cNvSpPr/>
            <p:nvPr/>
          </p:nvSpPr>
          <p:spPr>
            <a:xfrm rot="10800000">
              <a:off x="5038751" y="1844826"/>
              <a:ext cx="1086945" cy="723797"/>
            </a:xfrm>
            <a:prstGeom prst="trapezoid">
              <a:avLst>
                <a:gd name="adj" fmla="val 3691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Isosceles Triangle 5">
              <a:extLst>
                <a:ext uri="{FF2B5EF4-FFF2-40B4-BE49-F238E27FC236}">
                  <a16:creationId xmlns:a16="http://schemas.microsoft.com/office/drawing/2014/main" id="{0461DED3-507F-400B-A144-B0F996DCB272}"/>
                </a:ext>
              </a:extLst>
            </p:cNvPr>
            <p:cNvSpPr/>
            <p:nvPr/>
          </p:nvSpPr>
          <p:spPr>
            <a:xfrm>
              <a:off x="5222223" y="2027686"/>
              <a:ext cx="720000" cy="972000"/>
            </a:xfrm>
            <a:custGeom>
              <a:avLst/>
              <a:gdLst/>
              <a:ahLst/>
              <a:cxnLst/>
              <a:rect l="l" t="t" r="r" b="b"/>
              <a:pathLst>
                <a:path w="735210" h="846756">
                  <a:moveTo>
                    <a:pt x="367348" y="0"/>
                  </a:moveTo>
                  <a:lnTo>
                    <a:pt x="735210" y="634246"/>
                  </a:lnTo>
                  <a:lnTo>
                    <a:pt x="364553" y="846756"/>
                  </a:lnTo>
                  <a:lnTo>
                    <a:pt x="0" y="633359"/>
                  </a:lnTo>
                  <a:close/>
                </a:path>
              </a:pathLst>
            </a:custGeom>
            <a:solidFill>
              <a:schemeClr val="accent2">
                <a:lumMod val="7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7" name="Straight Connector 56">
              <a:extLst>
                <a:ext uri="{FF2B5EF4-FFF2-40B4-BE49-F238E27FC236}">
                  <a16:creationId xmlns:a16="http://schemas.microsoft.com/office/drawing/2014/main" id="{82B77646-D8DE-4963-8F26-F2A1E0768B45}"/>
                </a:ext>
              </a:extLst>
            </p:cNvPr>
            <p:cNvCxnSpPr/>
            <p:nvPr/>
          </p:nvCxnSpPr>
          <p:spPr>
            <a:xfrm flipV="1">
              <a:off x="5572697" y="2499926"/>
              <a:ext cx="727496" cy="50655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3501A6-C816-43D5-BF24-EA10F68B4C8C}"/>
                </a:ext>
              </a:extLst>
            </p:cNvPr>
            <p:cNvCxnSpPr/>
            <p:nvPr/>
          </p:nvCxnSpPr>
          <p:spPr>
            <a:xfrm flipH="1" flipV="1">
              <a:off x="4839077" y="2499926"/>
              <a:ext cx="743146" cy="50655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2763BD4C-FFD4-48D8-9F68-2549F57313D0}"/>
              </a:ext>
            </a:extLst>
          </p:cNvPr>
          <p:cNvSpPr txBox="1"/>
          <p:nvPr/>
        </p:nvSpPr>
        <p:spPr>
          <a:xfrm>
            <a:off x="9926587" y="2421883"/>
            <a:ext cx="697611" cy="523220"/>
          </a:xfrm>
          <a:prstGeom prst="rect">
            <a:avLst/>
          </a:prstGeom>
          <a:noFill/>
          <a:ln w="3175">
            <a:noFill/>
          </a:ln>
        </p:spPr>
        <p:txBody>
          <a:bodyPr wrap="square" rtlCol="0" anchor="ctr">
            <a:spAutoFit/>
          </a:bodyPr>
          <a:lstStyle/>
          <a:p>
            <a:pPr algn="ctr"/>
            <a:r>
              <a:rPr lang="en-US" altLang="ko-KR" sz="2800" b="1" dirty="0">
                <a:solidFill>
                  <a:schemeClr val="bg1"/>
                </a:solidFill>
                <a:cs typeface="Arial" pitchFamily="34" charset="0"/>
              </a:rPr>
              <a:t>05</a:t>
            </a:r>
            <a:endParaRPr lang="ko-KR" altLang="en-US" sz="2800" b="1" dirty="0">
              <a:solidFill>
                <a:schemeClr val="bg1"/>
              </a:solidFill>
              <a:cs typeface="Arial" pitchFamily="34" charset="0"/>
            </a:endParaRPr>
          </a:p>
        </p:txBody>
      </p:sp>
      <p:sp>
        <p:nvSpPr>
          <p:cNvPr id="60" name="Rectangle 59">
            <a:extLst>
              <a:ext uri="{FF2B5EF4-FFF2-40B4-BE49-F238E27FC236}">
                <a16:creationId xmlns:a16="http://schemas.microsoft.com/office/drawing/2014/main" id="{23507217-A9AF-46F8-A25D-00D22C5F0838}"/>
              </a:ext>
            </a:extLst>
          </p:cNvPr>
          <p:cNvSpPr/>
          <p:nvPr/>
        </p:nvSpPr>
        <p:spPr>
          <a:xfrm>
            <a:off x="11007634" y="0"/>
            <a:ext cx="11843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0A6C005B-0D71-45CF-8D2F-1C17133009D1}"/>
              </a:ext>
            </a:extLst>
          </p:cNvPr>
          <p:cNvSpPr txBox="1"/>
          <p:nvPr/>
        </p:nvSpPr>
        <p:spPr>
          <a:xfrm rot="16200000">
            <a:off x="8695425" y="3213557"/>
            <a:ext cx="5808784" cy="430887"/>
          </a:xfrm>
          <a:prstGeom prst="rect">
            <a:avLst/>
          </a:prstGeom>
          <a:noFill/>
        </p:spPr>
        <p:txBody>
          <a:bodyPr wrap="square" lIns="36000" tIns="0" rIns="36000" bIns="0" rtlCol="0">
            <a:spAutoFit/>
          </a:bodyPr>
          <a:lstStyle/>
          <a:p>
            <a:pPr algn="ctr"/>
            <a:r>
              <a:rPr lang="en-US" sz="2800" dirty="0">
                <a:solidFill>
                  <a:schemeClr val="bg1"/>
                </a:solidFill>
              </a:rPr>
              <a:t>Digital Transformation </a:t>
            </a:r>
          </a:p>
        </p:txBody>
      </p:sp>
    </p:spTree>
    <p:extLst>
      <p:ext uri="{BB962C8B-B14F-4D97-AF65-F5344CB8AC3E}">
        <p14:creationId xmlns:p14="http://schemas.microsoft.com/office/powerpoint/2010/main" val="323717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그룹 10">
            <a:extLst>
              <a:ext uri="{FF2B5EF4-FFF2-40B4-BE49-F238E27FC236}">
                <a16:creationId xmlns:a16="http://schemas.microsoft.com/office/drawing/2014/main" id="{99EB0C3E-CD18-43D8-9416-263EA0DDA221}"/>
              </a:ext>
            </a:extLst>
          </p:cNvPr>
          <p:cNvGrpSpPr/>
          <p:nvPr/>
        </p:nvGrpSpPr>
        <p:grpSpPr>
          <a:xfrm>
            <a:off x="3222662" y="1716497"/>
            <a:ext cx="5746678" cy="3381006"/>
            <a:chOff x="635000" y="1382713"/>
            <a:chExt cx="7869238" cy="4572000"/>
          </a:xfrm>
          <a:solidFill>
            <a:schemeClr val="bg1">
              <a:lumMod val="85000"/>
            </a:schemeClr>
          </a:solidFill>
        </p:grpSpPr>
        <p:sp>
          <p:nvSpPr>
            <p:cNvPr id="37" name="Freeform 8">
              <a:extLst>
                <a:ext uri="{FF2B5EF4-FFF2-40B4-BE49-F238E27FC236}">
                  <a16:creationId xmlns:a16="http://schemas.microsoft.com/office/drawing/2014/main" id="{DA08CCD1-42FC-439D-B5FE-F807E39B1457}"/>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8" name="Freeform 9">
              <a:extLst>
                <a:ext uri="{FF2B5EF4-FFF2-40B4-BE49-F238E27FC236}">
                  <a16:creationId xmlns:a16="http://schemas.microsoft.com/office/drawing/2014/main" id="{2F5463D0-D86A-4D75-A4A9-41F472F85467}"/>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9" name="Freeform 10">
              <a:extLst>
                <a:ext uri="{FF2B5EF4-FFF2-40B4-BE49-F238E27FC236}">
                  <a16:creationId xmlns:a16="http://schemas.microsoft.com/office/drawing/2014/main" id="{44C8568A-1445-44CC-A540-99F1ABA8872A}"/>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0" name="Freeform 11">
              <a:extLst>
                <a:ext uri="{FF2B5EF4-FFF2-40B4-BE49-F238E27FC236}">
                  <a16:creationId xmlns:a16="http://schemas.microsoft.com/office/drawing/2014/main" id="{013E6A03-5C93-4148-A405-E7B8FEEF0D6C}"/>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normAutofit fontScale="92500" lnSpcReduction="20000"/>
          </a:bodyPr>
          <a:lstStyle/>
          <a:p>
            <a:r>
              <a:rPr lang="en-US" dirty="0">
                <a:solidFill>
                  <a:srgbClr val="C00000"/>
                </a:solidFill>
              </a:rPr>
              <a:t>RPA Automation in Banking</a:t>
            </a:r>
          </a:p>
        </p:txBody>
      </p:sp>
      <p:grpSp>
        <p:nvGrpSpPr>
          <p:cNvPr id="3" name="Group 2">
            <a:extLst>
              <a:ext uri="{FF2B5EF4-FFF2-40B4-BE49-F238E27FC236}">
                <a16:creationId xmlns:a16="http://schemas.microsoft.com/office/drawing/2014/main" id="{BD4C0BF3-BAB3-4C9B-B4D7-8419A0C656DD}"/>
              </a:ext>
            </a:extLst>
          </p:cNvPr>
          <p:cNvGrpSpPr/>
          <p:nvPr/>
        </p:nvGrpSpPr>
        <p:grpSpPr>
          <a:xfrm rot="16200000" flipH="1">
            <a:off x="3254177" y="1785427"/>
            <a:ext cx="5683646" cy="5821846"/>
            <a:chOff x="517637" y="1638697"/>
            <a:chExt cx="4320000" cy="4320000"/>
          </a:xfrm>
        </p:grpSpPr>
        <p:sp>
          <p:nvSpPr>
            <p:cNvPr id="4" name="Block Arc 3">
              <a:extLst>
                <a:ext uri="{FF2B5EF4-FFF2-40B4-BE49-F238E27FC236}">
                  <a16:creationId xmlns:a16="http://schemas.microsoft.com/office/drawing/2014/main" id="{280C7702-F9F2-4B02-BB40-21B8DA5A6EA4}"/>
                </a:ext>
              </a:extLst>
            </p:cNvPr>
            <p:cNvSpPr/>
            <p:nvPr/>
          </p:nvSpPr>
          <p:spPr>
            <a:xfrm rot="16200000">
              <a:off x="517637" y="1638697"/>
              <a:ext cx="4320000" cy="4320000"/>
            </a:xfrm>
            <a:prstGeom prst="blockArc">
              <a:avLst>
                <a:gd name="adj1" fmla="val 12061455"/>
                <a:gd name="adj2" fmla="val 21582676"/>
                <a:gd name="adj3" fmla="val 66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Block Arc 4">
              <a:extLst>
                <a:ext uri="{FF2B5EF4-FFF2-40B4-BE49-F238E27FC236}">
                  <a16:creationId xmlns:a16="http://schemas.microsoft.com/office/drawing/2014/main" id="{EF54D0AC-65CB-4B29-97DB-26974D294472}"/>
                </a:ext>
              </a:extLst>
            </p:cNvPr>
            <p:cNvSpPr/>
            <p:nvPr/>
          </p:nvSpPr>
          <p:spPr>
            <a:xfrm rot="16200000">
              <a:off x="877637" y="1998697"/>
              <a:ext cx="3600000" cy="3600000"/>
            </a:xfrm>
            <a:prstGeom prst="blockArc">
              <a:avLst>
                <a:gd name="adj1" fmla="val 14170005"/>
                <a:gd name="adj2" fmla="val 21560482"/>
                <a:gd name="adj3" fmla="val 82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Block Arc 5">
              <a:extLst>
                <a:ext uri="{FF2B5EF4-FFF2-40B4-BE49-F238E27FC236}">
                  <a16:creationId xmlns:a16="http://schemas.microsoft.com/office/drawing/2014/main" id="{1A8A7E0F-8462-4709-8500-A320DAA42D06}"/>
                </a:ext>
              </a:extLst>
            </p:cNvPr>
            <p:cNvSpPr/>
            <p:nvPr/>
          </p:nvSpPr>
          <p:spPr>
            <a:xfrm rot="16200000">
              <a:off x="1237636" y="2358697"/>
              <a:ext cx="2880000" cy="2880000"/>
            </a:xfrm>
            <a:prstGeom prst="blockArc">
              <a:avLst>
                <a:gd name="adj1" fmla="val 16206623"/>
                <a:gd name="adj2" fmla="val 21541480"/>
                <a:gd name="adj3" fmla="val 102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Block Arc 6">
              <a:extLst>
                <a:ext uri="{FF2B5EF4-FFF2-40B4-BE49-F238E27FC236}">
                  <a16:creationId xmlns:a16="http://schemas.microsoft.com/office/drawing/2014/main" id="{0ABAEB33-A29F-4BD0-8708-97E81FE2BCF8}"/>
                </a:ext>
              </a:extLst>
            </p:cNvPr>
            <p:cNvSpPr/>
            <p:nvPr/>
          </p:nvSpPr>
          <p:spPr>
            <a:xfrm rot="16200000">
              <a:off x="1597637" y="2718697"/>
              <a:ext cx="2160000" cy="2160000"/>
            </a:xfrm>
            <a:prstGeom prst="blockArc">
              <a:avLst>
                <a:gd name="adj1" fmla="val 17869891"/>
                <a:gd name="adj2" fmla="val 21536610"/>
                <a:gd name="adj3" fmla="val 132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solidFill>
              </a:endParaRPr>
            </a:p>
          </p:txBody>
        </p:sp>
      </p:grpSp>
      <p:sp>
        <p:nvSpPr>
          <p:cNvPr id="8" name="Donut 31">
            <a:extLst>
              <a:ext uri="{FF2B5EF4-FFF2-40B4-BE49-F238E27FC236}">
                <a16:creationId xmlns:a16="http://schemas.microsoft.com/office/drawing/2014/main" id="{E1B60233-D433-4E10-B09D-6C949E7A34F1}"/>
              </a:ext>
            </a:extLst>
          </p:cNvPr>
          <p:cNvSpPr/>
          <p:nvPr/>
        </p:nvSpPr>
        <p:spPr>
          <a:xfrm>
            <a:off x="5638800" y="4003841"/>
            <a:ext cx="914400" cy="914400"/>
          </a:xfrm>
          <a:prstGeom prst="donut">
            <a:avLst>
              <a:gd name="adj" fmla="val 83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Donut 32">
            <a:extLst>
              <a:ext uri="{FF2B5EF4-FFF2-40B4-BE49-F238E27FC236}">
                <a16:creationId xmlns:a16="http://schemas.microsoft.com/office/drawing/2014/main" id="{258A3DF0-F987-405C-818F-200BEC34C45C}"/>
              </a:ext>
            </a:extLst>
          </p:cNvPr>
          <p:cNvSpPr/>
          <p:nvPr/>
        </p:nvSpPr>
        <p:spPr>
          <a:xfrm>
            <a:off x="5812160" y="4177201"/>
            <a:ext cx="567680" cy="567680"/>
          </a:xfrm>
          <a:prstGeom prst="donut">
            <a:avLst>
              <a:gd name="adj" fmla="val 1354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TextBox 9">
            <a:extLst>
              <a:ext uri="{FF2B5EF4-FFF2-40B4-BE49-F238E27FC236}">
                <a16:creationId xmlns:a16="http://schemas.microsoft.com/office/drawing/2014/main" id="{2B524487-9005-4DC7-B1A9-8B0C52BFCB0E}"/>
              </a:ext>
            </a:extLst>
          </p:cNvPr>
          <p:cNvSpPr txBox="1"/>
          <p:nvPr/>
        </p:nvSpPr>
        <p:spPr>
          <a:xfrm>
            <a:off x="2945022"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80%</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AE7AC8E4-2151-4EB4-873C-34E81D4A6EF6}"/>
              </a:ext>
            </a:extLst>
          </p:cNvPr>
          <p:cNvSpPr txBox="1"/>
          <p:nvPr/>
        </p:nvSpPr>
        <p:spPr>
          <a:xfrm>
            <a:off x="3989558"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B37D7EF-7A23-4909-8A13-F7E8FC96B5D4}"/>
              </a:ext>
            </a:extLst>
          </p:cNvPr>
          <p:cNvSpPr txBox="1"/>
          <p:nvPr/>
        </p:nvSpPr>
        <p:spPr>
          <a:xfrm>
            <a:off x="3467290"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60%</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4DF04E84-F25A-4FC7-A52D-613805A4ED40}"/>
              </a:ext>
            </a:extLst>
          </p:cNvPr>
          <p:cNvSpPr txBox="1"/>
          <p:nvPr/>
        </p:nvSpPr>
        <p:spPr>
          <a:xfrm>
            <a:off x="4511826"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40%</a:t>
            </a:r>
            <a:endParaRPr lang="ko-KR" altLang="en-US" sz="1200" b="1" dirty="0">
              <a:solidFill>
                <a:schemeClr val="tx1">
                  <a:lumMod val="75000"/>
                  <a:lumOff val="25000"/>
                </a:schemeClr>
              </a:solidFill>
              <a:cs typeface="Arial" pitchFamily="34" charset="0"/>
            </a:endParaRPr>
          </a:p>
        </p:txBody>
      </p:sp>
      <p:grpSp>
        <p:nvGrpSpPr>
          <p:cNvPr id="14" name="Group 13">
            <a:extLst>
              <a:ext uri="{FF2B5EF4-FFF2-40B4-BE49-F238E27FC236}">
                <a16:creationId xmlns:a16="http://schemas.microsoft.com/office/drawing/2014/main" id="{03D4E322-0036-487A-9D18-94313EB48457}"/>
              </a:ext>
            </a:extLst>
          </p:cNvPr>
          <p:cNvGrpSpPr/>
          <p:nvPr/>
        </p:nvGrpSpPr>
        <p:grpSpPr>
          <a:xfrm>
            <a:off x="1430166" y="5045406"/>
            <a:ext cx="1889554" cy="871879"/>
            <a:chOff x="-475008" y="1114178"/>
            <a:chExt cx="2853506" cy="871879"/>
          </a:xfrm>
        </p:grpSpPr>
        <p:sp>
          <p:nvSpPr>
            <p:cNvPr id="15" name="TextBox 14">
              <a:extLst>
                <a:ext uri="{FF2B5EF4-FFF2-40B4-BE49-F238E27FC236}">
                  <a16:creationId xmlns:a16="http://schemas.microsoft.com/office/drawing/2014/main" id="{6B476C9A-D99B-427A-A06A-EC7283BE7C5A}"/>
                </a:ext>
              </a:extLst>
            </p:cNvPr>
            <p:cNvSpPr txBox="1"/>
            <p:nvPr/>
          </p:nvSpPr>
          <p:spPr>
            <a:xfrm>
              <a:off x="-475008" y="1114178"/>
              <a:ext cx="2849836" cy="307777"/>
            </a:xfrm>
            <a:prstGeom prst="rect">
              <a:avLst/>
            </a:prstGeom>
            <a:noFill/>
          </p:spPr>
          <p:txBody>
            <a:bodyPr wrap="square" rtlCol="0" anchor="ctr">
              <a:spAutoFit/>
            </a:bodyPr>
            <a:lstStyle/>
            <a:p>
              <a:r>
                <a:rPr lang="en-US" altLang="ko-KR" sz="1400" b="1" dirty="0">
                  <a:solidFill>
                    <a:schemeClr val="accent2"/>
                  </a:solidFill>
                  <a:cs typeface="Arial" pitchFamily="34" charset="0"/>
                </a:rPr>
                <a:t>RPA implementation</a:t>
              </a:r>
              <a:endParaRPr lang="ko-KR" altLang="en-US" sz="1400" b="1" dirty="0">
                <a:solidFill>
                  <a:schemeClr val="accent2"/>
                </a:solidFill>
                <a:cs typeface="Arial" pitchFamily="34" charset="0"/>
              </a:endParaRPr>
            </a:p>
          </p:txBody>
        </p:sp>
        <p:sp>
          <p:nvSpPr>
            <p:cNvPr id="16" name="TextBox 15">
              <a:extLst>
                <a:ext uri="{FF2B5EF4-FFF2-40B4-BE49-F238E27FC236}">
                  <a16:creationId xmlns:a16="http://schemas.microsoft.com/office/drawing/2014/main" id="{FC71521E-9A89-490A-A8A1-2396275EF7E7}"/>
                </a:ext>
              </a:extLst>
            </p:cNvPr>
            <p:cNvSpPr txBox="1"/>
            <p:nvPr/>
          </p:nvSpPr>
          <p:spPr>
            <a:xfrm>
              <a:off x="-460974" y="1339726"/>
              <a:ext cx="28394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35% RPA implementation are present as of today</a:t>
              </a:r>
            </a:p>
          </p:txBody>
        </p:sp>
      </p:grpSp>
      <p:grpSp>
        <p:nvGrpSpPr>
          <p:cNvPr id="17" name="Group 16">
            <a:extLst>
              <a:ext uri="{FF2B5EF4-FFF2-40B4-BE49-F238E27FC236}">
                <a16:creationId xmlns:a16="http://schemas.microsoft.com/office/drawing/2014/main" id="{4020470F-97E4-4905-8F38-1ACC513D4473}"/>
              </a:ext>
            </a:extLst>
          </p:cNvPr>
          <p:cNvGrpSpPr/>
          <p:nvPr/>
        </p:nvGrpSpPr>
        <p:grpSpPr>
          <a:xfrm>
            <a:off x="4092852" y="5045406"/>
            <a:ext cx="1889554" cy="687213"/>
            <a:chOff x="-475008" y="1114178"/>
            <a:chExt cx="2853506" cy="687213"/>
          </a:xfrm>
        </p:grpSpPr>
        <p:sp>
          <p:nvSpPr>
            <p:cNvPr id="18" name="TextBox 17">
              <a:extLst>
                <a:ext uri="{FF2B5EF4-FFF2-40B4-BE49-F238E27FC236}">
                  <a16:creationId xmlns:a16="http://schemas.microsoft.com/office/drawing/2014/main" id="{5FBB23DF-0285-4F6E-A3B8-154B2DC49EA5}"/>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1"/>
                  </a:solidFill>
                  <a:cs typeface="Arial" pitchFamily="34" charset="0"/>
                </a:rPr>
                <a:t>Exploring RPA</a:t>
              </a:r>
              <a:endParaRPr lang="ko-KR" altLang="en-US" sz="1400" b="1" dirty="0">
                <a:solidFill>
                  <a:schemeClr val="accent1"/>
                </a:solidFill>
                <a:cs typeface="Arial" pitchFamily="34" charset="0"/>
              </a:endParaRPr>
            </a:p>
          </p:txBody>
        </p:sp>
        <p:sp>
          <p:nvSpPr>
            <p:cNvPr id="19" name="TextBox 18">
              <a:extLst>
                <a:ext uri="{FF2B5EF4-FFF2-40B4-BE49-F238E27FC236}">
                  <a16:creationId xmlns:a16="http://schemas.microsoft.com/office/drawing/2014/main" id="{002C0B1A-DE8C-48A9-97FF-D91AC5CCE02F}"/>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50% exploring to use RPA</a:t>
              </a:r>
            </a:p>
          </p:txBody>
        </p:sp>
      </p:grpSp>
      <p:grpSp>
        <p:nvGrpSpPr>
          <p:cNvPr id="20" name="Group 19">
            <a:extLst>
              <a:ext uri="{FF2B5EF4-FFF2-40B4-BE49-F238E27FC236}">
                <a16:creationId xmlns:a16="http://schemas.microsoft.com/office/drawing/2014/main" id="{3F6090EB-42BC-4C46-8F11-819312DA70A4}"/>
              </a:ext>
            </a:extLst>
          </p:cNvPr>
          <p:cNvGrpSpPr/>
          <p:nvPr/>
        </p:nvGrpSpPr>
        <p:grpSpPr>
          <a:xfrm>
            <a:off x="6755540" y="5045406"/>
            <a:ext cx="1889554" cy="687213"/>
            <a:chOff x="-475008" y="1114178"/>
            <a:chExt cx="2853506" cy="687213"/>
          </a:xfrm>
        </p:grpSpPr>
        <p:sp>
          <p:nvSpPr>
            <p:cNvPr id="21" name="TextBox 20">
              <a:extLst>
                <a:ext uri="{FF2B5EF4-FFF2-40B4-BE49-F238E27FC236}">
                  <a16:creationId xmlns:a16="http://schemas.microsoft.com/office/drawing/2014/main" id="{D68EB298-71BD-4BC4-88A9-88E4668F011C}"/>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4"/>
                  </a:solidFill>
                  <a:cs typeface="Arial" pitchFamily="34" charset="0"/>
                </a:rPr>
                <a:t>RPA Readiness</a:t>
              </a:r>
              <a:endParaRPr lang="ko-KR" altLang="en-US" sz="1400" b="1" dirty="0">
                <a:solidFill>
                  <a:schemeClr val="accent4"/>
                </a:solidFill>
                <a:cs typeface="Arial" pitchFamily="34" charset="0"/>
              </a:endParaRPr>
            </a:p>
          </p:txBody>
        </p:sp>
        <p:sp>
          <p:nvSpPr>
            <p:cNvPr id="22" name="TextBox 21">
              <a:extLst>
                <a:ext uri="{FF2B5EF4-FFF2-40B4-BE49-F238E27FC236}">
                  <a16:creationId xmlns:a16="http://schemas.microsoft.com/office/drawing/2014/main" id="{75FB4CC8-2F4A-43D2-A186-7A942C5EAAA7}"/>
                </a:ext>
              </a:extLst>
            </p:cNvPr>
            <p:cNvSpPr txBox="1"/>
            <p:nvPr/>
          </p:nvSpPr>
          <p:spPr>
            <a:xfrm>
              <a:off x="-460974" y="1339726"/>
              <a:ext cx="2839472"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55% already started using RPA</a:t>
              </a:r>
            </a:p>
          </p:txBody>
        </p:sp>
      </p:grpSp>
      <p:grpSp>
        <p:nvGrpSpPr>
          <p:cNvPr id="23" name="Group 22">
            <a:extLst>
              <a:ext uri="{FF2B5EF4-FFF2-40B4-BE49-F238E27FC236}">
                <a16:creationId xmlns:a16="http://schemas.microsoft.com/office/drawing/2014/main" id="{7B3C8604-0E67-41CC-BFB7-1F5135716123}"/>
              </a:ext>
            </a:extLst>
          </p:cNvPr>
          <p:cNvGrpSpPr/>
          <p:nvPr/>
        </p:nvGrpSpPr>
        <p:grpSpPr>
          <a:xfrm>
            <a:off x="9418226" y="5045406"/>
            <a:ext cx="1889554" cy="871879"/>
            <a:chOff x="-475008" y="1114178"/>
            <a:chExt cx="2853506" cy="871879"/>
          </a:xfrm>
        </p:grpSpPr>
        <p:sp>
          <p:nvSpPr>
            <p:cNvPr id="24" name="TextBox 23">
              <a:extLst>
                <a:ext uri="{FF2B5EF4-FFF2-40B4-BE49-F238E27FC236}">
                  <a16:creationId xmlns:a16="http://schemas.microsoft.com/office/drawing/2014/main" id="{9ED718FB-E601-44A1-9392-704ACDA288B6}"/>
                </a:ext>
              </a:extLst>
            </p:cNvPr>
            <p:cNvSpPr txBox="1"/>
            <p:nvPr/>
          </p:nvSpPr>
          <p:spPr>
            <a:xfrm>
              <a:off x="-475008" y="1114178"/>
              <a:ext cx="2849836" cy="307777"/>
            </a:xfrm>
            <a:prstGeom prst="rect">
              <a:avLst/>
            </a:prstGeom>
            <a:noFill/>
          </p:spPr>
          <p:txBody>
            <a:bodyPr wrap="square" rtlCol="0" anchor="ctr">
              <a:spAutoFit/>
            </a:bodyPr>
            <a:lstStyle/>
            <a:p>
              <a:r>
                <a:rPr lang="en-SG" altLang="ko-KR" sz="1400" b="1" dirty="0">
                  <a:solidFill>
                    <a:schemeClr val="accent3"/>
                  </a:solidFill>
                  <a:cs typeface="Arial" pitchFamily="34" charset="0"/>
                </a:rPr>
                <a:t>RPA Journey</a:t>
              </a:r>
              <a:endParaRPr lang="ko-KR" altLang="en-US" sz="1400" b="1" dirty="0">
                <a:solidFill>
                  <a:schemeClr val="accent3"/>
                </a:solidFill>
                <a:cs typeface="Arial" pitchFamily="34" charset="0"/>
              </a:endParaRPr>
            </a:p>
          </p:txBody>
        </p:sp>
        <p:sp>
          <p:nvSpPr>
            <p:cNvPr id="25" name="TextBox 24">
              <a:extLst>
                <a:ext uri="{FF2B5EF4-FFF2-40B4-BE49-F238E27FC236}">
                  <a16:creationId xmlns:a16="http://schemas.microsoft.com/office/drawing/2014/main" id="{ABB74499-4EEE-4640-801A-FB60AC46F451}"/>
                </a:ext>
              </a:extLst>
            </p:cNvPr>
            <p:cNvSpPr txBox="1"/>
            <p:nvPr/>
          </p:nvSpPr>
          <p:spPr>
            <a:xfrm>
              <a:off x="-460974" y="1339726"/>
              <a:ext cx="283947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By 2020 RPA implementation is expected to grow to 80%</a:t>
              </a:r>
            </a:p>
          </p:txBody>
        </p:sp>
      </p:grpSp>
      <p:sp>
        <p:nvSpPr>
          <p:cNvPr id="26" name="TextBox 25">
            <a:extLst>
              <a:ext uri="{FF2B5EF4-FFF2-40B4-BE49-F238E27FC236}">
                <a16:creationId xmlns:a16="http://schemas.microsoft.com/office/drawing/2014/main" id="{8D42E9A0-ACAA-4E61-BD52-E857523A64DE}"/>
              </a:ext>
            </a:extLst>
          </p:cNvPr>
          <p:cNvSpPr txBox="1"/>
          <p:nvPr/>
        </p:nvSpPr>
        <p:spPr>
          <a:xfrm>
            <a:off x="780223"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83A2732-C57B-41AD-B584-D67C9A22D16E}"/>
              </a:ext>
            </a:extLst>
          </p:cNvPr>
          <p:cNvSpPr txBox="1"/>
          <p:nvPr/>
        </p:nvSpPr>
        <p:spPr>
          <a:xfrm>
            <a:off x="3432884"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1D88974F-B943-4327-AF3C-8243DAFB286B}"/>
              </a:ext>
            </a:extLst>
          </p:cNvPr>
          <p:cNvSpPr txBox="1"/>
          <p:nvPr/>
        </p:nvSpPr>
        <p:spPr>
          <a:xfrm>
            <a:off x="608554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EFBED653-BFEF-47E3-AD53-60216340C55A}"/>
              </a:ext>
            </a:extLst>
          </p:cNvPr>
          <p:cNvSpPr txBox="1"/>
          <p:nvPr/>
        </p:nvSpPr>
        <p:spPr>
          <a:xfrm>
            <a:off x="8738205" y="510167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04</a:t>
            </a:r>
            <a:endParaRPr lang="ko-KR" altLang="en-US" sz="3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BA86D426-F69E-416E-9C22-63B9D89730A6}"/>
              </a:ext>
            </a:extLst>
          </p:cNvPr>
          <p:cNvSpPr txBox="1"/>
          <p:nvPr/>
        </p:nvSpPr>
        <p:spPr>
          <a:xfrm>
            <a:off x="8418930" y="3696327"/>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04</a:t>
            </a:r>
            <a:endParaRPr lang="ko-KR" altLang="en-US" sz="20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C84B3963-C4FE-45B6-98F3-FCFEADBD14D7}"/>
              </a:ext>
            </a:extLst>
          </p:cNvPr>
          <p:cNvSpPr txBox="1"/>
          <p:nvPr/>
        </p:nvSpPr>
        <p:spPr>
          <a:xfrm>
            <a:off x="7299433" y="273105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03</a:t>
            </a:r>
            <a:endParaRPr lang="ko-KR" altLang="en-US" sz="20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49F01D69-8D4D-41F3-A788-F85FE172F8AE}"/>
              </a:ext>
            </a:extLst>
          </p:cNvPr>
          <p:cNvSpPr txBox="1"/>
          <p:nvPr/>
        </p:nvSpPr>
        <p:spPr>
          <a:xfrm>
            <a:off x="6165764" y="2743249"/>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02</a:t>
            </a:r>
            <a:endParaRPr lang="ko-KR" altLang="en-US" sz="20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8F9822D5-C31A-44C6-AA67-364725436D6D}"/>
              </a:ext>
            </a:extLst>
          </p:cNvPr>
          <p:cNvSpPr txBox="1"/>
          <p:nvPr/>
        </p:nvSpPr>
        <p:spPr>
          <a:xfrm>
            <a:off x="5516092" y="332479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01</a:t>
            </a:r>
            <a:endParaRPr lang="ko-KR" altLang="en-US" sz="2000" b="1" dirty="0">
              <a:solidFill>
                <a:schemeClr val="tx1">
                  <a:lumMod val="75000"/>
                  <a:lumOff val="25000"/>
                </a:schemeClr>
              </a:solidFill>
              <a:cs typeface="Arial" pitchFamily="34" charset="0"/>
            </a:endParaRPr>
          </a:p>
        </p:txBody>
      </p:sp>
      <p:sp>
        <p:nvSpPr>
          <p:cNvPr id="34" name="Isosceles Triangle 33">
            <a:extLst>
              <a:ext uri="{FF2B5EF4-FFF2-40B4-BE49-F238E27FC236}">
                <a16:creationId xmlns:a16="http://schemas.microsoft.com/office/drawing/2014/main" id="{5CB9EEEB-68F3-4D41-A771-A025C1BCAC50}"/>
              </a:ext>
            </a:extLst>
          </p:cNvPr>
          <p:cNvSpPr/>
          <p:nvPr/>
        </p:nvSpPr>
        <p:spPr>
          <a:xfrm>
            <a:off x="6022192" y="1707573"/>
            <a:ext cx="147616" cy="2446812"/>
          </a:xfrm>
          <a:prstGeom prst="triangle">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Rectangle 34">
            <a:extLst>
              <a:ext uri="{FF2B5EF4-FFF2-40B4-BE49-F238E27FC236}">
                <a16:creationId xmlns:a16="http://schemas.microsoft.com/office/drawing/2014/main" id="{61E10765-795B-41E5-A431-3F1FF31A4417}"/>
              </a:ext>
            </a:extLst>
          </p:cNvPr>
          <p:cNvSpPr/>
          <p:nvPr/>
        </p:nvSpPr>
        <p:spPr>
          <a:xfrm>
            <a:off x="8687355" y="6528033"/>
            <a:ext cx="9065092" cy="307777"/>
          </a:xfrm>
          <a:prstGeom prst="rect">
            <a:avLst/>
          </a:prstGeom>
        </p:spPr>
        <p:txBody>
          <a:bodyPr wrap="square">
            <a:spAutoFit/>
          </a:bodyPr>
          <a:lstStyle/>
          <a:p>
            <a:r>
              <a:rPr lang="en-SG" sz="1400" dirty="0">
                <a:solidFill>
                  <a:srgbClr val="333333"/>
                </a:solidFill>
                <a:latin typeface="McKinsey Theinhardt"/>
              </a:rPr>
              <a:t>Source: http://www.deloite.com/us/rpasurvey</a:t>
            </a:r>
            <a:endParaRPr lang="en-SG" sz="1400" dirty="0"/>
          </a:p>
        </p:txBody>
      </p:sp>
      <p:sp>
        <p:nvSpPr>
          <p:cNvPr id="41" name="Oval 40">
            <a:extLst>
              <a:ext uri="{FF2B5EF4-FFF2-40B4-BE49-F238E27FC236}">
                <a16:creationId xmlns:a16="http://schemas.microsoft.com/office/drawing/2014/main" id="{6426746F-4163-443A-834A-428DE8A8D4D1}"/>
              </a:ext>
            </a:extLst>
          </p:cNvPr>
          <p:cNvSpPr/>
          <p:nvPr/>
        </p:nvSpPr>
        <p:spPr>
          <a:xfrm flipH="1">
            <a:off x="8496504" y="6590238"/>
            <a:ext cx="216118" cy="21611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24568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8229600" cy="1143000"/>
          </a:xfrm>
        </p:spPr>
        <p:txBody>
          <a:bodyPr>
            <a:normAutofit/>
          </a:bodyPr>
          <a:lstStyle/>
          <a:p>
            <a:r>
              <a:rPr lang="en-US" sz="2000" dirty="0">
                <a:solidFill>
                  <a:schemeClr val="accent2"/>
                </a:solidFill>
              </a:rPr>
              <a:t>Assessing the scope for automation: to what extent can all areas of banking be automated  </a:t>
            </a:r>
            <a:br>
              <a:rPr lang="en-US" sz="2000" dirty="0">
                <a:solidFill>
                  <a:schemeClr val="accent2"/>
                </a:solidFill>
              </a:rPr>
            </a:br>
            <a:r>
              <a:rPr lang="en-US" sz="2000" dirty="0">
                <a:solidFill>
                  <a:schemeClr val="tx2"/>
                </a:solidFill>
              </a:rPr>
              <a:t>- </a:t>
            </a:r>
            <a:r>
              <a:rPr lang="en-SG" sz="2000" dirty="0">
                <a:solidFill>
                  <a:schemeClr val="tx2"/>
                </a:solidFill>
              </a:rPr>
              <a:t>Right way?</a:t>
            </a:r>
            <a:endParaRPr lang="en-US" sz="2000" dirty="0">
              <a:solidFill>
                <a:schemeClr val="tx2"/>
              </a:solidFill>
            </a:endParaRPr>
          </a:p>
        </p:txBody>
      </p:sp>
      <p:sp>
        <p:nvSpPr>
          <p:cNvPr id="3" name="Rectangle 2"/>
          <p:cNvSpPr/>
          <p:nvPr/>
        </p:nvSpPr>
        <p:spPr>
          <a:xfrm>
            <a:off x="1844793" y="1555673"/>
            <a:ext cx="7954641" cy="370072"/>
          </a:xfrm>
          <a:prstGeom prst="rect">
            <a:avLst/>
          </a:prstGeom>
        </p:spPr>
        <p:txBody>
          <a:bodyPr wrap="square" lIns="84134" tIns="42067" rIns="84134" bIns="42067">
            <a:spAutoFit/>
          </a:bodyPr>
          <a:lstStyle/>
          <a:p>
            <a:r>
              <a:rPr lang="en-SG" dirty="0"/>
              <a:t> </a:t>
            </a:r>
            <a:endParaRPr lang="en-US" dirty="0"/>
          </a:p>
        </p:txBody>
      </p:sp>
      <p:sp>
        <p:nvSpPr>
          <p:cNvPr id="4" name="Rectangle 3">
            <a:extLst>
              <a:ext uri="{FF2B5EF4-FFF2-40B4-BE49-F238E27FC236}">
                <a16:creationId xmlns:a16="http://schemas.microsoft.com/office/drawing/2014/main" id="{9DEED0FF-CAD4-4ACD-8179-8DA73A5BCDDF}"/>
              </a:ext>
            </a:extLst>
          </p:cNvPr>
          <p:cNvSpPr/>
          <p:nvPr/>
        </p:nvSpPr>
        <p:spPr>
          <a:xfrm>
            <a:off x="568667" y="1925745"/>
            <a:ext cx="11658600" cy="4524315"/>
          </a:xfrm>
          <a:prstGeom prst="rect">
            <a:avLst/>
          </a:prstGeom>
        </p:spPr>
        <p:txBody>
          <a:bodyPr wrap="square">
            <a:spAutoFit/>
          </a:bodyPr>
          <a:lstStyle/>
          <a:p>
            <a:r>
              <a:rPr lang="en-SG" dirty="0"/>
              <a:t>The right way to look at the automation or the right way to look at the potential for automation is </a:t>
            </a:r>
            <a:r>
              <a:rPr lang="en-SG" u="sng" dirty="0"/>
              <a:t>to look at the level of individual activities and not the entire process or job</a:t>
            </a:r>
            <a:r>
              <a:rPr lang="en-SG" dirty="0"/>
              <a:t>.</a:t>
            </a:r>
          </a:p>
          <a:p>
            <a:endParaRPr lang="en-SG" dirty="0"/>
          </a:p>
          <a:p>
            <a:r>
              <a:rPr lang="en-SG" dirty="0"/>
              <a:t>As per </a:t>
            </a:r>
            <a:r>
              <a:rPr lang="en-SG" dirty="0" err="1"/>
              <a:t>Mckinsey</a:t>
            </a:r>
            <a:r>
              <a:rPr lang="en-SG" dirty="0"/>
              <a:t> </a:t>
            </a:r>
            <a:r>
              <a:rPr lang="en-SG" dirty="0">
                <a:sym typeface="Wingdings" panose="05000000000000000000" pitchFamily="2" charset="2"/>
              </a:rPr>
              <a:t> L</a:t>
            </a:r>
            <a:r>
              <a:rPr lang="en-SG" dirty="0"/>
              <a:t>ook at every single activity for which we pay people to do the activity </a:t>
            </a:r>
          </a:p>
          <a:p>
            <a:r>
              <a:rPr lang="en-SG" dirty="0"/>
              <a:t>	- 45% of the job activities could be automated </a:t>
            </a:r>
            <a:r>
              <a:rPr lang="en-SG" dirty="0">
                <a:sym typeface="Wingdings" panose="05000000000000000000" pitchFamily="2" charset="2"/>
              </a:rPr>
              <a:t> </a:t>
            </a:r>
          </a:p>
          <a:p>
            <a:r>
              <a:rPr lang="en-SG" dirty="0">
                <a:sym typeface="Wingdings" panose="05000000000000000000" pitchFamily="2" charset="2"/>
              </a:rPr>
              <a:t>		But that doesn't mean that 45% of jobs right now could be completed automated.</a:t>
            </a:r>
          </a:p>
          <a:p>
            <a:endParaRPr lang="en-SG" dirty="0">
              <a:sym typeface="Wingdings" panose="05000000000000000000" pitchFamily="2" charset="2"/>
            </a:endParaRPr>
          </a:p>
          <a:p>
            <a:endParaRPr lang="en-SG" dirty="0">
              <a:sym typeface="Wingdings" panose="05000000000000000000" pitchFamily="2" charset="2"/>
            </a:endParaRPr>
          </a:p>
          <a:p>
            <a:r>
              <a:rPr lang="en-SG" dirty="0">
                <a:sym typeface="Wingdings" panose="05000000000000000000" pitchFamily="2" charset="2"/>
              </a:rPr>
              <a:t>Quarter of the CEO’s time could be completely automated.</a:t>
            </a:r>
          </a:p>
          <a:p>
            <a:endParaRPr lang="en-SG" dirty="0">
              <a:sym typeface="Wingdings" panose="05000000000000000000" pitchFamily="2" charset="2"/>
            </a:endParaRPr>
          </a:p>
          <a:p>
            <a:r>
              <a:rPr lang="en-SG" dirty="0">
                <a:sym typeface="Wingdings" panose="05000000000000000000" pitchFamily="2" charset="2"/>
              </a:rPr>
              <a:t>When we say to this to the CEO, he/she will love that saying that they need the time back to do more high</a:t>
            </a:r>
          </a:p>
          <a:p>
            <a:r>
              <a:rPr lang="en-SG" dirty="0">
                <a:sym typeface="Wingdings" panose="05000000000000000000" pitchFamily="2" charset="2"/>
              </a:rPr>
              <a:t>value things.</a:t>
            </a:r>
          </a:p>
          <a:p>
            <a:endParaRPr lang="en-SG" dirty="0">
              <a:sym typeface="Wingdings" panose="05000000000000000000" pitchFamily="2" charset="2"/>
            </a:endParaRPr>
          </a:p>
          <a:p>
            <a:r>
              <a:rPr lang="en-SG" dirty="0">
                <a:sym typeface="Wingdings" panose="05000000000000000000" pitchFamily="2" charset="2"/>
              </a:rPr>
              <a:t>This applies across the all the banking process.</a:t>
            </a:r>
          </a:p>
          <a:p>
            <a:endParaRPr lang="en-SG" dirty="0">
              <a:sym typeface="Wingdings" panose="05000000000000000000" pitchFamily="2" charset="2"/>
            </a:endParaRPr>
          </a:p>
          <a:p>
            <a:endParaRPr lang="en-SG" dirty="0"/>
          </a:p>
        </p:txBody>
      </p:sp>
      <p:pic>
        <p:nvPicPr>
          <p:cNvPr id="6" name="Picture 5">
            <a:extLst>
              <a:ext uri="{FF2B5EF4-FFF2-40B4-BE49-F238E27FC236}">
                <a16:creationId xmlns:a16="http://schemas.microsoft.com/office/drawing/2014/main" id="{F8602A44-1342-4EC0-BB4A-8E37015D8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0" y="131763"/>
            <a:ext cx="1905000" cy="1428750"/>
          </a:xfrm>
          <a:prstGeom prst="rect">
            <a:avLst/>
          </a:prstGeom>
        </p:spPr>
      </p:pic>
      <p:sp>
        <p:nvSpPr>
          <p:cNvPr id="7" name="Graphic 11">
            <a:extLst>
              <a:ext uri="{FF2B5EF4-FFF2-40B4-BE49-F238E27FC236}">
                <a16:creationId xmlns:a16="http://schemas.microsoft.com/office/drawing/2014/main" id="{D5FD7A4C-83BE-477D-BCBF-AC4EC58754AA}"/>
              </a:ext>
            </a:extLst>
          </p:cNvPr>
          <p:cNvSpPr/>
          <p:nvPr/>
        </p:nvSpPr>
        <p:spPr>
          <a:xfrm>
            <a:off x="11161702" y="4191000"/>
            <a:ext cx="698602" cy="1343545"/>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8" name="Graphic 12">
            <a:extLst>
              <a:ext uri="{FF2B5EF4-FFF2-40B4-BE49-F238E27FC236}">
                <a16:creationId xmlns:a16="http://schemas.microsoft.com/office/drawing/2014/main" id="{704CBD9C-C485-4B09-A245-D32107BB3386}"/>
              </a:ext>
            </a:extLst>
          </p:cNvPr>
          <p:cNvSpPr/>
          <p:nvPr/>
        </p:nvSpPr>
        <p:spPr>
          <a:xfrm>
            <a:off x="10744200" y="4474595"/>
            <a:ext cx="725324" cy="1335006"/>
          </a:xfrm>
          <a:custGeom>
            <a:avLst/>
            <a:gdLst>
              <a:gd name="connsiteX0" fmla="*/ 10001 w 1809750"/>
              <a:gd name="connsiteY0" fmla="*/ 4380249 h 4467225"/>
              <a:gd name="connsiteX1" fmla="*/ 33814 w 1809750"/>
              <a:gd name="connsiteY1" fmla="*/ 4357389 h 4467225"/>
              <a:gd name="connsiteX2" fmla="*/ 68104 w 1809750"/>
              <a:gd name="connsiteY2" fmla="*/ 4343101 h 4467225"/>
              <a:gd name="connsiteX3" fmla="*/ 128111 w 1809750"/>
              <a:gd name="connsiteY3" fmla="*/ 4262139 h 4467225"/>
              <a:gd name="connsiteX4" fmla="*/ 157639 w 1809750"/>
              <a:gd name="connsiteY4" fmla="*/ 4100214 h 4467225"/>
              <a:gd name="connsiteX5" fmla="*/ 220504 w 1809750"/>
              <a:gd name="connsiteY5" fmla="*/ 3863994 h 4467225"/>
              <a:gd name="connsiteX6" fmla="*/ 242411 w 1809750"/>
              <a:gd name="connsiteY6" fmla="*/ 3805891 h 4467225"/>
              <a:gd name="connsiteX7" fmla="*/ 268129 w 1809750"/>
              <a:gd name="connsiteY7" fmla="*/ 3699211 h 4467225"/>
              <a:gd name="connsiteX8" fmla="*/ 328136 w 1809750"/>
              <a:gd name="connsiteY8" fmla="*/ 3422034 h 4467225"/>
              <a:gd name="connsiteX9" fmla="*/ 327184 w 1809750"/>
              <a:gd name="connsiteY9" fmla="*/ 3396316 h 4467225"/>
              <a:gd name="connsiteX10" fmla="*/ 328136 w 1809750"/>
              <a:gd name="connsiteY10" fmla="*/ 3382029 h 4467225"/>
              <a:gd name="connsiteX11" fmla="*/ 370999 w 1809750"/>
              <a:gd name="connsiteY11" fmla="*/ 3260109 h 4467225"/>
              <a:gd name="connsiteX12" fmla="*/ 386239 w 1809750"/>
              <a:gd name="connsiteY12" fmla="*/ 3223914 h 4467225"/>
              <a:gd name="connsiteX13" fmla="*/ 406241 w 1809750"/>
              <a:gd name="connsiteY13" fmla="*/ 3121996 h 4467225"/>
              <a:gd name="connsiteX14" fmla="*/ 423386 w 1809750"/>
              <a:gd name="connsiteY14" fmla="*/ 3035319 h 4467225"/>
              <a:gd name="connsiteX15" fmla="*/ 434816 w 1809750"/>
              <a:gd name="connsiteY15" fmla="*/ 2983884 h 4467225"/>
              <a:gd name="connsiteX16" fmla="*/ 461486 w 1809750"/>
              <a:gd name="connsiteY16" fmla="*/ 2818149 h 4467225"/>
              <a:gd name="connsiteX17" fmla="*/ 471011 w 1809750"/>
              <a:gd name="connsiteY17" fmla="*/ 2784811 h 4467225"/>
              <a:gd name="connsiteX18" fmla="*/ 476726 w 1809750"/>
              <a:gd name="connsiteY18" fmla="*/ 2732424 h 4467225"/>
              <a:gd name="connsiteX19" fmla="*/ 495776 w 1809750"/>
              <a:gd name="connsiteY19" fmla="*/ 2643841 h 4467225"/>
              <a:gd name="connsiteX20" fmla="*/ 503396 w 1809750"/>
              <a:gd name="connsiteY20" fmla="*/ 2624791 h 4467225"/>
              <a:gd name="connsiteX21" fmla="*/ 504349 w 1809750"/>
              <a:gd name="connsiteY21" fmla="*/ 2537161 h 4467225"/>
              <a:gd name="connsiteX22" fmla="*/ 511016 w 1809750"/>
              <a:gd name="connsiteY22" fmla="*/ 2502871 h 4467225"/>
              <a:gd name="connsiteX23" fmla="*/ 538639 w 1809750"/>
              <a:gd name="connsiteY23" fmla="*/ 2290464 h 4467225"/>
              <a:gd name="connsiteX24" fmla="*/ 539591 w 1809750"/>
              <a:gd name="connsiteY24" fmla="*/ 2259984 h 4467225"/>
              <a:gd name="connsiteX25" fmla="*/ 559594 w 1809750"/>
              <a:gd name="connsiteY25" fmla="*/ 2226646 h 4467225"/>
              <a:gd name="connsiteX26" fmla="*/ 558641 w 1809750"/>
              <a:gd name="connsiteY26" fmla="*/ 2183784 h 4467225"/>
              <a:gd name="connsiteX27" fmla="*/ 561499 w 1809750"/>
              <a:gd name="connsiteY27" fmla="*/ 2168544 h 4467225"/>
              <a:gd name="connsiteX28" fmla="*/ 554831 w 1809750"/>
              <a:gd name="connsiteY28" fmla="*/ 2102821 h 4467225"/>
              <a:gd name="connsiteX29" fmla="*/ 529114 w 1809750"/>
              <a:gd name="connsiteY29" fmla="*/ 2085676 h 4467225"/>
              <a:gd name="connsiteX30" fmla="*/ 493871 w 1809750"/>
              <a:gd name="connsiteY30" fmla="*/ 2092344 h 4467225"/>
              <a:gd name="connsiteX31" fmla="*/ 492919 w 1809750"/>
              <a:gd name="connsiteY31" fmla="*/ 2084724 h 4467225"/>
              <a:gd name="connsiteX32" fmla="*/ 520541 w 1809750"/>
              <a:gd name="connsiteY32" fmla="*/ 2079961 h 4467225"/>
              <a:gd name="connsiteX33" fmla="*/ 520541 w 1809750"/>
              <a:gd name="connsiteY33" fmla="*/ 2075199 h 4467225"/>
              <a:gd name="connsiteX34" fmla="*/ 474821 w 1809750"/>
              <a:gd name="connsiteY34" fmla="*/ 2063769 h 4467225"/>
              <a:gd name="connsiteX35" fmla="*/ 488156 w 1809750"/>
              <a:gd name="connsiteY35" fmla="*/ 2009476 h 4467225"/>
              <a:gd name="connsiteX36" fmla="*/ 579596 w 1809750"/>
              <a:gd name="connsiteY36" fmla="*/ 1892319 h 4467225"/>
              <a:gd name="connsiteX37" fmla="*/ 533876 w 1809750"/>
              <a:gd name="connsiteY37" fmla="*/ 1886604 h 4467225"/>
              <a:gd name="connsiteX38" fmla="*/ 513874 w 1809750"/>
              <a:gd name="connsiteY38" fmla="*/ 1897081 h 4467225"/>
              <a:gd name="connsiteX39" fmla="*/ 461486 w 1809750"/>
              <a:gd name="connsiteY39" fmla="*/ 1948516 h 4467225"/>
              <a:gd name="connsiteX40" fmla="*/ 420529 w 1809750"/>
              <a:gd name="connsiteY40" fmla="*/ 2017096 h 4467225"/>
              <a:gd name="connsiteX41" fmla="*/ 432911 w 1809750"/>
              <a:gd name="connsiteY41" fmla="*/ 2049481 h 4467225"/>
              <a:gd name="connsiteX42" fmla="*/ 444341 w 1809750"/>
              <a:gd name="connsiteY42" fmla="*/ 2054244 h 4467225"/>
              <a:gd name="connsiteX43" fmla="*/ 410051 w 1809750"/>
              <a:gd name="connsiteY43" fmla="*/ 2059959 h 4467225"/>
              <a:gd name="connsiteX44" fmla="*/ 412909 w 1809750"/>
              <a:gd name="connsiteY44" fmla="*/ 2079961 h 4467225"/>
              <a:gd name="connsiteX45" fmla="*/ 409099 w 1809750"/>
              <a:gd name="connsiteY45" fmla="*/ 2084724 h 4467225"/>
              <a:gd name="connsiteX46" fmla="*/ 387191 w 1809750"/>
              <a:gd name="connsiteY46" fmla="*/ 2069484 h 4467225"/>
              <a:gd name="connsiteX47" fmla="*/ 366236 w 1809750"/>
              <a:gd name="connsiteY47" fmla="*/ 2029479 h 4467225"/>
              <a:gd name="connsiteX48" fmla="*/ 348139 w 1809750"/>
              <a:gd name="connsiteY48" fmla="*/ 2004714 h 4467225"/>
              <a:gd name="connsiteX49" fmla="*/ 322421 w 1809750"/>
              <a:gd name="connsiteY49" fmla="*/ 1957089 h 4467225"/>
              <a:gd name="connsiteX50" fmla="*/ 289084 w 1809750"/>
              <a:gd name="connsiteY50" fmla="*/ 1910416 h 4467225"/>
              <a:gd name="connsiteX51" fmla="*/ 259556 w 1809750"/>
              <a:gd name="connsiteY51" fmla="*/ 1877079 h 4467225"/>
              <a:gd name="connsiteX52" fmla="*/ 264319 w 1809750"/>
              <a:gd name="connsiteY52" fmla="*/ 1872316 h 4467225"/>
              <a:gd name="connsiteX53" fmla="*/ 278606 w 1809750"/>
              <a:gd name="connsiteY53" fmla="*/ 1881841 h 4467225"/>
              <a:gd name="connsiteX54" fmla="*/ 149066 w 1809750"/>
              <a:gd name="connsiteY54" fmla="*/ 1581804 h 4467225"/>
              <a:gd name="connsiteX55" fmla="*/ 109061 w 1809750"/>
              <a:gd name="connsiteY55" fmla="*/ 1461789 h 4467225"/>
              <a:gd name="connsiteX56" fmla="*/ 106204 w 1809750"/>
              <a:gd name="connsiteY56" fmla="*/ 1429404 h 4467225"/>
              <a:gd name="connsiteX57" fmla="*/ 111919 w 1809750"/>
              <a:gd name="connsiteY57" fmla="*/ 1353204 h 4467225"/>
              <a:gd name="connsiteX58" fmla="*/ 133826 w 1809750"/>
              <a:gd name="connsiteY58" fmla="*/ 1303674 h 4467225"/>
              <a:gd name="connsiteX59" fmla="*/ 206216 w 1809750"/>
              <a:gd name="connsiteY59" fmla="*/ 1160799 h 4467225"/>
              <a:gd name="connsiteX60" fmla="*/ 220504 w 1809750"/>
              <a:gd name="connsiteY60" fmla="*/ 1133176 h 4467225"/>
              <a:gd name="connsiteX61" fmla="*/ 246221 w 1809750"/>
              <a:gd name="connsiteY61" fmla="*/ 1089361 h 4467225"/>
              <a:gd name="connsiteX62" fmla="*/ 299561 w 1809750"/>
              <a:gd name="connsiteY62" fmla="*/ 986491 h 4467225"/>
              <a:gd name="connsiteX63" fmla="*/ 347186 w 1809750"/>
              <a:gd name="connsiteY63" fmla="*/ 891241 h 4467225"/>
              <a:gd name="connsiteX64" fmla="*/ 365284 w 1809750"/>
              <a:gd name="connsiteY64" fmla="*/ 840759 h 4467225"/>
              <a:gd name="connsiteX65" fmla="*/ 372904 w 1809750"/>
              <a:gd name="connsiteY65" fmla="*/ 817899 h 4467225"/>
              <a:gd name="connsiteX66" fmla="*/ 407194 w 1809750"/>
              <a:gd name="connsiteY66" fmla="*/ 750271 h 4467225"/>
              <a:gd name="connsiteX67" fmla="*/ 456724 w 1809750"/>
              <a:gd name="connsiteY67" fmla="*/ 719791 h 4467225"/>
              <a:gd name="connsiteX68" fmla="*/ 571024 w 1809750"/>
              <a:gd name="connsiteY68" fmla="*/ 684549 h 4467225"/>
              <a:gd name="connsiteX69" fmla="*/ 671036 w 1809750"/>
              <a:gd name="connsiteY69" fmla="*/ 632161 h 4467225"/>
              <a:gd name="connsiteX70" fmla="*/ 683419 w 1809750"/>
              <a:gd name="connsiteY70" fmla="*/ 614064 h 4467225"/>
              <a:gd name="connsiteX71" fmla="*/ 693896 w 1809750"/>
              <a:gd name="connsiteY71" fmla="*/ 548341 h 4467225"/>
              <a:gd name="connsiteX72" fmla="*/ 699611 w 1809750"/>
              <a:gd name="connsiteY72" fmla="*/ 438804 h 4467225"/>
              <a:gd name="connsiteX73" fmla="*/ 694849 w 1809750"/>
              <a:gd name="connsiteY73" fmla="*/ 383559 h 4467225"/>
              <a:gd name="connsiteX74" fmla="*/ 717709 w 1809750"/>
              <a:gd name="connsiteY74" fmla="*/ 281641 h 4467225"/>
              <a:gd name="connsiteX75" fmla="*/ 747236 w 1809750"/>
              <a:gd name="connsiteY75" fmla="*/ 187344 h 4467225"/>
              <a:gd name="connsiteX76" fmla="*/ 762476 w 1809750"/>
              <a:gd name="connsiteY76" fmla="*/ 163531 h 4467225"/>
              <a:gd name="connsiteX77" fmla="*/ 824389 w 1809750"/>
              <a:gd name="connsiteY77" fmla="*/ 91141 h 4467225"/>
              <a:gd name="connsiteX78" fmla="*/ 857726 w 1809750"/>
              <a:gd name="connsiteY78" fmla="*/ 42564 h 4467225"/>
              <a:gd name="connsiteX79" fmla="*/ 879634 w 1809750"/>
              <a:gd name="connsiteY79" fmla="*/ 35896 h 4467225"/>
              <a:gd name="connsiteX80" fmla="*/ 904399 w 1809750"/>
              <a:gd name="connsiteY80" fmla="*/ 30181 h 4467225"/>
              <a:gd name="connsiteX81" fmla="*/ 982504 w 1809750"/>
              <a:gd name="connsiteY81" fmla="*/ 11131 h 4467225"/>
              <a:gd name="connsiteX82" fmla="*/ 1059656 w 1809750"/>
              <a:gd name="connsiteY82" fmla="*/ 31134 h 4467225"/>
              <a:gd name="connsiteX83" fmla="*/ 1208246 w 1809750"/>
              <a:gd name="connsiteY83" fmla="*/ 231159 h 4467225"/>
              <a:gd name="connsiteX84" fmla="*/ 1225391 w 1809750"/>
              <a:gd name="connsiteY84" fmla="*/ 466426 h 4467225"/>
              <a:gd name="connsiteX85" fmla="*/ 1224439 w 1809750"/>
              <a:gd name="connsiteY85" fmla="*/ 476904 h 4467225"/>
              <a:gd name="connsiteX86" fmla="*/ 1233011 w 1809750"/>
              <a:gd name="connsiteY86" fmla="*/ 670261 h 4467225"/>
              <a:gd name="connsiteX87" fmla="*/ 1278731 w 1809750"/>
              <a:gd name="connsiteY87" fmla="*/ 721696 h 4467225"/>
              <a:gd name="connsiteX88" fmla="*/ 1348264 w 1809750"/>
              <a:gd name="connsiteY88" fmla="*/ 732174 h 4467225"/>
              <a:gd name="connsiteX89" fmla="*/ 1381601 w 1809750"/>
              <a:gd name="connsiteY89" fmla="*/ 755986 h 4467225"/>
              <a:gd name="connsiteX90" fmla="*/ 1409224 w 1809750"/>
              <a:gd name="connsiteY90" fmla="*/ 801706 h 4467225"/>
              <a:gd name="connsiteX91" fmla="*/ 1417796 w 1809750"/>
              <a:gd name="connsiteY91" fmla="*/ 820756 h 4467225"/>
              <a:gd name="connsiteX92" fmla="*/ 1447324 w 1809750"/>
              <a:gd name="connsiteY92" fmla="*/ 879811 h 4467225"/>
              <a:gd name="connsiteX93" fmla="*/ 1549241 w 1809750"/>
              <a:gd name="connsiteY93" fmla="*/ 1010304 h 4467225"/>
              <a:gd name="connsiteX94" fmla="*/ 1579721 w 1809750"/>
              <a:gd name="connsiteY94" fmla="*/ 1043641 h 4467225"/>
              <a:gd name="connsiteX95" fmla="*/ 1634014 w 1809750"/>
              <a:gd name="connsiteY95" fmla="*/ 1114126 h 4467225"/>
              <a:gd name="connsiteX96" fmla="*/ 1742599 w 1809750"/>
              <a:gd name="connsiteY96" fmla="*/ 1255096 h 4467225"/>
              <a:gd name="connsiteX97" fmla="*/ 1774031 w 1809750"/>
              <a:gd name="connsiteY97" fmla="*/ 1312246 h 4467225"/>
              <a:gd name="connsiteX98" fmla="*/ 1797844 w 1809750"/>
              <a:gd name="connsiteY98" fmla="*/ 1354156 h 4467225"/>
              <a:gd name="connsiteX99" fmla="*/ 1806416 w 1809750"/>
              <a:gd name="connsiteY99" fmla="*/ 1372254 h 4467225"/>
              <a:gd name="connsiteX100" fmla="*/ 1801654 w 1809750"/>
              <a:gd name="connsiteY100" fmla="*/ 1457026 h 4467225"/>
              <a:gd name="connsiteX101" fmla="*/ 1762601 w 1809750"/>
              <a:gd name="connsiteY101" fmla="*/ 1607521 h 4467225"/>
              <a:gd name="connsiteX102" fmla="*/ 1740694 w 1809750"/>
              <a:gd name="connsiteY102" fmla="*/ 1665624 h 4467225"/>
              <a:gd name="connsiteX103" fmla="*/ 1700689 w 1809750"/>
              <a:gd name="connsiteY103" fmla="*/ 1787544 h 4467225"/>
              <a:gd name="connsiteX104" fmla="*/ 1698784 w 1809750"/>
              <a:gd name="connsiteY104" fmla="*/ 1793259 h 4467225"/>
              <a:gd name="connsiteX105" fmla="*/ 1686401 w 1809750"/>
              <a:gd name="connsiteY105" fmla="*/ 1869459 h 4467225"/>
              <a:gd name="connsiteX106" fmla="*/ 1653064 w 1809750"/>
              <a:gd name="connsiteY106" fmla="*/ 1898034 h 4467225"/>
              <a:gd name="connsiteX107" fmla="*/ 1609249 w 1809750"/>
              <a:gd name="connsiteY107" fmla="*/ 2004714 h 4467225"/>
              <a:gd name="connsiteX108" fmla="*/ 1568291 w 1809750"/>
              <a:gd name="connsiteY108" fmla="*/ 2011381 h 4467225"/>
              <a:gd name="connsiteX109" fmla="*/ 1535906 w 1809750"/>
              <a:gd name="connsiteY109" fmla="*/ 1998046 h 4467225"/>
              <a:gd name="connsiteX110" fmla="*/ 1582579 w 1809750"/>
              <a:gd name="connsiteY110" fmla="*/ 1964709 h 4467225"/>
              <a:gd name="connsiteX111" fmla="*/ 1499711 w 1809750"/>
              <a:gd name="connsiteY111" fmla="*/ 1878984 h 4467225"/>
              <a:gd name="connsiteX112" fmla="*/ 1486376 w 1809750"/>
              <a:gd name="connsiteY112" fmla="*/ 1865649 h 4467225"/>
              <a:gd name="connsiteX113" fmla="*/ 1426369 w 1809750"/>
              <a:gd name="connsiteY113" fmla="*/ 1834216 h 4467225"/>
              <a:gd name="connsiteX114" fmla="*/ 1479709 w 1809750"/>
              <a:gd name="connsiteY114" fmla="*/ 1908511 h 4467225"/>
              <a:gd name="connsiteX115" fmla="*/ 1511141 w 1809750"/>
              <a:gd name="connsiteY115" fmla="*/ 1983759 h 4467225"/>
              <a:gd name="connsiteX116" fmla="*/ 1507331 w 1809750"/>
              <a:gd name="connsiteY116" fmla="*/ 2011381 h 4467225"/>
              <a:gd name="connsiteX117" fmla="*/ 1484471 w 1809750"/>
              <a:gd name="connsiteY117" fmla="*/ 2006619 h 4467225"/>
              <a:gd name="connsiteX118" fmla="*/ 1446371 w 1809750"/>
              <a:gd name="connsiteY118" fmla="*/ 2034241 h 4467225"/>
              <a:gd name="connsiteX119" fmla="*/ 1463516 w 1809750"/>
              <a:gd name="connsiteY119" fmla="*/ 2120919 h 4467225"/>
              <a:gd name="connsiteX120" fmla="*/ 1468279 w 1809750"/>
              <a:gd name="connsiteY120" fmla="*/ 2202834 h 4467225"/>
              <a:gd name="connsiteX121" fmla="*/ 1472089 w 1809750"/>
              <a:gd name="connsiteY121" fmla="*/ 2251411 h 4467225"/>
              <a:gd name="connsiteX122" fmla="*/ 1468279 w 1809750"/>
              <a:gd name="connsiteY122" fmla="*/ 2393334 h 4467225"/>
              <a:gd name="connsiteX123" fmla="*/ 1453991 w 1809750"/>
              <a:gd name="connsiteY123" fmla="*/ 2605741 h 4467225"/>
              <a:gd name="connsiteX124" fmla="*/ 1438751 w 1809750"/>
              <a:gd name="connsiteY124" fmla="*/ 2816244 h 4467225"/>
              <a:gd name="connsiteX125" fmla="*/ 1432084 w 1809750"/>
              <a:gd name="connsiteY125" fmla="*/ 2962929 h 4467225"/>
              <a:gd name="connsiteX126" fmla="*/ 1424464 w 1809750"/>
              <a:gd name="connsiteY126" fmla="*/ 3218199 h 4467225"/>
              <a:gd name="connsiteX127" fmla="*/ 1418749 w 1809750"/>
              <a:gd name="connsiteY127" fmla="*/ 3379171 h 4467225"/>
              <a:gd name="connsiteX128" fmla="*/ 1428274 w 1809750"/>
              <a:gd name="connsiteY128" fmla="*/ 3838276 h 4467225"/>
              <a:gd name="connsiteX129" fmla="*/ 1414939 w 1809750"/>
              <a:gd name="connsiteY129" fmla="*/ 4017346 h 4467225"/>
              <a:gd name="connsiteX130" fmla="*/ 1406366 w 1809750"/>
              <a:gd name="connsiteY130" fmla="*/ 4130694 h 4467225"/>
              <a:gd name="connsiteX131" fmla="*/ 1394936 w 1809750"/>
              <a:gd name="connsiteY131" fmla="*/ 4244041 h 4467225"/>
              <a:gd name="connsiteX132" fmla="*/ 1393031 w 1809750"/>
              <a:gd name="connsiteY132" fmla="*/ 4272616 h 4467225"/>
              <a:gd name="connsiteX133" fmla="*/ 1384459 w 1809750"/>
              <a:gd name="connsiteY133" fmla="*/ 4389774 h 4467225"/>
              <a:gd name="connsiteX134" fmla="*/ 1368266 w 1809750"/>
              <a:gd name="connsiteY134" fmla="*/ 4402156 h 4467225"/>
              <a:gd name="connsiteX135" fmla="*/ 1309211 w 1809750"/>
              <a:gd name="connsiteY135" fmla="*/ 4403109 h 4467225"/>
              <a:gd name="connsiteX136" fmla="*/ 1240631 w 1809750"/>
              <a:gd name="connsiteY136" fmla="*/ 4461211 h 4467225"/>
              <a:gd name="connsiteX137" fmla="*/ 1121569 w 1809750"/>
              <a:gd name="connsiteY137" fmla="*/ 4468831 h 4467225"/>
              <a:gd name="connsiteX138" fmla="*/ 1091089 w 1809750"/>
              <a:gd name="connsiteY138" fmla="*/ 4445971 h 4467225"/>
              <a:gd name="connsiteX139" fmla="*/ 1068229 w 1809750"/>
              <a:gd name="connsiteY139" fmla="*/ 4360246 h 4467225"/>
              <a:gd name="connsiteX140" fmla="*/ 1052989 w 1809750"/>
              <a:gd name="connsiteY140" fmla="*/ 4259281 h 4467225"/>
              <a:gd name="connsiteX141" fmla="*/ 1070134 w 1809750"/>
              <a:gd name="connsiteY141" fmla="*/ 4195464 h 4467225"/>
              <a:gd name="connsiteX142" fmla="*/ 1084421 w 1809750"/>
              <a:gd name="connsiteY142" fmla="*/ 4105929 h 4467225"/>
              <a:gd name="connsiteX143" fmla="*/ 1085374 w 1809750"/>
              <a:gd name="connsiteY143" fmla="*/ 3964959 h 4467225"/>
              <a:gd name="connsiteX144" fmla="*/ 1090136 w 1809750"/>
              <a:gd name="connsiteY144" fmla="*/ 3763981 h 4467225"/>
              <a:gd name="connsiteX145" fmla="*/ 1090136 w 1809750"/>
              <a:gd name="connsiteY145" fmla="*/ 3575386 h 4467225"/>
              <a:gd name="connsiteX146" fmla="*/ 1091089 w 1809750"/>
              <a:gd name="connsiteY146" fmla="*/ 3440131 h 4467225"/>
              <a:gd name="connsiteX147" fmla="*/ 1084421 w 1809750"/>
              <a:gd name="connsiteY147" fmla="*/ 3398221 h 4467225"/>
              <a:gd name="connsiteX148" fmla="*/ 1083469 w 1809750"/>
              <a:gd name="connsiteY148" fmla="*/ 3383934 h 4467225"/>
              <a:gd name="connsiteX149" fmla="*/ 1088231 w 1809750"/>
              <a:gd name="connsiteY149" fmla="*/ 3122949 h 4467225"/>
              <a:gd name="connsiteX150" fmla="*/ 1075849 w 1809750"/>
              <a:gd name="connsiteY150" fmla="*/ 2908636 h 4467225"/>
              <a:gd name="connsiteX151" fmla="*/ 1047274 w 1809750"/>
              <a:gd name="connsiteY151" fmla="*/ 2654319 h 4467225"/>
              <a:gd name="connsiteX152" fmla="*/ 1026319 w 1809750"/>
              <a:gd name="connsiteY152" fmla="*/ 2539066 h 4467225"/>
              <a:gd name="connsiteX153" fmla="*/ 1023461 w 1809750"/>
              <a:gd name="connsiteY153" fmla="*/ 2510491 h 4467225"/>
              <a:gd name="connsiteX154" fmla="*/ 1015841 w 1809750"/>
              <a:gd name="connsiteY154" fmla="*/ 2488584 h 4467225"/>
              <a:gd name="connsiteX155" fmla="*/ 1009174 w 1809750"/>
              <a:gd name="connsiteY155" fmla="*/ 2457151 h 4467225"/>
              <a:gd name="connsiteX156" fmla="*/ 1002506 w 1809750"/>
              <a:gd name="connsiteY156" fmla="*/ 2400001 h 4467225"/>
              <a:gd name="connsiteX157" fmla="*/ 977741 w 1809750"/>
              <a:gd name="connsiteY157" fmla="*/ 2420956 h 4467225"/>
              <a:gd name="connsiteX158" fmla="*/ 898684 w 1809750"/>
              <a:gd name="connsiteY158" fmla="*/ 2683846 h 4467225"/>
              <a:gd name="connsiteX159" fmla="*/ 799624 w 1809750"/>
              <a:gd name="connsiteY159" fmla="*/ 3000076 h 4467225"/>
              <a:gd name="connsiteX160" fmla="*/ 741521 w 1809750"/>
              <a:gd name="connsiteY160" fmla="*/ 3304876 h 4467225"/>
              <a:gd name="connsiteX161" fmla="*/ 736759 w 1809750"/>
              <a:gd name="connsiteY161" fmla="*/ 3384886 h 4467225"/>
              <a:gd name="connsiteX162" fmla="*/ 725329 w 1809750"/>
              <a:gd name="connsiteY162" fmla="*/ 3419176 h 4467225"/>
              <a:gd name="connsiteX163" fmla="*/ 705326 w 1809750"/>
              <a:gd name="connsiteY163" fmla="*/ 3529666 h 4467225"/>
              <a:gd name="connsiteX164" fmla="*/ 679609 w 1809750"/>
              <a:gd name="connsiteY164" fmla="*/ 3662064 h 4467225"/>
              <a:gd name="connsiteX165" fmla="*/ 654844 w 1809750"/>
              <a:gd name="connsiteY165" fmla="*/ 3813511 h 4467225"/>
              <a:gd name="connsiteX166" fmla="*/ 628174 w 1809750"/>
              <a:gd name="connsiteY166" fmla="*/ 3989724 h 4467225"/>
              <a:gd name="connsiteX167" fmla="*/ 611981 w 1809750"/>
              <a:gd name="connsiteY167" fmla="*/ 4096404 h 4467225"/>
              <a:gd name="connsiteX168" fmla="*/ 595789 w 1809750"/>
              <a:gd name="connsiteY168" fmla="*/ 4204989 h 4467225"/>
              <a:gd name="connsiteX169" fmla="*/ 572929 w 1809750"/>
              <a:gd name="connsiteY169" fmla="*/ 4360246 h 4467225"/>
              <a:gd name="connsiteX170" fmla="*/ 571976 w 1809750"/>
              <a:gd name="connsiteY170" fmla="*/ 4365961 h 4467225"/>
              <a:gd name="connsiteX171" fmla="*/ 536734 w 1809750"/>
              <a:gd name="connsiteY171" fmla="*/ 4398346 h 4467225"/>
              <a:gd name="connsiteX172" fmla="*/ 410051 w 1809750"/>
              <a:gd name="connsiteY172" fmla="*/ 4390726 h 4467225"/>
              <a:gd name="connsiteX173" fmla="*/ 377666 w 1809750"/>
              <a:gd name="connsiteY173" fmla="*/ 4404061 h 4467225"/>
              <a:gd name="connsiteX174" fmla="*/ 359569 w 1809750"/>
              <a:gd name="connsiteY174" fmla="*/ 4412634 h 4467225"/>
              <a:gd name="connsiteX175" fmla="*/ 343376 w 1809750"/>
              <a:gd name="connsiteY175" fmla="*/ 4397394 h 4467225"/>
              <a:gd name="connsiteX176" fmla="*/ 319564 w 1809750"/>
              <a:gd name="connsiteY176" fmla="*/ 4374534 h 4467225"/>
              <a:gd name="connsiteX177" fmla="*/ 301466 w 1809750"/>
              <a:gd name="connsiteY177" fmla="*/ 4369771 h 4467225"/>
              <a:gd name="connsiteX178" fmla="*/ 276701 w 1809750"/>
              <a:gd name="connsiteY178" fmla="*/ 4385011 h 4467225"/>
              <a:gd name="connsiteX179" fmla="*/ 198596 w 1809750"/>
              <a:gd name="connsiteY179" fmla="*/ 4448829 h 4467225"/>
              <a:gd name="connsiteX180" fmla="*/ 78581 w 1809750"/>
              <a:gd name="connsiteY180" fmla="*/ 4447876 h 4467225"/>
              <a:gd name="connsiteX181" fmla="*/ 7144 w 1809750"/>
              <a:gd name="connsiteY181" fmla="*/ 4419301 h 4467225"/>
              <a:gd name="connsiteX182" fmla="*/ 10001 w 1809750"/>
              <a:gd name="connsiteY182" fmla="*/ 4380249 h 4467225"/>
              <a:gd name="connsiteX183" fmla="*/ 705326 w 1809750"/>
              <a:gd name="connsiteY183" fmla="*/ 762654 h 4467225"/>
              <a:gd name="connsiteX184" fmla="*/ 719614 w 1809750"/>
              <a:gd name="connsiteY184" fmla="*/ 792181 h 4467225"/>
              <a:gd name="connsiteX185" fmla="*/ 739616 w 1809750"/>
              <a:gd name="connsiteY185" fmla="*/ 840759 h 4467225"/>
              <a:gd name="connsiteX186" fmla="*/ 752951 w 1809750"/>
              <a:gd name="connsiteY186" fmla="*/ 867429 h 4467225"/>
              <a:gd name="connsiteX187" fmla="*/ 760571 w 1809750"/>
              <a:gd name="connsiteY187" fmla="*/ 945534 h 4467225"/>
              <a:gd name="connsiteX188" fmla="*/ 775811 w 1809750"/>
              <a:gd name="connsiteY188" fmla="*/ 1109364 h 4467225"/>
              <a:gd name="connsiteX189" fmla="*/ 866299 w 1809750"/>
              <a:gd name="connsiteY189" fmla="*/ 1383684 h 4467225"/>
              <a:gd name="connsiteX190" fmla="*/ 890111 w 1809750"/>
              <a:gd name="connsiteY190" fmla="*/ 1427499 h 4467225"/>
              <a:gd name="connsiteX191" fmla="*/ 914876 w 1809750"/>
              <a:gd name="connsiteY191" fmla="*/ 1369396 h 4467225"/>
              <a:gd name="connsiteX192" fmla="*/ 1006316 w 1809750"/>
              <a:gd name="connsiteY192" fmla="*/ 1135081 h 4467225"/>
              <a:gd name="connsiteX193" fmla="*/ 1058704 w 1809750"/>
              <a:gd name="connsiteY193" fmla="*/ 1014114 h 4467225"/>
              <a:gd name="connsiteX194" fmla="*/ 1060609 w 1809750"/>
              <a:gd name="connsiteY194" fmla="*/ 974109 h 4467225"/>
              <a:gd name="connsiteX195" fmla="*/ 1052989 w 1809750"/>
              <a:gd name="connsiteY195" fmla="*/ 881716 h 4467225"/>
              <a:gd name="connsiteX196" fmla="*/ 1063466 w 1809750"/>
              <a:gd name="connsiteY196" fmla="*/ 863619 h 4467225"/>
              <a:gd name="connsiteX197" fmla="*/ 1126331 w 1809750"/>
              <a:gd name="connsiteY197" fmla="*/ 804564 h 4467225"/>
              <a:gd name="connsiteX198" fmla="*/ 1206341 w 1809750"/>
              <a:gd name="connsiteY198" fmla="*/ 850284 h 4467225"/>
              <a:gd name="connsiteX199" fmla="*/ 1067276 w 1809750"/>
              <a:gd name="connsiteY199" fmla="*/ 633114 h 4467225"/>
              <a:gd name="connsiteX200" fmla="*/ 1049179 w 1809750"/>
              <a:gd name="connsiteY200" fmla="*/ 710266 h 4467225"/>
              <a:gd name="connsiteX201" fmla="*/ 1040606 w 1809750"/>
              <a:gd name="connsiteY201" fmla="*/ 776941 h 4467225"/>
              <a:gd name="connsiteX202" fmla="*/ 1030129 w 1809750"/>
              <a:gd name="connsiteY202" fmla="*/ 814089 h 4467225"/>
              <a:gd name="connsiteX203" fmla="*/ 997744 w 1809750"/>
              <a:gd name="connsiteY203" fmla="*/ 848379 h 4467225"/>
              <a:gd name="connsiteX204" fmla="*/ 904399 w 1809750"/>
              <a:gd name="connsiteY204" fmla="*/ 990301 h 4467225"/>
              <a:gd name="connsiteX205" fmla="*/ 897731 w 1809750"/>
              <a:gd name="connsiteY205" fmla="*/ 993159 h 4467225"/>
              <a:gd name="connsiteX206" fmla="*/ 878681 w 1809750"/>
              <a:gd name="connsiteY206" fmla="*/ 936009 h 4467225"/>
              <a:gd name="connsiteX207" fmla="*/ 818674 w 1809750"/>
              <a:gd name="connsiteY207" fmla="*/ 856951 h 4467225"/>
              <a:gd name="connsiteX208" fmla="*/ 780574 w 1809750"/>
              <a:gd name="connsiteY208" fmla="*/ 843616 h 4467225"/>
              <a:gd name="connsiteX209" fmla="*/ 797719 w 1809750"/>
              <a:gd name="connsiteY209" fmla="*/ 592156 h 4467225"/>
              <a:gd name="connsiteX210" fmla="*/ 634841 w 1809750"/>
              <a:gd name="connsiteY210" fmla="*/ 825519 h 4467225"/>
              <a:gd name="connsiteX211" fmla="*/ 705326 w 1809750"/>
              <a:gd name="connsiteY211" fmla="*/ 762654 h 4467225"/>
              <a:gd name="connsiteX212" fmla="*/ 1273969 w 1809750"/>
              <a:gd name="connsiteY212" fmla="*/ 1329391 h 4467225"/>
              <a:gd name="connsiteX213" fmla="*/ 1280636 w 1809750"/>
              <a:gd name="connsiteY213" fmla="*/ 1357014 h 4467225"/>
              <a:gd name="connsiteX214" fmla="*/ 1294924 w 1809750"/>
              <a:gd name="connsiteY214" fmla="*/ 1423689 h 4467225"/>
              <a:gd name="connsiteX215" fmla="*/ 1315879 w 1809750"/>
              <a:gd name="connsiteY215" fmla="*/ 1556086 h 4467225"/>
              <a:gd name="connsiteX216" fmla="*/ 1337786 w 1809750"/>
              <a:gd name="connsiteY216" fmla="*/ 1669434 h 4467225"/>
              <a:gd name="connsiteX217" fmla="*/ 1370171 w 1809750"/>
              <a:gd name="connsiteY217" fmla="*/ 1777066 h 4467225"/>
              <a:gd name="connsiteX218" fmla="*/ 1441609 w 1809750"/>
              <a:gd name="connsiteY218" fmla="*/ 1820881 h 4467225"/>
              <a:gd name="connsiteX219" fmla="*/ 1473041 w 1809750"/>
              <a:gd name="connsiteY219" fmla="*/ 1796116 h 4467225"/>
              <a:gd name="connsiteX220" fmla="*/ 1516856 w 1809750"/>
              <a:gd name="connsiteY220" fmla="*/ 1700866 h 4467225"/>
              <a:gd name="connsiteX221" fmla="*/ 1537811 w 1809750"/>
              <a:gd name="connsiteY221" fmla="*/ 1671339 h 4467225"/>
              <a:gd name="connsiteX222" fmla="*/ 1547336 w 1809750"/>
              <a:gd name="connsiteY222" fmla="*/ 1614189 h 4467225"/>
              <a:gd name="connsiteX223" fmla="*/ 1568291 w 1809750"/>
              <a:gd name="connsiteY223" fmla="*/ 1573231 h 4467225"/>
              <a:gd name="connsiteX224" fmla="*/ 1575911 w 1809750"/>
              <a:gd name="connsiteY224" fmla="*/ 1558944 h 4467225"/>
              <a:gd name="connsiteX225" fmla="*/ 1582579 w 1809750"/>
              <a:gd name="connsiteY225" fmla="*/ 1450359 h 4467225"/>
              <a:gd name="connsiteX226" fmla="*/ 1577816 w 1809750"/>
              <a:gd name="connsiteY226" fmla="*/ 1436071 h 4467225"/>
              <a:gd name="connsiteX227" fmla="*/ 1470184 w 1809750"/>
              <a:gd name="connsiteY227" fmla="*/ 1317009 h 4467225"/>
              <a:gd name="connsiteX228" fmla="*/ 1383506 w 1809750"/>
              <a:gd name="connsiteY228" fmla="*/ 1220806 h 4467225"/>
              <a:gd name="connsiteX229" fmla="*/ 1353026 w 1809750"/>
              <a:gd name="connsiteY229" fmla="*/ 1221759 h 4467225"/>
              <a:gd name="connsiteX230" fmla="*/ 1280636 w 1809750"/>
              <a:gd name="connsiteY230" fmla="*/ 1315104 h 4467225"/>
              <a:gd name="connsiteX231" fmla="*/ 1273969 w 1809750"/>
              <a:gd name="connsiteY231" fmla="*/ 1329391 h 4467225"/>
              <a:gd name="connsiteX232" fmla="*/ 599599 w 1809750"/>
              <a:gd name="connsiteY232" fmla="*/ 1884699 h 4467225"/>
              <a:gd name="connsiteX233" fmla="*/ 604361 w 1809750"/>
              <a:gd name="connsiteY233" fmla="*/ 1880889 h 4467225"/>
              <a:gd name="connsiteX234" fmla="*/ 596741 w 1809750"/>
              <a:gd name="connsiteY234" fmla="*/ 1858029 h 4467225"/>
              <a:gd name="connsiteX235" fmla="*/ 581501 w 1809750"/>
              <a:gd name="connsiteY235" fmla="*/ 1721821 h 4467225"/>
              <a:gd name="connsiteX236" fmla="*/ 583406 w 1809750"/>
              <a:gd name="connsiteY236" fmla="*/ 1673244 h 4467225"/>
              <a:gd name="connsiteX237" fmla="*/ 558641 w 1809750"/>
              <a:gd name="connsiteY237" fmla="*/ 1591329 h 4467225"/>
              <a:gd name="connsiteX238" fmla="*/ 555784 w 1809750"/>
              <a:gd name="connsiteY238" fmla="*/ 1568469 h 4467225"/>
              <a:gd name="connsiteX239" fmla="*/ 531019 w 1809750"/>
              <a:gd name="connsiteY239" fmla="*/ 1421784 h 4467225"/>
              <a:gd name="connsiteX240" fmla="*/ 503396 w 1809750"/>
              <a:gd name="connsiteY240" fmla="*/ 1333201 h 4467225"/>
              <a:gd name="connsiteX241" fmla="*/ 484346 w 1809750"/>
              <a:gd name="connsiteY241" fmla="*/ 1236046 h 4467225"/>
              <a:gd name="connsiteX242" fmla="*/ 472916 w 1809750"/>
              <a:gd name="connsiteY242" fmla="*/ 1215091 h 4467225"/>
              <a:gd name="connsiteX243" fmla="*/ 451009 w 1809750"/>
              <a:gd name="connsiteY243" fmla="*/ 1228426 h 4467225"/>
              <a:gd name="connsiteX244" fmla="*/ 431959 w 1809750"/>
              <a:gd name="connsiteY244" fmla="*/ 1271289 h 4467225"/>
              <a:gd name="connsiteX245" fmla="*/ 375761 w 1809750"/>
              <a:gd name="connsiteY245" fmla="*/ 1361776 h 4467225"/>
              <a:gd name="connsiteX246" fmla="*/ 330994 w 1809750"/>
              <a:gd name="connsiteY246" fmla="*/ 1464646 h 4467225"/>
              <a:gd name="connsiteX247" fmla="*/ 333851 w 1809750"/>
              <a:gd name="connsiteY247" fmla="*/ 1471314 h 4467225"/>
              <a:gd name="connsiteX248" fmla="*/ 353854 w 1809750"/>
              <a:gd name="connsiteY248" fmla="*/ 1544656 h 4467225"/>
              <a:gd name="connsiteX249" fmla="*/ 361474 w 1809750"/>
              <a:gd name="connsiteY249" fmla="*/ 1568469 h 4467225"/>
              <a:gd name="connsiteX250" fmla="*/ 390049 w 1809750"/>
              <a:gd name="connsiteY250" fmla="*/ 1656099 h 4467225"/>
              <a:gd name="connsiteX251" fmla="*/ 395764 w 1809750"/>
              <a:gd name="connsiteY251" fmla="*/ 1677054 h 4467225"/>
              <a:gd name="connsiteX252" fmla="*/ 474821 w 1809750"/>
              <a:gd name="connsiteY252" fmla="*/ 1826596 h 4467225"/>
              <a:gd name="connsiteX253" fmla="*/ 507206 w 1809750"/>
              <a:gd name="connsiteY253" fmla="*/ 1858029 h 4467225"/>
              <a:gd name="connsiteX254" fmla="*/ 558641 w 1809750"/>
              <a:gd name="connsiteY254" fmla="*/ 1866601 h 4467225"/>
              <a:gd name="connsiteX255" fmla="*/ 573881 w 1809750"/>
              <a:gd name="connsiteY255" fmla="*/ 1872316 h 4467225"/>
              <a:gd name="connsiteX256" fmla="*/ 599599 w 1809750"/>
              <a:gd name="connsiteY256" fmla="*/ 1884699 h 4467225"/>
              <a:gd name="connsiteX257" fmla="*/ 930116 w 1809750"/>
              <a:gd name="connsiteY257" fmla="*/ 1638954 h 4467225"/>
              <a:gd name="connsiteX258" fmla="*/ 905351 w 1809750"/>
              <a:gd name="connsiteY258" fmla="*/ 1617046 h 4467225"/>
              <a:gd name="connsiteX259" fmla="*/ 880586 w 1809750"/>
              <a:gd name="connsiteY259" fmla="*/ 1644669 h 4467225"/>
              <a:gd name="connsiteX260" fmla="*/ 903446 w 1809750"/>
              <a:gd name="connsiteY260" fmla="*/ 1670386 h 4467225"/>
              <a:gd name="connsiteX261" fmla="*/ 930116 w 1809750"/>
              <a:gd name="connsiteY261" fmla="*/ 1638954 h 4467225"/>
              <a:gd name="connsiteX262" fmla="*/ 912019 w 1809750"/>
              <a:gd name="connsiteY262" fmla="*/ 1539894 h 4467225"/>
              <a:gd name="connsiteX263" fmla="*/ 889159 w 1809750"/>
              <a:gd name="connsiteY263" fmla="*/ 1510366 h 4467225"/>
              <a:gd name="connsiteX264" fmla="*/ 871061 w 1809750"/>
              <a:gd name="connsiteY264" fmla="*/ 1535131 h 4467225"/>
              <a:gd name="connsiteX265" fmla="*/ 892969 w 1809750"/>
              <a:gd name="connsiteY265" fmla="*/ 1563706 h 4467225"/>
              <a:gd name="connsiteX266" fmla="*/ 912019 w 1809750"/>
              <a:gd name="connsiteY266" fmla="*/ 1539894 h 4467225"/>
              <a:gd name="connsiteX267" fmla="*/ 918686 w 1809750"/>
              <a:gd name="connsiteY267" fmla="*/ 1769446 h 4467225"/>
              <a:gd name="connsiteX268" fmla="*/ 946309 w 1809750"/>
              <a:gd name="connsiteY268" fmla="*/ 1741824 h 4467225"/>
              <a:gd name="connsiteX269" fmla="*/ 926306 w 1809750"/>
              <a:gd name="connsiteY269" fmla="*/ 1718964 h 4467225"/>
              <a:gd name="connsiteX270" fmla="*/ 897731 w 1809750"/>
              <a:gd name="connsiteY270" fmla="*/ 1738014 h 4467225"/>
              <a:gd name="connsiteX271" fmla="*/ 918686 w 1809750"/>
              <a:gd name="connsiteY271" fmla="*/ 1769446 h 446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809750" h="4467225">
                <a:moveTo>
                  <a:pt x="10001" y="4380249"/>
                </a:moveTo>
                <a:cubicBezTo>
                  <a:pt x="17621" y="4372629"/>
                  <a:pt x="25241" y="4363104"/>
                  <a:pt x="33814" y="4357389"/>
                </a:cubicBezTo>
                <a:cubicBezTo>
                  <a:pt x="44291" y="4350721"/>
                  <a:pt x="56674" y="4345959"/>
                  <a:pt x="68104" y="4343101"/>
                </a:cubicBezTo>
                <a:cubicBezTo>
                  <a:pt x="112871" y="4333576"/>
                  <a:pt x="125254" y="4304049"/>
                  <a:pt x="128111" y="4262139"/>
                </a:cubicBezTo>
                <a:cubicBezTo>
                  <a:pt x="131921" y="4206894"/>
                  <a:pt x="141446" y="4153554"/>
                  <a:pt x="157639" y="4100214"/>
                </a:cubicBezTo>
                <a:cubicBezTo>
                  <a:pt x="181451" y="4022109"/>
                  <a:pt x="199549" y="3943051"/>
                  <a:pt x="220504" y="3863994"/>
                </a:cubicBezTo>
                <a:cubicBezTo>
                  <a:pt x="226219" y="3843991"/>
                  <a:pt x="236696" y="3825894"/>
                  <a:pt x="242411" y="3805891"/>
                </a:cubicBezTo>
                <a:cubicBezTo>
                  <a:pt x="251936" y="3770649"/>
                  <a:pt x="260509" y="3735406"/>
                  <a:pt x="268129" y="3699211"/>
                </a:cubicBezTo>
                <a:cubicBezTo>
                  <a:pt x="288131" y="3606819"/>
                  <a:pt x="308134" y="3514426"/>
                  <a:pt x="328136" y="3422034"/>
                </a:cubicBezTo>
                <a:cubicBezTo>
                  <a:pt x="330041" y="3413461"/>
                  <a:pt x="328136" y="3404889"/>
                  <a:pt x="327184" y="3396316"/>
                </a:cubicBezTo>
                <a:cubicBezTo>
                  <a:pt x="327184" y="3391554"/>
                  <a:pt x="326231" y="3386791"/>
                  <a:pt x="328136" y="3382029"/>
                </a:cubicBezTo>
                <a:cubicBezTo>
                  <a:pt x="342424" y="3341071"/>
                  <a:pt x="356711" y="3300114"/>
                  <a:pt x="370999" y="3260109"/>
                </a:cubicBezTo>
                <a:cubicBezTo>
                  <a:pt x="375761" y="3247726"/>
                  <a:pt x="379571" y="3235344"/>
                  <a:pt x="386239" y="3223914"/>
                </a:cubicBezTo>
                <a:cubicBezTo>
                  <a:pt x="405289" y="3191529"/>
                  <a:pt x="408146" y="3157239"/>
                  <a:pt x="406241" y="3121996"/>
                </a:cubicBezTo>
                <a:cubicBezTo>
                  <a:pt x="404336" y="3091516"/>
                  <a:pt x="411956" y="3063894"/>
                  <a:pt x="423386" y="3035319"/>
                </a:cubicBezTo>
                <a:cubicBezTo>
                  <a:pt x="430054" y="3019126"/>
                  <a:pt x="431959" y="3001029"/>
                  <a:pt x="434816" y="2983884"/>
                </a:cubicBezTo>
                <a:cubicBezTo>
                  <a:pt x="444341" y="2928639"/>
                  <a:pt x="452914" y="2873394"/>
                  <a:pt x="461486" y="2818149"/>
                </a:cubicBezTo>
                <a:cubicBezTo>
                  <a:pt x="463391" y="2806719"/>
                  <a:pt x="469106" y="2796241"/>
                  <a:pt x="471011" y="2784811"/>
                </a:cubicBezTo>
                <a:cubicBezTo>
                  <a:pt x="473869" y="2767666"/>
                  <a:pt x="476726" y="2749569"/>
                  <a:pt x="476726" y="2732424"/>
                </a:cubicBezTo>
                <a:cubicBezTo>
                  <a:pt x="476726" y="2700991"/>
                  <a:pt x="472916" y="2670511"/>
                  <a:pt x="495776" y="2643841"/>
                </a:cubicBezTo>
                <a:cubicBezTo>
                  <a:pt x="500539" y="2639079"/>
                  <a:pt x="503396" y="2631459"/>
                  <a:pt x="503396" y="2624791"/>
                </a:cubicBezTo>
                <a:cubicBezTo>
                  <a:pt x="504349" y="2595264"/>
                  <a:pt x="503396" y="2566689"/>
                  <a:pt x="504349" y="2537161"/>
                </a:cubicBezTo>
                <a:cubicBezTo>
                  <a:pt x="504349" y="2525731"/>
                  <a:pt x="509111" y="2514301"/>
                  <a:pt x="511016" y="2502871"/>
                </a:cubicBezTo>
                <a:cubicBezTo>
                  <a:pt x="520541" y="2432386"/>
                  <a:pt x="530066" y="2360949"/>
                  <a:pt x="538639" y="2290464"/>
                </a:cubicBezTo>
                <a:cubicBezTo>
                  <a:pt x="539591" y="2279986"/>
                  <a:pt x="539591" y="2269509"/>
                  <a:pt x="539591" y="2259984"/>
                </a:cubicBezTo>
                <a:cubicBezTo>
                  <a:pt x="538639" y="2244744"/>
                  <a:pt x="540544" y="2232361"/>
                  <a:pt x="559594" y="2226646"/>
                </a:cubicBezTo>
                <a:cubicBezTo>
                  <a:pt x="547211" y="2211406"/>
                  <a:pt x="545306" y="2198071"/>
                  <a:pt x="558641" y="2183784"/>
                </a:cubicBezTo>
                <a:cubicBezTo>
                  <a:pt x="561499" y="2180926"/>
                  <a:pt x="562451" y="2173306"/>
                  <a:pt x="561499" y="2168544"/>
                </a:cubicBezTo>
                <a:cubicBezTo>
                  <a:pt x="559594" y="2146636"/>
                  <a:pt x="556736" y="2124729"/>
                  <a:pt x="554831" y="2102821"/>
                </a:cubicBezTo>
                <a:cubicBezTo>
                  <a:pt x="553879" y="2085676"/>
                  <a:pt x="546259" y="2080914"/>
                  <a:pt x="529114" y="2085676"/>
                </a:cubicBezTo>
                <a:cubicBezTo>
                  <a:pt x="517684" y="2088534"/>
                  <a:pt x="505301" y="2089486"/>
                  <a:pt x="493871" y="2092344"/>
                </a:cubicBezTo>
                <a:cubicBezTo>
                  <a:pt x="493871" y="2089486"/>
                  <a:pt x="492919" y="2086629"/>
                  <a:pt x="492919" y="2084724"/>
                </a:cubicBezTo>
                <a:cubicBezTo>
                  <a:pt x="502444" y="2082819"/>
                  <a:pt x="511016" y="2081866"/>
                  <a:pt x="520541" y="2079961"/>
                </a:cubicBezTo>
                <a:cubicBezTo>
                  <a:pt x="520541" y="2078056"/>
                  <a:pt x="520541" y="2077104"/>
                  <a:pt x="520541" y="2075199"/>
                </a:cubicBezTo>
                <a:cubicBezTo>
                  <a:pt x="507206" y="2072341"/>
                  <a:pt x="493871" y="2068531"/>
                  <a:pt x="474821" y="2063769"/>
                </a:cubicBezTo>
                <a:cubicBezTo>
                  <a:pt x="478631" y="2045671"/>
                  <a:pt x="479584" y="2025669"/>
                  <a:pt x="488156" y="2009476"/>
                </a:cubicBezTo>
                <a:cubicBezTo>
                  <a:pt x="511016" y="1964709"/>
                  <a:pt x="541496" y="1926609"/>
                  <a:pt x="579596" y="1892319"/>
                </a:cubicBezTo>
                <a:cubicBezTo>
                  <a:pt x="568166" y="1875174"/>
                  <a:pt x="551974" y="1874221"/>
                  <a:pt x="533876" y="1886604"/>
                </a:cubicBezTo>
                <a:cubicBezTo>
                  <a:pt x="527209" y="1890414"/>
                  <a:pt x="520541" y="1894224"/>
                  <a:pt x="513874" y="1897081"/>
                </a:cubicBezTo>
                <a:cubicBezTo>
                  <a:pt x="489109" y="1906606"/>
                  <a:pt x="471964" y="1922799"/>
                  <a:pt x="461486" y="1948516"/>
                </a:cubicBezTo>
                <a:cubicBezTo>
                  <a:pt x="451961" y="1973281"/>
                  <a:pt x="435769" y="1995189"/>
                  <a:pt x="420529" y="2017096"/>
                </a:cubicBezTo>
                <a:cubicBezTo>
                  <a:pt x="409099" y="2035194"/>
                  <a:pt x="413861" y="2044719"/>
                  <a:pt x="432911" y="2049481"/>
                </a:cubicBezTo>
                <a:cubicBezTo>
                  <a:pt x="434816" y="2050434"/>
                  <a:pt x="437674" y="2051386"/>
                  <a:pt x="444341" y="2054244"/>
                </a:cubicBezTo>
                <a:cubicBezTo>
                  <a:pt x="430054" y="2056149"/>
                  <a:pt x="420529" y="2058054"/>
                  <a:pt x="410051" y="2059959"/>
                </a:cubicBezTo>
                <a:cubicBezTo>
                  <a:pt x="411004" y="2067579"/>
                  <a:pt x="411956" y="2074246"/>
                  <a:pt x="412909" y="2079961"/>
                </a:cubicBezTo>
                <a:cubicBezTo>
                  <a:pt x="411956" y="2081866"/>
                  <a:pt x="410051" y="2082819"/>
                  <a:pt x="409099" y="2084724"/>
                </a:cubicBezTo>
                <a:cubicBezTo>
                  <a:pt x="401479" y="2079961"/>
                  <a:pt x="391954" y="2076151"/>
                  <a:pt x="387191" y="2069484"/>
                </a:cubicBezTo>
                <a:cubicBezTo>
                  <a:pt x="378619" y="2057101"/>
                  <a:pt x="373856" y="2042814"/>
                  <a:pt x="366236" y="2029479"/>
                </a:cubicBezTo>
                <a:cubicBezTo>
                  <a:pt x="361474" y="2020906"/>
                  <a:pt x="355759" y="2011381"/>
                  <a:pt x="348139" y="2004714"/>
                </a:cubicBezTo>
                <a:cubicBezTo>
                  <a:pt x="333851" y="1991379"/>
                  <a:pt x="322421" y="1980901"/>
                  <a:pt x="322421" y="1957089"/>
                </a:cubicBezTo>
                <a:cubicBezTo>
                  <a:pt x="322421" y="1940896"/>
                  <a:pt x="301466" y="1925656"/>
                  <a:pt x="289084" y="1910416"/>
                </a:cubicBezTo>
                <a:cubicBezTo>
                  <a:pt x="279559" y="1898986"/>
                  <a:pt x="270034" y="1887556"/>
                  <a:pt x="259556" y="1877079"/>
                </a:cubicBezTo>
                <a:cubicBezTo>
                  <a:pt x="261461" y="1875174"/>
                  <a:pt x="262414" y="1874221"/>
                  <a:pt x="264319" y="1872316"/>
                </a:cubicBezTo>
                <a:cubicBezTo>
                  <a:pt x="267176" y="1874221"/>
                  <a:pt x="270986" y="1877079"/>
                  <a:pt x="278606" y="1881841"/>
                </a:cubicBezTo>
                <a:cubicBezTo>
                  <a:pt x="219551" y="1784686"/>
                  <a:pt x="189071" y="1680864"/>
                  <a:pt x="149066" y="1581804"/>
                </a:cubicBezTo>
                <a:cubicBezTo>
                  <a:pt x="132874" y="1542751"/>
                  <a:pt x="121444" y="1502746"/>
                  <a:pt x="109061" y="1461789"/>
                </a:cubicBezTo>
                <a:cubicBezTo>
                  <a:pt x="106204" y="1451311"/>
                  <a:pt x="105251" y="1439881"/>
                  <a:pt x="106204" y="1429404"/>
                </a:cubicBezTo>
                <a:cubicBezTo>
                  <a:pt x="107156" y="1403686"/>
                  <a:pt x="107156" y="1377969"/>
                  <a:pt x="111919" y="1353204"/>
                </a:cubicBezTo>
                <a:cubicBezTo>
                  <a:pt x="115729" y="1336059"/>
                  <a:pt x="123349" y="1317009"/>
                  <a:pt x="133826" y="1303674"/>
                </a:cubicBezTo>
                <a:cubicBezTo>
                  <a:pt x="167164" y="1260811"/>
                  <a:pt x="190024" y="1213186"/>
                  <a:pt x="206216" y="1160799"/>
                </a:cubicBezTo>
                <a:cubicBezTo>
                  <a:pt x="209074" y="1151274"/>
                  <a:pt x="214789" y="1141749"/>
                  <a:pt x="220504" y="1133176"/>
                </a:cubicBezTo>
                <a:cubicBezTo>
                  <a:pt x="229076" y="1117936"/>
                  <a:pt x="238601" y="1104601"/>
                  <a:pt x="246221" y="1089361"/>
                </a:cubicBezTo>
                <a:cubicBezTo>
                  <a:pt x="264319" y="1055071"/>
                  <a:pt x="282416" y="1020781"/>
                  <a:pt x="299561" y="986491"/>
                </a:cubicBezTo>
                <a:cubicBezTo>
                  <a:pt x="315754" y="955059"/>
                  <a:pt x="330994" y="922674"/>
                  <a:pt x="347186" y="891241"/>
                </a:cubicBezTo>
                <a:cubicBezTo>
                  <a:pt x="355759" y="875049"/>
                  <a:pt x="368141" y="861714"/>
                  <a:pt x="365284" y="840759"/>
                </a:cubicBezTo>
                <a:cubicBezTo>
                  <a:pt x="364331" y="834091"/>
                  <a:pt x="369094" y="824566"/>
                  <a:pt x="372904" y="817899"/>
                </a:cubicBezTo>
                <a:cubicBezTo>
                  <a:pt x="384334" y="795039"/>
                  <a:pt x="396716" y="773131"/>
                  <a:pt x="407194" y="750271"/>
                </a:cubicBezTo>
                <a:cubicBezTo>
                  <a:pt x="416719" y="728364"/>
                  <a:pt x="437674" y="725506"/>
                  <a:pt x="456724" y="719791"/>
                </a:cubicBezTo>
                <a:cubicBezTo>
                  <a:pt x="494824" y="708361"/>
                  <a:pt x="534829" y="699789"/>
                  <a:pt x="571024" y="684549"/>
                </a:cubicBezTo>
                <a:cubicBezTo>
                  <a:pt x="606266" y="670261"/>
                  <a:pt x="638651" y="650259"/>
                  <a:pt x="671036" y="632161"/>
                </a:cubicBezTo>
                <a:cubicBezTo>
                  <a:pt x="676751" y="629304"/>
                  <a:pt x="681514" y="620731"/>
                  <a:pt x="683419" y="614064"/>
                </a:cubicBezTo>
                <a:cubicBezTo>
                  <a:pt x="688181" y="592156"/>
                  <a:pt x="691991" y="570249"/>
                  <a:pt x="693896" y="548341"/>
                </a:cubicBezTo>
                <a:cubicBezTo>
                  <a:pt x="696754" y="512146"/>
                  <a:pt x="698659" y="474999"/>
                  <a:pt x="699611" y="438804"/>
                </a:cubicBezTo>
                <a:cubicBezTo>
                  <a:pt x="699611" y="420706"/>
                  <a:pt x="691991" y="401656"/>
                  <a:pt x="694849" y="383559"/>
                </a:cubicBezTo>
                <a:cubicBezTo>
                  <a:pt x="699611" y="349269"/>
                  <a:pt x="708184" y="314979"/>
                  <a:pt x="717709" y="281641"/>
                </a:cubicBezTo>
                <a:cubicBezTo>
                  <a:pt x="726281" y="250209"/>
                  <a:pt x="736759" y="218776"/>
                  <a:pt x="747236" y="187344"/>
                </a:cubicBezTo>
                <a:cubicBezTo>
                  <a:pt x="750094" y="178771"/>
                  <a:pt x="756761" y="170198"/>
                  <a:pt x="762476" y="163531"/>
                </a:cubicBezTo>
                <a:cubicBezTo>
                  <a:pt x="783431" y="138766"/>
                  <a:pt x="804386" y="115906"/>
                  <a:pt x="824389" y="91141"/>
                </a:cubicBezTo>
                <a:cubicBezTo>
                  <a:pt x="836771" y="75901"/>
                  <a:pt x="845344" y="57804"/>
                  <a:pt x="857726" y="42564"/>
                </a:cubicBezTo>
                <a:cubicBezTo>
                  <a:pt x="861536" y="37801"/>
                  <a:pt x="872014" y="37801"/>
                  <a:pt x="879634" y="35896"/>
                </a:cubicBezTo>
                <a:cubicBezTo>
                  <a:pt x="888206" y="33991"/>
                  <a:pt x="899636" y="34943"/>
                  <a:pt x="904399" y="30181"/>
                </a:cubicBezTo>
                <a:cubicBezTo>
                  <a:pt x="927259" y="7321"/>
                  <a:pt x="952024" y="2558"/>
                  <a:pt x="982504" y="11131"/>
                </a:cubicBezTo>
                <a:cubicBezTo>
                  <a:pt x="1008221" y="18751"/>
                  <a:pt x="1033939" y="16846"/>
                  <a:pt x="1059656" y="31134"/>
                </a:cubicBezTo>
                <a:cubicBezTo>
                  <a:pt x="1139666" y="75901"/>
                  <a:pt x="1187291" y="146386"/>
                  <a:pt x="1208246" y="231159"/>
                </a:cubicBezTo>
                <a:cubicBezTo>
                  <a:pt x="1227296" y="307359"/>
                  <a:pt x="1229201" y="387369"/>
                  <a:pt x="1225391" y="466426"/>
                </a:cubicBezTo>
                <a:cubicBezTo>
                  <a:pt x="1225391" y="470236"/>
                  <a:pt x="1224439" y="473094"/>
                  <a:pt x="1224439" y="476904"/>
                </a:cubicBezTo>
                <a:cubicBezTo>
                  <a:pt x="1239679" y="540721"/>
                  <a:pt x="1229201" y="605491"/>
                  <a:pt x="1233011" y="670261"/>
                </a:cubicBezTo>
                <a:cubicBezTo>
                  <a:pt x="1234916" y="715029"/>
                  <a:pt x="1238726" y="713124"/>
                  <a:pt x="1278731" y="721696"/>
                </a:cubicBezTo>
                <a:cubicBezTo>
                  <a:pt x="1301591" y="726459"/>
                  <a:pt x="1325404" y="725506"/>
                  <a:pt x="1348264" y="732174"/>
                </a:cubicBezTo>
                <a:cubicBezTo>
                  <a:pt x="1360646" y="735031"/>
                  <a:pt x="1373029" y="745509"/>
                  <a:pt x="1381601" y="755986"/>
                </a:cubicBezTo>
                <a:cubicBezTo>
                  <a:pt x="1393031" y="769321"/>
                  <a:pt x="1400651" y="786466"/>
                  <a:pt x="1409224" y="801706"/>
                </a:cubicBezTo>
                <a:cubicBezTo>
                  <a:pt x="1413034" y="807421"/>
                  <a:pt x="1417796" y="814089"/>
                  <a:pt x="1417796" y="820756"/>
                </a:cubicBezTo>
                <a:cubicBezTo>
                  <a:pt x="1414939" y="847426"/>
                  <a:pt x="1433036" y="861714"/>
                  <a:pt x="1447324" y="879811"/>
                </a:cubicBezTo>
                <a:cubicBezTo>
                  <a:pt x="1481614" y="923626"/>
                  <a:pt x="1514951" y="967441"/>
                  <a:pt x="1549241" y="1010304"/>
                </a:cubicBezTo>
                <a:cubicBezTo>
                  <a:pt x="1558766" y="1021734"/>
                  <a:pt x="1570196" y="1032211"/>
                  <a:pt x="1579721" y="1043641"/>
                </a:cubicBezTo>
                <a:cubicBezTo>
                  <a:pt x="1598771" y="1066501"/>
                  <a:pt x="1615916" y="1090314"/>
                  <a:pt x="1634014" y="1114126"/>
                </a:cubicBezTo>
                <a:cubicBezTo>
                  <a:pt x="1670209" y="1160799"/>
                  <a:pt x="1707356" y="1207471"/>
                  <a:pt x="1742599" y="1255096"/>
                </a:cubicBezTo>
                <a:cubicBezTo>
                  <a:pt x="1754981" y="1272241"/>
                  <a:pt x="1763554" y="1293196"/>
                  <a:pt x="1774031" y="1312246"/>
                </a:cubicBezTo>
                <a:cubicBezTo>
                  <a:pt x="1781651" y="1326534"/>
                  <a:pt x="1790224" y="1340821"/>
                  <a:pt x="1797844" y="1354156"/>
                </a:cubicBezTo>
                <a:cubicBezTo>
                  <a:pt x="1800701" y="1359871"/>
                  <a:pt x="1806416" y="1366539"/>
                  <a:pt x="1806416" y="1372254"/>
                </a:cubicBezTo>
                <a:cubicBezTo>
                  <a:pt x="1805464" y="1400829"/>
                  <a:pt x="1807369" y="1429404"/>
                  <a:pt x="1801654" y="1457026"/>
                </a:cubicBezTo>
                <a:cubicBezTo>
                  <a:pt x="1791176" y="1507509"/>
                  <a:pt x="1776889" y="1557991"/>
                  <a:pt x="1762601" y="1607521"/>
                </a:cubicBezTo>
                <a:cubicBezTo>
                  <a:pt x="1756886" y="1627524"/>
                  <a:pt x="1747361" y="1645621"/>
                  <a:pt x="1740694" y="1665624"/>
                </a:cubicBezTo>
                <a:cubicBezTo>
                  <a:pt x="1727359" y="1705629"/>
                  <a:pt x="1714024" y="1746586"/>
                  <a:pt x="1700689" y="1787544"/>
                </a:cubicBezTo>
                <a:cubicBezTo>
                  <a:pt x="1699736" y="1789449"/>
                  <a:pt x="1697831" y="1792306"/>
                  <a:pt x="1698784" y="1793259"/>
                </a:cubicBezTo>
                <a:cubicBezTo>
                  <a:pt x="1713071" y="1820881"/>
                  <a:pt x="1687354" y="1842789"/>
                  <a:pt x="1686401" y="1869459"/>
                </a:cubicBezTo>
                <a:cubicBezTo>
                  <a:pt x="1666399" y="1868506"/>
                  <a:pt x="1658779" y="1881841"/>
                  <a:pt x="1653064" y="1898034"/>
                </a:cubicBezTo>
                <a:cubicBezTo>
                  <a:pt x="1639729" y="1934229"/>
                  <a:pt x="1624489" y="1969471"/>
                  <a:pt x="1609249" y="2004714"/>
                </a:cubicBezTo>
                <a:cubicBezTo>
                  <a:pt x="1601629" y="2023764"/>
                  <a:pt x="1583531" y="2024716"/>
                  <a:pt x="1568291" y="2011381"/>
                </a:cubicBezTo>
                <a:cubicBezTo>
                  <a:pt x="1560671" y="2004714"/>
                  <a:pt x="1548289" y="2002809"/>
                  <a:pt x="1535906" y="1998046"/>
                </a:cubicBezTo>
                <a:cubicBezTo>
                  <a:pt x="1550194" y="1987569"/>
                  <a:pt x="1565434" y="1977091"/>
                  <a:pt x="1582579" y="1964709"/>
                </a:cubicBezTo>
                <a:cubicBezTo>
                  <a:pt x="1554004" y="1935181"/>
                  <a:pt x="1526381" y="1907559"/>
                  <a:pt x="1499711" y="1878984"/>
                </a:cubicBezTo>
                <a:cubicBezTo>
                  <a:pt x="1494949" y="1874221"/>
                  <a:pt x="1491139" y="1870411"/>
                  <a:pt x="1486376" y="1865649"/>
                </a:cubicBezTo>
                <a:cubicBezTo>
                  <a:pt x="1463516" y="1838979"/>
                  <a:pt x="1461611" y="1838026"/>
                  <a:pt x="1426369" y="1834216"/>
                </a:cubicBezTo>
                <a:cubicBezTo>
                  <a:pt x="1443514" y="1858029"/>
                  <a:pt x="1464469" y="1881841"/>
                  <a:pt x="1479709" y="1908511"/>
                </a:cubicBezTo>
                <a:cubicBezTo>
                  <a:pt x="1493044" y="1932324"/>
                  <a:pt x="1502569" y="1958041"/>
                  <a:pt x="1511141" y="1983759"/>
                </a:cubicBezTo>
                <a:cubicBezTo>
                  <a:pt x="1513999" y="1991379"/>
                  <a:pt x="1509236" y="2001856"/>
                  <a:pt x="1507331" y="2011381"/>
                </a:cubicBezTo>
                <a:cubicBezTo>
                  <a:pt x="1499711" y="2009476"/>
                  <a:pt x="1492091" y="2009476"/>
                  <a:pt x="1484471" y="2006619"/>
                </a:cubicBezTo>
                <a:cubicBezTo>
                  <a:pt x="1446371" y="1991379"/>
                  <a:pt x="1442561" y="1993284"/>
                  <a:pt x="1446371" y="2034241"/>
                </a:cubicBezTo>
                <a:cubicBezTo>
                  <a:pt x="1449229" y="2063769"/>
                  <a:pt x="1458754" y="2092344"/>
                  <a:pt x="1463516" y="2120919"/>
                </a:cubicBezTo>
                <a:cubicBezTo>
                  <a:pt x="1468279" y="2147589"/>
                  <a:pt x="1475899" y="2174259"/>
                  <a:pt x="1468279" y="2202834"/>
                </a:cubicBezTo>
                <a:cubicBezTo>
                  <a:pt x="1464469" y="2217121"/>
                  <a:pt x="1473041" y="2235219"/>
                  <a:pt x="1472089" y="2251411"/>
                </a:cubicBezTo>
                <a:cubicBezTo>
                  <a:pt x="1472089" y="2299036"/>
                  <a:pt x="1471136" y="2346661"/>
                  <a:pt x="1468279" y="2393334"/>
                </a:cubicBezTo>
                <a:cubicBezTo>
                  <a:pt x="1464469" y="2463819"/>
                  <a:pt x="1458754" y="2535256"/>
                  <a:pt x="1453991" y="2605741"/>
                </a:cubicBezTo>
                <a:cubicBezTo>
                  <a:pt x="1449229" y="2676226"/>
                  <a:pt x="1443514" y="2745759"/>
                  <a:pt x="1438751" y="2816244"/>
                </a:cubicBezTo>
                <a:cubicBezTo>
                  <a:pt x="1435894" y="2864821"/>
                  <a:pt x="1433989" y="2914351"/>
                  <a:pt x="1432084" y="2962929"/>
                </a:cubicBezTo>
                <a:cubicBezTo>
                  <a:pt x="1429226" y="3047701"/>
                  <a:pt x="1427321" y="3132474"/>
                  <a:pt x="1424464" y="3218199"/>
                </a:cubicBezTo>
                <a:cubicBezTo>
                  <a:pt x="1422559" y="3271539"/>
                  <a:pt x="1416844" y="3325831"/>
                  <a:pt x="1418749" y="3379171"/>
                </a:cubicBezTo>
                <a:cubicBezTo>
                  <a:pt x="1426369" y="3532524"/>
                  <a:pt x="1432084" y="3684924"/>
                  <a:pt x="1428274" y="3838276"/>
                </a:cubicBezTo>
                <a:cubicBezTo>
                  <a:pt x="1426369" y="3898284"/>
                  <a:pt x="1419701" y="3957339"/>
                  <a:pt x="1414939" y="4017346"/>
                </a:cubicBezTo>
                <a:cubicBezTo>
                  <a:pt x="1412081" y="4055446"/>
                  <a:pt x="1410176" y="4092594"/>
                  <a:pt x="1406366" y="4130694"/>
                </a:cubicBezTo>
                <a:cubicBezTo>
                  <a:pt x="1402556" y="4168794"/>
                  <a:pt x="1398746" y="4205941"/>
                  <a:pt x="1394936" y="4244041"/>
                </a:cubicBezTo>
                <a:cubicBezTo>
                  <a:pt x="1393984" y="4253566"/>
                  <a:pt x="1393031" y="4263091"/>
                  <a:pt x="1393031" y="4272616"/>
                </a:cubicBezTo>
                <a:cubicBezTo>
                  <a:pt x="1390174" y="4311669"/>
                  <a:pt x="1388269" y="4350721"/>
                  <a:pt x="1384459" y="4389774"/>
                </a:cubicBezTo>
                <a:cubicBezTo>
                  <a:pt x="1384459" y="4394536"/>
                  <a:pt x="1373981" y="4402156"/>
                  <a:pt x="1368266" y="4402156"/>
                </a:cubicBezTo>
                <a:cubicBezTo>
                  <a:pt x="1348264" y="4404061"/>
                  <a:pt x="1328261" y="4403109"/>
                  <a:pt x="1309211" y="4403109"/>
                </a:cubicBezTo>
                <a:cubicBezTo>
                  <a:pt x="1299686" y="4448829"/>
                  <a:pt x="1286351" y="4459306"/>
                  <a:pt x="1240631" y="4461211"/>
                </a:cubicBezTo>
                <a:cubicBezTo>
                  <a:pt x="1200626" y="4463116"/>
                  <a:pt x="1161574" y="4465974"/>
                  <a:pt x="1121569" y="4468831"/>
                </a:cubicBezTo>
                <a:cubicBezTo>
                  <a:pt x="1104424" y="4469784"/>
                  <a:pt x="1094899" y="4465021"/>
                  <a:pt x="1091089" y="4445971"/>
                </a:cubicBezTo>
                <a:cubicBezTo>
                  <a:pt x="1084421" y="4417396"/>
                  <a:pt x="1073944" y="4388821"/>
                  <a:pt x="1068229" y="4360246"/>
                </a:cubicBezTo>
                <a:cubicBezTo>
                  <a:pt x="1061561" y="4326909"/>
                  <a:pt x="1053941" y="4292619"/>
                  <a:pt x="1052989" y="4259281"/>
                </a:cubicBezTo>
                <a:cubicBezTo>
                  <a:pt x="1052989" y="4238326"/>
                  <a:pt x="1065371" y="4217371"/>
                  <a:pt x="1070134" y="4195464"/>
                </a:cubicBezTo>
                <a:cubicBezTo>
                  <a:pt x="1075849" y="4165936"/>
                  <a:pt x="1082516" y="4136409"/>
                  <a:pt x="1084421" y="4105929"/>
                </a:cubicBezTo>
                <a:cubicBezTo>
                  <a:pt x="1086326" y="4059256"/>
                  <a:pt x="1084421" y="4011631"/>
                  <a:pt x="1085374" y="3964959"/>
                </a:cubicBezTo>
                <a:cubicBezTo>
                  <a:pt x="1086326" y="3898284"/>
                  <a:pt x="1089184" y="3830656"/>
                  <a:pt x="1090136" y="3763981"/>
                </a:cubicBezTo>
                <a:cubicBezTo>
                  <a:pt x="1091089" y="3701116"/>
                  <a:pt x="1090136" y="3638251"/>
                  <a:pt x="1090136" y="3575386"/>
                </a:cubicBezTo>
                <a:cubicBezTo>
                  <a:pt x="1090136" y="3530619"/>
                  <a:pt x="1091089" y="3485851"/>
                  <a:pt x="1091089" y="3440131"/>
                </a:cubicBezTo>
                <a:cubicBezTo>
                  <a:pt x="1091089" y="3425844"/>
                  <a:pt x="1086326" y="3412509"/>
                  <a:pt x="1084421" y="3398221"/>
                </a:cubicBezTo>
                <a:cubicBezTo>
                  <a:pt x="1083469" y="3393459"/>
                  <a:pt x="1083469" y="3388696"/>
                  <a:pt x="1083469" y="3383934"/>
                </a:cubicBezTo>
                <a:cubicBezTo>
                  <a:pt x="1085374" y="3297256"/>
                  <a:pt x="1089184" y="3209626"/>
                  <a:pt x="1088231" y="3122949"/>
                </a:cubicBezTo>
                <a:cubicBezTo>
                  <a:pt x="1087279" y="3051511"/>
                  <a:pt x="1082516" y="2980074"/>
                  <a:pt x="1075849" y="2908636"/>
                </a:cubicBezTo>
                <a:cubicBezTo>
                  <a:pt x="1068229" y="2823864"/>
                  <a:pt x="1058704" y="2739091"/>
                  <a:pt x="1047274" y="2654319"/>
                </a:cubicBezTo>
                <a:cubicBezTo>
                  <a:pt x="1042511" y="2615266"/>
                  <a:pt x="1032986" y="2577166"/>
                  <a:pt x="1026319" y="2539066"/>
                </a:cubicBezTo>
                <a:cubicBezTo>
                  <a:pt x="1024414" y="2529541"/>
                  <a:pt x="1025366" y="2520016"/>
                  <a:pt x="1023461" y="2510491"/>
                </a:cubicBezTo>
                <a:cubicBezTo>
                  <a:pt x="1022509" y="2502871"/>
                  <a:pt x="1017746" y="2496204"/>
                  <a:pt x="1015841" y="2488584"/>
                </a:cubicBezTo>
                <a:cubicBezTo>
                  <a:pt x="1012984" y="2478106"/>
                  <a:pt x="1008221" y="2466676"/>
                  <a:pt x="1009174" y="2457151"/>
                </a:cubicBezTo>
                <a:cubicBezTo>
                  <a:pt x="1013936" y="2425719"/>
                  <a:pt x="1014889" y="2425719"/>
                  <a:pt x="1002506" y="2400001"/>
                </a:cubicBezTo>
                <a:cubicBezTo>
                  <a:pt x="989171" y="2401906"/>
                  <a:pt x="982504" y="2405716"/>
                  <a:pt x="977741" y="2420956"/>
                </a:cubicBezTo>
                <a:cubicBezTo>
                  <a:pt x="952976" y="2509539"/>
                  <a:pt x="930116" y="2598121"/>
                  <a:pt x="898684" y="2683846"/>
                </a:cubicBezTo>
                <a:cubicBezTo>
                  <a:pt x="859631" y="2787669"/>
                  <a:pt x="824389" y="2892444"/>
                  <a:pt x="799624" y="3000076"/>
                </a:cubicBezTo>
                <a:cubicBezTo>
                  <a:pt x="776764" y="3101041"/>
                  <a:pt x="759619" y="3202959"/>
                  <a:pt x="741521" y="3304876"/>
                </a:cubicBezTo>
                <a:cubicBezTo>
                  <a:pt x="736759" y="3330594"/>
                  <a:pt x="739616" y="3358216"/>
                  <a:pt x="736759" y="3384886"/>
                </a:cubicBezTo>
                <a:cubicBezTo>
                  <a:pt x="735806" y="3396316"/>
                  <a:pt x="727234" y="3407746"/>
                  <a:pt x="725329" y="3419176"/>
                </a:cubicBezTo>
                <a:cubicBezTo>
                  <a:pt x="717709" y="3455371"/>
                  <a:pt x="711994" y="3492519"/>
                  <a:pt x="705326" y="3529666"/>
                </a:cubicBezTo>
                <a:cubicBezTo>
                  <a:pt x="696754" y="3573481"/>
                  <a:pt x="687229" y="3617296"/>
                  <a:pt x="679609" y="3662064"/>
                </a:cubicBezTo>
                <a:cubicBezTo>
                  <a:pt x="671036" y="3712546"/>
                  <a:pt x="662464" y="3763029"/>
                  <a:pt x="654844" y="3813511"/>
                </a:cubicBezTo>
                <a:cubicBezTo>
                  <a:pt x="645319" y="3871614"/>
                  <a:pt x="636746" y="3930669"/>
                  <a:pt x="628174" y="3989724"/>
                </a:cubicBezTo>
                <a:cubicBezTo>
                  <a:pt x="622459" y="4024966"/>
                  <a:pt x="617696" y="4060209"/>
                  <a:pt x="611981" y="4096404"/>
                </a:cubicBezTo>
                <a:cubicBezTo>
                  <a:pt x="606266" y="4132599"/>
                  <a:pt x="601504" y="4168794"/>
                  <a:pt x="595789" y="4204989"/>
                </a:cubicBezTo>
                <a:cubicBezTo>
                  <a:pt x="588169" y="4256424"/>
                  <a:pt x="580549" y="4308811"/>
                  <a:pt x="572929" y="4360246"/>
                </a:cubicBezTo>
                <a:cubicBezTo>
                  <a:pt x="572929" y="4362151"/>
                  <a:pt x="571976" y="4364056"/>
                  <a:pt x="571976" y="4365961"/>
                </a:cubicBezTo>
                <a:cubicBezTo>
                  <a:pt x="567214" y="4396441"/>
                  <a:pt x="567214" y="4396441"/>
                  <a:pt x="536734" y="4398346"/>
                </a:cubicBezTo>
                <a:cubicBezTo>
                  <a:pt x="493871" y="4401204"/>
                  <a:pt x="451961" y="4402156"/>
                  <a:pt x="410051" y="4390726"/>
                </a:cubicBezTo>
                <a:cubicBezTo>
                  <a:pt x="397669" y="4386916"/>
                  <a:pt x="384334" y="4386916"/>
                  <a:pt x="377666" y="4404061"/>
                </a:cubicBezTo>
                <a:cubicBezTo>
                  <a:pt x="375761" y="4408824"/>
                  <a:pt x="364331" y="4413586"/>
                  <a:pt x="359569" y="4412634"/>
                </a:cubicBezTo>
                <a:cubicBezTo>
                  <a:pt x="352901" y="4410729"/>
                  <a:pt x="343376" y="4403109"/>
                  <a:pt x="343376" y="4397394"/>
                </a:cubicBezTo>
                <a:cubicBezTo>
                  <a:pt x="343376" y="4379296"/>
                  <a:pt x="331946" y="4377391"/>
                  <a:pt x="319564" y="4374534"/>
                </a:cubicBezTo>
                <a:cubicBezTo>
                  <a:pt x="313849" y="4372629"/>
                  <a:pt x="307181" y="4371676"/>
                  <a:pt x="301466" y="4369771"/>
                </a:cubicBezTo>
                <a:cubicBezTo>
                  <a:pt x="286226" y="4364056"/>
                  <a:pt x="279559" y="4370724"/>
                  <a:pt x="276701" y="4385011"/>
                </a:cubicBezTo>
                <a:cubicBezTo>
                  <a:pt x="266224" y="4432636"/>
                  <a:pt x="249079" y="4446924"/>
                  <a:pt x="198596" y="4448829"/>
                </a:cubicBezTo>
                <a:cubicBezTo>
                  <a:pt x="158591" y="4449781"/>
                  <a:pt x="117634" y="4452639"/>
                  <a:pt x="78581" y="4447876"/>
                </a:cubicBezTo>
                <a:cubicBezTo>
                  <a:pt x="53816" y="4445019"/>
                  <a:pt x="23336" y="4448829"/>
                  <a:pt x="7144" y="4419301"/>
                </a:cubicBezTo>
                <a:cubicBezTo>
                  <a:pt x="10001" y="4402156"/>
                  <a:pt x="10001" y="4390726"/>
                  <a:pt x="10001" y="4380249"/>
                </a:cubicBezTo>
                <a:close/>
                <a:moveTo>
                  <a:pt x="705326" y="762654"/>
                </a:moveTo>
                <a:cubicBezTo>
                  <a:pt x="711041" y="774084"/>
                  <a:pt x="719614" y="783609"/>
                  <a:pt x="719614" y="792181"/>
                </a:cubicBezTo>
                <a:cubicBezTo>
                  <a:pt x="718661" y="812184"/>
                  <a:pt x="727234" y="826471"/>
                  <a:pt x="739616" y="840759"/>
                </a:cubicBezTo>
                <a:cubicBezTo>
                  <a:pt x="746284" y="848379"/>
                  <a:pt x="751046" y="857904"/>
                  <a:pt x="752951" y="867429"/>
                </a:cubicBezTo>
                <a:cubicBezTo>
                  <a:pt x="756761" y="893146"/>
                  <a:pt x="758666" y="919816"/>
                  <a:pt x="760571" y="945534"/>
                </a:cubicBezTo>
                <a:cubicBezTo>
                  <a:pt x="765334" y="999826"/>
                  <a:pt x="768191" y="1055071"/>
                  <a:pt x="775811" y="1109364"/>
                </a:cubicBezTo>
                <a:cubicBezTo>
                  <a:pt x="789146" y="1206519"/>
                  <a:pt x="821531" y="1297006"/>
                  <a:pt x="866299" y="1383684"/>
                </a:cubicBezTo>
                <a:cubicBezTo>
                  <a:pt x="872966" y="1397019"/>
                  <a:pt x="880586" y="1410354"/>
                  <a:pt x="890111" y="1427499"/>
                </a:cubicBezTo>
                <a:cubicBezTo>
                  <a:pt x="899636" y="1404639"/>
                  <a:pt x="907256" y="1387494"/>
                  <a:pt x="914876" y="1369396"/>
                </a:cubicBezTo>
                <a:cubicBezTo>
                  <a:pt x="945356" y="1291291"/>
                  <a:pt x="974884" y="1213186"/>
                  <a:pt x="1006316" y="1135081"/>
                </a:cubicBezTo>
                <a:cubicBezTo>
                  <a:pt x="1022509" y="1094124"/>
                  <a:pt x="1042511" y="1055071"/>
                  <a:pt x="1058704" y="1014114"/>
                </a:cubicBezTo>
                <a:cubicBezTo>
                  <a:pt x="1063466" y="1002684"/>
                  <a:pt x="1061561" y="987444"/>
                  <a:pt x="1060609" y="974109"/>
                </a:cubicBezTo>
                <a:cubicBezTo>
                  <a:pt x="1058704" y="943629"/>
                  <a:pt x="1054894" y="912196"/>
                  <a:pt x="1052989" y="881716"/>
                </a:cubicBezTo>
                <a:cubicBezTo>
                  <a:pt x="1052989" y="876001"/>
                  <a:pt x="1058704" y="865524"/>
                  <a:pt x="1063466" y="863619"/>
                </a:cubicBezTo>
                <a:cubicBezTo>
                  <a:pt x="1091089" y="852189"/>
                  <a:pt x="1113949" y="835996"/>
                  <a:pt x="1126331" y="804564"/>
                </a:cubicBezTo>
                <a:cubicBezTo>
                  <a:pt x="1145381" y="835996"/>
                  <a:pt x="1173956" y="844569"/>
                  <a:pt x="1206341" y="850284"/>
                </a:cubicBezTo>
                <a:cubicBezTo>
                  <a:pt x="1192054" y="790276"/>
                  <a:pt x="1109186" y="661689"/>
                  <a:pt x="1067276" y="633114"/>
                </a:cubicBezTo>
                <a:cubicBezTo>
                  <a:pt x="1054894" y="656926"/>
                  <a:pt x="1046321" y="680739"/>
                  <a:pt x="1049179" y="710266"/>
                </a:cubicBezTo>
                <a:cubicBezTo>
                  <a:pt x="1051084" y="732174"/>
                  <a:pt x="1044416" y="755034"/>
                  <a:pt x="1040606" y="776941"/>
                </a:cubicBezTo>
                <a:cubicBezTo>
                  <a:pt x="1038701" y="789324"/>
                  <a:pt x="1033939" y="800754"/>
                  <a:pt x="1030129" y="814089"/>
                </a:cubicBezTo>
                <a:cubicBezTo>
                  <a:pt x="1008221" y="813136"/>
                  <a:pt x="1000601" y="831234"/>
                  <a:pt x="997744" y="848379"/>
                </a:cubicBezTo>
                <a:cubicBezTo>
                  <a:pt x="986314" y="908386"/>
                  <a:pt x="935831" y="942676"/>
                  <a:pt x="904399" y="990301"/>
                </a:cubicBezTo>
                <a:cubicBezTo>
                  <a:pt x="903446" y="992206"/>
                  <a:pt x="899636" y="992206"/>
                  <a:pt x="897731" y="993159"/>
                </a:cubicBezTo>
                <a:cubicBezTo>
                  <a:pt x="891064" y="973156"/>
                  <a:pt x="888206" y="952201"/>
                  <a:pt x="878681" y="936009"/>
                </a:cubicBezTo>
                <a:cubicBezTo>
                  <a:pt x="861536" y="908386"/>
                  <a:pt x="838676" y="883621"/>
                  <a:pt x="818674" y="856951"/>
                </a:cubicBezTo>
                <a:cubicBezTo>
                  <a:pt x="809149" y="844569"/>
                  <a:pt x="797719" y="835044"/>
                  <a:pt x="780574" y="843616"/>
                </a:cubicBezTo>
                <a:cubicBezTo>
                  <a:pt x="735806" y="768369"/>
                  <a:pt x="741521" y="683596"/>
                  <a:pt x="797719" y="592156"/>
                </a:cubicBezTo>
                <a:cubicBezTo>
                  <a:pt x="740569" y="601681"/>
                  <a:pt x="645319" y="736936"/>
                  <a:pt x="634841" y="825519"/>
                </a:cubicBezTo>
                <a:cubicBezTo>
                  <a:pt x="658654" y="805516"/>
                  <a:pt x="680561" y="786466"/>
                  <a:pt x="705326" y="762654"/>
                </a:cubicBezTo>
                <a:close/>
                <a:moveTo>
                  <a:pt x="1273969" y="1329391"/>
                </a:moveTo>
                <a:cubicBezTo>
                  <a:pt x="1276826" y="1338916"/>
                  <a:pt x="1278731" y="1347489"/>
                  <a:pt x="1280636" y="1357014"/>
                </a:cubicBezTo>
                <a:cubicBezTo>
                  <a:pt x="1285399" y="1378921"/>
                  <a:pt x="1291114" y="1401781"/>
                  <a:pt x="1294924" y="1423689"/>
                </a:cubicBezTo>
                <a:cubicBezTo>
                  <a:pt x="1302544" y="1467504"/>
                  <a:pt x="1308259" y="1512271"/>
                  <a:pt x="1315879" y="1556086"/>
                </a:cubicBezTo>
                <a:cubicBezTo>
                  <a:pt x="1322546" y="1594186"/>
                  <a:pt x="1334929" y="1631334"/>
                  <a:pt x="1337786" y="1669434"/>
                </a:cubicBezTo>
                <a:cubicBezTo>
                  <a:pt x="1340644" y="1708486"/>
                  <a:pt x="1354931" y="1741824"/>
                  <a:pt x="1370171" y="1777066"/>
                </a:cubicBezTo>
                <a:cubicBezTo>
                  <a:pt x="1385411" y="1810404"/>
                  <a:pt x="1405414" y="1822786"/>
                  <a:pt x="1441609" y="1820881"/>
                </a:cubicBezTo>
                <a:cubicBezTo>
                  <a:pt x="1461611" y="1819929"/>
                  <a:pt x="1470184" y="1813261"/>
                  <a:pt x="1473041" y="1796116"/>
                </a:cubicBezTo>
                <a:cubicBezTo>
                  <a:pt x="1477804" y="1759921"/>
                  <a:pt x="1494949" y="1729441"/>
                  <a:pt x="1516856" y="1700866"/>
                </a:cubicBezTo>
                <a:cubicBezTo>
                  <a:pt x="1524476" y="1691341"/>
                  <a:pt x="1534954" y="1682769"/>
                  <a:pt x="1537811" y="1671339"/>
                </a:cubicBezTo>
                <a:cubicBezTo>
                  <a:pt x="1543526" y="1653241"/>
                  <a:pt x="1541621" y="1633239"/>
                  <a:pt x="1547336" y="1614189"/>
                </a:cubicBezTo>
                <a:cubicBezTo>
                  <a:pt x="1551146" y="1599901"/>
                  <a:pt x="1560671" y="1586566"/>
                  <a:pt x="1568291" y="1573231"/>
                </a:cubicBezTo>
                <a:cubicBezTo>
                  <a:pt x="1571149" y="1568469"/>
                  <a:pt x="1576864" y="1562754"/>
                  <a:pt x="1575911" y="1558944"/>
                </a:cubicBezTo>
                <a:cubicBezTo>
                  <a:pt x="1570196" y="1522749"/>
                  <a:pt x="1572101" y="1486554"/>
                  <a:pt x="1582579" y="1450359"/>
                </a:cubicBezTo>
                <a:cubicBezTo>
                  <a:pt x="1583531" y="1446549"/>
                  <a:pt x="1581626" y="1438929"/>
                  <a:pt x="1577816" y="1436071"/>
                </a:cubicBezTo>
                <a:cubicBezTo>
                  <a:pt x="1541621" y="1396066"/>
                  <a:pt x="1504474" y="1357966"/>
                  <a:pt x="1470184" y="1317009"/>
                </a:cubicBezTo>
                <a:cubicBezTo>
                  <a:pt x="1442561" y="1283671"/>
                  <a:pt x="1419701" y="1247476"/>
                  <a:pt x="1383506" y="1220806"/>
                </a:cubicBezTo>
                <a:cubicBezTo>
                  <a:pt x="1371124" y="1212234"/>
                  <a:pt x="1363504" y="1207471"/>
                  <a:pt x="1353026" y="1221759"/>
                </a:cubicBezTo>
                <a:cubicBezTo>
                  <a:pt x="1329214" y="1253191"/>
                  <a:pt x="1304449" y="1283671"/>
                  <a:pt x="1280636" y="1315104"/>
                </a:cubicBezTo>
                <a:cubicBezTo>
                  <a:pt x="1276826" y="1318914"/>
                  <a:pt x="1275874" y="1324629"/>
                  <a:pt x="1273969" y="1329391"/>
                </a:cubicBezTo>
                <a:close/>
                <a:moveTo>
                  <a:pt x="599599" y="1884699"/>
                </a:moveTo>
                <a:cubicBezTo>
                  <a:pt x="601504" y="1883746"/>
                  <a:pt x="602456" y="1882794"/>
                  <a:pt x="604361" y="1880889"/>
                </a:cubicBezTo>
                <a:cubicBezTo>
                  <a:pt x="601504" y="1873269"/>
                  <a:pt x="599599" y="1865649"/>
                  <a:pt x="596741" y="1858029"/>
                </a:cubicBezTo>
                <a:cubicBezTo>
                  <a:pt x="581501" y="1814214"/>
                  <a:pt x="580549" y="1767541"/>
                  <a:pt x="581501" y="1721821"/>
                </a:cubicBezTo>
                <a:cubicBezTo>
                  <a:pt x="582454" y="1705629"/>
                  <a:pt x="586264" y="1688484"/>
                  <a:pt x="583406" y="1673244"/>
                </a:cubicBezTo>
                <a:cubicBezTo>
                  <a:pt x="577691" y="1645621"/>
                  <a:pt x="567214" y="1618951"/>
                  <a:pt x="558641" y="1591329"/>
                </a:cubicBezTo>
                <a:cubicBezTo>
                  <a:pt x="556736" y="1583709"/>
                  <a:pt x="554831" y="1576089"/>
                  <a:pt x="555784" y="1568469"/>
                </a:cubicBezTo>
                <a:cubicBezTo>
                  <a:pt x="561499" y="1517034"/>
                  <a:pt x="547211" y="1469409"/>
                  <a:pt x="531019" y="1421784"/>
                </a:cubicBezTo>
                <a:cubicBezTo>
                  <a:pt x="521494" y="1392256"/>
                  <a:pt x="511016" y="1362729"/>
                  <a:pt x="503396" y="1333201"/>
                </a:cubicBezTo>
                <a:cubicBezTo>
                  <a:pt x="495776" y="1300816"/>
                  <a:pt x="491014" y="1268431"/>
                  <a:pt x="484346" y="1236046"/>
                </a:cubicBezTo>
                <a:cubicBezTo>
                  <a:pt x="482441" y="1228426"/>
                  <a:pt x="476726" y="1222711"/>
                  <a:pt x="472916" y="1215091"/>
                </a:cubicBezTo>
                <a:cubicBezTo>
                  <a:pt x="465296" y="1218901"/>
                  <a:pt x="454819" y="1221759"/>
                  <a:pt x="451009" y="1228426"/>
                </a:cubicBezTo>
                <a:cubicBezTo>
                  <a:pt x="443389" y="1241761"/>
                  <a:pt x="439579" y="1257954"/>
                  <a:pt x="431959" y="1271289"/>
                </a:cubicBezTo>
                <a:cubicBezTo>
                  <a:pt x="414814" y="1302721"/>
                  <a:pt x="402431" y="1339869"/>
                  <a:pt x="375761" y="1361776"/>
                </a:cubicBezTo>
                <a:cubicBezTo>
                  <a:pt x="339566" y="1390351"/>
                  <a:pt x="345281" y="1431309"/>
                  <a:pt x="330994" y="1464646"/>
                </a:cubicBezTo>
                <a:cubicBezTo>
                  <a:pt x="330041" y="1466551"/>
                  <a:pt x="332899" y="1470361"/>
                  <a:pt x="333851" y="1471314"/>
                </a:cubicBezTo>
                <a:cubicBezTo>
                  <a:pt x="354806" y="1492269"/>
                  <a:pt x="355759" y="1517986"/>
                  <a:pt x="353854" y="1544656"/>
                </a:cubicBezTo>
                <a:cubicBezTo>
                  <a:pt x="353854" y="1552276"/>
                  <a:pt x="356711" y="1563706"/>
                  <a:pt x="361474" y="1568469"/>
                </a:cubicBezTo>
                <a:cubicBezTo>
                  <a:pt x="385286" y="1593234"/>
                  <a:pt x="392906" y="1622761"/>
                  <a:pt x="390049" y="1656099"/>
                </a:cubicBezTo>
                <a:cubicBezTo>
                  <a:pt x="389096" y="1662766"/>
                  <a:pt x="391001" y="1671339"/>
                  <a:pt x="395764" y="1677054"/>
                </a:cubicBezTo>
                <a:cubicBezTo>
                  <a:pt x="431006" y="1721821"/>
                  <a:pt x="456724" y="1772304"/>
                  <a:pt x="474821" y="1826596"/>
                </a:cubicBezTo>
                <a:cubicBezTo>
                  <a:pt x="479584" y="1842789"/>
                  <a:pt x="489109" y="1853266"/>
                  <a:pt x="507206" y="1858029"/>
                </a:cubicBezTo>
                <a:cubicBezTo>
                  <a:pt x="524351" y="1861839"/>
                  <a:pt x="539591" y="1874221"/>
                  <a:pt x="558641" y="1866601"/>
                </a:cubicBezTo>
                <a:cubicBezTo>
                  <a:pt x="562451" y="1865649"/>
                  <a:pt x="568166" y="1870411"/>
                  <a:pt x="573881" y="1872316"/>
                </a:cubicBezTo>
                <a:cubicBezTo>
                  <a:pt x="584359" y="1877079"/>
                  <a:pt x="591979" y="1880889"/>
                  <a:pt x="599599" y="1884699"/>
                </a:cubicBezTo>
                <a:close/>
                <a:moveTo>
                  <a:pt x="930116" y="1638954"/>
                </a:moveTo>
                <a:cubicBezTo>
                  <a:pt x="932974" y="1620856"/>
                  <a:pt x="914876" y="1615141"/>
                  <a:pt x="905351" y="1617046"/>
                </a:cubicBezTo>
                <a:cubicBezTo>
                  <a:pt x="894874" y="1619904"/>
                  <a:pt x="883444" y="1634191"/>
                  <a:pt x="880586" y="1644669"/>
                </a:cubicBezTo>
                <a:cubicBezTo>
                  <a:pt x="877729" y="1657051"/>
                  <a:pt x="887254" y="1669434"/>
                  <a:pt x="903446" y="1670386"/>
                </a:cubicBezTo>
                <a:cubicBezTo>
                  <a:pt x="917734" y="1671339"/>
                  <a:pt x="930116" y="1657051"/>
                  <a:pt x="930116" y="1638954"/>
                </a:cubicBezTo>
                <a:close/>
                <a:moveTo>
                  <a:pt x="912019" y="1539894"/>
                </a:moveTo>
                <a:cubicBezTo>
                  <a:pt x="911066" y="1525606"/>
                  <a:pt x="909161" y="1509414"/>
                  <a:pt x="889159" y="1510366"/>
                </a:cubicBezTo>
                <a:cubicBezTo>
                  <a:pt x="873919" y="1510366"/>
                  <a:pt x="871061" y="1522749"/>
                  <a:pt x="871061" y="1535131"/>
                </a:cubicBezTo>
                <a:cubicBezTo>
                  <a:pt x="871061" y="1549419"/>
                  <a:pt x="875824" y="1563706"/>
                  <a:pt x="892969" y="1563706"/>
                </a:cubicBezTo>
                <a:cubicBezTo>
                  <a:pt x="908209" y="1563706"/>
                  <a:pt x="912971" y="1553229"/>
                  <a:pt x="912019" y="1539894"/>
                </a:cubicBezTo>
                <a:close/>
                <a:moveTo>
                  <a:pt x="918686" y="1769446"/>
                </a:moveTo>
                <a:cubicBezTo>
                  <a:pt x="931069" y="1758016"/>
                  <a:pt x="943451" y="1751349"/>
                  <a:pt x="946309" y="1741824"/>
                </a:cubicBezTo>
                <a:cubicBezTo>
                  <a:pt x="947261" y="1736109"/>
                  <a:pt x="934879" y="1723726"/>
                  <a:pt x="926306" y="1718964"/>
                </a:cubicBezTo>
                <a:cubicBezTo>
                  <a:pt x="914876" y="1713249"/>
                  <a:pt x="895826" y="1726584"/>
                  <a:pt x="897731" y="1738014"/>
                </a:cubicBezTo>
                <a:cubicBezTo>
                  <a:pt x="899636" y="1747539"/>
                  <a:pt x="908209" y="1756111"/>
                  <a:pt x="918686" y="1769446"/>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82965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7107</TotalTime>
  <Words>1341</Words>
  <Application>Microsoft Office PowerPoint</Application>
  <PresentationFormat>Widescreen</PresentationFormat>
  <Paragraphs>249</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&amp;quot</vt:lpstr>
      <vt:lpstr>Aharoni</vt:lpstr>
      <vt:lpstr>Arial</vt:lpstr>
      <vt:lpstr>Calibri</vt:lpstr>
      <vt:lpstr>McKinsey Theinhardt</vt:lpstr>
      <vt:lpstr>Verdana</vt:lpstr>
      <vt:lpstr>Wingdings</vt:lpstr>
      <vt:lpstr>Office Theme</vt:lpstr>
      <vt:lpstr> Leveraging automation across the banking process    </vt:lpstr>
      <vt:lpstr>PowerPoint Presentation</vt:lpstr>
      <vt:lpstr>What is happening now?</vt:lpstr>
      <vt:lpstr>What is happening now?</vt:lpstr>
      <vt:lpstr>PowerPoint Presentation</vt:lpstr>
      <vt:lpstr>Automation is no longer that we see in the movies Something really starting in business</vt:lpstr>
      <vt:lpstr>PowerPoint Presentation</vt:lpstr>
      <vt:lpstr>PowerPoint Presentation</vt:lpstr>
      <vt:lpstr>Assessing the scope for automation: to what extent can all areas of banking be automated   - Right way?</vt:lpstr>
      <vt:lpstr>Leveraging automation across the banking process</vt:lpstr>
      <vt:lpstr>PowerPoint Presentation</vt:lpstr>
      <vt:lpstr>PowerPoint Presentation</vt:lpstr>
      <vt:lpstr>PowerPoint Presentation</vt:lpstr>
      <vt:lpstr>End To End Automation</vt:lpstr>
      <vt:lpstr>PowerPoint Presentation</vt:lpstr>
      <vt:lpstr>PowerPoint Presentation</vt:lpstr>
      <vt:lpstr>Key Risk</vt:lpstr>
      <vt:lpstr>PowerPoint Presentation</vt:lpstr>
      <vt:lpstr>RPA in Cloud</vt:lpstr>
      <vt:lpstr>PowerPoint Presentation</vt:lpstr>
    </vt:vector>
  </TitlesOfParts>
  <Company>Mizuho Bank,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Guru Subramanian</dc:creator>
  <cp:lastModifiedBy>Asus</cp:lastModifiedBy>
  <cp:revision>204</cp:revision>
  <dcterms:created xsi:type="dcterms:W3CDTF">2019-06-07T09:45:00Z</dcterms:created>
  <dcterms:modified xsi:type="dcterms:W3CDTF">2019-07-01T16:19:30Z</dcterms:modified>
</cp:coreProperties>
</file>