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467" r:id="rId2"/>
    <p:sldId id="486" r:id="rId3"/>
    <p:sldId id="452" r:id="rId4"/>
    <p:sldId id="473" r:id="rId5"/>
    <p:sldId id="468" r:id="rId6"/>
    <p:sldId id="469" r:id="rId7"/>
    <p:sldId id="480" r:id="rId8"/>
    <p:sldId id="477" r:id="rId9"/>
    <p:sldId id="481" r:id="rId10"/>
    <p:sldId id="482" r:id="rId11"/>
    <p:sldId id="483" r:id="rId12"/>
    <p:sldId id="484" r:id="rId13"/>
    <p:sldId id="485" r:id="rId14"/>
    <p:sldId id="478" r:id="rId15"/>
    <p:sldId id="479" r:id="rId16"/>
    <p:sldId id="476" r:id="rId17"/>
    <p:sldId id="471" r:id="rId18"/>
    <p:sldId id="470" r:id="rId19"/>
    <p:sldId id="472" r:id="rId20"/>
    <p:sldId id="474" r:id="rId21"/>
    <p:sldId id="475" r:id="rId22"/>
    <p:sldId id="462" r:id="rId23"/>
    <p:sldId id="439" r:id="rId24"/>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9B1"/>
    <a:srgbClr val="254061"/>
    <a:srgbClr val="FFFFFF"/>
    <a:srgbClr val="067CC1"/>
    <a:srgbClr val="067CBE"/>
    <a:srgbClr val="0069B3"/>
    <a:srgbClr val="BF9000"/>
    <a:srgbClr val="7AB2FC"/>
    <a:srgbClr val="8EB4E3"/>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6" autoAdjust="0"/>
    <p:restoredTop sz="77400" autoAdjust="0"/>
  </p:normalViewPr>
  <p:slideViewPr>
    <p:cSldViewPr>
      <p:cViewPr varScale="1">
        <p:scale>
          <a:sx n="88" d="100"/>
          <a:sy n="88" d="100"/>
        </p:scale>
        <p:origin x="1277" y="53"/>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52" d="100"/>
          <a:sy n="52" d="100"/>
        </p:scale>
        <p:origin x="295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DF539BF4-1A4A-41CC-B67F-579D2B9B80FB}" type="datetimeFigureOut">
              <a:rPr lang="en-IN" smtClean="0"/>
              <a:t>22-08-2018</a:t>
            </a:fld>
            <a:endParaRPr lang="en-IN"/>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1EA051F2-D560-403E-B8B7-61792D28D6EE}" type="slidenum">
              <a:rPr lang="en-IN" smtClean="0"/>
              <a:t>‹#›</a:t>
            </a:fld>
            <a:endParaRPr lang="en-IN"/>
          </a:p>
        </p:txBody>
      </p:sp>
    </p:spTree>
    <p:extLst>
      <p:ext uri="{BB962C8B-B14F-4D97-AF65-F5344CB8AC3E}">
        <p14:creationId xmlns:p14="http://schemas.microsoft.com/office/powerpoint/2010/main" val="3017721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2C14C3B-352E-4A47-87FB-9964F3947AAD}" type="datetimeFigureOut">
              <a:rPr lang="en-US" smtClean="0"/>
              <a:t>8/22/2018</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B3FE2A1-0F62-4E49-A098-64EC91BAD36E}" type="slidenum">
              <a:rPr lang="en-US" smtClean="0"/>
              <a:t>‹#›</a:t>
            </a:fld>
            <a:endParaRPr lang="en-US"/>
          </a:p>
        </p:txBody>
      </p:sp>
    </p:spTree>
    <p:extLst>
      <p:ext uri="{BB962C8B-B14F-4D97-AF65-F5344CB8AC3E}">
        <p14:creationId xmlns:p14="http://schemas.microsoft.com/office/powerpoint/2010/main" val="7767744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778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http://ww2.cfo.com/cash-flow/2017/02/cash-flow-forecasting-still-vexing/</a:t>
            </a:r>
          </a:p>
        </p:txBody>
      </p:sp>
      <p:sp>
        <p:nvSpPr>
          <p:cNvPr id="4" name="Slide Number Placeholder 3"/>
          <p:cNvSpPr>
            <a:spLocks noGrp="1"/>
          </p:cNvSpPr>
          <p:nvPr>
            <p:ph type="sldNum" sz="quarter" idx="10"/>
          </p:nvPr>
        </p:nvSpPr>
        <p:spPr/>
        <p:txBody>
          <a:bodyPr/>
          <a:lstStyle/>
          <a:p>
            <a:fld id="{1B3FE2A1-0F62-4E49-A098-64EC91BAD36E}" type="slidenum">
              <a:rPr lang="en-US" smtClean="0"/>
              <a:t>3</a:t>
            </a:fld>
            <a:endParaRPr lang="en-US"/>
          </a:p>
        </p:txBody>
      </p:sp>
    </p:spTree>
    <p:extLst>
      <p:ext uri="{BB962C8B-B14F-4D97-AF65-F5344CB8AC3E}">
        <p14:creationId xmlns:p14="http://schemas.microsoft.com/office/powerpoint/2010/main" val="424051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http://ww2.cfo.com/cash-flow/2017/02/cash-flow-forecasting-still-vexing/</a:t>
            </a:r>
          </a:p>
        </p:txBody>
      </p:sp>
      <p:sp>
        <p:nvSpPr>
          <p:cNvPr id="4" name="Slide Number Placeholder 3"/>
          <p:cNvSpPr>
            <a:spLocks noGrp="1"/>
          </p:cNvSpPr>
          <p:nvPr>
            <p:ph type="sldNum" sz="quarter" idx="10"/>
          </p:nvPr>
        </p:nvSpPr>
        <p:spPr/>
        <p:txBody>
          <a:bodyPr/>
          <a:lstStyle/>
          <a:p>
            <a:fld id="{1B3FE2A1-0F62-4E49-A098-64EC91BAD36E}" type="slidenum">
              <a:rPr lang="en-US" smtClean="0"/>
              <a:t>4</a:t>
            </a:fld>
            <a:endParaRPr lang="en-US"/>
          </a:p>
        </p:txBody>
      </p:sp>
    </p:spTree>
    <p:extLst>
      <p:ext uri="{BB962C8B-B14F-4D97-AF65-F5344CB8AC3E}">
        <p14:creationId xmlns:p14="http://schemas.microsoft.com/office/powerpoint/2010/main" val="35395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https://press.pwc.com/News-releases/a-new--virtual-reality--is-creating-profound-implications-for-treasury-processes--technology-and-the/s/f73b9516-c2d5-4aee-99da-6fea5e171fe7</a:t>
            </a:r>
          </a:p>
        </p:txBody>
      </p:sp>
      <p:sp>
        <p:nvSpPr>
          <p:cNvPr id="4" name="Slide Number Placeholder 3"/>
          <p:cNvSpPr>
            <a:spLocks noGrp="1"/>
          </p:cNvSpPr>
          <p:nvPr>
            <p:ph type="sldNum" sz="quarter" idx="10"/>
          </p:nvPr>
        </p:nvSpPr>
        <p:spPr/>
        <p:txBody>
          <a:bodyPr/>
          <a:lstStyle/>
          <a:p>
            <a:fld id="{1B3FE2A1-0F62-4E49-A098-64EC91BAD36E}" type="slidenum">
              <a:rPr lang="en-US" smtClean="0"/>
              <a:t>5</a:t>
            </a:fld>
            <a:endParaRPr lang="en-US"/>
          </a:p>
        </p:txBody>
      </p:sp>
    </p:spTree>
    <p:extLst>
      <p:ext uri="{BB962C8B-B14F-4D97-AF65-F5344CB8AC3E}">
        <p14:creationId xmlns:p14="http://schemas.microsoft.com/office/powerpoint/2010/main" val="1826629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
        <p:nvSpPr>
          <p:cNvPr id="2" name="Title 1"/>
          <p:cNvSpPr>
            <a:spLocks noGrp="1"/>
          </p:cNvSpPr>
          <p:nvPr>
            <p:ph type="ctrTitle"/>
          </p:nvPr>
        </p:nvSpPr>
        <p:spPr>
          <a:xfrm>
            <a:off x="457200" y="1597819"/>
            <a:ext cx="7772400" cy="1102519"/>
          </a:xfrm>
        </p:spPr>
        <p:txBody>
          <a:bodyPr>
            <a:normAutofit/>
          </a:bodyPr>
          <a:lstStyle>
            <a:lvl1pPr algn="l">
              <a:defRPr sz="3600">
                <a:latin typeface="+mn-lt"/>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7200" y="2914650"/>
            <a:ext cx="6400800" cy="495300"/>
          </a:xfrm>
        </p:spPr>
        <p:txBody>
          <a:bodyPr>
            <a:normAutofit/>
          </a:bodyPr>
          <a:lstStyle>
            <a:lvl1pPr marL="0" indent="0" algn="l">
              <a:buNone/>
              <a:defRPr sz="2400">
                <a:solidFill>
                  <a:schemeClr val="tx1">
                    <a:tint val="75000"/>
                  </a:schemeClr>
                </a:solidFill>
                <a:latin typeface="+mn-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Rectangle 9"/>
          <p:cNvSpPr/>
          <p:nvPr userDrawn="1"/>
        </p:nvSpPr>
        <p:spPr>
          <a:xfrm>
            <a:off x="-21102" y="4973897"/>
            <a:ext cx="9144000" cy="1721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7924800" y="438150"/>
            <a:ext cx="1219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828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599" y="96008"/>
            <a:ext cx="5943601" cy="483895"/>
          </a:xfrm>
        </p:spPr>
        <p:txBody>
          <a:bodyPr>
            <a:normAutofit/>
          </a:bodyPr>
          <a:lstStyle>
            <a:lvl1pPr algn="l">
              <a:defRPr sz="2400">
                <a:solidFill>
                  <a:srgbClr val="0169B1"/>
                </a:solidFill>
                <a:latin typeface="+mn-lt"/>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228600" y="742951"/>
            <a:ext cx="8686800" cy="609600"/>
          </a:xfrm>
        </p:spPr>
        <p:txBody>
          <a:bodyPr/>
          <a:lstStyle>
            <a:lvl1pPr marL="342900" indent="-342900">
              <a:buClr>
                <a:srgbClr val="DF1F26"/>
              </a:buClr>
              <a:buFont typeface="Wingdings" panose="05000000000000000000" pitchFamily="2" charset="2"/>
              <a:buChar char="§"/>
              <a:defRPr lang="en-US" sz="2800" kern="1200" dirty="0">
                <a:solidFill>
                  <a:srgbClr val="262626"/>
                </a:solidFill>
                <a:latin typeface="+mn-lt"/>
                <a:ea typeface="+mn-ea"/>
                <a:cs typeface="Arial" panose="020B0604020202020204" pitchFamily="34" charset="0"/>
              </a:defRPr>
            </a:lvl1pPr>
            <a:lvl2pPr marL="342900" indent="-342900">
              <a:buClr>
                <a:srgbClr val="FF8700"/>
              </a:buClr>
              <a:buFont typeface="Arial" panose="020B0604020202020204" pitchFamily="34" charset="0"/>
              <a:buChar char="›"/>
              <a:defRPr sz="2400">
                <a:solidFill>
                  <a:srgbClr val="262626"/>
                </a:solidFill>
                <a:latin typeface="Arial" panose="020B0604020202020204" pitchFamily="34" charset="0"/>
                <a:cs typeface="Arial" panose="020B0604020202020204" pitchFamily="34" charset="0"/>
              </a:defRPr>
            </a:lvl2pPr>
            <a:lvl3pPr marL="342900" indent="-342900">
              <a:buClr>
                <a:srgbClr val="FF8700"/>
              </a:buClr>
              <a:buFont typeface="Arial" panose="020B0604020202020204" pitchFamily="34" charset="0"/>
              <a:buChar char="-"/>
              <a:defRPr sz="2000">
                <a:solidFill>
                  <a:srgbClr val="262626"/>
                </a:solidFill>
                <a:latin typeface="Arial" panose="020B0604020202020204" pitchFamily="34" charset="0"/>
                <a:cs typeface="Arial" panose="020B0604020202020204" pitchFamily="34" charset="0"/>
              </a:defRPr>
            </a:lvl3pPr>
            <a:lvl4pPr marL="342900" indent="-342900">
              <a:buClr>
                <a:srgbClr val="FF8700"/>
              </a:buClr>
              <a:buFont typeface="Wingdings" panose="05000000000000000000" pitchFamily="2" charset="2"/>
              <a:buChar char="§"/>
              <a:defRPr sz="1800">
                <a:solidFill>
                  <a:srgbClr val="262626"/>
                </a:solidFill>
                <a:latin typeface="Arial" panose="020B0604020202020204" pitchFamily="34" charset="0"/>
                <a:cs typeface="Arial" panose="020B0604020202020204" pitchFamily="34" charset="0"/>
              </a:defRPr>
            </a:lvl4pPr>
            <a:lvl5pPr marL="342900" indent="-342900">
              <a:buClr>
                <a:srgbClr val="FF8700"/>
              </a:buClr>
              <a:buFont typeface="Arial" panose="020B0604020202020204" pitchFamily="34" charset="0"/>
              <a:buChar char="•"/>
              <a:defRPr sz="1800">
                <a:solidFill>
                  <a:srgbClr val="262626"/>
                </a:solidFill>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8" name="Rectangle 7"/>
          <p:cNvSpPr/>
          <p:nvPr userDrawn="1"/>
        </p:nvSpPr>
        <p:spPr>
          <a:xfrm>
            <a:off x="0" y="4990405"/>
            <a:ext cx="9144000" cy="1721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0" y="590550"/>
            <a:ext cx="9144000" cy="0"/>
          </a:xfrm>
          <a:prstGeom prst="line">
            <a:avLst/>
          </a:prstGeom>
          <a:ln>
            <a:solidFill>
              <a:srgbClr val="004B87"/>
            </a:solidFill>
          </a:ln>
        </p:spPr>
        <p:style>
          <a:lnRef idx="1">
            <a:schemeClr val="accent1"/>
          </a:lnRef>
          <a:fillRef idx="0">
            <a:schemeClr val="accent1"/>
          </a:fillRef>
          <a:effectRef idx="0">
            <a:schemeClr val="accent1"/>
          </a:effectRef>
          <a:fontRef idx="minor">
            <a:schemeClr val="tx1"/>
          </a:fontRef>
        </p:style>
      </p:cxnSp>
      <p:sp>
        <p:nvSpPr>
          <p:cNvPr id="32" name="Slide Number Placeholder 5"/>
          <p:cNvSpPr txBox="1">
            <a:spLocks/>
          </p:cNvSpPr>
          <p:nvPr userDrawn="1"/>
        </p:nvSpPr>
        <p:spPr>
          <a:xfrm>
            <a:off x="8763000" y="4886325"/>
            <a:ext cx="381000" cy="365125"/>
          </a:xfrm>
          <a:prstGeom prst="rect">
            <a:avLst/>
          </a:prstGeom>
        </p:spPr>
        <p:txBody>
          <a:bodyPr vert="horz" lIns="91440" tIns="45720" rIns="91440" bIns="45720" rtlCol="0" anchor="ctr"/>
          <a:lstStyle>
            <a:lvl1pPr>
              <a:defRPr sz="9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A4811D-B4B2-4B1C-93B6-FEAC140DC2A2}" type="slidenum">
              <a:rPr kumimoji="0" lang="en-US" sz="8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8" name="Content Placeholder 2"/>
          <p:cNvSpPr>
            <a:spLocks noGrp="1"/>
          </p:cNvSpPr>
          <p:nvPr>
            <p:ph idx="10"/>
          </p:nvPr>
        </p:nvSpPr>
        <p:spPr>
          <a:xfrm>
            <a:off x="228600" y="1495078"/>
            <a:ext cx="8686800" cy="609600"/>
          </a:xfrm>
        </p:spPr>
        <p:txBody>
          <a:bodyPr>
            <a:normAutofit/>
          </a:bodyPr>
          <a:lstStyle>
            <a:lvl1pPr marL="342900" indent="-342900">
              <a:buClr>
                <a:srgbClr val="DF1F26"/>
              </a:buClr>
              <a:buFont typeface="Wingdings" panose="05000000000000000000" pitchFamily="2" charset="2"/>
              <a:buChar char="§"/>
              <a:defRPr lang="en-US" sz="2400" kern="1200" dirty="0">
                <a:solidFill>
                  <a:srgbClr val="262626"/>
                </a:solidFill>
                <a:latin typeface="+mn-lt"/>
                <a:ea typeface="+mn-ea"/>
                <a:cs typeface="Arial" panose="020B0604020202020204" pitchFamily="34" charset="0"/>
              </a:defRPr>
            </a:lvl1pPr>
            <a:lvl2pPr marL="342900" indent="-342900">
              <a:buClr>
                <a:srgbClr val="FF8700"/>
              </a:buClr>
              <a:buFont typeface="Arial" panose="020B0604020202020204" pitchFamily="34" charset="0"/>
              <a:buChar char="›"/>
              <a:defRPr sz="2400">
                <a:solidFill>
                  <a:srgbClr val="262626"/>
                </a:solidFill>
                <a:latin typeface="Arial" panose="020B0604020202020204" pitchFamily="34" charset="0"/>
                <a:cs typeface="Arial" panose="020B0604020202020204" pitchFamily="34" charset="0"/>
              </a:defRPr>
            </a:lvl2pPr>
            <a:lvl3pPr marL="342900" indent="-342900">
              <a:buClr>
                <a:srgbClr val="FF8700"/>
              </a:buClr>
              <a:buFont typeface="Arial" panose="020B0604020202020204" pitchFamily="34" charset="0"/>
              <a:buChar char="-"/>
              <a:defRPr sz="2000">
                <a:solidFill>
                  <a:srgbClr val="262626"/>
                </a:solidFill>
                <a:latin typeface="Arial" panose="020B0604020202020204" pitchFamily="34" charset="0"/>
                <a:cs typeface="Arial" panose="020B0604020202020204" pitchFamily="34" charset="0"/>
              </a:defRPr>
            </a:lvl3pPr>
            <a:lvl4pPr marL="342900" indent="-342900">
              <a:buClr>
                <a:srgbClr val="FF8700"/>
              </a:buClr>
              <a:buFont typeface="Wingdings" panose="05000000000000000000" pitchFamily="2" charset="2"/>
              <a:buChar char="§"/>
              <a:defRPr sz="1800">
                <a:solidFill>
                  <a:srgbClr val="262626"/>
                </a:solidFill>
                <a:latin typeface="Arial" panose="020B0604020202020204" pitchFamily="34" charset="0"/>
                <a:cs typeface="Arial" panose="020B0604020202020204" pitchFamily="34" charset="0"/>
              </a:defRPr>
            </a:lvl4pPr>
            <a:lvl5pPr marL="342900" indent="-342900">
              <a:buClr>
                <a:srgbClr val="FF8700"/>
              </a:buClr>
              <a:buFont typeface="Arial" panose="020B0604020202020204" pitchFamily="34" charset="0"/>
              <a:buChar char="•"/>
              <a:defRPr sz="1800">
                <a:solidFill>
                  <a:srgbClr val="262626"/>
                </a:solidFill>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9" name="Content Placeholder 2"/>
          <p:cNvSpPr>
            <a:spLocks noGrp="1"/>
          </p:cNvSpPr>
          <p:nvPr>
            <p:ph idx="11"/>
          </p:nvPr>
        </p:nvSpPr>
        <p:spPr>
          <a:xfrm>
            <a:off x="228600" y="2247205"/>
            <a:ext cx="8686800" cy="609600"/>
          </a:xfrm>
        </p:spPr>
        <p:txBody>
          <a:bodyPr>
            <a:normAutofit/>
          </a:bodyPr>
          <a:lstStyle>
            <a:lvl1pPr marL="342900" indent="-342900">
              <a:buClr>
                <a:srgbClr val="DF1F26"/>
              </a:buClr>
              <a:buFont typeface="Wingdings" panose="05000000000000000000" pitchFamily="2" charset="2"/>
              <a:buChar char="§"/>
              <a:defRPr lang="en-US" sz="2000" kern="1200" dirty="0">
                <a:solidFill>
                  <a:srgbClr val="262626"/>
                </a:solidFill>
                <a:latin typeface="+mn-lt"/>
                <a:ea typeface="+mn-ea"/>
                <a:cs typeface="Arial" panose="020B0604020202020204" pitchFamily="34" charset="0"/>
              </a:defRPr>
            </a:lvl1pPr>
            <a:lvl2pPr marL="342900" indent="-342900">
              <a:buClr>
                <a:srgbClr val="FF8700"/>
              </a:buClr>
              <a:buFont typeface="Arial" panose="020B0604020202020204" pitchFamily="34" charset="0"/>
              <a:buChar char="›"/>
              <a:defRPr sz="2400">
                <a:solidFill>
                  <a:srgbClr val="262626"/>
                </a:solidFill>
                <a:latin typeface="Arial" panose="020B0604020202020204" pitchFamily="34" charset="0"/>
                <a:cs typeface="Arial" panose="020B0604020202020204" pitchFamily="34" charset="0"/>
              </a:defRPr>
            </a:lvl2pPr>
            <a:lvl3pPr marL="342900" indent="-342900">
              <a:buClr>
                <a:srgbClr val="FF8700"/>
              </a:buClr>
              <a:buFont typeface="Arial" panose="020B0604020202020204" pitchFamily="34" charset="0"/>
              <a:buChar char="-"/>
              <a:defRPr sz="2000">
                <a:solidFill>
                  <a:srgbClr val="262626"/>
                </a:solidFill>
                <a:latin typeface="Arial" panose="020B0604020202020204" pitchFamily="34" charset="0"/>
                <a:cs typeface="Arial" panose="020B0604020202020204" pitchFamily="34" charset="0"/>
              </a:defRPr>
            </a:lvl3pPr>
            <a:lvl4pPr marL="342900" indent="-342900">
              <a:buClr>
                <a:srgbClr val="FF8700"/>
              </a:buClr>
              <a:buFont typeface="Wingdings" panose="05000000000000000000" pitchFamily="2" charset="2"/>
              <a:buChar char="§"/>
              <a:defRPr sz="1800">
                <a:solidFill>
                  <a:srgbClr val="262626"/>
                </a:solidFill>
                <a:latin typeface="Arial" panose="020B0604020202020204" pitchFamily="34" charset="0"/>
                <a:cs typeface="Arial" panose="020B0604020202020204" pitchFamily="34" charset="0"/>
              </a:defRPr>
            </a:lvl4pPr>
            <a:lvl5pPr marL="342900" indent="-342900">
              <a:buClr>
                <a:srgbClr val="FF8700"/>
              </a:buClr>
              <a:buFont typeface="Arial" panose="020B0604020202020204" pitchFamily="34" charset="0"/>
              <a:buChar char="•"/>
              <a:defRPr sz="1800">
                <a:solidFill>
                  <a:srgbClr val="262626"/>
                </a:solidFill>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22" name="Content Placeholder 2"/>
          <p:cNvSpPr>
            <a:spLocks noGrp="1"/>
          </p:cNvSpPr>
          <p:nvPr>
            <p:ph idx="12"/>
          </p:nvPr>
        </p:nvSpPr>
        <p:spPr>
          <a:xfrm>
            <a:off x="234998" y="2981005"/>
            <a:ext cx="8686800" cy="609600"/>
          </a:xfrm>
        </p:spPr>
        <p:txBody>
          <a:bodyPr>
            <a:normAutofit/>
          </a:bodyPr>
          <a:lstStyle>
            <a:lvl1pPr marL="342900" indent="-342900">
              <a:buClr>
                <a:srgbClr val="DF1F26"/>
              </a:buClr>
              <a:buFont typeface="Wingdings" panose="05000000000000000000" pitchFamily="2" charset="2"/>
              <a:buChar char="§"/>
              <a:defRPr lang="en-US" sz="1800" kern="1200" dirty="0">
                <a:solidFill>
                  <a:srgbClr val="262626"/>
                </a:solidFill>
                <a:latin typeface="+mn-lt"/>
                <a:ea typeface="+mn-ea"/>
                <a:cs typeface="Arial" panose="020B0604020202020204" pitchFamily="34" charset="0"/>
              </a:defRPr>
            </a:lvl1pPr>
            <a:lvl2pPr marL="342900" indent="-342900">
              <a:buClr>
                <a:srgbClr val="FF8700"/>
              </a:buClr>
              <a:buFont typeface="Arial" panose="020B0604020202020204" pitchFamily="34" charset="0"/>
              <a:buChar char="›"/>
              <a:defRPr sz="2400">
                <a:solidFill>
                  <a:srgbClr val="262626"/>
                </a:solidFill>
                <a:latin typeface="Arial" panose="020B0604020202020204" pitchFamily="34" charset="0"/>
                <a:cs typeface="Arial" panose="020B0604020202020204" pitchFamily="34" charset="0"/>
              </a:defRPr>
            </a:lvl2pPr>
            <a:lvl3pPr marL="342900" indent="-342900">
              <a:buClr>
                <a:srgbClr val="FF8700"/>
              </a:buClr>
              <a:buFont typeface="Arial" panose="020B0604020202020204" pitchFamily="34" charset="0"/>
              <a:buChar char="-"/>
              <a:defRPr sz="2000">
                <a:solidFill>
                  <a:srgbClr val="262626"/>
                </a:solidFill>
                <a:latin typeface="Arial" panose="020B0604020202020204" pitchFamily="34" charset="0"/>
                <a:cs typeface="Arial" panose="020B0604020202020204" pitchFamily="34" charset="0"/>
              </a:defRPr>
            </a:lvl3pPr>
            <a:lvl4pPr marL="342900" indent="-342900">
              <a:buClr>
                <a:srgbClr val="FF8700"/>
              </a:buClr>
              <a:buFont typeface="Wingdings" panose="05000000000000000000" pitchFamily="2" charset="2"/>
              <a:buChar char="§"/>
              <a:defRPr sz="1800">
                <a:solidFill>
                  <a:srgbClr val="262626"/>
                </a:solidFill>
                <a:latin typeface="Arial" panose="020B0604020202020204" pitchFamily="34" charset="0"/>
                <a:cs typeface="Arial" panose="020B0604020202020204" pitchFamily="34" charset="0"/>
              </a:defRPr>
            </a:lvl4pPr>
            <a:lvl5pPr marL="342900" indent="-342900">
              <a:buClr>
                <a:srgbClr val="FF8700"/>
              </a:buClr>
              <a:buFont typeface="Arial" panose="020B0604020202020204" pitchFamily="34" charset="0"/>
              <a:buChar char="•"/>
              <a:defRPr sz="1800">
                <a:solidFill>
                  <a:srgbClr val="262626"/>
                </a:solidFill>
                <a:latin typeface="Arial" panose="020B0604020202020204" pitchFamily="34" charset="0"/>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08803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27919"/>
            <a:ext cx="9144000" cy="5162550"/>
          </a:xfrm>
          <a:prstGeom prst="rect">
            <a:avLst/>
          </a:prstGeom>
          <a:solidFill>
            <a:srgbClr val="0169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2417197"/>
            <a:ext cx="7772400" cy="1021556"/>
          </a:xfrm>
        </p:spPr>
        <p:txBody>
          <a:bodyPr anchor="t">
            <a:noAutofit/>
          </a:bodyPr>
          <a:lstStyle>
            <a:lvl1pPr algn="l">
              <a:defRPr sz="3200" b="1" cap="all">
                <a:solidFill>
                  <a:schemeClr val="bg1"/>
                </a:solidFill>
                <a:latin typeface="+mn-lt"/>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1292056"/>
            <a:ext cx="7772400" cy="1125140"/>
          </a:xfrm>
        </p:spPr>
        <p:txBody>
          <a:bodyPr anchor="b">
            <a:normAutofit/>
          </a:bodyPr>
          <a:lstStyle>
            <a:lvl1pPr marL="0" indent="0">
              <a:buNone/>
              <a:defRPr sz="1600">
                <a:solidFill>
                  <a:schemeClr val="tx1">
                    <a:tint val="75000"/>
                  </a:schemeClr>
                </a:solidFill>
                <a:latin typeface="+mn-lt"/>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9400" y="133350"/>
            <a:ext cx="2286000" cy="2266950"/>
          </a:xfrm>
          <a:prstGeom prst="rect">
            <a:avLst/>
          </a:prstGeom>
        </p:spPr>
      </p:pic>
    </p:spTree>
    <p:extLst>
      <p:ext uri="{BB962C8B-B14F-4D97-AF65-F5344CB8AC3E}">
        <p14:creationId xmlns:p14="http://schemas.microsoft.com/office/powerpoint/2010/main" val="5779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154" name="Shape 15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4156296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buClr>
                <a:srgbClr val="FF8700"/>
              </a:buClr>
              <a:buChar char="»"/>
            </a:pPr>
            <a:r>
              <a:rPr lang="en-US"/>
              <a:t>Click to edit Master text styles</a:t>
            </a:r>
          </a:p>
          <a:p>
            <a:pPr lvl="1">
              <a:buClr>
                <a:srgbClr val="FF8700"/>
              </a:buClr>
              <a:buChar char="›"/>
            </a:pPr>
            <a:r>
              <a:rPr lang="en-US"/>
              <a:t>Second level</a:t>
            </a:r>
          </a:p>
          <a:p>
            <a:pPr lvl="2">
              <a:buClr>
                <a:srgbClr val="FF8700"/>
              </a:buClr>
              <a:buChar char="-"/>
            </a:pPr>
            <a:r>
              <a:rPr lang="en-US"/>
              <a:t>Third level</a:t>
            </a:r>
          </a:p>
          <a:p>
            <a:pPr lvl="3">
              <a:buClr>
                <a:srgbClr val="FF8700"/>
              </a:buClr>
              <a:buFont typeface="Wingdings" panose="05000000000000000000" pitchFamily="2" charset="2"/>
              <a:buChar char="§"/>
            </a:pPr>
            <a:r>
              <a:rPr lang="en-US"/>
              <a:t>Fourth level</a:t>
            </a:r>
          </a:p>
          <a:p>
            <a:pPr lvl="4">
              <a:buClr>
                <a:srgbClr val="FF8700"/>
              </a:buClr>
              <a:buChar char="•"/>
            </a:pPr>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CDBBBF3-7276-4F26-96DA-DA182CB63070}" type="datetimeFigureOut">
              <a:rPr lang="en-US" smtClean="0"/>
              <a:t>8/22/2018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E4A7ECF-13E4-4659-A386-8E677F394270}" type="slidenum">
              <a:rPr lang="en-US" smtClean="0"/>
              <a:t>‹#›</a:t>
            </a:fld>
            <a:endParaRPr lang="en-US"/>
          </a:p>
        </p:txBody>
      </p:sp>
    </p:spTree>
    <p:extLst>
      <p:ext uri="{BB962C8B-B14F-4D97-AF65-F5344CB8AC3E}">
        <p14:creationId xmlns:p14="http://schemas.microsoft.com/office/powerpoint/2010/main" val="1626316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lang="en-US" sz="2800" kern="1200" smtClean="0">
          <a:solidFill>
            <a:srgbClr val="262626"/>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lang="en-US" sz="2400" kern="1200" smtClean="0">
          <a:solidFill>
            <a:srgbClr val="26262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lang="en-US" sz="2000" kern="1200" smtClean="0">
          <a:solidFill>
            <a:srgbClr val="26262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lang="en-US" sz="1800" kern="1200" smtClean="0">
          <a:solidFill>
            <a:srgbClr val="26262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lang="en-US" sz="1800" kern="1200" smtClean="0">
          <a:solidFill>
            <a:srgbClr val="26262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wc.com/gx/en/services/audit-assurance/corporate-treasury-solutions/publications/corporate-treasury-benchmarking-surve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309DC5-BA84-439F-9AD3-D2A0FED603EF}"/>
              </a:ext>
            </a:extLst>
          </p:cNvPr>
          <p:cNvSpPr/>
          <p:nvPr/>
        </p:nvSpPr>
        <p:spPr>
          <a:xfrm>
            <a:off x="6365511" y="3103477"/>
            <a:ext cx="3352801" cy="1200329"/>
          </a:xfrm>
          <a:prstGeom prst="rect">
            <a:avLst/>
          </a:prstGeom>
        </p:spPr>
        <p:txBody>
          <a:bodyPr wrap="square">
            <a:spAutoFit/>
          </a:bodyPr>
          <a:lstStyle/>
          <a:p>
            <a:r>
              <a:rPr lang="en-US" dirty="0">
                <a:solidFill>
                  <a:schemeClr val="tx2">
                    <a:lumMod val="60000"/>
                    <a:lumOff val="40000"/>
                  </a:schemeClr>
                </a:solidFill>
              </a:rPr>
              <a:t>Guru S. Anand</a:t>
            </a:r>
          </a:p>
          <a:p>
            <a:r>
              <a:rPr lang="en-US" dirty="0">
                <a:solidFill>
                  <a:schemeClr val="tx2">
                    <a:lumMod val="60000"/>
                    <a:lumOff val="40000"/>
                  </a:schemeClr>
                </a:solidFill>
              </a:rPr>
              <a:t>gurusanand@gmail.com</a:t>
            </a:r>
          </a:p>
          <a:p>
            <a:endParaRPr lang="en-US" dirty="0"/>
          </a:p>
          <a:p>
            <a:endParaRPr lang="en-SG" dirty="0"/>
          </a:p>
        </p:txBody>
      </p:sp>
      <p:sp>
        <p:nvSpPr>
          <p:cNvPr id="10" name="Title 1">
            <a:extLst>
              <a:ext uri="{FF2B5EF4-FFF2-40B4-BE49-F238E27FC236}">
                <a16:creationId xmlns:a16="http://schemas.microsoft.com/office/drawing/2014/main" id="{4FFD9D87-8A7D-41D1-9EE8-653E54CFEDC7}"/>
              </a:ext>
            </a:extLst>
          </p:cNvPr>
          <p:cNvSpPr txBox="1">
            <a:spLocks/>
          </p:cNvSpPr>
          <p:nvPr/>
        </p:nvSpPr>
        <p:spPr>
          <a:xfrm>
            <a:off x="2057400" y="1538328"/>
            <a:ext cx="5943601" cy="48389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169B1"/>
                </a:solidFill>
                <a:latin typeface="+mn-lt"/>
                <a:ea typeface="+mj-ea"/>
                <a:cs typeface="Arial" panose="020B0604020202020204" pitchFamily="34" charset="0"/>
              </a:defRPr>
            </a:lvl1pPr>
          </a:lstStyle>
          <a:p>
            <a:r>
              <a:rPr lang="en-IN" sz="2200" dirty="0" err="1"/>
              <a:t>Uipath</a:t>
            </a:r>
            <a:endParaRPr lang="en-IN" sz="2200" dirty="0"/>
          </a:p>
        </p:txBody>
      </p:sp>
      <p:pic>
        <p:nvPicPr>
          <p:cNvPr id="11" name="Picture 10">
            <a:extLst>
              <a:ext uri="{FF2B5EF4-FFF2-40B4-BE49-F238E27FC236}">
                <a16:creationId xmlns:a16="http://schemas.microsoft.com/office/drawing/2014/main" id="{93F35175-9787-45F4-92F8-8C5D6661DFEE}"/>
              </a:ext>
            </a:extLst>
          </p:cNvPr>
          <p:cNvPicPr>
            <a:picLocks noChangeAspect="1"/>
          </p:cNvPicPr>
          <p:nvPr/>
        </p:nvPicPr>
        <p:blipFill>
          <a:blip r:embed="rId3"/>
          <a:stretch>
            <a:fillRect/>
          </a:stretch>
        </p:blipFill>
        <p:spPr>
          <a:xfrm>
            <a:off x="2168889" y="0"/>
            <a:ext cx="4183505" cy="1523672"/>
          </a:xfrm>
          <a:prstGeom prst="rect">
            <a:avLst/>
          </a:prstGeom>
        </p:spPr>
      </p:pic>
    </p:spTree>
    <p:extLst>
      <p:ext uri="{BB962C8B-B14F-4D97-AF65-F5344CB8AC3E}">
        <p14:creationId xmlns:p14="http://schemas.microsoft.com/office/powerpoint/2010/main" val="2033883490"/>
      </p:ext>
    </p:extLst>
  </p:cSld>
  <p:clrMapOvr>
    <a:masterClrMapping/>
  </p:clrMapOvr>
  <p:transition spd="med" advTm="30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and Methods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4" name="Rectangle 3">
            <a:extLst>
              <a:ext uri="{FF2B5EF4-FFF2-40B4-BE49-F238E27FC236}">
                <a16:creationId xmlns:a16="http://schemas.microsoft.com/office/drawing/2014/main" id="{48918648-54C4-4FFA-8D32-B2DE1D610090}"/>
              </a:ext>
            </a:extLst>
          </p:cNvPr>
          <p:cNvSpPr/>
          <p:nvPr/>
        </p:nvSpPr>
        <p:spPr>
          <a:xfrm>
            <a:off x="457200" y="863590"/>
            <a:ext cx="8534400" cy="369332"/>
          </a:xfrm>
          <a:prstGeom prst="rect">
            <a:avLst/>
          </a:prstGeom>
        </p:spPr>
        <p:txBody>
          <a:bodyPr wrap="square">
            <a:spAutoFit/>
          </a:bodyPr>
          <a:lstStyle/>
          <a:p>
            <a:pPr algn="just"/>
            <a:r>
              <a:rPr lang="en-SG" dirty="0"/>
              <a:t>Properties and Methods </a:t>
            </a:r>
            <a:endParaRPr lang="en-SG" b="0" i="0" u="none" strike="noStrike"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4667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Date</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4" name="Rectangle 3">
            <a:extLst>
              <a:ext uri="{FF2B5EF4-FFF2-40B4-BE49-F238E27FC236}">
                <a16:creationId xmlns:a16="http://schemas.microsoft.com/office/drawing/2014/main" id="{48918648-54C4-4FFA-8D32-B2DE1D610090}"/>
              </a:ext>
            </a:extLst>
          </p:cNvPr>
          <p:cNvSpPr/>
          <p:nvPr/>
        </p:nvSpPr>
        <p:spPr>
          <a:xfrm>
            <a:off x="457200" y="863590"/>
            <a:ext cx="8534400" cy="369332"/>
          </a:xfrm>
          <a:prstGeom prst="rect">
            <a:avLst/>
          </a:prstGeom>
        </p:spPr>
        <p:txBody>
          <a:bodyPr wrap="square">
            <a:spAutoFit/>
          </a:bodyPr>
          <a:lstStyle/>
          <a:p>
            <a:pPr algn="just"/>
            <a:endParaRPr lang="en-SG" b="0" i="0" u="none" strike="noStrike" dirty="0">
              <a:solidFill>
                <a:srgbClr val="000000"/>
              </a:solidFill>
              <a:effectLst/>
              <a:latin typeface="Verdana" panose="020B0604030504040204" pitchFamily="34" charset="0"/>
            </a:endParaRPr>
          </a:p>
        </p:txBody>
      </p:sp>
      <p:sp>
        <p:nvSpPr>
          <p:cNvPr id="3" name="Rectangle 2">
            <a:extLst>
              <a:ext uri="{FF2B5EF4-FFF2-40B4-BE49-F238E27FC236}">
                <a16:creationId xmlns:a16="http://schemas.microsoft.com/office/drawing/2014/main" id="{E7346442-FFF8-4496-B9C5-E3D3A5A01EA7}"/>
              </a:ext>
            </a:extLst>
          </p:cNvPr>
          <p:cNvSpPr/>
          <p:nvPr/>
        </p:nvSpPr>
        <p:spPr>
          <a:xfrm>
            <a:off x="2286000" y="1279089"/>
            <a:ext cx="4572000" cy="2585323"/>
          </a:xfrm>
          <a:prstGeom prst="rect">
            <a:avLst/>
          </a:prstGeom>
        </p:spPr>
        <p:txBody>
          <a:bodyPr>
            <a:spAutoFit/>
          </a:bodyPr>
          <a:lstStyle/>
          <a:p>
            <a:pPr algn="just"/>
            <a:r>
              <a:rPr lang="en-SG" dirty="0">
                <a:solidFill>
                  <a:srgbClr val="000000"/>
                </a:solidFill>
                <a:latin typeface="Verdana" panose="020B0604030504040204" pitchFamily="34" charset="0"/>
              </a:rPr>
              <a:t>The </a:t>
            </a:r>
            <a:r>
              <a:rPr lang="en-SG" b="1" dirty="0">
                <a:solidFill>
                  <a:srgbClr val="000000"/>
                </a:solidFill>
                <a:latin typeface="Verdana" panose="020B0604030504040204" pitchFamily="34" charset="0"/>
              </a:rPr>
              <a:t>Date</a:t>
            </a:r>
            <a:r>
              <a:rPr lang="en-SG" dirty="0">
                <a:solidFill>
                  <a:srgbClr val="000000"/>
                </a:solidFill>
                <a:latin typeface="Verdana" panose="020B0604030504040204" pitchFamily="34" charset="0"/>
              </a:rPr>
              <a:t> data type contains date values, time values, or date and time values. The default value of Date is 0:00:00 (midnight) on January 1, 0001. The equivalent .NET data type is </a:t>
            </a:r>
            <a:r>
              <a:rPr lang="en-SG" b="1" dirty="0" err="1">
                <a:solidFill>
                  <a:srgbClr val="000000"/>
                </a:solidFill>
                <a:latin typeface="Verdana" panose="020B0604030504040204" pitchFamily="34" charset="0"/>
              </a:rPr>
              <a:t>System.DateTime</a:t>
            </a:r>
            <a:r>
              <a:rPr lang="en-SG" dirty="0">
                <a:solidFill>
                  <a:srgbClr val="000000"/>
                </a:solidFill>
                <a:latin typeface="Verdana" panose="020B0604030504040204" pitchFamily="34" charset="0"/>
              </a:rPr>
              <a:t>.</a:t>
            </a:r>
          </a:p>
          <a:p>
            <a:pPr algn="just"/>
            <a:r>
              <a:rPr lang="en-SG" dirty="0">
                <a:solidFill>
                  <a:srgbClr val="000000"/>
                </a:solidFill>
                <a:latin typeface="Verdana" panose="020B0604030504040204" pitchFamily="34" charset="0"/>
              </a:rPr>
              <a:t>The </a:t>
            </a:r>
            <a:r>
              <a:rPr lang="en-SG" b="1" dirty="0" err="1">
                <a:solidFill>
                  <a:srgbClr val="000000"/>
                </a:solidFill>
                <a:latin typeface="Verdana" panose="020B0604030504040204" pitchFamily="34" charset="0"/>
              </a:rPr>
              <a:t>DateTime</a:t>
            </a:r>
            <a:r>
              <a:rPr lang="en-SG" dirty="0">
                <a:solidFill>
                  <a:srgbClr val="000000"/>
                </a:solidFill>
                <a:latin typeface="Verdana" panose="020B0604030504040204" pitchFamily="34" charset="0"/>
              </a:rPr>
              <a:t> structure represents an instant in time, typically expressed as a date and time of day</a:t>
            </a:r>
            <a:endParaRPr lang="en-SG" b="0" i="0" u="none" strike="noStrike"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3558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4" name="Rectangle 3">
            <a:extLst>
              <a:ext uri="{FF2B5EF4-FFF2-40B4-BE49-F238E27FC236}">
                <a16:creationId xmlns:a16="http://schemas.microsoft.com/office/drawing/2014/main" id="{48918648-54C4-4FFA-8D32-B2DE1D610090}"/>
              </a:ext>
            </a:extLst>
          </p:cNvPr>
          <p:cNvSpPr/>
          <p:nvPr/>
        </p:nvSpPr>
        <p:spPr>
          <a:xfrm>
            <a:off x="457200" y="863590"/>
            <a:ext cx="8534400" cy="369332"/>
          </a:xfrm>
          <a:prstGeom prst="rect">
            <a:avLst/>
          </a:prstGeom>
        </p:spPr>
        <p:txBody>
          <a:bodyPr wrap="square">
            <a:spAutoFit/>
          </a:bodyPr>
          <a:lstStyle/>
          <a:p>
            <a:pPr algn="just"/>
            <a:endParaRPr lang="en-SG" b="0" i="0" u="none" strike="noStrike" dirty="0">
              <a:solidFill>
                <a:srgbClr val="000000"/>
              </a:solidFill>
              <a:effectLst/>
              <a:latin typeface="Verdana" panose="020B0604030504040204" pitchFamily="34" charset="0"/>
            </a:endParaRPr>
          </a:p>
        </p:txBody>
      </p:sp>
      <p:sp>
        <p:nvSpPr>
          <p:cNvPr id="5" name="Rectangle 1">
            <a:extLst>
              <a:ext uri="{FF2B5EF4-FFF2-40B4-BE49-F238E27FC236}">
                <a16:creationId xmlns:a16="http://schemas.microsoft.com/office/drawing/2014/main" id="{D87AFFF2-A64A-4894-99C1-BF9616FE1B72}"/>
              </a:ext>
            </a:extLst>
          </p:cNvPr>
          <p:cNvSpPr>
            <a:spLocks noChangeArrowheads="1"/>
          </p:cNvSpPr>
          <p:nvPr/>
        </p:nvSpPr>
        <p:spPr bwMode="auto">
          <a:xfrm>
            <a:off x="609600" y="1048256"/>
            <a:ext cx="6400800" cy="121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An array stores a fixed-size sequential collection of elements of the same type. An array is used to store a collection of data, but it is often more useful to think of an array as a collection of variables of the same type.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All arrays consist of contiguous memory locations. The lowest address corresponds to the first element and the highest address to the last element.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pic>
        <p:nvPicPr>
          <p:cNvPr id="3074" name="Picture 2" descr="Arrays in VB.Net">
            <a:extLst>
              <a:ext uri="{FF2B5EF4-FFF2-40B4-BE49-F238E27FC236}">
                <a16:creationId xmlns:a16="http://schemas.microsoft.com/office/drawing/2014/main" id="{63873A9F-5218-41CC-BF5A-566640C34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724150"/>
            <a:ext cx="400050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31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4" name="Rectangle 3">
            <a:extLst>
              <a:ext uri="{FF2B5EF4-FFF2-40B4-BE49-F238E27FC236}">
                <a16:creationId xmlns:a16="http://schemas.microsoft.com/office/drawing/2014/main" id="{48918648-54C4-4FFA-8D32-B2DE1D610090}"/>
              </a:ext>
            </a:extLst>
          </p:cNvPr>
          <p:cNvSpPr/>
          <p:nvPr/>
        </p:nvSpPr>
        <p:spPr>
          <a:xfrm>
            <a:off x="457200" y="863590"/>
            <a:ext cx="8534400" cy="369332"/>
          </a:xfrm>
          <a:prstGeom prst="rect">
            <a:avLst/>
          </a:prstGeom>
        </p:spPr>
        <p:txBody>
          <a:bodyPr wrap="square">
            <a:spAutoFit/>
          </a:bodyPr>
          <a:lstStyle/>
          <a:p>
            <a:pPr algn="just"/>
            <a:endParaRPr lang="en-SG" b="0" i="0" u="none" strike="noStrike" dirty="0">
              <a:solidFill>
                <a:srgbClr val="000000"/>
              </a:solidFill>
              <a:effectLst/>
              <a:latin typeface="Verdana" panose="020B0604030504040204" pitchFamily="34" charset="0"/>
            </a:endParaRPr>
          </a:p>
        </p:txBody>
      </p:sp>
      <p:sp>
        <p:nvSpPr>
          <p:cNvPr id="3" name="Rectangle 2">
            <a:extLst>
              <a:ext uri="{FF2B5EF4-FFF2-40B4-BE49-F238E27FC236}">
                <a16:creationId xmlns:a16="http://schemas.microsoft.com/office/drawing/2014/main" id="{5F76B9DC-2134-4B12-9921-535420F93C66}"/>
              </a:ext>
            </a:extLst>
          </p:cNvPr>
          <p:cNvSpPr/>
          <p:nvPr/>
        </p:nvSpPr>
        <p:spPr>
          <a:xfrm>
            <a:off x="762000" y="1232789"/>
            <a:ext cx="7543800" cy="923330"/>
          </a:xfrm>
          <a:prstGeom prst="rect">
            <a:avLst/>
          </a:prstGeom>
        </p:spPr>
        <p:txBody>
          <a:bodyPr wrap="square">
            <a:spAutoFit/>
          </a:bodyPr>
          <a:lstStyle/>
          <a:p>
            <a:r>
              <a:rPr lang="en-SG" dirty="0">
                <a:solidFill>
                  <a:srgbClr val="000000"/>
                </a:solidFill>
                <a:latin typeface="Verdana" panose="020B0604030504040204" pitchFamily="34" charset="0"/>
              </a:rPr>
              <a:t>A procedure is a group of statements that together perform a task when called. After the procedure is executed, the control returns to the statement calling the procedure. </a:t>
            </a:r>
            <a:endParaRPr lang="en-SG" dirty="0"/>
          </a:p>
        </p:txBody>
      </p:sp>
    </p:spTree>
    <p:extLst>
      <p:ext uri="{BB962C8B-B14F-4D97-AF65-F5344CB8AC3E}">
        <p14:creationId xmlns:p14="http://schemas.microsoft.com/office/powerpoint/2010/main" val="19867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3" name="Rectangle 2">
            <a:extLst>
              <a:ext uri="{FF2B5EF4-FFF2-40B4-BE49-F238E27FC236}">
                <a16:creationId xmlns:a16="http://schemas.microsoft.com/office/drawing/2014/main" id="{906E81AD-0A9C-4FB1-92C8-4A051B355EF5}"/>
              </a:ext>
            </a:extLst>
          </p:cNvPr>
          <p:cNvSpPr/>
          <p:nvPr/>
        </p:nvSpPr>
        <p:spPr>
          <a:xfrm>
            <a:off x="1371599" y="1002089"/>
            <a:ext cx="6629401" cy="3139321"/>
          </a:xfrm>
          <a:prstGeom prst="rect">
            <a:avLst/>
          </a:prstGeom>
        </p:spPr>
        <p:txBody>
          <a:bodyPr wrap="square">
            <a:spAutoFit/>
          </a:bodyPr>
          <a:lstStyle/>
          <a:p>
            <a:pPr algn="just">
              <a:buFont typeface="Arial" panose="020B0604020202020204" pitchFamily="34" charset="0"/>
              <a:buChar char="•"/>
            </a:pPr>
            <a:r>
              <a:rPr lang="en-SG" b="1" dirty="0">
                <a:solidFill>
                  <a:srgbClr val="000000"/>
                </a:solidFill>
                <a:latin typeface="Verdana" panose="020B0604030504040204" pitchFamily="34" charset="0"/>
              </a:rPr>
              <a:t>Object</a:t>
            </a:r>
            <a:r>
              <a:rPr lang="en-SG" dirty="0">
                <a:solidFill>
                  <a:srgbClr val="000000"/>
                </a:solidFill>
                <a:latin typeface="Verdana" panose="020B0604030504040204" pitchFamily="34" charset="0"/>
              </a:rPr>
              <a:t> - Objects have states and </a:t>
            </a:r>
            <a:r>
              <a:rPr lang="en-SG" dirty="0" err="1">
                <a:solidFill>
                  <a:srgbClr val="000000"/>
                </a:solidFill>
                <a:latin typeface="Verdana" panose="020B0604030504040204" pitchFamily="34" charset="0"/>
              </a:rPr>
              <a:t>behaviors</a:t>
            </a:r>
            <a:r>
              <a:rPr lang="en-SG" dirty="0">
                <a:solidFill>
                  <a:srgbClr val="000000"/>
                </a:solidFill>
                <a:latin typeface="Verdana" panose="020B0604030504040204" pitchFamily="34" charset="0"/>
              </a:rPr>
              <a:t>. Example: A dog has states - </a:t>
            </a:r>
            <a:r>
              <a:rPr lang="en-SG" dirty="0" err="1">
                <a:solidFill>
                  <a:srgbClr val="000000"/>
                </a:solidFill>
                <a:latin typeface="Verdana" panose="020B0604030504040204" pitchFamily="34" charset="0"/>
              </a:rPr>
              <a:t>color</a:t>
            </a:r>
            <a:r>
              <a:rPr lang="en-SG" dirty="0">
                <a:solidFill>
                  <a:srgbClr val="000000"/>
                </a:solidFill>
                <a:latin typeface="Verdana" panose="020B0604030504040204" pitchFamily="34" charset="0"/>
              </a:rPr>
              <a:t>, name, breed as well as </a:t>
            </a:r>
            <a:r>
              <a:rPr lang="en-SG" dirty="0" err="1">
                <a:solidFill>
                  <a:srgbClr val="000000"/>
                </a:solidFill>
                <a:latin typeface="Verdana" panose="020B0604030504040204" pitchFamily="34" charset="0"/>
              </a:rPr>
              <a:t>behaviors</a:t>
            </a:r>
            <a:r>
              <a:rPr lang="en-SG" dirty="0">
                <a:solidFill>
                  <a:srgbClr val="000000"/>
                </a:solidFill>
                <a:latin typeface="Verdana" panose="020B0604030504040204" pitchFamily="34" charset="0"/>
              </a:rPr>
              <a:t> - wagging, barking, eating, etc. An object is an instance of a class.</a:t>
            </a:r>
          </a:p>
          <a:p>
            <a:pPr algn="just">
              <a:buFont typeface="Arial" panose="020B0604020202020204" pitchFamily="34" charset="0"/>
              <a:buChar char="•"/>
            </a:pPr>
            <a:r>
              <a:rPr lang="en-SG" b="1" dirty="0">
                <a:solidFill>
                  <a:srgbClr val="000000"/>
                </a:solidFill>
                <a:latin typeface="Verdana" panose="020B0604030504040204" pitchFamily="34" charset="0"/>
              </a:rPr>
              <a:t>Class</a:t>
            </a:r>
            <a:r>
              <a:rPr lang="en-SG" dirty="0">
                <a:solidFill>
                  <a:srgbClr val="000000"/>
                </a:solidFill>
                <a:latin typeface="Verdana" panose="020B0604030504040204" pitchFamily="34" charset="0"/>
              </a:rPr>
              <a:t> - A class can be defined as a template/blueprint that describes the </a:t>
            </a:r>
            <a:r>
              <a:rPr lang="en-SG" dirty="0" err="1">
                <a:solidFill>
                  <a:srgbClr val="000000"/>
                </a:solidFill>
                <a:latin typeface="Verdana" panose="020B0604030504040204" pitchFamily="34" charset="0"/>
              </a:rPr>
              <a:t>behaviors</a:t>
            </a:r>
            <a:r>
              <a:rPr lang="en-SG" dirty="0">
                <a:solidFill>
                  <a:srgbClr val="000000"/>
                </a:solidFill>
                <a:latin typeface="Verdana" panose="020B0604030504040204" pitchFamily="34" charset="0"/>
              </a:rPr>
              <a:t>/states that objects of its type support.</a:t>
            </a:r>
          </a:p>
          <a:p>
            <a:pPr algn="just">
              <a:buFont typeface="Arial" panose="020B0604020202020204" pitchFamily="34" charset="0"/>
              <a:buChar char="•"/>
            </a:pPr>
            <a:r>
              <a:rPr lang="en-SG" b="1" dirty="0">
                <a:solidFill>
                  <a:srgbClr val="000000"/>
                </a:solidFill>
                <a:latin typeface="Verdana" panose="020B0604030504040204" pitchFamily="34" charset="0"/>
              </a:rPr>
              <a:t>Methods</a:t>
            </a:r>
            <a:r>
              <a:rPr lang="en-SG" dirty="0">
                <a:solidFill>
                  <a:srgbClr val="000000"/>
                </a:solidFill>
                <a:latin typeface="Verdana" panose="020B0604030504040204" pitchFamily="34" charset="0"/>
              </a:rPr>
              <a:t> - A method is basically a </a:t>
            </a:r>
            <a:r>
              <a:rPr lang="en-SG" dirty="0" err="1">
                <a:solidFill>
                  <a:srgbClr val="000000"/>
                </a:solidFill>
                <a:latin typeface="Verdana" panose="020B0604030504040204" pitchFamily="34" charset="0"/>
              </a:rPr>
              <a:t>behavior</a:t>
            </a:r>
            <a:r>
              <a:rPr lang="en-SG" dirty="0">
                <a:solidFill>
                  <a:srgbClr val="000000"/>
                </a:solidFill>
                <a:latin typeface="Verdana" panose="020B0604030504040204" pitchFamily="34" charset="0"/>
              </a:rPr>
              <a:t>. A class can contain many methods. It is in methods where the logics are written, data is manipulated and all the actions are executed.</a:t>
            </a:r>
            <a:endParaRPr lang="en-SG" b="0" i="0" u="none" strike="noStrike"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405008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graphicFrame>
        <p:nvGraphicFramePr>
          <p:cNvPr id="3" name="Table 2">
            <a:extLst>
              <a:ext uri="{FF2B5EF4-FFF2-40B4-BE49-F238E27FC236}">
                <a16:creationId xmlns:a16="http://schemas.microsoft.com/office/drawing/2014/main" id="{A0E28F97-83E9-4F4A-A052-2A9F58864695}"/>
              </a:ext>
            </a:extLst>
          </p:cNvPr>
          <p:cNvGraphicFramePr>
            <a:graphicFrameLocks noGrp="1"/>
          </p:cNvGraphicFramePr>
          <p:nvPr>
            <p:extLst>
              <p:ext uri="{D42A27DB-BD31-4B8C-83A1-F6EECF244321}">
                <p14:modId xmlns:p14="http://schemas.microsoft.com/office/powerpoint/2010/main" val="1588078704"/>
              </p:ext>
            </p:extLst>
          </p:nvPr>
        </p:nvGraphicFramePr>
        <p:xfrm>
          <a:off x="457200" y="666750"/>
          <a:ext cx="8229601" cy="3849615"/>
        </p:xfrm>
        <a:graphic>
          <a:graphicData uri="http://schemas.openxmlformats.org/drawingml/2006/table">
            <a:tbl>
              <a:tblPr>
                <a:tableStyleId>{5C22544A-7EE6-4342-B048-85BDC9FD1C3A}</a:tableStyleId>
              </a:tblPr>
              <a:tblGrid>
                <a:gridCol w="3308487">
                  <a:extLst>
                    <a:ext uri="{9D8B030D-6E8A-4147-A177-3AD203B41FA5}">
                      <a16:colId xmlns:a16="http://schemas.microsoft.com/office/drawing/2014/main" val="3104490645"/>
                    </a:ext>
                  </a:extLst>
                </a:gridCol>
                <a:gridCol w="1612627">
                  <a:extLst>
                    <a:ext uri="{9D8B030D-6E8A-4147-A177-3AD203B41FA5}">
                      <a16:colId xmlns:a16="http://schemas.microsoft.com/office/drawing/2014/main" val="2784016248"/>
                    </a:ext>
                  </a:extLst>
                </a:gridCol>
                <a:gridCol w="3308487">
                  <a:extLst>
                    <a:ext uri="{9D8B030D-6E8A-4147-A177-3AD203B41FA5}">
                      <a16:colId xmlns:a16="http://schemas.microsoft.com/office/drawing/2014/main" val="1690953953"/>
                    </a:ext>
                  </a:extLst>
                </a:gridCol>
              </a:tblGrid>
              <a:tr h="267979">
                <a:tc>
                  <a:txBody>
                    <a:bodyPr/>
                    <a:lstStyle/>
                    <a:p>
                      <a:pPr algn="l" fontAlgn="t"/>
                      <a:r>
                        <a:rPr lang="en-SG" sz="500" u="none" strike="noStrike">
                          <a:effectLst/>
                        </a:rPr>
                        <a:t>Data Type</a:t>
                      </a:r>
                      <a:endParaRPr lang="en-SG" sz="500" b="1"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Storage Allocation</a:t>
                      </a:r>
                      <a:endParaRPr lang="en-SG" sz="500" b="1"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Value Range</a:t>
                      </a:r>
                      <a:endParaRPr lang="en-SG" sz="500" b="1"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1749746979"/>
                  </a:ext>
                </a:extLst>
              </a:tr>
              <a:tr h="180370">
                <a:tc>
                  <a:txBody>
                    <a:bodyPr/>
                    <a:lstStyle/>
                    <a:p>
                      <a:pPr algn="l" fontAlgn="t"/>
                      <a:r>
                        <a:rPr lang="en-SG" sz="500" u="none" strike="noStrike">
                          <a:effectLst/>
                        </a:rPr>
                        <a:t>Boolean</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Depends on implementing platform</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True or False</a:t>
                      </a:r>
                      <a:endParaRPr lang="en-SG" sz="500" b="1"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3323662522"/>
                  </a:ext>
                </a:extLst>
              </a:tr>
              <a:tr h="128836">
                <a:tc>
                  <a:txBody>
                    <a:bodyPr/>
                    <a:lstStyle/>
                    <a:p>
                      <a:pPr algn="l" fontAlgn="t"/>
                      <a:r>
                        <a:rPr lang="en-SG" sz="500" u="none" strike="noStrike">
                          <a:effectLst/>
                        </a:rPr>
                        <a:t>Byte</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1 byte</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0 through 255 (unsigned)</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3357708706"/>
                  </a:ext>
                </a:extLst>
              </a:tr>
              <a:tr h="128836">
                <a:tc>
                  <a:txBody>
                    <a:bodyPr/>
                    <a:lstStyle/>
                    <a:p>
                      <a:pPr algn="l" fontAlgn="t"/>
                      <a:r>
                        <a:rPr lang="en-SG" sz="500" u="none" strike="noStrike">
                          <a:effectLst/>
                        </a:rPr>
                        <a:t>Char</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2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0 through 65535 (unsigned)</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2768544784"/>
                  </a:ext>
                </a:extLst>
              </a:tr>
              <a:tr h="180370">
                <a:tc>
                  <a:txBody>
                    <a:bodyPr/>
                    <a:lstStyle/>
                    <a:p>
                      <a:pPr algn="l" fontAlgn="t"/>
                      <a:r>
                        <a:rPr lang="en-SG" sz="500" u="none" strike="noStrike">
                          <a:effectLst/>
                        </a:rPr>
                        <a:t>Date</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8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0:00:00 (midnight) on January 1, 0001 through 11:59:59 PM on December 31, 9999</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2196593070"/>
                  </a:ext>
                </a:extLst>
              </a:tr>
              <a:tr h="417428">
                <a:tc>
                  <a:txBody>
                    <a:bodyPr/>
                    <a:lstStyle/>
                    <a:p>
                      <a:pPr algn="l" fontAlgn="t"/>
                      <a:r>
                        <a:rPr lang="en-SG" sz="500" u="none" strike="noStrike">
                          <a:effectLst/>
                        </a:rPr>
                        <a:t>Decimal</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16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0 through +/-79,228,162,514,264,337,593,543,950,335 (+/-7.9...E+28) with no decimal point; 0 through +/-7.9228162514264337593543950335 with 28 places to the right of the decimal</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2496725477"/>
                  </a:ext>
                </a:extLst>
              </a:tr>
              <a:tr h="175217">
                <a:tc rowSpan="2">
                  <a:txBody>
                    <a:bodyPr/>
                    <a:lstStyle/>
                    <a:p>
                      <a:pPr algn="l" fontAlgn="t"/>
                      <a:r>
                        <a:rPr lang="en-SG" sz="500" u="none" strike="noStrike">
                          <a:effectLst/>
                        </a:rPr>
                        <a:t>Double</a:t>
                      </a:r>
                      <a:endParaRPr lang="en-SG" sz="500" b="0" i="0" u="none" strike="noStrike">
                        <a:solidFill>
                          <a:srgbClr val="313131"/>
                        </a:solidFill>
                        <a:effectLst/>
                        <a:latin typeface="Verdana" panose="020B0604030504040204" pitchFamily="34" charset="0"/>
                      </a:endParaRPr>
                    </a:p>
                  </a:txBody>
                  <a:tcPr marL="4544" marR="4544" marT="4544" marB="0"/>
                </a:tc>
                <a:tc rowSpan="2">
                  <a:txBody>
                    <a:bodyPr/>
                    <a:lstStyle/>
                    <a:p>
                      <a:pPr algn="l" fontAlgn="t"/>
                      <a:r>
                        <a:rPr lang="en-SG" sz="500" u="none" strike="noStrike">
                          <a:effectLst/>
                        </a:rPr>
                        <a:t>8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just" fontAlgn="ctr"/>
                      <a:r>
                        <a:rPr lang="en-SG" sz="500" u="none" strike="noStrike">
                          <a:effectLst/>
                        </a:rPr>
                        <a:t>-1.79769313486231570E+308 through -4.94065645841246544E-324, for negative values</a:t>
                      </a:r>
                      <a:endParaRPr lang="en-SG" sz="500" b="0" i="0" u="none" strike="noStrike">
                        <a:solidFill>
                          <a:srgbClr val="000000"/>
                        </a:solidFill>
                        <a:effectLst/>
                        <a:latin typeface="Verdana" panose="020B0604030504040204" pitchFamily="34" charset="0"/>
                      </a:endParaRPr>
                    </a:p>
                  </a:txBody>
                  <a:tcPr marL="4544" marR="4544" marT="4544" marB="0" anchor="ctr"/>
                </a:tc>
                <a:extLst>
                  <a:ext uri="{0D108BD9-81ED-4DB2-BD59-A6C34878D82A}">
                    <a16:rowId xmlns:a16="http://schemas.microsoft.com/office/drawing/2014/main" val="2993955694"/>
                  </a:ext>
                </a:extLst>
              </a:tr>
              <a:tr h="128836">
                <a:tc vMerge="1">
                  <a:txBody>
                    <a:bodyPr/>
                    <a:lstStyle/>
                    <a:p>
                      <a:endParaRPr lang="en-SG"/>
                    </a:p>
                  </a:txBody>
                  <a:tcPr/>
                </a:tc>
                <a:tc vMerge="1">
                  <a:txBody>
                    <a:bodyPr/>
                    <a:lstStyle/>
                    <a:p>
                      <a:endParaRPr lang="en-SG"/>
                    </a:p>
                  </a:txBody>
                  <a:tcPr/>
                </a:tc>
                <a:tc>
                  <a:txBody>
                    <a:bodyPr/>
                    <a:lstStyle/>
                    <a:p>
                      <a:pPr algn="just" fontAlgn="ctr"/>
                      <a:r>
                        <a:rPr lang="en-SG" sz="500" u="none" strike="noStrike">
                          <a:effectLst/>
                        </a:rPr>
                        <a:t> </a:t>
                      </a:r>
                      <a:endParaRPr lang="en-SG" sz="500" b="0" i="0" u="none" strike="noStrike">
                        <a:solidFill>
                          <a:srgbClr val="000000"/>
                        </a:solidFill>
                        <a:effectLst/>
                        <a:latin typeface="Verdana" panose="020B0604030504040204" pitchFamily="34" charset="0"/>
                      </a:endParaRPr>
                    </a:p>
                  </a:txBody>
                  <a:tcPr marL="4544" marR="4544" marT="4544" marB="0" anchor="ctr"/>
                </a:tc>
                <a:extLst>
                  <a:ext uri="{0D108BD9-81ED-4DB2-BD59-A6C34878D82A}">
                    <a16:rowId xmlns:a16="http://schemas.microsoft.com/office/drawing/2014/main" val="2643721230"/>
                  </a:ext>
                </a:extLst>
              </a:tr>
              <a:tr h="283439">
                <a:tc>
                  <a:txBody>
                    <a:bodyPr/>
                    <a:lstStyle/>
                    <a:p>
                      <a:pPr algn="l" fontAlgn="t"/>
                      <a:r>
                        <a:rPr lang="en-SG" sz="500" u="none" strike="noStrike">
                          <a:effectLst/>
                        </a:rPr>
                        <a:t>Integer</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4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-2,147,483,648 through 2,147,483,647 (signed)</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2299624315"/>
                  </a:ext>
                </a:extLst>
              </a:tr>
              <a:tr h="170063">
                <a:tc>
                  <a:txBody>
                    <a:bodyPr/>
                    <a:lstStyle/>
                    <a:p>
                      <a:pPr algn="l" fontAlgn="t"/>
                      <a:r>
                        <a:rPr lang="en-SG" sz="500" u="none" strike="noStrike">
                          <a:effectLst/>
                        </a:rPr>
                        <a:t>Long</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8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-9,223,372,036,854,775,808 through 9,223,372,036,854,775,807(signed)</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819953335"/>
                  </a:ext>
                </a:extLst>
              </a:tr>
              <a:tr h="170063">
                <a:tc rowSpan="2">
                  <a:txBody>
                    <a:bodyPr/>
                    <a:lstStyle/>
                    <a:p>
                      <a:pPr algn="l" fontAlgn="t"/>
                      <a:r>
                        <a:rPr lang="en-SG" sz="500" u="none" strike="noStrike">
                          <a:effectLst/>
                        </a:rPr>
                        <a:t>Object</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just" fontAlgn="ctr"/>
                      <a:r>
                        <a:rPr lang="en-SG" sz="500" u="none" strike="noStrike">
                          <a:effectLst/>
                        </a:rPr>
                        <a:t>4 bytes on 32-bit platform</a:t>
                      </a:r>
                      <a:endParaRPr lang="en-SG" sz="500" b="0" i="0" u="none" strike="noStrike">
                        <a:solidFill>
                          <a:srgbClr val="000000"/>
                        </a:solidFill>
                        <a:effectLst/>
                        <a:latin typeface="Verdana" panose="020B0604030504040204" pitchFamily="34" charset="0"/>
                      </a:endParaRPr>
                    </a:p>
                  </a:txBody>
                  <a:tcPr marL="4544" marR="4544" marT="4544" marB="0" anchor="ctr"/>
                </a:tc>
                <a:tc rowSpan="2">
                  <a:txBody>
                    <a:bodyPr/>
                    <a:lstStyle/>
                    <a:p>
                      <a:pPr algn="l" fontAlgn="t"/>
                      <a:r>
                        <a:rPr lang="en-SG" sz="500" u="none" strike="noStrike">
                          <a:effectLst/>
                        </a:rPr>
                        <a:t>Any type can be stored in a variable of type Object</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871447876"/>
                  </a:ext>
                </a:extLst>
              </a:tr>
              <a:tr h="170063">
                <a:tc vMerge="1">
                  <a:txBody>
                    <a:bodyPr/>
                    <a:lstStyle/>
                    <a:p>
                      <a:endParaRPr lang="en-SG"/>
                    </a:p>
                  </a:txBody>
                  <a:tcPr/>
                </a:tc>
                <a:tc>
                  <a:txBody>
                    <a:bodyPr/>
                    <a:lstStyle/>
                    <a:p>
                      <a:pPr algn="just" fontAlgn="ctr"/>
                      <a:r>
                        <a:rPr lang="en-SG" sz="500" u="none" strike="noStrike">
                          <a:effectLst/>
                        </a:rPr>
                        <a:t>8 bytes on 64-bit platform</a:t>
                      </a:r>
                      <a:endParaRPr lang="en-SG" sz="500" b="0" i="0" u="none" strike="noStrike">
                        <a:solidFill>
                          <a:srgbClr val="000000"/>
                        </a:solidFill>
                        <a:effectLst/>
                        <a:latin typeface="Verdana" panose="020B0604030504040204" pitchFamily="34" charset="0"/>
                      </a:endParaRPr>
                    </a:p>
                  </a:txBody>
                  <a:tcPr marL="4544" marR="4544" marT="4544" marB="0" anchor="ctr"/>
                </a:tc>
                <a:tc vMerge="1">
                  <a:txBody>
                    <a:bodyPr/>
                    <a:lstStyle/>
                    <a:p>
                      <a:endParaRPr lang="en-SG"/>
                    </a:p>
                  </a:txBody>
                  <a:tcPr/>
                </a:tc>
                <a:extLst>
                  <a:ext uri="{0D108BD9-81ED-4DB2-BD59-A6C34878D82A}">
                    <a16:rowId xmlns:a16="http://schemas.microsoft.com/office/drawing/2014/main" val="3287874925"/>
                  </a:ext>
                </a:extLst>
              </a:tr>
              <a:tr h="128836">
                <a:tc>
                  <a:txBody>
                    <a:bodyPr/>
                    <a:lstStyle/>
                    <a:p>
                      <a:pPr algn="l" fontAlgn="t"/>
                      <a:r>
                        <a:rPr lang="en-SG" sz="500" u="none" strike="noStrike">
                          <a:effectLst/>
                        </a:rPr>
                        <a:t>SByte</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1 byte</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-128 through 127 (signed)</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3888319823"/>
                  </a:ext>
                </a:extLst>
              </a:tr>
              <a:tr h="128836">
                <a:tc>
                  <a:txBody>
                    <a:bodyPr/>
                    <a:lstStyle/>
                    <a:p>
                      <a:pPr algn="l" fontAlgn="t"/>
                      <a:r>
                        <a:rPr lang="en-SG" sz="500" u="none" strike="noStrike">
                          <a:effectLst/>
                        </a:rPr>
                        <a:t>Short</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2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dirty="0">
                          <a:effectLst/>
                        </a:rPr>
                        <a:t>-32,768 through 32,767 (signed)</a:t>
                      </a:r>
                      <a:endParaRPr lang="en-SG" sz="500" b="0" i="0" u="none" strike="noStrike" dirty="0">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4001874120"/>
                  </a:ext>
                </a:extLst>
              </a:tr>
              <a:tr h="170063">
                <a:tc rowSpan="2">
                  <a:txBody>
                    <a:bodyPr/>
                    <a:lstStyle/>
                    <a:p>
                      <a:pPr algn="l" fontAlgn="t"/>
                      <a:r>
                        <a:rPr lang="en-SG" sz="500" u="none" strike="noStrike">
                          <a:effectLst/>
                        </a:rPr>
                        <a:t>Single</a:t>
                      </a:r>
                      <a:endParaRPr lang="en-SG" sz="500" b="0" i="0" u="none" strike="noStrike">
                        <a:solidFill>
                          <a:srgbClr val="313131"/>
                        </a:solidFill>
                        <a:effectLst/>
                        <a:latin typeface="Verdana" panose="020B0604030504040204" pitchFamily="34" charset="0"/>
                      </a:endParaRPr>
                    </a:p>
                  </a:txBody>
                  <a:tcPr marL="4544" marR="4544" marT="4544" marB="0"/>
                </a:tc>
                <a:tc rowSpan="2">
                  <a:txBody>
                    <a:bodyPr/>
                    <a:lstStyle/>
                    <a:p>
                      <a:pPr algn="l" fontAlgn="t"/>
                      <a:r>
                        <a:rPr lang="en-SG" sz="500" u="none" strike="noStrike">
                          <a:effectLst/>
                        </a:rPr>
                        <a:t>4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just" fontAlgn="ctr"/>
                      <a:r>
                        <a:rPr lang="en-SG" sz="500" u="none" strike="noStrike">
                          <a:effectLst/>
                        </a:rPr>
                        <a:t>-3.4028235E+38 through -1.401298E-45 for negative values;</a:t>
                      </a:r>
                      <a:endParaRPr lang="en-SG" sz="500" b="0" i="0" u="none" strike="noStrike">
                        <a:solidFill>
                          <a:srgbClr val="000000"/>
                        </a:solidFill>
                        <a:effectLst/>
                        <a:latin typeface="Verdana" panose="020B0604030504040204" pitchFamily="34" charset="0"/>
                      </a:endParaRPr>
                    </a:p>
                  </a:txBody>
                  <a:tcPr marL="4544" marR="4544" marT="4544" marB="0" anchor="ctr"/>
                </a:tc>
                <a:extLst>
                  <a:ext uri="{0D108BD9-81ED-4DB2-BD59-A6C34878D82A}">
                    <a16:rowId xmlns:a16="http://schemas.microsoft.com/office/drawing/2014/main" val="2119455116"/>
                  </a:ext>
                </a:extLst>
              </a:tr>
              <a:tr h="170063">
                <a:tc vMerge="1">
                  <a:txBody>
                    <a:bodyPr/>
                    <a:lstStyle/>
                    <a:p>
                      <a:endParaRPr lang="en-SG"/>
                    </a:p>
                  </a:txBody>
                  <a:tcPr/>
                </a:tc>
                <a:tc vMerge="1">
                  <a:txBody>
                    <a:bodyPr/>
                    <a:lstStyle/>
                    <a:p>
                      <a:endParaRPr lang="en-SG"/>
                    </a:p>
                  </a:txBody>
                  <a:tcPr/>
                </a:tc>
                <a:tc>
                  <a:txBody>
                    <a:bodyPr/>
                    <a:lstStyle/>
                    <a:p>
                      <a:pPr algn="just" fontAlgn="ctr"/>
                      <a:r>
                        <a:rPr lang="en-SG" sz="500" u="none" strike="noStrike">
                          <a:effectLst/>
                        </a:rPr>
                        <a:t>1.401298E-45 through 3.4028235E+38 for positive values</a:t>
                      </a:r>
                      <a:endParaRPr lang="en-SG" sz="500" b="0" i="0" u="none" strike="noStrike">
                        <a:solidFill>
                          <a:srgbClr val="000000"/>
                        </a:solidFill>
                        <a:effectLst/>
                        <a:latin typeface="Verdana" panose="020B0604030504040204" pitchFamily="34" charset="0"/>
                      </a:endParaRPr>
                    </a:p>
                  </a:txBody>
                  <a:tcPr marL="4544" marR="4544" marT="4544" marB="0" anchor="ctr"/>
                </a:tc>
                <a:extLst>
                  <a:ext uri="{0D108BD9-81ED-4DB2-BD59-A6C34878D82A}">
                    <a16:rowId xmlns:a16="http://schemas.microsoft.com/office/drawing/2014/main" val="1070733014"/>
                  </a:ext>
                </a:extLst>
              </a:tr>
              <a:tr h="170063">
                <a:tc>
                  <a:txBody>
                    <a:bodyPr/>
                    <a:lstStyle/>
                    <a:p>
                      <a:pPr algn="l" fontAlgn="t"/>
                      <a:r>
                        <a:rPr lang="en-SG" sz="500" u="none" strike="noStrike">
                          <a:effectLst/>
                        </a:rPr>
                        <a:t>String</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Depends on implementing platform</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0 to approximately 2 billion Unicode characters</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3785988623"/>
                  </a:ext>
                </a:extLst>
              </a:tr>
              <a:tr h="128836">
                <a:tc>
                  <a:txBody>
                    <a:bodyPr/>
                    <a:lstStyle/>
                    <a:p>
                      <a:pPr algn="l" fontAlgn="t"/>
                      <a:r>
                        <a:rPr lang="en-SG" sz="500" u="none" strike="noStrike">
                          <a:effectLst/>
                        </a:rPr>
                        <a:t>UInteger</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4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0 through 4,294,967,295 (unsigned)</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237662460"/>
                  </a:ext>
                </a:extLst>
              </a:tr>
              <a:tr h="170063">
                <a:tc>
                  <a:txBody>
                    <a:bodyPr/>
                    <a:lstStyle/>
                    <a:p>
                      <a:pPr algn="l" fontAlgn="t"/>
                      <a:r>
                        <a:rPr lang="en-SG" sz="500" u="none" strike="noStrike">
                          <a:effectLst/>
                        </a:rPr>
                        <a:t>ULong</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8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0 through 18,446,744,073,709,551,615 (unsigned)</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3321311923"/>
                  </a:ext>
                </a:extLst>
              </a:tr>
              <a:tr h="252519">
                <a:tc>
                  <a:txBody>
                    <a:bodyPr/>
                    <a:lstStyle/>
                    <a:p>
                      <a:pPr algn="l" fontAlgn="t"/>
                      <a:r>
                        <a:rPr lang="en-SG" sz="500" u="none" strike="noStrike">
                          <a:effectLst/>
                        </a:rPr>
                        <a:t>User-Defined</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Depends on implementing platform</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Each member of the structure has a range determined by its data type and independent of the ranges of the other members</a:t>
                      </a:r>
                      <a:endParaRPr lang="en-SG" sz="500" b="0" i="0" u="none" strike="noStrike">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1048453396"/>
                  </a:ext>
                </a:extLst>
              </a:tr>
              <a:tr h="128836">
                <a:tc>
                  <a:txBody>
                    <a:bodyPr/>
                    <a:lstStyle/>
                    <a:p>
                      <a:pPr algn="l" fontAlgn="t"/>
                      <a:r>
                        <a:rPr lang="en-SG" sz="500" u="none" strike="noStrike">
                          <a:effectLst/>
                        </a:rPr>
                        <a:t>UShort</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a:effectLst/>
                        </a:rPr>
                        <a:t>2 bytes</a:t>
                      </a:r>
                      <a:endParaRPr lang="en-SG" sz="500" b="0" i="0" u="none" strike="noStrike">
                        <a:solidFill>
                          <a:srgbClr val="313131"/>
                        </a:solidFill>
                        <a:effectLst/>
                        <a:latin typeface="Verdana" panose="020B0604030504040204" pitchFamily="34" charset="0"/>
                      </a:endParaRPr>
                    </a:p>
                  </a:txBody>
                  <a:tcPr marL="4544" marR="4544" marT="4544" marB="0"/>
                </a:tc>
                <a:tc>
                  <a:txBody>
                    <a:bodyPr/>
                    <a:lstStyle/>
                    <a:p>
                      <a:pPr algn="l" fontAlgn="t"/>
                      <a:r>
                        <a:rPr lang="en-SG" sz="500" u="none" strike="noStrike" dirty="0">
                          <a:effectLst/>
                        </a:rPr>
                        <a:t>0 through 65,535 (unsigned)</a:t>
                      </a:r>
                      <a:endParaRPr lang="en-SG" sz="500" b="0" i="0" u="none" strike="noStrike" dirty="0">
                        <a:solidFill>
                          <a:srgbClr val="313131"/>
                        </a:solidFill>
                        <a:effectLst/>
                        <a:latin typeface="Verdana" panose="020B0604030504040204" pitchFamily="34" charset="0"/>
                      </a:endParaRPr>
                    </a:p>
                  </a:txBody>
                  <a:tcPr marL="4544" marR="4544" marT="4544" marB="0"/>
                </a:tc>
                <a:extLst>
                  <a:ext uri="{0D108BD9-81ED-4DB2-BD59-A6C34878D82A}">
                    <a16:rowId xmlns:a16="http://schemas.microsoft.com/office/drawing/2014/main" val="3908741185"/>
                  </a:ext>
                </a:extLst>
              </a:tr>
            </a:tbl>
          </a:graphicData>
        </a:graphic>
      </p:graphicFrame>
    </p:spTree>
    <p:extLst>
      <p:ext uri="{BB962C8B-B14F-4D97-AF65-F5344CB8AC3E}">
        <p14:creationId xmlns:p14="http://schemas.microsoft.com/office/powerpoint/2010/main" val="7275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pic>
        <p:nvPicPr>
          <p:cNvPr id="3" name="Picture 2">
            <a:extLst>
              <a:ext uri="{FF2B5EF4-FFF2-40B4-BE49-F238E27FC236}">
                <a16:creationId xmlns:a16="http://schemas.microsoft.com/office/drawing/2014/main" id="{303A5B90-F3CD-4797-B102-A07FAA331FE4}"/>
              </a:ext>
            </a:extLst>
          </p:cNvPr>
          <p:cNvPicPr>
            <a:picLocks noChangeAspect="1"/>
          </p:cNvPicPr>
          <p:nvPr/>
        </p:nvPicPr>
        <p:blipFill>
          <a:blip r:embed="rId2"/>
          <a:stretch>
            <a:fillRect/>
          </a:stretch>
        </p:blipFill>
        <p:spPr>
          <a:xfrm>
            <a:off x="495300" y="757221"/>
            <a:ext cx="8001000" cy="3719529"/>
          </a:xfrm>
          <a:prstGeom prst="rect">
            <a:avLst/>
          </a:prstGeom>
        </p:spPr>
      </p:pic>
    </p:spTree>
    <p:extLst>
      <p:ext uri="{BB962C8B-B14F-4D97-AF65-F5344CB8AC3E}">
        <p14:creationId xmlns:p14="http://schemas.microsoft.com/office/powerpoint/2010/main" val="233106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pic>
        <p:nvPicPr>
          <p:cNvPr id="3" name="Picture 2">
            <a:extLst>
              <a:ext uri="{FF2B5EF4-FFF2-40B4-BE49-F238E27FC236}">
                <a16:creationId xmlns:a16="http://schemas.microsoft.com/office/drawing/2014/main" id="{043B5DBD-9512-4A94-A6EC-E516B8406F1C}"/>
              </a:ext>
            </a:extLst>
          </p:cNvPr>
          <p:cNvPicPr>
            <a:picLocks noChangeAspect="1"/>
          </p:cNvPicPr>
          <p:nvPr/>
        </p:nvPicPr>
        <p:blipFill>
          <a:blip r:embed="rId2"/>
          <a:stretch>
            <a:fillRect/>
          </a:stretch>
        </p:blipFill>
        <p:spPr>
          <a:xfrm>
            <a:off x="609600" y="771127"/>
            <a:ext cx="7391400" cy="3726914"/>
          </a:xfrm>
          <a:prstGeom prst="rect">
            <a:avLst/>
          </a:prstGeom>
        </p:spPr>
      </p:pic>
    </p:spTree>
    <p:extLst>
      <p:ext uri="{BB962C8B-B14F-4D97-AF65-F5344CB8AC3E}">
        <p14:creationId xmlns:p14="http://schemas.microsoft.com/office/powerpoint/2010/main" val="295900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pic>
        <p:nvPicPr>
          <p:cNvPr id="3" name="Picture 2">
            <a:extLst>
              <a:ext uri="{FF2B5EF4-FFF2-40B4-BE49-F238E27FC236}">
                <a16:creationId xmlns:a16="http://schemas.microsoft.com/office/drawing/2014/main" id="{531D3D49-FD0D-4128-89A2-640A9B949C67}"/>
              </a:ext>
            </a:extLst>
          </p:cNvPr>
          <p:cNvPicPr>
            <a:picLocks noChangeAspect="1"/>
          </p:cNvPicPr>
          <p:nvPr/>
        </p:nvPicPr>
        <p:blipFill>
          <a:blip r:embed="rId2"/>
          <a:stretch>
            <a:fillRect/>
          </a:stretch>
        </p:blipFill>
        <p:spPr>
          <a:xfrm>
            <a:off x="1143000" y="1091023"/>
            <a:ext cx="6553200" cy="3385727"/>
          </a:xfrm>
          <a:prstGeom prst="rect">
            <a:avLst/>
          </a:prstGeom>
        </p:spPr>
      </p:pic>
    </p:spTree>
    <p:extLst>
      <p:ext uri="{BB962C8B-B14F-4D97-AF65-F5344CB8AC3E}">
        <p14:creationId xmlns:p14="http://schemas.microsoft.com/office/powerpoint/2010/main" val="1201465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pic>
        <p:nvPicPr>
          <p:cNvPr id="3" name="Picture 2">
            <a:extLst>
              <a:ext uri="{FF2B5EF4-FFF2-40B4-BE49-F238E27FC236}">
                <a16:creationId xmlns:a16="http://schemas.microsoft.com/office/drawing/2014/main" id="{88BA6109-5B17-4C4A-806A-22CFCAF805DE}"/>
              </a:ext>
            </a:extLst>
          </p:cNvPr>
          <p:cNvPicPr>
            <a:picLocks noChangeAspect="1"/>
          </p:cNvPicPr>
          <p:nvPr/>
        </p:nvPicPr>
        <p:blipFill>
          <a:blip r:embed="rId2"/>
          <a:stretch>
            <a:fillRect/>
          </a:stretch>
        </p:blipFill>
        <p:spPr>
          <a:xfrm>
            <a:off x="0" y="554571"/>
            <a:ext cx="9144000" cy="4480798"/>
          </a:xfrm>
          <a:prstGeom prst="rect">
            <a:avLst/>
          </a:prstGeom>
        </p:spPr>
      </p:pic>
    </p:spTree>
    <p:extLst>
      <p:ext uri="{BB962C8B-B14F-4D97-AF65-F5344CB8AC3E}">
        <p14:creationId xmlns:p14="http://schemas.microsoft.com/office/powerpoint/2010/main" val="188336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D440-BBFD-48A2-A788-D7023080DD14}"/>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885D97AE-4913-4629-AC85-CE4ACFA0F92C}"/>
              </a:ext>
            </a:extLst>
          </p:cNvPr>
          <p:cNvSpPr>
            <a:spLocks noGrp="1"/>
          </p:cNvSpPr>
          <p:nvPr>
            <p:ph idx="1"/>
          </p:nvPr>
        </p:nvSpPr>
        <p:spPr/>
        <p:txBody>
          <a:bodyPr/>
          <a:lstStyle/>
          <a:p>
            <a:endParaRPr lang="en-SG"/>
          </a:p>
        </p:txBody>
      </p:sp>
      <p:sp>
        <p:nvSpPr>
          <p:cNvPr id="4" name="Content Placeholder 3">
            <a:extLst>
              <a:ext uri="{FF2B5EF4-FFF2-40B4-BE49-F238E27FC236}">
                <a16:creationId xmlns:a16="http://schemas.microsoft.com/office/drawing/2014/main" id="{A8417E67-76E5-4AEF-B41E-BA040C2E3766}"/>
              </a:ext>
            </a:extLst>
          </p:cNvPr>
          <p:cNvSpPr>
            <a:spLocks noGrp="1"/>
          </p:cNvSpPr>
          <p:nvPr>
            <p:ph idx="10"/>
          </p:nvPr>
        </p:nvSpPr>
        <p:spPr/>
        <p:txBody>
          <a:bodyPr/>
          <a:lstStyle/>
          <a:p>
            <a:endParaRPr lang="en-SG"/>
          </a:p>
        </p:txBody>
      </p:sp>
      <p:sp>
        <p:nvSpPr>
          <p:cNvPr id="5" name="Content Placeholder 4">
            <a:extLst>
              <a:ext uri="{FF2B5EF4-FFF2-40B4-BE49-F238E27FC236}">
                <a16:creationId xmlns:a16="http://schemas.microsoft.com/office/drawing/2014/main" id="{E05933F7-CD66-4367-926E-82F446D69B11}"/>
              </a:ext>
            </a:extLst>
          </p:cNvPr>
          <p:cNvSpPr>
            <a:spLocks noGrp="1"/>
          </p:cNvSpPr>
          <p:nvPr>
            <p:ph idx="11"/>
          </p:nvPr>
        </p:nvSpPr>
        <p:spPr/>
        <p:txBody>
          <a:bodyPr/>
          <a:lstStyle/>
          <a:p>
            <a:endParaRPr lang="en-SG"/>
          </a:p>
        </p:txBody>
      </p:sp>
      <p:sp>
        <p:nvSpPr>
          <p:cNvPr id="6" name="Content Placeholder 5">
            <a:extLst>
              <a:ext uri="{FF2B5EF4-FFF2-40B4-BE49-F238E27FC236}">
                <a16:creationId xmlns:a16="http://schemas.microsoft.com/office/drawing/2014/main" id="{BB671823-F251-463E-94C8-B09B611D9676}"/>
              </a:ext>
            </a:extLst>
          </p:cNvPr>
          <p:cNvSpPr>
            <a:spLocks noGrp="1"/>
          </p:cNvSpPr>
          <p:nvPr>
            <p:ph idx="12"/>
          </p:nvPr>
        </p:nvSpPr>
        <p:spPr/>
        <p:txBody>
          <a:bodyPr/>
          <a:lstStyle/>
          <a:p>
            <a:endParaRPr lang="en-SG"/>
          </a:p>
        </p:txBody>
      </p:sp>
    </p:spTree>
    <p:extLst>
      <p:ext uri="{BB962C8B-B14F-4D97-AF65-F5344CB8AC3E}">
        <p14:creationId xmlns:p14="http://schemas.microsoft.com/office/powerpoint/2010/main" val="129761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pic>
        <p:nvPicPr>
          <p:cNvPr id="4" name="Picture 3">
            <a:extLst>
              <a:ext uri="{FF2B5EF4-FFF2-40B4-BE49-F238E27FC236}">
                <a16:creationId xmlns:a16="http://schemas.microsoft.com/office/drawing/2014/main" id="{7E15E6A0-AB87-47C7-A72D-08B492F5B5D7}"/>
              </a:ext>
            </a:extLst>
          </p:cNvPr>
          <p:cNvPicPr>
            <a:picLocks noChangeAspect="1"/>
          </p:cNvPicPr>
          <p:nvPr/>
        </p:nvPicPr>
        <p:blipFill>
          <a:blip r:embed="rId2"/>
          <a:stretch>
            <a:fillRect/>
          </a:stretch>
        </p:blipFill>
        <p:spPr>
          <a:xfrm>
            <a:off x="1485900" y="1353786"/>
            <a:ext cx="6172200" cy="3122964"/>
          </a:xfrm>
          <a:prstGeom prst="rect">
            <a:avLst/>
          </a:prstGeom>
        </p:spPr>
      </p:pic>
    </p:spTree>
    <p:extLst>
      <p:ext uri="{BB962C8B-B14F-4D97-AF65-F5344CB8AC3E}">
        <p14:creationId xmlns:p14="http://schemas.microsoft.com/office/powerpoint/2010/main" val="4244676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pic>
        <p:nvPicPr>
          <p:cNvPr id="4" name="Picture 3">
            <a:extLst>
              <a:ext uri="{FF2B5EF4-FFF2-40B4-BE49-F238E27FC236}">
                <a16:creationId xmlns:a16="http://schemas.microsoft.com/office/drawing/2014/main" id="{7E15E6A0-AB87-47C7-A72D-08B492F5B5D7}"/>
              </a:ext>
            </a:extLst>
          </p:cNvPr>
          <p:cNvPicPr>
            <a:picLocks noChangeAspect="1"/>
          </p:cNvPicPr>
          <p:nvPr/>
        </p:nvPicPr>
        <p:blipFill>
          <a:blip r:embed="rId2"/>
          <a:stretch>
            <a:fillRect/>
          </a:stretch>
        </p:blipFill>
        <p:spPr>
          <a:xfrm>
            <a:off x="1485900" y="1353786"/>
            <a:ext cx="6172200" cy="3122964"/>
          </a:xfrm>
          <a:prstGeom prst="rect">
            <a:avLst/>
          </a:prstGeom>
        </p:spPr>
      </p:pic>
    </p:spTree>
    <p:extLst>
      <p:ext uri="{BB962C8B-B14F-4D97-AF65-F5344CB8AC3E}">
        <p14:creationId xmlns:p14="http://schemas.microsoft.com/office/powerpoint/2010/main" val="1883949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Rectangle 2">
            <a:extLst>
              <a:ext uri="{FF2B5EF4-FFF2-40B4-BE49-F238E27FC236}">
                <a16:creationId xmlns:a16="http://schemas.microsoft.com/office/drawing/2014/main" id="{47F411DA-FE95-47AD-877A-70D6ACAA896E}"/>
              </a:ext>
            </a:extLst>
          </p:cNvPr>
          <p:cNvSpPr/>
          <p:nvPr/>
        </p:nvSpPr>
        <p:spPr>
          <a:xfrm>
            <a:off x="3276600" y="2419350"/>
            <a:ext cx="5029200" cy="369332"/>
          </a:xfrm>
          <a:prstGeom prst="rect">
            <a:avLst/>
          </a:prstGeom>
        </p:spPr>
        <p:txBody>
          <a:bodyPr wrap="square">
            <a:spAutoFit/>
          </a:bodyPr>
          <a:lstStyle/>
          <a:p>
            <a:r>
              <a:rPr lang="en-US" dirty="0"/>
              <a:t>Thank You</a:t>
            </a:r>
            <a:endParaRPr lang="en-SG" dirty="0"/>
          </a:p>
        </p:txBody>
      </p:sp>
    </p:spTree>
    <p:extLst>
      <p:ext uri="{BB962C8B-B14F-4D97-AF65-F5344CB8AC3E}">
        <p14:creationId xmlns:p14="http://schemas.microsoft.com/office/powerpoint/2010/main" val="3335984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Tree>
    <p:extLst>
      <p:ext uri="{BB962C8B-B14F-4D97-AF65-F5344CB8AC3E}">
        <p14:creationId xmlns:p14="http://schemas.microsoft.com/office/powerpoint/2010/main" val="242656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Cash Forecasting</a:t>
            </a:r>
          </a:p>
        </p:txBody>
      </p:sp>
      <p:sp>
        <p:nvSpPr>
          <p:cNvPr id="3" name="Rectangle 2">
            <a:extLst>
              <a:ext uri="{FF2B5EF4-FFF2-40B4-BE49-F238E27FC236}">
                <a16:creationId xmlns:a16="http://schemas.microsoft.com/office/drawing/2014/main" id="{47F411DA-FE95-47AD-877A-70D6ACAA896E}"/>
              </a:ext>
            </a:extLst>
          </p:cNvPr>
          <p:cNvSpPr/>
          <p:nvPr/>
        </p:nvSpPr>
        <p:spPr>
          <a:xfrm>
            <a:off x="685800" y="1002090"/>
            <a:ext cx="8305800" cy="3970318"/>
          </a:xfrm>
          <a:prstGeom prst="rect">
            <a:avLst/>
          </a:prstGeom>
        </p:spPr>
        <p:txBody>
          <a:bodyPr wrap="square">
            <a:spAutoFit/>
          </a:bodyPr>
          <a:lstStyle/>
          <a:p>
            <a:pPr marL="285750" indent="-285750">
              <a:buFont typeface="Wingdings" panose="05000000000000000000" pitchFamily="2" charset="2"/>
              <a:buChar char="Ø"/>
            </a:pPr>
            <a:r>
              <a:rPr lang="en-SG" dirty="0"/>
              <a:t>“Treasury forecasting is still a cumbersome, manual, and spreadsheet-based process involving many people from across the organization, resulting in monthly or quarterly, rather than weekly, updates,” said PwC in its report.</a:t>
            </a:r>
          </a:p>
          <a:p>
            <a:pPr fontAlgn="base"/>
            <a:r>
              <a:rPr lang="en-SG" dirty="0"/>
              <a:t>According to the survey results, 53% of the respondents are still only updating cash flow forecasts monthly; 23% update them quarterly; and 15% update them weekly.</a:t>
            </a:r>
          </a:p>
          <a:p>
            <a:pPr fontAlgn="base"/>
            <a:r>
              <a:rPr lang="en-SG" dirty="0"/>
              <a:t>Forecast horizons vary: 27% forecast the current budget year, 25% the current quarter, and 19% the current month. Almost a quarter of respondents (22%) use a 12-month rolling forecast.</a:t>
            </a:r>
          </a:p>
          <a:p>
            <a:pPr fontAlgn="base"/>
            <a:r>
              <a:rPr lang="en-SG" dirty="0"/>
              <a:t>Concerns over the accuracy of forecasts may be related to the granularity of inputs. Most companies “have forecasting reports only at a consolidated level using monthly input numbers at the transaction </a:t>
            </a:r>
            <a:r>
              <a:rPr lang="en-SG" i="1" dirty="0"/>
              <a:t>type</a:t>
            </a:r>
            <a:r>
              <a:rPr lang="en-SG" dirty="0"/>
              <a:t> level,” explains PwC. “Less than 6% of the respondents make use of the inputs at the transactional level.”</a:t>
            </a:r>
          </a:p>
          <a:p>
            <a:pPr marL="285750" indent="-285750">
              <a:buFont typeface="Wingdings" panose="05000000000000000000" pitchFamily="2" charset="2"/>
              <a:buChar char="Ø"/>
            </a:pPr>
            <a:endParaRPr lang="en-SG" dirty="0"/>
          </a:p>
          <a:p>
            <a:pPr marL="285750" indent="-285750">
              <a:buFont typeface="Wingdings" panose="05000000000000000000" pitchFamily="2" charset="2"/>
              <a:buChar char="Ø"/>
            </a:pPr>
            <a:endParaRPr lang="en-SG" b="1" dirty="0"/>
          </a:p>
        </p:txBody>
      </p:sp>
    </p:spTree>
    <p:extLst>
      <p:ext uri="{BB962C8B-B14F-4D97-AF65-F5344CB8AC3E}">
        <p14:creationId xmlns:p14="http://schemas.microsoft.com/office/powerpoint/2010/main" val="409665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4" name="Rectangle 3">
            <a:extLst>
              <a:ext uri="{FF2B5EF4-FFF2-40B4-BE49-F238E27FC236}">
                <a16:creationId xmlns:a16="http://schemas.microsoft.com/office/drawing/2014/main" id="{06DF6DCC-6D37-41A6-B779-246B9CDE8678}"/>
              </a:ext>
            </a:extLst>
          </p:cNvPr>
          <p:cNvSpPr/>
          <p:nvPr/>
        </p:nvSpPr>
        <p:spPr>
          <a:xfrm>
            <a:off x="228599" y="971550"/>
            <a:ext cx="8305800" cy="3139321"/>
          </a:xfrm>
          <a:prstGeom prst="rect">
            <a:avLst/>
          </a:prstGeom>
        </p:spPr>
        <p:txBody>
          <a:bodyPr wrap="square">
            <a:spAutoFit/>
          </a:bodyPr>
          <a:lstStyle/>
          <a:p>
            <a:pPr fontAlgn="base"/>
            <a:r>
              <a:rPr lang="en-SG" dirty="0"/>
              <a:t>“The bank accounts not visible are typically stand-alone accounts with local banks for which only local management has access,” says PwC. Not only are these accounts issues for forecasting purposes, says PwC, but “without visibility on balances and transactions, these accounts are potential targets for fraud and cyber criminality.”</a:t>
            </a:r>
          </a:p>
          <a:p>
            <a:pPr fontAlgn="base"/>
            <a:r>
              <a:rPr lang="en-SG" dirty="0"/>
              <a:t>For many companies, this problem won’t go away soon. On average, organizations are maintaining relationships with 7.7 core banks and 20.7 additional banks. They also have an average of 344 bank accounts with local banks.</a:t>
            </a:r>
          </a:p>
          <a:p>
            <a:pPr fontAlgn="base"/>
            <a:r>
              <a:rPr lang="en-SG" dirty="0"/>
              <a:t>“While more treasurers than ever before are fully controlling bank relationships across the enterprise,” says PwC, one-third of the survey respondents indicated they had no formal process in place related to bank relationships or that treasury had only a “passive role” in them.</a:t>
            </a:r>
          </a:p>
        </p:txBody>
      </p:sp>
    </p:spTree>
    <p:extLst>
      <p:ext uri="{BB962C8B-B14F-4D97-AF65-F5344CB8AC3E}">
        <p14:creationId xmlns:p14="http://schemas.microsoft.com/office/powerpoint/2010/main" val="108881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4" name="Rectangle 3">
            <a:extLst>
              <a:ext uri="{FF2B5EF4-FFF2-40B4-BE49-F238E27FC236}">
                <a16:creationId xmlns:a16="http://schemas.microsoft.com/office/drawing/2014/main" id="{06DF6DCC-6D37-41A6-B779-246B9CDE8678}"/>
              </a:ext>
            </a:extLst>
          </p:cNvPr>
          <p:cNvSpPr/>
          <p:nvPr/>
        </p:nvSpPr>
        <p:spPr>
          <a:xfrm>
            <a:off x="228599" y="971550"/>
            <a:ext cx="8305800" cy="3908762"/>
          </a:xfrm>
          <a:prstGeom prst="rect">
            <a:avLst/>
          </a:prstGeom>
        </p:spPr>
        <p:txBody>
          <a:bodyPr wrap="square">
            <a:spAutoFit/>
          </a:bodyPr>
          <a:lstStyle/>
          <a:p>
            <a:r>
              <a:rPr lang="en-SG" sz="800" dirty="0"/>
              <a:t>PwC’s latest global treasury benchmarking report, reveals that the success of the treasury profession is dependent on how well it operates in an increasingly virtual environment.</a:t>
            </a:r>
          </a:p>
          <a:p>
            <a:r>
              <a:rPr lang="en-SG" sz="800" dirty="0"/>
              <a:t>PwC’s report </a:t>
            </a:r>
            <a:r>
              <a:rPr lang="en-SG" sz="800" i="1" dirty="0">
                <a:hlinkClick r:id="rId3"/>
              </a:rPr>
              <a:t>The ‘virtual reality’ of treasury</a:t>
            </a:r>
            <a:r>
              <a:rPr lang="en-SG" sz="800" dirty="0"/>
              <a:t>​ captures the views of over 220 treasurers and Chief Financial Officers (CFOs) from around the world and shows that only one third of people involved in treasury processes today report directly to the treasurer. Increased outsourcing of back office and payment factory processes and more involvement with local finance teams for exposure reporting create new complexities in implementing regulations, safeguarding liquidity and managing risks. </a:t>
            </a:r>
          </a:p>
          <a:p>
            <a:br>
              <a:rPr lang="en-SG" sz="800" dirty="0"/>
            </a:br>
            <a:endParaRPr lang="en-SG" sz="800" dirty="0"/>
          </a:p>
          <a:p>
            <a:r>
              <a:rPr lang="en-SG" sz="800" dirty="0"/>
              <a:t>Commenting on the findings, Sebastian di Paola, Global Corporate Treasury Leader at PwC, says:</a:t>
            </a:r>
          </a:p>
          <a:p>
            <a:r>
              <a:rPr lang="en-SG" sz="800" dirty="0"/>
              <a:t>“Treasury’s scope continues to expand and should be seen very much as a process rather than a department. Treasury is becoming increasingly virtual and treasurers need to be jacks of all trades by collaborating more with the business, shared services and banks and raising their game in IT security, valuation and financial risk management. As a result, traditional management models may not be as effective as in the past. Instead, a consultative approach, better integration with other business processes and automation will generally be the best strategy.”</a:t>
            </a:r>
          </a:p>
          <a:p>
            <a:br>
              <a:rPr lang="en-SG" sz="800" dirty="0"/>
            </a:br>
            <a:endParaRPr lang="en-SG" sz="800" dirty="0"/>
          </a:p>
          <a:p>
            <a:r>
              <a:rPr lang="en-SG" sz="800" b="1" dirty="0"/>
              <a:t>Key findings include:</a:t>
            </a:r>
            <a:endParaRPr lang="en-SG" sz="800" dirty="0"/>
          </a:p>
          <a:p>
            <a:br>
              <a:rPr lang="en-SG" sz="800" dirty="0"/>
            </a:br>
            <a:endParaRPr lang="en-SG" sz="800" dirty="0"/>
          </a:p>
          <a:p>
            <a:r>
              <a:rPr lang="en-SG" sz="800" b="1" dirty="0"/>
              <a:t>The agendas of the treasurer and the CFO should be better aligned</a:t>
            </a:r>
            <a:endParaRPr lang="en-SG" sz="800" dirty="0"/>
          </a:p>
          <a:p>
            <a:r>
              <a:rPr lang="en-SG" sz="800" dirty="0"/>
              <a:t>Although the agendas of the CFO and the treasurer are aligned at a high level, CFOs are urging treasurers to take on responsibilities beyond the textbook definition of treasury, opening up opportunities for treasurers. However, treasurers do not appear to have the same sense of urgency as CFOs on topics like cybersecurity, compliance, working capital and financial risk management, as CFOs mention these 2-3 times more often as top priorities than treasurers do.</a:t>
            </a:r>
          </a:p>
          <a:p>
            <a:br>
              <a:rPr lang="en-SG" sz="800" dirty="0"/>
            </a:br>
            <a:endParaRPr lang="en-SG" sz="800" dirty="0"/>
          </a:p>
          <a:p>
            <a:r>
              <a:rPr lang="en-SG" sz="800" b="1" dirty="0"/>
              <a:t>True focus on cash flow forecasting is needed </a:t>
            </a:r>
            <a:endParaRPr lang="en-SG" sz="800" dirty="0"/>
          </a:p>
          <a:p>
            <a:r>
              <a:rPr lang="en-SG" sz="800" dirty="0"/>
              <a:t>Cash flow forecasting is at the top of the treasury agenda for both CFOs and treasurers. More than 40% of the respondents mention this as a priority and 80% of these people rank it as high or of critical importance. However, there are a number of basic issues that need resolution, including accuracy of data, data mapping and proper tooling, before treasurers can truly benefit from the features that enable proper predictive and scenario analysis.</a:t>
            </a:r>
          </a:p>
          <a:p>
            <a:br>
              <a:rPr lang="en-SG" sz="800" dirty="0"/>
            </a:br>
            <a:endParaRPr lang="en-SG" sz="800" dirty="0"/>
          </a:p>
          <a:p>
            <a:r>
              <a:rPr lang="en-SG" sz="800" b="1" dirty="0"/>
              <a:t>Treasurers need to take action to safeguard assets with rising cybersecurity threats</a:t>
            </a:r>
            <a:endParaRPr lang="en-SG" sz="800" dirty="0"/>
          </a:p>
          <a:p>
            <a:r>
              <a:rPr lang="en-SG" sz="800" dirty="0"/>
              <a:t>Treasury typically ‘owns’ payment infrastructures and bank communication. Both are key business functions and cannot be compromised. With cyber attacks and payment fraud regularly making headlines, treasurers must be vigilant in safeguarding financial assets. It is worrying, therefore, that only 19% of treasurers list cybersecurity as a critical concern. By contrast, 45% of CFOs name cybersecurity as a priority, pointing to a significant misalignment in CFO and treasury agendas in this regard.</a:t>
            </a:r>
          </a:p>
        </p:txBody>
      </p:sp>
    </p:spTree>
    <p:extLst>
      <p:ext uri="{BB962C8B-B14F-4D97-AF65-F5344CB8AC3E}">
        <p14:creationId xmlns:p14="http://schemas.microsoft.com/office/powerpoint/2010/main" val="193943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7" name="Rectangle 6">
            <a:extLst>
              <a:ext uri="{FF2B5EF4-FFF2-40B4-BE49-F238E27FC236}">
                <a16:creationId xmlns:a16="http://schemas.microsoft.com/office/drawing/2014/main" id="{4760C742-3203-4798-8D89-9A73325FD545}"/>
              </a:ext>
            </a:extLst>
          </p:cNvPr>
          <p:cNvSpPr/>
          <p:nvPr/>
        </p:nvSpPr>
        <p:spPr>
          <a:xfrm>
            <a:off x="228599" y="971550"/>
            <a:ext cx="8305800" cy="1200329"/>
          </a:xfrm>
          <a:prstGeom prst="rect">
            <a:avLst/>
          </a:prstGeom>
        </p:spPr>
        <p:txBody>
          <a:bodyPr wrap="square">
            <a:spAutoFit/>
          </a:bodyPr>
          <a:lstStyle/>
          <a:p>
            <a:pPr marL="285750" indent="-285750">
              <a:buFont typeface="Wingdings" panose="05000000000000000000" pitchFamily="2" charset="2"/>
              <a:buChar char="Ø"/>
            </a:pPr>
            <a:r>
              <a:rPr lang="en-SG" b="1" dirty="0"/>
              <a:t>We need a place to store some information . To store the data, so that the data could be used for the entire program.</a:t>
            </a:r>
          </a:p>
          <a:p>
            <a:pPr marL="285750" indent="-285750">
              <a:buFont typeface="Wingdings" panose="05000000000000000000" pitchFamily="2" charset="2"/>
              <a:buChar char="Ø"/>
            </a:pPr>
            <a:endParaRPr lang="en-SG" b="1" dirty="0"/>
          </a:p>
          <a:p>
            <a:pPr marL="285750" indent="-285750">
              <a:buFont typeface="Wingdings" panose="05000000000000000000" pitchFamily="2" charset="2"/>
              <a:buChar char="Ø"/>
            </a:pPr>
            <a:r>
              <a:rPr lang="en-SG" b="1" dirty="0"/>
              <a:t> </a:t>
            </a:r>
          </a:p>
        </p:txBody>
      </p:sp>
    </p:spTree>
    <p:extLst>
      <p:ext uri="{BB962C8B-B14F-4D97-AF65-F5344CB8AC3E}">
        <p14:creationId xmlns:p14="http://schemas.microsoft.com/office/powerpoint/2010/main" val="227459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pic>
        <p:nvPicPr>
          <p:cNvPr id="4" name="Picture 3">
            <a:extLst>
              <a:ext uri="{FF2B5EF4-FFF2-40B4-BE49-F238E27FC236}">
                <a16:creationId xmlns:a16="http://schemas.microsoft.com/office/drawing/2014/main" id="{8F803208-1148-4764-9FD7-911EB4C2F7BE}"/>
              </a:ext>
            </a:extLst>
          </p:cNvPr>
          <p:cNvPicPr>
            <a:picLocks noChangeAspect="1"/>
          </p:cNvPicPr>
          <p:nvPr/>
        </p:nvPicPr>
        <p:blipFill>
          <a:blip r:embed="rId2"/>
          <a:stretch>
            <a:fillRect/>
          </a:stretch>
        </p:blipFill>
        <p:spPr>
          <a:xfrm>
            <a:off x="1524000" y="1504950"/>
            <a:ext cx="5133975" cy="2562225"/>
          </a:xfrm>
          <a:prstGeom prst="rect">
            <a:avLst/>
          </a:prstGeom>
        </p:spPr>
      </p:pic>
      <p:sp>
        <p:nvSpPr>
          <p:cNvPr id="3" name="Rectangle 2">
            <a:extLst>
              <a:ext uri="{FF2B5EF4-FFF2-40B4-BE49-F238E27FC236}">
                <a16:creationId xmlns:a16="http://schemas.microsoft.com/office/drawing/2014/main" id="{87983C1A-900B-4A73-80F1-E6EB0DA3FA24}"/>
              </a:ext>
            </a:extLst>
          </p:cNvPr>
          <p:cNvSpPr/>
          <p:nvPr/>
        </p:nvSpPr>
        <p:spPr>
          <a:xfrm>
            <a:off x="990600" y="4005128"/>
            <a:ext cx="4572000" cy="923330"/>
          </a:xfrm>
          <a:prstGeom prst="rect">
            <a:avLst/>
          </a:prstGeom>
        </p:spPr>
        <p:txBody>
          <a:bodyPr>
            <a:spAutoFit/>
          </a:bodyPr>
          <a:lstStyle/>
          <a:p>
            <a:r>
              <a:rPr lang="en-SG" dirty="0">
                <a:solidFill>
                  <a:srgbClr val="000000"/>
                </a:solidFill>
                <a:latin typeface="Verdana" panose="020B0604030504040204" pitchFamily="34" charset="0"/>
              </a:rPr>
              <a:t>A variable is nothing but a name given to a storage area that our programs can manipulate.</a:t>
            </a:r>
            <a:endParaRPr lang="en-SG" dirty="0"/>
          </a:p>
        </p:txBody>
      </p:sp>
    </p:spTree>
    <p:extLst>
      <p:ext uri="{BB962C8B-B14F-4D97-AF65-F5344CB8AC3E}">
        <p14:creationId xmlns:p14="http://schemas.microsoft.com/office/powerpoint/2010/main" val="117995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3" name="Rectangle 2">
            <a:extLst>
              <a:ext uri="{FF2B5EF4-FFF2-40B4-BE49-F238E27FC236}">
                <a16:creationId xmlns:a16="http://schemas.microsoft.com/office/drawing/2014/main" id="{8C626619-0B90-417C-A2F0-72337239C066}"/>
              </a:ext>
            </a:extLst>
          </p:cNvPr>
          <p:cNvSpPr/>
          <p:nvPr/>
        </p:nvSpPr>
        <p:spPr>
          <a:xfrm>
            <a:off x="2286000" y="1417588"/>
            <a:ext cx="4572000" cy="1754326"/>
          </a:xfrm>
          <a:prstGeom prst="rect">
            <a:avLst/>
          </a:prstGeom>
        </p:spPr>
        <p:txBody>
          <a:bodyPr>
            <a:spAutoFit/>
          </a:bodyPr>
          <a:lstStyle/>
          <a:p>
            <a:pPr algn="just">
              <a:buFont typeface="Arial" panose="020B0604020202020204" pitchFamily="34" charset="0"/>
              <a:buChar char="•"/>
            </a:pPr>
            <a:r>
              <a:rPr lang="en-SG" dirty="0">
                <a:solidFill>
                  <a:srgbClr val="000000"/>
                </a:solidFill>
                <a:latin typeface="Verdana" panose="020B0604030504040204" pitchFamily="34" charset="0"/>
              </a:rPr>
              <a:t>Function</a:t>
            </a:r>
          </a:p>
          <a:p>
            <a:pPr algn="just">
              <a:buFont typeface="Arial" panose="020B0604020202020204" pitchFamily="34" charset="0"/>
              <a:buChar char="•"/>
            </a:pPr>
            <a:r>
              <a:rPr lang="en-SG" dirty="0">
                <a:solidFill>
                  <a:srgbClr val="000000"/>
                </a:solidFill>
                <a:latin typeface="Verdana" panose="020B0604030504040204" pitchFamily="34" charset="0"/>
              </a:rPr>
              <a:t>Sub</a:t>
            </a:r>
          </a:p>
          <a:p>
            <a:pPr algn="just">
              <a:buFont typeface="Arial" panose="020B0604020202020204" pitchFamily="34" charset="0"/>
              <a:buChar char="•"/>
            </a:pPr>
            <a:r>
              <a:rPr lang="en-SG" dirty="0">
                <a:solidFill>
                  <a:srgbClr val="000000"/>
                </a:solidFill>
                <a:latin typeface="Verdana" panose="020B0604030504040204" pitchFamily="34" charset="0"/>
              </a:rPr>
              <a:t>Operator</a:t>
            </a:r>
          </a:p>
          <a:p>
            <a:pPr algn="just">
              <a:buFont typeface="Arial" panose="020B0604020202020204" pitchFamily="34" charset="0"/>
              <a:buChar char="•"/>
            </a:pPr>
            <a:r>
              <a:rPr lang="en-SG" dirty="0">
                <a:solidFill>
                  <a:srgbClr val="000000"/>
                </a:solidFill>
                <a:latin typeface="Verdana" panose="020B0604030504040204" pitchFamily="34" charset="0"/>
              </a:rPr>
              <a:t>Get</a:t>
            </a:r>
          </a:p>
          <a:p>
            <a:pPr algn="just">
              <a:buFont typeface="Arial" panose="020B0604020202020204" pitchFamily="34" charset="0"/>
              <a:buChar char="•"/>
            </a:pPr>
            <a:r>
              <a:rPr lang="en-SG" dirty="0">
                <a:solidFill>
                  <a:srgbClr val="000000"/>
                </a:solidFill>
                <a:latin typeface="Verdana" panose="020B0604030504040204" pitchFamily="34" charset="0"/>
              </a:rPr>
              <a:t>Set</a:t>
            </a:r>
          </a:p>
          <a:p>
            <a:pPr algn="just">
              <a:buFont typeface="Arial" panose="020B0604020202020204" pitchFamily="34" charset="0"/>
              <a:buChar char="•"/>
            </a:pPr>
            <a:r>
              <a:rPr lang="en-SG" dirty="0" err="1">
                <a:solidFill>
                  <a:srgbClr val="000000"/>
                </a:solidFill>
                <a:latin typeface="Verdana" panose="020B0604030504040204" pitchFamily="34" charset="0"/>
              </a:rPr>
              <a:t>RaiseError</a:t>
            </a:r>
            <a:r>
              <a:rPr lang="en-SG" dirty="0">
                <a:solidFill>
                  <a:srgbClr val="000000"/>
                </a:solidFill>
                <a:latin typeface="Verdana" panose="020B0604030504040204" pitchFamily="34" charset="0"/>
              </a:rPr>
              <a:t> </a:t>
            </a:r>
            <a:endParaRPr lang="en-SG" b="0" i="0" u="none" strike="noStrike" dirty="0">
              <a:solidFill>
                <a:srgbClr val="000000"/>
              </a:solidFill>
              <a:effectLst/>
              <a:latin typeface="Verdana" panose="020B0604030504040204" pitchFamily="34" charset="0"/>
            </a:endParaRPr>
          </a:p>
        </p:txBody>
      </p:sp>
      <p:sp>
        <p:nvSpPr>
          <p:cNvPr id="4" name="Rectangle 3">
            <a:extLst>
              <a:ext uri="{FF2B5EF4-FFF2-40B4-BE49-F238E27FC236}">
                <a16:creationId xmlns:a16="http://schemas.microsoft.com/office/drawing/2014/main" id="{6020823A-DEA2-4460-8923-5BE78B758E78}"/>
              </a:ext>
            </a:extLst>
          </p:cNvPr>
          <p:cNvSpPr/>
          <p:nvPr/>
        </p:nvSpPr>
        <p:spPr>
          <a:xfrm>
            <a:off x="1752600" y="3333750"/>
            <a:ext cx="4572000" cy="1200329"/>
          </a:xfrm>
          <a:prstGeom prst="rect">
            <a:avLst/>
          </a:prstGeom>
        </p:spPr>
        <p:txBody>
          <a:bodyPr>
            <a:spAutoFit/>
          </a:bodyPr>
          <a:lstStyle/>
          <a:p>
            <a:r>
              <a:rPr lang="en-SG" dirty="0">
                <a:solidFill>
                  <a:srgbClr val="000000"/>
                </a:solidFill>
                <a:latin typeface="Verdana" panose="020B0604030504040204" pitchFamily="34" charset="0"/>
              </a:rPr>
              <a:t>The </a:t>
            </a:r>
            <a:r>
              <a:rPr lang="en-SG" b="1" dirty="0">
                <a:solidFill>
                  <a:srgbClr val="000000"/>
                </a:solidFill>
                <a:latin typeface="Verdana" panose="020B0604030504040204" pitchFamily="34" charset="0"/>
              </a:rPr>
              <a:t>constants</a:t>
            </a:r>
            <a:r>
              <a:rPr lang="en-SG" dirty="0">
                <a:solidFill>
                  <a:srgbClr val="000000"/>
                </a:solidFill>
                <a:latin typeface="Verdana" panose="020B0604030504040204" pitchFamily="34" charset="0"/>
              </a:rPr>
              <a:t> refer to fixed values that the program may not alter during its execution. These fixed values are also called literals.</a:t>
            </a:r>
            <a:endParaRPr lang="en-SG" dirty="0"/>
          </a:p>
        </p:txBody>
      </p:sp>
    </p:spTree>
    <p:extLst>
      <p:ext uri="{BB962C8B-B14F-4D97-AF65-F5344CB8AC3E}">
        <p14:creationId xmlns:p14="http://schemas.microsoft.com/office/powerpoint/2010/main" val="348411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6" name="Rectangle 5"/>
          <p:cNvSpPr/>
          <p:nvPr/>
        </p:nvSpPr>
        <p:spPr>
          <a:xfrm>
            <a:off x="990600" y="666750"/>
            <a:ext cx="7010400" cy="438582"/>
          </a:xfrm>
          <a:prstGeom prst="rect">
            <a:avLst/>
          </a:prstGeom>
        </p:spPr>
        <p:txBody>
          <a:bodyPr wrap="square">
            <a:spAutoFit/>
          </a:bodyPr>
          <a:lstStyle/>
          <a:p>
            <a:r>
              <a:rPr lang="en-SG" sz="1000" b="1" dirty="0"/>
              <a:t> </a:t>
            </a:r>
            <a:endParaRPr lang="en-SG" sz="1000" dirty="0"/>
          </a:p>
          <a:p>
            <a:pPr marL="342900" indent="-342900">
              <a:spcBef>
                <a:spcPts val="300"/>
              </a:spcBef>
              <a:spcAft>
                <a:spcPts val="300"/>
              </a:spcAft>
              <a:buClr>
                <a:srgbClr val="0169B1"/>
              </a:buClr>
              <a:buFont typeface="Wingdings" panose="05000000000000000000" pitchFamily="2" charset="2"/>
              <a:buChar char="§"/>
              <a:defRPr/>
            </a:pPr>
            <a:endParaRPr lang="en-US" sz="1000" dirty="0">
              <a:solidFill>
                <a:schemeClr val="tx1">
                  <a:lumMod val="65000"/>
                  <a:lumOff val="35000"/>
                </a:schemeClr>
              </a:solidFill>
              <a:cs typeface="Arial" panose="020B0604020202020204" pitchFamily="34" charset="0"/>
            </a:endParaRPr>
          </a:p>
        </p:txBody>
      </p:sp>
      <p:sp>
        <p:nvSpPr>
          <p:cNvPr id="3" name="Rectangle 2">
            <a:extLst>
              <a:ext uri="{FF2B5EF4-FFF2-40B4-BE49-F238E27FC236}">
                <a16:creationId xmlns:a16="http://schemas.microsoft.com/office/drawing/2014/main" id="{8C626619-0B90-417C-A2F0-72337239C066}"/>
              </a:ext>
            </a:extLst>
          </p:cNvPr>
          <p:cNvSpPr/>
          <p:nvPr/>
        </p:nvSpPr>
        <p:spPr>
          <a:xfrm>
            <a:off x="685800" y="819150"/>
            <a:ext cx="6172200" cy="2585323"/>
          </a:xfrm>
          <a:prstGeom prst="rect">
            <a:avLst/>
          </a:prstGeom>
        </p:spPr>
        <p:txBody>
          <a:bodyPr wrap="square">
            <a:spAutoFit/>
          </a:bodyPr>
          <a:lstStyle/>
          <a:p>
            <a:r>
              <a:rPr lang="en-SG" dirty="0"/>
              <a:t>The modifiers are keywords added with any programming element to give some especial emphasis on how the programming element will behave or will be accessed in the program.</a:t>
            </a:r>
          </a:p>
          <a:p>
            <a:r>
              <a:rPr lang="en-SG" dirty="0"/>
              <a:t>For example, the access modifiers: Public, Private, Protected, Friend, Protected Friend, etc., indicate the access level of a programming element like a variable, constant, enumeration or a class.</a:t>
            </a:r>
          </a:p>
          <a:p>
            <a:pPr algn="just">
              <a:buFont typeface="Arial" panose="020B0604020202020204" pitchFamily="34" charset="0"/>
              <a:buChar char="•"/>
            </a:pPr>
            <a:endParaRPr lang="en-SG" b="0" i="0" u="none" strike="noStrike" dirty="0">
              <a:solidFill>
                <a:srgbClr val="000000"/>
              </a:solidFill>
              <a:effectLst/>
              <a:latin typeface="Verdana" panose="020B0604030504040204" pitchFamily="34" charset="0"/>
            </a:endParaRPr>
          </a:p>
        </p:txBody>
      </p:sp>
      <p:graphicFrame>
        <p:nvGraphicFramePr>
          <p:cNvPr id="5" name="Table 4">
            <a:extLst>
              <a:ext uri="{FF2B5EF4-FFF2-40B4-BE49-F238E27FC236}">
                <a16:creationId xmlns:a16="http://schemas.microsoft.com/office/drawing/2014/main" id="{CB6CEA0D-1425-4770-B6A6-6565A4CA98D7}"/>
              </a:ext>
            </a:extLst>
          </p:cNvPr>
          <p:cNvGraphicFramePr>
            <a:graphicFrameLocks noGrp="1"/>
          </p:cNvGraphicFramePr>
          <p:nvPr>
            <p:extLst>
              <p:ext uri="{D42A27DB-BD31-4B8C-83A1-F6EECF244321}">
                <p14:modId xmlns:p14="http://schemas.microsoft.com/office/powerpoint/2010/main" val="2552805184"/>
              </p:ext>
            </p:extLst>
          </p:nvPr>
        </p:nvGraphicFramePr>
        <p:xfrm>
          <a:off x="838200" y="3028950"/>
          <a:ext cx="7924800" cy="914400"/>
        </p:xfrm>
        <a:graphic>
          <a:graphicData uri="http://schemas.openxmlformats.org/drawingml/2006/table">
            <a:tbl>
              <a:tblPr/>
              <a:tblGrid>
                <a:gridCol w="3962400">
                  <a:extLst>
                    <a:ext uri="{9D8B030D-6E8A-4147-A177-3AD203B41FA5}">
                      <a16:colId xmlns:a16="http://schemas.microsoft.com/office/drawing/2014/main" val="1454149983"/>
                    </a:ext>
                  </a:extLst>
                </a:gridCol>
                <a:gridCol w="3962400">
                  <a:extLst>
                    <a:ext uri="{9D8B030D-6E8A-4147-A177-3AD203B41FA5}">
                      <a16:colId xmlns:a16="http://schemas.microsoft.com/office/drawing/2014/main" val="3851136141"/>
                    </a:ext>
                  </a:extLst>
                </a:gridCol>
              </a:tblGrid>
              <a:tr h="914400">
                <a:tc>
                  <a:txBody>
                    <a:bodyPr/>
                    <a:lstStyle/>
                    <a:p>
                      <a:pPr fontAlgn="t"/>
                      <a:r>
                        <a:rPr lang="en-SG" sz="1200">
                          <a:effectLst/>
                        </a:rPr>
                        <a:t>Private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SG" sz="1200" dirty="0">
                          <a:effectLst/>
                        </a:rPr>
                        <a:t>Specifies that one or more declared programming elements are accessible only from within their declaration context, including from within any contained types.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14112893"/>
                  </a:ext>
                </a:extLst>
              </a:tr>
            </a:tbl>
          </a:graphicData>
        </a:graphic>
      </p:graphicFrame>
      <p:graphicFrame>
        <p:nvGraphicFramePr>
          <p:cNvPr id="7" name="Table 6">
            <a:extLst>
              <a:ext uri="{FF2B5EF4-FFF2-40B4-BE49-F238E27FC236}">
                <a16:creationId xmlns:a16="http://schemas.microsoft.com/office/drawing/2014/main" id="{8DCB9058-5F57-4769-A6E2-71E6D3C720BE}"/>
              </a:ext>
            </a:extLst>
          </p:cNvPr>
          <p:cNvGraphicFramePr>
            <a:graphicFrameLocks noGrp="1"/>
          </p:cNvGraphicFramePr>
          <p:nvPr>
            <p:extLst>
              <p:ext uri="{D42A27DB-BD31-4B8C-83A1-F6EECF244321}">
                <p14:modId xmlns:p14="http://schemas.microsoft.com/office/powerpoint/2010/main" val="3388998627"/>
              </p:ext>
            </p:extLst>
          </p:nvPr>
        </p:nvGraphicFramePr>
        <p:xfrm>
          <a:off x="838200" y="3918999"/>
          <a:ext cx="7924800" cy="487680"/>
        </p:xfrm>
        <a:graphic>
          <a:graphicData uri="http://schemas.openxmlformats.org/drawingml/2006/table">
            <a:tbl>
              <a:tblPr/>
              <a:tblGrid>
                <a:gridCol w="3962400">
                  <a:extLst>
                    <a:ext uri="{9D8B030D-6E8A-4147-A177-3AD203B41FA5}">
                      <a16:colId xmlns:a16="http://schemas.microsoft.com/office/drawing/2014/main" val="629174744"/>
                    </a:ext>
                  </a:extLst>
                </a:gridCol>
                <a:gridCol w="3962400">
                  <a:extLst>
                    <a:ext uri="{9D8B030D-6E8A-4147-A177-3AD203B41FA5}">
                      <a16:colId xmlns:a16="http://schemas.microsoft.com/office/drawing/2014/main" val="632303584"/>
                    </a:ext>
                  </a:extLst>
                </a:gridCol>
              </a:tblGrid>
              <a:tr h="0">
                <a:tc>
                  <a:txBody>
                    <a:bodyPr/>
                    <a:lstStyle/>
                    <a:p>
                      <a:pPr fontAlgn="t"/>
                      <a:r>
                        <a:rPr lang="en-SG" sz="1200">
                          <a:effectLst/>
                        </a:rPr>
                        <a:t>Public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SG" sz="1200" dirty="0">
                          <a:effectLst/>
                        </a:rPr>
                        <a:t>Specifies that one or more declared programming elements have no access restrictions.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3248045"/>
                  </a:ext>
                </a:extLst>
              </a:tr>
            </a:tbl>
          </a:graphicData>
        </a:graphic>
      </p:graphicFrame>
    </p:spTree>
    <p:extLst>
      <p:ext uri="{BB962C8B-B14F-4D97-AF65-F5344CB8AC3E}">
        <p14:creationId xmlns:p14="http://schemas.microsoft.com/office/powerpoint/2010/main" val="26885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14842</TotalTime>
  <Words>1185</Words>
  <Application>Microsoft Office PowerPoint</Application>
  <PresentationFormat>On-screen Show (16:9)</PresentationFormat>
  <Paragraphs>157</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Verdana</vt:lpstr>
      <vt:lpstr>Wingdings</vt:lpstr>
      <vt:lpstr>Office Theme</vt:lpstr>
      <vt:lpstr>PowerPoint Presentation</vt:lpstr>
      <vt:lpstr>PowerPoint Presentation</vt:lpstr>
      <vt:lpstr>Cash Forecasting</vt:lpstr>
      <vt:lpstr>Applications </vt:lpstr>
      <vt:lpstr>Applications </vt:lpstr>
      <vt:lpstr>Variables</vt:lpstr>
      <vt:lpstr>Questions?</vt:lpstr>
      <vt:lpstr>Questions?</vt:lpstr>
      <vt:lpstr>Questions?</vt:lpstr>
      <vt:lpstr>Properties and Methods</vt:lpstr>
      <vt:lpstr>Date</vt:lpstr>
      <vt:lpstr>Array</vt:lpstr>
      <vt:lpstr>Array</vt:lpstr>
      <vt:lpstr>Questions?</vt:lpstr>
      <vt:lpstr>Questions?</vt:lpstr>
      <vt:lpstr>Questions?</vt:lpstr>
      <vt:lpstr>Questions?</vt:lpstr>
      <vt:lpstr>Questions?</vt:lpstr>
      <vt:lpstr>Questions?</vt:lpstr>
      <vt:lpstr>Questions?</vt:lpstr>
      <vt:lpstr>Questions?</vt:lpstr>
      <vt:lpstr> </vt:lpstr>
      <vt:lpstr>Questions?</vt:lpstr>
    </vt:vector>
  </TitlesOfParts>
  <Company>Guru S Anand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Overview</dc:title>
  <dc:creator>vadusumalli@enhops.com</dc:creator>
  <cp:lastModifiedBy>Asus</cp:lastModifiedBy>
  <cp:revision>1134</cp:revision>
  <cp:lastPrinted>2016-01-06T10:40:48Z</cp:lastPrinted>
  <dcterms:created xsi:type="dcterms:W3CDTF">2015-02-24T05:02:32Z</dcterms:created>
  <dcterms:modified xsi:type="dcterms:W3CDTF">2018-08-23T23:48:02Z</dcterms:modified>
</cp:coreProperties>
</file>