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1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657548" y="0"/>
            <a:ext cx="3495779" cy="685800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n-lt"/>
              <a:ea typeface="Yu Gothic" panose="020B0400000000000000" pitchFamily="34" charset="-128"/>
            </a:endParaRPr>
          </a:p>
        </p:txBody>
      </p:sp>
      <p:sp>
        <p:nvSpPr>
          <p:cNvPr id="9" name="Frame 8"/>
          <p:cNvSpPr/>
          <p:nvPr userDrawn="1"/>
        </p:nvSpPr>
        <p:spPr>
          <a:xfrm>
            <a:off x="0" y="-5715"/>
            <a:ext cx="9153327" cy="6863715"/>
          </a:xfrm>
          <a:prstGeom prst="frame">
            <a:avLst>
              <a:gd name="adj1" fmla="val 7493"/>
            </a:avLst>
          </a:prstGeom>
          <a:solidFill>
            <a:srgbClr val="97C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772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2CD1-3C7A-41D0-B610-8DE100FD956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BBC7-5D8B-4344-B88F-287623D6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4294967295"/>
          </p:nvPr>
        </p:nvSpPr>
        <p:spPr>
          <a:xfrm>
            <a:off x="457200" y="838200"/>
            <a:ext cx="5429433" cy="2839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900" b="1" dirty="0"/>
              <a:t>Next steps in digital transformation 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/>
            </a:r>
            <a:br>
              <a:rPr lang="en-US" sz="2900" dirty="0"/>
            </a:br>
            <a:endParaRPr lang="en-US" sz="17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3" y="508162"/>
            <a:ext cx="6299122" cy="83447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131" tIns="42065" rIns="84131" bIns="4206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8166" y="1737322"/>
            <a:ext cx="2663808" cy="82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131" tIns="42065" rIns="84131" bIns="4206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05747" y="2943932"/>
            <a:ext cx="2663808" cy="8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131" tIns="42065" rIns="84131" bIns="4206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38069" y="4144901"/>
            <a:ext cx="3050322" cy="8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131" tIns="42065" rIns="84131" bIns="4206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38167" y="1342638"/>
            <a:ext cx="2298187" cy="394685"/>
          </a:xfrm>
          <a:prstGeom prst="parallelogram">
            <a:avLst>
              <a:gd name="adj" fmla="val 22214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131" tIns="42065" rIns="84131" bIns="4206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5703788" y="2549245"/>
            <a:ext cx="2298187" cy="394685"/>
          </a:xfrm>
          <a:prstGeom prst="parallelogram">
            <a:avLst>
              <a:gd name="adj" fmla="val 2221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131" tIns="42065" rIns="84131" bIns="4206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6071368" y="3755854"/>
            <a:ext cx="2298187" cy="394685"/>
          </a:xfrm>
          <a:prstGeom prst="parallelogram">
            <a:avLst>
              <a:gd name="adj" fmla="val 2221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131" tIns="42065" rIns="84131" bIns="4206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 smtClean="0"/>
              <a:t>Facts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92" y="1555673"/>
            <a:ext cx="7954641" cy="370072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r>
              <a:rPr lang="en-SG" dirty="0" smtClean="0"/>
              <a:t>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65099"/>
            <a:ext cx="1112793" cy="89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3957D4D-1A6F-4F04-B73D-C9D612B7513C}"/>
              </a:ext>
            </a:extLst>
          </p:cNvPr>
          <p:cNvSpPr/>
          <p:nvPr/>
        </p:nvSpPr>
        <p:spPr>
          <a:xfrm>
            <a:off x="744271" y="5100056"/>
            <a:ext cx="3876370" cy="377780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r>
              <a:rPr lang="en-SG" dirty="0" smtClean="0"/>
              <a:t>Humans stopped learning!!</a:t>
            </a:r>
            <a:endParaRPr lang="en-SG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948" y="1555672"/>
            <a:ext cx="1358020" cy="120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09" y="2876703"/>
            <a:ext cx="1358020" cy="120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22" y="4247998"/>
            <a:ext cx="1211772" cy="10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3957D4D-1A6F-4F04-B73D-C9D612B7513C}"/>
              </a:ext>
            </a:extLst>
          </p:cNvPr>
          <p:cNvSpPr/>
          <p:nvPr/>
        </p:nvSpPr>
        <p:spPr>
          <a:xfrm>
            <a:off x="5427223" y="5446534"/>
            <a:ext cx="3876370" cy="377780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r>
              <a:rPr lang="en-SG" dirty="0" smtClean="0"/>
              <a:t>So machines started learning now!!</a:t>
            </a:r>
            <a:endParaRPr lang="en-SG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512" y="2204274"/>
            <a:ext cx="1358020" cy="120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3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SG" b="0" dirty="0" smtClean="0"/>
              <a:t>Facts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92" y="1555673"/>
            <a:ext cx="7954641" cy="370072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r>
              <a:rPr lang="en-SG" dirty="0" smtClean="0"/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3957D4D-1A6F-4F04-B73D-C9D612B7513C}"/>
              </a:ext>
            </a:extLst>
          </p:cNvPr>
          <p:cNvSpPr/>
          <p:nvPr/>
        </p:nvSpPr>
        <p:spPr>
          <a:xfrm>
            <a:off x="4714262" y="3231376"/>
            <a:ext cx="3876370" cy="659035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r>
              <a:rPr lang="en-SG" dirty="0" smtClean="0"/>
              <a:t>But now machines are instructing humans</a:t>
            </a:r>
            <a:endParaRPr lang="en-S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0" y="1385039"/>
            <a:ext cx="2478386" cy="144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957D4D-1A6F-4F04-B73D-C9D612B7513C}"/>
              </a:ext>
            </a:extLst>
          </p:cNvPr>
          <p:cNvSpPr/>
          <p:nvPr/>
        </p:nvSpPr>
        <p:spPr>
          <a:xfrm>
            <a:off x="682641" y="3167240"/>
            <a:ext cx="3876370" cy="377780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r>
              <a:rPr lang="en-SG" dirty="0" smtClean="0"/>
              <a:t>Earlier Humans instructed machines</a:t>
            </a:r>
            <a:endParaRPr lang="en-SG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12" y="1362133"/>
            <a:ext cx="1485334" cy="149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46" y="1362132"/>
            <a:ext cx="1451384" cy="168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321" y="1482702"/>
            <a:ext cx="1229310" cy="156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SG" b="0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92" y="1555673"/>
            <a:ext cx="7954641" cy="370072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r>
              <a:rPr lang="en-SG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839" y="993163"/>
            <a:ext cx="7788809" cy="2620110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pPr marL="315502" indent="-315502">
              <a:buFont typeface="Arial" pitchFamily="34" charset="0"/>
              <a:buChar char="•"/>
            </a:pPr>
            <a:r>
              <a:rPr lang="en-US" dirty="0"/>
              <a:t>Leveraging automation across the banking </a:t>
            </a:r>
            <a:r>
              <a:rPr lang="en-US" dirty="0" smtClean="0"/>
              <a:t>process. </a:t>
            </a:r>
            <a:endParaRPr lang="en-US" dirty="0"/>
          </a:p>
          <a:p>
            <a:pPr marL="315502" indent="-315502">
              <a:buFont typeface="Arial" pitchFamily="34" charset="0"/>
              <a:buChar char="•"/>
            </a:pPr>
            <a:endParaRPr lang="en-US" dirty="0" smtClean="0"/>
          </a:p>
          <a:p>
            <a:pPr marL="315502" indent="-315502">
              <a:buFont typeface="Arial" pitchFamily="34" charset="0"/>
              <a:buChar char="•"/>
            </a:pPr>
            <a:r>
              <a:rPr lang="en-US" dirty="0" smtClean="0"/>
              <a:t>Assessing </a:t>
            </a:r>
            <a:r>
              <a:rPr lang="en-US" dirty="0"/>
              <a:t>the scope for automation: to what extent can all areas of banking be automated </a:t>
            </a:r>
            <a:r>
              <a:rPr lang="en-US" dirty="0" smtClean="0"/>
              <a:t> </a:t>
            </a:r>
          </a:p>
          <a:p>
            <a:pPr marL="315502" indent="-315502">
              <a:buFont typeface="Arial" pitchFamily="34" charset="0"/>
              <a:buChar char="•"/>
            </a:pPr>
            <a:endParaRPr lang="en-SG" dirty="0"/>
          </a:p>
          <a:p>
            <a:pPr marL="315502" indent="-315502">
              <a:buFont typeface="Arial" pitchFamily="34" charset="0"/>
              <a:buChar char="•"/>
            </a:pPr>
            <a:r>
              <a:rPr lang="en-US" dirty="0"/>
              <a:t>Achieving end-to-end automation across </a:t>
            </a:r>
            <a:r>
              <a:rPr lang="en-US" dirty="0" smtClean="0"/>
              <a:t>organizational </a:t>
            </a:r>
            <a:r>
              <a:rPr lang="en-US" dirty="0"/>
              <a:t>silos  </a:t>
            </a:r>
            <a:r>
              <a:rPr lang="en-US" dirty="0" smtClean="0"/>
              <a:t> </a:t>
            </a:r>
            <a:endParaRPr lang="en-US" dirty="0"/>
          </a:p>
          <a:p>
            <a:pPr marL="315502" indent="-315502">
              <a:buFont typeface="Arial" pitchFamily="34" charset="0"/>
              <a:buChar char="•"/>
            </a:pPr>
            <a:endParaRPr lang="en-SG" dirty="0" smtClean="0"/>
          </a:p>
          <a:p>
            <a:pPr marL="315502" indent="-315502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cloud: overcoming security concerns  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SG" b="0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92" y="1555673"/>
            <a:ext cx="7954641" cy="370072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r>
              <a:rPr lang="en-SG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839" y="993162"/>
            <a:ext cx="7788809" cy="651326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pPr marL="315502" indent="-315502">
              <a:buFont typeface="Arial" pitchFamily="34" charset="0"/>
              <a:buChar char="•"/>
            </a:pPr>
            <a:r>
              <a:rPr lang="en-SG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39153"/>
              </p:ext>
            </p:extLst>
          </p:nvPr>
        </p:nvGraphicFramePr>
        <p:xfrm>
          <a:off x="1590015" y="993162"/>
          <a:ext cx="5081257" cy="2452476"/>
        </p:xfrm>
        <a:graphic>
          <a:graphicData uri="http://schemas.openxmlformats.org/drawingml/2006/table">
            <a:tbl>
              <a:tblPr/>
              <a:tblGrid>
                <a:gridCol w="5081257"/>
              </a:tblGrid>
              <a:tr h="18324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 Institutional KYC -Identify the customer, Sanctions/PEP Screening and Capturing Identify the 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88" marR="8488" marT="9162" marB="0" anchor="b"/>
                </a:tc>
              </a:tr>
              <a:tr h="73298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Customer Onboarding – New Account set up for corporate clients across deposits,lending, </a:t>
                      </a:r>
                      <a:br>
                        <a:rPr lang="en-SG" sz="1100" u="none" strike="noStrike">
                          <a:effectLst/>
                        </a:rPr>
                      </a:br>
                      <a:r>
                        <a:rPr lang="en-SG" sz="1100" u="none" strike="noStrike">
                          <a:effectLst/>
                        </a:rPr>
                        <a:t>trade and investment products, set up included legal entity information, correspondent bank,</a:t>
                      </a:r>
                      <a:br>
                        <a:rPr lang="en-SG" sz="1100" u="none" strike="noStrike">
                          <a:effectLst/>
                        </a:rPr>
                      </a:br>
                      <a:r>
                        <a:rPr lang="en-SG" sz="1100" u="none" strike="noStrike">
                          <a:effectLst/>
                        </a:rPr>
                        <a:t>counterparty set up, 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88" marR="8488" marT="9162" marB="0" anchor="b"/>
                </a:tc>
              </a:tr>
              <a:tr h="18324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Credit Assessment - Financial Spreading &amp; analysis based on client documents 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88" marR="8488" marT="9162" marB="0" anchor="b"/>
                </a:tc>
              </a:tr>
              <a:tr h="18324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Aplication Submission /Reviews - Verification of Loan application documents 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88" marR="8488" marT="9162" marB="0" anchor="b"/>
                </a:tc>
              </a:tr>
              <a:tr h="18324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Aplication Submission /Reviews - Past Credit Behaviour for Business Loans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88" marR="8488" marT="9162" marB="0" anchor="b"/>
                </a:tc>
              </a:tr>
              <a:tr h="18324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Approval and Pricing - Payment simulation for business loans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88" marR="8488" marT="9162" marB="0" anchor="b"/>
                </a:tc>
              </a:tr>
              <a:tr h="18324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Service </a:t>
                      </a:r>
                      <a:r>
                        <a:rPr lang="en-SG" sz="1100" u="none" strike="noStrike" dirty="0" err="1">
                          <a:effectLst/>
                        </a:rPr>
                        <a:t>Fulfillment</a:t>
                      </a:r>
                      <a:r>
                        <a:rPr lang="en-SG" sz="1100" u="none" strike="noStrike" dirty="0">
                          <a:effectLst/>
                        </a:rPr>
                        <a:t> - Auto indexing and resolution of the customer queries received through emails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88" marR="8488" marT="9162" marB="0" anchor="b"/>
                </a:tc>
              </a:tr>
              <a:tr h="18324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Trade </a:t>
                      </a:r>
                      <a:r>
                        <a:rPr lang="en-SG" sz="1100" u="none" strike="noStrike" dirty="0" err="1">
                          <a:effectLst/>
                        </a:rPr>
                        <a:t>Fiannce</a:t>
                      </a:r>
                      <a:r>
                        <a:rPr lang="en-SG" sz="1100" u="none" strike="noStrike" dirty="0">
                          <a:effectLst/>
                        </a:rPr>
                        <a:t> - Set up and validation of Letter of Credits/Bank Guarantees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88" marR="8488" marT="916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9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SG" b="0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92" y="1555673"/>
            <a:ext cx="7954641" cy="370072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r>
              <a:rPr lang="en-SG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792" y="1358020"/>
            <a:ext cx="7780322" cy="370072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r>
              <a:rPr lang="en-US" dirty="0"/>
              <a:t>Achieving end-to-end automation across </a:t>
            </a:r>
            <a:r>
              <a:rPr lang="en-US" dirty="0" smtClean="0"/>
              <a:t>organizational </a:t>
            </a:r>
            <a:r>
              <a:rPr lang="en-US" dirty="0"/>
              <a:t>silos  </a:t>
            </a:r>
          </a:p>
        </p:txBody>
      </p:sp>
    </p:spTree>
    <p:extLst>
      <p:ext uri="{BB962C8B-B14F-4D97-AF65-F5344CB8AC3E}">
        <p14:creationId xmlns:p14="http://schemas.microsoft.com/office/powerpoint/2010/main" val="31528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SG" b="0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92" y="1555673"/>
            <a:ext cx="7954641" cy="370072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r>
              <a:rPr lang="en-SG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792" y="1358019"/>
            <a:ext cx="7780322" cy="651326"/>
          </a:xfrm>
          <a:prstGeom prst="rect">
            <a:avLst/>
          </a:prstGeom>
        </p:spPr>
        <p:txBody>
          <a:bodyPr wrap="square" lIns="84134" tIns="42067" rIns="84134" bIns="42067">
            <a:spAutoFit/>
          </a:bodyPr>
          <a:lstStyle/>
          <a:p>
            <a:r>
              <a:rPr lang="en-US" dirty="0"/>
              <a:t>RPA in the cloud: overcoming security concerns  using </a:t>
            </a:r>
            <a:r>
              <a:rPr lang="en-US" dirty="0" err="1"/>
              <a:t>UiPath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16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Next steps in digital transformation   </vt:lpstr>
      <vt:lpstr>Facts</vt:lpstr>
      <vt:lpstr>Facts</vt:lpstr>
      <vt:lpstr>Agenda</vt:lpstr>
      <vt:lpstr>Agenda</vt:lpstr>
      <vt:lpstr>Agenda</vt:lpstr>
      <vt:lpstr>Agenda</vt:lpstr>
    </vt:vector>
  </TitlesOfParts>
  <Company>Mizuho Bank,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Guru Subramanian</dc:creator>
  <cp:lastModifiedBy>Anand Guru Subramanian</cp:lastModifiedBy>
  <cp:revision>2</cp:revision>
  <dcterms:created xsi:type="dcterms:W3CDTF">2019-06-07T09:45:00Z</dcterms:created>
  <dcterms:modified xsi:type="dcterms:W3CDTF">2019-06-07T09:46:47Z</dcterms:modified>
</cp:coreProperties>
</file>