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272" r:id="rId3"/>
    <p:sldId id="263" r:id="rId4"/>
    <p:sldId id="258" r:id="rId5"/>
    <p:sldId id="312" r:id="rId6"/>
    <p:sldId id="278" r:id="rId7"/>
    <p:sldId id="295" r:id="rId8"/>
    <p:sldId id="292" r:id="rId9"/>
    <p:sldId id="291" r:id="rId10"/>
    <p:sldId id="293" r:id="rId11"/>
    <p:sldId id="279" r:id="rId12"/>
    <p:sldId id="296" r:id="rId13"/>
    <p:sldId id="286" r:id="rId14"/>
    <p:sldId id="256" r:id="rId15"/>
    <p:sldId id="304" r:id="rId16"/>
    <p:sldId id="311" r:id="rId17"/>
    <p:sldId id="284"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ru.S. Anand" initials="GA" lastIdx="1" clrIdx="0">
    <p:extLst>
      <p:ext uri="{19B8F6BF-5375-455C-9EA6-DF929625EA0E}">
        <p15:presenceInfo xmlns:p15="http://schemas.microsoft.com/office/powerpoint/2012/main" userId="7a67e88a7e8062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65" autoAdjust="0"/>
  </p:normalViewPr>
  <p:slideViewPr>
    <p:cSldViewPr>
      <p:cViewPr varScale="1">
        <p:scale>
          <a:sx n="83" d="100"/>
          <a:sy n="83" d="100"/>
        </p:scale>
        <p:origin x="732" y="90"/>
      </p:cViewPr>
      <p:guideLst>
        <p:guide orient="horz" pos="2160"/>
        <p:guide pos="3840"/>
      </p:guideLst>
    </p:cSldViewPr>
  </p:slideViewPr>
  <p:notesTextViewPr>
    <p:cViewPr>
      <p:scale>
        <a:sx n="1" d="1"/>
        <a:sy n="1" d="1"/>
      </p:scale>
      <p:origin x="0" y="0"/>
    </p:cViewPr>
  </p:notesTextViewPr>
  <p:notesViewPr>
    <p:cSldViewPr>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CEA1C-F853-4426-83D4-2F44806AD893}"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SG"/>
        </a:p>
      </dgm:t>
    </dgm:pt>
    <dgm:pt modelId="{048AC68E-8ACA-44D6-AF51-176508B89260}">
      <dgm:prSet phldrT="[Text]"/>
      <dgm:spPr/>
      <dgm:t>
        <a:bodyPr/>
        <a:lstStyle/>
        <a:p>
          <a:r>
            <a:rPr lang="en-SG" dirty="0"/>
            <a:t>Science Fiction</a:t>
          </a:r>
        </a:p>
      </dgm:t>
    </dgm:pt>
    <dgm:pt modelId="{27B67105-CC91-46D8-A5F7-4ACE872E2537}" type="parTrans" cxnId="{54ED06F5-44FF-4C63-8DD2-423BCE5FB89F}">
      <dgm:prSet/>
      <dgm:spPr/>
      <dgm:t>
        <a:bodyPr/>
        <a:lstStyle/>
        <a:p>
          <a:endParaRPr lang="en-SG"/>
        </a:p>
      </dgm:t>
    </dgm:pt>
    <dgm:pt modelId="{73684E59-D1AD-4177-9ECF-2B417F96DEFE}" type="sibTrans" cxnId="{54ED06F5-44FF-4C63-8DD2-423BCE5FB89F}">
      <dgm:prSet/>
      <dgm:spPr/>
      <dgm:t>
        <a:bodyPr/>
        <a:lstStyle/>
        <a:p>
          <a:endParaRPr lang="en-SG"/>
        </a:p>
      </dgm:t>
    </dgm:pt>
    <dgm:pt modelId="{9C832966-8B99-4ED9-82DA-42694748D02F}">
      <dgm:prSet phldrT="[Text]"/>
      <dgm:spPr/>
      <dgm:t>
        <a:bodyPr/>
        <a:lstStyle/>
        <a:p>
          <a:r>
            <a:rPr lang="en-SG" dirty="0"/>
            <a:t>Science Facts</a:t>
          </a:r>
        </a:p>
      </dgm:t>
    </dgm:pt>
    <dgm:pt modelId="{2E61BA3D-DB7C-4191-B9D6-4437AF3C7E08}" type="parTrans" cxnId="{C7B71F80-5BBF-463E-BE93-6A1F0C197D86}">
      <dgm:prSet/>
      <dgm:spPr/>
      <dgm:t>
        <a:bodyPr/>
        <a:lstStyle/>
        <a:p>
          <a:endParaRPr lang="en-SG"/>
        </a:p>
      </dgm:t>
    </dgm:pt>
    <dgm:pt modelId="{B0BF0615-E61C-480C-809E-72E01A800CAF}" type="sibTrans" cxnId="{C7B71F80-5BBF-463E-BE93-6A1F0C197D86}">
      <dgm:prSet/>
      <dgm:spPr/>
      <dgm:t>
        <a:bodyPr/>
        <a:lstStyle/>
        <a:p>
          <a:endParaRPr lang="en-SG"/>
        </a:p>
      </dgm:t>
    </dgm:pt>
    <dgm:pt modelId="{BEF350C0-523B-4BEF-BE42-CF43803108CB}">
      <dgm:prSet phldrT="[Text]"/>
      <dgm:spPr/>
      <dgm:t>
        <a:bodyPr/>
        <a:lstStyle/>
        <a:p>
          <a:r>
            <a:rPr lang="en-SG" dirty="0"/>
            <a:t>Business</a:t>
          </a:r>
        </a:p>
        <a:p>
          <a:r>
            <a:rPr lang="en-SG" dirty="0"/>
            <a:t>Facts</a:t>
          </a:r>
        </a:p>
      </dgm:t>
    </dgm:pt>
    <dgm:pt modelId="{C4E21598-B3DD-4D07-BA70-4197C32D39BB}" type="parTrans" cxnId="{79687E88-2938-4814-8185-6D92FD6847E3}">
      <dgm:prSet/>
      <dgm:spPr/>
      <dgm:t>
        <a:bodyPr/>
        <a:lstStyle/>
        <a:p>
          <a:endParaRPr lang="en-SG"/>
        </a:p>
      </dgm:t>
    </dgm:pt>
    <dgm:pt modelId="{851141E7-13A5-4868-8CFB-B49FFEBE0E67}" type="sibTrans" cxnId="{79687E88-2938-4814-8185-6D92FD6847E3}">
      <dgm:prSet/>
      <dgm:spPr/>
      <dgm:t>
        <a:bodyPr/>
        <a:lstStyle/>
        <a:p>
          <a:endParaRPr lang="en-SG"/>
        </a:p>
      </dgm:t>
    </dgm:pt>
    <dgm:pt modelId="{074D8AA6-FD9C-4272-BE74-9DF4B895C6EA}" type="pres">
      <dgm:prSet presAssocID="{F0FCEA1C-F853-4426-83D4-2F44806AD893}" presName="Name0" presStyleCnt="0">
        <dgm:presLayoutVars>
          <dgm:chMax val="7"/>
          <dgm:chPref val="7"/>
          <dgm:dir/>
          <dgm:animLvl val="lvl"/>
        </dgm:presLayoutVars>
      </dgm:prSet>
      <dgm:spPr/>
    </dgm:pt>
    <dgm:pt modelId="{4E0D9689-D32D-4C18-A7AF-0BB88406C3BC}" type="pres">
      <dgm:prSet presAssocID="{048AC68E-8ACA-44D6-AF51-176508B89260}" presName="Accent1" presStyleCnt="0"/>
      <dgm:spPr/>
    </dgm:pt>
    <dgm:pt modelId="{4D373E18-11E8-4DE4-BB44-24B393450E01}" type="pres">
      <dgm:prSet presAssocID="{048AC68E-8ACA-44D6-AF51-176508B89260}" presName="Accent" presStyleLbl="node1" presStyleIdx="0" presStyleCnt="3"/>
      <dgm:spPr/>
    </dgm:pt>
    <dgm:pt modelId="{537CF832-7D0F-4CB7-B6EF-BC654EFC94EB}" type="pres">
      <dgm:prSet presAssocID="{048AC68E-8ACA-44D6-AF51-176508B89260}" presName="Parent1" presStyleLbl="revTx" presStyleIdx="0" presStyleCnt="3">
        <dgm:presLayoutVars>
          <dgm:chMax val="1"/>
          <dgm:chPref val="1"/>
          <dgm:bulletEnabled val="1"/>
        </dgm:presLayoutVars>
      </dgm:prSet>
      <dgm:spPr/>
    </dgm:pt>
    <dgm:pt modelId="{C1E01A53-B96E-4108-878E-F8657A0E870D}" type="pres">
      <dgm:prSet presAssocID="{9C832966-8B99-4ED9-82DA-42694748D02F}" presName="Accent2" presStyleCnt="0"/>
      <dgm:spPr/>
    </dgm:pt>
    <dgm:pt modelId="{51FB1D33-13FD-44B6-B3F5-42E9C154A984}" type="pres">
      <dgm:prSet presAssocID="{9C832966-8B99-4ED9-82DA-42694748D02F}" presName="Accent" presStyleLbl="node1" presStyleIdx="1" presStyleCnt="3"/>
      <dgm:spPr/>
    </dgm:pt>
    <dgm:pt modelId="{29793CEC-6815-46E3-A3B5-8A060DEC10CD}" type="pres">
      <dgm:prSet presAssocID="{9C832966-8B99-4ED9-82DA-42694748D02F}" presName="Parent2" presStyleLbl="revTx" presStyleIdx="1" presStyleCnt="3">
        <dgm:presLayoutVars>
          <dgm:chMax val="1"/>
          <dgm:chPref val="1"/>
          <dgm:bulletEnabled val="1"/>
        </dgm:presLayoutVars>
      </dgm:prSet>
      <dgm:spPr/>
    </dgm:pt>
    <dgm:pt modelId="{DC156DAE-AC95-4D78-884D-A4BAB094D2D9}" type="pres">
      <dgm:prSet presAssocID="{BEF350C0-523B-4BEF-BE42-CF43803108CB}" presName="Accent3" presStyleCnt="0"/>
      <dgm:spPr/>
    </dgm:pt>
    <dgm:pt modelId="{4571D16A-1F45-4824-BF11-BD24A0876BBB}" type="pres">
      <dgm:prSet presAssocID="{BEF350C0-523B-4BEF-BE42-CF43803108CB}" presName="Accent" presStyleLbl="node1" presStyleIdx="2" presStyleCnt="3"/>
      <dgm:spPr/>
    </dgm:pt>
    <dgm:pt modelId="{16E21CFC-3748-4632-89E5-1A9BEE0D2D45}" type="pres">
      <dgm:prSet presAssocID="{BEF350C0-523B-4BEF-BE42-CF43803108CB}" presName="Parent3" presStyleLbl="revTx" presStyleIdx="2" presStyleCnt="3">
        <dgm:presLayoutVars>
          <dgm:chMax val="1"/>
          <dgm:chPref val="1"/>
          <dgm:bulletEnabled val="1"/>
        </dgm:presLayoutVars>
      </dgm:prSet>
      <dgm:spPr/>
    </dgm:pt>
  </dgm:ptLst>
  <dgm:cxnLst>
    <dgm:cxn modelId="{BA5B1276-90DA-4F3C-9DDD-8D4CF3A34EC4}" type="presOf" srcId="{BEF350C0-523B-4BEF-BE42-CF43803108CB}" destId="{16E21CFC-3748-4632-89E5-1A9BEE0D2D45}" srcOrd="0" destOrd="0" presId="urn:microsoft.com/office/officeart/2009/layout/CircleArrowProcess"/>
    <dgm:cxn modelId="{83C02279-717F-442D-A78B-478F80A8D1BF}" type="presOf" srcId="{9C832966-8B99-4ED9-82DA-42694748D02F}" destId="{29793CEC-6815-46E3-A3B5-8A060DEC10CD}" srcOrd="0" destOrd="0" presId="urn:microsoft.com/office/officeart/2009/layout/CircleArrowProcess"/>
    <dgm:cxn modelId="{C7B71F80-5BBF-463E-BE93-6A1F0C197D86}" srcId="{F0FCEA1C-F853-4426-83D4-2F44806AD893}" destId="{9C832966-8B99-4ED9-82DA-42694748D02F}" srcOrd="1" destOrd="0" parTransId="{2E61BA3D-DB7C-4191-B9D6-4437AF3C7E08}" sibTransId="{B0BF0615-E61C-480C-809E-72E01A800CAF}"/>
    <dgm:cxn modelId="{79687E88-2938-4814-8185-6D92FD6847E3}" srcId="{F0FCEA1C-F853-4426-83D4-2F44806AD893}" destId="{BEF350C0-523B-4BEF-BE42-CF43803108CB}" srcOrd="2" destOrd="0" parTransId="{C4E21598-B3DD-4D07-BA70-4197C32D39BB}" sibTransId="{851141E7-13A5-4868-8CFB-B49FFEBE0E67}"/>
    <dgm:cxn modelId="{C41F1C9F-1F97-48C4-89C3-2C5C441B3173}" type="presOf" srcId="{F0FCEA1C-F853-4426-83D4-2F44806AD893}" destId="{074D8AA6-FD9C-4272-BE74-9DF4B895C6EA}" srcOrd="0" destOrd="0" presId="urn:microsoft.com/office/officeart/2009/layout/CircleArrowProcess"/>
    <dgm:cxn modelId="{54ED06F5-44FF-4C63-8DD2-423BCE5FB89F}" srcId="{F0FCEA1C-F853-4426-83D4-2F44806AD893}" destId="{048AC68E-8ACA-44D6-AF51-176508B89260}" srcOrd="0" destOrd="0" parTransId="{27B67105-CC91-46D8-A5F7-4ACE872E2537}" sibTransId="{73684E59-D1AD-4177-9ECF-2B417F96DEFE}"/>
    <dgm:cxn modelId="{FCF57CF5-9DD9-4CD6-B5D4-C661084CED54}" type="presOf" srcId="{048AC68E-8ACA-44D6-AF51-176508B89260}" destId="{537CF832-7D0F-4CB7-B6EF-BC654EFC94EB}" srcOrd="0" destOrd="0" presId="urn:microsoft.com/office/officeart/2009/layout/CircleArrowProcess"/>
    <dgm:cxn modelId="{E2C26B92-BD85-4EC6-A47F-791B6D1509B8}" type="presParOf" srcId="{074D8AA6-FD9C-4272-BE74-9DF4B895C6EA}" destId="{4E0D9689-D32D-4C18-A7AF-0BB88406C3BC}" srcOrd="0" destOrd="0" presId="urn:microsoft.com/office/officeart/2009/layout/CircleArrowProcess"/>
    <dgm:cxn modelId="{87F269AB-9F19-40ED-8A08-B0B1899BF7F6}" type="presParOf" srcId="{4E0D9689-D32D-4C18-A7AF-0BB88406C3BC}" destId="{4D373E18-11E8-4DE4-BB44-24B393450E01}" srcOrd="0" destOrd="0" presId="urn:microsoft.com/office/officeart/2009/layout/CircleArrowProcess"/>
    <dgm:cxn modelId="{5534FF41-BBA7-44CE-B678-B68046A95EFD}" type="presParOf" srcId="{074D8AA6-FD9C-4272-BE74-9DF4B895C6EA}" destId="{537CF832-7D0F-4CB7-B6EF-BC654EFC94EB}" srcOrd="1" destOrd="0" presId="urn:microsoft.com/office/officeart/2009/layout/CircleArrowProcess"/>
    <dgm:cxn modelId="{8475A9DB-9A64-46A4-971E-427E5D6C6890}" type="presParOf" srcId="{074D8AA6-FD9C-4272-BE74-9DF4B895C6EA}" destId="{C1E01A53-B96E-4108-878E-F8657A0E870D}" srcOrd="2" destOrd="0" presId="urn:microsoft.com/office/officeart/2009/layout/CircleArrowProcess"/>
    <dgm:cxn modelId="{22E66D92-9B83-4DAA-AE9F-C436F92025A8}" type="presParOf" srcId="{C1E01A53-B96E-4108-878E-F8657A0E870D}" destId="{51FB1D33-13FD-44B6-B3F5-42E9C154A984}" srcOrd="0" destOrd="0" presId="urn:microsoft.com/office/officeart/2009/layout/CircleArrowProcess"/>
    <dgm:cxn modelId="{0AB7255D-860A-424B-BB99-3AC4330A2A70}" type="presParOf" srcId="{074D8AA6-FD9C-4272-BE74-9DF4B895C6EA}" destId="{29793CEC-6815-46E3-A3B5-8A060DEC10CD}" srcOrd="3" destOrd="0" presId="urn:microsoft.com/office/officeart/2009/layout/CircleArrowProcess"/>
    <dgm:cxn modelId="{21530B84-E436-4D61-BAC7-B0B8375603B3}" type="presParOf" srcId="{074D8AA6-FD9C-4272-BE74-9DF4B895C6EA}" destId="{DC156DAE-AC95-4D78-884D-A4BAB094D2D9}" srcOrd="4" destOrd="0" presId="urn:microsoft.com/office/officeart/2009/layout/CircleArrowProcess"/>
    <dgm:cxn modelId="{E660BD41-125A-40C7-A3D7-FDA43F7362BA}" type="presParOf" srcId="{DC156DAE-AC95-4D78-884D-A4BAB094D2D9}" destId="{4571D16A-1F45-4824-BF11-BD24A0876BBB}" srcOrd="0" destOrd="0" presId="urn:microsoft.com/office/officeart/2009/layout/CircleArrowProcess"/>
    <dgm:cxn modelId="{05E96B33-DE16-4FC0-8E91-289AC2182D78}" type="presParOf" srcId="{074D8AA6-FD9C-4272-BE74-9DF4B895C6EA}" destId="{16E21CFC-3748-4632-89E5-1A9BEE0D2D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73E18-11E8-4DE4-BB44-24B393450E01}">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CF832-7D0F-4CB7-B6EF-BC654EFC94EB}">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Fiction</a:t>
          </a:r>
        </a:p>
      </dsp:txBody>
      <dsp:txXfrm>
        <a:off x="2773960" y="706323"/>
        <a:ext cx="1086973" cy="543356"/>
      </dsp:txXfrm>
    </dsp:sp>
    <dsp:sp modelId="{51FB1D33-13FD-44B6-B3F5-42E9C154A984}">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93CEC-6815-46E3-A3B5-8A060DEC10CD}">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Facts</a:t>
          </a:r>
        </a:p>
      </dsp:txBody>
      <dsp:txXfrm>
        <a:off x="2232861" y="1836927"/>
        <a:ext cx="1086973" cy="543356"/>
      </dsp:txXfrm>
    </dsp:sp>
    <dsp:sp modelId="{4571D16A-1F45-4824-BF11-BD24A0876BBB}">
      <dsp:nvSpPr>
        <dsp:cNvPr id="0" name=""/>
        <dsp:cNvSpPr/>
      </dsp:nvSpPr>
      <dsp:spPr>
        <a:xfrm>
          <a:off x="2480819" y="2382723"/>
          <a:ext cx="1680603" cy="1681276"/>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21CFC-3748-4632-89E5-1A9BEE0D2D45}">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Business</a:t>
          </a:r>
        </a:p>
        <a:p>
          <a:pPr marL="0" lvl="0" indent="0" algn="ctr" defTabSz="666750">
            <a:lnSpc>
              <a:spcPct val="90000"/>
            </a:lnSpc>
            <a:spcBef>
              <a:spcPct val="0"/>
            </a:spcBef>
            <a:spcAft>
              <a:spcPct val="35000"/>
            </a:spcAft>
            <a:buNone/>
          </a:pPr>
          <a:r>
            <a:rPr lang="en-SG" sz="1500" kern="1200" dirty="0"/>
            <a:t>Facts</a:t>
          </a:r>
        </a:p>
      </dsp:txBody>
      <dsp:txXfrm>
        <a:off x="2776532" y="2969158"/>
        <a:ext cx="1086973" cy="543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D53BF-29C6-4C6C-889B-FB738DC05F2D}" type="datetimeFigureOut">
              <a:rPr lang="en-SG" smtClean="0"/>
              <a:t>30/6/2019</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F0A69-50FE-419C-93D8-200D35E102A5}" type="slidenum">
              <a:rPr lang="en-SG" smtClean="0"/>
              <a:t>‹#›</a:t>
            </a:fld>
            <a:endParaRPr lang="en-SG"/>
          </a:p>
        </p:txBody>
      </p:sp>
    </p:spTree>
    <p:extLst>
      <p:ext uri="{BB962C8B-B14F-4D97-AF65-F5344CB8AC3E}">
        <p14:creationId xmlns:p14="http://schemas.microsoft.com/office/powerpoint/2010/main" val="2693969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270A2-D20A-4E27-961B-F6DC4D30E6CD}" type="datetimeFigureOut">
              <a:rPr lang="en-SG" smtClean="0"/>
              <a:t>30/6/2019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D0DD2-9BC1-4AD2-B6BB-A291007DD250}" type="slidenum">
              <a:rPr lang="en-SG" smtClean="0"/>
              <a:t>‹#›</a:t>
            </a:fld>
            <a:endParaRPr lang="en-SG"/>
          </a:p>
        </p:txBody>
      </p:sp>
    </p:spTree>
    <p:extLst>
      <p:ext uri="{BB962C8B-B14F-4D97-AF65-F5344CB8AC3E}">
        <p14:creationId xmlns:p14="http://schemas.microsoft.com/office/powerpoint/2010/main" val="256183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ckinsey.com/business-functions/organization/our-insights/the-ceos-guide-to-competing-through-h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a:t>
            </a:fld>
            <a:endParaRPr lang="en-SG"/>
          </a:p>
        </p:txBody>
      </p:sp>
    </p:spTree>
    <p:extLst>
      <p:ext uri="{BB962C8B-B14F-4D97-AF65-F5344CB8AC3E}">
        <p14:creationId xmlns:p14="http://schemas.microsoft.com/office/powerpoint/2010/main" val="275865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3</a:t>
            </a:fld>
            <a:endParaRPr lang="en-SG"/>
          </a:p>
        </p:txBody>
      </p:sp>
    </p:spTree>
    <p:extLst>
      <p:ext uri="{BB962C8B-B14F-4D97-AF65-F5344CB8AC3E}">
        <p14:creationId xmlns:p14="http://schemas.microsoft.com/office/powerpoint/2010/main" val="1333330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5</a:t>
            </a:fld>
            <a:endParaRPr lang="en-SG"/>
          </a:p>
        </p:txBody>
      </p:sp>
    </p:spTree>
    <p:extLst>
      <p:ext uri="{BB962C8B-B14F-4D97-AF65-F5344CB8AC3E}">
        <p14:creationId xmlns:p14="http://schemas.microsoft.com/office/powerpoint/2010/main" val="53313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7</a:t>
            </a:fld>
            <a:endParaRPr lang="en-SG"/>
          </a:p>
        </p:txBody>
      </p:sp>
    </p:spTree>
    <p:extLst>
      <p:ext uri="{BB962C8B-B14F-4D97-AF65-F5344CB8AC3E}">
        <p14:creationId xmlns:p14="http://schemas.microsoft.com/office/powerpoint/2010/main" val="336425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8</a:t>
            </a:fld>
            <a:endParaRPr lang="en-SG"/>
          </a:p>
        </p:txBody>
      </p:sp>
    </p:spTree>
    <p:extLst>
      <p:ext uri="{BB962C8B-B14F-4D97-AF65-F5344CB8AC3E}">
        <p14:creationId xmlns:p14="http://schemas.microsoft.com/office/powerpoint/2010/main" val="103894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77D0DD2-9BC1-4AD2-B6BB-A291007DD250}" type="slidenum">
              <a:rPr lang="en-SG" smtClean="0"/>
              <a:t>9</a:t>
            </a:fld>
            <a:endParaRPr lang="en-SG"/>
          </a:p>
        </p:txBody>
      </p:sp>
    </p:spTree>
    <p:extLst>
      <p:ext uri="{BB962C8B-B14F-4D97-AF65-F5344CB8AC3E}">
        <p14:creationId xmlns:p14="http://schemas.microsoft.com/office/powerpoint/2010/main" val="862345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SG" dirty="0"/>
              <a:t>Successful banks develop a bank-wide vision for the future, reimagining how they will be organized and how work will get done</a:t>
            </a:r>
          </a:p>
          <a:p>
            <a:r>
              <a:rPr lang="en-SG" dirty="0">
                <a:latin typeface="Verdana" panose="020B0604030504040204" pitchFamily="34" charset="0"/>
                <a:ea typeface="Verdana" panose="020B0604030504040204" pitchFamily="34" charset="0"/>
              </a:rPr>
              <a:t>2) Putting a well-run </a:t>
            </a:r>
            <a:r>
              <a:rPr lang="en-SG" dirty="0" err="1">
                <a:latin typeface="Verdana" panose="020B0604030504040204" pitchFamily="34" charset="0"/>
                <a:ea typeface="Verdana" panose="020B0604030504040204" pitchFamily="34" charset="0"/>
              </a:rPr>
              <a:t>center</a:t>
            </a:r>
            <a:r>
              <a:rPr lang="en-SG" dirty="0">
                <a:latin typeface="Verdana" panose="020B0604030504040204" pitchFamily="34" charset="0"/>
                <a:ea typeface="Verdana" panose="020B0604030504040204" pitchFamily="34" charset="0"/>
              </a:rPr>
              <a:t> of excellence (COE) in place early is critical to the long-term automation effort. </a:t>
            </a:r>
          </a:p>
          <a:p>
            <a:r>
              <a:rPr lang="en-SG" dirty="0">
                <a:latin typeface="Verdana" panose="020B0604030504040204" pitchFamily="34" charset="0"/>
                <a:ea typeface="Verdana" panose="020B0604030504040204" pitchFamily="34" charset="0"/>
              </a:rPr>
              <a:t>	A COE administers the enterprise-wide approach to transformation, and plays a number of critical roles, from managing vendor relationships to building capabilities and interfacing with the business and critical support functions—in particular IT and human resources. </a:t>
            </a:r>
          </a:p>
          <a:p>
            <a:r>
              <a:rPr lang="en-SG" dirty="0">
                <a:latin typeface="Verdana" panose="020B0604030504040204" pitchFamily="34" charset="0"/>
                <a:ea typeface="Verdana" panose="020B0604030504040204" pitchFamily="34" charset="0"/>
              </a:rPr>
              <a:t>	Not only technical capabilities, but those needed to reimagine groups and organizations, redefine how people will work with technology, work with multiple stakeholders across the bank, and translate new ways of working into measurable efficiencies. These capabilities will enable the bank to adopt—and adapt to—future technologies.</a:t>
            </a:r>
          </a:p>
          <a:p>
            <a:endParaRPr lang="en-SG" dirty="0">
              <a:latin typeface="Verdana" panose="020B0604030504040204" pitchFamily="34" charset="0"/>
              <a:ea typeface="Verdana" panose="020B0604030504040204" pitchFamily="34" charset="0"/>
            </a:endParaRPr>
          </a:p>
          <a:p>
            <a:r>
              <a:rPr lang="en-SG" dirty="0"/>
              <a:t>3) </a:t>
            </a:r>
            <a:r>
              <a:rPr lang="en-SG" dirty="0">
                <a:solidFill>
                  <a:srgbClr val="333333"/>
                </a:solidFill>
                <a:latin typeface="McKinsey Theinhardt"/>
              </a:rPr>
              <a:t>In most cases, automation at scale needs to be sponsored by each individual business and function, but a close partnership with IT is particularly important. IT designs the overall systems lifecycle, manages the rollout against IT priorities, supports development, and performs ongoing maintenance. A successful partnership thus requires early and ongoing engagement with IT through a program steering committee and governance structures.</a:t>
            </a:r>
          </a:p>
          <a:p>
            <a:r>
              <a:rPr lang="en-SG" dirty="0">
                <a:solidFill>
                  <a:srgbClr val="333333"/>
                </a:solidFill>
                <a:latin typeface="McKinsey Theinhardt"/>
              </a:rPr>
              <a:t>4) </a:t>
            </a:r>
            <a:r>
              <a:rPr lang="en-SG" dirty="0"/>
              <a:t>The people changes associated with implementing automation at scale—and realizing its full value—are substantial. New automation technologies will touch on many different roles within the bank, and employees will need to learn new ways of working. While automation can have significant benefits in terms of risk, revenues, and client experience, many efforts will also automate work that is currently being done by people. </a:t>
            </a:r>
            <a:r>
              <a:rPr lang="en-SG" dirty="0">
                <a:hlinkClick r:id="rId3"/>
              </a:rPr>
              <a:t>HR therefore plays an essential role</a:t>
            </a:r>
            <a:r>
              <a:rPr lang="en-SG" dirty="0"/>
              <a:t>, creating new workforce-management practices, proactively managing changes, and using analytics to plan and coordinate the redeployment and reskilling of employees. Working closely with HR from the beginning is thus essential. </a:t>
            </a:r>
          </a:p>
          <a:p>
            <a:r>
              <a:rPr lang="en-SG" dirty="0">
                <a:latin typeface="Verdana" panose="020B0604030504040204" pitchFamily="34" charset="0"/>
                <a:ea typeface="Verdana" panose="020B0604030504040204" pitchFamily="34" charset="0"/>
              </a:rPr>
              <a:t> </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12</a:t>
            </a:fld>
            <a:endParaRPr lang="en-SG"/>
          </a:p>
        </p:txBody>
      </p:sp>
    </p:spTree>
    <p:extLst>
      <p:ext uri="{BB962C8B-B14F-4D97-AF65-F5344CB8AC3E}">
        <p14:creationId xmlns:p14="http://schemas.microsoft.com/office/powerpoint/2010/main" val="384683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dirty="0">
                <a:solidFill>
                  <a:srgbClr val="7D7D7D"/>
                </a:solidFill>
                <a:latin typeface="&amp;quot"/>
              </a:rPr>
              <a:t>When you implement RPA in your operations, you can expect these key benefits:</a:t>
            </a:r>
          </a:p>
          <a:p>
            <a:pPr fontAlgn="base">
              <a:buFont typeface="Arial" panose="020B0604020202020204" pitchFamily="34" charset="0"/>
              <a:buChar char="•"/>
            </a:pPr>
            <a:r>
              <a:rPr lang="en-SG" dirty="0">
                <a:solidFill>
                  <a:srgbClr val="7D7D7D"/>
                </a:solidFill>
                <a:latin typeface="&amp;quot"/>
              </a:rPr>
              <a:t>No new infrastructure investment – RPA acts as a layer on top of already existing core asset management applications</a:t>
            </a:r>
          </a:p>
          <a:p>
            <a:pPr fontAlgn="base">
              <a:buFont typeface="Arial" panose="020B0604020202020204" pitchFamily="34" charset="0"/>
              <a:buChar char="•"/>
            </a:pPr>
            <a:r>
              <a:rPr lang="en-SG" dirty="0">
                <a:solidFill>
                  <a:srgbClr val="7D7D7D"/>
                </a:solidFill>
                <a:latin typeface="&amp;quot"/>
              </a:rPr>
              <a:t>Higher quality work and data – RPA  reduces human errors when moving data by 100%</a:t>
            </a:r>
          </a:p>
          <a:p>
            <a:pPr fontAlgn="base">
              <a:buFont typeface="Arial" panose="020B0604020202020204" pitchFamily="34" charset="0"/>
              <a:buChar char="•"/>
            </a:pPr>
            <a:r>
              <a:rPr lang="en-SG" dirty="0">
                <a:solidFill>
                  <a:srgbClr val="7D7D7D"/>
                </a:solidFill>
                <a:latin typeface="&amp;quot"/>
              </a:rPr>
              <a:t>Increased productivity – RPA provides 24/7/365 transaction processing ability – robots can work afterhours with no overtime. Expect a reduction in transaction processing time of 50 percent.</a:t>
            </a:r>
          </a:p>
          <a:p>
            <a:pPr fontAlgn="base">
              <a:buFont typeface="Arial" panose="020B0604020202020204" pitchFamily="34" charset="0"/>
              <a:buChar char="•"/>
            </a:pPr>
            <a:r>
              <a:rPr lang="en-SG" dirty="0">
                <a:solidFill>
                  <a:srgbClr val="7D7D7D"/>
                </a:solidFill>
                <a:latin typeface="&amp;quot"/>
              </a:rPr>
              <a:t>Decreased costs – Robotics can reduce processing costs by up to 80 percent.</a:t>
            </a:r>
          </a:p>
          <a:p>
            <a:pPr fontAlgn="base">
              <a:buFont typeface="Arial" panose="020B0604020202020204" pitchFamily="34" charset="0"/>
              <a:buChar char="•"/>
            </a:pPr>
            <a:r>
              <a:rPr lang="en-SG" dirty="0">
                <a:solidFill>
                  <a:srgbClr val="7D7D7D"/>
                </a:solidFill>
                <a:latin typeface="&amp;quot"/>
              </a:rPr>
              <a:t>Increased implementation speed – Robots can be implemented in as little as two weeks once the use case has been properly scoped out. No more waiting for years for implementation.</a:t>
            </a:r>
          </a:p>
          <a:p>
            <a:pPr fontAlgn="base">
              <a:buFont typeface="Arial" panose="020B0604020202020204" pitchFamily="34" charset="0"/>
              <a:buChar char="•"/>
            </a:pPr>
            <a:r>
              <a:rPr lang="en-SG" dirty="0">
                <a:solidFill>
                  <a:srgbClr val="7D7D7D"/>
                </a:solidFill>
                <a:latin typeface="&amp;quot"/>
              </a:rPr>
              <a:t>Higher levels of staff satisfaction – RPA frees staff from redundant and boring processing work at lets them focus on core value generating tasks like assisting customers.</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15</a:t>
            </a:fld>
            <a:endParaRPr lang="en-SG"/>
          </a:p>
        </p:txBody>
      </p:sp>
    </p:spTree>
    <p:extLst>
      <p:ext uri="{BB962C8B-B14F-4D97-AF65-F5344CB8AC3E}">
        <p14:creationId xmlns:p14="http://schemas.microsoft.com/office/powerpoint/2010/main" val="313477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69671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8155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02837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12" name="Rectangle 11"/>
          <p:cNvSpPr/>
          <p:nvPr userDrawn="1"/>
        </p:nvSpPr>
        <p:spPr>
          <a:xfrm>
            <a:off x="7543398"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a:latin typeface="+mn-lt"/>
              <a:ea typeface="Yu Gothic" panose="020B0400000000000000" pitchFamily="34" charset="-128"/>
            </a:endParaRPr>
          </a:p>
        </p:txBody>
      </p:sp>
    </p:spTree>
    <p:extLst>
      <p:ext uri="{BB962C8B-B14F-4D97-AF65-F5344CB8AC3E}">
        <p14:creationId xmlns:p14="http://schemas.microsoft.com/office/powerpoint/2010/main" val="356677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13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98408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7144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20489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8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4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34646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42852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42CD1-3C7A-41D0-B610-8DE100FD9560}"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4534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42CD1-3C7A-41D0-B610-8DE100FD9560}" type="datetimeFigureOut">
              <a:rPr lang="en-US" smtClean="0"/>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14757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A42CD1-3C7A-41D0-B610-8DE100FD9560}"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7829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2CD1-3C7A-41D0-B610-8DE100FD9560}" type="datetimeFigureOut">
              <a:rPr lang="en-US" smtClean="0"/>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4462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70281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92020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42CD1-3C7A-41D0-B610-8DE100FD9560}" type="datetimeFigureOut">
              <a:rPr lang="en-US" smtClean="0"/>
              <a:t>6/30/2019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FBBC7-5D8B-4344-B88F-287623D6C624}" type="slidenum">
              <a:rPr lang="en-US" smtClean="0"/>
              <a:t>‹#›</a:t>
            </a:fld>
            <a:endParaRPr lang="en-US"/>
          </a:p>
        </p:txBody>
      </p:sp>
    </p:spTree>
    <p:extLst>
      <p:ext uri="{BB962C8B-B14F-4D97-AF65-F5344CB8AC3E}">
        <p14:creationId xmlns:p14="http://schemas.microsoft.com/office/powerpoint/2010/main" val="169119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idx="4294967295"/>
          </p:nvPr>
        </p:nvSpPr>
        <p:spPr>
          <a:xfrm>
            <a:off x="1905001" y="2418202"/>
            <a:ext cx="5429433" cy="2839599"/>
          </a:xfrm>
        </p:spPr>
        <p:txBody>
          <a:bodyPr>
            <a:normAutofit fontScale="90000"/>
          </a:bodyPr>
          <a:lstStyle/>
          <a:p>
            <a:pPr fontAlgn="base"/>
            <a:br>
              <a:rPr lang="en-SG" dirty="0"/>
            </a:br>
            <a:r>
              <a:rPr lang="en-SG" b="1" dirty="0"/>
              <a:t>Leveraging automation across the banking process </a:t>
            </a:r>
            <a:br>
              <a:rPr lang="en-SG" b="1" dirty="0"/>
            </a:br>
            <a:br>
              <a:rPr lang="en-US" sz="2900" dirty="0"/>
            </a:br>
            <a:br>
              <a:rPr lang="en-US" sz="2900" dirty="0"/>
            </a:br>
            <a:endParaRPr lang="en-US" sz="1700" b="1" dirty="0"/>
          </a:p>
        </p:txBody>
      </p:sp>
      <p:sp>
        <p:nvSpPr>
          <p:cNvPr id="5" name="Rectangle 4"/>
          <p:cNvSpPr/>
          <p:nvPr/>
        </p:nvSpPr>
        <p:spPr>
          <a:xfrm>
            <a:off x="2813508" y="547631"/>
            <a:ext cx="6299122" cy="83447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6862166" y="1737322"/>
            <a:ext cx="2663808" cy="82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7229747" y="2943932"/>
            <a:ext cx="2663808" cy="82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7562069" y="4144901"/>
            <a:ext cx="3050322" cy="82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Parallelogram 8"/>
          <p:cNvSpPr/>
          <p:nvPr/>
        </p:nvSpPr>
        <p:spPr>
          <a:xfrm>
            <a:off x="6862168" y="1342639"/>
            <a:ext cx="2298187" cy="394685"/>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Parallelogram 11"/>
          <p:cNvSpPr/>
          <p:nvPr/>
        </p:nvSpPr>
        <p:spPr>
          <a:xfrm>
            <a:off x="7227789" y="2549246"/>
            <a:ext cx="2298187" cy="394685"/>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Parallelogram 12"/>
          <p:cNvSpPr/>
          <p:nvPr/>
        </p:nvSpPr>
        <p:spPr>
          <a:xfrm>
            <a:off x="7595369" y="3755855"/>
            <a:ext cx="2298187" cy="394685"/>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8">
            <a:extLst>
              <a:ext uri="{FF2B5EF4-FFF2-40B4-BE49-F238E27FC236}">
                <a16:creationId xmlns:a16="http://schemas.microsoft.com/office/drawing/2014/main" id="{F60E81F1-A0C6-4597-997F-0E956499E848}"/>
              </a:ext>
            </a:extLst>
          </p:cNvPr>
          <p:cNvSpPr/>
          <p:nvPr/>
        </p:nvSpPr>
        <p:spPr>
          <a:xfrm>
            <a:off x="7562069" y="605073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ectangle 15">
            <a:extLst>
              <a:ext uri="{FF2B5EF4-FFF2-40B4-BE49-F238E27FC236}">
                <a16:creationId xmlns:a16="http://schemas.microsoft.com/office/drawing/2014/main" id="{25126F2C-C406-432A-A1C2-C8DF8CCA1572}"/>
              </a:ext>
            </a:extLst>
          </p:cNvPr>
          <p:cNvSpPr/>
          <p:nvPr/>
        </p:nvSpPr>
        <p:spPr>
          <a:xfrm>
            <a:off x="8011261" y="6094768"/>
            <a:ext cx="4180739" cy="338550"/>
          </a:xfrm>
          <a:prstGeom prst="rect">
            <a:avLst/>
          </a:prstGeom>
        </p:spPr>
        <p:txBody>
          <a:bodyPr wrap="square" lIns="91437" tIns="45718" rIns="91437" bIns="45718">
            <a:spAutoFit/>
          </a:bodyPr>
          <a:lstStyle/>
          <a:p>
            <a:r>
              <a:rPr lang="en-SG" sz="1600" dirty="0"/>
              <a:t>https://www.linkedin.com/in/gurusanand/</a:t>
            </a:r>
          </a:p>
        </p:txBody>
      </p:sp>
    </p:spTree>
    <p:extLst>
      <p:ext uri="{BB962C8B-B14F-4D97-AF65-F5344CB8AC3E}">
        <p14:creationId xmlns:p14="http://schemas.microsoft.com/office/powerpoint/2010/main" val="29823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 Success Stories</a:t>
            </a:r>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8733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5" y="1825365"/>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7558286B-5527-4B35-AD4F-3B7BF4A5A272}"/>
              </a:ext>
            </a:extLst>
          </p:cNvPr>
          <p:cNvGrpSpPr/>
          <p:nvPr/>
        </p:nvGrpSpPr>
        <p:grpSpPr>
          <a:xfrm flipH="1">
            <a:off x="1625293" y="1270560"/>
            <a:ext cx="4616540" cy="1222466"/>
            <a:chOff x="4716014" y="1639851"/>
            <a:chExt cx="3888434" cy="1221936"/>
          </a:xfrm>
        </p:grpSpPr>
        <p:sp>
          <p:nvSpPr>
            <p:cNvPr id="7" name="TextBox 6">
              <a:extLst>
                <a:ext uri="{FF2B5EF4-FFF2-40B4-BE49-F238E27FC236}">
                  <a16:creationId xmlns:a16="http://schemas.microsoft.com/office/drawing/2014/main" id="{C3AFE997-4902-4F36-8E03-42657E90924A}"/>
                </a:ext>
              </a:extLst>
            </p:cNvPr>
            <p:cNvSpPr txBox="1"/>
            <p:nvPr/>
          </p:nvSpPr>
          <p:spPr>
            <a:xfrm>
              <a:off x="4716015" y="1846565"/>
              <a:ext cx="3888433" cy="1015222"/>
            </a:xfrm>
            <a:prstGeom prst="rect">
              <a:avLst/>
            </a:prstGeom>
            <a:noFill/>
          </p:spPr>
          <p:txBody>
            <a:bodyPr wrap="square" rtlCol="0">
              <a:spAutoFit/>
            </a:bodyPr>
            <a:lstStyle/>
            <a:p>
              <a:r>
                <a:rPr lang="en-SG" sz="1200" dirty="0">
                  <a:solidFill>
                    <a:srgbClr val="333333"/>
                  </a:solidFill>
                  <a:latin typeface="&amp;quot"/>
                </a:rPr>
                <a:t>Using bots to respond to internal IT requests, including resetting employee passwords. The bots are expected to handle 1.7 million IT access requests at the bank this year, doing the work of 40 full-time employees. </a:t>
              </a:r>
            </a:p>
            <a:p>
              <a:endParaRPr lang="en-SG" sz="1200" dirty="0">
                <a:solidFill>
                  <a:srgbClr val="333333"/>
                </a:solidFill>
                <a:latin typeface="&amp;quot"/>
              </a:endParaRPr>
            </a:p>
          </p:txBody>
        </p:sp>
        <p:sp>
          <p:nvSpPr>
            <p:cNvPr id="8" name="TextBox 7">
              <a:extLst>
                <a:ext uri="{FF2B5EF4-FFF2-40B4-BE49-F238E27FC236}">
                  <a16:creationId xmlns:a16="http://schemas.microsoft.com/office/drawing/2014/main"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n-SG" altLang="ko-KR" sz="1200" b="1" dirty="0">
                  <a:solidFill>
                    <a:schemeClr val="tx1">
                      <a:lumMod val="75000"/>
                      <a:lumOff val="25000"/>
                    </a:schemeClr>
                  </a:solidFill>
                </a:rPr>
                <a:t>JPMorgan</a:t>
              </a:r>
              <a:endParaRPr lang="ko-KR" altLang="en-US" sz="1200" b="1" dirty="0">
                <a:solidFill>
                  <a:schemeClr val="tx1">
                    <a:lumMod val="75000"/>
                    <a:lumOff val="25000"/>
                  </a:schemeClr>
                </a:solidFill>
              </a:endParaRPr>
            </a:p>
          </p:txBody>
        </p:sp>
      </p:grpSp>
      <p:sp>
        <p:nvSpPr>
          <p:cNvPr id="9" name="Oval 8">
            <a:extLst>
              <a:ext uri="{FF2B5EF4-FFF2-40B4-BE49-F238E27FC236}">
                <a16:creationId xmlns:a16="http://schemas.microsoft.com/office/drawing/2014/main" id="{10779195-C1F9-46F6-BBB0-AC6619C7A224}"/>
              </a:ext>
            </a:extLst>
          </p:cNvPr>
          <p:cNvSpPr/>
          <p:nvPr/>
        </p:nvSpPr>
        <p:spPr>
          <a:xfrm flipH="1">
            <a:off x="5404188" y="3661611"/>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id="{D8D1AA95-7312-45E3-9BAB-AD22F1DECD51}"/>
              </a:ext>
            </a:extLst>
          </p:cNvPr>
          <p:cNvGrpSpPr/>
          <p:nvPr/>
        </p:nvGrpSpPr>
        <p:grpSpPr>
          <a:xfrm flipH="1">
            <a:off x="607923" y="3529505"/>
            <a:ext cx="4636576" cy="983170"/>
            <a:chOff x="4716015" y="1591052"/>
            <a:chExt cx="3905310" cy="982744"/>
          </a:xfrm>
        </p:grpSpPr>
        <p:sp>
          <p:nvSpPr>
            <p:cNvPr id="11" name="TextBox 10">
              <a:extLst>
                <a:ext uri="{FF2B5EF4-FFF2-40B4-BE49-F238E27FC236}">
                  <a16:creationId xmlns:a16="http://schemas.microsoft.com/office/drawing/2014/main" id="{E81441A5-7011-4D83-A376-C8A5081ABF37}"/>
                </a:ext>
              </a:extLst>
            </p:cNvPr>
            <p:cNvSpPr txBox="1"/>
            <p:nvPr/>
          </p:nvSpPr>
          <p:spPr>
            <a:xfrm>
              <a:off x="4716015" y="1743160"/>
              <a:ext cx="3888433" cy="830636"/>
            </a:xfrm>
            <a:prstGeom prst="rect">
              <a:avLst/>
            </a:prstGeom>
            <a:noFill/>
          </p:spPr>
          <p:txBody>
            <a:bodyPr wrap="square" rtlCol="0">
              <a:spAutoFit/>
            </a:bodyPr>
            <a:lstStyle/>
            <a:p>
              <a:r>
                <a:rPr lang="en-SG" sz="1200" dirty="0">
                  <a:solidFill>
                    <a:srgbClr val="333333"/>
                  </a:solidFill>
                  <a:latin typeface="&amp;quot"/>
                </a:rPr>
                <a:t>Robotic process automation (RPA) at scale and is now seeing annual cost savings of over 30 percent in certain functions. In addition, over 40 back office processes have been automated, enabling staff to focus on higher-value and more rewarding tasks. </a:t>
              </a:r>
            </a:p>
          </p:txBody>
        </p:sp>
        <p:sp>
          <p:nvSpPr>
            <p:cNvPr id="12" name="TextBox 11">
              <a:extLst>
                <a:ext uri="{FF2B5EF4-FFF2-40B4-BE49-F238E27FC236}">
                  <a16:creationId xmlns:a16="http://schemas.microsoft.com/office/drawing/2014/main" id="{ABF536FA-07F3-43D4-8A4B-02E511A7BDE5}"/>
                </a:ext>
              </a:extLst>
            </p:cNvPr>
            <p:cNvSpPr txBox="1"/>
            <p:nvPr/>
          </p:nvSpPr>
          <p:spPr>
            <a:xfrm>
              <a:off x="4732892" y="1591052"/>
              <a:ext cx="3888433" cy="276879"/>
            </a:xfrm>
            <a:prstGeom prst="rect">
              <a:avLst/>
            </a:prstGeom>
            <a:noFill/>
          </p:spPr>
          <p:txBody>
            <a:bodyPr wrap="square" rtlCol="0">
              <a:spAutoFit/>
            </a:bodyPr>
            <a:lstStyle/>
            <a:p>
              <a:r>
                <a:rPr lang="en-SG" sz="1200" b="1" dirty="0">
                  <a:solidFill>
                    <a:srgbClr val="333333"/>
                  </a:solidFill>
                  <a:latin typeface="&amp;quot"/>
                </a:rPr>
                <a:t>The Australia and New Zealand Banking Group</a:t>
              </a:r>
              <a:endParaRPr lang="ko-KR" altLang="en-US" sz="1200" b="1" dirty="0">
                <a:solidFill>
                  <a:schemeClr val="tx1">
                    <a:lumMod val="75000"/>
                    <a:lumOff val="25000"/>
                  </a:schemeClr>
                </a:solidFill>
              </a:endParaRPr>
            </a:p>
          </p:txBody>
        </p:sp>
      </p:grpSp>
      <p:grpSp>
        <p:nvGrpSpPr>
          <p:cNvPr id="14" name="Group 13">
            <a:extLst>
              <a:ext uri="{FF2B5EF4-FFF2-40B4-BE49-F238E27FC236}">
                <a16:creationId xmlns:a16="http://schemas.microsoft.com/office/drawing/2014/main" id="{66E82848-E953-43E9-B41C-AB3AF8D57E71}"/>
              </a:ext>
            </a:extLst>
          </p:cNvPr>
          <p:cNvGrpSpPr/>
          <p:nvPr/>
        </p:nvGrpSpPr>
        <p:grpSpPr>
          <a:xfrm flipH="1">
            <a:off x="1697414" y="5414573"/>
            <a:ext cx="4616540" cy="483803"/>
            <a:chOff x="4716014" y="1639851"/>
            <a:chExt cx="3888434" cy="483593"/>
          </a:xfrm>
        </p:grpSpPr>
        <p:sp>
          <p:nvSpPr>
            <p:cNvPr id="15" name="TextBox 14">
              <a:extLst>
                <a:ext uri="{FF2B5EF4-FFF2-40B4-BE49-F238E27FC236}">
                  <a16:creationId xmlns:a16="http://schemas.microsoft.com/office/drawing/2014/main" id="{534881C3-911F-441A-8CDE-1DE53AF12B3D}"/>
                </a:ext>
              </a:extLst>
            </p:cNvPr>
            <p:cNvSpPr txBox="1"/>
            <p:nvPr/>
          </p:nvSpPr>
          <p:spPr>
            <a:xfrm>
              <a:off x="4716015" y="1846565"/>
              <a:ext cx="3888433" cy="276879"/>
            </a:xfrm>
            <a:prstGeom prst="rect">
              <a:avLst/>
            </a:prstGeom>
            <a:noFill/>
          </p:spPr>
          <p:txBody>
            <a:bodyPr wrap="square" rtlCol="0">
              <a:spAutoFit/>
            </a:bodyPr>
            <a:lstStyle/>
            <a:p>
              <a:r>
                <a:rPr lang="en-US" altLang="ko-KR" sz="1200" dirty="0">
                  <a:solidFill>
                    <a:schemeClr val="tx1">
                      <a:lumMod val="75000"/>
                      <a:lumOff val="25000"/>
                    </a:schemeClr>
                  </a:solidFill>
                </a:rPr>
                <a:t>Successfully implemented 50 over back office process  </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Japanese Bank</a:t>
              </a:r>
              <a:endParaRPr lang="ko-KR" altLang="en-US" sz="1200" b="1" dirty="0">
                <a:solidFill>
                  <a:schemeClr val="tx1">
                    <a:lumMod val="75000"/>
                    <a:lumOff val="25000"/>
                  </a:schemeClr>
                </a:solidFill>
              </a:endParaRPr>
            </a:p>
          </p:txBody>
        </p:sp>
      </p:grpSp>
      <p:sp>
        <p:nvSpPr>
          <p:cNvPr id="17" name="Oval 16">
            <a:extLst>
              <a:ext uri="{FF2B5EF4-FFF2-40B4-BE49-F238E27FC236}">
                <a16:creationId xmlns:a16="http://schemas.microsoft.com/office/drawing/2014/main" id="{8D80F9A0-6C85-4B37-922B-5F9E59754C20}"/>
              </a:ext>
            </a:extLst>
          </p:cNvPr>
          <p:cNvSpPr/>
          <p:nvPr/>
        </p:nvSpPr>
        <p:spPr>
          <a:xfrm flipH="1">
            <a:off x="5654120" y="274348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40DE418A-BE67-47E6-B938-DB1AF1EA6305}"/>
              </a:ext>
            </a:extLst>
          </p:cNvPr>
          <p:cNvGrpSpPr/>
          <p:nvPr/>
        </p:nvGrpSpPr>
        <p:grpSpPr>
          <a:xfrm flipH="1">
            <a:off x="877892" y="2660203"/>
            <a:ext cx="4616540" cy="668469"/>
            <a:chOff x="4716014" y="1639851"/>
            <a:chExt cx="3888434" cy="668179"/>
          </a:xfrm>
        </p:grpSpPr>
        <p:sp>
          <p:nvSpPr>
            <p:cNvPr id="19" name="TextBox 18">
              <a:extLst>
                <a:ext uri="{FF2B5EF4-FFF2-40B4-BE49-F238E27FC236}">
                  <a16:creationId xmlns:a16="http://schemas.microsoft.com/office/drawing/2014/main" id="{CFC5EFCE-8887-4312-927C-7BC025F77D72}"/>
                </a:ext>
              </a:extLst>
            </p:cNvPr>
            <p:cNvSpPr txBox="1"/>
            <p:nvPr/>
          </p:nvSpPr>
          <p:spPr>
            <a:xfrm>
              <a:off x="4716015" y="1846565"/>
              <a:ext cx="3888433" cy="461465"/>
            </a:xfrm>
            <a:prstGeom prst="rect">
              <a:avLst/>
            </a:prstGeom>
            <a:noFill/>
          </p:spPr>
          <p:txBody>
            <a:bodyPr wrap="square" rtlCol="0">
              <a:spAutoFit/>
            </a:bodyPr>
            <a:lstStyle/>
            <a:p>
              <a:r>
                <a:rPr lang="en-SG" sz="1200" dirty="0">
                  <a:solidFill>
                    <a:srgbClr val="333333"/>
                  </a:solidFill>
                  <a:latin typeface="&amp;quot"/>
                </a:rPr>
                <a:t>IBM’s Watson Explorer do the work of 34 insurance claim workers since beginning January 2017.</a:t>
              </a:r>
            </a:p>
          </p:txBody>
        </p:sp>
        <p:sp>
          <p:nvSpPr>
            <p:cNvPr id="20" name="TextBox 19">
              <a:extLst>
                <a:ext uri="{FF2B5EF4-FFF2-40B4-BE49-F238E27FC236}">
                  <a16:creationId xmlns:a16="http://schemas.microsoft.com/office/drawing/2014/main"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n-SG" sz="1200" b="1" dirty="0">
                  <a:solidFill>
                    <a:srgbClr val="333333"/>
                  </a:solidFill>
                  <a:latin typeface="&amp;quot"/>
                </a:rPr>
                <a:t>Fukoku Mutual Life Insurance</a:t>
              </a:r>
              <a:r>
                <a:rPr lang="en-SG" sz="1200" dirty="0">
                  <a:solidFill>
                    <a:srgbClr val="333333"/>
                  </a:solidFill>
                  <a:latin typeface="&amp;quot"/>
                </a:rPr>
                <a:t>, a Japanese insurance company</a:t>
              </a:r>
              <a:endParaRPr lang="ko-KR" altLang="en-US" sz="1200" b="1" dirty="0">
                <a:solidFill>
                  <a:schemeClr val="tx1">
                    <a:lumMod val="75000"/>
                    <a:lumOff val="25000"/>
                  </a:schemeClr>
                </a:solidFill>
              </a:endParaRPr>
            </a:p>
          </p:txBody>
        </p:sp>
      </p:grpSp>
      <p:sp>
        <p:nvSpPr>
          <p:cNvPr id="21" name="Oval 20">
            <a:extLst>
              <a:ext uri="{FF2B5EF4-FFF2-40B4-BE49-F238E27FC236}">
                <a16:creationId xmlns:a16="http://schemas.microsoft.com/office/drawing/2014/main" id="{96C9C49C-244A-4B48-BB07-7FB35C787A7B}"/>
              </a:ext>
            </a:extLst>
          </p:cNvPr>
          <p:cNvSpPr/>
          <p:nvPr/>
        </p:nvSpPr>
        <p:spPr>
          <a:xfrm flipH="1">
            <a:off x="5629737" y="4579734"/>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id="{643F7420-411B-4017-AB11-E0327A39854D}"/>
              </a:ext>
            </a:extLst>
          </p:cNvPr>
          <p:cNvGrpSpPr/>
          <p:nvPr/>
        </p:nvGrpSpPr>
        <p:grpSpPr>
          <a:xfrm flipH="1">
            <a:off x="853509" y="4496448"/>
            <a:ext cx="4616540" cy="853135"/>
            <a:chOff x="4716014" y="1639851"/>
            <a:chExt cx="3888434" cy="852765"/>
          </a:xfrm>
        </p:grpSpPr>
        <p:sp>
          <p:nvSpPr>
            <p:cNvPr id="23" name="TextBox 22">
              <a:extLst>
                <a:ext uri="{FF2B5EF4-FFF2-40B4-BE49-F238E27FC236}">
                  <a16:creationId xmlns:a16="http://schemas.microsoft.com/office/drawing/2014/main" id="{218E92E9-560F-4644-A5A8-8450CC8A59B2}"/>
                </a:ext>
              </a:extLst>
            </p:cNvPr>
            <p:cNvSpPr txBox="1"/>
            <p:nvPr/>
          </p:nvSpPr>
          <p:spPr>
            <a:xfrm>
              <a:off x="4716015" y="1846565"/>
              <a:ext cx="3888433" cy="646051"/>
            </a:xfrm>
            <a:prstGeom prst="rect">
              <a:avLst/>
            </a:prstGeom>
            <a:noFill/>
          </p:spPr>
          <p:txBody>
            <a:bodyPr wrap="square" rtlCol="0">
              <a:spAutoFit/>
            </a:bodyPr>
            <a:lstStyle/>
            <a:p>
              <a:r>
                <a:rPr lang="en-SG" sz="1200" dirty="0"/>
                <a:t>Accounts receivable and fraudulent account closure, reducing its bad-debt provisions by approximately $225 million per annum and saving over 120 FTEs</a:t>
              </a:r>
            </a:p>
          </p:txBody>
        </p:sp>
        <p:sp>
          <p:nvSpPr>
            <p:cNvPr id="24" name="TextBox 23">
              <a:extLst>
                <a:ext uri="{FF2B5EF4-FFF2-40B4-BE49-F238E27FC236}">
                  <a16:creationId xmlns:a16="http://schemas.microsoft.com/office/drawing/2014/main" id="{F2367A6D-04E0-4AA2-A36A-2E7DEDD21AA0}"/>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Barclays</a:t>
              </a:r>
              <a:endParaRPr lang="ko-KR" altLang="en-US" sz="1200" b="1" dirty="0">
                <a:solidFill>
                  <a:schemeClr val="tx1">
                    <a:lumMod val="75000"/>
                    <a:lumOff val="25000"/>
                  </a:schemeClr>
                </a:solidFill>
              </a:endParaRPr>
            </a:p>
          </p:txBody>
        </p:sp>
      </p:gr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0" y="564094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584518" y="575948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4" y="3390900"/>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
        <p:nvSpPr>
          <p:cNvPr id="46" name="Rectangle 45"/>
          <p:cNvSpPr/>
          <p:nvPr/>
        </p:nvSpPr>
        <p:spPr>
          <a:xfrm>
            <a:off x="4459859" y="6557594"/>
            <a:ext cx="9991726" cy="276999"/>
          </a:xfrm>
          <a:prstGeom prst="rect">
            <a:avLst/>
          </a:prstGeom>
        </p:spPr>
        <p:txBody>
          <a:bodyPr wrap="square">
            <a:spAutoFit/>
          </a:bodyPr>
          <a:lstStyle/>
          <a:p>
            <a:r>
              <a:rPr lang="en-SG" sz="1200" dirty="0">
                <a:solidFill>
                  <a:srgbClr val="333333"/>
                </a:solidFill>
                <a:latin typeface="&amp;quot"/>
              </a:rPr>
              <a:t>https://www.mckinsey.com/industries/financial-services/our-insights/the-transformative-power-of-automation-in-banking</a:t>
            </a:r>
          </a:p>
        </p:txBody>
      </p:sp>
      <p:sp>
        <p:nvSpPr>
          <p:cNvPr id="48" name="Oval 47">
            <a:extLst>
              <a:ext uri="{FF2B5EF4-FFF2-40B4-BE49-F238E27FC236}">
                <a16:creationId xmlns:a16="http://schemas.microsoft.com/office/drawing/2014/main" id="{476F4CD0-08EC-4375-826C-A9E7EA1B4C50}"/>
              </a:ext>
            </a:extLst>
          </p:cNvPr>
          <p:cNvSpPr/>
          <p:nvPr/>
        </p:nvSpPr>
        <p:spPr>
          <a:xfrm flipH="1">
            <a:off x="6781800" y="5546387"/>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1" name="Oval 50">
            <a:extLst>
              <a:ext uri="{FF2B5EF4-FFF2-40B4-BE49-F238E27FC236}">
                <a16:creationId xmlns:a16="http://schemas.microsoft.com/office/drawing/2014/main" id="{4331C00F-62C0-4B7A-B4A2-51E59FC7DBFF}"/>
              </a:ext>
            </a:extLst>
          </p:cNvPr>
          <p:cNvSpPr/>
          <p:nvPr/>
        </p:nvSpPr>
        <p:spPr>
          <a:xfrm flipH="1">
            <a:off x="4243741" y="6579016"/>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3" name="Picture 2">
            <a:extLst>
              <a:ext uri="{FF2B5EF4-FFF2-40B4-BE49-F238E27FC236}">
                <a16:creationId xmlns:a16="http://schemas.microsoft.com/office/drawing/2014/main" id="{6D423625-3124-402A-AE7D-003F8F31D871}"/>
              </a:ext>
            </a:extLst>
          </p:cNvPr>
          <p:cNvPicPr>
            <a:picLocks noChangeAspect="1"/>
          </p:cNvPicPr>
          <p:nvPr/>
        </p:nvPicPr>
        <p:blipFill>
          <a:blip r:embed="rId2"/>
          <a:stretch>
            <a:fillRect/>
          </a:stretch>
        </p:blipFill>
        <p:spPr>
          <a:xfrm>
            <a:off x="340541" y="1124630"/>
            <a:ext cx="1195534" cy="1202634"/>
          </a:xfrm>
          <a:prstGeom prst="rect">
            <a:avLst/>
          </a:prstGeom>
        </p:spPr>
      </p:pic>
      <p:grpSp>
        <p:nvGrpSpPr>
          <p:cNvPr id="45" name="Group 44">
            <a:extLst>
              <a:ext uri="{FF2B5EF4-FFF2-40B4-BE49-F238E27FC236}">
                <a16:creationId xmlns:a16="http://schemas.microsoft.com/office/drawing/2014/main" id="{FF494FFF-D10D-4049-B570-CB52E3DB4202}"/>
              </a:ext>
            </a:extLst>
          </p:cNvPr>
          <p:cNvGrpSpPr/>
          <p:nvPr/>
        </p:nvGrpSpPr>
        <p:grpSpPr>
          <a:xfrm>
            <a:off x="8552328" y="2868785"/>
            <a:ext cx="914400" cy="1503776"/>
            <a:chOff x="5369718" y="2683668"/>
            <a:chExt cx="1452563" cy="1483043"/>
          </a:xfrm>
        </p:grpSpPr>
        <p:sp>
          <p:nvSpPr>
            <p:cNvPr id="49" name="Freeform: Shape 48">
              <a:extLst>
                <a:ext uri="{FF2B5EF4-FFF2-40B4-BE49-F238E27FC236}">
                  <a16:creationId xmlns:a16="http://schemas.microsoft.com/office/drawing/2014/main" id="{4106B4BC-BC51-4F41-AE40-B7E54F26AAFD}"/>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623EAD4A-23A6-4CBA-BC9D-631BAA00EB16}"/>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BDC0623-B110-49E6-87F9-17B2ADCC249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186D2E1-B59C-4167-B2EA-58B0CB54A17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0DD3D5-C6F6-409B-8D17-171BEE6F1D7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1388FA4-2CD7-4840-8458-F02AB136F864}"/>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5D2A530-DA11-4226-8B5B-B4C7EB42E859}"/>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E5CCB67-FF73-46B9-BB5E-620D53C0CD22}"/>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B7BFACD-7B7B-4468-A1A1-5569A615F79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B73C4DC-6DF6-4629-9039-A641AA240942}"/>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F807272-9A62-427F-900F-96D678658EF2}"/>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5B856DC-9092-4103-9929-773400520247}"/>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97BCE25-FBE5-40F8-AA64-78B7EAA6B7F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86D33A-C75C-4A29-88B7-F34500F2B4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7BAFD9-67CD-41E4-9F2A-6AE4AD80F48C}"/>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8CCA79-453C-4380-9017-FC9E1305EE08}"/>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9EA957-E59E-4759-9E22-A94D7E93293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4AD7748-B19F-40DE-A3FD-B30DC562D3B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EA20E08-9D79-4868-AF8E-DB479AFFBE2D}"/>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B51194-A66D-41CF-BAC2-8C161B2EA386}"/>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A33D5D4-38CC-4325-9719-B5088C6D922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137AD1F-715D-4FA1-AF6D-AAF04E76712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C144093-95C9-4B60-8E2E-DCBB3C56E6E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0D5DA03-0478-4D61-B0E5-45E6B209E946}"/>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689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p:spPr>
        <p:txBody>
          <a:bodyPr>
            <a:normAutofit/>
          </a:bodyPr>
          <a:lstStyle/>
          <a:p>
            <a:r>
              <a:rPr lang="en-US" sz="2000" dirty="0">
                <a:solidFill>
                  <a:schemeClr val="accent2"/>
                </a:solidFill>
              </a:rPr>
              <a:t>Assessing the scope for automation: to what extent can all areas of banking be automated  </a:t>
            </a:r>
            <a:br>
              <a:rPr lang="en-US" sz="2000" dirty="0">
                <a:solidFill>
                  <a:schemeClr val="accent2"/>
                </a:solidFill>
              </a:rPr>
            </a:br>
            <a:r>
              <a:rPr lang="en-US" sz="2000" dirty="0">
                <a:solidFill>
                  <a:schemeClr val="tx2"/>
                </a:solidFill>
              </a:rPr>
              <a:t>- </a:t>
            </a:r>
            <a:r>
              <a:rPr lang="en-SG" sz="2000" dirty="0">
                <a:solidFill>
                  <a:schemeClr val="tx2"/>
                </a:solidFill>
              </a:rPr>
              <a:t>Right way?</a:t>
            </a:r>
            <a:endParaRPr lang="en-US" sz="2000" dirty="0">
              <a:solidFill>
                <a:schemeClr val="tx2"/>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4" name="Rectangle 3">
            <a:extLst>
              <a:ext uri="{FF2B5EF4-FFF2-40B4-BE49-F238E27FC236}">
                <a16:creationId xmlns:a16="http://schemas.microsoft.com/office/drawing/2014/main" id="{9DEED0FF-CAD4-4ACD-8179-8DA73A5BCDDF}"/>
              </a:ext>
            </a:extLst>
          </p:cNvPr>
          <p:cNvSpPr/>
          <p:nvPr/>
        </p:nvSpPr>
        <p:spPr>
          <a:xfrm>
            <a:off x="304800" y="2438400"/>
            <a:ext cx="11658600" cy="3416320"/>
          </a:xfrm>
          <a:prstGeom prst="rect">
            <a:avLst/>
          </a:prstGeom>
        </p:spPr>
        <p:txBody>
          <a:bodyPr wrap="square">
            <a:spAutoFit/>
          </a:bodyPr>
          <a:lstStyle/>
          <a:p>
            <a:r>
              <a:rPr lang="en-SG" dirty="0"/>
              <a:t>The right way to look at the automation or the right way to look at the potential for automation is </a:t>
            </a:r>
            <a:r>
              <a:rPr lang="en-SG" u="sng" dirty="0"/>
              <a:t>to look at the level of individual activities and not the entire job</a:t>
            </a:r>
            <a:r>
              <a:rPr lang="en-SG" dirty="0"/>
              <a:t>.</a:t>
            </a:r>
          </a:p>
          <a:p>
            <a:endParaRPr lang="en-SG" dirty="0"/>
          </a:p>
          <a:p>
            <a:r>
              <a:rPr lang="en-SG" dirty="0"/>
              <a:t>As per </a:t>
            </a:r>
            <a:r>
              <a:rPr lang="en-SG" dirty="0" err="1"/>
              <a:t>Mckinsey</a:t>
            </a:r>
            <a:r>
              <a:rPr lang="en-SG" dirty="0"/>
              <a:t> </a:t>
            </a:r>
            <a:r>
              <a:rPr lang="en-SG" dirty="0">
                <a:sym typeface="Wingdings" panose="05000000000000000000" pitchFamily="2" charset="2"/>
              </a:rPr>
              <a:t> L</a:t>
            </a:r>
            <a:r>
              <a:rPr lang="en-SG" dirty="0"/>
              <a:t>ook at every single activity for which we pay people to do the activity – 45% of those could be automated </a:t>
            </a:r>
            <a:r>
              <a:rPr lang="en-SG" dirty="0">
                <a:sym typeface="Wingdings" panose="05000000000000000000" pitchFamily="2" charset="2"/>
              </a:rPr>
              <a:t> This is remarkable number. But that doesn't mean that 45% of jobs right now could be completed automated.</a:t>
            </a:r>
          </a:p>
          <a:p>
            <a:endParaRPr lang="en-SG" dirty="0">
              <a:sym typeface="Wingdings" panose="05000000000000000000" pitchFamily="2" charset="2"/>
            </a:endParaRPr>
          </a:p>
          <a:p>
            <a:r>
              <a:rPr lang="en-SG" dirty="0">
                <a:sym typeface="Wingdings" panose="05000000000000000000" pitchFamily="2" charset="2"/>
              </a:rPr>
              <a:t>Quarter of the CEO’s time could be completely automated.</a:t>
            </a:r>
          </a:p>
          <a:p>
            <a:r>
              <a:rPr lang="en-SG" dirty="0">
                <a:sym typeface="Wingdings" panose="05000000000000000000" pitchFamily="2" charset="2"/>
              </a:rPr>
              <a:t>When we say to this to the CEO, he/she will love that saying that they need the time back to do more high value things.</a:t>
            </a:r>
          </a:p>
          <a:p>
            <a:r>
              <a:rPr lang="en-SG" dirty="0">
                <a:sym typeface="Wingdings" panose="05000000000000000000" pitchFamily="2" charset="2"/>
              </a:rPr>
              <a:t>This applies across the board</a:t>
            </a:r>
          </a:p>
          <a:p>
            <a:endParaRPr lang="en-SG" dirty="0">
              <a:sym typeface="Wingdings" panose="05000000000000000000" pitchFamily="2" charset="2"/>
            </a:endParaRPr>
          </a:p>
          <a:p>
            <a:endParaRPr lang="en-SG" dirty="0"/>
          </a:p>
        </p:txBody>
      </p:sp>
      <p:pic>
        <p:nvPicPr>
          <p:cNvPr id="6" name="Picture 5">
            <a:extLst>
              <a:ext uri="{FF2B5EF4-FFF2-40B4-BE49-F238E27FC236}">
                <a16:creationId xmlns:a16="http://schemas.microsoft.com/office/drawing/2014/main" id="{F8602A44-1342-4EC0-BB4A-8E37015D8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321" y="703263"/>
            <a:ext cx="1905000" cy="1428750"/>
          </a:xfrm>
          <a:prstGeom prst="rect">
            <a:avLst/>
          </a:prstGeom>
        </p:spPr>
      </p:pic>
    </p:spTree>
    <p:extLst>
      <p:ext uri="{BB962C8B-B14F-4D97-AF65-F5344CB8AC3E}">
        <p14:creationId xmlns:p14="http://schemas.microsoft.com/office/powerpoint/2010/main" val="388296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Steps to Implement RPA</a:t>
            </a:r>
          </a:p>
        </p:txBody>
      </p:sp>
      <p:grpSp>
        <p:nvGrpSpPr>
          <p:cNvPr id="3" name="그룹 52">
            <a:extLst>
              <a:ext uri="{FF2B5EF4-FFF2-40B4-BE49-F238E27FC236}">
                <a16:creationId xmlns:a16="http://schemas.microsoft.com/office/drawing/2014/main" id="{E6BDA5E4-EF0A-42D3-8B2B-89BA5E778B77}"/>
              </a:ext>
            </a:extLst>
          </p:cNvPr>
          <p:cNvGrpSpPr/>
          <p:nvPr/>
        </p:nvGrpSpPr>
        <p:grpSpPr>
          <a:xfrm>
            <a:off x="1102356" y="2846321"/>
            <a:ext cx="5298444" cy="2179826"/>
            <a:chOff x="2422381" y="2753276"/>
            <a:chExt cx="7472942" cy="2222804"/>
          </a:xfrm>
        </p:grpSpPr>
        <p:cxnSp>
          <p:nvCxnSpPr>
            <p:cNvPr id="4" name="Straight Connector 3">
              <a:extLst>
                <a:ext uri="{FF2B5EF4-FFF2-40B4-BE49-F238E27FC236}">
                  <a16:creationId xmlns:a16="http://schemas.microsoft.com/office/drawing/2014/main" id="{7980C00C-8BF7-451B-B227-EA04496E900F}"/>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BC9E44C-F64B-40E1-A2B7-1AA79D00C596}"/>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9B9D31-5AAF-4A13-8DC4-713EC6E866D1}"/>
                </a:ext>
              </a:extLst>
            </p:cNvPr>
            <p:cNvCxnSpPr>
              <a:cxnSpLocks/>
              <a:endCxn id="11" idx="6"/>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6E89C00-A061-4415-9E6C-CB7ED3E3A805}"/>
                </a:ext>
              </a:extLst>
            </p:cNvPr>
            <p:cNvCxnSpPr>
              <a:cxnSpLocks/>
            </p:cNvCxnSpPr>
            <p:nvPr/>
          </p:nvCxnSpPr>
          <p:spPr>
            <a:xfrm flipH="1">
              <a:off x="8789214" y="2782926"/>
              <a:ext cx="1106109"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CC5BEF-4A1E-471A-AF10-1824EF5BA3CA}"/>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E8EE7E-088D-4100-B278-9F0E70AB3CA7}"/>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B408CA-C81D-49EC-AFDA-3FFC4FAD1AAB}"/>
                </a:ext>
              </a:extLst>
            </p:cNvPr>
            <p:cNvCxnSpPr>
              <a:cxnSpLocks/>
            </p:cNvCxnSpPr>
            <p:nvPr/>
          </p:nvCxnSpPr>
          <p:spPr>
            <a:xfrm>
              <a:off x="8803817" y="2753276"/>
              <a:ext cx="0" cy="77417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C44FCEDD-5FF4-4091-8454-52E3F40E5D0A}"/>
              </a:ext>
            </a:extLst>
          </p:cNvPr>
          <p:cNvSpPr/>
          <p:nvPr/>
        </p:nvSpPr>
        <p:spPr>
          <a:xfrm>
            <a:off x="310356" y="4619852"/>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7459F4B0-05C0-4CAE-B50A-E89D75DE854B}"/>
              </a:ext>
            </a:extLst>
          </p:cNvPr>
          <p:cNvSpPr/>
          <p:nvPr/>
        </p:nvSpPr>
        <p:spPr>
          <a:xfrm>
            <a:off x="2191284" y="389351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A4EBF9E0-3697-4C88-93FC-4CB6A5B72110}"/>
              </a:ext>
            </a:extLst>
          </p:cNvPr>
          <p:cNvSpPr/>
          <p:nvPr/>
        </p:nvSpPr>
        <p:spPr>
          <a:xfrm>
            <a:off x="4184242" y="3225922"/>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837FD254-9758-4B5C-9215-2B9358E0F586}"/>
              </a:ext>
            </a:extLst>
          </p:cNvPr>
          <p:cNvGrpSpPr/>
          <p:nvPr/>
        </p:nvGrpSpPr>
        <p:grpSpPr>
          <a:xfrm>
            <a:off x="-265873" y="4189195"/>
            <a:ext cx="2280608" cy="553999"/>
            <a:chOff x="6210996" y="1433695"/>
            <a:chExt cx="1712589" cy="394128"/>
          </a:xfrm>
        </p:grpSpPr>
        <p:sp>
          <p:nvSpPr>
            <p:cNvPr id="16" name="TextBox 15">
              <a:extLst>
                <a:ext uri="{FF2B5EF4-FFF2-40B4-BE49-F238E27FC236}">
                  <a16:creationId xmlns:a16="http://schemas.microsoft.com/office/drawing/2014/main" id="{B0342A5C-BB6F-4087-A158-667D83C1D045}"/>
                </a:ext>
              </a:extLst>
            </p:cNvPr>
            <p:cNvSpPr txBox="1"/>
            <p:nvPr/>
          </p:nvSpPr>
          <p:spPr>
            <a:xfrm>
              <a:off x="6210999" y="1433695"/>
              <a:ext cx="1712586" cy="328439"/>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Develop the end state vision and strategy</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1058DDFC-2101-448C-A664-FE06250D577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9EB9496A-FAF9-4984-A7EE-9150226433E5}"/>
              </a:ext>
            </a:extLst>
          </p:cNvPr>
          <p:cNvGrpSpPr/>
          <p:nvPr/>
        </p:nvGrpSpPr>
        <p:grpSpPr>
          <a:xfrm>
            <a:off x="1401168" y="2121824"/>
            <a:ext cx="4477122" cy="1752133"/>
            <a:chOff x="4561553" y="1630759"/>
            <a:chExt cx="3362029" cy="1246509"/>
          </a:xfrm>
        </p:grpSpPr>
        <p:sp>
          <p:nvSpPr>
            <p:cNvPr id="19" name="TextBox 18">
              <a:extLst>
                <a:ext uri="{FF2B5EF4-FFF2-40B4-BE49-F238E27FC236}">
                  <a16:creationId xmlns:a16="http://schemas.microsoft.com/office/drawing/2014/main" id="{EDA143D0-3E33-44E4-8A34-4811CCE3F0DB}"/>
                </a:ext>
              </a:extLst>
            </p:cNvPr>
            <p:cNvSpPr txBox="1"/>
            <p:nvPr/>
          </p:nvSpPr>
          <p:spPr>
            <a:xfrm>
              <a:off x="4561553" y="2548829"/>
              <a:ext cx="1712586" cy="328439"/>
            </a:xfrm>
            <a:prstGeom prst="rect">
              <a:avLst/>
            </a:prstGeom>
            <a:noFill/>
          </p:spPr>
          <p:txBody>
            <a:bodyPr wrap="square" rtlCol="0">
              <a:spAutoFit/>
            </a:bodyPr>
            <a:lstStyle/>
            <a:p>
              <a:pPr algn="ctr"/>
              <a:r>
                <a:rPr lang="en-SG" sz="1200" i="1" dirty="0">
                  <a:latin typeface="Verdana" panose="020B0604030504040204" pitchFamily="34" charset="0"/>
                  <a:ea typeface="Verdana" panose="020B0604030504040204" pitchFamily="34" charset="0"/>
                </a:rPr>
                <a:t>Set up a small central team</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2A645DC-AE55-4EC8-9085-5C2F4A9A795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1AE61B4-0728-4807-85D0-324E70C25508}"/>
              </a:ext>
            </a:extLst>
          </p:cNvPr>
          <p:cNvGrpSpPr/>
          <p:nvPr/>
        </p:nvGrpSpPr>
        <p:grpSpPr>
          <a:xfrm>
            <a:off x="3510997" y="4074877"/>
            <a:ext cx="3721767" cy="668318"/>
            <a:chOff x="5128776" y="1352366"/>
            <a:chExt cx="2794806" cy="475457"/>
          </a:xfrm>
        </p:grpSpPr>
        <p:sp>
          <p:nvSpPr>
            <p:cNvPr id="22" name="TextBox 21">
              <a:extLst>
                <a:ext uri="{FF2B5EF4-FFF2-40B4-BE49-F238E27FC236}">
                  <a16:creationId xmlns:a16="http://schemas.microsoft.com/office/drawing/2014/main" id="{6A5319E6-9C41-467E-AB54-462D38F89D4F}"/>
                </a:ext>
              </a:extLst>
            </p:cNvPr>
            <p:cNvSpPr txBox="1"/>
            <p:nvPr/>
          </p:nvSpPr>
          <p:spPr>
            <a:xfrm>
              <a:off x="5128776" y="1352366"/>
              <a:ext cx="1712586" cy="197064"/>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Ensure IT is a partner</a:t>
              </a:r>
              <a:endParaRPr lang="ko-KR" altLang="en-US" sz="1200" b="1" dirty="0">
                <a:solidFill>
                  <a:schemeClr val="tx1">
                    <a:lumMod val="75000"/>
                    <a:lumOff val="25000"/>
                  </a:schemeClr>
                </a:solidFill>
                <a:latin typeface="Verdana" panose="020B0604030504040204" pitchFamily="34" charset="0"/>
                <a:cs typeface="Arial" pitchFamily="34" charset="0"/>
              </a:endParaRPr>
            </a:p>
          </p:txBody>
        </p:sp>
        <p:sp>
          <p:nvSpPr>
            <p:cNvPr id="23" name="TextBox 22">
              <a:extLst>
                <a:ext uri="{FF2B5EF4-FFF2-40B4-BE49-F238E27FC236}">
                  <a16:creationId xmlns:a16="http://schemas.microsoft.com/office/drawing/2014/main" id="{E8A6E889-3F7A-46E5-A7D3-F7F0A9EDC09B}"/>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88C24D6E-8DEA-4ACC-8965-405F986E4E71}"/>
              </a:ext>
            </a:extLst>
          </p:cNvPr>
          <p:cNvGrpSpPr/>
          <p:nvPr/>
        </p:nvGrpSpPr>
        <p:grpSpPr>
          <a:xfrm>
            <a:off x="5744494" y="3196460"/>
            <a:ext cx="3768873" cy="461665"/>
            <a:chOff x="5093402" y="1608436"/>
            <a:chExt cx="2830180" cy="328440"/>
          </a:xfrm>
        </p:grpSpPr>
        <p:sp>
          <p:nvSpPr>
            <p:cNvPr id="25" name="TextBox 24">
              <a:extLst>
                <a:ext uri="{FF2B5EF4-FFF2-40B4-BE49-F238E27FC236}">
                  <a16:creationId xmlns:a16="http://schemas.microsoft.com/office/drawing/2014/main" id="{F354C0E9-28F8-48B0-B717-ADCE9B11480F}"/>
                </a:ext>
              </a:extLst>
            </p:cNvPr>
            <p:cNvSpPr txBox="1"/>
            <p:nvPr/>
          </p:nvSpPr>
          <p:spPr>
            <a:xfrm>
              <a:off x="5093402" y="1608436"/>
              <a:ext cx="1712586" cy="328440"/>
            </a:xfrm>
            <a:prstGeom prst="rect">
              <a:avLst/>
            </a:prstGeom>
            <a:noFill/>
          </p:spPr>
          <p:txBody>
            <a:bodyPr wrap="square" rtlCol="0">
              <a:spAutoFit/>
            </a:bodyPr>
            <a:lstStyle/>
            <a:p>
              <a:r>
                <a:rPr lang="en-SG" sz="1200" i="1" dirty="0">
                  <a:latin typeface="Verdana" panose="020B0604030504040204" pitchFamily="34" charset="0"/>
                  <a:ea typeface="Verdana" panose="020B0604030504040204" pitchFamily="34" charset="0"/>
                </a:rPr>
                <a:t>Focus on human resources.</a:t>
              </a:r>
              <a:r>
                <a:rPr lang="en-SG" sz="1200" dirty="0">
                  <a:latin typeface="Verdana" panose="020B0604030504040204" pitchFamily="34" charset="0"/>
                  <a:ea typeface="Verdana" panose="020B0604030504040204" pitchFamily="34" charset="0"/>
                </a:rPr>
                <a:t> </a:t>
              </a:r>
            </a:p>
          </p:txBody>
        </p:sp>
        <p:sp>
          <p:nvSpPr>
            <p:cNvPr id="26" name="TextBox 25">
              <a:extLst>
                <a:ext uri="{FF2B5EF4-FFF2-40B4-BE49-F238E27FC236}">
                  <a16:creationId xmlns:a16="http://schemas.microsoft.com/office/drawing/2014/main" id="{9296F567-4252-44DC-8E9F-586D7A5437CF}"/>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       </a:t>
              </a:r>
              <a:endParaRPr lang="ko-KR" altLang="en-US" sz="1200" dirty="0">
                <a:solidFill>
                  <a:schemeClr val="tx1">
                    <a:lumMod val="75000"/>
                    <a:lumOff val="25000"/>
                  </a:schemeClr>
                </a:solidFill>
                <a:latin typeface="Verdana" panose="020B0604030504040204" pitchFamily="34" charset="0"/>
                <a:cs typeface="Arial" pitchFamily="34" charset="0"/>
              </a:endParaRPr>
            </a:p>
          </p:txBody>
        </p:sp>
      </p:grpSp>
      <p:grpSp>
        <p:nvGrpSpPr>
          <p:cNvPr id="31" name="그룹 52">
            <a:extLst>
              <a:ext uri="{FF2B5EF4-FFF2-40B4-BE49-F238E27FC236}">
                <a16:creationId xmlns:a16="http://schemas.microsoft.com/office/drawing/2014/main" id="{10599906-736C-43CF-B826-D9D771252A9F}"/>
              </a:ext>
            </a:extLst>
          </p:cNvPr>
          <p:cNvGrpSpPr/>
          <p:nvPr/>
        </p:nvGrpSpPr>
        <p:grpSpPr>
          <a:xfrm>
            <a:off x="6400800" y="1513788"/>
            <a:ext cx="2840253" cy="1367303"/>
            <a:chOff x="2422381" y="3461161"/>
            <a:chExt cx="6381436" cy="1514919"/>
          </a:xfrm>
        </p:grpSpPr>
        <p:cxnSp>
          <p:nvCxnSpPr>
            <p:cNvPr id="32" name="Straight Connector 31">
              <a:extLst>
                <a:ext uri="{FF2B5EF4-FFF2-40B4-BE49-F238E27FC236}">
                  <a16:creationId xmlns:a16="http://schemas.microsoft.com/office/drawing/2014/main" id="{504196B7-D255-4874-B4C2-423431B679C9}"/>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C8379D-180E-4A69-B7EC-DE77B16332C1}"/>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0CA443-F074-4DC9-AD18-6ABB7B4B705D}"/>
                </a:ext>
              </a:extLst>
            </p:cNvPr>
            <p:cNvCxnSpPr>
              <a:cxnSpLocks/>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6E2AEE-CA2E-4CC8-9A0D-D77102CCA3D6}"/>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CA8DF0-DAD9-4E96-BB6D-61EAD0420E2D}"/>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A0E3072C-C4D4-4427-8DF2-67C3CFBF2FF7}"/>
              </a:ext>
            </a:extLst>
          </p:cNvPr>
          <p:cNvSpPr/>
          <p:nvPr/>
        </p:nvSpPr>
        <p:spPr>
          <a:xfrm>
            <a:off x="5319793" y="1636923"/>
            <a:ext cx="2182008"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Create detailed roadmaps</a:t>
            </a:r>
            <a:endParaRPr lang="en-SG" sz="1200" dirty="0">
              <a:latin typeface="Verdana" panose="020B0604030504040204" pitchFamily="34" charset="0"/>
              <a:ea typeface="Verdana" panose="020B0604030504040204" pitchFamily="34" charset="0"/>
            </a:endParaRPr>
          </a:p>
        </p:txBody>
      </p:sp>
      <p:sp>
        <p:nvSpPr>
          <p:cNvPr id="30" name="Rectangle 29">
            <a:extLst>
              <a:ext uri="{FF2B5EF4-FFF2-40B4-BE49-F238E27FC236}">
                <a16:creationId xmlns:a16="http://schemas.microsoft.com/office/drawing/2014/main" id="{534C2FEB-203B-4053-8452-D8381CCF5F49}"/>
              </a:ext>
            </a:extLst>
          </p:cNvPr>
          <p:cNvSpPr/>
          <p:nvPr/>
        </p:nvSpPr>
        <p:spPr>
          <a:xfrm>
            <a:off x="8342585" y="1937158"/>
            <a:ext cx="2906565"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Carefully choose the first pilot area</a:t>
            </a:r>
            <a:endParaRPr lang="en-SG" sz="1200" dirty="0">
              <a:latin typeface="Verdana" panose="020B0604030504040204" pitchFamily="34" charset="0"/>
              <a:ea typeface="Verdana" panose="020B0604030504040204" pitchFamily="34" charset="0"/>
            </a:endParaRPr>
          </a:p>
        </p:txBody>
      </p:sp>
      <p:sp>
        <p:nvSpPr>
          <p:cNvPr id="43" name="Oval 42">
            <a:extLst>
              <a:ext uri="{FF2B5EF4-FFF2-40B4-BE49-F238E27FC236}">
                <a16:creationId xmlns:a16="http://schemas.microsoft.com/office/drawing/2014/main" id="{8A581422-E3A5-49B4-BE8A-5123E99C5F1A}"/>
              </a:ext>
            </a:extLst>
          </p:cNvPr>
          <p:cNvSpPr/>
          <p:nvPr/>
        </p:nvSpPr>
        <p:spPr>
          <a:xfrm>
            <a:off x="5828869" y="2449849"/>
            <a:ext cx="792000" cy="792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Oval 43">
            <a:extLst>
              <a:ext uri="{FF2B5EF4-FFF2-40B4-BE49-F238E27FC236}">
                <a16:creationId xmlns:a16="http://schemas.microsoft.com/office/drawing/2014/main" id="{728FE111-5767-40D0-AF5B-BFD353416F52}"/>
              </a:ext>
            </a:extLst>
          </p:cNvPr>
          <p:cNvSpPr/>
          <p:nvPr/>
        </p:nvSpPr>
        <p:spPr>
          <a:xfrm>
            <a:off x="7074935" y="1904321"/>
            <a:ext cx="792000" cy="7920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F272485A-3451-4A33-87B3-DFBE3CC7F00B}"/>
              </a:ext>
            </a:extLst>
          </p:cNvPr>
          <p:cNvSpPr/>
          <p:nvPr/>
        </p:nvSpPr>
        <p:spPr>
          <a:xfrm>
            <a:off x="8657411" y="1095134"/>
            <a:ext cx="792000" cy="792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61460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0734" y="339509"/>
            <a:ext cx="9775991" cy="724247"/>
          </a:xfrm>
        </p:spPr>
        <p:txBody>
          <a:bodyPr>
            <a:normAutofit fontScale="77500" lnSpcReduction="20000"/>
          </a:bodyPr>
          <a:lstStyle/>
          <a:p>
            <a:r>
              <a:rPr lang="en-US" dirty="0"/>
              <a:t>RPA Implementation – Process selections</a:t>
            </a:r>
          </a:p>
        </p:txBody>
      </p:sp>
      <p:sp>
        <p:nvSpPr>
          <p:cNvPr id="94" name="TextBox 93">
            <a:extLst>
              <a:ext uri="{FF2B5EF4-FFF2-40B4-BE49-F238E27FC236}">
                <a16:creationId xmlns:a16="http://schemas.microsoft.com/office/drawing/2014/main" id="{FC8DA546-7637-458F-9AF3-2C3E84329F8E}"/>
              </a:ext>
            </a:extLst>
          </p:cNvPr>
          <p:cNvSpPr txBox="1"/>
          <p:nvPr/>
        </p:nvSpPr>
        <p:spPr>
          <a:xfrm>
            <a:off x="8458446" y="2147028"/>
            <a:ext cx="2715354"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IT Support, Ticketing</a:t>
            </a:r>
            <a:endParaRPr lang="ko-KR" altLang="en-US" sz="1200" dirty="0">
              <a:solidFill>
                <a:schemeClr val="tx1">
                  <a:lumMod val="65000"/>
                  <a:lumOff val="35000"/>
                </a:schemeClr>
              </a:solidFill>
              <a:cs typeface="Arial" pitchFamily="34" charset="0"/>
            </a:endParaRPr>
          </a:p>
        </p:txBody>
      </p:sp>
      <p:sp>
        <p:nvSpPr>
          <p:cNvPr id="95" name="TextBox 94">
            <a:extLst>
              <a:ext uri="{FF2B5EF4-FFF2-40B4-BE49-F238E27FC236}">
                <a16:creationId xmlns:a16="http://schemas.microsoft.com/office/drawing/2014/main" id="{4066C953-8E78-4339-99A6-4604FBCACA2A}"/>
              </a:ext>
            </a:extLst>
          </p:cNvPr>
          <p:cNvSpPr txBox="1"/>
          <p:nvPr/>
        </p:nvSpPr>
        <p:spPr>
          <a:xfrm>
            <a:off x="8493170" y="3660760"/>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Prone to Human Errors data entry with some calculations</a:t>
            </a:r>
            <a:endParaRPr lang="ko-KR" altLang="en-US" sz="1200" dirty="0">
              <a:solidFill>
                <a:schemeClr val="tx1">
                  <a:lumMod val="65000"/>
                  <a:lumOff val="35000"/>
                </a:schemeClr>
              </a:solidFill>
              <a:cs typeface="Arial" pitchFamily="34" charset="0"/>
            </a:endParaRPr>
          </a:p>
        </p:txBody>
      </p:sp>
      <p:sp>
        <p:nvSpPr>
          <p:cNvPr id="96" name="TextBox 95">
            <a:extLst>
              <a:ext uri="{FF2B5EF4-FFF2-40B4-BE49-F238E27FC236}">
                <a16:creationId xmlns:a16="http://schemas.microsoft.com/office/drawing/2014/main" id="{40C0347D-20FF-4740-A892-8E4532750AF5}"/>
              </a:ext>
            </a:extLst>
          </p:cNvPr>
          <p:cNvSpPr txBox="1"/>
          <p:nvPr/>
        </p:nvSpPr>
        <p:spPr>
          <a:xfrm>
            <a:off x="8609138" y="4770733"/>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Stitching with OCR we can add value using RPA</a:t>
            </a:r>
            <a:endParaRPr lang="ko-KR" altLang="en-US" sz="1200" dirty="0">
              <a:solidFill>
                <a:schemeClr val="tx1">
                  <a:lumMod val="65000"/>
                  <a:lumOff val="35000"/>
                </a:schemeClr>
              </a:solidFill>
              <a:cs typeface="Arial" pitchFamily="34" charset="0"/>
            </a:endParaRPr>
          </a:p>
        </p:txBody>
      </p:sp>
      <p:sp>
        <p:nvSpPr>
          <p:cNvPr id="97" name="TextBox 96">
            <a:extLst>
              <a:ext uri="{FF2B5EF4-FFF2-40B4-BE49-F238E27FC236}">
                <a16:creationId xmlns:a16="http://schemas.microsoft.com/office/drawing/2014/main" id="{A6F70C98-BDC8-4A38-B4DE-48ED99962DE3}"/>
              </a:ext>
            </a:extLst>
          </p:cNvPr>
          <p:cNvSpPr txBox="1"/>
          <p:nvPr/>
        </p:nvSpPr>
        <p:spPr>
          <a:xfrm>
            <a:off x="867509" y="2008528"/>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Data Entry/High Volume</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8" name="TextBox 97">
            <a:extLst>
              <a:ext uri="{FF2B5EF4-FFF2-40B4-BE49-F238E27FC236}">
                <a16:creationId xmlns:a16="http://schemas.microsoft.com/office/drawing/2014/main" id="{B2D45F3F-87FE-4526-B027-79FACDAF1C53}"/>
              </a:ext>
            </a:extLst>
          </p:cNvPr>
          <p:cNvSpPr txBox="1"/>
          <p:nvPr/>
        </p:nvSpPr>
        <p:spPr>
          <a:xfrm>
            <a:off x="867509" y="3389630"/>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Rule based application manipulation</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9" name="TextBox 98">
            <a:extLst>
              <a:ext uri="{FF2B5EF4-FFF2-40B4-BE49-F238E27FC236}">
                <a16:creationId xmlns:a16="http://schemas.microsoft.com/office/drawing/2014/main" id="{FB3C26FD-598C-4DE1-BBED-92661B32B328}"/>
              </a:ext>
            </a:extLst>
          </p:cNvPr>
          <p:cNvSpPr txBox="1"/>
          <p:nvPr/>
        </p:nvSpPr>
        <p:spPr>
          <a:xfrm>
            <a:off x="867509" y="4770733"/>
            <a:ext cx="2730429" cy="830997"/>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task like triggering some jobs, copying some file. Upload the data into some local host/website etc.</a:t>
            </a:r>
            <a:endParaRPr lang="ko-KR" altLang="en-US" sz="1200" dirty="0">
              <a:solidFill>
                <a:schemeClr val="tx1">
                  <a:lumMod val="65000"/>
                  <a:lumOff val="35000"/>
                </a:schemeClr>
              </a:solidFill>
              <a:cs typeface="Arial" pitchFamily="34" charset="0"/>
            </a:endParaRPr>
          </a:p>
          <a:p>
            <a:pPr algn="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100" name="Oval 99">
            <a:extLst>
              <a:ext uri="{FF2B5EF4-FFF2-40B4-BE49-F238E27FC236}">
                <a16:creationId xmlns:a16="http://schemas.microsoft.com/office/drawing/2014/main" id="{DCDF7A2C-EEA0-4662-98AD-EE45F7ED54F5}"/>
              </a:ext>
            </a:extLst>
          </p:cNvPr>
          <p:cNvSpPr/>
          <p:nvPr/>
        </p:nvSpPr>
        <p:spPr>
          <a:xfrm>
            <a:off x="7680620" y="202680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1" name="Oval 100">
            <a:extLst>
              <a:ext uri="{FF2B5EF4-FFF2-40B4-BE49-F238E27FC236}">
                <a16:creationId xmlns:a16="http://schemas.microsoft.com/office/drawing/2014/main" id="{84B5F07D-D028-459B-9B1B-A98877943613}"/>
              </a:ext>
            </a:extLst>
          </p:cNvPr>
          <p:cNvSpPr/>
          <p:nvPr/>
        </p:nvSpPr>
        <p:spPr>
          <a:xfrm>
            <a:off x="7680620"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2" name="Oval 101">
            <a:extLst>
              <a:ext uri="{FF2B5EF4-FFF2-40B4-BE49-F238E27FC236}">
                <a16:creationId xmlns:a16="http://schemas.microsoft.com/office/drawing/2014/main" id="{D06D285E-B491-4182-BDED-0DA094A78E24}"/>
              </a:ext>
            </a:extLst>
          </p:cNvPr>
          <p:cNvSpPr/>
          <p:nvPr/>
        </p:nvSpPr>
        <p:spPr>
          <a:xfrm>
            <a:off x="7680620" y="483635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3" name="Oval 102">
            <a:extLst>
              <a:ext uri="{FF2B5EF4-FFF2-40B4-BE49-F238E27FC236}">
                <a16:creationId xmlns:a16="http://schemas.microsoft.com/office/drawing/2014/main" id="{9C5D670B-8B7D-4FB2-BBA7-F568EB53A013}"/>
              </a:ext>
            </a:extLst>
          </p:cNvPr>
          <p:cNvSpPr/>
          <p:nvPr/>
        </p:nvSpPr>
        <p:spPr>
          <a:xfrm>
            <a:off x="3733556" y="2035114"/>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4" name="Oval 103">
            <a:extLst>
              <a:ext uri="{FF2B5EF4-FFF2-40B4-BE49-F238E27FC236}">
                <a16:creationId xmlns:a16="http://schemas.microsoft.com/office/drawing/2014/main" id="{9639E2A1-D675-41D2-B395-0DD759AE87E8}"/>
              </a:ext>
            </a:extLst>
          </p:cNvPr>
          <p:cNvSpPr/>
          <p:nvPr/>
        </p:nvSpPr>
        <p:spPr>
          <a:xfrm>
            <a:off x="3715817"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5" name="Oval 104">
            <a:extLst>
              <a:ext uri="{FF2B5EF4-FFF2-40B4-BE49-F238E27FC236}">
                <a16:creationId xmlns:a16="http://schemas.microsoft.com/office/drawing/2014/main" id="{5EEFF939-6B58-47BF-88B9-ABF1F8F190E8}"/>
              </a:ext>
            </a:extLst>
          </p:cNvPr>
          <p:cNvSpPr/>
          <p:nvPr/>
        </p:nvSpPr>
        <p:spPr>
          <a:xfrm>
            <a:off x="3733556" y="4799868"/>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06" name="Group 105">
            <a:extLst>
              <a:ext uri="{FF2B5EF4-FFF2-40B4-BE49-F238E27FC236}">
                <a16:creationId xmlns:a16="http://schemas.microsoft.com/office/drawing/2014/main" id="{2475A4E7-78C2-4EDF-A569-D0C9A59B52E3}"/>
              </a:ext>
            </a:extLst>
          </p:cNvPr>
          <p:cNvGrpSpPr/>
          <p:nvPr/>
        </p:nvGrpSpPr>
        <p:grpSpPr>
          <a:xfrm>
            <a:off x="5274528" y="2964521"/>
            <a:ext cx="1669479" cy="1669479"/>
            <a:chOff x="3807530" y="2946763"/>
            <a:chExt cx="1512168" cy="1512168"/>
          </a:xfrm>
        </p:grpSpPr>
        <p:sp>
          <p:nvSpPr>
            <p:cNvPr id="107" name="Oval 106">
              <a:extLst>
                <a:ext uri="{FF2B5EF4-FFF2-40B4-BE49-F238E27FC236}">
                  <a16:creationId xmlns:a16="http://schemas.microsoft.com/office/drawing/2014/main" id="{951407A0-7EC7-47B3-BAA7-1B04BFB1ECD1}"/>
                </a:ext>
              </a:extLst>
            </p:cNvPr>
            <p:cNvSpPr/>
            <p:nvPr/>
          </p:nvSpPr>
          <p:spPr>
            <a:xfrm>
              <a:off x="3897540" y="3036773"/>
              <a:ext cx="1332148" cy="1332148"/>
            </a:xfrm>
            <a:prstGeom prst="ellipse">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8" name="Oval 107">
              <a:extLst>
                <a:ext uri="{FF2B5EF4-FFF2-40B4-BE49-F238E27FC236}">
                  <a16:creationId xmlns:a16="http://schemas.microsoft.com/office/drawing/2014/main" id="{737E430D-3782-44AD-B3D4-E4AEC4D26D0F}"/>
                </a:ext>
              </a:extLst>
            </p:cNvPr>
            <p:cNvSpPr/>
            <p:nvPr/>
          </p:nvSpPr>
          <p:spPr>
            <a:xfrm>
              <a:off x="3807530" y="2946763"/>
              <a:ext cx="1512168" cy="1512168"/>
            </a:xfrm>
            <a:prstGeom prst="ellipse">
              <a:avLst/>
            </a:prstGeom>
            <a:no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cxnSp>
        <p:nvCxnSpPr>
          <p:cNvPr id="109" name="Straight Connector 108">
            <a:extLst>
              <a:ext uri="{FF2B5EF4-FFF2-40B4-BE49-F238E27FC236}">
                <a16:creationId xmlns:a16="http://schemas.microsoft.com/office/drawing/2014/main" id="{C4AF8747-ECF0-4502-B583-F2978D7887B4}"/>
              </a:ext>
            </a:extLst>
          </p:cNvPr>
          <p:cNvCxnSpPr>
            <a:cxnSpLocks/>
            <a:stCxn id="103" idx="6"/>
            <a:endCxn id="108" idx="1"/>
          </p:cNvCxnSpPr>
          <p:nvPr/>
        </p:nvCxnSpPr>
        <p:spPr>
          <a:xfrm>
            <a:off x="4511382" y="2424027"/>
            <a:ext cx="1007636" cy="78498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AB16BBE-209D-42A4-B442-E35A6CAFEB93}"/>
              </a:ext>
            </a:extLst>
          </p:cNvPr>
          <p:cNvCxnSpPr>
            <a:cxnSpLocks/>
            <a:stCxn id="104" idx="6"/>
            <a:endCxn id="108" idx="2"/>
          </p:cNvCxnSpPr>
          <p:nvPr/>
        </p:nvCxnSpPr>
        <p:spPr>
          <a:xfrm flipV="1">
            <a:off x="4493643" y="3799261"/>
            <a:ext cx="780885" cy="707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780DBB-7D41-4369-A581-1B1D319CB831}"/>
              </a:ext>
            </a:extLst>
          </p:cNvPr>
          <p:cNvCxnSpPr>
            <a:cxnSpLocks/>
            <a:stCxn id="105" idx="6"/>
            <a:endCxn id="108" idx="3"/>
          </p:cNvCxnSpPr>
          <p:nvPr/>
        </p:nvCxnSpPr>
        <p:spPr>
          <a:xfrm flipV="1">
            <a:off x="4511382" y="4389509"/>
            <a:ext cx="1007636" cy="79927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05623FD-3D86-4389-A21A-313DE4B6F4CB}"/>
              </a:ext>
            </a:extLst>
          </p:cNvPr>
          <p:cNvCxnSpPr>
            <a:cxnSpLocks/>
            <a:stCxn id="102" idx="2"/>
            <a:endCxn id="108" idx="5"/>
          </p:cNvCxnSpPr>
          <p:nvPr/>
        </p:nvCxnSpPr>
        <p:spPr>
          <a:xfrm flipH="1" flipV="1">
            <a:off x="6699518" y="4389510"/>
            <a:ext cx="981102" cy="83575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7FA0363-6792-4877-ABD7-6E155E4046E9}"/>
              </a:ext>
            </a:extLst>
          </p:cNvPr>
          <p:cNvCxnSpPr>
            <a:cxnSpLocks/>
            <a:stCxn id="101" idx="2"/>
            <a:endCxn id="108" idx="6"/>
          </p:cNvCxnSpPr>
          <p:nvPr/>
        </p:nvCxnSpPr>
        <p:spPr>
          <a:xfrm flipH="1" flipV="1">
            <a:off x="6944007" y="3799260"/>
            <a:ext cx="736612" cy="70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B003FE-1BCF-489C-925C-FAEF86D90179}"/>
              </a:ext>
            </a:extLst>
          </p:cNvPr>
          <p:cNvCxnSpPr>
            <a:cxnSpLocks/>
            <a:stCxn id="100" idx="2"/>
            <a:endCxn id="108" idx="7"/>
          </p:cNvCxnSpPr>
          <p:nvPr/>
        </p:nvCxnSpPr>
        <p:spPr>
          <a:xfrm flipH="1">
            <a:off x="6699518" y="2415717"/>
            <a:ext cx="981102" cy="7932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488088D-6AD2-4CFF-84E0-141D83AB67B3}"/>
              </a:ext>
            </a:extLst>
          </p:cNvPr>
          <p:cNvSpPr txBox="1"/>
          <p:nvPr/>
        </p:nvSpPr>
        <p:spPr>
          <a:xfrm>
            <a:off x="5409202" y="3550308"/>
            <a:ext cx="1430981"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RPA</a:t>
            </a:r>
            <a:endParaRPr lang="ko-KR" altLang="en-US" sz="1400" b="1" dirty="0">
              <a:solidFill>
                <a:schemeClr val="bg1"/>
              </a:solidFill>
              <a:cs typeface="Calibri" pitchFamily="34" charset="0"/>
            </a:endParaRPr>
          </a:p>
        </p:txBody>
      </p:sp>
      <p:grpSp>
        <p:nvGrpSpPr>
          <p:cNvPr id="116" name="Group 15">
            <a:extLst>
              <a:ext uri="{FF2B5EF4-FFF2-40B4-BE49-F238E27FC236}">
                <a16:creationId xmlns:a16="http://schemas.microsoft.com/office/drawing/2014/main" id="{11237D0E-FCA9-4863-89BF-39949E0B4EC3}"/>
              </a:ext>
            </a:extLst>
          </p:cNvPr>
          <p:cNvGrpSpPr/>
          <p:nvPr/>
        </p:nvGrpSpPr>
        <p:grpSpPr>
          <a:xfrm>
            <a:off x="4824946" y="5419257"/>
            <a:ext cx="2542108" cy="496753"/>
            <a:chOff x="5328220" y="3089998"/>
            <a:chExt cx="1379637" cy="496753"/>
          </a:xfrm>
        </p:grpSpPr>
        <p:sp>
          <p:nvSpPr>
            <p:cNvPr id="117" name="TextBox 116">
              <a:extLst>
                <a:ext uri="{FF2B5EF4-FFF2-40B4-BE49-F238E27FC236}">
                  <a16:creationId xmlns:a16="http://schemas.microsoft.com/office/drawing/2014/main" id="{B505D9FC-6123-4B63-BEC9-0DA1C081886E}"/>
                </a:ext>
              </a:extLst>
            </p:cNvPr>
            <p:cNvSpPr txBox="1"/>
            <p:nvPr/>
          </p:nvSpPr>
          <p:spPr>
            <a:xfrm>
              <a:off x="5328220" y="3089998"/>
              <a:ext cx="1379637" cy="307777"/>
            </a:xfrm>
            <a:prstGeom prst="rect">
              <a:avLst/>
            </a:prstGeom>
            <a:noFill/>
          </p:spPr>
          <p:txBody>
            <a:bodyPr wrap="square" lIns="0" tIns="0" rIns="0" bIns="0" rtlCol="0">
              <a:spAutoFit/>
            </a:bodyPr>
            <a:lstStyle/>
            <a:p>
              <a:pPr algn="ctr"/>
              <a:r>
                <a:rPr lang="en-US" altLang="ko-KR" sz="2000" b="1" dirty="0">
                  <a:solidFill>
                    <a:schemeClr val="tx1">
                      <a:lumMod val="75000"/>
                      <a:lumOff val="25000"/>
                    </a:schemeClr>
                  </a:solidFill>
                </a:rPr>
                <a:t>Some use cases</a:t>
              </a:r>
            </a:p>
          </p:txBody>
        </p:sp>
        <p:sp>
          <p:nvSpPr>
            <p:cNvPr id="118" name="TextBox 117">
              <a:extLst>
                <a:ext uri="{FF2B5EF4-FFF2-40B4-BE49-F238E27FC236}">
                  <a16:creationId xmlns:a16="http://schemas.microsoft.com/office/drawing/2014/main" id="{CB99C59D-38E6-4A33-A9FA-2CFAEDD464BA}"/>
                </a:ext>
              </a:extLst>
            </p:cNvPr>
            <p:cNvSpPr txBox="1"/>
            <p:nvPr/>
          </p:nvSpPr>
          <p:spPr>
            <a:xfrm>
              <a:off x="5334559" y="3417474"/>
              <a:ext cx="1366958" cy="169277"/>
            </a:xfrm>
            <a:prstGeom prst="rect">
              <a:avLst/>
            </a:prstGeom>
            <a:noFill/>
          </p:spPr>
          <p:txBody>
            <a:bodyPr wrap="square" lIns="0" tIns="0" rIns="0" bIns="0" rtlCol="0">
              <a:spAutoFit/>
            </a:bodyPr>
            <a:lstStyle/>
            <a:p>
              <a:pPr algn="ctr"/>
              <a:r>
                <a:rPr lang="en-US" altLang="ko-KR" sz="1100" dirty="0">
                  <a:solidFill>
                    <a:schemeClr val="tx1">
                      <a:lumMod val="75000"/>
                      <a:lumOff val="25000"/>
                    </a:schemeClr>
                  </a:solidFill>
                  <a:cs typeface="Arial" pitchFamily="34" charset="0"/>
                </a:rPr>
                <a:t> </a:t>
              </a:r>
              <a:endParaRPr lang="ko-KR" altLang="en-US" sz="1100" dirty="0">
                <a:solidFill>
                  <a:schemeClr val="tx1">
                    <a:lumMod val="75000"/>
                    <a:lumOff val="25000"/>
                  </a:schemeClr>
                </a:solidFill>
                <a:cs typeface="Arial" pitchFamily="34" charset="0"/>
              </a:endParaRPr>
            </a:p>
          </p:txBody>
        </p:sp>
      </p:grpSp>
      <p:sp>
        <p:nvSpPr>
          <p:cNvPr id="119" name="Rectangle 30">
            <a:extLst>
              <a:ext uri="{FF2B5EF4-FFF2-40B4-BE49-F238E27FC236}">
                <a16:creationId xmlns:a16="http://schemas.microsoft.com/office/drawing/2014/main" id="{2A47F3C4-CF8D-45BB-9BC0-8F7F3CA10E3E}"/>
              </a:ext>
            </a:extLst>
          </p:cNvPr>
          <p:cNvSpPr/>
          <p:nvPr/>
        </p:nvSpPr>
        <p:spPr>
          <a:xfrm>
            <a:off x="3976436" y="5030640"/>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0" name="Frame 17">
            <a:extLst>
              <a:ext uri="{FF2B5EF4-FFF2-40B4-BE49-F238E27FC236}">
                <a16:creationId xmlns:a16="http://schemas.microsoft.com/office/drawing/2014/main" id="{ADBC3508-69E5-45F6-A48E-9B974B5CEA07}"/>
              </a:ext>
            </a:extLst>
          </p:cNvPr>
          <p:cNvSpPr/>
          <p:nvPr/>
        </p:nvSpPr>
        <p:spPr>
          <a:xfrm>
            <a:off x="3969122" y="2262108"/>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36" name="Group 35">
            <a:extLst>
              <a:ext uri="{FF2B5EF4-FFF2-40B4-BE49-F238E27FC236}">
                <a16:creationId xmlns:a16="http://schemas.microsoft.com/office/drawing/2014/main" id="{251D9B55-A167-420F-A5B7-F3BA3EB19B1F}"/>
              </a:ext>
            </a:extLst>
          </p:cNvPr>
          <p:cNvGrpSpPr/>
          <p:nvPr/>
        </p:nvGrpSpPr>
        <p:grpSpPr>
          <a:xfrm>
            <a:off x="76200" y="-50256"/>
            <a:ext cx="1066800" cy="1269456"/>
            <a:chOff x="5369718" y="2683668"/>
            <a:chExt cx="1452563" cy="1483043"/>
          </a:xfrm>
        </p:grpSpPr>
        <p:sp>
          <p:nvSpPr>
            <p:cNvPr id="37" name="Freeform: Shape 36">
              <a:extLst>
                <a:ext uri="{FF2B5EF4-FFF2-40B4-BE49-F238E27FC236}">
                  <a16:creationId xmlns:a16="http://schemas.microsoft.com/office/drawing/2014/main" id="{0ADF9F03-06D5-4330-A558-6544B5BB40BF}"/>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B0834914-3EBE-49F5-9C2A-26A3733F1E78}"/>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EB214E-924F-4050-871C-11457DDB6D2B}"/>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E91B65-9654-4EED-BEE3-E66E2E982FB1}"/>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C8F0534-B2B3-494F-A7B5-2DF563839E37}"/>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40138C5-2718-44AA-B7E4-5FD5504FEB9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BD5B7BE-3C49-44E4-BD3C-6D082C285CE0}"/>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B8E8414-BC10-46EC-843C-2B9BE5C51050}"/>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B0367E-ECDE-4D8D-ADCB-3E5DB46DD545}"/>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3E3E66C-DADE-47FB-B0EE-6A32803ED010}"/>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2262337-CAF5-47C8-8E43-D33B662C234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01D8C24-3C77-4D26-B37B-F8290E6EE1E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98B9E24-0D5B-4A42-888E-C43A617DEF0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9D5CA80-0794-4967-98C9-D9D1D9496B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259D38-FF79-4EC8-A26A-15FA66180CA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7193877-BAC9-47F8-85F4-76E1694AB81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5E16C9B-108D-479D-9A9D-77DC9E5E8EF7}"/>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3446E52-BB36-4FD6-8DF1-86F9CCD017A5}"/>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69833A-36E2-4A81-8006-D0C141357917}"/>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EB83D4D-B71F-4AE4-966F-469F37694DB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4338B60-8013-4557-9919-32E409C6AFEA}"/>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7FA3CB5-5697-430B-86DB-28A22A2F4BC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43F562C-0DAA-4585-A733-9864C98A3D45}"/>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1454198-D0A2-4EB0-977D-BD8DA201623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61" name="Rounded Rectangle 10">
            <a:extLst>
              <a:ext uri="{FF2B5EF4-FFF2-40B4-BE49-F238E27FC236}">
                <a16:creationId xmlns:a16="http://schemas.microsoft.com/office/drawing/2014/main" id="{38F5615D-AD09-414D-920E-31CD50766584}"/>
              </a:ext>
            </a:extLst>
          </p:cNvPr>
          <p:cNvSpPr/>
          <p:nvPr/>
        </p:nvSpPr>
        <p:spPr>
          <a:xfrm>
            <a:off x="7942453" y="3660760"/>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5" name="Picture 4">
            <a:extLst>
              <a:ext uri="{FF2B5EF4-FFF2-40B4-BE49-F238E27FC236}">
                <a16:creationId xmlns:a16="http://schemas.microsoft.com/office/drawing/2014/main" id="{EB66A77B-C42A-4DC9-A495-7C25D35B2000}"/>
              </a:ext>
            </a:extLst>
          </p:cNvPr>
          <p:cNvPicPr>
            <a:picLocks noChangeAspect="1"/>
          </p:cNvPicPr>
          <p:nvPr/>
        </p:nvPicPr>
        <p:blipFill>
          <a:blip r:embed="rId2"/>
          <a:stretch>
            <a:fillRect/>
          </a:stretch>
        </p:blipFill>
        <p:spPr>
          <a:xfrm>
            <a:off x="3927577" y="3574071"/>
            <a:ext cx="335865" cy="424250"/>
          </a:xfrm>
          <a:prstGeom prst="rect">
            <a:avLst/>
          </a:prstGeom>
        </p:spPr>
      </p:pic>
      <p:sp>
        <p:nvSpPr>
          <p:cNvPr id="63" name="Freeform 25">
            <a:extLst>
              <a:ext uri="{FF2B5EF4-FFF2-40B4-BE49-F238E27FC236}">
                <a16:creationId xmlns:a16="http://schemas.microsoft.com/office/drawing/2014/main" id="{B13539B7-F910-41B5-B0A5-8AC4975BD89D}"/>
              </a:ext>
            </a:extLst>
          </p:cNvPr>
          <p:cNvSpPr/>
          <p:nvPr/>
        </p:nvSpPr>
        <p:spPr>
          <a:xfrm>
            <a:off x="7932174" y="2209800"/>
            <a:ext cx="373626" cy="397035"/>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6" name="Picture 5">
            <a:extLst>
              <a:ext uri="{FF2B5EF4-FFF2-40B4-BE49-F238E27FC236}">
                <a16:creationId xmlns:a16="http://schemas.microsoft.com/office/drawing/2014/main" id="{58457BF9-945A-4B42-BE11-CB46AB7DF4B6}"/>
              </a:ext>
            </a:extLst>
          </p:cNvPr>
          <p:cNvPicPr>
            <a:picLocks noChangeAspect="1"/>
          </p:cNvPicPr>
          <p:nvPr/>
        </p:nvPicPr>
        <p:blipFill>
          <a:blip r:embed="rId3"/>
          <a:stretch>
            <a:fillRect/>
          </a:stretch>
        </p:blipFill>
        <p:spPr>
          <a:xfrm>
            <a:off x="7859983" y="5049613"/>
            <a:ext cx="419100" cy="351304"/>
          </a:xfrm>
          <a:prstGeom prst="rect">
            <a:avLst/>
          </a:prstGeom>
        </p:spPr>
      </p:pic>
    </p:spTree>
    <p:extLst>
      <p:ext uri="{BB962C8B-B14F-4D97-AF65-F5344CB8AC3E}">
        <p14:creationId xmlns:p14="http://schemas.microsoft.com/office/powerpoint/2010/main" val="296940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SG" b="0" dirty="0">
                <a:solidFill>
                  <a:srgbClr val="C00000"/>
                </a:solidFill>
              </a:rPr>
              <a:t>End To End Automation</a:t>
            </a:r>
            <a:endParaRPr lang="en-US" dirty="0"/>
          </a:p>
        </p:txBody>
      </p:sp>
      <p:sp>
        <p:nvSpPr>
          <p:cNvPr id="53" name="Text Placeholder 52"/>
          <p:cNvSpPr>
            <a:spLocks noGrp="1"/>
          </p:cNvSpPr>
          <p:nvPr>
            <p:ph type="body" sz="quarter" idx="41"/>
          </p:nvPr>
        </p:nvSpPr>
        <p:spPr/>
        <p:txBody>
          <a:bodyPr>
            <a:normAutofit lnSpcReduction="10000"/>
          </a:bodyPr>
          <a:lstStyle/>
          <a:p>
            <a:r>
              <a:rPr lang="en-US" dirty="0"/>
              <a:t>You can download professional PowerPoint diagrams for free</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2"/>
              </a:rPr>
              <a:t>www.free-powerpoint-templates-design.com</a:t>
            </a:r>
            <a:endParaRPr lang="ko-KR" altLang="en-US" sz="1000" dirty="0">
              <a:solidFill>
                <a:schemeClr val="bg1"/>
              </a:solidFill>
            </a:endParaRPr>
          </a:p>
        </p:txBody>
      </p:sp>
      <p:sp>
        <p:nvSpPr>
          <p:cNvPr id="236" name="Regular Pentagon 7">
            <a:extLst>
              <a:ext uri="{FF2B5EF4-FFF2-40B4-BE49-F238E27FC236}">
                <a16:creationId xmlns:a16="http://schemas.microsoft.com/office/drawing/2014/main" id="{56D35161-CEC9-4F12-92C4-AD7276C4B3AC}"/>
              </a:ext>
            </a:extLst>
          </p:cNvPr>
          <p:cNvSpPr/>
          <p:nvPr/>
        </p:nvSpPr>
        <p:spPr>
          <a:xfrm>
            <a:off x="5375984" y="2584639"/>
            <a:ext cx="1440030" cy="1371457"/>
          </a:xfrm>
          <a:prstGeom prst="pent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7" name="Down Arrow 2">
            <a:extLst>
              <a:ext uri="{FF2B5EF4-FFF2-40B4-BE49-F238E27FC236}">
                <a16:creationId xmlns:a16="http://schemas.microsoft.com/office/drawing/2014/main" id="{7B0C3B7A-3A4D-491B-80FD-6537C20B7428}"/>
              </a:ext>
            </a:extLst>
          </p:cNvPr>
          <p:cNvSpPr/>
          <p:nvPr/>
        </p:nvSpPr>
        <p:spPr>
          <a:xfrm rot="10800000">
            <a:off x="4471176" y="4175510"/>
            <a:ext cx="3231250" cy="1728049"/>
          </a:xfrm>
          <a:custGeom>
            <a:avLst/>
            <a:gdLst/>
            <a:ahLst/>
            <a:cxnLst/>
            <a:rect l="l" t="t" r="r" b="b"/>
            <a:pathLst>
              <a:path w="3231250" h="1728049">
                <a:moveTo>
                  <a:pt x="1603656" y="1728049"/>
                </a:moveTo>
                <a:lnTo>
                  <a:pt x="1361340" y="1485733"/>
                </a:lnTo>
                <a:lnTo>
                  <a:pt x="1482498" y="1485733"/>
                </a:lnTo>
                <a:lnTo>
                  <a:pt x="1482498" y="1238845"/>
                </a:lnTo>
                <a:lnTo>
                  <a:pt x="1519544" y="1238845"/>
                </a:lnTo>
                <a:cubicBezTo>
                  <a:pt x="1344853" y="1227816"/>
                  <a:pt x="1172648" y="1177063"/>
                  <a:pt x="1015740" y="1087892"/>
                </a:cubicBezTo>
                <a:lnTo>
                  <a:pt x="817941" y="1309456"/>
                </a:lnTo>
                <a:lnTo>
                  <a:pt x="908322" y="1390143"/>
                </a:lnTo>
                <a:lnTo>
                  <a:pt x="566184" y="1409531"/>
                </a:lnTo>
                <a:lnTo>
                  <a:pt x="546797" y="1067393"/>
                </a:lnTo>
                <a:lnTo>
                  <a:pt x="637178" y="1148080"/>
                </a:lnTo>
                <a:lnTo>
                  <a:pt x="815894" y="947893"/>
                </a:lnTo>
                <a:cubicBezTo>
                  <a:pt x="680789" y="835606"/>
                  <a:pt x="574092" y="695026"/>
                  <a:pt x="502445" y="537233"/>
                </a:cubicBezTo>
                <a:lnTo>
                  <a:pt x="503893" y="542638"/>
                </a:lnTo>
                <a:lnTo>
                  <a:pt x="265418" y="606537"/>
                </a:lnTo>
                <a:lnTo>
                  <a:pt x="296776" y="723567"/>
                </a:lnTo>
                <a:lnTo>
                  <a:pt x="0" y="552223"/>
                </a:lnTo>
                <a:lnTo>
                  <a:pt x="171344" y="255448"/>
                </a:lnTo>
                <a:lnTo>
                  <a:pt x="202702" y="372478"/>
                </a:lnTo>
                <a:lnTo>
                  <a:pt x="420370" y="314153"/>
                </a:lnTo>
                <a:cubicBezTo>
                  <a:pt x="394191" y="212871"/>
                  <a:pt x="381279" y="107363"/>
                  <a:pt x="382349" y="0"/>
                </a:cubicBezTo>
                <a:lnTo>
                  <a:pt x="668774" y="2854"/>
                </a:lnTo>
                <a:cubicBezTo>
                  <a:pt x="665395" y="342077"/>
                  <a:pt x="843838" y="657162"/>
                  <a:pt x="1136496" y="828730"/>
                </a:cubicBezTo>
                <a:cubicBezTo>
                  <a:pt x="1429154" y="1000297"/>
                  <a:pt x="1791255" y="1002101"/>
                  <a:pt x="2085607" y="833457"/>
                </a:cubicBezTo>
                <a:cubicBezTo>
                  <a:pt x="2379959" y="664813"/>
                  <a:pt x="2561533" y="351521"/>
                  <a:pt x="2561533" y="12281"/>
                </a:cubicBezTo>
                <a:lnTo>
                  <a:pt x="2847972" y="12281"/>
                </a:lnTo>
                <a:cubicBezTo>
                  <a:pt x="2847972" y="115358"/>
                  <a:pt x="2835103" y="216597"/>
                  <a:pt x="2809305" y="313731"/>
                </a:cubicBezTo>
                <a:lnTo>
                  <a:pt x="3028549" y="372478"/>
                </a:lnTo>
                <a:lnTo>
                  <a:pt x="3059907" y="255448"/>
                </a:lnTo>
                <a:lnTo>
                  <a:pt x="3231250" y="552223"/>
                </a:lnTo>
                <a:lnTo>
                  <a:pt x="2934475" y="723567"/>
                </a:lnTo>
                <a:lnTo>
                  <a:pt x="2965833" y="606537"/>
                </a:lnTo>
                <a:lnTo>
                  <a:pt x="2727358" y="542638"/>
                </a:lnTo>
                <a:lnTo>
                  <a:pt x="2729738" y="533756"/>
                </a:lnTo>
                <a:cubicBezTo>
                  <a:pt x="2653953" y="701088"/>
                  <a:pt x="2539292" y="849337"/>
                  <a:pt x="2393713" y="965698"/>
                </a:cubicBezTo>
                <a:lnTo>
                  <a:pt x="2549092" y="1121077"/>
                </a:lnTo>
                <a:lnTo>
                  <a:pt x="2634763" y="1035405"/>
                </a:lnTo>
                <a:lnTo>
                  <a:pt x="2634763" y="1378092"/>
                </a:lnTo>
                <a:lnTo>
                  <a:pt x="2292077" y="1378092"/>
                </a:lnTo>
                <a:lnTo>
                  <a:pt x="2377748" y="1292420"/>
                </a:lnTo>
                <a:lnTo>
                  <a:pt x="2187215" y="1101886"/>
                </a:lnTo>
                <a:cubicBezTo>
                  <a:pt x="2038736" y="1182335"/>
                  <a:pt x="1877130" y="1228109"/>
                  <a:pt x="1713346" y="1238845"/>
                </a:cubicBezTo>
                <a:lnTo>
                  <a:pt x="1724814" y="1238845"/>
                </a:lnTo>
                <a:lnTo>
                  <a:pt x="1724814" y="1485733"/>
                </a:lnTo>
                <a:lnTo>
                  <a:pt x="1845972" y="148573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8" name="Regular Pentagon 9">
            <a:extLst>
              <a:ext uri="{FF2B5EF4-FFF2-40B4-BE49-F238E27FC236}">
                <a16:creationId xmlns:a16="http://schemas.microsoft.com/office/drawing/2014/main" id="{CEB1A560-2BA5-44DE-A1E8-4345B7AF3989}"/>
              </a:ext>
            </a:extLst>
          </p:cNvPr>
          <p:cNvSpPr/>
          <p:nvPr/>
        </p:nvSpPr>
        <p:spPr>
          <a:xfrm rot="2400500">
            <a:off x="7047930" y="3144471"/>
            <a:ext cx="1440030" cy="1371457"/>
          </a:xfrm>
          <a:prstGeom prst="pent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9" name="Regular Pentagon 10">
            <a:extLst>
              <a:ext uri="{FF2B5EF4-FFF2-40B4-BE49-F238E27FC236}">
                <a16:creationId xmlns:a16="http://schemas.microsoft.com/office/drawing/2014/main" id="{9ED5E491-2B5B-4C2A-B775-5F55FF6F5560}"/>
              </a:ext>
            </a:extLst>
          </p:cNvPr>
          <p:cNvSpPr/>
          <p:nvPr/>
        </p:nvSpPr>
        <p:spPr>
          <a:xfrm rot="4800000">
            <a:off x="7960020" y="4568668"/>
            <a:ext cx="1440030" cy="1371457"/>
          </a:xfrm>
          <a:prstGeom prst="pentagon">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0" name="Regular Pentagon 11">
            <a:extLst>
              <a:ext uri="{FF2B5EF4-FFF2-40B4-BE49-F238E27FC236}">
                <a16:creationId xmlns:a16="http://schemas.microsoft.com/office/drawing/2014/main" id="{0BF98806-48CA-4EDF-A452-D494D54D02BC}"/>
              </a:ext>
            </a:extLst>
          </p:cNvPr>
          <p:cNvSpPr/>
          <p:nvPr/>
        </p:nvSpPr>
        <p:spPr>
          <a:xfrm rot="19199500" flipH="1">
            <a:off x="3704040" y="3144471"/>
            <a:ext cx="1440030" cy="1371457"/>
          </a:xfrm>
          <a:prstGeom prst="pent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1" name="Regular Pentagon 12">
            <a:extLst>
              <a:ext uri="{FF2B5EF4-FFF2-40B4-BE49-F238E27FC236}">
                <a16:creationId xmlns:a16="http://schemas.microsoft.com/office/drawing/2014/main" id="{1F5C5D82-A191-47D9-B35E-B0A27D115F09}"/>
              </a:ext>
            </a:extLst>
          </p:cNvPr>
          <p:cNvSpPr/>
          <p:nvPr/>
        </p:nvSpPr>
        <p:spPr>
          <a:xfrm rot="16800000" flipH="1">
            <a:off x="2773553" y="4558820"/>
            <a:ext cx="1440030" cy="1371457"/>
          </a:xfrm>
          <a:prstGeom prst="pent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8" name="TextBox 257">
            <a:extLst>
              <a:ext uri="{FF2B5EF4-FFF2-40B4-BE49-F238E27FC236}">
                <a16:creationId xmlns:a16="http://schemas.microsoft.com/office/drawing/2014/main" id="{4D689FFB-F67D-4210-B099-EC8F92168DCF}"/>
              </a:ext>
            </a:extLst>
          </p:cNvPr>
          <p:cNvSpPr txBox="1"/>
          <p:nvPr/>
        </p:nvSpPr>
        <p:spPr>
          <a:xfrm>
            <a:off x="5532280" y="3168176"/>
            <a:ext cx="121039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Databases </a:t>
            </a:r>
            <a:endParaRPr lang="ko-KR" altLang="en-US" sz="1400" b="1" dirty="0">
              <a:solidFill>
                <a:schemeClr val="bg1"/>
              </a:solidFill>
              <a:cs typeface="Arial" pitchFamily="34" charset="0"/>
            </a:endParaRPr>
          </a:p>
        </p:txBody>
      </p:sp>
      <p:grpSp>
        <p:nvGrpSpPr>
          <p:cNvPr id="260" name="Group 259">
            <a:extLst>
              <a:ext uri="{FF2B5EF4-FFF2-40B4-BE49-F238E27FC236}">
                <a16:creationId xmlns:a16="http://schemas.microsoft.com/office/drawing/2014/main" id="{E43B84FF-EE84-427F-B71D-481B55AB6F97}"/>
              </a:ext>
            </a:extLst>
          </p:cNvPr>
          <p:cNvGrpSpPr/>
          <p:nvPr/>
        </p:nvGrpSpPr>
        <p:grpSpPr>
          <a:xfrm>
            <a:off x="3856361" y="3674369"/>
            <a:ext cx="1220012" cy="309718"/>
            <a:chOff x="3243489" y="2171403"/>
            <a:chExt cx="1547483" cy="309718"/>
          </a:xfrm>
          <a:noFill/>
        </p:grpSpPr>
        <p:sp>
          <p:nvSpPr>
            <p:cNvPr id="261" name="TextBox 260">
              <a:extLst>
                <a:ext uri="{FF2B5EF4-FFF2-40B4-BE49-F238E27FC236}">
                  <a16:creationId xmlns:a16="http://schemas.microsoft.com/office/drawing/2014/main" id="{15B6A2C5-3070-4875-A52F-C26EFC4D97B8}"/>
                </a:ext>
              </a:extLst>
            </p:cNvPr>
            <p:cNvSpPr txBox="1"/>
            <p:nvPr/>
          </p:nvSpPr>
          <p:spPr>
            <a:xfrm>
              <a:off x="3255684" y="2173344"/>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OCR</a:t>
              </a:r>
              <a:endParaRPr lang="ko-KR" altLang="en-US" sz="1400" b="1" dirty="0">
                <a:solidFill>
                  <a:schemeClr val="bg1"/>
                </a:solidFill>
                <a:cs typeface="Arial" pitchFamily="34" charset="0"/>
              </a:endParaRPr>
            </a:p>
          </p:txBody>
        </p:sp>
        <p:sp>
          <p:nvSpPr>
            <p:cNvPr id="262" name="TextBox 261">
              <a:extLst>
                <a:ext uri="{FF2B5EF4-FFF2-40B4-BE49-F238E27FC236}">
                  <a16:creationId xmlns:a16="http://schemas.microsoft.com/office/drawing/2014/main" id="{6D827710-70B1-4E35-BDBC-47D0D7E33264}"/>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3" name="Group 262">
            <a:extLst>
              <a:ext uri="{FF2B5EF4-FFF2-40B4-BE49-F238E27FC236}">
                <a16:creationId xmlns:a16="http://schemas.microsoft.com/office/drawing/2014/main" id="{A7D4C5F8-83AC-4942-861B-E77D221165E5}"/>
              </a:ext>
            </a:extLst>
          </p:cNvPr>
          <p:cNvGrpSpPr/>
          <p:nvPr/>
        </p:nvGrpSpPr>
        <p:grpSpPr>
          <a:xfrm>
            <a:off x="2964227" y="5090660"/>
            <a:ext cx="1217907" cy="559972"/>
            <a:chOff x="3233964" y="1888430"/>
            <a:chExt cx="1544813" cy="559972"/>
          </a:xfrm>
          <a:noFill/>
        </p:grpSpPr>
        <p:sp>
          <p:nvSpPr>
            <p:cNvPr id="264" name="TextBox 263">
              <a:extLst>
                <a:ext uri="{FF2B5EF4-FFF2-40B4-BE49-F238E27FC236}">
                  <a16:creationId xmlns:a16="http://schemas.microsoft.com/office/drawing/2014/main" id="{0A4031F2-0BC7-47F2-89E7-E924006B8C14}"/>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RPA</a:t>
              </a:r>
              <a:endParaRPr lang="ko-KR" altLang="en-US" sz="1400" b="1" dirty="0">
                <a:solidFill>
                  <a:schemeClr val="bg1"/>
                </a:solidFill>
                <a:cs typeface="Arial" pitchFamily="34" charset="0"/>
              </a:endParaRPr>
            </a:p>
          </p:txBody>
        </p:sp>
        <p:sp>
          <p:nvSpPr>
            <p:cNvPr id="265" name="TextBox 264">
              <a:extLst>
                <a:ext uri="{FF2B5EF4-FFF2-40B4-BE49-F238E27FC236}">
                  <a16:creationId xmlns:a16="http://schemas.microsoft.com/office/drawing/2014/main" id="{CF61A5B6-359B-48BF-A85F-14081F96F74F}"/>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6" name="Group 265">
            <a:extLst>
              <a:ext uri="{FF2B5EF4-FFF2-40B4-BE49-F238E27FC236}">
                <a16:creationId xmlns:a16="http://schemas.microsoft.com/office/drawing/2014/main" id="{998D64F1-0D44-4EDE-938D-C6482DD89C5F}"/>
              </a:ext>
            </a:extLst>
          </p:cNvPr>
          <p:cNvGrpSpPr/>
          <p:nvPr/>
        </p:nvGrpSpPr>
        <p:grpSpPr>
          <a:xfrm>
            <a:off x="7128036" y="3674369"/>
            <a:ext cx="1212617" cy="348109"/>
            <a:chOff x="3243489" y="2171403"/>
            <a:chExt cx="1538103" cy="348109"/>
          </a:xfrm>
          <a:noFill/>
        </p:grpSpPr>
        <p:sp>
          <p:nvSpPr>
            <p:cNvPr id="267" name="TextBox 266">
              <a:extLst>
                <a:ext uri="{FF2B5EF4-FFF2-40B4-BE49-F238E27FC236}">
                  <a16:creationId xmlns:a16="http://schemas.microsoft.com/office/drawing/2014/main" id="{40F287CE-231D-4F16-BFE6-6182811269B6}"/>
                </a:ext>
              </a:extLst>
            </p:cNvPr>
            <p:cNvSpPr txBox="1"/>
            <p:nvPr/>
          </p:nvSpPr>
          <p:spPr>
            <a:xfrm>
              <a:off x="3246304" y="2211735"/>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API</a:t>
              </a:r>
              <a:endParaRPr lang="ko-KR" altLang="en-US" sz="1400" b="1" dirty="0">
                <a:solidFill>
                  <a:schemeClr val="bg1"/>
                </a:solidFill>
                <a:cs typeface="Arial" pitchFamily="34" charset="0"/>
              </a:endParaRPr>
            </a:p>
          </p:txBody>
        </p:sp>
        <p:sp>
          <p:nvSpPr>
            <p:cNvPr id="268" name="TextBox 267">
              <a:extLst>
                <a:ext uri="{FF2B5EF4-FFF2-40B4-BE49-F238E27FC236}">
                  <a16:creationId xmlns:a16="http://schemas.microsoft.com/office/drawing/2014/main" id="{81321FA4-A6D9-4FF6-9036-F38680EDFED7}"/>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sp>
        <p:nvSpPr>
          <p:cNvPr id="270" name="TextBox 269">
            <a:extLst>
              <a:ext uri="{FF2B5EF4-FFF2-40B4-BE49-F238E27FC236}">
                <a16:creationId xmlns:a16="http://schemas.microsoft.com/office/drawing/2014/main" id="{B235B149-5071-4F4B-864C-A219DC418AAA}"/>
              </a:ext>
            </a:extLst>
          </p:cNvPr>
          <p:cNvSpPr txBox="1"/>
          <p:nvPr/>
        </p:nvSpPr>
        <p:spPr>
          <a:xfrm>
            <a:off x="8100243" y="5181653"/>
            <a:ext cx="121039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Python Code</a:t>
            </a:r>
            <a:endParaRPr lang="ko-KR" altLang="en-US" sz="1400" b="1" dirty="0">
              <a:solidFill>
                <a:schemeClr val="bg1"/>
              </a:solidFill>
              <a:cs typeface="Arial" pitchFamily="34" charset="0"/>
            </a:endParaRPr>
          </a:p>
        </p:txBody>
      </p:sp>
      <p:pic>
        <p:nvPicPr>
          <p:cNvPr id="2" name="Picture 1">
            <a:extLst>
              <a:ext uri="{FF2B5EF4-FFF2-40B4-BE49-F238E27FC236}">
                <a16:creationId xmlns:a16="http://schemas.microsoft.com/office/drawing/2014/main" id="{7BC45066-BEA6-4B47-8851-8D784A36D335}"/>
              </a:ext>
            </a:extLst>
          </p:cNvPr>
          <p:cNvPicPr>
            <a:picLocks noChangeAspect="1"/>
          </p:cNvPicPr>
          <p:nvPr/>
        </p:nvPicPr>
        <p:blipFill>
          <a:blip r:embed="rId3"/>
          <a:stretch>
            <a:fillRect/>
          </a:stretch>
        </p:blipFill>
        <p:spPr>
          <a:xfrm>
            <a:off x="5556394" y="5121223"/>
            <a:ext cx="1219200" cy="782338"/>
          </a:xfrm>
          <a:prstGeom prst="rect">
            <a:avLst/>
          </a:prstGeom>
        </p:spPr>
      </p:pic>
      <p:pic>
        <p:nvPicPr>
          <p:cNvPr id="3" name="Picture 2">
            <a:extLst>
              <a:ext uri="{FF2B5EF4-FFF2-40B4-BE49-F238E27FC236}">
                <a16:creationId xmlns:a16="http://schemas.microsoft.com/office/drawing/2014/main" id="{119D9B65-111F-4FD3-B1B7-2F84046B1A43}"/>
              </a:ext>
            </a:extLst>
          </p:cNvPr>
          <p:cNvPicPr>
            <a:picLocks noChangeAspect="1"/>
          </p:cNvPicPr>
          <p:nvPr/>
        </p:nvPicPr>
        <p:blipFill>
          <a:blip r:embed="rId4"/>
          <a:stretch>
            <a:fillRect/>
          </a:stretch>
        </p:blipFill>
        <p:spPr>
          <a:xfrm>
            <a:off x="5906974" y="4693574"/>
            <a:ext cx="378051" cy="249514"/>
          </a:xfrm>
          <a:prstGeom prst="rect">
            <a:avLst/>
          </a:prstGeom>
        </p:spPr>
      </p:pic>
    </p:spTree>
    <p:extLst>
      <p:ext uri="{BB962C8B-B14F-4D97-AF65-F5344CB8AC3E}">
        <p14:creationId xmlns:p14="http://schemas.microsoft.com/office/powerpoint/2010/main" val="144145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0F826B9-A13B-4D64-943B-37B981D05BD0}"/>
              </a:ext>
            </a:extLst>
          </p:cNvPr>
          <p:cNvGrpSpPr/>
          <p:nvPr/>
        </p:nvGrpSpPr>
        <p:grpSpPr>
          <a:xfrm>
            <a:off x="2926801" y="2627330"/>
            <a:ext cx="6339319" cy="6339319"/>
            <a:chOff x="1754163" y="2276872"/>
            <a:chExt cx="5616624" cy="5616624"/>
          </a:xfrm>
        </p:grpSpPr>
        <p:grpSp>
          <p:nvGrpSpPr>
            <p:cNvPr id="31" name="Group 30">
              <a:extLst>
                <a:ext uri="{FF2B5EF4-FFF2-40B4-BE49-F238E27FC236}">
                  <a16:creationId xmlns:a16="http://schemas.microsoft.com/office/drawing/2014/main" id="{A3B517C0-9B94-4BF9-8CD4-4474560F21E6}"/>
                </a:ext>
              </a:extLst>
            </p:cNvPr>
            <p:cNvGrpSpPr/>
            <p:nvPr/>
          </p:nvGrpSpPr>
          <p:grpSpPr>
            <a:xfrm>
              <a:off x="2068835" y="2581275"/>
              <a:ext cx="4999062" cy="4999062"/>
              <a:chOff x="1754163" y="2276872"/>
              <a:chExt cx="5616624" cy="5616624"/>
            </a:xfrm>
          </p:grpSpPr>
          <p:sp>
            <p:nvSpPr>
              <p:cNvPr id="37" name="Block Arc 36">
                <a:extLst>
                  <a:ext uri="{FF2B5EF4-FFF2-40B4-BE49-F238E27FC236}">
                    <a16:creationId xmlns:a16="http://schemas.microsoft.com/office/drawing/2014/main" id="{F8761959-737F-4435-83B7-405BA99E8156}"/>
                  </a:ext>
                </a:extLst>
              </p:cNvPr>
              <p:cNvSpPr/>
              <p:nvPr/>
            </p:nvSpPr>
            <p:spPr>
              <a:xfrm>
                <a:off x="1754163" y="2276872"/>
                <a:ext cx="5616624" cy="5616624"/>
              </a:xfrm>
              <a:prstGeom prst="blockArc">
                <a:avLst>
                  <a:gd name="adj1" fmla="val 10800000"/>
                  <a:gd name="adj2" fmla="val 21586788"/>
                  <a:gd name="adj3" fmla="val 6977"/>
                </a:avLst>
              </a:prstGeom>
              <a:gradFill>
                <a:gsLst>
                  <a:gs pos="0">
                    <a:schemeClr val="accent1">
                      <a:lumMod val="70000"/>
                      <a:lumOff val="30000"/>
                    </a:schemeClr>
                  </a:gs>
                  <a:gs pos="94000">
                    <a:schemeClr val="accent1">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8" name="Block Arc 37">
                <a:extLst>
                  <a:ext uri="{FF2B5EF4-FFF2-40B4-BE49-F238E27FC236}">
                    <a16:creationId xmlns:a16="http://schemas.microsoft.com/office/drawing/2014/main" id="{DE4CB0B9-B037-4AA7-B342-8AC76693AA5A}"/>
                  </a:ext>
                </a:extLst>
              </p:cNvPr>
              <p:cNvSpPr/>
              <p:nvPr/>
            </p:nvSpPr>
            <p:spPr>
              <a:xfrm>
                <a:off x="1754163" y="2276872"/>
                <a:ext cx="5616624" cy="5616624"/>
              </a:xfrm>
              <a:prstGeom prst="blockArc">
                <a:avLst>
                  <a:gd name="adj1" fmla="val 13437981"/>
                  <a:gd name="adj2" fmla="val 21586788"/>
                  <a:gd name="adj3" fmla="val 6977"/>
                </a:avLst>
              </a:prstGeom>
              <a:gradFill>
                <a:gsLst>
                  <a:gs pos="0">
                    <a:schemeClr val="accent2">
                      <a:lumMod val="70000"/>
                      <a:lumOff val="30000"/>
                    </a:schemeClr>
                  </a:gs>
                  <a:gs pos="94000">
                    <a:schemeClr val="accent2">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9" name="Block Arc 38">
                <a:extLst>
                  <a:ext uri="{FF2B5EF4-FFF2-40B4-BE49-F238E27FC236}">
                    <a16:creationId xmlns:a16="http://schemas.microsoft.com/office/drawing/2014/main" id="{E6ACE423-508F-4BD5-A59B-49D0363A5B64}"/>
                  </a:ext>
                </a:extLst>
              </p:cNvPr>
              <p:cNvSpPr/>
              <p:nvPr/>
            </p:nvSpPr>
            <p:spPr>
              <a:xfrm>
                <a:off x="1754163" y="2276872"/>
                <a:ext cx="5616624" cy="5616624"/>
              </a:xfrm>
              <a:prstGeom prst="blockArc">
                <a:avLst>
                  <a:gd name="adj1" fmla="val 16201919"/>
                  <a:gd name="adj2" fmla="val 21586788"/>
                  <a:gd name="adj3" fmla="val 6977"/>
                </a:avLst>
              </a:prstGeom>
              <a:gradFill>
                <a:gsLst>
                  <a:gs pos="0">
                    <a:schemeClr val="accent3">
                      <a:lumMod val="70000"/>
                      <a:lumOff val="30000"/>
                    </a:schemeClr>
                  </a:gs>
                  <a:gs pos="94000">
                    <a:schemeClr val="accent3">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40" name="Block Arc 39">
                <a:extLst>
                  <a:ext uri="{FF2B5EF4-FFF2-40B4-BE49-F238E27FC236}">
                    <a16:creationId xmlns:a16="http://schemas.microsoft.com/office/drawing/2014/main" id="{0B6A6210-6F1D-4DC7-8D83-2F45C7F510E2}"/>
                  </a:ext>
                </a:extLst>
              </p:cNvPr>
              <p:cNvSpPr/>
              <p:nvPr/>
            </p:nvSpPr>
            <p:spPr>
              <a:xfrm>
                <a:off x="1754163" y="2276872"/>
                <a:ext cx="5616624" cy="5616624"/>
              </a:xfrm>
              <a:prstGeom prst="blockArc">
                <a:avLst>
                  <a:gd name="adj1" fmla="val 19030955"/>
                  <a:gd name="adj2" fmla="val 21586788"/>
                  <a:gd name="adj3" fmla="val 6977"/>
                </a:avLst>
              </a:prstGeom>
              <a:gradFill>
                <a:gsLst>
                  <a:gs pos="0">
                    <a:schemeClr val="accent4">
                      <a:lumMod val="70000"/>
                      <a:lumOff val="30000"/>
                    </a:schemeClr>
                  </a:gs>
                  <a:gs pos="94000">
                    <a:schemeClr val="accent4">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grpSp>
          <p:nvGrpSpPr>
            <p:cNvPr id="32" name="Group 31">
              <a:extLst>
                <a:ext uri="{FF2B5EF4-FFF2-40B4-BE49-F238E27FC236}">
                  <a16:creationId xmlns:a16="http://schemas.microsoft.com/office/drawing/2014/main" id="{233EC015-C3CD-4C8B-8E0E-BF9E707B18C8}"/>
                </a:ext>
              </a:extLst>
            </p:cNvPr>
            <p:cNvGrpSpPr/>
            <p:nvPr/>
          </p:nvGrpSpPr>
          <p:grpSpPr>
            <a:xfrm>
              <a:off x="1754163" y="2276872"/>
              <a:ext cx="5616624" cy="5616624"/>
              <a:chOff x="1754163" y="2276872"/>
              <a:chExt cx="5616624" cy="5616624"/>
            </a:xfrm>
          </p:grpSpPr>
          <p:sp>
            <p:nvSpPr>
              <p:cNvPr id="33" name="Block Arc 32">
                <a:extLst>
                  <a:ext uri="{FF2B5EF4-FFF2-40B4-BE49-F238E27FC236}">
                    <a16:creationId xmlns:a16="http://schemas.microsoft.com/office/drawing/2014/main" id="{E58A1C5E-CEC1-4165-B14F-AAC3BAB8A2FF}"/>
                  </a:ext>
                </a:extLst>
              </p:cNvPr>
              <p:cNvSpPr/>
              <p:nvPr/>
            </p:nvSpPr>
            <p:spPr>
              <a:xfrm>
                <a:off x="1754163" y="2276872"/>
                <a:ext cx="5616624" cy="5616624"/>
              </a:xfrm>
              <a:prstGeom prst="blockArc">
                <a:avLst>
                  <a:gd name="adj1" fmla="val 10800000"/>
                  <a:gd name="adj2" fmla="val 21586788"/>
                  <a:gd name="adj3" fmla="val 69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4" name="Block Arc 33">
                <a:extLst>
                  <a:ext uri="{FF2B5EF4-FFF2-40B4-BE49-F238E27FC236}">
                    <a16:creationId xmlns:a16="http://schemas.microsoft.com/office/drawing/2014/main" id="{76255ACF-9345-496F-A32F-52B462D50998}"/>
                  </a:ext>
                </a:extLst>
              </p:cNvPr>
              <p:cNvSpPr/>
              <p:nvPr/>
            </p:nvSpPr>
            <p:spPr>
              <a:xfrm>
                <a:off x="1754163" y="2276872"/>
                <a:ext cx="5616624" cy="5616624"/>
              </a:xfrm>
              <a:prstGeom prst="blockArc">
                <a:avLst>
                  <a:gd name="adj1" fmla="val 13427380"/>
                  <a:gd name="adj2" fmla="val 21586788"/>
                  <a:gd name="adj3" fmla="val 69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5" name="Block Arc 34">
                <a:extLst>
                  <a:ext uri="{FF2B5EF4-FFF2-40B4-BE49-F238E27FC236}">
                    <a16:creationId xmlns:a16="http://schemas.microsoft.com/office/drawing/2014/main" id="{5EB8E99D-CAC8-4290-9F04-6638093CE8A6}"/>
                  </a:ext>
                </a:extLst>
              </p:cNvPr>
              <p:cNvSpPr/>
              <p:nvPr/>
            </p:nvSpPr>
            <p:spPr>
              <a:xfrm>
                <a:off x="1754163" y="2276872"/>
                <a:ext cx="5616624" cy="5616624"/>
              </a:xfrm>
              <a:prstGeom prst="blockArc">
                <a:avLst>
                  <a:gd name="adj1" fmla="val 16201919"/>
                  <a:gd name="adj2" fmla="val 21586788"/>
                  <a:gd name="adj3" fmla="val 69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6" name="Block Arc 35">
                <a:extLst>
                  <a:ext uri="{FF2B5EF4-FFF2-40B4-BE49-F238E27FC236}">
                    <a16:creationId xmlns:a16="http://schemas.microsoft.com/office/drawing/2014/main" id="{9404275A-CE70-4D88-8DB7-C49C2D29A478}"/>
                  </a:ext>
                </a:extLst>
              </p:cNvPr>
              <p:cNvSpPr/>
              <p:nvPr/>
            </p:nvSpPr>
            <p:spPr>
              <a:xfrm>
                <a:off x="1754163" y="2276872"/>
                <a:ext cx="5616624" cy="5616624"/>
              </a:xfrm>
              <a:prstGeom prst="blockArc">
                <a:avLst>
                  <a:gd name="adj1" fmla="val 19047701"/>
                  <a:gd name="adj2" fmla="val 21586788"/>
                  <a:gd name="adj3" fmla="val 69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Benefits of RPA</a:t>
            </a:r>
          </a:p>
        </p:txBody>
      </p:sp>
      <p:grpSp>
        <p:nvGrpSpPr>
          <p:cNvPr id="3" name="Group 2">
            <a:extLst>
              <a:ext uri="{FF2B5EF4-FFF2-40B4-BE49-F238E27FC236}">
                <a16:creationId xmlns:a16="http://schemas.microsoft.com/office/drawing/2014/main" id="{E2D836DA-AD46-490E-8E35-429CDBE6F6E5}"/>
              </a:ext>
            </a:extLst>
          </p:cNvPr>
          <p:cNvGrpSpPr/>
          <p:nvPr/>
        </p:nvGrpSpPr>
        <p:grpSpPr>
          <a:xfrm>
            <a:off x="768681" y="3154978"/>
            <a:ext cx="1791385" cy="1601979"/>
            <a:chOff x="3233964" y="1954419"/>
            <a:chExt cx="1410044" cy="1601979"/>
          </a:xfrm>
        </p:grpSpPr>
        <p:sp>
          <p:nvSpPr>
            <p:cNvPr id="4" name="TextBox 3">
              <a:extLst>
                <a:ext uri="{FF2B5EF4-FFF2-40B4-BE49-F238E27FC236}">
                  <a16:creationId xmlns:a16="http://schemas.microsoft.com/office/drawing/2014/main" id="{4FFA2FB1-6C19-42A4-B1B9-64845877895E}"/>
                </a:ext>
              </a:extLst>
            </p:cNvPr>
            <p:cNvSpPr txBox="1"/>
            <p:nvPr/>
          </p:nvSpPr>
          <p:spPr>
            <a:xfrm>
              <a:off x="3233964" y="1954419"/>
              <a:ext cx="1400519"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 </a:t>
              </a:r>
              <a:endParaRPr lang="ko-KR" altLang="en-US" sz="1200" b="1" dirty="0">
                <a:solidFill>
                  <a:schemeClr val="tx1">
                    <a:lumMod val="75000"/>
                    <a:lumOff val="25000"/>
                  </a:schemeClr>
                </a:solidFill>
              </a:endParaRPr>
            </a:p>
          </p:txBody>
        </p:sp>
        <p:sp>
          <p:nvSpPr>
            <p:cNvPr id="5" name="TextBox 4">
              <a:extLst>
                <a:ext uri="{FF2B5EF4-FFF2-40B4-BE49-F238E27FC236}">
                  <a16:creationId xmlns:a16="http://schemas.microsoft.com/office/drawing/2014/main" id="{236DBDFD-4A60-4DAA-99B8-0C003589C5EB}"/>
                </a:ext>
              </a:extLst>
            </p:cNvPr>
            <p:cNvSpPr txBox="1"/>
            <p:nvPr/>
          </p:nvSpPr>
          <p:spPr>
            <a:xfrm>
              <a:off x="3243489" y="2171403"/>
              <a:ext cx="1400519" cy="1384995"/>
            </a:xfrm>
            <a:prstGeom prst="rect">
              <a:avLst/>
            </a:prstGeom>
            <a:noFill/>
          </p:spPr>
          <p:txBody>
            <a:bodyPr wrap="square" rtlCol="0">
              <a:spAutoFit/>
            </a:bodyPr>
            <a:lstStyle/>
            <a:p>
              <a:pPr algn="r"/>
              <a:r>
                <a:rPr lang="en-SG" sz="1200" dirty="0">
                  <a:solidFill>
                    <a:srgbClr val="7D7D7D"/>
                  </a:solidFill>
                  <a:latin typeface="&amp;quot"/>
                </a:rPr>
                <a:t>No new infrastructure investment – RPA acts as a layer on top of already existing core asset management applications</a:t>
              </a:r>
            </a:p>
            <a:p>
              <a:pPr algn="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grpSp>
        <p:nvGrpSpPr>
          <p:cNvPr id="6" name="Group 5">
            <a:extLst>
              <a:ext uri="{FF2B5EF4-FFF2-40B4-BE49-F238E27FC236}">
                <a16:creationId xmlns:a16="http://schemas.microsoft.com/office/drawing/2014/main" id="{A7D4B5B3-38CB-40B4-9ED9-668C4559B490}"/>
              </a:ext>
            </a:extLst>
          </p:cNvPr>
          <p:cNvGrpSpPr/>
          <p:nvPr/>
        </p:nvGrpSpPr>
        <p:grpSpPr>
          <a:xfrm>
            <a:off x="2547310" y="1758364"/>
            <a:ext cx="1791382" cy="1786644"/>
            <a:chOff x="2828147" y="1954419"/>
            <a:chExt cx="1410043" cy="1786644"/>
          </a:xfrm>
        </p:grpSpPr>
        <p:sp>
          <p:nvSpPr>
            <p:cNvPr id="7" name="TextBox 6">
              <a:extLst>
                <a:ext uri="{FF2B5EF4-FFF2-40B4-BE49-F238E27FC236}">
                  <a16:creationId xmlns:a16="http://schemas.microsoft.com/office/drawing/2014/main" id="{9466CE7A-2CB4-4185-95F1-56377D9FEAD8}"/>
                </a:ext>
              </a:extLst>
            </p:cNvPr>
            <p:cNvSpPr txBox="1"/>
            <p:nvPr/>
          </p:nvSpPr>
          <p:spPr>
            <a:xfrm>
              <a:off x="2828147" y="1954419"/>
              <a:ext cx="1400519"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42F66A2D-7779-4753-BF16-0582F0E4696B}"/>
                </a:ext>
              </a:extLst>
            </p:cNvPr>
            <p:cNvSpPr txBox="1"/>
            <p:nvPr/>
          </p:nvSpPr>
          <p:spPr>
            <a:xfrm>
              <a:off x="2837671" y="2171403"/>
              <a:ext cx="1400519" cy="1569660"/>
            </a:xfrm>
            <a:prstGeom prst="rect">
              <a:avLst/>
            </a:prstGeom>
            <a:noFill/>
          </p:spPr>
          <p:txBody>
            <a:bodyPr wrap="square" rtlCol="0">
              <a:spAutoFit/>
            </a:bodyPr>
            <a:lstStyle/>
            <a:p>
              <a:pPr fontAlgn="base"/>
              <a:r>
                <a:rPr lang="en-SG" sz="1200" dirty="0">
                  <a:solidFill>
                    <a:srgbClr val="7D7D7D"/>
                  </a:solidFill>
                  <a:latin typeface="&amp;quot"/>
                </a:rPr>
                <a:t>RPA provides 24/7/365 transaction processing ability – robots can work afterhours with no overtime. Expect a reduction in transaction processing time of 50 percent.</a:t>
              </a:r>
            </a:p>
          </p:txBody>
        </p:sp>
      </p:grpSp>
      <p:grpSp>
        <p:nvGrpSpPr>
          <p:cNvPr id="9" name="Group 8">
            <a:extLst>
              <a:ext uri="{FF2B5EF4-FFF2-40B4-BE49-F238E27FC236}">
                <a16:creationId xmlns:a16="http://schemas.microsoft.com/office/drawing/2014/main" id="{0473BEA5-C688-4CEF-816C-518DAC3CB525}"/>
              </a:ext>
            </a:extLst>
          </p:cNvPr>
          <p:cNvGrpSpPr/>
          <p:nvPr/>
        </p:nvGrpSpPr>
        <p:grpSpPr>
          <a:xfrm>
            <a:off x="7868921" y="1758364"/>
            <a:ext cx="1788639" cy="863315"/>
            <a:chOff x="3233964" y="1954419"/>
            <a:chExt cx="1410044" cy="863315"/>
          </a:xfrm>
        </p:grpSpPr>
        <p:sp>
          <p:nvSpPr>
            <p:cNvPr id="10" name="TextBox 9">
              <a:extLst>
                <a:ext uri="{FF2B5EF4-FFF2-40B4-BE49-F238E27FC236}">
                  <a16:creationId xmlns:a16="http://schemas.microsoft.com/office/drawing/2014/main" id="{45CD8452-869D-4838-ADA9-2E5833A675F5}"/>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FDC82A21-A2DE-4B2E-BABC-9C9028408D2D}"/>
                </a:ext>
              </a:extLst>
            </p:cNvPr>
            <p:cNvSpPr txBox="1"/>
            <p:nvPr/>
          </p:nvSpPr>
          <p:spPr>
            <a:xfrm>
              <a:off x="3243489" y="2171403"/>
              <a:ext cx="1400519" cy="646331"/>
            </a:xfrm>
            <a:prstGeom prst="rect">
              <a:avLst/>
            </a:prstGeom>
            <a:noFill/>
          </p:spPr>
          <p:txBody>
            <a:bodyPr wrap="square" rtlCol="0">
              <a:spAutoFit/>
            </a:bodyPr>
            <a:lstStyle/>
            <a:p>
              <a:pPr fontAlgn="base"/>
              <a:r>
                <a:rPr lang="en-SG" sz="1200" dirty="0">
                  <a:solidFill>
                    <a:srgbClr val="7D7D7D"/>
                  </a:solidFill>
                  <a:latin typeface="&amp;quot"/>
                </a:rPr>
                <a:t>RPA  reduces human errors when moving data by 100%</a:t>
              </a:r>
            </a:p>
          </p:txBody>
        </p:sp>
      </p:grpSp>
      <p:grpSp>
        <p:nvGrpSpPr>
          <p:cNvPr id="12" name="Group 11">
            <a:extLst>
              <a:ext uri="{FF2B5EF4-FFF2-40B4-BE49-F238E27FC236}">
                <a16:creationId xmlns:a16="http://schemas.microsoft.com/office/drawing/2014/main" id="{6915E9C6-2ED8-4923-A0E5-EF3729FCF31F}"/>
              </a:ext>
            </a:extLst>
          </p:cNvPr>
          <p:cNvGrpSpPr/>
          <p:nvPr/>
        </p:nvGrpSpPr>
        <p:grpSpPr>
          <a:xfrm>
            <a:off x="9585259" y="3154978"/>
            <a:ext cx="1788639" cy="1601979"/>
            <a:chOff x="3233964" y="1954419"/>
            <a:chExt cx="1410044" cy="1601979"/>
          </a:xfrm>
        </p:grpSpPr>
        <p:sp>
          <p:nvSpPr>
            <p:cNvPr id="13" name="TextBox 12">
              <a:extLst>
                <a:ext uri="{FF2B5EF4-FFF2-40B4-BE49-F238E27FC236}">
                  <a16:creationId xmlns:a16="http://schemas.microsoft.com/office/drawing/2014/main" id="{2545A521-95C3-4753-B527-14ECD62DF493}"/>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39BB9514-B1C2-49FC-A35C-900240A2339F}"/>
                </a:ext>
              </a:extLst>
            </p:cNvPr>
            <p:cNvSpPr txBox="1"/>
            <p:nvPr/>
          </p:nvSpPr>
          <p:spPr>
            <a:xfrm>
              <a:off x="3243489" y="2171403"/>
              <a:ext cx="1400519" cy="1384995"/>
            </a:xfrm>
            <a:prstGeom prst="rect">
              <a:avLst/>
            </a:prstGeom>
            <a:noFill/>
          </p:spPr>
          <p:txBody>
            <a:bodyPr wrap="square" rtlCol="0">
              <a:spAutoFit/>
            </a:bodyPr>
            <a:lstStyle/>
            <a:p>
              <a:pPr fontAlgn="base"/>
              <a:r>
                <a:rPr lang="en-SG" sz="1200" dirty="0">
                  <a:solidFill>
                    <a:srgbClr val="7D7D7D"/>
                  </a:solidFill>
                  <a:latin typeface="&amp;quot"/>
                </a:rPr>
                <a:t>Robots can be implemented in as little as two weeks once the use case has been properly scoped out. No more waiting for years for implementation.</a:t>
              </a:r>
            </a:p>
          </p:txBody>
        </p:sp>
      </p:grpSp>
      <p:cxnSp>
        <p:nvCxnSpPr>
          <p:cNvPr id="15" name="Elbow Connector 49">
            <a:extLst>
              <a:ext uri="{FF2B5EF4-FFF2-40B4-BE49-F238E27FC236}">
                <a16:creationId xmlns:a16="http://schemas.microsoft.com/office/drawing/2014/main" id="{E3BE7A2B-0820-4F4D-AAB7-B952E38BF05E}"/>
              </a:ext>
            </a:extLst>
          </p:cNvPr>
          <p:cNvCxnSpPr>
            <a:cxnSpLocks/>
          </p:cNvCxnSpPr>
          <p:nvPr/>
        </p:nvCxnSpPr>
        <p:spPr>
          <a:xfrm>
            <a:off x="4465066" y="2085623"/>
            <a:ext cx="1188000" cy="720000"/>
          </a:xfrm>
          <a:prstGeom prst="bentConnector3">
            <a:avLst>
              <a:gd name="adj1" fmla="val 10074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58">
            <a:extLst>
              <a:ext uri="{FF2B5EF4-FFF2-40B4-BE49-F238E27FC236}">
                <a16:creationId xmlns:a16="http://schemas.microsoft.com/office/drawing/2014/main" id="{AE21EC3C-A94C-4F80-9558-63A6DB237D31}"/>
              </a:ext>
            </a:extLst>
          </p:cNvPr>
          <p:cNvCxnSpPr>
            <a:cxnSpLocks/>
          </p:cNvCxnSpPr>
          <p:nvPr/>
        </p:nvCxnSpPr>
        <p:spPr>
          <a:xfrm rot="10800000" flipV="1">
            <a:off x="6538934" y="2085623"/>
            <a:ext cx="1188000" cy="720000"/>
          </a:xfrm>
          <a:prstGeom prst="bentConnector3">
            <a:avLst>
              <a:gd name="adj1" fmla="val 10019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A6F092-9F8A-4C0A-8518-327D4510FD47}"/>
              </a:ext>
            </a:extLst>
          </p:cNvPr>
          <p:cNvSpPr txBox="1"/>
          <p:nvPr/>
        </p:nvSpPr>
        <p:spPr>
          <a:xfrm>
            <a:off x="4096446" y="4964329"/>
            <a:ext cx="3982393" cy="461665"/>
          </a:xfrm>
          <a:prstGeom prst="rect">
            <a:avLst/>
          </a:prstGeom>
          <a:noFill/>
        </p:spPr>
        <p:txBody>
          <a:bodyPr wrap="square" rtlCol="0">
            <a:spAutoFit/>
          </a:bodyPr>
          <a:lstStyle/>
          <a:p>
            <a:pPr fontAlgn="base"/>
            <a:r>
              <a:rPr lang="en-SG" sz="1200" dirty="0">
                <a:solidFill>
                  <a:srgbClr val="7D7D7D"/>
                </a:solidFill>
                <a:latin typeface="&amp;quot"/>
              </a:rPr>
              <a:t>When you implement RPA in your operations, you can expect these key benefits.</a:t>
            </a:r>
          </a:p>
        </p:txBody>
      </p:sp>
      <p:grpSp>
        <p:nvGrpSpPr>
          <p:cNvPr id="19" name="Group 18">
            <a:extLst>
              <a:ext uri="{FF2B5EF4-FFF2-40B4-BE49-F238E27FC236}">
                <a16:creationId xmlns:a16="http://schemas.microsoft.com/office/drawing/2014/main" id="{97DE99CA-FFE0-4431-8CDB-F1EEAD58ED50}"/>
              </a:ext>
            </a:extLst>
          </p:cNvPr>
          <p:cNvGrpSpPr/>
          <p:nvPr/>
        </p:nvGrpSpPr>
        <p:grpSpPr>
          <a:xfrm>
            <a:off x="2926803" y="5959536"/>
            <a:ext cx="6358993" cy="81273"/>
            <a:chOff x="1754163" y="5229200"/>
            <a:chExt cx="5634055" cy="72008"/>
          </a:xfrm>
        </p:grpSpPr>
        <p:sp>
          <p:nvSpPr>
            <p:cNvPr id="20" name="Rectangle 24">
              <a:extLst>
                <a:ext uri="{FF2B5EF4-FFF2-40B4-BE49-F238E27FC236}">
                  <a16:creationId xmlns:a16="http://schemas.microsoft.com/office/drawing/2014/main" id="{E444DC9D-992D-4FD2-8376-1C022AD18350}"/>
                </a:ext>
              </a:extLst>
            </p:cNvPr>
            <p:cNvSpPr/>
            <p:nvPr/>
          </p:nvSpPr>
          <p:spPr>
            <a:xfrm>
              <a:off x="1754163"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1" name="Rectangle 24">
              <a:extLst>
                <a:ext uri="{FF2B5EF4-FFF2-40B4-BE49-F238E27FC236}">
                  <a16:creationId xmlns:a16="http://schemas.microsoft.com/office/drawing/2014/main" id="{4D02DABB-3875-4C96-B929-1AE5766E04F8}"/>
                </a:ext>
              </a:extLst>
            </p:cNvPr>
            <p:cNvSpPr/>
            <p:nvPr/>
          </p:nvSpPr>
          <p:spPr>
            <a:xfrm>
              <a:off x="3160415"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 name="Rectangle 24">
              <a:extLst>
                <a:ext uri="{FF2B5EF4-FFF2-40B4-BE49-F238E27FC236}">
                  <a16:creationId xmlns:a16="http://schemas.microsoft.com/office/drawing/2014/main" id="{0E25354B-FBF6-4DF4-9B8C-FA729F958C69}"/>
                </a:ext>
              </a:extLst>
            </p:cNvPr>
            <p:cNvSpPr/>
            <p:nvPr/>
          </p:nvSpPr>
          <p:spPr>
            <a:xfrm>
              <a:off x="4583144"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 name="Rectangle 24">
              <a:extLst>
                <a:ext uri="{FF2B5EF4-FFF2-40B4-BE49-F238E27FC236}">
                  <a16:creationId xmlns:a16="http://schemas.microsoft.com/office/drawing/2014/main" id="{0D5F2BEA-9C1C-49D0-8E9A-376886EB4F2F}"/>
                </a:ext>
              </a:extLst>
            </p:cNvPr>
            <p:cNvSpPr/>
            <p:nvPr/>
          </p:nvSpPr>
          <p:spPr>
            <a:xfrm>
              <a:off x="5987777"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4" name="TextBox 23">
            <a:extLst>
              <a:ext uri="{FF2B5EF4-FFF2-40B4-BE49-F238E27FC236}">
                <a16:creationId xmlns:a16="http://schemas.microsoft.com/office/drawing/2014/main" id="{56D1006F-D703-4364-B9AB-01C7343E0011}"/>
              </a:ext>
            </a:extLst>
          </p:cNvPr>
          <p:cNvSpPr txBox="1"/>
          <p:nvPr/>
        </p:nvSpPr>
        <p:spPr>
          <a:xfrm rot="17459286">
            <a:off x="2720502" y="4662083"/>
            <a:ext cx="1882767"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Infrastructure</a:t>
            </a:r>
            <a:endParaRPr lang="ko-KR" altLang="en-US" sz="1600" b="1" dirty="0">
              <a:solidFill>
                <a:schemeClr val="bg1"/>
              </a:solidFill>
            </a:endParaRPr>
          </a:p>
        </p:txBody>
      </p:sp>
      <p:sp>
        <p:nvSpPr>
          <p:cNvPr id="25" name="TextBox 24">
            <a:extLst>
              <a:ext uri="{FF2B5EF4-FFF2-40B4-BE49-F238E27FC236}">
                <a16:creationId xmlns:a16="http://schemas.microsoft.com/office/drawing/2014/main" id="{F3007E8A-5D06-486C-8D35-F27F35F45A02}"/>
              </a:ext>
            </a:extLst>
          </p:cNvPr>
          <p:cNvSpPr txBox="1"/>
          <p:nvPr/>
        </p:nvSpPr>
        <p:spPr>
          <a:xfrm rot="20145789">
            <a:off x="3976237" y="3099206"/>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Productivity</a:t>
            </a:r>
            <a:endParaRPr lang="ko-KR" altLang="en-US" sz="1600" b="1" dirty="0">
              <a:solidFill>
                <a:schemeClr val="bg1"/>
              </a:solidFill>
            </a:endParaRPr>
          </a:p>
        </p:txBody>
      </p:sp>
      <p:sp>
        <p:nvSpPr>
          <p:cNvPr id="26" name="TextBox 25">
            <a:extLst>
              <a:ext uri="{FF2B5EF4-FFF2-40B4-BE49-F238E27FC236}">
                <a16:creationId xmlns:a16="http://schemas.microsoft.com/office/drawing/2014/main" id="{343E34A7-8F45-4C78-8EB5-B4BC8906923A}"/>
              </a:ext>
            </a:extLst>
          </p:cNvPr>
          <p:cNvSpPr txBox="1"/>
          <p:nvPr/>
        </p:nvSpPr>
        <p:spPr>
          <a:xfrm rot="1505859">
            <a:off x="6033426" y="3134130"/>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Quality</a:t>
            </a:r>
            <a:endParaRPr lang="ko-KR" altLang="en-US" sz="1600" b="1" dirty="0">
              <a:solidFill>
                <a:schemeClr val="bg1"/>
              </a:solidFill>
            </a:endParaRPr>
          </a:p>
        </p:txBody>
      </p:sp>
      <p:sp>
        <p:nvSpPr>
          <p:cNvPr id="27" name="TextBox 26">
            <a:extLst>
              <a:ext uri="{FF2B5EF4-FFF2-40B4-BE49-F238E27FC236}">
                <a16:creationId xmlns:a16="http://schemas.microsoft.com/office/drawing/2014/main" id="{FFC984B1-34A7-4BBC-8462-974BFEA3E3F4}"/>
              </a:ext>
            </a:extLst>
          </p:cNvPr>
          <p:cNvSpPr txBox="1"/>
          <p:nvPr/>
        </p:nvSpPr>
        <p:spPr>
          <a:xfrm rot="4128560">
            <a:off x="7330465" y="4515830"/>
            <a:ext cx="2281599"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Speed</a:t>
            </a:r>
            <a:endParaRPr lang="ko-KR" altLang="en-US" sz="1600" b="1" dirty="0">
              <a:solidFill>
                <a:schemeClr val="bg1"/>
              </a:solidFill>
            </a:endParaRPr>
          </a:p>
        </p:txBody>
      </p:sp>
      <p:cxnSp>
        <p:nvCxnSpPr>
          <p:cNvPr id="28" name="Elbow Connector 34">
            <a:extLst>
              <a:ext uri="{FF2B5EF4-FFF2-40B4-BE49-F238E27FC236}">
                <a16:creationId xmlns:a16="http://schemas.microsoft.com/office/drawing/2014/main" id="{38CAFAF4-9A5C-4B88-8213-4881E8AA86EB}"/>
              </a:ext>
            </a:extLst>
          </p:cNvPr>
          <p:cNvCxnSpPr>
            <a:cxnSpLocks/>
            <a:stCxn id="5" idx="2"/>
          </p:cNvCxnSpPr>
          <p:nvPr/>
        </p:nvCxnSpPr>
        <p:spPr>
          <a:xfrm rot="16200000" flipH="1">
            <a:off x="1963561" y="4463819"/>
            <a:ext cx="877484" cy="1463759"/>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63">
            <a:extLst>
              <a:ext uri="{FF2B5EF4-FFF2-40B4-BE49-F238E27FC236}">
                <a16:creationId xmlns:a16="http://schemas.microsoft.com/office/drawing/2014/main" id="{F1E57AC7-79D4-47FA-A50A-BA7219D9C87F}"/>
              </a:ext>
            </a:extLst>
          </p:cNvPr>
          <p:cNvCxnSpPr>
            <a:cxnSpLocks/>
            <a:stCxn id="14" idx="2"/>
          </p:cNvCxnSpPr>
          <p:nvPr/>
        </p:nvCxnSpPr>
        <p:spPr>
          <a:xfrm rot="5400000">
            <a:off x="9339098" y="4487919"/>
            <a:ext cx="877484" cy="1415561"/>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7404AB8-7968-4846-ADF8-A759C4B57556}"/>
              </a:ext>
            </a:extLst>
          </p:cNvPr>
          <p:cNvGrpSpPr/>
          <p:nvPr/>
        </p:nvGrpSpPr>
        <p:grpSpPr>
          <a:xfrm>
            <a:off x="5643549" y="3559584"/>
            <a:ext cx="895385" cy="1147385"/>
            <a:chOff x="3832184" y="1890347"/>
            <a:chExt cx="2537664" cy="4226246"/>
          </a:xfrm>
        </p:grpSpPr>
        <p:grpSp>
          <p:nvGrpSpPr>
            <p:cNvPr id="44" name="Group 43">
              <a:extLst>
                <a:ext uri="{FF2B5EF4-FFF2-40B4-BE49-F238E27FC236}">
                  <a16:creationId xmlns:a16="http://schemas.microsoft.com/office/drawing/2014/main" id="{68CC4FAF-8275-481D-BE43-154618941038}"/>
                </a:ext>
              </a:extLst>
            </p:cNvPr>
            <p:cNvGrpSpPr/>
            <p:nvPr/>
          </p:nvGrpSpPr>
          <p:grpSpPr>
            <a:xfrm flipH="1">
              <a:off x="5217892" y="4482968"/>
              <a:ext cx="524487" cy="1633625"/>
              <a:chOff x="4327928" y="4494196"/>
              <a:chExt cx="619256" cy="1928803"/>
            </a:xfrm>
          </p:grpSpPr>
          <p:sp>
            <p:nvSpPr>
              <p:cNvPr id="78" name="Freeform: Shape 77">
                <a:extLst>
                  <a:ext uri="{FF2B5EF4-FFF2-40B4-BE49-F238E27FC236}">
                    <a16:creationId xmlns:a16="http://schemas.microsoft.com/office/drawing/2014/main" id="{EF3948EC-B4EB-4E85-93D9-0A9D1426C8C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809ABD7-3749-4786-9FC1-300BFBBDBD0B}"/>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080076A-7037-445E-AC00-59B1B25C21D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599B98-E0FD-4545-8F03-85EDFAF2230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7549D0-D9A2-4EBB-B91B-BE83A28C7F2E}"/>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F9EC1629-19AD-40D9-9D7A-757CD9229578}"/>
                </a:ext>
              </a:extLst>
            </p:cNvPr>
            <p:cNvGrpSpPr/>
            <p:nvPr/>
          </p:nvGrpSpPr>
          <p:grpSpPr>
            <a:xfrm>
              <a:off x="4388356" y="4482968"/>
              <a:ext cx="524487" cy="1633625"/>
              <a:chOff x="4327928" y="4494196"/>
              <a:chExt cx="619256" cy="1928803"/>
            </a:xfrm>
          </p:grpSpPr>
          <p:sp>
            <p:nvSpPr>
              <p:cNvPr id="73" name="Freeform: Shape 72">
                <a:extLst>
                  <a:ext uri="{FF2B5EF4-FFF2-40B4-BE49-F238E27FC236}">
                    <a16:creationId xmlns:a16="http://schemas.microsoft.com/office/drawing/2014/main" id="{ACB29A65-5765-462D-80FE-28195937459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DFC612-1422-4770-AB0A-255F4614389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9BCEA9-8420-4E14-909E-65E8203136D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4F59AC6-D3DD-43C8-B955-0FE5D89008B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6F3F893-A249-4E99-A393-C41CA59731A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6AEB1FB9-E43B-4CB1-A978-8D5E673D607F}"/>
                </a:ext>
              </a:extLst>
            </p:cNvPr>
            <p:cNvGrpSpPr/>
            <p:nvPr/>
          </p:nvGrpSpPr>
          <p:grpSpPr>
            <a:xfrm>
              <a:off x="3832184" y="1890347"/>
              <a:ext cx="2537664" cy="2787165"/>
              <a:chOff x="5369718" y="2683668"/>
              <a:chExt cx="1452563" cy="1595377"/>
            </a:xfrm>
          </p:grpSpPr>
          <p:sp>
            <p:nvSpPr>
              <p:cNvPr id="47" name="Freeform: Shape 46">
                <a:extLst>
                  <a:ext uri="{FF2B5EF4-FFF2-40B4-BE49-F238E27FC236}">
                    <a16:creationId xmlns:a16="http://schemas.microsoft.com/office/drawing/2014/main" id="{505B7747-6E7A-4123-A926-3D414A04E546}"/>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6FE5783A-9819-481E-BE32-E823B3C3BB9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71813F-D1AB-4EC0-8A55-22A3BE37B035}"/>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475B086-005A-475F-82C2-2FB37301D1DD}"/>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36DD46-3FB3-4A1E-B855-9A5F7476F46C}"/>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B2FE254-5CD0-4827-821E-C9400E416F1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4451CF-BE31-4DE1-B2F9-95AE3690B0FD}"/>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43F9E8D-D75E-4FD6-9BEC-C9E8A81C2261}"/>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628C876-2588-4D45-8FF3-5EF197C9CCF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8401A02-4576-4884-98D2-1192F40D7BC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8E30A5-0746-42D8-8F46-82F62ADB7F47}"/>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35159D2-C47B-46A7-913E-A555795564DF}"/>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7E5143A-61ED-45F6-A168-8F952D5B32D8}"/>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FED7D40-B933-4443-9B0F-44F22346869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D93C8CC-1626-46A5-8071-56602A34140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6FE3F1B-CF95-432B-8489-7E7253D5AEDE}"/>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F7E3AD5-2F89-48FA-AC65-7C2BAE328847}"/>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64EDF5A-4012-4517-B9DF-9F0DE995CF69}"/>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B6F2E05-DFA4-4567-BCD3-4E100ECF4438}"/>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842E201-514A-458D-B681-A337F6F32972}"/>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D59EF67-32F2-43BC-B2C0-47505A33024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1A6AA8B-D39D-49D9-A28E-31000DC3EDF4}"/>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BBCCCBD-4E06-4C5E-B617-59F56AB229F8}"/>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E9E223C-670D-4B07-AD3B-6F5D67ECF487}"/>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9604815-2FB3-47B5-B7B9-92D1C230E384}"/>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A2FC93B-F36C-4F42-971A-60776CB96713}"/>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8205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Challenges</a:t>
            </a:r>
          </a:p>
        </p:txBody>
      </p:sp>
      <p:sp>
        <p:nvSpPr>
          <p:cNvPr id="3" name="TextBox 2">
            <a:extLst>
              <a:ext uri="{FF2B5EF4-FFF2-40B4-BE49-F238E27FC236}">
                <a16:creationId xmlns:a16="http://schemas.microsoft.com/office/drawing/2014/main" id="{44C8640D-6CC5-4E9B-8978-5C4F2F24A55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Adapt</a:t>
            </a:r>
            <a:endParaRPr lang="ko-KR" altLang="en-US" sz="14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1E86681-DCF3-45CE-8732-0723376C6802}"/>
              </a:ext>
            </a:extLst>
          </p:cNvPr>
          <p:cNvSpPr txBox="1"/>
          <p:nvPr/>
        </p:nvSpPr>
        <p:spPr>
          <a:xfrm rot="5400000">
            <a:off x="5129029" y="2565129"/>
            <a:ext cx="2796225" cy="2542767"/>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Train</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5E41840C-DFB0-4E1A-8111-358E37664859}"/>
              </a:ext>
            </a:extLst>
          </p:cNvPr>
          <p:cNvSpPr txBox="1"/>
          <p:nvPr/>
        </p:nvSpPr>
        <p:spPr>
          <a:xfrm rot="16200000">
            <a:off x="4315739" y="2634463"/>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Learn new</a:t>
            </a:r>
            <a:endParaRPr lang="ko-KR" altLang="en-US" sz="14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9F159DD7-8D2D-4635-B670-F26AA6D85739}"/>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THREATS</a:t>
            </a:r>
            <a:endParaRPr lang="ko-KR" altLang="en-US" sz="1400" b="1" dirty="0">
              <a:solidFill>
                <a:schemeClr val="tx1">
                  <a:lumMod val="75000"/>
                  <a:lumOff val="25000"/>
                </a:schemeClr>
              </a:solidFill>
              <a:cs typeface="Arial" pitchFamily="34" charset="0"/>
            </a:endParaRPr>
          </a:p>
        </p:txBody>
      </p:sp>
      <p:sp>
        <p:nvSpPr>
          <p:cNvPr id="7" name="Donut 6">
            <a:extLst>
              <a:ext uri="{FF2B5EF4-FFF2-40B4-BE49-F238E27FC236}">
                <a16:creationId xmlns:a16="http://schemas.microsoft.com/office/drawing/2014/main" id="{92A25C78-40AB-4447-97BE-78D4577D4FC4}"/>
              </a:ext>
            </a:extLst>
          </p:cNvPr>
          <p:cNvSpPr/>
          <p:nvPr/>
        </p:nvSpPr>
        <p:spPr>
          <a:xfrm>
            <a:off x="4071825" y="1887959"/>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5140630" y="2956051"/>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p:nvPr/>
        </p:nvCxnSpPr>
        <p:spPr>
          <a:xfrm>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p:nvPr/>
        </p:nvCxnSpPr>
        <p:spPr>
          <a:xfrm rot="5400000">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5385825" y="3201959"/>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5511825" y="3327959"/>
            <a:ext cx="1152000" cy="1152000"/>
          </a:xfrm>
          <a:prstGeom prst="ellipse">
            <a:avLst/>
          </a:prstGeom>
          <a:solidFill>
            <a:schemeClr val="accent6"/>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nvGrpSpPr>
          <p:cNvPr id="16" name="Group 15">
            <a:extLst>
              <a:ext uri="{FF2B5EF4-FFF2-40B4-BE49-F238E27FC236}">
                <a16:creationId xmlns:a16="http://schemas.microsoft.com/office/drawing/2014/main" id="{384C74DA-011A-47B9-AB56-569ECCBE793D}"/>
              </a:ext>
            </a:extLst>
          </p:cNvPr>
          <p:cNvGrpSpPr/>
          <p:nvPr/>
        </p:nvGrpSpPr>
        <p:grpSpPr>
          <a:xfrm>
            <a:off x="910574" y="4936273"/>
            <a:ext cx="3082067" cy="553998"/>
            <a:chOff x="3017859" y="4283314"/>
            <a:chExt cx="1890849" cy="553998"/>
          </a:xfrm>
        </p:grpSpPr>
        <p:sp>
          <p:nvSpPr>
            <p:cNvPr id="17" name="TextBox 16">
              <a:extLst>
                <a:ext uri="{FF2B5EF4-FFF2-40B4-BE49-F238E27FC236}">
                  <a16:creationId xmlns:a16="http://schemas.microsoft.com/office/drawing/2014/main" id="{CF4BACCC-7BB9-4834-A846-FE50F26D0D0E}"/>
                </a:ext>
              </a:extLst>
            </p:cNvPr>
            <p:cNvSpPr txBox="1"/>
            <p:nvPr/>
          </p:nvSpPr>
          <p:spPr>
            <a:xfrm>
              <a:off x="3021856" y="4560313"/>
              <a:ext cx="1886852" cy="276999"/>
            </a:xfrm>
            <a:prstGeom prst="rect">
              <a:avLst/>
            </a:prstGeom>
            <a:noFill/>
          </p:spPr>
          <p:txBody>
            <a:bodyPr wrap="square" rtlCol="0">
              <a:spAutoFit/>
            </a:bodyPr>
            <a:lstStyle/>
            <a:p>
              <a:pPr fontAlgn="base"/>
              <a:r>
                <a:rPr lang="en-SG" sz="1200" dirty="0">
                  <a:solidFill>
                    <a:srgbClr val="848484"/>
                  </a:solidFill>
                  <a:latin typeface="&amp;quot"/>
                </a:rPr>
                <a:t>Learn how to adopt as we adapt</a:t>
              </a:r>
            </a:p>
          </p:txBody>
        </p:sp>
        <p:sp>
          <p:nvSpPr>
            <p:cNvPr id="18" name="TextBox 17">
              <a:extLst>
                <a:ext uri="{FF2B5EF4-FFF2-40B4-BE49-F238E27FC236}">
                  <a16:creationId xmlns:a16="http://schemas.microsoft.com/office/drawing/2014/main" id="{798C6666-841E-4248-8F3D-4E361C165C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Learning</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7E922BC-C5E1-44B5-8564-DE860D310104}"/>
              </a:ext>
            </a:extLst>
          </p:cNvPr>
          <p:cNvGrpSpPr/>
          <p:nvPr/>
        </p:nvGrpSpPr>
        <p:grpSpPr>
          <a:xfrm>
            <a:off x="910574" y="1823902"/>
            <a:ext cx="3049406" cy="553998"/>
            <a:chOff x="3017859" y="4283314"/>
            <a:chExt cx="1870812" cy="553998"/>
          </a:xfrm>
        </p:grpSpPr>
        <p:sp>
          <p:nvSpPr>
            <p:cNvPr id="20" name="TextBox 19">
              <a:extLst>
                <a:ext uri="{FF2B5EF4-FFF2-40B4-BE49-F238E27FC236}">
                  <a16:creationId xmlns:a16="http://schemas.microsoft.com/office/drawing/2014/main" id="{E2908F7C-EBA5-4131-8A45-D5CEDE62A7A6}"/>
                </a:ext>
              </a:extLst>
            </p:cNvPr>
            <p:cNvSpPr txBox="1"/>
            <p:nvPr/>
          </p:nvSpPr>
          <p:spPr>
            <a:xfrm>
              <a:off x="3021856" y="4560313"/>
              <a:ext cx="1843922" cy="276999"/>
            </a:xfrm>
            <a:prstGeom prst="rect">
              <a:avLst/>
            </a:prstGeom>
            <a:noFill/>
          </p:spPr>
          <p:txBody>
            <a:bodyPr wrap="square" rtlCol="0">
              <a:spAutoFit/>
            </a:bodyPr>
            <a:lstStyle/>
            <a:p>
              <a:pPr fontAlgn="base"/>
              <a:r>
                <a:rPr lang="en-SG" sz="1200" dirty="0">
                  <a:solidFill>
                    <a:srgbClr val="848484"/>
                  </a:solidFill>
                  <a:latin typeface="&amp;quot"/>
                </a:rPr>
                <a:t>People should start understand the changes</a:t>
              </a:r>
            </a:p>
          </p:txBody>
        </p:sp>
        <p:sp>
          <p:nvSpPr>
            <p:cNvPr id="21" name="TextBox 20">
              <a:extLst>
                <a:ext uri="{FF2B5EF4-FFF2-40B4-BE49-F238E27FC236}">
                  <a16:creationId xmlns:a16="http://schemas.microsoft.com/office/drawing/2014/main" id="{10C016E8-28BD-43F9-A519-1DA247461D2B}"/>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Change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2C9575C4-8AE6-4245-BF60-2BBB7D23769C}"/>
              </a:ext>
            </a:extLst>
          </p:cNvPr>
          <p:cNvGrpSpPr/>
          <p:nvPr/>
        </p:nvGrpSpPr>
        <p:grpSpPr>
          <a:xfrm>
            <a:off x="8235014" y="4936273"/>
            <a:ext cx="3082067" cy="1292662"/>
            <a:chOff x="3017859" y="4283314"/>
            <a:chExt cx="1890849" cy="1292662"/>
          </a:xfrm>
        </p:grpSpPr>
        <p:sp>
          <p:nvSpPr>
            <p:cNvPr id="23" name="TextBox 22">
              <a:extLst>
                <a:ext uri="{FF2B5EF4-FFF2-40B4-BE49-F238E27FC236}">
                  <a16:creationId xmlns:a16="http://schemas.microsoft.com/office/drawing/2014/main" id="{AB580E32-2B24-45E3-B2BA-589B260D6A08}"/>
                </a:ext>
              </a:extLst>
            </p:cNvPr>
            <p:cNvSpPr txBox="1"/>
            <p:nvPr/>
          </p:nvSpPr>
          <p:spPr>
            <a:xfrm>
              <a:off x="3021856" y="4560313"/>
              <a:ext cx="1886852" cy="1015663"/>
            </a:xfrm>
            <a:prstGeom prst="rect">
              <a:avLst/>
            </a:prstGeom>
            <a:noFill/>
          </p:spPr>
          <p:txBody>
            <a:bodyPr wrap="square" rtlCol="0">
              <a:spAutoFit/>
            </a:bodyPr>
            <a:lstStyle/>
            <a:p>
              <a:pPr algn="r" fontAlgn="base"/>
              <a:r>
                <a:rPr lang="en-SG" sz="1200" dirty="0">
                  <a:solidFill>
                    <a:srgbClr val="848484"/>
                  </a:solidFill>
                  <a:latin typeface="&amp;quot"/>
                </a:rPr>
                <a:t>Cyber security</a:t>
              </a:r>
            </a:p>
            <a:p>
              <a:pPr algn="r"/>
              <a:r>
                <a:rPr lang="en-US" sz="1200" dirty="0"/>
                <a:t>Data security and access security</a:t>
              </a:r>
            </a:p>
            <a:p>
              <a:pPr algn="r"/>
              <a:r>
                <a:rPr lang="en-US" sz="1200" dirty="0"/>
                <a:t>Data security deals with preventing unauthorized users from getting hold of the data processed by the software robots</a:t>
              </a:r>
              <a:r>
                <a:rPr lang="en-SG" sz="1200" dirty="0">
                  <a:solidFill>
                    <a:srgbClr val="848484"/>
                  </a:solidFill>
                  <a:latin typeface="&amp;quot"/>
                </a:rPr>
                <a:t>.</a:t>
              </a:r>
            </a:p>
          </p:txBody>
        </p:sp>
        <p:sp>
          <p:nvSpPr>
            <p:cNvPr id="24" name="TextBox 23">
              <a:extLst>
                <a:ext uri="{FF2B5EF4-FFF2-40B4-BE49-F238E27FC236}">
                  <a16:creationId xmlns:a16="http://schemas.microsoft.com/office/drawing/2014/main" id="{AA3DBDC0-48BC-4385-89CF-1B0217041D85}"/>
                </a:ext>
              </a:extLst>
            </p:cNvPr>
            <p:cNvSpPr txBox="1"/>
            <p:nvPr/>
          </p:nvSpPr>
          <p:spPr>
            <a:xfrm>
              <a:off x="3017859" y="4283314"/>
              <a:ext cx="18708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THREATS</a:t>
              </a:r>
              <a:endParaRPr lang="ko-KR" altLang="en-US" sz="12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C75F8D62-44E6-49B0-A63F-FE72735F0408}"/>
              </a:ext>
            </a:extLst>
          </p:cNvPr>
          <p:cNvGrpSpPr/>
          <p:nvPr/>
        </p:nvGrpSpPr>
        <p:grpSpPr>
          <a:xfrm>
            <a:off x="8267676" y="1823902"/>
            <a:ext cx="3049406" cy="738664"/>
            <a:chOff x="3017859" y="4283314"/>
            <a:chExt cx="1870812" cy="738664"/>
          </a:xfrm>
        </p:grpSpPr>
        <p:sp>
          <p:nvSpPr>
            <p:cNvPr id="26" name="TextBox 25">
              <a:extLst>
                <a:ext uri="{FF2B5EF4-FFF2-40B4-BE49-F238E27FC236}">
                  <a16:creationId xmlns:a16="http://schemas.microsoft.com/office/drawing/2014/main" id="{F3950782-3B52-4A17-8C94-EA15893CD732}"/>
                </a:ext>
              </a:extLst>
            </p:cNvPr>
            <p:cNvSpPr txBox="1"/>
            <p:nvPr/>
          </p:nvSpPr>
          <p:spPr>
            <a:xfrm>
              <a:off x="3021856" y="4560313"/>
              <a:ext cx="1843922" cy="461665"/>
            </a:xfrm>
            <a:prstGeom prst="rect">
              <a:avLst/>
            </a:prstGeom>
            <a:noFill/>
          </p:spPr>
          <p:txBody>
            <a:bodyPr wrap="square" rtlCol="0">
              <a:spAutoFit/>
            </a:bodyPr>
            <a:lstStyle/>
            <a:p>
              <a:pPr algn="r"/>
              <a:r>
                <a:rPr lang="en-SG" sz="1200" dirty="0">
                  <a:solidFill>
                    <a:srgbClr val="848484"/>
                  </a:solidFill>
                  <a:latin typeface="&amp;quot"/>
                </a:rPr>
                <a:t>How do you prepare for agility?</a:t>
              </a:r>
            </a:p>
            <a:p>
              <a:pPr algn="r"/>
              <a:r>
                <a:rPr lang="en-US" altLang="ko-KR" sz="1200" dirty="0">
                  <a:solidFill>
                    <a:schemeClr val="tx1">
                      <a:lumMod val="75000"/>
                      <a:lumOff val="25000"/>
                    </a:schemeClr>
                  </a:solidFill>
                  <a:cs typeface="Arial" pitchFamily="34" charset="0"/>
                </a:rPr>
                <a:t>How we re-train?.  </a:t>
              </a:r>
            </a:p>
          </p:txBody>
        </p:sp>
        <p:sp>
          <p:nvSpPr>
            <p:cNvPr id="27" name="TextBox 26">
              <a:extLst>
                <a:ext uri="{FF2B5EF4-FFF2-40B4-BE49-F238E27FC236}">
                  <a16:creationId xmlns:a16="http://schemas.microsoft.com/office/drawing/2014/main" id="{DF69FC66-C9F6-4F11-B3CA-B8CBE7012118}"/>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Training</a:t>
              </a:r>
              <a:endParaRPr lang="ko-KR" altLang="en-US" sz="1200" b="1" dirty="0">
                <a:solidFill>
                  <a:schemeClr val="tx1">
                    <a:lumMod val="75000"/>
                    <a:lumOff val="25000"/>
                  </a:schemeClr>
                </a:solidFill>
                <a:cs typeface="Arial" pitchFamily="34" charset="0"/>
              </a:endParaRPr>
            </a:p>
          </p:txBody>
        </p:sp>
      </p:grpSp>
      <p:sp>
        <p:nvSpPr>
          <p:cNvPr id="28" name="Oval 27">
            <a:extLst>
              <a:ext uri="{FF2B5EF4-FFF2-40B4-BE49-F238E27FC236}">
                <a16:creationId xmlns:a16="http://schemas.microsoft.com/office/drawing/2014/main" id="{9C5AB78D-66CC-48C6-8715-BAB5D0904F97}"/>
              </a:ext>
            </a:extLst>
          </p:cNvPr>
          <p:cNvSpPr/>
          <p:nvPr/>
        </p:nvSpPr>
        <p:spPr>
          <a:xfrm>
            <a:off x="4262456" y="2070379"/>
            <a:ext cx="828000" cy="82800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549CD4A5-F9C5-4D00-ABE4-FD1326646B44}"/>
              </a:ext>
            </a:extLst>
          </p:cNvPr>
          <p:cNvSpPr/>
          <p:nvPr/>
        </p:nvSpPr>
        <p:spPr>
          <a:xfrm>
            <a:off x="7054150" y="2078028"/>
            <a:ext cx="828000" cy="8280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EC3E2E56-6DE5-461C-8C13-457F75B2660E}"/>
              </a:ext>
            </a:extLst>
          </p:cNvPr>
          <p:cNvSpPr/>
          <p:nvPr/>
        </p:nvSpPr>
        <p:spPr>
          <a:xfrm>
            <a:off x="4281978" y="4865217"/>
            <a:ext cx="828000" cy="8280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30">
            <a:extLst>
              <a:ext uri="{FF2B5EF4-FFF2-40B4-BE49-F238E27FC236}">
                <a16:creationId xmlns:a16="http://schemas.microsoft.com/office/drawing/2014/main" id="{E1E48269-9840-463A-BA66-B501F8657409}"/>
              </a:ext>
            </a:extLst>
          </p:cNvPr>
          <p:cNvSpPr/>
          <p:nvPr/>
        </p:nvSpPr>
        <p:spPr>
          <a:xfrm>
            <a:off x="7053154" y="4865217"/>
            <a:ext cx="828000" cy="8280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0C0B13C8-62BC-4282-9907-DABBE172BD49}"/>
              </a:ext>
            </a:extLst>
          </p:cNvPr>
          <p:cNvSpPr txBox="1"/>
          <p:nvPr/>
        </p:nvSpPr>
        <p:spPr>
          <a:xfrm>
            <a:off x="4269506"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A</a:t>
            </a:r>
            <a:endParaRPr lang="ko-KR" altLang="en-US" sz="4000" b="1" dirty="0">
              <a:solidFill>
                <a:schemeClr val="bg1"/>
              </a:solidFill>
              <a:cs typeface="Arial" pitchFamily="34" charset="0"/>
            </a:endParaRPr>
          </a:p>
        </p:txBody>
      </p:sp>
      <p:sp>
        <p:nvSpPr>
          <p:cNvPr id="33" name="TextBox 32">
            <a:extLst>
              <a:ext uri="{FF2B5EF4-FFF2-40B4-BE49-F238E27FC236}">
                <a16:creationId xmlns:a16="http://schemas.microsoft.com/office/drawing/2014/main" id="{427729EE-19D0-47BD-85C1-9340C7332682}"/>
              </a:ext>
            </a:extLst>
          </p:cNvPr>
          <p:cNvSpPr txBox="1"/>
          <p:nvPr/>
        </p:nvSpPr>
        <p:spPr>
          <a:xfrm>
            <a:off x="7053382"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sp>
        <p:nvSpPr>
          <p:cNvPr id="34" name="TextBox 33">
            <a:extLst>
              <a:ext uri="{FF2B5EF4-FFF2-40B4-BE49-F238E27FC236}">
                <a16:creationId xmlns:a16="http://schemas.microsoft.com/office/drawing/2014/main" id="{2DB82761-739E-4B44-A25F-4DDA06F61C64}"/>
              </a:ext>
            </a:extLst>
          </p:cNvPr>
          <p:cNvSpPr txBox="1"/>
          <p:nvPr/>
        </p:nvSpPr>
        <p:spPr>
          <a:xfrm>
            <a:off x="4287754" y="4929343"/>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L</a:t>
            </a:r>
            <a:endParaRPr lang="ko-KR" altLang="en-US" sz="4000" b="1" dirty="0">
              <a:solidFill>
                <a:schemeClr val="bg1"/>
              </a:solidFill>
              <a:cs typeface="Arial" pitchFamily="34" charset="0"/>
            </a:endParaRPr>
          </a:p>
        </p:txBody>
      </p:sp>
      <p:sp>
        <p:nvSpPr>
          <p:cNvPr id="35" name="TextBox 34">
            <a:extLst>
              <a:ext uri="{FF2B5EF4-FFF2-40B4-BE49-F238E27FC236}">
                <a16:creationId xmlns:a16="http://schemas.microsoft.com/office/drawing/2014/main" id="{B29B0D18-F9FD-414C-8E03-D4055B4FA394}"/>
              </a:ext>
            </a:extLst>
          </p:cNvPr>
          <p:cNvSpPr txBox="1"/>
          <p:nvPr/>
        </p:nvSpPr>
        <p:spPr>
          <a:xfrm>
            <a:off x="7072432" y="4919819"/>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grpSp>
        <p:nvGrpSpPr>
          <p:cNvPr id="36" name="Group 35">
            <a:extLst>
              <a:ext uri="{FF2B5EF4-FFF2-40B4-BE49-F238E27FC236}">
                <a16:creationId xmlns:a16="http://schemas.microsoft.com/office/drawing/2014/main" id="{FD76A4F7-1E7C-497A-880C-F48738B9C9AF}"/>
              </a:ext>
            </a:extLst>
          </p:cNvPr>
          <p:cNvGrpSpPr/>
          <p:nvPr/>
        </p:nvGrpSpPr>
        <p:grpSpPr>
          <a:xfrm>
            <a:off x="5836834" y="3519206"/>
            <a:ext cx="551328" cy="714961"/>
            <a:chOff x="5369718" y="2683668"/>
            <a:chExt cx="1452563" cy="1483043"/>
          </a:xfrm>
        </p:grpSpPr>
        <p:sp>
          <p:nvSpPr>
            <p:cNvPr id="37" name="Freeform: Shape 36">
              <a:extLst>
                <a:ext uri="{FF2B5EF4-FFF2-40B4-BE49-F238E27FC236}">
                  <a16:creationId xmlns:a16="http://schemas.microsoft.com/office/drawing/2014/main" id="{0D26A1F7-3C34-4356-8729-4624B5604174}"/>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4FA4299D-B87A-4513-A562-B67972D5FEA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12113DD-A2C6-476B-A055-E03F9FD16177}"/>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1A6D187-B35C-4A8E-B931-E7070390DAF8}"/>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CF970F-3372-4216-B8E7-3384EFE8FABB}"/>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B23F1B6-DDF3-4676-94C6-477014E3D8A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7141B5-07A7-4B23-A899-32586D1496E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A54192-B7FC-4C95-95E9-74EF0A5A9466}"/>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FF66A9-C316-43CF-A501-7D9550EACADA}"/>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C277780-5609-4527-A745-1D6ED0AD1DE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EDFE825-035A-4964-8EF0-71C7B028AFEB}"/>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32012AA-E62D-49CB-82DD-464FED121E38}"/>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8FA358D-C8C9-472E-A826-AD95656B4BBD}"/>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1A85021-98BD-448E-87B1-C6751532924A}"/>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7010AE6-91A2-47F1-9B4F-8819B25AAC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AFDB8BD-1F0D-4868-9A72-B1A873C37EB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013C921-12C2-4E3A-B72C-BC3B7E7B7E6A}"/>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9451E3-D9E0-43B4-8931-B37957941DA9}"/>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D2EB719-3BC3-4564-BF90-A4B0CC6150CC}"/>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B3B5362-19BD-4E8B-8851-43DB3FC7D44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B422144-0155-4A91-B57A-BAEB9C9BBAA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AC1C3C3-B5C0-400A-BF8E-192B69F13218}"/>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2EC3066-1D89-415D-B874-456A0B27A8B2}"/>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B201E2B-F734-4533-958D-F12B19A8490B}"/>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241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a:extLst>
              <a:ext uri="{FF2B5EF4-FFF2-40B4-BE49-F238E27FC236}">
                <a16:creationId xmlns:a16="http://schemas.microsoft.com/office/drawing/2014/main" id="{5933CC02-0330-476D-BFA1-4784380E4FD4}"/>
              </a:ext>
            </a:extLst>
          </p:cNvPr>
          <p:cNvSpPr/>
          <p:nvPr/>
        </p:nvSpPr>
        <p:spPr>
          <a:xfrm>
            <a:off x="1524000" y="1555673"/>
            <a:ext cx="5867400" cy="3076694"/>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itle 1"/>
          <p:cNvSpPr>
            <a:spLocks noGrp="1"/>
          </p:cNvSpPr>
          <p:nvPr>
            <p:ph type="title" idx="4294967295"/>
          </p:nvPr>
        </p:nvSpPr>
        <p:spPr>
          <a:xfrm>
            <a:off x="1981200" y="274638"/>
            <a:ext cx="8229600" cy="1143000"/>
          </a:xfrm>
        </p:spPr>
        <p:txBody>
          <a:bodyPr/>
          <a:lstStyle/>
          <a:p>
            <a:r>
              <a:rPr lang="en-SG" b="0" dirty="0">
                <a:solidFill>
                  <a:srgbClr val="C00000"/>
                </a:solidFill>
              </a:rPr>
              <a:t>RPA in Cloud</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8" name="Rectangle 7"/>
          <p:cNvSpPr/>
          <p:nvPr/>
        </p:nvSpPr>
        <p:spPr>
          <a:xfrm>
            <a:off x="1295400" y="1740709"/>
            <a:ext cx="6537208" cy="2308324"/>
          </a:xfrm>
          <a:prstGeom prst="rect">
            <a:avLst/>
          </a:prstGeom>
        </p:spPr>
        <p:txBody>
          <a:bodyPr wrap="square">
            <a:spAutoFit/>
          </a:bodyPr>
          <a:lstStyle/>
          <a:p>
            <a:pPr marL="285750" indent="-285750">
              <a:buFont typeface="Wingdings" panose="05000000000000000000" pitchFamily="2" charset="2"/>
              <a:buChar char="q"/>
            </a:pPr>
            <a:r>
              <a:rPr lang="en-US" dirty="0"/>
              <a:t>RPA in the cloud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Software as Service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Still the data and information has to be processed in the cloud environment which most of the banks are not ready for this.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is not yet completely matured in Banking </a:t>
            </a:r>
          </a:p>
        </p:txBody>
      </p:sp>
    </p:spTree>
    <p:extLst>
      <p:ext uri="{BB962C8B-B14F-4D97-AF65-F5344CB8AC3E}">
        <p14:creationId xmlns:p14="http://schemas.microsoft.com/office/powerpoint/2010/main" val="363976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F21A8-A2DC-448E-8003-AFE4C77CBA6F}"/>
              </a:ext>
            </a:extLst>
          </p:cNvPr>
          <p:cNvSpPr txBox="1"/>
          <p:nvPr/>
        </p:nvSpPr>
        <p:spPr>
          <a:xfrm>
            <a:off x="4018498" y="3680288"/>
            <a:ext cx="4331317" cy="379656"/>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 </a:t>
            </a:r>
            <a:endParaRPr lang="ko-KR" altLang="en-US" sz="1867" dirty="0">
              <a:solidFill>
                <a:schemeClr val="accent1">
                  <a:lumMod val="75000"/>
                </a:schemeClr>
              </a:solidFill>
              <a:cs typeface="Arial" pitchFamily="34" charset="0"/>
            </a:endParaRPr>
          </a:p>
        </p:txBody>
      </p:sp>
      <p:pic>
        <p:nvPicPr>
          <p:cNvPr id="6" name="Picture 5">
            <a:extLst>
              <a:ext uri="{FF2B5EF4-FFF2-40B4-BE49-F238E27FC236}">
                <a16:creationId xmlns:a16="http://schemas.microsoft.com/office/drawing/2014/main" id="{695763FB-20F5-472F-BF6D-FC079529B729}"/>
              </a:ext>
            </a:extLst>
          </p:cNvPr>
          <p:cNvPicPr>
            <a:picLocks noChangeAspect="1"/>
          </p:cNvPicPr>
          <p:nvPr/>
        </p:nvPicPr>
        <p:blipFill>
          <a:blip r:embed="rId2"/>
          <a:stretch>
            <a:fillRect/>
          </a:stretch>
        </p:blipFill>
        <p:spPr>
          <a:xfrm>
            <a:off x="5080510" y="2895600"/>
            <a:ext cx="2030980" cy="1381152"/>
          </a:xfrm>
          <a:prstGeom prst="rect">
            <a:avLst/>
          </a:prstGeom>
        </p:spPr>
      </p:pic>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rgbClr val="C00000"/>
                </a:solidFill>
                <a:cs typeface="Arial" pitchFamily="34" charset="0"/>
              </a:rPr>
              <a:t>Agenda</a:t>
            </a:r>
            <a:r>
              <a:rPr lang="en-US" altLang="ko-KR" sz="5400" dirty="0">
                <a:solidFill>
                  <a:schemeClr val="tx1">
                    <a:lumMod val="75000"/>
                    <a:lumOff val="25000"/>
                  </a:schemeClr>
                </a:solidFill>
                <a:cs typeface="Arial" pitchFamily="34" charset="0"/>
              </a:rPr>
              <a:t>  </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580496" y="1275181"/>
            <a:ext cx="5465788" cy="1153107"/>
            <a:chOff x="1747840" y="1144127"/>
            <a:chExt cx="5465788" cy="1153107"/>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747840" y="1144127"/>
              <a:ext cx="958096"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sp>
        <p:nvSpPr>
          <p:cNvPr id="20" name="TextBox 19">
            <a:extLst>
              <a:ext uri="{FF2B5EF4-FFF2-40B4-BE49-F238E27FC236}">
                <a16:creationId xmlns:a16="http://schemas.microsoft.com/office/drawing/2014/main" id="{3E6D74D0-F347-4E58-A9D8-7E9536FAAEC3}"/>
              </a:ext>
            </a:extLst>
          </p:cNvPr>
          <p:cNvSpPr txBox="1"/>
          <p:nvPr/>
        </p:nvSpPr>
        <p:spPr>
          <a:xfrm>
            <a:off x="1563994" y="2231016"/>
            <a:ext cx="958096" cy="769441"/>
          </a:xfrm>
          <a:prstGeom prst="rect">
            <a:avLst/>
          </a:prstGeom>
          <a:noFill/>
        </p:spPr>
        <p:txBody>
          <a:bodyPr wrap="square" lIns="108000" rIns="108000" rtlCol="0">
            <a:spAutoFit/>
          </a:bodyPr>
          <a:lstStyle/>
          <a:p>
            <a:pPr algn="ctr"/>
            <a:r>
              <a:rPr lang="en-US" altLang="ko-KR" sz="4400" b="1" dirty="0">
                <a:solidFill>
                  <a:srgbClr val="C00000"/>
                </a:solidFill>
                <a:cs typeface="Arial" pitchFamily="34" charset="0"/>
              </a:rPr>
              <a:t>02</a:t>
            </a:r>
            <a:endParaRPr lang="ko-KR" altLang="en-US" sz="4400" b="1" dirty="0">
              <a:solidFill>
                <a:srgbClr val="C00000"/>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586702" y="3015347"/>
            <a:ext cx="958096" cy="769441"/>
          </a:xfrm>
          <a:prstGeom prst="rect">
            <a:avLst/>
          </a:prstGeom>
          <a:noFill/>
        </p:spPr>
        <p:txBody>
          <a:bodyPr wrap="square" lIns="108000" rIns="108000" rtlCol="0">
            <a:spAutoFit/>
          </a:bodyPr>
          <a:lstStyle/>
          <a:p>
            <a:pPr algn="ctr"/>
            <a:r>
              <a:rPr lang="en-US" altLang="ko-KR" sz="4400" b="1" dirty="0">
                <a:solidFill>
                  <a:srgbClr val="92D050"/>
                </a:solidFill>
                <a:cs typeface="Arial" pitchFamily="34" charset="0"/>
              </a:rPr>
              <a:t>03</a:t>
            </a:r>
            <a:endParaRPr lang="ko-KR" altLang="en-US" sz="4400" b="1" dirty="0">
              <a:solidFill>
                <a:srgbClr val="92D050"/>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598968" y="3825795"/>
            <a:ext cx="958096" cy="769441"/>
          </a:xfrm>
          <a:prstGeom prst="rect">
            <a:avLst/>
          </a:prstGeom>
          <a:noFill/>
        </p:spPr>
        <p:txBody>
          <a:bodyPr wrap="square" lIns="108000" rIns="108000" rtlCol="0">
            <a:spAutoFit/>
          </a:bodyPr>
          <a:lstStyle/>
          <a:p>
            <a:pPr algn="ctr"/>
            <a:r>
              <a:rPr lang="en-US" altLang="ko-KR" sz="4400" b="1" dirty="0">
                <a:solidFill>
                  <a:schemeClr val="accent4">
                    <a:lumMod val="75000"/>
                  </a:schemeClr>
                </a:solidFill>
                <a:cs typeface="Arial" pitchFamily="34" charset="0"/>
              </a:rPr>
              <a:t>04</a:t>
            </a:r>
            <a:endParaRPr lang="ko-KR" altLang="en-US" sz="4400" b="1" dirty="0">
              <a:solidFill>
                <a:schemeClr val="accent4">
                  <a:lumMod val="75000"/>
                </a:schemeClr>
              </a:solidFill>
              <a:cs typeface="Arial" pitchFamily="34" charset="0"/>
            </a:endParaRPr>
          </a:p>
        </p:txBody>
      </p:sp>
      <p:sp>
        <p:nvSpPr>
          <p:cNvPr id="176" name="TextBox 175">
            <a:extLst>
              <a:ext uri="{FF2B5EF4-FFF2-40B4-BE49-F238E27FC236}">
                <a16:creationId xmlns:a16="http://schemas.microsoft.com/office/drawing/2014/main" id="{595A5627-5FB7-41C9-82AD-74581CE606D2}"/>
              </a:ext>
            </a:extLst>
          </p:cNvPr>
          <p:cNvSpPr txBox="1"/>
          <p:nvPr/>
        </p:nvSpPr>
        <p:spPr>
          <a:xfrm>
            <a:off x="2514432" y="1442680"/>
            <a:ext cx="5737182" cy="462320"/>
          </a:xfrm>
          <a:prstGeom prst="roundRect">
            <a:avLst>
              <a:gd name="adj" fmla="val 50000"/>
            </a:avLst>
          </a:prstGeom>
          <a:solidFill>
            <a:schemeClr val="accent1"/>
          </a:solidFill>
        </p:spPr>
        <p:txBody>
          <a:bodyPr wrap="square" lIns="274320" rtlCol="0" anchor="ctr">
            <a:spAutoFit/>
          </a:bodyPr>
          <a:lstStyle/>
          <a:p>
            <a:r>
              <a:rPr lang="en-SG" sz="1400" dirty="0">
                <a:solidFill>
                  <a:schemeClr val="bg1"/>
                </a:solidFill>
              </a:rPr>
              <a:t>What is the current state today?</a:t>
            </a:r>
            <a:endParaRPr lang="ko-KR" altLang="en-US" sz="1400" b="1" dirty="0">
              <a:solidFill>
                <a:schemeClr val="bg1"/>
              </a:solidFill>
              <a:cs typeface="Arial" pitchFamily="34" charset="0"/>
            </a:endParaRPr>
          </a:p>
        </p:txBody>
      </p:sp>
      <p:grpSp>
        <p:nvGrpSpPr>
          <p:cNvPr id="177" name="Group 176">
            <a:extLst>
              <a:ext uri="{FF2B5EF4-FFF2-40B4-BE49-F238E27FC236}">
                <a16:creationId xmlns:a16="http://schemas.microsoft.com/office/drawing/2014/main" id="{F70436E2-FD92-4945-B2DE-D6EFB34C920A}"/>
              </a:ext>
            </a:extLst>
          </p:cNvPr>
          <p:cNvGrpSpPr/>
          <p:nvPr/>
        </p:nvGrpSpPr>
        <p:grpSpPr>
          <a:xfrm>
            <a:off x="2109470" y="3197725"/>
            <a:ext cx="6147931" cy="2267361"/>
            <a:chOff x="787499" y="1295783"/>
            <a:chExt cx="3560733" cy="2267361"/>
          </a:xfrm>
        </p:grpSpPr>
        <p:sp>
          <p:nvSpPr>
            <p:cNvPr id="178" name="TextBox 177">
              <a:extLst>
                <a:ext uri="{FF2B5EF4-FFF2-40B4-BE49-F238E27FC236}">
                  <a16:creationId xmlns:a16="http://schemas.microsoft.com/office/drawing/2014/main" id="{1E025D86-EFA2-442A-9CEA-2DFCC4CE0735}"/>
                </a:ext>
              </a:extLst>
            </p:cNvPr>
            <p:cNvSpPr txBox="1"/>
            <p:nvPr/>
          </p:nvSpPr>
          <p:spPr>
            <a:xfrm>
              <a:off x="787499" y="3286145"/>
              <a:ext cx="3201171"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EBF93ED2-AEC3-4A8C-865D-349BDEFB7C46}"/>
                </a:ext>
              </a:extLst>
            </p:cNvPr>
            <p:cNvSpPr txBox="1"/>
            <p:nvPr/>
          </p:nvSpPr>
          <p:spPr>
            <a:xfrm>
              <a:off x="1025395" y="1295783"/>
              <a:ext cx="3322837"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RPA Statistics and some  success stories</a:t>
              </a:r>
              <a:endParaRPr lang="ko-KR" altLang="en-US" sz="1400" b="1" dirty="0">
                <a:solidFill>
                  <a:schemeClr val="bg1"/>
                </a:solidFill>
                <a:cs typeface="Arial" pitchFamily="34" charset="0"/>
              </a:endParaRPr>
            </a:p>
          </p:txBody>
        </p:sp>
      </p:grpSp>
      <p:sp>
        <p:nvSpPr>
          <p:cNvPr id="180" name="TextBox 179">
            <a:extLst>
              <a:ext uri="{FF2B5EF4-FFF2-40B4-BE49-F238E27FC236}">
                <a16:creationId xmlns:a16="http://schemas.microsoft.com/office/drawing/2014/main" id="{77A3C0AD-A173-466E-9A7F-90E43051C494}"/>
              </a:ext>
            </a:extLst>
          </p:cNvPr>
          <p:cNvSpPr txBox="1"/>
          <p:nvPr/>
        </p:nvSpPr>
        <p:spPr>
          <a:xfrm>
            <a:off x="2538592" y="4034584"/>
            <a:ext cx="5737181" cy="432792"/>
          </a:xfrm>
          <a:prstGeom prst="roundRect">
            <a:avLst>
              <a:gd name="adj" fmla="val 50000"/>
            </a:avLst>
          </a:prstGeom>
          <a:solidFill>
            <a:schemeClr val="accent4"/>
          </a:solidFill>
        </p:spPr>
        <p:txBody>
          <a:bodyPr wrap="square" lIns="274320" rtlCol="0" anchor="ctr">
            <a:spAutoFit/>
          </a:bodyPr>
          <a:lstStyle/>
          <a:p>
            <a:r>
              <a:rPr lang="en-US" sz="1400" dirty="0">
                <a:solidFill>
                  <a:schemeClr val="bg1"/>
                </a:solidFill>
              </a:rPr>
              <a:t>Assessing the scope</a:t>
            </a:r>
            <a:endParaRPr lang="ko-KR" altLang="en-US" sz="1400" b="1" dirty="0">
              <a:solidFill>
                <a:schemeClr val="bg1"/>
              </a:solidFill>
              <a:cs typeface="Arial" pitchFamily="34" charset="0"/>
            </a:endParaRPr>
          </a:p>
        </p:txBody>
      </p:sp>
      <p:sp>
        <p:nvSpPr>
          <p:cNvPr id="181" name="TextBox 180">
            <a:extLst>
              <a:ext uri="{FF2B5EF4-FFF2-40B4-BE49-F238E27FC236}">
                <a16:creationId xmlns:a16="http://schemas.microsoft.com/office/drawing/2014/main" id="{5F174C67-0170-4212-988E-CB9C5C9FCA71}"/>
              </a:ext>
            </a:extLst>
          </p:cNvPr>
          <p:cNvSpPr txBox="1"/>
          <p:nvPr/>
        </p:nvSpPr>
        <p:spPr>
          <a:xfrm>
            <a:off x="2524391" y="2340324"/>
            <a:ext cx="5737181"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Why Automation?</a:t>
            </a:r>
            <a:endParaRPr lang="ko-KR" altLang="en-US" sz="1400" b="1" dirty="0">
              <a:solidFill>
                <a:schemeClr val="bg1"/>
              </a:solidFill>
              <a:cs typeface="Arial" pitchFamily="34" charset="0"/>
            </a:endParaRPr>
          </a:p>
        </p:txBody>
      </p:sp>
      <p:sp>
        <p:nvSpPr>
          <p:cNvPr id="182" name="TextBox 181">
            <a:extLst>
              <a:ext uri="{FF2B5EF4-FFF2-40B4-BE49-F238E27FC236}">
                <a16:creationId xmlns:a16="http://schemas.microsoft.com/office/drawing/2014/main" id="{E56AC258-585C-4EF1-BA12-5113C32AD2AF}"/>
              </a:ext>
            </a:extLst>
          </p:cNvPr>
          <p:cNvSpPr txBox="1"/>
          <p:nvPr/>
        </p:nvSpPr>
        <p:spPr>
          <a:xfrm>
            <a:off x="2514433" y="4815717"/>
            <a:ext cx="5737181" cy="432792"/>
          </a:xfrm>
          <a:prstGeom prst="roundRect">
            <a:avLst>
              <a:gd name="adj" fmla="val 50000"/>
            </a:avLst>
          </a:prstGeom>
          <a:solidFill>
            <a:schemeClr val="accent6">
              <a:lumMod val="75000"/>
            </a:schemeClr>
          </a:solidFill>
        </p:spPr>
        <p:txBody>
          <a:bodyPr wrap="square" lIns="274320" rtlCol="0" anchor="ctr">
            <a:spAutoFit/>
          </a:bodyPr>
          <a:lstStyle/>
          <a:p>
            <a:r>
              <a:rPr lang="en-US" altLang="ko-KR" sz="1400" b="1" dirty="0">
                <a:solidFill>
                  <a:schemeClr val="bg1"/>
                </a:solidFill>
                <a:cs typeface="Arial" pitchFamily="34" charset="0"/>
              </a:rPr>
              <a:t>Challenges</a:t>
            </a:r>
            <a:endParaRPr lang="ko-KR" altLang="en-US" sz="1400" b="1" dirty="0">
              <a:solidFill>
                <a:schemeClr val="bg1"/>
              </a:solidFill>
              <a:cs typeface="Arial" pitchFamily="34" charset="0"/>
            </a:endParaRPr>
          </a:p>
        </p:txBody>
      </p:sp>
      <p:sp>
        <p:nvSpPr>
          <p:cNvPr id="183" name="TextBox 182">
            <a:extLst>
              <a:ext uri="{FF2B5EF4-FFF2-40B4-BE49-F238E27FC236}">
                <a16:creationId xmlns:a16="http://schemas.microsoft.com/office/drawing/2014/main" id="{FD4B08D6-A405-4E4C-B72A-256B363F2830}"/>
              </a:ext>
            </a:extLst>
          </p:cNvPr>
          <p:cNvSpPr txBox="1"/>
          <p:nvPr/>
        </p:nvSpPr>
        <p:spPr>
          <a:xfrm>
            <a:off x="1633610" y="4653562"/>
            <a:ext cx="958096" cy="769441"/>
          </a:xfrm>
          <a:prstGeom prst="rect">
            <a:avLst/>
          </a:prstGeom>
          <a:noFill/>
        </p:spPr>
        <p:txBody>
          <a:bodyPr wrap="square" lIns="108000" rIns="108000" rtlCol="0">
            <a:spAutoFit/>
          </a:bodyPr>
          <a:lstStyle/>
          <a:p>
            <a:pPr algn="ctr"/>
            <a:r>
              <a:rPr lang="en-US" altLang="ko-KR" sz="4400" b="1" dirty="0">
                <a:solidFill>
                  <a:schemeClr val="accent6">
                    <a:lumMod val="75000"/>
                  </a:schemeClr>
                </a:solidFill>
                <a:cs typeface="Arial" pitchFamily="34" charset="0"/>
              </a:rPr>
              <a:t>05</a:t>
            </a:r>
            <a:endParaRPr lang="ko-KR" altLang="en-US" sz="4400" b="1" dirty="0">
              <a:solidFill>
                <a:schemeClr val="accent6">
                  <a:lumMod val="75000"/>
                </a:schemeClr>
              </a:solidFill>
              <a:cs typeface="Arial" pitchFamily="34" charset="0"/>
            </a:endParaRPr>
          </a:p>
        </p:txBody>
      </p:sp>
      <p:grpSp>
        <p:nvGrpSpPr>
          <p:cNvPr id="184" name="Group 183">
            <a:extLst>
              <a:ext uri="{FF2B5EF4-FFF2-40B4-BE49-F238E27FC236}">
                <a16:creationId xmlns:a16="http://schemas.microsoft.com/office/drawing/2014/main" id="{6BE909AC-2935-4B6B-9D55-0A67468D270C}"/>
              </a:ext>
            </a:extLst>
          </p:cNvPr>
          <p:cNvGrpSpPr/>
          <p:nvPr/>
        </p:nvGrpSpPr>
        <p:grpSpPr>
          <a:xfrm>
            <a:off x="8839200" y="1503668"/>
            <a:ext cx="3048000" cy="4211332"/>
            <a:chOff x="5369718" y="2683668"/>
            <a:chExt cx="1452563" cy="1483043"/>
          </a:xfrm>
        </p:grpSpPr>
        <p:sp>
          <p:nvSpPr>
            <p:cNvPr id="185" name="Freeform: Shape 184">
              <a:extLst>
                <a:ext uri="{FF2B5EF4-FFF2-40B4-BE49-F238E27FC236}">
                  <a16:creationId xmlns:a16="http://schemas.microsoft.com/office/drawing/2014/main" id="{582ECC44-D06D-4BF2-9BD6-A92039BCF969}"/>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E8582273-D472-41F6-AA9B-05AD72EA4E8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2984DEF-DB47-4F97-A619-A0915482C61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0CB4D0B-EE1D-4744-8B5F-53AAA4B3A42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44A3DB4-6D66-45D2-9343-8886E608DAA2}"/>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129E62C-04A8-414F-978E-316E75A28F5B}"/>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C0F7A7F-C8DF-4759-85D8-B034CC7F883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EB7ED1D-473E-4C16-96C9-371A044EC28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BD08199-3A5C-43AF-82CD-F68E93B34DD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51A0C4B-E278-4AA0-9769-5FFE6079F92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3BFF20E-5FB4-4AC8-8703-0197BDEC6206}"/>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FA15A3E-4949-43B9-AA53-AC948957A7AF}"/>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C064A03-F933-4CE9-ABDE-27D2993212AB}"/>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B995E38-E348-49D0-8FCD-6D46F9E2721F}"/>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04B92D9-E89A-4BE5-9B3E-16ACAB00A26A}"/>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C72997-8472-4EB2-B83F-ED9A2703226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037CC83-B809-4737-B384-7F40DE956CF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6342280-211B-4B9E-9170-33ECE8B8E61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7D66FCB-63CB-4492-82D6-1DA75CB5DDFB}"/>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71ADA97-F6D3-43A6-AC68-401AF66B9B67}"/>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C86E49-218D-4677-86DC-7DC9BF42CBFC}"/>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A1E867C-A697-4168-A588-7AF58B71A50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1CADC9F-9E2C-4703-83CC-307A490ACFB0}"/>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0AE6265-D0A3-43D3-9795-8E0DB71EF6C9}"/>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74638"/>
            <a:ext cx="10972800" cy="1143000"/>
          </a:xfrm>
        </p:spPr>
        <p:txBody>
          <a:bodyPr/>
          <a:lstStyle/>
          <a:p>
            <a:r>
              <a:rPr lang="en-SG" b="0" dirty="0">
                <a:solidFill>
                  <a:srgbClr val="C00000"/>
                </a:solidFill>
              </a:rPr>
              <a:t>What is happening now?</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1497" y="1497081"/>
            <a:ext cx="2743200" cy="22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93957D4D-1A6F-4F04-B73D-C9D612B7513C}"/>
              </a:ext>
            </a:extLst>
          </p:cNvPr>
          <p:cNvSpPr/>
          <p:nvPr/>
        </p:nvSpPr>
        <p:spPr>
          <a:xfrm>
            <a:off x="3299605" y="3902739"/>
            <a:ext cx="3876370" cy="377780"/>
          </a:xfrm>
          <a:prstGeom prst="rect">
            <a:avLst/>
          </a:prstGeom>
        </p:spPr>
        <p:txBody>
          <a:bodyPr wrap="square" lIns="91437" tIns="45718" rIns="91437" bIns="45718">
            <a:spAutoFit/>
          </a:bodyPr>
          <a:lstStyle/>
          <a:p>
            <a:r>
              <a:rPr lang="en-SG" dirty="0">
                <a:solidFill>
                  <a:schemeClr val="accent2"/>
                </a:solidFill>
              </a:rPr>
              <a:t>Humans stopped learning!!</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948" y="1555673"/>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109" y="2876704"/>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3522" y="4247998"/>
            <a:ext cx="1211772" cy="105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93957D4D-1A6F-4F04-B73D-C9D612B7513C}"/>
              </a:ext>
            </a:extLst>
          </p:cNvPr>
          <p:cNvSpPr/>
          <p:nvPr/>
        </p:nvSpPr>
        <p:spPr>
          <a:xfrm>
            <a:off x="6951223" y="5446534"/>
            <a:ext cx="3876370" cy="377780"/>
          </a:xfrm>
          <a:prstGeom prst="rect">
            <a:avLst/>
          </a:prstGeom>
        </p:spPr>
        <p:txBody>
          <a:bodyPr wrap="square" lIns="91437" tIns="45718" rIns="91437" bIns="45718">
            <a:spAutoFit/>
          </a:bodyPr>
          <a:lstStyle/>
          <a:p>
            <a:r>
              <a:rPr lang="en-SG" dirty="0">
                <a:solidFill>
                  <a:schemeClr val="accent2"/>
                </a:solidFill>
              </a:rPr>
              <a:t>Machines started learning now!!</a:t>
            </a: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512" y="2204275"/>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aphic 3">
            <a:extLst>
              <a:ext uri="{FF2B5EF4-FFF2-40B4-BE49-F238E27FC236}">
                <a16:creationId xmlns:a16="http://schemas.microsoft.com/office/drawing/2014/main" id="{3B27634F-508A-45F2-8301-4E23E3A63225}"/>
              </a:ext>
            </a:extLst>
          </p:cNvPr>
          <p:cNvGrpSpPr/>
          <p:nvPr/>
        </p:nvGrpSpPr>
        <p:grpSpPr>
          <a:xfrm>
            <a:off x="379586" y="1417638"/>
            <a:ext cx="2641473" cy="3132909"/>
            <a:chOff x="5276850" y="2457450"/>
            <a:chExt cx="1638300" cy="1943100"/>
          </a:xfrm>
          <a:solidFill>
            <a:schemeClr val="accent1"/>
          </a:solidFill>
        </p:grpSpPr>
        <p:sp>
          <p:nvSpPr>
            <p:cNvPr id="13" name="Freeform: Shape 12">
              <a:extLst>
                <a:ext uri="{FF2B5EF4-FFF2-40B4-BE49-F238E27FC236}">
                  <a16:creationId xmlns:a16="http://schemas.microsoft.com/office/drawing/2014/main" id="{FD0ED473-4469-4CF3-8127-BA85AD80586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56E1634-EEF0-4719-B6EF-9F36C6FFA390}"/>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14C3D5A-0C5D-4C5E-B2CA-A3EA89BB5ECE}"/>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77C3BE7-5B6E-4E12-B1F3-B82811BB638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C8F7B6B-486A-4A21-B1E8-C8227B7E20CC}"/>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937EF7C-3AFB-4162-8360-08607D78EB92}"/>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1B4DE-44C1-40A1-B4EB-3B504EE50A39}"/>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B13449-F332-4276-949E-C44FAFAE5940}"/>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CA2511-1AF4-413F-969E-B3347F4EC808}"/>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4323CCF-BE96-4330-8844-37FDC035E8CC}"/>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55F6D04-BAFF-48FF-B7AE-7A4E711FE373}"/>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5C22F41-0B23-45DE-A4B4-2DC6955494B1}"/>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7A935E0-ACAB-4D8B-B048-EDB23762FB8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B3F4231-AE1C-4941-9711-D86A8D387A2F}"/>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0131DE-3978-48C5-B39C-61D72F84D53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2274458-E463-4D18-BB23-E531BE3999E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F297825-CC19-40A2-9FAB-3FDB66F6E232}"/>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BB39E0F-EB6B-4DFB-8089-E957A8BD15AC}"/>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340DE3-DB8B-4358-AD5B-B75C385A20A4}"/>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253F869-FC8A-4DEB-852E-8901D8A4BEC7}"/>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05B2A69-AC97-4C70-941A-82F800459B38}"/>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6D1D112-5AD3-4177-A029-343093BCB10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056B27E-3B01-4E40-A64A-4140E17A4AC4}"/>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E782FD5-E326-4F69-8EDC-D7F53D67D20C}"/>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76AD60-CE7A-40A6-B627-770A50291BD4}"/>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08154A9-D696-41B8-A720-C2EB34823F74}"/>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8151926-A842-4EB4-9110-084FF9140D17}"/>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53968C9-39C4-4F27-9A46-18FD31F870D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CE1E5DA-9C88-4251-A14A-9A2966B386C7}"/>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C664431-4A3C-4173-B118-5D31A0C5E26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90016BC-6EBA-4EB9-8E7F-2208C3AB2299}"/>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98100C5-1877-49BA-9480-CEA8A0C19C5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15C3A0-C6D8-47E5-A276-0A884622B377}"/>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A698A6C-25BD-4680-88B4-BC9C05871891}"/>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2DACF7-67FE-4DF6-9BEC-85DE5AAAF4F0}"/>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00BADEE-65F1-4DEC-94BC-E9EB33E0172C}"/>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06EABF6-5CA2-4B5F-A340-79873D5E353B}"/>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52DFD2-603C-499B-8810-DEED2B2C5D2B}"/>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1C71CE8-2F0D-4CC4-8882-05A0A8B2FF3A}"/>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2DDE6BD-D537-470A-A1FA-F21917ADEE8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546EAE5-89A0-4977-BE9C-EE455F7EDD8D}"/>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601572-F719-4163-9815-E71CBEB29940}"/>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95CB9E-DD0A-43EC-8DB1-DD22F88B0F04}"/>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EDDDC1F-6A78-4E7B-8429-F82E6222B242}"/>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0FAE491-E647-4273-B53B-1F60E5BE167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02ECD3A-58C6-481E-A00C-FFC3ED12F848}"/>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76A13DE-F0D2-4A81-9355-65279AF9F585}"/>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E5A83BC-8196-48D5-8106-7DE5B6210CD8}"/>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87AD56B-9F8A-4521-8CB5-929C25991BB6}"/>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0621714-70BE-4A84-946D-F1C5117E921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19001E4-6595-4331-920B-5E10DBB29AD5}"/>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D10474B-2988-418A-943F-078B519960A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2F8EEA8-E595-4E42-A36C-6B2D6CCB835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F15E5F9-679B-4910-8C30-2801F60D0E66}"/>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D0FEFF0-9697-4168-81A5-0FF1517DE2F6}"/>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E2CCEAE-EE4A-4ACD-BB0F-F2D2B37A845A}"/>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6DCE1F1-C44A-4E24-8CC3-83201FC4636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321AF3E-A306-4350-A49B-D4BB1005086F}"/>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EC4B6A-7806-4D79-AD1D-F1B8D0D9779D}"/>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1177EA-95FA-41C0-9A32-FA24ADB92016}"/>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7D80B8F-8F69-4460-A034-DD536631882C}"/>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8E539B3-BF09-4F2D-8AB2-7C3222988C35}"/>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676F88F-1E9B-40B5-BA51-8DDCBDF25735}"/>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EB181E9-975D-4850-A111-AC192CE516D1}"/>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49A42A7-33E6-46AA-9BC9-170A4800D3A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68076CB-E4BF-4146-80D5-089827487615}"/>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7B117DF-B9FA-4DCB-89AD-F09BB94EAA45}"/>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C5A38DE-5A91-4006-A673-96FB80C140C9}"/>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ADF781D-808B-42F2-A4D7-D546A4A73D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B457374-D702-4935-AA68-27046FD63A5E}"/>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ADA89F5-E164-4905-B4A2-A932C479284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88D0D7-E01D-4E5E-BE8E-5F4D3931A663}"/>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8CBD3BF-6B9D-4639-99C0-AF7D8A2F5DC9}"/>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F73C171-BAE2-4C59-A700-C77D67094F36}"/>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5CD8B3-BBCC-4D10-B6B0-2B1DBF736590}"/>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6A53E33-6A5C-44CE-A973-04A5EB16200E}"/>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64CC5A-34E1-443F-A48B-0ECA3B288FCD}"/>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BEE3905-6F48-49A5-AB69-778307010F91}"/>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EEFED15-40FA-4994-AA24-AC4CC01EEC4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EEE9BF-88E9-48F7-9701-42D7B946F198}"/>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83D7364-9217-46FC-8A32-153ED61F6AF6}"/>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500C5CC-9932-450B-95A4-3E009F9DFED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B41A174-BE6A-4E6C-BF84-D5A05177168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4AD71A5-60B1-4499-854B-89401676E9E5}"/>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9DBA433-02C5-4A88-B382-175A85237AF4}"/>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8A2E9C3-AA86-4710-B63F-A2BB37F2092C}"/>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2C66A10-7C09-4DE0-B707-0F40711D43F9}"/>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9F882C4-B935-4989-A97A-B41172C08391}"/>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255638B-DF37-4805-94B7-563BED27D30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63BAFC8-A6C8-4486-A96D-142D712E5A78}"/>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26052E6-791E-42EF-8EA3-C95DBAF9559C}"/>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92475C3-F395-43BC-BD2D-AFB03CC4BE9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F3D7E67-E388-43D6-801B-AD1FB2FA27F4}"/>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FE82332-108C-4776-996C-28A498C76F8C}"/>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7BD2975-1E63-4453-82C3-57A39FCB31E5}"/>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416A5E-9B55-4828-8C5D-899F073B8127}"/>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D248E6F-AFE9-4B2F-A108-4CAB5E248C3A}"/>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348F6CE-83EA-41ED-95F4-8DCE6EB9EFA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5BFFFB6-152A-4461-948C-7221864026D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6E245F9-CBD7-418D-BB58-2FD622BA9E7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C61B4B8-9F63-4F01-A950-20F268E973C4}"/>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11B4BC3-E210-49D6-B7EE-01ACFE20C04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38CFD77-F013-4B9D-BD54-5E496D6BA4A4}"/>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35080D3-E3AE-4F9D-A901-0798BDF7DE9B}"/>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FBC7662-AD3B-4C46-AD34-9537C0C697A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5A8AF28-C521-47EE-910A-8EA86452F5BE}"/>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10E4CCE-AD59-49C6-92F6-877AB2021CC1}"/>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E973E6E-1B59-4487-B4B5-CE20AE921C67}"/>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2F6A67B-E705-43CD-A76F-18AA27ACE28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0070AC9-C877-4980-A19F-FF9D979B219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5390432-9C0E-4ACF-A9B9-7737F0D899A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BC09A82-D31D-44EE-99DD-3AAF767CF4EB}"/>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A455A10-235A-497E-89ED-AE335D602912}"/>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F0DB835-1581-4B1A-B4B8-C0A1AC13CA19}"/>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0AD96D9-618A-4C92-AD54-1CC851F3DF21}"/>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7D17B49-B807-4A30-8D65-2F03488E0782}"/>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0B7A4D4-AB28-41F3-8030-78AC050DE880}"/>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165FFCC-99CE-435D-9FE8-9DCC608BED90}"/>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7C952ED-9E3B-4523-9982-6C7F8126B625}"/>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962FD61-CDAC-4674-BC49-4A1AE44B54B4}"/>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ACDE170-9E00-4F29-B5C5-E8A749765248}"/>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9448725-4355-40A8-A545-4E3E576B2A6F}"/>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B01317A-2840-48E9-B1F4-8C579014366E}"/>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78F5A50-C70A-4098-A64A-99FB0EABCE33}"/>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77CD7DC-E095-4C30-AAE2-8278FB74A137}"/>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9987C67-B4E4-443C-98BB-81B6A03B698B}"/>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DB9B365-407A-4715-91D6-D1773C3F7A45}"/>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sp>
        <p:nvSpPr>
          <p:cNvPr id="140" name="Rectangle 139">
            <a:extLst>
              <a:ext uri="{FF2B5EF4-FFF2-40B4-BE49-F238E27FC236}">
                <a16:creationId xmlns:a16="http://schemas.microsoft.com/office/drawing/2014/main" id="{0FBAE20E-3367-4E66-B6CA-AFDAB36DFF1D}"/>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1B4DBBF-4E0C-4ED6-A236-8D9D445205ED}"/>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Transformation </a:t>
            </a:r>
          </a:p>
        </p:txBody>
      </p:sp>
    </p:spTree>
    <p:extLst>
      <p:ext uri="{BB962C8B-B14F-4D97-AF65-F5344CB8AC3E}">
        <p14:creationId xmlns:p14="http://schemas.microsoft.com/office/powerpoint/2010/main" val="3851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anim calcmode="lin" valueType="num">
                                      <p:cBhvr additive="base">
                                        <p:cTn id="13" dur="500" fill="hold"/>
                                        <p:tgtEl>
                                          <p:spTgt spid="14338"/>
                                        </p:tgtEl>
                                        <p:attrNameLst>
                                          <p:attrName>ppt_x</p:attrName>
                                        </p:attrNameLst>
                                      </p:cBhvr>
                                      <p:tavLst>
                                        <p:tav tm="0">
                                          <p:val>
                                            <p:strVal val="#ppt_x"/>
                                          </p:val>
                                        </p:tav>
                                        <p:tav tm="100000">
                                          <p:val>
                                            <p:strVal val="#ppt_x"/>
                                          </p:val>
                                        </p:tav>
                                      </p:tavLst>
                                    </p:anim>
                                    <p:anim calcmode="lin" valueType="num">
                                      <p:cBhvr additive="base">
                                        <p:cTn id="14"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339"/>
                                        </p:tgtEl>
                                        <p:attrNameLst>
                                          <p:attrName>style.visibility</p:attrName>
                                        </p:attrNameLst>
                                      </p:cBhvr>
                                      <p:to>
                                        <p:strVal val="visible"/>
                                      </p:to>
                                    </p:set>
                                    <p:animEffect transition="in" filter="fade">
                                      <p:cBhvr>
                                        <p:cTn id="25" dur="1000"/>
                                        <p:tgtEl>
                                          <p:spTgt spid="14339"/>
                                        </p:tgtEl>
                                      </p:cBhvr>
                                    </p:animEffect>
                                    <p:anim calcmode="lin" valueType="num">
                                      <p:cBhvr>
                                        <p:cTn id="26" dur="1000" fill="hold"/>
                                        <p:tgtEl>
                                          <p:spTgt spid="14339"/>
                                        </p:tgtEl>
                                        <p:attrNameLst>
                                          <p:attrName>ppt_x</p:attrName>
                                        </p:attrNameLst>
                                      </p:cBhvr>
                                      <p:tavLst>
                                        <p:tav tm="0">
                                          <p:val>
                                            <p:strVal val="#ppt_x"/>
                                          </p:val>
                                        </p:tav>
                                        <p:tav tm="100000">
                                          <p:val>
                                            <p:strVal val="#ppt_x"/>
                                          </p:val>
                                        </p:tav>
                                      </p:tavLst>
                                    </p:anim>
                                    <p:anim calcmode="lin" valueType="num">
                                      <p:cBhvr>
                                        <p:cTn id="27" dur="1000" fill="hold"/>
                                        <p:tgtEl>
                                          <p:spTgt spid="1433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340"/>
                                        </p:tgtEl>
                                        <p:attrNameLst>
                                          <p:attrName>style.visibility</p:attrName>
                                        </p:attrNameLst>
                                      </p:cBhvr>
                                      <p:to>
                                        <p:strVal val="visible"/>
                                      </p:to>
                                    </p:set>
                                    <p:animEffect transition="in" filter="fade">
                                      <p:cBhvr>
                                        <p:cTn id="42" dur="1000"/>
                                        <p:tgtEl>
                                          <p:spTgt spid="14340"/>
                                        </p:tgtEl>
                                      </p:cBhvr>
                                    </p:animEffect>
                                    <p:anim calcmode="lin" valueType="num">
                                      <p:cBhvr>
                                        <p:cTn id="43" dur="1000" fill="hold"/>
                                        <p:tgtEl>
                                          <p:spTgt spid="14340"/>
                                        </p:tgtEl>
                                        <p:attrNameLst>
                                          <p:attrName>ppt_x</p:attrName>
                                        </p:attrNameLst>
                                      </p:cBhvr>
                                      <p:tavLst>
                                        <p:tav tm="0">
                                          <p:val>
                                            <p:strVal val="#ppt_x"/>
                                          </p:val>
                                        </p:tav>
                                        <p:tav tm="100000">
                                          <p:val>
                                            <p:strVal val="#ppt_x"/>
                                          </p:val>
                                        </p:tav>
                                      </p:tavLst>
                                    </p:anim>
                                    <p:anim calcmode="lin" valueType="num">
                                      <p:cBhvr>
                                        <p:cTn id="44"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a:solidFill>
            <a:schemeClr val="bg1"/>
          </a:solidFill>
        </p:spPr>
        <p:txBody>
          <a:bodyPr>
            <a:normAutofit/>
          </a:bodyPr>
          <a:lstStyle/>
          <a:p>
            <a:r>
              <a:rPr lang="en-SG" sz="4800" dirty="0">
                <a:solidFill>
                  <a:srgbClr val="C00000"/>
                </a:solidFill>
              </a:rPr>
              <a:t>What is happening now?</a:t>
            </a:r>
            <a:endParaRPr lang="en-US" sz="4800"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10" name="Rectangle 9">
            <a:extLst>
              <a:ext uri="{FF2B5EF4-FFF2-40B4-BE49-F238E27FC236}">
                <a16:creationId xmlns:a16="http://schemas.microsoft.com/office/drawing/2014/main" id="{93957D4D-1A6F-4F04-B73D-C9D612B7513C}"/>
              </a:ext>
            </a:extLst>
          </p:cNvPr>
          <p:cNvSpPr/>
          <p:nvPr/>
        </p:nvSpPr>
        <p:spPr>
          <a:xfrm>
            <a:off x="5822112" y="3231376"/>
            <a:ext cx="4292520" cy="369328"/>
          </a:xfrm>
          <a:prstGeom prst="rect">
            <a:avLst/>
          </a:prstGeom>
        </p:spPr>
        <p:txBody>
          <a:bodyPr wrap="square" lIns="91437" tIns="45718" rIns="91437" bIns="45718">
            <a:spAutoFit/>
          </a:bodyPr>
          <a:lstStyle/>
          <a:p>
            <a:r>
              <a:rPr lang="en-SG" dirty="0">
                <a:solidFill>
                  <a:schemeClr val="accent2"/>
                </a:solidFill>
              </a:rPr>
              <a:t>But now machines are instructing human</a:t>
            </a:r>
            <a:r>
              <a:rPr lang="en-SG" dirty="0"/>
              <a:t>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40" y="1385040"/>
            <a:ext cx="2478386" cy="144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a:extLst>
              <a:ext uri="{FF2B5EF4-FFF2-40B4-BE49-F238E27FC236}">
                <a16:creationId xmlns:a16="http://schemas.microsoft.com/office/drawing/2014/main" id="{93957D4D-1A6F-4F04-B73D-C9D612B7513C}"/>
              </a:ext>
            </a:extLst>
          </p:cNvPr>
          <p:cNvSpPr/>
          <p:nvPr/>
        </p:nvSpPr>
        <p:spPr>
          <a:xfrm>
            <a:off x="1844792" y="3183113"/>
            <a:ext cx="3876370" cy="377780"/>
          </a:xfrm>
          <a:prstGeom prst="rect">
            <a:avLst/>
          </a:prstGeom>
        </p:spPr>
        <p:txBody>
          <a:bodyPr wrap="square" lIns="91437" tIns="45718" rIns="91437" bIns="45718">
            <a:spAutoFit/>
          </a:bodyPr>
          <a:lstStyle/>
          <a:p>
            <a:r>
              <a:rPr lang="en-SG" dirty="0">
                <a:solidFill>
                  <a:schemeClr val="accent2"/>
                </a:solidFill>
              </a:rPr>
              <a:t>Earlier</a:t>
            </a:r>
            <a:r>
              <a:rPr lang="en-SG" dirty="0"/>
              <a:t> </a:t>
            </a:r>
            <a:r>
              <a:rPr lang="en-SG" dirty="0">
                <a:solidFill>
                  <a:schemeClr val="accent2"/>
                </a:solidFill>
              </a:rPr>
              <a:t>humans instructed machines</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112" y="1362134"/>
            <a:ext cx="1485334" cy="149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7446" y="1362132"/>
            <a:ext cx="1451384" cy="168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6991" y="1379860"/>
            <a:ext cx="1229310" cy="1568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a:extLst>
              <a:ext uri="{FF2B5EF4-FFF2-40B4-BE49-F238E27FC236}">
                <a16:creationId xmlns:a16="http://schemas.microsoft.com/office/drawing/2014/main" id="{C7F43996-6C58-4A9D-9CB0-A443180C2538}"/>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FEBC85C-CE5D-4C76-AE7D-0272DAFB7766}"/>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Transformation </a:t>
            </a:r>
          </a:p>
        </p:txBody>
      </p:sp>
    </p:spTree>
    <p:extLst>
      <p:ext uri="{BB962C8B-B14F-4D97-AF65-F5344CB8AC3E}">
        <p14:creationId xmlns:p14="http://schemas.microsoft.com/office/powerpoint/2010/main" val="9225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483"/>
                                        </p:tgtEl>
                                        <p:attrNameLst>
                                          <p:attrName>style.visibility</p:attrName>
                                        </p:attrNameLst>
                                      </p:cBhvr>
                                      <p:to>
                                        <p:strVal val="visible"/>
                                      </p:to>
                                    </p:set>
                                    <p:animEffect transition="in" filter="barn(inVertical)">
                                      <p:cBhvr>
                                        <p:cTn id="18" dur="500"/>
                                        <p:tgtEl>
                                          <p:spTgt spid="20483"/>
                                        </p:tgtEl>
                                      </p:cBhvr>
                                    </p:animEffect>
                                  </p:childTnLst>
                                </p:cTn>
                              </p:par>
                              <p:par>
                                <p:cTn id="19" presetID="16" presetClass="entr" presetSubtype="21" fill="hold" nodeType="with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arn(inVertical)">
                                      <p:cBhvr>
                                        <p:cTn id="21" dur="500"/>
                                        <p:tgtEl>
                                          <p:spTgt spid="20484"/>
                                        </p:tgtEl>
                                      </p:cBhvr>
                                    </p:animEffect>
                                  </p:childTnLst>
                                </p:cTn>
                              </p:par>
                              <p:par>
                                <p:cTn id="22" presetID="16" presetClass="entr" presetSubtype="21" fill="hold" nodeType="withEffect">
                                  <p:stCondLst>
                                    <p:cond delay="0"/>
                                  </p:stCondLst>
                                  <p:childTnLst>
                                    <p:set>
                                      <p:cBhvr>
                                        <p:cTn id="23" dur="1" fill="hold">
                                          <p:stCondLst>
                                            <p:cond delay="0"/>
                                          </p:stCondLst>
                                        </p:cTn>
                                        <p:tgtEl>
                                          <p:spTgt spid="20486"/>
                                        </p:tgtEl>
                                        <p:attrNameLst>
                                          <p:attrName>style.visibility</p:attrName>
                                        </p:attrNameLst>
                                      </p:cBhvr>
                                      <p:to>
                                        <p:strVal val="visible"/>
                                      </p:to>
                                    </p:set>
                                    <p:animEffect transition="in" filter="barn(inVertical)">
                                      <p:cBhvr>
                                        <p:cTn id="24" dur="500"/>
                                        <p:tgtEl>
                                          <p:spTgt spid="2048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89658"/>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209969" y="3705021"/>
            <a:ext cx="3680309" cy="893947"/>
            <a:chOff x="1199735" y="1275606"/>
            <a:chExt cx="1962585" cy="893947"/>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Scripts</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646331"/>
            </a:xfrm>
            <a:prstGeom prst="rect">
              <a:avLst/>
            </a:prstGeom>
            <a:noFill/>
          </p:spPr>
          <p:txBody>
            <a:bodyPr wrap="square" rtlCol="0">
              <a:spAutoFit/>
            </a:bodyPr>
            <a:lstStyle/>
            <a:p>
              <a:r>
                <a:rPr lang="en-SG" sz="1200" dirty="0">
                  <a:solidFill>
                    <a:srgbClr val="000000"/>
                  </a:solidFill>
                </a:rPr>
                <a:t>It was all along there. But now we are looking into smarter way of automation with latest available tools</a:t>
              </a:r>
            </a:p>
            <a:p>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5A7F4B41-8FE6-4001-9A2A-827590645136}"/>
              </a:ext>
            </a:extLst>
          </p:cNvPr>
          <p:cNvGrpSpPr/>
          <p:nvPr/>
        </p:nvGrpSpPr>
        <p:grpSpPr>
          <a:xfrm>
            <a:off x="7758278" y="1359920"/>
            <a:ext cx="2888511" cy="893947"/>
            <a:chOff x="1199735" y="1275606"/>
            <a:chExt cx="1962585" cy="893947"/>
          </a:xfrm>
        </p:grpSpPr>
        <p:sp>
          <p:nvSpPr>
            <p:cNvPr id="33" name="TextBox 32">
              <a:extLst>
                <a:ext uri="{FF2B5EF4-FFF2-40B4-BE49-F238E27FC236}">
                  <a16:creationId xmlns:a16="http://schemas.microsoft.com/office/drawing/2014/main" id="{D32EFD62-6459-4D1D-A108-B91C2A40EB20}"/>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RPA</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CA8DF01A-F232-4963-BC94-2163305D53A2}"/>
                </a:ext>
              </a:extLst>
            </p:cNvPr>
            <p:cNvSpPr txBox="1"/>
            <p:nvPr/>
          </p:nvSpPr>
          <p:spPr>
            <a:xfrm>
              <a:off x="1199735" y="1523222"/>
              <a:ext cx="1962585" cy="646331"/>
            </a:xfrm>
            <a:prstGeom prst="rect">
              <a:avLst/>
            </a:prstGeom>
            <a:noFill/>
          </p:spPr>
          <p:txBody>
            <a:bodyPr wrap="square" rtlCol="0">
              <a:spAutoFit/>
            </a:bodyPr>
            <a:lstStyle/>
            <a:p>
              <a:r>
                <a:rPr lang="en-US" sz="1200" dirty="0">
                  <a:solidFill>
                    <a:srgbClr val="000000"/>
                  </a:solidFill>
                </a:rPr>
                <a:t>The use of automated systems such as bots and virtual assistance helps to enhance business process, customer experience.</a:t>
              </a: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3966214" y="5003540"/>
            <a:ext cx="3680309" cy="524615"/>
            <a:chOff x="1199735" y="1275606"/>
            <a:chExt cx="1962585" cy="524615"/>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Not New</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276999"/>
            </a:xfrm>
            <a:prstGeom prst="rect">
              <a:avLst/>
            </a:prstGeom>
            <a:noFill/>
          </p:spPr>
          <p:txBody>
            <a:bodyPr wrap="square" rtlCol="0">
              <a:spAutoFit/>
            </a:bodyPr>
            <a:lstStyle/>
            <a:p>
              <a:r>
                <a:rPr lang="en-SG" sz="1200" dirty="0"/>
                <a:t>Automation is not new to everyone</a:t>
              </a:r>
            </a:p>
          </p:txBody>
        </p:sp>
      </p:grpSp>
      <p:sp>
        <p:nvSpPr>
          <p:cNvPr id="42" name="자유형 151">
            <a:extLst>
              <a:ext uri="{FF2B5EF4-FFF2-40B4-BE49-F238E27FC236}">
                <a16:creationId xmlns:a16="http://schemas.microsoft.com/office/drawing/2014/main" id="{15F5A486-914E-4CD1-A4C9-53BA05E124B6}"/>
              </a:ext>
            </a:extLst>
          </p:cNvPr>
          <p:cNvSpPr/>
          <p:nvPr/>
        </p:nvSpPr>
        <p:spPr>
          <a:xfrm>
            <a:off x="4246777" y="3657678"/>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6445395" y="2525125"/>
            <a:ext cx="3680309" cy="709281"/>
            <a:chOff x="1199735" y="1275606"/>
            <a:chExt cx="1962585" cy="709281"/>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Tools  </a:t>
              </a:r>
              <a:endParaRPr lang="ko-KR" altLang="en-US" sz="14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461665"/>
            </a:xfrm>
            <a:prstGeom prst="rect">
              <a:avLst/>
            </a:prstGeom>
            <a:noFill/>
          </p:spPr>
          <p:txBody>
            <a:bodyPr wrap="square" rtlCol="0">
              <a:spAutoFit/>
            </a:bodyPr>
            <a:lstStyle/>
            <a:p>
              <a:r>
                <a:rPr lang="en-SG" sz="1200" dirty="0">
                  <a:solidFill>
                    <a:srgbClr val="000000"/>
                  </a:solidFill>
                </a:rPr>
                <a:t>We not only want the tool to automate but we want the tool to act like human </a:t>
              </a:r>
              <a:r>
                <a:rPr lang="en-SG" sz="1200" dirty="0">
                  <a:solidFill>
                    <a:srgbClr val="000000"/>
                  </a:solidFill>
                  <a:sym typeface="Wingdings" panose="05000000000000000000" pitchFamily="2" charset="2"/>
                </a:rPr>
                <a:t></a:t>
              </a:r>
              <a:r>
                <a:rPr lang="en-SG" sz="1200" dirty="0">
                  <a:solidFill>
                    <a:srgbClr val="000000"/>
                  </a:solidFill>
                </a:rPr>
                <a:t> to take its own decision</a:t>
              </a:r>
              <a:endParaRPr lang="ko-KR" altLang="en-US" sz="1200" dirty="0">
                <a:solidFill>
                  <a:schemeClr val="tx1">
                    <a:lumMod val="75000"/>
                    <a:lumOff val="25000"/>
                  </a:schemeClr>
                </a:solidFil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417468" y="192882"/>
            <a:ext cx="4729462" cy="1077218"/>
          </a:xfrm>
          <a:prstGeom prst="rect">
            <a:avLst/>
          </a:prstGeom>
          <a:solidFill>
            <a:schemeClr val="bg1"/>
          </a:solidFill>
        </p:spPr>
        <p:txBody>
          <a:bodyPr wrap="square" rtlCol="0" anchor="ctr">
            <a:spAutoFit/>
          </a:bodyPr>
          <a:lstStyle/>
          <a:p>
            <a:r>
              <a:rPr lang="en-US" sz="3200" dirty="0">
                <a:solidFill>
                  <a:srgbClr val="C00000"/>
                </a:solidFill>
              </a:rPr>
              <a:t>Why we talk Automation in Banking?</a:t>
            </a:r>
            <a:endParaRPr lang="en-US" altLang="ko-KR" sz="3200" b="1" dirty="0">
              <a:solidFill>
                <a:srgbClr val="C00000"/>
              </a:solidFill>
              <a:cs typeface="Arial" pitchFamily="34" charset="0"/>
            </a:endParaRPr>
          </a:p>
        </p:txBody>
      </p:sp>
      <p:sp>
        <p:nvSpPr>
          <p:cNvPr id="2" name="Rectangle 1">
            <a:extLst>
              <a:ext uri="{FF2B5EF4-FFF2-40B4-BE49-F238E27FC236}">
                <a16:creationId xmlns:a16="http://schemas.microsoft.com/office/drawing/2014/main" id="{9AAF35D7-FC81-45E3-8D69-BC8C72993A95}"/>
              </a:ext>
            </a:extLst>
          </p:cNvPr>
          <p:cNvSpPr/>
          <p:nvPr/>
        </p:nvSpPr>
        <p:spPr>
          <a:xfrm>
            <a:off x="375986" y="1374504"/>
            <a:ext cx="1995150" cy="3970318"/>
          </a:xfrm>
          <a:prstGeom prst="rect">
            <a:avLst/>
          </a:prstGeom>
        </p:spPr>
        <p:txBody>
          <a:bodyPr wrap="square">
            <a:spAutoFit/>
          </a:bodyPr>
          <a:lstStyle/>
          <a:p>
            <a:pPr marL="285750" indent="-285750">
              <a:buFont typeface="Wingdings" panose="05000000000000000000" pitchFamily="2" charset="2"/>
              <a:buChar char="ü"/>
            </a:pPr>
            <a:r>
              <a:rPr lang="en-SG" i="1" dirty="0">
                <a:solidFill>
                  <a:srgbClr val="333333"/>
                </a:solidFill>
                <a:latin typeface="McKinsey Theinhardt"/>
              </a:rPr>
              <a:t>Freeing employees to focus on higher-value tasks and projects</a:t>
            </a:r>
          </a:p>
          <a:p>
            <a:pPr marL="285750" indent="-285750">
              <a:buFont typeface="Wingdings" panose="05000000000000000000" pitchFamily="2" charset="2"/>
              <a:buChar char="ü"/>
            </a:pPr>
            <a:endParaRPr lang="en-SG" i="1" dirty="0">
              <a:solidFill>
                <a:srgbClr val="333333"/>
              </a:solidFill>
              <a:latin typeface="McKinsey Theinhardt"/>
            </a:endParaRPr>
          </a:p>
          <a:p>
            <a:pPr marL="285750" indent="-285750">
              <a:buFont typeface="Wingdings" panose="05000000000000000000" pitchFamily="2" charset="2"/>
              <a:buChar char="ü"/>
            </a:pPr>
            <a:r>
              <a:rPr lang="en-SG" i="1" dirty="0">
                <a:solidFill>
                  <a:srgbClr val="333333"/>
                </a:solidFill>
                <a:latin typeface="McKinsey Theinhardt"/>
              </a:rPr>
              <a:t>Automation in a smarter way</a:t>
            </a:r>
          </a:p>
          <a:p>
            <a:pPr marL="285750" indent="-285750">
              <a:buFont typeface="Wingdings" panose="05000000000000000000" pitchFamily="2" charset="2"/>
              <a:buChar char="ü"/>
            </a:pPr>
            <a:endParaRPr lang="en-SG" dirty="0">
              <a:sym typeface="Wingdings" panose="05000000000000000000" pitchFamily="2" charset="2"/>
            </a:endParaRPr>
          </a:p>
          <a:p>
            <a:pPr marL="285750" indent="-285750">
              <a:buFont typeface="Wingdings" panose="05000000000000000000" pitchFamily="2" charset="2"/>
              <a:buChar char="ü"/>
            </a:pPr>
            <a:r>
              <a:rPr lang="en-SG" dirty="0">
                <a:sym typeface="Wingdings" panose="05000000000000000000" pitchFamily="2" charset="2"/>
              </a:rPr>
              <a:t>Automation is enabling us to do more quality work.</a:t>
            </a:r>
          </a:p>
          <a:p>
            <a:pPr marL="285750" indent="-285750">
              <a:buFont typeface="Wingdings" panose="05000000000000000000" pitchFamily="2" charset="2"/>
              <a:buChar char="ü"/>
            </a:pPr>
            <a:endParaRPr lang="en-SG" i="1" dirty="0"/>
          </a:p>
        </p:txBody>
      </p:sp>
      <p:grpSp>
        <p:nvGrpSpPr>
          <p:cNvPr id="43" name="Graphic 37">
            <a:extLst>
              <a:ext uri="{FF2B5EF4-FFF2-40B4-BE49-F238E27FC236}">
                <a16:creationId xmlns:a16="http://schemas.microsoft.com/office/drawing/2014/main" id="{BA470524-6BEC-4DC2-BFB5-A9E6FB55EA90}"/>
              </a:ext>
            </a:extLst>
          </p:cNvPr>
          <p:cNvGrpSpPr/>
          <p:nvPr/>
        </p:nvGrpSpPr>
        <p:grpSpPr>
          <a:xfrm>
            <a:off x="2990822" y="4666823"/>
            <a:ext cx="380265" cy="573087"/>
            <a:chOff x="9804491" y="2080139"/>
            <a:chExt cx="1249528" cy="1809750"/>
          </a:xfrm>
          <a:effectLst>
            <a:glow rad="127000">
              <a:schemeClr val="accent2"/>
            </a:glow>
          </a:effectLst>
        </p:grpSpPr>
        <p:sp>
          <p:nvSpPr>
            <p:cNvPr id="52" name="Freeform: Shape 51">
              <a:extLst>
                <a:ext uri="{FF2B5EF4-FFF2-40B4-BE49-F238E27FC236}">
                  <a16:creationId xmlns:a16="http://schemas.microsoft.com/office/drawing/2014/main" id="{67ECEA01-0732-42B9-8ED7-0AA3600494EB}"/>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0605AF-9962-4F2E-97F7-DBC08FF39F04}"/>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1EDD356-F758-47CA-BA0E-52E4CA6A3F17}"/>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FCBDEF3-033F-4080-BA41-6D38EFD06147}"/>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A594640-D45A-46FE-B346-BA6D726E4F1C}"/>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FC8DF6E-7429-4608-A791-98A064850AC8}"/>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4EE3045-2B12-4A04-9152-9FD5CD2E0A3F}"/>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FBA38D5-680F-41E1-9BA7-A24CD158E33B}"/>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9FF46E5-E924-41C5-B9D0-EE20DC1D7526}"/>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grpSp>
      <p:sp>
        <p:nvSpPr>
          <p:cNvPr id="65" name="Chord 14">
            <a:extLst>
              <a:ext uri="{FF2B5EF4-FFF2-40B4-BE49-F238E27FC236}">
                <a16:creationId xmlns:a16="http://schemas.microsoft.com/office/drawing/2014/main" id="{96798F2E-4508-4955-B601-F864D3F647F5}"/>
              </a:ext>
            </a:extLst>
          </p:cNvPr>
          <p:cNvSpPr/>
          <p:nvPr/>
        </p:nvSpPr>
        <p:spPr>
          <a:xfrm>
            <a:off x="6795753" y="1314696"/>
            <a:ext cx="376999" cy="52757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 name="Picture 2">
            <a:extLst>
              <a:ext uri="{FF2B5EF4-FFF2-40B4-BE49-F238E27FC236}">
                <a16:creationId xmlns:a16="http://schemas.microsoft.com/office/drawing/2014/main" id="{D023B34D-D647-4F73-B488-A960773A21FC}"/>
              </a:ext>
            </a:extLst>
          </p:cNvPr>
          <p:cNvPicPr>
            <a:picLocks noChangeAspect="1"/>
          </p:cNvPicPr>
          <p:nvPr/>
        </p:nvPicPr>
        <p:blipFill>
          <a:blip r:embed="rId3"/>
          <a:stretch>
            <a:fillRect/>
          </a:stretch>
        </p:blipFill>
        <p:spPr>
          <a:xfrm>
            <a:off x="5474629" y="2482630"/>
            <a:ext cx="428625" cy="415018"/>
          </a:xfrm>
          <a:prstGeom prst="rect">
            <a:avLst/>
          </a:prstGeom>
        </p:spPr>
      </p:pic>
      <p:sp>
        <p:nvSpPr>
          <p:cNvPr id="66" name="Rectangle 65">
            <a:extLst>
              <a:ext uri="{FF2B5EF4-FFF2-40B4-BE49-F238E27FC236}">
                <a16:creationId xmlns:a16="http://schemas.microsoft.com/office/drawing/2014/main" id="{01151CDA-B6BC-4258-A989-07B8DFA6AF50}"/>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EA28945-357B-47CE-A70F-A2A68EC82CCA}"/>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Transformation </a:t>
            </a:r>
          </a:p>
        </p:txBody>
      </p:sp>
    </p:spTree>
    <p:extLst>
      <p:ext uri="{BB962C8B-B14F-4D97-AF65-F5344CB8AC3E}">
        <p14:creationId xmlns:p14="http://schemas.microsoft.com/office/powerpoint/2010/main" val="244713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2262" y="1354245"/>
            <a:ext cx="8229600" cy="1143000"/>
          </a:xfrm>
        </p:spPr>
        <p:txBody>
          <a:bodyPr>
            <a:normAutofit/>
          </a:bodyPr>
          <a:lstStyle/>
          <a:p>
            <a:r>
              <a:rPr lang="en-SG" sz="2000" dirty="0"/>
              <a:t>Automation is no longer that we see in the movies</a:t>
            </a:r>
            <a:br>
              <a:rPr lang="en-SG" sz="2000" dirty="0"/>
            </a:br>
            <a:r>
              <a:rPr lang="en-SG" sz="2000" dirty="0"/>
              <a:t>Something really starting in business</a:t>
            </a:r>
            <a:endParaRPr lang="en-US" sz="2000" dirty="0"/>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graphicFrame>
        <p:nvGraphicFramePr>
          <p:cNvPr id="4" name="Diagram 3">
            <a:extLst>
              <a:ext uri="{FF2B5EF4-FFF2-40B4-BE49-F238E27FC236}">
                <a16:creationId xmlns:a16="http://schemas.microsoft.com/office/drawing/2014/main" id="{FFEF0902-514B-48CF-ACB8-EC806AD696AA}"/>
              </a:ext>
            </a:extLst>
          </p:cNvPr>
          <p:cNvGraphicFramePr/>
          <p:nvPr>
            <p:extLst>
              <p:ext uri="{D42A27DB-BD31-4B8C-83A1-F6EECF244321}">
                <p14:modId xmlns:p14="http://schemas.microsoft.com/office/powerpoint/2010/main" val="216577222"/>
              </p:ext>
            </p:extLst>
          </p:nvPr>
        </p:nvGraphicFramePr>
        <p:xfrm>
          <a:off x="2859631" y="27112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30E9886-B28A-4C9A-B22A-C2991A6590EC}"/>
              </a:ext>
            </a:extLst>
          </p:cNvPr>
          <p:cNvSpPr/>
          <p:nvPr/>
        </p:nvSpPr>
        <p:spPr>
          <a:xfrm>
            <a:off x="3733800" y="329121"/>
            <a:ext cx="6065634" cy="646331"/>
          </a:xfrm>
          <a:prstGeom prst="rect">
            <a:avLst/>
          </a:prstGeom>
        </p:spPr>
        <p:txBody>
          <a:bodyPr wrap="square">
            <a:spAutoFit/>
          </a:bodyPr>
          <a:lstStyle/>
          <a:p>
            <a:r>
              <a:rPr lang="en-US" sz="3600" dirty="0">
                <a:solidFill>
                  <a:srgbClr val="C00000"/>
                </a:solidFill>
              </a:rPr>
              <a:t>Current Status of Automation</a:t>
            </a:r>
            <a:endParaRPr lang="en-SG" sz="3600" dirty="0">
              <a:solidFill>
                <a:srgbClr val="C00000"/>
              </a:solidFill>
            </a:endParaRPr>
          </a:p>
        </p:txBody>
      </p:sp>
      <p:sp>
        <p:nvSpPr>
          <p:cNvPr id="6" name="Rectangle 5">
            <a:extLst>
              <a:ext uri="{FF2B5EF4-FFF2-40B4-BE49-F238E27FC236}">
                <a16:creationId xmlns:a16="http://schemas.microsoft.com/office/drawing/2014/main" id="{E56BE08F-41B9-4ABF-8A15-1EE77E0BAC83}"/>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7183AB5-A1D7-40CB-ABEF-754C65D358C0}"/>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Transformation </a:t>
            </a:r>
          </a:p>
        </p:txBody>
      </p:sp>
    </p:spTree>
    <p:extLst>
      <p:ext uri="{BB962C8B-B14F-4D97-AF65-F5344CB8AC3E}">
        <p14:creationId xmlns:p14="http://schemas.microsoft.com/office/powerpoint/2010/main" val="36309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normAutofit fontScale="92500" lnSpcReduction="20000"/>
          </a:bodyPr>
          <a:lstStyle/>
          <a:p>
            <a:r>
              <a:rPr lang="en-US" dirty="0">
                <a:solidFill>
                  <a:srgbClr val="C00000"/>
                </a:solidFill>
              </a:rPr>
              <a:t>Why Automation in Banks?</a:t>
            </a:r>
          </a:p>
        </p:txBody>
      </p:sp>
      <p:grpSp>
        <p:nvGrpSpPr>
          <p:cNvPr id="3" name="Group 2">
            <a:extLst>
              <a:ext uri="{FF2B5EF4-FFF2-40B4-BE49-F238E27FC236}">
                <a16:creationId xmlns:a16="http://schemas.microsoft.com/office/drawing/2014/main" id="{3BB6312F-23D7-4FF8-B1B4-E5BD088AC86F}"/>
              </a:ext>
            </a:extLst>
          </p:cNvPr>
          <p:cNvGrpSpPr/>
          <p:nvPr/>
        </p:nvGrpSpPr>
        <p:grpSpPr>
          <a:xfrm>
            <a:off x="2665363" y="2269467"/>
            <a:ext cx="1470641" cy="1161654"/>
            <a:chOff x="693093" y="1844828"/>
            <a:chExt cx="1470641" cy="1161654"/>
          </a:xfrm>
        </p:grpSpPr>
        <p:sp>
          <p:nvSpPr>
            <p:cNvPr id="4" name="Trapezoid 3">
              <a:extLst>
                <a:ext uri="{FF2B5EF4-FFF2-40B4-BE49-F238E27FC236}">
                  <a16:creationId xmlns:a16="http://schemas.microsoft.com/office/drawing/2014/main" id="{2B840527-2B3B-4EBD-914C-7CDF594C3E9B}"/>
                </a:ext>
              </a:extLst>
            </p:cNvPr>
            <p:cNvSpPr/>
            <p:nvPr/>
          </p:nvSpPr>
          <p:spPr>
            <a:xfrm rot="10800000">
              <a:off x="892767" y="1844828"/>
              <a:ext cx="1086945" cy="723798"/>
            </a:xfrm>
            <a:prstGeom prst="trapezoid">
              <a:avLst>
                <a:gd name="adj" fmla="val 369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5">
              <a:extLst>
                <a:ext uri="{FF2B5EF4-FFF2-40B4-BE49-F238E27FC236}">
                  <a16:creationId xmlns:a16="http://schemas.microsoft.com/office/drawing/2014/main" id="{7E78AA1C-1396-4674-8B8A-7B7F068E7205}"/>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 name="Straight Connector 5">
              <a:extLst>
                <a:ext uri="{FF2B5EF4-FFF2-40B4-BE49-F238E27FC236}">
                  <a16:creationId xmlns:a16="http://schemas.microsoft.com/office/drawing/2014/main" id="{FA5382BB-4E8E-4E57-BC5B-19B178EA8578}"/>
                </a:ext>
              </a:extLst>
            </p:cNvPr>
            <p:cNvCxnSpPr/>
            <p:nvPr/>
          </p:nvCxnSpPr>
          <p:spPr>
            <a:xfrm flipV="1">
              <a:off x="1436238" y="2499928"/>
              <a:ext cx="727496" cy="50655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0AE17F0-5860-4AB9-A185-F8EF17EAE1F1}"/>
                </a:ext>
              </a:extLst>
            </p:cNvPr>
            <p:cNvCxnSpPr/>
            <p:nvPr/>
          </p:nvCxnSpPr>
          <p:spPr>
            <a:xfrm flipH="1" flipV="1">
              <a:off x="693093" y="2499928"/>
              <a:ext cx="743146" cy="50655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C7B2023-45CC-424D-95AF-5D961A8A16E6}"/>
              </a:ext>
            </a:extLst>
          </p:cNvPr>
          <p:cNvGrpSpPr/>
          <p:nvPr/>
        </p:nvGrpSpPr>
        <p:grpSpPr>
          <a:xfrm>
            <a:off x="2362200" y="4667966"/>
            <a:ext cx="2058452" cy="601117"/>
            <a:chOff x="605226" y="3338447"/>
            <a:chExt cx="1636231" cy="601117"/>
          </a:xfrm>
        </p:grpSpPr>
        <p:sp>
          <p:nvSpPr>
            <p:cNvPr id="9" name="TextBox 8">
              <a:extLst>
                <a:ext uri="{FF2B5EF4-FFF2-40B4-BE49-F238E27FC236}">
                  <a16:creationId xmlns:a16="http://schemas.microsoft.com/office/drawing/2014/main" id="{81663A6D-FAD3-4802-9E97-CFE0DD7376FD}"/>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4062AA0B-7DA2-4216-A32E-98A02C11DCDA}"/>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Cost savings</a:t>
              </a:r>
              <a:endParaRPr lang="ko-KR" altLang="en-US" b="1" dirty="0">
                <a:solidFill>
                  <a:schemeClr val="accent1"/>
                </a:solidFill>
                <a:cs typeface="Arial" pitchFamily="34" charset="0"/>
              </a:endParaRPr>
            </a:p>
          </p:txBody>
        </p:sp>
      </p:grpSp>
      <p:sp>
        <p:nvSpPr>
          <p:cNvPr id="17" name="TextBox 16">
            <a:extLst>
              <a:ext uri="{FF2B5EF4-FFF2-40B4-BE49-F238E27FC236}">
                <a16:creationId xmlns:a16="http://schemas.microsoft.com/office/drawing/2014/main" id="{89941C6B-D3C4-4079-97AF-62E0FB549E35}"/>
              </a:ext>
            </a:extLst>
          </p:cNvPr>
          <p:cNvSpPr txBox="1"/>
          <p:nvPr/>
        </p:nvSpPr>
        <p:spPr>
          <a:xfrm>
            <a:off x="3042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nvGrpSpPr>
          <p:cNvPr id="11" name="Group 10">
            <a:extLst>
              <a:ext uri="{FF2B5EF4-FFF2-40B4-BE49-F238E27FC236}">
                <a16:creationId xmlns:a16="http://schemas.microsoft.com/office/drawing/2014/main" id="{D5031E53-F882-4C5D-B04E-39745C392BF2}"/>
              </a:ext>
            </a:extLst>
          </p:cNvPr>
          <p:cNvGrpSpPr/>
          <p:nvPr/>
        </p:nvGrpSpPr>
        <p:grpSpPr>
          <a:xfrm>
            <a:off x="4840927" y="4563070"/>
            <a:ext cx="2058452" cy="923330"/>
            <a:chOff x="2675618" y="3061448"/>
            <a:chExt cx="1636231" cy="923330"/>
          </a:xfrm>
        </p:grpSpPr>
        <p:sp>
          <p:nvSpPr>
            <p:cNvPr id="12" name="TextBox 11">
              <a:extLst>
                <a:ext uri="{FF2B5EF4-FFF2-40B4-BE49-F238E27FC236}">
                  <a16:creationId xmlns:a16="http://schemas.microsoft.com/office/drawing/2014/main" id="{E282CBB6-F687-418D-B88E-28C35F4D2808}"/>
                </a:ext>
              </a:extLst>
            </p:cNvPr>
            <p:cNvSpPr txBox="1"/>
            <p:nvPr/>
          </p:nvSpPr>
          <p:spPr>
            <a:xfrm>
              <a:off x="2675618"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9E7D24A2-A2D1-4CAC-B083-F969B12A5CC1}"/>
                </a:ext>
              </a:extLst>
            </p:cNvPr>
            <p:cNvSpPr txBox="1"/>
            <p:nvPr/>
          </p:nvSpPr>
          <p:spPr>
            <a:xfrm>
              <a:off x="2675618" y="3061448"/>
              <a:ext cx="1636231" cy="923330"/>
            </a:xfrm>
            <a:prstGeom prst="rect">
              <a:avLst/>
            </a:prstGeom>
            <a:noFill/>
            <a:ln w="3175">
              <a:noFill/>
            </a:ln>
          </p:spPr>
          <p:txBody>
            <a:bodyPr wrap="square" rtlCol="0" anchor="ctr">
              <a:spAutoFit/>
            </a:bodyPr>
            <a:lstStyle/>
            <a:p>
              <a:r>
                <a:rPr lang="en-SG" dirty="0">
                  <a:solidFill>
                    <a:srgbClr val="333333"/>
                  </a:solidFill>
                  <a:latin typeface="McKinsey Theinhardt"/>
                </a:rPr>
                <a:t>Improvement in customer experiences</a:t>
              </a:r>
            </a:p>
          </p:txBody>
        </p:sp>
      </p:grpSp>
      <p:grpSp>
        <p:nvGrpSpPr>
          <p:cNvPr id="18" name="Group 17">
            <a:extLst>
              <a:ext uri="{FF2B5EF4-FFF2-40B4-BE49-F238E27FC236}">
                <a16:creationId xmlns:a16="http://schemas.microsoft.com/office/drawing/2014/main" id="{3B6C68E8-9F1B-4051-97EE-74910A173A74}"/>
              </a:ext>
            </a:extLst>
          </p:cNvPr>
          <p:cNvGrpSpPr/>
          <p:nvPr/>
        </p:nvGrpSpPr>
        <p:grpSpPr>
          <a:xfrm>
            <a:off x="4960620" y="2269469"/>
            <a:ext cx="1447632" cy="1161653"/>
            <a:chOff x="2766085" y="1844826"/>
            <a:chExt cx="1447632" cy="1161653"/>
          </a:xfrm>
        </p:grpSpPr>
        <p:sp>
          <p:nvSpPr>
            <p:cNvPr id="19" name="Trapezoid 18">
              <a:extLst>
                <a:ext uri="{FF2B5EF4-FFF2-40B4-BE49-F238E27FC236}">
                  <a16:creationId xmlns:a16="http://schemas.microsoft.com/office/drawing/2014/main" id="{FD846FFD-5D0B-4DBE-8618-B08657E0F4B6}"/>
                </a:ext>
              </a:extLst>
            </p:cNvPr>
            <p:cNvSpPr/>
            <p:nvPr/>
          </p:nvSpPr>
          <p:spPr>
            <a:xfrm rot="10800000">
              <a:off x="2965759" y="1844826"/>
              <a:ext cx="1086945" cy="723797"/>
            </a:xfrm>
            <a:prstGeom prst="trapezoid">
              <a:avLst>
                <a:gd name="adj" fmla="val 369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5">
              <a:extLst>
                <a:ext uri="{FF2B5EF4-FFF2-40B4-BE49-F238E27FC236}">
                  <a16:creationId xmlns:a16="http://schemas.microsoft.com/office/drawing/2014/main" id="{989B8EA9-4628-4D5C-AA78-A0CBBE8564DB}"/>
                </a:ext>
              </a:extLst>
            </p:cNvPr>
            <p:cNvSpPr/>
            <p:nvPr/>
          </p:nvSpPr>
          <p:spPr>
            <a:xfrm>
              <a:off x="3149231"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1" name="Straight Connector 20">
              <a:extLst>
                <a:ext uri="{FF2B5EF4-FFF2-40B4-BE49-F238E27FC236}">
                  <a16:creationId xmlns:a16="http://schemas.microsoft.com/office/drawing/2014/main" id="{E9CCBF6B-C881-491C-8891-73E0687D535F}"/>
                </a:ext>
              </a:extLst>
            </p:cNvPr>
            <p:cNvCxnSpPr/>
            <p:nvPr/>
          </p:nvCxnSpPr>
          <p:spPr>
            <a:xfrm flipV="1">
              <a:off x="3486221" y="2496100"/>
              <a:ext cx="727496" cy="50655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40965A-D43A-445C-9AFB-D478B994B90F}"/>
                </a:ext>
              </a:extLst>
            </p:cNvPr>
            <p:cNvCxnSpPr/>
            <p:nvPr/>
          </p:nvCxnSpPr>
          <p:spPr>
            <a:xfrm flipH="1" flipV="1">
              <a:off x="2766085" y="2499926"/>
              <a:ext cx="743146" cy="5065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A3B0302-551E-40E6-8A8E-A07228FCC8C2}"/>
              </a:ext>
            </a:extLst>
          </p:cNvPr>
          <p:cNvSpPr txBox="1"/>
          <p:nvPr/>
        </p:nvSpPr>
        <p:spPr>
          <a:xfrm>
            <a:off x="5328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nvGrpSpPr>
          <p:cNvPr id="14" name="Group 13">
            <a:extLst>
              <a:ext uri="{FF2B5EF4-FFF2-40B4-BE49-F238E27FC236}">
                <a16:creationId xmlns:a16="http://schemas.microsoft.com/office/drawing/2014/main" id="{66B05F00-10E0-4C89-AF96-50F78218BB29}"/>
              </a:ext>
            </a:extLst>
          </p:cNvPr>
          <p:cNvGrpSpPr/>
          <p:nvPr/>
        </p:nvGrpSpPr>
        <p:grpSpPr>
          <a:xfrm>
            <a:off x="6934198" y="4667965"/>
            <a:ext cx="2361146" cy="601118"/>
            <a:chOff x="4746009" y="3338446"/>
            <a:chExt cx="1876838" cy="601118"/>
          </a:xfrm>
        </p:grpSpPr>
        <p:sp>
          <p:nvSpPr>
            <p:cNvPr id="15" name="TextBox 14">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D8A3E980-0970-4CA5-8317-3102313FAAF2}"/>
                </a:ext>
              </a:extLst>
            </p:cNvPr>
            <p:cNvSpPr txBox="1"/>
            <p:nvPr/>
          </p:nvSpPr>
          <p:spPr>
            <a:xfrm>
              <a:off x="4746009" y="3338446"/>
              <a:ext cx="1876838" cy="369332"/>
            </a:xfrm>
            <a:prstGeom prst="rect">
              <a:avLst/>
            </a:prstGeom>
            <a:noFill/>
            <a:ln w="3175">
              <a:noFill/>
            </a:ln>
          </p:spPr>
          <p:txBody>
            <a:bodyPr wrap="square" rtlCol="0" anchor="ctr">
              <a:spAutoFit/>
            </a:bodyPr>
            <a:lstStyle/>
            <a:p>
              <a:r>
                <a:rPr lang="en-SG" dirty="0">
                  <a:solidFill>
                    <a:srgbClr val="333333"/>
                  </a:solidFill>
                  <a:latin typeface="McKinsey Theinhardt"/>
                </a:rPr>
                <a:t>Improve our services</a:t>
              </a:r>
            </a:p>
          </p:txBody>
        </p:sp>
      </p:grpSp>
      <p:grpSp>
        <p:nvGrpSpPr>
          <p:cNvPr id="24" name="Group 23">
            <a:extLst>
              <a:ext uri="{FF2B5EF4-FFF2-40B4-BE49-F238E27FC236}">
                <a16:creationId xmlns:a16="http://schemas.microsoft.com/office/drawing/2014/main" id="{552E2A89-8628-4770-A6F9-5D23BE30D9C5}"/>
              </a:ext>
            </a:extLst>
          </p:cNvPr>
          <p:cNvGrpSpPr/>
          <p:nvPr/>
        </p:nvGrpSpPr>
        <p:grpSpPr>
          <a:xfrm>
            <a:off x="7232868" y="2269467"/>
            <a:ext cx="1461116" cy="1161654"/>
            <a:chOff x="4839077" y="1844826"/>
            <a:chExt cx="1461116" cy="1161654"/>
          </a:xfrm>
        </p:grpSpPr>
        <p:sp>
          <p:nvSpPr>
            <p:cNvPr id="25" name="Trapezoid 24">
              <a:extLst>
                <a:ext uri="{FF2B5EF4-FFF2-40B4-BE49-F238E27FC236}">
                  <a16:creationId xmlns:a16="http://schemas.microsoft.com/office/drawing/2014/main" id="{E959EB60-E650-4AE7-AA44-AE38E3A99794}"/>
                </a:ext>
              </a:extLst>
            </p:cNvPr>
            <p:cNvSpPr/>
            <p:nvPr/>
          </p:nvSpPr>
          <p:spPr>
            <a:xfrm rot="10800000">
              <a:off x="5038751" y="1844826"/>
              <a:ext cx="1086945" cy="723797"/>
            </a:xfrm>
            <a:prstGeom prst="trapezoid">
              <a:avLst>
                <a:gd name="adj" fmla="val 369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Isosceles Triangle 5">
              <a:extLst>
                <a:ext uri="{FF2B5EF4-FFF2-40B4-BE49-F238E27FC236}">
                  <a16:creationId xmlns:a16="http://schemas.microsoft.com/office/drawing/2014/main" id="{993F909C-4758-49B2-A528-DF914D6EA57C}"/>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7" name="Straight Connector 26">
              <a:extLst>
                <a:ext uri="{FF2B5EF4-FFF2-40B4-BE49-F238E27FC236}">
                  <a16:creationId xmlns:a16="http://schemas.microsoft.com/office/drawing/2014/main" id="{88003A2E-F976-4497-B020-4CBD42836A83}"/>
                </a:ext>
              </a:extLst>
            </p:cNvPr>
            <p:cNvCxnSpPr/>
            <p:nvPr/>
          </p:nvCxnSpPr>
          <p:spPr>
            <a:xfrm flipV="1">
              <a:off x="5572697" y="2499926"/>
              <a:ext cx="727496" cy="50655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2664831-7F1F-4C68-8485-D8936A35670F}"/>
                </a:ext>
              </a:extLst>
            </p:cNvPr>
            <p:cNvCxnSpPr/>
            <p:nvPr/>
          </p:nvCxnSpPr>
          <p:spPr>
            <a:xfrm flipH="1" flipV="1">
              <a:off x="4839077" y="2499926"/>
              <a:ext cx="743146" cy="50655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C1C1BDF6-E2AE-4E91-9039-D216547C3D25}"/>
              </a:ext>
            </a:extLst>
          </p:cNvPr>
          <p:cNvSpPr txBox="1"/>
          <p:nvPr/>
        </p:nvSpPr>
        <p:spPr>
          <a:xfrm>
            <a:off x="7614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nvGrpSpPr>
          <p:cNvPr id="30" name="Group 7">
            <a:extLst>
              <a:ext uri="{FF2B5EF4-FFF2-40B4-BE49-F238E27FC236}">
                <a16:creationId xmlns:a16="http://schemas.microsoft.com/office/drawing/2014/main" id="{09FE821A-5EA5-4860-A146-AB4C804440B8}"/>
              </a:ext>
            </a:extLst>
          </p:cNvPr>
          <p:cNvGrpSpPr/>
          <p:nvPr/>
        </p:nvGrpSpPr>
        <p:grpSpPr>
          <a:xfrm>
            <a:off x="521454" y="2269467"/>
            <a:ext cx="1470641" cy="1161654"/>
            <a:chOff x="693093" y="1844828"/>
            <a:chExt cx="1470641" cy="1161654"/>
          </a:xfrm>
        </p:grpSpPr>
        <p:sp>
          <p:nvSpPr>
            <p:cNvPr id="31" name="Trapezoid 2">
              <a:extLst>
                <a:ext uri="{FF2B5EF4-FFF2-40B4-BE49-F238E27FC236}">
                  <a16:creationId xmlns:a16="http://schemas.microsoft.com/office/drawing/2014/main" id="{05B680D1-5DD3-4AC9-ACEA-CBA1D45B5714}"/>
                </a:ext>
              </a:extLst>
            </p:cNvPr>
            <p:cNvSpPr/>
            <p:nvPr/>
          </p:nvSpPr>
          <p:spPr>
            <a:xfrm rot="10800000">
              <a:off x="892767" y="1844828"/>
              <a:ext cx="1086945" cy="723798"/>
            </a:xfrm>
            <a:prstGeom prst="trapezoid">
              <a:avLst>
                <a:gd name="adj" fmla="val 369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Isosceles Triangle 5">
              <a:extLst>
                <a:ext uri="{FF2B5EF4-FFF2-40B4-BE49-F238E27FC236}">
                  <a16:creationId xmlns:a16="http://schemas.microsoft.com/office/drawing/2014/main" id="{F0F1AEBA-F644-40FC-9EF6-36F7BD0D33D2}"/>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6">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33" name="Straight Connector 8">
              <a:extLst>
                <a:ext uri="{FF2B5EF4-FFF2-40B4-BE49-F238E27FC236}">
                  <a16:creationId xmlns:a16="http://schemas.microsoft.com/office/drawing/2014/main" id="{B2FB4371-E4B9-4577-A151-DD0F4BF5DDA7}"/>
                </a:ext>
              </a:extLst>
            </p:cNvPr>
            <p:cNvCxnSpPr/>
            <p:nvPr/>
          </p:nvCxnSpPr>
          <p:spPr>
            <a:xfrm flipV="1">
              <a:off x="1436238" y="2499928"/>
              <a:ext cx="727496" cy="5065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50">
              <a:extLst>
                <a:ext uri="{FF2B5EF4-FFF2-40B4-BE49-F238E27FC236}">
                  <a16:creationId xmlns:a16="http://schemas.microsoft.com/office/drawing/2014/main" id="{373C60DB-35EA-46F2-BC7B-69318DCA05C5}"/>
                </a:ext>
              </a:extLst>
            </p:cNvPr>
            <p:cNvCxnSpPr/>
            <p:nvPr/>
          </p:nvCxnSpPr>
          <p:spPr>
            <a:xfrm flipH="1" flipV="1">
              <a:off x="693093" y="2499928"/>
              <a:ext cx="743146" cy="5065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5" name="Group 11">
            <a:extLst>
              <a:ext uri="{FF2B5EF4-FFF2-40B4-BE49-F238E27FC236}">
                <a16:creationId xmlns:a16="http://schemas.microsoft.com/office/drawing/2014/main" id="{78C76B84-0F88-40DB-AD96-F9C45D1D4571}"/>
              </a:ext>
            </a:extLst>
          </p:cNvPr>
          <p:cNvGrpSpPr/>
          <p:nvPr/>
        </p:nvGrpSpPr>
        <p:grpSpPr>
          <a:xfrm>
            <a:off x="227548" y="4667966"/>
            <a:ext cx="2058452" cy="601117"/>
            <a:chOff x="605226" y="3338447"/>
            <a:chExt cx="1636231" cy="601117"/>
          </a:xfrm>
        </p:grpSpPr>
        <p:sp>
          <p:nvSpPr>
            <p:cNvPr id="36" name="TextBox 35">
              <a:extLst>
                <a:ext uri="{FF2B5EF4-FFF2-40B4-BE49-F238E27FC236}">
                  <a16:creationId xmlns:a16="http://schemas.microsoft.com/office/drawing/2014/main" id="{72DBAAB9-B798-4F53-BA78-2E770413276B}"/>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94F8ED5-9AB9-499B-8DCA-0F6ED7D77671}"/>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Productivity</a:t>
              </a:r>
              <a:endParaRPr lang="ko-KR" altLang="en-US" b="1" dirty="0">
                <a:solidFill>
                  <a:schemeClr val="accent6"/>
                </a:solidFill>
                <a:cs typeface="Arial" pitchFamily="34" charset="0"/>
              </a:endParaRPr>
            </a:p>
          </p:txBody>
        </p:sp>
      </p:grpSp>
      <p:sp>
        <p:nvSpPr>
          <p:cNvPr id="38" name="TextBox 37">
            <a:extLst>
              <a:ext uri="{FF2B5EF4-FFF2-40B4-BE49-F238E27FC236}">
                <a16:creationId xmlns:a16="http://schemas.microsoft.com/office/drawing/2014/main" id="{94F508BD-D5BB-4B98-8305-0F75FFBA76AC}"/>
              </a:ext>
            </a:extLst>
          </p:cNvPr>
          <p:cNvSpPr txBox="1"/>
          <p:nvPr/>
        </p:nvSpPr>
        <p:spPr>
          <a:xfrm>
            <a:off x="907969"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nvGrpSpPr>
          <p:cNvPr id="66" name="Group 65">
            <a:extLst>
              <a:ext uri="{FF2B5EF4-FFF2-40B4-BE49-F238E27FC236}">
                <a16:creationId xmlns:a16="http://schemas.microsoft.com/office/drawing/2014/main" id="{66B05F00-10E0-4C89-AF96-50F78218BB29}"/>
              </a:ext>
            </a:extLst>
          </p:cNvPr>
          <p:cNvGrpSpPr/>
          <p:nvPr/>
        </p:nvGrpSpPr>
        <p:grpSpPr>
          <a:xfrm>
            <a:off x="9235897" y="4670583"/>
            <a:ext cx="2363252" cy="601118"/>
            <a:chOff x="4746010" y="3338446"/>
            <a:chExt cx="1878512" cy="601118"/>
          </a:xfrm>
        </p:grpSpPr>
        <p:sp>
          <p:nvSpPr>
            <p:cNvPr id="67" name="TextBox 66">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68" name="TextBox 67">
              <a:extLst>
                <a:ext uri="{FF2B5EF4-FFF2-40B4-BE49-F238E27FC236}">
                  <a16:creationId xmlns:a16="http://schemas.microsoft.com/office/drawing/2014/main" id="{D8A3E980-0970-4CA5-8317-3102313FAAF2}"/>
                </a:ext>
              </a:extLst>
            </p:cNvPr>
            <p:cNvSpPr txBox="1"/>
            <p:nvPr/>
          </p:nvSpPr>
          <p:spPr>
            <a:xfrm>
              <a:off x="4746010" y="3338446"/>
              <a:ext cx="1878512" cy="369332"/>
            </a:xfrm>
            <a:prstGeom prst="rect">
              <a:avLst/>
            </a:prstGeom>
            <a:noFill/>
            <a:ln w="3175">
              <a:noFill/>
            </a:ln>
          </p:spPr>
          <p:txBody>
            <a:bodyPr wrap="square" rtlCol="0" anchor="ctr">
              <a:spAutoFit/>
            </a:bodyPr>
            <a:lstStyle/>
            <a:p>
              <a:r>
                <a:rPr lang="en-SG" dirty="0">
                  <a:solidFill>
                    <a:srgbClr val="333333"/>
                  </a:solidFill>
                  <a:latin typeface="McKinsey Theinhardt"/>
                </a:rPr>
                <a:t>Improve our Product</a:t>
              </a:r>
            </a:p>
          </p:txBody>
        </p:sp>
      </p:grpSp>
      <p:sp>
        <p:nvSpPr>
          <p:cNvPr id="74" name="TextBox 73">
            <a:extLst>
              <a:ext uri="{FF2B5EF4-FFF2-40B4-BE49-F238E27FC236}">
                <a16:creationId xmlns:a16="http://schemas.microsoft.com/office/drawing/2014/main" id="{C1C1BDF6-E2AE-4E91-9039-D216547C3D25}"/>
              </a:ext>
            </a:extLst>
          </p:cNvPr>
          <p:cNvSpPr txBox="1"/>
          <p:nvPr/>
        </p:nvSpPr>
        <p:spPr>
          <a:xfrm>
            <a:off x="9975769" y="2405959"/>
            <a:ext cx="720000"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39" name="Rectangle 38"/>
          <p:cNvSpPr/>
          <p:nvPr/>
        </p:nvSpPr>
        <p:spPr>
          <a:xfrm>
            <a:off x="664503" y="1387015"/>
            <a:ext cx="11573197" cy="646331"/>
          </a:xfrm>
          <a:prstGeom prst="rect">
            <a:avLst/>
          </a:prstGeom>
        </p:spPr>
        <p:txBody>
          <a:bodyPr wrap="square">
            <a:spAutoFit/>
          </a:bodyPr>
          <a:lstStyle/>
          <a:p>
            <a:r>
              <a:rPr lang="en-SG" dirty="0">
                <a:solidFill>
                  <a:srgbClr val="333333"/>
                </a:solidFill>
                <a:latin typeface="McKinsey Theinhardt"/>
              </a:rPr>
              <a:t>Many banks are rushing to deploy the latest automation technologies in the hope of delivering the </a:t>
            </a:r>
          </a:p>
          <a:p>
            <a:r>
              <a:rPr lang="en-SG" dirty="0">
                <a:solidFill>
                  <a:srgbClr val="333333"/>
                </a:solidFill>
                <a:latin typeface="McKinsey Theinhardt"/>
              </a:rPr>
              <a:t>next wave of Digital Transformation</a:t>
            </a:r>
            <a:endParaRPr lang="en-SG" dirty="0"/>
          </a:p>
        </p:txBody>
      </p:sp>
      <p:pic>
        <p:nvPicPr>
          <p:cNvPr id="40" name="Picture 39">
            <a:extLst>
              <a:ext uri="{FF2B5EF4-FFF2-40B4-BE49-F238E27FC236}">
                <a16:creationId xmlns:a16="http://schemas.microsoft.com/office/drawing/2014/main" id="{CECB706F-C337-4D5B-A9A5-D625E72ABAE7}"/>
              </a:ext>
            </a:extLst>
          </p:cNvPr>
          <p:cNvPicPr>
            <a:picLocks noChangeAspect="1"/>
          </p:cNvPicPr>
          <p:nvPr/>
        </p:nvPicPr>
        <p:blipFill>
          <a:blip r:embed="rId3"/>
          <a:stretch>
            <a:fillRect/>
          </a:stretch>
        </p:blipFill>
        <p:spPr>
          <a:xfrm>
            <a:off x="908038" y="3652496"/>
            <a:ext cx="687873" cy="700975"/>
          </a:xfrm>
          <a:prstGeom prst="rect">
            <a:avLst/>
          </a:prstGeom>
        </p:spPr>
      </p:pic>
      <p:pic>
        <p:nvPicPr>
          <p:cNvPr id="41" name="Picture 40">
            <a:extLst>
              <a:ext uri="{FF2B5EF4-FFF2-40B4-BE49-F238E27FC236}">
                <a16:creationId xmlns:a16="http://schemas.microsoft.com/office/drawing/2014/main" id="{CE21410B-1297-4C7F-8119-2E7C2188936C}"/>
              </a:ext>
            </a:extLst>
          </p:cNvPr>
          <p:cNvPicPr>
            <a:picLocks noChangeAspect="1"/>
          </p:cNvPicPr>
          <p:nvPr/>
        </p:nvPicPr>
        <p:blipFill>
          <a:blip r:embed="rId4"/>
          <a:stretch>
            <a:fillRect/>
          </a:stretch>
        </p:blipFill>
        <p:spPr>
          <a:xfrm>
            <a:off x="2752057" y="3506892"/>
            <a:ext cx="1117083" cy="1020505"/>
          </a:xfrm>
          <a:prstGeom prst="rect">
            <a:avLst/>
          </a:prstGeom>
        </p:spPr>
      </p:pic>
      <p:pic>
        <p:nvPicPr>
          <p:cNvPr id="42" name="Picture 41">
            <a:extLst>
              <a:ext uri="{FF2B5EF4-FFF2-40B4-BE49-F238E27FC236}">
                <a16:creationId xmlns:a16="http://schemas.microsoft.com/office/drawing/2014/main" id="{9E176C54-13A4-4A93-9E9B-3CFCD58B72D6}"/>
              </a:ext>
            </a:extLst>
          </p:cNvPr>
          <p:cNvPicPr>
            <a:picLocks noChangeAspect="1"/>
          </p:cNvPicPr>
          <p:nvPr/>
        </p:nvPicPr>
        <p:blipFill>
          <a:blip r:embed="rId5"/>
          <a:stretch>
            <a:fillRect/>
          </a:stretch>
        </p:blipFill>
        <p:spPr>
          <a:xfrm>
            <a:off x="5179204" y="3611960"/>
            <a:ext cx="1062151" cy="962685"/>
          </a:xfrm>
          <a:prstGeom prst="rect">
            <a:avLst/>
          </a:prstGeom>
        </p:spPr>
      </p:pic>
      <p:pic>
        <p:nvPicPr>
          <p:cNvPr id="49" name="Picture 48">
            <a:extLst>
              <a:ext uri="{FF2B5EF4-FFF2-40B4-BE49-F238E27FC236}">
                <a16:creationId xmlns:a16="http://schemas.microsoft.com/office/drawing/2014/main" id="{80E095FD-AF1A-41FC-8C5D-77A47DD73078}"/>
              </a:ext>
            </a:extLst>
          </p:cNvPr>
          <p:cNvPicPr>
            <a:picLocks noChangeAspect="1"/>
          </p:cNvPicPr>
          <p:nvPr/>
        </p:nvPicPr>
        <p:blipFill>
          <a:blip r:embed="rId6"/>
          <a:stretch>
            <a:fillRect/>
          </a:stretch>
        </p:blipFill>
        <p:spPr>
          <a:xfrm>
            <a:off x="7485920" y="3616072"/>
            <a:ext cx="939921" cy="1021653"/>
          </a:xfrm>
          <a:prstGeom prst="rect">
            <a:avLst/>
          </a:prstGeom>
        </p:spPr>
      </p:pic>
      <p:pic>
        <p:nvPicPr>
          <p:cNvPr id="50" name="Picture 49">
            <a:extLst>
              <a:ext uri="{FF2B5EF4-FFF2-40B4-BE49-F238E27FC236}">
                <a16:creationId xmlns:a16="http://schemas.microsoft.com/office/drawing/2014/main" id="{10D1F20D-67E1-46A8-9A69-733815F1431F}"/>
              </a:ext>
            </a:extLst>
          </p:cNvPr>
          <p:cNvPicPr>
            <a:picLocks noChangeAspect="1"/>
          </p:cNvPicPr>
          <p:nvPr/>
        </p:nvPicPr>
        <p:blipFill>
          <a:blip r:embed="rId7"/>
          <a:stretch>
            <a:fillRect/>
          </a:stretch>
        </p:blipFill>
        <p:spPr>
          <a:xfrm>
            <a:off x="9866116" y="3672351"/>
            <a:ext cx="942091" cy="930831"/>
          </a:xfrm>
          <a:prstGeom prst="rect">
            <a:avLst/>
          </a:prstGeom>
        </p:spPr>
      </p:pic>
      <p:grpSp>
        <p:nvGrpSpPr>
          <p:cNvPr id="54" name="Group 53">
            <a:extLst>
              <a:ext uri="{FF2B5EF4-FFF2-40B4-BE49-F238E27FC236}">
                <a16:creationId xmlns:a16="http://schemas.microsoft.com/office/drawing/2014/main" id="{D2773621-E6E8-411A-AEF9-87A0CA0809E0}"/>
              </a:ext>
            </a:extLst>
          </p:cNvPr>
          <p:cNvGrpSpPr/>
          <p:nvPr/>
        </p:nvGrpSpPr>
        <p:grpSpPr>
          <a:xfrm>
            <a:off x="9544834" y="2316849"/>
            <a:ext cx="1461116" cy="1161654"/>
            <a:chOff x="4839077" y="1844826"/>
            <a:chExt cx="1461116" cy="1161654"/>
          </a:xfrm>
        </p:grpSpPr>
        <p:sp>
          <p:nvSpPr>
            <p:cNvPr id="55" name="Trapezoid 54">
              <a:extLst>
                <a:ext uri="{FF2B5EF4-FFF2-40B4-BE49-F238E27FC236}">
                  <a16:creationId xmlns:a16="http://schemas.microsoft.com/office/drawing/2014/main" id="{63DDC3F7-F3EF-46F2-852A-3CD3D819F8BC}"/>
                </a:ext>
              </a:extLst>
            </p:cNvPr>
            <p:cNvSpPr/>
            <p:nvPr/>
          </p:nvSpPr>
          <p:spPr>
            <a:xfrm rot="10800000">
              <a:off x="5038751" y="1844826"/>
              <a:ext cx="1086945" cy="723797"/>
            </a:xfrm>
            <a:prstGeom prst="trapezoid">
              <a:avLst>
                <a:gd name="adj" fmla="val 3691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Isosceles Triangle 5">
              <a:extLst>
                <a:ext uri="{FF2B5EF4-FFF2-40B4-BE49-F238E27FC236}">
                  <a16:creationId xmlns:a16="http://schemas.microsoft.com/office/drawing/2014/main" id="{0461DED3-507F-400B-A144-B0F996DCB272}"/>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lumMod val="7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7" name="Straight Connector 56">
              <a:extLst>
                <a:ext uri="{FF2B5EF4-FFF2-40B4-BE49-F238E27FC236}">
                  <a16:creationId xmlns:a16="http://schemas.microsoft.com/office/drawing/2014/main" id="{82B77646-D8DE-4963-8F26-F2A1E0768B45}"/>
                </a:ext>
              </a:extLst>
            </p:cNvPr>
            <p:cNvCxnSpPr/>
            <p:nvPr/>
          </p:nvCxnSpPr>
          <p:spPr>
            <a:xfrm flipV="1">
              <a:off x="5572697" y="2499926"/>
              <a:ext cx="727496" cy="50655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3501A6-C816-43D5-BF24-EA10F68B4C8C}"/>
                </a:ext>
              </a:extLst>
            </p:cNvPr>
            <p:cNvCxnSpPr/>
            <p:nvPr/>
          </p:nvCxnSpPr>
          <p:spPr>
            <a:xfrm flipH="1" flipV="1">
              <a:off x="4839077" y="2499926"/>
              <a:ext cx="743146" cy="50655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2763BD4C-FFD4-48D8-9F68-2549F57313D0}"/>
              </a:ext>
            </a:extLst>
          </p:cNvPr>
          <p:cNvSpPr txBox="1"/>
          <p:nvPr/>
        </p:nvSpPr>
        <p:spPr>
          <a:xfrm>
            <a:off x="9926587" y="2421883"/>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Tree>
    <p:extLst>
      <p:ext uri="{BB962C8B-B14F-4D97-AF65-F5344CB8AC3E}">
        <p14:creationId xmlns:p14="http://schemas.microsoft.com/office/powerpoint/2010/main" val="323717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그룹 10">
            <a:extLst>
              <a:ext uri="{FF2B5EF4-FFF2-40B4-BE49-F238E27FC236}">
                <a16:creationId xmlns:a16="http://schemas.microsoft.com/office/drawing/2014/main" id="{99EB0C3E-CD18-43D8-9416-263EA0DDA221}"/>
              </a:ext>
            </a:extLst>
          </p:cNvPr>
          <p:cNvGrpSpPr/>
          <p:nvPr/>
        </p:nvGrpSpPr>
        <p:grpSpPr>
          <a:xfrm>
            <a:off x="3222662" y="1716497"/>
            <a:ext cx="5746678" cy="3381006"/>
            <a:chOff x="635000" y="1382713"/>
            <a:chExt cx="7869238" cy="4572000"/>
          </a:xfrm>
          <a:solidFill>
            <a:schemeClr val="bg1">
              <a:lumMod val="85000"/>
            </a:schemeClr>
          </a:solidFill>
        </p:grpSpPr>
        <p:sp>
          <p:nvSpPr>
            <p:cNvPr id="37" name="Freeform 8">
              <a:extLst>
                <a:ext uri="{FF2B5EF4-FFF2-40B4-BE49-F238E27FC236}">
                  <a16:creationId xmlns:a16="http://schemas.microsoft.com/office/drawing/2014/main" id="{DA08CCD1-42FC-439D-B5FE-F807E39B145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8" name="Freeform 9">
              <a:extLst>
                <a:ext uri="{FF2B5EF4-FFF2-40B4-BE49-F238E27FC236}">
                  <a16:creationId xmlns:a16="http://schemas.microsoft.com/office/drawing/2014/main" id="{2F5463D0-D86A-4D75-A4A9-41F472F85467}"/>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9" name="Freeform 10">
              <a:extLst>
                <a:ext uri="{FF2B5EF4-FFF2-40B4-BE49-F238E27FC236}">
                  <a16:creationId xmlns:a16="http://schemas.microsoft.com/office/drawing/2014/main" id="{44C8568A-1445-44CC-A540-99F1ABA8872A}"/>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0" name="Freeform 11">
              <a:extLst>
                <a:ext uri="{FF2B5EF4-FFF2-40B4-BE49-F238E27FC236}">
                  <a16:creationId xmlns:a16="http://schemas.microsoft.com/office/drawing/2014/main" id="{013E6A03-5C93-4148-A405-E7B8FEEF0D6C}"/>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Automation in Banking</a:t>
            </a:r>
          </a:p>
        </p:txBody>
      </p:sp>
      <p:grpSp>
        <p:nvGrpSpPr>
          <p:cNvPr id="3" name="Group 2">
            <a:extLst>
              <a:ext uri="{FF2B5EF4-FFF2-40B4-BE49-F238E27FC236}">
                <a16:creationId xmlns:a16="http://schemas.microsoft.com/office/drawing/2014/main" id="{BD4C0BF3-BAB3-4C9B-B4D7-8419A0C656DD}"/>
              </a:ext>
            </a:extLst>
          </p:cNvPr>
          <p:cNvGrpSpPr/>
          <p:nvPr/>
        </p:nvGrpSpPr>
        <p:grpSpPr>
          <a:xfrm rot="16200000" flipH="1">
            <a:off x="3254178" y="1764976"/>
            <a:ext cx="5683646" cy="5821846"/>
            <a:chOff x="517637" y="1638697"/>
            <a:chExt cx="4320000" cy="4320000"/>
          </a:xfrm>
        </p:grpSpPr>
        <p:sp>
          <p:nvSpPr>
            <p:cNvPr id="4" name="Block Arc 3">
              <a:extLst>
                <a:ext uri="{FF2B5EF4-FFF2-40B4-BE49-F238E27FC236}">
                  <a16:creationId xmlns:a16="http://schemas.microsoft.com/office/drawing/2014/main" id="{280C7702-F9F2-4B02-BB40-21B8DA5A6EA4}"/>
                </a:ext>
              </a:extLst>
            </p:cNvPr>
            <p:cNvSpPr/>
            <p:nvPr/>
          </p:nvSpPr>
          <p:spPr>
            <a:xfrm rot="16200000">
              <a:off x="517637" y="1638697"/>
              <a:ext cx="4320000" cy="4320000"/>
            </a:xfrm>
            <a:prstGeom prst="blockArc">
              <a:avLst>
                <a:gd name="adj1" fmla="val 12061455"/>
                <a:gd name="adj2" fmla="val 21582676"/>
                <a:gd name="adj3" fmla="val 66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Block Arc 4">
              <a:extLst>
                <a:ext uri="{FF2B5EF4-FFF2-40B4-BE49-F238E27FC236}">
                  <a16:creationId xmlns:a16="http://schemas.microsoft.com/office/drawing/2014/main" id="{EF54D0AC-65CB-4B29-97DB-26974D294472}"/>
                </a:ext>
              </a:extLst>
            </p:cNvPr>
            <p:cNvSpPr/>
            <p:nvPr/>
          </p:nvSpPr>
          <p:spPr>
            <a:xfrm rot="16200000">
              <a:off x="877637" y="1998697"/>
              <a:ext cx="3600000" cy="3600000"/>
            </a:xfrm>
            <a:prstGeom prst="blockArc">
              <a:avLst>
                <a:gd name="adj1" fmla="val 14170005"/>
                <a:gd name="adj2" fmla="val 21560482"/>
                <a:gd name="adj3" fmla="val 82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Block Arc 5">
              <a:extLst>
                <a:ext uri="{FF2B5EF4-FFF2-40B4-BE49-F238E27FC236}">
                  <a16:creationId xmlns:a16="http://schemas.microsoft.com/office/drawing/2014/main" id="{1A8A7E0F-8462-4709-8500-A320DAA42D06}"/>
                </a:ext>
              </a:extLst>
            </p:cNvPr>
            <p:cNvSpPr/>
            <p:nvPr/>
          </p:nvSpPr>
          <p:spPr>
            <a:xfrm rot="16200000">
              <a:off x="1237636" y="2358697"/>
              <a:ext cx="2880000" cy="2880000"/>
            </a:xfrm>
            <a:prstGeom prst="blockArc">
              <a:avLst>
                <a:gd name="adj1" fmla="val 16206623"/>
                <a:gd name="adj2" fmla="val 21541480"/>
                <a:gd name="adj3" fmla="val 102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Block Arc 6">
              <a:extLst>
                <a:ext uri="{FF2B5EF4-FFF2-40B4-BE49-F238E27FC236}">
                  <a16:creationId xmlns:a16="http://schemas.microsoft.com/office/drawing/2014/main" id="{0ABAEB33-A29F-4BD0-8708-97E81FE2BCF8}"/>
                </a:ext>
              </a:extLst>
            </p:cNvPr>
            <p:cNvSpPr/>
            <p:nvPr/>
          </p:nvSpPr>
          <p:spPr>
            <a:xfrm rot="16200000">
              <a:off x="1597637" y="2718697"/>
              <a:ext cx="2160000" cy="2160000"/>
            </a:xfrm>
            <a:prstGeom prst="blockArc">
              <a:avLst>
                <a:gd name="adj1" fmla="val 17869891"/>
                <a:gd name="adj2" fmla="val 21536610"/>
                <a:gd name="adj3" fmla="val 132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solidFill>
              </a:endParaRPr>
            </a:p>
          </p:txBody>
        </p:sp>
      </p:grpSp>
      <p:sp>
        <p:nvSpPr>
          <p:cNvPr id="8" name="Donut 31">
            <a:extLst>
              <a:ext uri="{FF2B5EF4-FFF2-40B4-BE49-F238E27FC236}">
                <a16:creationId xmlns:a16="http://schemas.microsoft.com/office/drawing/2014/main" id="{E1B60233-D433-4E10-B09D-6C949E7A34F1}"/>
              </a:ext>
            </a:extLst>
          </p:cNvPr>
          <p:cNvSpPr/>
          <p:nvPr/>
        </p:nvSpPr>
        <p:spPr>
          <a:xfrm>
            <a:off x="5638800" y="4003841"/>
            <a:ext cx="914400" cy="914400"/>
          </a:xfrm>
          <a:prstGeom prst="donut">
            <a:avLst>
              <a:gd name="adj" fmla="val 83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Donut 32">
            <a:extLst>
              <a:ext uri="{FF2B5EF4-FFF2-40B4-BE49-F238E27FC236}">
                <a16:creationId xmlns:a16="http://schemas.microsoft.com/office/drawing/2014/main" id="{258A3DF0-F987-405C-818F-200BEC34C45C}"/>
              </a:ext>
            </a:extLst>
          </p:cNvPr>
          <p:cNvSpPr/>
          <p:nvPr/>
        </p:nvSpPr>
        <p:spPr>
          <a:xfrm>
            <a:off x="5812160" y="4177201"/>
            <a:ext cx="567680" cy="567680"/>
          </a:xfrm>
          <a:prstGeom prst="donut">
            <a:avLst>
              <a:gd name="adj" fmla="val 1354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TextBox 9">
            <a:extLst>
              <a:ext uri="{FF2B5EF4-FFF2-40B4-BE49-F238E27FC236}">
                <a16:creationId xmlns:a16="http://schemas.microsoft.com/office/drawing/2014/main" id="{2B524487-9005-4DC7-B1A9-8B0C52BFCB0E}"/>
              </a:ext>
            </a:extLst>
          </p:cNvPr>
          <p:cNvSpPr txBox="1"/>
          <p:nvPr/>
        </p:nvSpPr>
        <p:spPr>
          <a:xfrm>
            <a:off x="2945022"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80%</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AE7AC8E4-2151-4EB4-873C-34E81D4A6EF6}"/>
              </a:ext>
            </a:extLst>
          </p:cNvPr>
          <p:cNvSpPr txBox="1"/>
          <p:nvPr/>
        </p:nvSpPr>
        <p:spPr>
          <a:xfrm>
            <a:off x="3989558"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B37D7EF-7A23-4909-8A13-F7E8FC96B5D4}"/>
              </a:ext>
            </a:extLst>
          </p:cNvPr>
          <p:cNvSpPr txBox="1"/>
          <p:nvPr/>
        </p:nvSpPr>
        <p:spPr>
          <a:xfrm>
            <a:off x="3467290"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60%</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4DF04E84-F25A-4FC7-A52D-613805A4ED40}"/>
              </a:ext>
            </a:extLst>
          </p:cNvPr>
          <p:cNvSpPr txBox="1"/>
          <p:nvPr/>
        </p:nvSpPr>
        <p:spPr>
          <a:xfrm>
            <a:off x="4511826"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40%</a:t>
            </a:r>
            <a:endParaRPr lang="ko-KR" altLang="en-US" sz="1200" b="1" dirty="0">
              <a:solidFill>
                <a:schemeClr val="tx1">
                  <a:lumMod val="75000"/>
                  <a:lumOff val="25000"/>
                </a:schemeClr>
              </a:solidFill>
              <a:cs typeface="Arial" pitchFamily="34" charset="0"/>
            </a:endParaRPr>
          </a:p>
        </p:txBody>
      </p:sp>
      <p:grpSp>
        <p:nvGrpSpPr>
          <p:cNvPr id="14" name="Group 13">
            <a:extLst>
              <a:ext uri="{FF2B5EF4-FFF2-40B4-BE49-F238E27FC236}">
                <a16:creationId xmlns:a16="http://schemas.microsoft.com/office/drawing/2014/main" id="{03D4E322-0036-487A-9D18-94313EB48457}"/>
              </a:ext>
            </a:extLst>
          </p:cNvPr>
          <p:cNvGrpSpPr/>
          <p:nvPr/>
        </p:nvGrpSpPr>
        <p:grpSpPr>
          <a:xfrm>
            <a:off x="1430166" y="5045406"/>
            <a:ext cx="1889554" cy="871879"/>
            <a:chOff x="-475008" y="1114178"/>
            <a:chExt cx="2853506" cy="871879"/>
          </a:xfrm>
        </p:grpSpPr>
        <p:sp>
          <p:nvSpPr>
            <p:cNvPr id="15" name="TextBox 14">
              <a:extLst>
                <a:ext uri="{FF2B5EF4-FFF2-40B4-BE49-F238E27FC236}">
                  <a16:creationId xmlns:a16="http://schemas.microsoft.com/office/drawing/2014/main" id="{6B476C9A-D99B-427A-A06A-EC7283BE7C5A}"/>
                </a:ext>
              </a:extLst>
            </p:cNvPr>
            <p:cNvSpPr txBox="1"/>
            <p:nvPr/>
          </p:nvSpPr>
          <p:spPr>
            <a:xfrm>
              <a:off x="-475008" y="1114178"/>
              <a:ext cx="2849836" cy="307777"/>
            </a:xfrm>
            <a:prstGeom prst="rect">
              <a:avLst/>
            </a:prstGeom>
            <a:noFill/>
          </p:spPr>
          <p:txBody>
            <a:bodyPr wrap="square" rtlCol="0" anchor="ctr">
              <a:spAutoFit/>
            </a:bodyPr>
            <a:lstStyle/>
            <a:p>
              <a:r>
                <a:rPr lang="en-US" altLang="ko-KR" sz="1400" b="1" dirty="0">
                  <a:solidFill>
                    <a:schemeClr val="accent2"/>
                  </a:solidFill>
                  <a:cs typeface="Arial" pitchFamily="34" charset="0"/>
                </a:rPr>
                <a:t>RPA implementation</a:t>
              </a:r>
              <a:endParaRPr lang="ko-KR" altLang="en-US" sz="1400" b="1" dirty="0">
                <a:solidFill>
                  <a:schemeClr val="accent2"/>
                </a:solidFill>
                <a:cs typeface="Arial" pitchFamily="34" charset="0"/>
              </a:endParaRPr>
            </a:p>
          </p:txBody>
        </p:sp>
        <p:sp>
          <p:nvSpPr>
            <p:cNvPr id="16" name="TextBox 15">
              <a:extLst>
                <a:ext uri="{FF2B5EF4-FFF2-40B4-BE49-F238E27FC236}">
                  <a16:creationId xmlns:a16="http://schemas.microsoft.com/office/drawing/2014/main" id="{FC71521E-9A89-490A-A8A1-2396275EF7E7}"/>
                </a:ext>
              </a:extLst>
            </p:cNvPr>
            <p:cNvSpPr txBox="1"/>
            <p:nvPr/>
          </p:nvSpPr>
          <p:spPr>
            <a:xfrm>
              <a:off x="-460974" y="1339726"/>
              <a:ext cx="28394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30% RPA implementation are present as of today</a:t>
              </a:r>
            </a:p>
          </p:txBody>
        </p:sp>
      </p:grpSp>
      <p:grpSp>
        <p:nvGrpSpPr>
          <p:cNvPr id="17" name="Group 16">
            <a:extLst>
              <a:ext uri="{FF2B5EF4-FFF2-40B4-BE49-F238E27FC236}">
                <a16:creationId xmlns:a16="http://schemas.microsoft.com/office/drawing/2014/main" id="{4020470F-97E4-4905-8F38-1ACC513D4473}"/>
              </a:ext>
            </a:extLst>
          </p:cNvPr>
          <p:cNvGrpSpPr/>
          <p:nvPr/>
        </p:nvGrpSpPr>
        <p:grpSpPr>
          <a:xfrm>
            <a:off x="4092852" y="5045406"/>
            <a:ext cx="1889554" cy="687213"/>
            <a:chOff x="-475008" y="1114178"/>
            <a:chExt cx="2853506" cy="687213"/>
          </a:xfrm>
        </p:grpSpPr>
        <p:sp>
          <p:nvSpPr>
            <p:cNvPr id="18" name="TextBox 17">
              <a:extLst>
                <a:ext uri="{FF2B5EF4-FFF2-40B4-BE49-F238E27FC236}">
                  <a16:creationId xmlns:a16="http://schemas.microsoft.com/office/drawing/2014/main" id="{5FBB23DF-0285-4F6E-A3B8-154B2DC49EA5}"/>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1"/>
                  </a:solidFill>
                  <a:cs typeface="Arial" pitchFamily="34" charset="0"/>
                </a:rPr>
                <a:t>Exploring RPA</a:t>
              </a:r>
              <a:endParaRPr lang="ko-KR" altLang="en-US" sz="1400" b="1" dirty="0">
                <a:solidFill>
                  <a:schemeClr val="accent1"/>
                </a:solidFill>
                <a:cs typeface="Arial" pitchFamily="34" charset="0"/>
              </a:endParaRPr>
            </a:p>
          </p:txBody>
        </p:sp>
        <p:sp>
          <p:nvSpPr>
            <p:cNvPr id="19" name="TextBox 18">
              <a:extLst>
                <a:ext uri="{FF2B5EF4-FFF2-40B4-BE49-F238E27FC236}">
                  <a16:creationId xmlns:a16="http://schemas.microsoft.com/office/drawing/2014/main" id="{002C0B1A-DE8C-48A9-97FF-D91AC5CCE02F}"/>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50% exploring to use RPA</a:t>
              </a:r>
            </a:p>
          </p:txBody>
        </p:sp>
      </p:grpSp>
      <p:grpSp>
        <p:nvGrpSpPr>
          <p:cNvPr id="20" name="Group 19">
            <a:extLst>
              <a:ext uri="{FF2B5EF4-FFF2-40B4-BE49-F238E27FC236}">
                <a16:creationId xmlns:a16="http://schemas.microsoft.com/office/drawing/2014/main" id="{3F6090EB-42BC-4C46-8F11-819312DA70A4}"/>
              </a:ext>
            </a:extLst>
          </p:cNvPr>
          <p:cNvGrpSpPr/>
          <p:nvPr/>
        </p:nvGrpSpPr>
        <p:grpSpPr>
          <a:xfrm>
            <a:off x="6755540" y="5045406"/>
            <a:ext cx="1889554" cy="687213"/>
            <a:chOff x="-475008" y="1114178"/>
            <a:chExt cx="2853506" cy="687213"/>
          </a:xfrm>
        </p:grpSpPr>
        <p:sp>
          <p:nvSpPr>
            <p:cNvPr id="21" name="TextBox 20">
              <a:extLst>
                <a:ext uri="{FF2B5EF4-FFF2-40B4-BE49-F238E27FC236}">
                  <a16:creationId xmlns:a16="http://schemas.microsoft.com/office/drawing/2014/main" id="{D68EB298-71BD-4BC4-88A9-88E4668F011C}"/>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4"/>
                  </a:solidFill>
                  <a:cs typeface="Arial" pitchFamily="34" charset="0"/>
                </a:rPr>
                <a:t>RPA Readiness</a:t>
              </a:r>
              <a:endParaRPr lang="ko-KR" altLang="en-US" sz="1400" b="1" dirty="0">
                <a:solidFill>
                  <a:schemeClr val="accent4"/>
                </a:solidFill>
                <a:cs typeface="Arial" pitchFamily="34" charset="0"/>
              </a:endParaRPr>
            </a:p>
          </p:txBody>
        </p:sp>
        <p:sp>
          <p:nvSpPr>
            <p:cNvPr id="22" name="TextBox 21">
              <a:extLst>
                <a:ext uri="{FF2B5EF4-FFF2-40B4-BE49-F238E27FC236}">
                  <a16:creationId xmlns:a16="http://schemas.microsoft.com/office/drawing/2014/main" id="{75FB4CC8-2F4A-43D2-A186-7A942C5EAAA7}"/>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55% already started RPA</a:t>
              </a:r>
            </a:p>
          </p:txBody>
        </p:sp>
      </p:grpSp>
      <p:grpSp>
        <p:nvGrpSpPr>
          <p:cNvPr id="23" name="Group 22">
            <a:extLst>
              <a:ext uri="{FF2B5EF4-FFF2-40B4-BE49-F238E27FC236}">
                <a16:creationId xmlns:a16="http://schemas.microsoft.com/office/drawing/2014/main" id="{7B3C8604-0E67-41CC-BFB7-1F5135716123}"/>
              </a:ext>
            </a:extLst>
          </p:cNvPr>
          <p:cNvGrpSpPr/>
          <p:nvPr/>
        </p:nvGrpSpPr>
        <p:grpSpPr>
          <a:xfrm>
            <a:off x="9418226" y="5045406"/>
            <a:ext cx="1889554" cy="871879"/>
            <a:chOff x="-475008" y="1114178"/>
            <a:chExt cx="2853506" cy="871879"/>
          </a:xfrm>
        </p:grpSpPr>
        <p:sp>
          <p:nvSpPr>
            <p:cNvPr id="24" name="TextBox 23">
              <a:extLst>
                <a:ext uri="{FF2B5EF4-FFF2-40B4-BE49-F238E27FC236}">
                  <a16:creationId xmlns:a16="http://schemas.microsoft.com/office/drawing/2014/main" id="{9ED718FB-E601-44A1-9392-704ACDA288B6}"/>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3"/>
                  </a:solidFill>
                  <a:cs typeface="Arial" pitchFamily="34" charset="0"/>
                </a:rPr>
                <a:t>RPA Journey</a:t>
              </a:r>
              <a:endParaRPr lang="ko-KR" altLang="en-US" sz="1400" b="1" dirty="0">
                <a:solidFill>
                  <a:schemeClr val="accent3"/>
                </a:solidFill>
                <a:cs typeface="Arial" pitchFamily="34" charset="0"/>
              </a:endParaRPr>
            </a:p>
          </p:txBody>
        </p:sp>
        <p:sp>
          <p:nvSpPr>
            <p:cNvPr id="25" name="TextBox 24">
              <a:extLst>
                <a:ext uri="{FF2B5EF4-FFF2-40B4-BE49-F238E27FC236}">
                  <a16:creationId xmlns:a16="http://schemas.microsoft.com/office/drawing/2014/main" id="{ABB74499-4EEE-4640-801A-FB60AC46F451}"/>
                </a:ext>
              </a:extLst>
            </p:cNvPr>
            <p:cNvSpPr txBox="1"/>
            <p:nvPr/>
          </p:nvSpPr>
          <p:spPr>
            <a:xfrm>
              <a:off x="-460974" y="1339726"/>
              <a:ext cx="28394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By 2020 RPA implementation is expected to grow to 80%</a:t>
              </a:r>
            </a:p>
          </p:txBody>
        </p:sp>
      </p:grpSp>
      <p:sp>
        <p:nvSpPr>
          <p:cNvPr id="26" name="TextBox 25">
            <a:extLst>
              <a:ext uri="{FF2B5EF4-FFF2-40B4-BE49-F238E27FC236}">
                <a16:creationId xmlns:a16="http://schemas.microsoft.com/office/drawing/2014/main" id="{8D42E9A0-ACAA-4E61-BD52-E857523A64DE}"/>
              </a:ext>
            </a:extLst>
          </p:cNvPr>
          <p:cNvSpPr txBox="1"/>
          <p:nvPr/>
        </p:nvSpPr>
        <p:spPr>
          <a:xfrm>
            <a:off x="780223"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83A2732-C57B-41AD-B584-D67C9A22D16E}"/>
              </a:ext>
            </a:extLst>
          </p:cNvPr>
          <p:cNvSpPr txBox="1"/>
          <p:nvPr/>
        </p:nvSpPr>
        <p:spPr>
          <a:xfrm>
            <a:off x="3432884"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1D88974F-B943-4327-AF3C-8243DAFB286B}"/>
              </a:ext>
            </a:extLst>
          </p:cNvPr>
          <p:cNvSpPr txBox="1"/>
          <p:nvPr/>
        </p:nvSpPr>
        <p:spPr>
          <a:xfrm>
            <a:off x="608554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EFBED653-BFEF-47E3-AD53-60216340C55A}"/>
              </a:ext>
            </a:extLst>
          </p:cNvPr>
          <p:cNvSpPr txBox="1"/>
          <p:nvPr/>
        </p:nvSpPr>
        <p:spPr>
          <a:xfrm>
            <a:off x="873820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04</a:t>
            </a:r>
            <a:endParaRPr lang="ko-KR" altLang="en-US" sz="3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BA86D426-F69E-416E-9C22-63B9D89730A6}"/>
              </a:ext>
            </a:extLst>
          </p:cNvPr>
          <p:cNvSpPr txBox="1"/>
          <p:nvPr/>
        </p:nvSpPr>
        <p:spPr>
          <a:xfrm>
            <a:off x="8418930" y="3696327"/>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04</a:t>
            </a:r>
            <a:endParaRPr lang="ko-KR" altLang="en-US" sz="20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C84B3963-C4FE-45B6-98F3-FCFEADBD14D7}"/>
              </a:ext>
            </a:extLst>
          </p:cNvPr>
          <p:cNvSpPr txBox="1"/>
          <p:nvPr/>
        </p:nvSpPr>
        <p:spPr>
          <a:xfrm>
            <a:off x="7299433" y="273105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03</a:t>
            </a:r>
            <a:endParaRPr lang="ko-KR" altLang="en-US" sz="20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49F01D69-8D4D-41F3-A788-F85FE172F8AE}"/>
              </a:ext>
            </a:extLst>
          </p:cNvPr>
          <p:cNvSpPr txBox="1"/>
          <p:nvPr/>
        </p:nvSpPr>
        <p:spPr>
          <a:xfrm>
            <a:off x="6165764" y="2743249"/>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02</a:t>
            </a:r>
            <a:endParaRPr lang="ko-KR" altLang="en-US" sz="20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8F9822D5-C31A-44C6-AA67-364725436D6D}"/>
              </a:ext>
            </a:extLst>
          </p:cNvPr>
          <p:cNvSpPr txBox="1"/>
          <p:nvPr/>
        </p:nvSpPr>
        <p:spPr>
          <a:xfrm>
            <a:off x="5516092" y="332479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01</a:t>
            </a:r>
            <a:endParaRPr lang="ko-KR" altLang="en-US" sz="2000" b="1" dirty="0">
              <a:solidFill>
                <a:schemeClr val="tx1">
                  <a:lumMod val="75000"/>
                  <a:lumOff val="25000"/>
                </a:schemeClr>
              </a:solidFill>
              <a:cs typeface="Arial" pitchFamily="34" charset="0"/>
            </a:endParaRPr>
          </a:p>
        </p:txBody>
      </p:sp>
      <p:sp>
        <p:nvSpPr>
          <p:cNvPr id="34" name="Isosceles Triangle 33">
            <a:extLst>
              <a:ext uri="{FF2B5EF4-FFF2-40B4-BE49-F238E27FC236}">
                <a16:creationId xmlns:a16="http://schemas.microsoft.com/office/drawing/2014/main" id="{5CB9EEEB-68F3-4D41-A771-A025C1BCAC50}"/>
              </a:ext>
            </a:extLst>
          </p:cNvPr>
          <p:cNvSpPr/>
          <p:nvPr/>
        </p:nvSpPr>
        <p:spPr>
          <a:xfrm>
            <a:off x="6022192" y="1707573"/>
            <a:ext cx="147616" cy="2446812"/>
          </a:xfrm>
          <a:prstGeom prst="triangle">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Rectangle 34">
            <a:extLst>
              <a:ext uri="{FF2B5EF4-FFF2-40B4-BE49-F238E27FC236}">
                <a16:creationId xmlns:a16="http://schemas.microsoft.com/office/drawing/2014/main" id="{61E10765-795B-41E5-A431-3F1FF31A4417}"/>
              </a:ext>
            </a:extLst>
          </p:cNvPr>
          <p:cNvSpPr/>
          <p:nvPr/>
        </p:nvSpPr>
        <p:spPr>
          <a:xfrm>
            <a:off x="8687355" y="6528033"/>
            <a:ext cx="9065092" cy="307777"/>
          </a:xfrm>
          <a:prstGeom prst="rect">
            <a:avLst/>
          </a:prstGeom>
        </p:spPr>
        <p:txBody>
          <a:bodyPr wrap="square">
            <a:spAutoFit/>
          </a:bodyPr>
          <a:lstStyle/>
          <a:p>
            <a:r>
              <a:rPr lang="en-SG" sz="1400" dirty="0">
                <a:solidFill>
                  <a:srgbClr val="333333"/>
                </a:solidFill>
                <a:latin typeface="McKinsey Theinhardt"/>
              </a:rPr>
              <a:t>Source: http://www.deloite.com/us/rpasurvey</a:t>
            </a:r>
            <a:endParaRPr lang="en-SG" sz="1400" dirty="0"/>
          </a:p>
        </p:txBody>
      </p:sp>
      <p:sp>
        <p:nvSpPr>
          <p:cNvPr id="41" name="Oval 40">
            <a:extLst>
              <a:ext uri="{FF2B5EF4-FFF2-40B4-BE49-F238E27FC236}">
                <a16:creationId xmlns:a16="http://schemas.microsoft.com/office/drawing/2014/main" id="{6426746F-4163-443A-834A-428DE8A8D4D1}"/>
              </a:ext>
            </a:extLst>
          </p:cNvPr>
          <p:cNvSpPr/>
          <p:nvPr/>
        </p:nvSpPr>
        <p:spPr>
          <a:xfrm flipH="1">
            <a:off x="8496504" y="6590238"/>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24568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rPr>
              <a:t> </a:t>
            </a:r>
            <a:endParaRPr lang="ko-KR" altLang="en-US" sz="1000" dirty="0">
              <a:solidFill>
                <a:schemeClr val="bg1"/>
              </a:solidFill>
            </a:endParaRPr>
          </a:p>
        </p:txBody>
      </p:sp>
      <p:sp>
        <p:nvSpPr>
          <p:cNvPr id="6" name="Rectangle 5">
            <a:extLst>
              <a:ext uri="{FF2B5EF4-FFF2-40B4-BE49-F238E27FC236}">
                <a16:creationId xmlns:a16="http://schemas.microsoft.com/office/drawing/2014/main" id="{DDCA50BE-116A-403F-B31E-2A8448E71BD0}"/>
              </a:ext>
            </a:extLst>
          </p:cNvPr>
          <p:cNvSpPr/>
          <p:nvPr/>
        </p:nvSpPr>
        <p:spPr>
          <a:xfrm>
            <a:off x="792246" y="1015226"/>
            <a:ext cx="72000" cy="27069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ectangle 6">
            <a:extLst>
              <a:ext uri="{FF2B5EF4-FFF2-40B4-BE49-F238E27FC236}">
                <a16:creationId xmlns:a16="http://schemas.microsoft.com/office/drawing/2014/main" id="{A13E6313-35C9-498F-BAB5-DCBBBF89D20F}"/>
              </a:ext>
            </a:extLst>
          </p:cNvPr>
          <p:cNvSpPr/>
          <p:nvPr/>
        </p:nvSpPr>
        <p:spPr>
          <a:xfrm>
            <a:off x="4825507" y="852710"/>
            <a:ext cx="45719" cy="27182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8" name="Rectangle 7">
            <a:extLst>
              <a:ext uri="{FF2B5EF4-FFF2-40B4-BE49-F238E27FC236}">
                <a16:creationId xmlns:a16="http://schemas.microsoft.com/office/drawing/2014/main" id="{824F08F9-FC81-4A40-B22C-66118F5EBBD3}"/>
              </a:ext>
            </a:extLst>
          </p:cNvPr>
          <p:cNvSpPr/>
          <p:nvPr/>
        </p:nvSpPr>
        <p:spPr>
          <a:xfrm>
            <a:off x="8925577" y="804430"/>
            <a:ext cx="45719" cy="2992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89B91BEF-D5A9-4700-9D8A-F406B0A1F71F}"/>
              </a:ext>
            </a:extLst>
          </p:cNvPr>
          <p:cNvSpPr/>
          <p:nvPr/>
        </p:nvSpPr>
        <p:spPr>
          <a:xfrm>
            <a:off x="6923794" y="1051426"/>
            <a:ext cx="45719" cy="1437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16F344AF-4C98-4894-82F0-EB98DF7A7213}"/>
              </a:ext>
            </a:extLst>
          </p:cNvPr>
          <p:cNvSpPr/>
          <p:nvPr/>
        </p:nvSpPr>
        <p:spPr>
          <a:xfrm>
            <a:off x="2727222" y="1064690"/>
            <a:ext cx="45719" cy="14238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11" name="Group 10">
            <a:extLst>
              <a:ext uri="{FF2B5EF4-FFF2-40B4-BE49-F238E27FC236}">
                <a16:creationId xmlns:a16="http://schemas.microsoft.com/office/drawing/2014/main" id="{E8DB7DE1-A760-4388-B1AF-2914E965175B}"/>
              </a:ext>
            </a:extLst>
          </p:cNvPr>
          <p:cNvGrpSpPr/>
          <p:nvPr/>
        </p:nvGrpSpPr>
        <p:grpSpPr>
          <a:xfrm>
            <a:off x="-107600" y="4942550"/>
            <a:ext cx="1860200" cy="1331933"/>
            <a:chOff x="6182533" y="1433695"/>
            <a:chExt cx="1692132" cy="1331933"/>
          </a:xfrm>
        </p:grpSpPr>
        <p:sp>
          <p:nvSpPr>
            <p:cNvPr id="12" name="TextBox 11">
              <a:extLst>
                <a:ext uri="{FF2B5EF4-FFF2-40B4-BE49-F238E27FC236}">
                  <a16:creationId xmlns:a16="http://schemas.microsoft.com/office/drawing/2014/main" id="{DD82B047-7092-435D-8A59-3B96E76B3E5E}"/>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KYC</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CE8C229F-F8B7-4663-A3D2-9C2C4FD3AD8D}"/>
                </a:ext>
              </a:extLst>
            </p:cNvPr>
            <p:cNvSpPr txBox="1"/>
            <p:nvPr/>
          </p:nvSpPr>
          <p:spPr>
            <a:xfrm>
              <a:off x="6182533" y="1749965"/>
              <a:ext cx="1692131" cy="1015663"/>
            </a:xfrm>
            <a:prstGeom prst="rect">
              <a:avLst/>
            </a:prstGeom>
            <a:noFill/>
          </p:spPr>
          <p:txBody>
            <a:bodyPr wrap="square" rtlCol="0">
              <a:spAutoFit/>
            </a:bodyPr>
            <a:lstStyle/>
            <a:p>
              <a:pPr marL="315502" indent="-315502">
                <a:buFont typeface="Arial" pitchFamily="34" charset="0"/>
                <a:buChar char="•"/>
              </a:pPr>
              <a:r>
                <a:rPr lang="en-SG" sz="1200" dirty="0"/>
                <a:t>Institutional KYC -Identify the customer, Sanctions, Screening and Capturing Identify the Customer </a:t>
              </a:r>
              <a:endParaRPr lang="en-US" sz="1200" dirty="0">
                <a:solidFill>
                  <a:srgbClr val="FF0000"/>
                </a:solidFill>
              </a:endParaRPr>
            </a:p>
          </p:txBody>
        </p:sp>
      </p:grpSp>
      <p:grpSp>
        <p:nvGrpSpPr>
          <p:cNvPr id="14" name="Group 13">
            <a:extLst>
              <a:ext uri="{FF2B5EF4-FFF2-40B4-BE49-F238E27FC236}">
                <a16:creationId xmlns:a16="http://schemas.microsoft.com/office/drawing/2014/main" id="{6467EC0B-7828-4004-937F-48945CB3C4D9}"/>
              </a:ext>
            </a:extLst>
          </p:cNvPr>
          <p:cNvGrpSpPr/>
          <p:nvPr/>
        </p:nvGrpSpPr>
        <p:grpSpPr>
          <a:xfrm>
            <a:off x="3923963" y="4942550"/>
            <a:ext cx="1860200" cy="1147267"/>
            <a:chOff x="6182533" y="1433695"/>
            <a:chExt cx="1692132" cy="1147267"/>
          </a:xfrm>
        </p:grpSpPr>
        <p:sp>
          <p:nvSpPr>
            <p:cNvPr id="15" name="TextBox 14">
              <a:extLst>
                <a:ext uri="{FF2B5EF4-FFF2-40B4-BE49-F238E27FC236}">
                  <a16:creationId xmlns:a16="http://schemas.microsoft.com/office/drawing/2014/main" id="{67F5EA93-93CD-473D-9FF3-DACE92DBA0F9}"/>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Credit Assessment</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135DF70D-3089-4FD9-A544-4F2DF8ACCC73}"/>
                </a:ext>
              </a:extLst>
            </p:cNvPr>
            <p:cNvSpPr txBox="1"/>
            <p:nvPr/>
          </p:nvSpPr>
          <p:spPr>
            <a:xfrm>
              <a:off x="6182533" y="1749965"/>
              <a:ext cx="1692131" cy="830997"/>
            </a:xfrm>
            <a:prstGeom prst="rect">
              <a:avLst/>
            </a:prstGeom>
            <a:noFill/>
          </p:spPr>
          <p:txBody>
            <a:bodyPr wrap="square" rtlCol="0">
              <a:spAutoFit/>
            </a:bodyPr>
            <a:lstStyle/>
            <a:p>
              <a:r>
                <a:rPr lang="en-SG" sz="1200" dirty="0"/>
                <a:t>Credit Assessment - Financial Spreading &amp; analysis based on client documents </a:t>
              </a:r>
              <a:endParaRPr lang="en-SG" sz="1200" dirty="0">
                <a:solidFill>
                  <a:srgbClr val="000000"/>
                </a:solidFill>
              </a:endParaRPr>
            </a:p>
          </p:txBody>
        </p:sp>
      </p:grpSp>
      <p:grpSp>
        <p:nvGrpSpPr>
          <p:cNvPr id="17" name="Group 16">
            <a:extLst>
              <a:ext uri="{FF2B5EF4-FFF2-40B4-BE49-F238E27FC236}">
                <a16:creationId xmlns:a16="http://schemas.microsoft.com/office/drawing/2014/main" id="{3578EA4C-26C7-4252-A2AF-7BA35F03702B}"/>
              </a:ext>
            </a:extLst>
          </p:cNvPr>
          <p:cNvGrpSpPr/>
          <p:nvPr/>
        </p:nvGrpSpPr>
        <p:grpSpPr>
          <a:xfrm>
            <a:off x="8114288" y="4942550"/>
            <a:ext cx="1860200" cy="1147267"/>
            <a:chOff x="6182533" y="1433695"/>
            <a:chExt cx="1692132" cy="1147267"/>
          </a:xfrm>
        </p:grpSpPr>
        <p:sp>
          <p:nvSpPr>
            <p:cNvPr id="18" name="TextBox 17">
              <a:extLst>
                <a:ext uri="{FF2B5EF4-FFF2-40B4-BE49-F238E27FC236}">
                  <a16:creationId xmlns:a16="http://schemas.microsoft.com/office/drawing/2014/main" id="{AF0D8C77-C009-4C2D-82D0-7D926BB68FDC}"/>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Loans</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9757990-74E8-4A44-B86D-59F59D6FCFBF}"/>
                </a:ext>
              </a:extLst>
            </p:cNvPr>
            <p:cNvSpPr txBox="1"/>
            <p:nvPr/>
          </p:nvSpPr>
          <p:spPr>
            <a:xfrm>
              <a:off x="6182533" y="1749965"/>
              <a:ext cx="1692131" cy="830997"/>
            </a:xfrm>
            <a:prstGeom prst="rect">
              <a:avLst/>
            </a:prstGeom>
            <a:noFill/>
          </p:spPr>
          <p:txBody>
            <a:bodyPr wrap="square" rtlCol="0">
              <a:spAutoFit/>
            </a:bodyPr>
            <a:lstStyle/>
            <a:p>
              <a:r>
                <a:rPr lang="en-SG" sz="1200" dirty="0"/>
                <a:t>Approval and Pricing - Payment simulation for business loans</a:t>
              </a:r>
            </a:p>
            <a:p>
              <a:pPr marL="315502" indent="-315502">
                <a:buFont typeface="Arial" pitchFamily="34" charset="0"/>
                <a:buChar char="•"/>
              </a:pPr>
              <a:endParaRPr lang="en-SG" sz="1200" dirty="0"/>
            </a:p>
          </p:txBody>
        </p:sp>
      </p:grpSp>
      <p:grpSp>
        <p:nvGrpSpPr>
          <p:cNvPr id="20" name="Group 19">
            <a:extLst>
              <a:ext uri="{FF2B5EF4-FFF2-40B4-BE49-F238E27FC236}">
                <a16:creationId xmlns:a16="http://schemas.microsoft.com/office/drawing/2014/main" id="{4AF28FF1-D602-434F-8D6B-C99F185EC6AF}"/>
              </a:ext>
            </a:extLst>
          </p:cNvPr>
          <p:cNvGrpSpPr/>
          <p:nvPr/>
        </p:nvGrpSpPr>
        <p:grpSpPr>
          <a:xfrm>
            <a:off x="1828800" y="3814360"/>
            <a:ext cx="1860200" cy="2070596"/>
            <a:chOff x="6182533" y="1433695"/>
            <a:chExt cx="1692132" cy="2070596"/>
          </a:xfrm>
        </p:grpSpPr>
        <p:sp>
          <p:nvSpPr>
            <p:cNvPr id="21" name="TextBox 20">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Onboarding</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8AED60C7-0C1C-4B98-BFDC-16CF4EAB902E}"/>
                </a:ext>
              </a:extLst>
            </p:cNvPr>
            <p:cNvSpPr txBox="1"/>
            <p:nvPr/>
          </p:nvSpPr>
          <p:spPr>
            <a:xfrm>
              <a:off x="6182533" y="1749965"/>
              <a:ext cx="1692131" cy="1754326"/>
            </a:xfrm>
            <a:prstGeom prst="rect">
              <a:avLst/>
            </a:prstGeom>
            <a:noFill/>
          </p:spPr>
          <p:txBody>
            <a:bodyPr wrap="square" rtlCol="0">
              <a:spAutoFit/>
            </a:bodyPr>
            <a:lstStyle/>
            <a:p>
              <a:r>
                <a:rPr lang="en-SG" sz="1200" dirty="0"/>
                <a:t>Customer Onboarding – New Account set up for corporate clients across deposits, lending, trade and investment products, set up included legal entity information, correspondent </a:t>
              </a:r>
              <a:r>
                <a:rPr lang="en-SG" sz="1200" dirty="0" err="1"/>
                <a:t>bank,counterparty</a:t>
              </a:r>
              <a:r>
                <a:rPr lang="en-SG" sz="1200" dirty="0"/>
                <a:t> set up, </a:t>
              </a:r>
              <a:endParaRPr lang="en-SG" sz="1200" dirty="0">
                <a:solidFill>
                  <a:srgbClr val="000000"/>
                </a:solidFill>
              </a:endParaRPr>
            </a:p>
          </p:txBody>
        </p:sp>
      </p:grpSp>
      <p:grpSp>
        <p:nvGrpSpPr>
          <p:cNvPr id="23" name="Group 22">
            <a:extLst>
              <a:ext uri="{FF2B5EF4-FFF2-40B4-BE49-F238E27FC236}">
                <a16:creationId xmlns:a16="http://schemas.microsoft.com/office/drawing/2014/main" id="{5C752FEA-3CB5-44B0-8D96-DB31439CD378}"/>
              </a:ext>
            </a:extLst>
          </p:cNvPr>
          <p:cNvGrpSpPr/>
          <p:nvPr/>
        </p:nvGrpSpPr>
        <p:grpSpPr>
          <a:xfrm>
            <a:off x="6019126" y="3814360"/>
            <a:ext cx="1860200" cy="2255262"/>
            <a:chOff x="6182533" y="1433695"/>
            <a:chExt cx="1692132" cy="2255262"/>
          </a:xfrm>
        </p:grpSpPr>
        <p:sp>
          <p:nvSpPr>
            <p:cNvPr id="24" name="TextBox 23">
              <a:extLst>
                <a:ext uri="{FF2B5EF4-FFF2-40B4-BE49-F238E27FC236}">
                  <a16:creationId xmlns:a16="http://schemas.microsoft.com/office/drawing/2014/main" id="{7F40647E-F67A-401F-A4CC-570745E19100}"/>
                </a:ext>
              </a:extLst>
            </p:cNvPr>
            <p:cNvSpPr txBox="1"/>
            <p:nvPr/>
          </p:nvSpPr>
          <p:spPr>
            <a:xfrm>
              <a:off x="6182534" y="1433695"/>
              <a:ext cx="16921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Verification/Customer service</a:t>
              </a:r>
              <a:endParaRPr lang="ko-KR" altLang="en-US" sz="12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B0B3E2BC-2AD5-4313-9BB9-DEC812925831}"/>
                </a:ext>
              </a:extLst>
            </p:cNvPr>
            <p:cNvSpPr txBox="1"/>
            <p:nvPr/>
          </p:nvSpPr>
          <p:spPr>
            <a:xfrm>
              <a:off x="6182533" y="1749965"/>
              <a:ext cx="1692131" cy="1938992"/>
            </a:xfrm>
            <a:prstGeom prst="rect">
              <a:avLst/>
            </a:prstGeom>
            <a:noFill/>
          </p:spPr>
          <p:txBody>
            <a:bodyPr wrap="square" rtlCol="0">
              <a:spAutoFit/>
            </a:bodyPr>
            <a:lstStyle/>
            <a:p>
              <a:r>
                <a:rPr lang="en-SG" sz="1200" dirty="0"/>
                <a:t>Application Submission /Reviews - Verification of Loan application documents </a:t>
              </a:r>
            </a:p>
            <a:p>
              <a:pPr marL="315502" indent="-315502">
                <a:buFont typeface="Arial" pitchFamily="34" charset="0"/>
                <a:buChar char="•"/>
              </a:pPr>
              <a:endParaRPr lang="en-SG" sz="1200" dirty="0"/>
            </a:p>
            <a:p>
              <a:r>
                <a:rPr lang="en-SG" sz="1200" dirty="0"/>
                <a:t>Service Fulfilment - Auto indexing and resolution of the customer queries received through emails</a:t>
              </a:r>
            </a:p>
            <a:p>
              <a:pPr marL="315502" indent="-315502">
                <a:buFont typeface="Arial" pitchFamily="34" charset="0"/>
                <a:buChar char="•"/>
              </a:pPr>
              <a:endParaRPr lang="en-SG" sz="1200" dirty="0">
                <a:solidFill>
                  <a:srgbClr val="000000"/>
                </a:solidFill>
              </a:endParaRPr>
            </a:p>
          </p:txBody>
        </p:sp>
      </p:grpSp>
      <p:sp>
        <p:nvSpPr>
          <p:cNvPr id="26"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859663" y="20600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27" name="TextBox 26">
            <a:extLst>
              <a:ext uri="{FF2B5EF4-FFF2-40B4-BE49-F238E27FC236}">
                <a16:creationId xmlns:a16="http://schemas.microsoft.com/office/drawing/2014/main" id="{C1801954-8568-4FE5-B039-AF4AF8428C27}"/>
              </a:ext>
            </a:extLst>
          </p:cNvPr>
          <p:cNvSpPr txBox="1"/>
          <p:nvPr/>
        </p:nvSpPr>
        <p:spPr>
          <a:xfrm>
            <a:off x="-83627" y="3142672"/>
            <a:ext cx="853040" cy="369332"/>
          </a:xfrm>
          <a:prstGeom prst="rect">
            <a:avLst/>
          </a:prstGeom>
          <a:noFill/>
        </p:spPr>
        <p:txBody>
          <a:bodyPr wrap="square" rtlCol="0">
            <a:spAutoFit/>
          </a:bodyPr>
          <a:lstStyle/>
          <a:p>
            <a:pPr algn="ctr"/>
            <a:r>
              <a:rPr lang="en-US" altLang="ko-KR" b="1" dirty="0">
                <a:solidFill>
                  <a:schemeClr val="accent5"/>
                </a:solidFill>
                <a:cs typeface="Arial" pitchFamily="34" charset="0"/>
              </a:rPr>
              <a:t>RPA</a:t>
            </a:r>
            <a:endParaRPr lang="ko-KR" altLang="en-US" b="1" dirty="0">
              <a:solidFill>
                <a:schemeClr val="accent5"/>
              </a:solidFill>
              <a:cs typeface="Arial" pitchFamily="34" charset="0"/>
            </a:endParaRPr>
          </a:p>
        </p:txBody>
      </p:sp>
      <p:sp>
        <p:nvSpPr>
          <p:cNvPr id="28" name="TextBox 27">
            <a:extLst>
              <a:ext uri="{FF2B5EF4-FFF2-40B4-BE49-F238E27FC236}">
                <a16:creationId xmlns:a16="http://schemas.microsoft.com/office/drawing/2014/main" id="{AC29870E-BD76-489C-8F27-5E5B6FC56853}"/>
              </a:ext>
            </a:extLst>
          </p:cNvPr>
          <p:cNvSpPr txBox="1"/>
          <p:nvPr/>
        </p:nvSpPr>
        <p:spPr>
          <a:xfrm>
            <a:off x="3949140" y="3142672"/>
            <a:ext cx="853040" cy="369332"/>
          </a:xfrm>
          <a:prstGeom prst="rect">
            <a:avLst/>
          </a:prstGeom>
          <a:noFill/>
        </p:spPr>
        <p:txBody>
          <a:bodyPr wrap="square" rtlCol="0">
            <a:spAutoFit/>
          </a:bodyPr>
          <a:lstStyle/>
          <a:p>
            <a:pPr algn="ctr"/>
            <a:r>
              <a:rPr lang="en-US" altLang="ko-KR" b="1" dirty="0">
                <a:solidFill>
                  <a:schemeClr val="accent3"/>
                </a:solidFill>
                <a:cs typeface="Arial" pitchFamily="34" charset="0"/>
              </a:rPr>
              <a:t>RPA</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259E0859-D5EC-4F49-B967-2DAFDBC88463}"/>
              </a:ext>
            </a:extLst>
          </p:cNvPr>
          <p:cNvSpPr txBox="1"/>
          <p:nvPr/>
        </p:nvSpPr>
        <p:spPr>
          <a:xfrm>
            <a:off x="6051193" y="2050366"/>
            <a:ext cx="853040" cy="369332"/>
          </a:xfrm>
          <a:prstGeom prst="rect">
            <a:avLst/>
          </a:prstGeom>
          <a:noFill/>
        </p:spPr>
        <p:txBody>
          <a:bodyPr wrap="square" rtlCol="0">
            <a:spAutoFit/>
          </a:bodyPr>
          <a:lstStyle/>
          <a:p>
            <a:pPr algn="ctr"/>
            <a:r>
              <a:rPr lang="en-US" altLang="ko-KR" b="1" dirty="0">
                <a:solidFill>
                  <a:schemeClr val="accent2"/>
                </a:solidFill>
                <a:cs typeface="Arial" pitchFamily="34" charset="0"/>
              </a:rPr>
              <a:t>RPA</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429550FD-F290-477D-9D5F-0E5E4D9326B9}"/>
              </a:ext>
            </a:extLst>
          </p:cNvPr>
          <p:cNvSpPr txBox="1"/>
          <p:nvPr/>
        </p:nvSpPr>
        <p:spPr>
          <a:xfrm>
            <a:off x="8153244" y="3142672"/>
            <a:ext cx="853040" cy="369332"/>
          </a:xfrm>
          <a:prstGeom prst="rect">
            <a:avLst/>
          </a:prstGeom>
          <a:noFill/>
        </p:spPr>
        <p:txBody>
          <a:bodyPr wrap="square" rtlCol="0">
            <a:spAutoFit/>
          </a:bodyPr>
          <a:lstStyle/>
          <a:p>
            <a:pPr algn="ctr"/>
            <a:r>
              <a:rPr lang="en-US" altLang="ko-KR" b="1" dirty="0">
                <a:solidFill>
                  <a:schemeClr val="accent1"/>
                </a:solidFill>
                <a:cs typeface="Arial" pitchFamily="34" charset="0"/>
              </a:rPr>
              <a:t>RPA</a:t>
            </a:r>
            <a:endParaRPr lang="ko-KR" altLang="en-US" b="1" dirty="0">
              <a:solidFill>
                <a:schemeClr val="accent1"/>
              </a:solidFill>
              <a:cs typeface="Arial" pitchFamily="34" charset="0"/>
            </a:endParaRPr>
          </a:p>
        </p:txBody>
      </p:sp>
      <p:sp>
        <p:nvSpPr>
          <p:cNvPr id="31" name="Rounded Rectangle 51">
            <a:extLst>
              <a:ext uri="{FF2B5EF4-FFF2-40B4-BE49-F238E27FC236}">
                <a16:creationId xmlns:a16="http://schemas.microsoft.com/office/drawing/2014/main" id="{41AAA5CC-D15C-44C7-852C-64EA49F92005}"/>
              </a:ext>
            </a:extLst>
          </p:cNvPr>
          <p:cNvSpPr/>
          <p:nvPr/>
        </p:nvSpPr>
        <p:spPr>
          <a:xfrm rot="5400000" flipH="1">
            <a:off x="6296941" y="251996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ounded Rectangle 51">
            <a:extLst>
              <a:ext uri="{FF2B5EF4-FFF2-40B4-BE49-F238E27FC236}">
                <a16:creationId xmlns:a16="http://schemas.microsoft.com/office/drawing/2014/main" id="{B553CEDC-DDFE-4D0D-8F2B-65780DC41C68}"/>
              </a:ext>
            </a:extLst>
          </p:cNvPr>
          <p:cNvSpPr/>
          <p:nvPr/>
        </p:nvSpPr>
        <p:spPr>
          <a:xfrm rot="5400000" flipH="1">
            <a:off x="8267812" y="360019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Rounded Rectangle 51">
            <a:extLst>
              <a:ext uri="{FF2B5EF4-FFF2-40B4-BE49-F238E27FC236}">
                <a16:creationId xmlns:a16="http://schemas.microsoft.com/office/drawing/2014/main" id="{21857767-7958-4533-B7B0-1F64DFD3CF89}"/>
              </a:ext>
            </a:extLst>
          </p:cNvPr>
          <p:cNvSpPr/>
          <p:nvPr/>
        </p:nvSpPr>
        <p:spPr>
          <a:xfrm rot="5400000" flipH="1">
            <a:off x="4196253" y="3608988"/>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Rounded Rectangle 51">
            <a:extLst>
              <a:ext uri="{FF2B5EF4-FFF2-40B4-BE49-F238E27FC236}">
                <a16:creationId xmlns:a16="http://schemas.microsoft.com/office/drawing/2014/main" id="{84F0518C-A9D5-49FE-96A5-5E4A338118FC}"/>
              </a:ext>
            </a:extLst>
          </p:cNvPr>
          <p:cNvSpPr/>
          <p:nvPr/>
        </p:nvSpPr>
        <p:spPr>
          <a:xfrm rot="5400000" flipH="1">
            <a:off x="159166" y="361778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Rounded Rectangle 51">
            <a:extLst>
              <a:ext uri="{FF2B5EF4-FFF2-40B4-BE49-F238E27FC236}">
                <a16:creationId xmlns:a16="http://schemas.microsoft.com/office/drawing/2014/main" id="{1F653D75-B982-4CA2-9CEE-4D008EDE0B23}"/>
              </a:ext>
            </a:extLst>
          </p:cNvPr>
          <p:cNvSpPr/>
          <p:nvPr/>
        </p:nvSpPr>
        <p:spPr>
          <a:xfrm rot="5400000" flipH="1">
            <a:off x="2098831" y="25345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35">
            <a:extLst>
              <a:ext uri="{FF2B5EF4-FFF2-40B4-BE49-F238E27FC236}">
                <a16:creationId xmlns:a16="http://schemas.microsoft.com/office/drawing/2014/main" id="{13FEA225-0F93-4C5B-9798-6A77629937CF}"/>
              </a:ext>
            </a:extLst>
          </p:cNvPr>
          <p:cNvSpPr/>
          <p:nvPr/>
        </p:nvSpPr>
        <p:spPr>
          <a:xfrm>
            <a:off x="0" y="1"/>
            <a:ext cx="12192000" cy="105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 name="Title 3"/>
          <p:cNvSpPr>
            <a:spLocks noGrp="1"/>
          </p:cNvSpPr>
          <p:nvPr>
            <p:ph type="title"/>
          </p:nvPr>
        </p:nvSpPr>
        <p:spPr/>
        <p:txBody>
          <a:bodyPr>
            <a:normAutofit/>
          </a:bodyPr>
          <a:lstStyle/>
          <a:p>
            <a:r>
              <a:rPr lang="en-US" sz="3200" dirty="0">
                <a:solidFill>
                  <a:schemeClr val="bg1"/>
                </a:solidFill>
              </a:rPr>
              <a:t>Leveraging automation across the banking process</a:t>
            </a:r>
          </a:p>
        </p:txBody>
      </p:sp>
      <p:sp>
        <p:nvSpPr>
          <p:cNvPr id="37" name="Rectangle 36">
            <a:extLst>
              <a:ext uri="{FF2B5EF4-FFF2-40B4-BE49-F238E27FC236}">
                <a16:creationId xmlns:a16="http://schemas.microsoft.com/office/drawing/2014/main" id="{16F344AF-4C98-4894-82F0-EB98DF7A7213}"/>
              </a:ext>
            </a:extLst>
          </p:cNvPr>
          <p:cNvSpPr/>
          <p:nvPr/>
        </p:nvSpPr>
        <p:spPr>
          <a:xfrm>
            <a:off x="10970277" y="1101629"/>
            <a:ext cx="80450" cy="1508027"/>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8" name="Group 37">
            <a:extLst>
              <a:ext uri="{FF2B5EF4-FFF2-40B4-BE49-F238E27FC236}">
                <a16:creationId xmlns:a16="http://schemas.microsoft.com/office/drawing/2014/main" id="{4AF28FF1-D602-434F-8D6B-C99F185EC6AF}"/>
              </a:ext>
            </a:extLst>
          </p:cNvPr>
          <p:cNvGrpSpPr/>
          <p:nvPr/>
        </p:nvGrpSpPr>
        <p:grpSpPr>
          <a:xfrm>
            <a:off x="10179400" y="3966760"/>
            <a:ext cx="1860200" cy="962601"/>
            <a:chOff x="6182533" y="1433695"/>
            <a:chExt cx="1692132" cy="962601"/>
          </a:xfrm>
        </p:grpSpPr>
        <p:sp>
          <p:nvSpPr>
            <p:cNvPr id="39" name="TextBox 38">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Trade Finance</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8AED60C7-0C1C-4B98-BFDC-16CF4EAB902E}"/>
                </a:ext>
              </a:extLst>
            </p:cNvPr>
            <p:cNvSpPr txBox="1"/>
            <p:nvPr/>
          </p:nvSpPr>
          <p:spPr>
            <a:xfrm>
              <a:off x="6182533" y="1749965"/>
              <a:ext cx="1692131" cy="646331"/>
            </a:xfrm>
            <a:prstGeom prst="rect">
              <a:avLst/>
            </a:prstGeom>
            <a:noFill/>
          </p:spPr>
          <p:txBody>
            <a:bodyPr wrap="square" rtlCol="0">
              <a:spAutoFit/>
            </a:bodyPr>
            <a:lstStyle/>
            <a:p>
              <a:r>
                <a:rPr lang="en-SG" sz="1200" dirty="0"/>
                <a:t>Trade Finance - Set up and validation of Letter of Credits/Bank Guarantees</a:t>
              </a:r>
              <a:endParaRPr lang="en-SG" sz="1200" dirty="0">
                <a:solidFill>
                  <a:srgbClr val="000000"/>
                </a:solidFill>
              </a:endParaRPr>
            </a:p>
          </p:txBody>
        </p:sp>
      </p:grpSp>
      <p:sp>
        <p:nvSpPr>
          <p:cNvPr id="41"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0210263" y="22124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42" name="Rounded Rectangle 51">
            <a:extLst>
              <a:ext uri="{FF2B5EF4-FFF2-40B4-BE49-F238E27FC236}">
                <a16:creationId xmlns:a16="http://schemas.microsoft.com/office/drawing/2014/main" id="{1F653D75-B982-4CA2-9CEE-4D008EDE0B23}"/>
              </a:ext>
            </a:extLst>
          </p:cNvPr>
          <p:cNvSpPr/>
          <p:nvPr/>
        </p:nvSpPr>
        <p:spPr>
          <a:xfrm rot="5400000" flipH="1">
            <a:off x="10392020" y="26869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819975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5532</TotalTime>
  <Words>1286</Words>
  <Application>Microsoft Office PowerPoint</Application>
  <PresentationFormat>Widescreen</PresentationFormat>
  <Paragraphs>224</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&amp;quot</vt:lpstr>
      <vt:lpstr>Aharoni</vt:lpstr>
      <vt:lpstr>Arial</vt:lpstr>
      <vt:lpstr>Calibri</vt:lpstr>
      <vt:lpstr>McKinsey Theinhardt</vt:lpstr>
      <vt:lpstr>Verdana</vt:lpstr>
      <vt:lpstr>Wingdings</vt:lpstr>
      <vt:lpstr>Office Theme</vt:lpstr>
      <vt:lpstr> Leveraging automation across the banking process    </vt:lpstr>
      <vt:lpstr>PowerPoint Presentation</vt:lpstr>
      <vt:lpstr>What is happening now?</vt:lpstr>
      <vt:lpstr>What is happening now?</vt:lpstr>
      <vt:lpstr>PowerPoint Presentation</vt:lpstr>
      <vt:lpstr>Automation is no longer that we see in the movies Something really starting in business</vt:lpstr>
      <vt:lpstr>PowerPoint Presentation</vt:lpstr>
      <vt:lpstr>PowerPoint Presentation</vt:lpstr>
      <vt:lpstr>Leveraging automation across the banking process</vt:lpstr>
      <vt:lpstr>PowerPoint Presentation</vt:lpstr>
      <vt:lpstr>Assessing the scope for automation: to what extent can all areas of banking be automated   - Right way?</vt:lpstr>
      <vt:lpstr>PowerPoint Presentation</vt:lpstr>
      <vt:lpstr>PowerPoint Presentation</vt:lpstr>
      <vt:lpstr>End To End Automation</vt:lpstr>
      <vt:lpstr>PowerPoint Presentation</vt:lpstr>
      <vt:lpstr>PowerPoint Presentation</vt:lpstr>
      <vt:lpstr>RPA in Cloud</vt:lpstr>
      <vt:lpstr>PowerPoint Presentation</vt:lpstr>
    </vt:vector>
  </TitlesOfParts>
  <Company>Mizuho Bank,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Guru Subramanian</dc:creator>
  <cp:lastModifiedBy>Guru.S. Anand</cp:lastModifiedBy>
  <cp:revision>177</cp:revision>
  <dcterms:created xsi:type="dcterms:W3CDTF">2019-06-07T09:45:00Z</dcterms:created>
  <dcterms:modified xsi:type="dcterms:W3CDTF">2019-06-30T07:44:19Z</dcterms:modified>
</cp:coreProperties>
</file>