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60" r:id="rId4"/>
    <p:sldId id="261" r:id="rId5"/>
    <p:sldId id="262" r:id="rId6"/>
    <p:sldId id="263" r:id="rId7"/>
    <p:sldId id="264" r:id="rId8"/>
    <p:sldId id="266" r:id="rId9"/>
    <p:sldId id="267" r:id="rId10"/>
    <p:sldId id="268" r:id="rId11"/>
    <p:sldId id="281" r:id="rId12"/>
    <p:sldId id="269" r:id="rId13"/>
    <p:sldId id="270" r:id="rId14"/>
    <p:sldId id="271" r:id="rId15"/>
    <p:sldId id="272" r:id="rId16"/>
    <p:sldId id="278" r:id="rId17"/>
    <p:sldId id="273" r:id="rId18"/>
    <p:sldId id="274" r:id="rId19"/>
    <p:sldId id="265" r:id="rId20"/>
    <p:sldId id="279" r:id="rId21"/>
    <p:sldId id="276" r:id="rId22"/>
    <p:sldId id="275" r:id="rId23"/>
    <p:sldId id="277" r:id="rId24"/>
    <p:sldId id="280"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itha" initials="H" lastIdx="1" clrIdx="0">
    <p:extLst>
      <p:ext uri="{19B8F6BF-5375-455C-9EA6-DF929625EA0E}">
        <p15:presenceInfo xmlns:p15="http://schemas.microsoft.com/office/powerpoint/2012/main" userId="Harshit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5220" autoAdjust="0"/>
  </p:normalViewPr>
  <p:slideViewPr>
    <p:cSldViewPr>
      <p:cViewPr varScale="1">
        <p:scale>
          <a:sx n="86" d="100"/>
          <a:sy n="86" d="100"/>
        </p:scale>
        <p:origin x="1363"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fld id="{F200235A-098F-44CF-90A1-D1257F67D7DA}" type="datetimeFigureOut">
              <a:rPr lang="en-US"/>
              <a:pPr>
                <a:defRPr/>
              </a:pPr>
              <a:t>5/10/2020</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A161FACA-C521-40D1-850D-B7CB5B3F0DE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B5E446CF-3D83-4AD4-9D5C-02FD892C37D4}" type="datetimeFigureOut">
              <a:rPr lang="en-US"/>
              <a:pPr>
                <a:defRPr/>
              </a:pPr>
              <a:t>5/10/2020</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5D7ED47A-6607-442D-8F9F-3AAC451D64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40CB5119-86E3-40B2-BF97-B547EF93516E}" type="datetimeFigureOut">
              <a:rPr lang="en-US"/>
              <a:pPr>
                <a:defRPr/>
              </a:pPr>
              <a:t>5/10/2020</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DC85FA01-7DAC-4630-B464-BFE9178C6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E1F0A2CD-67CC-4934-8CE1-EDE5162C2072}" type="datetimeFigureOut">
              <a:rPr lang="en-US"/>
              <a:pPr>
                <a:defRPr/>
              </a:pPr>
              <a:t>5/10/2020</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0C46CFBA-7F5D-4F02-B5AD-C3F6091185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F439D418-152D-4CBB-B536-BDBF733DC0E8}" type="datetimeFigureOut">
              <a:rPr lang="en-US"/>
              <a:pPr>
                <a:defRPr/>
              </a:pPr>
              <a:t>5/10/2020</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A9526D84-4B03-44DE-A1B8-CA889AF3330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F097160D-4ABA-4AD5-B335-CD01F57DC70C}" type="datetimeFigureOut">
              <a:rPr lang="en-US"/>
              <a:pPr>
                <a:defRPr/>
              </a:pPr>
              <a:t>5/10/2020</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190AD53B-CDF7-49D6-A7D0-C2663F78DB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EFC31E1D-6262-48C6-9F2F-319D4027A59E}" type="datetimeFigureOut">
              <a:rPr lang="en-US"/>
              <a:pPr>
                <a:defRPr/>
              </a:pPr>
              <a:t>5/10/2020</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C392F9CB-C584-41FC-A9AE-11FB0534D6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6CDBA64A-4D69-4710-BCA8-C38FF222D149}" type="datetimeFigureOut">
              <a:rPr lang="en-US"/>
              <a:pPr>
                <a:defRPr/>
              </a:pPr>
              <a:t>5/10/2020</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B429B521-22BF-40A3-A3CB-65CA74DE0DA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3FB6A571-D0F4-4CEE-98E1-66CC3A6381CE}" type="datetimeFigureOut">
              <a:rPr lang="en-US"/>
              <a:pPr>
                <a:defRPr/>
              </a:pPr>
              <a:t>5/10/2020</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15CB4719-9A14-4A6A-97E0-03F74C851A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886C55A6-3B2C-47C8-9E7E-51DB578E798E}" type="datetimeFigureOut">
              <a:rPr lang="en-US"/>
              <a:pPr>
                <a:defRPr/>
              </a:pPr>
              <a:t>5/10/2020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A4BB26E-43E7-4ED8-BA0A-49652CF1BC9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4D268CC2-BBC0-40E4-8315-A1DAC462BFF3}" type="datetimeFigureOut">
              <a:rPr lang="en-US"/>
              <a:pPr>
                <a:defRPr/>
              </a:pPr>
              <a:t>5/10/2020</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2271E96F-707D-4BAD-9E13-BCCA4FF8C73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94B2BD4E-C7AF-44CB-8EEB-C00D8C29BE95}" type="datetimeFigureOut">
              <a:rPr lang="en-US"/>
              <a:pPr>
                <a:defRPr/>
              </a:pPr>
              <a:t>5/10/2020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BD7113EF-EA0D-4641-8373-7ACD7EBEAC26}"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157" r:id="rId1"/>
    <p:sldLayoutId id="2147484152" r:id="rId2"/>
    <p:sldLayoutId id="2147484158" r:id="rId3"/>
    <p:sldLayoutId id="2147484153" r:id="rId4"/>
    <p:sldLayoutId id="2147484159" r:id="rId5"/>
    <p:sldLayoutId id="2147484154" r:id="rId6"/>
    <p:sldLayoutId id="2147484160" r:id="rId7"/>
    <p:sldLayoutId id="2147484161" r:id="rId8"/>
    <p:sldLayoutId id="2147484162" r:id="rId9"/>
    <p:sldLayoutId id="2147484155" r:id="rId10"/>
    <p:sldLayoutId id="2147484156"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slideLayout" Target="../slideLayouts/slideLayout6.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emf"/><Relationship Id="rId7" Type="http://schemas.openxmlformats.org/officeDocument/2006/relationships/image" Target="../media/image31.png"/><Relationship Id="rId2" Type="http://schemas.openxmlformats.org/officeDocument/2006/relationships/image" Target="../media/image26.emf"/><Relationship Id="rId1" Type="http://schemas.openxmlformats.org/officeDocument/2006/relationships/slideLayout" Target="../slideLayouts/slideLayout6.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093" y="152400"/>
            <a:ext cx="7620000" cy="1600200"/>
          </a:xfrm>
        </p:spPr>
        <p:txBody>
          <a:bodyPr>
            <a:normAutofit/>
          </a:bodyPr>
          <a:lstStyle/>
          <a:p>
            <a:pPr algn="ctr" eaLnBrk="1" fontAlgn="auto" hangingPunct="1">
              <a:spcAft>
                <a:spcPts val="0"/>
              </a:spcAft>
              <a:defRPr/>
            </a:pPr>
            <a:r>
              <a:rPr lang="en-US" sz="3200" dirty="0">
                <a:effectLst/>
                <a:latin typeface="Times New Roman" panose="02020603050405020304" pitchFamily="18" charset="0"/>
                <a:cs typeface="Times New Roman" panose="02020603050405020304" pitchFamily="18" charset="0"/>
              </a:rPr>
              <a:t>DETECTION OF LEG FRACTURE IN </a:t>
            </a:r>
            <a:br>
              <a:rPr lang="en-US" sz="3200" dirty="0">
                <a:effectLst/>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X-RAY IMAGES USING HOUGH TRANSFORM</a:t>
            </a:r>
            <a:endParaRPr lang="en-US" sz="3200"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90601" y="4038600"/>
            <a:ext cx="7696200" cy="2590800"/>
          </a:xfrm>
        </p:spPr>
        <p:txBody>
          <a:bodyPr>
            <a:normAutofit fontScale="40000" lnSpcReduction="20000"/>
          </a:bodyPr>
          <a:lstStyle/>
          <a:p>
            <a:pPr eaLnBrk="1" fontAlgn="auto" hangingPunct="1">
              <a:spcAft>
                <a:spcPts val="0"/>
              </a:spcAft>
              <a:buFont typeface="Wingdings 2"/>
              <a:buNone/>
              <a:defRPr/>
            </a:pPr>
            <a:r>
              <a:rPr lang="en-US" sz="3500" dirty="0"/>
              <a:t>    </a:t>
            </a:r>
            <a:r>
              <a:rPr lang="en-US" sz="3500" b="1" dirty="0">
                <a:latin typeface="Times New Roman" panose="02020603050405020304" pitchFamily="18" charset="0"/>
                <a:cs typeface="Times New Roman" panose="02020603050405020304" pitchFamily="18" charset="0"/>
              </a:rPr>
              <a:t>Presented   By</a:t>
            </a:r>
          </a:p>
          <a:p>
            <a:pPr eaLnBrk="1" fontAlgn="auto" hangingPunct="1">
              <a:spcAft>
                <a:spcPts val="0"/>
              </a:spcAft>
              <a:buFont typeface="Wingdings 2"/>
              <a:buNone/>
              <a:defRPr/>
            </a:pPr>
            <a:endParaRPr lang="en-US" sz="2000" b="1" dirty="0">
              <a:latin typeface="Times New Roman" panose="02020603050405020304" pitchFamily="18" charset="0"/>
              <a:cs typeface="Times New Roman" panose="02020603050405020304" pitchFamily="18" charset="0"/>
            </a:endParaRPr>
          </a:p>
          <a:p>
            <a:r>
              <a:rPr lang="en-US" sz="2200" dirty="0"/>
              <a:t>      </a:t>
            </a:r>
            <a:r>
              <a:rPr lang="en-IN" sz="3000" dirty="0">
                <a:latin typeface="Times New Roman" pitchFamily="18" charset="0"/>
                <a:cs typeface="Times New Roman" pitchFamily="18" charset="0"/>
              </a:rPr>
              <a:t>B. Deva Harshitha-316126512004</a:t>
            </a:r>
            <a:endParaRPr lang="en-US" sz="3000" dirty="0">
              <a:latin typeface="Times New Roman" pitchFamily="18" charset="0"/>
              <a:cs typeface="Times New Roman" pitchFamily="18" charset="0"/>
            </a:endParaRPr>
          </a:p>
          <a:p>
            <a:r>
              <a:rPr lang="en-IN" sz="3000" dirty="0">
                <a:latin typeface="Times New Roman" pitchFamily="18" charset="0"/>
                <a:cs typeface="Times New Roman" pitchFamily="18" charset="0"/>
              </a:rPr>
              <a:t>     D.V. Guru saran-316126512013</a:t>
            </a:r>
            <a:endParaRPr lang="en-US" sz="3000" dirty="0">
              <a:latin typeface="Times New Roman" pitchFamily="18" charset="0"/>
              <a:cs typeface="Times New Roman" pitchFamily="18" charset="0"/>
            </a:endParaRPr>
          </a:p>
          <a:p>
            <a:r>
              <a:rPr lang="en-IN" sz="3000" dirty="0">
                <a:latin typeface="Times New Roman" pitchFamily="18" charset="0"/>
                <a:cs typeface="Times New Roman" pitchFamily="18" charset="0"/>
              </a:rPr>
              <a:t>     Y. Ravi teja-316126512060</a:t>
            </a:r>
            <a:endParaRPr lang="en-US" sz="3000" dirty="0">
              <a:latin typeface="Times New Roman" pitchFamily="18" charset="0"/>
              <a:cs typeface="Times New Roman" pitchFamily="18" charset="0"/>
            </a:endParaRPr>
          </a:p>
          <a:p>
            <a:r>
              <a:rPr lang="en-IN" sz="3000" dirty="0">
                <a:latin typeface="Times New Roman" pitchFamily="18" charset="0"/>
                <a:cs typeface="Times New Roman" pitchFamily="18" charset="0"/>
              </a:rPr>
              <a:t>     E. Manohar-316126512017</a:t>
            </a:r>
            <a:endParaRPr lang="en-US" sz="3000" dirty="0"/>
          </a:p>
          <a:p>
            <a:pPr algn="r">
              <a:defRPr/>
            </a:pPr>
            <a:r>
              <a:rPr lang="en-US" sz="2000" dirty="0"/>
              <a:t>                                                       </a:t>
            </a:r>
            <a:r>
              <a:rPr lang="en-US" sz="2800" b="1" dirty="0">
                <a:latin typeface="Times New Roman" pitchFamily="18" charset="0"/>
                <a:cs typeface="Times New Roman" pitchFamily="18" charset="0"/>
              </a:rPr>
              <a:t>                                 </a:t>
            </a:r>
            <a:r>
              <a:rPr lang="en-US" sz="3500" b="1" dirty="0">
                <a:latin typeface="Times New Roman" pitchFamily="18" charset="0"/>
                <a:cs typeface="Times New Roman" pitchFamily="18" charset="0"/>
              </a:rPr>
              <a:t>Under The Guidance Of</a:t>
            </a:r>
          </a:p>
          <a:p>
            <a:pPr algn="r"/>
            <a:r>
              <a:rPr lang="en-US" sz="2000" b="1" dirty="0">
                <a:latin typeface="Times New Roman" pitchFamily="18" charset="0"/>
                <a:cs typeface="Times New Roman" pitchFamily="18" charset="0"/>
              </a:rPr>
              <a:t>                                                                                                                                </a:t>
            </a:r>
          </a:p>
          <a:p>
            <a:pPr algn="r"/>
            <a:r>
              <a:rPr lang="en-US" sz="3000" b="1" dirty="0">
                <a:latin typeface="Times New Roman" pitchFamily="18" charset="0"/>
                <a:cs typeface="Times New Roman" pitchFamily="18" charset="0"/>
              </a:rPr>
              <a:t>                                                                                                             </a:t>
            </a:r>
            <a:r>
              <a:rPr lang="en-IN" sz="3000" dirty="0">
                <a:latin typeface="Times New Roman" pitchFamily="18" charset="0"/>
                <a:cs typeface="Times New Roman" pitchFamily="18" charset="0"/>
              </a:rPr>
              <a:t>Mr. A. SIVA KUMAR M.Tech., (Ph.D)</a:t>
            </a:r>
            <a:endParaRPr lang="en-US" sz="3000" dirty="0">
              <a:latin typeface="Times New Roman" pitchFamily="18" charset="0"/>
              <a:cs typeface="Times New Roman" pitchFamily="18" charset="0"/>
            </a:endParaRPr>
          </a:p>
          <a:p>
            <a:pPr algn="r"/>
            <a:r>
              <a:rPr lang="en-IN" sz="3000" dirty="0">
                <a:latin typeface="Times New Roman" pitchFamily="18" charset="0"/>
                <a:cs typeface="Times New Roman" pitchFamily="18" charset="0"/>
              </a:rPr>
              <a:t>			                                              Assistant professor</a:t>
            </a:r>
          </a:p>
          <a:p>
            <a:pPr algn="r"/>
            <a:r>
              <a:rPr lang="en-US" sz="3000" dirty="0">
                <a:latin typeface="Times New Roman" pitchFamily="18" charset="0"/>
                <a:cs typeface="Times New Roman" pitchFamily="18" charset="0"/>
              </a:rPr>
              <a:t>                                                                                                                      </a:t>
            </a:r>
            <a:r>
              <a:rPr lang="en-IN" sz="3000" dirty="0">
                <a:latin typeface="Times New Roman" pitchFamily="18" charset="0"/>
                <a:cs typeface="Times New Roman" pitchFamily="18" charset="0"/>
              </a:rPr>
              <a:t>Department of ECE, ANITS</a:t>
            </a:r>
            <a:endParaRPr lang="en-US" sz="3000" dirty="0">
              <a:latin typeface="Times New Roman" pitchFamily="18" charset="0"/>
              <a:cs typeface="Times New Roman" pitchFamily="18" charset="0"/>
            </a:endParaRPr>
          </a:p>
          <a:p>
            <a:pPr algn="r"/>
            <a:r>
              <a:rPr lang="en-IN" sz="3000" b="1" dirty="0">
                <a:latin typeface="Times New Roman" pitchFamily="18" charset="0"/>
                <a:cs typeface="Times New Roman" pitchFamily="18" charset="0"/>
              </a:rPr>
              <a:t>				                 	    			</a:t>
            </a:r>
            <a:endParaRPr lang="en-US" sz="3000" b="1" dirty="0"/>
          </a:p>
        </p:txBody>
      </p:sp>
      <p:pic>
        <p:nvPicPr>
          <p:cNvPr id="8196" name="Picture 5" descr="C:\Users\VVK\Desktop\anits.jpeg"/>
          <p:cNvPicPr>
            <a:picLocks noChangeAspect="1" noChangeArrowheads="1"/>
          </p:cNvPicPr>
          <p:nvPr/>
        </p:nvPicPr>
        <p:blipFill>
          <a:blip r:embed="rId2"/>
          <a:srcRect/>
          <a:stretch>
            <a:fillRect/>
          </a:stretch>
        </p:blipFill>
        <p:spPr bwMode="auto">
          <a:xfrm>
            <a:off x="4191000" y="1906634"/>
            <a:ext cx="1981200" cy="1584325"/>
          </a:xfrm>
          <a:prstGeom prst="rect">
            <a:avLst/>
          </a:prstGeom>
          <a:noFill/>
          <a:ln w="9525">
            <a:noFill/>
            <a:miter lim="800000"/>
            <a:headEnd/>
            <a:tailEnd/>
          </a:ln>
        </p:spPr>
      </p:pic>
      <p:sp>
        <p:nvSpPr>
          <p:cNvPr id="8197" name="TextBox 5"/>
          <p:cNvSpPr txBox="1">
            <a:spLocks noChangeArrowheads="1"/>
          </p:cNvSpPr>
          <p:nvPr/>
        </p:nvSpPr>
        <p:spPr bwMode="auto">
          <a:xfrm flipH="1">
            <a:off x="1828800" y="3581400"/>
            <a:ext cx="7010400" cy="400050"/>
          </a:xfrm>
          <a:prstGeom prst="rect">
            <a:avLst/>
          </a:prstGeom>
          <a:noFill/>
          <a:ln w="9525">
            <a:noFill/>
            <a:miter lim="800000"/>
            <a:headEnd/>
            <a:tailEnd/>
          </a:ln>
        </p:spPr>
        <p:txBody>
          <a:bodyPr>
            <a:spAutoFit/>
          </a:bodyPr>
          <a:lstStyle/>
          <a:p>
            <a:pPr algn="ctr"/>
            <a:r>
              <a:rPr lang="en-US" sz="2000" b="1" dirty="0">
                <a:latin typeface="Times New Roman" pitchFamily="18" charset="0"/>
                <a:cs typeface="Times New Roman" pitchFamily="18" charset="0"/>
              </a:rPr>
              <a:t>Department of Electronics and  Communication Engineering</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D8DD8-94E3-4F3F-ADD4-1E6A203A7298}"/>
              </a:ext>
            </a:extLst>
          </p:cNvPr>
          <p:cNvSpPr>
            <a:spLocks noGrp="1"/>
          </p:cNvSpPr>
          <p:nvPr>
            <p:ph type="ctrTitle"/>
          </p:nvPr>
        </p:nvSpPr>
        <p:spPr>
          <a:xfrm>
            <a:off x="1432560" y="-50293"/>
            <a:ext cx="7406640" cy="1472184"/>
          </a:xfrm>
        </p:spPr>
        <p:txBody>
          <a:bodyPr>
            <a:normAutofit/>
          </a:bodyPr>
          <a:lstStyle/>
          <a:p>
            <a:r>
              <a:rPr lang="en-US" sz="3200" u="sng" dirty="0">
                <a:solidFill>
                  <a:schemeClr val="tx2"/>
                </a:solidFill>
                <a:latin typeface="Times New Roman" pitchFamily="18" charset="0"/>
                <a:cs typeface="Times New Roman" pitchFamily="18" charset="0"/>
              </a:rPr>
              <a:t>EDGE DETECTION BY CANNY EDGE ALGORITHM</a:t>
            </a:r>
            <a:endParaRPr lang="en-IN" sz="3200" u="sng" dirty="0">
              <a:solidFill>
                <a:schemeClr val="tx2"/>
              </a:solidFill>
              <a:latin typeface="Times New Roman" pitchFamily="18" charset="0"/>
              <a:cs typeface="Times New Roman" pitchFamily="18" charset="0"/>
            </a:endParaRPr>
          </a:p>
        </p:txBody>
      </p:sp>
      <p:sp>
        <p:nvSpPr>
          <p:cNvPr id="4" name="Subtitle 3">
            <a:extLst>
              <a:ext uri="{FF2B5EF4-FFF2-40B4-BE49-F238E27FC236}">
                <a16:creationId xmlns:a16="http://schemas.microsoft.com/office/drawing/2014/main" id="{A9C7E141-8B59-4142-896E-C6EAA83BCB2A}"/>
              </a:ext>
            </a:extLst>
          </p:cNvPr>
          <p:cNvSpPr>
            <a:spLocks noGrp="1"/>
          </p:cNvSpPr>
          <p:nvPr>
            <p:ph type="subTitle" idx="1"/>
          </p:nvPr>
        </p:nvSpPr>
        <p:spPr>
          <a:xfrm>
            <a:off x="1432560" y="1524163"/>
            <a:ext cx="7406640" cy="4648038"/>
          </a:xfrm>
        </p:spPr>
        <p:txBody>
          <a:bodyPr>
            <a:normAutofit/>
          </a:bodyPr>
          <a:lstStyle/>
          <a:p>
            <a:pPr algn="just">
              <a:lnSpc>
                <a:spcPct val="150000"/>
              </a:lnSpc>
            </a:pPr>
            <a:r>
              <a:rPr lang="en-US" sz="1800" dirty="0">
                <a:latin typeface="Times New Roman" panose="02020603050405020304" pitchFamily="18" charset="0"/>
                <a:cs typeface="Times New Roman" pitchFamily="18" charset="0"/>
              </a:rPr>
              <a:t>The algorithmic steps are as follows:</a:t>
            </a:r>
          </a:p>
          <a:p>
            <a:pPr algn="just">
              <a:lnSpc>
                <a:spcPct val="150000"/>
              </a:lnSpc>
            </a:pPr>
            <a:r>
              <a:rPr lang="en-US" sz="1800" dirty="0">
                <a:latin typeface="Times New Roman" panose="02020603050405020304" pitchFamily="18" charset="0"/>
                <a:cs typeface="Times New Roman" pitchFamily="18" charset="0"/>
              </a:rPr>
              <a:t>• Convolve image f(r, c) with a Gaussian function to get smooth image </a:t>
            </a:r>
          </a:p>
          <a:p>
            <a:pPr algn="just">
              <a:lnSpc>
                <a:spcPct val="150000"/>
              </a:lnSpc>
            </a:pPr>
            <a:r>
              <a:rPr lang="en-US" sz="1800" dirty="0">
                <a:latin typeface="Times New Roman" panose="02020603050405020304" pitchFamily="18" charset="0"/>
                <a:cs typeface="Times New Roman" pitchFamily="18" charset="0"/>
              </a:rPr>
              <a:t>f^(r, c).</a:t>
            </a:r>
          </a:p>
          <a:p>
            <a:pPr algn="just">
              <a:lnSpc>
                <a:spcPct val="150000"/>
              </a:lnSpc>
            </a:pPr>
            <a:r>
              <a:rPr lang="en-US" sz="1800" dirty="0">
                <a:latin typeface="Times New Roman" panose="02020603050405020304" pitchFamily="18" charset="0"/>
                <a:cs typeface="Times New Roman" pitchFamily="18" charset="0"/>
              </a:rPr>
              <a:t>                    	f^(r, c)=f(r, c)*G(r,c,6)</a:t>
            </a:r>
          </a:p>
          <a:p>
            <a:pPr algn="just">
              <a:lnSpc>
                <a:spcPct val="150000"/>
              </a:lnSpc>
            </a:pPr>
            <a:r>
              <a:rPr lang="en-US" sz="1800" dirty="0">
                <a:latin typeface="Times New Roman" panose="02020603050405020304" pitchFamily="18" charset="0"/>
                <a:cs typeface="Times New Roman" pitchFamily="18" charset="0"/>
              </a:rPr>
              <a:t>• Apply first difference gradient operator to compute edge strength then edge magnitude and direction are obtained as before.</a:t>
            </a:r>
          </a:p>
          <a:p>
            <a:pPr algn="just">
              <a:lnSpc>
                <a:spcPct val="150000"/>
              </a:lnSpc>
            </a:pPr>
            <a:endParaRPr lang="en-US" sz="7200" dirty="0">
              <a:latin typeface="Times New Roman" panose="02020603050405020304" pitchFamily="18" charset="0"/>
              <a:cs typeface="Times New Roman" pitchFamily="18" charset="0"/>
            </a:endParaRPr>
          </a:p>
          <a:p>
            <a:endParaRPr lang="en-IN" dirty="0"/>
          </a:p>
        </p:txBody>
      </p:sp>
      <p:pic>
        <p:nvPicPr>
          <p:cNvPr id="5" name="Picture 4">
            <a:extLst>
              <a:ext uri="{FF2B5EF4-FFF2-40B4-BE49-F238E27FC236}">
                <a16:creationId xmlns:a16="http://schemas.microsoft.com/office/drawing/2014/main" id="{8C9D15E3-0DB8-408E-BD31-78CE8B8C451C}"/>
              </a:ext>
            </a:extLst>
          </p:cNvPr>
          <p:cNvPicPr/>
          <p:nvPr/>
        </p:nvPicPr>
        <p:blipFill>
          <a:blip r:embed="rId2">
            <a:extLst>
              <a:ext uri="{28A0092B-C50C-407E-A947-70E740481C1C}">
                <a14:useLocalDpi xmlns:a14="http://schemas.microsoft.com/office/drawing/2010/main" val="0"/>
              </a:ext>
            </a:extLst>
          </a:blip>
          <a:stretch>
            <a:fillRect/>
          </a:stretch>
        </p:blipFill>
        <p:spPr>
          <a:xfrm>
            <a:off x="2743200" y="4876801"/>
            <a:ext cx="4648200" cy="1295400"/>
          </a:xfrm>
          <a:prstGeom prst="rect">
            <a:avLst/>
          </a:prstGeom>
        </p:spPr>
      </p:pic>
    </p:spTree>
    <p:extLst>
      <p:ext uri="{BB962C8B-B14F-4D97-AF65-F5344CB8AC3E}">
        <p14:creationId xmlns:p14="http://schemas.microsoft.com/office/powerpoint/2010/main" val="183724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D032-58AF-47A2-981C-D8763710E2DB}"/>
              </a:ext>
            </a:extLst>
          </p:cNvPr>
          <p:cNvSpPr>
            <a:spLocks noGrp="1"/>
          </p:cNvSpPr>
          <p:nvPr>
            <p:ph type="title"/>
          </p:nvPr>
        </p:nvSpPr>
        <p:spPr/>
        <p:txBody>
          <a:bodyPr>
            <a:normAutofit/>
          </a:bodyPr>
          <a:lstStyle/>
          <a:p>
            <a:r>
              <a:rPr lang="en-US" sz="3200" u="sng" dirty="0">
                <a:solidFill>
                  <a:schemeClr val="tx2"/>
                </a:solidFill>
                <a:latin typeface="Times New Roman" pitchFamily="18" charset="0"/>
                <a:cs typeface="Times New Roman" pitchFamily="18" charset="0"/>
              </a:rPr>
              <a:t>EDGE DETECTION BY CANNY EDGE ALGORITHM</a:t>
            </a:r>
            <a:endParaRPr lang="en-US" sz="3200" dirty="0"/>
          </a:p>
        </p:txBody>
      </p:sp>
      <p:sp>
        <p:nvSpPr>
          <p:cNvPr id="3" name="Content Placeholder 2">
            <a:extLst>
              <a:ext uri="{FF2B5EF4-FFF2-40B4-BE49-F238E27FC236}">
                <a16:creationId xmlns:a16="http://schemas.microsoft.com/office/drawing/2014/main" id="{EDEB3AF6-E99E-4FE0-945B-2AFC138710F5}"/>
              </a:ext>
            </a:extLst>
          </p:cNvPr>
          <p:cNvSpPr>
            <a:spLocks noGrp="1"/>
          </p:cNvSpPr>
          <p:nvPr>
            <p:ph idx="1"/>
          </p:nvPr>
        </p:nvSpPr>
        <p:spPr>
          <a:xfrm>
            <a:off x="1454335" y="1524000"/>
            <a:ext cx="7499350" cy="4800600"/>
          </a:xfrm>
        </p:spPr>
        <p:txBody>
          <a:bodyPr/>
          <a:lstStyle/>
          <a:p>
            <a:pPr algn="just">
              <a:lnSpc>
                <a:spcPct val="150000"/>
              </a:lnSpc>
              <a:buClrTx/>
              <a:buFont typeface="Arial" panose="020B0604020202020204" pitchFamily="34" charset="0"/>
              <a:buChar char="•"/>
            </a:pPr>
            <a:r>
              <a:rPr lang="en-US" sz="1800" dirty="0">
                <a:latin typeface="Times New Roman" panose="02020603050405020304" pitchFamily="18" charset="0"/>
                <a:cs typeface="Times New Roman" pitchFamily="18" charset="0"/>
              </a:rPr>
              <a:t>Apply non-maximal or critical suppression to the gradient magnitude.</a:t>
            </a:r>
          </a:p>
          <a:p>
            <a:pPr algn="just">
              <a:lnSpc>
                <a:spcPct val="150000"/>
              </a:lnSpc>
              <a:buClrTx/>
              <a:buFont typeface="Arial" panose="020B0604020202020204" pitchFamily="34" charset="0"/>
              <a:buChar char="•"/>
            </a:pPr>
            <a:r>
              <a:rPr lang="en-US" sz="1800" dirty="0">
                <a:latin typeface="Times New Roman" panose="02020603050405020304" pitchFamily="18" charset="0"/>
                <a:cs typeface="Times New Roman" pitchFamily="18" charset="0"/>
              </a:rPr>
              <a:t> Apply threshold to the non-maximal suppression image.</a:t>
            </a:r>
          </a:p>
          <a:p>
            <a:pPr algn="just">
              <a:lnSpc>
                <a:spcPct val="150000"/>
              </a:lnSpc>
              <a:buClrTx/>
              <a:buFont typeface="Arial" panose="020B0604020202020204" pitchFamily="34" charset="0"/>
              <a:buChar char="•"/>
            </a:pPr>
            <a:r>
              <a:rPr lang="en-US" sz="1800" dirty="0">
                <a:latin typeface="Times New Roman" panose="02020603050405020304" pitchFamily="18" charset="0"/>
                <a:cs typeface="Times New Roman" pitchFamily="18" charset="0"/>
              </a:rPr>
              <a:t>Canny operator is rather than other edge detectors. The edge boundaries of Sobel and Prewitt edge detectors are not continuous and do not show the important information because most of them lost the important structure.</a:t>
            </a:r>
          </a:p>
          <a:p>
            <a:pPr algn="just">
              <a:lnSpc>
                <a:spcPct val="150000"/>
              </a:lnSpc>
              <a:buClrTx/>
              <a:buFont typeface="Arial" panose="020B0604020202020204" pitchFamily="34" charset="0"/>
              <a:buChar char="•"/>
            </a:pPr>
            <a:r>
              <a:rPr lang="en-US" sz="1800" dirty="0">
                <a:latin typeface="Times New Roman" panose="02020603050405020304" pitchFamily="18" charset="0"/>
                <a:cs typeface="Times New Roman" pitchFamily="18" charset="0"/>
              </a:rPr>
              <a:t> In Robert edge detector, the pixel of the image is noisy and the edges are not smooth and thin. In this project, Canny method is used to produce good view of the bone structure.</a:t>
            </a:r>
          </a:p>
          <a:p>
            <a:pPr marL="82550" indent="0">
              <a:buNone/>
            </a:pPr>
            <a:endParaRPr lang="en-US" dirty="0"/>
          </a:p>
        </p:txBody>
      </p:sp>
    </p:spTree>
    <p:extLst>
      <p:ext uri="{BB962C8B-B14F-4D97-AF65-F5344CB8AC3E}">
        <p14:creationId xmlns:p14="http://schemas.microsoft.com/office/powerpoint/2010/main" val="394584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91CF23-DE3D-4183-B784-F760E0304C7C}"/>
              </a:ext>
            </a:extLst>
          </p:cNvPr>
          <p:cNvSpPr>
            <a:spLocks noGrp="1"/>
          </p:cNvSpPr>
          <p:nvPr>
            <p:ph type="title"/>
          </p:nvPr>
        </p:nvSpPr>
        <p:spPr>
          <a:xfrm>
            <a:off x="1435608" y="208333"/>
            <a:ext cx="7498080" cy="1143000"/>
          </a:xfrm>
        </p:spPr>
        <p:txBody>
          <a:bodyPr>
            <a:normAutofit/>
          </a:bodyPr>
          <a:lstStyle/>
          <a:p>
            <a:r>
              <a:rPr lang="en-US" sz="3200" u="sng" dirty="0">
                <a:solidFill>
                  <a:schemeClr val="tx2"/>
                </a:solidFill>
                <a:latin typeface="Times New Roman" pitchFamily="18" charset="0"/>
                <a:cs typeface="Times New Roman" pitchFamily="18" charset="0"/>
              </a:rPr>
              <a:t>EDGE DETECTION BY CANNY EDGE ALGORITHM</a:t>
            </a:r>
            <a:endParaRPr lang="en-IN" sz="3200" u="sng" dirty="0"/>
          </a:p>
        </p:txBody>
      </p:sp>
      <p:pic>
        <p:nvPicPr>
          <p:cNvPr id="5" name="Picture 4">
            <a:extLst>
              <a:ext uri="{FF2B5EF4-FFF2-40B4-BE49-F238E27FC236}">
                <a16:creationId xmlns:a16="http://schemas.microsoft.com/office/drawing/2014/main" id="{97CD9B9B-E058-428F-9D9C-77EF29D8E5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35608" y="1916832"/>
            <a:ext cx="3489766" cy="4176464"/>
          </a:xfrm>
          <a:prstGeom prst="rect">
            <a:avLst/>
          </a:prstGeom>
          <a:noFill/>
          <a:ln>
            <a:noFill/>
          </a:ln>
        </p:spPr>
      </p:pic>
      <p:pic>
        <p:nvPicPr>
          <p:cNvPr id="6" name="Picture 5">
            <a:extLst>
              <a:ext uri="{FF2B5EF4-FFF2-40B4-BE49-F238E27FC236}">
                <a16:creationId xmlns:a16="http://schemas.microsoft.com/office/drawing/2014/main" id="{0DC20806-4991-4F1D-9AFE-29D18CC59F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16832"/>
            <a:ext cx="3489766" cy="4176464"/>
          </a:xfrm>
          <a:prstGeom prst="rect">
            <a:avLst/>
          </a:prstGeom>
          <a:noFill/>
          <a:ln>
            <a:noFill/>
          </a:ln>
        </p:spPr>
      </p:pic>
    </p:spTree>
    <p:extLst>
      <p:ext uri="{BB962C8B-B14F-4D97-AF65-F5344CB8AC3E}">
        <p14:creationId xmlns:p14="http://schemas.microsoft.com/office/powerpoint/2010/main" val="361817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60A776-C033-4CA6-9B8C-C9ACF070F838}"/>
              </a:ext>
            </a:extLst>
          </p:cNvPr>
          <p:cNvSpPr>
            <a:spLocks noGrp="1"/>
          </p:cNvSpPr>
          <p:nvPr>
            <p:ph type="ctrTitle"/>
          </p:nvPr>
        </p:nvSpPr>
        <p:spPr>
          <a:xfrm>
            <a:off x="1432560" y="359898"/>
            <a:ext cx="7406640" cy="1011702"/>
          </a:xfrm>
        </p:spPr>
        <p:txBody>
          <a:bodyPr>
            <a:normAutofit/>
          </a:bodyPr>
          <a:lstStyle/>
          <a:p>
            <a:r>
              <a:rPr lang="en-US" sz="3200" u="sng" dirty="0">
                <a:solidFill>
                  <a:schemeClr val="tx2"/>
                </a:solidFill>
                <a:latin typeface="Times New Roman" panose="02020603050405020304" pitchFamily="18" charset="0"/>
                <a:cs typeface="Times New Roman" pitchFamily="18" charset="0"/>
              </a:rPr>
              <a:t>HOUGH TRANSFORM</a:t>
            </a:r>
            <a:endParaRPr lang="en-IN" sz="3200" u="sng" dirty="0">
              <a:solidFill>
                <a:schemeClr val="tx2"/>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73A07893-B4F9-4080-B6D2-CFD991A0E2A5}"/>
              </a:ext>
            </a:extLst>
          </p:cNvPr>
          <p:cNvSpPr>
            <a:spLocks noGrp="1"/>
          </p:cNvSpPr>
          <p:nvPr>
            <p:ph type="subTitle" idx="1"/>
          </p:nvPr>
        </p:nvSpPr>
        <p:spPr>
          <a:xfrm>
            <a:off x="1424704" y="1600200"/>
            <a:ext cx="7406640" cy="4474536"/>
          </a:xfrm>
        </p:spPr>
        <p:txBody>
          <a:bodyPr>
            <a:normAutofit/>
          </a:bodyPr>
          <a:lstStyle/>
          <a:p>
            <a:pPr marL="313182"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Hough transform (HT) can be used to detect lines, circles or other parametric curves. </a:t>
            </a:r>
          </a:p>
          <a:p>
            <a:pPr marL="313182" lvl="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was introduced in 1962 (Hough 1962) and first used to find lines in images a decade later (Duda 1972).</a:t>
            </a:r>
          </a:p>
          <a:p>
            <a:pPr marL="313182" lvl="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goal is to find the location of lines in images. </a:t>
            </a:r>
          </a:p>
          <a:p>
            <a:pPr marL="313182"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can give robust detection under noise and partial occlusion.</a:t>
            </a:r>
          </a:p>
          <a:p>
            <a:pPr marL="313182"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input image to Hough Transform must be a thresholded edge image.</a:t>
            </a:r>
          </a:p>
          <a:p>
            <a:pPr marL="313182"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magnitude results computed by the Sobel operator can be thresholded and used as input.</a:t>
            </a:r>
          </a:p>
          <a:p>
            <a:endParaRPr lang="en-IN" dirty="0"/>
          </a:p>
        </p:txBody>
      </p:sp>
    </p:spTree>
    <p:extLst>
      <p:ext uri="{BB962C8B-B14F-4D97-AF65-F5344CB8AC3E}">
        <p14:creationId xmlns:p14="http://schemas.microsoft.com/office/powerpoint/2010/main" val="2938725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32C8-E638-407D-8F81-F3ED980D77B7}"/>
              </a:ext>
            </a:extLst>
          </p:cNvPr>
          <p:cNvSpPr>
            <a:spLocks noGrp="1"/>
          </p:cNvSpPr>
          <p:nvPr>
            <p:ph type="title"/>
          </p:nvPr>
        </p:nvSpPr>
        <p:spPr>
          <a:xfrm>
            <a:off x="1435100" y="274638"/>
            <a:ext cx="7499350" cy="1477962"/>
          </a:xfrm>
        </p:spPr>
        <p:txBody>
          <a:bodyPr>
            <a:noAutofit/>
          </a:bodyPr>
          <a:lstStyle/>
          <a:p>
            <a:r>
              <a:rPr lang="en-US" sz="3200" u="sng" dirty="0">
                <a:solidFill>
                  <a:schemeClr val="tx2"/>
                </a:solidFill>
                <a:latin typeface="Times New Roman" panose="02020603050405020304" pitchFamily="18" charset="0"/>
                <a:cs typeface="Times New Roman" pitchFamily="18" charset="0"/>
              </a:rPr>
              <a:t>HOUGH TRANSFORM ALGORITHM USING POLAR REPRESENTATION OF LINES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CF63DD-CF57-42A0-8635-A58530D2F50F}"/>
              </a:ext>
            </a:extLst>
          </p:cNvPr>
          <p:cNvSpPr>
            <a:spLocks noGrp="1"/>
          </p:cNvSpPr>
          <p:nvPr>
            <p:ph idx="1"/>
          </p:nvPr>
        </p:nvSpPr>
        <p:spPr>
          <a:xfrm>
            <a:off x="1435100" y="1752600"/>
            <a:ext cx="7499350" cy="4953000"/>
          </a:xfrm>
        </p:spPr>
        <p:txBody>
          <a:bodyPr>
            <a:normAutofit fontScale="25000" lnSpcReduction="20000"/>
          </a:bodyPr>
          <a:lstStyle/>
          <a:p>
            <a:pPr marL="82550" indent="0">
              <a:buNone/>
            </a:pPr>
            <a:r>
              <a:rPr lang="en-US" dirty="0"/>
              <a:t> </a:t>
            </a:r>
            <a:endParaRPr lang="en-US" sz="56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Partition the </a:t>
            </a:r>
            <a:r>
              <a:rPr lang="en-US" sz="6400" dirty="0" err="1">
                <a:latin typeface="Times New Roman" panose="02020603050405020304" pitchFamily="18" charset="0"/>
                <a:cs typeface="Times New Roman" panose="02020603050405020304" pitchFamily="18" charset="0"/>
              </a:rPr>
              <a:t>ρθ</a:t>
            </a:r>
            <a:r>
              <a:rPr lang="en-US" sz="6400" dirty="0">
                <a:latin typeface="Times New Roman" panose="02020603050405020304" pitchFamily="18" charset="0"/>
                <a:cs typeface="Times New Roman" panose="02020603050405020304" pitchFamily="18" charset="0"/>
              </a:rPr>
              <a:t>-plane into accumulator cells A [ρ, θ], ρ∈ [</a:t>
            </a:r>
            <a:r>
              <a:rPr lang="en-US" sz="6400" dirty="0" err="1">
                <a:latin typeface="Times New Roman" panose="02020603050405020304" pitchFamily="18" charset="0"/>
                <a:cs typeface="Times New Roman" panose="02020603050405020304" pitchFamily="18" charset="0"/>
              </a:rPr>
              <a:t>ρmin</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ρmax</a:t>
            </a:r>
            <a:r>
              <a:rPr lang="en-US" sz="6400" dirty="0">
                <a:latin typeface="Times New Roman" panose="02020603050405020304" pitchFamily="18" charset="0"/>
                <a:cs typeface="Times New Roman" panose="02020603050405020304" pitchFamily="18" charset="0"/>
              </a:rPr>
              <a:t>]; θ∈ [</a:t>
            </a:r>
            <a:r>
              <a:rPr lang="en-US" sz="6400" dirty="0" err="1">
                <a:latin typeface="Times New Roman" panose="02020603050405020304" pitchFamily="18" charset="0"/>
                <a:cs typeface="Times New Roman" panose="02020603050405020304" pitchFamily="18" charset="0"/>
              </a:rPr>
              <a:t>θmin</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θmax</a:t>
            </a:r>
            <a:r>
              <a:rPr lang="en-US" sz="6400" dirty="0">
                <a:latin typeface="Times New Roman" panose="02020603050405020304" pitchFamily="18" charset="0"/>
                <a:cs typeface="Times New Roman" panose="02020603050405020304" pitchFamily="18" charset="0"/>
              </a:rPr>
              <a:t>]</a:t>
            </a:r>
            <a:r>
              <a:rPr lang="en-IN" sz="6400" dirty="0">
                <a:latin typeface="Times New Roman" panose="02020603050405020304" pitchFamily="18" charset="0"/>
                <a:cs typeface="Times New Roman" panose="02020603050405020304" pitchFamily="18" charset="0"/>
              </a:rPr>
              <a:t>.</a:t>
            </a:r>
          </a:p>
          <a:p>
            <a:r>
              <a:rPr lang="en-US" sz="6400" dirty="0">
                <a:latin typeface="Times New Roman" panose="02020603050405020304" pitchFamily="18" charset="0"/>
                <a:cs typeface="Times New Roman" panose="02020603050405020304" pitchFamily="18" charset="0"/>
              </a:rPr>
              <a:t> The range of θ is ±90° </a:t>
            </a:r>
            <a:endParaRPr lang="en-IN" sz="6400" dirty="0">
              <a:latin typeface="Times New Roman" panose="02020603050405020304" pitchFamily="18" charset="0"/>
              <a:cs typeface="Times New Roman" panose="02020603050405020304" pitchFamily="18" charset="0"/>
            </a:endParaRPr>
          </a:p>
          <a:p>
            <a:pPr lvl="1"/>
            <a:r>
              <a:rPr lang="en-US" sz="6400" dirty="0">
                <a:latin typeface="Times New Roman" panose="02020603050405020304" pitchFamily="18" charset="0"/>
                <a:cs typeface="Times New Roman" panose="02020603050405020304" pitchFamily="18" charset="0"/>
              </a:rPr>
              <a:t>         – Horizontal lines have θ=0°, ρ≥0 , </a:t>
            </a:r>
            <a:endParaRPr lang="en-IN" sz="6400" dirty="0">
              <a:latin typeface="Times New Roman" panose="02020603050405020304" pitchFamily="18" charset="0"/>
              <a:cs typeface="Times New Roman" panose="02020603050405020304" pitchFamily="18" charset="0"/>
            </a:endParaRPr>
          </a:p>
          <a:p>
            <a:pPr lvl="1"/>
            <a:r>
              <a:rPr lang="en-US" sz="6400" dirty="0">
                <a:latin typeface="Times New Roman" panose="02020603050405020304" pitchFamily="18" charset="0"/>
                <a:cs typeface="Times New Roman" panose="02020603050405020304" pitchFamily="18" charset="0"/>
              </a:rPr>
              <a:t>         – Vertical lines have θ=90°, ρ≥0 </a:t>
            </a:r>
            <a:endParaRPr lang="en-IN"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 The range of ρ is ±N√2 if the image is of size </a:t>
            </a:r>
            <a:r>
              <a:rPr lang="en-US" sz="6400" dirty="0" err="1">
                <a:latin typeface="Times New Roman" panose="02020603050405020304" pitchFamily="18" charset="0"/>
                <a:cs typeface="Times New Roman" panose="02020603050405020304" pitchFamily="18" charset="0"/>
              </a:rPr>
              <a:t>NxN</a:t>
            </a:r>
            <a:r>
              <a:rPr lang="en-US" sz="6400" dirty="0">
                <a:latin typeface="Times New Roman" panose="02020603050405020304" pitchFamily="18" charset="0"/>
                <a:cs typeface="Times New Roman" panose="02020603050405020304" pitchFamily="18" charset="0"/>
              </a:rPr>
              <a:t>.</a:t>
            </a:r>
            <a:endParaRPr lang="en-IN"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 The discretization of θ and ρ must happen with values </a:t>
            </a:r>
            <a:r>
              <a:rPr lang="en-US" sz="6400" dirty="0" err="1">
                <a:latin typeface="Times New Roman" panose="02020603050405020304" pitchFamily="18" charset="0"/>
                <a:cs typeface="Times New Roman" panose="02020603050405020304" pitchFamily="18" charset="0"/>
              </a:rPr>
              <a:t>δθ</a:t>
            </a:r>
            <a:r>
              <a:rPr lang="en-US" sz="6400" dirty="0">
                <a:latin typeface="Times New Roman" panose="02020603050405020304" pitchFamily="18" charset="0"/>
                <a:cs typeface="Times New Roman" panose="02020603050405020304" pitchFamily="18" charset="0"/>
              </a:rPr>
              <a:t> and </a:t>
            </a:r>
            <a:r>
              <a:rPr lang="en-US" sz="6400" dirty="0" err="1">
                <a:latin typeface="Times New Roman" panose="02020603050405020304" pitchFamily="18" charset="0"/>
                <a:cs typeface="Times New Roman" panose="02020603050405020304" pitchFamily="18" charset="0"/>
              </a:rPr>
              <a:t>δρ</a:t>
            </a:r>
            <a:r>
              <a:rPr lang="en-US" sz="6400" dirty="0">
                <a:latin typeface="Times New Roman" panose="02020603050405020304" pitchFamily="18" charset="0"/>
                <a:cs typeface="Times New Roman" panose="02020603050405020304" pitchFamily="18" charset="0"/>
              </a:rPr>
              <a:t> giving acceptable precision and sizes of the parameter space.</a:t>
            </a:r>
            <a:endParaRPr lang="en-IN"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 The cell (</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 j) corresponds to the square associated with parameter values (</a:t>
            </a:r>
            <a:r>
              <a:rPr lang="en-US" sz="6400" dirty="0" err="1">
                <a:latin typeface="Times New Roman" panose="02020603050405020304" pitchFamily="18" charset="0"/>
                <a:cs typeface="Times New Roman" panose="02020603050405020304" pitchFamily="18" charset="0"/>
              </a:rPr>
              <a:t>θ</a:t>
            </a:r>
            <a:r>
              <a:rPr lang="en-US" sz="6400" baseline="-25000" dirty="0" err="1">
                <a:latin typeface="Times New Roman" panose="02020603050405020304" pitchFamily="18" charset="0"/>
                <a:cs typeface="Times New Roman" panose="02020603050405020304" pitchFamily="18" charset="0"/>
              </a:rPr>
              <a:t>j</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ρi</a:t>
            </a:r>
            <a:r>
              <a:rPr lang="en-US" sz="6400" dirty="0">
                <a:latin typeface="Times New Roman" panose="02020603050405020304" pitchFamily="18" charset="0"/>
                <a:cs typeface="Times New Roman" panose="02020603050405020304" pitchFamily="18" charset="0"/>
              </a:rPr>
              <a:t>).</a:t>
            </a:r>
            <a:endParaRPr lang="en-IN"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 Initialize all cells with value 0. </a:t>
            </a:r>
            <a:endParaRPr lang="en-IN"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 For each foreground point (</a:t>
            </a:r>
            <a:r>
              <a:rPr lang="en-US" sz="6400" dirty="0" err="1">
                <a:latin typeface="Times New Roman" panose="02020603050405020304" pitchFamily="18" charset="0"/>
                <a:cs typeface="Times New Roman" panose="02020603050405020304" pitchFamily="18" charset="0"/>
              </a:rPr>
              <a:t>x</a:t>
            </a:r>
            <a:r>
              <a:rPr lang="en-US" sz="6400" baseline="-25000" dirty="0" err="1">
                <a:latin typeface="Times New Roman" panose="02020603050405020304" pitchFamily="18" charset="0"/>
                <a:cs typeface="Times New Roman" panose="02020603050405020304" pitchFamily="18" charset="0"/>
              </a:rPr>
              <a:t>k</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y</a:t>
            </a:r>
            <a:r>
              <a:rPr lang="en-US" sz="6400" baseline="-25000" dirty="0" err="1">
                <a:latin typeface="Times New Roman" panose="02020603050405020304" pitchFamily="18" charset="0"/>
                <a:cs typeface="Times New Roman" panose="02020603050405020304" pitchFamily="18" charset="0"/>
              </a:rPr>
              <a:t>k</a:t>
            </a:r>
            <a:r>
              <a:rPr lang="en-US" sz="6400" dirty="0">
                <a:latin typeface="Times New Roman" panose="02020603050405020304" pitchFamily="18" charset="0"/>
                <a:cs typeface="Times New Roman" panose="02020603050405020304" pitchFamily="18" charset="0"/>
              </a:rPr>
              <a:t>) in the thresholded edge image</a:t>
            </a:r>
            <a:endParaRPr lang="en-IN" sz="6400" dirty="0">
              <a:latin typeface="Times New Roman" panose="02020603050405020304" pitchFamily="18" charset="0"/>
              <a:cs typeface="Times New Roman" panose="02020603050405020304" pitchFamily="18" charset="0"/>
            </a:endParaRPr>
          </a:p>
          <a:p>
            <a:pPr marL="1042988" lvl="1" indent="-685800"/>
            <a:r>
              <a:rPr lang="en-US" sz="6400" dirty="0">
                <a:latin typeface="Times New Roman" panose="02020603050405020304" pitchFamily="18" charset="0"/>
                <a:cs typeface="Times New Roman" panose="02020603050405020304" pitchFamily="18" charset="0"/>
              </a:rPr>
              <a:t>Let </a:t>
            </a:r>
            <a:r>
              <a:rPr lang="en-US" sz="6400" dirty="0" err="1">
                <a:latin typeface="Times New Roman" panose="02020603050405020304" pitchFamily="18" charset="0"/>
                <a:cs typeface="Times New Roman" panose="02020603050405020304" pitchFamily="18" charset="0"/>
              </a:rPr>
              <a:t>θj</a:t>
            </a:r>
            <a:r>
              <a:rPr lang="en-US" sz="6400" dirty="0">
                <a:latin typeface="Times New Roman" panose="02020603050405020304" pitchFamily="18" charset="0"/>
                <a:cs typeface="Times New Roman" panose="02020603050405020304" pitchFamily="18" charset="0"/>
              </a:rPr>
              <a:t> equal all the possible θ-values.</a:t>
            </a:r>
            <a:endParaRPr lang="en-IN" sz="6400" dirty="0">
              <a:latin typeface="Times New Roman" panose="02020603050405020304" pitchFamily="18" charset="0"/>
              <a:cs typeface="Times New Roman" panose="02020603050405020304" pitchFamily="18" charset="0"/>
            </a:endParaRPr>
          </a:p>
          <a:p>
            <a:pPr marL="1042988" lvl="1" indent="-685800"/>
            <a:r>
              <a:rPr lang="en-US" sz="6400" dirty="0">
                <a:latin typeface="Times New Roman" panose="02020603050405020304" pitchFamily="18" charset="0"/>
                <a:cs typeface="Times New Roman" panose="02020603050405020304" pitchFamily="18" charset="0"/>
              </a:rPr>
              <a:t>Solve for ρ using ρ=x cos </a:t>
            </a:r>
            <a:r>
              <a:rPr lang="en-US" sz="6400" dirty="0" err="1">
                <a:latin typeface="Times New Roman" panose="02020603050405020304" pitchFamily="18" charset="0"/>
                <a:cs typeface="Times New Roman" panose="02020603050405020304" pitchFamily="18" charset="0"/>
              </a:rPr>
              <a:t>θ</a:t>
            </a:r>
            <a:r>
              <a:rPr lang="en-US" sz="6400" baseline="-25000" dirty="0" err="1">
                <a:latin typeface="Times New Roman" panose="02020603050405020304" pitchFamily="18" charset="0"/>
                <a:cs typeface="Times New Roman" panose="02020603050405020304" pitchFamily="18" charset="0"/>
              </a:rPr>
              <a:t>j</a:t>
            </a:r>
            <a:r>
              <a:rPr lang="en-US" sz="6400" dirty="0">
                <a:latin typeface="Times New Roman" panose="02020603050405020304" pitchFamily="18" charset="0"/>
                <a:cs typeface="Times New Roman" panose="02020603050405020304" pitchFamily="18" charset="0"/>
              </a:rPr>
              <a:t> +y sin </a:t>
            </a:r>
            <a:r>
              <a:rPr lang="en-US" sz="6400" dirty="0" err="1">
                <a:latin typeface="Times New Roman" panose="02020603050405020304" pitchFamily="18" charset="0"/>
                <a:cs typeface="Times New Roman" panose="02020603050405020304" pitchFamily="18" charset="0"/>
              </a:rPr>
              <a:t>θ</a:t>
            </a:r>
            <a:r>
              <a:rPr lang="en-US" sz="6400" baseline="-25000" dirty="0" err="1">
                <a:latin typeface="Times New Roman" panose="02020603050405020304" pitchFamily="18" charset="0"/>
                <a:cs typeface="Times New Roman" panose="02020603050405020304" pitchFamily="18" charset="0"/>
              </a:rPr>
              <a:t>j</a:t>
            </a:r>
            <a:r>
              <a:rPr lang="en-US" sz="6400" baseline="-25000" dirty="0">
                <a:latin typeface="Times New Roman" panose="02020603050405020304" pitchFamily="18" charset="0"/>
                <a:cs typeface="Times New Roman" panose="02020603050405020304" pitchFamily="18" charset="0"/>
              </a:rPr>
              <a:t>.</a:t>
            </a:r>
            <a:endParaRPr lang="en-IN" sz="6400" dirty="0">
              <a:latin typeface="Times New Roman" panose="02020603050405020304" pitchFamily="18" charset="0"/>
              <a:cs typeface="Times New Roman" panose="02020603050405020304" pitchFamily="18" charset="0"/>
            </a:endParaRPr>
          </a:p>
          <a:p>
            <a:pPr marL="1042988" lvl="1" indent="-685800"/>
            <a:r>
              <a:rPr lang="en-US" sz="6400" dirty="0">
                <a:latin typeface="Times New Roman" panose="02020603050405020304" pitchFamily="18" charset="0"/>
                <a:cs typeface="Times New Roman" panose="02020603050405020304" pitchFamily="18" charset="0"/>
              </a:rPr>
              <a:t>Round ρ to the closest cell value, </a:t>
            </a:r>
            <a:r>
              <a:rPr lang="en-US" sz="6400" dirty="0" err="1">
                <a:latin typeface="Times New Roman" panose="02020603050405020304" pitchFamily="18" charset="0"/>
                <a:cs typeface="Times New Roman" panose="02020603050405020304" pitchFamily="18" charset="0"/>
              </a:rPr>
              <a:t>ρ</a:t>
            </a:r>
            <a:r>
              <a:rPr lang="en-US" sz="6400" baseline="-25000" dirty="0" err="1">
                <a:latin typeface="Times New Roman" panose="02020603050405020304" pitchFamily="18" charset="0"/>
                <a:cs typeface="Times New Roman" panose="02020603050405020304" pitchFamily="18" charset="0"/>
              </a:rPr>
              <a:t>q</a:t>
            </a:r>
            <a:r>
              <a:rPr lang="en-US" sz="6400" dirty="0">
                <a:latin typeface="Times New Roman" panose="02020603050405020304" pitchFamily="18" charset="0"/>
                <a:cs typeface="Times New Roman" panose="02020603050405020304" pitchFamily="18" charset="0"/>
              </a:rPr>
              <a:t>.</a:t>
            </a:r>
            <a:endParaRPr lang="en-IN" sz="6400" dirty="0">
              <a:latin typeface="Times New Roman" panose="02020603050405020304" pitchFamily="18" charset="0"/>
              <a:cs typeface="Times New Roman" panose="02020603050405020304" pitchFamily="18" charset="0"/>
            </a:endParaRPr>
          </a:p>
          <a:p>
            <a:pPr marL="1042988" lvl="1" indent="-685800"/>
            <a:r>
              <a:rPr lang="en-US" sz="6400" dirty="0">
                <a:latin typeface="Times New Roman" panose="02020603050405020304" pitchFamily="18" charset="0"/>
                <a:cs typeface="Times New Roman" panose="02020603050405020304" pitchFamily="18" charset="0"/>
              </a:rPr>
              <a:t>Increment A (</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 q) if the </a:t>
            </a:r>
            <a:r>
              <a:rPr lang="en-US" sz="6400" dirty="0" err="1">
                <a:latin typeface="Times New Roman" panose="02020603050405020304" pitchFamily="18" charset="0"/>
                <a:cs typeface="Times New Roman" panose="02020603050405020304" pitchFamily="18" charset="0"/>
              </a:rPr>
              <a:t>θ</a:t>
            </a:r>
            <a:r>
              <a:rPr lang="en-US" sz="6400" baseline="-25000" dirty="0" err="1">
                <a:latin typeface="Times New Roman" panose="02020603050405020304" pitchFamily="18" charset="0"/>
                <a:cs typeface="Times New Roman" panose="02020603050405020304" pitchFamily="18" charset="0"/>
              </a:rPr>
              <a:t>j</a:t>
            </a:r>
            <a:r>
              <a:rPr lang="en-US" sz="6400" baseline="-25000" dirty="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results in </a:t>
            </a:r>
            <a:r>
              <a:rPr lang="en-US" sz="6400" dirty="0" err="1">
                <a:latin typeface="Times New Roman" panose="02020603050405020304" pitchFamily="18" charset="0"/>
                <a:cs typeface="Times New Roman" panose="02020603050405020304" pitchFamily="18" charset="0"/>
              </a:rPr>
              <a:t>ρ</a:t>
            </a:r>
            <a:r>
              <a:rPr lang="en-US" sz="6400" baseline="-25000" dirty="0" err="1">
                <a:latin typeface="Times New Roman" panose="02020603050405020304" pitchFamily="18" charset="0"/>
                <a:cs typeface="Times New Roman" panose="02020603050405020304" pitchFamily="18" charset="0"/>
              </a:rPr>
              <a:t>q</a:t>
            </a:r>
            <a:r>
              <a:rPr lang="en-US" sz="6400" dirty="0">
                <a:latin typeface="Times New Roman" panose="02020603050405020304" pitchFamily="18" charset="0"/>
                <a:cs typeface="Times New Roman" panose="02020603050405020304" pitchFamily="18" charset="0"/>
              </a:rPr>
              <a:t>.</a:t>
            </a:r>
            <a:endParaRPr lang="en-IN"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 After this procedure, A (</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 j) = P means that P points in the </a:t>
            </a:r>
            <a:r>
              <a:rPr lang="en-US" sz="6400" dirty="0" err="1">
                <a:latin typeface="Times New Roman" panose="02020603050405020304" pitchFamily="18" charset="0"/>
                <a:cs typeface="Times New Roman" panose="02020603050405020304" pitchFamily="18" charset="0"/>
              </a:rPr>
              <a:t>xy</a:t>
            </a:r>
            <a:r>
              <a:rPr lang="en-US" sz="6400" dirty="0">
                <a:latin typeface="Times New Roman" panose="02020603050405020304" pitchFamily="18" charset="0"/>
                <a:cs typeface="Times New Roman" panose="02020603050405020304" pitchFamily="18" charset="0"/>
              </a:rPr>
              <a:t> space lie on the line </a:t>
            </a:r>
            <a:endParaRPr lang="en-IN" sz="6400" dirty="0">
              <a:latin typeface="Times New Roman" panose="02020603050405020304" pitchFamily="18" charset="0"/>
              <a:cs typeface="Times New Roman" panose="02020603050405020304" pitchFamily="18" charset="0"/>
            </a:endParaRPr>
          </a:p>
          <a:p>
            <a:r>
              <a:rPr lang="en-US" sz="6400" dirty="0" err="1">
                <a:latin typeface="Times New Roman" panose="02020603050405020304" pitchFamily="18" charset="0"/>
                <a:cs typeface="Times New Roman" panose="02020603050405020304" pitchFamily="18" charset="0"/>
              </a:rPr>
              <a:t>ρ</a:t>
            </a:r>
            <a:r>
              <a:rPr lang="en-US" sz="6400" baseline="-25000" dirty="0" err="1">
                <a:latin typeface="Times New Roman" panose="02020603050405020304" pitchFamily="18" charset="0"/>
                <a:cs typeface="Times New Roman" panose="02020603050405020304" pitchFamily="18" charset="0"/>
              </a:rPr>
              <a:t>j</a:t>
            </a:r>
            <a:r>
              <a:rPr lang="en-US" sz="6400" baseline="-25000" dirty="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=x cos </a:t>
            </a:r>
            <a:r>
              <a:rPr lang="en-US" sz="6400" dirty="0" err="1">
                <a:latin typeface="Times New Roman" panose="02020603050405020304" pitchFamily="18" charset="0"/>
                <a:cs typeface="Times New Roman" panose="02020603050405020304" pitchFamily="18" charset="0"/>
              </a:rPr>
              <a:t>θ</a:t>
            </a:r>
            <a:r>
              <a:rPr lang="en-US" sz="6400" baseline="-25000" dirty="0" err="1">
                <a:latin typeface="Times New Roman" panose="02020603050405020304" pitchFamily="18" charset="0"/>
                <a:cs typeface="Times New Roman" panose="02020603050405020304" pitchFamily="18" charset="0"/>
              </a:rPr>
              <a:t>j</a:t>
            </a:r>
            <a:r>
              <a:rPr lang="en-US" sz="6400" baseline="-25000" dirty="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+y sin </a:t>
            </a:r>
            <a:r>
              <a:rPr lang="en-US" sz="6400" dirty="0" err="1">
                <a:latin typeface="Times New Roman" panose="02020603050405020304" pitchFamily="18" charset="0"/>
                <a:cs typeface="Times New Roman" panose="02020603050405020304" pitchFamily="18" charset="0"/>
              </a:rPr>
              <a:t>θ</a:t>
            </a:r>
            <a:r>
              <a:rPr lang="en-US" sz="6400" baseline="-25000" dirty="0" err="1">
                <a:latin typeface="Times New Roman" panose="02020603050405020304" pitchFamily="18" charset="0"/>
                <a:cs typeface="Times New Roman" panose="02020603050405020304" pitchFamily="18" charset="0"/>
              </a:rPr>
              <a:t>j</a:t>
            </a:r>
            <a:r>
              <a:rPr lang="en-US" sz="6400" b="1" baseline="-25000" dirty="0">
                <a:latin typeface="Times New Roman" panose="02020603050405020304" pitchFamily="18" charset="0"/>
                <a:cs typeface="Times New Roman" panose="02020603050405020304" pitchFamily="18" charset="0"/>
              </a:rPr>
              <a:t>.</a:t>
            </a:r>
            <a:endParaRPr lang="en-IN"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 Find line co-ordinates where A (</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 j) is above a suitable threshold value.</a:t>
            </a:r>
            <a:endParaRPr lang="en-IN" sz="6400" dirty="0">
              <a:latin typeface="Times New Roman" panose="02020603050405020304" pitchFamily="18" charset="0"/>
              <a:cs typeface="Times New Roman" panose="02020603050405020304" pitchFamily="18" charset="0"/>
            </a:endParaRPr>
          </a:p>
          <a:p>
            <a:pPr marL="82550" indent="0">
              <a:buNone/>
            </a:pPr>
            <a:endParaRPr lang="en-IN" dirty="0"/>
          </a:p>
        </p:txBody>
      </p:sp>
    </p:spTree>
    <p:extLst>
      <p:ext uri="{BB962C8B-B14F-4D97-AF65-F5344CB8AC3E}">
        <p14:creationId xmlns:p14="http://schemas.microsoft.com/office/powerpoint/2010/main" val="105220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298D45-6A71-4688-B357-7A6E7EEC1772}"/>
              </a:ext>
            </a:extLst>
          </p:cNvPr>
          <p:cNvPicPr>
            <a:picLocks noChangeAspect="1"/>
          </p:cNvPicPr>
          <p:nvPr/>
        </p:nvPicPr>
        <p:blipFill>
          <a:blip r:embed="rId2"/>
          <a:stretch>
            <a:fillRect/>
          </a:stretch>
        </p:blipFill>
        <p:spPr>
          <a:xfrm>
            <a:off x="1295400" y="1240461"/>
            <a:ext cx="1828800" cy="2036139"/>
          </a:xfrm>
          <a:prstGeom prst="rect">
            <a:avLst/>
          </a:prstGeom>
        </p:spPr>
      </p:pic>
      <p:pic>
        <p:nvPicPr>
          <p:cNvPr id="5" name="Picture 4">
            <a:extLst>
              <a:ext uri="{FF2B5EF4-FFF2-40B4-BE49-F238E27FC236}">
                <a16:creationId xmlns:a16="http://schemas.microsoft.com/office/drawing/2014/main" id="{5262980B-6463-4249-903F-E31CBC1E10BA}"/>
              </a:ext>
            </a:extLst>
          </p:cNvPr>
          <p:cNvPicPr>
            <a:picLocks noChangeAspect="1"/>
          </p:cNvPicPr>
          <p:nvPr/>
        </p:nvPicPr>
        <p:blipFill>
          <a:blip r:embed="rId3"/>
          <a:stretch>
            <a:fillRect/>
          </a:stretch>
        </p:blipFill>
        <p:spPr>
          <a:xfrm>
            <a:off x="3505200" y="1427611"/>
            <a:ext cx="4539095" cy="5062010"/>
          </a:xfrm>
          <a:prstGeom prst="rect">
            <a:avLst/>
          </a:prstGeom>
        </p:spPr>
      </p:pic>
      <p:sp>
        <p:nvSpPr>
          <p:cNvPr id="6" name="TextBox 5">
            <a:extLst>
              <a:ext uri="{FF2B5EF4-FFF2-40B4-BE49-F238E27FC236}">
                <a16:creationId xmlns:a16="http://schemas.microsoft.com/office/drawing/2014/main" id="{CD60BF78-91E6-4FFC-8679-E77E1DE43EA3}"/>
              </a:ext>
            </a:extLst>
          </p:cNvPr>
          <p:cNvSpPr txBox="1"/>
          <p:nvPr/>
        </p:nvSpPr>
        <p:spPr>
          <a:xfrm>
            <a:off x="990600" y="303125"/>
            <a:ext cx="7053695" cy="861774"/>
          </a:xfrm>
          <a:prstGeom prst="rect">
            <a:avLst/>
          </a:prstGeom>
          <a:noFill/>
        </p:spPr>
        <p:txBody>
          <a:bodyPr wrap="square" rtlCol="0">
            <a:spAutoFit/>
          </a:bodyPr>
          <a:lstStyle/>
          <a:p>
            <a:r>
              <a:rPr lang="en-IN" sz="3200" u="sng" dirty="0">
                <a:solidFill>
                  <a:schemeClr val="tx2"/>
                </a:solidFill>
                <a:latin typeface="Times New Roman" panose="02020603050405020304" pitchFamily="18" charset="0"/>
                <a:cs typeface="Times New Roman" panose="02020603050405020304" pitchFamily="18" charset="0"/>
              </a:rPr>
              <a:t>HOUGH TRANSFORM</a:t>
            </a:r>
            <a:endParaRPr lang="en-IN" sz="3200" dirty="0"/>
          </a:p>
          <a:p>
            <a:endParaRPr lang="en-IN" dirty="0"/>
          </a:p>
        </p:txBody>
      </p:sp>
    </p:spTree>
    <p:extLst>
      <p:ext uri="{BB962C8B-B14F-4D97-AF65-F5344CB8AC3E}">
        <p14:creationId xmlns:p14="http://schemas.microsoft.com/office/powerpoint/2010/main" val="163199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95866B-F359-4432-8720-406F4623D6C2}"/>
              </a:ext>
            </a:extLst>
          </p:cNvPr>
          <p:cNvPicPr>
            <a:picLocks noChangeAspect="1"/>
          </p:cNvPicPr>
          <p:nvPr/>
        </p:nvPicPr>
        <p:blipFill>
          <a:blip r:embed="rId2"/>
          <a:stretch>
            <a:fillRect/>
          </a:stretch>
        </p:blipFill>
        <p:spPr>
          <a:xfrm>
            <a:off x="1447800" y="1868356"/>
            <a:ext cx="3790950" cy="5000625"/>
          </a:xfrm>
          <a:prstGeom prst="rect">
            <a:avLst/>
          </a:prstGeom>
        </p:spPr>
      </p:pic>
      <p:pic>
        <p:nvPicPr>
          <p:cNvPr id="3" name="Picture 2">
            <a:extLst>
              <a:ext uri="{FF2B5EF4-FFF2-40B4-BE49-F238E27FC236}">
                <a16:creationId xmlns:a16="http://schemas.microsoft.com/office/drawing/2014/main" id="{3BA3F9EC-1ED4-4DAA-884A-EA557CCE594B}"/>
              </a:ext>
            </a:extLst>
          </p:cNvPr>
          <p:cNvPicPr>
            <a:picLocks noChangeAspect="1"/>
          </p:cNvPicPr>
          <p:nvPr/>
        </p:nvPicPr>
        <p:blipFill>
          <a:blip r:embed="rId3"/>
          <a:stretch>
            <a:fillRect/>
          </a:stretch>
        </p:blipFill>
        <p:spPr>
          <a:xfrm>
            <a:off x="5372100" y="1842432"/>
            <a:ext cx="4648200" cy="5319714"/>
          </a:xfrm>
          <a:prstGeom prst="rect">
            <a:avLst/>
          </a:prstGeom>
        </p:spPr>
      </p:pic>
      <p:sp>
        <p:nvSpPr>
          <p:cNvPr id="4" name="TextBox 3">
            <a:extLst>
              <a:ext uri="{FF2B5EF4-FFF2-40B4-BE49-F238E27FC236}">
                <a16:creationId xmlns:a16="http://schemas.microsoft.com/office/drawing/2014/main" id="{4C775A6F-68BE-4CC2-816D-3BBB8015CF2D}"/>
              </a:ext>
            </a:extLst>
          </p:cNvPr>
          <p:cNvSpPr txBox="1"/>
          <p:nvPr/>
        </p:nvSpPr>
        <p:spPr>
          <a:xfrm>
            <a:off x="1971675" y="1189348"/>
            <a:ext cx="2743200" cy="3810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Hough Peaks-Plot</a:t>
            </a:r>
          </a:p>
        </p:txBody>
      </p:sp>
      <p:sp>
        <p:nvSpPr>
          <p:cNvPr id="5" name="TextBox 4">
            <a:extLst>
              <a:ext uri="{FF2B5EF4-FFF2-40B4-BE49-F238E27FC236}">
                <a16:creationId xmlns:a16="http://schemas.microsoft.com/office/drawing/2014/main" id="{88F998D3-C27F-4CE0-AC27-A09A7F441B22}"/>
              </a:ext>
            </a:extLst>
          </p:cNvPr>
          <p:cNvSpPr txBox="1"/>
          <p:nvPr/>
        </p:nvSpPr>
        <p:spPr>
          <a:xfrm>
            <a:off x="6400800" y="1189348"/>
            <a:ext cx="1981200" cy="3810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Hough Lines</a:t>
            </a:r>
          </a:p>
        </p:txBody>
      </p:sp>
      <p:sp>
        <p:nvSpPr>
          <p:cNvPr id="6" name="TextBox 5">
            <a:extLst>
              <a:ext uri="{FF2B5EF4-FFF2-40B4-BE49-F238E27FC236}">
                <a16:creationId xmlns:a16="http://schemas.microsoft.com/office/drawing/2014/main" id="{A4E845A5-CE69-4C4F-A40F-5BC3BC164329}"/>
              </a:ext>
            </a:extLst>
          </p:cNvPr>
          <p:cNvSpPr txBox="1"/>
          <p:nvPr/>
        </p:nvSpPr>
        <p:spPr>
          <a:xfrm>
            <a:off x="1143000" y="304800"/>
            <a:ext cx="5257800" cy="584775"/>
          </a:xfrm>
          <a:prstGeom prst="rect">
            <a:avLst/>
          </a:prstGeom>
          <a:noFill/>
        </p:spPr>
        <p:txBody>
          <a:bodyPr wrap="square" rtlCol="0">
            <a:spAutoFit/>
          </a:bodyPr>
          <a:lstStyle/>
          <a:p>
            <a:r>
              <a:rPr lang="en-IN" sz="3200" u="sng" dirty="0">
                <a:solidFill>
                  <a:schemeClr val="tx2"/>
                </a:solidFill>
                <a:latin typeface="Times New Roman" panose="02020603050405020304" pitchFamily="18" charset="0"/>
                <a:cs typeface="Times New Roman" panose="02020603050405020304" pitchFamily="18" charset="0"/>
              </a:rPr>
              <a:t>HOUGH TRANSFORM</a:t>
            </a:r>
            <a:endParaRPr lang="en-IN" sz="3200" dirty="0"/>
          </a:p>
        </p:txBody>
      </p:sp>
      <p:sp>
        <p:nvSpPr>
          <p:cNvPr id="8" name="TextBox 7">
            <a:extLst>
              <a:ext uri="{FF2B5EF4-FFF2-40B4-BE49-F238E27FC236}">
                <a16:creationId xmlns:a16="http://schemas.microsoft.com/office/drawing/2014/main" id="{B620684D-24D4-4B96-9626-D3664BB329F7}"/>
              </a:ext>
            </a:extLst>
          </p:cNvPr>
          <p:cNvSpPr txBox="1"/>
          <p:nvPr/>
        </p:nvSpPr>
        <p:spPr>
          <a:xfrm>
            <a:off x="1752600" y="6284206"/>
            <a:ext cx="3352800" cy="523220"/>
          </a:xfrm>
          <a:prstGeom prst="rect">
            <a:avLst/>
          </a:prstGeom>
          <a:noFill/>
        </p:spPr>
        <p:txBody>
          <a:bodyPr wrap="square" rtlCol="0">
            <a:spAutoFit/>
          </a:bodyPr>
          <a:lstStyle/>
          <a:p>
            <a:r>
              <a:rPr lang="en-IN" sz="1400" dirty="0"/>
              <a:t>Two peaks indicates that there is a fracture present</a:t>
            </a:r>
          </a:p>
        </p:txBody>
      </p:sp>
      <p:sp>
        <p:nvSpPr>
          <p:cNvPr id="9" name="Arrow: Up 8">
            <a:extLst>
              <a:ext uri="{FF2B5EF4-FFF2-40B4-BE49-F238E27FC236}">
                <a16:creationId xmlns:a16="http://schemas.microsoft.com/office/drawing/2014/main" id="{AC3495E6-C3BB-41EA-95AB-FCDBFEF38E1F}"/>
              </a:ext>
            </a:extLst>
          </p:cNvPr>
          <p:cNvSpPr/>
          <p:nvPr/>
        </p:nvSpPr>
        <p:spPr>
          <a:xfrm>
            <a:off x="2438400" y="5867400"/>
            <a:ext cx="228600" cy="3552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112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A0DC47-8752-49F0-8589-C40387207692}"/>
              </a:ext>
            </a:extLst>
          </p:cNvPr>
          <p:cNvPicPr>
            <a:picLocks noChangeAspect="1"/>
          </p:cNvPicPr>
          <p:nvPr/>
        </p:nvPicPr>
        <p:blipFill>
          <a:blip r:embed="rId2"/>
          <a:stretch>
            <a:fillRect/>
          </a:stretch>
        </p:blipFill>
        <p:spPr>
          <a:xfrm>
            <a:off x="1213941" y="1371600"/>
            <a:ext cx="3395766" cy="4291956"/>
          </a:xfrm>
          <a:prstGeom prst="rect">
            <a:avLst/>
          </a:prstGeom>
        </p:spPr>
      </p:pic>
      <p:pic>
        <p:nvPicPr>
          <p:cNvPr id="3" name="Picture 2">
            <a:extLst>
              <a:ext uri="{FF2B5EF4-FFF2-40B4-BE49-F238E27FC236}">
                <a16:creationId xmlns:a16="http://schemas.microsoft.com/office/drawing/2014/main" id="{D8AD7DC8-7481-433D-AF85-EF7DC57D2EB8}"/>
              </a:ext>
            </a:extLst>
          </p:cNvPr>
          <p:cNvPicPr>
            <a:picLocks noChangeAspect="1"/>
          </p:cNvPicPr>
          <p:nvPr/>
        </p:nvPicPr>
        <p:blipFill>
          <a:blip r:embed="rId3"/>
          <a:stretch>
            <a:fillRect/>
          </a:stretch>
        </p:blipFill>
        <p:spPr>
          <a:xfrm>
            <a:off x="4343400" y="1371600"/>
            <a:ext cx="3395766" cy="4291956"/>
          </a:xfrm>
          <a:prstGeom prst="rect">
            <a:avLst/>
          </a:prstGeom>
        </p:spPr>
      </p:pic>
      <p:sp>
        <p:nvSpPr>
          <p:cNvPr id="6" name="TextBox 5">
            <a:extLst>
              <a:ext uri="{FF2B5EF4-FFF2-40B4-BE49-F238E27FC236}">
                <a16:creationId xmlns:a16="http://schemas.microsoft.com/office/drawing/2014/main" id="{A90D562E-03E5-4919-B109-12A284A118B3}"/>
              </a:ext>
            </a:extLst>
          </p:cNvPr>
          <p:cNvSpPr txBox="1"/>
          <p:nvPr/>
        </p:nvSpPr>
        <p:spPr>
          <a:xfrm>
            <a:off x="5867400" y="5914343"/>
            <a:ext cx="2895600" cy="646331"/>
          </a:xfrm>
          <a:prstGeom prst="rect">
            <a:avLst/>
          </a:prstGeom>
          <a:noFill/>
        </p:spPr>
        <p:txBody>
          <a:bodyPr wrap="square" rtlCol="0">
            <a:spAutoFit/>
          </a:bodyPr>
          <a:lstStyle/>
          <a:p>
            <a:r>
              <a:rPr lang="en-IN" dirty="0"/>
              <a:t>Area where Break line Tolerance is Crossed</a:t>
            </a:r>
          </a:p>
        </p:txBody>
      </p:sp>
      <p:sp>
        <p:nvSpPr>
          <p:cNvPr id="9" name="TextBox 8">
            <a:extLst>
              <a:ext uri="{FF2B5EF4-FFF2-40B4-BE49-F238E27FC236}">
                <a16:creationId xmlns:a16="http://schemas.microsoft.com/office/drawing/2014/main" id="{709A3D82-0B5E-4FF4-9BB4-6D7130002548}"/>
              </a:ext>
            </a:extLst>
          </p:cNvPr>
          <p:cNvSpPr txBox="1"/>
          <p:nvPr/>
        </p:nvSpPr>
        <p:spPr>
          <a:xfrm>
            <a:off x="990600" y="457200"/>
            <a:ext cx="5791200" cy="584775"/>
          </a:xfrm>
          <a:prstGeom prst="rect">
            <a:avLst/>
          </a:prstGeom>
          <a:noFill/>
        </p:spPr>
        <p:txBody>
          <a:bodyPr wrap="square" rtlCol="0">
            <a:spAutoFit/>
          </a:bodyPr>
          <a:lstStyle/>
          <a:p>
            <a:r>
              <a:rPr lang="en-IN" sz="3200" u="sng" dirty="0">
                <a:solidFill>
                  <a:schemeClr val="tx2"/>
                </a:solidFill>
                <a:latin typeface="Times New Roman" panose="02020603050405020304" pitchFamily="18" charset="0"/>
                <a:cs typeface="Times New Roman" panose="02020603050405020304" pitchFamily="18" charset="0"/>
              </a:rPr>
              <a:t>HOUGH TRANSFORM</a:t>
            </a:r>
            <a:endParaRPr lang="en-IN" dirty="0"/>
          </a:p>
        </p:txBody>
      </p:sp>
      <p:sp>
        <p:nvSpPr>
          <p:cNvPr id="4" name="Arrow: Up 3">
            <a:extLst>
              <a:ext uri="{FF2B5EF4-FFF2-40B4-BE49-F238E27FC236}">
                <a16:creationId xmlns:a16="http://schemas.microsoft.com/office/drawing/2014/main" id="{FC52707C-8664-4EF1-9B4E-4561D427E989}"/>
              </a:ext>
            </a:extLst>
          </p:cNvPr>
          <p:cNvSpPr/>
          <p:nvPr/>
        </p:nvSpPr>
        <p:spPr>
          <a:xfrm>
            <a:off x="6324600" y="5433672"/>
            <a:ext cx="2286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4645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0D4536-6ECD-4D95-8713-1B3B7CFD22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39744" y="1247260"/>
            <a:ext cx="3132256" cy="4363480"/>
          </a:xfrm>
          <a:prstGeom prst="rect">
            <a:avLst/>
          </a:prstGeom>
          <a:noFill/>
          <a:ln>
            <a:noFill/>
          </a:ln>
        </p:spPr>
      </p:pic>
      <p:pic>
        <p:nvPicPr>
          <p:cNvPr id="3" name="Picture 2">
            <a:extLst>
              <a:ext uri="{FF2B5EF4-FFF2-40B4-BE49-F238E27FC236}">
                <a16:creationId xmlns:a16="http://schemas.microsoft.com/office/drawing/2014/main" id="{557F75B8-9BA4-4FDD-BD36-11BEF53781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447800"/>
            <a:ext cx="2951601" cy="3733800"/>
          </a:xfrm>
          <a:prstGeom prst="rect">
            <a:avLst/>
          </a:prstGeom>
          <a:noFill/>
          <a:ln>
            <a:noFill/>
          </a:ln>
        </p:spPr>
      </p:pic>
      <p:sp>
        <p:nvSpPr>
          <p:cNvPr id="4" name="TextBox 3">
            <a:extLst>
              <a:ext uri="{FF2B5EF4-FFF2-40B4-BE49-F238E27FC236}">
                <a16:creationId xmlns:a16="http://schemas.microsoft.com/office/drawing/2014/main" id="{A12B915B-CEEC-40AB-848C-94E41839FB3D}"/>
              </a:ext>
            </a:extLst>
          </p:cNvPr>
          <p:cNvSpPr txBox="1"/>
          <p:nvPr/>
        </p:nvSpPr>
        <p:spPr>
          <a:xfrm>
            <a:off x="1066800" y="381000"/>
            <a:ext cx="4953000" cy="584775"/>
          </a:xfrm>
          <a:prstGeom prst="rect">
            <a:avLst/>
          </a:prstGeom>
          <a:noFill/>
        </p:spPr>
        <p:txBody>
          <a:bodyPr wrap="square" rtlCol="0">
            <a:spAutoFit/>
          </a:bodyPr>
          <a:lstStyle/>
          <a:p>
            <a:r>
              <a:rPr lang="en-IN" sz="3200" u="sng" dirty="0">
                <a:solidFill>
                  <a:schemeClr val="tx2"/>
                </a:solidFill>
                <a:latin typeface="Times New Roman" panose="02020603050405020304" pitchFamily="18" charset="0"/>
                <a:cs typeface="Times New Roman" panose="02020603050405020304" pitchFamily="18" charset="0"/>
              </a:rPr>
              <a:t>FINAL RESULT</a:t>
            </a:r>
            <a:endParaRPr lang="en-IN" sz="3200" dirty="0">
              <a:solidFill>
                <a:schemeClr val="tx2"/>
              </a:solidFill>
            </a:endParaRPr>
          </a:p>
        </p:txBody>
      </p:sp>
    </p:spTree>
    <p:extLst>
      <p:ext uri="{BB962C8B-B14F-4D97-AF65-F5344CB8AC3E}">
        <p14:creationId xmlns:p14="http://schemas.microsoft.com/office/powerpoint/2010/main" val="28678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1C3F-2133-46A9-B61D-0FD8F10CDAAE}"/>
              </a:ext>
            </a:extLst>
          </p:cNvPr>
          <p:cNvSpPr>
            <a:spLocks noGrp="1"/>
          </p:cNvSpPr>
          <p:nvPr>
            <p:ph type="title"/>
          </p:nvPr>
        </p:nvSpPr>
        <p:spPr>
          <a:xfrm>
            <a:off x="966459" y="152400"/>
            <a:ext cx="7498080" cy="1104898"/>
          </a:xfrm>
        </p:spPr>
        <p:txBody>
          <a:bodyPr>
            <a:normAutofit fontScale="90000"/>
          </a:bodyPr>
          <a:lstStyle/>
          <a:p>
            <a:r>
              <a:rPr lang="en-IN" sz="3200" u="sng" dirty="0">
                <a:latin typeface="Times New Roman" panose="02020603050405020304" pitchFamily="18" charset="0"/>
                <a:cs typeface="Times New Roman" panose="02020603050405020304" pitchFamily="18" charset="0"/>
              </a:rPr>
              <a:t>RESULTS</a:t>
            </a:r>
            <a:br>
              <a:rPr lang="en-IN" sz="3200" u="sng" dirty="0">
                <a:latin typeface="Times New Roman" panose="02020603050405020304" pitchFamily="18" charset="0"/>
                <a:cs typeface="Times New Roman" panose="02020603050405020304" pitchFamily="18" charset="0"/>
              </a:rPr>
            </a:br>
            <a:br>
              <a:rPr lang="en-IN" sz="3200" u="sng"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a)Applied on Fractured Bone</a:t>
            </a:r>
            <a:r>
              <a:rPr lang="en-IN" sz="18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788385B6-BF74-45A6-B02D-33E6F40B93BC}"/>
              </a:ext>
            </a:extLst>
          </p:cNvPr>
          <p:cNvPicPr>
            <a:picLocks noChangeAspect="1"/>
          </p:cNvPicPr>
          <p:nvPr/>
        </p:nvPicPr>
        <p:blipFill>
          <a:blip r:embed="rId2"/>
          <a:stretch>
            <a:fillRect/>
          </a:stretch>
        </p:blipFill>
        <p:spPr>
          <a:xfrm>
            <a:off x="762000" y="1295400"/>
            <a:ext cx="3352800" cy="2576513"/>
          </a:xfrm>
          <a:prstGeom prst="rect">
            <a:avLst/>
          </a:prstGeom>
        </p:spPr>
      </p:pic>
      <p:pic>
        <p:nvPicPr>
          <p:cNvPr id="5" name="Picture 4">
            <a:extLst>
              <a:ext uri="{FF2B5EF4-FFF2-40B4-BE49-F238E27FC236}">
                <a16:creationId xmlns:a16="http://schemas.microsoft.com/office/drawing/2014/main" id="{A72D3090-4593-493C-9E75-56646EFBDA4E}"/>
              </a:ext>
            </a:extLst>
          </p:cNvPr>
          <p:cNvPicPr>
            <a:picLocks noChangeAspect="1"/>
          </p:cNvPicPr>
          <p:nvPr/>
        </p:nvPicPr>
        <p:blipFill>
          <a:blip r:embed="rId3"/>
          <a:stretch>
            <a:fillRect/>
          </a:stretch>
        </p:blipFill>
        <p:spPr>
          <a:xfrm>
            <a:off x="2567626" y="1333499"/>
            <a:ext cx="3299774" cy="2500313"/>
          </a:xfrm>
          <a:prstGeom prst="rect">
            <a:avLst/>
          </a:prstGeom>
        </p:spPr>
      </p:pic>
      <p:pic>
        <p:nvPicPr>
          <p:cNvPr id="6" name="Picture 5">
            <a:extLst>
              <a:ext uri="{FF2B5EF4-FFF2-40B4-BE49-F238E27FC236}">
                <a16:creationId xmlns:a16="http://schemas.microsoft.com/office/drawing/2014/main" id="{3FF71443-BC4B-4DCD-AABC-7EB8F8379472}"/>
              </a:ext>
            </a:extLst>
          </p:cNvPr>
          <p:cNvPicPr>
            <a:picLocks noChangeAspect="1"/>
          </p:cNvPicPr>
          <p:nvPr/>
        </p:nvPicPr>
        <p:blipFill>
          <a:blip r:embed="rId4"/>
          <a:stretch>
            <a:fillRect/>
          </a:stretch>
        </p:blipFill>
        <p:spPr>
          <a:xfrm>
            <a:off x="4432547" y="1333499"/>
            <a:ext cx="3212592" cy="2500313"/>
          </a:xfrm>
          <a:prstGeom prst="rect">
            <a:avLst/>
          </a:prstGeom>
        </p:spPr>
      </p:pic>
      <p:pic>
        <p:nvPicPr>
          <p:cNvPr id="9" name="Picture 8">
            <a:extLst>
              <a:ext uri="{FF2B5EF4-FFF2-40B4-BE49-F238E27FC236}">
                <a16:creationId xmlns:a16="http://schemas.microsoft.com/office/drawing/2014/main" id="{1C5DF184-691E-4AF3-AEFB-4D0DF2AA566E}"/>
              </a:ext>
            </a:extLst>
          </p:cNvPr>
          <p:cNvPicPr>
            <a:picLocks noChangeAspect="1"/>
          </p:cNvPicPr>
          <p:nvPr/>
        </p:nvPicPr>
        <p:blipFill>
          <a:blip r:embed="rId5"/>
          <a:stretch>
            <a:fillRect/>
          </a:stretch>
        </p:blipFill>
        <p:spPr>
          <a:xfrm>
            <a:off x="6236799" y="1295400"/>
            <a:ext cx="3452173" cy="2532913"/>
          </a:xfrm>
          <a:prstGeom prst="rect">
            <a:avLst/>
          </a:prstGeom>
        </p:spPr>
      </p:pic>
      <p:pic>
        <p:nvPicPr>
          <p:cNvPr id="10" name="Picture 9">
            <a:extLst>
              <a:ext uri="{FF2B5EF4-FFF2-40B4-BE49-F238E27FC236}">
                <a16:creationId xmlns:a16="http://schemas.microsoft.com/office/drawing/2014/main" id="{539493D3-9229-4757-A0CA-52914E5249F9}"/>
              </a:ext>
            </a:extLst>
          </p:cNvPr>
          <p:cNvPicPr>
            <a:picLocks noChangeAspect="1"/>
          </p:cNvPicPr>
          <p:nvPr/>
        </p:nvPicPr>
        <p:blipFill>
          <a:blip r:embed="rId6"/>
          <a:stretch>
            <a:fillRect/>
          </a:stretch>
        </p:blipFill>
        <p:spPr>
          <a:xfrm>
            <a:off x="993350" y="3713535"/>
            <a:ext cx="2496118" cy="2347913"/>
          </a:xfrm>
          <a:prstGeom prst="rect">
            <a:avLst/>
          </a:prstGeom>
        </p:spPr>
      </p:pic>
      <p:pic>
        <p:nvPicPr>
          <p:cNvPr id="11" name="Picture 10">
            <a:extLst>
              <a:ext uri="{FF2B5EF4-FFF2-40B4-BE49-F238E27FC236}">
                <a16:creationId xmlns:a16="http://schemas.microsoft.com/office/drawing/2014/main" id="{1DEF1DFD-577E-4639-A82F-71A6CF7D40ED}"/>
              </a:ext>
            </a:extLst>
          </p:cNvPr>
          <p:cNvPicPr>
            <a:picLocks noChangeAspect="1"/>
          </p:cNvPicPr>
          <p:nvPr/>
        </p:nvPicPr>
        <p:blipFill>
          <a:blip r:embed="rId7"/>
          <a:stretch>
            <a:fillRect/>
          </a:stretch>
        </p:blipFill>
        <p:spPr>
          <a:xfrm>
            <a:off x="2459575" y="3687385"/>
            <a:ext cx="3472751" cy="2532913"/>
          </a:xfrm>
          <a:prstGeom prst="rect">
            <a:avLst/>
          </a:prstGeom>
        </p:spPr>
      </p:pic>
      <p:pic>
        <p:nvPicPr>
          <p:cNvPr id="12" name="Picture 11">
            <a:extLst>
              <a:ext uri="{FF2B5EF4-FFF2-40B4-BE49-F238E27FC236}">
                <a16:creationId xmlns:a16="http://schemas.microsoft.com/office/drawing/2014/main" id="{697527B4-1CE6-4ADC-99ED-F5A13CCDF7F0}"/>
              </a:ext>
            </a:extLst>
          </p:cNvPr>
          <p:cNvPicPr>
            <a:picLocks noChangeAspect="1"/>
          </p:cNvPicPr>
          <p:nvPr/>
        </p:nvPicPr>
        <p:blipFill>
          <a:blip r:embed="rId8"/>
          <a:stretch>
            <a:fillRect/>
          </a:stretch>
        </p:blipFill>
        <p:spPr>
          <a:xfrm>
            <a:off x="4346150" y="3690753"/>
            <a:ext cx="3472750" cy="2532913"/>
          </a:xfrm>
          <a:prstGeom prst="rect">
            <a:avLst/>
          </a:prstGeom>
        </p:spPr>
      </p:pic>
      <p:pic>
        <p:nvPicPr>
          <p:cNvPr id="14" name="Picture 13">
            <a:extLst>
              <a:ext uri="{FF2B5EF4-FFF2-40B4-BE49-F238E27FC236}">
                <a16:creationId xmlns:a16="http://schemas.microsoft.com/office/drawing/2014/main" id="{B08E99FD-D6B9-44E3-901D-F75266A94C1A}"/>
              </a:ext>
            </a:extLst>
          </p:cNvPr>
          <p:cNvPicPr>
            <a:picLocks noChangeAspect="1"/>
          </p:cNvPicPr>
          <p:nvPr/>
        </p:nvPicPr>
        <p:blipFill>
          <a:blip r:embed="rId9"/>
          <a:stretch>
            <a:fillRect/>
          </a:stretch>
        </p:blipFill>
        <p:spPr>
          <a:xfrm>
            <a:off x="6816311" y="3713535"/>
            <a:ext cx="1657655" cy="1678597"/>
          </a:xfrm>
          <a:prstGeom prst="rect">
            <a:avLst/>
          </a:prstGeom>
        </p:spPr>
      </p:pic>
      <p:sp>
        <p:nvSpPr>
          <p:cNvPr id="16" name="TextBox 15">
            <a:extLst>
              <a:ext uri="{FF2B5EF4-FFF2-40B4-BE49-F238E27FC236}">
                <a16:creationId xmlns:a16="http://schemas.microsoft.com/office/drawing/2014/main" id="{6D85E11F-560B-40BD-AFBF-06D19B225FF0}"/>
              </a:ext>
            </a:extLst>
          </p:cNvPr>
          <p:cNvSpPr txBox="1"/>
          <p:nvPr/>
        </p:nvSpPr>
        <p:spPr>
          <a:xfrm>
            <a:off x="1022238" y="5917212"/>
            <a:ext cx="2590800"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Two Peaks detection indicates a fracture present</a:t>
            </a:r>
          </a:p>
        </p:txBody>
      </p:sp>
      <p:sp>
        <p:nvSpPr>
          <p:cNvPr id="7" name="Arrow: Up 6">
            <a:extLst>
              <a:ext uri="{FF2B5EF4-FFF2-40B4-BE49-F238E27FC236}">
                <a16:creationId xmlns:a16="http://schemas.microsoft.com/office/drawing/2014/main" id="{0BC4DF46-15AE-46F8-B2DD-838434956ADE}"/>
              </a:ext>
            </a:extLst>
          </p:cNvPr>
          <p:cNvSpPr/>
          <p:nvPr/>
        </p:nvSpPr>
        <p:spPr>
          <a:xfrm>
            <a:off x="1839973" y="5715000"/>
            <a:ext cx="141227" cy="2022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641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152400"/>
            <a:ext cx="7407275" cy="609600"/>
          </a:xfrm>
        </p:spPr>
        <p:txBody>
          <a:bodyPr>
            <a:noAutofit/>
          </a:bodyPr>
          <a:lstStyle/>
          <a:p>
            <a:pPr eaLnBrk="1" fontAlgn="auto" hangingPunct="1">
              <a:spcAft>
                <a:spcPts val="0"/>
              </a:spcAft>
              <a:defRPr/>
            </a:pPr>
            <a:r>
              <a:rPr lang="en-US" sz="3600" dirty="0">
                <a:solidFill>
                  <a:schemeClr val="tx2">
                    <a:satMod val="130000"/>
                  </a:schemeClr>
                </a:solidFill>
                <a:latin typeface="Times New Roman" panose="02020603050405020304" pitchFamily="18" charset="0"/>
                <a:cs typeface="Times New Roman" panose="02020603050405020304" pitchFamily="18" charset="0"/>
              </a:rPr>
              <a:t>OUTLINE</a:t>
            </a:r>
          </a:p>
        </p:txBody>
      </p:sp>
      <p:sp>
        <p:nvSpPr>
          <p:cNvPr id="3" name="Subtitle 2"/>
          <p:cNvSpPr>
            <a:spLocks noGrp="1"/>
          </p:cNvSpPr>
          <p:nvPr>
            <p:ph type="subTitle" idx="1"/>
          </p:nvPr>
        </p:nvSpPr>
        <p:spPr>
          <a:xfrm>
            <a:off x="1431925" y="990600"/>
            <a:ext cx="7407275" cy="5257800"/>
          </a:xfrm>
        </p:spPr>
        <p:txBody>
          <a:bodyPr>
            <a:normAutofit fontScale="70000" lnSpcReduction="20000"/>
          </a:bodyPr>
          <a:lstStyle/>
          <a:p>
            <a:pPr eaLnBrk="1" fontAlgn="auto" hangingPunct="1">
              <a:spcAft>
                <a:spcPts val="0"/>
              </a:spcAft>
              <a:buFont typeface="Wingdings" pitchFamily="2" charset="2"/>
              <a:buChar char="§"/>
              <a:defRPr/>
            </a:pPr>
            <a:r>
              <a:rPr lang="en-US" dirty="0"/>
              <a:t>  </a:t>
            </a:r>
            <a:r>
              <a:rPr lang="en-US" dirty="0">
                <a:latin typeface="Times New Roman" panose="02020603050405020304" pitchFamily="18" charset="0"/>
                <a:cs typeface="Times New Roman" panose="02020603050405020304" pitchFamily="18" charset="0"/>
              </a:rPr>
              <a:t>Abstract</a:t>
            </a:r>
          </a:p>
          <a:p>
            <a:pPr eaLnBrk="1" fontAlgn="auto" hangingPunct="1">
              <a:spcAft>
                <a:spcPts val="0"/>
              </a:spcAft>
              <a:buFont typeface="Wingdings" pitchFamily="2" charset="2"/>
              <a:buChar char="§"/>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itchFamily="2" charset="2"/>
              <a:buChar char="§"/>
              <a:defRPr/>
            </a:pPr>
            <a:r>
              <a:rPr lang="en-US" dirty="0">
                <a:latin typeface="Times New Roman" panose="02020603050405020304" pitchFamily="18" charset="0"/>
                <a:cs typeface="Times New Roman" panose="02020603050405020304" pitchFamily="18" charset="0"/>
              </a:rPr>
              <a:t>  Motivation</a:t>
            </a:r>
          </a:p>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itchFamily="2" charset="2"/>
              <a:buChar char="§"/>
              <a:defRPr/>
            </a:pPr>
            <a:r>
              <a:rPr lang="en-US" dirty="0">
                <a:latin typeface="Times New Roman" panose="02020603050405020304" pitchFamily="18" charset="0"/>
                <a:cs typeface="Times New Roman" panose="02020603050405020304" pitchFamily="18" charset="0"/>
              </a:rPr>
              <a:t>  Introduction</a:t>
            </a:r>
          </a:p>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itchFamily="2" charset="2"/>
              <a:buChar char="§"/>
              <a:defRPr/>
            </a:pPr>
            <a:r>
              <a:rPr lang="en-US" dirty="0">
                <a:latin typeface="Times New Roman" panose="02020603050405020304" pitchFamily="18" charset="0"/>
                <a:cs typeface="Times New Roman" panose="02020603050405020304" pitchFamily="18" charset="0"/>
              </a:rPr>
              <a:t>  Methodology</a:t>
            </a:r>
          </a:p>
          <a:p>
            <a:pPr eaLnBrk="1" fontAlgn="auto" hangingPunct="1">
              <a:spcAft>
                <a:spcPts val="0"/>
              </a:spcAft>
              <a:buFont typeface="Wingdings" pitchFamily="2" charset="2"/>
              <a:buChar char="§"/>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itchFamily="2" charset="2"/>
              <a:buChar char="§"/>
              <a:defRPr/>
            </a:pPr>
            <a:r>
              <a:rPr lang="en-US" dirty="0">
                <a:latin typeface="Times New Roman" panose="02020603050405020304" pitchFamily="18" charset="0"/>
                <a:cs typeface="Times New Roman" panose="02020603050405020304" pitchFamily="18" charset="0"/>
              </a:rPr>
              <a:t>  Software Tools used</a:t>
            </a:r>
          </a:p>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itchFamily="2" charset="2"/>
              <a:buChar char="§"/>
              <a:defRPr/>
            </a:pPr>
            <a:r>
              <a:rPr lang="en-US" dirty="0">
                <a:latin typeface="Times New Roman" panose="02020603050405020304" pitchFamily="18" charset="0"/>
                <a:cs typeface="Times New Roman" panose="02020603050405020304" pitchFamily="18" charset="0"/>
              </a:rPr>
              <a:t>  Results</a:t>
            </a:r>
          </a:p>
          <a:p>
            <a:pPr eaLnBrk="1" fontAlgn="auto" hangingPunct="1">
              <a:spcAft>
                <a:spcPts val="0"/>
              </a:spcAft>
              <a:buFont typeface="Wingdings" pitchFamily="2" charset="2"/>
              <a:buChar char="§"/>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itchFamily="2" charset="2"/>
              <a:buChar char="§"/>
              <a:defRPr/>
            </a:pPr>
            <a:r>
              <a:rPr lang="en-US" dirty="0">
                <a:latin typeface="Times New Roman" panose="02020603050405020304" pitchFamily="18" charset="0"/>
                <a:cs typeface="Times New Roman" panose="02020603050405020304" pitchFamily="18" charset="0"/>
              </a:rPr>
              <a:t>  Conclusion &amp; Future work</a:t>
            </a:r>
          </a:p>
          <a:p>
            <a:pPr eaLnBrk="1" fontAlgn="auto" hangingPunct="1">
              <a:spcAft>
                <a:spcPts val="0"/>
              </a:spcAft>
              <a:buFont typeface="Wingdings" pitchFamily="2" charset="2"/>
              <a:buChar char="§"/>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itchFamily="2" charset="2"/>
              <a:buChar char="§"/>
              <a:defRPr/>
            </a:pPr>
            <a:r>
              <a:rPr lang="en-US" dirty="0">
                <a:latin typeface="Times New Roman" panose="02020603050405020304" pitchFamily="18" charset="0"/>
                <a:cs typeface="Times New Roman" panose="02020603050405020304" pitchFamily="18" charset="0"/>
              </a:rPr>
              <a:t>   References</a:t>
            </a:r>
          </a:p>
          <a:p>
            <a:pPr eaLnBrk="1" fontAlgn="auto" hangingPunct="1">
              <a:spcAft>
                <a:spcPts val="0"/>
              </a:spcAft>
              <a:buFont typeface="Wingdings" pitchFamily="2" charset="2"/>
              <a:buChar char="§"/>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itchFamily="2" charset="2"/>
              <a:buChar char="§"/>
              <a:defRPr/>
            </a:pPr>
            <a:r>
              <a:rPr lang="en-US" dirty="0">
                <a:latin typeface="Times New Roman" panose="02020603050405020304" pitchFamily="18" charset="0"/>
                <a:cs typeface="Times New Roman" panose="02020603050405020304" pitchFamily="18" charset="0"/>
              </a:rPr>
              <a:t>   Paper publication details</a:t>
            </a:r>
          </a:p>
          <a:p>
            <a:pPr eaLnBrk="1" fontAlgn="auto" hangingPunct="1">
              <a:spcAft>
                <a:spcPts val="0"/>
              </a:spcAft>
              <a:buFont typeface="Wingdings" pitchFamily="2" charset="2"/>
              <a:buChar char="§"/>
              <a:defRPr/>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9E39-65FD-4602-AD8A-963937335843}"/>
              </a:ext>
            </a:extLst>
          </p:cNvPr>
          <p:cNvSpPr>
            <a:spLocks noGrp="1"/>
          </p:cNvSpPr>
          <p:nvPr>
            <p:ph type="title"/>
          </p:nvPr>
        </p:nvSpPr>
        <p:spPr>
          <a:xfrm>
            <a:off x="990600" y="274320"/>
            <a:ext cx="7772400" cy="1143000"/>
          </a:xfrm>
        </p:spPr>
        <p:txBody>
          <a:bodyPr>
            <a:normAutofit/>
          </a:bodyPr>
          <a:lstStyle/>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b)Applied on Non-Fractured Bone:</a:t>
            </a:r>
          </a:p>
        </p:txBody>
      </p:sp>
      <p:pic>
        <p:nvPicPr>
          <p:cNvPr id="3" name="Picture 2">
            <a:extLst>
              <a:ext uri="{FF2B5EF4-FFF2-40B4-BE49-F238E27FC236}">
                <a16:creationId xmlns:a16="http://schemas.microsoft.com/office/drawing/2014/main" id="{244B06E2-3E36-4986-A5F7-39563EC194A5}"/>
              </a:ext>
            </a:extLst>
          </p:cNvPr>
          <p:cNvPicPr>
            <a:picLocks noChangeAspect="1"/>
          </p:cNvPicPr>
          <p:nvPr/>
        </p:nvPicPr>
        <p:blipFill>
          <a:blip r:embed="rId2"/>
          <a:stretch>
            <a:fillRect/>
          </a:stretch>
        </p:blipFill>
        <p:spPr>
          <a:xfrm>
            <a:off x="-76200" y="1417320"/>
            <a:ext cx="5461262" cy="2971800"/>
          </a:xfrm>
          <a:prstGeom prst="rect">
            <a:avLst/>
          </a:prstGeom>
        </p:spPr>
      </p:pic>
      <p:pic>
        <p:nvPicPr>
          <p:cNvPr id="4" name="Picture 3">
            <a:extLst>
              <a:ext uri="{FF2B5EF4-FFF2-40B4-BE49-F238E27FC236}">
                <a16:creationId xmlns:a16="http://schemas.microsoft.com/office/drawing/2014/main" id="{D28A9C07-0A87-45DE-A11F-30AE34BF1278}"/>
              </a:ext>
            </a:extLst>
          </p:cNvPr>
          <p:cNvPicPr>
            <a:picLocks noChangeAspect="1"/>
          </p:cNvPicPr>
          <p:nvPr/>
        </p:nvPicPr>
        <p:blipFill>
          <a:blip r:embed="rId3"/>
          <a:stretch>
            <a:fillRect/>
          </a:stretch>
        </p:blipFill>
        <p:spPr>
          <a:xfrm>
            <a:off x="1981200" y="1417321"/>
            <a:ext cx="5322757" cy="2926080"/>
          </a:xfrm>
          <a:prstGeom prst="rect">
            <a:avLst/>
          </a:prstGeom>
        </p:spPr>
      </p:pic>
      <p:pic>
        <p:nvPicPr>
          <p:cNvPr id="5" name="Picture 4">
            <a:extLst>
              <a:ext uri="{FF2B5EF4-FFF2-40B4-BE49-F238E27FC236}">
                <a16:creationId xmlns:a16="http://schemas.microsoft.com/office/drawing/2014/main" id="{555B9E6C-22AF-42CC-A58F-6A327988134B}"/>
              </a:ext>
            </a:extLst>
          </p:cNvPr>
          <p:cNvPicPr>
            <a:picLocks noChangeAspect="1"/>
          </p:cNvPicPr>
          <p:nvPr/>
        </p:nvPicPr>
        <p:blipFill>
          <a:blip r:embed="rId4"/>
          <a:stretch>
            <a:fillRect/>
          </a:stretch>
        </p:blipFill>
        <p:spPr>
          <a:xfrm>
            <a:off x="4038600" y="1414177"/>
            <a:ext cx="5322757" cy="2908014"/>
          </a:xfrm>
          <a:prstGeom prst="rect">
            <a:avLst/>
          </a:prstGeom>
        </p:spPr>
      </p:pic>
      <p:pic>
        <p:nvPicPr>
          <p:cNvPr id="6" name="Picture 5">
            <a:extLst>
              <a:ext uri="{FF2B5EF4-FFF2-40B4-BE49-F238E27FC236}">
                <a16:creationId xmlns:a16="http://schemas.microsoft.com/office/drawing/2014/main" id="{E39A2D2A-21B4-46FC-AFA3-3EB29B886402}"/>
              </a:ext>
            </a:extLst>
          </p:cNvPr>
          <p:cNvPicPr>
            <a:picLocks noChangeAspect="1"/>
          </p:cNvPicPr>
          <p:nvPr/>
        </p:nvPicPr>
        <p:blipFill>
          <a:blip r:embed="rId5"/>
          <a:stretch>
            <a:fillRect/>
          </a:stretch>
        </p:blipFill>
        <p:spPr>
          <a:xfrm>
            <a:off x="6096000" y="1407893"/>
            <a:ext cx="5094156" cy="2904557"/>
          </a:xfrm>
          <a:prstGeom prst="rect">
            <a:avLst/>
          </a:prstGeom>
        </p:spPr>
      </p:pic>
      <p:pic>
        <p:nvPicPr>
          <p:cNvPr id="7" name="Picture 6">
            <a:extLst>
              <a:ext uri="{FF2B5EF4-FFF2-40B4-BE49-F238E27FC236}">
                <a16:creationId xmlns:a16="http://schemas.microsoft.com/office/drawing/2014/main" id="{19A34D0A-F78F-47BE-B0AA-C35BDDD04792}"/>
              </a:ext>
            </a:extLst>
          </p:cNvPr>
          <p:cNvPicPr>
            <a:picLocks noChangeAspect="1"/>
          </p:cNvPicPr>
          <p:nvPr/>
        </p:nvPicPr>
        <p:blipFill>
          <a:blip r:embed="rId6"/>
          <a:stretch>
            <a:fillRect/>
          </a:stretch>
        </p:blipFill>
        <p:spPr>
          <a:xfrm>
            <a:off x="1034395" y="3854767"/>
            <a:ext cx="2508905" cy="2728913"/>
          </a:xfrm>
          <a:prstGeom prst="rect">
            <a:avLst/>
          </a:prstGeom>
        </p:spPr>
      </p:pic>
      <p:pic>
        <p:nvPicPr>
          <p:cNvPr id="8" name="Picture 7">
            <a:extLst>
              <a:ext uri="{FF2B5EF4-FFF2-40B4-BE49-F238E27FC236}">
                <a16:creationId xmlns:a16="http://schemas.microsoft.com/office/drawing/2014/main" id="{76B5CCE2-AC0B-4D5B-88AA-7DA2A0F0E9B2}"/>
              </a:ext>
            </a:extLst>
          </p:cNvPr>
          <p:cNvPicPr>
            <a:picLocks noChangeAspect="1"/>
          </p:cNvPicPr>
          <p:nvPr/>
        </p:nvPicPr>
        <p:blipFill>
          <a:blip r:embed="rId7"/>
          <a:stretch>
            <a:fillRect/>
          </a:stretch>
        </p:blipFill>
        <p:spPr>
          <a:xfrm>
            <a:off x="5385062" y="4038600"/>
            <a:ext cx="1701538" cy="1752600"/>
          </a:xfrm>
          <a:prstGeom prst="rect">
            <a:avLst/>
          </a:prstGeom>
        </p:spPr>
      </p:pic>
      <p:pic>
        <p:nvPicPr>
          <p:cNvPr id="10" name="Picture 9">
            <a:extLst>
              <a:ext uri="{FF2B5EF4-FFF2-40B4-BE49-F238E27FC236}">
                <a16:creationId xmlns:a16="http://schemas.microsoft.com/office/drawing/2014/main" id="{09BF3603-769A-463A-93D3-9D0AC8C3534D}"/>
              </a:ext>
            </a:extLst>
          </p:cNvPr>
          <p:cNvPicPr>
            <a:picLocks noChangeAspect="1"/>
          </p:cNvPicPr>
          <p:nvPr/>
        </p:nvPicPr>
        <p:blipFill>
          <a:blip r:embed="rId8"/>
          <a:stretch>
            <a:fillRect/>
          </a:stretch>
        </p:blipFill>
        <p:spPr>
          <a:xfrm>
            <a:off x="1861278" y="3849906"/>
            <a:ext cx="5562600" cy="3008093"/>
          </a:xfrm>
          <a:prstGeom prst="rect">
            <a:avLst/>
          </a:prstGeom>
        </p:spPr>
      </p:pic>
      <p:sp>
        <p:nvSpPr>
          <p:cNvPr id="12" name="TextBox 11">
            <a:extLst>
              <a:ext uri="{FF2B5EF4-FFF2-40B4-BE49-F238E27FC236}">
                <a16:creationId xmlns:a16="http://schemas.microsoft.com/office/drawing/2014/main" id="{B56BA134-F7C5-4C63-83C8-D3258E461C45}"/>
              </a:ext>
            </a:extLst>
          </p:cNvPr>
          <p:cNvSpPr txBox="1"/>
          <p:nvPr/>
        </p:nvSpPr>
        <p:spPr>
          <a:xfrm>
            <a:off x="1143000" y="6260778"/>
            <a:ext cx="2508905"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Only one peak is detected .It means there is no fracture</a:t>
            </a:r>
          </a:p>
        </p:txBody>
      </p:sp>
      <p:sp>
        <p:nvSpPr>
          <p:cNvPr id="9" name="Arrow: Up 8">
            <a:extLst>
              <a:ext uri="{FF2B5EF4-FFF2-40B4-BE49-F238E27FC236}">
                <a16:creationId xmlns:a16="http://schemas.microsoft.com/office/drawing/2014/main" id="{1F3A3F5D-0280-4D5E-BAA1-90A79C0DE80A}"/>
              </a:ext>
            </a:extLst>
          </p:cNvPr>
          <p:cNvSpPr/>
          <p:nvPr/>
        </p:nvSpPr>
        <p:spPr>
          <a:xfrm>
            <a:off x="1981200" y="6072477"/>
            <a:ext cx="1524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775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8B0F-7AAF-4D10-BE12-58FA32172425}"/>
              </a:ext>
            </a:extLst>
          </p:cNvPr>
          <p:cNvSpPr>
            <a:spLocks noGrp="1"/>
          </p:cNvSpPr>
          <p:nvPr>
            <p:ph type="title"/>
          </p:nvPr>
        </p:nvSpPr>
        <p:spPr>
          <a:xfrm>
            <a:off x="990600" y="228600"/>
            <a:ext cx="7498080" cy="1143000"/>
          </a:xfrm>
        </p:spPr>
        <p:txBody>
          <a:bodyPr>
            <a:normAutofit/>
          </a:bodyPr>
          <a:lstStyle/>
          <a:p>
            <a:r>
              <a:rPr lang="en-IN" sz="3200" u="sng" dirty="0">
                <a:latin typeface="Times New Roman" panose="02020603050405020304" pitchFamily="18" charset="0"/>
                <a:cs typeface="Times New Roman" panose="02020603050405020304" pitchFamily="18" charset="0"/>
              </a:rPr>
              <a:t>CONCLUSION AND FUTURE WORK</a:t>
            </a:r>
          </a:p>
        </p:txBody>
      </p:sp>
      <p:sp>
        <p:nvSpPr>
          <p:cNvPr id="3" name="Rectangle 2">
            <a:extLst>
              <a:ext uri="{FF2B5EF4-FFF2-40B4-BE49-F238E27FC236}">
                <a16:creationId xmlns:a16="http://schemas.microsoft.com/office/drawing/2014/main" id="{A140961A-DD1C-46A1-B0AA-78152881D22D}"/>
              </a:ext>
            </a:extLst>
          </p:cNvPr>
          <p:cNvSpPr/>
          <p:nvPr/>
        </p:nvSpPr>
        <p:spPr>
          <a:xfrm>
            <a:off x="997226" y="1398104"/>
            <a:ext cx="7498080" cy="4247317"/>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This project presents the image processing technique to detect the bone fracture. The fully automatic detection of fractures in leg bone is an important but it is a difficult problem. This method is not applicable for blur images. According to the test results, the system has been done to detect the bone fracture. A conclusion can be made that the performance of the detection method affected by the quality of the image. The better the image quality, the better the result system got. In future work, focusing on other works like detecting on smaller bone, ankle fractures, etc. may be considered</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297326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AF640-C70F-43AE-8E05-27A72A941BA8}"/>
              </a:ext>
            </a:extLst>
          </p:cNvPr>
          <p:cNvSpPr txBox="1"/>
          <p:nvPr/>
        </p:nvSpPr>
        <p:spPr>
          <a:xfrm>
            <a:off x="1219200" y="533400"/>
            <a:ext cx="7620000" cy="6124754"/>
          </a:xfrm>
          <a:prstGeom prst="rect">
            <a:avLst/>
          </a:prstGeom>
          <a:noFill/>
        </p:spPr>
        <p:txBody>
          <a:bodyPr wrap="square" rtlCol="0">
            <a:spAutoFit/>
          </a:bodyPr>
          <a:lstStyle/>
          <a:p>
            <a:r>
              <a:rPr lang="en-US" sz="3200" u="sng" dirty="0">
                <a:solidFill>
                  <a:schemeClr val="tx2"/>
                </a:solidFill>
                <a:latin typeface="Times New Roman" pitchFamily="18" charset="0"/>
                <a:cs typeface="Times New Roman" pitchFamily="18" charset="0"/>
              </a:rPr>
              <a:t>REFERENCES</a:t>
            </a:r>
            <a:r>
              <a:rPr lang="en-US" sz="3200" u="sng" dirty="0">
                <a:solidFill>
                  <a:schemeClr val="tx2"/>
                </a:solidFill>
              </a:rPr>
              <a:t>:</a:t>
            </a: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Shubhangi</a:t>
            </a:r>
            <a:r>
              <a:rPr lang="en-US" dirty="0">
                <a:latin typeface="Times New Roman" panose="02020603050405020304" pitchFamily="18" charset="0"/>
                <a:cs typeface="Times New Roman" panose="02020603050405020304" pitchFamily="18" charset="0"/>
              </a:rPr>
              <a:t> D.C, Raghavendra S. </a:t>
            </a:r>
            <a:r>
              <a:rPr lang="en-US" dirty="0" err="1">
                <a:latin typeface="Times New Roman" panose="02020603050405020304" pitchFamily="18" charset="0"/>
                <a:cs typeface="Times New Roman" panose="02020603050405020304" pitchFamily="18" charset="0"/>
              </a:rPr>
              <a:t>Chinchansoor</a:t>
            </a:r>
            <a:r>
              <a:rPr lang="en-US" dirty="0">
                <a:latin typeface="Times New Roman" panose="02020603050405020304" pitchFamily="18" charset="0"/>
                <a:cs typeface="Times New Roman" panose="02020603050405020304" pitchFamily="18" charset="0"/>
              </a:rPr>
              <a:t>, P.S Hiremath, Edge     Detection of Femur Bones in X-ray images – A Comparative study of Edge Detectors, Department of Computer Science, </a:t>
            </a:r>
            <a:r>
              <a:rPr lang="en-US" dirty="0" err="1">
                <a:latin typeface="Times New Roman" panose="02020603050405020304" pitchFamily="18" charset="0"/>
                <a:cs typeface="Times New Roman" panose="02020603050405020304" pitchFamily="18" charset="0"/>
              </a:rPr>
              <a:t>Poojya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Doddappa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Appa</a:t>
            </a:r>
            <a:r>
              <a:rPr lang="en-US" dirty="0">
                <a:latin typeface="Times New Roman" panose="02020603050405020304" pitchFamily="18" charset="0"/>
                <a:cs typeface="Times New Roman" panose="02020603050405020304" pitchFamily="18" charset="0"/>
              </a:rPr>
              <a:t> College of Engineering, Gulbarga – 585103 India, Volume 42-No.2, March 2012. </a:t>
            </a:r>
          </a:p>
          <a:p>
            <a:r>
              <a:rPr lang="en-US" dirty="0">
                <a:latin typeface="Times New Roman" panose="02020603050405020304" pitchFamily="18" charset="0"/>
                <a:cs typeface="Times New Roman" panose="02020603050405020304" pitchFamily="18" charset="0"/>
              </a:rPr>
              <a:t>[2] Mahmoud Al-</a:t>
            </a:r>
            <a:r>
              <a:rPr lang="en-US" dirty="0" err="1">
                <a:latin typeface="Times New Roman" panose="02020603050405020304" pitchFamily="18" charset="0"/>
                <a:cs typeface="Times New Roman" panose="02020603050405020304" pitchFamily="18" charset="0"/>
              </a:rPr>
              <a:t>Ayyoub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Iamail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Hmeidi</a:t>
            </a:r>
            <a:r>
              <a:rPr lang="en-US" dirty="0">
                <a:latin typeface="Times New Roman" panose="02020603050405020304" pitchFamily="18" charset="0"/>
                <a:cs typeface="Times New Roman" panose="02020603050405020304" pitchFamily="18" charset="0"/>
              </a:rPr>
              <a:t>, Haya </a:t>
            </a:r>
            <a:r>
              <a:rPr lang="en-US" dirty="0" err="1">
                <a:latin typeface="Times New Roman" panose="02020603050405020304" pitchFamily="18" charset="0"/>
                <a:cs typeface="Times New Roman" panose="02020603050405020304" pitchFamily="18" charset="0"/>
              </a:rPr>
              <a:t>Rababaha</a:t>
            </a:r>
            <a:r>
              <a:rPr lang="en-US" dirty="0">
                <a:latin typeface="Times New Roman" panose="02020603050405020304" pitchFamily="18" charset="0"/>
                <a:cs typeface="Times New Roman" panose="02020603050405020304" pitchFamily="18" charset="0"/>
              </a:rPr>
              <a:t>, Detecting Hand Bone Fractures in X-Ray Images, Jordan University of Science and Technology Irbid, Jordan, Volume 4. No.3, September 2013. </a:t>
            </a:r>
          </a:p>
          <a:p>
            <a:r>
              <a:rPr lang="en-US" dirty="0">
                <a:latin typeface="Times New Roman" panose="02020603050405020304" pitchFamily="18" charset="0"/>
                <a:cs typeface="Times New Roman" panose="02020603050405020304" pitchFamily="18" charset="0"/>
              </a:rPr>
              <a:t>[3] S.K. </a:t>
            </a:r>
            <a:r>
              <a:rPr lang="en-US" dirty="0" err="1">
                <a:latin typeface="Times New Roman" panose="02020603050405020304" pitchFamily="18" charset="0"/>
                <a:cs typeface="Times New Roman" panose="02020603050405020304" pitchFamily="18" charset="0"/>
              </a:rPr>
              <a:t>Mahndran</a:t>
            </a:r>
            <a:r>
              <a:rPr lang="en-US" dirty="0">
                <a:latin typeface="Times New Roman" panose="02020603050405020304" pitchFamily="18" charset="0"/>
                <a:cs typeface="Times New Roman" panose="02020603050405020304" pitchFamily="18" charset="0"/>
              </a:rPr>
              <a:t>, S. Santhosh </a:t>
            </a:r>
            <a:r>
              <a:rPr lang="en-US" dirty="0" err="1">
                <a:latin typeface="Times New Roman" panose="02020603050405020304" pitchFamily="18" charset="0"/>
                <a:cs typeface="Times New Roman" panose="02020603050405020304" pitchFamily="18" charset="0"/>
              </a:rPr>
              <a:t>BaBoo</a:t>
            </a:r>
            <a:r>
              <a:rPr lang="en-US" dirty="0">
                <a:latin typeface="Times New Roman" panose="02020603050405020304" pitchFamily="18" charset="0"/>
                <a:cs typeface="Times New Roman" panose="02020603050405020304" pitchFamily="18" charset="0"/>
              </a:rPr>
              <a:t>, An Enhanced Tibia Fracture Detection Tool Using Image Processing and Classification Fusion Techniques in X-Ray Images, </a:t>
            </a:r>
            <a:r>
              <a:rPr lang="en-US" dirty="0" err="1">
                <a:latin typeface="Times New Roman" panose="02020603050405020304" pitchFamily="18" charset="0"/>
                <a:cs typeface="Times New Roman" panose="02020603050405020304" pitchFamily="18" charset="0"/>
              </a:rPr>
              <a:t>Sankara</a:t>
            </a:r>
            <a:r>
              <a:rPr lang="en-US" dirty="0">
                <a:latin typeface="Times New Roman" panose="02020603050405020304" pitchFamily="18" charset="0"/>
                <a:cs typeface="Times New Roman" panose="02020603050405020304" pitchFamily="18" charset="0"/>
              </a:rPr>
              <a:t> College of Science and Commerce, Coimbatore, Tamil Nadu, India, Online ISSN: 0975-4172 &amp;Print ISSN: 0975-4350, Volume 11 Issue 14 Version 1.0 August 2011.  </a:t>
            </a:r>
          </a:p>
          <a:p>
            <a:r>
              <a:rPr lang="en-US" dirty="0">
                <a:latin typeface="Times New Roman" panose="02020603050405020304" pitchFamily="18" charset="0"/>
                <a:cs typeface="Times New Roman" panose="02020603050405020304" pitchFamily="18" charset="0"/>
              </a:rPr>
              <a:t>[4] S.K. </a:t>
            </a:r>
            <a:r>
              <a:rPr lang="en-US" dirty="0" err="1">
                <a:latin typeface="Times New Roman" panose="02020603050405020304" pitchFamily="18" charset="0"/>
                <a:cs typeface="Times New Roman" panose="02020603050405020304" pitchFamily="18" charset="0"/>
              </a:rPr>
              <a:t>Mahndran</a:t>
            </a:r>
            <a:r>
              <a:rPr lang="en-US" dirty="0">
                <a:latin typeface="Times New Roman" panose="02020603050405020304" pitchFamily="18" charset="0"/>
                <a:cs typeface="Times New Roman" panose="02020603050405020304" pitchFamily="18" charset="0"/>
              </a:rPr>
              <a:t>, S. Santhosh </a:t>
            </a:r>
            <a:r>
              <a:rPr lang="en-US" dirty="0" err="1">
                <a:latin typeface="Times New Roman" panose="02020603050405020304" pitchFamily="18" charset="0"/>
                <a:cs typeface="Times New Roman" panose="02020603050405020304" pitchFamily="18" charset="0"/>
              </a:rPr>
              <a:t>BaBoo</a:t>
            </a:r>
            <a:r>
              <a:rPr lang="en-US" dirty="0">
                <a:latin typeface="Times New Roman" panose="02020603050405020304" pitchFamily="18" charset="0"/>
                <a:cs typeface="Times New Roman" panose="02020603050405020304" pitchFamily="18" charset="0"/>
              </a:rPr>
              <a:t>, An Ensemble Systems for Automatic Fracture Detection, IACIT International Journal of Engineering and Technology, Vol.4, No. 1, February 2012.  </a:t>
            </a:r>
          </a:p>
          <a:p>
            <a:r>
              <a:rPr lang="en-US" dirty="0">
                <a:latin typeface="Times New Roman" panose="02020603050405020304" pitchFamily="18" charset="0"/>
                <a:cs typeface="Times New Roman" panose="02020603050405020304" pitchFamily="18" charset="0"/>
              </a:rPr>
              <a:t>[5] Rashmi, Mukesh Kumar, and Rohini Saxena, Algorithm and Technique on Various Edge Detection: A Survey, Department of Electronics and Communication Engineering, SHIATS- Allahabad, UP. -India, Vol. 4, No. 3, June 2013</a:t>
            </a:r>
          </a:p>
          <a:p>
            <a:endParaRPr lang="en-IN" dirty="0"/>
          </a:p>
        </p:txBody>
      </p:sp>
    </p:spTree>
    <p:extLst>
      <p:ext uri="{BB962C8B-B14F-4D97-AF65-F5344CB8AC3E}">
        <p14:creationId xmlns:p14="http://schemas.microsoft.com/office/powerpoint/2010/main" val="1475830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8C7E08-3B6A-4CF7-A209-1033BEE31683}"/>
              </a:ext>
            </a:extLst>
          </p:cNvPr>
          <p:cNvSpPr txBox="1"/>
          <p:nvPr/>
        </p:nvSpPr>
        <p:spPr>
          <a:xfrm>
            <a:off x="990600" y="386499"/>
            <a:ext cx="6172200" cy="584775"/>
          </a:xfrm>
          <a:prstGeom prst="rect">
            <a:avLst/>
          </a:prstGeom>
          <a:noFill/>
        </p:spPr>
        <p:txBody>
          <a:bodyPr wrap="square" rtlCol="0">
            <a:spAutoFit/>
          </a:bodyPr>
          <a:lstStyle/>
          <a:p>
            <a:r>
              <a:rPr lang="en-IN" sz="3200" u="sng" dirty="0">
                <a:solidFill>
                  <a:schemeClr val="tx2"/>
                </a:solidFill>
                <a:latin typeface="Times New Roman" panose="02020603050405020304" pitchFamily="18" charset="0"/>
                <a:cs typeface="Times New Roman" panose="02020603050405020304" pitchFamily="18" charset="0"/>
              </a:rPr>
              <a:t>PUBLICATION DETAILS</a:t>
            </a:r>
          </a:p>
        </p:txBody>
      </p:sp>
      <p:sp>
        <p:nvSpPr>
          <p:cNvPr id="3" name="Rectangle 2">
            <a:extLst>
              <a:ext uri="{FF2B5EF4-FFF2-40B4-BE49-F238E27FC236}">
                <a16:creationId xmlns:a16="http://schemas.microsoft.com/office/drawing/2014/main" id="{5F6A43C5-7B4A-46E2-B4CC-3A1BC945242D}"/>
              </a:ext>
            </a:extLst>
          </p:cNvPr>
          <p:cNvSpPr/>
          <p:nvPr/>
        </p:nvSpPr>
        <p:spPr>
          <a:xfrm>
            <a:off x="990600" y="1295400"/>
            <a:ext cx="7696200" cy="4247317"/>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Alochana Chakra Journal(ISSN: 2231-3990)</a:t>
            </a:r>
            <a:r>
              <a:rPr lang="en-US" dirty="0">
                <a:latin typeface="Times New Roman" panose="02020603050405020304" pitchFamily="18" charset="0"/>
                <a:cs typeface="Times New Roman" panose="02020603050405020304" pitchFamily="18" charset="0"/>
              </a:rPr>
              <a:t> is a Monthly peer reviewed Multi disciplinary journal that publish original and high-quality articles covering a wide range of topics in Engineering, dedicated to promoting high standards in the creation and dissemination of scientific knowledge. This multidisciplinary international journal accepts research and review papers in the field of Engineering and other fields on the basis of its originality, importance and interdisciplinary interest. Articles that simply replicate known knowledge or techniques and do not add anything new or unique to the science will normally be rejected. With its high standards of scientific quality, the </a:t>
            </a:r>
            <a:r>
              <a:rPr lang="en-US" b="1" dirty="0">
                <a:latin typeface="Times New Roman" panose="02020603050405020304" pitchFamily="18" charset="0"/>
                <a:cs typeface="Times New Roman" panose="02020603050405020304" pitchFamily="18" charset="0"/>
              </a:rPr>
              <a:t>Alochana Chakra Journal (ISSN: 2231-3990)</a:t>
            </a:r>
            <a:r>
              <a:rPr lang="en-US" dirty="0">
                <a:latin typeface="Times New Roman" panose="02020603050405020304" pitchFamily="18" charset="0"/>
                <a:cs typeface="Times New Roman" panose="02020603050405020304" pitchFamily="18" charset="0"/>
              </a:rPr>
              <a:t> provides a meeting ground for researchers who investigate the newest problems related to Multidisciplinary fields.</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760096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C07B6B-44B3-4512-AFC8-6CF5E0FF6D89}"/>
              </a:ext>
            </a:extLst>
          </p:cNvPr>
          <p:cNvSpPr/>
          <p:nvPr/>
        </p:nvSpPr>
        <p:spPr>
          <a:xfrm>
            <a:off x="1828800" y="2828835"/>
            <a:ext cx="6096000" cy="1200329"/>
          </a:xfrm>
          <a:prstGeom prst="rect">
            <a:avLst/>
          </a:prstGeom>
        </p:spPr>
        <p:txBody>
          <a:bodyPr wrap="square">
            <a:spAutoFit/>
          </a:bodyPr>
          <a:lstStyle/>
          <a:p>
            <a:pPr algn="ctr"/>
            <a:r>
              <a:rPr lang="en-US" sz="7200" dirty="0">
                <a:latin typeface="Algerian" panose="04020705040A02060702" pitchFamily="82" charset="0"/>
              </a:rPr>
              <a:t>Thank You</a:t>
            </a:r>
          </a:p>
        </p:txBody>
      </p:sp>
    </p:spTree>
    <p:extLst>
      <p:ext uri="{BB962C8B-B14F-4D97-AF65-F5344CB8AC3E}">
        <p14:creationId xmlns:p14="http://schemas.microsoft.com/office/powerpoint/2010/main" val="3543732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84ED-E9BB-49C0-B765-C03AB205281D}"/>
              </a:ext>
            </a:extLst>
          </p:cNvPr>
          <p:cNvSpPr>
            <a:spLocks noGrp="1"/>
          </p:cNvSpPr>
          <p:nvPr>
            <p:ph type="ctrTitle"/>
          </p:nvPr>
        </p:nvSpPr>
        <p:spPr>
          <a:xfrm>
            <a:off x="1432560" y="359898"/>
            <a:ext cx="7406640" cy="706902"/>
          </a:xfrm>
        </p:spPr>
        <p:txBody>
          <a:bodyPr>
            <a:normAutofit/>
          </a:bodyPr>
          <a:lstStyle/>
          <a:p>
            <a:r>
              <a:rPr lang="en-US" sz="3200" u="sng" dirty="0">
                <a:solidFill>
                  <a:schemeClr val="tx2"/>
                </a:solidFill>
                <a:latin typeface="Times New Roman" pitchFamily="18" charset="0"/>
                <a:cs typeface="Times New Roman" pitchFamily="18" charset="0"/>
              </a:rPr>
              <a:t>ABSTRACT </a:t>
            </a:r>
            <a:endParaRPr lang="en-IN" sz="3200" u="sng" dirty="0">
              <a:solidFill>
                <a:schemeClr val="tx2"/>
              </a:solidFill>
            </a:endParaRPr>
          </a:p>
        </p:txBody>
      </p:sp>
      <p:sp>
        <p:nvSpPr>
          <p:cNvPr id="3" name="Subtitle 2">
            <a:extLst>
              <a:ext uri="{FF2B5EF4-FFF2-40B4-BE49-F238E27FC236}">
                <a16:creationId xmlns:a16="http://schemas.microsoft.com/office/drawing/2014/main" id="{D4364A2B-54DE-44D1-A740-DFFB75484324}"/>
              </a:ext>
            </a:extLst>
          </p:cNvPr>
          <p:cNvSpPr>
            <a:spLocks noGrp="1"/>
          </p:cNvSpPr>
          <p:nvPr>
            <p:ph type="subTitle" idx="1"/>
          </p:nvPr>
        </p:nvSpPr>
        <p:spPr>
          <a:xfrm>
            <a:off x="1432560" y="1371600"/>
            <a:ext cx="7406640" cy="5181600"/>
          </a:xfrm>
        </p:spPr>
        <p:txBody>
          <a:bodyPr>
            <a:normAutofit/>
          </a:bodyPr>
          <a:lstStyle/>
          <a:p>
            <a:pPr algn="just"/>
            <a:r>
              <a:rPr lang="en-US" sz="1800" dirty="0">
                <a:latin typeface="Times New Roman" panose="02020603050405020304" pitchFamily="18" charset="0"/>
                <a:cs typeface="Times New Roman" panose="02020603050405020304" pitchFamily="18" charset="0"/>
              </a:rPr>
              <a:t>The Bone fracture is a common problem in human beings and it occurs when high pressure is applied on bone or because of simple accident and also due to osteoporosis and bone cancer. The image processing techniques are very useful for many applications such as biology, security, satellite imagery, personal photo, medicine, etc. The main aim of this project is to detect human leg bone fracture from X-Ray images. The Project involves three steps, namely, preprocessing, segmentation, and fracture detection. In feature extraction step, we use Hough transform technique for finding the fractured area in the image and it is the main task of the project. The Results obtained from a set of input x-ray images show that the proposed process is very accurate and efficient. </a:t>
            </a:r>
          </a:p>
          <a:p>
            <a:endParaRPr lang="en-IN" dirty="0"/>
          </a:p>
        </p:txBody>
      </p:sp>
    </p:spTree>
    <p:extLst>
      <p:ext uri="{BB962C8B-B14F-4D97-AF65-F5344CB8AC3E}">
        <p14:creationId xmlns:p14="http://schemas.microsoft.com/office/powerpoint/2010/main" val="304610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F007-8F9B-4A76-BEDA-C29815BCDD1C}"/>
              </a:ext>
            </a:extLst>
          </p:cNvPr>
          <p:cNvSpPr>
            <a:spLocks noGrp="1"/>
          </p:cNvSpPr>
          <p:nvPr>
            <p:ph type="ctrTitle"/>
          </p:nvPr>
        </p:nvSpPr>
        <p:spPr>
          <a:xfrm>
            <a:off x="1371600" y="359898"/>
            <a:ext cx="7406640" cy="859302"/>
          </a:xfrm>
        </p:spPr>
        <p:txBody>
          <a:bodyPr>
            <a:normAutofit/>
          </a:bodyPr>
          <a:lstStyle/>
          <a:p>
            <a:r>
              <a:rPr lang="en-US" sz="3200" u="sng" dirty="0">
                <a:solidFill>
                  <a:schemeClr val="tx2"/>
                </a:solidFill>
                <a:latin typeface="Times New Roman" pitchFamily="18" charset="0"/>
                <a:cs typeface="Times New Roman" pitchFamily="18" charset="0"/>
              </a:rPr>
              <a:t>MOTIVATION</a:t>
            </a:r>
            <a:endParaRPr lang="en-IN" sz="3200" u="sng" dirty="0">
              <a:solidFill>
                <a:schemeClr val="tx2"/>
              </a:solidFill>
            </a:endParaRPr>
          </a:p>
        </p:txBody>
      </p:sp>
      <p:sp>
        <p:nvSpPr>
          <p:cNvPr id="3" name="Subtitle 2">
            <a:extLst>
              <a:ext uri="{FF2B5EF4-FFF2-40B4-BE49-F238E27FC236}">
                <a16:creationId xmlns:a16="http://schemas.microsoft.com/office/drawing/2014/main" id="{5282F824-7E19-441E-8BF2-D4960CCEDB48}"/>
              </a:ext>
            </a:extLst>
          </p:cNvPr>
          <p:cNvSpPr>
            <a:spLocks noGrp="1"/>
          </p:cNvSpPr>
          <p:nvPr>
            <p:ph type="subTitle" idx="1"/>
          </p:nvPr>
        </p:nvSpPr>
        <p:spPr>
          <a:xfrm>
            <a:off x="1403808" y="1371600"/>
            <a:ext cx="7406640" cy="4648038"/>
          </a:xfrm>
        </p:spPr>
        <p:txBody>
          <a:bodyPr>
            <a:normAutofit/>
          </a:bodyPr>
          <a:lstStyle/>
          <a:p>
            <a:r>
              <a:rPr lang="en-US" sz="1900" dirty="0">
                <a:latin typeface="Times New Roman" panose="02020603050405020304" pitchFamily="18" charset="0"/>
                <a:cs typeface="Times New Roman" pitchFamily="18" charset="0"/>
              </a:rPr>
              <a:t>The Purpose of this Project is to determine the leg fractures in the bone using </a:t>
            </a:r>
            <a:r>
              <a:rPr lang="en-IN" sz="1900" dirty="0">
                <a:latin typeface="Times New Roman" panose="02020603050405020304" pitchFamily="18" charset="0"/>
                <a:cs typeface="Times New Roman" pitchFamily="18" charset="0"/>
              </a:rPr>
              <a:t>Digital Image Processing</a:t>
            </a:r>
            <a:r>
              <a:rPr lang="en-US" sz="1900" dirty="0">
                <a:latin typeface="Times New Roman" panose="02020603050405020304" pitchFamily="18" charset="0"/>
                <a:cs typeface="Times New Roman" pitchFamily="18" charset="0"/>
              </a:rPr>
              <a:t> </a:t>
            </a:r>
            <a:r>
              <a:rPr lang="en-IN" sz="1900" dirty="0">
                <a:latin typeface="Times New Roman" panose="02020603050405020304" pitchFamily="18" charset="0"/>
                <a:cs typeface="Times New Roman" pitchFamily="18" charset="0"/>
              </a:rPr>
              <a:t>and this helps the doctors to rectify the errors caused by human vision by providing clear and crystal view of the X-ray image.</a:t>
            </a:r>
            <a:endParaRPr lang="en-US" sz="1900" dirty="0">
              <a:latin typeface="Times New Roman" panose="02020603050405020304" pitchFamily="18" charset="0"/>
              <a:cs typeface="Times New Roman" pitchFamily="18" charset="0"/>
            </a:endParaRPr>
          </a:p>
          <a:p>
            <a:pPr marL="0"/>
            <a:r>
              <a:rPr lang="en-US" sz="1900" b="1" dirty="0">
                <a:solidFill>
                  <a:schemeClr val="tx2"/>
                </a:solidFill>
                <a:latin typeface="Times New Roman" panose="02020603050405020304" pitchFamily="18" charset="0"/>
                <a:cs typeface="Times New Roman" panose="02020603050405020304" pitchFamily="18" charset="0"/>
              </a:rPr>
              <a:t>Advantages:</a:t>
            </a:r>
            <a:endParaRPr lang="en-US" sz="1900" dirty="0">
              <a:solidFill>
                <a:schemeClr val="tx2"/>
              </a:solidFill>
              <a:latin typeface="Times New Roman" panose="02020603050405020304" pitchFamily="18" charset="0"/>
              <a:cs typeface="Times New Roman" panose="02020603050405020304" pitchFamily="18" charset="0"/>
            </a:endParaRPr>
          </a:p>
          <a:p>
            <a:pPr lvl="0"/>
            <a:r>
              <a:rPr lang="en-US" sz="1900" dirty="0">
                <a:latin typeface="Times New Roman" panose="02020603050405020304" pitchFamily="18" charset="0"/>
                <a:cs typeface="Times New Roman" panose="02020603050405020304" pitchFamily="18" charset="0"/>
              </a:rPr>
              <a:t>Saves time for patients</a:t>
            </a:r>
          </a:p>
          <a:p>
            <a:pPr lvl="0"/>
            <a:r>
              <a:rPr lang="en-US" sz="1900" dirty="0">
                <a:latin typeface="Times New Roman" panose="02020603050405020304" pitchFamily="18" charset="0"/>
                <a:cs typeface="Times New Roman" panose="02020603050405020304" pitchFamily="18" charset="0"/>
              </a:rPr>
              <a:t>Provides accurate result</a:t>
            </a:r>
          </a:p>
          <a:p>
            <a:pPr lvl="0"/>
            <a:r>
              <a:rPr lang="en-US" sz="1900" dirty="0">
                <a:latin typeface="Times New Roman" panose="02020603050405020304" pitchFamily="18" charset="0"/>
                <a:cs typeface="Times New Roman" panose="02020603050405020304" pitchFamily="18" charset="0"/>
              </a:rPr>
              <a:t>to lower the workload of doctors by screening out the easy case</a:t>
            </a:r>
          </a:p>
          <a:p>
            <a:pPr marL="0"/>
            <a:r>
              <a:rPr lang="en-US" sz="1900" b="1" dirty="0">
                <a:solidFill>
                  <a:schemeClr val="tx2"/>
                </a:solidFill>
                <a:latin typeface="Times New Roman" panose="02020603050405020304" pitchFamily="18" charset="0"/>
                <a:cs typeface="Times New Roman" panose="02020603050405020304" pitchFamily="18" charset="0"/>
              </a:rPr>
              <a:t>Disadvantages:</a:t>
            </a:r>
            <a:endParaRPr lang="en-US" sz="1900" dirty="0">
              <a:solidFill>
                <a:schemeClr val="tx2"/>
              </a:solidFill>
              <a:latin typeface="Times New Roman" panose="02020603050405020304" pitchFamily="18" charset="0"/>
              <a:cs typeface="Times New Roman" panose="02020603050405020304" pitchFamily="18" charset="0"/>
            </a:endParaRPr>
          </a:p>
          <a:p>
            <a:pPr lvl="0"/>
            <a:r>
              <a:rPr lang="en-US" sz="1900" dirty="0">
                <a:latin typeface="Times New Roman" panose="02020603050405020304" pitchFamily="18" charset="0"/>
                <a:cs typeface="Times New Roman" panose="02020603050405020304" pitchFamily="18" charset="0"/>
              </a:rPr>
              <a:t>Works only on good quality images</a:t>
            </a:r>
          </a:p>
          <a:p>
            <a:endParaRPr lang="en-IN" dirty="0"/>
          </a:p>
        </p:txBody>
      </p:sp>
    </p:spTree>
    <p:extLst>
      <p:ext uri="{BB962C8B-B14F-4D97-AF65-F5344CB8AC3E}">
        <p14:creationId xmlns:p14="http://schemas.microsoft.com/office/powerpoint/2010/main" val="34068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58D1-0249-4BAD-82B6-F23BBB9D5B29}"/>
              </a:ext>
            </a:extLst>
          </p:cNvPr>
          <p:cNvSpPr>
            <a:spLocks noGrp="1"/>
          </p:cNvSpPr>
          <p:nvPr>
            <p:ph type="title"/>
          </p:nvPr>
        </p:nvSpPr>
        <p:spPr/>
        <p:txBody>
          <a:bodyPr>
            <a:normAutofit/>
          </a:bodyPr>
          <a:lstStyle/>
          <a:p>
            <a:r>
              <a:rPr lang="en-US" sz="3200" u="sng" dirty="0">
                <a:solidFill>
                  <a:schemeClr val="tx2"/>
                </a:solidFill>
                <a:latin typeface="Times New Roman" pitchFamily="18" charset="0"/>
                <a:cs typeface="Times New Roman" pitchFamily="18" charset="0"/>
              </a:rPr>
              <a:t>INTRODUCTION:</a:t>
            </a:r>
            <a:endParaRPr lang="en-IN" sz="3200" u="sng" dirty="0">
              <a:solidFill>
                <a:schemeClr val="tx2"/>
              </a:solidFill>
            </a:endParaRPr>
          </a:p>
        </p:txBody>
      </p:sp>
      <p:sp>
        <p:nvSpPr>
          <p:cNvPr id="3" name="Content Placeholder 2">
            <a:extLst>
              <a:ext uri="{FF2B5EF4-FFF2-40B4-BE49-F238E27FC236}">
                <a16:creationId xmlns:a16="http://schemas.microsoft.com/office/drawing/2014/main" id="{6827A725-FBE8-4CC8-A189-EA94E6D744B6}"/>
              </a:ext>
            </a:extLst>
          </p:cNvPr>
          <p:cNvSpPr>
            <a:spLocks noGrp="1"/>
          </p:cNvSpPr>
          <p:nvPr>
            <p:ph idx="1"/>
          </p:nvPr>
        </p:nvSpPr>
        <p:spPr>
          <a:xfrm>
            <a:off x="1435100" y="1447800"/>
            <a:ext cx="7499350" cy="5135562"/>
          </a:xfrm>
        </p:spPr>
        <p:txBody>
          <a:bodyPr/>
          <a:lstStyle/>
          <a:p>
            <a:pPr algn="just"/>
            <a:r>
              <a:rPr lang="en-US" sz="1800" dirty="0">
                <a:latin typeface="Times New Roman" panose="02020603050405020304" pitchFamily="18" charset="0"/>
                <a:cs typeface="Times New Roman" panose="02020603050405020304" pitchFamily="18" charset="0"/>
              </a:rPr>
              <a:t>The main goal of this project is to detect the lower leg bone fracture from X-Ray images using MATLAB software. </a:t>
            </a:r>
          </a:p>
          <a:p>
            <a:pPr algn="just"/>
            <a:r>
              <a:rPr lang="en-US" sz="1800" dirty="0">
                <a:latin typeface="Times New Roman" panose="02020603050405020304" pitchFamily="18" charset="0"/>
                <a:cs typeface="Times New Roman" panose="02020603050405020304" pitchFamily="18" charset="0"/>
              </a:rPr>
              <a:t>The lower leg bone is the second largest bone of the body. It is made up of two bones, the tibia and fibula. </a:t>
            </a:r>
          </a:p>
          <a:p>
            <a:pPr algn="just"/>
            <a:r>
              <a:rPr lang="en-US" sz="1800" dirty="0">
                <a:latin typeface="Times New Roman" panose="02020603050405020304" pitchFamily="18" charset="0"/>
                <a:cs typeface="Times New Roman" panose="02020603050405020304" pitchFamily="18" charset="0"/>
              </a:rPr>
              <a:t>The fibula bone is smaller and thinner than the tibia. However, the tibia fracture is most commonly occurs due to it carries a significant portion of the body weight</a:t>
            </a:r>
          </a:p>
          <a:p>
            <a:pPr marL="82550" indent="0" algn="just">
              <a:buNone/>
            </a:pPr>
            <a:endParaRPr lang="en-US" sz="1200" dirty="0">
              <a:latin typeface="Times New Roman" panose="02020603050405020304" pitchFamily="18" charset="0"/>
              <a:cs typeface="Times New Roman" panose="02020603050405020304" pitchFamily="18" charset="0"/>
            </a:endParaRPr>
          </a:p>
          <a:p>
            <a:pPr marL="82550" indent="0" algn="just">
              <a:buNone/>
            </a:pPr>
            <a:endParaRPr lang="en-US" sz="1200" dirty="0">
              <a:latin typeface="Times New Roman" panose="02020603050405020304" pitchFamily="18" charset="0"/>
              <a:cs typeface="Times New Roman" panose="02020603050405020304" pitchFamily="18" charset="0"/>
            </a:endParaRPr>
          </a:p>
          <a:p>
            <a:pPr marL="82550" indent="0" algn="just">
              <a:buNone/>
            </a:pPr>
            <a:endParaRPr lang="en-US" sz="1200" dirty="0">
              <a:latin typeface="Times New Roman" panose="02020603050405020304" pitchFamily="18" charset="0"/>
              <a:cs typeface="Times New Roman" panose="02020603050405020304" pitchFamily="18" charset="0"/>
            </a:endParaRPr>
          </a:p>
          <a:p>
            <a:pPr marL="82550" indent="0" algn="just">
              <a:buNone/>
            </a:pPr>
            <a:endParaRPr lang="en-US" sz="1200" dirty="0">
              <a:latin typeface="Times New Roman" panose="02020603050405020304" pitchFamily="18" charset="0"/>
              <a:cs typeface="Times New Roman" panose="02020603050405020304" pitchFamily="18" charset="0"/>
            </a:endParaRPr>
          </a:p>
          <a:p>
            <a:pPr marL="82550" indent="0" algn="just">
              <a:buNone/>
            </a:pPr>
            <a:endParaRPr lang="en-US" sz="1200" dirty="0">
              <a:latin typeface="Times New Roman" panose="02020603050405020304" pitchFamily="18" charset="0"/>
              <a:cs typeface="Times New Roman" panose="02020603050405020304" pitchFamily="18" charset="0"/>
            </a:endParaRPr>
          </a:p>
          <a:p>
            <a:pPr marL="82550" indent="0" algn="just">
              <a:buNone/>
            </a:pPr>
            <a:endParaRPr lang="en-US" sz="1200" dirty="0">
              <a:latin typeface="Times New Roman" panose="02020603050405020304" pitchFamily="18" charset="0"/>
              <a:cs typeface="Times New Roman" panose="02020603050405020304" pitchFamily="18" charset="0"/>
            </a:endParaRPr>
          </a:p>
          <a:p>
            <a:pPr marL="82550" indent="0" algn="just">
              <a:buNone/>
            </a:pPr>
            <a:endParaRPr lang="en-US" sz="1200" dirty="0">
              <a:latin typeface="Times New Roman" panose="02020603050405020304" pitchFamily="18" charset="0"/>
              <a:cs typeface="Times New Roman" panose="02020603050405020304" pitchFamily="18" charset="0"/>
            </a:endParaRPr>
          </a:p>
          <a:p>
            <a:pPr marL="82550" indent="0" algn="just">
              <a:buNone/>
            </a:pPr>
            <a:endParaRPr lang="en-US" sz="1200" dirty="0">
              <a:latin typeface="Times New Roman" panose="02020603050405020304" pitchFamily="18" charset="0"/>
              <a:cs typeface="Times New Roman" panose="02020603050405020304" pitchFamily="18" charset="0"/>
            </a:endParaRPr>
          </a:p>
          <a:p>
            <a:pPr marL="82550" indent="0" algn="just">
              <a:buNone/>
            </a:pPr>
            <a:endParaRPr lang="en-US" sz="1200" dirty="0">
              <a:latin typeface="Times New Roman" panose="02020603050405020304" pitchFamily="18" charset="0"/>
              <a:cs typeface="Times New Roman" panose="02020603050405020304" pitchFamily="18" charset="0"/>
            </a:endParaRPr>
          </a:p>
          <a:p>
            <a:pPr marL="82550" indent="0" algn="just">
              <a:buNone/>
            </a:pPr>
            <a:endParaRPr lang="en-US" sz="1200" dirty="0">
              <a:latin typeface="Times New Roman" panose="02020603050405020304" pitchFamily="18" charset="0"/>
              <a:cs typeface="Times New Roman" panose="02020603050405020304" pitchFamily="18" charset="0"/>
            </a:endParaRPr>
          </a:p>
          <a:p>
            <a:pPr marL="82550" indent="0" algn="just">
              <a:buNone/>
            </a:pPr>
            <a:r>
              <a:rPr lang="en-US" sz="1200" dirty="0">
                <a:latin typeface="Times New Roman" panose="02020603050405020304" pitchFamily="18" charset="0"/>
                <a:cs typeface="Times New Roman" panose="02020603050405020304" pitchFamily="18" charset="0"/>
              </a:rPr>
              <a:t>    			Structure of Lower Leg Bone</a:t>
            </a:r>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A4BCC16-699C-4F7B-BCBB-5C07BF95B8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3175" y="3429000"/>
            <a:ext cx="2743200" cy="2697162"/>
          </a:xfrm>
          <a:prstGeom prst="rect">
            <a:avLst/>
          </a:prstGeom>
          <a:noFill/>
          <a:ln>
            <a:noFill/>
          </a:ln>
        </p:spPr>
      </p:pic>
    </p:spTree>
    <p:extLst>
      <p:ext uri="{BB962C8B-B14F-4D97-AF65-F5344CB8AC3E}">
        <p14:creationId xmlns:p14="http://schemas.microsoft.com/office/powerpoint/2010/main" val="356067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0450-1D1D-40C8-888C-A80743029E8D}"/>
              </a:ext>
            </a:extLst>
          </p:cNvPr>
          <p:cNvSpPr>
            <a:spLocks noGrp="1"/>
          </p:cNvSpPr>
          <p:nvPr>
            <p:ph type="ctrTitle"/>
          </p:nvPr>
        </p:nvSpPr>
        <p:spPr>
          <a:xfrm>
            <a:off x="1432560" y="359898"/>
            <a:ext cx="7406640" cy="1087902"/>
          </a:xfrm>
        </p:spPr>
        <p:txBody>
          <a:bodyPr>
            <a:normAutofit/>
          </a:bodyPr>
          <a:lstStyle/>
          <a:p>
            <a:r>
              <a:rPr lang="en-US" sz="3200" u="sng" dirty="0">
                <a:solidFill>
                  <a:schemeClr val="tx2"/>
                </a:solidFill>
                <a:latin typeface="Times New Roman" panose="02020603050405020304" pitchFamily="18" charset="0"/>
                <a:cs typeface="Times New Roman" pitchFamily="18" charset="0"/>
              </a:rPr>
              <a:t>METHODOLOGY</a:t>
            </a:r>
            <a:endParaRPr lang="en-IN" sz="3200" u="sng" dirty="0">
              <a:solidFill>
                <a:schemeClr val="tx2"/>
              </a:solidFill>
              <a:latin typeface="Times New Roman" panose="02020603050405020304" pitchFamily="18" charset="0"/>
              <a:cs typeface="Times New Roman" panose="02020603050405020304" pitchFamily="18" charset="0"/>
            </a:endParaRPr>
          </a:p>
        </p:txBody>
      </p:sp>
      <p:pic>
        <p:nvPicPr>
          <p:cNvPr id="4" name="Content Placeholder 19">
            <a:extLst>
              <a:ext uri="{FF2B5EF4-FFF2-40B4-BE49-F238E27FC236}">
                <a16:creationId xmlns:a16="http://schemas.microsoft.com/office/drawing/2014/main" id="{90A0F221-81FC-42AA-A9EC-EF29C7F4B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514600" y="1421090"/>
            <a:ext cx="4519796" cy="4827309"/>
          </a:xfrm>
          <a:prstGeom prst="rect">
            <a:avLst/>
          </a:prstGeom>
          <a:noFill/>
          <a:ln w="9525">
            <a:noFill/>
            <a:miter lim="800000"/>
            <a:headEnd/>
            <a:tailEnd/>
          </a:ln>
        </p:spPr>
      </p:pic>
    </p:spTree>
    <p:extLst>
      <p:ext uri="{BB962C8B-B14F-4D97-AF65-F5344CB8AC3E}">
        <p14:creationId xmlns:p14="http://schemas.microsoft.com/office/powerpoint/2010/main" val="40207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9261-DE6F-446F-B9C8-29A90547F754}"/>
              </a:ext>
            </a:extLst>
          </p:cNvPr>
          <p:cNvSpPr>
            <a:spLocks noGrp="1"/>
          </p:cNvSpPr>
          <p:nvPr>
            <p:ph type="ctrTitle"/>
          </p:nvPr>
        </p:nvSpPr>
        <p:spPr>
          <a:xfrm>
            <a:off x="1432560" y="359898"/>
            <a:ext cx="7406640" cy="935502"/>
          </a:xfrm>
        </p:spPr>
        <p:txBody>
          <a:bodyPr>
            <a:normAutofit/>
          </a:bodyPr>
          <a:lstStyle/>
          <a:p>
            <a:r>
              <a:rPr lang="en-IN" sz="3200" u="sng" dirty="0">
                <a:latin typeface="Times New Roman" pitchFamily="18" charset="0"/>
                <a:cs typeface="Times New Roman" pitchFamily="18" charset="0"/>
              </a:rPr>
              <a:t>SOFTWARE USED</a:t>
            </a:r>
            <a:endParaRPr lang="en-IN" sz="3200" u="sng" dirty="0"/>
          </a:p>
        </p:txBody>
      </p:sp>
      <p:sp>
        <p:nvSpPr>
          <p:cNvPr id="3" name="Subtitle 2">
            <a:extLst>
              <a:ext uri="{FF2B5EF4-FFF2-40B4-BE49-F238E27FC236}">
                <a16:creationId xmlns:a16="http://schemas.microsoft.com/office/drawing/2014/main" id="{D633F6D9-EEF3-4F58-9C2F-D87974EEF7E8}"/>
              </a:ext>
            </a:extLst>
          </p:cNvPr>
          <p:cNvSpPr>
            <a:spLocks noGrp="1"/>
          </p:cNvSpPr>
          <p:nvPr>
            <p:ph type="subTitle" idx="1"/>
          </p:nvPr>
        </p:nvSpPr>
        <p:spPr>
          <a:xfrm>
            <a:off x="1432560" y="1371600"/>
            <a:ext cx="7406640" cy="5257800"/>
          </a:xfrm>
        </p:spPr>
        <p:txBody>
          <a:bodyPr/>
          <a:lstStyle/>
          <a:p>
            <a:pPr marL="313182" indent="-285750">
              <a:buFont typeface="Arial" panose="020B0604020202020204" pitchFamily="34" charset="0"/>
              <a:buChar char="•"/>
            </a:pPr>
            <a:r>
              <a:rPr lang="en-IN" sz="1800" dirty="0">
                <a:solidFill>
                  <a:schemeClr val="tx2"/>
                </a:solidFill>
                <a:latin typeface="Times New Roman" pitchFamily="18" charset="0"/>
                <a:cs typeface="Times New Roman" pitchFamily="18" charset="0"/>
              </a:rPr>
              <a:t>IMAGE PROCESSING TOOLBOX IN MATLAB 2013A : </a:t>
            </a:r>
          </a:p>
          <a:p>
            <a:r>
              <a:rPr lang="en-IN" sz="1800" dirty="0">
                <a:latin typeface="Times New Roman" pitchFamily="18" charset="0"/>
                <a:cs typeface="Times New Roman" pitchFamily="18" charset="0"/>
              </a:rPr>
              <a:t>This toolbox provides a comprehensive set of reference-standard algorithms and workflow apps for image processing ,analysis visualization and algorithm development. We can perform image enhancement ,noise reduction ,image segmentation and Hough Transform.</a:t>
            </a:r>
          </a:p>
          <a:p>
            <a:pPr marL="313182" indent="-285750">
              <a:buFont typeface="Arial" panose="020B0604020202020204" pitchFamily="34" charset="0"/>
              <a:buChar char="•"/>
            </a:pPr>
            <a:r>
              <a:rPr lang="en-IN" sz="1800" dirty="0">
                <a:solidFill>
                  <a:schemeClr val="tx2"/>
                </a:solidFill>
                <a:latin typeface="Times New Roman" pitchFamily="18" charset="0"/>
                <a:cs typeface="Times New Roman" pitchFamily="18" charset="0"/>
              </a:rPr>
              <a:t> X-RAY IMAGE :</a:t>
            </a:r>
          </a:p>
          <a:p>
            <a:r>
              <a:rPr lang="en-IN" sz="1800" dirty="0">
                <a:latin typeface="Times New Roman" pitchFamily="18" charset="0"/>
                <a:cs typeface="Times New Roman" pitchFamily="18" charset="0"/>
              </a:rPr>
              <a:t>Used as input image and also for comparison with the MATLAB output image. </a:t>
            </a:r>
          </a:p>
          <a:p>
            <a:endParaRPr lang="en-IN" dirty="0"/>
          </a:p>
        </p:txBody>
      </p:sp>
    </p:spTree>
    <p:extLst>
      <p:ext uri="{BB962C8B-B14F-4D97-AF65-F5344CB8AC3E}">
        <p14:creationId xmlns:p14="http://schemas.microsoft.com/office/powerpoint/2010/main" val="125862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B0083-96E1-4BD7-920B-884A6FDA1BA5}"/>
              </a:ext>
            </a:extLst>
          </p:cNvPr>
          <p:cNvSpPr>
            <a:spLocks noGrp="1"/>
          </p:cNvSpPr>
          <p:nvPr>
            <p:ph type="ctrTitle"/>
          </p:nvPr>
        </p:nvSpPr>
        <p:spPr>
          <a:xfrm>
            <a:off x="1432560" y="359898"/>
            <a:ext cx="7406640" cy="783102"/>
          </a:xfrm>
        </p:spPr>
        <p:txBody>
          <a:bodyPr>
            <a:normAutofit/>
          </a:bodyPr>
          <a:lstStyle/>
          <a:p>
            <a:r>
              <a:rPr lang="en-US" sz="3200" u="sng" dirty="0">
                <a:solidFill>
                  <a:schemeClr val="tx2"/>
                </a:solidFill>
                <a:latin typeface="Times New Roman" pitchFamily="18" charset="0"/>
                <a:cs typeface="Times New Roman" pitchFamily="18" charset="0"/>
              </a:rPr>
              <a:t>PRE PROCESSING </a:t>
            </a:r>
            <a:endParaRPr lang="en-IN" sz="3200" u="sng" dirty="0">
              <a:solidFill>
                <a:schemeClr val="tx2"/>
              </a:solidFill>
            </a:endParaRPr>
          </a:p>
        </p:txBody>
      </p:sp>
      <p:sp>
        <p:nvSpPr>
          <p:cNvPr id="5" name="Subtitle 4">
            <a:extLst>
              <a:ext uri="{FF2B5EF4-FFF2-40B4-BE49-F238E27FC236}">
                <a16:creationId xmlns:a16="http://schemas.microsoft.com/office/drawing/2014/main" id="{0C096D27-5F62-4F52-A9EA-9A537CAA0A44}"/>
              </a:ext>
            </a:extLst>
          </p:cNvPr>
          <p:cNvSpPr>
            <a:spLocks noGrp="1"/>
          </p:cNvSpPr>
          <p:nvPr>
            <p:ph type="subTitle" idx="1"/>
          </p:nvPr>
        </p:nvSpPr>
        <p:spPr>
          <a:xfrm>
            <a:off x="1295400" y="1371600"/>
            <a:ext cx="7406640" cy="5334000"/>
          </a:xfrm>
        </p:spPr>
        <p:txBody>
          <a:bodyPr>
            <a:normAutofit/>
          </a:bodyPr>
          <a:lstStyle/>
          <a:p>
            <a:pPr marL="82550"/>
            <a:r>
              <a:rPr lang="en-US" sz="1800" dirty="0">
                <a:latin typeface="Times New Roman" pitchFamily="18" charset="0"/>
                <a:cs typeface="Times New Roman" pitchFamily="18" charset="0"/>
              </a:rPr>
              <a:t>Noisy image                    Gray Scale image</a:t>
            </a:r>
          </a:p>
          <a:p>
            <a:pPr marL="82550"/>
            <a:r>
              <a:rPr lang="en-US" sz="1800" dirty="0">
                <a:latin typeface="Times New Roman" pitchFamily="18" charset="0"/>
                <a:cs typeface="Times New Roman" pitchFamily="18" charset="0"/>
              </a:rPr>
              <a:t>      (</a:t>
            </a:r>
            <a:r>
              <a:rPr lang="es-ES" sz="1800" dirty="0">
                <a:latin typeface="Times New Roman" pitchFamily="18" charset="0"/>
                <a:cs typeface="Times New Roman" pitchFamily="18" charset="0"/>
              </a:rPr>
              <a:t>f (x, y)</a:t>
            </a:r>
            <a:r>
              <a:rPr lang="en-US" sz="1800" dirty="0">
                <a:latin typeface="Times New Roman" pitchFamily="18" charset="0"/>
                <a:cs typeface="Times New Roman" pitchFamily="18" charset="0"/>
              </a:rPr>
              <a:t>)                                       (passed through</a:t>
            </a:r>
          </a:p>
          <a:p>
            <a:pPr marL="82550"/>
            <a:r>
              <a:rPr lang="en-US" sz="1800" dirty="0">
                <a:latin typeface="Times New Roman" pitchFamily="18" charset="0"/>
                <a:cs typeface="Times New Roman" pitchFamily="18" charset="0"/>
              </a:rPr>
              <a:t>                                                             Gaussian filter)</a:t>
            </a:r>
          </a:p>
          <a:p>
            <a:pPr marL="82550"/>
            <a:r>
              <a:rPr lang="en-US" sz="1800" dirty="0">
                <a:latin typeface="Times New Roman" pitchFamily="18" charset="0"/>
                <a:cs typeface="Times New Roman" pitchFamily="18" charset="0"/>
              </a:rPr>
              <a:t>                                 </a:t>
            </a:r>
            <a:r>
              <a:rPr lang="es-ES" sz="1800" dirty="0">
                <a:latin typeface="Times New Roman" pitchFamily="18" charset="0"/>
                <a:cs typeface="Times New Roman" pitchFamily="18" charset="0"/>
              </a:rPr>
              <a:t>        g (x, y) + η (x, y) </a:t>
            </a:r>
          </a:p>
          <a:p>
            <a:pPr marL="82550"/>
            <a:endParaRPr lang="es-ES" sz="1800" dirty="0">
              <a:latin typeface="Times New Roman" pitchFamily="18" charset="0"/>
              <a:cs typeface="Times New Roman" pitchFamily="18" charset="0"/>
            </a:endParaRPr>
          </a:p>
          <a:p>
            <a:pPr marL="82550"/>
            <a:r>
              <a:rPr lang="en-US" sz="1800" dirty="0">
                <a:latin typeface="Times New Roman" panose="02020603050405020304" pitchFamily="18" charset="0"/>
                <a:cs typeface="Times New Roman" pitchFamily="18" charset="0"/>
              </a:rPr>
              <a:t>Where g (x, y) is the original image and η (x, y) is the noise present in the image. </a:t>
            </a:r>
          </a:p>
          <a:p>
            <a:pPr marL="368300" indent="-285750">
              <a:buFont typeface="Arial" panose="020B0604020202020204" pitchFamily="34" charset="0"/>
              <a:buChar char="•"/>
            </a:pPr>
            <a:r>
              <a:rPr lang="en-US" sz="1800" dirty="0">
                <a:latin typeface="Times New Roman" panose="02020603050405020304" pitchFamily="18" charset="0"/>
                <a:cs typeface="Times New Roman" pitchFamily="18" charset="0"/>
              </a:rPr>
              <a:t>The Noisy image is firstly converted into the gray scale image to speed up processing time and less computation.</a:t>
            </a:r>
          </a:p>
          <a:p>
            <a:pPr marL="36830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Now it is passed through gaussian filter to remove noise from the image.</a:t>
            </a:r>
          </a:p>
          <a:p>
            <a:pPr marL="368300" indent="-285750">
              <a:buFont typeface="Arial" panose="020B0604020202020204" pitchFamily="34" charset="0"/>
              <a:buChar char="•"/>
            </a:pPr>
            <a:r>
              <a:rPr lang="en-US" sz="1800" dirty="0">
                <a:latin typeface="Times New Roman" panose="02020603050405020304" pitchFamily="18" charset="0"/>
                <a:cs typeface="Times New Roman" pitchFamily="18" charset="0"/>
              </a:rPr>
              <a:t>After filtering, this system is performed adjusting image brightness and color to distinct the desired object or bone shape from the image</a:t>
            </a:r>
            <a:endParaRPr lang="en-IN" sz="1800" dirty="0">
              <a:latin typeface="Times New Roman" panose="02020603050405020304" pitchFamily="18" charset="0"/>
              <a:cs typeface="Times New Roman" panose="02020603050405020304" pitchFamily="18" charset="0"/>
            </a:endParaRPr>
          </a:p>
        </p:txBody>
      </p:sp>
      <p:sp>
        <p:nvSpPr>
          <p:cNvPr id="6" name="Arrow: Down 5">
            <a:extLst>
              <a:ext uri="{FF2B5EF4-FFF2-40B4-BE49-F238E27FC236}">
                <a16:creationId xmlns:a16="http://schemas.microsoft.com/office/drawing/2014/main" id="{EB3642A0-4D2B-44F1-A0EC-FD98E57763D3}"/>
              </a:ext>
            </a:extLst>
          </p:cNvPr>
          <p:cNvSpPr/>
          <p:nvPr/>
        </p:nvSpPr>
        <p:spPr>
          <a:xfrm>
            <a:off x="4409780" y="1752600"/>
            <a:ext cx="162220" cy="6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F8686089-DBCE-45FD-9526-DB358184A621}"/>
              </a:ext>
            </a:extLst>
          </p:cNvPr>
          <p:cNvSpPr/>
          <p:nvPr/>
        </p:nvSpPr>
        <p:spPr>
          <a:xfrm flipV="1">
            <a:off x="2895600" y="14478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1584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70A911-D8FE-4798-9446-D127CC41A47B}"/>
              </a:ext>
            </a:extLst>
          </p:cNvPr>
          <p:cNvSpPr>
            <a:spLocks noGrp="1"/>
          </p:cNvSpPr>
          <p:nvPr>
            <p:ph type="title"/>
          </p:nvPr>
        </p:nvSpPr>
        <p:spPr/>
        <p:txBody>
          <a:bodyPr>
            <a:normAutofit/>
          </a:bodyPr>
          <a:lstStyle/>
          <a:p>
            <a:r>
              <a:rPr lang="en-IN" sz="3200" u="sng" dirty="0">
                <a:solidFill>
                  <a:schemeClr val="tx2"/>
                </a:solidFill>
                <a:latin typeface="Times New Roman" panose="02020603050405020304" pitchFamily="18" charset="0"/>
                <a:cs typeface="Times New Roman" panose="02020603050405020304" pitchFamily="18" charset="0"/>
              </a:rPr>
              <a:t>PRE-PROCESSING</a:t>
            </a:r>
          </a:p>
        </p:txBody>
      </p:sp>
      <p:pic>
        <p:nvPicPr>
          <p:cNvPr id="6" name="Picture 5">
            <a:extLst>
              <a:ext uri="{FF2B5EF4-FFF2-40B4-BE49-F238E27FC236}">
                <a16:creationId xmlns:a16="http://schemas.microsoft.com/office/drawing/2014/main" id="{870DFBAD-DB91-4B9F-A563-6C57EE23E62E}"/>
              </a:ext>
            </a:extLst>
          </p:cNvPr>
          <p:cNvPicPr>
            <a:picLocks noChangeAspect="1"/>
          </p:cNvPicPr>
          <p:nvPr/>
        </p:nvPicPr>
        <p:blipFill>
          <a:blip r:embed="rId2"/>
          <a:stretch>
            <a:fillRect/>
          </a:stretch>
        </p:blipFill>
        <p:spPr>
          <a:xfrm>
            <a:off x="1600200" y="1524000"/>
            <a:ext cx="3334801" cy="4017612"/>
          </a:xfrm>
          <a:prstGeom prst="rect">
            <a:avLst/>
          </a:prstGeom>
        </p:spPr>
      </p:pic>
      <p:pic>
        <p:nvPicPr>
          <p:cNvPr id="8" name="Picture 7">
            <a:extLst>
              <a:ext uri="{FF2B5EF4-FFF2-40B4-BE49-F238E27FC236}">
                <a16:creationId xmlns:a16="http://schemas.microsoft.com/office/drawing/2014/main" id="{299A0A61-1951-4EA2-BC23-0E05B47FE5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24185"/>
            <a:ext cx="3260999" cy="4017427"/>
          </a:xfrm>
          <a:prstGeom prst="rect">
            <a:avLst/>
          </a:prstGeom>
          <a:noFill/>
          <a:ln>
            <a:noFill/>
          </a:ln>
        </p:spPr>
      </p:pic>
    </p:spTree>
    <p:extLst>
      <p:ext uri="{BB962C8B-B14F-4D97-AF65-F5344CB8AC3E}">
        <p14:creationId xmlns:p14="http://schemas.microsoft.com/office/powerpoint/2010/main" val="3985258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1415</TotalTime>
  <Words>1709</Words>
  <Application>Microsoft Office PowerPoint</Application>
  <PresentationFormat>On-screen Show (4:3)</PresentationFormat>
  <Paragraphs>141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Gill Sans MT</vt:lpstr>
      <vt:lpstr>Times New Roman</vt:lpstr>
      <vt:lpstr>Verdana</vt:lpstr>
      <vt:lpstr>Wingdings</vt:lpstr>
      <vt:lpstr>Wingdings 2</vt:lpstr>
      <vt:lpstr>Solstice</vt:lpstr>
      <vt:lpstr>DETECTION OF LEG FRACTURE IN  X-RAY IMAGES USING HOUGH TRANSFORM</vt:lpstr>
      <vt:lpstr>OUTLINE</vt:lpstr>
      <vt:lpstr>ABSTRACT </vt:lpstr>
      <vt:lpstr>MOTIVATION</vt:lpstr>
      <vt:lpstr>INTRODUCTION:</vt:lpstr>
      <vt:lpstr>METHODOLOGY</vt:lpstr>
      <vt:lpstr>SOFTWARE USED</vt:lpstr>
      <vt:lpstr>PRE PROCESSING </vt:lpstr>
      <vt:lpstr>PRE-PROCESSING</vt:lpstr>
      <vt:lpstr>EDGE DETECTION BY CANNY EDGE ALGORITHM</vt:lpstr>
      <vt:lpstr>EDGE DETECTION BY CANNY EDGE ALGORITHM</vt:lpstr>
      <vt:lpstr>EDGE DETECTION BY CANNY EDGE ALGORITHM</vt:lpstr>
      <vt:lpstr>HOUGH TRANSFORM</vt:lpstr>
      <vt:lpstr>HOUGH TRANSFORM ALGORITHM USING POLAR REPRESENTATION OF LINES</vt:lpstr>
      <vt:lpstr>PowerPoint Presentation</vt:lpstr>
      <vt:lpstr>PowerPoint Presentation</vt:lpstr>
      <vt:lpstr>PowerPoint Presentation</vt:lpstr>
      <vt:lpstr>PowerPoint Presentation</vt:lpstr>
      <vt:lpstr>RESULTS  a)Applied on Fractured Bone:</vt:lpstr>
      <vt:lpstr> b)Applied on Non-Fractured Bone:</vt:lpstr>
      <vt:lpstr>CONCLUSION AND FUTURE 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ESTIMATION                   IN        OFDM SYSTEMS</dc:title>
  <dc:creator>mplab</dc:creator>
  <cp:lastModifiedBy>Harshitha</cp:lastModifiedBy>
  <cp:revision>156</cp:revision>
  <dcterms:created xsi:type="dcterms:W3CDTF">2008-10-16T12:52:39Z</dcterms:created>
  <dcterms:modified xsi:type="dcterms:W3CDTF">2020-05-10T14:46:16Z</dcterms:modified>
</cp:coreProperties>
</file>