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3" r:id="rId1"/>
  </p:sldMasterIdLst>
  <p:notesMasterIdLst>
    <p:notesMasterId r:id="rId22"/>
  </p:notesMasterIdLst>
  <p:sldIdLst>
    <p:sldId id="256" r:id="rId2"/>
    <p:sldId id="257" r:id="rId3"/>
    <p:sldId id="260" r:id="rId4"/>
    <p:sldId id="261" r:id="rId5"/>
    <p:sldId id="289" r:id="rId6"/>
    <p:sldId id="274" r:id="rId7"/>
    <p:sldId id="288" r:id="rId8"/>
    <p:sldId id="275" r:id="rId9"/>
    <p:sldId id="297" r:id="rId10"/>
    <p:sldId id="279" r:id="rId11"/>
    <p:sldId id="301" r:id="rId12"/>
    <p:sldId id="299" r:id="rId13"/>
    <p:sldId id="277" r:id="rId14"/>
    <p:sldId id="293" r:id="rId15"/>
    <p:sldId id="302" r:id="rId16"/>
    <p:sldId id="280" r:id="rId17"/>
    <p:sldId id="298" r:id="rId18"/>
    <p:sldId id="296" r:id="rId19"/>
    <p:sldId id="284" r:id="rId20"/>
    <p:sldId id="29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varScale="1">
        <p:scale>
          <a:sx n="77" d="100"/>
          <a:sy n="77" d="100"/>
        </p:scale>
        <p:origin x="1757"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46B5E-B1AC-43E5-AA11-697875B6E6C6}" type="datetimeFigureOut">
              <a:rPr lang="en-IN" smtClean="0"/>
              <a:pPr/>
              <a:t>15-03-2020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8B445-EA4D-46B8-BDE4-A59E398AFF19}" type="slidenum">
              <a:rPr lang="en-IN" smtClean="0"/>
              <a:pPr/>
              <a:t>‹#›</a:t>
            </a:fld>
            <a:endParaRPr lang="en-IN"/>
          </a:p>
        </p:txBody>
      </p:sp>
    </p:spTree>
    <p:extLst>
      <p:ext uri="{BB962C8B-B14F-4D97-AF65-F5344CB8AC3E}">
        <p14:creationId xmlns:p14="http://schemas.microsoft.com/office/powerpoint/2010/main" val="187889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B8B445-EA4D-46B8-BDE4-A59E398AFF19}" type="slidenum">
              <a:rPr lang="en-IN" smtClean="0"/>
              <a:pPr/>
              <a:t>13</a:t>
            </a:fld>
            <a:endParaRPr lang="en-IN"/>
          </a:p>
        </p:txBody>
      </p:sp>
    </p:spTree>
    <p:extLst>
      <p:ext uri="{BB962C8B-B14F-4D97-AF65-F5344CB8AC3E}">
        <p14:creationId xmlns:p14="http://schemas.microsoft.com/office/powerpoint/2010/main" val="2845277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pPr>
              <a:defRPr/>
            </a:pPr>
            <a:fld id="{7862B4DA-67D6-437D-9461-A3A3EE5F4281}" type="datetimeFigureOut">
              <a:rPr lang="en-US" smtClean="0"/>
              <a:pPr>
                <a:defRPr/>
              </a:pPr>
              <a:t>3/15/2020</a:t>
            </a:fld>
            <a:endParaRPr lang="en-US"/>
          </a:p>
        </p:txBody>
      </p:sp>
      <p:sp>
        <p:nvSpPr>
          <p:cNvPr id="5" name="Footer Placeholder 4"/>
          <p:cNvSpPr>
            <a:spLocks noGrp="1"/>
          </p:cNvSpPr>
          <p:nvPr>
            <p:ph type="ftr" sz="quarter" idx="11"/>
          </p:nvPr>
        </p:nvSpPr>
        <p:spPr>
          <a:xfrm>
            <a:off x="2743973" y="5870576"/>
            <a:ext cx="3932137" cy="377825"/>
          </a:xfrm>
        </p:spPr>
        <p:txBody>
          <a:bodyPr/>
          <a:lstStyle/>
          <a:p>
            <a:pPr>
              <a:defRPr/>
            </a:pPr>
            <a:endParaRPr lang="en-US"/>
          </a:p>
        </p:txBody>
      </p:sp>
      <p:sp>
        <p:nvSpPr>
          <p:cNvPr id="6" name="Slide Number Placeholder 5"/>
          <p:cNvSpPr>
            <a:spLocks noGrp="1"/>
          </p:cNvSpPr>
          <p:nvPr>
            <p:ph type="sldNum" sz="quarter" idx="12"/>
          </p:nvPr>
        </p:nvSpPr>
        <p:spPr>
          <a:xfrm>
            <a:off x="8040685" y="5870576"/>
            <a:ext cx="417516" cy="377825"/>
          </a:xfrm>
        </p:spPr>
        <p:txBody>
          <a:bodyPr/>
          <a:lstStyle/>
          <a:p>
            <a:pPr>
              <a:defRPr/>
            </a:pPr>
            <a:fld id="{6119C4C3-BF8E-45AF-95CB-346037ED671F}" type="slidenum">
              <a:rPr lang="en-US" smtClean="0"/>
              <a:pPr>
                <a:defRPr/>
              </a:pPr>
              <a:t>‹#›</a:t>
            </a:fld>
            <a:endParaRPr lang="en-US"/>
          </a:p>
        </p:txBody>
      </p:sp>
    </p:spTree>
    <p:extLst>
      <p:ext uri="{BB962C8B-B14F-4D97-AF65-F5344CB8AC3E}">
        <p14:creationId xmlns:p14="http://schemas.microsoft.com/office/powerpoint/2010/main" val="317668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84063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87921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162180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2376272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66072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39744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D896C7-5857-412E-B485-C806F64826AE}"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970CE4-CD8F-4AD6-BAB1-73E8F0FC6997}" type="slidenum">
              <a:rPr lang="en-US" smtClean="0"/>
              <a:pPr>
                <a:defRPr/>
              </a:pPr>
              <a:t>‹#›</a:t>
            </a:fld>
            <a:endParaRPr lang="en-US"/>
          </a:p>
        </p:txBody>
      </p:sp>
    </p:spTree>
    <p:extLst>
      <p:ext uri="{BB962C8B-B14F-4D97-AF65-F5344CB8AC3E}">
        <p14:creationId xmlns:p14="http://schemas.microsoft.com/office/powerpoint/2010/main" val="224711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D4B599D-989A-4D75-83D1-D90392FD4520}"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E05989-2950-47CE-9EB2-5F48C2C9B5DC}" type="slidenum">
              <a:rPr lang="en-US" smtClean="0"/>
              <a:pPr>
                <a:defRPr/>
              </a:pPr>
              <a:t>‹#›</a:t>
            </a:fld>
            <a:endParaRPr lang="en-US"/>
          </a:p>
        </p:txBody>
      </p:sp>
    </p:spTree>
    <p:extLst>
      <p:ext uri="{BB962C8B-B14F-4D97-AF65-F5344CB8AC3E}">
        <p14:creationId xmlns:p14="http://schemas.microsoft.com/office/powerpoint/2010/main" val="95139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C5904F-7523-459F-A4CB-08A96124CBF7}"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800E0C-081E-4A4A-B0A5-57A32F06EA22}" type="slidenum">
              <a:rPr lang="en-US" smtClean="0"/>
              <a:pPr>
                <a:defRPr/>
              </a:pPr>
              <a:t>‹#›</a:t>
            </a:fld>
            <a:endParaRPr lang="en-US"/>
          </a:p>
        </p:txBody>
      </p:sp>
    </p:spTree>
    <p:extLst>
      <p:ext uri="{BB962C8B-B14F-4D97-AF65-F5344CB8AC3E}">
        <p14:creationId xmlns:p14="http://schemas.microsoft.com/office/powerpoint/2010/main" val="93247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35DDB6C-261A-4056-9B75-395F1F0A1312}"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7001E0-0CF8-4305-A1C1-C0674FF22ACD}" type="slidenum">
              <a:rPr lang="en-US" smtClean="0"/>
              <a:pPr>
                <a:defRPr/>
              </a:pPr>
              <a:t>‹#›</a:t>
            </a:fld>
            <a:endParaRPr lang="en-US"/>
          </a:p>
        </p:txBody>
      </p:sp>
    </p:spTree>
    <p:extLst>
      <p:ext uri="{BB962C8B-B14F-4D97-AF65-F5344CB8AC3E}">
        <p14:creationId xmlns:p14="http://schemas.microsoft.com/office/powerpoint/2010/main" val="149313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697406C-EC13-469E-98D0-4E17893C0E40}"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5FDE12-951B-405C-85F2-170F4B1BBB2E}" type="slidenum">
              <a:rPr lang="en-US" smtClean="0"/>
              <a:pPr>
                <a:defRPr/>
              </a:pPr>
              <a:t>‹#›</a:t>
            </a:fld>
            <a:endParaRPr lang="en-US"/>
          </a:p>
        </p:txBody>
      </p:sp>
    </p:spTree>
    <p:extLst>
      <p:ext uri="{BB962C8B-B14F-4D97-AF65-F5344CB8AC3E}">
        <p14:creationId xmlns:p14="http://schemas.microsoft.com/office/powerpoint/2010/main" val="416210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D2F21B6-EA20-478F-9812-6A056EB22D24}" type="datetimeFigureOut">
              <a:rPr lang="en-US" smtClean="0"/>
              <a:pPr>
                <a:defRPr/>
              </a:pPr>
              <a:t>3/15/2020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F761EE7-F944-4D79-A0CE-A3F776347525}" type="slidenum">
              <a:rPr lang="en-US" smtClean="0"/>
              <a:pPr>
                <a:defRPr/>
              </a:pPr>
              <a:t>‹#›</a:t>
            </a:fld>
            <a:endParaRPr lang="en-US"/>
          </a:p>
        </p:txBody>
      </p:sp>
    </p:spTree>
    <p:extLst>
      <p:ext uri="{BB962C8B-B14F-4D97-AF65-F5344CB8AC3E}">
        <p14:creationId xmlns:p14="http://schemas.microsoft.com/office/powerpoint/2010/main" val="319916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5777D18-48A1-4BBA-82AE-3F0DEACF5890}" type="datetimeFigureOut">
              <a:rPr lang="en-US" smtClean="0"/>
              <a:pPr>
                <a:defRPr/>
              </a:pPr>
              <a:t>3/15/2020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BCEFDD2-245E-4AFB-90C3-DBE54B90357F}" type="slidenum">
              <a:rPr lang="en-US" smtClean="0"/>
              <a:pPr>
                <a:defRPr/>
              </a:pPr>
              <a:t>‹#›</a:t>
            </a:fld>
            <a:endParaRPr lang="en-US"/>
          </a:p>
        </p:txBody>
      </p:sp>
    </p:spTree>
    <p:extLst>
      <p:ext uri="{BB962C8B-B14F-4D97-AF65-F5344CB8AC3E}">
        <p14:creationId xmlns:p14="http://schemas.microsoft.com/office/powerpoint/2010/main" val="355688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pPr>
              <a:defRPr/>
            </a:pPr>
            <a:fld id="{0843CBD7-3563-4E26-A797-2E5613F818EC}" type="datetimeFigureOut">
              <a:rPr lang="en-US" smtClean="0"/>
              <a:pPr>
                <a:defRPr/>
              </a:pPr>
              <a:t>3/15/2020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DB5DF8-EB8A-4F18-993A-5DDEEB43B340}" type="slidenum">
              <a:rPr lang="en-US" smtClean="0"/>
              <a:pPr>
                <a:defRPr/>
              </a:pPr>
              <a:t>‹#›</a:t>
            </a:fld>
            <a:endParaRPr lang="en-US"/>
          </a:p>
        </p:txBody>
      </p:sp>
    </p:spTree>
    <p:extLst>
      <p:ext uri="{BB962C8B-B14F-4D97-AF65-F5344CB8AC3E}">
        <p14:creationId xmlns:p14="http://schemas.microsoft.com/office/powerpoint/2010/main" val="340296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EA5BDD5-0C03-4688-B1E7-201503F78663}"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460A28-9753-4C06-8AE5-4C0DEABCD2DD}" type="slidenum">
              <a:rPr lang="en-US" smtClean="0"/>
              <a:pPr>
                <a:defRPr/>
              </a:pPr>
              <a:t>‹#›</a:t>
            </a:fld>
            <a:endParaRPr lang="en-US"/>
          </a:p>
        </p:txBody>
      </p:sp>
    </p:spTree>
    <p:extLst>
      <p:ext uri="{BB962C8B-B14F-4D97-AF65-F5344CB8AC3E}">
        <p14:creationId xmlns:p14="http://schemas.microsoft.com/office/powerpoint/2010/main" val="32018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089A01-397C-48C0-A768-53E7FB54FD31}"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070AFB-8E24-49B6-982E-602A6AC89DE2}" type="slidenum">
              <a:rPr lang="en-US" smtClean="0"/>
              <a:pPr>
                <a:defRPr/>
              </a:pPr>
              <a:t>‹#›</a:t>
            </a:fld>
            <a:endParaRPr lang="en-US"/>
          </a:p>
        </p:txBody>
      </p:sp>
    </p:spTree>
    <p:extLst>
      <p:ext uri="{BB962C8B-B14F-4D97-AF65-F5344CB8AC3E}">
        <p14:creationId xmlns:p14="http://schemas.microsoft.com/office/powerpoint/2010/main" val="205786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820378414"/>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5337" y="152400"/>
            <a:ext cx="6172200" cy="1447800"/>
          </a:xfrm>
        </p:spPr>
        <p:txBody>
          <a:bodyPr>
            <a:normAutofit/>
          </a:bodyPr>
          <a:lstStyle/>
          <a:p>
            <a:r>
              <a:rPr lang="en-US" sz="2800" b="1" dirty="0">
                <a:effectLst/>
                <a:latin typeface="Arial" panose="020B0604020202020204" pitchFamily="34" charset="0"/>
                <a:cs typeface="Arial" panose="020B0604020202020204" pitchFamily="34" charset="0"/>
              </a:rPr>
              <a:t>Detection of leg fracture in x-ray images</a:t>
            </a:r>
          </a:p>
        </p:txBody>
      </p:sp>
      <p:sp>
        <p:nvSpPr>
          <p:cNvPr id="3" name="Subtitle 2"/>
          <p:cNvSpPr>
            <a:spLocks noGrp="1"/>
          </p:cNvSpPr>
          <p:nvPr>
            <p:ph type="subTitle" idx="1"/>
          </p:nvPr>
        </p:nvSpPr>
        <p:spPr>
          <a:xfrm>
            <a:off x="1371599" y="3886200"/>
            <a:ext cx="7559675" cy="2971800"/>
          </a:xfrm>
        </p:spPr>
        <p:txBody>
          <a:bodyPr>
            <a:noAutofit/>
          </a:bodyPr>
          <a:lstStyle/>
          <a:p>
            <a:pPr algn="just" eaLnBrk="1" fontAlgn="auto" hangingPunct="1">
              <a:spcAft>
                <a:spcPts val="0"/>
              </a:spcAft>
              <a:buFont typeface="Wingdings 2"/>
              <a:buNone/>
              <a:defRPr/>
            </a:pPr>
            <a:r>
              <a:rPr lang="en-US" sz="1400" dirty="0">
                <a:solidFill>
                  <a:schemeClr val="accent1"/>
                </a:solidFill>
                <a:latin typeface="Times New Roman" pitchFamily="18" charset="0"/>
                <a:cs typeface="Times New Roman" pitchFamily="18" charset="0"/>
              </a:rPr>
              <a:t>     </a:t>
            </a:r>
            <a:r>
              <a:rPr lang="en-US" sz="1600" b="1" dirty="0">
                <a:solidFill>
                  <a:schemeClr val="accent1"/>
                </a:solidFill>
                <a:latin typeface="Times New Roman" pitchFamily="18" charset="0"/>
                <a:cs typeface="Times New Roman" pitchFamily="18" charset="0"/>
              </a:rPr>
              <a:t>Presented   By</a:t>
            </a:r>
          </a:p>
          <a:p>
            <a:pPr algn="just"/>
            <a:r>
              <a:rPr lang="en-US" sz="2000" b="1" cap="none" dirty="0">
                <a:latin typeface="Times New Roman" pitchFamily="18" charset="0"/>
                <a:cs typeface="Times New Roman" pitchFamily="18" charset="0"/>
              </a:rPr>
              <a:t>    </a:t>
            </a:r>
            <a:r>
              <a:rPr lang="en-IN" sz="1600" dirty="0">
                <a:latin typeface="Times New Roman" pitchFamily="18" charset="0"/>
                <a:cs typeface="Times New Roman" pitchFamily="18" charset="0"/>
              </a:rPr>
              <a:t>B. Deva Harshitha-316126512004</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D.V. Guru saran-316126512013</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Y. Ravi teja-316126512060</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E. Manohar-316126512017                              </a:t>
            </a:r>
            <a:r>
              <a:rPr lang="en-US" sz="1600" b="1" dirty="0">
                <a:latin typeface="Times New Roman" pitchFamily="18" charset="0"/>
                <a:cs typeface="Times New Roman" pitchFamily="18" charset="0"/>
              </a:rPr>
              <a:t> </a:t>
            </a:r>
            <a:r>
              <a:rPr lang="en-US" sz="1600" b="1" dirty="0">
                <a:solidFill>
                  <a:schemeClr val="accent1"/>
                </a:solidFill>
                <a:latin typeface="Times New Roman" pitchFamily="18" charset="0"/>
                <a:cs typeface="Times New Roman" pitchFamily="18" charset="0"/>
              </a:rPr>
              <a:t>Under The Guidance Of</a:t>
            </a:r>
          </a:p>
          <a:p>
            <a:pPr algn="just"/>
            <a:r>
              <a:rPr lang="en-US" sz="1600" b="1" dirty="0">
                <a:latin typeface="Times New Roman" pitchFamily="18" charset="0"/>
                <a:cs typeface="Times New Roman" pitchFamily="18" charset="0"/>
              </a:rPr>
              <a:t>                                                                      		 </a:t>
            </a:r>
            <a:r>
              <a:rPr lang="en-IN" sz="1600" cap="none" dirty="0">
                <a:latin typeface="Times New Roman" pitchFamily="18" charset="0"/>
                <a:cs typeface="Times New Roman" pitchFamily="18" charset="0"/>
              </a:rPr>
              <a:t>Mr</a:t>
            </a:r>
            <a:r>
              <a:rPr lang="en-IN" sz="1600" dirty="0">
                <a:latin typeface="Times New Roman" pitchFamily="18" charset="0"/>
                <a:cs typeface="Times New Roman" pitchFamily="18" charset="0"/>
              </a:rPr>
              <a:t>. A. SIVA KUMAR </a:t>
            </a:r>
            <a:r>
              <a:rPr lang="en-IN" sz="1100" cap="none" dirty="0" err="1">
                <a:latin typeface="Times New Roman" pitchFamily="18" charset="0"/>
                <a:cs typeface="Times New Roman" pitchFamily="18" charset="0"/>
              </a:rPr>
              <a:t>M.Tech</a:t>
            </a:r>
            <a:r>
              <a:rPr lang="en-IN" sz="1100" cap="none" dirty="0">
                <a:latin typeface="Times New Roman" pitchFamily="18" charset="0"/>
                <a:cs typeface="Times New Roman" pitchFamily="18" charset="0"/>
              </a:rPr>
              <a:t>.</a:t>
            </a:r>
            <a:r>
              <a:rPr lang="en-IN" sz="1100" dirty="0">
                <a:latin typeface="Times New Roman" pitchFamily="18" charset="0"/>
                <a:cs typeface="Times New Roman" pitchFamily="18" charset="0"/>
              </a:rPr>
              <a:t>, (</a:t>
            </a:r>
            <a:r>
              <a:rPr lang="en-IN" sz="1100" cap="none" dirty="0" err="1">
                <a:latin typeface="Times New Roman" pitchFamily="18" charset="0"/>
                <a:cs typeface="Times New Roman" pitchFamily="18" charset="0"/>
              </a:rPr>
              <a:t>Ph.D</a:t>
            </a:r>
            <a:r>
              <a:rPr lang="en-IN" sz="1100" dirty="0">
                <a:latin typeface="Times New Roman" pitchFamily="18" charset="0"/>
                <a:cs typeface="Times New Roman" pitchFamily="18" charset="0"/>
              </a:rPr>
              <a:t>)</a:t>
            </a:r>
            <a:endParaRPr lang="en-US" sz="11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Assistant professor</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DepARtMENt</a:t>
            </a:r>
            <a:r>
              <a:rPr lang="en-IN" sz="1600" dirty="0">
                <a:latin typeface="Times New Roman" pitchFamily="18" charset="0"/>
                <a:cs typeface="Times New Roman" pitchFamily="18" charset="0"/>
              </a:rPr>
              <a:t> of ECE, ANITS</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8197" name="TextBox 5"/>
          <p:cNvSpPr txBox="1">
            <a:spLocks noChangeArrowheads="1"/>
          </p:cNvSpPr>
          <p:nvPr/>
        </p:nvSpPr>
        <p:spPr bwMode="auto">
          <a:xfrm flipH="1">
            <a:off x="1874527" y="3441144"/>
            <a:ext cx="7010400" cy="400110"/>
          </a:xfrm>
          <a:prstGeom prst="rect">
            <a:avLst/>
          </a:prstGeom>
          <a:noFill/>
          <a:ln w="9525">
            <a:noFill/>
            <a:miter lim="800000"/>
            <a:headEnd/>
            <a:tailEnd/>
          </a:ln>
        </p:spPr>
        <p:txBody>
          <a:bodyPr>
            <a:spAutoFit/>
          </a:bodyPr>
          <a:lstStyle/>
          <a:p>
            <a:pPr algn="ctr"/>
            <a:r>
              <a:rPr lang="en-US" sz="2000" b="1" dirty="0">
                <a:solidFill>
                  <a:schemeClr val="accent1"/>
                </a:solidFill>
                <a:latin typeface="Times New Roman" pitchFamily="18" charset="0"/>
                <a:cs typeface="Times New Roman" pitchFamily="18" charset="0"/>
              </a:rPr>
              <a:t>Department of Electronics and  Communication Engineering</a:t>
            </a:r>
          </a:p>
        </p:txBody>
      </p:sp>
      <p:pic>
        <p:nvPicPr>
          <p:cNvPr id="5" name="Picture 4">
            <a:extLst>
              <a:ext uri="{FF2B5EF4-FFF2-40B4-BE49-F238E27FC236}">
                <a16:creationId xmlns:a16="http://schemas.microsoft.com/office/drawing/2014/main" id="{1C468778-5B3A-4015-AB98-20C31AB842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720572"/>
            <a:ext cx="2286000" cy="16002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32848"/>
            <a:ext cx="8640158" cy="1143000"/>
          </a:xfrm>
        </p:spPr>
        <p:txBody>
          <a:bodyPr>
            <a:normAutofit/>
          </a:bodyPr>
          <a:lstStyle/>
          <a:p>
            <a:r>
              <a:rPr lang="en-US" b="1" dirty="0">
                <a:solidFill>
                  <a:schemeClr val="accent1"/>
                </a:solidFill>
                <a:latin typeface="Times New Roman" pitchFamily="18" charset="0"/>
                <a:cs typeface="Times New Roman" pitchFamily="18" charset="0"/>
              </a:rPr>
              <a:t>Edge Detection by canny edge algorithm</a:t>
            </a:r>
          </a:p>
        </p:txBody>
      </p:sp>
      <p:sp>
        <p:nvSpPr>
          <p:cNvPr id="15" name="Rectangle 14">
            <a:extLst>
              <a:ext uri="{FF2B5EF4-FFF2-40B4-BE49-F238E27FC236}">
                <a16:creationId xmlns:a16="http://schemas.microsoft.com/office/drawing/2014/main" id="{7FB425F0-64F8-4870-9AA2-DE5CAE3B2BBB}"/>
              </a:ext>
            </a:extLst>
          </p:cNvPr>
          <p:cNvSpPr/>
          <p:nvPr/>
        </p:nvSpPr>
        <p:spPr>
          <a:xfrm>
            <a:off x="214282" y="1700808"/>
            <a:ext cx="8640158" cy="5778761"/>
          </a:xfrm>
          <a:prstGeom prst="rect">
            <a:avLst/>
          </a:prstGeom>
        </p:spPr>
        <p:txBody>
          <a:bodyPr wrap="square">
            <a:spAutoFit/>
          </a:bodyPr>
          <a:lstStyle/>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algorithmic steps are as follows:</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Convolve image f(r, c) with a Gaussian function to get smooth image f^(r, c).</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f^(r, c)=f(</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r,c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)*G(r,c,6)</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Apply first difference gradient operator to compute edge strength then edge magnitude and direction are obtained as before.</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Apply non-maximal or critical suppression to the gradient magnitude.</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Apply threshold to the non-maximal suppression image.</a:t>
            </a:r>
          </a:p>
          <a:p>
            <a:pPr algn="just">
              <a:lnSpc>
                <a:spcPct val="150000"/>
              </a:lnSpc>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Unlike Roberts and Sobel, the Canny operation is not very susceptible to noise. If the Canny detector worked well it would be superior</a:t>
            </a:r>
          </a:p>
          <a:p>
            <a:pPr algn="just">
              <a:lnSpc>
                <a:spcPct val="150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65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7AFE-7FF5-4C5E-92A2-9314367EEA18}"/>
              </a:ext>
            </a:extLst>
          </p:cNvPr>
          <p:cNvSpPr>
            <a:spLocks noGrp="1"/>
          </p:cNvSpPr>
          <p:nvPr>
            <p:ph type="title"/>
          </p:nvPr>
        </p:nvSpPr>
        <p:spPr>
          <a:xfrm>
            <a:off x="467544" y="5589240"/>
            <a:ext cx="7772400" cy="1456267"/>
          </a:xfrm>
        </p:spPr>
        <p:txBody>
          <a:bodyPr>
            <a:normAutofit/>
          </a:bodyPr>
          <a:lstStyle/>
          <a:p>
            <a:r>
              <a:rPr lang="en-US" sz="1800" b="1" dirty="0"/>
              <a:t>(a) Original X-Ray input image and corresponding resultant edge detected images by using (b) Roberts, (c) Sobel, (d) Prewitt, (e) Canny, and (f) Log operators.</a:t>
            </a:r>
            <a:br>
              <a:rPr lang="en-US" dirty="0"/>
            </a:br>
            <a:endParaRPr lang="en-US" dirty="0"/>
          </a:p>
        </p:txBody>
      </p:sp>
      <p:pic>
        <p:nvPicPr>
          <p:cNvPr id="3" name="Picture 2">
            <a:extLst>
              <a:ext uri="{FF2B5EF4-FFF2-40B4-BE49-F238E27FC236}">
                <a16:creationId xmlns:a16="http://schemas.microsoft.com/office/drawing/2014/main" id="{E8CA49A8-16CA-4564-8668-C8F8059035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7543" y="764703"/>
            <a:ext cx="8267349" cy="4806509"/>
          </a:xfrm>
          <a:prstGeom prst="rect">
            <a:avLst/>
          </a:prstGeom>
          <a:noFill/>
          <a:ln>
            <a:noFill/>
          </a:ln>
        </p:spPr>
      </p:pic>
    </p:spTree>
    <p:extLst>
      <p:ext uri="{BB962C8B-B14F-4D97-AF65-F5344CB8AC3E}">
        <p14:creationId xmlns:p14="http://schemas.microsoft.com/office/powerpoint/2010/main" val="327134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D9F0-7FF7-4FA7-8ACA-E6F31C71126C}"/>
              </a:ext>
            </a:extLst>
          </p:cNvPr>
          <p:cNvSpPr>
            <a:spLocks noGrp="1"/>
          </p:cNvSpPr>
          <p:nvPr>
            <p:ph type="title"/>
          </p:nvPr>
        </p:nvSpPr>
        <p:spPr/>
        <p:txBody>
          <a:bodyPr/>
          <a:lstStyle/>
          <a:p>
            <a:r>
              <a:rPr lang="en-US" b="1" dirty="0">
                <a:solidFill>
                  <a:schemeClr val="accent1"/>
                </a:solidFill>
                <a:latin typeface="Times New Roman" pitchFamily="18" charset="0"/>
                <a:cs typeface="Times New Roman" pitchFamily="18" charset="0"/>
              </a:rPr>
              <a:t>Edge Detection by canny edge detector </a:t>
            </a:r>
            <a:endParaRPr lang="en-US" dirty="0"/>
          </a:p>
        </p:txBody>
      </p:sp>
      <p:pic>
        <p:nvPicPr>
          <p:cNvPr id="5" name="Picture 4">
            <a:extLst>
              <a:ext uri="{FF2B5EF4-FFF2-40B4-BE49-F238E27FC236}">
                <a16:creationId xmlns:a16="http://schemas.microsoft.com/office/drawing/2014/main" id="{A24D482E-7A80-4438-B6D7-85F907D91B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69" y="1916832"/>
            <a:ext cx="3489766" cy="4176464"/>
          </a:xfrm>
          <a:prstGeom prst="rect">
            <a:avLst/>
          </a:prstGeom>
          <a:noFill/>
          <a:ln>
            <a:noFill/>
          </a:ln>
        </p:spPr>
      </p:pic>
      <p:pic>
        <p:nvPicPr>
          <p:cNvPr id="6" name="Picture 5">
            <a:extLst>
              <a:ext uri="{FF2B5EF4-FFF2-40B4-BE49-F238E27FC236}">
                <a16:creationId xmlns:a16="http://schemas.microsoft.com/office/drawing/2014/main" id="{92DB1B1B-400A-4F1F-88DF-CBA1A33E87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78578" y="1916832"/>
            <a:ext cx="3489766" cy="4176464"/>
          </a:xfrm>
          <a:prstGeom prst="rect">
            <a:avLst/>
          </a:prstGeom>
          <a:noFill/>
          <a:ln>
            <a:noFill/>
          </a:ln>
        </p:spPr>
      </p:pic>
    </p:spTree>
    <p:extLst>
      <p:ext uri="{BB962C8B-B14F-4D97-AF65-F5344CB8AC3E}">
        <p14:creationId xmlns:p14="http://schemas.microsoft.com/office/powerpoint/2010/main" val="83256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6200"/>
            <a:ext cx="8258687" cy="1143000"/>
          </a:xfrm>
        </p:spPr>
        <p:txBody>
          <a:bodyPr>
            <a:normAutofit/>
          </a:bodyPr>
          <a:lstStyle/>
          <a:p>
            <a:r>
              <a:rPr lang="en-US" sz="4000" b="1" dirty="0">
                <a:solidFill>
                  <a:schemeClr val="accent1"/>
                </a:solidFill>
                <a:latin typeface="Times New Roman" pitchFamily="18" charset="0"/>
                <a:cs typeface="Times New Roman" pitchFamily="18" charset="0"/>
              </a:rPr>
              <a:t>Hough transform</a:t>
            </a:r>
          </a:p>
        </p:txBody>
      </p:sp>
      <p:sp>
        <p:nvSpPr>
          <p:cNvPr id="3" name="Content Placeholder 2"/>
          <p:cNvSpPr>
            <a:spLocks noGrp="1"/>
          </p:cNvSpPr>
          <p:nvPr>
            <p:ph idx="1"/>
          </p:nvPr>
        </p:nvSpPr>
        <p:spPr>
          <a:xfrm>
            <a:off x="285720" y="1085652"/>
            <a:ext cx="8432830" cy="4431579"/>
          </a:xfrm>
        </p:spPr>
        <p:txBody>
          <a:bodyPr>
            <a:normAutofit/>
          </a:bodyPr>
          <a:lstStyle/>
          <a:p>
            <a:r>
              <a:rPr lang="en-IN" sz="2000" dirty="0">
                <a:latin typeface="Times New Roman" panose="02020603050405020304" pitchFamily="18" charset="0"/>
                <a:cs typeface="Times New Roman" panose="02020603050405020304" pitchFamily="18" charset="0"/>
              </a:rPr>
              <a:t>The Hough transform (HT) can be used to detect lines, circles or other parametric curves. </a:t>
            </a:r>
          </a:p>
          <a:p>
            <a:pPr lvl="0"/>
            <a:r>
              <a:rPr lang="en-IN" sz="2000" dirty="0">
                <a:latin typeface="Times New Roman" panose="02020603050405020304" pitchFamily="18" charset="0"/>
                <a:cs typeface="Times New Roman" panose="02020603050405020304" pitchFamily="18" charset="0"/>
              </a:rPr>
              <a:t>It was introduced in 1962 (Hough 1962) and first used to find lines in images a decade later (</a:t>
            </a:r>
            <a:r>
              <a:rPr lang="en-IN" sz="2000" dirty="0" err="1">
                <a:latin typeface="Times New Roman" panose="02020603050405020304" pitchFamily="18" charset="0"/>
                <a:cs typeface="Times New Roman" panose="02020603050405020304" pitchFamily="18" charset="0"/>
              </a:rPr>
              <a:t>Duda</a:t>
            </a:r>
            <a:r>
              <a:rPr lang="en-IN" sz="2000" dirty="0">
                <a:latin typeface="Times New Roman" panose="02020603050405020304" pitchFamily="18" charset="0"/>
                <a:cs typeface="Times New Roman" panose="02020603050405020304" pitchFamily="18" charset="0"/>
              </a:rPr>
              <a:t> 1972).</a:t>
            </a:r>
          </a:p>
          <a:p>
            <a:pPr lvl="0"/>
            <a:r>
              <a:rPr lang="en-IN" sz="2000" dirty="0">
                <a:latin typeface="Times New Roman" panose="02020603050405020304" pitchFamily="18" charset="0"/>
                <a:cs typeface="Times New Roman" panose="02020603050405020304" pitchFamily="18" charset="0"/>
              </a:rPr>
              <a:t>The goal is to find the location of lines in images. </a:t>
            </a:r>
          </a:p>
          <a:p>
            <a:r>
              <a:rPr lang="en-IN" sz="2000" dirty="0">
                <a:latin typeface="Times New Roman" panose="02020603050405020304" pitchFamily="18" charset="0"/>
                <a:cs typeface="Times New Roman" panose="02020603050405020304" pitchFamily="18" charset="0"/>
              </a:rPr>
              <a:t>It can give robust detection under noise and partial occlusion.</a:t>
            </a:r>
          </a:p>
          <a:p>
            <a:r>
              <a:rPr lang="en-IN" sz="2000" dirty="0">
                <a:latin typeface="Times New Roman" panose="02020603050405020304" pitchFamily="18" charset="0"/>
                <a:cs typeface="Times New Roman" panose="02020603050405020304" pitchFamily="18" charset="0"/>
              </a:rPr>
              <a:t> The input image to Hough Transform must be a </a:t>
            </a:r>
            <a:r>
              <a:rPr lang="en-IN" sz="2000" dirty="0" err="1">
                <a:latin typeface="Times New Roman" panose="02020603050405020304" pitchFamily="18" charset="0"/>
                <a:cs typeface="Times New Roman" panose="02020603050405020304" pitchFamily="18" charset="0"/>
              </a:rPr>
              <a:t>thresholded</a:t>
            </a:r>
            <a:r>
              <a:rPr lang="en-IN" sz="2000" dirty="0">
                <a:latin typeface="Times New Roman" panose="02020603050405020304" pitchFamily="18" charset="0"/>
                <a:cs typeface="Times New Roman" panose="02020603050405020304" pitchFamily="18" charset="0"/>
              </a:rPr>
              <a:t> edge image.</a:t>
            </a:r>
          </a:p>
          <a:p>
            <a:r>
              <a:rPr lang="en-IN" sz="2000" dirty="0">
                <a:latin typeface="Times New Roman" panose="02020603050405020304" pitchFamily="18" charset="0"/>
                <a:cs typeface="Times New Roman" panose="02020603050405020304" pitchFamily="18" charset="0"/>
              </a:rPr>
              <a:t>The magnitude results computed by the Sobel operator can be </a:t>
            </a:r>
            <a:r>
              <a:rPr lang="en-IN" sz="2000" dirty="0" err="1">
                <a:latin typeface="Times New Roman" panose="02020603050405020304" pitchFamily="18" charset="0"/>
                <a:cs typeface="Times New Roman" panose="02020603050405020304" pitchFamily="18" charset="0"/>
              </a:rPr>
              <a:t>thresholded</a:t>
            </a:r>
            <a:r>
              <a:rPr lang="en-IN" sz="2000" dirty="0">
                <a:latin typeface="Times New Roman" panose="02020603050405020304" pitchFamily="18" charset="0"/>
                <a:cs typeface="Times New Roman" panose="02020603050405020304" pitchFamily="18" charset="0"/>
              </a:rPr>
              <a:t> and used as input.</a:t>
            </a:r>
          </a:p>
          <a:p>
            <a:pPr lvl="0"/>
            <a:endParaRPr lang="en-IN" sz="2000" dirty="0">
              <a:latin typeface="Times New Roman" panose="02020603050405020304" pitchFamily="18" charset="0"/>
              <a:cs typeface="Times New Roman" panose="02020603050405020304" pitchFamily="18" charset="0"/>
            </a:endParaRPr>
          </a:p>
          <a:p>
            <a:pPr marL="8255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8241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2594DADB-8CBF-4C73-A1D7-13F19FC53EAF}"/>
              </a:ext>
            </a:extLst>
          </p:cNvPr>
          <p:cNvSpPr>
            <a:spLocks noChangeArrowheads="1"/>
          </p:cNvSpPr>
          <p:nvPr/>
        </p:nvSpPr>
        <p:spPr bwMode="auto">
          <a:xfrm>
            <a:off x="179512" y="187385"/>
            <a:ext cx="8712968"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HOUGH TRANSFORM </a:t>
            </a:r>
            <a:r>
              <a:rPr kumimoji="0" lang="en-US" altLang="en-US" sz="3200" b="1" i="0" u="none"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3200" b="1" i="0" u="none" strike="noStrike" cap="none" normalizeH="0" baseline="0" dirty="0">
                <a:ln>
                  <a:noFill/>
                </a:ln>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ALGORITHM :</a:t>
            </a:r>
            <a:endParaRPr kumimoji="0" lang="en-US" altLang="en-US" sz="3200" b="1" i="0" u="none" strike="noStrike" cap="none" normalizeH="0" baseline="0" dirty="0">
              <a:ln>
                <a:noFill/>
              </a:ln>
              <a:solidFill>
                <a:schemeClr val="accent1">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Quantize the parameter space (a ,b), that is, divide it into cells.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quantized space is often referred to as the accumulator cells.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the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following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a</a:t>
            </a:r>
            <a:r>
              <a:rPr kumimoji="0" lang="en-US" altLang="en-US" sz="20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the minimal value of a etc.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Count the number of times a line intersects a given cell.</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each point (x ,y) with value 1 in the binary image, find the values of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the range</a:t>
            </a:r>
            <a:r>
              <a:rPr lang="en-US" altLang="en-US" sz="2000" dirty="0"/>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20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2000" b="0" i="0"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
            </a:r>
            <a:r>
              <a:rPr kumimoji="0" lang="en-US" altLang="en-US" sz="2000" b="0" i="0"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a:t>
            </a:r>
            <a:r>
              <a:rPr kumimoji="0" lang="en-US" altLang="en-US" sz="20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
            </a:r>
            <a:r>
              <a:rPr kumimoji="0" lang="en-US" altLang="en-US" sz="2000" b="0" i="0"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defining the line corresponding to this point. </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Increase the value of the accumulator for these [a</a:t>
            </a:r>
            <a:r>
              <a:rPr kumimoji="0" lang="en-US" altLang="en-US" sz="20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
            </a:r>
            <a:r>
              <a:rPr kumimoji="0" lang="en-US" altLang="en-US" sz="20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point.</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Then proceed with the next point in the image.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Cells receiving a minimum number of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votes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are assumed to correspond to lines in (x ,y) space.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Lines can be found as peaks in this accumulator space.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704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a:extLst>
              <a:ext uri="{FF2B5EF4-FFF2-40B4-BE49-F238E27FC236}">
                <a16:creationId xmlns:a16="http://schemas.microsoft.com/office/drawing/2014/main" id="{F571E049-2997-4872-A2F5-C9D4C8DF8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484784"/>
            <a:ext cx="4392488"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DFD54E1-C0BE-43C3-809D-97FEF9B211A4}"/>
              </a:ext>
            </a:extLst>
          </p:cNvPr>
          <p:cNvSpPr>
            <a:spLocks noChangeArrowheads="1"/>
          </p:cNvSpPr>
          <p:nvPr/>
        </p:nvSpPr>
        <p:spPr bwMode="auto">
          <a:xfrm>
            <a:off x="5091194" y="53451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99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0" cy="1357297"/>
          </a:xfrm>
        </p:spPr>
        <p:txBody>
          <a:bodyPr>
            <a:normAutofit/>
          </a:bodyPr>
          <a:lstStyle/>
          <a:p>
            <a:pPr algn="ctr"/>
            <a:r>
              <a:rPr lang="en-US" sz="3600" b="1" dirty="0">
                <a:solidFill>
                  <a:schemeClr val="accent1"/>
                </a:solidFill>
                <a:latin typeface="Times New Roman" pitchFamily="18" charset="0"/>
                <a:cs typeface="Times New Roman" pitchFamily="18" charset="0"/>
              </a:rPr>
              <a:t>Hough thresholded image</a:t>
            </a:r>
          </a:p>
        </p:txBody>
      </p:sp>
      <p:pic>
        <p:nvPicPr>
          <p:cNvPr id="4" name="Content Placeholder 3">
            <a:extLst>
              <a:ext uri="{FF2B5EF4-FFF2-40B4-BE49-F238E27FC236}">
                <a16:creationId xmlns:a16="http://schemas.microsoft.com/office/drawing/2014/main" id="{ADF02201-80D3-4744-AE16-9352C88038E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3082256" cy="4291955"/>
          </a:xfrm>
          <a:prstGeom prst="rect">
            <a:avLst/>
          </a:prstGeom>
          <a:noFill/>
          <a:ln>
            <a:noFill/>
          </a:ln>
        </p:spPr>
      </p:pic>
      <p:pic>
        <p:nvPicPr>
          <p:cNvPr id="5" name="Picture 4">
            <a:extLst>
              <a:ext uri="{FF2B5EF4-FFF2-40B4-BE49-F238E27FC236}">
                <a16:creationId xmlns:a16="http://schemas.microsoft.com/office/drawing/2014/main" id="{80F28AD7-D9AB-4737-9F9C-6359F6626D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97872" y="1696823"/>
            <a:ext cx="3398464" cy="4291955"/>
          </a:xfrm>
          <a:prstGeom prst="rect">
            <a:avLst/>
          </a:prstGeom>
          <a:noFill/>
          <a:ln>
            <a:noFill/>
          </a:ln>
        </p:spPr>
      </p:pic>
    </p:spTree>
    <p:extLst>
      <p:ext uri="{BB962C8B-B14F-4D97-AF65-F5344CB8AC3E}">
        <p14:creationId xmlns:p14="http://schemas.microsoft.com/office/powerpoint/2010/main" val="333464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891E-77EE-4D44-9F56-16B71EEA714D}"/>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Final result</a:t>
            </a:r>
            <a:br>
              <a:rPr lang="en-IN" sz="4000" b="1" dirty="0">
                <a:solidFill>
                  <a:srgbClr val="FF0000"/>
                </a:solidFill>
                <a:latin typeface="Times New Roman" panose="02020603050405020304" pitchFamily="18" charset="0"/>
                <a:cs typeface="Times New Roman" panose="02020603050405020304" pitchFamily="18" charset="0"/>
              </a:rPr>
            </a:b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85961A5-DFAC-4496-97DF-C1B666E069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2" y="1894839"/>
            <a:ext cx="3132256" cy="4363480"/>
          </a:xfrm>
          <a:prstGeom prst="rect">
            <a:avLst/>
          </a:prstGeom>
          <a:noFill/>
          <a:ln>
            <a:noFill/>
          </a:ln>
        </p:spPr>
      </p:pic>
      <p:pic>
        <p:nvPicPr>
          <p:cNvPr id="4" name="Picture 3">
            <a:extLst>
              <a:ext uri="{FF2B5EF4-FFF2-40B4-BE49-F238E27FC236}">
                <a16:creationId xmlns:a16="http://schemas.microsoft.com/office/drawing/2014/main" id="{76C57994-F789-435E-BE5D-25D3048BB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894839"/>
            <a:ext cx="3658611" cy="4363480"/>
          </a:xfrm>
          <a:prstGeom prst="rect">
            <a:avLst/>
          </a:prstGeom>
          <a:noFill/>
          <a:ln>
            <a:noFill/>
          </a:ln>
        </p:spPr>
      </p:pic>
    </p:spTree>
    <p:extLst>
      <p:ext uri="{BB962C8B-B14F-4D97-AF65-F5344CB8AC3E}">
        <p14:creationId xmlns:p14="http://schemas.microsoft.com/office/powerpoint/2010/main" val="240011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8" name="TextBox 4"/>
          <p:cNvSpPr txBox="1">
            <a:spLocks noChangeArrowheads="1"/>
          </p:cNvSpPr>
          <p:nvPr/>
        </p:nvSpPr>
        <p:spPr bwMode="auto">
          <a:xfrm>
            <a:off x="214282" y="142852"/>
            <a:ext cx="9005918" cy="2923877"/>
          </a:xfrm>
          <a:prstGeom prst="rect">
            <a:avLst/>
          </a:prstGeom>
          <a:noFill/>
          <a:ln w="9525">
            <a:noFill/>
            <a:miter lim="800000"/>
          </a:ln>
        </p:spPr>
        <p:txBody>
          <a:bodyPr wrap="square">
            <a:spAutoFit/>
          </a:bodyPr>
          <a:lstStyle/>
          <a:p>
            <a:r>
              <a:rPr lang="en-US" sz="3200" dirty="0">
                <a:solidFill>
                  <a:schemeClr val="tx2">
                    <a:satMod val="130000"/>
                  </a:schemeClr>
                </a:solidFill>
                <a:latin typeface="Times New Roman" pitchFamily="18" charset="0"/>
                <a:cs typeface="Times New Roman" pitchFamily="18" charset="0"/>
              </a:rPr>
              <a:t>PROJECT WORKOUT PLAN</a:t>
            </a:r>
          </a:p>
          <a:p>
            <a:endParaRPr lang="en-US" sz="3200" dirty="0">
              <a:solidFill>
                <a:schemeClr val="tx2">
                  <a:satMod val="130000"/>
                </a:schemeClr>
              </a:solidFill>
              <a:latin typeface="+mj-lt"/>
            </a:endParaRPr>
          </a:p>
          <a:p>
            <a:r>
              <a:rPr lang="en-US" sz="2400" dirty="0">
                <a:latin typeface="+mj-lt"/>
              </a:rPr>
              <a:t>                 </a:t>
            </a:r>
          </a:p>
          <a:p>
            <a:endParaRPr lang="en-US" sz="2400" dirty="0">
              <a:solidFill>
                <a:schemeClr val="tx2">
                  <a:satMod val="130000"/>
                </a:schemeClr>
              </a:solidFill>
              <a:latin typeface="+mj-lt"/>
            </a:endParaRPr>
          </a:p>
          <a:p>
            <a:endParaRPr lang="en-US" sz="2400" dirty="0">
              <a:solidFill>
                <a:schemeClr val="tx2">
                  <a:satMod val="130000"/>
                </a:schemeClr>
              </a:solidFill>
            </a:endParaRPr>
          </a:p>
          <a:p>
            <a:endParaRPr lang="en-US" sz="2400" dirty="0">
              <a:solidFill>
                <a:schemeClr val="tx2">
                  <a:satMod val="130000"/>
                </a:schemeClr>
              </a:solidFill>
            </a:endParaRPr>
          </a:p>
          <a:p>
            <a:endParaRPr lang="en-US" sz="2400"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37614360"/>
              </p:ext>
            </p:extLst>
          </p:nvPr>
        </p:nvGraphicFramePr>
        <p:xfrm>
          <a:off x="1571605" y="1142983"/>
          <a:ext cx="6162060" cy="4399507"/>
        </p:xfrm>
        <a:graphic>
          <a:graphicData uri="http://schemas.openxmlformats.org/drawingml/2006/table">
            <a:tbl>
              <a:tblPr firstRow="1" bandRow="1">
                <a:tableStyleId>{5C22544A-7EE6-4342-B048-85BDC9FD1C3A}</a:tableStyleId>
              </a:tblPr>
              <a:tblGrid>
                <a:gridCol w="2054020">
                  <a:extLst>
                    <a:ext uri="{9D8B030D-6E8A-4147-A177-3AD203B41FA5}">
                      <a16:colId xmlns:a16="http://schemas.microsoft.com/office/drawing/2014/main" val="20000"/>
                    </a:ext>
                  </a:extLst>
                </a:gridCol>
                <a:gridCol w="2267689">
                  <a:extLst>
                    <a:ext uri="{9D8B030D-6E8A-4147-A177-3AD203B41FA5}">
                      <a16:colId xmlns:a16="http://schemas.microsoft.com/office/drawing/2014/main" val="20001"/>
                    </a:ext>
                  </a:extLst>
                </a:gridCol>
                <a:gridCol w="1840351">
                  <a:extLst>
                    <a:ext uri="{9D8B030D-6E8A-4147-A177-3AD203B41FA5}">
                      <a16:colId xmlns:a16="http://schemas.microsoft.com/office/drawing/2014/main" val="20002"/>
                    </a:ext>
                  </a:extLst>
                </a:gridCol>
              </a:tblGrid>
              <a:tr h="399013">
                <a:tc>
                  <a:txBody>
                    <a:bodyPr/>
                    <a:lstStyle/>
                    <a:p>
                      <a:r>
                        <a:rPr lang="en-US" sz="2000" dirty="0"/>
                        <a:t>Month</a:t>
                      </a:r>
                    </a:p>
                  </a:txBody>
                  <a:tcPr/>
                </a:tc>
                <a:tc>
                  <a:txBody>
                    <a:bodyPr/>
                    <a:lstStyle/>
                    <a:p>
                      <a:r>
                        <a:rPr lang="en-US" sz="2000" dirty="0"/>
                        <a:t>Activity</a:t>
                      </a:r>
                    </a:p>
                  </a:txBody>
                  <a:tcPr/>
                </a:tc>
                <a:tc>
                  <a:txBody>
                    <a:bodyPr/>
                    <a:lstStyle/>
                    <a:p>
                      <a:r>
                        <a:rPr lang="en-US" sz="2000" dirty="0"/>
                        <a:t>Status</a:t>
                      </a:r>
                    </a:p>
                  </a:txBody>
                  <a:tcPr/>
                </a:tc>
                <a:extLst>
                  <a:ext uri="{0D108BD9-81ED-4DB2-BD59-A6C34878D82A}">
                    <a16:rowId xmlns:a16="http://schemas.microsoft.com/office/drawing/2014/main" val="10000"/>
                  </a:ext>
                </a:extLst>
              </a:tr>
              <a:tr h="399013">
                <a:tc>
                  <a:txBody>
                    <a:bodyPr/>
                    <a:lstStyle/>
                    <a:p>
                      <a:r>
                        <a:rPr lang="en-US" sz="2000" dirty="0"/>
                        <a:t>July</a:t>
                      </a:r>
                    </a:p>
                  </a:txBody>
                  <a:tcPr/>
                </a:tc>
                <a:tc>
                  <a:txBody>
                    <a:bodyPr/>
                    <a:lstStyle/>
                    <a:p>
                      <a:r>
                        <a:rPr lang="en-IN" altLang="en-US" sz="2000" dirty="0"/>
                        <a:t>Project Selection</a:t>
                      </a:r>
                    </a:p>
                  </a:txBody>
                  <a:tcPr/>
                </a:tc>
                <a:tc>
                  <a:txBody>
                    <a:bodyPr/>
                    <a:lstStyle/>
                    <a:p>
                      <a:r>
                        <a:rPr lang="en-IN" altLang="en-US" sz="2000" dirty="0"/>
                        <a:t>Completed</a:t>
                      </a:r>
                    </a:p>
                  </a:txBody>
                  <a:tcPr/>
                </a:tc>
                <a:extLst>
                  <a:ext uri="{0D108BD9-81ED-4DB2-BD59-A6C34878D82A}">
                    <a16:rowId xmlns:a16="http://schemas.microsoft.com/office/drawing/2014/main" val="10001"/>
                  </a:ext>
                </a:extLst>
              </a:tr>
              <a:tr h="399013">
                <a:tc>
                  <a:txBody>
                    <a:bodyPr/>
                    <a:lstStyle/>
                    <a:p>
                      <a:r>
                        <a:rPr lang="en-US" sz="2000" dirty="0"/>
                        <a:t>August</a:t>
                      </a:r>
                    </a:p>
                  </a:txBody>
                  <a:tcPr/>
                </a:tc>
                <a:tc>
                  <a:txBody>
                    <a:bodyPr/>
                    <a:lstStyle/>
                    <a:p>
                      <a:r>
                        <a:rPr lang="en-IN" altLang="en-US" sz="2000"/>
                        <a:t>literature Survey</a:t>
                      </a:r>
                    </a:p>
                  </a:txBody>
                  <a:tcPr/>
                </a:tc>
                <a:tc>
                  <a:txBody>
                    <a:bodyPr/>
                    <a:lstStyle/>
                    <a:p>
                      <a:r>
                        <a:rPr lang="en-IN" altLang="en-US" sz="2000" dirty="0">
                          <a:sym typeface="+mn-ea"/>
                        </a:rPr>
                        <a:t>Completed</a:t>
                      </a:r>
                      <a:endParaRPr lang="en-US" sz="2000"/>
                    </a:p>
                  </a:txBody>
                  <a:tcPr/>
                </a:tc>
                <a:extLst>
                  <a:ext uri="{0D108BD9-81ED-4DB2-BD59-A6C34878D82A}">
                    <a16:rowId xmlns:a16="http://schemas.microsoft.com/office/drawing/2014/main" val="10002"/>
                  </a:ext>
                </a:extLst>
              </a:tr>
              <a:tr h="700335">
                <a:tc>
                  <a:txBody>
                    <a:bodyPr/>
                    <a:lstStyle/>
                    <a:p>
                      <a:r>
                        <a:rPr lang="en-US" sz="2000" dirty="0"/>
                        <a:t>September</a:t>
                      </a:r>
                    </a:p>
                  </a:txBody>
                  <a:tcPr/>
                </a:tc>
                <a:tc>
                  <a:txBody>
                    <a:bodyPr/>
                    <a:lstStyle/>
                    <a:p>
                      <a:r>
                        <a:rPr lang="en-IN" altLang="en-US" sz="2000"/>
                        <a:t>Study of MATLAB</a:t>
                      </a:r>
                    </a:p>
                    <a:p>
                      <a:r>
                        <a:rPr lang="en-IN" altLang="en-US" sz="2000"/>
                        <a:t>for our project</a:t>
                      </a:r>
                    </a:p>
                  </a:txBody>
                  <a:tcPr/>
                </a:tc>
                <a:tc>
                  <a:txBody>
                    <a:bodyPr/>
                    <a:lstStyle/>
                    <a:p>
                      <a:r>
                        <a:rPr lang="en-IN" altLang="en-US" sz="2000" dirty="0">
                          <a:sym typeface="+mn-ea"/>
                        </a:rPr>
                        <a:t>Completed</a:t>
                      </a:r>
                    </a:p>
                    <a:p>
                      <a:endParaRPr lang="en-US" sz="2000"/>
                    </a:p>
                  </a:txBody>
                  <a:tcPr/>
                </a:tc>
                <a:extLst>
                  <a:ext uri="{0D108BD9-81ED-4DB2-BD59-A6C34878D82A}">
                    <a16:rowId xmlns:a16="http://schemas.microsoft.com/office/drawing/2014/main" val="10003"/>
                  </a:ext>
                </a:extLst>
              </a:tr>
              <a:tr h="700335">
                <a:tc>
                  <a:txBody>
                    <a:bodyPr/>
                    <a:lstStyle/>
                    <a:p>
                      <a:r>
                        <a:rPr lang="en-US" sz="2000" dirty="0"/>
                        <a:t>October</a:t>
                      </a:r>
                    </a:p>
                  </a:txBody>
                  <a:tcPr/>
                </a:tc>
                <a:tc>
                  <a:txBody>
                    <a:bodyPr/>
                    <a:lstStyle/>
                    <a:p>
                      <a:r>
                        <a:rPr lang="en-IN" altLang="en-US" sz="2000"/>
                        <a:t>Methods involved</a:t>
                      </a:r>
                    </a:p>
                    <a:p>
                      <a:r>
                        <a:rPr lang="en-IN" altLang="en-US" sz="2000"/>
                        <a:t>in Project</a:t>
                      </a:r>
                    </a:p>
                  </a:txBody>
                  <a:tcPr/>
                </a:tc>
                <a:tc>
                  <a:txBody>
                    <a:bodyPr/>
                    <a:lstStyle/>
                    <a:p>
                      <a:r>
                        <a:rPr lang="en-IN" altLang="en-US" sz="2000" dirty="0">
                          <a:sym typeface="+mn-ea"/>
                        </a:rPr>
                        <a:t>Completed</a:t>
                      </a:r>
                    </a:p>
                    <a:p>
                      <a:endParaRPr lang="en-US" sz="2000" dirty="0"/>
                    </a:p>
                  </a:txBody>
                  <a:tcPr/>
                </a:tc>
                <a:extLst>
                  <a:ext uri="{0D108BD9-81ED-4DB2-BD59-A6C34878D82A}">
                    <a16:rowId xmlns:a16="http://schemas.microsoft.com/office/drawing/2014/main" val="10004"/>
                  </a:ext>
                </a:extLst>
              </a:tr>
              <a:tr h="399013">
                <a:tc>
                  <a:txBody>
                    <a:bodyPr/>
                    <a:lstStyle/>
                    <a:p>
                      <a:r>
                        <a:rPr lang="en-US" sz="2000" dirty="0"/>
                        <a:t>November</a:t>
                      </a:r>
                    </a:p>
                  </a:txBody>
                  <a:tcPr/>
                </a:tc>
                <a:tc>
                  <a:txBody>
                    <a:bodyPr/>
                    <a:lstStyle/>
                    <a:p>
                      <a:r>
                        <a:rPr lang="en-IN" altLang="en-US" sz="2000" dirty="0"/>
                        <a:t>Design of Code</a:t>
                      </a:r>
                    </a:p>
                  </a:txBody>
                  <a:tcPr/>
                </a:tc>
                <a:tc>
                  <a:txBody>
                    <a:bodyPr/>
                    <a:lstStyle/>
                    <a:p>
                      <a:r>
                        <a:rPr lang="en-IN" sz="2000" dirty="0">
                          <a:sym typeface="+mn-ea"/>
                        </a:rPr>
                        <a:t>Completed</a:t>
                      </a:r>
                      <a:endParaRPr lang="en-US" sz="2000" dirty="0"/>
                    </a:p>
                  </a:txBody>
                  <a:tcPr/>
                </a:tc>
                <a:extLst>
                  <a:ext uri="{0D108BD9-81ED-4DB2-BD59-A6C34878D82A}">
                    <a16:rowId xmlns:a16="http://schemas.microsoft.com/office/drawing/2014/main" val="10005"/>
                  </a:ext>
                </a:extLst>
              </a:tr>
              <a:tr h="700335">
                <a:tc>
                  <a:txBody>
                    <a:bodyPr/>
                    <a:lstStyle/>
                    <a:p>
                      <a:r>
                        <a:rPr lang="en-US" sz="2000" dirty="0"/>
                        <a:t>December</a:t>
                      </a:r>
                    </a:p>
                  </a:txBody>
                  <a:tcPr/>
                </a:tc>
                <a:tc>
                  <a:txBody>
                    <a:bodyPr/>
                    <a:lstStyle/>
                    <a:p>
                      <a:r>
                        <a:rPr lang="en-IN" altLang="en-US" sz="2000" dirty="0"/>
                        <a:t>Design of Code</a:t>
                      </a:r>
                    </a:p>
                  </a:txBody>
                  <a:tcPr/>
                </a:tc>
                <a:tc>
                  <a:txBody>
                    <a:bodyPr/>
                    <a:lstStyle/>
                    <a:p>
                      <a:r>
                        <a:rPr lang="en-IN" sz="2000" dirty="0">
                          <a:sym typeface="+mn-ea"/>
                        </a:rPr>
                        <a:t>Completed</a:t>
                      </a:r>
                      <a:endParaRPr lang="en-US" sz="2000" dirty="0"/>
                    </a:p>
                  </a:txBody>
                  <a:tcPr/>
                </a:tc>
                <a:extLst>
                  <a:ext uri="{0D108BD9-81ED-4DB2-BD59-A6C34878D82A}">
                    <a16:rowId xmlns:a16="http://schemas.microsoft.com/office/drawing/2014/main" val="10006"/>
                  </a:ext>
                </a:extLst>
              </a:tr>
              <a:tr h="700335">
                <a:tc>
                  <a:txBody>
                    <a:bodyPr/>
                    <a:lstStyle/>
                    <a:p>
                      <a:r>
                        <a:rPr lang="en-US" sz="2000" dirty="0"/>
                        <a:t>January </a:t>
                      </a:r>
                      <a:r>
                        <a:rPr lang="en-IN" altLang="en-US" sz="2000" dirty="0"/>
                        <a:t>and February</a:t>
                      </a:r>
                    </a:p>
                  </a:txBody>
                  <a:tcPr/>
                </a:tc>
                <a:tc>
                  <a:txBody>
                    <a:bodyPr/>
                    <a:lstStyle/>
                    <a:p>
                      <a:r>
                        <a:rPr lang="en-IN" altLang="en-US" sz="2000" dirty="0"/>
                        <a:t>Results</a:t>
                      </a:r>
                    </a:p>
                    <a:p>
                      <a:r>
                        <a:rPr lang="en-IN" altLang="en-US" sz="2000" dirty="0"/>
                        <a:t>(estimation)</a:t>
                      </a:r>
                    </a:p>
                  </a:txBody>
                  <a:tcPr/>
                </a:tc>
                <a:tc>
                  <a:txBody>
                    <a:bodyPr/>
                    <a:lstStyle/>
                    <a:p>
                      <a:r>
                        <a:rPr lang="en-IN" sz="2000" dirty="0">
                          <a:sym typeface="+mn-ea"/>
                        </a:rPr>
                        <a:t>Completed</a:t>
                      </a:r>
                      <a:endParaRPr lang="en-US" sz="20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solidFill>
                <a:latin typeface="Times New Roman" pitchFamily="18" charset="0"/>
                <a:cs typeface="Times New Roman" pitchFamily="18" charset="0"/>
              </a:rPr>
              <a:t>References</a:t>
            </a:r>
            <a:r>
              <a:rPr lang="en-US" sz="3600" b="1" dirty="0">
                <a:solidFill>
                  <a:schemeClr val="accent1"/>
                </a:solidFill>
              </a:rPr>
              <a:t>:</a:t>
            </a:r>
          </a:p>
        </p:txBody>
      </p:sp>
      <p:sp>
        <p:nvSpPr>
          <p:cNvPr id="3" name="Content Placeholder 2"/>
          <p:cNvSpPr>
            <a:spLocks noGrp="1"/>
          </p:cNvSpPr>
          <p:nvPr>
            <p:ph idx="1"/>
          </p:nvPr>
        </p:nvSpPr>
        <p:spPr>
          <a:xfrm>
            <a:off x="457200" y="1628800"/>
            <a:ext cx="7772400" cy="461959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Shubhangi</a:t>
            </a:r>
            <a:r>
              <a:rPr lang="en-US" dirty="0">
                <a:latin typeface="Times New Roman" panose="02020603050405020304" pitchFamily="18" charset="0"/>
                <a:cs typeface="Times New Roman" panose="02020603050405020304" pitchFamily="18" charset="0"/>
              </a:rPr>
              <a:t> D.C, Raghavendra S. </a:t>
            </a:r>
            <a:r>
              <a:rPr lang="en-US" dirty="0" err="1">
                <a:latin typeface="Times New Roman" panose="02020603050405020304" pitchFamily="18" charset="0"/>
                <a:cs typeface="Times New Roman" panose="02020603050405020304" pitchFamily="18" charset="0"/>
              </a:rPr>
              <a:t>Chinchansoor</a:t>
            </a:r>
            <a:r>
              <a:rPr lang="en-US" dirty="0">
                <a:latin typeface="Times New Roman" panose="02020603050405020304" pitchFamily="18" charset="0"/>
                <a:cs typeface="Times New Roman" panose="02020603050405020304" pitchFamily="18" charset="0"/>
              </a:rPr>
              <a:t>, P.S Hiremath, Edge Detection of Femur Bones in X-ray images – A Comparative study of Edge Detectors, Department of Computer Science, </a:t>
            </a:r>
            <a:r>
              <a:rPr lang="en-US" dirty="0" err="1">
                <a:latin typeface="Times New Roman" panose="02020603050405020304" pitchFamily="18" charset="0"/>
                <a:cs typeface="Times New Roman" panose="02020603050405020304" pitchFamily="18" charset="0"/>
              </a:rPr>
              <a:t>Poojya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Doddappa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Appa</a:t>
            </a:r>
            <a:r>
              <a:rPr lang="en-US" dirty="0">
                <a:latin typeface="Times New Roman" panose="02020603050405020304" pitchFamily="18" charset="0"/>
                <a:cs typeface="Times New Roman" panose="02020603050405020304" pitchFamily="18" charset="0"/>
              </a:rPr>
              <a:t> College of Engineering, Gulbarga – 585103 India, Volume 42-No.2, March 2012. </a:t>
            </a:r>
          </a:p>
          <a:p>
            <a:r>
              <a:rPr lang="en-US" dirty="0">
                <a:latin typeface="Times New Roman" panose="02020603050405020304" pitchFamily="18" charset="0"/>
                <a:cs typeface="Times New Roman" panose="02020603050405020304" pitchFamily="18" charset="0"/>
              </a:rPr>
              <a:t>[2] Mahmoud Al-</a:t>
            </a:r>
            <a:r>
              <a:rPr lang="en-US" dirty="0" err="1">
                <a:latin typeface="Times New Roman" panose="02020603050405020304" pitchFamily="18" charset="0"/>
                <a:cs typeface="Times New Roman" panose="02020603050405020304" pitchFamily="18" charset="0"/>
              </a:rPr>
              <a:t>Ayyoub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Iamail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Hmeidi</a:t>
            </a:r>
            <a:r>
              <a:rPr lang="en-US" dirty="0">
                <a:latin typeface="Times New Roman" panose="02020603050405020304" pitchFamily="18" charset="0"/>
                <a:cs typeface="Times New Roman" panose="02020603050405020304" pitchFamily="18" charset="0"/>
              </a:rPr>
              <a:t>, Haya </a:t>
            </a:r>
            <a:r>
              <a:rPr lang="en-US" dirty="0" err="1">
                <a:latin typeface="Times New Roman" panose="02020603050405020304" pitchFamily="18" charset="0"/>
                <a:cs typeface="Times New Roman" panose="02020603050405020304" pitchFamily="18" charset="0"/>
              </a:rPr>
              <a:t>Rababaha</a:t>
            </a:r>
            <a:r>
              <a:rPr lang="en-US" dirty="0">
                <a:latin typeface="Times New Roman" panose="02020603050405020304" pitchFamily="18" charset="0"/>
                <a:cs typeface="Times New Roman" panose="02020603050405020304" pitchFamily="18" charset="0"/>
              </a:rPr>
              <a:t>, Detecting Hand Bone Fractures in X-Ray Images, Jordan University of Science and Technology Irbid, Jordan, Volume 4. No.3, September 2013. </a:t>
            </a:r>
          </a:p>
          <a:p>
            <a:r>
              <a:rPr lang="en-US" dirty="0">
                <a:latin typeface="Times New Roman" panose="02020603050405020304" pitchFamily="18" charset="0"/>
                <a:cs typeface="Times New Roman" panose="02020603050405020304" pitchFamily="18" charset="0"/>
              </a:rPr>
              <a:t>[3] S.K. </a:t>
            </a:r>
            <a:r>
              <a:rPr lang="en-US" dirty="0" err="1">
                <a:latin typeface="Times New Roman" panose="02020603050405020304" pitchFamily="18" charset="0"/>
                <a:cs typeface="Times New Roman" panose="02020603050405020304" pitchFamily="18" charset="0"/>
              </a:rPr>
              <a:t>Mahndran</a:t>
            </a:r>
            <a:r>
              <a:rPr lang="en-US" dirty="0">
                <a:latin typeface="Times New Roman" panose="02020603050405020304" pitchFamily="18" charset="0"/>
                <a:cs typeface="Times New Roman" panose="02020603050405020304" pitchFamily="18" charset="0"/>
              </a:rPr>
              <a:t>, S. Santhosh </a:t>
            </a:r>
            <a:r>
              <a:rPr lang="en-US" dirty="0" err="1">
                <a:latin typeface="Times New Roman" panose="02020603050405020304" pitchFamily="18" charset="0"/>
                <a:cs typeface="Times New Roman" panose="02020603050405020304" pitchFamily="18" charset="0"/>
              </a:rPr>
              <a:t>BaBoo</a:t>
            </a:r>
            <a:r>
              <a:rPr lang="en-US" dirty="0">
                <a:latin typeface="Times New Roman" panose="02020603050405020304" pitchFamily="18" charset="0"/>
                <a:cs typeface="Times New Roman" panose="02020603050405020304" pitchFamily="18" charset="0"/>
              </a:rPr>
              <a:t>, An Enhanced Tibia Fracture Detection Tool Using Image Processing and Classification Fusion Techniques in X-Ray Images, </a:t>
            </a:r>
            <a:r>
              <a:rPr lang="en-US" dirty="0" err="1">
                <a:latin typeface="Times New Roman" panose="02020603050405020304" pitchFamily="18" charset="0"/>
                <a:cs typeface="Times New Roman" panose="02020603050405020304" pitchFamily="18" charset="0"/>
              </a:rPr>
              <a:t>Sankara</a:t>
            </a:r>
            <a:r>
              <a:rPr lang="en-US" dirty="0">
                <a:latin typeface="Times New Roman" panose="02020603050405020304" pitchFamily="18" charset="0"/>
                <a:cs typeface="Times New Roman" panose="02020603050405020304" pitchFamily="18" charset="0"/>
              </a:rPr>
              <a:t> College of Science and Commerce, Coimbatore, Tamil Nadu, India, Online ISSN: 0975-4172 &amp;Print ISSN: 0975-4350, Volume 11 Issue 14 Version 1.0 August 2011.  </a:t>
            </a:r>
          </a:p>
          <a:p>
            <a:r>
              <a:rPr lang="en-US" dirty="0">
                <a:latin typeface="Times New Roman" panose="02020603050405020304" pitchFamily="18" charset="0"/>
                <a:cs typeface="Times New Roman" panose="02020603050405020304" pitchFamily="18" charset="0"/>
              </a:rPr>
              <a:t>[4] S.K. </a:t>
            </a:r>
            <a:r>
              <a:rPr lang="en-US" dirty="0" err="1">
                <a:latin typeface="Times New Roman" panose="02020603050405020304" pitchFamily="18" charset="0"/>
                <a:cs typeface="Times New Roman" panose="02020603050405020304" pitchFamily="18" charset="0"/>
              </a:rPr>
              <a:t>Mahndran</a:t>
            </a:r>
            <a:r>
              <a:rPr lang="en-US" dirty="0">
                <a:latin typeface="Times New Roman" panose="02020603050405020304" pitchFamily="18" charset="0"/>
                <a:cs typeface="Times New Roman" panose="02020603050405020304" pitchFamily="18" charset="0"/>
              </a:rPr>
              <a:t>, S. Santhosh </a:t>
            </a:r>
            <a:r>
              <a:rPr lang="en-US" dirty="0" err="1">
                <a:latin typeface="Times New Roman" panose="02020603050405020304" pitchFamily="18" charset="0"/>
                <a:cs typeface="Times New Roman" panose="02020603050405020304" pitchFamily="18" charset="0"/>
              </a:rPr>
              <a:t>BaBoo</a:t>
            </a:r>
            <a:r>
              <a:rPr lang="en-US" dirty="0">
                <a:latin typeface="Times New Roman" panose="02020603050405020304" pitchFamily="18" charset="0"/>
                <a:cs typeface="Times New Roman" panose="02020603050405020304" pitchFamily="18" charset="0"/>
              </a:rPr>
              <a:t>, An Ensemble Systems for Automatic Fracture Detection, IACIT International Journal of Engineering and Technology, Vol.4, No. 1, February 2012.  </a:t>
            </a:r>
          </a:p>
          <a:p>
            <a:r>
              <a:rPr lang="en-US" dirty="0">
                <a:latin typeface="Times New Roman" panose="02020603050405020304" pitchFamily="18" charset="0"/>
                <a:cs typeface="Times New Roman" panose="02020603050405020304" pitchFamily="18" charset="0"/>
              </a:rPr>
              <a:t>[5] Rashmi, Mukesh Kumar, and Rohini Saxena, Algorithm and Technique on Various Edge Detection: A Survey, Department of Electronics and Communication Engineering, SHIATS- Allahabad, UP. -India, Vol. 4, No. 3, June 2013</a:t>
            </a:r>
            <a:endParaRPr lang="en-US"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95338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85728"/>
            <a:ext cx="7407275" cy="609600"/>
          </a:xfrm>
        </p:spPr>
        <p:txBody>
          <a:bodyPr>
            <a:noAutofit/>
          </a:bodyPr>
          <a:lstStyle/>
          <a:p>
            <a:pPr algn="l" eaLnBrk="1" fontAlgn="auto" hangingPunct="1">
              <a:spcAft>
                <a:spcPts val="0"/>
              </a:spcAft>
              <a:defRPr/>
            </a:pPr>
            <a:r>
              <a:rPr lang="en-US" sz="4000" dirty="0">
                <a:solidFill>
                  <a:schemeClr val="accent1"/>
                </a:solidFill>
                <a:latin typeface="Times New Roman" pitchFamily="18" charset="0"/>
                <a:cs typeface="Times New Roman" pitchFamily="18" charset="0"/>
              </a:rPr>
              <a:t>OUTLINE</a:t>
            </a:r>
          </a:p>
        </p:txBody>
      </p:sp>
      <p:sp>
        <p:nvSpPr>
          <p:cNvPr id="3" name="Subtitle 2"/>
          <p:cNvSpPr>
            <a:spLocks noGrp="1"/>
          </p:cNvSpPr>
          <p:nvPr>
            <p:ph type="subTitle" idx="1"/>
          </p:nvPr>
        </p:nvSpPr>
        <p:spPr>
          <a:xfrm>
            <a:off x="285720" y="1071546"/>
            <a:ext cx="7407275" cy="5257800"/>
          </a:xfrm>
        </p:spPr>
        <p:txBody>
          <a:bodyPr>
            <a:normAutofit/>
          </a:bodyPr>
          <a:lstStyle/>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Abstract</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Motivation</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FEATURES</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Methodology</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Software Tools/Components used</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Monthly Work Plan(SEM-I&amp;II)</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References</a:t>
            </a:r>
          </a:p>
          <a:p>
            <a:pPr algn="l" eaLnBrk="1" fontAlgn="auto" hangingPunct="1">
              <a:spcAft>
                <a:spcPts val="0"/>
              </a:spcAft>
              <a:buFont typeface="Wingdings" pitchFamily="2" charset="2"/>
              <a:buChar char="§"/>
              <a:defRPr/>
            </a:pP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1C70-EDA5-4101-B497-CEA007D9471B}"/>
              </a:ext>
            </a:extLst>
          </p:cNvPr>
          <p:cNvSpPr>
            <a:spLocks noGrp="1"/>
          </p:cNvSpPr>
          <p:nvPr>
            <p:ph type="title"/>
          </p:nvPr>
        </p:nvSpPr>
        <p:spPr>
          <a:xfrm>
            <a:off x="457201" y="609601"/>
            <a:ext cx="7772400" cy="5486399"/>
          </a:xfrm>
        </p:spPr>
        <p:txBody>
          <a:bodyPr>
            <a:normAutofit/>
          </a:bodyPr>
          <a:lstStyle/>
          <a:p>
            <a:pPr algn="ctr"/>
            <a:r>
              <a:rPr lang="en-US" sz="7200" dirty="0">
                <a:latin typeface="Algerian" panose="04020705040A02060702" pitchFamily="82" charset="0"/>
              </a:rPr>
              <a:t>Thank You</a:t>
            </a:r>
          </a:p>
        </p:txBody>
      </p:sp>
    </p:spTree>
    <p:extLst>
      <p:ext uri="{BB962C8B-B14F-4D97-AF65-F5344CB8AC3E}">
        <p14:creationId xmlns:p14="http://schemas.microsoft.com/office/powerpoint/2010/main" val="307586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7772400" cy="1456267"/>
          </a:xfrm>
        </p:spPr>
        <p:txBody>
          <a:bodyPr>
            <a:normAutofit/>
          </a:bodyPr>
          <a:lstStyle/>
          <a:p>
            <a:r>
              <a:rPr lang="en-US" sz="4000" b="1" dirty="0">
                <a:solidFill>
                  <a:schemeClr val="accent1"/>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285720" y="1156736"/>
            <a:ext cx="8572560" cy="5008567"/>
          </a:xfrm>
        </p:spPr>
        <p:txBody>
          <a:bodyPr>
            <a:noAutofit/>
          </a:bodyPr>
          <a:lstStyle/>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bone fracture is a common problem in human beings occurs due to high pressure is applied on bone or simple accident and also due to osteoporosis and bone cancer. </a:t>
            </a:r>
          </a:p>
          <a:p>
            <a:pPr algn="just"/>
            <a:r>
              <a:rPr lang="en-US" sz="2000" dirty="0">
                <a:latin typeface="Times New Roman" panose="02020603050405020304" pitchFamily="18" charset="0"/>
                <a:cs typeface="Times New Roman" panose="02020603050405020304" pitchFamily="18" charset="0"/>
              </a:rPr>
              <a:t>The image processing techniques are very useful for many applications such as biology, security, satellite imagery, personal photo, medicine, etc. The main aim of this research is to detect human lower leg bone fracture from X-Ray images. The proposed system has three steps, namely, preprocessing, segmentation, and fracture detection. In feature extraction step, this paper uses Hough transform technique for line detection in the image. Feature extraction is the main task of the system. The results from various experiments show that the proposed system is very accurate and efficient. </a:t>
            </a:r>
          </a:p>
        </p:txBody>
      </p:sp>
    </p:spTree>
    <p:extLst>
      <p:ext uri="{BB962C8B-B14F-4D97-AF65-F5344CB8AC3E}">
        <p14:creationId xmlns:p14="http://schemas.microsoft.com/office/powerpoint/2010/main" val="345836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solidFill>
                <a:latin typeface="Times New Roman" pitchFamily="18" charset="0"/>
                <a:cs typeface="Times New Roman" pitchFamily="18" charset="0"/>
              </a:rPr>
              <a:t>Motivation</a:t>
            </a:r>
          </a:p>
        </p:txBody>
      </p:sp>
      <p:sp>
        <p:nvSpPr>
          <p:cNvPr id="3" name="Content Placeholder 2"/>
          <p:cNvSpPr>
            <a:spLocks noGrp="1"/>
          </p:cNvSpPr>
          <p:nvPr>
            <p:ph idx="1"/>
          </p:nvPr>
        </p:nvSpPr>
        <p:spPr>
          <a:xfrm>
            <a:off x="457200" y="1676400"/>
            <a:ext cx="7772400" cy="4876799"/>
          </a:xfrm>
        </p:spPr>
        <p:txBody>
          <a:bodyPr>
            <a:normAutofit fontScale="92500" lnSpcReduction="10000"/>
          </a:bodyPr>
          <a:lstStyle/>
          <a:p>
            <a:endParaRPr lang="en-US" sz="2400" dirty="0"/>
          </a:p>
          <a:p>
            <a:r>
              <a:rPr lang="en-US" sz="2400" dirty="0"/>
              <a:t> </a:t>
            </a:r>
            <a:r>
              <a:rPr lang="en-US" sz="2400" dirty="0">
                <a:latin typeface="Times New Roman" pitchFamily="18" charset="0"/>
                <a:cs typeface="Times New Roman" pitchFamily="18" charset="0"/>
              </a:rPr>
              <a:t>The Purpose of this Project is to determine the fractures in the bone using </a:t>
            </a:r>
            <a:r>
              <a:rPr lang="en-IN" sz="2400" dirty="0">
                <a:latin typeface="Times New Roman" pitchFamily="18" charset="0"/>
                <a:cs typeface="Times New Roman" pitchFamily="18" charset="0"/>
              </a:rPr>
              <a:t>Digital Image Processing</a:t>
            </a: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and this helps the doctors to determine  the errors by providing clear and crystal view of the X-ray image.</a:t>
            </a:r>
            <a:endParaRPr lang="en-US" sz="2400" dirty="0">
              <a:latin typeface="Times New Roman" pitchFamily="18" charset="0"/>
              <a:cs typeface="Times New Roman" pitchFamily="18" charset="0"/>
            </a:endParaRPr>
          </a:p>
          <a:p>
            <a:pPr marL="0" indent="0">
              <a:buNone/>
            </a:pPr>
            <a:r>
              <a:rPr lang="en-US" sz="2800" b="1" dirty="0">
                <a:solidFill>
                  <a:schemeClr val="accent1"/>
                </a:solidFill>
              </a:rPr>
              <a:t>Advantages:</a:t>
            </a:r>
            <a:endParaRPr lang="en-US" sz="2800" dirty="0">
              <a:solidFill>
                <a:schemeClr val="accent1"/>
              </a:solidFill>
            </a:endParaRPr>
          </a:p>
          <a:p>
            <a:pPr lvl="0"/>
            <a:r>
              <a:rPr lang="en-US" sz="2400" dirty="0"/>
              <a:t>Saves Time</a:t>
            </a:r>
          </a:p>
          <a:p>
            <a:pPr lvl="0"/>
            <a:r>
              <a:rPr lang="en-US" sz="2400" dirty="0"/>
              <a:t>Provides accurate result</a:t>
            </a:r>
          </a:p>
          <a:p>
            <a:pPr lvl="0"/>
            <a:r>
              <a:rPr lang="en-US" sz="2400" dirty="0"/>
              <a:t>to lower the workload of doctors by screening out the easy case</a:t>
            </a:r>
          </a:p>
          <a:p>
            <a:pPr marL="0" indent="0">
              <a:buNone/>
            </a:pPr>
            <a:r>
              <a:rPr lang="en-US" sz="2800" b="1" dirty="0">
                <a:solidFill>
                  <a:schemeClr val="accent1"/>
                </a:solidFill>
              </a:rPr>
              <a:t>Disadvantages:</a:t>
            </a:r>
            <a:endParaRPr lang="en-US" sz="2800" dirty="0">
              <a:solidFill>
                <a:schemeClr val="accent1"/>
              </a:solidFill>
            </a:endParaRPr>
          </a:p>
          <a:p>
            <a:pPr lvl="0"/>
            <a:r>
              <a:rPr lang="en-US" sz="2400" dirty="0"/>
              <a:t>Works only on good quality images</a:t>
            </a:r>
          </a:p>
          <a:p>
            <a:pPr marL="0" indent="0">
              <a:buNone/>
            </a:pPr>
            <a:endParaRPr lang="en-US" sz="2400" dirty="0"/>
          </a:p>
          <a:p>
            <a:pPr marL="82550" indent="0">
              <a:buNone/>
            </a:pPr>
            <a:endParaRPr lang="en-US" dirty="0"/>
          </a:p>
        </p:txBody>
      </p:sp>
    </p:spTree>
    <p:extLst>
      <p:ext uri="{BB962C8B-B14F-4D97-AF65-F5344CB8AC3E}">
        <p14:creationId xmlns:p14="http://schemas.microsoft.com/office/powerpoint/2010/main" val="31772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4BBA-CCC2-4A7D-B785-C7E438FF6E00}"/>
              </a:ext>
            </a:extLst>
          </p:cNvPr>
          <p:cNvSpPr>
            <a:spLocks noGrp="1"/>
          </p:cNvSpPr>
          <p:nvPr>
            <p:ph type="title"/>
          </p:nvPr>
        </p:nvSpPr>
        <p:spPr/>
        <p:txBody>
          <a:bodyPr>
            <a:normAutofit/>
          </a:bodyPr>
          <a:lstStyle/>
          <a:p>
            <a:r>
              <a:rPr lang="en-US" sz="4400" b="1" dirty="0">
                <a:solidFill>
                  <a:schemeClr val="accent1"/>
                </a:solidFill>
                <a:latin typeface="Times New Roman" pitchFamily="18" charset="0"/>
                <a:cs typeface="Times New Roman" pitchFamily="18" charset="0"/>
              </a:rPr>
              <a:t>FEATURES:</a:t>
            </a:r>
          </a:p>
        </p:txBody>
      </p:sp>
      <p:sp>
        <p:nvSpPr>
          <p:cNvPr id="3" name="Content Placeholder 2">
            <a:extLst>
              <a:ext uri="{FF2B5EF4-FFF2-40B4-BE49-F238E27FC236}">
                <a16:creationId xmlns:a16="http://schemas.microsoft.com/office/drawing/2014/main" id="{4AB02798-BC22-48AE-93A0-BB4D3FEE1883}"/>
              </a:ext>
            </a:extLst>
          </p:cNvPr>
          <p:cNvSpPr>
            <a:spLocks noGrp="1"/>
          </p:cNvSpPr>
          <p:nvPr>
            <p:ph idx="1"/>
          </p:nvPr>
        </p:nvSpPr>
        <p:spPr>
          <a:xfrm>
            <a:off x="304800" y="1844824"/>
            <a:ext cx="7772400" cy="4166509"/>
          </a:xfrm>
        </p:spPr>
        <p:txBody>
          <a:bodyPr>
            <a:normAutofit/>
          </a:bodyPr>
          <a:lstStyle/>
          <a:p>
            <a:pPr lvl="0"/>
            <a:r>
              <a:rPr lang="en-US" sz="2400" dirty="0">
                <a:latin typeface="Times New Roman" pitchFamily="18" charset="0"/>
                <a:cs typeface="Times New Roman" pitchFamily="18" charset="0"/>
              </a:rPr>
              <a:t>Orthopedic Surgeon must provide the image of bone fracture. System will use image processing tools and remove all unwanted images from the objects.</a:t>
            </a:r>
          </a:p>
          <a:p>
            <a:pPr lvl="0"/>
            <a:r>
              <a:rPr lang="en-US" sz="2400" dirty="0">
                <a:latin typeface="Times New Roman" pitchFamily="18" charset="0"/>
                <a:cs typeface="Times New Roman" pitchFamily="18" charset="0"/>
              </a:rPr>
              <a:t>System will detect whether the bone fracture or not.</a:t>
            </a:r>
          </a:p>
          <a:p>
            <a:pPr lvl="0"/>
            <a:r>
              <a:rPr lang="en-US" sz="2400" dirty="0">
                <a:latin typeface="Times New Roman" pitchFamily="18" charset="0"/>
                <a:cs typeface="Times New Roman" pitchFamily="18" charset="0"/>
              </a:rPr>
              <a:t>This system saves time of the orthopedic surgeon and he can treat the patient faster.</a:t>
            </a:r>
          </a:p>
          <a:p>
            <a:endParaRPr lang="en-US" sz="2400" dirty="0"/>
          </a:p>
          <a:p>
            <a:pPr marL="0" indent="0">
              <a:buNone/>
            </a:pPr>
            <a:endParaRPr lang="en-US" sz="2400" dirty="0"/>
          </a:p>
        </p:txBody>
      </p:sp>
    </p:spTree>
    <p:extLst>
      <p:ext uri="{BB962C8B-B14F-4D97-AF65-F5344CB8AC3E}">
        <p14:creationId xmlns:p14="http://schemas.microsoft.com/office/powerpoint/2010/main" val="56641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7772400" cy="1456267"/>
          </a:xfrm>
        </p:spPr>
        <p:txBody>
          <a:bodyPr>
            <a:normAutofit/>
          </a:bodyPr>
          <a:lstStyle/>
          <a:p>
            <a:r>
              <a:rPr lang="en-US" sz="4000" b="1" dirty="0">
                <a:solidFill>
                  <a:schemeClr val="accent1"/>
                </a:solidFill>
                <a:latin typeface="Times New Roman" pitchFamily="18" charset="0"/>
                <a:cs typeface="Times New Roman" pitchFamily="18" charset="0"/>
              </a:rPr>
              <a:t>Methodology</a:t>
            </a:r>
          </a:p>
        </p:txBody>
      </p:sp>
      <p:pic>
        <p:nvPicPr>
          <p:cNvPr id="20" name="Content Placeholder 19">
            <a:extLst>
              <a:ext uri="{FF2B5EF4-FFF2-40B4-BE49-F238E27FC236}">
                <a16:creationId xmlns:a16="http://schemas.microsoft.com/office/drawing/2014/main" id="{49E1E2D5-08A9-4FE1-B713-51E7FCDB6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28800"/>
            <a:ext cx="4519796" cy="4536504"/>
          </a:xfrm>
        </p:spPr>
      </p:pic>
    </p:spTree>
    <p:extLst>
      <p:ext uri="{BB962C8B-B14F-4D97-AF65-F5344CB8AC3E}">
        <p14:creationId xmlns:p14="http://schemas.microsoft.com/office/powerpoint/2010/main" val="149973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64BBE-0FFA-42C3-83DD-5AFB5C874132}"/>
              </a:ext>
            </a:extLst>
          </p:cNvPr>
          <p:cNvSpPr>
            <a:spLocks noGrp="1"/>
          </p:cNvSpPr>
          <p:nvPr>
            <p:ph type="ctrTitle"/>
          </p:nvPr>
        </p:nvSpPr>
        <p:spPr>
          <a:xfrm>
            <a:off x="214282" y="228600"/>
            <a:ext cx="8563958" cy="892432"/>
          </a:xfrm>
        </p:spPr>
        <p:txBody>
          <a:bodyPr/>
          <a:lstStyle/>
          <a:p>
            <a:pPr algn="l"/>
            <a:r>
              <a:rPr lang="en-IN" dirty="0">
                <a:latin typeface="Times New Roman" pitchFamily="18" charset="0"/>
                <a:cs typeface="Times New Roman" pitchFamily="18" charset="0"/>
              </a:rPr>
              <a:t>Software used:</a:t>
            </a:r>
          </a:p>
        </p:txBody>
      </p:sp>
      <p:sp>
        <p:nvSpPr>
          <p:cNvPr id="5" name="Subtitle 4">
            <a:extLst>
              <a:ext uri="{FF2B5EF4-FFF2-40B4-BE49-F238E27FC236}">
                <a16:creationId xmlns:a16="http://schemas.microsoft.com/office/drawing/2014/main" id="{D443F831-C01E-4D75-84A9-912210450D0D}"/>
              </a:ext>
            </a:extLst>
          </p:cNvPr>
          <p:cNvSpPr>
            <a:spLocks noGrp="1"/>
          </p:cNvSpPr>
          <p:nvPr>
            <p:ph type="subTitle" idx="1"/>
          </p:nvPr>
        </p:nvSpPr>
        <p:spPr>
          <a:xfrm>
            <a:off x="285720" y="1214422"/>
            <a:ext cx="8492520" cy="5181600"/>
          </a:xfrm>
        </p:spPr>
        <p:txBody>
          <a:bodyPr/>
          <a:lstStyle/>
          <a:p>
            <a:pPr marL="484632" indent="-457200" algn="l">
              <a:buFont typeface="Arial" panose="020B0604020202020204" pitchFamily="34" charset="0"/>
              <a:buChar char="•"/>
            </a:pPr>
            <a:r>
              <a:rPr lang="en-IN" sz="2800" dirty="0">
                <a:solidFill>
                  <a:schemeClr val="accent6"/>
                </a:solidFill>
                <a:latin typeface="Times New Roman" pitchFamily="18" charset="0"/>
                <a:cs typeface="Times New Roman" pitchFamily="18" charset="0"/>
              </a:rPr>
              <a:t>Image Processing Toolbox in MATLAB </a:t>
            </a:r>
            <a:r>
              <a:rPr lang="en-IN" sz="2800" cap="none" dirty="0">
                <a:solidFill>
                  <a:schemeClr val="accent6"/>
                </a:solidFill>
                <a:latin typeface="Times New Roman" pitchFamily="18" charset="0"/>
                <a:cs typeface="Times New Roman" pitchFamily="18" charset="0"/>
              </a:rPr>
              <a:t>2013a </a:t>
            </a:r>
            <a:r>
              <a:rPr lang="en-IN" sz="2800" dirty="0">
                <a:latin typeface="Times New Roman" pitchFamily="18" charset="0"/>
                <a:cs typeface="Times New Roman" pitchFamily="18" charset="0"/>
              </a:rPr>
              <a:t>: </a:t>
            </a:r>
          </a:p>
          <a:p>
            <a:pPr algn="l"/>
            <a:r>
              <a:rPr lang="en-IN" sz="2400" cap="none" dirty="0">
                <a:latin typeface="Times New Roman" pitchFamily="18" charset="0"/>
                <a:cs typeface="Times New Roman" pitchFamily="18" charset="0"/>
              </a:rPr>
              <a:t>This toolbox provides a comprehensive set of reference-standard algorithms and workflow apps for image processing ,analysis visualization and algorithm development. We can perform image enhancement ,noise reduction ,image segmentation and Hough Transform</a:t>
            </a:r>
            <a:r>
              <a:rPr lang="en-IN" sz="2000" dirty="0">
                <a:latin typeface="Times New Roman" pitchFamily="18" charset="0"/>
                <a:cs typeface="Times New Roman" pitchFamily="18" charset="0"/>
              </a:rPr>
              <a:t>.</a:t>
            </a:r>
          </a:p>
          <a:p>
            <a:pPr marL="484632" indent="-457200" algn="l">
              <a:buFont typeface="Arial" panose="020B0604020202020204" pitchFamily="34" charset="0"/>
              <a:buChar char="•"/>
            </a:pPr>
            <a:r>
              <a:rPr lang="en-IN" sz="2800" dirty="0">
                <a:solidFill>
                  <a:schemeClr val="accent6"/>
                </a:solidFill>
                <a:latin typeface="Times New Roman" pitchFamily="18" charset="0"/>
                <a:cs typeface="Times New Roman" pitchFamily="18" charset="0"/>
              </a:rPr>
              <a:t>X-ray image </a:t>
            </a:r>
            <a:r>
              <a:rPr lang="en-IN" sz="2800" dirty="0">
                <a:latin typeface="Times New Roman" pitchFamily="18" charset="0"/>
                <a:cs typeface="Times New Roman" pitchFamily="18" charset="0"/>
              </a:rPr>
              <a:t>:</a:t>
            </a:r>
          </a:p>
          <a:p>
            <a:pPr algn="l"/>
            <a:r>
              <a:rPr lang="en-IN" sz="2400" cap="none" dirty="0">
                <a:latin typeface="Times New Roman" pitchFamily="18" charset="0"/>
                <a:cs typeface="Times New Roman" pitchFamily="18" charset="0"/>
              </a:rPr>
              <a:t>Used as input image and also for comparison with the MATLAB output image</a:t>
            </a:r>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80025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838199"/>
          </a:xfrm>
        </p:spPr>
        <p:txBody>
          <a:bodyPr>
            <a:normAutofit/>
          </a:bodyPr>
          <a:lstStyle/>
          <a:p>
            <a:r>
              <a:rPr lang="en-US" sz="4400" b="1" dirty="0">
                <a:solidFill>
                  <a:schemeClr val="accent1"/>
                </a:solidFill>
                <a:latin typeface="Times New Roman" pitchFamily="18" charset="0"/>
                <a:cs typeface="Times New Roman" pitchFamily="18" charset="0"/>
              </a:rPr>
              <a:t>Pre Processing </a:t>
            </a:r>
          </a:p>
        </p:txBody>
      </p:sp>
      <p:sp>
        <p:nvSpPr>
          <p:cNvPr id="3" name="Content Placeholder 2"/>
          <p:cNvSpPr>
            <a:spLocks noGrp="1"/>
          </p:cNvSpPr>
          <p:nvPr>
            <p:ph idx="1"/>
          </p:nvPr>
        </p:nvSpPr>
        <p:spPr>
          <a:xfrm>
            <a:off x="611560" y="1447800"/>
            <a:ext cx="7618040" cy="4572000"/>
          </a:xfrm>
        </p:spPr>
        <p:txBody>
          <a:bodyPr>
            <a:normAutofit/>
          </a:bodyPr>
          <a:lstStyle/>
          <a:p>
            <a:pPr marL="82550" indent="0">
              <a:buNone/>
            </a:pPr>
            <a:r>
              <a:rPr lang="en-US" sz="2000" dirty="0">
                <a:latin typeface="Times New Roman" pitchFamily="18" charset="0"/>
                <a:cs typeface="Times New Roman" pitchFamily="18" charset="0"/>
              </a:rPr>
              <a:t>Noisy image                    Gray Scale image</a:t>
            </a:r>
          </a:p>
          <a:p>
            <a:pPr marL="82550" indent="0">
              <a:buNone/>
            </a:pPr>
            <a:r>
              <a:rPr lang="en-US" sz="2000" dirty="0">
                <a:latin typeface="Times New Roman" pitchFamily="18" charset="0"/>
                <a:cs typeface="Times New Roman" pitchFamily="18" charset="0"/>
              </a:rPr>
              <a:t>      (</a:t>
            </a:r>
            <a:r>
              <a:rPr lang="es-ES" sz="2000" dirty="0">
                <a:latin typeface="Times New Roman" pitchFamily="18" charset="0"/>
                <a:cs typeface="Times New Roman" pitchFamily="18" charset="0"/>
              </a:rPr>
              <a:t>f (x, y)</a:t>
            </a:r>
            <a:r>
              <a:rPr lang="en-US" sz="2000" dirty="0">
                <a:latin typeface="Times New Roman" pitchFamily="18" charset="0"/>
                <a:cs typeface="Times New Roman" pitchFamily="18" charset="0"/>
              </a:rPr>
              <a:t>)                                       (passed through</a:t>
            </a:r>
          </a:p>
          <a:p>
            <a:pPr marL="82550" indent="0">
              <a:buNone/>
            </a:pPr>
            <a:r>
              <a:rPr lang="en-US" sz="2000" dirty="0">
                <a:latin typeface="Times New Roman" pitchFamily="18" charset="0"/>
                <a:cs typeface="Times New Roman" pitchFamily="18" charset="0"/>
              </a:rPr>
              <a:t>                                                             Gaussian filter)</a:t>
            </a:r>
          </a:p>
          <a:p>
            <a:pPr marL="82550" indent="0">
              <a:buNone/>
            </a:pPr>
            <a:r>
              <a:rPr lang="en-US" sz="2000" dirty="0">
                <a:latin typeface="Times New Roman" pitchFamily="18" charset="0"/>
                <a:cs typeface="Times New Roman" pitchFamily="18" charset="0"/>
              </a:rPr>
              <a:t>                                 </a:t>
            </a:r>
            <a:r>
              <a:rPr lang="es-ES" sz="2000" dirty="0">
                <a:latin typeface="Times New Roman" pitchFamily="18" charset="0"/>
                <a:cs typeface="Times New Roman" pitchFamily="18" charset="0"/>
              </a:rPr>
              <a:t>        g (x, y) + η (x, y) </a:t>
            </a:r>
          </a:p>
          <a:p>
            <a:pPr marL="82550" indent="0">
              <a:buNone/>
            </a:pPr>
            <a:endParaRPr lang="es-ES" sz="2000" dirty="0">
              <a:latin typeface="Times New Roman" pitchFamily="18" charset="0"/>
              <a:cs typeface="Times New Roman" pitchFamily="18" charset="0"/>
            </a:endParaRPr>
          </a:p>
          <a:p>
            <a:pPr marL="82550" indent="0">
              <a:buNone/>
            </a:pPr>
            <a:r>
              <a:rPr lang="en-US" sz="2000" dirty="0">
                <a:latin typeface="Times New Roman" panose="02020603050405020304" pitchFamily="18" charset="0"/>
                <a:cs typeface="Times New Roman" pitchFamily="18" charset="0"/>
              </a:rPr>
              <a:t>Where g (x, y) is the original image and η (x, y) is the noise present in the image. </a:t>
            </a:r>
          </a:p>
          <a:p>
            <a:r>
              <a:rPr lang="en-US" sz="2000" dirty="0">
                <a:latin typeface="Times New Roman" panose="02020603050405020304" pitchFamily="18" charset="0"/>
                <a:cs typeface="Times New Roman" pitchFamily="18" charset="0"/>
              </a:rPr>
              <a:t>After filtering, this system is performed adjusting image brightness and color to distinct the desired object or bone shape from the image.</a:t>
            </a:r>
          </a:p>
          <a:p>
            <a:r>
              <a:rPr lang="en-US" sz="2000" dirty="0">
                <a:latin typeface="Times New Roman" panose="02020603050405020304" pitchFamily="18" charset="0"/>
                <a:cs typeface="Times New Roman" pitchFamily="18" charset="0"/>
              </a:rPr>
              <a:t>Then, the adjusted image is converted into the gray scale image to speed up processing time and less computation</a:t>
            </a:r>
          </a:p>
        </p:txBody>
      </p:sp>
      <p:sp>
        <p:nvSpPr>
          <p:cNvPr id="7" name="Right Arrow 6"/>
          <p:cNvSpPr/>
          <p:nvPr/>
        </p:nvSpPr>
        <p:spPr>
          <a:xfrm>
            <a:off x="2339752" y="178443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3707904" y="20193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263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D220-2638-41A6-BCC5-52508491ABAC}"/>
              </a:ext>
            </a:extLst>
          </p:cNvPr>
          <p:cNvSpPr>
            <a:spLocks noGrp="1"/>
          </p:cNvSpPr>
          <p:nvPr>
            <p:ph type="title"/>
          </p:nvPr>
        </p:nvSpPr>
        <p:spPr/>
        <p:txBody>
          <a:bodyPr>
            <a:normAutofit/>
          </a:bodyPr>
          <a:lstStyle/>
          <a:p>
            <a:r>
              <a:rPr lang="en-US" sz="4000" b="1" dirty="0">
                <a:solidFill>
                  <a:schemeClr val="accent1"/>
                </a:solidFill>
                <a:latin typeface="Times New Roman" pitchFamily="18" charset="0"/>
                <a:cs typeface="Times New Roman" pitchFamily="18" charset="0"/>
              </a:rPr>
              <a:t>Pre Processing </a:t>
            </a:r>
            <a:endParaRPr lang="en-IN" sz="4000" dirty="0"/>
          </a:p>
        </p:txBody>
      </p:sp>
      <p:pic>
        <p:nvPicPr>
          <p:cNvPr id="5" name="Picture 4">
            <a:extLst>
              <a:ext uri="{FF2B5EF4-FFF2-40B4-BE49-F238E27FC236}">
                <a16:creationId xmlns:a16="http://schemas.microsoft.com/office/drawing/2014/main" id="{AE8DD88B-631C-4F22-9ECC-6243AE8CDC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3338585" cy="4017427"/>
          </a:xfrm>
          <a:prstGeom prst="rect">
            <a:avLst/>
          </a:prstGeom>
          <a:noFill/>
          <a:ln>
            <a:noFill/>
          </a:ln>
        </p:spPr>
      </p:pic>
      <p:pic>
        <p:nvPicPr>
          <p:cNvPr id="6" name="Picture 5">
            <a:extLst>
              <a:ext uri="{FF2B5EF4-FFF2-40B4-BE49-F238E27FC236}">
                <a16:creationId xmlns:a16="http://schemas.microsoft.com/office/drawing/2014/main" id="{74943270-ED14-4637-BD1B-12AA6FF119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66169" y="1988840"/>
            <a:ext cx="3718199" cy="4017427"/>
          </a:xfrm>
          <a:prstGeom prst="rect">
            <a:avLst/>
          </a:prstGeom>
          <a:noFill/>
          <a:ln>
            <a:noFill/>
          </a:ln>
        </p:spPr>
      </p:pic>
    </p:spTree>
    <p:extLst>
      <p:ext uri="{BB962C8B-B14F-4D97-AF65-F5344CB8AC3E}">
        <p14:creationId xmlns:p14="http://schemas.microsoft.com/office/powerpoint/2010/main" val="355311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1623</TotalTime>
  <Words>1301</Words>
  <Application>Microsoft Office PowerPoint</Application>
  <PresentationFormat>On-screen Show (4:3)</PresentationFormat>
  <Paragraphs>128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Calibri Light</vt:lpstr>
      <vt:lpstr>Times New Roman</vt:lpstr>
      <vt:lpstr>Wingdings</vt:lpstr>
      <vt:lpstr>Wingdings 2</vt:lpstr>
      <vt:lpstr>Celestial</vt:lpstr>
      <vt:lpstr>Detection of leg fracture in x-ray images</vt:lpstr>
      <vt:lpstr>OUTLINE</vt:lpstr>
      <vt:lpstr>ABSTRACT</vt:lpstr>
      <vt:lpstr>Motivation</vt:lpstr>
      <vt:lpstr>FEATURES:</vt:lpstr>
      <vt:lpstr>Methodology</vt:lpstr>
      <vt:lpstr>Software used:</vt:lpstr>
      <vt:lpstr>Pre Processing </vt:lpstr>
      <vt:lpstr>Pre Processing </vt:lpstr>
      <vt:lpstr>Edge Detection by canny edge algorithm</vt:lpstr>
      <vt:lpstr>(a) Original X-Ray input image and corresponding resultant edge detected images by using (b) Roberts, (c) Sobel, (d) Prewitt, (e) Canny, and (f) Log operators. </vt:lpstr>
      <vt:lpstr>Edge Detection by canny edge detector </vt:lpstr>
      <vt:lpstr>Hough transform</vt:lpstr>
      <vt:lpstr>PowerPoint Presentation</vt:lpstr>
      <vt:lpstr>PowerPoint Presentation</vt:lpstr>
      <vt:lpstr>Hough thresholded image</vt:lpstr>
      <vt:lpstr>Final result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ESTIMATION                   IN        OFDM SYSTEMS</dc:title>
  <dc:creator>mplab</dc:creator>
  <cp:lastModifiedBy>Harshitha</cp:lastModifiedBy>
  <cp:revision>183</cp:revision>
  <dcterms:created xsi:type="dcterms:W3CDTF">2008-10-16T12:52:39Z</dcterms:created>
  <dcterms:modified xsi:type="dcterms:W3CDTF">2020-03-15T13:17:10Z</dcterms:modified>
</cp:coreProperties>
</file>