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3" r:id="rId1"/>
  </p:sldMasterIdLst>
  <p:notesMasterIdLst>
    <p:notesMasterId r:id="rId24"/>
  </p:notesMasterIdLst>
  <p:sldIdLst>
    <p:sldId id="256" r:id="rId2"/>
    <p:sldId id="257" r:id="rId3"/>
    <p:sldId id="260" r:id="rId4"/>
    <p:sldId id="261" r:id="rId5"/>
    <p:sldId id="289" r:id="rId6"/>
    <p:sldId id="274" r:id="rId7"/>
    <p:sldId id="288" r:id="rId8"/>
    <p:sldId id="275" r:id="rId9"/>
    <p:sldId id="297" r:id="rId10"/>
    <p:sldId id="279" r:id="rId11"/>
    <p:sldId id="299" r:id="rId12"/>
    <p:sldId id="277" r:id="rId13"/>
    <p:sldId id="293" r:id="rId14"/>
    <p:sldId id="298" r:id="rId15"/>
    <p:sldId id="280" r:id="rId16"/>
    <p:sldId id="281" r:id="rId17"/>
    <p:sldId id="287" r:id="rId18"/>
    <p:sldId id="302" r:id="rId19"/>
    <p:sldId id="303" r:id="rId20"/>
    <p:sldId id="296" r:id="rId21"/>
    <p:sldId id="284" r:id="rId22"/>
    <p:sldId id="29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66" d="100"/>
          <a:sy n="66" d="100"/>
        </p:scale>
        <p:origin x="53" y="38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46B5E-B1AC-43E5-AA11-697875B6E6C6}" type="datetimeFigureOut">
              <a:rPr lang="en-IN" smtClean="0"/>
              <a:pPr/>
              <a:t>08-02-2020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8B445-EA4D-46B8-BDE4-A59E398AFF19}" type="slidenum">
              <a:rPr lang="en-IN" smtClean="0"/>
              <a:pPr/>
              <a:t>‹#›</a:t>
            </a:fld>
            <a:endParaRPr lang="en-IN"/>
          </a:p>
        </p:txBody>
      </p:sp>
    </p:spTree>
    <p:extLst>
      <p:ext uri="{BB962C8B-B14F-4D97-AF65-F5344CB8AC3E}">
        <p14:creationId xmlns:p14="http://schemas.microsoft.com/office/powerpoint/2010/main" val="187889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B8B445-EA4D-46B8-BDE4-A59E398AFF19}" type="slidenum">
              <a:rPr lang="en-IN" smtClean="0"/>
              <a:pPr/>
              <a:t>12</a:t>
            </a:fld>
            <a:endParaRPr lang="en-IN"/>
          </a:p>
        </p:txBody>
      </p:sp>
    </p:spTree>
    <p:extLst>
      <p:ext uri="{BB962C8B-B14F-4D97-AF65-F5344CB8AC3E}">
        <p14:creationId xmlns:p14="http://schemas.microsoft.com/office/powerpoint/2010/main" val="2845277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pPr>
              <a:defRPr/>
            </a:pPr>
            <a:fld id="{7862B4DA-67D6-437D-9461-A3A3EE5F4281}" type="datetimeFigureOut">
              <a:rPr lang="en-US" smtClean="0"/>
              <a:pPr>
                <a:defRPr/>
              </a:pPr>
              <a:t>2/8/2020</a:t>
            </a:fld>
            <a:endParaRPr lang="en-US"/>
          </a:p>
        </p:txBody>
      </p:sp>
      <p:sp>
        <p:nvSpPr>
          <p:cNvPr id="5" name="Footer Placeholder 4"/>
          <p:cNvSpPr>
            <a:spLocks noGrp="1"/>
          </p:cNvSpPr>
          <p:nvPr>
            <p:ph type="ftr" sz="quarter" idx="11"/>
          </p:nvPr>
        </p:nvSpPr>
        <p:spPr>
          <a:xfrm>
            <a:off x="2743973" y="5870576"/>
            <a:ext cx="3932137" cy="377825"/>
          </a:xfrm>
        </p:spPr>
        <p:txBody>
          <a:bodyPr/>
          <a:lstStyle/>
          <a:p>
            <a:pPr>
              <a:defRPr/>
            </a:pPr>
            <a:endParaRPr lang="en-US"/>
          </a:p>
        </p:txBody>
      </p:sp>
      <p:sp>
        <p:nvSpPr>
          <p:cNvPr id="6" name="Slide Number Placeholder 5"/>
          <p:cNvSpPr>
            <a:spLocks noGrp="1"/>
          </p:cNvSpPr>
          <p:nvPr>
            <p:ph type="sldNum" sz="quarter" idx="12"/>
          </p:nvPr>
        </p:nvSpPr>
        <p:spPr>
          <a:xfrm>
            <a:off x="8040685" y="5870576"/>
            <a:ext cx="417516" cy="377825"/>
          </a:xfrm>
        </p:spPr>
        <p:txBody>
          <a:bodyPr/>
          <a:lstStyle/>
          <a:p>
            <a:pPr>
              <a:defRPr/>
            </a:pPr>
            <a:fld id="{6119C4C3-BF8E-45AF-95CB-346037ED671F}" type="slidenum">
              <a:rPr lang="en-US" smtClean="0"/>
              <a:pPr>
                <a:defRPr/>
              </a:pPr>
              <a:t>‹#›</a:t>
            </a:fld>
            <a:endParaRPr lang="en-US"/>
          </a:p>
        </p:txBody>
      </p:sp>
    </p:spTree>
    <p:extLst>
      <p:ext uri="{BB962C8B-B14F-4D97-AF65-F5344CB8AC3E}">
        <p14:creationId xmlns:p14="http://schemas.microsoft.com/office/powerpoint/2010/main" val="317668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4063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87921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162180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2376272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660724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39744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9D896C7-5857-412E-B485-C806F64826AE}"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3970CE4-CD8F-4AD6-BAB1-73E8F0FC6997}" type="slidenum">
              <a:rPr lang="en-US" smtClean="0"/>
              <a:pPr>
                <a:defRPr/>
              </a:pPr>
              <a:t>‹#›</a:t>
            </a:fld>
            <a:endParaRPr lang="en-US"/>
          </a:p>
        </p:txBody>
      </p:sp>
    </p:spTree>
    <p:extLst>
      <p:ext uri="{BB962C8B-B14F-4D97-AF65-F5344CB8AC3E}">
        <p14:creationId xmlns:p14="http://schemas.microsoft.com/office/powerpoint/2010/main" val="224711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D4B599D-989A-4D75-83D1-D90392FD4520}"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E05989-2950-47CE-9EB2-5F48C2C9B5DC}" type="slidenum">
              <a:rPr lang="en-US" smtClean="0"/>
              <a:pPr>
                <a:defRPr/>
              </a:pPr>
              <a:t>‹#›</a:t>
            </a:fld>
            <a:endParaRPr lang="en-US"/>
          </a:p>
        </p:txBody>
      </p:sp>
    </p:spTree>
    <p:extLst>
      <p:ext uri="{BB962C8B-B14F-4D97-AF65-F5344CB8AC3E}">
        <p14:creationId xmlns:p14="http://schemas.microsoft.com/office/powerpoint/2010/main" val="95139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C5904F-7523-459F-A4CB-08A96124CBF7}"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800E0C-081E-4A4A-B0A5-57A32F06EA22}" type="slidenum">
              <a:rPr lang="en-US" smtClean="0"/>
              <a:pPr>
                <a:defRPr/>
              </a:pPr>
              <a:t>‹#›</a:t>
            </a:fld>
            <a:endParaRPr lang="en-US"/>
          </a:p>
        </p:txBody>
      </p:sp>
    </p:spTree>
    <p:extLst>
      <p:ext uri="{BB962C8B-B14F-4D97-AF65-F5344CB8AC3E}">
        <p14:creationId xmlns:p14="http://schemas.microsoft.com/office/powerpoint/2010/main" val="93247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35DDB6C-261A-4056-9B75-395F1F0A1312}" type="datetimeFigureOut">
              <a:rPr lang="en-US" smtClean="0"/>
              <a:pPr>
                <a:defRPr/>
              </a:pPr>
              <a:t>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7001E0-0CF8-4305-A1C1-C0674FF22ACD}" type="slidenum">
              <a:rPr lang="en-US" smtClean="0"/>
              <a:pPr>
                <a:defRPr/>
              </a:pPr>
              <a:t>‹#›</a:t>
            </a:fld>
            <a:endParaRPr lang="en-US"/>
          </a:p>
        </p:txBody>
      </p:sp>
    </p:spTree>
    <p:extLst>
      <p:ext uri="{BB962C8B-B14F-4D97-AF65-F5344CB8AC3E}">
        <p14:creationId xmlns:p14="http://schemas.microsoft.com/office/powerpoint/2010/main" val="149313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697406C-EC13-469E-98D0-4E17893C0E40}" type="datetimeFigureOut">
              <a:rPr lang="en-US" smtClean="0"/>
              <a:pPr>
                <a:defRPr/>
              </a:pPr>
              <a:t>2/8/2020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5FDE12-951B-405C-85F2-170F4B1BBB2E}" type="slidenum">
              <a:rPr lang="en-US" smtClean="0"/>
              <a:pPr>
                <a:defRPr/>
              </a:pPr>
              <a:t>‹#›</a:t>
            </a:fld>
            <a:endParaRPr lang="en-US"/>
          </a:p>
        </p:txBody>
      </p:sp>
    </p:spTree>
    <p:extLst>
      <p:ext uri="{BB962C8B-B14F-4D97-AF65-F5344CB8AC3E}">
        <p14:creationId xmlns:p14="http://schemas.microsoft.com/office/powerpoint/2010/main" val="416210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D2F21B6-EA20-478F-9812-6A056EB22D24}" type="datetimeFigureOut">
              <a:rPr lang="en-US" smtClean="0"/>
              <a:pPr>
                <a:defRPr/>
              </a:pPr>
              <a:t>2/8/2020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F761EE7-F944-4D79-A0CE-A3F776347525}" type="slidenum">
              <a:rPr lang="en-US" smtClean="0"/>
              <a:pPr>
                <a:defRPr/>
              </a:pPr>
              <a:t>‹#›</a:t>
            </a:fld>
            <a:endParaRPr lang="en-US"/>
          </a:p>
        </p:txBody>
      </p:sp>
    </p:spTree>
    <p:extLst>
      <p:ext uri="{BB962C8B-B14F-4D97-AF65-F5344CB8AC3E}">
        <p14:creationId xmlns:p14="http://schemas.microsoft.com/office/powerpoint/2010/main" val="319916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5777D18-48A1-4BBA-82AE-3F0DEACF5890}" type="datetimeFigureOut">
              <a:rPr lang="en-US" smtClean="0"/>
              <a:pPr>
                <a:defRPr/>
              </a:pPr>
              <a:t>2/8/2020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BCEFDD2-245E-4AFB-90C3-DBE54B90357F}" type="slidenum">
              <a:rPr lang="en-US" smtClean="0"/>
              <a:pPr>
                <a:defRPr/>
              </a:pPr>
              <a:t>‹#›</a:t>
            </a:fld>
            <a:endParaRPr lang="en-US"/>
          </a:p>
        </p:txBody>
      </p:sp>
    </p:spTree>
    <p:extLst>
      <p:ext uri="{BB962C8B-B14F-4D97-AF65-F5344CB8AC3E}">
        <p14:creationId xmlns:p14="http://schemas.microsoft.com/office/powerpoint/2010/main" val="355688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pPr>
              <a:defRPr/>
            </a:pPr>
            <a:fld id="{0843CBD7-3563-4E26-A797-2E5613F818EC}" type="datetimeFigureOut">
              <a:rPr lang="en-US" smtClean="0"/>
              <a:pPr>
                <a:defRPr/>
              </a:pPr>
              <a:t>2/8/2020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DB5DF8-EB8A-4F18-993A-5DDEEB43B340}" type="slidenum">
              <a:rPr lang="en-US" smtClean="0"/>
              <a:pPr>
                <a:defRPr/>
              </a:pPr>
              <a:t>‹#›</a:t>
            </a:fld>
            <a:endParaRPr lang="en-US"/>
          </a:p>
        </p:txBody>
      </p:sp>
    </p:spTree>
    <p:extLst>
      <p:ext uri="{BB962C8B-B14F-4D97-AF65-F5344CB8AC3E}">
        <p14:creationId xmlns:p14="http://schemas.microsoft.com/office/powerpoint/2010/main" val="340296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EA5BDD5-0C03-4688-B1E7-201503F78663}" type="datetimeFigureOut">
              <a:rPr lang="en-US" smtClean="0"/>
              <a:pPr>
                <a:defRPr/>
              </a:pPr>
              <a:t>2/8/2020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460A28-9753-4C06-8AE5-4C0DEABCD2DD}" type="slidenum">
              <a:rPr lang="en-US" smtClean="0"/>
              <a:pPr>
                <a:defRPr/>
              </a:pPr>
              <a:t>‹#›</a:t>
            </a:fld>
            <a:endParaRPr lang="en-US"/>
          </a:p>
        </p:txBody>
      </p:sp>
    </p:spTree>
    <p:extLst>
      <p:ext uri="{BB962C8B-B14F-4D97-AF65-F5344CB8AC3E}">
        <p14:creationId xmlns:p14="http://schemas.microsoft.com/office/powerpoint/2010/main" val="32018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089A01-397C-48C0-A768-53E7FB54FD31}" type="datetimeFigureOut">
              <a:rPr lang="en-US" smtClean="0"/>
              <a:pPr>
                <a:defRPr/>
              </a:pPr>
              <a:t>2/8/2020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070AFB-8E24-49B6-982E-602A6AC89DE2}" type="slidenum">
              <a:rPr lang="en-US" smtClean="0"/>
              <a:pPr>
                <a:defRPr/>
              </a:pPr>
              <a:t>‹#›</a:t>
            </a:fld>
            <a:endParaRPr lang="en-US"/>
          </a:p>
        </p:txBody>
      </p:sp>
    </p:spTree>
    <p:extLst>
      <p:ext uri="{BB962C8B-B14F-4D97-AF65-F5344CB8AC3E}">
        <p14:creationId xmlns:p14="http://schemas.microsoft.com/office/powerpoint/2010/main" val="205786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DE588395-0C8A-43EC-8ECD-9D5AE2598A0B}" type="datetimeFigureOut">
              <a:rPr lang="en-US" smtClean="0"/>
              <a:pPr>
                <a:defRPr/>
              </a:pPr>
              <a:t>2/8/2020</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1201373-22D8-4D59-9E67-6A204E4E847C}" type="slidenum">
              <a:rPr lang="en-US" smtClean="0"/>
              <a:pPr>
                <a:defRPr/>
              </a:pPr>
              <a:t>‹#›</a:t>
            </a:fld>
            <a:endParaRPr lang="en-US"/>
          </a:p>
        </p:txBody>
      </p:sp>
    </p:spTree>
    <p:extLst>
      <p:ext uri="{BB962C8B-B14F-4D97-AF65-F5344CB8AC3E}">
        <p14:creationId xmlns:p14="http://schemas.microsoft.com/office/powerpoint/2010/main" val="3820378414"/>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5337" y="152400"/>
            <a:ext cx="6172200" cy="1447800"/>
          </a:xfrm>
        </p:spPr>
        <p:txBody>
          <a:bodyPr>
            <a:normAutofit/>
          </a:bodyPr>
          <a:lstStyle/>
          <a:p>
            <a:r>
              <a:rPr lang="en-IN" sz="2800" b="1" dirty="0">
                <a:effectLst/>
                <a:latin typeface="Arial" panose="020B0604020202020204" pitchFamily="34" charset="0"/>
                <a:cs typeface="Arial" panose="020B0604020202020204" pitchFamily="34" charset="0"/>
              </a:rPr>
              <a:t>Detection of Bone Fractures using GLCM and It’s Classification using </a:t>
            </a:r>
            <a:r>
              <a:rPr lang="en-IN" sz="2800" b="1" dirty="0" err="1">
                <a:effectLst/>
                <a:latin typeface="Arial" panose="020B0604020202020204" pitchFamily="34" charset="0"/>
                <a:cs typeface="Arial" panose="020B0604020202020204" pitchFamily="34" charset="0"/>
              </a:rPr>
              <a:t>cnn</a:t>
            </a:r>
            <a:endParaRPr lang="en-US" sz="2800" b="1" dirty="0">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71599" y="3886200"/>
            <a:ext cx="7559675" cy="2971800"/>
          </a:xfrm>
        </p:spPr>
        <p:txBody>
          <a:bodyPr>
            <a:noAutofit/>
          </a:bodyPr>
          <a:lstStyle/>
          <a:p>
            <a:pPr algn="just" eaLnBrk="1" fontAlgn="auto" hangingPunct="1">
              <a:spcAft>
                <a:spcPts val="0"/>
              </a:spcAft>
              <a:buFont typeface="Wingdings 2"/>
              <a:buNone/>
              <a:defRPr/>
            </a:pPr>
            <a:r>
              <a:rPr lang="en-US" sz="1400" dirty="0">
                <a:solidFill>
                  <a:schemeClr val="accent1"/>
                </a:solidFill>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Presented   By</a:t>
            </a:r>
          </a:p>
          <a:p>
            <a:pPr algn="just"/>
            <a:r>
              <a:rPr lang="en-US" sz="2000" b="1" cap="none" dirty="0">
                <a:latin typeface="Times New Roman" pitchFamily="18" charset="0"/>
                <a:cs typeface="Times New Roman" pitchFamily="18" charset="0"/>
              </a:rPr>
              <a:t>    </a:t>
            </a:r>
            <a:r>
              <a:rPr lang="en-IN" sz="1600" dirty="0" err="1">
                <a:latin typeface="Times New Roman" pitchFamily="18" charset="0"/>
                <a:cs typeface="Times New Roman" pitchFamily="18" charset="0"/>
              </a:rPr>
              <a:t>B.Deva</a:t>
            </a:r>
            <a:r>
              <a:rPr lang="en-IN" sz="1600" dirty="0">
                <a:latin typeface="Times New Roman" pitchFamily="18" charset="0"/>
                <a:cs typeface="Times New Roman" pitchFamily="18" charset="0"/>
              </a:rPr>
              <a:t> Harshitha-316126512004</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D.V.Guru</a:t>
            </a:r>
            <a:r>
              <a:rPr lang="en-IN" sz="1600" dirty="0">
                <a:latin typeface="Times New Roman" pitchFamily="18" charset="0"/>
                <a:cs typeface="Times New Roman" pitchFamily="18" charset="0"/>
              </a:rPr>
              <a:t> saran-316126512013</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Y.Ravi</a:t>
            </a:r>
            <a:r>
              <a:rPr lang="en-IN" sz="1600" dirty="0">
                <a:latin typeface="Times New Roman" pitchFamily="18" charset="0"/>
                <a:cs typeface="Times New Roman" pitchFamily="18" charset="0"/>
              </a:rPr>
              <a:t> teja-316126512060</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E. Manohar-316126512017                              </a:t>
            </a:r>
            <a:r>
              <a:rPr lang="en-US" sz="1600" b="1" dirty="0">
                <a:latin typeface="Times New Roman" pitchFamily="18" charset="0"/>
                <a:cs typeface="Times New Roman" pitchFamily="18" charset="0"/>
              </a:rPr>
              <a:t> </a:t>
            </a:r>
            <a:r>
              <a:rPr lang="en-US" sz="1600" b="1" dirty="0">
                <a:solidFill>
                  <a:schemeClr val="accent1"/>
                </a:solidFill>
                <a:latin typeface="Times New Roman" pitchFamily="18" charset="0"/>
                <a:cs typeface="Times New Roman" pitchFamily="18" charset="0"/>
              </a:rPr>
              <a:t>Under The Guidance Of</a:t>
            </a:r>
          </a:p>
          <a:p>
            <a:pPr algn="just"/>
            <a:r>
              <a:rPr lang="en-US" sz="1600" b="1" dirty="0">
                <a:latin typeface="Times New Roman" pitchFamily="18" charset="0"/>
                <a:cs typeface="Times New Roman" pitchFamily="18" charset="0"/>
              </a:rPr>
              <a:t>                                                                      		  	</a:t>
            </a:r>
            <a:r>
              <a:rPr lang="en-IN" sz="1600" cap="none" dirty="0">
                <a:latin typeface="Times New Roman" pitchFamily="18" charset="0"/>
                <a:cs typeface="Times New Roman" pitchFamily="18" charset="0"/>
              </a:rPr>
              <a:t>Mr</a:t>
            </a:r>
            <a:r>
              <a:rPr lang="en-IN" sz="1600" dirty="0">
                <a:latin typeface="Times New Roman" pitchFamily="18" charset="0"/>
                <a:cs typeface="Times New Roman" pitchFamily="18" charset="0"/>
              </a:rPr>
              <a:t>. A. SIVA KUMAR</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Assistant professor</a:t>
            </a:r>
            <a:endParaRPr lang="en-US"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DepARtMENt</a:t>
            </a:r>
            <a:r>
              <a:rPr lang="en-IN" sz="1600" dirty="0">
                <a:latin typeface="Times New Roman" pitchFamily="18" charset="0"/>
                <a:cs typeface="Times New Roman" pitchFamily="18" charset="0"/>
              </a:rPr>
              <a:t> of ECE, ANITS</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8197" name="TextBox 5"/>
          <p:cNvSpPr txBox="1">
            <a:spLocks noChangeArrowheads="1"/>
          </p:cNvSpPr>
          <p:nvPr/>
        </p:nvSpPr>
        <p:spPr bwMode="auto">
          <a:xfrm flipH="1">
            <a:off x="1874527" y="3441144"/>
            <a:ext cx="7010400" cy="400110"/>
          </a:xfrm>
          <a:prstGeom prst="rect">
            <a:avLst/>
          </a:prstGeom>
          <a:noFill/>
          <a:ln w="9525">
            <a:noFill/>
            <a:miter lim="800000"/>
            <a:headEnd/>
            <a:tailEnd/>
          </a:ln>
        </p:spPr>
        <p:txBody>
          <a:bodyPr>
            <a:spAutoFit/>
          </a:bodyPr>
          <a:lstStyle/>
          <a:p>
            <a:pPr algn="ctr"/>
            <a:r>
              <a:rPr lang="en-US" sz="2000" b="1" dirty="0">
                <a:solidFill>
                  <a:schemeClr val="accent1"/>
                </a:solidFill>
                <a:latin typeface="Times New Roman" pitchFamily="18" charset="0"/>
                <a:cs typeface="Times New Roman" pitchFamily="18" charset="0"/>
              </a:rPr>
              <a:t>Department of Electronics and  Communication Engineering</a:t>
            </a:r>
          </a:p>
        </p:txBody>
      </p:sp>
      <p:pic>
        <p:nvPicPr>
          <p:cNvPr id="5" name="Picture 4">
            <a:extLst>
              <a:ext uri="{FF2B5EF4-FFF2-40B4-BE49-F238E27FC236}">
                <a16:creationId xmlns:a16="http://schemas.microsoft.com/office/drawing/2014/main" id="{1C468778-5B3A-4015-AB98-20C31AB842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720572"/>
            <a:ext cx="2286000" cy="16002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32848"/>
            <a:ext cx="8640158" cy="1143000"/>
          </a:xfrm>
        </p:spPr>
        <p:txBody>
          <a:bodyPr>
            <a:normAutofit/>
          </a:bodyPr>
          <a:lstStyle/>
          <a:p>
            <a:r>
              <a:rPr lang="en-US" b="1" dirty="0">
                <a:solidFill>
                  <a:schemeClr val="accent1"/>
                </a:solidFill>
                <a:latin typeface="Times New Roman" pitchFamily="18" charset="0"/>
                <a:cs typeface="Times New Roman" pitchFamily="18" charset="0"/>
              </a:rPr>
              <a:t>Edge Detection by Sobel edge detector </a:t>
            </a:r>
          </a:p>
        </p:txBody>
      </p:sp>
      <p:graphicFrame>
        <p:nvGraphicFramePr>
          <p:cNvPr id="6" name="Group 45"/>
          <p:cNvGraphicFramePr>
            <a:graphicFrameLocks noGrp="1"/>
          </p:cNvGraphicFramePr>
          <p:nvPr>
            <p:ph sz="half" idx="2"/>
            <p:extLst>
              <p:ext uri="{D42A27DB-BD31-4B8C-83A1-F6EECF244321}">
                <p14:modId xmlns:p14="http://schemas.microsoft.com/office/powerpoint/2010/main" val="1925761966"/>
              </p:ext>
            </p:extLst>
          </p:nvPr>
        </p:nvGraphicFramePr>
        <p:xfrm>
          <a:off x="6019800" y="3810000"/>
          <a:ext cx="2114551" cy="2286000"/>
        </p:xfrm>
        <a:graphic>
          <a:graphicData uri="http://schemas.openxmlformats.org/drawingml/2006/table">
            <a:tbl>
              <a:tblPr/>
              <a:tblGrid>
                <a:gridCol w="705226">
                  <a:extLst>
                    <a:ext uri="{9D8B030D-6E8A-4147-A177-3AD203B41FA5}">
                      <a16:colId xmlns:a16="http://schemas.microsoft.com/office/drawing/2014/main" val="20000"/>
                    </a:ext>
                  </a:extLst>
                </a:gridCol>
                <a:gridCol w="704099">
                  <a:extLst>
                    <a:ext uri="{9D8B030D-6E8A-4147-A177-3AD203B41FA5}">
                      <a16:colId xmlns:a16="http://schemas.microsoft.com/office/drawing/2014/main" val="20001"/>
                    </a:ext>
                  </a:extLst>
                </a:gridCol>
                <a:gridCol w="705226">
                  <a:extLst>
                    <a:ext uri="{9D8B030D-6E8A-4147-A177-3AD203B41FA5}">
                      <a16:colId xmlns:a16="http://schemas.microsoft.com/office/drawing/2014/main" val="20002"/>
                    </a:ext>
                  </a:extLst>
                </a:gridCol>
              </a:tblGrid>
              <a:tr h="7620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dirty="0">
                          <a:solidFill>
                            <a:schemeClr val="tx1"/>
                          </a:solidFill>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dirty="0">
                          <a:solidFill>
                            <a:schemeClr val="tx1"/>
                          </a:solidFill>
                        </a:rPr>
                        <a:t>0</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dirty="0">
                          <a:solidFill>
                            <a:schemeClr val="tx1"/>
                          </a:solidFill>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a:solidFill>
                            <a:schemeClr val="tx1"/>
                          </a:solidFill>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dirty="0">
                          <a:solidFill>
                            <a:schemeClr val="tx1"/>
                          </a:solidFill>
                        </a:rPr>
                        <a:t>0</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a:solidFill>
                            <a:schemeClr val="tx1"/>
                          </a:solidFill>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a:solidFill>
                            <a:schemeClr val="tx1"/>
                          </a:solidFill>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he-IL" altLang="en-US" dirty="0">
                          <a:solidFill>
                            <a:schemeClr val="tx1"/>
                          </a:solidFill>
                        </a:rPr>
                        <a:t>0</a:t>
                      </a:r>
                      <a:endParaRPr lang="en-US" altLang="en-US" dirty="0">
                        <a:solidFill>
                          <a:schemeClr val="tx1"/>
                        </a:solidFill>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lang="en-US" altLang="en-US" dirty="0">
                          <a:solidFill>
                            <a:schemeClr val="tx1"/>
                          </a:solidFill>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47"/>
          <p:cNvGraphicFramePr>
            <a:graphicFrameLocks/>
          </p:cNvGraphicFramePr>
          <p:nvPr>
            <p:extLst>
              <p:ext uri="{D42A27DB-BD31-4B8C-83A1-F6EECF244321}">
                <p14:modId xmlns:p14="http://schemas.microsoft.com/office/powerpoint/2010/main" val="366639197"/>
              </p:ext>
            </p:extLst>
          </p:nvPr>
        </p:nvGraphicFramePr>
        <p:xfrm>
          <a:off x="6019800" y="1676400"/>
          <a:ext cx="2133599" cy="1981200"/>
        </p:xfrm>
        <a:graphic>
          <a:graphicData uri="http://schemas.openxmlformats.org/drawingml/2006/table">
            <a:tbl>
              <a:tblPr/>
              <a:tblGrid>
                <a:gridCol w="711200">
                  <a:extLst>
                    <a:ext uri="{9D8B030D-6E8A-4147-A177-3AD203B41FA5}">
                      <a16:colId xmlns:a16="http://schemas.microsoft.com/office/drawing/2014/main" val="20000"/>
                    </a:ext>
                  </a:extLst>
                </a:gridCol>
                <a:gridCol w="711199">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6604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a:ln>
                            <a:noFill/>
                          </a:ln>
                          <a:solidFill>
                            <a:schemeClr val="tx1"/>
                          </a:solidFill>
                          <a:effectLst/>
                          <a:latin typeface="Verdana" pitchFamily="34" charset="0"/>
                        </a:rPr>
                        <a:t>0</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0</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0</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a:ln>
                            <a:noFill/>
                          </a:ln>
                          <a:solidFill>
                            <a:schemeClr val="tx1"/>
                          </a:solidFill>
                          <a:effectLst/>
                          <a:latin typeface="Verdana" pitchFamily="34" charset="0"/>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50000"/>
                        </a:spcBef>
                        <a:spcAft>
                          <a:spcPct val="50000"/>
                        </a:spcAft>
                        <a:buSzPct val="100000"/>
                        <a:defRPr sz="2000">
                          <a:solidFill>
                            <a:srgbClr val="0033CC"/>
                          </a:solidFill>
                          <a:latin typeface="Verdana" pitchFamily="34" charset="0"/>
                        </a:defRPr>
                      </a:lvl1pPr>
                      <a:lvl2pPr>
                        <a:spcAft>
                          <a:spcPct val="50000"/>
                        </a:spcAft>
                        <a:buSzPct val="100000"/>
                        <a:defRPr>
                          <a:solidFill>
                            <a:srgbClr val="0033CC"/>
                          </a:solidFill>
                          <a:latin typeface="Verdana" pitchFamily="34" charset="0"/>
                        </a:defRPr>
                      </a:lvl2pPr>
                      <a:lvl3pPr>
                        <a:spcBef>
                          <a:spcPct val="50000"/>
                        </a:spcBef>
                        <a:buSzPct val="100000"/>
                        <a:defRPr sz="1600">
                          <a:solidFill>
                            <a:srgbClr val="0033CC"/>
                          </a:solidFill>
                          <a:latin typeface="Verdana" pitchFamily="34" charset="0"/>
                        </a:defRPr>
                      </a:lvl3pPr>
                      <a:lvl4pPr>
                        <a:spcBef>
                          <a:spcPct val="50000"/>
                        </a:spcBef>
                        <a:buSzPct val="100000"/>
                        <a:defRPr sz="1400">
                          <a:solidFill>
                            <a:srgbClr val="0033CC"/>
                          </a:solidFill>
                          <a:latin typeface="Verdana" pitchFamily="34" charset="0"/>
                        </a:defRPr>
                      </a:lvl4pPr>
                      <a:lvl5pPr>
                        <a:spcBef>
                          <a:spcPct val="50000"/>
                        </a:spcBef>
                        <a:buSzPct val="100000"/>
                        <a:defRPr sz="1200">
                          <a:solidFill>
                            <a:srgbClr val="0033CC"/>
                          </a:solidFill>
                          <a:latin typeface="Verdana" pitchFamily="34" charset="0"/>
                        </a:defRPr>
                      </a:lvl5pPr>
                      <a:lvl6pPr fontAlgn="base">
                        <a:spcBef>
                          <a:spcPct val="50000"/>
                        </a:spcBef>
                        <a:spcAft>
                          <a:spcPct val="0"/>
                        </a:spcAft>
                        <a:buSzPct val="100000"/>
                        <a:defRPr sz="1200">
                          <a:solidFill>
                            <a:srgbClr val="0033CC"/>
                          </a:solidFill>
                          <a:latin typeface="Verdana" pitchFamily="34" charset="0"/>
                        </a:defRPr>
                      </a:lvl6pPr>
                      <a:lvl7pPr fontAlgn="base">
                        <a:spcBef>
                          <a:spcPct val="50000"/>
                        </a:spcBef>
                        <a:spcAft>
                          <a:spcPct val="0"/>
                        </a:spcAft>
                        <a:buSzPct val="100000"/>
                        <a:defRPr sz="1200">
                          <a:solidFill>
                            <a:srgbClr val="0033CC"/>
                          </a:solidFill>
                          <a:latin typeface="Verdana" pitchFamily="34" charset="0"/>
                        </a:defRPr>
                      </a:lvl7pPr>
                      <a:lvl8pPr fontAlgn="base">
                        <a:spcBef>
                          <a:spcPct val="50000"/>
                        </a:spcBef>
                        <a:spcAft>
                          <a:spcPct val="0"/>
                        </a:spcAft>
                        <a:buSzPct val="100000"/>
                        <a:defRPr sz="1200">
                          <a:solidFill>
                            <a:srgbClr val="0033CC"/>
                          </a:solidFill>
                          <a:latin typeface="Verdana" pitchFamily="34" charset="0"/>
                        </a:defRPr>
                      </a:lvl8pPr>
                      <a:lvl9pPr fontAlgn="base">
                        <a:spcBef>
                          <a:spcPct val="50000"/>
                        </a:spcBef>
                        <a:spcAft>
                          <a:spcPct val="0"/>
                        </a:spcAft>
                        <a:buSzPct val="100000"/>
                        <a:defRPr sz="1200">
                          <a:solidFill>
                            <a:srgbClr val="0033CC"/>
                          </a:solidFill>
                          <a:latin typeface="Verdana" pitchFamily="34" charset="0"/>
                        </a:defRPr>
                      </a:lvl9pPr>
                    </a:lstStyle>
                    <a:p>
                      <a:pPr marL="0" marR="0" lvl="0" indent="0" algn="l" defTabSz="914400" rtl="0" eaLnBrk="1" fontAlgn="base" latinLnBrk="0" hangingPunct="1">
                        <a:lnSpc>
                          <a:spcPct val="100000"/>
                        </a:lnSpc>
                        <a:spcBef>
                          <a:spcPct val="50000"/>
                        </a:spcBef>
                        <a:spcAft>
                          <a:spcPct val="50000"/>
                        </a:spcAft>
                        <a:buClrTx/>
                        <a:buSzPct val="100000"/>
                        <a:buFontTx/>
                        <a:buNone/>
                        <a:tabLst/>
                      </a:pPr>
                      <a:r>
                        <a:rPr kumimoji="0" lang="en-US" altLang="en-US" sz="2000" b="0" i="0" u="none" strike="noStrike" cap="none" normalizeH="0" baseline="0" dirty="0">
                          <a:ln>
                            <a:noFill/>
                          </a:ln>
                          <a:solidFill>
                            <a:schemeClr val="tx1"/>
                          </a:solidFill>
                          <a:effectLst/>
                          <a:latin typeface="Verdana" pitchFamily="34" charset="0"/>
                        </a:rPr>
                        <a:t>1</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4800600" y="2147349"/>
            <a:ext cx="1295401" cy="523220"/>
          </a:xfrm>
          <a:prstGeom prst="rect">
            <a:avLst/>
          </a:prstGeom>
        </p:spPr>
        <p:txBody>
          <a:bodyPr wrap="square">
            <a:spAutoFit/>
          </a:bodyPr>
          <a:lstStyle/>
          <a:p>
            <a:pPr marL="82550" eaLnBrk="0" hangingPunct="0">
              <a:spcBef>
                <a:spcPts val="600"/>
              </a:spcBef>
              <a:buClr>
                <a:srgbClr val="3891A7"/>
              </a:buClr>
              <a:buSzPct val="80000"/>
            </a:pPr>
            <a:r>
              <a:rPr lang="en-US" sz="2800" dirty="0">
                <a:latin typeface="Gill Sans MT"/>
              </a:rPr>
              <a:t>   G</a:t>
            </a:r>
            <a:r>
              <a:rPr lang="en-US" sz="2800" baseline="-25000" dirty="0">
                <a:latin typeface="Gill Sans MT"/>
              </a:rPr>
              <a:t>x</a:t>
            </a:r>
            <a:endParaRPr lang="en-US" sz="2800" dirty="0"/>
          </a:p>
        </p:txBody>
      </p:sp>
      <p:sp>
        <p:nvSpPr>
          <p:cNvPr id="10" name="Rectangle 9"/>
          <p:cNvSpPr/>
          <p:nvPr/>
        </p:nvSpPr>
        <p:spPr>
          <a:xfrm>
            <a:off x="5105400" y="4448503"/>
            <a:ext cx="1219200" cy="523220"/>
          </a:xfrm>
          <a:prstGeom prst="rect">
            <a:avLst/>
          </a:prstGeom>
        </p:spPr>
        <p:txBody>
          <a:bodyPr wrap="square">
            <a:spAutoFit/>
          </a:bodyPr>
          <a:lstStyle/>
          <a:p>
            <a:r>
              <a:rPr lang="en-US" sz="2800" dirty="0">
                <a:latin typeface="Gill Sans MT"/>
              </a:rPr>
              <a:t> G</a:t>
            </a:r>
            <a:r>
              <a:rPr lang="en-US" sz="2800" baseline="-25000" dirty="0">
                <a:latin typeface="Gill Sans MT"/>
              </a:rPr>
              <a:t>y</a:t>
            </a:r>
            <a:endParaRPr lang="en-US" dirty="0"/>
          </a:p>
        </p:txBody>
      </p:sp>
      <p:pic>
        <p:nvPicPr>
          <p:cNvPr id="8" name="Content Placeholder 7">
            <a:extLst>
              <a:ext uri="{FF2B5EF4-FFF2-40B4-BE49-F238E27FC236}">
                <a16:creationId xmlns:a16="http://schemas.microsoft.com/office/drawing/2014/main" id="{3A3635C1-C5EC-46ED-9A60-ED8AB4E279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2910" y="1714488"/>
            <a:ext cx="3124201" cy="4748752"/>
          </a:xfrm>
        </p:spPr>
      </p:pic>
    </p:spTree>
    <p:extLst>
      <p:ext uri="{BB962C8B-B14F-4D97-AF65-F5344CB8AC3E}">
        <p14:creationId xmlns:p14="http://schemas.microsoft.com/office/powerpoint/2010/main" val="84165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D9F0-7FF7-4FA7-8ACA-E6F31C71126C}"/>
              </a:ext>
            </a:extLst>
          </p:cNvPr>
          <p:cNvSpPr>
            <a:spLocks noGrp="1"/>
          </p:cNvSpPr>
          <p:nvPr>
            <p:ph type="title"/>
          </p:nvPr>
        </p:nvSpPr>
        <p:spPr/>
        <p:txBody>
          <a:bodyPr/>
          <a:lstStyle/>
          <a:p>
            <a:r>
              <a:rPr lang="en-US" b="1" dirty="0">
                <a:solidFill>
                  <a:schemeClr val="accent1"/>
                </a:solidFill>
                <a:latin typeface="Times New Roman" pitchFamily="18" charset="0"/>
                <a:cs typeface="Times New Roman" pitchFamily="18" charset="0"/>
              </a:rPr>
              <a:t>Edge Detection by Sobel edge detector </a:t>
            </a:r>
            <a:endParaRPr lang="en-US" dirty="0"/>
          </a:p>
        </p:txBody>
      </p:sp>
      <p:pic>
        <p:nvPicPr>
          <p:cNvPr id="4" name="Picture 3">
            <a:extLst>
              <a:ext uri="{FF2B5EF4-FFF2-40B4-BE49-F238E27FC236}">
                <a16:creationId xmlns:a16="http://schemas.microsoft.com/office/drawing/2014/main" id="{3F1B763D-BE1C-4A5F-BB31-0D51D9BCE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276872"/>
            <a:ext cx="7772400" cy="4457700"/>
          </a:xfrm>
          <a:prstGeom prst="rect">
            <a:avLst/>
          </a:prstGeom>
        </p:spPr>
      </p:pic>
    </p:spTree>
    <p:extLst>
      <p:ext uri="{BB962C8B-B14F-4D97-AF65-F5344CB8AC3E}">
        <p14:creationId xmlns:p14="http://schemas.microsoft.com/office/powerpoint/2010/main" val="83256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6200"/>
            <a:ext cx="8258687" cy="1143000"/>
          </a:xfrm>
        </p:spPr>
        <p:txBody>
          <a:bodyPr>
            <a:normAutofit/>
          </a:bodyPr>
          <a:lstStyle/>
          <a:p>
            <a:r>
              <a:rPr lang="en-US" sz="4000" b="1" dirty="0">
                <a:solidFill>
                  <a:schemeClr val="accent1"/>
                </a:solidFill>
                <a:latin typeface="Times New Roman" pitchFamily="18" charset="0"/>
                <a:cs typeface="Times New Roman" pitchFamily="18" charset="0"/>
              </a:rPr>
              <a:t>Segmentation</a:t>
            </a:r>
          </a:p>
        </p:txBody>
      </p:sp>
      <p:sp>
        <p:nvSpPr>
          <p:cNvPr id="3" name="Content Placeholder 2"/>
          <p:cNvSpPr>
            <a:spLocks noGrp="1"/>
          </p:cNvSpPr>
          <p:nvPr>
            <p:ph idx="1"/>
          </p:nvPr>
        </p:nvSpPr>
        <p:spPr>
          <a:xfrm>
            <a:off x="285720" y="1066800"/>
            <a:ext cx="8432830" cy="5562600"/>
          </a:xfrm>
        </p:spPr>
        <p:txBody>
          <a:bodyPr/>
          <a:lstStyle/>
          <a:p>
            <a:pPr marL="82550" indent="0">
              <a:buNone/>
            </a:pPr>
            <a:r>
              <a:rPr lang="en-US" sz="2800" dirty="0">
                <a:latin typeface="Times New Roman" pitchFamily="18" charset="0"/>
                <a:cs typeface="Times New Roman" pitchFamily="18" charset="0"/>
              </a:rPr>
              <a:t>K-means clustering is used for segmentation and in this process involves the following steps:</a:t>
            </a:r>
          </a:p>
          <a:p>
            <a:pPr marL="82550" indent="0">
              <a:buNone/>
            </a:pPr>
            <a:r>
              <a:rPr lang="en-US" sz="2800" dirty="0">
                <a:solidFill>
                  <a:schemeClr val="accent1"/>
                </a:solidFill>
                <a:latin typeface="Times New Roman" pitchFamily="18" charset="0"/>
                <a:cs typeface="Times New Roman" pitchFamily="18" charset="0"/>
              </a:rPr>
              <a:t>Step-1:</a:t>
            </a:r>
            <a:r>
              <a:rPr lang="en-US" sz="2800" dirty="0">
                <a:latin typeface="Times New Roman" pitchFamily="18" charset="0"/>
                <a:cs typeface="Times New Roman" pitchFamily="18" charset="0"/>
              </a:rPr>
              <a:t>select ‘K’ random points in the space that actually represents the initial group of centroids.</a:t>
            </a:r>
          </a:p>
          <a:p>
            <a:pPr marL="82550" indent="0">
              <a:buNone/>
            </a:pPr>
            <a:r>
              <a:rPr lang="en-US" sz="2800" dirty="0">
                <a:solidFill>
                  <a:schemeClr val="accent1"/>
                </a:solidFill>
                <a:latin typeface="Times New Roman" pitchFamily="18" charset="0"/>
                <a:cs typeface="Times New Roman" pitchFamily="18" charset="0"/>
              </a:rPr>
              <a:t>Step-2:</a:t>
            </a:r>
            <a:r>
              <a:rPr lang="en-US" sz="2800" dirty="0">
                <a:latin typeface="Times New Roman" pitchFamily="18" charset="0"/>
                <a:cs typeface="Times New Roman" pitchFamily="18" charset="0"/>
              </a:rPr>
              <a:t>each and every pixel is now assigned with the group that has same centroid.</a:t>
            </a:r>
          </a:p>
          <a:p>
            <a:pPr marL="82550" indent="0">
              <a:buNone/>
            </a:pPr>
            <a:r>
              <a:rPr lang="en-US" sz="2800" dirty="0">
                <a:solidFill>
                  <a:schemeClr val="accent1"/>
                </a:solidFill>
                <a:latin typeface="Times New Roman" pitchFamily="18" charset="0"/>
                <a:cs typeface="Times New Roman" pitchFamily="18" charset="0"/>
              </a:rPr>
              <a:t>Step-3:</a:t>
            </a:r>
            <a:r>
              <a:rPr lang="en-US" sz="2800" dirty="0">
                <a:latin typeface="Times New Roman" pitchFamily="18" charset="0"/>
                <a:cs typeface="Times New Roman" pitchFamily="18" charset="0"/>
              </a:rPr>
              <a:t>once after assigning ,recalculate the positions of ‘K’ centroids.</a:t>
            </a:r>
          </a:p>
          <a:p>
            <a:pPr marL="82550" indent="0">
              <a:buNone/>
            </a:pPr>
            <a:r>
              <a:rPr lang="en-US" sz="2800" dirty="0">
                <a:solidFill>
                  <a:schemeClr val="accent1"/>
                </a:solidFill>
                <a:latin typeface="Times New Roman" pitchFamily="18" charset="0"/>
                <a:cs typeface="Times New Roman" pitchFamily="18" charset="0"/>
              </a:rPr>
              <a:t>Step-4:</a:t>
            </a:r>
            <a:r>
              <a:rPr lang="en-US" sz="2800" dirty="0">
                <a:latin typeface="Times New Roman" pitchFamily="18" charset="0"/>
                <a:cs typeface="Times New Roman" pitchFamily="18" charset="0"/>
              </a:rPr>
              <a:t>repeat steps 2 and 3 until centroids become stationary.</a:t>
            </a:r>
          </a:p>
        </p:txBody>
      </p:sp>
    </p:spTree>
    <p:extLst>
      <p:ext uri="{BB962C8B-B14F-4D97-AF65-F5344CB8AC3E}">
        <p14:creationId xmlns:p14="http://schemas.microsoft.com/office/powerpoint/2010/main" val="198241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B837-8308-4D45-A1FC-AFBA5981A043}"/>
              </a:ext>
            </a:extLst>
          </p:cNvPr>
          <p:cNvSpPr>
            <a:spLocks noGrp="1"/>
          </p:cNvSpPr>
          <p:nvPr>
            <p:ph type="title"/>
          </p:nvPr>
        </p:nvSpPr>
        <p:spPr>
          <a:xfrm>
            <a:off x="457200" y="200320"/>
            <a:ext cx="7772400" cy="838199"/>
          </a:xfrm>
        </p:spPr>
        <p:txBody>
          <a:bodyPr>
            <a:normAutofit/>
          </a:bodyPr>
          <a:lstStyle/>
          <a:p>
            <a:r>
              <a:rPr lang="en-US" sz="4000" b="1" dirty="0">
                <a:solidFill>
                  <a:schemeClr val="accent1"/>
                </a:solidFill>
                <a:latin typeface="Times New Roman" pitchFamily="18" charset="0"/>
                <a:cs typeface="Times New Roman" pitchFamily="18" charset="0"/>
              </a:rPr>
              <a:t>Algorithm</a:t>
            </a:r>
          </a:p>
        </p:txBody>
      </p:sp>
      <p:sp>
        <p:nvSpPr>
          <p:cNvPr id="3" name="Content Placeholder 2">
            <a:extLst>
              <a:ext uri="{FF2B5EF4-FFF2-40B4-BE49-F238E27FC236}">
                <a16:creationId xmlns:a16="http://schemas.microsoft.com/office/drawing/2014/main" id="{689ECDB8-D718-4BF5-9658-CFAD764CE2B2}"/>
              </a:ext>
            </a:extLst>
          </p:cNvPr>
          <p:cNvSpPr>
            <a:spLocks noGrp="1"/>
          </p:cNvSpPr>
          <p:nvPr>
            <p:ph sz="half" idx="1"/>
          </p:nvPr>
        </p:nvSpPr>
        <p:spPr>
          <a:xfrm>
            <a:off x="457201" y="1524000"/>
            <a:ext cx="3813048" cy="5105400"/>
          </a:xfrm>
        </p:spPr>
        <p:txBody>
          <a:bodyPr>
            <a:noAutofit/>
          </a:bodyPr>
          <a:lstStyle/>
          <a:p>
            <a:pPr lvl="0"/>
            <a:r>
              <a:rPr lang="en-US" dirty="0">
                <a:latin typeface="Times New Roman" pitchFamily="18" charset="0"/>
                <a:cs typeface="Times New Roman" pitchFamily="18" charset="0"/>
              </a:rPr>
              <a:t>I - Input Image,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=1 to M, j=1 to N</a:t>
            </a:r>
          </a:p>
          <a:p>
            <a:pPr lvl="0"/>
            <a:r>
              <a:rPr lang="en-US" dirty="0" err="1">
                <a:latin typeface="Times New Roman" pitchFamily="18" charset="0"/>
                <a:cs typeface="Times New Roman" pitchFamily="18" charset="0"/>
              </a:rPr>
              <a:t>I</a:t>
            </a:r>
            <a:r>
              <a:rPr lang="en-US" baseline="-25000" dirty="0" err="1">
                <a:latin typeface="Times New Roman" pitchFamily="18" charset="0"/>
                <a:cs typeface="Times New Roman" pitchFamily="18" charset="0"/>
              </a:rPr>
              <a:t>ij</a:t>
            </a:r>
            <a:r>
              <a:rPr lang="en-US" dirty="0">
                <a:latin typeface="Times New Roman" pitchFamily="18" charset="0"/>
                <a:cs typeface="Times New Roman" pitchFamily="18" charset="0"/>
              </a:rPr>
              <a:t> - Intensity of </a:t>
            </a:r>
            <a:r>
              <a:rPr lang="en-US" dirty="0" err="1">
                <a:latin typeface="Times New Roman" pitchFamily="18" charset="0"/>
                <a:cs typeface="Times New Roman" pitchFamily="18" charset="0"/>
              </a:rPr>
              <a:t>i</a:t>
            </a:r>
            <a:r>
              <a:rPr lang="en-US" baseline="30000" dirty="0" err="1">
                <a:latin typeface="Times New Roman" pitchFamily="18" charset="0"/>
                <a:cs typeface="Times New Roman" pitchFamily="18" charset="0"/>
              </a:rPr>
              <a:t>th</a:t>
            </a:r>
            <a:r>
              <a:rPr lang="en-US" dirty="0" err="1">
                <a:latin typeface="Times New Roman" pitchFamily="18" charset="0"/>
                <a:cs typeface="Times New Roman" pitchFamily="18" charset="0"/>
              </a:rPr>
              <a:t>row</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j</a:t>
            </a:r>
            <a:r>
              <a:rPr lang="en-US" baseline="30000" dirty="0" err="1">
                <a:latin typeface="Times New Roman" pitchFamily="18" charset="0"/>
                <a:cs typeface="Times New Roman" pitchFamily="18" charset="0"/>
              </a:rPr>
              <a:t>th</a:t>
            </a:r>
            <a:r>
              <a:rPr lang="en-US" dirty="0" err="1">
                <a:latin typeface="Times New Roman" pitchFamily="18" charset="0"/>
                <a:cs typeface="Times New Roman" pitchFamily="18" charset="0"/>
              </a:rPr>
              <a:t>column</a:t>
            </a:r>
            <a:r>
              <a:rPr lang="en-US" dirty="0">
                <a:latin typeface="Times New Roman" pitchFamily="18" charset="0"/>
                <a:cs typeface="Times New Roman" pitchFamily="18" charset="0"/>
              </a:rPr>
              <a:t> pixel on the input image</a:t>
            </a:r>
          </a:p>
          <a:p>
            <a:pPr lvl="0"/>
            <a:r>
              <a:rPr lang="en-US" dirty="0">
                <a:latin typeface="Times New Roman" pitchFamily="18" charset="0"/>
                <a:cs typeface="Times New Roman" pitchFamily="18" charset="0"/>
              </a:rPr>
              <a:t>CS - Cluster </a:t>
            </a:r>
            <a:r>
              <a:rPr lang="en-US" dirty="0" err="1">
                <a:latin typeface="Times New Roman" pitchFamily="18" charset="0"/>
                <a:cs typeface="Times New Roman" pitchFamily="18" charset="0"/>
              </a:rPr>
              <a:t>centres</a:t>
            </a:r>
            <a:r>
              <a:rPr lang="en-US" dirty="0">
                <a:latin typeface="Times New Roman" pitchFamily="18" charset="0"/>
                <a:cs typeface="Times New Roman" pitchFamily="18" charset="0"/>
              </a:rPr>
              <a:t> k=1 to K</a:t>
            </a:r>
          </a:p>
          <a:p>
            <a:pPr lvl="0"/>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k</a:t>
            </a:r>
            <a:r>
              <a:rPr lang="en-US" dirty="0">
                <a:latin typeface="Times New Roman" pitchFamily="18" charset="0"/>
                <a:cs typeface="Times New Roman" pitchFamily="18" charset="0"/>
              </a:rPr>
              <a:t> - k</a:t>
            </a:r>
            <a:r>
              <a:rPr lang="en-US" baseline="30000" dirty="0">
                <a:latin typeface="Times New Roman" pitchFamily="18" charset="0"/>
                <a:cs typeface="Times New Roman" pitchFamily="18" charset="0"/>
              </a:rPr>
              <a:t>th </a:t>
            </a:r>
            <a:r>
              <a:rPr lang="en-US" dirty="0">
                <a:latin typeface="Times New Roman" pitchFamily="18" charset="0"/>
                <a:cs typeface="Times New Roman" pitchFamily="18" charset="0"/>
              </a:rPr>
              <a:t>cluster </a:t>
            </a:r>
            <a:r>
              <a:rPr lang="en-US" dirty="0" err="1">
                <a:latin typeface="Times New Roman" pitchFamily="18" charset="0"/>
                <a:cs typeface="Times New Roman" pitchFamily="18" charset="0"/>
              </a:rPr>
              <a:t>centres</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D - a matrix distance between input image I, and cluster centroids</a:t>
            </a:r>
          </a:p>
          <a:p>
            <a:pPr lvl="0"/>
            <a:r>
              <a:rPr lang="en-US" dirty="0">
                <a:latin typeface="Times New Roman" pitchFamily="18" charset="0"/>
                <a:cs typeface="Times New Roman" pitchFamily="18" charset="0"/>
              </a:rPr>
              <a:t>D</a:t>
            </a:r>
            <a:r>
              <a:rPr lang="en-US" baseline="-25000" dirty="0">
                <a:latin typeface="Times New Roman" pitchFamily="18" charset="0"/>
                <a:cs typeface="Times New Roman" pitchFamily="18" charset="0"/>
              </a:rPr>
              <a:t>ijk</a:t>
            </a:r>
            <a:r>
              <a:rPr lang="en-US" dirty="0">
                <a:latin typeface="Times New Roman" pitchFamily="18" charset="0"/>
                <a:cs typeface="Times New Roman" pitchFamily="18" charset="0"/>
              </a:rPr>
              <a:t> = distance between </a:t>
            </a:r>
            <a:r>
              <a:rPr lang="en-US" dirty="0" err="1">
                <a:latin typeface="Times New Roman" pitchFamily="18" charset="0"/>
                <a:cs typeface="Times New Roman" pitchFamily="18" charset="0"/>
              </a:rPr>
              <a:t>i</a:t>
            </a:r>
            <a:r>
              <a:rPr lang="en-US" baseline="30000" dirty="0" err="1">
                <a:latin typeface="Times New Roman" pitchFamily="18" charset="0"/>
                <a:cs typeface="Times New Roman" pitchFamily="18" charset="0"/>
              </a:rPr>
              <a:t>th</a:t>
            </a:r>
            <a:r>
              <a:rPr lang="en-US" dirty="0" err="1">
                <a:latin typeface="Times New Roman" pitchFamily="18" charset="0"/>
                <a:cs typeface="Times New Roman" pitchFamily="18" charset="0"/>
              </a:rPr>
              <a:t>row</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j</a:t>
            </a:r>
            <a:r>
              <a:rPr lang="en-US" baseline="30000" dirty="0" err="1">
                <a:latin typeface="Times New Roman" pitchFamily="18" charset="0"/>
                <a:cs typeface="Times New Roman" pitchFamily="18" charset="0"/>
              </a:rPr>
              <a:t>th</a:t>
            </a:r>
            <a:r>
              <a:rPr lang="en-US" dirty="0" err="1">
                <a:latin typeface="Times New Roman" pitchFamily="18" charset="0"/>
                <a:cs typeface="Times New Roman" pitchFamily="18" charset="0"/>
              </a:rPr>
              <a:t>column</a:t>
            </a:r>
            <a:r>
              <a:rPr lang="en-US" dirty="0">
                <a:latin typeface="Times New Roman" pitchFamily="18" charset="0"/>
                <a:cs typeface="Times New Roman" pitchFamily="18" charset="0"/>
              </a:rPr>
              <a:t> pixels and k</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cluster centroid</a:t>
            </a:r>
          </a:p>
          <a:p>
            <a:pPr lvl="0"/>
            <a:r>
              <a:rPr lang="en-US" dirty="0">
                <a:latin typeface="Times New Roman" pitchFamily="18" charset="0"/>
                <a:cs typeface="Times New Roman" pitchFamily="18" charset="0"/>
              </a:rPr>
              <a:t>ML - members label</a:t>
            </a:r>
          </a:p>
          <a:p>
            <a:pPr lvl="0"/>
            <a:r>
              <a:rPr lang="en-US" dirty="0" err="1">
                <a:latin typeface="Times New Roman" pitchFamily="18" charset="0"/>
                <a:cs typeface="Times New Roman" pitchFamily="18" charset="0"/>
              </a:rPr>
              <a:t>ML</a:t>
            </a:r>
            <a:r>
              <a:rPr lang="en-US" baseline="-25000" dirty="0" err="1">
                <a:latin typeface="Times New Roman" pitchFamily="18" charset="0"/>
                <a:cs typeface="Times New Roman" pitchFamily="18" charset="0"/>
              </a:rPr>
              <a:t>ij</a:t>
            </a:r>
            <a:r>
              <a:rPr lang="en-US" dirty="0">
                <a:latin typeface="Times New Roman" pitchFamily="18" charset="0"/>
                <a:cs typeface="Times New Roman" pitchFamily="18" charset="0"/>
              </a:rPr>
              <a:t> - label of </a:t>
            </a:r>
            <a:r>
              <a:rPr lang="en-US" dirty="0" err="1">
                <a:latin typeface="Times New Roman" pitchFamily="18" charset="0"/>
                <a:cs typeface="Times New Roman" pitchFamily="18" charset="0"/>
              </a:rPr>
              <a:t>i</a:t>
            </a:r>
            <a:r>
              <a:rPr lang="en-US" baseline="30000" dirty="0" err="1">
                <a:latin typeface="Times New Roman" pitchFamily="18" charset="0"/>
                <a:cs typeface="Times New Roman" pitchFamily="18" charset="0"/>
              </a:rPr>
              <a:t>th</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row and </a:t>
            </a:r>
            <a:r>
              <a:rPr lang="en-US" dirty="0" err="1">
                <a:latin typeface="Times New Roman" pitchFamily="18" charset="0"/>
                <a:cs typeface="Times New Roman" pitchFamily="18" charset="0"/>
              </a:rPr>
              <a:t>j</a:t>
            </a:r>
            <a:r>
              <a:rPr lang="en-US" baseline="30000" dirty="0" err="1">
                <a:latin typeface="Times New Roman" pitchFamily="18" charset="0"/>
                <a:cs typeface="Times New Roman" pitchFamily="18" charset="0"/>
              </a:rPr>
              <a:t>th</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column pixel of Input image</a:t>
            </a:r>
          </a:p>
          <a:p>
            <a:pPr lvl="0"/>
            <a:r>
              <a:rPr lang="en-US" dirty="0">
                <a:latin typeface="Times New Roman" pitchFamily="18" charset="0"/>
                <a:cs typeface="Times New Roman" pitchFamily="18" charset="0"/>
              </a:rPr>
              <a:t>T - maximum number of iterations </a:t>
            </a:r>
          </a:p>
          <a:p>
            <a:endParaRPr lang="en-US" dirty="0"/>
          </a:p>
        </p:txBody>
      </p:sp>
      <p:sp>
        <p:nvSpPr>
          <p:cNvPr id="4" name="Content Placeholder 3">
            <a:extLst>
              <a:ext uri="{FF2B5EF4-FFF2-40B4-BE49-F238E27FC236}">
                <a16:creationId xmlns:a16="http://schemas.microsoft.com/office/drawing/2014/main" id="{633A7D06-0EDE-4D78-A984-69EBFB53B6D6}"/>
              </a:ext>
            </a:extLst>
          </p:cNvPr>
          <p:cNvSpPr>
            <a:spLocks noGrp="1"/>
          </p:cNvSpPr>
          <p:nvPr>
            <p:ph sz="half" idx="2"/>
          </p:nvPr>
        </p:nvSpPr>
        <p:spPr>
          <a:xfrm>
            <a:off x="4416553" y="1524000"/>
            <a:ext cx="3813048" cy="5105400"/>
          </a:xfrm>
        </p:spPr>
        <p:txBody>
          <a:bodyPr>
            <a:noAutofit/>
          </a:bodyPr>
          <a:lstStyle/>
          <a:p>
            <a:r>
              <a:rPr lang="en-US" dirty="0">
                <a:latin typeface="Times New Roman" pitchFamily="18" charset="0"/>
                <a:cs typeface="Times New Roman" pitchFamily="18" charset="0"/>
              </a:rPr>
              <a:t> set T=50, eps=1e-5; set </a:t>
            </a:r>
            <a:r>
              <a:rPr lang="en-US" dirty="0" err="1">
                <a:latin typeface="Times New Roman" pitchFamily="18" charset="0"/>
                <a:cs typeface="Times New Roman" pitchFamily="18" charset="0"/>
              </a:rPr>
              <a:t>nc</a:t>
            </a:r>
            <a:r>
              <a:rPr lang="en-US" dirty="0">
                <a:latin typeface="Times New Roman" pitchFamily="18" charset="0"/>
                <a:cs typeface="Times New Roman" pitchFamily="18" charset="0"/>
              </a:rPr>
              <a:t>=4;</a:t>
            </a:r>
          </a:p>
          <a:p>
            <a:r>
              <a:rPr lang="en-US" dirty="0">
                <a:latin typeface="Times New Roman" pitchFamily="18" charset="0"/>
                <a:cs typeface="Times New Roman" pitchFamily="18" charset="0"/>
              </a:rPr>
              <a:t>     CS =random-initialize;</a:t>
            </a:r>
          </a:p>
          <a:p>
            <a:r>
              <a:rPr lang="en-US" dirty="0">
                <a:latin typeface="Times New Roman" pitchFamily="18" charset="0"/>
                <a:cs typeface="Times New Roman" pitchFamily="18" charset="0"/>
              </a:rPr>
              <a:t>     while ( t &lt; T  &amp;&amp;  cmx &gt; eps )</a:t>
            </a:r>
          </a:p>
          <a:p>
            <a:r>
              <a:rPr lang="en-US" dirty="0">
                <a:latin typeface="Times New Roman" pitchFamily="18" charset="0"/>
                <a:cs typeface="Times New Roman" pitchFamily="18" charset="0"/>
              </a:rPr>
              <a:t>       D = find-distance(I,CS) </a:t>
            </a:r>
          </a:p>
          <a:p>
            <a:r>
              <a:rPr lang="en-US" dirty="0">
                <a:latin typeface="Times New Roman" pitchFamily="18" charset="0"/>
                <a:cs typeface="Times New Roman" pitchFamily="18" charset="0"/>
              </a:rPr>
              <a:t>       ML = cluster-labelling(D)</a:t>
            </a:r>
          </a:p>
          <a:p>
            <a:r>
              <a:rPr lang="en-US" dirty="0">
                <a:latin typeface="Times New Roman" pitchFamily="18" charset="0"/>
                <a:cs typeface="Times New Roman" pitchFamily="18" charset="0"/>
              </a:rPr>
              <a:t>       CS = update-cluster-   						centroid(ML)</a:t>
            </a:r>
          </a:p>
          <a:p>
            <a:r>
              <a:rPr lang="en-US" dirty="0">
                <a:latin typeface="Times New Roman" pitchFamily="18" charset="0"/>
                <a:cs typeface="Times New Roman" pitchFamily="18" charset="0"/>
              </a:rPr>
              <a:t>       cmx = max( abs( </a:t>
            </a:r>
            <a:r>
              <a:rPr lang="en-US" dirty="0" err="1">
                <a:latin typeface="Times New Roman" pitchFamily="18" charset="0"/>
                <a:cs typeface="Times New Roman" pitchFamily="18" charset="0"/>
              </a:rPr>
              <a:t>pCS</a:t>
            </a:r>
            <a:r>
              <a:rPr lang="en-US" dirty="0">
                <a:latin typeface="Times New Roman" pitchFamily="18" charset="0"/>
                <a:cs typeface="Times New Roman" pitchFamily="18" charset="0"/>
              </a:rPr>
              <a:t> - CS) )       </a:t>
            </a:r>
          </a:p>
          <a:p>
            <a:r>
              <a:rPr lang="en-US" dirty="0">
                <a:latin typeface="Times New Roman" pitchFamily="18" charset="0"/>
                <a:cs typeface="Times New Roman" pitchFamily="18" charset="0"/>
              </a:rPr>
              <a:t>       t= t+1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pCS</a:t>
            </a:r>
            <a:r>
              <a:rPr lang="en-US" dirty="0">
                <a:latin typeface="Times New Roman" pitchFamily="18" charset="0"/>
                <a:cs typeface="Times New Roman" pitchFamily="18" charset="0"/>
              </a:rPr>
              <a:t> = CS </a:t>
            </a:r>
          </a:p>
        </p:txBody>
      </p:sp>
    </p:spTree>
    <p:extLst>
      <p:ext uri="{BB962C8B-B14F-4D97-AF65-F5344CB8AC3E}">
        <p14:creationId xmlns:p14="http://schemas.microsoft.com/office/powerpoint/2010/main" val="156704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891E-77EE-4D44-9F56-16B71EEA714D}"/>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SEGMENTATION</a:t>
            </a:r>
          </a:p>
        </p:txBody>
      </p:sp>
      <p:pic>
        <p:nvPicPr>
          <p:cNvPr id="4" name="Picture 3">
            <a:extLst>
              <a:ext uri="{FF2B5EF4-FFF2-40B4-BE49-F238E27FC236}">
                <a16:creationId xmlns:a16="http://schemas.microsoft.com/office/drawing/2014/main" id="{2A70F72F-1CC8-4F57-A79F-887CC7BCA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778157"/>
            <a:ext cx="2762919" cy="3062089"/>
          </a:xfrm>
          <a:prstGeom prst="rect">
            <a:avLst/>
          </a:prstGeom>
        </p:spPr>
      </p:pic>
      <p:pic>
        <p:nvPicPr>
          <p:cNvPr id="5" name="Picture 4">
            <a:extLst>
              <a:ext uri="{FF2B5EF4-FFF2-40B4-BE49-F238E27FC236}">
                <a16:creationId xmlns:a16="http://schemas.microsoft.com/office/drawing/2014/main" id="{A393F77C-2604-4FD2-889F-18F176457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634" y="2685869"/>
            <a:ext cx="2186855" cy="3145140"/>
          </a:xfrm>
          <a:prstGeom prst="rect">
            <a:avLst/>
          </a:prstGeom>
        </p:spPr>
      </p:pic>
    </p:spTree>
    <p:extLst>
      <p:ext uri="{BB962C8B-B14F-4D97-AF65-F5344CB8AC3E}">
        <p14:creationId xmlns:p14="http://schemas.microsoft.com/office/powerpoint/2010/main" val="240011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0" cy="1357297"/>
          </a:xfrm>
        </p:spPr>
        <p:txBody>
          <a:bodyPr>
            <a:normAutofit/>
          </a:bodyPr>
          <a:lstStyle/>
          <a:p>
            <a:r>
              <a:rPr lang="en-US" sz="3600" b="1" dirty="0">
                <a:solidFill>
                  <a:schemeClr val="accent1"/>
                </a:solidFill>
                <a:latin typeface="Times New Roman" pitchFamily="18" charset="0"/>
                <a:cs typeface="Times New Roman" pitchFamily="18" charset="0"/>
              </a:rPr>
              <a:t>Feature Extraction:</a:t>
            </a:r>
          </a:p>
        </p:txBody>
      </p:sp>
      <p:sp>
        <p:nvSpPr>
          <p:cNvPr id="3" name="Content Placeholder 2"/>
          <p:cNvSpPr>
            <a:spLocks noGrp="1"/>
          </p:cNvSpPr>
          <p:nvPr>
            <p:ph idx="1"/>
          </p:nvPr>
        </p:nvSpPr>
        <p:spPr>
          <a:xfrm>
            <a:off x="0" y="1000108"/>
            <a:ext cx="8229600" cy="3571900"/>
          </a:xfrm>
        </p:spPr>
        <p:txBody>
          <a:bodyPr/>
          <a:lstStyle/>
          <a:p>
            <a:r>
              <a:rPr lang="en-US" sz="2800" dirty="0">
                <a:latin typeface="Times New Roman" pitchFamily="18" charset="0"/>
                <a:cs typeface="Times New Roman" pitchFamily="18" charset="0"/>
              </a:rPr>
              <a:t>The statistics can be calculated from the co-occurrence matrix.</a:t>
            </a:r>
          </a:p>
          <a:p>
            <a:r>
              <a:rPr lang="en-US" sz="2800" dirty="0">
                <a:latin typeface="Times New Roman" pitchFamily="18" charset="0"/>
                <a:cs typeface="Times New Roman" pitchFamily="18" charset="0"/>
              </a:rPr>
              <a:t>It will be used in describing the image texture. </a:t>
            </a:r>
          </a:p>
          <a:p>
            <a:r>
              <a:rPr lang="en-US" sz="2800" dirty="0">
                <a:latin typeface="Times New Roman" pitchFamily="18" charset="0"/>
                <a:cs typeface="Times New Roman" pitchFamily="18" charset="0"/>
              </a:rPr>
              <a:t>It is a suitable way to indicate the image texture and structure by statistically sampling the pattern of the gray- significance value.</a:t>
            </a:r>
          </a:p>
        </p:txBody>
      </p:sp>
    </p:spTree>
    <p:extLst>
      <p:ext uri="{BB962C8B-B14F-4D97-AF65-F5344CB8AC3E}">
        <p14:creationId xmlns:p14="http://schemas.microsoft.com/office/powerpoint/2010/main" val="3334642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76" y="1"/>
            <a:ext cx="9086824" cy="1428736"/>
          </a:xfrm>
        </p:spPr>
        <p:txBody>
          <a:bodyPr>
            <a:normAutofit/>
          </a:bodyPr>
          <a:lstStyle/>
          <a:p>
            <a:r>
              <a:rPr lang="en-US" sz="4000" b="1" dirty="0">
                <a:solidFill>
                  <a:schemeClr val="accent1"/>
                </a:solidFill>
                <a:latin typeface="Times New Roman" pitchFamily="18" charset="0"/>
                <a:cs typeface="Times New Roman" pitchFamily="18" charset="0"/>
              </a:rPr>
              <a:t> </a:t>
            </a:r>
            <a:r>
              <a:rPr lang="en-US" sz="3600" b="1" dirty="0">
                <a:solidFill>
                  <a:schemeClr val="accent1"/>
                </a:solidFill>
                <a:latin typeface="Times New Roman" pitchFamily="18" charset="0"/>
                <a:cs typeface="Times New Roman" pitchFamily="18" charset="0"/>
              </a:rPr>
              <a:t>GLCM(The Gray Level </a:t>
            </a:r>
            <a:br>
              <a:rPr lang="en-US" sz="3600" b="1" dirty="0">
                <a:solidFill>
                  <a:schemeClr val="accent1"/>
                </a:solidFill>
                <a:latin typeface="Times New Roman" pitchFamily="18" charset="0"/>
                <a:cs typeface="Times New Roman" pitchFamily="18" charset="0"/>
              </a:rPr>
            </a:br>
            <a:r>
              <a:rPr lang="en-US" sz="3600" b="1" dirty="0">
                <a:solidFill>
                  <a:schemeClr val="accent1"/>
                </a:solidFill>
                <a:latin typeface="Times New Roman" pitchFamily="18" charset="0"/>
                <a:cs typeface="Times New Roman" pitchFamily="18" charset="0"/>
              </a:rPr>
              <a:t> Co-occurrence Matrix)</a:t>
            </a:r>
          </a:p>
        </p:txBody>
      </p:sp>
      <p:sp>
        <p:nvSpPr>
          <p:cNvPr id="3" name="Content Placeholder 2"/>
          <p:cNvSpPr>
            <a:spLocks noGrp="1"/>
          </p:cNvSpPr>
          <p:nvPr>
            <p:ph idx="1"/>
          </p:nvPr>
        </p:nvSpPr>
        <p:spPr>
          <a:xfrm>
            <a:off x="457200" y="1485899"/>
            <a:ext cx="7772400" cy="3886201"/>
          </a:xfrm>
        </p:spPr>
        <p:txBody>
          <a:bodyPr/>
          <a:lstStyle/>
          <a:p>
            <a:r>
              <a:rPr lang="en-US" sz="2400" dirty="0">
                <a:latin typeface="Times New Roman" pitchFamily="18" charset="0"/>
                <a:cs typeface="Times New Roman" pitchFamily="18" charset="0"/>
              </a:rPr>
              <a:t>GLCM also called the Gray Tone Spatial Dependency Matrix.</a:t>
            </a:r>
          </a:p>
          <a:p>
            <a:r>
              <a:rPr lang="en-US" sz="2400" dirty="0">
                <a:latin typeface="Times New Roman" pitchFamily="18" charset="0"/>
                <a:cs typeface="Times New Roman" pitchFamily="18" charset="0"/>
              </a:rPr>
              <a:t>The function creates a gray-level co-occurrence matrix (GLCM) by calculating how often a pixel with the intensity (gray-level) value </a:t>
            </a:r>
            <a:r>
              <a:rPr lang="en-US" sz="2400" i="1" dirty="0" err="1">
                <a:latin typeface="Times New Roman" pitchFamily="18" charset="0"/>
                <a:cs typeface="Times New Roman" pitchFamily="18" charset="0"/>
              </a:rPr>
              <a:t>i</a:t>
            </a:r>
            <a:r>
              <a:rPr lang="en-US" sz="2400" dirty="0">
                <a:latin typeface="Times New Roman" pitchFamily="18" charset="0"/>
                <a:cs typeface="Times New Roman" pitchFamily="18" charset="0"/>
              </a:rPr>
              <a:t> occurs in a specific spatial relationship to a pixel with the value </a:t>
            </a:r>
            <a:r>
              <a:rPr lang="en-US" sz="2400" i="1" dirty="0">
                <a:latin typeface="Times New Roman" pitchFamily="18" charset="0"/>
                <a:cs typeface="Times New Roman" pitchFamily="18" charset="0"/>
              </a:rPr>
              <a:t>j</a:t>
            </a:r>
          </a:p>
          <a:p>
            <a:endParaRPr lang="en-US" sz="2400" dirty="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4191001"/>
            <a:ext cx="5305425" cy="259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61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
            <a:ext cx="8648730" cy="1714488"/>
          </a:xfrm>
        </p:spPr>
        <p:txBody>
          <a:bodyPr>
            <a:noAutofit/>
          </a:bodyPr>
          <a:lstStyle/>
          <a:p>
            <a:pPr lvl="0" eaLnBrk="1" hangingPunct="1"/>
            <a:r>
              <a:rPr lang="en-US" altLang="en-US" sz="2000" cap="none" dirty="0">
                <a:solidFill>
                  <a:schemeClr val="tx1"/>
                </a:solidFill>
                <a:effectLst/>
                <a:latin typeface="Times New Roman" pitchFamily="18" charset="0"/>
                <a:cs typeface="Times New Roman" pitchFamily="18" charset="0"/>
              </a:rPr>
              <a:t>After  creating  the GLCM, using </a:t>
            </a:r>
            <a:r>
              <a:rPr lang="en-US" altLang="en-US" sz="2000" cap="none" dirty="0">
                <a:latin typeface="Times New Roman" pitchFamily="18" charset="0"/>
                <a:cs typeface="Times New Roman" pitchFamily="18" charset="0"/>
              </a:rPr>
              <a:t>gray co matrix</a:t>
            </a:r>
            <a:r>
              <a:rPr lang="en-US" altLang="en-US" sz="2000" cap="none" dirty="0">
                <a:solidFill>
                  <a:schemeClr val="tx1"/>
                </a:solidFill>
                <a:effectLst/>
                <a:latin typeface="Times New Roman" pitchFamily="18" charset="0"/>
                <a:cs typeface="Times New Roman" pitchFamily="18" charset="0"/>
              </a:rPr>
              <a:t>, we can derive several  statistics from them using </a:t>
            </a:r>
            <a:r>
              <a:rPr lang="en-US" altLang="en-US" sz="2000" cap="none" dirty="0">
                <a:latin typeface="Times New Roman" pitchFamily="18" charset="0"/>
                <a:cs typeface="Times New Roman" pitchFamily="18" charset="0"/>
              </a:rPr>
              <a:t>gray co props</a:t>
            </a:r>
            <a:r>
              <a:rPr lang="en-US" altLang="en-US" sz="2000" cap="none" dirty="0">
                <a:solidFill>
                  <a:schemeClr val="tx1"/>
                </a:solidFill>
                <a:effectLst/>
                <a:latin typeface="Times New Roman" pitchFamily="18" charset="0"/>
                <a:cs typeface="Times New Roman" pitchFamily="18" charset="0"/>
              </a:rPr>
              <a:t>. These statistics provide information about the texture of an image. The following table lists the statistics. </a:t>
            </a:r>
          </a:p>
        </p:txBody>
      </p:sp>
      <p:graphicFrame>
        <p:nvGraphicFramePr>
          <p:cNvPr id="14" name="Table 13">
            <a:extLst>
              <a:ext uri="{FF2B5EF4-FFF2-40B4-BE49-F238E27FC236}">
                <a16:creationId xmlns:a16="http://schemas.microsoft.com/office/drawing/2014/main" id="{5096AA14-F0B8-44BE-A060-3BDE17EF48F6}"/>
              </a:ext>
            </a:extLst>
          </p:cNvPr>
          <p:cNvGraphicFramePr>
            <a:graphicFrameLocks noGrp="1"/>
          </p:cNvGraphicFramePr>
          <p:nvPr>
            <p:extLst>
              <p:ext uri="{D42A27DB-BD31-4B8C-83A1-F6EECF244321}">
                <p14:modId xmlns:p14="http://schemas.microsoft.com/office/powerpoint/2010/main" val="1646399655"/>
              </p:ext>
            </p:extLst>
          </p:nvPr>
        </p:nvGraphicFramePr>
        <p:xfrm>
          <a:off x="500035" y="2000240"/>
          <a:ext cx="8040650" cy="3797243"/>
        </p:xfrm>
        <a:graphic>
          <a:graphicData uri="http://schemas.openxmlformats.org/drawingml/2006/table">
            <a:tbl>
              <a:tblPr>
                <a:tableStyleId>{5C22544A-7EE6-4342-B048-85BDC9FD1C3A}</a:tableStyleId>
              </a:tblPr>
              <a:tblGrid>
                <a:gridCol w="1833989">
                  <a:extLst>
                    <a:ext uri="{9D8B030D-6E8A-4147-A177-3AD203B41FA5}">
                      <a16:colId xmlns:a16="http://schemas.microsoft.com/office/drawing/2014/main" val="3961036782"/>
                    </a:ext>
                  </a:extLst>
                </a:gridCol>
                <a:gridCol w="6206661">
                  <a:extLst>
                    <a:ext uri="{9D8B030D-6E8A-4147-A177-3AD203B41FA5}">
                      <a16:colId xmlns:a16="http://schemas.microsoft.com/office/drawing/2014/main" val="476069070"/>
                    </a:ext>
                  </a:extLst>
                </a:gridCol>
              </a:tblGrid>
              <a:tr h="475397">
                <a:tc>
                  <a:txBody>
                    <a:bodyPr/>
                    <a:lstStyle/>
                    <a:p>
                      <a:pPr marL="0" marR="0" algn="l">
                        <a:lnSpc>
                          <a:spcPct val="107000"/>
                        </a:lnSpc>
                        <a:spcBef>
                          <a:spcPts val="0"/>
                        </a:spcBef>
                        <a:spcAft>
                          <a:spcPts val="800"/>
                        </a:spcAft>
                      </a:pPr>
                      <a:r>
                        <a:rPr lang="en-US" sz="1800" dirty="0">
                          <a:solidFill>
                            <a:schemeClr val="accent6">
                              <a:lumMod val="75000"/>
                            </a:schemeClr>
                          </a:solidFill>
                          <a:effectLst/>
                        </a:rPr>
                        <a:t>Statistic</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43094" marB="43094" anchor="ctr"/>
                </a:tc>
                <a:tc>
                  <a:txBody>
                    <a:bodyPr/>
                    <a:lstStyle/>
                    <a:p>
                      <a:pPr marL="0" marR="0" algn="l">
                        <a:lnSpc>
                          <a:spcPct val="107000"/>
                        </a:lnSpc>
                        <a:spcBef>
                          <a:spcPts val="0"/>
                        </a:spcBef>
                        <a:spcAft>
                          <a:spcPts val="800"/>
                        </a:spcAft>
                      </a:pPr>
                      <a:r>
                        <a:rPr lang="en-US" sz="1800" dirty="0">
                          <a:solidFill>
                            <a:schemeClr val="accent6">
                              <a:lumMod val="75000"/>
                            </a:schemeClr>
                          </a:solidFill>
                          <a:effectLst/>
                        </a:rPr>
                        <a:t>Description</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43094" marB="43094" anchor="ctr"/>
                </a:tc>
                <a:extLst>
                  <a:ext uri="{0D108BD9-81ED-4DB2-BD59-A6C34878D82A}">
                    <a16:rowId xmlns:a16="http://schemas.microsoft.com/office/drawing/2014/main" val="2060980917"/>
                  </a:ext>
                </a:extLst>
              </a:tr>
              <a:tr h="745734">
                <a:tc>
                  <a:txBody>
                    <a:bodyPr/>
                    <a:lstStyle/>
                    <a:p>
                      <a:pPr marL="0" marR="0" algn="l">
                        <a:lnSpc>
                          <a:spcPct val="107000"/>
                        </a:lnSpc>
                        <a:spcBef>
                          <a:spcPts val="0"/>
                        </a:spcBef>
                        <a:spcAft>
                          <a:spcPts val="800"/>
                        </a:spcAft>
                      </a:pPr>
                      <a:r>
                        <a:rPr lang="en-US" sz="1800" dirty="0">
                          <a:solidFill>
                            <a:schemeClr val="accent1">
                              <a:lumMod val="50000"/>
                            </a:schemeClr>
                          </a:solidFill>
                          <a:effectLst/>
                        </a:rPr>
                        <a:t>Contrast</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l">
                        <a:lnSpc>
                          <a:spcPct val="107000"/>
                        </a:lnSpc>
                        <a:spcBef>
                          <a:spcPts val="0"/>
                        </a:spcBef>
                        <a:spcAft>
                          <a:spcPts val="800"/>
                        </a:spcAft>
                      </a:pPr>
                      <a:r>
                        <a:rPr lang="en-US" sz="1800" dirty="0">
                          <a:effectLst/>
                        </a:rPr>
                        <a:t>Measures the local variations in the gray-level co-occurrence matrix.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extLst>
                  <a:ext uri="{0D108BD9-81ED-4DB2-BD59-A6C34878D82A}">
                    <a16:rowId xmlns:a16="http://schemas.microsoft.com/office/drawing/2014/main" val="960770707"/>
                  </a:ext>
                </a:extLst>
              </a:tr>
              <a:tr h="745734">
                <a:tc>
                  <a:txBody>
                    <a:bodyPr/>
                    <a:lstStyle/>
                    <a:p>
                      <a:pPr marL="0" marR="0" algn="l">
                        <a:lnSpc>
                          <a:spcPct val="107000"/>
                        </a:lnSpc>
                        <a:spcBef>
                          <a:spcPts val="0"/>
                        </a:spcBef>
                        <a:spcAft>
                          <a:spcPts val="800"/>
                        </a:spcAft>
                      </a:pPr>
                      <a:r>
                        <a:rPr lang="en-US" sz="1800" dirty="0">
                          <a:solidFill>
                            <a:schemeClr val="accent1">
                              <a:lumMod val="50000"/>
                            </a:schemeClr>
                          </a:solidFill>
                          <a:effectLst/>
                        </a:rPr>
                        <a:t>Correlation</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l">
                        <a:lnSpc>
                          <a:spcPct val="107000"/>
                        </a:lnSpc>
                        <a:spcBef>
                          <a:spcPts val="0"/>
                        </a:spcBef>
                        <a:spcAft>
                          <a:spcPts val="800"/>
                        </a:spcAft>
                      </a:pPr>
                      <a:r>
                        <a:rPr lang="en-US" sz="1800" dirty="0">
                          <a:effectLst/>
                        </a:rPr>
                        <a:t>Measures the joint probability occurrence of the specified pixel pairs.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extLst>
                  <a:ext uri="{0D108BD9-81ED-4DB2-BD59-A6C34878D82A}">
                    <a16:rowId xmlns:a16="http://schemas.microsoft.com/office/drawing/2014/main" val="2718745520"/>
                  </a:ext>
                </a:extLst>
              </a:tr>
              <a:tr h="1084644">
                <a:tc>
                  <a:txBody>
                    <a:bodyPr/>
                    <a:lstStyle/>
                    <a:p>
                      <a:pPr marL="0" marR="0" algn="l">
                        <a:lnSpc>
                          <a:spcPct val="107000"/>
                        </a:lnSpc>
                        <a:spcBef>
                          <a:spcPts val="0"/>
                        </a:spcBef>
                        <a:spcAft>
                          <a:spcPts val="800"/>
                        </a:spcAft>
                      </a:pPr>
                      <a:r>
                        <a:rPr lang="en-US" sz="1800" dirty="0">
                          <a:solidFill>
                            <a:schemeClr val="accent1">
                              <a:lumMod val="50000"/>
                            </a:schemeClr>
                          </a:solidFill>
                          <a:effectLst/>
                        </a:rPr>
                        <a:t>Energy</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l">
                        <a:lnSpc>
                          <a:spcPct val="107000"/>
                        </a:lnSpc>
                        <a:spcBef>
                          <a:spcPts val="0"/>
                        </a:spcBef>
                        <a:spcAft>
                          <a:spcPts val="800"/>
                        </a:spcAft>
                      </a:pPr>
                      <a:r>
                        <a:rPr lang="en-US" sz="1800" dirty="0">
                          <a:effectLst/>
                        </a:rPr>
                        <a:t>Provides the sum of squared elements in the GLCM. Also known as uniformity or the angular second moment.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extLst>
                  <a:ext uri="{0D108BD9-81ED-4DB2-BD59-A6C34878D82A}">
                    <a16:rowId xmlns:a16="http://schemas.microsoft.com/office/drawing/2014/main" val="3134901851"/>
                  </a:ext>
                </a:extLst>
              </a:tr>
              <a:tr h="745734">
                <a:tc>
                  <a:txBody>
                    <a:bodyPr/>
                    <a:lstStyle/>
                    <a:p>
                      <a:pPr marL="0" marR="0" algn="l">
                        <a:lnSpc>
                          <a:spcPct val="107000"/>
                        </a:lnSpc>
                        <a:spcBef>
                          <a:spcPts val="0"/>
                        </a:spcBef>
                        <a:spcAft>
                          <a:spcPts val="800"/>
                        </a:spcAft>
                      </a:pPr>
                      <a:r>
                        <a:rPr lang="en-US" sz="1800" dirty="0">
                          <a:solidFill>
                            <a:schemeClr val="accent1">
                              <a:lumMod val="50000"/>
                            </a:schemeClr>
                          </a:solidFill>
                          <a:effectLst/>
                        </a:rPr>
                        <a:t>Homogeneity</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l">
                        <a:lnSpc>
                          <a:spcPct val="107000"/>
                        </a:lnSpc>
                        <a:spcBef>
                          <a:spcPts val="0"/>
                        </a:spcBef>
                        <a:spcAft>
                          <a:spcPts val="800"/>
                        </a:spcAft>
                      </a:pPr>
                      <a:r>
                        <a:rPr lang="en-US" sz="1800" dirty="0">
                          <a:effectLst/>
                        </a:rPr>
                        <a:t>Measures the closeness of the distribution of elements in the GLCM to the GLCM diagonal.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extLst>
                  <a:ext uri="{0D108BD9-81ED-4DB2-BD59-A6C34878D82A}">
                    <a16:rowId xmlns:a16="http://schemas.microsoft.com/office/drawing/2014/main" val="3769876475"/>
                  </a:ext>
                </a:extLst>
              </a:tr>
            </a:tbl>
          </a:graphicData>
        </a:graphic>
      </p:graphicFrame>
      <p:sp>
        <p:nvSpPr>
          <p:cNvPr id="15" name="Rectangle 5">
            <a:extLst>
              <a:ext uri="{FF2B5EF4-FFF2-40B4-BE49-F238E27FC236}">
                <a16:creationId xmlns:a16="http://schemas.microsoft.com/office/drawing/2014/main" id="{5E5FADC0-8ED8-42A5-9F8F-36D60E77FE76}"/>
              </a:ext>
            </a:extLst>
          </p:cNvPr>
          <p:cNvSpPr>
            <a:spLocks noChangeArrowheads="1"/>
          </p:cNvSpPr>
          <p:nvPr/>
        </p:nvSpPr>
        <p:spPr bwMode="auto">
          <a:xfrm>
            <a:off x="965200" y="2141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699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
            <a:ext cx="8648730" cy="1714488"/>
          </a:xfrm>
        </p:spPr>
        <p:txBody>
          <a:bodyPr>
            <a:noAutofit/>
          </a:bodyPr>
          <a:lstStyle/>
          <a:p>
            <a:pPr fontAlgn="base"/>
            <a:r>
              <a:rPr lang="en-US" sz="3600" dirty="0">
                <a:solidFill>
                  <a:schemeClr val="accent1">
                    <a:lumMod val="60000"/>
                    <a:lumOff val="40000"/>
                  </a:schemeClr>
                </a:solidFill>
                <a:latin typeface="Times New Roman" panose="02020603050405020304" pitchFamily="18" charset="0"/>
                <a:cs typeface="Times New Roman" panose="02020603050405020304" pitchFamily="18" charset="0"/>
              </a:rPr>
              <a:t>graycoprops</a:t>
            </a:r>
            <a:r>
              <a:rPr lang="en-US" sz="3600" dirty="0">
                <a:solidFill>
                  <a:schemeClr val="accent1">
                    <a:lumMod val="60000"/>
                    <a:lumOff val="40000"/>
                  </a:schemeClr>
                </a:solidFill>
              </a:rPr>
              <a:t>' properties values for output image</a:t>
            </a:r>
            <a:br>
              <a:rPr lang="en-US" dirty="0"/>
            </a:br>
            <a:endParaRPr lang="en-US" altLang="en-US" sz="2000" cap="none" dirty="0">
              <a:solidFill>
                <a:schemeClr val="tx1"/>
              </a:solidFill>
              <a:effectLst/>
              <a:latin typeface="Times New Roman" pitchFamily="18" charset="0"/>
              <a:cs typeface="Times New Roman" pitchFamily="18" charset="0"/>
            </a:endParaRPr>
          </a:p>
        </p:txBody>
      </p:sp>
      <p:graphicFrame>
        <p:nvGraphicFramePr>
          <p:cNvPr id="14" name="Table 13">
            <a:extLst>
              <a:ext uri="{FF2B5EF4-FFF2-40B4-BE49-F238E27FC236}">
                <a16:creationId xmlns:a16="http://schemas.microsoft.com/office/drawing/2014/main" id="{5096AA14-F0B8-44BE-A060-3BDE17EF48F6}"/>
              </a:ext>
            </a:extLst>
          </p:cNvPr>
          <p:cNvGraphicFramePr>
            <a:graphicFrameLocks noGrp="1"/>
          </p:cNvGraphicFramePr>
          <p:nvPr>
            <p:extLst>
              <p:ext uri="{D42A27DB-BD31-4B8C-83A1-F6EECF244321}">
                <p14:modId xmlns:p14="http://schemas.microsoft.com/office/powerpoint/2010/main" val="2116933166"/>
              </p:ext>
            </p:extLst>
          </p:nvPr>
        </p:nvGraphicFramePr>
        <p:xfrm>
          <a:off x="2267744" y="2141538"/>
          <a:ext cx="3927949" cy="3401348"/>
        </p:xfrm>
        <a:graphic>
          <a:graphicData uri="http://schemas.openxmlformats.org/drawingml/2006/table">
            <a:tbl>
              <a:tblPr>
                <a:tableStyleId>{5C22544A-7EE6-4342-B048-85BDC9FD1C3A}</a:tableStyleId>
              </a:tblPr>
              <a:tblGrid>
                <a:gridCol w="1512168">
                  <a:extLst>
                    <a:ext uri="{9D8B030D-6E8A-4147-A177-3AD203B41FA5}">
                      <a16:colId xmlns:a16="http://schemas.microsoft.com/office/drawing/2014/main" val="3961036782"/>
                    </a:ext>
                  </a:extLst>
                </a:gridCol>
                <a:gridCol w="2415781">
                  <a:extLst>
                    <a:ext uri="{9D8B030D-6E8A-4147-A177-3AD203B41FA5}">
                      <a16:colId xmlns:a16="http://schemas.microsoft.com/office/drawing/2014/main" val="476069070"/>
                    </a:ext>
                  </a:extLst>
                </a:gridCol>
              </a:tblGrid>
              <a:tr h="475397">
                <a:tc>
                  <a:txBody>
                    <a:bodyPr/>
                    <a:lstStyle/>
                    <a:p>
                      <a:pPr marL="0" marR="0" algn="ctr">
                        <a:lnSpc>
                          <a:spcPct val="107000"/>
                        </a:lnSpc>
                        <a:spcBef>
                          <a:spcPts val="0"/>
                        </a:spcBef>
                        <a:spcAft>
                          <a:spcPts val="800"/>
                        </a:spcAft>
                      </a:pPr>
                      <a:r>
                        <a:rPr lang="en-US" sz="1800" dirty="0">
                          <a:solidFill>
                            <a:schemeClr val="accent6">
                              <a:lumMod val="75000"/>
                            </a:schemeClr>
                          </a:solidFill>
                          <a:effectLst/>
                        </a:rPr>
                        <a:t>Statistic</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43094" marB="43094" anchor="ctr"/>
                </a:tc>
                <a:tc>
                  <a:txBody>
                    <a:bodyPr/>
                    <a:lstStyle/>
                    <a:p>
                      <a:pPr marL="0" marR="0" algn="ctr">
                        <a:lnSpc>
                          <a:spcPct val="107000"/>
                        </a:lnSpc>
                        <a:spcBef>
                          <a:spcPts val="0"/>
                        </a:spcBef>
                        <a:spcAft>
                          <a:spcPts val="800"/>
                        </a:spcAft>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Values</a:t>
                      </a:r>
                    </a:p>
                  </a:txBody>
                  <a:tcPr marL="35489" marR="35489" marT="43094" marB="43094" anchor="ctr"/>
                </a:tc>
                <a:extLst>
                  <a:ext uri="{0D108BD9-81ED-4DB2-BD59-A6C34878D82A}">
                    <a16:rowId xmlns:a16="http://schemas.microsoft.com/office/drawing/2014/main" val="2060980917"/>
                  </a:ext>
                </a:extLst>
              </a:tr>
              <a:tr h="745734">
                <a:tc>
                  <a:txBody>
                    <a:bodyPr/>
                    <a:lstStyle/>
                    <a:p>
                      <a:pPr marL="0" marR="0" algn="ctr">
                        <a:lnSpc>
                          <a:spcPct val="107000"/>
                        </a:lnSpc>
                        <a:spcBef>
                          <a:spcPts val="0"/>
                        </a:spcBef>
                        <a:spcAft>
                          <a:spcPts val="800"/>
                        </a:spcAft>
                      </a:pPr>
                      <a:r>
                        <a:rPr lang="en-US" sz="1800" dirty="0">
                          <a:solidFill>
                            <a:schemeClr val="accent1">
                              <a:lumMod val="50000"/>
                            </a:schemeClr>
                          </a:solidFill>
                          <a:effectLst/>
                        </a:rPr>
                        <a:t>Contrast</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0.0592</a:t>
                      </a:r>
                    </a:p>
                  </a:txBody>
                  <a:tcPr marL="35489" marR="35489" marT="21547" marB="21547"/>
                </a:tc>
                <a:extLst>
                  <a:ext uri="{0D108BD9-81ED-4DB2-BD59-A6C34878D82A}">
                    <a16:rowId xmlns:a16="http://schemas.microsoft.com/office/drawing/2014/main" val="960770707"/>
                  </a:ext>
                </a:extLst>
              </a:tr>
              <a:tr h="745734">
                <a:tc>
                  <a:txBody>
                    <a:bodyPr/>
                    <a:lstStyle/>
                    <a:p>
                      <a:pPr marL="0" marR="0" algn="ctr">
                        <a:lnSpc>
                          <a:spcPct val="107000"/>
                        </a:lnSpc>
                        <a:spcBef>
                          <a:spcPts val="0"/>
                        </a:spcBef>
                        <a:spcAft>
                          <a:spcPts val="800"/>
                        </a:spcAft>
                      </a:pPr>
                      <a:r>
                        <a:rPr lang="en-US" sz="1800" dirty="0">
                          <a:solidFill>
                            <a:schemeClr val="accent1">
                              <a:lumMod val="50000"/>
                            </a:schemeClr>
                          </a:solidFill>
                          <a:effectLst/>
                        </a:rPr>
                        <a:t>Correlation</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0.8510</a:t>
                      </a:r>
                    </a:p>
                  </a:txBody>
                  <a:tcPr marL="35489" marR="35489" marT="21547" marB="21547"/>
                </a:tc>
                <a:extLst>
                  <a:ext uri="{0D108BD9-81ED-4DB2-BD59-A6C34878D82A}">
                    <a16:rowId xmlns:a16="http://schemas.microsoft.com/office/drawing/2014/main" val="2718745520"/>
                  </a:ext>
                </a:extLst>
              </a:tr>
              <a:tr h="688749">
                <a:tc>
                  <a:txBody>
                    <a:bodyPr/>
                    <a:lstStyle/>
                    <a:p>
                      <a:pPr marL="0" marR="0" algn="ctr">
                        <a:lnSpc>
                          <a:spcPct val="107000"/>
                        </a:lnSpc>
                        <a:spcBef>
                          <a:spcPts val="0"/>
                        </a:spcBef>
                        <a:spcAft>
                          <a:spcPts val="800"/>
                        </a:spcAft>
                      </a:pPr>
                      <a:r>
                        <a:rPr lang="en-US" sz="1800" dirty="0">
                          <a:solidFill>
                            <a:schemeClr val="accent1">
                              <a:lumMod val="50000"/>
                            </a:schemeClr>
                          </a:solidFill>
                          <a:effectLst/>
                        </a:rPr>
                        <a:t>Energy</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0.8861</a:t>
                      </a:r>
                    </a:p>
                  </a:txBody>
                  <a:tcPr marL="35489" marR="35489" marT="21547" marB="21547"/>
                </a:tc>
                <a:extLst>
                  <a:ext uri="{0D108BD9-81ED-4DB2-BD59-A6C34878D82A}">
                    <a16:rowId xmlns:a16="http://schemas.microsoft.com/office/drawing/2014/main" val="3134901851"/>
                  </a:ext>
                </a:extLst>
              </a:tr>
              <a:tr h="745734">
                <a:tc>
                  <a:txBody>
                    <a:bodyPr/>
                    <a:lstStyle/>
                    <a:p>
                      <a:pPr marL="0" marR="0" algn="ctr">
                        <a:lnSpc>
                          <a:spcPct val="107000"/>
                        </a:lnSpc>
                        <a:spcBef>
                          <a:spcPts val="0"/>
                        </a:spcBef>
                        <a:spcAft>
                          <a:spcPts val="800"/>
                        </a:spcAft>
                      </a:pPr>
                      <a:r>
                        <a:rPr lang="en-US" sz="1800" dirty="0">
                          <a:solidFill>
                            <a:schemeClr val="accent1">
                              <a:lumMod val="50000"/>
                            </a:schemeClr>
                          </a:solidFill>
                          <a:effectLst/>
                        </a:rPr>
                        <a:t>Homogeneity</a:t>
                      </a:r>
                      <a:endParaRPr lang="en-US"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35489" marR="35489" marT="21547" marB="21547"/>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0.9901</a:t>
                      </a:r>
                    </a:p>
                  </a:txBody>
                  <a:tcPr marL="35489" marR="35489" marT="21547" marB="21547"/>
                </a:tc>
                <a:extLst>
                  <a:ext uri="{0D108BD9-81ED-4DB2-BD59-A6C34878D82A}">
                    <a16:rowId xmlns:a16="http://schemas.microsoft.com/office/drawing/2014/main" val="3769876475"/>
                  </a:ext>
                </a:extLst>
              </a:tr>
            </a:tbl>
          </a:graphicData>
        </a:graphic>
      </p:graphicFrame>
      <p:sp>
        <p:nvSpPr>
          <p:cNvPr id="15" name="Rectangle 5">
            <a:extLst>
              <a:ext uri="{FF2B5EF4-FFF2-40B4-BE49-F238E27FC236}">
                <a16:creationId xmlns:a16="http://schemas.microsoft.com/office/drawing/2014/main" id="{5E5FADC0-8ED8-42A5-9F8F-36D60E77FE76}"/>
              </a:ext>
            </a:extLst>
          </p:cNvPr>
          <p:cNvSpPr>
            <a:spLocks noChangeArrowheads="1"/>
          </p:cNvSpPr>
          <p:nvPr/>
        </p:nvSpPr>
        <p:spPr bwMode="auto">
          <a:xfrm>
            <a:off x="965200" y="2141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140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5A30-EF9C-425A-A937-EBAEC151D7D6}"/>
              </a:ext>
            </a:extLst>
          </p:cNvPr>
          <p:cNvSpPr>
            <a:spLocks noGrp="1"/>
          </p:cNvSpPr>
          <p:nvPr>
            <p:ph type="title"/>
          </p:nvPr>
        </p:nvSpPr>
        <p:spPr>
          <a:xfrm>
            <a:off x="457201" y="609601"/>
            <a:ext cx="7772400" cy="803175"/>
          </a:xfrm>
        </p:spPr>
        <p:txBody>
          <a:bodyPr/>
          <a:lstStyle/>
          <a:p>
            <a:r>
              <a:rPr lang="en-US" dirty="0"/>
              <a:t>Classification of bone fractures</a:t>
            </a:r>
          </a:p>
        </p:txBody>
      </p:sp>
      <p:sp>
        <p:nvSpPr>
          <p:cNvPr id="3" name="TextBox 2">
            <a:extLst>
              <a:ext uri="{FF2B5EF4-FFF2-40B4-BE49-F238E27FC236}">
                <a16:creationId xmlns:a16="http://schemas.microsoft.com/office/drawing/2014/main" id="{972D3319-F678-4A08-A806-4404CFAA19C8}"/>
              </a:ext>
            </a:extLst>
          </p:cNvPr>
          <p:cNvSpPr txBox="1"/>
          <p:nvPr/>
        </p:nvSpPr>
        <p:spPr>
          <a:xfrm>
            <a:off x="526977" y="1700808"/>
            <a:ext cx="7632848" cy="410445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5107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28"/>
            <a:ext cx="7407275" cy="609600"/>
          </a:xfrm>
        </p:spPr>
        <p:txBody>
          <a:bodyPr>
            <a:noAutofit/>
          </a:bodyPr>
          <a:lstStyle/>
          <a:p>
            <a:pPr algn="l" eaLnBrk="1" fontAlgn="auto" hangingPunct="1">
              <a:spcAft>
                <a:spcPts val="0"/>
              </a:spcAft>
              <a:defRPr/>
            </a:pPr>
            <a:r>
              <a:rPr lang="en-US" sz="4000" dirty="0">
                <a:solidFill>
                  <a:schemeClr val="accent1"/>
                </a:solidFill>
                <a:latin typeface="Times New Roman" pitchFamily="18" charset="0"/>
                <a:cs typeface="Times New Roman" pitchFamily="18" charset="0"/>
              </a:rPr>
              <a:t>OUTLINE</a:t>
            </a:r>
          </a:p>
        </p:txBody>
      </p:sp>
      <p:sp>
        <p:nvSpPr>
          <p:cNvPr id="3" name="Subtitle 2"/>
          <p:cNvSpPr>
            <a:spLocks noGrp="1"/>
          </p:cNvSpPr>
          <p:nvPr>
            <p:ph type="subTitle" idx="1"/>
          </p:nvPr>
        </p:nvSpPr>
        <p:spPr>
          <a:xfrm>
            <a:off x="285720" y="1071546"/>
            <a:ext cx="7407275" cy="5257800"/>
          </a:xfrm>
        </p:spPr>
        <p:txBody>
          <a:bodyPr>
            <a:normAutofit/>
          </a:bodyPr>
          <a:lstStyle/>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Abstract</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Motivation</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FEATURES</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Methodology</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Software Tools/Components used</a:t>
            </a:r>
          </a:p>
          <a:p>
            <a:pPr algn="l" eaLnBrk="1" fontAlgn="auto" hangingPunct="1">
              <a:spcAft>
                <a:spcPts val="0"/>
              </a:spcAft>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Monthly Work Plan(SEM-I&amp;II)</a:t>
            </a:r>
          </a:p>
          <a:p>
            <a:pPr algn="l" eaLnBrk="1" fontAlgn="auto" hangingPunct="1">
              <a:spcAft>
                <a:spcPts val="0"/>
              </a:spcAft>
              <a:buFont typeface="Wingdings" pitchFamily="2" charset="2"/>
              <a:buChar char="§"/>
              <a:defRPr/>
            </a:pPr>
            <a:endParaRPr lang="en-US" sz="2400" dirty="0">
              <a:latin typeface="Times New Roman" pitchFamily="18" charset="0"/>
              <a:cs typeface="Times New Roman" pitchFamily="18" charset="0"/>
            </a:endParaRPr>
          </a:p>
          <a:p>
            <a:pPr algn="l" eaLnBrk="1" fontAlgn="auto" hangingPunct="1">
              <a:spcAft>
                <a:spcPts val="0"/>
              </a:spcAft>
              <a:buFont typeface="Wingdings" pitchFamily="2" charset="2"/>
              <a:buChar char="§"/>
              <a:defRPr/>
            </a:pPr>
            <a:r>
              <a:rPr lang="en-US" sz="2400" dirty="0">
                <a:latin typeface="Times New Roman" pitchFamily="18" charset="0"/>
                <a:cs typeface="Times New Roman" pitchFamily="18" charset="0"/>
              </a:rPr>
              <a:t>   References</a:t>
            </a:r>
          </a:p>
          <a:p>
            <a:pPr algn="l" eaLnBrk="1" fontAlgn="auto" hangingPunct="1">
              <a:spcAft>
                <a:spcPts val="0"/>
              </a:spcAft>
              <a:buFont typeface="Wingdings" pitchFamily="2" charset="2"/>
              <a:buChar char="§"/>
              <a:defRPr/>
            </a:pP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8" name="TextBox 4"/>
          <p:cNvSpPr txBox="1">
            <a:spLocks noChangeArrowheads="1"/>
          </p:cNvSpPr>
          <p:nvPr/>
        </p:nvSpPr>
        <p:spPr bwMode="auto">
          <a:xfrm>
            <a:off x="214282" y="142852"/>
            <a:ext cx="9005918" cy="2923877"/>
          </a:xfrm>
          <a:prstGeom prst="rect">
            <a:avLst/>
          </a:prstGeom>
          <a:noFill/>
          <a:ln w="9525">
            <a:noFill/>
            <a:miter lim="800000"/>
          </a:ln>
        </p:spPr>
        <p:txBody>
          <a:bodyPr wrap="square">
            <a:spAutoFit/>
          </a:bodyPr>
          <a:lstStyle/>
          <a:p>
            <a:r>
              <a:rPr lang="en-US" sz="3200" dirty="0">
                <a:solidFill>
                  <a:schemeClr val="tx2">
                    <a:satMod val="130000"/>
                  </a:schemeClr>
                </a:solidFill>
                <a:latin typeface="Times New Roman" pitchFamily="18" charset="0"/>
                <a:cs typeface="Times New Roman" pitchFamily="18" charset="0"/>
              </a:rPr>
              <a:t>PROJECT WORKOUT PLAN</a:t>
            </a:r>
          </a:p>
          <a:p>
            <a:endParaRPr lang="en-US" sz="3200" dirty="0">
              <a:solidFill>
                <a:schemeClr val="tx2">
                  <a:satMod val="130000"/>
                </a:schemeClr>
              </a:solidFill>
              <a:latin typeface="+mj-lt"/>
            </a:endParaRPr>
          </a:p>
          <a:p>
            <a:r>
              <a:rPr lang="en-US" sz="2400" dirty="0">
                <a:latin typeface="+mj-lt"/>
              </a:rPr>
              <a:t>                 </a:t>
            </a:r>
          </a:p>
          <a:p>
            <a:endParaRPr lang="en-US" sz="2400" dirty="0">
              <a:solidFill>
                <a:schemeClr val="tx2">
                  <a:satMod val="130000"/>
                </a:schemeClr>
              </a:solidFill>
              <a:latin typeface="+mj-lt"/>
            </a:endParaRPr>
          </a:p>
          <a:p>
            <a:endParaRPr lang="en-US" sz="2400" dirty="0">
              <a:solidFill>
                <a:schemeClr val="tx2">
                  <a:satMod val="130000"/>
                </a:schemeClr>
              </a:solidFill>
            </a:endParaRPr>
          </a:p>
          <a:p>
            <a:endParaRPr lang="en-US" sz="2400" dirty="0">
              <a:solidFill>
                <a:schemeClr val="tx2">
                  <a:satMod val="130000"/>
                </a:schemeClr>
              </a:solidFill>
            </a:endParaRPr>
          </a:p>
          <a:p>
            <a:endParaRPr lang="en-US" sz="2400" dirty="0">
              <a:solidFill>
                <a:srgbClr val="FF0000"/>
              </a:solidFill>
            </a:endParaRPr>
          </a:p>
        </p:txBody>
      </p:sp>
      <p:graphicFrame>
        <p:nvGraphicFramePr>
          <p:cNvPr id="3" name="Table 2"/>
          <p:cNvGraphicFramePr>
            <a:graphicFrameLocks noGrp="1"/>
          </p:cNvGraphicFramePr>
          <p:nvPr/>
        </p:nvGraphicFramePr>
        <p:xfrm>
          <a:off x="1571605" y="1142983"/>
          <a:ext cx="6162060" cy="4400212"/>
        </p:xfrm>
        <a:graphic>
          <a:graphicData uri="http://schemas.openxmlformats.org/drawingml/2006/table">
            <a:tbl>
              <a:tblPr firstRow="1" bandRow="1">
                <a:tableStyleId>{5C22544A-7EE6-4342-B048-85BDC9FD1C3A}</a:tableStyleId>
              </a:tblPr>
              <a:tblGrid>
                <a:gridCol w="2054020">
                  <a:extLst>
                    <a:ext uri="{9D8B030D-6E8A-4147-A177-3AD203B41FA5}">
                      <a16:colId xmlns:a16="http://schemas.microsoft.com/office/drawing/2014/main" val="20000"/>
                    </a:ext>
                  </a:extLst>
                </a:gridCol>
                <a:gridCol w="2267689">
                  <a:extLst>
                    <a:ext uri="{9D8B030D-6E8A-4147-A177-3AD203B41FA5}">
                      <a16:colId xmlns:a16="http://schemas.microsoft.com/office/drawing/2014/main" val="20001"/>
                    </a:ext>
                  </a:extLst>
                </a:gridCol>
                <a:gridCol w="1840351">
                  <a:extLst>
                    <a:ext uri="{9D8B030D-6E8A-4147-A177-3AD203B41FA5}">
                      <a16:colId xmlns:a16="http://schemas.microsoft.com/office/drawing/2014/main" val="20002"/>
                    </a:ext>
                  </a:extLst>
                </a:gridCol>
              </a:tblGrid>
              <a:tr h="399013">
                <a:tc>
                  <a:txBody>
                    <a:bodyPr/>
                    <a:lstStyle/>
                    <a:p>
                      <a:r>
                        <a:rPr lang="en-US" sz="2000" dirty="0"/>
                        <a:t>Month</a:t>
                      </a:r>
                    </a:p>
                  </a:txBody>
                  <a:tcPr/>
                </a:tc>
                <a:tc>
                  <a:txBody>
                    <a:bodyPr/>
                    <a:lstStyle/>
                    <a:p>
                      <a:r>
                        <a:rPr lang="en-US" sz="2000" dirty="0"/>
                        <a:t>Activity</a:t>
                      </a:r>
                    </a:p>
                  </a:txBody>
                  <a:tcPr/>
                </a:tc>
                <a:tc>
                  <a:txBody>
                    <a:bodyPr/>
                    <a:lstStyle/>
                    <a:p>
                      <a:r>
                        <a:rPr lang="en-US" sz="2000" dirty="0"/>
                        <a:t>Status</a:t>
                      </a:r>
                    </a:p>
                  </a:txBody>
                  <a:tcPr/>
                </a:tc>
                <a:extLst>
                  <a:ext uri="{0D108BD9-81ED-4DB2-BD59-A6C34878D82A}">
                    <a16:rowId xmlns:a16="http://schemas.microsoft.com/office/drawing/2014/main" val="10000"/>
                  </a:ext>
                </a:extLst>
              </a:tr>
              <a:tr h="399013">
                <a:tc>
                  <a:txBody>
                    <a:bodyPr/>
                    <a:lstStyle/>
                    <a:p>
                      <a:r>
                        <a:rPr lang="en-US" sz="2000" dirty="0"/>
                        <a:t>July</a:t>
                      </a:r>
                    </a:p>
                  </a:txBody>
                  <a:tcPr/>
                </a:tc>
                <a:tc>
                  <a:txBody>
                    <a:bodyPr/>
                    <a:lstStyle/>
                    <a:p>
                      <a:r>
                        <a:rPr lang="en-IN" altLang="en-US" sz="2000" dirty="0"/>
                        <a:t>Project Selection</a:t>
                      </a:r>
                    </a:p>
                  </a:txBody>
                  <a:tcPr/>
                </a:tc>
                <a:tc>
                  <a:txBody>
                    <a:bodyPr/>
                    <a:lstStyle/>
                    <a:p>
                      <a:r>
                        <a:rPr lang="en-IN" altLang="en-US" sz="2000" dirty="0"/>
                        <a:t>Completed</a:t>
                      </a:r>
                    </a:p>
                  </a:txBody>
                  <a:tcPr/>
                </a:tc>
                <a:extLst>
                  <a:ext uri="{0D108BD9-81ED-4DB2-BD59-A6C34878D82A}">
                    <a16:rowId xmlns:a16="http://schemas.microsoft.com/office/drawing/2014/main" val="10001"/>
                  </a:ext>
                </a:extLst>
              </a:tr>
              <a:tr h="399013">
                <a:tc>
                  <a:txBody>
                    <a:bodyPr/>
                    <a:lstStyle/>
                    <a:p>
                      <a:r>
                        <a:rPr lang="en-US" sz="2000" dirty="0"/>
                        <a:t>August</a:t>
                      </a:r>
                    </a:p>
                  </a:txBody>
                  <a:tcPr/>
                </a:tc>
                <a:tc>
                  <a:txBody>
                    <a:bodyPr/>
                    <a:lstStyle/>
                    <a:p>
                      <a:r>
                        <a:rPr lang="en-IN" altLang="en-US" sz="2000"/>
                        <a:t>literature Survey</a:t>
                      </a:r>
                    </a:p>
                  </a:txBody>
                  <a:tcPr/>
                </a:tc>
                <a:tc>
                  <a:txBody>
                    <a:bodyPr/>
                    <a:lstStyle/>
                    <a:p>
                      <a:r>
                        <a:rPr lang="en-IN" altLang="en-US" sz="2000" dirty="0">
                          <a:sym typeface="+mn-ea"/>
                        </a:rPr>
                        <a:t>Completed</a:t>
                      </a:r>
                      <a:endParaRPr lang="en-US" sz="2000"/>
                    </a:p>
                  </a:txBody>
                  <a:tcPr/>
                </a:tc>
                <a:extLst>
                  <a:ext uri="{0D108BD9-81ED-4DB2-BD59-A6C34878D82A}">
                    <a16:rowId xmlns:a16="http://schemas.microsoft.com/office/drawing/2014/main" val="10002"/>
                  </a:ext>
                </a:extLst>
              </a:tr>
              <a:tr h="700335">
                <a:tc>
                  <a:txBody>
                    <a:bodyPr/>
                    <a:lstStyle/>
                    <a:p>
                      <a:r>
                        <a:rPr lang="en-US" sz="2000" dirty="0"/>
                        <a:t>September</a:t>
                      </a:r>
                    </a:p>
                  </a:txBody>
                  <a:tcPr/>
                </a:tc>
                <a:tc>
                  <a:txBody>
                    <a:bodyPr/>
                    <a:lstStyle/>
                    <a:p>
                      <a:r>
                        <a:rPr lang="en-IN" altLang="en-US" sz="2000"/>
                        <a:t>Study of MATLAB</a:t>
                      </a:r>
                    </a:p>
                    <a:p>
                      <a:r>
                        <a:rPr lang="en-IN" altLang="en-US" sz="2000"/>
                        <a:t>for our project</a:t>
                      </a:r>
                    </a:p>
                  </a:txBody>
                  <a:tcPr/>
                </a:tc>
                <a:tc>
                  <a:txBody>
                    <a:bodyPr/>
                    <a:lstStyle/>
                    <a:p>
                      <a:r>
                        <a:rPr lang="en-IN" altLang="en-US" sz="2000" dirty="0">
                          <a:sym typeface="+mn-ea"/>
                        </a:rPr>
                        <a:t>Completed</a:t>
                      </a:r>
                    </a:p>
                    <a:p>
                      <a:endParaRPr lang="en-US" sz="2000"/>
                    </a:p>
                  </a:txBody>
                  <a:tcPr/>
                </a:tc>
                <a:extLst>
                  <a:ext uri="{0D108BD9-81ED-4DB2-BD59-A6C34878D82A}">
                    <a16:rowId xmlns:a16="http://schemas.microsoft.com/office/drawing/2014/main" val="10003"/>
                  </a:ext>
                </a:extLst>
              </a:tr>
              <a:tr h="700335">
                <a:tc>
                  <a:txBody>
                    <a:bodyPr/>
                    <a:lstStyle/>
                    <a:p>
                      <a:r>
                        <a:rPr lang="en-US" sz="2000" dirty="0"/>
                        <a:t>October</a:t>
                      </a:r>
                    </a:p>
                  </a:txBody>
                  <a:tcPr/>
                </a:tc>
                <a:tc>
                  <a:txBody>
                    <a:bodyPr/>
                    <a:lstStyle/>
                    <a:p>
                      <a:r>
                        <a:rPr lang="en-IN" altLang="en-US" sz="2000"/>
                        <a:t>Methods involved</a:t>
                      </a:r>
                    </a:p>
                    <a:p>
                      <a:r>
                        <a:rPr lang="en-IN" altLang="en-US" sz="2000"/>
                        <a:t>in Project</a:t>
                      </a:r>
                    </a:p>
                  </a:txBody>
                  <a:tcPr/>
                </a:tc>
                <a:tc>
                  <a:txBody>
                    <a:bodyPr/>
                    <a:lstStyle/>
                    <a:p>
                      <a:r>
                        <a:rPr lang="en-IN" altLang="en-US" sz="2000" dirty="0">
                          <a:sym typeface="+mn-ea"/>
                        </a:rPr>
                        <a:t>Pending</a:t>
                      </a:r>
                    </a:p>
                    <a:p>
                      <a:endParaRPr lang="en-US" sz="2000"/>
                    </a:p>
                  </a:txBody>
                  <a:tcPr/>
                </a:tc>
                <a:extLst>
                  <a:ext uri="{0D108BD9-81ED-4DB2-BD59-A6C34878D82A}">
                    <a16:rowId xmlns:a16="http://schemas.microsoft.com/office/drawing/2014/main" val="10004"/>
                  </a:ext>
                </a:extLst>
              </a:tr>
              <a:tr h="399013">
                <a:tc>
                  <a:txBody>
                    <a:bodyPr/>
                    <a:lstStyle/>
                    <a:p>
                      <a:r>
                        <a:rPr lang="en-US" sz="2000" dirty="0"/>
                        <a:t>November</a:t>
                      </a:r>
                    </a:p>
                  </a:txBody>
                  <a:tcPr/>
                </a:tc>
                <a:tc>
                  <a:txBody>
                    <a:bodyPr/>
                    <a:lstStyle/>
                    <a:p>
                      <a:r>
                        <a:rPr lang="en-IN" altLang="en-US" sz="2000"/>
                        <a:t>Design of Code</a:t>
                      </a:r>
                    </a:p>
                  </a:txBody>
                  <a:tcPr/>
                </a:tc>
                <a:tc>
                  <a:txBody>
                    <a:bodyPr/>
                    <a:lstStyle/>
                    <a:p>
                      <a:r>
                        <a:rPr lang="en-IN" altLang="en-US" sz="2000" dirty="0">
                          <a:sym typeface="+mn-ea"/>
                        </a:rPr>
                        <a:t>Pending</a:t>
                      </a:r>
                      <a:endParaRPr lang="en-US" sz="2000" dirty="0"/>
                    </a:p>
                  </a:txBody>
                  <a:tcPr/>
                </a:tc>
                <a:extLst>
                  <a:ext uri="{0D108BD9-81ED-4DB2-BD59-A6C34878D82A}">
                    <a16:rowId xmlns:a16="http://schemas.microsoft.com/office/drawing/2014/main" val="10005"/>
                  </a:ext>
                </a:extLst>
              </a:tr>
              <a:tr h="700335">
                <a:tc>
                  <a:txBody>
                    <a:bodyPr/>
                    <a:lstStyle/>
                    <a:p>
                      <a:r>
                        <a:rPr lang="en-US" sz="2000" dirty="0"/>
                        <a:t>December</a:t>
                      </a:r>
                    </a:p>
                  </a:txBody>
                  <a:tcPr/>
                </a:tc>
                <a:tc>
                  <a:txBody>
                    <a:bodyPr/>
                    <a:lstStyle/>
                    <a:p>
                      <a:r>
                        <a:rPr lang="en-IN" altLang="en-US" sz="2000"/>
                        <a:t>Results</a:t>
                      </a:r>
                    </a:p>
                    <a:p>
                      <a:r>
                        <a:rPr lang="en-IN" altLang="en-US" sz="2000"/>
                        <a:t>(estimation)</a:t>
                      </a:r>
                    </a:p>
                  </a:txBody>
                  <a:tcPr/>
                </a:tc>
                <a:tc>
                  <a:txBody>
                    <a:bodyPr/>
                    <a:lstStyle/>
                    <a:p>
                      <a:r>
                        <a:rPr lang="en-IN" altLang="en-US" sz="2000" dirty="0">
                          <a:sym typeface="+mn-ea"/>
                        </a:rPr>
                        <a:t>Pending</a:t>
                      </a:r>
                      <a:endParaRPr lang="en-US" sz="2000" dirty="0"/>
                    </a:p>
                  </a:txBody>
                  <a:tcPr/>
                </a:tc>
                <a:extLst>
                  <a:ext uri="{0D108BD9-81ED-4DB2-BD59-A6C34878D82A}">
                    <a16:rowId xmlns:a16="http://schemas.microsoft.com/office/drawing/2014/main" val="10006"/>
                  </a:ext>
                </a:extLst>
              </a:tr>
              <a:tr h="700335">
                <a:tc>
                  <a:txBody>
                    <a:bodyPr/>
                    <a:lstStyle/>
                    <a:p>
                      <a:r>
                        <a:rPr lang="en-US" sz="2000" dirty="0"/>
                        <a:t>January </a:t>
                      </a:r>
                      <a:r>
                        <a:rPr lang="en-IN" altLang="en-US" sz="2000" dirty="0"/>
                        <a:t>and February</a:t>
                      </a:r>
                    </a:p>
                  </a:txBody>
                  <a:tcPr/>
                </a:tc>
                <a:tc>
                  <a:txBody>
                    <a:bodyPr/>
                    <a:lstStyle/>
                    <a:p>
                      <a:r>
                        <a:rPr lang="en-IN" altLang="en-US" sz="2000" dirty="0"/>
                        <a:t>Preparation Of Project Book</a:t>
                      </a:r>
                    </a:p>
                  </a:txBody>
                  <a:tcPr/>
                </a:tc>
                <a:tc>
                  <a:txBody>
                    <a:bodyPr/>
                    <a:lstStyle/>
                    <a:p>
                      <a:r>
                        <a:rPr lang="en-IN" altLang="en-US" sz="2000" dirty="0">
                          <a:sym typeface="+mn-ea"/>
                        </a:rPr>
                        <a:t>Pending</a:t>
                      </a:r>
                      <a:endParaRPr 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solidFill>
                <a:latin typeface="Times New Roman" pitchFamily="18" charset="0"/>
                <a:cs typeface="Times New Roman" pitchFamily="18" charset="0"/>
              </a:rPr>
              <a:t>References</a:t>
            </a:r>
            <a:r>
              <a:rPr lang="en-US" sz="3600" b="1" dirty="0">
                <a:solidFill>
                  <a:schemeClr val="accent1"/>
                </a:solidFill>
              </a:rPr>
              <a:t>:</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“Digital Image Processing” by Rafael </a:t>
            </a:r>
            <a:r>
              <a:rPr lang="en-US" sz="2400" dirty="0" err="1">
                <a:latin typeface="Times New Roman" pitchFamily="18" charset="0"/>
                <a:cs typeface="Times New Roman" pitchFamily="18" charset="0"/>
              </a:rPr>
              <a:t>C.Gonzalez</a:t>
            </a:r>
            <a:r>
              <a:rPr lang="en-US" sz="2400" dirty="0">
                <a:latin typeface="Times New Roman" pitchFamily="18" charset="0"/>
                <a:cs typeface="Times New Roman" pitchFamily="18" charset="0"/>
              </a:rPr>
              <a:t>, Richard </a:t>
            </a:r>
            <a:r>
              <a:rPr lang="en-US" sz="2400" dirty="0" err="1">
                <a:latin typeface="Times New Roman" pitchFamily="18" charset="0"/>
                <a:cs typeface="Times New Roman" pitchFamily="18" charset="0"/>
              </a:rPr>
              <a:t>E.Books</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edition.</a:t>
            </a:r>
          </a:p>
          <a:p>
            <a:r>
              <a:rPr lang="en-US" sz="2400" dirty="0">
                <a:latin typeface="Times New Roman" pitchFamily="18" charset="0"/>
                <a:cs typeface="Times New Roman" pitchFamily="18" charset="0"/>
              </a:rPr>
              <a:t>“Digital Image Processing” by </a:t>
            </a:r>
            <a:r>
              <a:rPr lang="en-US" sz="2400" dirty="0" err="1">
                <a:latin typeface="Times New Roman" pitchFamily="18" charset="0"/>
                <a:cs typeface="Times New Roman" pitchFamily="18" charset="0"/>
              </a:rPr>
              <a:t>S.Jayaraman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S.Esakkirajan</a:t>
            </a:r>
            <a:r>
              <a:rPr lang="en-US" sz="2400" dirty="0">
                <a:latin typeface="Times New Roman" pitchFamily="18" charset="0"/>
                <a:cs typeface="Times New Roman" pitchFamily="18" charset="0"/>
              </a:rPr>
              <a:t>,</a:t>
            </a:r>
          </a:p>
          <a:p>
            <a:pPr marL="8255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T.Veerakumar</a:t>
            </a:r>
            <a:r>
              <a:rPr lang="en-US" sz="2400" dirty="0">
                <a:latin typeface="Times New Roman" pitchFamily="18" charset="0"/>
                <a:cs typeface="Times New Roman" pitchFamily="18" charset="0"/>
              </a:rPr>
              <a:t>.</a:t>
            </a:r>
          </a:p>
          <a:p>
            <a:r>
              <a:rPr lang="en-US" sz="2400" dirty="0" err="1">
                <a:latin typeface="Times New Roman" pitchFamily="18" charset="0"/>
                <a:cs typeface="Times New Roman" pitchFamily="18" charset="0"/>
              </a:rPr>
              <a:t>Mallikarjunaswamy</a:t>
            </a:r>
            <a:r>
              <a:rPr lang="en-US" sz="2400" dirty="0">
                <a:latin typeface="Times New Roman" pitchFamily="18" charset="0"/>
                <a:cs typeface="Times New Roman" pitchFamily="18" charset="0"/>
              </a:rPr>
              <a:t> and Rajesh Raman , “ National Conference on Power Systems and </a:t>
            </a:r>
            <a:r>
              <a:rPr lang="en-US" sz="2400" dirty="0" err="1">
                <a:latin typeface="Times New Roman" pitchFamily="18" charset="0"/>
                <a:cs typeface="Times New Roman" pitchFamily="18" charset="0"/>
              </a:rPr>
              <a:t>Indusrial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Automation”,International</a:t>
            </a:r>
            <a:r>
              <a:rPr lang="en-US" sz="2400" dirty="0">
                <a:latin typeface="Times New Roman" pitchFamily="18" charset="0"/>
                <a:cs typeface="Times New Roman" pitchFamily="18" charset="0"/>
              </a:rPr>
              <a:t>  Journal of Computer Applications,2015 </a:t>
            </a:r>
            <a:r>
              <a:rPr lang="en-US" sz="2400" dirty="0"/>
              <a:t>.</a:t>
            </a:r>
          </a:p>
          <a:p>
            <a:r>
              <a:rPr lang="en-IN" sz="2400" dirty="0" err="1">
                <a:latin typeface="Times New Roman" pitchFamily="18" charset="0"/>
                <a:cs typeface="Times New Roman" pitchFamily="18" charset="0"/>
              </a:rPr>
              <a:t>Dhiraj</a:t>
            </a:r>
            <a:r>
              <a:rPr lang="en-IN" sz="2400" dirty="0">
                <a:latin typeface="Times New Roman" pitchFamily="18" charset="0"/>
                <a:cs typeface="Times New Roman" pitchFamily="18" charset="0"/>
              </a:rPr>
              <a:t> B. </a:t>
            </a:r>
            <a:r>
              <a:rPr lang="en-IN" sz="2400" dirty="0" err="1">
                <a:latin typeface="Times New Roman" pitchFamily="18" charset="0"/>
                <a:cs typeface="Times New Roman" pitchFamily="18" charset="0"/>
              </a:rPr>
              <a:t>Bhakare,Prajwal</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A.Jawalekar,Sumit</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D.Korde</a:t>
            </a:r>
            <a:r>
              <a:rPr lang="en-IN" sz="2400" dirty="0">
                <a:latin typeface="Times New Roman" pitchFamily="18" charset="0"/>
                <a:cs typeface="Times New Roman" pitchFamily="18" charset="0"/>
              </a:rPr>
              <a:t>,</a:t>
            </a:r>
            <a:r>
              <a:rPr lang="en-US" sz="2400" dirty="0">
                <a:latin typeface="Times New Roman" pitchFamily="18" charset="0"/>
                <a:cs typeface="Times New Roman" pitchFamily="18" charset="0"/>
              </a:rPr>
              <a:t> “ </a:t>
            </a:r>
            <a:r>
              <a:rPr lang="en-IN" sz="2400" dirty="0">
                <a:latin typeface="Times New Roman" pitchFamily="18" charset="0"/>
                <a:cs typeface="Times New Roman" pitchFamily="18" charset="0"/>
              </a:rPr>
              <a:t>Bone Fracture Detection using Image </a:t>
            </a:r>
            <a:r>
              <a:rPr lang="en-IN" sz="2400" dirty="0" err="1">
                <a:latin typeface="Times New Roman" pitchFamily="18" charset="0"/>
                <a:cs typeface="Times New Roman" pitchFamily="18" charset="0"/>
              </a:rPr>
              <a:t>Processing”,International</a:t>
            </a:r>
            <a:r>
              <a:rPr lang="en-IN" sz="2400" dirty="0">
                <a:latin typeface="Times New Roman" pitchFamily="18" charset="0"/>
                <a:cs typeface="Times New Roman" pitchFamily="18" charset="0"/>
              </a:rPr>
              <a:t> Research Journal of Engineering and Technology,2018.</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53385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1C70-EDA5-4101-B497-CEA007D9471B}"/>
              </a:ext>
            </a:extLst>
          </p:cNvPr>
          <p:cNvSpPr>
            <a:spLocks noGrp="1"/>
          </p:cNvSpPr>
          <p:nvPr>
            <p:ph type="title"/>
          </p:nvPr>
        </p:nvSpPr>
        <p:spPr>
          <a:xfrm>
            <a:off x="457201" y="609601"/>
            <a:ext cx="7772400" cy="5486399"/>
          </a:xfrm>
        </p:spPr>
        <p:txBody>
          <a:bodyPr>
            <a:normAutofit/>
          </a:bodyPr>
          <a:lstStyle/>
          <a:p>
            <a:pPr algn="ctr"/>
            <a:r>
              <a:rPr lang="en-US" sz="7200" dirty="0">
                <a:latin typeface="Algerian" panose="04020705040A02060702" pitchFamily="82" charset="0"/>
              </a:rPr>
              <a:t>Thank You</a:t>
            </a:r>
          </a:p>
        </p:txBody>
      </p:sp>
    </p:spTree>
    <p:extLst>
      <p:ext uri="{BB962C8B-B14F-4D97-AF65-F5344CB8AC3E}">
        <p14:creationId xmlns:p14="http://schemas.microsoft.com/office/powerpoint/2010/main" val="307586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7772400" cy="1456267"/>
          </a:xfrm>
        </p:spPr>
        <p:txBody>
          <a:bodyPr>
            <a:normAutofit/>
          </a:bodyPr>
          <a:lstStyle/>
          <a:p>
            <a:r>
              <a:rPr lang="en-US" sz="4000" b="1" dirty="0">
                <a:solidFill>
                  <a:schemeClr val="accent1"/>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828800"/>
            <a:ext cx="7772400" cy="3649133"/>
          </a:xfrm>
        </p:spPr>
        <p:txBody>
          <a:bodyPr/>
          <a:lstStyle/>
          <a:p>
            <a:pPr>
              <a:buNone/>
            </a:pPr>
            <a:r>
              <a:rPr lang="en-IN" sz="2000" dirty="0">
                <a:latin typeface="Times New Roman" pitchFamily="18" charset="0"/>
                <a:cs typeface="Times New Roman" pitchFamily="18" charset="0"/>
              </a:rPr>
              <a:t>    The Aim of this project is to develop an image processing based efficient system for a quick and accurate classification of bone fractures based on the information gained from the X-ray / CT images. Images of the fractured bone are obtained from hospital and processing techniques like pre-processing (Median Filter), edge detection (Sobel Edge Detection) ,segmentation (K-Means Clustering Techniques) and feature extraction methods like GLCM are adopted. GLCM is used in image texture analysis. The processed images will be further classified into fractured and non-fractured bones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5836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Motivation</a:t>
            </a:r>
          </a:p>
        </p:txBody>
      </p:sp>
      <p:sp>
        <p:nvSpPr>
          <p:cNvPr id="3" name="Content Placeholder 2"/>
          <p:cNvSpPr>
            <a:spLocks noGrp="1"/>
          </p:cNvSpPr>
          <p:nvPr>
            <p:ph idx="1"/>
          </p:nvPr>
        </p:nvSpPr>
        <p:spPr>
          <a:xfrm>
            <a:off x="457200" y="1676400"/>
            <a:ext cx="7772400" cy="4876799"/>
          </a:xfrm>
        </p:spPr>
        <p:txBody>
          <a:bodyPr>
            <a:normAutofit/>
          </a:bodyPr>
          <a:lstStyle/>
          <a:p>
            <a:endParaRPr lang="en-US" sz="2400" dirty="0"/>
          </a:p>
          <a:p>
            <a:r>
              <a:rPr lang="en-US" sz="2400" dirty="0"/>
              <a:t> </a:t>
            </a:r>
            <a:r>
              <a:rPr lang="en-US" sz="2400" dirty="0">
                <a:latin typeface="Times New Roman" pitchFamily="18" charset="0"/>
                <a:cs typeface="Times New Roman" pitchFamily="18" charset="0"/>
              </a:rPr>
              <a:t>The Purpose of this Project is to determine the fractures in the bone using </a:t>
            </a:r>
            <a:r>
              <a:rPr lang="en-IN" sz="2400" dirty="0">
                <a:latin typeface="Times New Roman" pitchFamily="18" charset="0"/>
                <a:cs typeface="Times New Roman" pitchFamily="18" charset="0"/>
              </a:rPr>
              <a:t>Digital Image Processing</a:t>
            </a: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and this helps the doctors to determine  the errors by providing clear and crystal view of the X-ray image.</a:t>
            </a:r>
            <a:endParaRPr lang="en-US" sz="2400" dirty="0">
              <a:latin typeface="Times New Roman" pitchFamily="18" charset="0"/>
              <a:cs typeface="Times New Roman" pitchFamily="18" charset="0"/>
            </a:endParaRPr>
          </a:p>
          <a:p>
            <a:pPr marL="0" indent="0">
              <a:buNone/>
            </a:pPr>
            <a:r>
              <a:rPr lang="en-US" sz="2800" b="1" dirty="0">
                <a:solidFill>
                  <a:schemeClr val="accent1"/>
                </a:solidFill>
              </a:rPr>
              <a:t>Advantages:</a:t>
            </a:r>
            <a:endParaRPr lang="en-US" sz="2800" dirty="0">
              <a:solidFill>
                <a:schemeClr val="accent1"/>
              </a:solidFill>
            </a:endParaRPr>
          </a:p>
          <a:p>
            <a:pPr lvl="0"/>
            <a:r>
              <a:rPr lang="en-US" sz="2400" dirty="0"/>
              <a:t>Saves Time</a:t>
            </a:r>
          </a:p>
          <a:p>
            <a:pPr lvl="0"/>
            <a:r>
              <a:rPr lang="en-US" sz="2400" dirty="0"/>
              <a:t>Provides accurate result</a:t>
            </a:r>
          </a:p>
          <a:p>
            <a:pPr marL="0" indent="0">
              <a:buNone/>
            </a:pPr>
            <a:r>
              <a:rPr lang="en-US" sz="2800" b="1" dirty="0">
                <a:solidFill>
                  <a:schemeClr val="accent1"/>
                </a:solidFill>
              </a:rPr>
              <a:t>Disadvantages:</a:t>
            </a:r>
            <a:endParaRPr lang="en-US" sz="2800" dirty="0">
              <a:solidFill>
                <a:schemeClr val="accent1"/>
              </a:solidFill>
            </a:endParaRPr>
          </a:p>
          <a:p>
            <a:pPr lvl="0"/>
            <a:r>
              <a:rPr lang="en-US" sz="2400" dirty="0"/>
              <a:t>Works only on good quality images</a:t>
            </a:r>
          </a:p>
          <a:p>
            <a:pPr marL="0" indent="0">
              <a:buNone/>
            </a:pPr>
            <a:endParaRPr lang="en-US" sz="2400" dirty="0"/>
          </a:p>
          <a:p>
            <a:pPr marL="82550" indent="0">
              <a:buNone/>
            </a:pPr>
            <a:endParaRPr lang="en-US" dirty="0"/>
          </a:p>
        </p:txBody>
      </p:sp>
    </p:spTree>
    <p:extLst>
      <p:ext uri="{BB962C8B-B14F-4D97-AF65-F5344CB8AC3E}">
        <p14:creationId xmlns:p14="http://schemas.microsoft.com/office/powerpoint/2010/main" val="31772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BBA-CCC2-4A7D-B785-C7E438FF6E00}"/>
              </a:ext>
            </a:extLst>
          </p:cNvPr>
          <p:cNvSpPr>
            <a:spLocks noGrp="1"/>
          </p:cNvSpPr>
          <p:nvPr>
            <p:ph type="title"/>
          </p:nvPr>
        </p:nvSpPr>
        <p:spPr/>
        <p:txBody>
          <a:bodyPr>
            <a:normAutofit/>
          </a:bodyPr>
          <a:lstStyle/>
          <a:p>
            <a:r>
              <a:rPr lang="en-US" sz="4400" b="1" dirty="0">
                <a:solidFill>
                  <a:schemeClr val="accent1"/>
                </a:solidFill>
                <a:latin typeface="Times New Roman" pitchFamily="18" charset="0"/>
                <a:cs typeface="Times New Roman" pitchFamily="18" charset="0"/>
              </a:rPr>
              <a:t>FEATURES:</a:t>
            </a:r>
          </a:p>
        </p:txBody>
      </p:sp>
      <p:sp>
        <p:nvSpPr>
          <p:cNvPr id="3" name="Content Placeholder 2">
            <a:extLst>
              <a:ext uri="{FF2B5EF4-FFF2-40B4-BE49-F238E27FC236}">
                <a16:creationId xmlns:a16="http://schemas.microsoft.com/office/drawing/2014/main" id="{4AB02798-BC22-48AE-93A0-BB4D3FEE1883}"/>
              </a:ext>
            </a:extLst>
          </p:cNvPr>
          <p:cNvSpPr>
            <a:spLocks noGrp="1"/>
          </p:cNvSpPr>
          <p:nvPr>
            <p:ph idx="1"/>
          </p:nvPr>
        </p:nvSpPr>
        <p:spPr>
          <a:xfrm>
            <a:off x="304800" y="2362200"/>
            <a:ext cx="7772400" cy="3649133"/>
          </a:xfrm>
        </p:spPr>
        <p:txBody>
          <a:bodyPr>
            <a:normAutofit/>
          </a:bodyPr>
          <a:lstStyle/>
          <a:p>
            <a:pPr lvl="0"/>
            <a:r>
              <a:rPr lang="en-US" sz="2400" dirty="0">
                <a:latin typeface="Times New Roman" pitchFamily="18" charset="0"/>
                <a:cs typeface="Times New Roman" pitchFamily="18" charset="0"/>
              </a:rPr>
              <a:t>Orthopedic Surgeon must provide the image of bone fracture. System will use image processing tools and remove all unwanted images from the objects.</a:t>
            </a:r>
          </a:p>
          <a:p>
            <a:pPr lvl="0"/>
            <a:r>
              <a:rPr lang="en-US" sz="2400" dirty="0">
                <a:latin typeface="Times New Roman" pitchFamily="18" charset="0"/>
                <a:cs typeface="Times New Roman" pitchFamily="18" charset="0"/>
              </a:rPr>
              <a:t>System will provide appropriate number of cracks occurred on bone due to bone fracture.</a:t>
            </a:r>
          </a:p>
          <a:p>
            <a:pPr lvl="0"/>
            <a:r>
              <a:rPr lang="en-US" sz="2400" dirty="0">
                <a:latin typeface="Times New Roman" pitchFamily="18" charset="0"/>
                <a:cs typeface="Times New Roman" pitchFamily="18" charset="0"/>
              </a:rPr>
              <a:t>System will detect whether the bone fracture or not.</a:t>
            </a:r>
          </a:p>
          <a:p>
            <a:pPr lvl="0"/>
            <a:r>
              <a:rPr lang="en-US" sz="2400" dirty="0">
                <a:latin typeface="Times New Roman" pitchFamily="18" charset="0"/>
                <a:cs typeface="Times New Roman" pitchFamily="18" charset="0"/>
              </a:rPr>
              <a:t>This system saves time of the orthopedic surgeon and he can treat the patient faster.</a:t>
            </a:r>
          </a:p>
          <a:p>
            <a:endParaRPr lang="en-US" sz="2400" dirty="0"/>
          </a:p>
          <a:p>
            <a:pPr marL="0" indent="0">
              <a:buNone/>
            </a:pPr>
            <a:endParaRPr lang="en-US" sz="2400" dirty="0"/>
          </a:p>
        </p:txBody>
      </p:sp>
    </p:spTree>
    <p:extLst>
      <p:ext uri="{BB962C8B-B14F-4D97-AF65-F5344CB8AC3E}">
        <p14:creationId xmlns:p14="http://schemas.microsoft.com/office/powerpoint/2010/main" val="56641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7772400" cy="1456267"/>
          </a:xfrm>
        </p:spPr>
        <p:txBody>
          <a:bodyPr>
            <a:normAutofit/>
          </a:bodyPr>
          <a:lstStyle/>
          <a:p>
            <a:r>
              <a:rPr lang="en-US" sz="4000" b="1" dirty="0">
                <a:solidFill>
                  <a:schemeClr val="accent1"/>
                </a:solidFill>
                <a:latin typeface="Times New Roman" pitchFamily="18" charset="0"/>
                <a:cs typeface="Times New Roman" pitchFamily="18" charset="0"/>
              </a:rPr>
              <a:t>Methodology</a:t>
            </a:r>
          </a:p>
        </p:txBody>
      </p:sp>
      <p:pic>
        <p:nvPicPr>
          <p:cNvPr id="7" name="Content Placeholder 6">
            <a:extLst>
              <a:ext uri="{FF2B5EF4-FFF2-40B4-BE49-F238E27FC236}">
                <a16:creationId xmlns:a16="http://schemas.microsoft.com/office/drawing/2014/main" id="{6576C979-C0A3-4561-8AFB-C5A65124D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828800"/>
            <a:ext cx="5638800" cy="4267200"/>
          </a:xfrm>
        </p:spPr>
      </p:pic>
    </p:spTree>
    <p:extLst>
      <p:ext uri="{BB962C8B-B14F-4D97-AF65-F5344CB8AC3E}">
        <p14:creationId xmlns:p14="http://schemas.microsoft.com/office/powerpoint/2010/main" val="149973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64BBE-0FFA-42C3-83DD-5AFB5C874132}"/>
              </a:ext>
            </a:extLst>
          </p:cNvPr>
          <p:cNvSpPr>
            <a:spLocks noGrp="1"/>
          </p:cNvSpPr>
          <p:nvPr>
            <p:ph type="ctrTitle"/>
          </p:nvPr>
        </p:nvSpPr>
        <p:spPr>
          <a:xfrm>
            <a:off x="214282" y="228600"/>
            <a:ext cx="8563958" cy="892432"/>
          </a:xfrm>
        </p:spPr>
        <p:txBody>
          <a:bodyPr/>
          <a:lstStyle/>
          <a:p>
            <a:pPr algn="l"/>
            <a:r>
              <a:rPr lang="en-IN" dirty="0">
                <a:latin typeface="Times New Roman" pitchFamily="18" charset="0"/>
                <a:cs typeface="Times New Roman" pitchFamily="18" charset="0"/>
              </a:rPr>
              <a:t>Software used:</a:t>
            </a:r>
          </a:p>
        </p:txBody>
      </p:sp>
      <p:sp>
        <p:nvSpPr>
          <p:cNvPr id="5" name="Subtitle 4">
            <a:extLst>
              <a:ext uri="{FF2B5EF4-FFF2-40B4-BE49-F238E27FC236}">
                <a16:creationId xmlns:a16="http://schemas.microsoft.com/office/drawing/2014/main" id="{D443F831-C01E-4D75-84A9-912210450D0D}"/>
              </a:ext>
            </a:extLst>
          </p:cNvPr>
          <p:cNvSpPr>
            <a:spLocks noGrp="1"/>
          </p:cNvSpPr>
          <p:nvPr>
            <p:ph type="subTitle" idx="1"/>
          </p:nvPr>
        </p:nvSpPr>
        <p:spPr>
          <a:xfrm>
            <a:off x="285720" y="1214422"/>
            <a:ext cx="7863840" cy="5181600"/>
          </a:xfrm>
        </p:spPr>
        <p:txBody>
          <a:bodyPr/>
          <a:lstStyle/>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Image Processing Toolbox TM </a:t>
            </a:r>
            <a:r>
              <a:rPr lang="en-IN" sz="2800" dirty="0">
                <a:latin typeface="Times New Roman" pitchFamily="18" charset="0"/>
                <a:cs typeface="Times New Roman" pitchFamily="18" charset="0"/>
              </a:rPr>
              <a:t>: </a:t>
            </a:r>
          </a:p>
          <a:p>
            <a:pPr algn="l"/>
            <a:r>
              <a:rPr lang="en-IN" sz="2400" cap="none" dirty="0">
                <a:latin typeface="Times New Roman" pitchFamily="18" charset="0"/>
                <a:cs typeface="Times New Roman" pitchFamily="18" charset="0"/>
              </a:rPr>
              <a:t>This toolbox provides a comprehensive set of reference-standard algorithms and workflow apps for image processing ,analysis ,visualization and algorithm development. We can perform image enhancement ,noise reduction ,geometric transformations ,image registration and 3D image processing</a:t>
            </a:r>
            <a:r>
              <a:rPr lang="en-IN" sz="2000" dirty="0">
                <a:latin typeface="Times New Roman" pitchFamily="18" charset="0"/>
                <a:cs typeface="Times New Roman" pitchFamily="18" charset="0"/>
              </a:rPr>
              <a:t>.</a:t>
            </a:r>
          </a:p>
          <a:p>
            <a:pPr marL="484632" indent="-457200" algn="l">
              <a:buFont typeface="Arial" panose="020B0604020202020204" pitchFamily="34" charset="0"/>
              <a:buChar char="•"/>
            </a:pPr>
            <a:r>
              <a:rPr lang="en-IN" sz="2800" dirty="0">
                <a:solidFill>
                  <a:schemeClr val="accent6"/>
                </a:solidFill>
                <a:latin typeface="Times New Roman" pitchFamily="18" charset="0"/>
                <a:cs typeface="Times New Roman" pitchFamily="18" charset="0"/>
              </a:rPr>
              <a:t>X-ray image </a:t>
            </a:r>
            <a:r>
              <a:rPr lang="en-IN" sz="2800" dirty="0">
                <a:latin typeface="Times New Roman" pitchFamily="18" charset="0"/>
                <a:cs typeface="Times New Roman" pitchFamily="18" charset="0"/>
              </a:rPr>
              <a:t>:</a:t>
            </a:r>
          </a:p>
          <a:p>
            <a:pPr algn="l"/>
            <a:r>
              <a:rPr lang="en-IN" sz="2400" cap="none" dirty="0">
                <a:latin typeface="Times New Roman" pitchFamily="18" charset="0"/>
                <a:cs typeface="Times New Roman" pitchFamily="18" charset="0"/>
              </a:rPr>
              <a:t>Used as input image and also for comparison with the MATLAB output image</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80025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838199"/>
          </a:xfrm>
        </p:spPr>
        <p:txBody>
          <a:bodyPr>
            <a:normAutofit/>
          </a:bodyPr>
          <a:lstStyle/>
          <a:p>
            <a:r>
              <a:rPr lang="en-US" sz="4400" b="1" dirty="0">
                <a:solidFill>
                  <a:schemeClr val="accent1"/>
                </a:solidFill>
                <a:latin typeface="Times New Roman" pitchFamily="18" charset="0"/>
                <a:cs typeface="Times New Roman" pitchFamily="18" charset="0"/>
              </a:rPr>
              <a:t>Pre Processing </a:t>
            </a:r>
          </a:p>
        </p:txBody>
      </p:sp>
      <p:sp>
        <p:nvSpPr>
          <p:cNvPr id="3" name="Content Placeholder 2"/>
          <p:cNvSpPr>
            <a:spLocks noGrp="1"/>
          </p:cNvSpPr>
          <p:nvPr>
            <p:ph idx="1"/>
          </p:nvPr>
        </p:nvSpPr>
        <p:spPr>
          <a:xfrm>
            <a:off x="685800" y="1600200"/>
            <a:ext cx="7543800" cy="4419600"/>
          </a:xfrm>
        </p:spPr>
        <p:txBody>
          <a:bodyPr>
            <a:normAutofit/>
          </a:bodyPr>
          <a:lstStyle/>
          <a:p>
            <a:pPr marL="82550" indent="0">
              <a:buNone/>
            </a:pPr>
            <a:r>
              <a:rPr lang="en-US" sz="2000" dirty="0">
                <a:latin typeface="Times New Roman" pitchFamily="18" charset="0"/>
                <a:cs typeface="Times New Roman" pitchFamily="18" charset="0"/>
              </a:rPr>
              <a:t>Noisy image                    Gray Scale image</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f (x, y)</a:t>
            </a:r>
            <a:r>
              <a:rPr lang="en-US" sz="2000" dirty="0">
                <a:latin typeface="Times New Roman" pitchFamily="18" charset="0"/>
                <a:cs typeface="Times New Roman" pitchFamily="18" charset="0"/>
              </a:rPr>
              <a:t>)                                       (passed through</a:t>
            </a:r>
          </a:p>
          <a:p>
            <a:pPr marL="82550" indent="0">
              <a:buNone/>
            </a:pPr>
            <a:r>
              <a:rPr lang="en-US" sz="2000" dirty="0">
                <a:latin typeface="Times New Roman" pitchFamily="18" charset="0"/>
                <a:cs typeface="Times New Roman" pitchFamily="18" charset="0"/>
              </a:rPr>
              <a:t>                                                             MEDIAN filter)</a:t>
            </a:r>
          </a:p>
          <a:p>
            <a:pPr marL="82550" indent="0">
              <a:buNone/>
            </a:pPr>
            <a:r>
              <a:rPr lang="en-US" sz="2000" dirty="0">
                <a:latin typeface="Times New Roman" pitchFamily="18" charset="0"/>
                <a:cs typeface="Times New Roman" pitchFamily="18" charset="0"/>
              </a:rPr>
              <a:t>                                 </a:t>
            </a:r>
            <a:r>
              <a:rPr lang="es-ES" sz="2000" dirty="0">
                <a:latin typeface="Times New Roman" pitchFamily="18" charset="0"/>
                <a:cs typeface="Times New Roman" pitchFamily="18" charset="0"/>
              </a:rPr>
              <a:t>        g (x, y) + η (x, y) </a:t>
            </a:r>
          </a:p>
          <a:p>
            <a:pPr marL="82550" indent="0">
              <a:buNone/>
            </a:pPr>
            <a:endParaRPr lang="es-ES" sz="2000" dirty="0">
              <a:latin typeface="Times New Roman" pitchFamily="18" charset="0"/>
              <a:cs typeface="Times New Roman" pitchFamily="18" charset="0"/>
            </a:endParaRPr>
          </a:p>
          <a:p>
            <a:pPr marL="82550" indent="0">
              <a:buNone/>
            </a:pPr>
            <a:r>
              <a:rPr lang="en-US" sz="2000" dirty="0">
                <a:latin typeface="Times New Roman" pitchFamily="18" charset="0"/>
                <a:cs typeface="Times New Roman" pitchFamily="18" charset="0"/>
              </a:rPr>
              <a:t>Where g (x, y) is the original image and η (x, y) is the noise present in the image. </a:t>
            </a:r>
          </a:p>
          <a:p>
            <a:r>
              <a:rPr lang="en-US" sz="2000" dirty="0">
                <a:latin typeface="Times New Roman" pitchFamily="18" charset="0"/>
                <a:cs typeface="Times New Roman" pitchFamily="18" charset="0"/>
              </a:rPr>
              <a:t>Salt and pepper is one of the common types of noise present in		   x-ray images. </a:t>
            </a:r>
            <a:endParaRPr lang="es-ES" sz="2000" dirty="0">
              <a:latin typeface="Times New Roman" pitchFamily="18" charset="0"/>
              <a:cs typeface="Times New Roman" pitchFamily="18" charset="0"/>
            </a:endParaRPr>
          </a:p>
          <a:p>
            <a:pPr marL="82550" indent="0">
              <a:buNone/>
            </a:pPr>
            <a:endParaRPr lang="en-US" sz="2000" dirty="0"/>
          </a:p>
        </p:txBody>
      </p:sp>
      <p:sp>
        <p:nvSpPr>
          <p:cNvPr id="7" name="Right Arrow 6"/>
          <p:cNvSpPr/>
          <p:nvPr/>
        </p:nvSpPr>
        <p:spPr>
          <a:xfrm>
            <a:off x="2362200" y="1905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3505200" y="2286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63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D220-2638-41A6-BCC5-52508491ABAC}"/>
              </a:ext>
            </a:extLst>
          </p:cNvPr>
          <p:cNvSpPr>
            <a:spLocks noGrp="1"/>
          </p:cNvSpPr>
          <p:nvPr>
            <p:ph type="title"/>
          </p:nvPr>
        </p:nvSpPr>
        <p:spPr/>
        <p:txBody>
          <a:bodyPr>
            <a:normAutofit/>
          </a:bodyPr>
          <a:lstStyle/>
          <a:p>
            <a:r>
              <a:rPr lang="en-US" sz="4000" b="1" dirty="0">
                <a:solidFill>
                  <a:schemeClr val="accent1"/>
                </a:solidFill>
                <a:latin typeface="Times New Roman" pitchFamily="18" charset="0"/>
                <a:cs typeface="Times New Roman" pitchFamily="18" charset="0"/>
              </a:rPr>
              <a:t>Pre Processing </a:t>
            </a:r>
            <a:endParaRPr lang="en-IN" sz="4000" dirty="0"/>
          </a:p>
        </p:txBody>
      </p:sp>
      <p:pic>
        <p:nvPicPr>
          <p:cNvPr id="4" name="Picture 3">
            <a:extLst>
              <a:ext uri="{FF2B5EF4-FFF2-40B4-BE49-F238E27FC236}">
                <a16:creationId xmlns:a16="http://schemas.microsoft.com/office/drawing/2014/main" id="{BC1A5DB8-63B7-426D-BD72-8354137E6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586" y="1877930"/>
            <a:ext cx="6325630" cy="4378639"/>
          </a:xfrm>
          <a:prstGeom prst="rect">
            <a:avLst/>
          </a:prstGeom>
        </p:spPr>
      </p:pic>
    </p:spTree>
    <p:extLst>
      <p:ext uri="{BB962C8B-B14F-4D97-AF65-F5344CB8AC3E}">
        <p14:creationId xmlns:p14="http://schemas.microsoft.com/office/powerpoint/2010/main" val="355311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1501</TotalTime>
  <Words>1155</Words>
  <Application>Microsoft Office PowerPoint</Application>
  <PresentationFormat>On-screen Show (4:3)</PresentationFormat>
  <Paragraphs>173</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Calibri Light</vt:lpstr>
      <vt:lpstr>Gill Sans MT</vt:lpstr>
      <vt:lpstr>Times New Roman</vt:lpstr>
      <vt:lpstr>Verdana</vt:lpstr>
      <vt:lpstr>Wingdings</vt:lpstr>
      <vt:lpstr>Wingdings 2</vt:lpstr>
      <vt:lpstr>Celestial</vt:lpstr>
      <vt:lpstr>Detection of Bone Fractures using GLCM and It’s Classification using cnn</vt:lpstr>
      <vt:lpstr>OUTLINE</vt:lpstr>
      <vt:lpstr>ABSTRACT</vt:lpstr>
      <vt:lpstr>Motivation</vt:lpstr>
      <vt:lpstr>FEATURES:</vt:lpstr>
      <vt:lpstr>Methodology</vt:lpstr>
      <vt:lpstr>Software used:</vt:lpstr>
      <vt:lpstr>Pre Processing </vt:lpstr>
      <vt:lpstr>Pre Processing </vt:lpstr>
      <vt:lpstr>Edge Detection by Sobel edge detector </vt:lpstr>
      <vt:lpstr>Edge Detection by Sobel edge detector </vt:lpstr>
      <vt:lpstr>Segmentation</vt:lpstr>
      <vt:lpstr>Algorithm</vt:lpstr>
      <vt:lpstr>SEGMENTATION</vt:lpstr>
      <vt:lpstr>Feature Extraction:</vt:lpstr>
      <vt:lpstr> GLCM(The Gray Level   Co-occurrence Matrix)</vt:lpstr>
      <vt:lpstr>After  creating  the GLCM, using gray co matrix, we can derive several  statistics from them using gray co props. These statistics provide information about the texture of an image. The following table lists the statistics. </vt:lpstr>
      <vt:lpstr>graycoprops' properties values for output image </vt:lpstr>
      <vt:lpstr>Classification of bone fractures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ESTIMATION                   IN        OFDM SYSTEMS</dc:title>
  <dc:creator>mplab</dc:creator>
  <cp:lastModifiedBy>guru saran</cp:lastModifiedBy>
  <cp:revision>169</cp:revision>
  <dcterms:created xsi:type="dcterms:W3CDTF">2008-10-16T12:52:39Z</dcterms:created>
  <dcterms:modified xsi:type="dcterms:W3CDTF">2020-02-07T18:54:10Z</dcterms:modified>
</cp:coreProperties>
</file>