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60" r:id="rId4"/>
    <p:sldId id="261" r:id="rId5"/>
    <p:sldId id="264" r:id="rId6"/>
    <p:sldId id="262" r:id="rId7"/>
    <p:sldId id="268" r:id="rId8"/>
    <p:sldId id="274" r:id="rId9"/>
    <p:sldId id="275" r:id="rId10"/>
    <p:sldId id="279" r:id="rId11"/>
    <p:sldId id="277" r:id="rId12"/>
    <p:sldId id="282" r:id="rId13"/>
    <p:sldId id="280" r:id="rId14"/>
    <p:sldId id="281" r:id="rId15"/>
    <p:sldId id="287" r:id="rId16"/>
    <p:sldId id="258" r:id="rId17"/>
    <p:sldId id="284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862B4DA-67D6-437D-9461-A3A3EE5F4281}" type="datetimeFigureOut">
              <a:rPr lang="en-US"/>
              <a:pPr>
                <a:defRPr/>
              </a:pPr>
              <a:t>01-Oct-19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119C4C3-BF8E-45AF-95CB-346037ED67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D896C7-5857-412E-B485-C806F64826AE}" type="datetimeFigureOut">
              <a:rPr lang="en-US"/>
              <a:pPr>
                <a:defRPr/>
              </a:pPr>
              <a:t>01-Oct-19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70CE4-CD8F-4AD6-BAB1-73E8F0FC69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B599D-989A-4D75-83D1-D90392FD4520}" type="datetimeFigureOut">
              <a:rPr lang="en-US"/>
              <a:pPr>
                <a:defRPr/>
              </a:pPr>
              <a:t>01-Oct-19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05989-2950-47CE-9EB2-5F48C2C9B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C5904F-7523-459F-A4CB-08A96124CBF7}" type="datetimeFigureOut">
              <a:rPr lang="en-US"/>
              <a:pPr>
                <a:defRPr/>
              </a:pPr>
              <a:t>01-Oct-19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00E0C-081E-4A4A-B0A5-57A32F06EA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35DDB6C-261A-4056-9B75-395F1F0A1312}" type="datetimeFigureOut">
              <a:rPr lang="en-US"/>
              <a:pPr>
                <a:defRPr/>
              </a:pPr>
              <a:t>01-Oct-19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67001E0-0CF8-4305-A1C1-C0674FF22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7406C-EC13-469E-98D0-4E17893C0E40}" type="datetimeFigureOut">
              <a:rPr lang="en-US"/>
              <a:pPr>
                <a:defRPr/>
              </a:pPr>
              <a:t>01-Oct-19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FDE12-951B-405C-85F2-170F4B1BBB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D2F21B6-EA20-478F-9812-6A056EB22D24}" type="datetimeFigureOut">
              <a:rPr lang="en-US"/>
              <a:pPr>
                <a:defRPr/>
              </a:pPr>
              <a:t>01-Oct-19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F761EE7-F944-4D79-A0CE-A3F7763475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77D18-48A1-4BBA-82AE-3F0DEACF5890}" type="datetimeFigureOut">
              <a:rPr lang="en-US"/>
              <a:pPr>
                <a:defRPr/>
              </a:pPr>
              <a:t>01-Oct-19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EFDD2-245E-4AFB-90C3-DBE54B903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843CBD7-3563-4E26-A797-2E5613F818EC}" type="datetimeFigureOut">
              <a:rPr lang="en-US"/>
              <a:pPr>
                <a:defRPr/>
              </a:pPr>
              <a:t>01-Oct-19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BDB5DF8-EB8A-4F18-993A-5DDEEB43B3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EA5BDD5-0C03-4688-B1E7-201503F78663}" type="datetimeFigureOut">
              <a:rPr lang="en-US"/>
              <a:pPr>
                <a:defRPr/>
              </a:pPr>
              <a:t>01-Oct-19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2460A28-9753-4C06-8AE5-4C0DEABCD2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6089A01-397C-48C0-A768-53E7FB54FD31}" type="datetimeFigureOut">
              <a:rPr lang="en-US"/>
              <a:pPr>
                <a:defRPr/>
              </a:pPr>
              <a:t>01-Oct-19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3070AFB-8E24-49B6-982E-602A6AC89D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DE588395-0C8A-43EC-8ECD-9D5AE2598A0B}" type="datetimeFigureOut">
              <a:rPr lang="en-US"/>
              <a:pPr>
                <a:defRPr/>
              </a:pPr>
              <a:t>01-Oct-19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</a:defRPr>
            </a:lvl1pPr>
            <a:extLst/>
          </a:lstStyle>
          <a:p>
            <a:pPr>
              <a:defRPr/>
            </a:pPr>
            <a:fld id="{C1201373-22D8-4D59-9E67-6A204E4E84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52" r:id="rId2"/>
    <p:sldLayoutId id="2147484158" r:id="rId3"/>
    <p:sldLayoutId id="2147484153" r:id="rId4"/>
    <p:sldLayoutId id="2147484159" r:id="rId5"/>
    <p:sldLayoutId id="2147484154" r:id="rId6"/>
    <p:sldLayoutId id="2147484160" r:id="rId7"/>
    <p:sldLayoutId id="2147484161" r:id="rId8"/>
    <p:sldLayoutId id="2147484162" r:id="rId9"/>
    <p:sldLayoutId id="2147484155" r:id="rId10"/>
    <p:sldLayoutId id="214748415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k.mathworks.com/help/images/ref/graycoprops.html" TargetMode="External"/><Relationship Id="rId2" Type="http://schemas.openxmlformats.org/officeDocument/2006/relationships/hyperlink" Target="https://uk.mathworks.com/help/images/ref/graycomatrix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28600"/>
            <a:ext cx="6172200" cy="1600200"/>
          </a:xfrm>
        </p:spPr>
        <p:txBody>
          <a:bodyPr>
            <a:normAutofit/>
          </a:bodyPr>
          <a:lstStyle/>
          <a:p>
            <a:r>
              <a:rPr lang="en-IN" sz="2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Detection of Bone Fractures using GLCM and It’s Classification by Neural Networking</a:t>
            </a:r>
            <a:endParaRPr lang="en-US" sz="28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7559675" cy="25146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400" dirty="0" smtClean="0"/>
              <a:t>     </a:t>
            </a:r>
            <a:r>
              <a:rPr lang="en-US" sz="1400" b="1" dirty="0" smtClean="0"/>
              <a:t> 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  By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B.Deva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Harshitha-316126512004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D.V.Guru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saran-316126512013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Y.Ravi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teja-316126512060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Manohar-316126512017                                       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Under The Guidance Of</a:t>
            </a: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	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A. SIVA KUMAR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 Assistant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        	      Dept. of ECE, ANITS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6" name="Picture 5" descr="C:\Users\VVK\Desktop\anits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1905000"/>
            <a:ext cx="1981200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TextBox 5"/>
          <p:cNvSpPr txBox="1">
            <a:spLocks noChangeArrowheads="1"/>
          </p:cNvSpPr>
          <p:nvPr/>
        </p:nvSpPr>
        <p:spPr bwMode="auto">
          <a:xfrm flipH="1">
            <a:off x="1828800" y="3581400"/>
            <a:ext cx="7010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Department of Electronics and  Communication Engineering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Edge Detection by </a:t>
            </a:r>
            <a:r>
              <a:rPr lang="en-US" dirty="0"/>
              <a:t>S</a:t>
            </a:r>
            <a:r>
              <a:rPr lang="en-US" dirty="0" smtClean="0"/>
              <a:t>obel </a:t>
            </a:r>
            <a:r>
              <a:rPr lang="en-US" dirty="0"/>
              <a:t>edge detector 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2147348"/>
            <a:ext cx="3657600" cy="3415251"/>
          </a:xfrm>
        </p:spPr>
      </p:pic>
      <p:graphicFrame>
        <p:nvGraphicFramePr>
          <p:cNvPr id="6" name="Group 4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47520188"/>
              </p:ext>
            </p:extLst>
          </p:nvPr>
        </p:nvGraphicFramePr>
        <p:xfrm>
          <a:off x="6019800" y="3810000"/>
          <a:ext cx="2114551" cy="2286000"/>
        </p:xfrm>
        <a:graphic>
          <a:graphicData uri="http://schemas.openxmlformats.org/drawingml/2006/table">
            <a:tbl>
              <a:tblPr/>
              <a:tblGrid>
                <a:gridCol w="705226"/>
                <a:gridCol w="704099"/>
                <a:gridCol w="705226"/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spcAft>
                          <a:spcPct val="50000"/>
                        </a:spcAft>
                        <a:buSzPct val="100000"/>
                        <a:defRPr sz="20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1pPr>
                      <a:lvl2pPr>
                        <a:spcAft>
                          <a:spcPct val="50000"/>
                        </a:spcAft>
                        <a:buSzPct val="100000"/>
                        <a:defRPr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SzPct val="100000"/>
                        <a:defRPr sz="16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SzPct val="100000"/>
                        <a:defRPr sz="14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</a:rPr>
                        <a:t>-1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spcAft>
                          <a:spcPct val="50000"/>
                        </a:spcAft>
                        <a:buSzPct val="100000"/>
                        <a:defRPr sz="20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1pPr>
                      <a:lvl2pPr>
                        <a:spcAft>
                          <a:spcPct val="50000"/>
                        </a:spcAft>
                        <a:buSzPct val="100000"/>
                        <a:defRPr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SzPct val="100000"/>
                        <a:defRPr sz="16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SzPct val="100000"/>
                        <a:defRPr sz="14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spcAft>
                          <a:spcPct val="50000"/>
                        </a:spcAft>
                        <a:buSzPct val="100000"/>
                        <a:defRPr sz="20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1pPr>
                      <a:lvl2pPr>
                        <a:spcAft>
                          <a:spcPct val="50000"/>
                        </a:spcAft>
                        <a:buSzPct val="100000"/>
                        <a:defRPr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SzPct val="100000"/>
                        <a:defRPr sz="16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SzPct val="100000"/>
                        <a:defRPr sz="14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spcAft>
                          <a:spcPct val="50000"/>
                        </a:spcAft>
                        <a:buSzPct val="100000"/>
                        <a:defRPr sz="20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1pPr>
                      <a:lvl2pPr>
                        <a:spcAft>
                          <a:spcPct val="50000"/>
                        </a:spcAft>
                        <a:buSzPct val="100000"/>
                        <a:defRPr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SzPct val="100000"/>
                        <a:defRPr sz="16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SzPct val="100000"/>
                        <a:defRPr sz="14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</a:rPr>
                        <a:t>-2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spcAft>
                          <a:spcPct val="50000"/>
                        </a:spcAft>
                        <a:buSzPct val="100000"/>
                        <a:defRPr sz="20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1pPr>
                      <a:lvl2pPr>
                        <a:spcAft>
                          <a:spcPct val="50000"/>
                        </a:spcAft>
                        <a:buSzPct val="100000"/>
                        <a:defRPr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SzPct val="100000"/>
                        <a:defRPr sz="16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SzPct val="100000"/>
                        <a:defRPr sz="14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spcAft>
                          <a:spcPct val="50000"/>
                        </a:spcAft>
                        <a:buSzPct val="100000"/>
                        <a:defRPr sz="20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1pPr>
                      <a:lvl2pPr>
                        <a:spcAft>
                          <a:spcPct val="50000"/>
                        </a:spcAft>
                        <a:buSzPct val="100000"/>
                        <a:defRPr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SzPct val="100000"/>
                        <a:defRPr sz="16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SzPct val="100000"/>
                        <a:defRPr sz="14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spcAft>
                          <a:spcPct val="50000"/>
                        </a:spcAft>
                        <a:buSzPct val="100000"/>
                        <a:defRPr sz="20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1pPr>
                      <a:lvl2pPr>
                        <a:spcAft>
                          <a:spcPct val="50000"/>
                        </a:spcAft>
                        <a:buSzPct val="100000"/>
                        <a:defRPr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SzPct val="100000"/>
                        <a:defRPr sz="16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SzPct val="100000"/>
                        <a:defRPr sz="14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</a:rPr>
                        <a:t>-1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spcAft>
                          <a:spcPct val="50000"/>
                        </a:spcAft>
                        <a:buSzPct val="100000"/>
                        <a:defRPr sz="20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1pPr>
                      <a:lvl2pPr>
                        <a:spcAft>
                          <a:spcPct val="50000"/>
                        </a:spcAft>
                        <a:buSzPct val="100000"/>
                        <a:defRPr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SzPct val="100000"/>
                        <a:defRPr sz="16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SzPct val="100000"/>
                        <a:defRPr sz="14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he-IL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spcAft>
                          <a:spcPct val="50000"/>
                        </a:spcAft>
                        <a:buSzPct val="100000"/>
                        <a:defRPr sz="20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1pPr>
                      <a:lvl2pPr>
                        <a:spcAft>
                          <a:spcPct val="50000"/>
                        </a:spcAft>
                        <a:buSzPct val="100000"/>
                        <a:defRPr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SzPct val="100000"/>
                        <a:defRPr sz="16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SzPct val="100000"/>
                        <a:defRPr sz="14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2071352"/>
              </p:ext>
            </p:extLst>
          </p:nvPr>
        </p:nvGraphicFramePr>
        <p:xfrm>
          <a:off x="6019800" y="1676400"/>
          <a:ext cx="2133599" cy="1981200"/>
        </p:xfrm>
        <a:graphic>
          <a:graphicData uri="http://schemas.openxmlformats.org/drawingml/2006/table">
            <a:tbl>
              <a:tblPr/>
              <a:tblGrid>
                <a:gridCol w="711200"/>
                <a:gridCol w="711199"/>
                <a:gridCol w="711200"/>
              </a:tblGrid>
              <a:tr h="66040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spcAft>
                          <a:spcPct val="50000"/>
                        </a:spcAft>
                        <a:buSzPct val="100000"/>
                        <a:defRPr sz="20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1pPr>
                      <a:lvl2pPr>
                        <a:spcAft>
                          <a:spcPct val="50000"/>
                        </a:spcAft>
                        <a:buSzPct val="100000"/>
                        <a:defRPr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SzPct val="100000"/>
                        <a:defRPr sz="16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SzPct val="100000"/>
                        <a:defRPr sz="14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</a:rPr>
                        <a:t>-1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spcAft>
                          <a:spcPct val="50000"/>
                        </a:spcAft>
                        <a:buSzPct val="100000"/>
                        <a:defRPr sz="20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1pPr>
                      <a:lvl2pPr>
                        <a:spcAft>
                          <a:spcPct val="50000"/>
                        </a:spcAft>
                        <a:buSzPct val="100000"/>
                        <a:defRPr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SzPct val="100000"/>
                        <a:defRPr sz="16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SzPct val="100000"/>
                        <a:defRPr sz="14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</a:rPr>
                        <a:t>-2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spcAft>
                          <a:spcPct val="50000"/>
                        </a:spcAft>
                        <a:buSzPct val="100000"/>
                        <a:defRPr sz="20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1pPr>
                      <a:lvl2pPr>
                        <a:spcAft>
                          <a:spcPct val="50000"/>
                        </a:spcAft>
                        <a:buSzPct val="100000"/>
                        <a:defRPr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SzPct val="100000"/>
                        <a:defRPr sz="16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SzPct val="100000"/>
                        <a:defRPr sz="14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</a:rPr>
                        <a:t>-1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spcAft>
                          <a:spcPct val="50000"/>
                        </a:spcAft>
                        <a:buSzPct val="100000"/>
                        <a:defRPr sz="20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1pPr>
                      <a:lvl2pPr>
                        <a:spcAft>
                          <a:spcPct val="50000"/>
                        </a:spcAft>
                        <a:buSzPct val="100000"/>
                        <a:defRPr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SzPct val="100000"/>
                        <a:defRPr sz="16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SzPct val="100000"/>
                        <a:defRPr sz="14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spcAft>
                          <a:spcPct val="50000"/>
                        </a:spcAft>
                        <a:buSzPct val="100000"/>
                        <a:defRPr sz="20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1pPr>
                      <a:lvl2pPr>
                        <a:spcAft>
                          <a:spcPct val="50000"/>
                        </a:spcAft>
                        <a:buSzPct val="100000"/>
                        <a:defRPr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SzPct val="100000"/>
                        <a:defRPr sz="16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SzPct val="100000"/>
                        <a:defRPr sz="14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spcAft>
                          <a:spcPct val="50000"/>
                        </a:spcAft>
                        <a:buSzPct val="100000"/>
                        <a:defRPr sz="20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1pPr>
                      <a:lvl2pPr>
                        <a:spcAft>
                          <a:spcPct val="50000"/>
                        </a:spcAft>
                        <a:buSzPct val="100000"/>
                        <a:defRPr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SzPct val="100000"/>
                        <a:defRPr sz="16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SzPct val="100000"/>
                        <a:defRPr sz="14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spcAft>
                          <a:spcPct val="50000"/>
                        </a:spcAft>
                        <a:buSzPct val="100000"/>
                        <a:defRPr sz="20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1pPr>
                      <a:lvl2pPr>
                        <a:spcAft>
                          <a:spcPct val="50000"/>
                        </a:spcAft>
                        <a:buSzPct val="100000"/>
                        <a:defRPr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SzPct val="100000"/>
                        <a:defRPr sz="16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SzPct val="100000"/>
                        <a:defRPr sz="14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spcAft>
                          <a:spcPct val="50000"/>
                        </a:spcAft>
                        <a:buSzPct val="100000"/>
                        <a:defRPr sz="20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1pPr>
                      <a:lvl2pPr>
                        <a:spcAft>
                          <a:spcPct val="50000"/>
                        </a:spcAft>
                        <a:buSzPct val="100000"/>
                        <a:defRPr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SzPct val="100000"/>
                        <a:defRPr sz="16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SzPct val="100000"/>
                        <a:defRPr sz="14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spcAft>
                          <a:spcPct val="50000"/>
                        </a:spcAft>
                        <a:buSzPct val="100000"/>
                        <a:defRPr sz="20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1pPr>
                      <a:lvl2pPr>
                        <a:spcAft>
                          <a:spcPct val="50000"/>
                        </a:spcAft>
                        <a:buSzPct val="100000"/>
                        <a:defRPr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SzPct val="100000"/>
                        <a:defRPr sz="16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SzPct val="100000"/>
                        <a:defRPr sz="14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SzPct val="100000"/>
                        <a:defRPr sz="1200">
                          <a:solidFill>
                            <a:srgbClr val="0033CC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800600" y="2147349"/>
            <a:ext cx="12954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550" eaLnBrk="0" hangingPunct="0">
              <a:spcBef>
                <a:spcPts val="600"/>
              </a:spcBef>
              <a:buClr>
                <a:srgbClr val="3891A7"/>
              </a:buClr>
              <a:buSzPct val="80000"/>
            </a:pPr>
            <a:r>
              <a:rPr lang="en-US" sz="2800" dirty="0" smtClean="0">
                <a:solidFill>
                  <a:prstClr val="black"/>
                </a:solidFill>
                <a:latin typeface="Gill Sans MT"/>
              </a:rPr>
              <a:t>   G</a:t>
            </a:r>
            <a:r>
              <a:rPr lang="en-US" sz="2800" baseline="-25000" dirty="0" smtClean="0">
                <a:solidFill>
                  <a:prstClr val="black"/>
                </a:solidFill>
                <a:latin typeface="Gill Sans MT"/>
              </a:rPr>
              <a:t>x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5105400" y="4448503"/>
            <a:ext cx="121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Gill Sans MT"/>
              </a:rPr>
              <a:t> G</a:t>
            </a:r>
            <a:r>
              <a:rPr lang="en-US" sz="2800" baseline="-25000" dirty="0" smtClean="0">
                <a:solidFill>
                  <a:prstClr val="black"/>
                </a:solidFill>
                <a:latin typeface="Gill Sans MT"/>
              </a:rPr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52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10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27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statistics can be calculated from the co-occurrence </a:t>
            </a:r>
            <a:r>
              <a:rPr lang="en-US" sz="2800" dirty="0" smtClean="0"/>
              <a:t>matrix.</a:t>
            </a:r>
            <a:endParaRPr lang="en-US" sz="2800" dirty="0"/>
          </a:p>
          <a:p>
            <a:r>
              <a:rPr lang="en-US" sz="2800" dirty="0" smtClean="0"/>
              <a:t>It </a:t>
            </a:r>
            <a:r>
              <a:rPr lang="en-US" sz="2800" dirty="0"/>
              <a:t>will be used in describing the image texture. </a:t>
            </a:r>
            <a:endParaRPr lang="en-US" sz="2800" dirty="0" smtClean="0"/>
          </a:p>
          <a:p>
            <a:r>
              <a:rPr lang="en-US" sz="2800" dirty="0" smtClean="0"/>
              <a:t>It </a:t>
            </a:r>
            <a:r>
              <a:rPr lang="en-US" sz="2800" dirty="0"/>
              <a:t>is a suitable way to </a:t>
            </a:r>
            <a:r>
              <a:rPr lang="en-US" sz="2800" dirty="0" smtClean="0"/>
              <a:t>indicate the </a:t>
            </a:r>
            <a:r>
              <a:rPr lang="en-US" sz="2800" dirty="0"/>
              <a:t>image texture and structure by statistically sampling the pattern of </a:t>
            </a:r>
            <a:r>
              <a:rPr lang="en-US" sz="2800" dirty="0" smtClean="0"/>
              <a:t>the gray- </a:t>
            </a:r>
            <a:r>
              <a:rPr lang="en-US" sz="2800" dirty="0"/>
              <a:t>significance value.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34642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GLCM(</a:t>
            </a:r>
            <a:r>
              <a:rPr lang="en-US" sz="4400" dirty="0"/>
              <a:t>The Gray Level Co-occurrence Matrix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GLCM also </a:t>
            </a:r>
            <a:r>
              <a:rPr lang="en-US" sz="2400" dirty="0"/>
              <a:t>called </a:t>
            </a:r>
            <a:r>
              <a:rPr lang="en-US" sz="2400" dirty="0" smtClean="0"/>
              <a:t>the Gray </a:t>
            </a:r>
            <a:r>
              <a:rPr lang="en-US" sz="2400" dirty="0"/>
              <a:t>Tone Spatial Dependency </a:t>
            </a:r>
            <a:r>
              <a:rPr lang="en-US" sz="2400" dirty="0" smtClean="0"/>
              <a:t>Matrix.</a:t>
            </a:r>
          </a:p>
          <a:p>
            <a:r>
              <a:rPr lang="en-US" sz="2400" dirty="0"/>
              <a:t>The function creates a gray-level co-occurrence matrix (GLCM) by calculating how often a pixel with the intensity (gray-level) value </a:t>
            </a:r>
            <a:r>
              <a:rPr lang="en-US" sz="2400" i="1" dirty="0" err="1"/>
              <a:t>i</a:t>
            </a:r>
            <a:r>
              <a:rPr lang="en-US" sz="2400" dirty="0"/>
              <a:t> occurs in a specific spatial relationship to a pixel with the value </a:t>
            </a:r>
            <a:r>
              <a:rPr lang="en-US" sz="2400" i="1" dirty="0" smtClean="0"/>
              <a:t>j</a:t>
            </a:r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810000"/>
            <a:ext cx="53054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2614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935162"/>
          </a:xfrm>
        </p:spPr>
        <p:txBody>
          <a:bodyPr>
            <a:noAutofit/>
          </a:bodyPr>
          <a:lstStyle/>
          <a:p>
            <a:pPr lvl="0" eaLnBrk="1" hangingPunct="1"/>
            <a:r>
              <a:rPr lang="en-US" alt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After you create the GLCMs, using </a:t>
            </a:r>
            <a:r>
              <a:rPr lang="en-US" altLang="en-US" sz="20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gray co-matrix</a:t>
            </a:r>
            <a:r>
              <a:rPr lang="en-US" alt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you can derive several </a:t>
            </a:r>
            <a:r>
              <a:rPr lang="en-US" altLang="en-US" sz="20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statistics </a:t>
            </a:r>
            <a:r>
              <a:rPr lang="en-US" alt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them using </a:t>
            </a:r>
            <a:r>
              <a:rPr lang="en-US" altLang="en-US" sz="20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gray co props</a:t>
            </a:r>
            <a:r>
              <a:rPr lang="en-US" alt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These statistics provide information </a:t>
            </a:r>
            <a:r>
              <a:rPr lang="en-US" altLang="en-US" sz="20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about </a:t>
            </a:r>
            <a:r>
              <a:rPr lang="en-US" alt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texture of an image. The following table lists the statistics.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2557732"/>
              </p:ext>
            </p:extLst>
          </p:nvPr>
        </p:nvGraphicFramePr>
        <p:xfrm>
          <a:off x="1435100" y="2590801"/>
          <a:ext cx="7499350" cy="2795681"/>
        </p:xfrm>
        <a:graphic>
          <a:graphicData uri="http://schemas.openxmlformats.org/drawingml/2006/table">
            <a:tbl>
              <a:tblPr/>
              <a:tblGrid>
                <a:gridCol w="3749675"/>
                <a:gridCol w="3749675"/>
              </a:tblGrid>
              <a:tr h="3497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Statistic</a:t>
                      </a:r>
                    </a:p>
                  </a:txBody>
                  <a:tcPr marL="35745" marR="35745" marT="42894" marB="42894" anchor="ctr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35745" marR="35745" marT="42894" marB="4289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54910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Contrast</a:t>
                      </a:r>
                    </a:p>
                  </a:txBody>
                  <a:tcPr marL="35745" marR="35745" marT="21447" marB="21447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Measures the local variations in the gray-level co-occurrence matrix.</a:t>
                      </a:r>
                    </a:p>
                  </a:txBody>
                  <a:tcPr marL="35745" marR="35745" marT="21447" marB="2144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910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Correlation</a:t>
                      </a:r>
                    </a:p>
                  </a:txBody>
                  <a:tcPr marL="35745" marR="35745" marT="21447" marB="21447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Measures the joint probability occurrence of the specified pixel pairs.</a:t>
                      </a:r>
                    </a:p>
                  </a:txBody>
                  <a:tcPr marL="35745" marR="35745" marT="21447" marB="2144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9858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Energy</a:t>
                      </a:r>
                    </a:p>
                  </a:txBody>
                  <a:tcPr marL="35745" marR="35745" marT="21447" marB="21447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Provides the sum of squared elements in the GLCM. Also known as uniformity or the angular second moment.</a:t>
                      </a:r>
                    </a:p>
                  </a:txBody>
                  <a:tcPr marL="35745" marR="35745" marT="21447" marB="2144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910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Homogeneity</a:t>
                      </a:r>
                    </a:p>
                  </a:txBody>
                  <a:tcPr marL="35745" marR="35745" marT="21447" marB="21447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Measures the closeness of the distribution of elements in the GLCM to the GLCM diagonal.</a:t>
                      </a:r>
                    </a:p>
                  </a:txBody>
                  <a:tcPr marL="35745" marR="35745" marT="21447" marB="2144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95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498635"/>
              </p:ext>
            </p:extLst>
          </p:nvPr>
        </p:nvGraphicFramePr>
        <p:xfrm>
          <a:off x="1524000" y="1397000"/>
          <a:ext cx="60960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Month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Activity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Status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July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August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September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October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November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December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January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February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March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288" name="TextBox 4"/>
          <p:cNvSpPr txBox="1">
            <a:spLocks noChangeArrowheads="1"/>
          </p:cNvSpPr>
          <p:nvPr/>
        </p:nvSpPr>
        <p:spPr bwMode="auto">
          <a:xfrm>
            <a:off x="3733800" y="381000"/>
            <a:ext cx="3593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2">
                    <a:satMod val="130000"/>
                  </a:schemeClr>
                </a:solidFill>
              </a:rPr>
              <a:t>MONTHLY WORK PLAN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385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152400"/>
            <a:ext cx="7407275" cy="6096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tx2">
                    <a:satMod val="130000"/>
                  </a:schemeClr>
                </a:solidFill>
              </a:rPr>
              <a:t>OUTLINE</a:t>
            </a:r>
            <a:endParaRPr lang="en-US" sz="36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925" y="990600"/>
            <a:ext cx="7407275" cy="5257800"/>
          </a:xfrm>
        </p:spPr>
        <p:txBody>
          <a:bodyPr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/>
              <a:t>  Abstract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/>
              <a:t>  Motivation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/>
              <a:t>  Introduction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/>
              <a:t>  Methodology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/>
              <a:t>  Software Tools/Components used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/>
              <a:t>  Monthly Work Plan(SEM-I&amp;II)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/>
              <a:t>   References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 Aim of this project is to develop an image processing based efficient system for a quick and accurate classification of bone fractures based on the information gained from the X-ray / CT images. Images of the fractured bone are obtained from hospital and processing techniques like pre-processing (Median Filter), edge detection (Sobel Edge Detection) segmentation (K-Means Clustering Techniques), and feature extraction methods like GLCM are adopted. GLCM is used in image texture analysis. The processed images will be further classified into fractured and non-fractured bone and compare the accuracy of different methods.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364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IN" dirty="0" smtClean="0"/>
              <a:t>Several </a:t>
            </a:r>
            <a:r>
              <a:rPr lang="en-IN" dirty="0"/>
              <a:t>hair line &amp; minor fractures may get un-noticed in the X-ray image by the Doctor. In such cases Digital Image Processing helps doctors to determine those errors by providing clear and crystal view of the image.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219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47800"/>
            <a:ext cx="2776728" cy="390144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Since x-rays were invented in 1895 by Wilhelm </a:t>
            </a:r>
            <a:r>
              <a:rPr lang="en-US" sz="2000" dirty="0" smtClean="0"/>
              <a:t>Conrad Roentgen</a:t>
            </a:r>
            <a:r>
              <a:rPr lang="en-US" sz="2000" dirty="0"/>
              <a:t>, a German scientist, it has been used as a </a:t>
            </a:r>
            <a:r>
              <a:rPr lang="en-US" sz="2000" dirty="0" smtClean="0"/>
              <a:t>main medical </a:t>
            </a:r>
            <a:r>
              <a:rPr lang="en-US" sz="2000" dirty="0"/>
              <a:t>imaging modality especially in </a:t>
            </a:r>
            <a:r>
              <a:rPr lang="en-US" sz="2000" dirty="0" smtClean="0"/>
              <a:t>orthopedic diagnosis </a:t>
            </a:r>
            <a:r>
              <a:rPr lang="en-US" sz="2000" dirty="0"/>
              <a:t>due to the fact that it is a relatively safe </a:t>
            </a:r>
            <a:r>
              <a:rPr lang="en-US" sz="2000" dirty="0" smtClean="0"/>
              <a:t>method of </a:t>
            </a:r>
            <a:r>
              <a:rPr lang="en-US" sz="2000" dirty="0"/>
              <a:t>investigation as the radiation exposure is </a:t>
            </a:r>
            <a:r>
              <a:rPr lang="en-US" sz="2000" dirty="0" smtClean="0"/>
              <a:t>relatively low</a:t>
            </a:r>
            <a:r>
              <a:rPr lang="en-US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932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F</a:t>
            </a:r>
            <a:r>
              <a:rPr lang="en-US" dirty="0" smtClean="0"/>
              <a:t>racture occurs?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Fracture is a discontinuity in the bony matrix, which may be due to any external force on the bone or due to stress. The </a:t>
            </a:r>
            <a:r>
              <a:rPr lang="en-US" dirty="0" smtClean="0"/>
              <a:t>external force </a:t>
            </a:r>
            <a:r>
              <a:rPr lang="en-US" dirty="0"/>
              <a:t>must be stronger than the tensile strength of the bone. Fractures commonly happen because of road accidents, sports injuries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666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621936"/>
            <a:ext cx="3657600" cy="446820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This project discusses the development of  a system which can differentiate the fractured bone from the non-fractured bone and other objective includes classification of specific type of fractured femur. This  will focus on femur shaft fracture detection.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81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955" y="1447800"/>
            <a:ext cx="7463640" cy="4800600"/>
          </a:xfrm>
        </p:spPr>
      </p:pic>
    </p:spTree>
    <p:extLst>
      <p:ext uri="{BB962C8B-B14F-4D97-AF65-F5344CB8AC3E}">
        <p14:creationId xmlns:p14="http://schemas.microsoft.com/office/powerpoint/2010/main" val="149973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Processing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550" indent="0">
              <a:buNone/>
            </a:pPr>
            <a:r>
              <a:rPr lang="en-US" dirty="0" smtClean="0"/>
              <a:t>Noisy image          Gray Scale image</a:t>
            </a:r>
          </a:p>
          <a:p>
            <a:pPr marL="8255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2400" dirty="0" smtClean="0"/>
              <a:t>(</a:t>
            </a:r>
            <a:r>
              <a:rPr lang="es-ES" sz="2400" dirty="0"/>
              <a:t>f (x, y</a:t>
            </a:r>
            <a:r>
              <a:rPr lang="es-ES" sz="2400" dirty="0" smtClean="0"/>
              <a:t>)</a:t>
            </a:r>
            <a:r>
              <a:rPr lang="en-US" sz="2400" dirty="0" smtClean="0"/>
              <a:t>)                                  </a:t>
            </a:r>
            <a:r>
              <a:rPr lang="en-US" dirty="0" smtClean="0"/>
              <a:t>(</a:t>
            </a:r>
            <a:r>
              <a:rPr lang="en-US" sz="2800" dirty="0" smtClean="0"/>
              <a:t>passed through</a:t>
            </a:r>
          </a:p>
          <a:p>
            <a:pPr marL="8255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                           MEDIAN filter)</a:t>
            </a:r>
          </a:p>
          <a:p>
            <a:pPr marL="8255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</a:t>
            </a:r>
            <a:r>
              <a:rPr lang="es-ES" dirty="0" smtClean="0"/>
              <a:t> </a:t>
            </a:r>
            <a:r>
              <a:rPr lang="es-ES" dirty="0"/>
              <a:t>g (x, y) + η (x, y) </a:t>
            </a:r>
            <a:endParaRPr lang="es-ES" dirty="0" smtClean="0"/>
          </a:p>
          <a:p>
            <a:pPr marL="82550" indent="0">
              <a:buNone/>
            </a:pPr>
            <a:endParaRPr lang="es-ES" dirty="0"/>
          </a:p>
          <a:p>
            <a:pPr marL="82550" indent="0">
              <a:buNone/>
            </a:pPr>
            <a:r>
              <a:rPr lang="en-US" sz="2400" dirty="0"/>
              <a:t>Where </a:t>
            </a:r>
            <a:r>
              <a:rPr lang="en-US" sz="2400" dirty="0" smtClean="0"/>
              <a:t>g </a:t>
            </a:r>
            <a:r>
              <a:rPr lang="en-US" sz="2400" dirty="0"/>
              <a:t>(x, y) is the original image and η (x, y) is the noise present in the image. </a:t>
            </a:r>
            <a:endParaRPr lang="en-US" sz="2400" dirty="0" smtClean="0"/>
          </a:p>
          <a:p>
            <a:r>
              <a:rPr lang="en-US" sz="2400" dirty="0" smtClean="0"/>
              <a:t>Salt </a:t>
            </a:r>
            <a:r>
              <a:rPr lang="en-US" sz="2400" dirty="0"/>
              <a:t>and pepper is one of the common types of noise present in x-ray images. </a:t>
            </a:r>
            <a:endParaRPr lang="es-ES" sz="2400" dirty="0" smtClean="0"/>
          </a:p>
          <a:p>
            <a:pPr marL="82550" indent="0">
              <a:buNone/>
            </a:pPr>
            <a:endParaRPr lang="en-US" dirty="0" smtClean="0"/>
          </a:p>
        </p:txBody>
      </p:sp>
      <p:sp>
        <p:nvSpPr>
          <p:cNvPr id="7" name="Right Arrow 6"/>
          <p:cNvSpPr/>
          <p:nvPr/>
        </p:nvSpPr>
        <p:spPr>
          <a:xfrm>
            <a:off x="3810000" y="16002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5562600" y="2133600"/>
            <a:ext cx="2286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3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1015</TotalTime>
  <Words>635</Words>
  <Application>Microsoft Office PowerPoint</Application>
  <PresentationFormat>On-screen Show (4:3)</PresentationFormat>
  <Paragraphs>98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Solstice</vt:lpstr>
      <vt:lpstr>Detection of Bone Fractures using GLCM and It’s Classification by Neural Networking</vt:lpstr>
      <vt:lpstr>OUTLINE</vt:lpstr>
      <vt:lpstr>ABSTRACT</vt:lpstr>
      <vt:lpstr>Motivation</vt:lpstr>
      <vt:lpstr>Introduction</vt:lpstr>
      <vt:lpstr>How Fracture occurs?</vt:lpstr>
      <vt:lpstr>Objective</vt:lpstr>
      <vt:lpstr>Methodology</vt:lpstr>
      <vt:lpstr>Pre Processing </vt:lpstr>
      <vt:lpstr>Edge Detection by Sobel edge detector </vt:lpstr>
      <vt:lpstr>Segmentation</vt:lpstr>
      <vt:lpstr>PowerPoint Presentation</vt:lpstr>
      <vt:lpstr>Feature Extraction</vt:lpstr>
      <vt:lpstr>GLCM(The Gray Level Co-occurrence Matrix)</vt:lpstr>
      <vt:lpstr>After you create the GLCMs, using gray co-matrix, you can derive several  statistics from them using gray co props. These statistics provide information about the texture of an image. The following table lists the statistics. </vt:lpstr>
      <vt:lpstr>PowerPoint Presentation</vt:lpstr>
      <vt:lpstr>References: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CHANNEL ESTIMATION                   IN        OFDM SYSTEMS</dc:title>
  <dc:creator>mplab</dc:creator>
  <cp:lastModifiedBy>Guru Saran</cp:lastModifiedBy>
  <cp:revision>126</cp:revision>
  <dcterms:created xsi:type="dcterms:W3CDTF">2008-10-16T12:52:39Z</dcterms:created>
  <dcterms:modified xsi:type="dcterms:W3CDTF">2019-10-01T17:09:48Z</dcterms:modified>
</cp:coreProperties>
</file>