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b="1">
                <a:solidFill>
                  <a:schemeClr val="tx1"/>
                </a:solidFill>
                <a:latin typeface="Calibri" pitchFamily="34" charset="0"/>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C28EA71-EB49-412D-9B0A-8E63AED990B2}" type="datetimeFigureOut">
              <a:rPr lang="en-IN" smtClean="0"/>
              <a:t>23-01-2018</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2E0906CD-E673-4B4F-9BC2-E64EE35CFE7D}" type="slidenum">
              <a:rPr lang="en-IN" smtClean="0"/>
              <a:t>‹#›</a:t>
            </a:fld>
            <a:endParaRPr lang="en-IN"/>
          </a:p>
        </p:txBody>
      </p:sp>
      <p:grpSp>
        <p:nvGrpSpPr>
          <p:cNvPr id="2" name="Group 20"/>
          <p:cNvGrpSpPr>
            <a:grpSpLocks/>
          </p:cNvGrpSpPr>
          <p:nvPr/>
        </p:nvGrpSpPr>
        <p:grpSpPr bwMode="auto">
          <a:xfrm>
            <a:off x="-390525" y="-850900"/>
            <a:ext cx="9928225" cy="7727950"/>
            <a:chOff x="-240" y="-542"/>
            <a:chExt cx="6254" cy="4868"/>
          </a:xfrm>
        </p:grpSpPr>
        <p:sp>
          <p:nvSpPr>
            <p:cNvPr id="12" name="TextBox 11"/>
            <p:cNvSpPr txBox="1"/>
            <p:nvPr userDrawn="1"/>
          </p:nvSpPr>
          <p:spPr>
            <a:xfrm>
              <a:off x="174" y="3804"/>
              <a:ext cx="4254" cy="326"/>
            </a:xfrm>
            <a:prstGeom prst="rect">
              <a:avLst/>
            </a:prstGeom>
            <a:noFill/>
          </p:spPr>
          <p:txBody>
            <a:bodyPr>
              <a:spAutoFit/>
            </a:bodyPr>
            <a:lstStyle/>
            <a:p>
              <a:pPr>
                <a:defRPr/>
              </a:pPr>
              <a:r>
                <a:rPr lang="en-US" sz="750" dirty="0">
                  <a:latin typeface="Calibri" pitchFamily="34" charset="0"/>
                  <a:cs typeface="+mn-cs"/>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dirty="0">
                  <a:latin typeface="Calibri" pitchFamily="34" charset="0"/>
                  <a:cs typeface="+mn-cs"/>
                </a:rPr>
                <a:t> </a:t>
              </a:r>
            </a:p>
            <a:p>
              <a:pPr>
                <a:defRPr/>
              </a:pPr>
              <a:r>
                <a:rPr lang="en-US" sz="750" dirty="0">
                  <a:latin typeface="Calibri" pitchFamily="34" charset="0"/>
                  <a:cs typeface="+mn-cs"/>
                </a:rPr>
                <a:t>Copyright © 2010 Virtusa Corporation. All rights reserved</a:t>
              </a:r>
            </a:p>
          </p:txBody>
        </p:sp>
        <p:sp>
          <p:nvSpPr>
            <p:cNvPr id="13" name="Rectangle 22"/>
            <p:cNvSpPr>
              <a:spLocks noChangeArrowheads="1"/>
            </p:cNvSpPr>
            <p:nvPr userDrawn="1"/>
          </p:nvSpPr>
          <p:spPr bwMode="auto">
            <a:xfrm>
              <a:off x="288" y="173"/>
              <a:ext cx="5184" cy="720"/>
            </a:xfrm>
            <a:prstGeom prst="rect">
              <a:avLst/>
            </a:prstGeom>
            <a:noFill/>
            <a:ln w="9525">
              <a:noFill/>
              <a:miter lim="800000"/>
              <a:headEnd/>
              <a:tailEnd/>
            </a:ln>
            <a:effectLst/>
          </p:spPr>
          <p:txBody>
            <a:bodyPr anchor="ctr"/>
            <a:lstStyle/>
            <a:p>
              <a:pPr algn="ctr">
                <a:defRPr/>
              </a:pPr>
              <a:r>
                <a:rPr lang="en-US" sz="4400" dirty="0">
                  <a:solidFill>
                    <a:schemeClr val="tx2"/>
                  </a:solidFill>
                </a:rPr>
                <a:t>Click to edit Master title style</a:t>
              </a:r>
            </a:p>
          </p:txBody>
        </p:sp>
        <p:pic>
          <p:nvPicPr>
            <p:cNvPr id="14" name="Picture 12" descr="footer small banner.jpg"/>
            <p:cNvPicPr>
              <a:picLocks noChangeAspect="1"/>
            </p:cNvPicPr>
            <p:nvPr userDrawn="1"/>
          </p:nvPicPr>
          <p:blipFill>
            <a:blip r:embed="rId2" cstate="print"/>
            <a:srcRect/>
            <a:stretch>
              <a:fillRect/>
            </a:stretch>
          </p:blipFill>
          <p:spPr bwMode="auto">
            <a:xfrm>
              <a:off x="0" y="4166"/>
              <a:ext cx="5760" cy="160"/>
            </a:xfrm>
            <a:prstGeom prst="rect">
              <a:avLst/>
            </a:prstGeom>
            <a:noFill/>
            <a:ln w="9525">
              <a:noFill/>
              <a:miter lim="800000"/>
              <a:headEnd/>
              <a:tailEnd/>
            </a:ln>
          </p:spPr>
        </p:pic>
        <p:pic>
          <p:nvPicPr>
            <p:cNvPr id="15" name="Picture 13" descr="logo.wmf"/>
            <p:cNvPicPr>
              <a:picLocks noChangeAspect="1"/>
            </p:cNvPicPr>
            <p:nvPr userDrawn="1"/>
          </p:nvPicPr>
          <p:blipFill>
            <a:blip r:embed="rId3" cstate="print"/>
            <a:srcRect/>
            <a:stretch>
              <a:fillRect/>
            </a:stretch>
          </p:blipFill>
          <p:spPr bwMode="auto">
            <a:xfrm>
              <a:off x="4722" y="3813"/>
              <a:ext cx="894" cy="305"/>
            </a:xfrm>
            <a:prstGeom prst="rect">
              <a:avLst/>
            </a:prstGeom>
            <a:noFill/>
            <a:ln w="9525">
              <a:noFill/>
              <a:miter lim="800000"/>
              <a:headEnd/>
              <a:tailEnd/>
            </a:ln>
          </p:spPr>
        </p:pic>
        <p:pic>
          <p:nvPicPr>
            <p:cNvPr id="16" name="Picture 14" descr="main banner.wmf"/>
            <p:cNvPicPr>
              <a:picLocks noChangeAspect="1"/>
            </p:cNvPicPr>
            <p:nvPr userDrawn="1"/>
          </p:nvPicPr>
          <p:blipFill>
            <a:blip r:embed="rId4" cstate="print"/>
            <a:srcRect/>
            <a:stretch>
              <a:fillRect/>
            </a:stretch>
          </p:blipFill>
          <p:spPr bwMode="auto">
            <a:xfrm>
              <a:off x="-240" y="-542"/>
              <a:ext cx="6254" cy="2013"/>
            </a:xfrm>
            <a:prstGeom prst="rect">
              <a:avLst/>
            </a:prstGeom>
            <a:noFill/>
            <a:ln w="9525">
              <a:noFill/>
              <a:miter lim="800000"/>
              <a:headEnd/>
              <a:tailEnd/>
            </a:ln>
          </p:spPr>
        </p:pic>
        <p:sp>
          <p:nvSpPr>
            <p:cNvPr id="18" name="Rectangle 17"/>
            <p:cNvSpPr>
              <a:spLocks noChangeArrowheads="1"/>
            </p:cNvSpPr>
            <p:nvPr userDrawn="1"/>
          </p:nvSpPr>
          <p:spPr bwMode="gray">
            <a:xfrm>
              <a:off x="240" y="3306"/>
              <a:ext cx="1476" cy="510"/>
            </a:xfrm>
            <a:prstGeom prst="rect">
              <a:avLst/>
            </a:prstGeom>
            <a:noFill/>
            <a:ln w="9525">
              <a:noFill/>
              <a:miter lim="800000"/>
              <a:headEnd/>
              <a:tailEnd/>
            </a:ln>
          </p:spPr>
          <p:txBody>
            <a:bodyPr lIns="0" tIns="0" rIns="0" bIns="0"/>
            <a:lstStyle/>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r>
                <a:rPr lang="en-US" sz="800" dirty="0">
                  <a:latin typeface="Calibri" pitchFamily="34" charset="0"/>
                  <a:cs typeface="+mn-cs"/>
                </a:rPr>
                <a:t>2000 West Park Drive</a:t>
              </a:r>
            </a:p>
            <a:p>
              <a:pPr algn="just">
                <a:defRPr/>
              </a:pPr>
              <a:r>
                <a:rPr lang="en-US" sz="800" dirty="0">
                  <a:latin typeface="Calibri" pitchFamily="34" charset="0"/>
                  <a:cs typeface="+mn-cs"/>
                </a:rPr>
                <a:t>Westborough MA 01581 USA</a:t>
              </a:r>
            </a:p>
            <a:p>
              <a:pPr algn="just">
                <a:defRPr/>
              </a:pPr>
              <a:r>
                <a:rPr lang="en-US" sz="800" dirty="0">
                  <a:latin typeface="Calibri" pitchFamily="34" charset="0"/>
                  <a:cs typeface="+mn-cs"/>
                </a:rPr>
                <a:t>Phone: 508 389 7300 Fax: 508 366 9901</a:t>
              </a:r>
            </a:p>
          </p:txBody>
        </p:sp>
      </p:grpSp>
    </p:spTree>
    <p:extLst>
      <p:ext uri="{BB962C8B-B14F-4D97-AF65-F5344CB8AC3E}">
        <p14:creationId xmlns:p14="http://schemas.microsoft.com/office/powerpoint/2010/main" val="108531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28EA71-EB49-412D-9B0A-8E63AED990B2}" type="datetimeFigureOut">
              <a:rPr lang="en-IN" smtClean="0"/>
              <a:t>23-01-2018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906CD-E673-4B4F-9BC2-E64EE35CFE7D}" type="slidenum">
              <a:rPr lang="en-IN" smtClean="0"/>
              <a:t>‹#›</a:t>
            </a:fld>
            <a:endParaRPr lang="en-IN"/>
          </a:p>
        </p:txBody>
      </p:sp>
    </p:spTree>
    <p:extLst>
      <p:ext uri="{BB962C8B-B14F-4D97-AF65-F5344CB8AC3E}">
        <p14:creationId xmlns:p14="http://schemas.microsoft.com/office/powerpoint/2010/main" val="165388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28EA71-EB49-412D-9B0A-8E63AED990B2}" type="datetimeFigureOut">
              <a:rPr lang="en-IN" smtClean="0"/>
              <a:t>23-01-2018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906CD-E673-4B4F-9BC2-E64EE35CFE7D}" type="slidenum">
              <a:rPr lang="en-IN" smtClean="0"/>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330857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normAutofit/>
          </a:bodyPr>
          <a:lstStyle/>
          <a:p>
            <a:pPr lvl="0"/>
            <a:r>
              <a:rPr lang="en-US" noProof="0" smtClean="0"/>
              <a:t>Click icon to add table</a:t>
            </a:r>
            <a:endParaRPr lang="en-US" noProof="0"/>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IN"/>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2E0906CD-E673-4B4F-9BC2-E64EE35CFE7D}" type="slidenum">
              <a:rPr lang="en-IN" smtClean="0"/>
              <a:t>‹#›</a:t>
            </a:fld>
            <a:endParaRPr lang="en-IN"/>
          </a:p>
        </p:txBody>
      </p:sp>
      <p:sp>
        <p:nvSpPr>
          <p:cNvPr id="6" name="Date Placeholder 5"/>
          <p:cNvSpPr>
            <a:spLocks noGrp="1"/>
          </p:cNvSpPr>
          <p:nvPr>
            <p:ph type="dt" sz="half" idx="12"/>
          </p:nvPr>
        </p:nvSpPr>
        <p:spPr>
          <a:xfrm>
            <a:off x="457200" y="6245225"/>
            <a:ext cx="2133600" cy="476250"/>
          </a:xfrm>
        </p:spPr>
        <p:txBody>
          <a:bodyPr/>
          <a:lstStyle>
            <a:lvl1pPr>
              <a:defRPr/>
            </a:lvl1pPr>
          </a:lstStyle>
          <a:p>
            <a:fld id="{8C28EA71-EB49-412D-9B0A-8E63AED990B2}" type="datetimeFigureOut">
              <a:rPr lang="en-IN" smtClean="0"/>
              <a:t>23-01-2018</a:t>
            </a:fld>
            <a:endParaRPr lang="en-IN"/>
          </a:p>
        </p:txBody>
      </p:sp>
    </p:spTree>
    <p:extLst>
      <p:ext uri="{BB962C8B-B14F-4D97-AF65-F5344CB8AC3E}">
        <p14:creationId xmlns:p14="http://schemas.microsoft.com/office/powerpoint/2010/main" val="2402756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005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IN"/>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2E0906CD-E673-4B4F-9BC2-E64EE35CFE7D}" type="slidenum">
              <a:rPr lang="en-IN" smtClean="0"/>
              <a:t>‹#›</a:t>
            </a:fld>
            <a:endParaRPr lang="en-IN"/>
          </a:p>
        </p:txBody>
      </p:sp>
      <p:sp>
        <p:nvSpPr>
          <p:cNvPr id="7" name="Date Placeholder 6"/>
          <p:cNvSpPr>
            <a:spLocks noGrp="1"/>
          </p:cNvSpPr>
          <p:nvPr>
            <p:ph type="dt" sz="half" idx="12"/>
          </p:nvPr>
        </p:nvSpPr>
        <p:spPr>
          <a:xfrm>
            <a:off x="457200" y="6245225"/>
            <a:ext cx="2133600" cy="476250"/>
          </a:xfrm>
        </p:spPr>
        <p:txBody>
          <a:bodyPr/>
          <a:lstStyle>
            <a:lvl1pPr>
              <a:defRPr/>
            </a:lvl1pPr>
          </a:lstStyle>
          <a:p>
            <a:fld id="{8C28EA71-EB49-412D-9B0A-8E63AED990B2}" type="datetimeFigureOut">
              <a:rPr lang="en-IN" smtClean="0"/>
              <a:t>23-01-2018</a:t>
            </a:fld>
            <a:endParaRPr lang="en-IN"/>
          </a:p>
        </p:txBody>
      </p:sp>
    </p:spTree>
    <p:extLst>
      <p:ext uri="{BB962C8B-B14F-4D97-AF65-F5344CB8AC3E}">
        <p14:creationId xmlns:p14="http://schemas.microsoft.com/office/powerpoint/2010/main" val="412337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libri" pitchFamily="34" charset="0"/>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lvl1pPr>
              <a:defRPr>
                <a:latin typeface="Calibri" pitchFamily="34" charset="0"/>
              </a:defRPr>
            </a:lvl1pPr>
          </a:lstStyle>
          <a:p>
            <a:fld id="{8C28EA71-EB49-412D-9B0A-8E63AED990B2}" type="datetimeFigureOut">
              <a:rPr lang="en-IN" smtClean="0"/>
              <a:t>23-01-2018</a:t>
            </a:fld>
            <a:endParaRPr lang="en-IN"/>
          </a:p>
        </p:txBody>
      </p:sp>
      <p:sp>
        <p:nvSpPr>
          <p:cNvPr id="5" name="Footer Placeholder 4"/>
          <p:cNvSpPr>
            <a:spLocks noGrp="1"/>
          </p:cNvSpPr>
          <p:nvPr>
            <p:ph type="ftr" sz="quarter" idx="11"/>
          </p:nvPr>
        </p:nvSpPr>
        <p:spPr/>
        <p:txBody>
          <a:bodyPr/>
          <a:lstStyle>
            <a:lvl1pPr>
              <a:defRPr>
                <a:latin typeface="Calibri" pitchFamily="34" charset="0"/>
              </a:defRPr>
            </a:lvl1pPr>
          </a:lstStyle>
          <a:p>
            <a:endParaRPr lang="en-IN"/>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fld id="{2E0906CD-E673-4B4F-9BC2-E64EE35CFE7D}" type="slidenum">
              <a:rPr lang="en-IN" smtClean="0"/>
              <a:t>‹#›</a:t>
            </a:fld>
            <a:endParaRPr lang="en-IN"/>
          </a:p>
        </p:txBody>
      </p:sp>
      <p:sp>
        <p:nvSpPr>
          <p:cNvPr id="8" name="Content Placeholder 7"/>
          <p:cNvSpPr>
            <a:spLocks noGrp="1"/>
          </p:cNvSpPr>
          <p:nvPr>
            <p:ph sz="quarter" idx="1"/>
          </p:nvPr>
        </p:nvSpPr>
        <p:spPr>
          <a:xfrm>
            <a:off x="457200" y="1219200"/>
            <a:ext cx="8229600" cy="493776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pic>
        <p:nvPicPr>
          <p:cNvPr id="7" name="Picture 12" descr="footer small banner.jpg"/>
          <p:cNvPicPr>
            <a:picLocks noChangeAspect="1"/>
          </p:cNvPicPr>
          <p:nvPr/>
        </p:nvPicPr>
        <p:blipFill>
          <a:blip r:embed="rId2" cstate="print"/>
          <a:srcRect/>
          <a:stretch>
            <a:fillRect/>
          </a:stretch>
        </p:blipFill>
        <p:spPr bwMode="auto">
          <a:xfrm>
            <a:off x="-9525" y="6623050"/>
            <a:ext cx="9144000" cy="254000"/>
          </a:xfrm>
          <a:prstGeom prst="rect">
            <a:avLst/>
          </a:prstGeom>
          <a:noFill/>
          <a:ln w="9525">
            <a:noFill/>
            <a:miter lim="800000"/>
            <a:headEnd/>
            <a:tailEnd/>
          </a:ln>
        </p:spPr>
      </p:pic>
      <p:pic>
        <p:nvPicPr>
          <p:cNvPr id="9" name="Picture 13" descr="logo.wmf"/>
          <p:cNvPicPr>
            <a:picLocks noChangeAspect="1"/>
          </p:cNvPicPr>
          <p:nvPr/>
        </p:nvPicPr>
        <p:blipFill>
          <a:blip r:embed="rId3" cstate="print"/>
          <a:srcRect/>
          <a:stretch>
            <a:fillRect/>
          </a:stretch>
        </p:blipFill>
        <p:spPr bwMode="auto">
          <a:xfrm>
            <a:off x="7486650" y="6062663"/>
            <a:ext cx="1419225" cy="484188"/>
          </a:xfrm>
          <a:prstGeom prst="rect">
            <a:avLst/>
          </a:prstGeom>
          <a:noFill/>
          <a:ln w="9525">
            <a:noFill/>
            <a:miter lim="800000"/>
            <a:headEnd/>
            <a:tailEnd/>
          </a:ln>
        </p:spPr>
      </p:pic>
    </p:spTree>
    <p:extLst>
      <p:ext uri="{BB962C8B-B14F-4D97-AF65-F5344CB8AC3E}">
        <p14:creationId xmlns:p14="http://schemas.microsoft.com/office/powerpoint/2010/main" val="357269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C28EA71-EB49-412D-9B0A-8E63AED990B2}" type="datetimeFigureOut">
              <a:rPr lang="en-IN" smtClean="0"/>
              <a:t>23-01-2018</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2E0906CD-E673-4B4F-9BC2-E64EE35CFE7D}" type="slidenum">
              <a:rPr lang="en-IN" smtClean="0"/>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6292884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C28EA71-EB49-412D-9B0A-8E63AED990B2}" type="datetimeFigureOut">
              <a:rPr lang="en-IN" smtClean="0"/>
              <a:t>23-01-2018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906CD-E673-4B4F-9BC2-E64EE35CFE7D}" type="slidenum">
              <a:rPr lang="en-IN" smtClean="0"/>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6957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C28EA71-EB49-412D-9B0A-8E63AED990B2}" type="datetimeFigureOut">
              <a:rPr lang="en-IN" smtClean="0"/>
              <a:t>23-01-2018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0906CD-E673-4B4F-9BC2-E64EE35CFE7D}" type="slidenum">
              <a:rPr lang="en-IN" smtClean="0"/>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54757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fld id="{8C28EA71-EB49-412D-9B0A-8E63AED990B2}" type="datetimeFigureOut">
              <a:rPr lang="en-IN" smtClean="0"/>
              <a:t>23-01-2018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0906CD-E673-4B4F-9BC2-E64EE35CFE7D}" type="slidenum">
              <a:rPr lang="en-IN" smtClean="0"/>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99728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8EA71-EB49-412D-9B0A-8E63AED990B2}" type="datetimeFigureOut">
              <a:rPr lang="en-IN" smtClean="0"/>
              <a:t>23-01-2018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0906CD-E673-4B4F-9BC2-E64EE35CFE7D}" type="slidenum">
              <a:rPr lang="en-IN" smtClean="0"/>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59758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28EA71-EB49-412D-9B0A-8E63AED990B2}" type="datetimeFigureOut">
              <a:rPr lang="en-IN" smtClean="0"/>
              <a:t>23-01-2018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906CD-E673-4B4F-9BC2-E64EE35CFE7D}"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20754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28EA71-EB49-412D-9B0A-8E63AED990B2}" type="datetimeFigureOut">
              <a:rPr lang="en-IN" smtClean="0"/>
              <a:t>23-01-2018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906CD-E673-4B4F-9BC2-E64EE35CFE7D}"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36628793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latin typeface="Calibri" pitchFamily="34" charset="0"/>
              </a:defRPr>
            </a:lvl1pPr>
          </a:lstStyle>
          <a:p>
            <a:fld id="{8C28EA71-EB49-412D-9B0A-8E63AED990B2}" type="datetimeFigureOut">
              <a:rPr lang="en-IN" smtClean="0"/>
              <a:t>23-01-2018</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latin typeface="Calibri" pitchFamily="34" charset="0"/>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Calibri" pitchFamily="34" charset="0"/>
              </a:defRPr>
            </a:lvl1pPr>
          </a:lstStyle>
          <a:p>
            <a:fld id="{2E0906CD-E673-4B4F-9BC2-E64EE35CFE7D}" type="slidenum">
              <a:rPr lang="en-IN" smtClean="0"/>
              <a:t>‹#›</a:t>
            </a:fld>
            <a:endParaRPr lang="en-IN"/>
          </a:p>
        </p:txBody>
      </p:sp>
      <p:sp>
        <p:nvSpPr>
          <p:cNvPr id="29" name="Straight Connector 28"/>
          <p:cNvSpPr>
            <a:spLocks noChangeShapeType="1"/>
          </p:cNvSpPr>
          <p:nvPr/>
        </p:nvSpPr>
        <p:spPr bwMode="auto">
          <a:xfrm>
            <a:off x="0" y="1143000"/>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anchor="t" compatLnSpc="1"/>
          <a:lstStyle/>
          <a:p>
            <a:endParaRPr kumimoji="0" lang="en-US">
              <a:latin typeface="Calibri" pitchFamily="34" charset="0"/>
            </a:endParaRPr>
          </a:p>
        </p:txBody>
      </p:sp>
    </p:spTree>
    <p:extLst>
      <p:ext uri="{BB962C8B-B14F-4D97-AF65-F5344CB8AC3E}">
        <p14:creationId xmlns:p14="http://schemas.microsoft.com/office/powerpoint/2010/main" val="882196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5" r:id="rId13"/>
  </p:sldLayoutIdLst>
  <p:txStyles>
    <p:titleStyle>
      <a:lvl1pPr algn="l" rtl="0" eaLnBrk="1" latinLnBrk="0" hangingPunct="1">
        <a:spcBef>
          <a:spcPct val="0"/>
        </a:spcBef>
        <a:buNone/>
        <a:defRPr kumimoji="0" sz="32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libri"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libri"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libri"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Decision Tables</a:t>
            </a:r>
            <a:endParaRPr lang="en-IN" dirty="0"/>
          </a:p>
        </p:txBody>
      </p:sp>
      <p:sp>
        <p:nvSpPr>
          <p:cNvPr id="3" name="Subtitle 2"/>
          <p:cNvSpPr>
            <a:spLocks noGrp="1"/>
          </p:cNvSpPr>
          <p:nvPr>
            <p:ph type="subTitle" idx="1"/>
          </p:nvPr>
        </p:nvSpPr>
        <p:spPr/>
        <p:txBody>
          <a:bodyPr/>
          <a:lstStyle/>
          <a:p>
            <a:r>
              <a:rPr lang="en-US" dirty="0" smtClean="0"/>
              <a:t>BBT Technique</a:t>
            </a:r>
            <a:endParaRPr lang="en-IN" dirty="0"/>
          </a:p>
        </p:txBody>
      </p:sp>
    </p:spTree>
    <p:extLst>
      <p:ext uri="{BB962C8B-B14F-4D97-AF65-F5344CB8AC3E}">
        <p14:creationId xmlns:p14="http://schemas.microsoft.com/office/powerpoint/2010/main" val="340854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4. Enter All Possible Rules </a:t>
            </a:r>
            <a:endParaRPr lang="en-US" dirty="0"/>
          </a:p>
        </p:txBody>
      </p:sp>
      <p:graphicFrame>
        <p:nvGraphicFramePr>
          <p:cNvPr id="4" name="Group 131"/>
          <p:cNvGraphicFramePr>
            <a:graphicFrameLocks noGrp="1"/>
          </p:cNvGraphicFramePr>
          <p:nvPr>
            <p:ph sz="quarter" idx="1"/>
            <p:extLst>
              <p:ext uri="{D42A27DB-BD31-4B8C-83A1-F6EECF244321}">
                <p14:modId xmlns:p14="http://schemas.microsoft.com/office/powerpoint/2010/main" val="1999684684"/>
              </p:ext>
            </p:extLst>
          </p:nvPr>
        </p:nvGraphicFramePr>
        <p:xfrm>
          <a:off x="971600" y="1412776"/>
          <a:ext cx="7138988" cy="4525963"/>
        </p:xfrm>
        <a:graphic>
          <a:graphicData uri="http://schemas.openxmlformats.org/drawingml/2006/table">
            <a:tbl>
              <a:tblPr/>
              <a:tblGrid>
                <a:gridCol w="1019175"/>
                <a:gridCol w="352425"/>
                <a:gridCol w="366713"/>
                <a:gridCol w="504825"/>
                <a:gridCol w="503237"/>
                <a:gridCol w="504825"/>
                <a:gridCol w="431800"/>
                <a:gridCol w="431800"/>
                <a:gridCol w="504825"/>
                <a:gridCol w="503238"/>
                <a:gridCol w="720725"/>
                <a:gridCol w="647700"/>
                <a:gridCol w="647700"/>
              </a:tblGrid>
              <a:tr h="904875">
                <a:tc gridSpan="13">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Rules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9048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Proc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Gender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1289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5. Define Actions for each Rule</a:t>
            </a:r>
            <a:endParaRPr lang="en-US" dirty="0"/>
          </a:p>
        </p:txBody>
      </p:sp>
      <p:sp>
        <p:nvSpPr>
          <p:cNvPr id="3" name="Content Placeholder 2"/>
          <p:cNvSpPr>
            <a:spLocks noGrp="1"/>
          </p:cNvSpPr>
          <p:nvPr>
            <p:ph sz="quarter" idx="1"/>
          </p:nvPr>
        </p:nvSpPr>
        <p:spPr/>
        <p:txBody>
          <a:bodyPr/>
          <a:lstStyle/>
          <a:p>
            <a:r>
              <a:rPr lang="en-GB" altLang="en-US" sz="2400" dirty="0"/>
              <a:t>The bottom of the table would look as follows:</a:t>
            </a:r>
          </a:p>
          <a:p>
            <a:pPr>
              <a:buFontTx/>
              <a:buNone/>
            </a:pPr>
            <a:endParaRPr lang="en-GB" altLang="en-US" sz="2400" dirty="0"/>
          </a:p>
          <a:p>
            <a:endParaRPr lang="en-US" dirty="0"/>
          </a:p>
        </p:txBody>
      </p:sp>
      <p:graphicFrame>
        <p:nvGraphicFramePr>
          <p:cNvPr id="4" name="Group 110"/>
          <p:cNvGraphicFramePr>
            <a:graphicFrameLocks/>
          </p:cNvGraphicFramePr>
          <p:nvPr>
            <p:extLst>
              <p:ext uri="{D42A27DB-BD31-4B8C-83A1-F6EECF244321}">
                <p14:modId xmlns:p14="http://schemas.microsoft.com/office/powerpoint/2010/main" val="1915154208"/>
              </p:ext>
            </p:extLst>
          </p:nvPr>
        </p:nvGraphicFramePr>
        <p:xfrm>
          <a:off x="457200" y="1730375"/>
          <a:ext cx="7812088" cy="4074888"/>
        </p:xfrm>
        <a:graphic>
          <a:graphicData uri="http://schemas.openxmlformats.org/drawingml/2006/table">
            <a:tbl>
              <a:tblPr/>
              <a:tblGrid>
                <a:gridCol w="1114425"/>
                <a:gridCol w="387350"/>
                <a:gridCol w="400050"/>
                <a:gridCol w="550863"/>
                <a:gridCol w="554037"/>
                <a:gridCol w="552450"/>
                <a:gridCol w="469900"/>
                <a:gridCol w="473075"/>
                <a:gridCol w="552450"/>
                <a:gridCol w="552450"/>
                <a:gridCol w="785813"/>
                <a:gridCol w="709612"/>
                <a:gridCol w="709613"/>
              </a:tblGrid>
              <a:tr h="673612">
                <a:tc gridSpan="13">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dirty="0" smtClean="0">
                          <a:ln>
                            <a:noFill/>
                          </a:ln>
                          <a:solidFill>
                            <a:schemeClr val="tx1"/>
                          </a:solidFill>
                          <a:effectLst/>
                          <a:latin typeface="Arial" charset="0"/>
                        </a:rPr>
                        <a:t>Actions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70417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Market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94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612">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94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612">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1800" b="0" i="0" u="none" strike="noStrike" cap="none" normalizeH="0" baseline="0" dirty="0" smtClean="0">
                          <a:ln>
                            <a:noFill/>
                          </a:ln>
                          <a:solidFill>
                            <a:schemeClr val="tx1"/>
                          </a:solidFill>
                          <a:effectLst/>
                          <a:latin typeface="Arial" charset="0"/>
                        </a:rPr>
                        <a:t>X</a:t>
                      </a:r>
                      <a:endParaRPr kumimoji="0" lang="en-IE"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E" altLang="en-US" sz="1800" b="0" i="0" u="none" strike="noStrike" cap="none" normalizeH="0" baseline="0" dirty="0" smtClean="0">
                          <a:ln>
                            <a:noFill/>
                          </a:ln>
                          <a:solidFill>
                            <a:schemeClr val="tx1"/>
                          </a:solidFill>
                          <a:effectLst/>
                          <a:latin typeface="Arial" charset="0"/>
                        </a:rPr>
                        <a:t>X</a:t>
                      </a:r>
                      <a:endParaRPr kumimoji="0" lang="en-IE"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7424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Full table</a:t>
            </a:r>
            <a:endParaRPr lang="en-US" dirty="0"/>
          </a:p>
        </p:txBody>
      </p:sp>
      <p:graphicFrame>
        <p:nvGraphicFramePr>
          <p:cNvPr id="4" name="Group 411"/>
          <p:cNvGraphicFramePr>
            <a:graphicFrameLocks noGrp="1"/>
          </p:cNvGraphicFramePr>
          <p:nvPr>
            <p:ph sz="quarter" idx="1"/>
            <p:extLst>
              <p:ext uri="{D42A27DB-BD31-4B8C-83A1-F6EECF244321}">
                <p14:modId xmlns:p14="http://schemas.microsoft.com/office/powerpoint/2010/main" val="3805350464"/>
              </p:ext>
            </p:extLst>
          </p:nvPr>
        </p:nvGraphicFramePr>
        <p:xfrm>
          <a:off x="900113" y="1341438"/>
          <a:ext cx="7570787" cy="4672331"/>
        </p:xfrm>
        <a:graphic>
          <a:graphicData uri="http://schemas.openxmlformats.org/drawingml/2006/table">
            <a:tbl>
              <a:tblPr/>
              <a:tblGrid>
                <a:gridCol w="1079500"/>
                <a:gridCol w="376237"/>
                <a:gridCol w="385763"/>
                <a:gridCol w="536575"/>
                <a:gridCol w="534987"/>
                <a:gridCol w="536575"/>
                <a:gridCol w="454025"/>
                <a:gridCol w="458788"/>
                <a:gridCol w="536575"/>
                <a:gridCol w="534987"/>
                <a:gridCol w="762000"/>
                <a:gridCol w="687388"/>
                <a:gridCol w="687387"/>
              </a:tblGrid>
              <a:tr h="509588">
                <a:tc gridSpan="13">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dirty="0" smtClean="0">
                          <a:ln>
                            <a:noFill/>
                          </a:ln>
                          <a:solidFill>
                            <a:schemeClr val="tx1"/>
                          </a:solidFill>
                          <a:effectLst/>
                          <a:latin typeface="Arial" charset="0"/>
                        </a:rPr>
                        <a:t>Rules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4460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Proc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Gender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88938">
                <a:tc gridSpan="13">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smtClean="0">
                          <a:ln>
                            <a:noFill/>
                          </a:ln>
                          <a:solidFill>
                            <a:schemeClr val="tx1"/>
                          </a:solidFill>
                          <a:effectLst/>
                          <a:latin typeface="Arial" charset="0"/>
                        </a:rPr>
                        <a:t>Actions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889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Market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0016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6. Verify the Policy </a:t>
            </a:r>
            <a:endParaRPr lang="en-US" dirty="0"/>
          </a:p>
        </p:txBody>
      </p:sp>
      <p:sp>
        <p:nvSpPr>
          <p:cNvPr id="3" name="Content Placeholder 2"/>
          <p:cNvSpPr>
            <a:spLocks noGrp="1"/>
          </p:cNvSpPr>
          <p:nvPr>
            <p:ph sz="quarter" idx="1"/>
          </p:nvPr>
        </p:nvSpPr>
        <p:spPr/>
        <p:txBody>
          <a:bodyPr/>
          <a:lstStyle/>
          <a:p>
            <a:r>
              <a:rPr lang="en-GB" altLang="en-US" dirty="0"/>
              <a:t>Let us assume that the client agreed with our decision table.</a:t>
            </a:r>
          </a:p>
          <a:p>
            <a:endParaRPr lang="en-US" dirty="0"/>
          </a:p>
        </p:txBody>
      </p:sp>
    </p:spTree>
    <p:extLst>
      <p:ext uri="{BB962C8B-B14F-4D97-AF65-F5344CB8AC3E}">
        <p14:creationId xmlns:p14="http://schemas.microsoft.com/office/powerpoint/2010/main" val="39585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7. Simplify the Table</a:t>
            </a:r>
            <a:endParaRPr lang="en-US" dirty="0"/>
          </a:p>
        </p:txBody>
      </p:sp>
      <p:sp>
        <p:nvSpPr>
          <p:cNvPr id="3" name="Content Placeholder 2"/>
          <p:cNvSpPr>
            <a:spLocks noGrp="1"/>
          </p:cNvSpPr>
          <p:nvPr>
            <p:ph sz="quarter" idx="1"/>
          </p:nvPr>
        </p:nvSpPr>
        <p:spPr/>
        <p:txBody>
          <a:bodyPr/>
          <a:lstStyle/>
          <a:p>
            <a:pPr>
              <a:lnSpc>
                <a:spcPct val="80000"/>
              </a:lnSpc>
            </a:pPr>
            <a:r>
              <a:rPr lang="en-GB" altLang="en-US" sz="2400" dirty="0"/>
              <a:t>There appear to be no impossible rules. </a:t>
            </a:r>
          </a:p>
          <a:p>
            <a:pPr>
              <a:lnSpc>
                <a:spcPct val="80000"/>
              </a:lnSpc>
            </a:pPr>
            <a:r>
              <a:rPr lang="en-GB" altLang="en-US" sz="2400" dirty="0"/>
              <a:t>Note that rules 2, 4, 6, 7, 10, 12 have the same action pattern. </a:t>
            </a:r>
          </a:p>
          <a:p>
            <a:pPr>
              <a:lnSpc>
                <a:spcPct val="80000"/>
              </a:lnSpc>
            </a:pPr>
            <a:r>
              <a:rPr lang="en-GB" altLang="en-US" sz="2400" dirty="0"/>
              <a:t>Rules 2, 6 and 10 have </a:t>
            </a:r>
          </a:p>
          <a:p>
            <a:pPr lvl="1">
              <a:lnSpc>
                <a:spcPct val="80000"/>
              </a:lnSpc>
            </a:pPr>
            <a:r>
              <a:rPr lang="en-GB" altLang="en-US" sz="2000" dirty="0"/>
              <a:t>two of the three condition values (gender and city dweller) identical and </a:t>
            </a:r>
          </a:p>
          <a:p>
            <a:pPr lvl="1">
              <a:lnSpc>
                <a:spcPct val="80000"/>
              </a:lnSpc>
            </a:pPr>
            <a:r>
              <a:rPr lang="en-GB" altLang="en-US" sz="2000" dirty="0"/>
              <a:t>all three of the values of the non- identical value (age) are covered, </a:t>
            </a:r>
          </a:p>
          <a:p>
            <a:pPr>
              <a:lnSpc>
                <a:spcPct val="80000"/>
              </a:lnSpc>
            </a:pPr>
            <a:r>
              <a:rPr lang="en-GB" altLang="en-US" sz="2400" dirty="0"/>
              <a:t>so they can be condensed into a single column 2. </a:t>
            </a:r>
          </a:p>
          <a:p>
            <a:pPr>
              <a:lnSpc>
                <a:spcPct val="80000"/>
              </a:lnSpc>
            </a:pPr>
            <a:r>
              <a:rPr lang="en-GB" altLang="en-US" sz="2400" dirty="0"/>
              <a:t>The rules 4 and 12 have identical action pattern, but they cannot be combined because the indifferent attribute "Age" does not have all its values covered in these two columns. </a:t>
            </a:r>
          </a:p>
          <a:p>
            <a:pPr>
              <a:lnSpc>
                <a:spcPct val="80000"/>
              </a:lnSpc>
            </a:pPr>
            <a:r>
              <a:rPr lang="en-GB" altLang="en-US" sz="2400" dirty="0"/>
              <a:t>Age group B is missing.</a:t>
            </a:r>
          </a:p>
          <a:p>
            <a:endParaRPr lang="en-US" dirty="0"/>
          </a:p>
        </p:txBody>
      </p:sp>
    </p:spTree>
    <p:extLst>
      <p:ext uri="{BB962C8B-B14F-4D97-AF65-F5344CB8AC3E}">
        <p14:creationId xmlns:p14="http://schemas.microsoft.com/office/powerpoint/2010/main" val="137763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The revised table is as follows:</a:t>
            </a:r>
            <a:endParaRPr lang="en-US" dirty="0"/>
          </a:p>
        </p:txBody>
      </p:sp>
      <p:graphicFrame>
        <p:nvGraphicFramePr>
          <p:cNvPr id="4" name="Group 209"/>
          <p:cNvGraphicFramePr>
            <a:graphicFrameLocks noGrp="1"/>
          </p:cNvGraphicFramePr>
          <p:nvPr>
            <p:ph sz="quarter" idx="1"/>
            <p:extLst>
              <p:ext uri="{D42A27DB-BD31-4B8C-83A1-F6EECF244321}">
                <p14:modId xmlns:p14="http://schemas.microsoft.com/office/powerpoint/2010/main" val="3248389803"/>
              </p:ext>
            </p:extLst>
          </p:nvPr>
        </p:nvGraphicFramePr>
        <p:xfrm>
          <a:off x="457204" y="1412875"/>
          <a:ext cx="7715197" cy="4567479"/>
        </p:xfrm>
        <a:graphic>
          <a:graphicData uri="http://schemas.openxmlformats.org/drawingml/2006/table">
            <a:tbl>
              <a:tblPr/>
              <a:tblGrid>
                <a:gridCol w="1410684"/>
                <a:gridCol w="491665"/>
                <a:gridCol w="504112"/>
                <a:gridCol w="701193"/>
                <a:gridCol w="699119"/>
                <a:gridCol w="701193"/>
                <a:gridCol w="593317"/>
                <a:gridCol w="599540"/>
                <a:gridCol w="701193"/>
                <a:gridCol w="699119"/>
                <a:gridCol w="614062"/>
              </a:tblGrid>
              <a:tr h="471143">
                <a:tc gridSpan="11">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dirty="0" smtClean="0">
                          <a:ln>
                            <a:noFill/>
                          </a:ln>
                          <a:solidFill>
                            <a:schemeClr val="tx1"/>
                          </a:solidFill>
                          <a:effectLst/>
                          <a:latin typeface="Arial" charset="0"/>
                        </a:rPr>
                        <a:t>Rules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40561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Proc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572">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Sex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82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647">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71143">
                <a:tc gridSpan="11">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dirty="0" smtClean="0">
                          <a:ln>
                            <a:noFill/>
                          </a:ln>
                          <a:solidFill>
                            <a:schemeClr val="tx1"/>
                          </a:solidFill>
                          <a:effectLst/>
                          <a:latin typeface="Arial" charset="0"/>
                        </a:rPr>
                        <a:t>Actions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6028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Market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028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028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028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028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Arial"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alt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7808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Q&amp;A???</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265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p>
        </p:txBody>
      </p:sp>
      <p:sp>
        <p:nvSpPr>
          <p:cNvPr id="3" name="Content Placeholder 2"/>
          <p:cNvSpPr>
            <a:spLocks noGrp="1"/>
          </p:cNvSpPr>
          <p:nvPr>
            <p:ph sz="quarter" idx="1"/>
          </p:nvPr>
        </p:nvSpPr>
        <p:spPr/>
        <p:txBody>
          <a:bodyPr/>
          <a:lstStyle/>
          <a:p>
            <a:r>
              <a:rPr lang="en-US" dirty="0"/>
              <a:t>Decision Table </a:t>
            </a:r>
          </a:p>
          <a:p>
            <a:pPr lvl="1"/>
            <a:r>
              <a:rPr lang="en-US" dirty="0"/>
              <a:t>A decision table is a tabular form that presents a set of conditions and their corresponding actions. </a:t>
            </a:r>
          </a:p>
          <a:p>
            <a:endParaRPr lang="en-US" dirty="0"/>
          </a:p>
          <a:p>
            <a:endParaRPr lang="en-US" dirty="0"/>
          </a:p>
        </p:txBody>
      </p:sp>
    </p:spTree>
    <p:extLst>
      <p:ext uri="{BB962C8B-B14F-4D97-AF65-F5344CB8AC3E}">
        <p14:creationId xmlns:p14="http://schemas.microsoft.com/office/powerpoint/2010/main" val="332826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WHY:</a:t>
            </a:r>
            <a:endParaRPr lang="en-US" dirty="0"/>
          </a:p>
        </p:txBody>
      </p:sp>
      <p:sp>
        <p:nvSpPr>
          <p:cNvPr id="3" name="Content Placeholder 2"/>
          <p:cNvSpPr>
            <a:spLocks noGrp="1"/>
          </p:cNvSpPr>
          <p:nvPr>
            <p:ph sz="quarter" idx="1"/>
          </p:nvPr>
        </p:nvSpPr>
        <p:spPr/>
        <p:txBody>
          <a:bodyPr/>
          <a:lstStyle/>
          <a:p>
            <a:r>
              <a:rPr lang="en-US" dirty="0"/>
              <a:t>Decision tables are used to lay out in tabular form all possible situations which a business decision may encounter and to specify which action to take in each of these situations. </a:t>
            </a:r>
          </a:p>
          <a:p>
            <a:r>
              <a:rPr lang="en-US" dirty="0"/>
              <a:t>You can use them in your projects to clarify complex decision making situations and should find them useful in your work as a computer professional. </a:t>
            </a:r>
          </a:p>
          <a:p>
            <a:endParaRPr lang="en-US" dirty="0"/>
          </a:p>
        </p:txBody>
      </p:sp>
    </p:spTree>
    <p:extLst>
      <p:ext uri="{BB962C8B-B14F-4D97-AF65-F5344CB8AC3E}">
        <p14:creationId xmlns:p14="http://schemas.microsoft.com/office/powerpoint/2010/main" val="99596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Decision Table Methodology</a:t>
            </a:r>
            <a:endParaRPr lang="en-US" dirty="0"/>
          </a:p>
        </p:txBody>
      </p:sp>
      <p:sp>
        <p:nvSpPr>
          <p:cNvPr id="3" name="Content Placeholder 2"/>
          <p:cNvSpPr>
            <a:spLocks noGrp="1"/>
          </p:cNvSpPr>
          <p:nvPr>
            <p:ph sz="quarter" idx="1"/>
          </p:nvPr>
        </p:nvSpPr>
        <p:spPr>
          <a:xfrm>
            <a:off x="457200" y="1268760"/>
            <a:ext cx="8229600" cy="4937760"/>
          </a:xfrm>
        </p:spPr>
        <p:txBody>
          <a:bodyPr>
            <a:normAutofit fontScale="77500" lnSpcReduction="20000"/>
          </a:bodyPr>
          <a:lstStyle/>
          <a:p>
            <a:r>
              <a:rPr lang="en-US" dirty="0"/>
              <a:t>1. Identify Conditions &amp; Values</a:t>
            </a:r>
          </a:p>
          <a:p>
            <a:pPr lvl="1"/>
            <a:r>
              <a:rPr lang="en-US" dirty="0"/>
              <a:t>Find the data attribute each condition tests and all of the attribute's values.</a:t>
            </a:r>
          </a:p>
          <a:p>
            <a:r>
              <a:rPr lang="en-US" dirty="0"/>
              <a:t>2. Compute Max Number of Rules</a:t>
            </a:r>
          </a:p>
          <a:p>
            <a:pPr lvl="1"/>
            <a:r>
              <a:rPr lang="en-US" dirty="0"/>
              <a:t> Multiply the number of values for each condition data attribute by each other.</a:t>
            </a:r>
          </a:p>
          <a:p>
            <a:r>
              <a:rPr lang="en-US" dirty="0"/>
              <a:t> 3. Identify Possible Actions </a:t>
            </a:r>
          </a:p>
          <a:p>
            <a:pPr lvl="1"/>
            <a:r>
              <a:rPr lang="en-US" dirty="0"/>
              <a:t>Determine each independent action to be taken for the decision or policy. </a:t>
            </a:r>
          </a:p>
          <a:p>
            <a:r>
              <a:rPr lang="en-US" dirty="0"/>
              <a:t>4. Enter All Possible Rules</a:t>
            </a:r>
          </a:p>
          <a:p>
            <a:pPr lvl="1"/>
            <a:r>
              <a:rPr lang="en-US" dirty="0"/>
              <a:t>Fill in the values of the condition data attributes in each numbered rule column. </a:t>
            </a:r>
          </a:p>
          <a:p>
            <a:r>
              <a:rPr lang="en-US" dirty="0"/>
              <a:t>5. Define Actions for each Rule</a:t>
            </a:r>
          </a:p>
          <a:p>
            <a:pPr lvl="1"/>
            <a:r>
              <a:rPr lang="en-US" dirty="0"/>
              <a:t>For each rule, mark the appropriate actions with an X in the decision table. </a:t>
            </a:r>
          </a:p>
          <a:p>
            <a:pPr>
              <a:lnSpc>
                <a:spcPct val="170000"/>
              </a:lnSpc>
            </a:pPr>
            <a:r>
              <a:rPr lang="en-US" dirty="0"/>
              <a:t>6. Verify the Policy </a:t>
            </a:r>
          </a:p>
          <a:p>
            <a:pPr lvl="1"/>
            <a:r>
              <a:rPr lang="en-US" dirty="0"/>
              <a:t>Review completed decision table with end-users. </a:t>
            </a:r>
          </a:p>
          <a:p>
            <a:r>
              <a:rPr lang="en-US" dirty="0"/>
              <a:t>7. Simplify the Table</a:t>
            </a:r>
          </a:p>
          <a:p>
            <a:pPr lvl="1"/>
            <a:r>
              <a:rPr lang="en-US" dirty="0"/>
              <a:t>Eliminate and/or consolidate rules to reduce the number of columns.</a:t>
            </a:r>
          </a:p>
          <a:p>
            <a:endParaRPr lang="en-US" dirty="0"/>
          </a:p>
        </p:txBody>
      </p:sp>
    </p:spTree>
    <p:extLst>
      <p:ext uri="{BB962C8B-B14F-4D97-AF65-F5344CB8AC3E}">
        <p14:creationId xmlns:p14="http://schemas.microsoft.com/office/powerpoint/2010/main" val="39415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 A Simple Example</a:t>
            </a:r>
            <a:endParaRPr lang="en-US" dirty="0"/>
          </a:p>
        </p:txBody>
      </p:sp>
      <p:sp>
        <p:nvSpPr>
          <p:cNvPr id="3" name="Content Placeholder 2"/>
          <p:cNvSpPr>
            <a:spLocks noGrp="1"/>
          </p:cNvSpPr>
          <p:nvPr>
            <p:ph sz="quarter" idx="1"/>
          </p:nvPr>
        </p:nvSpPr>
        <p:spPr/>
        <p:txBody>
          <a:bodyPr/>
          <a:lstStyle/>
          <a:p>
            <a:r>
              <a:rPr lang="en-US" dirty="0"/>
              <a:t>Scenario: A marketing company wishes to construct a decision table to decide how to treat clients according to three characteristics: Gender, City Dweller, and age group: A (under 30), B (between 30 and 60), C (over 60). The company has four products (W, X, Y and Z) to test market. Product W will appeal to male city dwellers. Product X will appeal to young males. Product Y will appeal to Female middle aged shoppers who do not live in cities. Product Z will appeal to all but older males. </a:t>
            </a:r>
          </a:p>
          <a:p>
            <a:endParaRPr lang="en-US" dirty="0"/>
          </a:p>
        </p:txBody>
      </p:sp>
    </p:spTree>
    <p:extLst>
      <p:ext uri="{BB962C8B-B14F-4D97-AF65-F5344CB8AC3E}">
        <p14:creationId xmlns:p14="http://schemas.microsoft.com/office/powerpoint/2010/main" val="146835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Identify Conditions &amp; Values </a:t>
            </a:r>
            <a:endParaRPr lang="en-US" dirty="0"/>
          </a:p>
        </p:txBody>
      </p:sp>
      <p:sp>
        <p:nvSpPr>
          <p:cNvPr id="3" name="Content Placeholder 2"/>
          <p:cNvSpPr>
            <a:spLocks noGrp="1"/>
          </p:cNvSpPr>
          <p:nvPr>
            <p:ph sz="quarter" idx="1"/>
          </p:nvPr>
        </p:nvSpPr>
        <p:spPr/>
        <p:txBody>
          <a:bodyPr/>
          <a:lstStyle/>
          <a:p>
            <a:r>
              <a:rPr lang="en-US" dirty="0"/>
              <a:t>The three data attributes tested by the conditions in this problem are </a:t>
            </a:r>
          </a:p>
          <a:p>
            <a:pPr lvl="1"/>
            <a:r>
              <a:rPr lang="en-US" dirty="0"/>
              <a:t>gender, with values M and F; </a:t>
            </a:r>
          </a:p>
          <a:p>
            <a:pPr lvl="1"/>
            <a:r>
              <a:rPr lang="en-US" dirty="0"/>
              <a:t>city dweller, with value Y and N; and </a:t>
            </a:r>
          </a:p>
          <a:p>
            <a:pPr lvl="1"/>
            <a:r>
              <a:rPr lang="en-US" dirty="0"/>
              <a:t>age group, with values A, B, and C </a:t>
            </a:r>
          </a:p>
        </p:txBody>
      </p:sp>
    </p:spTree>
    <p:extLst>
      <p:ext uri="{BB962C8B-B14F-4D97-AF65-F5344CB8AC3E}">
        <p14:creationId xmlns:p14="http://schemas.microsoft.com/office/powerpoint/2010/main" val="328724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2. Compute Maximum Number of Rules</a:t>
            </a:r>
            <a:endParaRPr lang="en-US" dirty="0"/>
          </a:p>
        </p:txBody>
      </p:sp>
      <p:sp>
        <p:nvSpPr>
          <p:cNvPr id="3" name="Content Placeholder 2"/>
          <p:cNvSpPr>
            <a:spLocks noGrp="1"/>
          </p:cNvSpPr>
          <p:nvPr>
            <p:ph sz="quarter" idx="1"/>
          </p:nvPr>
        </p:nvSpPr>
        <p:spPr/>
        <p:txBody>
          <a:bodyPr/>
          <a:lstStyle/>
          <a:p>
            <a:r>
              <a:rPr lang="en-GB" altLang="en-US" dirty="0"/>
              <a:t>The maximum number of rules is 2 x 2 x 3 = 12 </a:t>
            </a:r>
          </a:p>
          <a:p>
            <a:endParaRPr lang="en-US" dirty="0"/>
          </a:p>
        </p:txBody>
      </p:sp>
    </p:spTree>
    <p:extLst>
      <p:ext uri="{BB962C8B-B14F-4D97-AF65-F5344CB8AC3E}">
        <p14:creationId xmlns:p14="http://schemas.microsoft.com/office/powerpoint/2010/main" val="388688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3. Identify Possible Actions</a:t>
            </a:r>
            <a:endParaRPr lang="en-US" dirty="0"/>
          </a:p>
        </p:txBody>
      </p:sp>
      <p:sp>
        <p:nvSpPr>
          <p:cNvPr id="3" name="Content Placeholder 2"/>
          <p:cNvSpPr>
            <a:spLocks noGrp="1"/>
          </p:cNvSpPr>
          <p:nvPr>
            <p:ph sz="quarter" idx="1"/>
          </p:nvPr>
        </p:nvSpPr>
        <p:spPr/>
        <p:txBody>
          <a:bodyPr/>
          <a:lstStyle/>
          <a:p>
            <a:r>
              <a:rPr lang="en-GB" altLang="en-US" dirty="0"/>
              <a:t>The four actions are: </a:t>
            </a:r>
          </a:p>
          <a:p>
            <a:pPr lvl="1"/>
            <a:r>
              <a:rPr lang="en-GB" altLang="en-US" dirty="0"/>
              <a:t>market product W, </a:t>
            </a:r>
          </a:p>
          <a:p>
            <a:pPr lvl="1"/>
            <a:r>
              <a:rPr lang="en-GB" altLang="en-US" dirty="0"/>
              <a:t>market product X, </a:t>
            </a:r>
          </a:p>
          <a:p>
            <a:pPr lvl="1"/>
            <a:r>
              <a:rPr lang="en-GB" altLang="en-US" dirty="0"/>
              <a:t>market product Y, </a:t>
            </a:r>
          </a:p>
          <a:p>
            <a:pPr lvl="1"/>
            <a:r>
              <a:rPr lang="en-GB" altLang="en-US" dirty="0"/>
              <a:t>market product Z. </a:t>
            </a:r>
          </a:p>
          <a:p>
            <a:endParaRPr lang="en-US" dirty="0"/>
          </a:p>
        </p:txBody>
      </p:sp>
    </p:spTree>
    <p:extLst>
      <p:ext uri="{BB962C8B-B14F-4D97-AF65-F5344CB8AC3E}">
        <p14:creationId xmlns:p14="http://schemas.microsoft.com/office/powerpoint/2010/main" val="32177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to Split the rules as per Conditions</a:t>
            </a:r>
          </a:p>
        </p:txBody>
      </p:sp>
      <p:graphicFrame>
        <p:nvGraphicFramePr>
          <p:cNvPr id="4" name="Table 3"/>
          <p:cNvGraphicFramePr>
            <a:graphicFrameLocks noGrp="1"/>
          </p:cNvGraphicFramePr>
          <p:nvPr>
            <p:extLst>
              <p:ext uri="{D42A27DB-BD31-4B8C-83A1-F6EECF244321}">
                <p14:modId xmlns:p14="http://schemas.microsoft.com/office/powerpoint/2010/main" val="3527818703"/>
              </p:ext>
            </p:extLst>
          </p:nvPr>
        </p:nvGraphicFramePr>
        <p:xfrm>
          <a:off x="179515" y="1268760"/>
          <a:ext cx="8136901" cy="4608513"/>
        </p:xfrm>
        <a:graphic>
          <a:graphicData uri="http://schemas.openxmlformats.org/drawingml/2006/table">
            <a:tbl>
              <a:tblPr>
                <a:tableStyleId>{5940675A-B579-460E-94D1-54222C63F5DA}</a:tableStyleId>
              </a:tblPr>
              <a:tblGrid>
                <a:gridCol w="776413"/>
                <a:gridCol w="1162184"/>
                <a:gridCol w="774788"/>
                <a:gridCol w="774788"/>
                <a:gridCol w="774788"/>
                <a:gridCol w="774788"/>
                <a:gridCol w="774788"/>
                <a:gridCol w="774788"/>
                <a:gridCol w="774788"/>
                <a:gridCol w="774788"/>
              </a:tblGrid>
              <a:tr h="639580">
                <a:tc gridSpan="10">
                  <a:txBody>
                    <a:bodyPr/>
                    <a:lstStyle/>
                    <a:p>
                      <a:pPr algn="ctr" fontAlgn="b"/>
                      <a:r>
                        <a:rPr lang="en-IN" sz="3600" u="none" strike="noStrike" dirty="0">
                          <a:effectLst/>
                        </a:rPr>
                        <a:t>Decision Table</a:t>
                      </a:r>
                      <a:endParaRPr lang="en-IN" sz="3600" b="1" i="0" u="none" strike="noStrike" dirty="0">
                        <a:solidFill>
                          <a:srgbClr val="000000"/>
                        </a:solidFill>
                        <a:effectLst/>
                        <a:latin typeface="Calibri"/>
                      </a:endParaRPr>
                    </a:p>
                  </a:txBody>
                  <a:tcPr marL="9525" marR="9525" marT="9525" marB="0" anchor="ctr"/>
                </a:tc>
                <a:tc hMerge="1">
                  <a:txBody>
                    <a:bodyPr/>
                    <a:lstStyle/>
                    <a:p>
                      <a:pPr algn="l" fontAlgn="b"/>
                      <a:endParaRPr lang="en-IN" sz="1100" b="1" i="0" u="none" strike="noStrike" dirty="0">
                        <a:solidFill>
                          <a:srgbClr val="000000"/>
                        </a:solidFill>
                        <a:effectLst/>
                        <a:latin typeface="Calibri"/>
                      </a:endParaRPr>
                    </a:p>
                  </a:txBody>
                  <a:tcPr marL="9525" marR="9525" marT="9525" marB="0" anchor="b"/>
                </a:tc>
                <a:tc hMerge="1">
                  <a:txBody>
                    <a:bodyPr/>
                    <a:lstStyle/>
                    <a:p>
                      <a:pPr algn="l" fontAlgn="b"/>
                      <a:endParaRPr lang="en-IN" sz="1100" b="1" i="0" u="none" strike="noStrike" dirty="0">
                        <a:solidFill>
                          <a:srgbClr val="000000"/>
                        </a:solidFill>
                        <a:effectLst/>
                        <a:latin typeface="Calibri"/>
                      </a:endParaRPr>
                    </a:p>
                  </a:txBody>
                  <a:tcPr marL="9525" marR="9525" marT="9525" marB="0" anchor="b"/>
                </a:tc>
                <a:tc hMerge="1">
                  <a:txBody>
                    <a:bodyPr/>
                    <a:lstStyle/>
                    <a:p>
                      <a:pPr algn="l" fontAlgn="b"/>
                      <a:endParaRPr lang="en-IN" sz="1100" b="1" i="0" u="none" strike="noStrike" dirty="0">
                        <a:solidFill>
                          <a:srgbClr val="000000"/>
                        </a:solidFill>
                        <a:effectLst/>
                        <a:latin typeface="Calibri"/>
                      </a:endParaRPr>
                    </a:p>
                  </a:txBody>
                  <a:tcPr marL="9525" marR="9525" marT="9525" marB="0" anchor="b"/>
                </a:tc>
                <a:tc hMerge="1">
                  <a:txBody>
                    <a:bodyPr/>
                    <a:lstStyle/>
                    <a:p>
                      <a:pPr algn="l" fontAlgn="b"/>
                      <a:endParaRPr lang="en-IN" sz="1100" b="1" i="0" u="none" strike="noStrike" dirty="0">
                        <a:solidFill>
                          <a:srgbClr val="000000"/>
                        </a:solidFill>
                        <a:effectLst/>
                        <a:latin typeface="Calibri"/>
                      </a:endParaRPr>
                    </a:p>
                  </a:txBody>
                  <a:tcPr marL="9525" marR="9525" marT="9525" marB="0" anchor="b"/>
                </a:tc>
                <a:tc hMerge="1">
                  <a:txBody>
                    <a:bodyPr/>
                    <a:lstStyle/>
                    <a:p>
                      <a:pPr algn="l" fontAlgn="b"/>
                      <a:endParaRPr lang="en-IN" sz="1100" b="1" i="0" u="none" strike="noStrike" dirty="0">
                        <a:solidFill>
                          <a:srgbClr val="000000"/>
                        </a:solidFill>
                        <a:effectLst/>
                        <a:latin typeface="Calibri"/>
                      </a:endParaRPr>
                    </a:p>
                  </a:txBody>
                  <a:tcPr marL="9525" marR="9525" marT="9525" marB="0" anchor="b"/>
                </a:tc>
                <a:tc hMerge="1">
                  <a:txBody>
                    <a:bodyPr/>
                    <a:lstStyle/>
                    <a:p>
                      <a:pPr algn="l" fontAlgn="b"/>
                      <a:endParaRPr lang="en-IN" sz="1100" b="1" i="0" u="none" strike="noStrike" dirty="0">
                        <a:solidFill>
                          <a:srgbClr val="000000"/>
                        </a:solidFill>
                        <a:effectLst/>
                        <a:latin typeface="Calibri"/>
                      </a:endParaRPr>
                    </a:p>
                  </a:txBody>
                  <a:tcPr marL="9525" marR="9525" marT="9525" marB="0" anchor="b"/>
                </a:tc>
                <a:tc hMerge="1">
                  <a:txBody>
                    <a:bodyPr/>
                    <a:lstStyle/>
                    <a:p>
                      <a:pPr algn="l" fontAlgn="b"/>
                      <a:endParaRPr lang="en-IN" sz="1100" b="1" i="0" u="none" strike="noStrike" dirty="0">
                        <a:solidFill>
                          <a:srgbClr val="000000"/>
                        </a:solidFill>
                        <a:effectLst/>
                        <a:latin typeface="Calibri"/>
                      </a:endParaRPr>
                    </a:p>
                  </a:txBody>
                  <a:tcPr marL="9525" marR="9525" marT="9525" marB="0" anchor="b"/>
                </a:tc>
                <a:tc hMerge="1">
                  <a:txBody>
                    <a:bodyPr/>
                    <a:lstStyle/>
                    <a:p>
                      <a:pPr algn="l" fontAlgn="b"/>
                      <a:endParaRPr lang="en-IN" sz="1100" b="1" i="0" u="none" strike="noStrike" dirty="0">
                        <a:solidFill>
                          <a:srgbClr val="000000"/>
                        </a:solidFill>
                        <a:effectLst/>
                        <a:latin typeface="Calibri"/>
                      </a:endParaRPr>
                    </a:p>
                  </a:txBody>
                  <a:tcPr marL="9525" marR="9525" marT="9525" marB="0" anchor="b"/>
                </a:tc>
                <a:tc hMerge="1">
                  <a:txBody>
                    <a:bodyPr/>
                    <a:lstStyle/>
                    <a:p>
                      <a:pPr algn="l" fontAlgn="b"/>
                      <a:endParaRPr lang="en-IN" sz="1100" b="1" i="0" u="none" strike="noStrike" dirty="0">
                        <a:solidFill>
                          <a:srgbClr val="000000"/>
                        </a:solidFill>
                        <a:effectLst/>
                        <a:latin typeface="Calibri"/>
                      </a:endParaRPr>
                    </a:p>
                  </a:txBody>
                  <a:tcPr marL="9525" marR="9525" marT="9525" marB="0" anchor="b"/>
                </a:tc>
              </a:tr>
              <a:tr h="569188">
                <a:tc gridSpan="2">
                  <a:txBody>
                    <a:bodyPr/>
                    <a:lstStyle/>
                    <a:p>
                      <a:pPr algn="ctr" fontAlgn="b"/>
                      <a:r>
                        <a:rPr lang="en-IN" sz="2000" b="1" i="0" u="none" strike="noStrike" dirty="0" smtClean="0">
                          <a:solidFill>
                            <a:srgbClr val="000000"/>
                          </a:solidFill>
                          <a:effectLst/>
                          <a:latin typeface="Calibri"/>
                        </a:rPr>
                        <a:t>Rules</a:t>
                      </a:r>
                      <a:r>
                        <a:rPr lang="en-IN" sz="2000" b="1" i="0" u="none" strike="noStrike" baseline="0" dirty="0" smtClean="0">
                          <a:solidFill>
                            <a:srgbClr val="000000"/>
                          </a:solidFill>
                          <a:effectLst/>
                          <a:latin typeface="Calibri"/>
                        </a:rPr>
                        <a:t> </a:t>
                      </a:r>
                      <a:r>
                        <a:rPr lang="en-IN" sz="2000" b="1" i="0" u="none" strike="noStrike" baseline="0" dirty="0" smtClean="0">
                          <a:solidFill>
                            <a:srgbClr val="000000"/>
                          </a:solidFill>
                          <a:effectLst/>
                          <a:latin typeface="Calibri"/>
                          <a:sym typeface="Wingdings" panose="05000000000000000000" pitchFamily="2" charset="2"/>
                        </a:rPr>
                        <a:t></a:t>
                      </a:r>
                      <a:endParaRPr lang="en-IN" sz="2000" b="1" i="0" u="none" strike="noStrike" dirty="0">
                        <a:solidFill>
                          <a:srgbClr val="000000"/>
                        </a:solidFill>
                        <a:effectLst/>
                        <a:latin typeface="Calibri"/>
                      </a:endParaRPr>
                    </a:p>
                  </a:txBody>
                  <a:tcPr marL="9525" marR="9525" marT="9525" marB="0" anchor="b"/>
                </a:tc>
                <a:tc hMerge="1">
                  <a:txBody>
                    <a:bodyPr/>
                    <a:lstStyle/>
                    <a:p>
                      <a:pPr algn="l" fontAlgn="b"/>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a:effectLst/>
                        </a:rPr>
                        <a:t>Rule 1</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Rule 2</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dirty="0">
                          <a:effectLst/>
                        </a:rPr>
                        <a:t>Rule 3</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a:effectLst/>
                        </a:rPr>
                        <a:t>Rule 4</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Rule 5</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Rule 6</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Rule 7</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Rule 8</a:t>
                      </a:r>
                      <a:endParaRPr lang="en-IN" sz="1100" b="1" i="0" u="none" strike="noStrike">
                        <a:solidFill>
                          <a:srgbClr val="000000"/>
                        </a:solidFill>
                        <a:effectLst/>
                        <a:latin typeface="Calibri"/>
                      </a:endParaRPr>
                    </a:p>
                  </a:txBody>
                  <a:tcPr marL="9525" marR="9525" marT="9525" marB="0" anchor="b"/>
                </a:tc>
              </a:tr>
              <a:tr h="569188">
                <a:tc rowSpan="3">
                  <a:txBody>
                    <a:bodyPr/>
                    <a:lstStyle/>
                    <a:p>
                      <a:pPr algn="ctr" fontAlgn="ctr"/>
                      <a:r>
                        <a:rPr lang="en-IN" sz="1100" u="none" strike="noStrike" dirty="0">
                          <a:effectLst/>
                        </a:rPr>
                        <a:t>Conditions</a:t>
                      </a:r>
                      <a:endParaRPr lang="en-IN" sz="1100" b="1" i="0" u="none" strike="noStrike" dirty="0">
                        <a:solidFill>
                          <a:srgbClr val="000000"/>
                        </a:solidFill>
                        <a:effectLst/>
                        <a:latin typeface="Calibri"/>
                      </a:endParaRPr>
                    </a:p>
                  </a:txBody>
                  <a:tcPr marL="9525" marR="9525" marT="9525" marB="0" anchor="ctr"/>
                </a:tc>
                <a:tc>
                  <a:txBody>
                    <a:bodyPr/>
                    <a:lstStyle/>
                    <a:p>
                      <a:pPr algn="l" fontAlgn="b"/>
                      <a:r>
                        <a:rPr lang="en-IN" sz="1100" u="none" strike="noStrike" dirty="0">
                          <a:effectLst/>
                        </a:rPr>
                        <a:t>Cond 1</a:t>
                      </a:r>
                      <a:endParaRPr lang="en-IN" sz="1100" b="1" i="0" u="none" strike="noStrike" dirty="0">
                        <a:solidFill>
                          <a:srgbClr val="000000"/>
                        </a:solidFill>
                        <a:effectLst/>
                        <a:latin typeface="Calibri"/>
                      </a:endParaRPr>
                    </a:p>
                  </a:txBody>
                  <a:tcPr marL="9525" marR="9525" marT="9525" marB="0" anchor="b"/>
                </a:tc>
                <a:tc gridSpan="4">
                  <a:txBody>
                    <a:bodyPr/>
                    <a:lstStyle/>
                    <a:p>
                      <a:pPr algn="ctr" fontAlgn="b"/>
                      <a:r>
                        <a:rPr lang="en-IN" sz="1100" u="none" strike="noStrike" dirty="0">
                          <a:effectLst/>
                        </a:rPr>
                        <a:t>&lt;---------------T---------------&gt;</a:t>
                      </a:r>
                      <a:endParaRPr lang="en-IN" sz="1100" b="1" i="0" u="none" strike="noStrike" dirty="0">
                        <a:solidFill>
                          <a:srgbClr val="000000"/>
                        </a:solidFill>
                        <a:effectLst/>
                        <a:latin typeface="Calibri"/>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IN" sz="1100" u="none" strike="noStrike" dirty="0">
                          <a:effectLst/>
                        </a:rPr>
                        <a:t>&lt;---------------F---------------&gt;</a:t>
                      </a:r>
                      <a:endParaRPr lang="en-IN" sz="1100" b="1" i="0" u="none" strike="noStrike" dirty="0">
                        <a:solidFill>
                          <a:srgbClr val="000000"/>
                        </a:solidFill>
                        <a:effectLst/>
                        <a:latin typeface="Calibri"/>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r>
              <a:tr h="569188">
                <a:tc vMerge="1">
                  <a:txBody>
                    <a:bodyPr/>
                    <a:lstStyle/>
                    <a:p>
                      <a:endParaRPr lang="en-IN"/>
                    </a:p>
                  </a:txBody>
                  <a:tcPr/>
                </a:tc>
                <a:tc>
                  <a:txBody>
                    <a:bodyPr/>
                    <a:lstStyle/>
                    <a:p>
                      <a:pPr algn="l" fontAlgn="b"/>
                      <a:r>
                        <a:rPr lang="en-IN" sz="1100" u="none" strike="noStrike" dirty="0">
                          <a:effectLst/>
                        </a:rPr>
                        <a:t>Cond 2</a:t>
                      </a:r>
                      <a:endParaRPr lang="en-IN" sz="1100" b="1" i="0" u="none" strike="noStrike" dirty="0">
                        <a:solidFill>
                          <a:srgbClr val="000000"/>
                        </a:solidFill>
                        <a:effectLst/>
                        <a:latin typeface="Calibri"/>
                      </a:endParaRPr>
                    </a:p>
                  </a:txBody>
                  <a:tcPr marL="9525" marR="9525" marT="9525" marB="0" anchor="b"/>
                </a:tc>
                <a:tc gridSpan="2">
                  <a:txBody>
                    <a:bodyPr/>
                    <a:lstStyle/>
                    <a:p>
                      <a:pPr algn="ctr" fontAlgn="b"/>
                      <a:r>
                        <a:rPr lang="en-IN" sz="1100" u="none" strike="noStrike" dirty="0">
                          <a:effectLst/>
                        </a:rPr>
                        <a:t>&lt;-----T------&gt;</a:t>
                      </a:r>
                      <a:endParaRPr lang="en-IN" sz="1100" b="1" i="0" u="none" strike="noStrike" dirty="0">
                        <a:solidFill>
                          <a:srgbClr val="000000"/>
                        </a:solidFill>
                        <a:effectLst/>
                        <a:latin typeface="Calibri"/>
                      </a:endParaRPr>
                    </a:p>
                  </a:txBody>
                  <a:tcPr marL="9525" marR="9525" marT="9525" marB="0" anchor="ctr"/>
                </a:tc>
                <a:tc hMerge="1">
                  <a:txBody>
                    <a:bodyPr/>
                    <a:lstStyle/>
                    <a:p>
                      <a:endParaRPr lang="en-IN"/>
                    </a:p>
                  </a:txBody>
                  <a:tcPr/>
                </a:tc>
                <a:tc gridSpan="2">
                  <a:txBody>
                    <a:bodyPr/>
                    <a:lstStyle/>
                    <a:p>
                      <a:pPr algn="ctr" fontAlgn="b"/>
                      <a:r>
                        <a:rPr lang="en-IN" sz="1100" u="none" strike="noStrike" dirty="0">
                          <a:effectLst/>
                        </a:rPr>
                        <a:t>&lt;-----F------&gt;</a:t>
                      </a:r>
                      <a:endParaRPr lang="en-IN" sz="1100" b="1" i="0" u="none" strike="noStrike" dirty="0">
                        <a:solidFill>
                          <a:srgbClr val="000000"/>
                        </a:solidFill>
                        <a:effectLst/>
                        <a:latin typeface="Calibri"/>
                      </a:endParaRPr>
                    </a:p>
                  </a:txBody>
                  <a:tcPr marL="9525" marR="9525" marT="9525" marB="0" anchor="ctr"/>
                </a:tc>
                <a:tc hMerge="1">
                  <a:txBody>
                    <a:bodyPr/>
                    <a:lstStyle/>
                    <a:p>
                      <a:endParaRPr lang="en-IN"/>
                    </a:p>
                  </a:txBody>
                  <a:tcPr/>
                </a:tc>
                <a:tc gridSpan="2">
                  <a:txBody>
                    <a:bodyPr/>
                    <a:lstStyle/>
                    <a:p>
                      <a:pPr algn="ctr" fontAlgn="b"/>
                      <a:r>
                        <a:rPr lang="en-IN" sz="1100" u="none" strike="noStrike" dirty="0">
                          <a:effectLst/>
                        </a:rPr>
                        <a:t>&lt;-----T------&gt;</a:t>
                      </a:r>
                      <a:endParaRPr lang="en-IN" sz="1100" b="1" i="0" u="none" strike="noStrike" dirty="0">
                        <a:solidFill>
                          <a:srgbClr val="000000"/>
                        </a:solidFill>
                        <a:effectLst/>
                        <a:latin typeface="Calibri"/>
                      </a:endParaRPr>
                    </a:p>
                  </a:txBody>
                  <a:tcPr marL="9525" marR="9525" marT="9525" marB="0" anchor="ctr"/>
                </a:tc>
                <a:tc hMerge="1">
                  <a:txBody>
                    <a:bodyPr/>
                    <a:lstStyle/>
                    <a:p>
                      <a:endParaRPr lang="en-IN"/>
                    </a:p>
                  </a:txBody>
                  <a:tcPr/>
                </a:tc>
                <a:tc gridSpan="2">
                  <a:txBody>
                    <a:bodyPr/>
                    <a:lstStyle/>
                    <a:p>
                      <a:pPr algn="ctr" fontAlgn="b"/>
                      <a:r>
                        <a:rPr lang="en-IN" sz="1100" u="none" strike="noStrike" dirty="0">
                          <a:effectLst/>
                        </a:rPr>
                        <a:t>&lt;-----F------&gt;</a:t>
                      </a:r>
                      <a:endParaRPr lang="en-IN" sz="1100" b="1" i="0" u="none" strike="noStrike" dirty="0">
                        <a:solidFill>
                          <a:srgbClr val="000000"/>
                        </a:solidFill>
                        <a:effectLst/>
                        <a:latin typeface="Calibri"/>
                      </a:endParaRPr>
                    </a:p>
                  </a:txBody>
                  <a:tcPr marL="9525" marR="9525" marT="9525" marB="0" anchor="ctr"/>
                </a:tc>
                <a:tc hMerge="1">
                  <a:txBody>
                    <a:bodyPr/>
                    <a:lstStyle/>
                    <a:p>
                      <a:endParaRPr lang="en-IN"/>
                    </a:p>
                  </a:txBody>
                  <a:tcPr/>
                </a:tc>
              </a:tr>
              <a:tr h="553805">
                <a:tc vMerge="1">
                  <a:txBody>
                    <a:bodyPr/>
                    <a:lstStyle/>
                    <a:p>
                      <a:endParaRPr lang="en-IN"/>
                    </a:p>
                  </a:txBody>
                  <a:tcPr/>
                </a:tc>
                <a:tc>
                  <a:txBody>
                    <a:bodyPr/>
                    <a:lstStyle/>
                    <a:p>
                      <a:pPr algn="l" fontAlgn="b"/>
                      <a:r>
                        <a:rPr lang="en-IN" sz="1100" u="none" strike="noStrike" dirty="0">
                          <a:effectLst/>
                        </a:rPr>
                        <a:t>Cond 3</a:t>
                      </a:r>
                      <a:endParaRPr lang="en-IN" sz="1100" b="1"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T</a:t>
                      </a:r>
                      <a:endParaRPr lang="en-IN" sz="1100" b="1" i="0" u="none" strike="noStrike" dirty="0">
                        <a:solidFill>
                          <a:srgbClr val="000000"/>
                        </a:solidFill>
                        <a:effectLst/>
                        <a:latin typeface="Calibri"/>
                      </a:endParaRPr>
                    </a:p>
                  </a:txBody>
                  <a:tcPr marL="9525" marR="9525" marT="9525" marB="0" anchor="ctr"/>
                </a:tc>
                <a:tc>
                  <a:txBody>
                    <a:bodyPr/>
                    <a:lstStyle/>
                    <a:p>
                      <a:pPr algn="ctr" fontAlgn="b"/>
                      <a:r>
                        <a:rPr lang="en-IN" sz="1100" u="none" strike="noStrike" dirty="0">
                          <a:effectLst/>
                        </a:rPr>
                        <a:t>F</a:t>
                      </a:r>
                      <a:endParaRPr lang="en-IN" sz="1100" b="1" i="0" u="none" strike="noStrike" dirty="0">
                        <a:solidFill>
                          <a:srgbClr val="000000"/>
                        </a:solidFill>
                        <a:effectLst/>
                        <a:latin typeface="Calibri"/>
                      </a:endParaRPr>
                    </a:p>
                  </a:txBody>
                  <a:tcPr marL="9525" marR="9525" marT="9525" marB="0" anchor="ctr"/>
                </a:tc>
                <a:tc>
                  <a:txBody>
                    <a:bodyPr/>
                    <a:lstStyle/>
                    <a:p>
                      <a:pPr algn="ctr" fontAlgn="b"/>
                      <a:r>
                        <a:rPr lang="en-IN" sz="1100" u="none" strike="noStrike" dirty="0">
                          <a:effectLst/>
                        </a:rPr>
                        <a:t>T</a:t>
                      </a:r>
                      <a:endParaRPr lang="en-IN" sz="1100" b="1" i="0" u="none" strike="noStrike" dirty="0">
                        <a:solidFill>
                          <a:srgbClr val="000000"/>
                        </a:solidFill>
                        <a:effectLst/>
                        <a:latin typeface="Calibri"/>
                      </a:endParaRPr>
                    </a:p>
                  </a:txBody>
                  <a:tcPr marL="9525" marR="9525" marT="9525" marB="0" anchor="ctr"/>
                </a:tc>
                <a:tc>
                  <a:txBody>
                    <a:bodyPr/>
                    <a:lstStyle/>
                    <a:p>
                      <a:pPr algn="ctr" fontAlgn="b"/>
                      <a:r>
                        <a:rPr lang="en-IN" sz="1100" u="none" strike="noStrike" dirty="0">
                          <a:effectLst/>
                        </a:rPr>
                        <a:t>F</a:t>
                      </a:r>
                      <a:endParaRPr lang="en-IN" sz="1100" b="1" i="0" u="none" strike="noStrike" dirty="0">
                        <a:solidFill>
                          <a:srgbClr val="000000"/>
                        </a:solidFill>
                        <a:effectLst/>
                        <a:latin typeface="Calibri"/>
                      </a:endParaRPr>
                    </a:p>
                  </a:txBody>
                  <a:tcPr marL="9525" marR="9525" marT="9525" marB="0" anchor="ctr"/>
                </a:tc>
                <a:tc>
                  <a:txBody>
                    <a:bodyPr/>
                    <a:lstStyle/>
                    <a:p>
                      <a:pPr algn="ctr" fontAlgn="b"/>
                      <a:r>
                        <a:rPr lang="en-IN" sz="1100" u="none" strike="noStrike" dirty="0">
                          <a:effectLst/>
                        </a:rPr>
                        <a:t>T</a:t>
                      </a:r>
                      <a:endParaRPr lang="en-IN" sz="1100" b="1" i="0" u="none" strike="noStrike" dirty="0">
                        <a:solidFill>
                          <a:srgbClr val="000000"/>
                        </a:solidFill>
                        <a:effectLst/>
                        <a:latin typeface="Calibri"/>
                      </a:endParaRPr>
                    </a:p>
                  </a:txBody>
                  <a:tcPr marL="9525" marR="9525" marT="9525" marB="0" anchor="ctr"/>
                </a:tc>
                <a:tc>
                  <a:txBody>
                    <a:bodyPr/>
                    <a:lstStyle/>
                    <a:p>
                      <a:pPr algn="ctr" fontAlgn="b"/>
                      <a:r>
                        <a:rPr lang="en-IN" sz="1100" u="none" strike="noStrike" dirty="0">
                          <a:effectLst/>
                        </a:rPr>
                        <a:t>F</a:t>
                      </a:r>
                      <a:endParaRPr lang="en-IN" sz="1100" b="1" i="0" u="none" strike="noStrike" dirty="0">
                        <a:solidFill>
                          <a:srgbClr val="000000"/>
                        </a:solidFill>
                        <a:effectLst/>
                        <a:latin typeface="Calibri"/>
                      </a:endParaRPr>
                    </a:p>
                  </a:txBody>
                  <a:tcPr marL="9525" marR="9525" marT="9525" marB="0" anchor="ctr"/>
                </a:tc>
                <a:tc>
                  <a:txBody>
                    <a:bodyPr/>
                    <a:lstStyle/>
                    <a:p>
                      <a:pPr algn="ctr" fontAlgn="b"/>
                      <a:r>
                        <a:rPr lang="en-IN" sz="1100" u="none" strike="noStrike" dirty="0">
                          <a:effectLst/>
                        </a:rPr>
                        <a:t>T</a:t>
                      </a:r>
                      <a:endParaRPr lang="en-IN" sz="1100" b="1" i="0" u="none" strike="noStrike" dirty="0">
                        <a:solidFill>
                          <a:srgbClr val="000000"/>
                        </a:solidFill>
                        <a:effectLst/>
                        <a:latin typeface="Calibri"/>
                      </a:endParaRPr>
                    </a:p>
                  </a:txBody>
                  <a:tcPr marL="9525" marR="9525" marT="9525" marB="0" anchor="ctr"/>
                </a:tc>
                <a:tc>
                  <a:txBody>
                    <a:bodyPr/>
                    <a:lstStyle/>
                    <a:p>
                      <a:pPr algn="ctr" fontAlgn="b"/>
                      <a:r>
                        <a:rPr lang="en-IN" sz="1100" u="none" strike="noStrike" dirty="0">
                          <a:effectLst/>
                        </a:rPr>
                        <a:t>F</a:t>
                      </a:r>
                      <a:endParaRPr lang="en-IN" sz="1100" b="1" i="0" u="none" strike="noStrike" dirty="0">
                        <a:solidFill>
                          <a:srgbClr val="000000"/>
                        </a:solidFill>
                        <a:effectLst/>
                        <a:latin typeface="Calibri"/>
                      </a:endParaRPr>
                    </a:p>
                  </a:txBody>
                  <a:tcPr marL="9525" marR="9525" marT="9525" marB="0" anchor="ctr"/>
                </a:tc>
              </a:tr>
              <a:tr h="569188">
                <a:tc rowSpan="3">
                  <a:txBody>
                    <a:bodyPr/>
                    <a:lstStyle/>
                    <a:p>
                      <a:pPr algn="ctr" fontAlgn="ctr"/>
                      <a:r>
                        <a:rPr lang="en-IN" sz="1100" u="none" strike="noStrike" dirty="0">
                          <a:effectLst/>
                        </a:rPr>
                        <a:t>Actions</a:t>
                      </a:r>
                      <a:endParaRPr lang="en-IN" sz="1100" b="1" i="0" u="none" strike="noStrike" dirty="0">
                        <a:solidFill>
                          <a:srgbClr val="000000"/>
                        </a:solidFill>
                        <a:effectLst/>
                        <a:latin typeface="Calibri"/>
                      </a:endParaRPr>
                    </a:p>
                  </a:txBody>
                  <a:tcPr marL="9525" marR="9525" marT="9525" marB="0" anchor="ctr"/>
                </a:tc>
                <a:tc>
                  <a:txBody>
                    <a:bodyPr/>
                    <a:lstStyle/>
                    <a:p>
                      <a:pPr algn="l" fontAlgn="b"/>
                      <a:r>
                        <a:rPr lang="en-IN" sz="1100" u="none" strike="noStrike">
                          <a:effectLst/>
                        </a:rPr>
                        <a:t>Action 1</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dirty="0">
                          <a:effectLst/>
                        </a:rPr>
                        <a:t> </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 </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 </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r>
              <a:tr h="569188">
                <a:tc vMerge="1">
                  <a:txBody>
                    <a:bodyPr/>
                    <a:lstStyle/>
                    <a:p>
                      <a:endParaRPr lang="en-IN"/>
                    </a:p>
                  </a:txBody>
                  <a:tcPr/>
                </a:tc>
                <a:tc>
                  <a:txBody>
                    <a:bodyPr/>
                    <a:lstStyle/>
                    <a:p>
                      <a:pPr algn="l" fontAlgn="b"/>
                      <a:r>
                        <a:rPr lang="en-IN" sz="1100" u="none" strike="noStrike">
                          <a:effectLst/>
                        </a:rPr>
                        <a:t>Action 2</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dirty="0">
                          <a:effectLst/>
                        </a:rPr>
                        <a:t> </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r>
              <a:tr h="569188">
                <a:tc vMerge="1">
                  <a:txBody>
                    <a:bodyPr/>
                    <a:lstStyle/>
                    <a:p>
                      <a:endParaRPr lang="en-IN"/>
                    </a:p>
                  </a:txBody>
                  <a:tcPr/>
                </a:tc>
                <a:tc>
                  <a:txBody>
                    <a:bodyPr/>
                    <a:lstStyle/>
                    <a:p>
                      <a:pPr algn="l" fontAlgn="b"/>
                      <a:r>
                        <a:rPr lang="en-IN" sz="1100" u="none" strike="noStrike">
                          <a:effectLst/>
                        </a:rPr>
                        <a:t>Action 3</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 </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dirty="0">
                          <a:effectLst/>
                        </a:rPr>
                        <a:t> </a:t>
                      </a:r>
                      <a:endParaRPr lang="en-IN"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809074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3A2A78A1338449B9288BE6A0F47129" ma:contentTypeVersion="6" ma:contentTypeDescription="Create a new document." ma:contentTypeScope="" ma:versionID="e933bd52c2002a12ddcb70b90bba9a4c">
  <xsd:schema xmlns:xsd="http://www.w3.org/2001/XMLSchema" xmlns:xs="http://www.w3.org/2001/XMLSchema" xmlns:p="http://schemas.microsoft.com/office/2006/metadata/properties" xmlns:ns1="http://schemas.microsoft.com/sharepoint/v3" xmlns:ns2="e87911e3-014a-43ce-8fb3-926ba3dc3f16" xmlns:ns3="8b6acf3c-96d7-4ca4-aaaa-a48c2859e5ac" targetNamespace="http://schemas.microsoft.com/office/2006/metadata/properties" ma:root="true" ma:fieldsID="7502e3af83626834fa74bcb6e35f24cb" ns1:_="" ns2:_="" ns3:_="">
    <xsd:import namespace="http://schemas.microsoft.com/sharepoint/v3"/>
    <xsd:import namespace="e87911e3-014a-43ce-8fb3-926ba3dc3f16"/>
    <xsd:import namespace="8b6acf3c-96d7-4ca4-aaaa-a48c2859e5ac"/>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7911e3-014a-43ce-8fb3-926ba3dc3f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6acf3c-96d7-4ca4-aaaa-a48c2859e5a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9963991-7AD5-4D82-9505-0C3EE0F34B8B}"/>
</file>

<file path=customXml/itemProps2.xml><?xml version="1.0" encoding="utf-8"?>
<ds:datastoreItem xmlns:ds="http://schemas.openxmlformats.org/officeDocument/2006/customXml" ds:itemID="{B4698E2A-6D63-4807-8EEE-887EAB585A36}"/>
</file>

<file path=customXml/itemProps3.xml><?xml version="1.0" encoding="utf-8"?>
<ds:datastoreItem xmlns:ds="http://schemas.openxmlformats.org/officeDocument/2006/customXml" ds:itemID="{32437896-DD34-444F-B368-D9E7248994BC}"/>
</file>

<file path=docProps/app.xml><?xml version="1.0" encoding="utf-8"?>
<Properties xmlns="http://schemas.openxmlformats.org/officeDocument/2006/extended-properties" xmlns:vt="http://schemas.openxmlformats.org/officeDocument/2006/docPropsVTypes">
  <Template>virtusaPPT_Theme</Template>
  <TotalTime>110</TotalTime>
  <Words>907</Words>
  <Application>Microsoft Office PowerPoint</Application>
  <PresentationFormat>On-screen Show (4:3)</PresentationFormat>
  <Paragraphs>353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Gill Sans MT</vt:lpstr>
      <vt:lpstr>Wingdings</vt:lpstr>
      <vt:lpstr>Wingdings 3</vt:lpstr>
      <vt:lpstr>Origin</vt:lpstr>
      <vt:lpstr>Decision Tables</vt:lpstr>
      <vt:lpstr>What?</vt:lpstr>
      <vt:lpstr>WHY:</vt:lpstr>
      <vt:lpstr>Decision Table Methodology</vt:lpstr>
      <vt:lpstr> A Simple Example</vt:lpstr>
      <vt:lpstr>Identify Conditions &amp; Values </vt:lpstr>
      <vt:lpstr>2. Compute Maximum Number of Rules</vt:lpstr>
      <vt:lpstr>3. Identify Possible Actions</vt:lpstr>
      <vt:lpstr>Probability to Split the rules as per Conditions</vt:lpstr>
      <vt:lpstr>4. Enter All Possible Rules </vt:lpstr>
      <vt:lpstr>5. Define Actions for each Rule</vt:lpstr>
      <vt:lpstr>Full table</vt:lpstr>
      <vt:lpstr>6. Verify the Policy </vt:lpstr>
      <vt:lpstr>7. Simplify the Table</vt:lpstr>
      <vt:lpstr>The revised table is as follows:</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Tables</dc:title>
  <dc:creator>JyOtHiCyRiL</dc:creator>
  <cp:lastModifiedBy>Jyothi Cyril Pulicherla</cp:lastModifiedBy>
  <cp:revision>11</cp:revision>
  <dcterms:created xsi:type="dcterms:W3CDTF">2014-01-20T04:52:47Z</dcterms:created>
  <dcterms:modified xsi:type="dcterms:W3CDTF">2018-01-23T06:23:28Z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0x010100AE3A2A78A1338449B9288BE6A0F47129</vt:lpwstr>
  </property>
</Properties>
</file>