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bookmarkIdSeed="5">
  <p:sldMasterIdLst>
    <p:sldMasterId id="2147483660" r:id="rId1"/>
  </p:sldMasterIdLst>
  <p:notesMasterIdLst>
    <p:notesMasterId r:id="rId37"/>
  </p:notesMasterIdLst>
  <p:handoutMasterIdLst>
    <p:handoutMasterId r:id="rId38"/>
  </p:handoutMasterIdLst>
  <p:sldIdLst>
    <p:sldId id="359" r:id="rId2"/>
    <p:sldId id="376" r:id="rId3"/>
    <p:sldId id="393" r:id="rId4"/>
    <p:sldId id="381" r:id="rId5"/>
    <p:sldId id="361" r:id="rId6"/>
    <p:sldId id="363" r:id="rId7"/>
    <p:sldId id="365" r:id="rId8"/>
    <p:sldId id="366" r:id="rId9"/>
    <p:sldId id="368" r:id="rId10"/>
    <p:sldId id="367" r:id="rId11"/>
    <p:sldId id="382" r:id="rId12"/>
    <p:sldId id="353" r:id="rId13"/>
    <p:sldId id="358" r:id="rId14"/>
    <p:sldId id="355" r:id="rId15"/>
    <p:sldId id="364" r:id="rId16"/>
    <p:sldId id="356" r:id="rId17"/>
    <p:sldId id="336" r:id="rId18"/>
    <p:sldId id="333" r:id="rId19"/>
    <p:sldId id="335" r:id="rId20"/>
    <p:sldId id="340" r:id="rId21"/>
    <p:sldId id="383" r:id="rId22"/>
    <p:sldId id="360" r:id="rId23"/>
    <p:sldId id="392" r:id="rId24"/>
    <p:sldId id="394" r:id="rId25"/>
    <p:sldId id="347" r:id="rId26"/>
    <p:sldId id="369" r:id="rId27"/>
    <p:sldId id="343" r:id="rId28"/>
    <p:sldId id="395" r:id="rId29"/>
    <p:sldId id="378" r:id="rId30"/>
    <p:sldId id="379" r:id="rId31"/>
    <p:sldId id="396" r:id="rId32"/>
    <p:sldId id="370" r:id="rId33"/>
    <p:sldId id="384" r:id="rId34"/>
    <p:sldId id="397" r:id="rId35"/>
    <p:sldId id="380"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Segoe UI Light" panose="020B0502040204020203" pitchFamily="34" charset="0"/>
      <p:regular r:id="rId51"/>
      <p:italic r:id="rId52"/>
    </p:embeddedFont>
    <p:embeddedFont>
      <p:font typeface="Verdana" panose="020B0604030504040204" pitchFamily="34" charset="0"/>
      <p:regular r:id="rId53"/>
      <p:bold r:id="rId54"/>
      <p:italic r:id="rId55"/>
      <p:boldItalic r:id="rId5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Windows Track - Cloud Shell" id="{1ED4753B-313D-41CC-B40B-729EDD6E3353}">
          <p14:sldIdLst>
            <p14:sldId id="382"/>
            <p14:sldId id="353"/>
            <p14:sldId id="358"/>
            <p14:sldId id="355"/>
            <p14:sldId id="364"/>
            <p14:sldId id="356"/>
          </p14:sldIdLst>
        </p14:section>
        <p14:section name="More" id="{EE7F45B0-A6AD-411D-A512-DBBFEC401377}">
          <p14:sldIdLst>
            <p14:sldId id="336"/>
            <p14:sldId id="333"/>
            <p14:sldId id="335"/>
            <p14:sldId id="340"/>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94"/>
            <p14:sldId id="347"/>
            <p14:sldId id="369"/>
            <p14:sldId id="343"/>
          </p14:sldIdLst>
        </p14:section>
        <p14:section name="Company Acquisiation-Case2" id="{C4637B02-EF29-4663-9AA6-C89DB858ED88}">
          <p14:sldIdLst>
            <p14:sldId id="395"/>
            <p14:sldId id="378"/>
            <p14:sldId id="379"/>
          </p14:sldIdLst>
        </p14:section>
        <p14:section name="Operational Design-Case3" id="{CB0AF78A-A342-457A-BCC6-20356A9C5BEF}">
          <p14:sldIdLst>
            <p14:sldId id="396"/>
            <p14:sldId id="370"/>
            <p14:sldId id="384"/>
          </p14:sldIdLst>
        </p14:section>
        <p14:section name="Network Isolation-Case4" id="{86FBCC40-5973-4191-B058-FBB4A63EFED5}">
          <p14:sldIdLst>
            <p14:sldId id="397"/>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0" autoAdjust="0"/>
    <p:restoredTop sz="84799" autoAdjust="0"/>
  </p:normalViewPr>
  <p:slideViewPr>
    <p:cSldViewPr snapToGrid="0">
      <p:cViewPr>
        <p:scale>
          <a:sx n="100" d="100"/>
          <a:sy n="100" d="100"/>
        </p:scale>
        <p:origin x="1064" y="144"/>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7/23/18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7/23/18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7/23/18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12</a:t>
            </a:fld>
            <a:endParaRPr lang="en-US"/>
          </a:p>
        </p:txBody>
      </p:sp>
    </p:spTree>
    <p:extLst>
      <p:ext uri="{BB962C8B-B14F-4D97-AF65-F5344CB8AC3E}">
        <p14:creationId xmlns:p14="http://schemas.microsoft.com/office/powerpoint/2010/main" val="328134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299175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413899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0"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1" r:id="rId23"/>
    <p:sldLayoutId id="2147483713" r:id="rId24"/>
    <p:sldLayoutId id="2147483714" r:id="rId25"/>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1.png"/><Relationship Id="rId18" Type="http://schemas.openxmlformats.org/officeDocument/2006/relationships/image" Target="../media/image6.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9.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5.png"/><Relationship Id="rId2" Type="http://schemas.openxmlformats.org/officeDocument/2006/relationships/notesSlide" Target="../notesSlides/notesSlide16.xml"/><Relationship Id="rId16" Type="http://schemas.openxmlformats.org/officeDocument/2006/relationships/image" Target="../media/image4.svg"/><Relationship Id="rId20" Type="http://schemas.openxmlformats.org/officeDocument/2006/relationships/image" Target="../media/image8.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3.png"/><Relationship Id="rId10" Type="http://schemas.openxmlformats.org/officeDocument/2006/relationships/hyperlink" Target="https://docs.microsoft.com/en-us/azure/architecture/guide/" TargetMode="External"/><Relationship Id="rId19" Type="http://schemas.openxmlformats.org/officeDocument/2006/relationships/image" Target="../media/image7.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2.svg"/><Relationship Id="rId22"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IIS\.NET\SQL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https://docs.microsoft.com/en-us/azure/virtual-machines/windows/tutorial-azure-security</a:t>
            </a:r>
          </a:p>
        </p:txBody>
      </p:sp>
    </p:spTree>
    <p:extLst>
      <p:ext uri="{BB962C8B-B14F-4D97-AF65-F5344CB8AC3E}">
        <p14:creationId xmlns:p14="http://schemas.microsoft.com/office/powerpoint/2010/main" val="261739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6" name="Text Placeholder 5">
            <a:extLst>
              <a:ext uri="{FF2B5EF4-FFF2-40B4-BE49-F238E27FC236}">
                <a16:creationId xmlns:a16="http://schemas.microsoft.com/office/drawing/2014/main" id="{BB2E9E8A-9919-6245-A641-ACA858E5A86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652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67340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7B7CD3-4382-4A40-A277-43746B017802}"/>
              </a:ext>
            </a:extLst>
          </p:cNvPr>
          <p:cNvSpPr txBox="1"/>
          <p:nvPr/>
        </p:nvSpPr>
        <p:spPr>
          <a:xfrm>
            <a:off x="1460500" y="1943100"/>
            <a:ext cx="103124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Case Study 1</a:t>
            </a:r>
          </a:p>
        </p:txBody>
      </p:sp>
    </p:spTree>
    <p:extLst>
      <p:ext uri="{BB962C8B-B14F-4D97-AF65-F5344CB8AC3E}">
        <p14:creationId xmlns:p14="http://schemas.microsoft.com/office/powerpoint/2010/main" val="3324167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7B7CD3-4382-4A40-A277-43746B017802}"/>
              </a:ext>
            </a:extLst>
          </p:cNvPr>
          <p:cNvSpPr txBox="1"/>
          <p:nvPr/>
        </p:nvSpPr>
        <p:spPr>
          <a:xfrm>
            <a:off x="1460500" y="1943100"/>
            <a:ext cx="103124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Case Study 2</a:t>
            </a:r>
          </a:p>
        </p:txBody>
      </p:sp>
    </p:spTree>
    <p:extLst>
      <p:ext uri="{BB962C8B-B14F-4D97-AF65-F5344CB8AC3E}">
        <p14:creationId xmlns:p14="http://schemas.microsoft.com/office/powerpoint/2010/main" val="205372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are logical places to break this task down into multiple smaller Tasks</a:t>
            </a:r>
          </a:p>
          <a:p>
            <a:pPr lvl="0" fontAlgn="auto">
              <a:buFont typeface="+mj-lt"/>
              <a:buAutoNum type="arabicPeriod"/>
            </a:pPr>
            <a:r>
              <a:rPr lang="en-US" sz="2800" dirty="0"/>
              <a:t>What site (Contoso or Azure)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7B7CD3-4382-4A40-A277-43746B017802}"/>
              </a:ext>
            </a:extLst>
          </p:cNvPr>
          <p:cNvSpPr txBox="1"/>
          <p:nvPr/>
        </p:nvSpPr>
        <p:spPr>
          <a:xfrm>
            <a:off x="1460500" y="1943100"/>
            <a:ext cx="103124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Case Study 3</a:t>
            </a:r>
          </a:p>
        </p:txBody>
      </p:sp>
    </p:spTree>
    <p:extLst>
      <p:ext uri="{BB962C8B-B14F-4D97-AF65-F5344CB8AC3E}">
        <p14:creationId xmlns:p14="http://schemas.microsoft.com/office/powerpoint/2010/main" val="4112465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t>Lab Slide Location: </a:t>
            </a:r>
            <a:r>
              <a:rPr lang="en-US" sz="2000" dirty="0">
                <a:hlinkClick r:id="rId3"/>
              </a:rPr>
              <a:t>http://github.com/guruskill/70-535</a:t>
            </a:r>
            <a:r>
              <a:rPr lang="en-US" sz="2000"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7B7CD3-4382-4A40-A277-43746B017802}"/>
              </a:ext>
            </a:extLst>
          </p:cNvPr>
          <p:cNvSpPr txBox="1"/>
          <p:nvPr/>
        </p:nvSpPr>
        <p:spPr>
          <a:xfrm>
            <a:off x="1460500" y="1943100"/>
            <a:ext cx="103124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Case Study 4</a:t>
            </a:r>
          </a:p>
        </p:txBody>
      </p:sp>
    </p:spTree>
    <p:extLst>
      <p:ext uri="{BB962C8B-B14F-4D97-AF65-F5344CB8AC3E}">
        <p14:creationId xmlns:p14="http://schemas.microsoft.com/office/powerpoint/2010/main" val="74825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5130</Words>
  <Application>Microsoft Macintosh PowerPoint</Application>
  <PresentationFormat>Widescreen</PresentationFormat>
  <Paragraphs>709</Paragraphs>
  <Slides>35</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Calibri</vt:lpstr>
      <vt:lpstr>Wingdings</vt:lpstr>
      <vt:lpstr>segoe-ui_normal</vt:lpstr>
      <vt:lpstr>segoe-ui_semibold</vt:lpstr>
      <vt:lpstr>Segoe UI Light</vt:lpstr>
      <vt:lpstr>Times New Roman</vt:lpstr>
      <vt:lpstr>Courier New</vt:lpstr>
      <vt:lpstr>Arial</vt:lpstr>
      <vt:lpstr>Verdana</vt:lpstr>
      <vt:lpstr>Segoe UI</vt:lpstr>
      <vt:lpstr>segoe-ui_light</vt:lpstr>
      <vt:lpstr>Consolas</vt:lpstr>
      <vt:lpstr>NG_MOC_Core_ModuleNew2</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IIS\.NET\SQL in a Windows VM with Azure Cloud Shell</vt:lpstr>
      <vt:lpstr>Win 3. Monitor and update a Windows virtual machine in Azure using Cloud Shell</vt:lpstr>
      <vt:lpstr>4. Use Azure Security Center to monitor Windows virtual machines</vt:lpstr>
      <vt:lpstr>Containers</vt:lpstr>
      <vt:lpstr>Compute &amp; Networking</vt:lpstr>
      <vt:lpstr>Storage and Operational Readiness</vt:lpstr>
      <vt:lpstr>Labs</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PowerPoint Presentation</vt:lpstr>
      <vt:lpstr>Lab Setup: Architecture Styles</vt:lpstr>
      <vt:lpstr>Thought Experiment / Case Study 1 Web App - SOLUTION DESIGN</vt:lpstr>
      <vt:lpstr>PowerPoint Presentation</vt:lpstr>
      <vt:lpstr>PowerPoint Presentation</vt:lpstr>
      <vt:lpstr>Thought Experiment / Case Study #2 Acquisition and Migration of Fabrikam Team Collaboration Exercise</vt:lpstr>
      <vt:lpstr>Thought Experiment / Case Study #2 Answer the following questions in a report back to the CTO…</vt:lpstr>
      <vt:lpstr>PowerPoint Presentation</vt:lpstr>
      <vt:lpstr>Thought Experiment / Case Study 3a Operational Design - Individual</vt:lpstr>
      <vt:lpstr>Thought Experiment / Case Study 3a Operational Design - Individual</vt:lpstr>
      <vt:lpstr>PowerPoint Presentation</vt:lpstr>
      <vt:lpstr>Thought Experiment / Case Study 4 Using Isolation Security Zones to Enhance Security Posture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2018-07-23T20:07:58Z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