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1" r:id="rId3"/>
    <p:sldMasterId id="2147483691" r:id="rId4"/>
    <p:sldMasterId id="2147483714" r:id="rId5"/>
  </p:sldMasterIdLst>
  <p:notesMasterIdLst>
    <p:notesMasterId r:id="rId42"/>
  </p:notesMasterIdLst>
  <p:sldIdLst>
    <p:sldId id="258" r:id="rId6"/>
    <p:sldId id="295" r:id="rId7"/>
    <p:sldId id="266" r:id="rId8"/>
    <p:sldId id="256" r:id="rId9"/>
    <p:sldId id="265" r:id="rId10"/>
    <p:sldId id="299" r:id="rId11"/>
    <p:sldId id="296" r:id="rId12"/>
    <p:sldId id="297" r:id="rId13"/>
    <p:sldId id="298" r:id="rId14"/>
    <p:sldId id="300" r:id="rId15"/>
    <p:sldId id="280" r:id="rId16"/>
    <p:sldId id="278" r:id="rId17"/>
    <p:sldId id="279" r:id="rId18"/>
    <p:sldId id="282" r:id="rId19"/>
    <p:sldId id="283" r:id="rId20"/>
    <p:sldId id="294" r:id="rId21"/>
    <p:sldId id="284" r:id="rId22"/>
    <p:sldId id="285" r:id="rId23"/>
    <p:sldId id="259" r:id="rId24"/>
    <p:sldId id="277" r:id="rId25"/>
    <p:sldId id="271" r:id="rId26"/>
    <p:sldId id="288" r:id="rId27"/>
    <p:sldId id="270" r:id="rId28"/>
    <p:sldId id="272" r:id="rId29"/>
    <p:sldId id="286" r:id="rId30"/>
    <p:sldId id="287" r:id="rId31"/>
    <p:sldId id="293" r:id="rId32"/>
    <p:sldId id="269" r:id="rId33"/>
    <p:sldId id="260" r:id="rId34"/>
    <p:sldId id="267" r:id="rId35"/>
    <p:sldId id="290" r:id="rId36"/>
    <p:sldId id="291" r:id="rId37"/>
    <p:sldId id="292" r:id="rId38"/>
    <p:sldId id="261" r:id="rId39"/>
    <p:sldId id="262" r:id="rId40"/>
    <p:sldId id="2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4D189A-B8DC-45E2-8AA1-9E4FD32268DC}">
          <p14:sldIdLst>
            <p14:sldId id="258"/>
            <p14:sldId id="295"/>
            <p14:sldId id="266"/>
            <p14:sldId id="256"/>
            <p14:sldId id="265"/>
            <p14:sldId id="299"/>
            <p14:sldId id="296"/>
            <p14:sldId id="297"/>
            <p14:sldId id="298"/>
            <p14:sldId id="300"/>
            <p14:sldId id="280"/>
            <p14:sldId id="278"/>
            <p14:sldId id="279"/>
            <p14:sldId id="282"/>
            <p14:sldId id="283"/>
            <p14:sldId id="294"/>
            <p14:sldId id="284"/>
            <p14:sldId id="285"/>
            <p14:sldId id="259"/>
            <p14:sldId id="277"/>
            <p14:sldId id="271"/>
            <p14:sldId id="288"/>
            <p14:sldId id="270"/>
            <p14:sldId id="272"/>
            <p14:sldId id="286"/>
            <p14:sldId id="287"/>
            <p14:sldId id="293"/>
            <p14:sldId id="269"/>
            <p14:sldId id="260"/>
            <p14:sldId id="267"/>
            <p14:sldId id="290"/>
            <p14:sldId id="291"/>
            <p14:sldId id="292"/>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0058" autoAdjust="0"/>
  </p:normalViewPr>
  <p:slideViewPr>
    <p:cSldViewPr snapToGrid="0">
      <p:cViewPr varScale="1">
        <p:scale>
          <a:sx n="73" d="100"/>
          <a:sy n="73" d="100"/>
        </p:scale>
        <p:origin x="101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8B42-7DEB-458D-A1E9-EA91E2FE535B}"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C210F-F7AC-4609-9F14-F42E9171CDC6}" type="slidenum">
              <a:rPr lang="en-US" smtClean="0"/>
              <a:t>‹#›</a:t>
            </a:fld>
            <a:endParaRPr lang="en-US"/>
          </a:p>
        </p:txBody>
      </p:sp>
    </p:spTree>
    <p:extLst>
      <p:ext uri="{BB962C8B-B14F-4D97-AF65-F5344CB8AC3E}">
        <p14:creationId xmlns:p14="http://schemas.microsoft.com/office/powerpoint/2010/main" val="2742761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zure.microsoft.com/en-us/blog/azure-networking-announcements-for-ignite-2017/"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 70-535 Certification Event</a:t>
            </a:r>
          </a:p>
          <a:p>
            <a:r>
              <a:rPr lang="en-US" dirty="0"/>
              <a:t>Thank you – Networking Session</a:t>
            </a:r>
          </a:p>
          <a:p>
            <a:endParaRPr lang="en-US" dirty="0"/>
          </a:p>
          <a:p>
            <a:r>
              <a:rPr lang="en-US" dirty="0"/>
              <a:t>Between you and the beautiful cocktails</a:t>
            </a:r>
          </a:p>
          <a:p>
            <a:endParaRPr lang="en-US" dirty="0"/>
          </a:p>
          <a:p>
            <a:r>
              <a:rPr lang="en-US" dirty="0"/>
              <a:t>Introduce yourself</a:t>
            </a:r>
          </a:p>
          <a:p>
            <a:r>
              <a:rPr lang="en-US" dirty="0"/>
              <a:t>Introduce Dan McGuigan – Regional Sales Manager at Attunix</a:t>
            </a:r>
          </a:p>
          <a:p>
            <a:endParaRPr lang="en-US" dirty="0"/>
          </a:p>
          <a:p>
            <a:r>
              <a:rPr lang="en-US" dirty="0"/>
              <a:t>Questions -</a:t>
            </a:r>
          </a:p>
          <a:p>
            <a:pPr marL="228600" indent="-228600">
              <a:buAutoNum type="arabicPeriod"/>
            </a:pPr>
            <a:r>
              <a:rPr lang="en-US" dirty="0"/>
              <a:t>Enterprise grade Azure deployments</a:t>
            </a:r>
          </a:p>
          <a:p>
            <a:pPr marL="228600" indent="-228600">
              <a:buAutoNum type="arabicPeriod"/>
            </a:pPr>
            <a:r>
              <a:rPr lang="en-US" dirty="0"/>
              <a:t>70-533 and 70-534 – Retired on Dec 31 2017</a:t>
            </a:r>
          </a:p>
          <a:p>
            <a:pPr marL="228600" indent="-228600">
              <a:buAutoNum type="arabicPeriod"/>
            </a:pPr>
            <a:endParaRPr lang="en-US" dirty="0"/>
          </a:p>
          <a:p>
            <a:pPr marL="0" indent="0">
              <a:buNone/>
            </a:pPr>
            <a:r>
              <a:rPr lang="en-US" dirty="0"/>
              <a:t>Weights 15-20% of the exam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that is a good number, concentrate more on Update from Ignite 2017 - </a:t>
            </a:r>
            <a:r>
              <a:rPr lang="en-US" dirty="0">
                <a:hlinkClick r:id="rId3"/>
              </a:rPr>
              <a:t>https://azure.microsoft.com/en-us/blog/azure-networking-announcements-for-ignite-2017/</a:t>
            </a:r>
            <a:endParaRPr lang="en-US" dirty="0"/>
          </a:p>
          <a:p>
            <a:pPr marL="0" indent="0">
              <a:buNone/>
            </a:pPr>
            <a:endParaRPr lang="en-US" dirty="0"/>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a:t>
            </a:fld>
            <a:endParaRPr lang="en-US"/>
          </a:p>
        </p:txBody>
      </p:sp>
    </p:spTree>
    <p:extLst>
      <p:ext uri="{BB962C8B-B14F-4D97-AF65-F5344CB8AC3E}">
        <p14:creationId xmlns:p14="http://schemas.microsoft.com/office/powerpoint/2010/main" val="377886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sessions we will focus on –</a:t>
            </a:r>
          </a:p>
          <a:p>
            <a:endParaRPr lang="en-US" dirty="0"/>
          </a:p>
          <a:p>
            <a:r>
              <a:rPr lang="en-US" dirty="0"/>
              <a:t>Azure virtual networks</a:t>
            </a:r>
          </a:p>
          <a:p>
            <a:r>
              <a:rPr lang="en-US" sz="1200" b="0" i="0" kern="1200" dirty="0">
                <a:solidFill>
                  <a:schemeClr val="tx1"/>
                </a:solidFill>
                <a:effectLst/>
                <a:latin typeface="+mn-lt"/>
                <a:ea typeface="+mn-ea"/>
                <a:cs typeface="+mn-cs"/>
              </a:rPr>
              <a:t>load balancing using Azure Load Balancer, Application Gateway and Azure Traffic Manager;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Define DNS, DHCP, and IP strategies;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C210F-F7AC-4609-9F14-F42E9171CD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768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11</a:t>
            </a:fld>
            <a:endParaRPr lang="en-US"/>
          </a:p>
        </p:txBody>
      </p:sp>
    </p:spTree>
    <p:extLst>
      <p:ext uri="{BB962C8B-B14F-4D97-AF65-F5344CB8AC3E}">
        <p14:creationId xmlns:p14="http://schemas.microsoft.com/office/powerpoint/2010/main" val="370635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-4 (Transport Layer)</a:t>
            </a:r>
          </a:p>
          <a:p>
            <a:r>
              <a:rPr lang="en-US" dirty="0"/>
              <a:t>Network level traffic distribution</a:t>
            </a:r>
          </a:p>
          <a:p>
            <a:endParaRPr lang="en-US" dirty="0"/>
          </a:p>
          <a:p>
            <a:r>
              <a:rPr lang="en-US" dirty="0"/>
              <a:t>Layer – 7 (Application Layer)</a:t>
            </a:r>
          </a:p>
          <a:p>
            <a:r>
              <a:rPr lang="en-US" dirty="0"/>
              <a:t>SSL offloading</a:t>
            </a:r>
          </a:p>
          <a:p>
            <a:r>
              <a:rPr lang="en-US" dirty="0"/>
              <a:t>Reverse-proxy service -</a:t>
            </a:r>
          </a:p>
          <a:p>
            <a:endParaRPr lang="en-US" dirty="0"/>
          </a:p>
          <a:p>
            <a:r>
              <a:rPr lang="en-US" dirty="0"/>
              <a:t>DNS Level</a:t>
            </a:r>
          </a:p>
          <a:p>
            <a:r>
              <a:rPr lang="en-US" dirty="0"/>
              <a:t>Quick responses from HA applications</a:t>
            </a:r>
          </a:p>
          <a:p>
            <a:r>
              <a:rPr lang="en-US" dirty="0"/>
              <a:t>Customers from different Geo-locations</a:t>
            </a:r>
          </a:p>
          <a:p>
            <a:endParaRPr lang="en-US"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reverse proxy server</a:t>
            </a:r>
            <a:r>
              <a:rPr lang="en-US" sz="1200" b="0" i="0" kern="1200" dirty="0">
                <a:solidFill>
                  <a:schemeClr val="tx1"/>
                </a:solidFill>
                <a:effectLst/>
                <a:latin typeface="+mn-lt"/>
                <a:ea typeface="+mn-ea"/>
                <a:cs typeface="+mn-cs"/>
              </a:rPr>
              <a:t> is a type of </a:t>
            </a:r>
            <a:r>
              <a:rPr lang="en-US" sz="1200" b="1" i="0" kern="1200" dirty="0">
                <a:solidFill>
                  <a:schemeClr val="tx1"/>
                </a:solidFill>
                <a:effectLst/>
                <a:latin typeface="+mn-lt"/>
                <a:ea typeface="+mn-ea"/>
                <a:cs typeface="+mn-cs"/>
              </a:rPr>
              <a:t>proxy server</a:t>
            </a:r>
            <a:r>
              <a:rPr lang="en-US" sz="1200" b="0" i="0" kern="1200" dirty="0">
                <a:solidFill>
                  <a:schemeClr val="tx1"/>
                </a:solidFill>
                <a:effectLst/>
                <a:latin typeface="+mn-lt"/>
                <a:ea typeface="+mn-ea"/>
                <a:cs typeface="+mn-cs"/>
              </a:rPr>
              <a:t> that typically sits behind the firewall in a private network and directs client requests to the appropriate backend </a:t>
            </a:r>
            <a:r>
              <a:rPr lang="en-US" sz="1200" b="1" i="0" kern="1200" dirty="0">
                <a:solidFill>
                  <a:schemeClr val="tx1"/>
                </a:solidFill>
                <a:effectLst/>
                <a:latin typeface="+mn-lt"/>
                <a:ea typeface="+mn-ea"/>
                <a:cs typeface="+mn-cs"/>
              </a:rPr>
              <a:t>server</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reverse proxy</a:t>
            </a:r>
            <a:r>
              <a:rPr lang="en-US" sz="1200" b="0" i="0" kern="1200" dirty="0">
                <a:solidFill>
                  <a:schemeClr val="tx1"/>
                </a:solidFill>
                <a:effectLst/>
                <a:latin typeface="+mn-lt"/>
                <a:ea typeface="+mn-ea"/>
                <a:cs typeface="+mn-cs"/>
              </a:rPr>
              <a:t> provides an additional level of abstraction and control to ensure the smooth flow of network traffic between clients and </a:t>
            </a:r>
            <a:r>
              <a:rPr lang="en-US" sz="1200" b="1" i="0" kern="1200" dirty="0">
                <a:solidFill>
                  <a:schemeClr val="tx1"/>
                </a:solidFill>
                <a:effectLst/>
                <a:latin typeface="+mn-lt"/>
                <a:ea typeface="+mn-ea"/>
                <a:cs typeface="+mn-cs"/>
              </a:rPr>
              <a:t>servers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12</a:t>
            </a:fld>
            <a:endParaRPr lang="en-US"/>
          </a:p>
        </p:txBody>
      </p:sp>
    </p:spTree>
    <p:extLst>
      <p:ext uri="{BB962C8B-B14F-4D97-AF65-F5344CB8AC3E}">
        <p14:creationId xmlns:p14="http://schemas.microsoft.com/office/powerpoint/2010/main" val="337166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Tuple hash distribution </a:t>
            </a:r>
          </a:p>
          <a:p>
            <a:r>
              <a:rPr lang="en-US" dirty="0"/>
              <a:t>Availability set explain Fault domain and Update domain</a:t>
            </a:r>
          </a:p>
          <a:p>
            <a:r>
              <a:rPr lang="en-US" dirty="0"/>
              <a:t>Port Forwarding </a:t>
            </a:r>
          </a:p>
          <a:p>
            <a:r>
              <a:rPr lang="en-US" dirty="0"/>
              <a:t>Monitoring – Health probes</a:t>
            </a:r>
          </a:p>
          <a:p>
            <a:r>
              <a:rPr lang="en-US" dirty="0"/>
              <a:t>NAT</a:t>
            </a:r>
          </a:p>
          <a:p>
            <a:endParaRPr lang="en-US" dirty="0"/>
          </a:p>
          <a:p>
            <a:r>
              <a:rPr lang="en-US" dirty="0"/>
              <a:t>Multiple Load balanced IP Addresses</a:t>
            </a:r>
          </a:p>
          <a:p>
            <a:endParaRPr lang="en-US" dirty="0"/>
          </a:p>
          <a:p>
            <a:r>
              <a:rPr lang="en-US" dirty="0"/>
              <a:t>Customer Story – On availability sets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13</a:t>
            </a:fld>
            <a:endParaRPr lang="en-US"/>
          </a:p>
        </p:txBody>
      </p:sp>
    </p:spTree>
    <p:extLst>
      <p:ext uri="{BB962C8B-B14F-4D97-AF65-F5344CB8AC3E}">
        <p14:creationId xmlns:p14="http://schemas.microsoft.com/office/powerpoint/2010/main" val="728873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Story on adding VM that is not in Availability set</a:t>
            </a:r>
          </a:p>
          <a:p>
            <a:endParaRPr lang="en-US" dirty="0"/>
          </a:p>
          <a:p>
            <a:r>
              <a:rPr lang="en-US" dirty="0"/>
              <a:t>No Availability sets needed</a:t>
            </a:r>
          </a:p>
          <a:p>
            <a:endParaRPr lang="en-US" dirty="0"/>
          </a:p>
          <a:p>
            <a:r>
              <a:rPr lang="en-US" dirty="0"/>
              <a:t>Features – </a:t>
            </a:r>
          </a:p>
          <a:p>
            <a:r>
              <a:rPr lang="en-US" dirty="0"/>
              <a:t>Low Latency</a:t>
            </a:r>
          </a:p>
          <a:p>
            <a:r>
              <a:rPr lang="en-US" dirty="0"/>
              <a:t>High throughput</a:t>
            </a:r>
          </a:p>
          <a:p>
            <a:r>
              <a:rPr lang="en-US" dirty="0"/>
              <a:t>Cross-Zone load balancing</a:t>
            </a:r>
          </a:p>
          <a:p>
            <a:endParaRPr lang="en-US" dirty="0"/>
          </a:p>
          <a:p>
            <a:r>
              <a:rPr lang="en-US" b="1" dirty="0"/>
              <a:t>Limited to region </a:t>
            </a:r>
          </a:p>
          <a:p>
            <a:r>
              <a:rPr lang="en-US" b="1" dirty="0"/>
              <a:t>not</a:t>
            </a:r>
            <a:r>
              <a:rPr lang="en-US" dirty="0"/>
              <a:t> supported in </a:t>
            </a:r>
            <a:r>
              <a:rPr lang="en-US" b="1" dirty="0"/>
              <a:t>peered networks</a:t>
            </a:r>
          </a:p>
          <a:p>
            <a:r>
              <a:rPr lang="en-US" dirty="0"/>
              <a:t>NSG is required on the NIC associated with Standard load balancer</a:t>
            </a:r>
          </a:p>
          <a:p>
            <a:endParaRPr lang="en-US" dirty="0"/>
          </a:p>
          <a:p>
            <a:r>
              <a:rPr lang="en-US" dirty="0"/>
              <a:t>Provides Diagnostic Insights using Azure Monitor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14</a:t>
            </a:fld>
            <a:endParaRPr lang="en-US"/>
          </a:p>
        </p:txBody>
      </p:sp>
    </p:spTree>
    <p:extLst>
      <p:ext uri="{BB962C8B-B14F-4D97-AF65-F5344CB8AC3E}">
        <p14:creationId xmlns:p14="http://schemas.microsoft.com/office/powerpoint/2010/main" val="3568461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7 HTTP and HTTPS load balancing</a:t>
            </a:r>
          </a:p>
          <a:p>
            <a:endParaRPr lang="en-US" dirty="0"/>
          </a:p>
          <a:p>
            <a:r>
              <a:rPr lang="en-US" dirty="0"/>
              <a:t>Multiple Websites  (20)</a:t>
            </a:r>
          </a:p>
          <a:p>
            <a:endParaRPr lang="en-US" dirty="0"/>
          </a:p>
          <a:p>
            <a:r>
              <a:rPr lang="en-US" dirty="0"/>
              <a:t>Round Robin</a:t>
            </a:r>
          </a:p>
          <a:p>
            <a:endParaRPr lang="en-US" dirty="0"/>
          </a:p>
          <a:p>
            <a:r>
              <a:rPr lang="en-US" dirty="0"/>
              <a:t>Session affinity </a:t>
            </a:r>
          </a:p>
          <a:p>
            <a:endParaRPr lang="en-US" dirty="0"/>
          </a:p>
          <a:p>
            <a:r>
              <a:rPr lang="en-US" dirty="0"/>
              <a:t>End-to-End Encryption – SSL offload</a:t>
            </a:r>
          </a:p>
          <a:p>
            <a:endParaRPr lang="en-US" dirty="0"/>
          </a:p>
          <a:p>
            <a:r>
              <a:rPr lang="en-US" dirty="0"/>
              <a:t>Drop CA certificate on the App GW external interface </a:t>
            </a:r>
          </a:p>
          <a:p>
            <a:r>
              <a:rPr lang="en-US" dirty="0"/>
              <a:t>And use self signed certificate to encrypt the outbound traffic</a:t>
            </a:r>
          </a:p>
          <a:p>
            <a:endParaRPr lang="en-US" dirty="0"/>
          </a:p>
          <a:p>
            <a:r>
              <a:rPr lang="en-US" dirty="0"/>
              <a:t>Redirect</a:t>
            </a:r>
          </a:p>
          <a:p>
            <a:endParaRPr lang="en-US" dirty="0"/>
          </a:p>
          <a:p>
            <a:r>
              <a:rPr lang="en-US" dirty="0"/>
              <a:t>WAF – SQL Injection</a:t>
            </a:r>
          </a:p>
          <a:p>
            <a:r>
              <a:rPr lang="en-US" dirty="0"/>
              <a:t>            HTTP Protocol violations </a:t>
            </a:r>
          </a:p>
          <a:p>
            <a:endParaRPr lang="en-US" dirty="0"/>
          </a:p>
          <a:p>
            <a:r>
              <a:rPr lang="en-US" dirty="0"/>
              <a:t>2 Frontend IP – Public &amp; Private</a:t>
            </a:r>
          </a:p>
          <a:p>
            <a:endParaRPr lang="en-US" dirty="0"/>
          </a:p>
          <a:p>
            <a:r>
              <a:rPr lang="en-US" dirty="0"/>
              <a:t>Listeners – Ports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15</a:t>
            </a:fld>
            <a:endParaRPr lang="en-US"/>
          </a:p>
        </p:txBody>
      </p:sp>
    </p:spTree>
    <p:extLst>
      <p:ext uri="{BB962C8B-B14F-4D97-AF65-F5344CB8AC3E}">
        <p14:creationId xmlns:p14="http://schemas.microsoft.com/office/powerpoint/2010/main" val="3810827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742950" lvl="1" indent="-228600">
              <a:lnSpc>
                <a:spcPct val="90000"/>
              </a:lnSpc>
              <a:spcAft>
                <a:spcPts val="600"/>
              </a:spcAft>
              <a:buFont typeface="Arial" panose="020B0604020202020204" pitchFamily="34" charset="0"/>
              <a:buChar char="•"/>
            </a:pPr>
            <a:r>
              <a:rPr lang="en-US" sz="1700" dirty="0">
                <a:solidFill>
                  <a:srgbClr val="FFFFFF"/>
                </a:solidFill>
              </a:rPr>
              <a:t>Priority - </a:t>
            </a:r>
          </a:p>
          <a:p>
            <a:pPr marL="742950" lvl="1" indent="-228600">
              <a:lnSpc>
                <a:spcPct val="90000"/>
              </a:lnSpc>
              <a:spcAft>
                <a:spcPts val="600"/>
              </a:spcAft>
              <a:buFont typeface="Arial" panose="020B0604020202020204" pitchFamily="34" charset="0"/>
              <a:buChar char="•"/>
            </a:pPr>
            <a:r>
              <a:rPr lang="en-US" sz="1700" dirty="0">
                <a:solidFill>
                  <a:srgbClr val="FFFFFF"/>
                </a:solidFill>
              </a:rPr>
              <a:t>Weighted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Performance</a:t>
            </a:r>
          </a:p>
          <a:p>
            <a:pPr marL="742950" lvl="1" indent="-228600">
              <a:lnSpc>
                <a:spcPct val="90000"/>
              </a:lnSpc>
              <a:spcAft>
                <a:spcPts val="600"/>
              </a:spcAft>
              <a:buFont typeface="Arial" panose="020B0604020202020204" pitchFamily="34" charset="0"/>
              <a:buChar char="•"/>
            </a:pPr>
            <a:r>
              <a:rPr lang="en-US" sz="1700" dirty="0">
                <a:solidFill>
                  <a:srgbClr val="FFFFFF"/>
                </a:solidFill>
              </a:rPr>
              <a:t>Geographic</a:t>
            </a:r>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98134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Service Endpoints - Azure VMs, Web Apps, and cloud services. </a:t>
            </a:r>
          </a:p>
          <a:p>
            <a:r>
              <a:rPr lang="en-US" sz="1200" b="0" i="0" kern="1200" dirty="0">
                <a:solidFill>
                  <a:schemeClr val="tx1"/>
                </a:solidFill>
                <a:effectLst/>
                <a:latin typeface="+mn-lt"/>
                <a:ea typeface="+mn-ea"/>
                <a:cs typeface="+mn-cs"/>
              </a:rPr>
              <a:t>#You can also use Traffic Manager with external, non-Azure endpoints.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 uses Domain Name System (DNS) to direct client requests to the most appropriate endpoint based on a traffic-routing method and the health of the endpoints.</a:t>
            </a:r>
          </a:p>
          <a:p>
            <a:endParaRPr lang="en-US" sz="1200" b="0" i="0" kern="1200" dirty="0">
              <a:solidFill>
                <a:schemeClr val="tx1"/>
              </a:solidFill>
              <a:effectLst/>
              <a:latin typeface="+mn-lt"/>
              <a:ea typeface="+mn-ea"/>
              <a:cs typeface="+mn-cs"/>
            </a:endParaRPr>
          </a:p>
          <a:p>
            <a:r>
              <a:rPr lang="en-US" dirty="0"/>
              <a:t>Priority -  For backup and DR</a:t>
            </a:r>
          </a:p>
          <a:p>
            <a:endParaRPr lang="en-US" dirty="0"/>
          </a:p>
          <a:p>
            <a:r>
              <a:rPr lang="en-US" dirty="0"/>
              <a:t>Weighted - </a:t>
            </a:r>
            <a:r>
              <a:rPr lang="en-US" sz="1200" b="0" i="0" kern="1200" dirty="0">
                <a:solidFill>
                  <a:schemeClr val="tx1"/>
                </a:solidFill>
                <a:effectLst/>
                <a:latin typeface="+mn-lt"/>
                <a:ea typeface="+mn-ea"/>
                <a:cs typeface="+mn-cs"/>
              </a:rPr>
              <a:t>distribute traffic across a set of endpoints, either </a:t>
            </a:r>
            <a:r>
              <a:rPr lang="en-US" sz="1200" b="1" i="0" kern="1200" dirty="0">
                <a:solidFill>
                  <a:schemeClr val="tx1"/>
                </a:solidFill>
                <a:effectLst/>
                <a:latin typeface="+mn-lt"/>
                <a:ea typeface="+mn-ea"/>
                <a:cs typeface="+mn-cs"/>
              </a:rPr>
              <a:t>evenly or according to weights</a:t>
            </a:r>
            <a:r>
              <a:rPr lang="en-US" sz="1200" b="0" i="0" kern="1200" dirty="0">
                <a:solidFill>
                  <a:schemeClr val="tx1"/>
                </a:solidFill>
                <a:effectLst/>
                <a:latin typeface="+mn-lt"/>
                <a:ea typeface="+mn-ea"/>
                <a:cs typeface="+mn-cs"/>
              </a:rPr>
              <a:t>, which you define</a:t>
            </a:r>
            <a:endParaRPr lang="en-US" dirty="0"/>
          </a:p>
          <a:p>
            <a:endParaRPr lang="en-US" dirty="0"/>
          </a:p>
          <a:p>
            <a:r>
              <a:rPr lang="en-US" dirty="0"/>
              <a:t>Performance - </a:t>
            </a:r>
            <a:r>
              <a:rPr lang="en-US" sz="1200" b="0" i="0" kern="1200" dirty="0">
                <a:solidFill>
                  <a:schemeClr val="tx1"/>
                </a:solidFill>
                <a:effectLst/>
                <a:latin typeface="+mn-lt"/>
                <a:ea typeface="+mn-ea"/>
                <a:cs typeface="+mn-cs"/>
              </a:rPr>
              <a:t>"closest" endpoint in terms of the lowest network latency.</a:t>
            </a:r>
            <a:endParaRPr lang="en-US" dirty="0"/>
          </a:p>
          <a:p>
            <a:endParaRPr lang="en-US" dirty="0"/>
          </a:p>
          <a:p>
            <a:r>
              <a:rPr lang="en-US" dirty="0"/>
              <a:t>Geographic - </a:t>
            </a:r>
            <a:r>
              <a:rPr lang="en-US" sz="1200" b="0" i="0" kern="1200" dirty="0">
                <a:solidFill>
                  <a:schemeClr val="tx1"/>
                </a:solidFill>
                <a:effectLst/>
                <a:latin typeface="+mn-lt"/>
                <a:ea typeface="+mn-ea"/>
                <a:cs typeface="+mn-cs"/>
              </a:rPr>
              <a:t>geographic location their DNS query originates from</a:t>
            </a: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17</a:t>
            </a:fld>
            <a:endParaRPr lang="en-US"/>
          </a:p>
        </p:txBody>
      </p:sp>
    </p:spTree>
    <p:extLst>
      <p:ext uri="{BB962C8B-B14F-4D97-AF65-F5344CB8AC3E}">
        <p14:creationId xmlns:p14="http://schemas.microsoft.com/office/powerpoint/2010/main" val="177646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DNS Record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Private to the Vnet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 WINS or NetBIOS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 Custom DNS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Split Horizon – Private and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DNS Zone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99.99% SLA on Azure DNS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Forwarded DNS Requests are sent to reserved IP 168.63.129.16</a:t>
            </a:r>
          </a:p>
          <a:p>
            <a:r>
              <a:rPr lang="en-US" dirty="0"/>
              <a:t>20/100 DNS servers per Vnet</a:t>
            </a:r>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18</a:t>
            </a:fld>
            <a:endParaRPr lang="en-US"/>
          </a:p>
        </p:txBody>
      </p:sp>
    </p:spTree>
    <p:extLst>
      <p:ext uri="{BB962C8B-B14F-4D97-AF65-F5344CB8AC3E}">
        <p14:creationId xmlns:p14="http://schemas.microsoft.com/office/powerpoint/2010/main" val="3035073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19</a:t>
            </a:fld>
            <a:endParaRPr lang="en-US"/>
          </a:p>
        </p:txBody>
      </p:sp>
    </p:spTree>
    <p:extLst>
      <p:ext uri="{BB962C8B-B14F-4D97-AF65-F5344CB8AC3E}">
        <p14:creationId xmlns:p14="http://schemas.microsoft.com/office/powerpoint/2010/main" val="85193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2</a:t>
            </a:fld>
            <a:endParaRPr lang="en-US"/>
          </a:p>
        </p:txBody>
      </p:sp>
    </p:spTree>
    <p:extLst>
      <p:ext uri="{BB962C8B-B14F-4D97-AF65-F5344CB8AC3E}">
        <p14:creationId xmlns:p14="http://schemas.microsoft.com/office/powerpoint/2010/main" val="29779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cloud and you have different connectivity options, </a:t>
            </a:r>
          </a:p>
          <a:p>
            <a:r>
              <a:rPr lang="en-US" dirty="0"/>
              <a:t>These are the four different connectivity options.  </a:t>
            </a:r>
          </a:p>
          <a:p>
            <a:r>
              <a:rPr lang="en-US" dirty="0"/>
              <a:t>We will go in depth on each one of them in a minute</a:t>
            </a:r>
          </a:p>
          <a:p>
            <a:endParaRPr lang="en-US" dirty="0"/>
          </a:p>
          <a:p>
            <a:r>
              <a:rPr lang="en-US" dirty="0"/>
              <a:t>It is clear that if you are choosing public cloud, the first type of connectivity that we can choose is </a:t>
            </a:r>
            <a:r>
              <a:rPr lang="en-US" b="1" dirty="0"/>
              <a:t>internet based connectivity</a:t>
            </a:r>
            <a:r>
              <a:rPr lang="en-US" dirty="0"/>
              <a:t> – Nothing really special to talk about</a:t>
            </a:r>
          </a:p>
          <a:p>
            <a:r>
              <a:rPr lang="en-US" dirty="0"/>
              <a:t>Its mainly about this other three that are valuable.</a:t>
            </a:r>
          </a:p>
          <a:p>
            <a:endParaRPr lang="en-US" dirty="0"/>
          </a:p>
          <a:p>
            <a:r>
              <a:rPr lang="en-US" dirty="0"/>
              <a:t>Point-to-site: Not a production or enterprise class solution</a:t>
            </a:r>
          </a:p>
          <a:p>
            <a:endParaRPr lang="en-US" dirty="0"/>
          </a:p>
          <a:p>
            <a:r>
              <a:rPr lang="en-US" dirty="0"/>
              <a:t>Site-to-Site: </a:t>
            </a:r>
          </a:p>
          <a:p>
            <a:endParaRPr lang="en-US" dirty="0"/>
          </a:p>
          <a:p>
            <a:r>
              <a:rPr lang="en-US" dirty="0"/>
              <a:t>You will have a </a:t>
            </a:r>
            <a:r>
              <a:rPr lang="en-US" b="1" dirty="0"/>
              <a:t>gateway in Azure Vnet </a:t>
            </a:r>
            <a:r>
              <a:rPr lang="en-US" dirty="0"/>
              <a:t>and you have </a:t>
            </a:r>
            <a:r>
              <a:rPr lang="en-US" b="1" dirty="0"/>
              <a:t>device on-premises </a:t>
            </a:r>
            <a:r>
              <a:rPr lang="en-US" dirty="0"/>
              <a:t>and basically we will be </a:t>
            </a:r>
            <a:r>
              <a:rPr lang="en-US" b="1" dirty="0"/>
              <a:t>creating IPSec tunnel between both of them</a:t>
            </a:r>
          </a:p>
          <a:p>
            <a:r>
              <a:rPr lang="en-US" dirty="0"/>
              <a:t>Look into </a:t>
            </a:r>
            <a:r>
              <a:rPr lang="en-US" b="1" dirty="0"/>
              <a:t>supported list of devices </a:t>
            </a:r>
            <a:r>
              <a:rPr lang="en-US" dirty="0"/>
              <a:t>while designing a solution for yourself or for any of your customers</a:t>
            </a:r>
            <a:br>
              <a:rPr lang="en-US" dirty="0"/>
            </a:br>
            <a:endParaRPr lang="en-US" dirty="0"/>
          </a:p>
          <a:p>
            <a:r>
              <a:rPr lang="en-US" dirty="0"/>
              <a:t>Support for both IKEv1 and IKEv2 tunnels</a:t>
            </a:r>
          </a:p>
          <a:p>
            <a:r>
              <a:rPr lang="en-US" dirty="0"/>
              <a:t>Maximum bandwidth in a Site-to-Site tunnel is 1.25 GBPS</a:t>
            </a:r>
          </a:p>
          <a:p>
            <a:endParaRPr lang="en-US" dirty="0"/>
          </a:p>
          <a:p>
            <a:r>
              <a:rPr lang="en-US" dirty="0"/>
              <a:t>If you want to go above that and want security (private link) then you need to look into the ExpressRoute option –</a:t>
            </a:r>
          </a:p>
          <a:p>
            <a:endParaRPr lang="en-US" dirty="0"/>
          </a:p>
          <a:p>
            <a:r>
              <a:rPr lang="en-US" dirty="0"/>
              <a:t>Has anybody hear had the joy of setting up ExpressRoute</a:t>
            </a:r>
          </a:p>
          <a:p>
            <a:endParaRPr lang="en-US" dirty="0"/>
          </a:p>
          <a:p>
            <a:r>
              <a:rPr lang="en-US" sz="1200" b="1" kern="1200" dirty="0">
                <a:solidFill>
                  <a:schemeClr val="tx1"/>
                </a:solidFill>
                <a:effectLst/>
                <a:latin typeface="+mn-lt"/>
                <a:ea typeface="+mn-ea"/>
                <a:cs typeface="+mn-cs"/>
              </a:rPr>
              <a:t>Basic-</a:t>
            </a:r>
          </a:p>
          <a:p>
            <a:r>
              <a:rPr lang="en-US" sz="1200" b="1" kern="1200" dirty="0">
                <a:solidFill>
                  <a:schemeClr val="tx1"/>
                </a:solidFill>
                <a:effectLst/>
                <a:latin typeface="+mn-lt"/>
                <a:ea typeface="+mn-ea"/>
                <a:cs typeface="+mn-cs"/>
              </a:rPr>
              <a:t>Route-based VPN</a:t>
            </a:r>
            <a:r>
              <a:rPr lang="en-US" dirty="0">
                <a:effectLst/>
              </a:rPr>
              <a:t>: 10 tunnels with P2S; no RADIUS authentication for P2S; no IKEv2 for P2S</a:t>
            </a:r>
            <a:br>
              <a:rPr lang="en-US" dirty="0">
                <a:effectLst/>
              </a:rPr>
            </a:br>
            <a:r>
              <a:rPr lang="en-US" sz="1200" b="1" kern="1200" dirty="0">
                <a:solidFill>
                  <a:schemeClr val="tx1"/>
                </a:solidFill>
                <a:effectLst/>
                <a:latin typeface="+mn-lt"/>
                <a:ea typeface="+mn-ea"/>
                <a:cs typeface="+mn-cs"/>
              </a:rPr>
              <a:t>Policy-based VPN</a:t>
            </a:r>
            <a:r>
              <a:rPr lang="en-US" dirty="0">
                <a:effectLst/>
              </a:rPr>
              <a:t>: (IKEv1): 1 tunnel; no P2S</a:t>
            </a:r>
          </a:p>
          <a:p>
            <a:r>
              <a:rPr lang="en-US" sz="1200" b="1" kern="1200" dirty="0">
                <a:solidFill>
                  <a:schemeClr val="tx1"/>
                </a:solidFill>
                <a:effectLst/>
                <a:latin typeface="+mn-lt"/>
                <a:ea typeface="+mn-ea"/>
                <a:cs typeface="+mn-cs"/>
              </a:rPr>
              <a:t>VpnGw1, VpnGw2, and VpnGw3-</a:t>
            </a:r>
          </a:p>
          <a:p>
            <a:r>
              <a:rPr lang="en-US" sz="1200" b="1" kern="1200" dirty="0">
                <a:solidFill>
                  <a:schemeClr val="tx1"/>
                </a:solidFill>
                <a:effectLst/>
                <a:latin typeface="+mn-lt"/>
                <a:ea typeface="+mn-ea"/>
                <a:cs typeface="+mn-cs"/>
              </a:rPr>
              <a:t>Route-based VPN</a:t>
            </a:r>
            <a:r>
              <a:rPr lang="en-US" dirty="0">
                <a:effectLst/>
              </a:rPr>
              <a:t>: up to 30 tunnels (*), P2S, BGP, active-active, custom IPsec/IKE policy, ExpressRoute/VPN co-existence</a:t>
            </a:r>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20</a:t>
            </a:fld>
            <a:endParaRPr lang="en-US"/>
          </a:p>
        </p:txBody>
      </p:sp>
    </p:spTree>
    <p:extLst>
      <p:ext uri="{BB962C8B-B14F-4D97-AF65-F5344CB8AC3E}">
        <p14:creationId xmlns:p14="http://schemas.microsoft.com/office/powerpoint/2010/main" val="714345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 Based – Dynamic Routing VPN – IPSec Tunnel </a:t>
            </a:r>
          </a:p>
          <a:p>
            <a:r>
              <a:rPr lang="en-US" dirty="0"/>
              <a:t>	Basic – 10</a:t>
            </a:r>
          </a:p>
          <a:p>
            <a:r>
              <a:rPr lang="en-US" dirty="0"/>
              <a:t>	GW1,2,3 – 30 Tunnels</a:t>
            </a:r>
          </a:p>
          <a:p>
            <a:endParaRPr lang="en-US" dirty="0"/>
          </a:p>
          <a:p>
            <a:r>
              <a:rPr lang="en-US" dirty="0"/>
              <a:t>Policy Based – Static Routing VPN – Customer defined policy (access list) – VPN Client</a:t>
            </a:r>
          </a:p>
          <a:p>
            <a:r>
              <a:rPr lang="en-US" dirty="0"/>
              <a:t>	1 S2S VPN </a:t>
            </a:r>
          </a:p>
          <a:p>
            <a:endParaRPr lang="en-US" dirty="0"/>
          </a:p>
          <a:p>
            <a:r>
              <a:rPr lang="en-US" dirty="0"/>
              <a:t>IKEv1 and IKEv2 </a:t>
            </a:r>
          </a:p>
          <a:p>
            <a:endParaRPr lang="en-US" dirty="0"/>
          </a:p>
          <a:p>
            <a:r>
              <a:rPr lang="en-US" dirty="0"/>
              <a:t>Resources for VPN</a:t>
            </a:r>
          </a:p>
          <a:p>
            <a:endParaRPr lang="en-US" dirty="0"/>
          </a:p>
          <a:p>
            <a:r>
              <a:rPr lang="en-US" dirty="0"/>
              <a:t>Pre Shared Key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21</a:t>
            </a:fld>
            <a:endParaRPr lang="en-US"/>
          </a:p>
        </p:txBody>
      </p:sp>
    </p:spTree>
    <p:extLst>
      <p:ext uri="{BB962C8B-B14F-4D97-AF65-F5344CB8AC3E}">
        <p14:creationId xmlns:p14="http://schemas.microsoft.com/office/powerpoint/2010/main" val="3531599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MPLS network</a:t>
            </a:r>
          </a:p>
          <a:p>
            <a:endParaRPr lang="en-US" dirty="0"/>
          </a:p>
          <a:p>
            <a:r>
              <a:rPr lang="en-US" dirty="0"/>
              <a:t>Public and Private peering</a:t>
            </a:r>
          </a:p>
          <a:p>
            <a:endParaRPr lang="en-US" dirty="0"/>
          </a:p>
          <a:p>
            <a:r>
              <a:rPr lang="en-US" dirty="0"/>
              <a:t>Built in Redundancy </a:t>
            </a:r>
          </a:p>
          <a:p>
            <a:endParaRPr lang="en-US" dirty="0"/>
          </a:p>
          <a:p>
            <a:r>
              <a:rPr lang="en-US" dirty="0"/>
              <a:t>Dynamic Routing</a:t>
            </a:r>
          </a:p>
          <a:p>
            <a:endParaRPr lang="en-US" dirty="0"/>
          </a:p>
          <a:p>
            <a:r>
              <a:rPr lang="en-US" dirty="0"/>
              <a:t>--</a:t>
            </a:r>
          </a:p>
          <a:p>
            <a:r>
              <a:rPr lang="en-US" dirty="0"/>
              <a:t>Private line through a connectivity provider</a:t>
            </a:r>
          </a:p>
          <a:p>
            <a:endParaRPr lang="en-US" dirty="0"/>
          </a:p>
          <a:p>
            <a:r>
              <a:rPr lang="en-US" dirty="0"/>
              <a:t>Not on public internet</a:t>
            </a:r>
          </a:p>
          <a:p>
            <a:endParaRPr lang="en-US" dirty="0"/>
          </a:p>
          <a:p>
            <a:r>
              <a:rPr lang="en-US" dirty="0"/>
              <a:t>More Reliable , Faster speed, low latency, high security</a:t>
            </a:r>
          </a:p>
          <a:p>
            <a:endParaRPr lang="en-US" dirty="0"/>
          </a:p>
          <a:p>
            <a:r>
              <a:rPr lang="en-US" dirty="0"/>
              <a:t>Billing </a:t>
            </a:r>
          </a:p>
          <a:p>
            <a:endParaRPr lang="en-US" dirty="0"/>
          </a:p>
          <a:p>
            <a:r>
              <a:rPr lang="en-US" dirty="0"/>
              <a:t>Billed monthly</a:t>
            </a:r>
          </a:p>
          <a:p>
            <a:r>
              <a:rPr lang="en-US" dirty="0"/>
              <a:t>Free inbound , Billed Outbound with per GB of data Transfer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Prerequisites NW requirements</a:t>
            </a:r>
            <a:r>
              <a:rPr lang="en-US" dirty="0"/>
              <a:t>–</a:t>
            </a:r>
          </a:p>
          <a:p>
            <a:endParaRPr lang="en-US" dirty="0"/>
          </a:p>
          <a:p>
            <a:r>
              <a:rPr lang="en-US" dirty="0"/>
              <a:t>NAT – Public Peering only accepts traffic from public IP</a:t>
            </a:r>
          </a:p>
          <a:p>
            <a:endParaRPr lang="en-US" dirty="0"/>
          </a:p>
          <a:p>
            <a:r>
              <a:rPr lang="en-US" dirty="0"/>
              <a:t>Redundancy – Redundant BGP sessions setup between MS routers and peering routers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22</a:t>
            </a:fld>
            <a:endParaRPr lang="en-US"/>
          </a:p>
        </p:txBody>
      </p:sp>
    </p:spTree>
    <p:extLst>
      <p:ext uri="{BB962C8B-B14F-4D97-AF65-F5344CB8AC3E}">
        <p14:creationId xmlns:p14="http://schemas.microsoft.com/office/powerpoint/2010/main" val="3157867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a:t>
            </a:r>
          </a:p>
          <a:p>
            <a:endParaRPr lang="en-US" dirty="0"/>
          </a:p>
          <a:p>
            <a:r>
              <a:rPr lang="en-US" dirty="0"/>
              <a:t>Infrastructure deployed at Colo </a:t>
            </a:r>
          </a:p>
          <a:p>
            <a:r>
              <a:rPr lang="en-US" dirty="0"/>
              <a:t>Provider set up layer 2 of layer 3 connection from Colo to Azure</a:t>
            </a:r>
          </a:p>
          <a:p>
            <a:endParaRPr lang="en-US" dirty="0"/>
          </a:p>
          <a:p>
            <a:r>
              <a:rPr lang="en-US" dirty="0"/>
              <a:t>Point-to-Point</a:t>
            </a:r>
          </a:p>
          <a:p>
            <a:endParaRPr lang="en-US" dirty="0"/>
          </a:p>
          <a:p>
            <a:r>
              <a:rPr lang="en-US" dirty="0"/>
              <a:t>Connect your HQ to Azure and route all the Branch office traffic to HQ and from HQ to Azure</a:t>
            </a:r>
          </a:p>
          <a:p>
            <a:endParaRPr lang="en-US" dirty="0"/>
          </a:p>
          <a:p>
            <a:r>
              <a:rPr lang="en-US" dirty="0"/>
              <a:t>IP VPN – MPLS VPN</a:t>
            </a:r>
          </a:p>
          <a:p>
            <a:endParaRPr lang="en-US" dirty="0"/>
          </a:p>
          <a:p>
            <a:r>
              <a:rPr lang="en-US" sz="1200" b="0" i="0" kern="1200" dirty="0">
                <a:solidFill>
                  <a:schemeClr val="tx1"/>
                </a:solidFill>
                <a:effectLst/>
                <a:latin typeface="+mn-lt"/>
                <a:ea typeface="+mn-ea"/>
                <a:cs typeface="+mn-cs"/>
              </a:rPr>
              <a:t>The Microsoft cloud can be interconnected to your WAN to make it look just like any other branch office.</a:t>
            </a:r>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23</a:t>
            </a:fld>
            <a:endParaRPr lang="en-US"/>
          </a:p>
        </p:txBody>
      </p:sp>
    </p:spTree>
    <p:extLst>
      <p:ext uri="{BB962C8B-B14F-4D97-AF65-F5344CB8AC3E}">
        <p14:creationId xmlns:p14="http://schemas.microsoft.com/office/powerpoint/2010/main" val="402429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 Azure Public Services</a:t>
            </a:r>
          </a:p>
          <a:p>
            <a:endParaRPr lang="en-US" dirty="0"/>
          </a:p>
          <a:p>
            <a:r>
              <a:rPr lang="en-US" dirty="0"/>
              <a:t>Microsoft – Office 365</a:t>
            </a:r>
          </a:p>
          <a:p>
            <a:endParaRPr lang="en-US" dirty="0"/>
          </a:p>
          <a:p>
            <a:r>
              <a:rPr lang="en-US" dirty="0"/>
              <a:t>Private – Vnet </a:t>
            </a:r>
          </a:p>
        </p:txBody>
      </p:sp>
      <p:sp>
        <p:nvSpPr>
          <p:cNvPr id="4" name="Slide Number Placeholder 3"/>
          <p:cNvSpPr>
            <a:spLocks noGrp="1"/>
          </p:cNvSpPr>
          <p:nvPr>
            <p:ph type="sldNum" sz="quarter" idx="10"/>
          </p:nvPr>
        </p:nvSpPr>
        <p:spPr/>
        <p:txBody>
          <a:bodyPr/>
          <a:lstStyle/>
          <a:p>
            <a:fld id="{273C210F-F7AC-4609-9F14-F42E9171CDC6}" type="slidenum">
              <a:rPr lang="en-US" smtClean="0"/>
              <a:t>24</a:t>
            </a:fld>
            <a:endParaRPr lang="en-US"/>
          </a:p>
        </p:txBody>
      </p:sp>
    </p:spTree>
    <p:extLst>
      <p:ext uri="{BB962C8B-B14F-4D97-AF65-F5344CB8AC3E}">
        <p14:creationId xmlns:p14="http://schemas.microsoft.com/office/powerpoint/2010/main" val="2894255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no of Vnet links </a:t>
            </a:r>
          </a:p>
          <a:p>
            <a:endParaRPr lang="en-US" dirty="0"/>
          </a:p>
          <a:p>
            <a:r>
              <a:rPr lang="en-US" dirty="0"/>
              <a:t>Increased route limits </a:t>
            </a:r>
          </a:p>
          <a:p>
            <a:endParaRPr lang="en-US" dirty="0"/>
          </a:p>
          <a:p>
            <a:r>
              <a:rPr lang="en-US" dirty="0"/>
              <a:t>Global connectivity with premium add-on– </a:t>
            </a:r>
          </a:p>
          <a:p>
            <a:r>
              <a:rPr lang="en-US" dirty="0"/>
              <a:t>Link Vnet in West Europe to Express Route provisioned in West US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25</a:t>
            </a:fld>
            <a:endParaRPr lang="en-US"/>
          </a:p>
        </p:txBody>
      </p:sp>
    </p:spTree>
    <p:extLst>
      <p:ext uri="{BB962C8B-B14F-4D97-AF65-F5344CB8AC3E}">
        <p14:creationId xmlns:p14="http://schemas.microsoft.com/office/powerpoint/2010/main" val="4142010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S2S is backup for Express Route</a:t>
            </a:r>
          </a:p>
          <a:p>
            <a:endParaRPr lang="en-US" dirty="0"/>
          </a:p>
          <a:p>
            <a:r>
              <a:rPr lang="en-US" dirty="0"/>
              <a:t>Add a new branch using S2S tunnel</a:t>
            </a:r>
          </a:p>
          <a:p>
            <a:endParaRPr lang="en-US" dirty="0"/>
          </a:p>
          <a:p>
            <a:r>
              <a:rPr lang="en-US" dirty="0"/>
              <a:t>Same gateway that we use for Express Route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26</a:t>
            </a:fld>
            <a:endParaRPr lang="en-US"/>
          </a:p>
        </p:txBody>
      </p:sp>
    </p:spTree>
    <p:extLst>
      <p:ext uri="{BB962C8B-B14F-4D97-AF65-F5344CB8AC3E}">
        <p14:creationId xmlns:p14="http://schemas.microsoft.com/office/powerpoint/2010/main" val="1438575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27</a:t>
            </a:fld>
            <a:endParaRPr lang="en-US"/>
          </a:p>
        </p:txBody>
      </p:sp>
    </p:spTree>
    <p:extLst>
      <p:ext uri="{BB962C8B-B14F-4D97-AF65-F5344CB8AC3E}">
        <p14:creationId xmlns:p14="http://schemas.microsoft.com/office/powerpoint/2010/main" val="3876041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28</a:t>
            </a:fld>
            <a:endParaRPr lang="en-US"/>
          </a:p>
        </p:txBody>
      </p:sp>
    </p:spTree>
    <p:extLst>
      <p:ext uri="{BB962C8B-B14F-4D97-AF65-F5344CB8AC3E}">
        <p14:creationId xmlns:p14="http://schemas.microsoft.com/office/powerpoint/2010/main" val="235465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network Watcher </a:t>
            </a:r>
          </a:p>
          <a:p>
            <a:r>
              <a:rPr lang="en-US" dirty="0"/>
              <a:t>Flow verify traffic </a:t>
            </a:r>
          </a:p>
          <a:p>
            <a:r>
              <a:rPr lang="en-US" dirty="0"/>
              <a:t>TS NSG logs</a:t>
            </a:r>
          </a:p>
          <a:p>
            <a:r>
              <a:rPr lang="en-US" dirty="0"/>
              <a:t>Packet captures </a:t>
            </a:r>
          </a:p>
          <a:p>
            <a:endParaRPr lang="en-US" dirty="0"/>
          </a:p>
          <a:p>
            <a:r>
              <a:rPr lang="en-US" dirty="0"/>
              <a:t>Enable NW</a:t>
            </a:r>
          </a:p>
          <a:p>
            <a:r>
              <a:rPr lang="en-US" dirty="0"/>
              <a:t>Add extension to the VM</a:t>
            </a:r>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29</a:t>
            </a:fld>
            <a:endParaRPr lang="en-US"/>
          </a:p>
        </p:txBody>
      </p:sp>
    </p:spTree>
    <p:extLst>
      <p:ext uri="{BB962C8B-B14F-4D97-AF65-F5344CB8AC3E}">
        <p14:creationId xmlns:p14="http://schemas.microsoft.com/office/powerpoint/2010/main" val="44964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 to the eyes</a:t>
            </a:r>
          </a:p>
          <a:p>
            <a:r>
              <a:rPr lang="en-US" dirty="0"/>
              <a:t>Networking part under infrastructure services</a:t>
            </a:r>
          </a:p>
          <a:p>
            <a:endParaRPr lang="en-US" dirty="0"/>
          </a:p>
          <a:p>
            <a:r>
              <a:rPr lang="en-US" dirty="0"/>
              <a:t>Different services under Networking.</a:t>
            </a:r>
          </a:p>
          <a:p>
            <a:endParaRPr lang="en-US" dirty="0"/>
          </a:p>
          <a:p>
            <a:r>
              <a:rPr lang="en-US" dirty="0"/>
              <a:t>Broke down into 4 – </a:t>
            </a:r>
          </a:p>
          <a:p>
            <a:endParaRPr lang="en-US" dirty="0"/>
          </a:p>
          <a:p>
            <a:pPr marL="228600" indent="-228600">
              <a:buAutoNum type="arabicPeriod"/>
            </a:pPr>
            <a:r>
              <a:rPr lang="en-US" dirty="0"/>
              <a:t>Design Azure Virtual Networks </a:t>
            </a:r>
          </a:p>
          <a:p>
            <a:pPr marL="228600" indent="-228600">
              <a:buAutoNum type="arabicPeriod"/>
            </a:pPr>
            <a:r>
              <a:rPr lang="en-US" dirty="0"/>
              <a:t>Design External connectivity for Azure Virtual Networks</a:t>
            </a:r>
          </a:p>
          <a:p>
            <a:pPr marL="228600" indent="-228600">
              <a:buAutoNum type="arabicPeriod"/>
            </a:pPr>
            <a:r>
              <a:rPr lang="en-US" dirty="0"/>
              <a:t>Design Security </a:t>
            </a:r>
            <a:r>
              <a:rPr lang="en-US" dirty="0">
                <a:solidFill>
                  <a:schemeClr val="accent1"/>
                </a:solidFill>
              </a:rPr>
              <a:t>Strategies</a:t>
            </a:r>
          </a:p>
          <a:p>
            <a:pPr marL="228600" indent="-228600">
              <a:buAutoNum type="arabicPeriod"/>
            </a:pPr>
            <a:r>
              <a:rPr lang="en-US" dirty="0"/>
              <a:t>#Design connectivity for Hybrid Applications.</a:t>
            </a:r>
          </a:p>
          <a:p>
            <a:pPr marL="0" indent="0">
              <a:buNone/>
            </a:pPr>
            <a:endParaRPr lang="en-US" dirty="0"/>
          </a:p>
          <a:p>
            <a:pPr marL="0" indent="0">
              <a:buNone/>
            </a:pPr>
            <a:r>
              <a:rPr lang="en-US" dirty="0"/>
              <a:t>Lets see what each session got for us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r>
              <a:rPr lang="en-US" dirty="0"/>
              <a:t>Seeing all the Azure services in one slide is like a treat to my eyes and in this session we will be focusing on the Networking part in Infrastructure services which is highlighted on the screen.</a:t>
            </a:r>
          </a:p>
          <a:p>
            <a:r>
              <a:rPr lang="en-US" dirty="0"/>
              <a:t>We will talk about Virtual Networks, Network services like Load balancers, Application Gateway, Traffic Manager, How to connect your Azure Vnet to you On-perm and Azure services also about Network security.</a:t>
            </a:r>
          </a:p>
          <a:p>
            <a:pPr marL="0" indent="0">
              <a:buNone/>
            </a:pPr>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a:t>
            </a:fld>
            <a:endParaRPr lang="en-US"/>
          </a:p>
        </p:txBody>
      </p:sp>
    </p:spTree>
    <p:extLst>
      <p:ext uri="{BB962C8B-B14F-4D97-AF65-F5344CB8AC3E}">
        <p14:creationId xmlns:p14="http://schemas.microsoft.com/office/powerpoint/2010/main" val="235404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 or Subnet Level</a:t>
            </a:r>
          </a:p>
          <a:p>
            <a:endParaRPr lang="en-US" dirty="0"/>
          </a:p>
          <a:p>
            <a:r>
              <a:rPr lang="en-US" dirty="0"/>
              <a:t>Inputs to configure rules</a:t>
            </a:r>
          </a:p>
          <a:p>
            <a:endParaRPr lang="en-US" dirty="0"/>
          </a:p>
          <a:p>
            <a:r>
              <a:rPr lang="en-US" dirty="0"/>
              <a:t>Augmented rules = Large &amp; Complex network policies with less rules on a NSG</a:t>
            </a:r>
          </a:p>
          <a:p>
            <a:r>
              <a:rPr lang="en-US" dirty="0"/>
              <a:t>multiple ports and IPs on a single rules</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30</a:t>
            </a:fld>
            <a:endParaRPr lang="en-US"/>
          </a:p>
        </p:txBody>
      </p:sp>
    </p:spTree>
    <p:extLst>
      <p:ext uri="{BB962C8B-B14F-4D97-AF65-F5344CB8AC3E}">
        <p14:creationId xmlns:p14="http://schemas.microsoft.com/office/powerpoint/2010/main" val="2298635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as extension on application level</a:t>
            </a:r>
          </a:p>
          <a:p>
            <a:endParaRPr lang="en-US" dirty="0"/>
          </a:p>
          <a:p>
            <a:r>
              <a:rPr lang="en-US" dirty="0"/>
              <a:t>NIC of VM to ASG</a:t>
            </a:r>
          </a:p>
          <a:p>
            <a:endParaRPr lang="en-US" dirty="0"/>
          </a:p>
          <a:p>
            <a:r>
              <a:rPr lang="en-US" dirty="0"/>
              <a:t>ASG as source or destination on NSG</a:t>
            </a:r>
          </a:p>
          <a:p>
            <a:endParaRPr lang="en-US" dirty="0"/>
          </a:p>
          <a:p>
            <a:r>
              <a:rPr lang="en-US" dirty="0"/>
              <a:t>Reduce –</a:t>
            </a:r>
          </a:p>
          <a:p>
            <a:endParaRPr lang="en-US" dirty="0"/>
          </a:p>
          <a:p>
            <a:r>
              <a:rPr lang="en-US" dirty="0"/>
              <a:t>Complexity of explicit IP addresses</a:t>
            </a:r>
          </a:p>
          <a:p>
            <a:r>
              <a:rPr lang="en-US" dirty="0"/>
              <a:t>Multiple rule sets </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31</a:t>
            </a:fld>
            <a:endParaRPr lang="en-US"/>
          </a:p>
        </p:txBody>
      </p:sp>
    </p:spTree>
    <p:extLst>
      <p:ext uri="{BB962C8B-B14F-4D97-AF65-F5344CB8AC3E}">
        <p14:creationId xmlns:p14="http://schemas.microsoft.com/office/powerpoint/2010/main" val="1356357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32</a:t>
            </a:fld>
            <a:endParaRPr lang="en-US"/>
          </a:p>
        </p:txBody>
      </p:sp>
    </p:spTree>
    <p:extLst>
      <p:ext uri="{BB962C8B-B14F-4D97-AF65-F5344CB8AC3E}">
        <p14:creationId xmlns:p14="http://schemas.microsoft.com/office/powerpoint/2010/main" val="1746013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Defines the traffic threshold on the DDOS policy </a:t>
            </a:r>
          </a:p>
          <a:p>
            <a:r>
              <a:rPr lang="en-US" dirty="0"/>
              <a:t>Auto-trigger DDOS mitigation</a:t>
            </a:r>
          </a:p>
          <a:p>
            <a:r>
              <a:rPr lang="en-US" dirty="0"/>
              <a:t>Redirected to the DDOS protection service</a:t>
            </a:r>
          </a:p>
          <a:p>
            <a:endParaRPr lang="en-US" dirty="0"/>
          </a:p>
          <a:p>
            <a:r>
              <a:rPr lang="en-US" sz="1200" b="0" i="0" kern="1200" dirty="0">
                <a:solidFill>
                  <a:schemeClr val="tx1"/>
                </a:solidFill>
                <a:effectLst/>
                <a:latin typeface="+mn-lt"/>
                <a:ea typeface="+mn-ea"/>
                <a:cs typeface="+mn-cs"/>
              </a:rPr>
              <a:t>Standard - Protection policies are tuned through </a:t>
            </a:r>
            <a:r>
              <a:rPr lang="en-US" sz="1200" b="1" i="0" kern="1200" dirty="0">
                <a:solidFill>
                  <a:schemeClr val="tx1"/>
                </a:solidFill>
                <a:effectLst/>
                <a:latin typeface="+mn-lt"/>
                <a:ea typeface="+mn-ea"/>
                <a:cs typeface="+mn-cs"/>
              </a:rPr>
              <a:t>dedicated traffic monitoring and machine learning algorithms</a:t>
            </a:r>
            <a:r>
              <a:rPr lang="en-US" sz="1200" b="0" i="0" kern="1200" dirty="0">
                <a:solidFill>
                  <a:schemeClr val="tx1"/>
                </a:solidFill>
                <a:effectLst/>
                <a:latin typeface="+mn-lt"/>
                <a:ea typeface="+mn-ea"/>
                <a:cs typeface="+mn-cs"/>
              </a:rPr>
              <a:t> and applied to </a:t>
            </a:r>
            <a:r>
              <a:rPr lang="en-US" sz="1200" b="1" i="0" kern="1200" dirty="0">
                <a:solidFill>
                  <a:schemeClr val="tx1"/>
                </a:solidFill>
                <a:effectLst/>
                <a:latin typeface="+mn-lt"/>
                <a:ea typeface="+mn-ea"/>
                <a:cs typeface="+mn-cs"/>
              </a:rPr>
              <a:t>public IP addresses associated to resources deployed in virtual networks, such as Azure Load Balancer, Azure Application Gateway</a:t>
            </a:r>
            <a:endParaRPr lang="en-US" b="1" dirty="0"/>
          </a:p>
          <a:p>
            <a:endParaRPr lang="en-US" dirty="0"/>
          </a:p>
          <a:p>
            <a:r>
              <a:rPr lang="en-US" dirty="0"/>
              <a:t>Volumetric - </a:t>
            </a:r>
            <a:r>
              <a:rPr lang="en-US" sz="1200" b="0" i="0" kern="1200" dirty="0">
                <a:solidFill>
                  <a:schemeClr val="tx1"/>
                </a:solidFill>
                <a:effectLst/>
                <a:latin typeface="+mn-lt"/>
                <a:ea typeface="+mn-ea"/>
                <a:cs typeface="+mn-cs"/>
              </a:rPr>
              <a:t>flood the network layer with a substantial amount of seemingly legitimate traffic</a:t>
            </a:r>
          </a:p>
          <a:p>
            <a:r>
              <a:rPr lang="en-US" sz="1200" b="0" i="0" kern="1200" dirty="0">
                <a:solidFill>
                  <a:schemeClr val="tx1"/>
                </a:solidFill>
                <a:effectLst/>
                <a:latin typeface="+mn-lt"/>
                <a:ea typeface="+mn-ea"/>
                <a:cs typeface="+mn-cs"/>
              </a:rPr>
              <a:t>Protocol - target inaccessible by exploiting a weakness in the layer 3 and layer 4 protocol stack</a:t>
            </a:r>
          </a:p>
          <a:p>
            <a:r>
              <a:rPr lang="en-US" sz="1200" b="0" i="0" kern="1200" dirty="0">
                <a:solidFill>
                  <a:schemeClr val="tx1"/>
                </a:solidFill>
                <a:effectLst/>
                <a:latin typeface="+mn-lt"/>
                <a:ea typeface="+mn-ea"/>
                <a:cs typeface="+mn-cs"/>
              </a:rPr>
              <a:t>Application – HTTP protocol violation , SQL injection </a:t>
            </a:r>
            <a:endParaRPr lang="en-US" dirty="0"/>
          </a:p>
          <a:p>
            <a:endParaRPr lang="en-US" dirty="0"/>
          </a:p>
          <a:p>
            <a:r>
              <a:rPr lang="en-US" dirty="0"/>
              <a:t>Interact with the client to check if the traffic is a spoofed traffic </a:t>
            </a:r>
          </a:p>
          <a:p>
            <a:endParaRPr lang="en-US" dirty="0"/>
          </a:p>
          <a:p>
            <a:r>
              <a:rPr lang="en-US" dirty="0"/>
              <a:t>Customer simulating their own DDOS attack</a:t>
            </a:r>
          </a:p>
          <a:p>
            <a:r>
              <a:rPr lang="en-US" dirty="0"/>
              <a:t>Ask MS support to execute the DDOS attack</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33</a:t>
            </a:fld>
            <a:endParaRPr lang="en-US"/>
          </a:p>
        </p:txBody>
      </p:sp>
    </p:spTree>
    <p:extLst>
      <p:ext uri="{BB962C8B-B14F-4D97-AF65-F5344CB8AC3E}">
        <p14:creationId xmlns:p14="http://schemas.microsoft.com/office/powerpoint/2010/main" val="3402309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34</a:t>
            </a:fld>
            <a:endParaRPr lang="en-US"/>
          </a:p>
        </p:txBody>
      </p:sp>
    </p:spTree>
    <p:extLst>
      <p:ext uri="{BB962C8B-B14F-4D97-AF65-F5344CB8AC3E}">
        <p14:creationId xmlns:p14="http://schemas.microsoft.com/office/powerpoint/2010/main" val="1466650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3C210F-F7AC-4609-9F14-F42E9171CDC6}" type="slidenum">
              <a:rPr lang="en-US" smtClean="0"/>
              <a:t>35</a:t>
            </a:fld>
            <a:endParaRPr lang="en-US"/>
          </a:p>
        </p:txBody>
      </p:sp>
    </p:spTree>
    <p:extLst>
      <p:ext uri="{BB962C8B-B14F-4D97-AF65-F5344CB8AC3E}">
        <p14:creationId xmlns:p14="http://schemas.microsoft.com/office/powerpoint/2010/main" val="2677893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36</a:t>
            </a:fld>
            <a:endParaRPr lang="en-US"/>
          </a:p>
        </p:txBody>
      </p:sp>
    </p:spTree>
    <p:extLst>
      <p:ext uri="{BB962C8B-B14F-4D97-AF65-F5344CB8AC3E}">
        <p14:creationId xmlns:p14="http://schemas.microsoft.com/office/powerpoint/2010/main" val="100379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sessions we will focus on –</a:t>
            </a:r>
          </a:p>
          <a:p>
            <a:endParaRPr lang="en-US" dirty="0"/>
          </a:p>
          <a:p>
            <a:r>
              <a:rPr lang="en-US" dirty="0"/>
              <a:t>Azure virtual networks</a:t>
            </a:r>
          </a:p>
          <a:p>
            <a:r>
              <a:rPr lang="en-US" sz="1200" b="0" i="0" kern="1200" dirty="0">
                <a:solidFill>
                  <a:schemeClr val="tx1"/>
                </a:solidFill>
                <a:effectLst/>
                <a:latin typeface="+mn-lt"/>
                <a:ea typeface="+mn-ea"/>
                <a:cs typeface="+mn-cs"/>
              </a:rPr>
              <a:t>load balancing using Azure Load Balancer, Application Gateway and Azure Traffic Manager;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Define DNS, DHCP, and IP strategies;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3C210F-F7AC-4609-9F14-F42E9171CDC6}" type="slidenum">
              <a:rPr lang="en-US" smtClean="0"/>
              <a:t>4</a:t>
            </a:fld>
            <a:endParaRPr lang="en-US"/>
          </a:p>
        </p:txBody>
      </p:sp>
    </p:spTree>
    <p:extLst>
      <p:ext uri="{BB962C8B-B14F-4D97-AF65-F5344CB8AC3E}">
        <p14:creationId xmlns:p14="http://schemas.microsoft.com/office/powerpoint/2010/main" val="78398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software defined</a:t>
            </a:r>
          </a:p>
          <a:p>
            <a:r>
              <a:rPr lang="en-US" dirty="0"/>
              <a:t>Basis for networking is a Virtual Network </a:t>
            </a:r>
          </a:p>
          <a:p>
            <a:r>
              <a:rPr lang="en-US" dirty="0"/>
              <a:t>equivalent to a </a:t>
            </a:r>
            <a:r>
              <a:rPr lang="en-US" dirty="0" err="1"/>
              <a:t>Vlan</a:t>
            </a:r>
            <a:r>
              <a:rPr lang="en-US" dirty="0"/>
              <a:t> in on-perm environment </a:t>
            </a:r>
          </a:p>
          <a:p>
            <a:endParaRPr lang="en-US" dirty="0"/>
          </a:p>
          <a:p>
            <a:r>
              <a:rPr lang="en-US" dirty="0"/>
              <a:t>Bring your own network</a:t>
            </a:r>
          </a:p>
          <a:p>
            <a:r>
              <a:rPr lang="en-US" dirty="0"/>
              <a:t>Specify your own Address Space – </a:t>
            </a:r>
          </a:p>
          <a:p>
            <a:r>
              <a:rPr lang="en-US" dirty="0"/>
              <a:t>define your own subnets</a:t>
            </a:r>
          </a:p>
          <a:p>
            <a:endParaRPr lang="en-US" dirty="0"/>
          </a:p>
          <a:p>
            <a:r>
              <a:rPr lang="en-US" dirty="0"/>
              <a:t>No IP Conflict</a:t>
            </a:r>
          </a:p>
          <a:p>
            <a:r>
              <a:rPr lang="en-US" dirty="0"/>
              <a:t>Bring your own DNS or use Azure provided DNS</a:t>
            </a:r>
          </a:p>
          <a:p>
            <a:endParaRPr lang="en-US" dirty="0"/>
          </a:p>
          <a:p>
            <a:r>
              <a:rPr lang="en-US" dirty="0"/>
              <a:t>Example of Dev and Prod environments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now see how to setup communication between two Virtual networks that are in Azure by using Virtual network peering feature </a:t>
            </a:r>
          </a:p>
          <a:p>
            <a:endParaRPr lang="en-US" dirty="0"/>
          </a:p>
          <a:p>
            <a:r>
              <a:rPr lang="en-US" dirty="0"/>
              <a:t>___________________________________________________________________________-</a:t>
            </a:r>
          </a:p>
          <a:p>
            <a:endParaRPr lang="en-US" dirty="0"/>
          </a:p>
          <a:p>
            <a:r>
              <a:rPr lang="en-US" dirty="0"/>
              <a:t>Front end Piece –</a:t>
            </a:r>
          </a:p>
          <a:p>
            <a:r>
              <a:rPr lang="en-US" dirty="0"/>
              <a:t>End customers connecting to public endpoints of your service</a:t>
            </a:r>
          </a:p>
          <a:p>
            <a:r>
              <a:rPr lang="en-US" dirty="0"/>
              <a:t>Private End – </a:t>
            </a:r>
          </a:p>
          <a:p>
            <a:r>
              <a:rPr lang="en-US" dirty="0"/>
              <a:t>Connect offices or datacenters via private link to Azure which can be either internet based (IPSEC VPN) or dedicated link called ExpressRoute – which we cover in little more detail in this session</a:t>
            </a:r>
          </a:p>
          <a:p>
            <a:endParaRPr lang="en-US" dirty="0"/>
          </a:p>
          <a:p>
            <a:r>
              <a:rPr lang="en-US" dirty="0"/>
              <a:t>Secure with network security group ACLs</a:t>
            </a:r>
          </a:p>
          <a:p>
            <a:r>
              <a:rPr lang="en-US" dirty="0"/>
              <a:t>Control traffic with User Defined Routes (UDR’s)</a:t>
            </a:r>
          </a:p>
          <a:p>
            <a:endParaRPr lang="en-US" dirty="0"/>
          </a:p>
          <a:p>
            <a:endParaRPr lang="en-US" dirty="0"/>
          </a:p>
          <a:p>
            <a:r>
              <a:rPr lang="en-US" dirty="0"/>
              <a:t>Ask Allan for Cloud vs ON-</a:t>
            </a:r>
            <a:r>
              <a:rPr lang="en-US" dirty="0" err="1"/>
              <a:t>prem</a:t>
            </a:r>
            <a:r>
              <a:rPr lang="en-US" dirty="0"/>
              <a:t> Network differences</a:t>
            </a:r>
          </a:p>
          <a:p>
            <a:endParaRPr lang="en-US" dirty="0"/>
          </a:p>
          <a:p>
            <a:endParaRPr lang="en-US" dirty="0"/>
          </a:p>
        </p:txBody>
      </p:sp>
      <p:sp>
        <p:nvSpPr>
          <p:cNvPr id="4" name="Slide Number Placeholder 3"/>
          <p:cNvSpPr>
            <a:spLocks noGrp="1"/>
          </p:cNvSpPr>
          <p:nvPr>
            <p:ph type="sldNum" sz="quarter" idx="10"/>
          </p:nvPr>
        </p:nvSpPr>
        <p:spPr/>
        <p:txBody>
          <a:bodyPr/>
          <a:lstStyle/>
          <a:p>
            <a:fld id="{273C210F-F7AC-4609-9F14-F42E9171CDC6}" type="slidenum">
              <a:rPr lang="en-US" smtClean="0"/>
              <a:t>5</a:t>
            </a:fld>
            <a:endParaRPr lang="en-US"/>
          </a:p>
        </p:txBody>
      </p:sp>
    </p:spTree>
    <p:extLst>
      <p:ext uri="{BB962C8B-B14F-4D97-AF65-F5344CB8AC3E}">
        <p14:creationId xmlns:p14="http://schemas.microsoft.com/office/powerpoint/2010/main" val="336656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sessions we will focus on –</a:t>
            </a:r>
          </a:p>
          <a:p>
            <a:endParaRPr lang="en-US" dirty="0"/>
          </a:p>
          <a:p>
            <a:r>
              <a:rPr lang="en-US" dirty="0"/>
              <a:t>Azure virtual networks</a:t>
            </a:r>
          </a:p>
          <a:p>
            <a:r>
              <a:rPr lang="en-US" sz="1200" b="0" i="0" kern="1200" dirty="0">
                <a:solidFill>
                  <a:schemeClr val="tx1"/>
                </a:solidFill>
                <a:effectLst/>
                <a:latin typeface="+mn-lt"/>
                <a:ea typeface="+mn-ea"/>
                <a:cs typeface="+mn-cs"/>
              </a:rPr>
              <a:t>load balancing using Azure Load Balancer, Application Gateway and Azure Traffic Manager;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Define DNS, DHCP, and IP strategies;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C210F-F7AC-4609-9F14-F42E9171CD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32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0156" rtl="0" eaLnBrk="0" fontAlgn="base" latinLnBrk="0" hangingPunct="0">
              <a:lnSpc>
                <a:spcPct val="100000"/>
              </a:lnSpc>
              <a:spcBef>
                <a:spcPct val="0"/>
              </a:spcBef>
              <a:spcAft>
                <a:spcPct val="0"/>
              </a:spcAft>
              <a:buClrTx/>
              <a:buSzTx/>
              <a:buFontTx/>
              <a:buNone/>
              <a:tabLst/>
              <a:defRPr/>
            </a:pPr>
            <a:r>
              <a:rPr kumimoji="0" lang="en-US" altLang="en-US" sz="4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504B3C87-3D8D-4CFE-9DF8-ACB5F82F8CF7}" type="datetime8">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1/18/2018 2:39 PM</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9672FC2E-5954-4E65-BEEE-BF75C4846817}" type="slidenum">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4770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67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1/18/2018 2:39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908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4.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5" Type="http://schemas.openxmlformats.org/officeDocument/2006/relationships/image" Target="../media/image4.png"/><Relationship Id="rId4" Type="http://schemas.microsoft.com/office/2007/relationships/hdphoto" Target="../media/hdphoto1.wdp"/></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6DB1-B16F-4FBA-A255-3810CE18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BF3EB-BFB7-4BAF-9F6B-1A3D1B117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09DC2-03A8-4F0A-9F7E-11759CE57E57}"/>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31581E9B-77C6-4BB7-9BE2-28EE0BF15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6F6CC-6E41-450A-97A3-76C62E7DE4A5}"/>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39356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233D-5A37-401E-AEAA-4462F326A6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73557-B108-4C0B-BEB7-01BCAACF87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D8D85-D35E-4ECC-9531-081EBD13E3F6}"/>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A7EF531C-CA5B-4C3A-84DD-FBBFEE45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B437A-DCA5-4078-855E-D95EA64ACEB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99874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10ABE-1DD5-4FC5-B032-01F4C0E91A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96F04-819B-4CF2-AF83-C2D706B8D5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9A14E-9FBC-440E-83A4-6A7DA83C0A17}"/>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E5AFDB49-BDE0-4EDB-ACEE-9480DDDF4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F7E26-D472-43D8-971A-C4B8D7969AC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75486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199"/>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1/18/2018</a:t>
            </a:fld>
            <a:endParaRPr lang="en-US"/>
          </a:p>
        </p:txBody>
      </p:sp>
      <p:sp>
        <p:nvSpPr>
          <p:cNvPr id="5" name="Slide Number Placeholder 4"/>
          <p:cNvSpPr>
            <a:spLocks noGrp="1"/>
          </p:cNvSpPr>
          <p:nvPr>
            <p:ph type="sldNum" sz="quarter" idx="12"/>
          </p:nvPr>
        </p:nvSpPr>
        <p:spPr>
          <a:xfrm>
            <a:off x="8850631"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32" tIns="45708" rIns="182832" bIns="4570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Partner</a:t>
            </a:r>
            <a:r>
              <a:rPr lang="en-US" sz="1000" baseline="0" dirty="0">
                <a:latin typeface="Segoe UI" panose="020B0502040204020203" pitchFamily="34" charset="0"/>
                <a:cs typeface="Segoe UI" panose="020B0502040204020203" pitchFamily="34" charset="0"/>
              </a:rPr>
              <a:t> Ready</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012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email">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2142243676"/>
      </p:ext>
    </p:extLst>
  </p:cSld>
  <p:clrMapOvr>
    <a:masterClrMapping/>
  </p:clrMapOvr>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28187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369304999"/>
      </p:ext>
    </p:extLst>
  </p:cSld>
  <p:clrMapOvr>
    <a:masterClrMapping/>
  </p:clrMapOvr>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55208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65771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2340884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475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4543-772A-4917-88F6-BB9181A3B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91BE0-1B96-4AF3-9E59-106D47DF95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33DE6-F637-4791-9116-A68BA870BB2D}"/>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F878D712-9FC3-4485-911C-E7A0F2FB9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352B2-E4DA-48FD-A199-65A14805E937}"/>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546297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67443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8455100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091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563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8758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1630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175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2060214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65583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220289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E39-F49B-4AD8-973A-7690B394A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988899-3F78-4001-B189-5A60AFEC7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508F85-9A9D-48CB-BFC6-DC922E86E009}"/>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BB401535-38F2-4639-AA58-3126A849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63372-4798-4FE1-AF43-4E67E4E0A12D}"/>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38072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0052694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976774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08917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10890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557415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338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991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38018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14821880"/>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807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52320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13080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10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318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12311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6080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245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3205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259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33462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68927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744-89FA-44A3-B932-FA238A482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033AF-CE6D-4597-8A81-45F32642B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8FBC1E-1EAA-49E1-9821-0E0ABC7F1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67043-AFDE-42B2-9778-817C048D9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2806F3-2C1A-4743-A200-F48A461EA0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40EE6-7E24-4910-B262-B8F5E7BE264E}"/>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8" name="Footer Placeholder 7">
            <a:extLst>
              <a:ext uri="{FF2B5EF4-FFF2-40B4-BE49-F238E27FC236}">
                <a16:creationId xmlns:a16="http://schemas.microsoft.com/office/drawing/2014/main" id="{0507C05F-FB27-4497-8C71-FE0B8AF62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AEE379-068F-4D8A-B57A-8934A3F4590B}"/>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17524945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28332372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318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173836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936721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141407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494127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5884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337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17764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2538223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5A64-B90A-4AF8-8CFD-9224904B6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610B60-E65D-46A3-92AF-773A1AD09566}"/>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4" name="Footer Placeholder 3">
            <a:extLst>
              <a:ext uri="{FF2B5EF4-FFF2-40B4-BE49-F238E27FC236}">
                <a16:creationId xmlns:a16="http://schemas.microsoft.com/office/drawing/2014/main" id="{EC0D2ACE-9638-4952-9540-1324EA979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679D9-AE5A-41B9-A1F4-C7C6E425AB7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24587507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21014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94406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email">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920915512"/>
      </p:ext>
    </p:extLst>
  </p:cSld>
  <p:clrMapOvr>
    <a:masterClrMapping/>
  </p:clrMapOvr>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3796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579635002"/>
      </p:ext>
    </p:extLst>
  </p:cSld>
  <p:clrMapOvr>
    <a:masterClrMapping/>
  </p:clrMapOvr>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8607668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290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3058539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912098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561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7E22C-7952-4116-86C4-C01B4FB7D775}"/>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3" name="Footer Placeholder 2">
            <a:extLst>
              <a:ext uri="{FF2B5EF4-FFF2-40B4-BE49-F238E27FC236}">
                <a16:creationId xmlns:a16="http://schemas.microsoft.com/office/drawing/2014/main" id="{E8184BD4-695F-4C66-A913-0EA8708FDF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D26A2A-E3C1-4771-97F6-E65DB689BE08}"/>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36513893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07102406"/>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04357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99209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6997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9281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64113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5975427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356600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26517877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42278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873E-67D0-4816-91FD-AF4466512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A1A3D-3F97-448D-B523-3C49A62BD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E5D105-70FC-4B6D-8618-DB934F77D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557E9B-5955-41C0-9E42-356D1B0E8A13}"/>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6" name="Footer Placeholder 5">
            <a:extLst>
              <a:ext uri="{FF2B5EF4-FFF2-40B4-BE49-F238E27FC236}">
                <a16:creationId xmlns:a16="http://schemas.microsoft.com/office/drawing/2014/main" id="{5266D6B2-7B56-4A42-B887-9810B5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2CDE5-C9F1-4F89-AFFB-B97666546E10}"/>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7115915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42542739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770414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825884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137485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2614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3795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3499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2713269"/>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005953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66A36-5CBE-4BCF-A319-A2369EABD10D}" type="datetimeFigureOut">
              <a:rPr lang="sv-SE" smtClean="0"/>
              <a:t>2018-01-18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906DD1D4-6C39-4C84-BC66-14D85FEB23DC}" type="slidenum">
              <a:rPr lang="sv-SE" smtClean="0"/>
              <a:t>‹#›</a:t>
            </a:fld>
            <a:endParaRPr lang="sv-SE"/>
          </a:p>
        </p:txBody>
      </p:sp>
    </p:spTree>
    <p:extLst>
      <p:ext uri="{BB962C8B-B14F-4D97-AF65-F5344CB8AC3E}">
        <p14:creationId xmlns:p14="http://schemas.microsoft.com/office/powerpoint/2010/main" val="394805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83C5-86BC-429C-B4C2-643BF031A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B33C56-9B53-4B4C-A201-2F075E3F6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27F526-4091-493A-BEAE-0FD49E1C2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D17C04-E5F5-4688-87CE-EF315E7DFB8E}"/>
              </a:ext>
            </a:extLst>
          </p:cNvPr>
          <p:cNvSpPr>
            <a:spLocks noGrp="1"/>
          </p:cNvSpPr>
          <p:nvPr>
            <p:ph type="dt" sz="half" idx="10"/>
          </p:nvPr>
        </p:nvSpPr>
        <p:spPr/>
        <p:txBody>
          <a:bodyPr/>
          <a:lstStyle/>
          <a:p>
            <a:fld id="{FF24592F-98EF-4B71-85EF-4A1D46BCF6B0}" type="datetimeFigureOut">
              <a:rPr lang="en-US" smtClean="0"/>
              <a:t>1/18/2018</a:t>
            </a:fld>
            <a:endParaRPr lang="en-US"/>
          </a:p>
        </p:txBody>
      </p:sp>
      <p:sp>
        <p:nvSpPr>
          <p:cNvPr id="6" name="Footer Placeholder 5">
            <a:extLst>
              <a:ext uri="{FF2B5EF4-FFF2-40B4-BE49-F238E27FC236}">
                <a16:creationId xmlns:a16="http://schemas.microsoft.com/office/drawing/2014/main" id="{BDCCC485-F9C5-49F3-AB70-64A3D7EE5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6BA10-0B54-4D57-9837-07F41066E0F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36753485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4237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theme" Target="../theme/theme3.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image" Target="../media/image1.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33592-CA8D-40D0-A543-0EB0DC745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C9847-5AA0-4480-B42A-5A458761D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40474-A658-4BB7-AD4B-BC6460403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4592F-98EF-4B71-85EF-4A1D46BCF6B0}" type="datetimeFigureOut">
              <a:rPr lang="en-US" smtClean="0"/>
              <a:t>1/18/2018</a:t>
            </a:fld>
            <a:endParaRPr lang="en-US"/>
          </a:p>
        </p:txBody>
      </p:sp>
      <p:sp>
        <p:nvSpPr>
          <p:cNvPr id="5" name="Footer Placeholder 4">
            <a:extLst>
              <a:ext uri="{FF2B5EF4-FFF2-40B4-BE49-F238E27FC236}">
                <a16:creationId xmlns:a16="http://schemas.microsoft.com/office/drawing/2014/main" id="{1F632335-393D-40EE-ACBB-6989019B3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13A0D-5411-4049-BD35-4334E727B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4394-ECB8-47EE-8243-CBEC14438083}" type="slidenum">
              <a:rPr lang="en-US" smtClean="0"/>
              <a:t>‹#›</a:t>
            </a:fld>
            <a:endParaRPr lang="en-US"/>
          </a:p>
        </p:txBody>
      </p:sp>
    </p:spTree>
    <p:extLst>
      <p:ext uri="{BB962C8B-B14F-4D97-AF65-F5344CB8AC3E}">
        <p14:creationId xmlns:p14="http://schemas.microsoft.com/office/powerpoint/2010/main" val="310379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75140619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97941727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152978407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Lst>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emf"/><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expressroute/expressroute-faqs#supported-servic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customXml" Target="../../customXml/item1.xml"/><Relationship Id="rId5" Type="http://schemas.openxmlformats.org/officeDocument/2006/relationships/image" Target="../media/image45.sv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70-535</a:t>
            </a:r>
            <a:br>
              <a:rPr lang="en-US" dirty="0">
                <a:solidFill>
                  <a:schemeClr val="accent1"/>
                </a:solidFill>
              </a:rPr>
            </a:br>
            <a:r>
              <a:rPr lang="en-US" dirty="0">
                <a:solidFill>
                  <a:schemeClr val="accent1"/>
                </a:solidFill>
              </a:rPr>
              <a:t>Design Azure Resource Manager (ARM) Networking </a:t>
            </a:r>
          </a:p>
        </p:txBody>
      </p:sp>
      <p:grpSp>
        <p:nvGrpSpPr>
          <p:cNvPr id="7" name="Group 6">
            <a:extLst>
              <a:ext uri="{FF2B5EF4-FFF2-40B4-BE49-F238E27FC236}">
                <a16:creationId xmlns:a16="http://schemas.microsoft.com/office/drawing/2014/main" id="{CDEB2A82-C9E0-4C6C-A69D-B334ED79BD0F}"/>
              </a:ext>
            </a:extLst>
          </p:cNvPr>
          <p:cNvGrpSpPr/>
          <p:nvPr/>
        </p:nvGrpSpPr>
        <p:grpSpPr>
          <a:xfrm>
            <a:off x="6344289" y="1450910"/>
            <a:ext cx="3987288" cy="3956180"/>
            <a:chOff x="124412" y="1926772"/>
            <a:chExt cx="3987288" cy="3956180"/>
          </a:xfrm>
        </p:grpSpPr>
        <p:sp>
          <p:nvSpPr>
            <p:cNvPr id="8" name="Hexagon 7">
              <a:extLst>
                <a:ext uri="{FF2B5EF4-FFF2-40B4-BE49-F238E27FC236}">
                  <a16:creationId xmlns:a16="http://schemas.microsoft.com/office/drawing/2014/main" id="{0D188F09-2FC8-49DC-9FB6-515F11EBA230}"/>
                </a:ext>
              </a:extLst>
            </p:cNvPr>
            <p:cNvSpPr/>
            <p:nvPr/>
          </p:nvSpPr>
          <p:spPr>
            <a:xfrm rot="5400000">
              <a:off x="1387158"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dirty="0">
                  <a:effectLst>
                    <a:outerShdw blurRad="38100" dist="38100" dir="2700000" algn="tl">
                      <a:srgbClr val="000000">
                        <a:alpha val="43137"/>
                      </a:srgbClr>
                    </a:outerShdw>
                  </a:effectLst>
                </a:rPr>
                <a:t>Azure</a:t>
              </a:r>
            </a:p>
            <a:p>
              <a:pPr algn="ctr"/>
              <a:r>
                <a:rPr lang="en-US" sz="1400" dirty="0">
                  <a:effectLst>
                    <a:outerShdw blurRad="38100" dist="38100" dir="2700000" algn="tl">
                      <a:srgbClr val="000000">
                        <a:alpha val="43137"/>
                      </a:srgbClr>
                    </a:outerShdw>
                  </a:effectLst>
                </a:rPr>
                <a:t>Networking</a:t>
              </a:r>
            </a:p>
          </p:txBody>
        </p:sp>
        <p:sp>
          <p:nvSpPr>
            <p:cNvPr id="10" name="Hexagon 9">
              <a:extLst>
                <a:ext uri="{FF2B5EF4-FFF2-40B4-BE49-F238E27FC236}">
                  <a16:creationId xmlns:a16="http://schemas.microsoft.com/office/drawing/2014/main" id="{07767598-16B2-4D7B-B3C2-0066879A4D26}"/>
                </a:ext>
              </a:extLst>
            </p:cNvPr>
            <p:cNvSpPr/>
            <p:nvPr/>
          </p:nvSpPr>
          <p:spPr>
            <a:xfrm rot="5400000">
              <a:off x="2066740" y="2029408"/>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Azure DNS</a:t>
              </a:r>
            </a:p>
          </p:txBody>
        </p:sp>
        <p:sp>
          <p:nvSpPr>
            <p:cNvPr id="12" name="Hexagon 11">
              <a:extLst>
                <a:ext uri="{FF2B5EF4-FFF2-40B4-BE49-F238E27FC236}">
                  <a16:creationId xmlns:a16="http://schemas.microsoft.com/office/drawing/2014/main" id="{F1A90299-DDD4-47FA-8502-0D34CAA4A231}"/>
                </a:ext>
              </a:extLst>
            </p:cNvPr>
            <p:cNvSpPr/>
            <p:nvPr/>
          </p:nvSpPr>
          <p:spPr>
            <a:xfrm rot="5400000">
              <a:off x="2749431"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Hybrid</a:t>
              </a:r>
              <a:r>
                <a:rPr lang="en-US" sz="1200" dirty="0"/>
                <a:t> </a:t>
              </a:r>
              <a:r>
                <a:rPr lang="en-US" sz="1400" dirty="0">
                  <a:effectLst>
                    <a:outerShdw blurRad="38100" dist="38100" dir="2700000" algn="tl">
                      <a:srgbClr val="000000">
                        <a:alpha val="43137"/>
                      </a:srgbClr>
                    </a:outerShdw>
                  </a:effectLst>
                </a:rPr>
                <a:t>Connection</a:t>
              </a:r>
            </a:p>
          </p:txBody>
        </p:sp>
        <p:sp>
          <p:nvSpPr>
            <p:cNvPr id="14" name="Hexagon 13">
              <a:extLst>
                <a:ext uri="{FF2B5EF4-FFF2-40B4-BE49-F238E27FC236}">
                  <a16:creationId xmlns:a16="http://schemas.microsoft.com/office/drawing/2014/main" id="{BD248667-7BCF-4205-B609-71B4DE028E89}"/>
                </a:ext>
              </a:extLst>
            </p:cNvPr>
            <p:cNvSpPr/>
            <p:nvPr/>
          </p:nvSpPr>
          <p:spPr>
            <a:xfrm rot="5400000">
              <a:off x="2068294" y="4520682"/>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Network Services</a:t>
              </a:r>
            </a:p>
          </p:txBody>
        </p:sp>
        <p:sp>
          <p:nvSpPr>
            <p:cNvPr id="15" name="Hexagon 14">
              <a:extLst>
                <a:ext uri="{FF2B5EF4-FFF2-40B4-BE49-F238E27FC236}">
                  <a16:creationId xmlns:a16="http://schemas.microsoft.com/office/drawing/2014/main" id="{F8544277-741B-4604-B4F1-2176FC3508C4}"/>
                </a:ext>
              </a:extLst>
            </p:cNvPr>
            <p:cNvSpPr/>
            <p:nvPr/>
          </p:nvSpPr>
          <p:spPr>
            <a:xfrm rot="5400000">
              <a:off x="704468" y="2029409"/>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Monitoring</a:t>
              </a:r>
            </a:p>
          </p:txBody>
        </p:sp>
        <p:sp>
          <p:nvSpPr>
            <p:cNvPr id="16" name="Hexagon 15">
              <a:extLst>
                <a:ext uri="{FF2B5EF4-FFF2-40B4-BE49-F238E27FC236}">
                  <a16:creationId xmlns:a16="http://schemas.microsoft.com/office/drawing/2014/main" id="{2AA1C21A-DAA4-4131-A186-4579BA7B6A82}"/>
                </a:ext>
              </a:extLst>
            </p:cNvPr>
            <p:cNvSpPr/>
            <p:nvPr/>
          </p:nvSpPr>
          <p:spPr>
            <a:xfrm rot="5400000">
              <a:off x="704468" y="4520682"/>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Express Route</a:t>
              </a:r>
            </a:p>
          </p:txBody>
        </p:sp>
        <p:sp>
          <p:nvSpPr>
            <p:cNvPr id="17" name="Hexagon 16">
              <a:extLst>
                <a:ext uri="{FF2B5EF4-FFF2-40B4-BE49-F238E27FC236}">
                  <a16:creationId xmlns:a16="http://schemas.microsoft.com/office/drawing/2014/main" id="{B07D24F6-3899-4031-8E13-04E317D38DD4}"/>
                </a:ext>
              </a:extLst>
            </p:cNvPr>
            <p:cNvSpPr/>
            <p:nvPr/>
          </p:nvSpPr>
          <p:spPr>
            <a:xfrm rot="5400000">
              <a:off x="21776" y="3275045"/>
              <a:ext cx="1464906" cy="125963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270" lIns="90000" tIns="0" bIns="0" rtlCol="0" anchor="ctr"/>
            <a:lstStyle/>
            <a:p>
              <a:pPr algn="ctr"/>
              <a:r>
                <a:rPr lang="en-US" sz="1400" dirty="0">
                  <a:effectLst>
                    <a:outerShdw blurRad="38100" dist="38100" dir="2700000" algn="tl">
                      <a:srgbClr val="000000">
                        <a:alpha val="43137"/>
                      </a:srgbClr>
                    </a:outerShdw>
                  </a:effectLst>
                </a:rPr>
                <a:t>Security</a:t>
              </a:r>
            </a:p>
          </p:txBody>
        </p:sp>
      </p:grpSp>
      <p:sp>
        <p:nvSpPr>
          <p:cNvPr id="2" name="TextBox 1">
            <a:extLst>
              <a:ext uri="{FF2B5EF4-FFF2-40B4-BE49-F238E27FC236}">
                <a16:creationId xmlns:a16="http://schemas.microsoft.com/office/drawing/2014/main" id="{6BB87202-9833-4093-8575-52B7A37E1443}"/>
              </a:ext>
            </a:extLst>
          </p:cNvPr>
          <p:cNvSpPr txBox="1"/>
          <p:nvPr/>
        </p:nvSpPr>
        <p:spPr>
          <a:xfrm>
            <a:off x="9175853" y="5585907"/>
            <a:ext cx="2694583" cy="923330"/>
          </a:xfrm>
          <a:prstGeom prst="rect">
            <a:avLst/>
          </a:prstGeom>
          <a:noFill/>
        </p:spPr>
        <p:txBody>
          <a:bodyPr wrap="square" rtlCol="0">
            <a:spAutoFit/>
          </a:bodyPr>
          <a:lstStyle/>
          <a:p>
            <a:r>
              <a:rPr lang="en-US" b="1" dirty="0"/>
              <a:t>Bruce M. Cosden</a:t>
            </a:r>
          </a:p>
          <a:p>
            <a:r>
              <a:rPr lang="en-US" dirty="0"/>
              <a:t>Cloud Solution Architect</a:t>
            </a:r>
          </a:p>
          <a:p>
            <a:r>
              <a:rPr lang="en-US" i="1" dirty="0"/>
              <a:t>brcosden@Microsoft.com</a:t>
            </a:r>
          </a:p>
        </p:txBody>
      </p:sp>
    </p:spTree>
    <p:extLst>
      <p:ext uri="{BB962C8B-B14F-4D97-AF65-F5344CB8AC3E}">
        <p14:creationId xmlns:p14="http://schemas.microsoft.com/office/powerpoint/2010/main" val="408506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And we’re back</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grpSp>
        <p:nvGrpSpPr>
          <p:cNvPr id="10" name="Group 9">
            <a:extLst>
              <a:ext uri="{FF2B5EF4-FFF2-40B4-BE49-F238E27FC236}">
                <a16:creationId xmlns:a16="http://schemas.microsoft.com/office/drawing/2014/main" id="{75F20130-C138-421D-92B7-A7B2171CC246}"/>
              </a:ext>
            </a:extLst>
          </p:cNvPr>
          <p:cNvGrpSpPr>
            <a:grpSpLocks noChangeAspect="1"/>
          </p:cNvGrpSpPr>
          <p:nvPr/>
        </p:nvGrpSpPr>
        <p:grpSpPr>
          <a:xfrm>
            <a:off x="6224400" y="963507"/>
            <a:ext cx="3341100" cy="4816800"/>
            <a:chOff x="7498385" y="479775"/>
            <a:chExt cx="4472320" cy="6437308"/>
          </a:xfrm>
        </p:grpSpPr>
        <p:grpSp>
          <p:nvGrpSpPr>
            <p:cNvPr id="12" name="Group 11">
              <a:extLst>
                <a:ext uri="{FF2B5EF4-FFF2-40B4-BE49-F238E27FC236}">
                  <a16:creationId xmlns:a16="http://schemas.microsoft.com/office/drawing/2014/main" id="{29D4AC36-2847-4E89-9935-A51423F699E1}"/>
                </a:ext>
              </a:extLst>
            </p:cNvPr>
            <p:cNvGrpSpPr/>
            <p:nvPr/>
          </p:nvGrpSpPr>
          <p:grpSpPr>
            <a:xfrm>
              <a:off x="7498385" y="479775"/>
              <a:ext cx="3810000" cy="6437308"/>
              <a:chOff x="7407275" y="388938"/>
              <a:chExt cx="3810000" cy="6437312"/>
            </a:xfrm>
          </p:grpSpPr>
          <p:sp>
            <p:nvSpPr>
              <p:cNvPr id="15" name="Freeform 94">
                <a:extLst>
                  <a:ext uri="{FF2B5EF4-FFF2-40B4-BE49-F238E27FC236}">
                    <a16:creationId xmlns:a16="http://schemas.microsoft.com/office/drawing/2014/main" id="{9E028497-99D1-4D0C-8138-2CD7B8A63288}"/>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6">
                <a:extLst>
                  <a:ext uri="{FF2B5EF4-FFF2-40B4-BE49-F238E27FC236}">
                    <a16:creationId xmlns:a16="http://schemas.microsoft.com/office/drawing/2014/main" id="{057D58D0-0C40-4769-A26D-62A33A95E621}"/>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7">
                <a:extLst>
                  <a:ext uri="{FF2B5EF4-FFF2-40B4-BE49-F238E27FC236}">
                    <a16:creationId xmlns:a16="http://schemas.microsoft.com/office/drawing/2014/main" id="{24F37A2B-B254-414F-B031-6FC2AE38D09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8">
                <a:extLst>
                  <a:ext uri="{FF2B5EF4-FFF2-40B4-BE49-F238E27FC236}">
                    <a16:creationId xmlns:a16="http://schemas.microsoft.com/office/drawing/2014/main" id="{65E7C37F-1EED-4D09-A73E-24BD4EFAD87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
                <a:extLst>
                  <a:ext uri="{FF2B5EF4-FFF2-40B4-BE49-F238E27FC236}">
                    <a16:creationId xmlns:a16="http://schemas.microsoft.com/office/drawing/2014/main" id="{11B9C199-A494-4140-88E7-2136C440443B}"/>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10">
                <a:extLst>
                  <a:ext uri="{FF2B5EF4-FFF2-40B4-BE49-F238E27FC236}">
                    <a16:creationId xmlns:a16="http://schemas.microsoft.com/office/drawing/2014/main" id="{13ECA7FC-AE62-4202-B866-4794FF43C764}"/>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253967A9-D89E-4B73-8809-D02C64B02FE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12">
                <a:extLst>
                  <a:ext uri="{FF2B5EF4-FFF2-40B4-BE49-F238E27FC236}">
                    <a16:creationId xmlns:a16="http://schemas.microsoft.com/office/drawing/2014/main" id="{42F68037-D369-4A88-A1FB-F3488A555639}"/>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D5B0D995-63D7-413C-B200-09857F2B6196}"/>
                  </a:ext>
                </a:extLst>
              </p:cNvPr>
              <p:cNvSpPr>
                <a:spLocks noChangeArrowheads="1"/>
              </p:cNvSpPr>
              <p:nvPr/>
            </p:nvSpPr>
            <p:spPr bwMode="auto">
              <a:xfrm>
                <a:off x="8802688" y="3851275"/>
                <a:ext cx="1327150" cy="88423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14">
                <a:extLst>
                  <a:ext uri="{FF2B5EF4-FFF2-40B4-BE49-F238E27FC236}">
                    <a16:creationId xmlns:a16="http://schemas.microsoft.com/office/drawing/2014/main" id="{83D5FC03-26A7-499C-9BD7-45AA1F9E2F05}"/>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15">
                <a:extLst>
                  <a:ext uri="{FF2B5EF4-FFF2-40B4-BE49-F238E27FC236}">
                    <a16:creationId xmlns:a16="http://schemas.microsoft.com/office/drawing/2014/main" id="{3F243708-040D-4CBA-B6BC-7DD7B798DC65}"/>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16">
                <a:extLst>
                  <a:ext uri="{FF2B5EF4-FFF2-40B4-BE49-F238E27FC236}">
                    <a16:creationId xmlns:a16="http://schemas.microsoft.com/office/drawing/2014/main" id="{5CFD407C-D4CE-4B9F-BD83-22B75581CC04}"/>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17">
                <a:extLst>
                  <a:ext uri="{FF2B5EF4-FFF2-40B4-BE49-F238E27FC236}">
                    <a16:creationId xmlns:a16="http://schemas.microsoft.com/office/drawing/2014/main" id="{1F641BE5-262D-4807-B44D-6E9F85EFAFC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18">
                <a:extLst>
                  <a:ext uri="{FF2B5EF4-FFF2-40B4-BE49-F238E27FC236}">
                    <a16:creationId xmlns:a16="http://schemas.microsoft.com/office/drawing/2014/main" id="{F504A1D0-D9DE-485D-81C1-3885D5B4538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19">
                <a:extLst>
                  <a:ext uri="{FF2B5EF4-FFF2-40B4-BE49-F238E27FC236}">
                    <a16:creationId xmlns:a16="http://schemas.microsoft.com/office/drawing/2014/main" id="{20605899-6119-4E31-9B03-E3A265C45D25}"/>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20">
                <a:extLst>
                  <a:ext uri="{FF2B5EF4-FFF2-40B4-BE49-F238E27FC236}">
                    <a16:creationId xmlns:a16="http://schemas.microsoft.com/office/drawing/2014/main" id="{DAF11A7E-64BA-4E2A-98B2-A8281D9E4E67}"/>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CBFFD7A-553A-4C3B-A7E3-312A7AE0B45F}"/>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22">
                <a:extLst>
                  <a:ext uri="{FF2B5EF4-FFF2-40B4-BE49-F238E27FC236}">
                    <a16:creationId xmlns:a16="http://schemas.microsoft.com/office/drawing/2014/main" id="{812E17E8-BB12-4041-B825-1C2EEAFD8B36}"/>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23">
                <a:extLst>
                  <a:ext uri="{FF2B5EF4-FFF2-40B4-BE49-F238E27FC236}">
                    <a16:creationId xmlns:a16="http://schemas.microsoft.com/office/drawing/2014/main" id="{5E891438-6C85-468F-98AD-F41A56FC78E5}"/>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Freeform 24">
                <a:extLst>
                  <a:ext uri="{FF2B5EF4-FFF2-40B4-BE49-F238E27FC236}">
                    <a16:creationId xmlns:a16="http://schemas.microsoft.com/office/drawing/2014/main" id="{4F1165FA-B2C9-48B0-81B2-99E9BA36F531}"/>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25">
                <a:extLst>
                  <a:ext uri="{FF2B5EF4-FFF2-40B4-BE49-F238E27FC236}">
                    <a16:creationId xmlns:a16="http://schemas.microsoft.com/office/drawing/2014/main" id="{98B2BA22-68B4-4915-B221-44ABC6F994F9}"/>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Freeform 26">
                <a:extLst>
                  <a:ext uri="{FF2B5EF4-FFF2-40B4-BE49-F238E27FC236}">
                    <a16:creationId xmlns:a16="http://schemas.microsoft.com/office/drawing/2014/main" id="{79951E05-041A-4B56-BB85-2491B680356E}"/>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Oval 27">
                <a:extLst>
                  <a:ext uri="{FF2B5EF4-FFF2-40B4-BE49-F238E27FC236}">
                    <a16:creationId xmlns:a16="http://schemas.microsoft.com/office/drawing/2014/main" id="{09A81D60-5425-4FE4-A3A9-FD44A4D00514}"/>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28">
                <a:extLst>
                  <a:ext uri="{FF2B5EF4-FFF2-40B4-BE49-F238E27FC236}">
                    <a16:creationId xmlns:a16="http://schemas.microsoft.com/office/drawing/2014/main" id="{5AA4DA05-E728-47CC-B3C0-836A6965CDF7}"/>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Freeform 29">
                <a:extLst>
                  <a:ext uri="{FF2B5EF4-FFF2-40B4-BE49-F238E27FC236}">
                    <a16:creationId xmlns:a16="http://schemas.microsoft.com/office/drawing/2014/main" id="{EFA281DC-768C-4A69-8CB5-0F2A0142DF64}"/>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0">
                <a:extLst>
                  <a:ext uri="{FF2B5EF4-FFF2-40B4-BE49-F238E27FC236}">
                    <a16:creationId xmlns:a16="http://schemas.microsoft.com/office/drawing/2014/main" id="{A276E457-E0CC-4614-A839-4B870515331C}"/>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31">
                <a:extLst>
                  <a:ext uri="{FF2B5EF4-FFF2-40B4-BE49-F238E27FC236}">
                    <a16:creationId xmlns:a16="http://schemas.microsoft.com/office/drawing/2014/main" id="{D674FB8A-0B8B-4BBA-939F-AAF066E7CB65}"/>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34">
                <a:extLst>
                  <a:ext uri="{FF2B5EF4-FFF2-40B4-BE49-F238E27FC236}">
                    <a16:creationId xmlns:a16="http://schemas.microsoft.com/office/drawing/2014/main" id="{D8E3C263-6E79-48DA-B372-C8A599830DA8}"/>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35">
                <a:extLst>
                  <a:ext uri="{FF2B5EF4-FFF2-40B4-BE49-F238E27FC236}">
                    <a16:creationId xmlns:a16="http://schemas.microsoft.com/office/drawing/2014/main" id="{D7ED14A5-712B-41C2-B77F-6117FC685417}"/>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36">
                <a:extLst>
                  <a:ext uri="{FF2B5EF4-FFF2-40B4-BE49-F238E27FC236}">
                    <a16:creationId xmlns:a16="http://schemas.microsoft.com/office/drawing/2014/main" id="{9A5CAFA4-D2D9-40EF-9A8D-501597C2394D}"/>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Rectangle 37">
                <a:extLst>
                  <a:ext uri="{FF2B5EF4-FFF2-40B4-BE49-F238E27FC236}">
                    <a16:creationId xmlns:a16="http://schemas.microsoft.com/office/drawing/2014/main" id="{78B87456-E668-4DB8-96F3-37E61EA0FB76}"/>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Rectangle 38">
                <a:extLst>
                  <a:ext uri="{FF2B5EF4-FFF2-40B4-BE49-F238E27FC236}">
                    <a16:creationId xmlns:a16="http://schemas.microsoft.com/office/drawing/2014/main" id="{B3F8B0E2-4117-443D-946A-4D5BCB73D4A4}"/>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39">
                <a:extLst>
                  <a:ext uri="{FF2B5EF4-FFF2-40B4-BE49-F238E27FC236}">
                    <a16:creationId xmlns:a16="http://schemas.microsoft.com/office/drawing/2014/main" id="{1F02895B-7F76-4AD9-AFAE-730D155F6E1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0">
                <a:extLst>
                  <a:ext uri="{FF2B5EF4-FFF2-40B4-BE49-F238E27FC236}">
                    <a16:creationId xmlns:a16="http://schemas.microsoft.com/office/drawing/2014/main" id="{0995C4A6-6E95-4CD7-AD7C-3AEDE0C63B5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Rectangle 41">
                <a:extLst>
                  <a:ext uri="{FF2B5EF4-FFF2-40B4-BE49-F238E27FC236}">
                    <a16:creationId xmlns:a16="http://schemas.microsoft.com/office/drawing/2014/main" id="{6C628043-1302-4937-859B-5F31D3796D60}"/>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Freeform 42">
                <a:extLst>
                  <a:ext uri="{FF2B5EF4-FFF2-40B4-BE49-F238E27FC236}">
                    <a16:creationId xmlns:a16="http://schemas.microsoft.com/office/drawing/2014/main" id="{DADECAB0-6912-45C3-ADD2-22E7C96686D3}"/>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43">
                <a:extLst>
                  <a:ext uri="{FF2B5EF4-FFF2-40B4-BE49-F238E27FC236}">
                    <a16:creationId xmlns:a16="http://schemas.microsoft.com/office/drawing/2014/main" id="{83C3A700-983B-4F86-B8D4-7066DCF8CEF3}"/>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Freeform 44">
                <a:extLst>
                  <a:ext uri="{FF2B5EF4-FFF2-40B4-BE49-F238E27FC236}">
                    <a16:creationId xmlns:a16="http://schemas.microsoft.com/office/drawing/2014/main" id="{16993FCC-5992-488B-895F-450F36398669}"/>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45">
                <a:extLst>
                  <a:ext uri="{FF2B5EF4-FFF2-40B4-BE49-F238E27FC236}">
                    <a16:creationId xmlns:a16="http://schemas.microsoft.com/office/drawing/2014/main" id="{00EB53F0-310F-4B2B-AA6F-D9323EA9CFDB}"/>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46">
                <a:extLst>
                  <a:ext uri="{FF2B5EF4-FFF2-40B4-BE49-F238E27FC236}">
                    <a16:creationId xmlns:a16="http://schemas.microsoft.com/office/drawing/2014/main" id="{9B8F79DB-4886-4C83-8021-00ADD3F7B4A7}"/>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47">
                <a:extLst>
                  <a:ext uri="{FF2B5EF4-FFF2-40B4-BE49-F238E27FC236}">
                    <a16:creationId xmlns:a16="http://schemas.microsoft.com/office/drawing/2014/main" id="{E0A6A598-A586-4C45-B2E7-89A0AB9FD223}"/>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48">
                <a:extLst>
                  <a:ext uri="{FF2B5EF4-FFF2-40B4-BE49-F238E27FC236}">
                    <a16:creationId xmlns:a16="http://schemas.microsoft.com/office/drawing/2014/main" id="{3FF8EA1E-1CB6-4FE3-A92B-A0C0902E43E5}"/>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49">
                <a:extLst>
                  <a:ext uri="{FF2B5EF4-FFF2-40B4-BE49-F238E27FC236}">
                    <a16:creationId xmlns:a16="http://schemas.microsoft.com/office/drawing/2014/main" id="{650D9D8D-4406-4F1A-B00B-9EB041A7509A}"/>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50">
                <a:extLst>
                  <a:ext uri="{FF2B5EF4-FFF2-40B4-BE49-F238E27FC236}">
                    <a16:creationId xmlns:a16="http://schemas.microsoft.com/office/drawing/2014/main" id="{7AC4EBBD-CEC5-4859-BD62-7CEF5E47EE6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51">
                <a:extLst>
                  <a:ext uri="{FF2B5EF4-FFF2-40B4-BE49-F238E27FC236}">
                    <a16:creationId xmlns:a16="http://schemas.microsoft.com/office/drawing/2014/main" id="{DCCA5649-55CE-4959-A7AF-C59DFCB4F4D2}"/>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52">
                <a:extLst>
                  <a:ext uri="{FF2B5EF4-FFF2-40B4-BE49-F238E27FC236}">
                    <a16:creationId xmlns:a16="http://schemas.microsoft.com/office/drawing/2014/main" id="{A490EA72-5E5B-4330-994A-B8ED05B1B10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53">
                <a:extLst>
                  <a:ext uri="{FF2B5EF4-FFF2-40B4-BE49-F238E27FC236}">
                    <a16:creationId xmlns:a16="http://schemas.microsoft.com/office/drawing/2014/main" id="{0CB5F6E5-AD39-4CBF-BC97-411EB95363CD}"/>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54">
                <a:extLst>
                  <a:ext uri="{FF2B5EF4-FFF2-40B4-BE49-F238E27FC236}">
                    <a16:creationId xmlns:a16="http://schemas.microsoft.com/office/drawing/2014/main" id="{EEE9A2E7-6190-4737-B304-88C69EAD1EA2}"/>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55">
                <a:extLst>
                  <a:ext uri="{FF2B5EF4-FFF2-40B4-BE49-F238E27FC236}">
                    <a16:creationId xmlns:a16="http://schemas.microsoft.com/office/drawing/2014/main" id="{4BA93A80-6082-49AB-8B6B-8A96C281F4C4}"/>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56">
                <a:extLst>
                  <a:ext uri="{FF2B5EF4-FFF2-40B4-BE49-F238E27FC236}">
                    <a16:creationId xmlns:a16="http://schemas.microsoft.com/office/drawing/2014/main" id="{5200D0E0-6DB2-49EA-A341-9CE084F6917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57">
                <a:extLst>
                  <a:ext uri="{FF2B5EF4-FFF2-40B4-BE49-F238E27FC236}">
                    <a16:creationId xmlns:a16="http://schemas.microsoft.com/office/drawing/2014/main" id="{49783906-5087-4227-B852-90F2E8194F85}"/>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58">
                <a:extLst>
                  <a:ext uri="{FF2B5EF4-FFF2-40B4-BE49-F238E27FC236}">
                    <a16:creationId xmlns:a16="http://schemas.microsoft.com/office/drawing/2014/main" id="{61E90C99-2357-4554-8246-9190440F1576}"/>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Freeform 59">
                <a:extLst>
                  <a:ext uri="{FF2B5EF4-FFF2-40B4-BE49-F238E27FC236}">
                    <a16:creationId xmlns:a16="http://schemas.microsoft.com/office/drawing/2014/main" id="{C757AB34-9AC8-4E77-BBA3-90EFF740475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Freeform 60">
                <a:extLst>
                  <a:ext uri="{FF2B5EF4-FFF2-40B4-BE49-F238E27FC236}">
                    <a16:creationId xmlns:a16="http://schemas.microsoft.com/office/drawing/2014/main" id="{C178EF13-C3EC-4EE7-9683-1A1BBAC1C518}"/>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Freeform 61">
                <a:extLst>
                  <a:ext uri="{FF2B5EF4-FFF2-40B4-BE49-F238E27FC236}">
                    <a16:creationId xmlns:a16="http://schemas.microsoft.com/office/drawing/2014/main" id="{50CFDAA3-3F29-4EF6-968F-3350C02406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Freeform 62">
                <a:extLst>
                  <a:ext uri="{FF2B5EF4-FFF2-40B4-BE49-F238E27FC236}">
                    <a16:creationId xmlns:a16="http://schemas.microsoft.com/office/drawing/2014/main" id="{8FF3AAEC-2B3F-4BD1-82A5-8423CEFA9C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Freeform 63">
                <a:extLst>
                  <a:ext uri="{FF2B5EF4-FFF2-40B4-BE49-F238E27FC236}">
                    <a16:creationId xmlns:a16="http://schemas.microsoft.com/office/drawing/2014/main" id="{C5214703-C96D-458A-A28E-C80D7F89FC4A}"/>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64">
                <a:extLst>
                  <a:ext uri="{FF2B5EF4-FFF2-40B4-BE49-F238E27FC236}">
                    <a16:creationId xmlns:a16="http://schemas.microsoft.com/office/drawing/2014/main" id="{CB94E3E2-531D-442D-87D4-C115421C4332}"/>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65">
                <a:extLst>
                  <a:ext uri="{FF2B5EF4-FFF2-40B4-BE49-F238E27FC236}">
                    <a16:creationId xmlns:a16="http://schemas.microsoft.com/office/drawing/2014/main" id="{059490ED-14CD-4792-B440-24A5DB179015}"/>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66">
                <a:extLst>
                  <a:ext uri="{FF2B5EF4-FFF2-40B4-BE49-F238E27FC236}">
                    <a16:creationId xmlns:a16="http://schemas.microsoft.com/office/drawing/2014/main" id="{6680FA45-4A15-4DCD-A9BC-4C5313A584D8}"/>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67">
                <a:extLst>
                  <a:ext uri="{FF2B5EF4-FFF2-40B4-BE49-F238E27FC236}">
                    <a16:creationId xmlns:a16="http://schemas.microsoft.com/office/drawing/2014/main" id="{93C6F2E8-470C-4F18-88C3-0B70C0C3F6EB}"/>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68">
                <a:extLst>
                  <a:ext uri="{FF2B5EF4-FFF2-40B4-BE49-F238E27FC236}">
                    <a16:creationId xmlns:a16="http://schemas.microsoft.com/office/drawing/2014/main" id="{62818969-D777-4016-AB0C-A9D2FCF01163}"/>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69">
                <a:extLst>
                  <a:ext uri="{FF2B5EF4-FFF2-40B4-BE49-F238E27FC236}">
                    <a16:creationId xmlns:a16="http://schemas.microsoft.com/office/drawing/2014/main" id="{599E1B35-AB5A-491D-B3BD-AC7BF4864F27}"/>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0">
                <a:extLst>
                  <a:ext uri="{FF2B5EF4-FFF2-40B4-BE49-F238E27FC236}">
                    <a16:creationId xmlns:a16="http://schemas.microsoft.com/office/drawing/2014/main" id="{40186539-0C85-4F48-906F-63B6C97EFB7F}"/>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71">
                <a:extLst>
                  <a:ext uri="{FF2B5EF4-FFF2-40B4-BE49-F238E27FC236}">
                    <a16:creationId xmlns:a16="http://schemas.microsoft.com/office/drawing/2014/main" id="{97DEEBD5-8AA8-4AE8-BCA1-B62AF1706BD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72">
                <a:extLst>
                  <a:ext uri="{FF2B5EF4-FFF2-40B4-BE49-F238E27FC236}">
                    <a16:creationId xmlns:a16="http://schemas.microsoft.com/office/drawing/2014/main" id="{86B07164-1568-4F29-9CB3-A25C726C4362}"/>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Freeform 73">
                <a:extLst>
                  <a:ext uri="{FF2B5EF4-FFF2-40B4-BE49-F238E27FC236}">
                    <a16:creationId xmlns:a16="http://schemas.microsoft.com/office/drawing/2014/main" id="{7E544C3B-4230-43FE-A2FA-7D1583D301FC}"/>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74">
                <a:extLst>
                  <a:ext uri="{FF2B5EF4-FFF2-40B4-BE49-F238E27FC236}">
                    <a16:creationId xmlns:a16="http://schemas.microsoft.com/office/drawing/2014/main" id="{610D54AB-BCF5-4AC3-BE3D-44EA7A4827DF}"/>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75">
                <a:extLst>
                  <a:ext uri="{FF2B5EF4-FFF2-40B4-BE49-F238E27FC236}">
                    <a16:creationId xmlns:a16="http://schemas.microsoft.com/office/drawing/2014/main" id="{08EEB34B-97EA-4E67-93AD-CE2D2D751A1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Freeform 76">
                <a:extLst>
                  <a:ext uri="{FF2B5EF4-FFF2-40B4-BE49-F238E27FC236}">
                    <a16:creationId xmlns:a16="http://schemas.microsoft.com/office/drawing/2014/main" id="{9B3C0C66-3473-4B51-8A21-549FDBB209A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77">
                <a:extLst>
                  <a:ext uri="{FF2B5EF4-FFF2-40B4-BE49-F238E27FC236}">
                    <a16:creationId xmlns:a16="http://schemas.microsoft.com/office/drawing/2014/main" id="{9FAD6626-6371-442A-9C15-DC8CCF980CC7}"/>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78">
                <a:extLst>
                  <a:ext uri="{FF2B5EF4-FFF2-40B4-BE49-F238E27FC236}">
                    <a16:creationId xmlns:a16="http://schemas.microsoft.com/office/drawing/2014/main" id="{3CF0F721-D26A-4593-BEE1-F46DBDD09EAC}"/>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79">
                <a:extLst>
                  <a:ext uri="{FF2B5EF4-FFF2-40B4-BE49-F238E27FC236}">
                    <a16:creationId xmlns:a16="http://schemas.microsoft.com/office/drawing/2014/main" id="{82DF76EC-ED7A-4A64-BC91-58BE2C068D1A}"/>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Freeform 80">
                <a:extLst>
                  <a:ext uri="{FF2B5EF4-FFF2-40B4-BE49-F238E27FC236}">
                    <a16:creationId xmlns:a16="http://schemas.microsoft.com/office/drawing/2014/main" id="{B1DDA9E4-A3CB-469E-9E5E-1D3C025C3E02}"/>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Freeform 81">
                <a:extLst>
                  <a:ext uri="{FF2B5EF4-FFF2-40B4-BE49-F238E27FC236}">
                    <a16:creationId xmlns:a16="http://schemas.microsoft.com/office/drawing/2014/main" id="{1066DD9C-BF7B-48F1-9B6E-BCBB216FD423}"/>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Freeform 42">
              <a:extLst>
                <a:ext uri="{FF2B5EF4-FFF2-40B4-BE49-F238E27FC236}">
                  <a16:creationId xmlns:a16="http://schemas.microsoft.com/office/drawing/2014/main" id="{F9CB9493-6316-4841-ABC8-24B4564F7E12}"/>
                </a:ext>
              </a:extLst>
            </p:cNvPr>
            <p:cNvSpPr>
              <a:spLocks/>
            </p:cNvSpPr>
            <p:nvPr/>
          </p:nvSpPr>
          <p:spPr bwMode="auto">
            <a:xfrm>
              <a:off x="11206783" y="1874616"/>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8" name="Picture 7" descr="A close up of a sign&#10;&#10;Description generated with high confidence">
            <a:extLst>
              <a:ext uri="{FF2B5EF4-FFF2-40B4-BE49-F238E27FC236}">
                <a16:creationId xmlns:a16="http://schemas.microsoft.com/office/drawing/2014/main" id="{3054E632-A774-4E54-B937-B09B1630C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72031" y="1324618"/>
            <a:ext cx="752933" cy="395290"/>
          </a:xfrm>
          <a:prstGeom prst="rect">
            <a:avLst/>
          </a:prstGeom>
        </p:spPr>
      </p:pic>
    </p:spTree>
    <p:extLst>
      <p:ext uri="{BB962C8B-B14F-4D97-AF65-F5344CB8AC3E}">
        <p14:creationId xmlns:p14="http://schemas.microsoft.com/office/powerpoint/2010/main" val="12537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294197" y="197461"/>
            <a:ext cx="10515600" cy="860918"/>
          </a:xfrm>
        </p:spPr>
        <p:txBody>
          <a:bodyPr/>
          <a:lstStyle/>
          <a:p>
            <a:r>
              <a:rPr lang="en-US" dirty="0">
                <a:solidFill>
                  <a:schemeClr val="accent1"/>
                </a:solidFill>
              </a:rPr>
              <a:t>Azure</a:t>
            </a:r>
            <a:r>
              <a:rPr lang="en-US" dirty="0"/>
              <a:t> </a:t>
            </a:r>
            <a:r>
              <a:rPr lang="en-US" dirty="0">
                <a:solidFill>
                  <a:schemeClr val="accent1"/>
                </a:solidFill>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838200" y="1226043"/>
            <a:ext cx="10396406" cy="2473794"/>
            <a:chOff x="884125" y="1499338"/>
            <a:chExt cx="10396406" cy="2473794"/>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bg1"/>
                  </a:solidFill>
                  <a:latin typeface="Segoe UI"/>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4004594" y="2114399"/>
                <a:ext cx="2579574" cy="572464"/>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bg1"/>
                    </a:solidFill>
                    <a:effectLst>
                      <a:outerShdw blurRad="38100" dist="38100" dir="2700000" algn="tl">
                        <a:srgbClr val="000000">
                          <a:alpha val="43137"/>
                        </a:srgbClr>
                      </a:outerShdw>
                    </a:effectLst>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47"/>
              <a:chOff x="545080" y="1958465"/>
              <a:chExt cx="2264544" cy="2139120"/>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14134">
                  <a:defRPr/>
                </a:pPr>
                <a:endParaRPr lang="en-US">
                  <a:solidFill>
                    <a:schemeClr val="bg1"/>
                  </a:solidFill>
                  <a:latin typeface="Segoe UI"/>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14134">
                  <a:defRPr/>
                </a:pPr>
                <a:endParaRPr lang="en-US">
                  <a:solidFill>
                    <a:schemeClr val="bg1"/>
                  </a:solidFill>
                  <a:latin typeface="Segoe UI"/>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464"/>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accent1">
                        <a:lumMod val="50000"/>
                      </a:schemeClr>
                    </a:solidFill>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defRPr/>
              </a:pPr>
              <a:endParaRPr lang="en-US" sz="2000" dirty="0">
                <a:solidFill>
                  <a:schemeClr val="bg1"/>
                </a:solidFill>
                <a:latin typeface="Segoe UI"/>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492324" y="1812022"/>
              <a:ext cx="2601298" cy="572391"/>
            </a:xfrm>
            <a:prstGeom prst="rect">
              <a:avLst/>
            </a:prstGeom>
            <a:noFill/>
          </p:spPr>
          <p:txBody>
            <a:bodyPr wrap="square" lIns="182857" tIns="146285" rIns="182857" bIns="146285" rtlCol="0">
              <a:spAutoFit/>
            </a:bodyPr>
            <a:lstStyle/>
            <a:p>
              <a:pPr>
                <a:lnSpc>
                  <a:spcPct val="90000"/>
                </a:lnSpc>
                <a:spcAft>
                  <a:spcPts val="600"/>
                </a:spcAft>
              </a:pPr>
              <a:r>
                <a:rPr lang="en-US" sz="2000" b="1" dirty="0">
                  <a:solidFill>
                    <a:schemeClr val="bg1"/>
                  </a:solidFill>
                  <a:effectLst>
                    <a:outerShdw blurRad="38100" dist="38100" dir="2700000" algn="tl">
                      <a:srgbClr val="000000">
                        <a:alpha val="43137"/>
                      </a:srgbClr>
                    </a:outerShdw>
                  </a:effectLst>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7031450" y="2363359"/>
              <a:ext cx="1366821" cy="779773"/>
            </a:xfrm>
            <a:prstGeom prst="leftRightArrow">
              <a:avLst>
                <a:gd name="adj1" fmla="val 50000"/>
                <a:gd name="adj2" fmla="val 29604"/>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2400" dirty="0">
                  <a:solidFill>
                    <a:schemeClr val="bg1"/>
                  </a:solidFill>
                  <a:effectLst>
                    <a:outerShdw blurRad="38100" dist="38100" dir="2700000" algn="tl">
                      <a:srgbClr val="000000">
                        <a:alpha val="43137"/>
                      </a:srgbClr>
                    </a:outerShdw>
                  </a:effectLst>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901482" cy="627826"/>
            </a:xfrm>
            <a:prstGeom prst="rect">
              <a:avLst/>
            </a:prstGeom>
            <a:noFill/>
          </p:spPr>
          <p:txBody>
            <a:bodyPr wrap="none" lIns="182857" tIns="146285" rIns="182857" bIns="146285" rtlCol="0">
              <a:spAutoFit/>
            </a:bodyPr>
            <a:lstStyle/>
            <a:p>
              <a:pPr>
                <a:lnSpc>
                  <a:spcPct val="90000"/>
                </a:lnSpc>
                <a:spcAft>
                  <a:spcPts val="600"/>
                </a:spcAft>
              </a:pPr>
              <a:r>
                <a:rPr lang="en-US" sz="2400" dirty="0">
                  <a:solidFill>
                    <a:schemeClr val="accent1">
                      <a:lumMod val="50000"/>
                    </a:schemeClr>
                  </a:solidFill>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6"/>
              <a:ext cx="3772012" cy="627826"/>
            </a:xfrm>
            <a:prstGeom prst="rect">
              <a:avLst/>
            </a:prstGeom>
            <a:noFill/>
          </p:spPr>
          <p:txBody>
            <a:bodyPr wrap="none" lIns="182857" tIns="146285" rIns="182857" bIns="146285" rtlCol="0">
              <a:spAutoFit/>
            </a:bodyPr>
            <a:lstStyle/>
            <a:p>
              <a:pPr>
                <a:lnSpc>
                  <a:spcPct val="90000"/>
                </a:lnSpc>
                <a:spcAft>
                  <a:spcPts val="600"/>
                </a:spcAft>
              </a:pPr>
              <a:r>
                <a:rPr lang="en-US" sz="2400" dirty="0">
                  <a:solidFill>
                    <a:schemeClr val="accent1">
                      <a:lumMod val="50000"/>
                    </a:schemeClr>
                  </a:solidFill>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374841" y="4027296"/>
            <a:ext cx="6477000" cy="2400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066" indent="-457066"/>
            <a:r>
              <a:rPr lang="en-US" sz="2000" dirty="0"/>
              <a:t>Direct and bidirectional L3 connectivity between VNet's in </a:t>
            </a:r>
            <a:r>
              <a:rPr lang="en-US" sz="2000" b="1" u="sng" dirty="0"/>
              <a:t>same</a:t>
            </a:r>
            <a:r>
              <a:rPr lang="en-US" sz="2000" dirty="0"/>
              <a:t> region</a:t>
            </a:r>
          </a:p>
          <a:p>
            <a:pPr marL="457066" indent="-457066"/>
            <a:r>
              <a:rPr lang="en-US" sz="2000" dirty="0"/>
              <a:t>High throughput, low latency connectivity</a:t>
            </a:r>
          </a:p>
          <a:p>
            <a:pPr marL="457066" indent="-457066"/>
            <a:r>
              <a:rPr lang="en-US" sz="2000" dirty="0"/>
              <a:t>Bypass gateway, no bandwidth bottleneck</a:t>
            </a:r>
          </a:p>
          <a:p>
            <a:pPr marL="457066" indent="-457066"/>
            <a:r>
              <a:rPr lang="en-US" sz="2000" dirty="0"/>
              <a:t>Supports Gateway Transit (ARM-to-ARM only)</a:t>
            </a:r>
          </a:p>
          <a:p>
            <a:pPr marL="457066" indent="-457066"/>
            <a:r>
              <a:rPr lang="en-US" sz="2000" dirty="0"/>
              <a:t>10/50 Vnet Peering per Virtual network</a:t>
            </a:r>
          </a:p>
          <a:p>
            <a:pPr marL="457066" indent="-457066"/>
            <a:endParaRPr lang="en-US" sz="2000" dirty="0"/>
          </a:p>
        </p:txBody>
      </p:sp>
      <p:sp>
        <p:nvSpPr>
          <p:cNvPr id="38" name="TextBox 37">
            <a:extLst>
              <a:ext uri="{FF2B5EF4-FFF2-40B4-BE49-F238E27FC236}">
                <a16:creationId xmlns:a16="http://schemas.microsoft.com/office/drawing/2014/main" id="{E6274302-7D8A-47F4-8445-DC8C91B1EE44}"/>
              </a:ext>
            </a:extLst>
          </p:cNvPr>
          <p:cNvSpPr txBox="1"/>
          <p:nvPr/>
        </p:nvSpPr>
        <p:spPr>
          <a:xfrm>
            <a:off x="6832334" y="4023522"/>
            <a:ext cx="4842161" cy="2474485"/>
          </a:xfrm>
          <a:prstGeom prst="rect">
            <a:avLst/>
          </a:prstGeom>
          <a:noFill/>
        </p:spPr>
        <p:txBody>
          <a:bodyPr wrap="square" lIns="182857" tIns="146285" rIns="182857" bIns="146285" rtlCol="0">
            <a:spAutoFit/>
          </a:bodyPr>
          <a:lstStyle/>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Peer ASM and ARM VNet's </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Peer across subscriptions</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NSGs and UDRs will work across the link</a:t>
            </a:r>
          </a:p>
          <a:p>
            <a:pPr marL="457066" indent="-457066" defTabSz="932574">
              <a:lnSpc>
                <a:spcPct val="90000"/>
              </a:lnSpc>
              <a:spcBef>
                <a:spcPts val="1224"/>
              </a:spcBef>
              <a:buClr>
                <a:schemeClr val="tx1"/>
              </a:buClr>
              <a:buSzPct val="90000"/>
              <a:buFont typeface="Arial" panose="020B0604020202020204" pitchFamily="34" charset="0"/>
              <a:buChar char="•"/>
            </a:pPr>
            <a:r>
              <a:rPr lang="en-US" sz="2000" dirty="0"/>
              <a:t>Public preview – Global Vnet Peering</a:t>
            </a:r>
          </a:p>
          <a:p>
            <a:pPr>
              <a:lnSpc>
                <a:spcPct val="90000"/>
              </a:lnSpc>
              <a:spcAft>
                <a:spcPts val="600"/>
              </a:spcAft>
            </a:pPr>
            <a:endParaRPr lang="en-US" sz="2400" dirty="0" err="1">
              <a:solidFill>
                <a:schemeClr val="bg1"/>
              </a:solidFill>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1286778" y="1028274"/>
            <a:ext cx="1231946" cy="572391"/>
          </a:xfrm>
          <a:prstGeom prst="rect">
            <a:avLst/>
          </a:prstGeom>
          <a:noFill/>
        </p:spPr>
        <p:txBody>
          <a:bodyPr wrap="square" lIns="182857" tIns="146285" rIns="182857" bIns="146285" rtlCol="0">
            <a:spAutoFit/>
          </a:bodyPr>
          <a:lstStyle/>
          <a:p>
            <a:pPr>
              <a:lnSpc>
                <a:spcPct val="90000"/>
              </a:lnSpc>
              <a:spcAft>
                <a:spcPts val="600"/>
              </a:spcAft>
            </a:pPr>
            <a:r>
              <a:rPr lang="en-US" sz="2000" dirty="0">
                <a:solidFill>
                  <a:schemeClr val="accent1">
                    <a:lumMod val="50000"/>
                  </a:schemeClr>
                </a:solidFill>
              </a:rPr>
              <a:t>10.0/16</a:t>
            </a:r>
          </a:p>
        </p:txBody>
      </p:sp>
    </p:spTree>
    <p:extLst>
      <p:ext uri="{BB962C8B-B14F-4D97-AF65-F5344CB8AC3E}">
        <p14:creationId xmlns:p14="http://schemas.microsoft.com/office/powerpoint/2010/main" val="43920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289560" y="192895"/>
            <a:ext cx="10515600" cy="1071364"/>
          </a:xfrm>
        </p:spPr>
        <p:txBody>
          <a:bodyPr>
            <a:normAutofit/>
          </a:bodyPr>
          <a:lstStyle/>
          <a:p>
            <a:r>
              <a:rPr lang="en-US" dirty="0">
                <a:solidFill>
                  <a:schemeClr val="accent1"/>
                </a:solidFill>
              </a:rPr>
              <a:t>Azure</a:t>
            </a:r>
            <a:r>
              <a:rPr lang="en-US" dirty="0"/>
              <a:t> </a:t>
            </a:r>
            <a:r>
              <a:rPr lang="en-US" dirty="0">
                <a:solidFill>
                  <a:schemeClr val="accent1"/>
                </a:solidFill>
              </a:rPr>
              <a:t>Network Services Overview</a:t>
            </a:r>
          </a:p>
        </p:txBody>
      </p:sp>
      <p:pic>
        <p:nvPicPr>
          <p:cNvPr id="34" name="Picture 33" descr="A sign on a pole&#10;&#10;Description generated with very high confidence">
            <a:extLst>
              <a:ext uri="{FF2B5EF4-FFF2-40B4-BE49-F238E27FC236}">
                <a16:creationId xmlns:a16="http://schemas.microsoft.com/office/drawing/2014/main" id="{FE9E8266-9590-478A-8AB0-C55EB4465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041" y="2915311"/>
            <a:ext cx="780290" cy="780290"/>
          </a:xfrm>
          <a:prstGeom prst="rect">
            <a:avLst/>
          </a:prstGeom>
        </p:spPr>
      </p:pic>
      <p:pic>
        <p:nvPicPr>
          <p:cNvPr id="38" name="Picture 37" descr="A close up of a sign&#10;&#10;Description generated with very high confidence">
            <a:extLst>
              <a:ext uri="{FF2B5EF4-FFF2-40B4-BE49-F238E27FC236}">
                <a16:creationId xmlns:a16="http://schemas.microsoft.com/office/drawing/2014/main" id="{67CE85BA-9E2D-41FE-8045-895C3C98A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3041" y="1457881"/>
            <a:ext cx="780290" cy="780290"/>
          </a:xfrm>
          <a:prstGeom prst="rect">
            <a:avLst/>
          </a:prstGeom>
        </p:spPr>
      </p:pic>
      <p:pic>
        <p:nvPicPr>
          <p:cNvPr id="40" name="Picture 39" descr="A stop sign&#10;&#10;Description generated with high confidence">
            <a:extLst>
              <a:ext uri="{FF2B5EF4-FFF2-40B4-BE49-F238E27FC236}">
                <a16:creationId xmlns:a16="http://schemas.microsoft.com/office/drawing/2014/main" id="{B783124B-E997-427F-90B2-9FB7373F9A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3040" y="4469038"/>
            <a:ext cx="780290" cy="780290"/>
          </a:xfrm>
          <a:prstGeom prst="rect">
            <a:avLst/>
          </a:prstGeom>
        </p:spPr>
      </p:pic>
      <p:sp>
        <p:nvSpPr>
          <p:cNvPr id="41" name="TextBox 40">
            <a:extLst>
              <a:ext uri="{FF2B5EF4-FFF2-40B4-BE49-F238E27FC236}">
                <a16:creationId xmlns:a16="http://schemas.microsoft.com/office/drawing/2014/main" id="{BA9D57EE-E58E-495F-A7D7-DFF8BEA8A9AB}"/>
              </a:ext>
            </a:extLst>
          </p:cNvPr>
          <p:cNvSpPr txBox="1"/>
          <p:nvPr/>
        </p:nvSpPr>
        <p:spPr>
          <a:xfrm>
            <a:off x="9545944" y="2226451"/>
            <a:ext cx="2094484" cy="369332"/>
          </a:xfrm>
          <a:prstGeom prst="rect">
            <a:avLst/>
          </a:prstGeom>
          <a:noFill/>
        </p:spPr>
        <p:txBody>
          <a:bodyPr wrap="none" rtlCol="0">
            <a:spAutoFit/>
          </a:bodyPr>
          <a:lstStyle/>
          <a:p>
            <a:r>
              <a:rPr lang="en-US" dirty="0"/>
              <a:t>Azure Load Balancer</a:t>
            </a:r>
          </a:p>
        </p:txBody>
      </p:sp>
      <p:sp>
        <p:nvSpPr>
          <p:cNvPr id="42" name="TextBox 41">
            <a:extLst>
              <a:ext uri="{FF2B5EF4-FFF2-40B4-BE49-F238E27FC236}">
                <a16:creationId xmlns:a16="http://schemas.microsoft.com/office/drawing/2014/main" id="{4740DA4E-C92F-453D-A2AE-9ECA01F55799}"/>
              </a:ext>
            </a:extLst>
          </p:cNvPr>
          <p:cNvSpPr txBox="1"/>
          <p:nvPr/>
        </p:nvSpPr>
        <p:spPr>
          <a:xfrm>
            <a:off x="9240892" y="3699106"/>
            <a:ext cx="2704587" cy="369332"/>
          </a:xfrm>
          <a:prstGeom prst="rect">
            <a:avLst/>
          </a:prstGeom>
          <a:noFill/>
        </p:spPr>
        <p:txBody>
          <a:bodyPr wrap="none" rtlCol="0">
            <a:spAutoFit/>
          </a:bodyPr>
          <a:lstStyle/>
          <a:p>
            <a:r>
              <a:rPr lang="en-US" dirty="0"/>
              <a:t>Azure Application Gateway</a:t>
            </a:r>
          </a:p>
        </p:txBody>
      </p:sp>
      <p:sp>
        <p:nvSpPr>
          <p:cNvPr id="44" name="TextBox 43">
            <a:extLst>
              <a:ext uri="{FF2B5EF4-FFF2-40B4-BE49-F238E27FC236}">
                <a16:creationId xmlns:a16="http://schemas.microsoft.com/office/drawing/2014/main" id="{90221B2E-3469-4960-BD78-DF5E246B2E76}"/>
              </a:ext>
            </a:extLst>
          </p:cNvPr>
          <p:cNvSpPr txBox="1"/>
          <p:nvPr/>
        </p:nvSpPr>
        <p:spPr>
          <a:xfrm>
            <a:off x="9471660" y="5287738"/>
            <a:ext cx="2243050" cy="369332"/>
          </a:xfrm>
          <a:prstGeom prst="rect">
            <a:avLst/>
          </a:prstGeom>
          <a:noFill/>
        </p:spPr>
        <p:txBody>
          <a:bodyPr wrap="none" rtlCol="0">
            <a:spAutoFit/>
          </a:bodyPr>
          <a:lstStyle/>
          <a:p>
            <a:r>
              <a:rPr lang="en-US" dirty="0"/>
              <a:t>Azure Traffic Manager</a:t>
            </a:r>
          </a:p>
        </p:txBody>
      </p:sp>
      <p:sp>
        <p:nvSpPr>
          <p:cNvPr id="4" name="TextBox 3">
            <a:extLst>
              <a:ext uri="{FF2B5EF4-FFF2-40B4-BE49-F238E27FC236}">
                <a16:creationId xmlns:a16="http://schemas.microsoft.com/office/drawing/2014/main" id="{F8215E73-5E65-441E-9A38-A08281990F59}"/>
              </a:ext>
            </a:extLst>
          </p:cNvPr>
          <p:cNvSpPr txBox="1"/>
          <p:nvPr/>
        </p:nvSpPr>
        <p:spPr>
          <a:xfrm>
            <a:off x="343412" y="1690212"/>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transport layer </a:t>
            </a:r>
            <a:r>
              <a:rPr lang="en-US" sz="2400" dirty="0">
                <a:solidFill>
                  <a:srgbClr val="292985"/>
                </a:solidFill>
              </a:rPr>
              <a:t>(Layer 4).</a:t>
            </a:r>
          </a:p>
          <a:p>
            <a:r>
              <a:rPr lang="en-US" sz="2400" dirty="0">
                <a:solidFill>
                  <a:srgbClr val="292985"/>
                </a:solidFill>
              </a:rPr>
              <a:t>It provides </a:t>
            </a:r>
            <a:r>
              <a:rPr lang="en-US" sz="2400" b="1" dirty="0">
                <a:solidFill>
                  <a:srgbClr val="292985"/>
                </a:solidFill>
              </a:rPr>
              <a:t>network-level distribution </a:t>
            </a:r>
            <a:r>
              <a:rPr lang="en-US" sz="2400" dirty="0">
                <a:solidFill>
                  <a:srgbClr val="292985"/>
                </a:solidFill>
              </a:rPr>
              <a:t>of traffic across instances </a:t>
            </a:r>
          </a:p>
          <a:p>
            <a:r>
              <a:rPr lang="en-US" sz="2400" dirty="0">
                <a:solidFill>
                  <a:srgbClr val="292985"/>
                </a:solidFill>
              </a:rPr>
              <a:t>of an application running in the same Azure data center.</a:t>
            </a:r>
          </a:p>
        </p:txBody>
      </p:sp>
      <p:sp>
        <p:nvSpPr>
          <p:cNvPr id="16" name="TextBox 15">
            <a:extLst>
              <a:ext uri="{FF2B5EF4-FFF2-40B4-BE49-F238E27FC236}">
                <a16:creationId xmlns:a16="http://schemas.microsoft.com/office/drawing/2014/main" id="{519DF41A-DFF9-46BE-B8AF-5F1752D2195D}"/>
              </a:ext>
            </a:extLst>
          </p:cNvPr>
          <p:cNvSpPr txBox="1"/>
          <p:nvPr/>
        </p:nvSpPr>
        <p:spPr>
          <a:xfrm>
            <a:off x="343412" y="3084163"/>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application layer</a:t>
            </a:r>
            <a:r>
              <a:rPr lang="en-US" sz="2400" dirty="0">
                <a:solidFill>
                  <a:srgbClr val="292985"/>
                </a:solidFill>
              </a:rPr>
              <a:t> (Layer 7) It acts as a </a:t>
            </a:r>
            <a:r>
              <a:rPr lang="en-US" sz="2400" b="1" dirty="0">
                <a:solidFill>
                  <a:srgbClr val="292985"/>
                </a:solidFill>
              </a:rPr>
              <a:t>reverse-proxy service</a:t>
            </a:r>
            <a:r>
              <a:rPr lang="en-US" sz="2400" dirty="0">
                <a:solidFill>
                  <a:srgbClr val="292985"/>
                </a:solidFill>
              </a:rPr>
              <a:t>, terminating the client connection and forwarding requests to back-end endpoints.</a:t>
            </a:r>
          </a:p>
        </p:txBody>
      </p:sp>
      <p:sp>
        <p:nvSpPr>
          <p:cNvPr id="17" name="TextBox 16">
            <a:extLst>
              <a:ext uri="{FF2B5EF4-FFF2-40B4-BE49-F238E27FC236}">
                <a16:creationId xmlns:a16="http://schemas.microsoft.com/office/drawing/2014/main" id="{AF4DC5CC-8C45-4C0D-A456-9594C3031748}"/>
              </a:ext>
            </a:extLst>
          </p:cNvPr>
          <p:cNvSpPr txBox="1"/>
          <p:nvPr/>
        </p:nvSpPr>
        <p:spPr>
          <a:xfrm>
            <a:off x="343412" y="4472378"/>
            <a:ext cx="9202532" cy="1200329"/>
          </a:xfrm>
          <a:prstGeom prst="rect">
            <a:avLst/>
          </a:prstGeom>
          <a:noFill/>
        </p:spPr>
        <p:txBody>
          <a:bodyPr wrap="square" rtlCol="0">
            <a:spAutoFit/>
          </a:bodyPr>
          <a:lstStyle/>
          <a:p>
            <a:r>
              <a:rPr lang="en-US" sz="2400" dirty="0">
                <a:solidFill>
                  <a:srgbClr val="292985"/>
                </a:solidFill>
              </a:rPr>
              <a:t>works at the </a:t>
            </a:r>
            <a:r>
              <a:rPr lang="en-US" sz="2400" b="1" dirty="0">
                <a:solidFill>
                  <a:srgbClr val="292985"/>
                </a:solidFill>
              </a:rPr>
              <a:t>DNS level</a:t>
            </a:r>
            <a:r>
              <a:rPr lang="en-US" sz="2400" dirty="0">
                <a:solidFill>
                  <a:srgbClr val="292985"/>
                </a:solidFill>
              </a:rPr>
              <a:t>. It uses DNS responses to direct end-user traffic to </a:t>
            </a:r>
            <a:r>
              <a:rPr lang="en-US" sz="2400" b="1" dirty="0">
                <a:solidFill>
                  <a:srgbClr val="292985"/>
                </a:solidFill>
              </a:rPr>
              <a:t>globally distributed endpoints</a:t>
            </a:r>
            <a:r>
              <a:rPr lang="en-US" sz="2400" dirty="0">
                <a:solidFill>
                  <a:srgbClr val="292985"/>
                </a:solidFill>
              </a:rPr>
              <a:t>. Clients then connect to those endpoints directly.</a:t>
            </a:r>
          </a:p>
        </p:txBody>
      </p:sp>
    </p:spTree>
    <p:extLst>
      <p:ext uri="{BB962C8B-B14F-4D97-AF65-F5344CB8AC3E}">
        <p14:creationId xmlns:p14="http://schemas.microsoft.com/office/powerpoint/2010/main" val="28900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BEABCE-D0DB-4157-B85C-7225C58AEEAF}"/>
              </a:ext>
            </a:extLst>
          </p:cNvPr>
          <p:cNvPicPr>
            <a:picLocks noChangeAspect="1"/>
          </p:cNvPicPr>
          <p:nvPr/>
        </p:nvPicPr>
        <p:blipFill>
          <a:blip r:embed="rId3"/>
          <a:stretch>
            <a:fillRect/>
          </a:stretch>
        </p:blipFill>
        <p:spPr>
          <a:xfrm>
            <a:off x="7114144" y="2612368"/>
            <a:ext cx="5077856" cy="2416831"/>
          </a:xfrm>
          <a:prstGeom prst="rect">
            <a:avLst/>
          </a:prstGeom>
        </p:spPr>
      </p:pic>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533716"/>
            <a:ext cx="7388349" cy="1499616"/>
          </a:xfrm>
        </p:spPr>
        <p:txBody>
          <a:bodyPr vert="horz" lIns="91440" tIns="45720" rIns="91440" bIns="45720" rtlCol="0" anchor="ctr">
            <a:normAutofit/>
          </a:bodyPr>
          <a:lstStyle/>
          <a:p>
            <a:r>
              <a:rPr lang="en-US" kern="1200" dirty="0">
                <a:solidFill>
                  <a:srgbClr val="FFFFFF"/>
                </a:solidFill>
                <a:latin typeface="+mj-lt"/>
                <a:ea typeface="+mj-ea"/>
                <a:cs typeface="+mj-cs"/>
              </a:rPr>
              <a:t>Basic Load Balancer</a:t>
            </a:r>
          </a:p>
        </p:txBody>
      </p:sp>
      <p:sp>
        <p:nvSpPr>
          <p:cNvPr id="4" name="TextBox 3">
            <a:extLst>
              <a:ext uri="{FF2B5EF4-FFF2-40B4-BE49-F238E27FC236}">
                <a16:creationId xmlns:a16="http://schemas.microsoft.com/office/drawing/2014/main" id="{4A647625-78B2-479B-8B20-387F2BC126D2}"/>
              </a:ext>
            </a:extLst>
          </p:cNvPr>
          <p:cNvSpPr txBox="1"/>
          <p:nvPr/>
        </p:nvSpPr>
        <p:spPr>
          <a:xfrm>
            <a:off x="761999" y="1716443"/>
            <a:ext cx="5081232" cy="4681341"/>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dirty="0">
                <a:solidFill>
                  <a:srgbClr val="FFFFFF"/>
                </a:solidFill>
              </a:rPr>
              <a:t>Public and Private Load Balancers</a:t>
            </a:r>
          </a:p>
          <a:p>
            <a:pPr marL="285750" indent="-228600">
              <a:lnSpc>
                <a:spcPct val="90000"/>
              </a:lnSpc>
              <a:spcAft>
                <a:spcPts val="600"/>
              </a:spcAft>
              <a:buFont typeface="Arial" panose="020B0604020202020204" pitchFamily="34" charset="0"/>
              <a:buChar char="•"/>
            </a:pPr>
            <a:r>
              <a:rPr lang="en-US" dirty="0">
                <a:solidFill>
                  <a:srgbClr val="FFFFFF"/>
                </a:solidFill>
              </a:rPr>
              <a:t>Hash-based distribution – 5-tuple Hash </a:t>
            </a:r>
          </a:p>
          <a:p>
            <a:pPr marL="742950" lvl="1" indent="-228600">
              <a:lnSpc>
                <a:spcPct val="90000"/>
              </a:lnSpc>
              <a:spcAft>
                <a:spcPts val="600"/>
              </a:spcAft>
              <a:buFont typeface="Arial" panose="020B0604020202020204" pitchFamily="34" charset="0"/>
              <a:buChar char="•"/>
            </a:pPr>
            <a:r>
              <a:rPr lang="en-US" dirty="0">
                <a:solidFill>
                  <a:srgbClr val="FFFFFF"/>
                </a:solidFill>
              </a:rPr>
              <a:t>source IP, source port, destination IP, destination port, and Protocol</a:t>
            </a:r>
          </a:p>
          <a:p>
            <a:pPr marL="285750" indent="-228600">
              <a:lnSpc>
                <a:spcPct val="90000"/>
              </a:lnSpc>
              <a:spcAft>
                <a:spcPts val="600"/>
              </a:spcAft>
              <a:buFont typeface="Arial" panose="020B0604020202020204" pitchFamily="34" charset="0"/>
              <a:buChar char="•"/>
            </a:pPr>
            <a:r>
              <a:rPr lang="en-US" dirty="0">
                <a:solidFill>
                  <a:srgbClr val="FFFFFF"/>
                </a:solidFill>
              </a:rPr>
              <a:t>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Port forwarding</a:t>
            </a:r>
          </a:p>
          <a:p>
            <a:pPr marL="285750" indent="-228600">
              <a:lnSpc>
                <a:spcPct val="90000"/>
              </a:lnSpc>
              <a:spcAft>
                <a:spcPts val="600"/>
              </a:spcAft>
              <a:buFont typeface="Arial" panose="020B0604020202020204" pitchFamily="34" charset="0"/>
              <a:buChar char="•"/>
            </a:pPr>
            <a:r>
              <a:rPr lang="en-US" dirty="0">
                <a:solidFill>
                  <a:srgbClr val="FFFFFF"/>
                </a:solidFill>
              </a:rPr>
              <a:t>Service monitoring</a:t>
            </a:r>
          </a:p>
          <a:p>
            <a:pPr marL="742950" lvl="1" indent="-228600">
              <a:lnSpc>
                <a:spcPct val="90000"/>
              </a:lnSpc>
              <a:spcAft>
                <a:spcPts val="600"/>
              </a:spcAft>
              <a:buFont typeface="Arial" panose="020B0604020202020204" pitchFamily="34" charset="0"/>
              <a:buChar char="•"/>
            </a:pPr>
            <a:r>
              <a:rPr lang="en-US" dirty="0">
                <a:solidFill>
                  <a:srgbClr val="FFFFFF"/>
                </a:solidFill>
              </a:rPr>
              <a:t>Guest agent probe</a:t>
            </a:r>
          </a:p>
          <a:p>
            <a:pPr marL="742950" lvl="1" indent="-228600">
              <a:lnSpc>
                <a:spcPct val="90000"/>
              </a:lnSpc>
              <a:spcAft>
                <a:spcPts val="600"/>
              </a:spcAft>
              <a:buFont typeface="Arial" panose="020B0604020202020204" pitchFamily="34" charset="0"/>
              <a:buChar char="•"/>
            </a:pPr>
            <a:r>
              <a:rPr lang="en-US" dirty="0">
                <a:solidFill>
                  <a:srgbClr val="FFFFFF"/>
                </a:solidFill>
              </a:rPr>
              <a:t>HTTP custom probe</a:t>
            </a:r>
          </a:p>
          <a:p>
            <a:pPr marL="742950" lvl="1" indent="-228600">
              <a:lnSpc>
                <a:spcPct val="90000"/>
              </a:lnSpc>
              <a:spcAft>
                <a:spcPts val="600"/>
              </a:spcAft>
              <a:buFont typeface="Arial" panose="020B0604020202020204" pitchFamily="34" charset="0"/>
              <a:buChar char="•"/>
            </a:pPr>
            <a:r>
              <a:rPr lang="en-US" dirty="0">
                <a:solidFill>
                  <a:srgbClr val="FFFFFF"/>
                </a:solidFill>
              </a:rPr>
              <a:t>TCP custom probe</a:t>
            </a:r>
          </a:p>
          <a:p>
            <a:pPr marL="285750" indent="-228600">
              <a:lnSpc>
                <a:spcPct val="90000"/>
              </a:lnSpc>
              <a:spcAft>
                <a:spcPts val="600"/>
              </a:spcAft>
              <a:buFont typeface="Arial" panose="020B0604020202020204" pitchFamily="34" charset="0"/>
              <a:buChar char="•"/>
            </a:pPr>
            <a:r>
              <a:rPr lang="en-US" dirty="0">
                <a:solidFill>
                  <a:srgbClr val="FFFFFF"/>
                </a:solidFill>
              </a:rPr>
              <a:t>NAT</a:t>
            </a:r>
          </a:p>
          <a:p>
            <a:pPr marL="285750" indent="-228600">
              <a:lnSpc>
                <a:spcPct val="90000"/>
              </a:lnSpc>
              <a:spcAft>
                <a:spcPts val="600"/>
              </a:spcAft>
              <a:buFont typeface="Arial" panose="020B0604020202020204" pitchFamily="34" charset="0"/>
              <a:buChar char="•"/>
            </a:pPr>
            <a:r>
              <a:rPr lang="en-US" dirty="0">
                <a:solidFill>
                  <a:srgbClr val="FFFFFF"/>
                </a:solidFill>
              </a:rPr>
              <a:t>Support for multiple load-balanced IP addresses for virtual machines</a:t>
            </a:r>
          </a:p>
          <a:p>
            <a:pPr marL="285750" indent="-228600">
              <a:lnSpc>
                <a:spcPct val="90000"/>
              </a:lnSpc>
              <a:spcAft>
                <a:spcPts val="600"/>
              </a:spcAft>
              <a:buFont typeface="Arial" panose="020B0604020202020204" pitchFamily="34" charset="0"/>
              <a:buChar char="•"/>
            </a:pPr>
            <a:r>
              <a:rPr lang="en-US" dirty="0">
                <a:solidFill>
                  <a:srgbClr val="FFFFFF"/>
                </a:solidFill>
              </a:rPr>
              <a:t>100/1000 Load balancers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150/250 rules per Basic Load Balancer</a:t>
            </a:r>
          </a:p>
          <a:p>
            <a:pPr marL="285750" indent="-228600">
              <a:lnSpc>
                <a:spcPct val="90000"/>
              </a:lnSpc>
              <a:spcAft>
                <a:spcPts val="600"/>
              </a:spcAft>
              <a:buFont typeface="Arial" panose="020B0604020202020204" pitchFamily="34" charset="0"/>
              <a:buChar char="•"/>
            </a:pPr>
            <a:r>
              <a:rPr lang="en-US" dirty="0">
                <a:solidFill>
                  <a:srgbClr val="FFFFFF"/>
                </a:solidFill>
              </a:rPr>
              <a:t>100 Backend pools with VMs on single 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10 Frontend IP’s</a:t>
            </a:r>
          </a:p>
        </p:txBody>
      </p:sp>
    </p:spTree>
    <p:extLst>
      <p:ext uri="{BB962C8B-B14F-4D97-AF65-F5344CB8AC3E}">
        <p14:creationId xmlns:p14="http://schemas.microsoft.com/office/powerpoint/2010/main" val="245052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533716"/>
            <a:ext cx="7388349" cy="1499616"/>
          </a:xfrm>
        </p:spPr>
        <p:txBody>
          <a:bodyPr vert="horz" lIns="91440" tIns="45720" rIns="91440" bIns="45720" rtlCol="0" anchor="ctr">
            <a:normAutofit/>
          </a:bodyPr>
          <a:lstStyle/>
          <a:p>
            <a:r>
              <a:rPr lang="en-US" kern="1200" dirty="0">
                <a:solidFill>
                  <a:srgbClr val="FFFFFF"/>
                </a:solidFill>
                <a:latin typeface="+mj-lt"/>
                <a:ea typeface="+mj-ea"/>
                <a:cs typeface="+mj-cs"/>
              </a:rPr>
              <a:t>Standard Load Balancer</a:t>
            </a:r>
          </a:p>
        </p:txBody>
      </p:sp>
      <p:sp>
        <p:nvSpPr>
          <p:cNvPr id="4" name="TextBox 3">
            <a:extLst>
              <a:ext uri="{FF2B5EF4-FFF2-40B4-BE49-F238E27FC236}">
                <a16:creationId xmlns:a16="http://schemas.microsoft.com/office/drawing/2014/main" id="{4A647625-78B2-479B-8B20-387F2BC126D2}"/>
              </a:ext>
            </a:extLst>
          </p:cNvPr>
          <p:cNvSpPr txBox="1"/>
          <p:nvPr/>
        </p:nvSpPr>
        <p:spPr>
          <a:xfrm>
            <a:off x="828840" y="1872104"/>
            <a:ext cx="5227536" cy="4281492"/>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dirty="0">
                <a:solidFill>
                  <a:srgbClr val="FFFFFF"/>
                </a:solidFill>
              </a:rPr>
              <a:t>VM need not be deployed in a Availability Set</a:t>
            </a:r>
          </a:p>
          <a:p>
            <a:pPr marL="285750" indent="-228600">
              <a:lnSpc>
                <a:spcPct val="90000"/>
              </a:lnSpc>
              <a:spcAft>
                <a:spcPts val="600"/>
              </a:spcAft>
              <a:buFont typeface="Arial" panose="020B0604020202020204" pitchFamily="34" charset="0"/>
              <a:buChar char="•"/>
            </a:pPr>
            <a:r>
              <a:rPr lang="en-US" dirty="0">
                <a:solidFill>
                  <a:srgbClr val="FFFFFF"/>
                </a:solidFill>
              </a:rPr>
              <a:t>Cross-Zone load balancing</a:t>
            </a:r>
          </a:p>
          <a:p>
            <a:pPr marL="285750" indent="-228600">
              <a:lnSpc>
                <a:spcPct val="90000"/>
              </a:lnSpc>
              <a:spcAft>
                <a:spcPts val="600"/>
              </a:spcAft>
              <a:buFont typeface="Arial" panose="020B0604020202020204" pitchFamily="34" charset="0"/>
              <a:buChar char="•"/>
            </a:pPr>
            <a:r>
              <a:rPr lang="en-US" dirty="0">
                <a:solidFill>
                  <a:srgbClr val="FFFFFF"/>
                </a:solidFill>
              </a:rPr>
              <a:t>Limited to region and not supported in peered networks</a:t>
            </a:r>
          </a:p>
          <a:p>
            <a:pPr marL="285750" indent="-228600">
              <a:lnSpc>
                <a:spcPct val="90000"/>
              </a:lnSpc>
              <a:spcAft>
                <a:spcPts val="600"/>
              </a:spcAft>
              <a:buFont typeface="Arial" panose="020B0604020202020204" pitchFamily="34" charset="0"/>
              <a:buChar char="•"/>
            </a:pPr>
            <a:r>
              <a:rPr lang="en-US" dirty="0">
                <a:solidFill>
                  <a:srgbClr val="FFFFFF"/>
                </a:solidFill>
              </a:rPr>
              <a:t>NIC or Subnet level NSG is mandatory</a:t>
            </a:r>
          </a:p>
          <a:p>
            <a:pPr marL="285750" indent="-228600">
              <a:lnSpc>
                <a:spcPct val="90000"/>
              </a:lnSpc>
              <a:spcAft>
                <a:spcPts val="600"/>
              </a:spcAft>
              <a:buFont typeface="Arial" panose="020B0604020202020204" pitchFamily="34" charset="0"/>
              <a:buChar char="•"/>
            </a:pPr>
            <a:r>
              <a:rPr lang="en-US" dirty="0">
                <a:solidFill>
                  <a:srgbClr val="FFFFFF"/>
                </a:solidFill>
              </a:rPr>
              <a:t>Migration from basic to standard SKU </a:t>
            </a:r>
          </a:p>
          <a:p>
            <a:pPr marL="285750" indent="-228600">
              <a:lnSpc>
                <a:spcPct val="90000"/>
              </a:lnSpc>
              <a:spcAft>
                <a:spcPts val="600"/>
              </a:spcAft>
              <a:buFont typeface="Arial" panose="020B0604020202020204" pitchFamily="34" charset="0"/>
              <a:buChar char="•"/>
            </a:pPr>
            <a:r>
              <a:rPr lang="en-US" dirty="0">
                <a:solidFill>
                  <a:srgbClr val="FFFFFF"/>
                </a:solidFill>
              </a:rPr>
              <a:t>High availability using HA ports </a:t>
            </a:r>
          </a:p>
          <a:p>
            <a:pPr marL="285750" indent="-228600">
              <a:lnSpc>
                <a:spcPct val="90000"/>
              </a:lnSpc>
              <a:spcAft>
                <a:spcPts val="600"/>
              </a:spcAft>
              <a:buFont typeface="Arial" panose="020B0604020202020204" pitchFamily="34" charset="0"/>
              <a:buChar char="•"/>
            </a:pPr>
            <a:r>
              <a:rPr lang="en-US" dirty="0">
                <a:solidFill>
                  <a:srgbClr val="FFFFFF"/>
                </a:solidFill>
              </a:rPr>
              <a:t>100/1000 Load balancers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1250/1500 rules per Basic Load Balancer</a:t>
            </a:r>
          </a:p>
          <a:p>
            <a:pPr marL="285750" indent="-228600">
              <a:lnSpc>
                <a:spcPct val="90000"/>
              </a:lnSpc>
              <a:spcAft>
                <a:spcPts val="600"/>
              </a:spcAft>
              <a:buFont typeface="Arial" panose="020B0604020202020204" pitchFamily="34" charset="0"/>
              <a:buChar char="•"/>
            </a:pPr>
            <a:r>
              <a:rPr lang="en-US" dirty="0">
                <a:solidFill>
                  <a:srgbClr val="FFFFFF"/>
                </a:solidFill>
              </a:rPr>
              <a:t>1000 Backend pools with VMs on single VNet</a:t>
            </a:r>
          </a:p>
          <a:p>
            <a:pPr marL="285750" indent="-228600">
              <a:lnSpc>
                <a:spcPct val="90000"/>
              </a:lnSpc>
              <a:spcAft>
                <a:spcPts val="600"/>
              </a:spcAft>
              <a:buFont typeface="Arial" panose="020B0604020202020204" pitchFamily="34" charset="0"/>
              <a:buChar char="•"/>
            </a:pPr>
            <a:r>
              <a:rPr lang="en-US" dirty="0">
                <a:solidFill>
                  <a:srgbClr val="FFFFFF"/>
                </a:solidFill>
              </a:rPr>
              <a:t>10 Frontend IP’s</a:t>
            </a:r>
          </a:p>
          <a:p>
            <a:pPr marL="285750" indent="-228600">
              <a:lnSpc>
                <a:spcPct val="90000"/>
              </a:lnSpc>
              <a:spcAft>
                <a:spcPts val="600"/>
              </a:spcAft>
              <a:buFont typeface="Arial" panose="020B0604020202020204" pitchFamily="34" charset="0"/>
              <a:buChar char="•"/>
            </a:pPr>
            <a:r>
              <a:rPr lang="en-US" dirty="0">
                <a:solidFill>
                  <a:srgbClr val="FFFFFF"/>
                </a:solidFill>
              </a:rPr>
              <a:t>Need to signup for preview</a:t>
            </a:r>
          </a:p>
          <a:p>
            <a:pPr marL="285750" indent="-228600">
              <a:lnSpc>
                <a:spcPct val="90000"/>
              </a:lnSpc>
              <a:spcAft>
                <a:spcPts val="600"/>
              </a:spcAft>
              <a:buFont typeface="Arial" panose="020B0604020202020204" pitchFamily="34" charset="0"/>
              <a:buChar char="•"/>
            </a:pPr>
            <a:r>
              <a:rPr lang="en-US" dirty="0">
                <a:solidFill>
                  <a:srgbClr val="FFFFFF"/>
                </a:solidFill>
              </a:rPr>
              <a:t>East US 2, Central US, North Europe, West Central US, West Europe, and Southeast Asia</a:t>
            </a:r>
          </a:p>
          <a:p>
            <a:pPr marL="285750" indent="-228600">
              <a:lnSpc>
                <a:spcPct val="90000"/>
              </a:lnSpc>
              <a:spcAft>
                <a:spcPts val="600"/>
              </a:spcAft>
              <a:buFont typeface="Arial" panose="020B0604020202020204" pitchFamily="34" charset="0"/>
              <a:buChar char="•"/>
            </a:pPr>
            <a:endParaRPr lang="en-US" sz="1500" dirty="0">
              <a:solidFill>
                <a:srgbClr val="FFFFFF"/>
              </a:solidFill>
            </a:endParaRPr>
          </a:p>
          <a:p>
            <a:pPr marL="285750" indent="-228600">
              <a:lnSpc>
                <a:spcPct val="90000"/>
              </a:lnSpc>
              <a:spcAft>
                <a:spcPts val="600"/>
              </a:spcAft>
              <a:buFont typeface="Arial" panose="020B0604020202020204" pitchFamily="34" charset="0"/>
              <a:buChar char="•"/>
            </a:pPr>
            <a:endParaRPr lang="en-US" sz="1500" dirty="0">
              <a:solidFill>
                <a:srgbClr val="FFFFFF"/>
              </a:solidFill>
            </a:endParaRPr>
          </a:p>
        </p:txBody>
      </p:sp>
      <p:sp>
        <p:nvSpPr>
          <p:cNvPr id="7" name="Trapezoid 6">
            <a:extLst>
              <a:ext uri="{FF2B5EF4-FFF2-40B4-BE49-F238E27FC236}">
                <a16:creationId xmlns:a16="http://schemas.microsoft.com/office/drawing/2014/main" id="{E4261DE1-1AED-4AD9-A241-DFE660290BE1}"/>
              </a:ext>
            </a:extLst>
          </p:cNvPr>
          <p:cNvSpPr/>
          <p:nvPr/>
        </p:nvSpPr>
        <p:spPr bwMode="auto">
          <a:xfrm rot="2700000">
            <a:off x="10576601" y="294244"/>
            <a:ext cx="2079828" cy="516765"/>
          </a:xfrm>
          <a:prstGeom prst="trapezoid">
            <a:avLst>
              <a:gd name="adj" fmla="val 101190"/>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r>
              <a:rPr lang="en-US" sz="2000" b="1" dirty="0">
                <a:solidFill>
                  <a:schemeClr val="bg1"/>
                </a:solidFill>
                <a:effectLst>
                  <a:outerShdw blurRad="38100" dist="38100" dir="2700000" algn="tl">
                    <a:srgbClr val="000000">
                      <a:alpha val="43137"/>
                    </a:srgbClr>
                  </a:outerShdw>
                </a:effectLst>
                <a:ea typeface="Segoe UI" pitchFamily="34" charset="0"/>
                <a:cs typeface="Segoe UI" pitchFamily="34" charset="0"/>
              </a:rPr>
              <a:t>Preview</a:t>
            </a:r>
          </a:p>
        </p:txBody>
      </p:sp>
      <p:pic>
        <p:nvPicPr>
          <p:cNvPr id="2" name="Picture 1">
            <a:extLst>
              <a:ext uri="{FF2B5EF4-FFF2-40B4-BE49-F238E27FC236}">
                <a16:creationId xmlns:a16="http://schemas.microsoft.com/office/drawing/2014/main" id="{7A98035E-B8D5-4498-B909-AFE32F84BC5C}"/>
              </a:ext>
            </a:extLst>
          </p:cNvPr>
          <p:cNvPicPr>
            <a:picLocks noChangeAspect="1"/>
          </p:cNvPicPr>
          <p:nvPr/>
        </p:nvPicPr>
        <p:blipFill>
          <a:blip r:embed="rId3"/>
          <a:stretch>
            <a:fillRect/>
          </a:stretch>
        </p:blipFill>
        <p:spPr>
          <a:xfrm>
            <a:off x="6883397" y="2404286"/>
            <a:ext cx="5308603" cy="2936396"/>
          </a:xfrm>
          <a:prstGeom prst="rect">
            <a:avLst/>
          </a:prstGeom>
        </p:spPr>
      </p:pic>
    </p:spTree>
    <p:extLst>
      <p:ext uri="{BB962C8B-B14F-4D97-AF65-F5344CB8AC3E}">
        <p14:creationId xmlns:p14="http://schemas.microsoft.com/office/powerpoint/2010/main" val="103775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736991"/>
            <a:ext cx="7388349" cy="1093065"/>
          </a:xfrm>
        </p:spPr>
        <p:txBody>
          <a:bodyPr vert="horz" lIns="91440" tIns="45720" rIns="91440" bIns="45720" rtlCol="0" anchor="ctr">
            <a:normAutofit/>
          </a:bodyPr>
          <a:lstStyle/>
          <a:p>
            <a:r>
              <a:rPr lang="en-US" sz="4000" dirty="0">
                <a:solidFill>
                  <a:srgbClr val="FFFFFF"/>
                </a:solidFill>
              </a:rPr>
              <a:t>Application Gateway + WAF</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4A647625-78B2-479B-8B20-387F2BC126D2}"/>
              </a:ext>
            </a:extLst>
          </p:cNvPr>
          <p:cNvSpPr txBox="1"/>
          <p:nvPr/>
        </p:nvSpPr>
        <p:spPr>
          <a:xfrm>
            <a:off x="828838" y="1872104"/>
            <a:ext cx="5880305" cy="4281492"/>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dirty="0">
                <a:solidFill>
                  <a:srgbClr val="FFFFFF"/>
                </a:solidFill>
              </a:rPr>
              <a:t>Layer 7 Load balancer (HTTP/S) with Web Application Firewall</a:t>
            </a:r>
          </a:p>
          <a:p>
            <a:pPr marL="285750" indent="-228600">
              <a:lnSpc>
                <a:spcPct val="90000"/>
              </a:lnSpc>
              <a:spcAft>
                <a:spcPts val="600"/>
              </a:spcAft>
              <a:buFont typeface="Arial" panose="020B0604020202020204" pitchFamily="34" charset="0"/>
              <a:buChar char="•"/>
            </a:pPr>
            <a:r>
              <a:rPr lang="en-US" dirty="0">
                <a:solidFill>
                  <a:srgbClr val="FFFFFF"/>
                </a:solidFill>
              </a:rPr>
              <a:t>Ability to host  multiple websites behind an Application Gateway</a:t>
            </a:r>
          </a:p>
          <a:p>
            <a:pPr marL="285750" indent="-228600">
              <a:lnSpc>
                <a:spcPct val="90000"/>
              </a:lnSpc>
              <a:spcAft>
                <a:spcPts val="600"/>
              </a:spcAft>
              <a:buFont typeface="Arial" panose="020B0604020202020204" pitchFamily="34" charset="0"/>
              <a:buChar char="•"/>
            </a:pPr>
            <a:r>
              <a:rPr lang="en-US" dirty="0">
                <a:solidFill>
                  <a:srgbClr val="FFFFFF"/>
                </a:solidFill>
              </a:rPr>
              <a:t>Round robin distribution of incoming traffic</a:t>
            </a:r>
          </a:p>
          <a:p>
            <a:pPr marL="285750" indent="-228600">
              <a:lnSpc>
                <a:spcPct val="90000"/>
              </a:lnSpc>
              <a:spcAft>
                <a:spcPts val="600"/>
              </a:spcAft>
              <a:buFont typeface="Arial" panose="020B0604020202020204" pitchFamily="34" charset="0"/>
              <a:buChar char="•"/>
            </a:pPr>
            <a:r>
              <a:rPr lang="en-US" dirty="0">
                <a:solidFill>
                  <a:srgbClr val="FFFFFF"/>
                </a:solidFill>
              </a:rPr>
              <a:t>cookie-based session affinity</a:t>
            </a:r>
          </a:p>
          <a:p>
            <a:pPr marL="285750" indent="-228600">
              <a:lnSpc>
                <a:spcPct val="90000"/>
              </a:lnSpc>
              <a:spcAft>
                <a:spcPts val="600"/>
              </a:spcAft>
              <a:buFont typeface="Arial" panose="020B0604020202020204" pitchFamily="34" charset="0"/>
              <a:buChar char="•"/>
            </a:pPr>
            <a:r>
              <a:rPr lang="en-US" dirty="0">
                <a:solidFill>
                  <a:srgbClr val="FFFFFF"/>
                </a:solidFill>
              </a:rPr>
              <a:t>URL path-based routing</a:t>
            </a:r>
          </a:p>
          <a:p>
            <a:pPr marL="285750" indent="-228600">
              <a:lnSpc>
                <a:spcPct val="90000"/>
              </a:lnSpc>
              <a:spcAft>
                <a:spcPts val="600"/>
              </a:spcAft>
              <a:buFont typeface="Arial" panose="020B0604020202020204" pitchFamily="34" charset="0"/>
              <a:buChar char="•"/>
            </a:pPr>
            <a:r>
              <a:rPr lang="en-US" dirty="0">
                <a:solidFill>
                  <a:srgbClr val="FFFFFF"/>
                </a:solidFill>
              </a:rPr>
              <a:t>End to end SSL</a:t>
            </a:r>
          </a:p>
          <a:p>
            <a:pPr marL="285750" indent="-228600">
              <a:lnSpc>
                <a:spcPct val="90000"/>
              </a:lnSpc>
              <a:spcAft>
                <a:spcPts val="600"/>
              </a:spcAft>
              <a:buFont typeface="Arial" panose="020B0604020202020204" pitchFamily="34" charset="0"/>
              <a:buChar char="•"/>
            </a:pPr>
            <a:r>
              <a:rPr lang="en-US" dirty="0">
                <a:solidFill>
                  <a:srgbClr val="FFFFFF"/>
                </a:solidFill>
              </a:rPr>
              <a:t>HTTP to HTTPS redirect</a:t>
            </a:r>
          </a:p>
          <a:p>
            <a:pPr marL="285750" indent="-228600">
              <a:lnSpc>
                <a:spcPct val="90000"/>
              </a:lnSpc>
              <a:spcAft>
                <a:spcPts val="600"/>
              </a:spcAft>
              <a:buFont typeface="Arial" panose="020B0604020202020204" pitchFamily="34" charset="0"/>
              <a:buChar char="•"/>
            </a:pPr>
            <a:r>
              <a:rPr lang="en-US" dirty="0">
                <a:solidFill>
                  <a:srgbClr val="FFFFFF"/>
                </a:solidFill>
              </a:rPr>
              <a:t>Protection against SQL injection, HTTP Protocol Violations</a:t>
            </a:r>
          </a:p>
          <a:p>
            <a:pPr marL="285750" indent="-228600">
              <a:lnSpc>
                <a:spcPct val="90000"/>
              </a:lnSpc>
              <a:spcAft>
                <a:spcPts val="600"/>
              </a:spcAft>
              <a:buFont typeface="Arial" panose="020B0604020202020204" pitchFamily="34" charset="0"/>
              <a:buChar char="•"/>
            </a:pPr>
            <a:r>
              <a:rPr lang="en-US" dirty="0">
                <a:solidFill>
                  <a:srgbClr val="FFFFFF"/>
                </a:solidFill>
              </a:rPr>
              <a:t>Multi-Site Routing</a:t>
            </a:r>
          </a:p>
          <a:p>
            <a:pPr marL="285750" indent="-228600">
              <a:lnSpc>
                <a:spcPct val="90000"/>
              </a:lnSpc>
              <a:spcAft>
                <a:spcPts val="600"/>
              </a:spcAft>
              <a:buFont typeface="Arial" panose="020B0604020202020204" pitchFamily="34" charset="0"/>
              <a:buChar char="•"/>
            </a:pPr>
            <a:r>
              <a:rPr lang="en-US" dirty="0">
                <a:solidFill>
                  <a:srgbClr val="FFFFFF"/>
                </a:solidFill>
              </a:rPr>
              <a:t>50/100 Per Subscription</a:t>
            </a:r>
          </a:p>
          <a:p>
            <a:pPr marL="285750" indent="-228600">
              <a:lnSpc>
                <a:spcPct val="90000"/>
              </a:lnSpc>
              <a:spcAft>
                <a:spcPts val="600"/>
              </a:spcAft>
              <a:buFont typeface="Arial" panose="020B0604020202020204" pitchFamily="34" charset="0"/>
              <a:buChar char="•"/>
            </a:pPr>
            <a:r>
              <a:rPr lang="en-US" dirty="0">
                <a:solidFill>
                  <a:srgbClr val="FFFFFF"/>
                </a:solidFill>
              </a:rPr>
              <a:t>2 frontend IP’s (Public and Private)</a:t>
            </a:r>
          </a:p>
          <a:p>
            <a:pPr marL="285750" indent="-228600">
              <a:lnSpc>
                <a:spcPct val="90000"/>
              </a:lnSpc>
              <a:spcAft>
                <a:spcPts val="600"/>
              </a:spcAft>
              <a:buFont typeface="Arial" panose="020B0604020202020204" pitchFamily="34" charset="0"/>
              <a:buChar char="•"/>
            </a:pPr>
            <a:r>
              <a:rPr lang="en-US" dirty="0">
                <a:solidFill>
                  <a:srgbClr val="FFFFFF"/>
                </a:solidFill>
              </a:rPr>
              <a:t>20 HTTP Listeners and 1 SSL cert and 1 site per listener</a:t>
            </a:r>
          </a:p>
          <a:p>
            <a:pPr marL="285750" indent="-228600">
              <a:lnSpc>
                <a:spcPct val="90000"/>
              </a:lnSpc>
              <a:spcAft>
                <a:spcPts val="600"/>
              </a:spcAft>
              <a:buFont typeface="Arial" panose="020B0604020202020204" pitchFamily="34" charset="0"/>
              <a:buChar char="•"/>
            </a:pPr>
            <a:r>
              <a:rPr lang="en-US" dirty="0">
                <a:solidFill>
                  <a:srgbClr val="FFFFFF"/>
                </a:solidFill>
              </a:rPr>
              <a:t>200 load balancing rules</a:t>
            </a:r>
          </a:p>
          <a:p>
            <a:pPr marL="285750" indent="-228600">
              <a:lnSpc>
                <a:spcPct val="90000"/>
              </a:lnSpc>
              <a:spcAft>
                <a:spcPts val="600"/>
              </a:spcAft>
              <a:buFont typeface="Arial" panose="020B0604020202020204" pitchFamily="34" charset="0"/>
              <a:buChar char="•"/>
            </a:pPr>
            <a:r>
              <a:rPr lang="en-US" dirty="0">
                <a:solidFill>
                  <a:srgbClr val="FFFFFF"/>
                </a:solidFill>
              </a:rPr>
              <a:t>20 backend address pools and 200 backend servers per each pool</a:t>
            </a:r>
          </a:p>
          <a:p>
            <a:pPr marL="285750" indent="-228600">
              <a:lnSpc>
                <a:spcPct val="90000"/>
              </a:lnSpc>
              <a:spcAft>
                <a:spcPts val="600"/>
              </a:spcAft>
              <a:buFont typeface="Arial" panose="020B0604020202020204" pitchFamily="34" charset="0"/>
              <a:buChar char="•"/>
            </a:pPr>
            <a:r>
              <a:rPr lang="en-US" dirty="0">
                <a:solidFill>
                  <a:srgbClr val="FFFFFF"/>
                </a:solidFill>
              </a:rPr>
              <a:t>10 Instances per gateway</a:t>
            </a:r>
          </a:p>
        </p:txBody>
      </p:sp>
      <p:pic>
        <p:nvPicPr>
          <p:cNvPr id="9" name="Picture 8" descr="A screenshot of a cell phone&#10;&#10;Description generated with very high confidence">
            <a:extLst>
              <a:ext uri="{FF2B5EF4-FFF2-40B4-BE49-F238E27FC236}">
                <a16:creationId xmlns:a16="http://schemas.microsoft.com/office/drawing/2014/main" id="{8AF9DF9F-BC91-4CCC-AEB5-86C7660C2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1830056"/>
            <a:ext cx="5306784" cy="4279958"/>
          </a:xfrm>
          <a:prstGeom prst="rect">
            <a:avLst/>
          </a:prstGeom>
        </p:spPr>
      </p:pic>
    </p:spTree>
    <p:extLst>
      <p:ext uri="{BB962C8B-B14F-4D97-AF65-F5344CB8AC3E}">
        <p14:creationId xmlns:p14="http://schemas.microsoft.com/office/powerpoint/2010/main" val="382846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Manager</a:t>
            </a:r>
          </a:p>
        </p:txBody>
      </p:sp>
      <p:sp>
        <p:nvSpPr>
          <p:cNvPr id="1222" name="Rectangle 1221"/>
          <p:cNvSpPr/>
          <p:nvPr/>
        </p:nvSpPr>
        <p:spPr>
          <a:xfrm>
            <a:off x="4453546" y="2675417"/>
            <a:ext cx="305143" cy="29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5">
              <a:solidFill>
                <a:srgbClr val="FFFFFF"/>
              </a:solidFill>
            </a:endParaRPr>
          </a:p>
        </p:txBody>
      </p:sp>
      <p:grpSp>
        <p:nvGrpSpPr>
          <p:cNvPr id="3" name="Group 2">
            <a:extLst>
              <a:ext uri="{FF2B5EF4-FFF2-40B4-BE49-F238E27FC236}">
                <a16:creationId xmlns:a16="http://schemas.microsoft.com/office/drawing/2014/main" id="{C3295364-62B5-49D4-A7BC-87451341C196}"/>
              </a:ext>
            </a:extLst>
          </p:cNvPr>
          <p:cNvGrpSpPr/>
          <p:nvPr/>
        </p:nvGrpSpPr>
        <p:grpSpPr>
          <a:xfrm>
            <a:off x="1889860" y="1318884"/>
            <a:ext cx="8098335" cy="4927698"/>
            <a:chOff x="4115658" y="1263466"/>
            <a:chExt cx="8098335" cy="4927698"/>
          </a:xfrm>
        </p:grpSpPr>
        <p:grpSp>
          <p:nvGrpSpPr>
            <p:cNvPr id="5" name="Group 4"/>
            <p:cNvGrpSpPr/>
            <p:nvPr/>
          </p:nvGrpSpPr>
          <p:grpSpPr>
            <a:xfrm>
              <a:off x="4115658" y="1263466"/>
              <a:ext cx="8098335" cy="4519159"/>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348">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348">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348">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348">
                  <a:defRPr/>
                </a:pPr>
                <a:endParaRPr lang="en-US" sz="2447" kern="0">
                  <a:solidFill>
                    <a:srgbClr val="292929"/>
                  </a:solidFill>
                </a:endParaRPr>
              </a:p>
            </p:txBody>
          </p:sp>
        </p:grpSp>
        <p:sp>
          <p:nvSpPr>
            <p:cNvPr id="1221" name="Title 4"/>
            <p:cNvSpPr txBox="1">
              <a:spLocks/>
            </p:cNvSpPr>
            <p:nvPr/>
          </p:nvSpPr>
          <p:spPr>
            <a:xfrm>
              <a:off x="7132358" y="5706100"/>
              <a:ext cx="3440351" cy="485064"/>
            </a:xfrm>
            <a:prstGeom prst="rect">
              <a:avLst/>
            </a:prstGeom>
            <a:solidFill>
              <a:schemeClr val="accent1">
                <a:lumMod val="50000"/>
              </a:schemeClr>
            </a:solidFill>
          </p:spPr>
          <p:txBody>
            <a:bodyPr vert="horz" lIns="93236" tIns="46619" rIns="93236" bIns="46619"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5" dirty="0">
                  <a:solidFill>
                    <a:srgbClr val="FFFFFF"/>
                  </a:solidFill>
                  <a:effectLst>
                    <a:outerShdw blurRad="38100" dist="38100" dir="2700000" algn="tl">
                      <a:srgbClr val="000000">
                        <a:alpha val="43137"/>
                      </a:srgbClr>
                    </a:outerShdw>
                  </a:effectLst>
                  <a:latin typeface="Segoe UI"/>
                </a:rPr>
                <a:t>www.contoso.com</a:t>
              </a:r>
              <a:endParaRPr lang="en-US" sz="2855" dirty="0">
                <a:solidFill>
                  <a:srgbClr val="505050"/>
                </a:solidFill>
                <a:latin typeface="Segoe UI"/>
              </a:endParaRPr>
            </a:p>
          </p:txBody>
        </p:sp>
        <p:pic>
          <p:nvPicPr>
            <p:cNvPr id="1224" name="Picture 1223"/>
            <p:cNvPicPr>
              <a:picLocks noChangeAspect="1"/>
            </p:cNvPicPr>
            <p:nvPr/>
          </p:nvPicPr>
          <p:blipFill>
            <a:blip r:embed="rId3"/>
            <a:stretch>
              <a:fillRect/>
            </a:stretch>
          </p:blipFill>
          <p:spPr>
            <a:xfrm>
              <a:off x="5585048" y="2022050"/>
              <a:ext cx="801731" cy="800007"/>
            </a:xfrm>
            <a:prstGeom prst="rect">
              <a:avLst/>
            </a:prstGeom>
          </p:spPr>
        </p:pic>
        <p:pic>
          <p:nvPicPr>
            <p:cNvPr id="1225" name="Picture 1224"/>
            <p:cNvPicPr>
              <a:picLocks noChangeAspect="1"/>
            </p:cNvPicPr>
            <p:nvPr/>
          </p:nvPicPr>
          <p:blipFill>
            <a:blip r:embed="rId4"/>
            <a:stretch>
              <a:fillRect/>
            </a:stretch>
          </p:blipFill>
          <p:spPr>
            <a:xfrm>
              <a:off x="8254774" y="4135836"/>
              <a:ext cx="1195519" cy="1238557"/>
            </a:xfrm>
            <a:prstGeom prst="rect">
              <a:avLst/>
            </a:prstGeom>
          </p:spPr>
        </p:pic>
        <p:cxnSp>
          <p:nvCxnSpPr>
            <p:cNvPr id="1226" name="Straight Arrow Connector 1225"/>
            <p:cNvCxnSpPr>
              <a:endCxn id="1078" idx="3"/>
            </p:cNvCxnSpPr>
            <p:nvPr/>
          </p:nvCxnSpPr>
          <p:spPr>
            <a:xfrm>
              <a:off x="6219390" y="2822055"/>
              <a:ext cx="2023711" cy="163873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4854" y="2847959"/>
              <a:ext cx="517861" cy="125417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0294" y="4270868"/>
              <a:ext cx="1206103" cy="48424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8219" y="2124546"/>
              <a:ext cx="801731" cy="800007"/>
            </a:xfrm>
            <a:prstGeom prst="rect">
              <a:avLst/>
            </a:prstGeom>
          </p:spPr>
        </p:pic>
        <p:pic>
          <p:nvPicPr>
            <p:cNvPr id="1230" name="Picture 1229"/>
            <p:cNvPicPr>
              <a:picLocks noChangeAspect="1"/>
            </p:cNvPicPr>
            <p:nvPr/>
          </p:nvPicPr>
          <p:blipFill>
            <a:blip r:embed="rId3"/>
            <a:stretch>
              <a:fillRect/>
            </a:stretch>
          </p:blipFill>
          <p:spPr>
            <a:xfrm>
              <a:off x="10640041" y="3864746"/>
              <a:ext cx="801731" cy="800007"/>
            </a:xfrm>
            <a:prstGeom prst="rect">
              <a:avLst/>
            </a:prstGeom>
          </p:spPr>
        </p:pic>
        <p:cxnSp>
          <p:nvCxnSpPr>
            <p:cNvPr id="1231" name="Straight Arrow Connector 1230"/>
            <p:cNvCxnSpPr>
              <a:stCxn id="1225" idx="2"/>
              <a:endCxn id="1221" idx="0"/>
            </p:cNvCxnSpPr>
            <p:nvPr/>
          </p:nvCxnSpPr>
          <p:spPr>
            <a:xfrm>
              <a:off x="8852532" y="5374395"/>
              <a:ext cx="0" cy="33170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34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generated with very high confidence">
            <a:extLst>
              <a:ext uri="{FF2B5EF4-FFF2-40B4-BE49-F238E27FC236}">
                <a16:creationId xmlns:a16="http://schemas.microsoft.com/office/drawing/2014/main" id="{D7D6559A-A981-46FD-82B1-FB75AB8AF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1992890"/>
            <a:ext cx="5306784" cy="4086223"/>
          </a:xfrm>
          <a:prstGeom prst="rect">
            <a:avLst/>
          </a:prstGeom>
        </p:spPr>
      </p:pic>
      <p:cxnSp>
        <p:nvCxnSpPr>
          <p:cNvPr id="46" name="Straight Connector 45">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900964"/>
            <a:ext cx="5062511" cy="765119"/>
          </a:xfrm>
        </p:spPr>
        <p:txBody>
          <a:bodyPr vert="horz" lIns="91440" tIns="45720" rIns="91440" bIns="45720" rtlCol="0" anchor="ctr">
            <a:normAutofit/>
          </a:bodyPr>
          <a:lstStyle/>
          <a:p>
            <a:r>
              <a:rPr lang="en-US" kern="1200" dirty="0">
                <a:solidFill>
                  <a:srgbClr val="FFFFFF"/>
                </a:solidFill>
                <a:latin typeface="+mj-lt"/>
                <a:ea typeface="+mj-ea"/>
                <a:cs typeface="+mj-cs"/>
              </a:rPr>
              <a:t>Traffic Manager</a:t>
            </a:r>
          </a:p>
        </p:txBody>
      </p:sp>
      <p:sp>
        <p:nvSpPr>
          <p:cNvPr id="4" name="TextBox 3">
            <a:extLst>
              <a:ext uri="{FF2B5EF4-FFF2-40B4-BE49-F238E27FC236}">
                <a16:creationId xmlns:a16="http://schemas.microsoft.com/office/drawing/2014/main" id="{4A647625-78B2-479B-8B20-387F2BC126D2}"/>
              </a:ext>
            </a:extLst>
          </p:cNvPr>
          <p:cNvSpPr txBox="1"/>
          <p:nvPr/>
        </p:nvSpPr>
        <p:spPr>
          <a:xfrm>
            <a:off x="762000" y="1992890"/>
            <a:ext cx="5713227" cy="460691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700" dirty="0">
                <a:solidFill>
                  <a:srgbClr val="FFFFFF"/>
                </a:solidFill>
              </a:rPr>
              <a:t>control the distribution of user traffic for service endpoints</a:t>
            </a:r>
          </a:p>
          <a:p>
            <a:pPr marL="285750" indent="-228600">
              <a:lnSpc>
                <a:spcPct val="90000"/>
              </a:lnSpc>
              <a:spcAft>
                <a:spcPts val="600"/>
              </a:spcAft>
              <a:buFont typeface="Arial" panose="020B0604020202020204" pitchFamily="34" charset="0"/>
              <a:buChar char="•"/>
            </a:pPr>
            <a:r>
              <a:rPr lang="en-US" sz="1700" dirty="0">
                <a:solidFill>
                  <a:srgbClr val="FFFFFF"/>
                </a:solidFill>
              </a:rPr>
              <a:t>Uses DNS to route traffic based on traffic routing method –</a:t>
            </a:r>
          </a:p>
          <a:p>
            <a:pPr marL="742950" lvl="1" indent="-228600">
              <a:lnSpc>
                <a:spcPct val="90000"/>
              </a:lnSpc>
              <a:spcAft>
                <a:spcPts val="600"/>
              </a:spcAft>
              <a:buFont typeface="Arial" panose="020B0604020202020204" pitchFamily="34" charset="0"/>
              <a:buChar char="•"/>
            </a:pPr>
            <a:r>
              <a:rPr lang="en-US" sz="1700" dirty="0">
                <a:solidFill>
                  <a:srgbClr val="FFFFFF"/>
                </a:solidFill>
              </a:rPr>
              <a:t>Priority </a:t>
            </a:r>
          </a:p>
          <a:p>
            <a:pPr marL="742950" lvl="1" indent="-228600">
              <a:lnSpc>
                <a:spcPct val="90000"/>
              </a:lnSpc>
              <a:spcAft>
                <a:spcPts val="600"/>
              </a:spcAft>
              <a:buFont typeface="Arial" panose="020B0604020202020204" pitchFamily="34" charset="0"/>
              <a:buChar char="•"/>
            </a:pPr>
            <a:r>
              <a:rPr lang="en-US" sz="1700" dirty="0">
                <a:solidFill>
                  <a:srgbClr val="FFFFFF"/>
                </a:solidFill>
              </a:rPr>
              <a:t>Weighted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Performance</a:t>
            </a:r>
          </a:p>
          <a:p>
            <a:pPr marL="742950" lvl="1" indent="-228600">
              <a:lnSpc>
                <a:spcPct val="90000"/>
              </a:lnSpc>
              <a:spcAft>
                <a:spcPts val="600"/>
              </a:spcAft>
              <a:buFont typeface="Arial" panose="020B0604020202020204" pitchFamily="34" charset="0"/>
              <a:buChar char="•"/>
            </a:pPr>
            <a:r>
              <a:rPr lang="en-US" sz="1700" dirty="0">
                <a:solidFill>
                  <a:srgbClr val="FFFFFF"/>
                </a:solidFill>
              </a:rPr>
              <a:t>Geographic</a:t>
            </a:r>
          </a:p>
          <a:p>
            <a:pPr marL="285750" indent="-228600">
              <a:lnSpc>
                <a:spcPct val="90000"/>
              </a:lnSpc>
              <a:spcAft>
                <a:spcPts val="600"/>
              </a:spcAft>
              <a:buFont typeface="Arial" panose="020B0604020202020204" pitchFamily="34" charset="0"/>
              <a:buChar char="•"/>
            </a:pPr>
            <a:r>
              <a:rPr lang="en-US" sz="1700" dirty="0">
                <a:solidFill>
                  <a:srgbClr val="FFFFFF"/>
                </a:solidFill>
              </a:rPr>
              <a:t>Endpoint monitoring</a:t>
            </a:r>
          </a:p>
          <a:p>
            <a:pPr marL="342900" indent="-285750">
              <a:lnSpc>
                <a:spcPct val="90000"/>
              </a:lnSpc>
              <a:spcAft>
                <a:spcPts val="600"/>
              </a:spcAft>
              <a:buFont typeface="Arial" panose="020B0604020202020204" pitchFamily="34" charset="0"/>
              <a:buChar char="•"/>
            </a:pPr>
            <a:r>
              <a:rPr lang="en-US" sz="1700" dirty="0">
                <a:solidFill>
                  <a:srgbClr val="FFFFFF"/>
                </a:solidFill>
              </a:rPr>
              <a:t>Benefits –</a:t>
            </a:r>
          </a:p>
          <a:p>
            <a:pPr marL="800100" lvl="1" indent="-285750">
              <a:lnSpc>
                <a:spcPct val="90000"/>
              </a:lnSpc>
              <a:spcAft>
                <a:spcPts val="600"/>
              </a:spcAft>
              <a:buFont typeface="Arial" panose="020B0604020202020204" pitchFamily="34" charset="0"/>
              <a:buChar char="•"/>
            </a:pPr>
            <a:r>
              <a:rPr lang="en-US" sz="1700" dirty="0">
                <a:solidFill>
                  <a:srgbClr val="FFFFFF"/>
                </a:solidFill>
              </a:rPr>
              <a:t>Improve availability of critical applications</a:t>
            </a:r>
          </a:p>
          <a:p>
            <a:pPr marL="800100" lvl="1" indent="-285750">
              <a:lnSpc>
                <a:spcPct val="90000"/>
              </a:lnSpc>
              <a:spcAft>
                <a:spcPts val="600"/>
              </a:spcAft>
              <a:buFont typeface="Arial" panose="020B0604020202020204" pitchFamily="34" charset="0"/>
              <a:buChar char="•"/>
            </a:pPr>
            <a:r>
              <a:rPr lang="en-US" sz="1700" dirty="0">
                <a:solidFill>
                  <a:srgbClr val="FFFFFF"/>
                </a:solidFill>
              </a:rPr>
              <a:t>Improve responsiveness for high performance applications</a:t>
            </a:r>
          </a:p>
          <a:p>
            <a:pPr marL="800100" lvl="1" indent="-285750">
              <a:lnSpc>
                <a:spcPct val="90000"/>
              </a:lnSpc>
              <a:spcAft>
                <a:spcPts val="600"/>
              </a:spcAft>
              <a:buFont typeface="Arial" panose="020B0604020202020204" pitchFamily="34" charset="0"/>
              <a:buChar char="•"/>
            </a:pPr>
            <a:r>
              <a:rPr lang="en-US" sz="1700" dirty="0">
                <a:solidFill>
                  <a:srgbClr val="FFFFFF"/>
                </a:solidFill>
              </a:rPr>
              <a:t>Perform service maintenance without downtime</a:t>
            </a:r>
          </a:p>
          <a:p>
            <a:pPr marL="285750" indent="-228600">
              <a:lnSpc>
                <a:spcPct val="90000"/>
              </a:lnSpc>
              <a:spcAft>
                <a:spcPts val="600"/>
              </a:spcAft>
              <a:buFont typeface="Arial" panose="020B0604020202020204" pitchFamily="34" charset="0"/>
              <a:buChar char="•"/>
            </a:pPr>
            <a:r>
              <a:rPr lang="en-US" sz="1700" dirty="0">
                <a:solidFill>
                  <a:srgbClr val="FFFFFF"/>
                </a:solidFill>
              </a:rPr>
              <a:t>100 profiles per subscription and 200 Endpoints per profile</a:t>
            </a:r>
          </a:p>
        </p:txBody>
      </p:sp>
    </p:spTree>
    <p:extLst>
      <p:ext uri="{BB962C8B-B14F-4D97-AF65-F5344CB8AC3E}">
        <p14:creationId xmlns:p14="http://schemas.microsoft.com/office/powerpoint/2010/main" val="238890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762000" y="900964"/>
            <a:ext cx="5062511" cy="765119"/>
          </a:xfrm>
        </p:spPr>
        <p:txBody>
          <a:bodyPr vert="horz" lIns="91440" tIns="45720" rIns="91440" bIns="45720" rtlCol="0" anchor="ctr">
            <a:normAutofit/>
          </a:bodyPr>
          <a:lstStyle/>
          <a:p>
            <a:r>
              <a:rPr lang="en-US" kern="1200" dirty="0">
                <a:solidFill>
                  <a:srgbClr val="FFFFFF"/>
                </a:solidFill>
                <a:latin typeface="+mj-lt"/>
                <a:ea typeface="+mj-ea"/>
                <a:cs typeface="+mj-cs"/>
              </a:rPr>
              <a:t>Azure DNS</a:t>
            </a:r>
          </a:p>
        </p:txBody>
      </p:sp>
      <p:sp>
        <p:nvSpPr>
          <p:cNvPr id="4" name="TextBox 3">
            <a:extLst>
              <a:ext uri="{FF2B5EF4-FFF2-40B4-BE49-F238E27FC236}">
                <a16:creationId xmlns:a16="http://schemas.microsoft.com/office/drawing/2014/main" id="{4A647625-78B2-479B-8B20-387F2BC126D2}"/>
              </a:ext>
            </a:extLst>
          </p:cNvPr>
          <p:cNvSpPr txBox="1"/>
          <p:nvPr/>
        </p:nvSpPr>
        <p:spPr>
          <a:xfrm>
            <a:off x="716312" y="1992890"/>
            <a:ext cx="5713227" cy="460691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700" dirty="0">
                <a:solidFill>
                  <a:srgbClr val="FFFFFF"/>
                </a:solidFill>
              </a:rPr>
              <a:t>Supports all common DNS record types</a:t>
            </a:r>
          </a:p>
          <a:p>
            <a:pPr marL="285750" indent="-228600">
              <a:lnSpc>
                <a:spcPct val="90000"/>
              </a:lnSpc>
              <a:spcAft>
                <a:spcPts val="600"/>
              </a:spcAft>
              <a:buFont typeface="Arial" panose="020B0604020202020204" pitchFamily="34" charset="0"/>
              <a:buChar char="•"/>
            </a:pPr>
            <a:r>
              <a:rPr lang="en-US" sz="1700" dirty="0">
                <a:solidFill>
                  <a:srgbClr val="FFFFFF"/>
                </a:solidFill>
              </a:rPr>
              <a:t>Azure DNS for private domains – </a:t>
            </a:r>
            <a:r>
              <a:rPr lang="en-US" sz="1700" b="1" dirty="0">
                <a:solidFill>
                  <a:srgbClr val="FFFFFF"/>
                </a:solidFill>
              </a:rPr>
              <a:t>Preview</a:t>
            </a:r>
          </a:p>
          <a:p>
            <a:pPr marL="742950" lvl="1" indent="-228600">
              <a:lnSpc>
                <a:spcPct val="90000"/>
              </a:lnSpc>
              <a:spcAft>
                <a:spcPts val="600"/>
              </a:spcAft>
              <a:buFont typeface="Arial" panose="020B0604020202020204" pitchFamily="34" charset="0"/>
              <a:buChar char="•"/>
            </a:pPr>
            <a:r>
              <a:rPr lang="en-US" sz="1700" dirty="0">
                <a:solidFill>
                  <a:srgbClr val="FFFFFF"/>
                </a:solidFill>
              </a:rPr>
              <a:t>No Configuration and is Highly Available</a:t>
            </a:r>
          </a:p>
          <a:p>
            <a:pPr marL="742950" lvl="1" indent="-228600">
              <a:lnSpc>
                <a:spcPct val="90000"/>
              </a:lnSpc>
              <a:spcAft>
                <a:spcPts val="600"/>
              </a:spcAft>
              <a:buFont typeface="Arial" panose="020B0604020202020204" pitchFamily="34" charset="0"/>
              <a:buChar char="•"/>
            </a:pPr>
            <a:r>
              <a:rPr lang="en-US" sz="1700" dirty="0">
                <a:solidFill>
                  <a:srgbClr val="FFFFFF"/>
                </a:solidFill>
              </a:rPr>
              <a:t>DNS service to manage and resolve domain names in a virtual network</a:t>
            </a:r>
          </a:p>
          <a:p>
            <a:pPr marL="742950" lvl="1" indent="-228600">
              <a:lnSpc>
                <a:spcPct val="90000"/>
              </a:lnSpc>
              <a:spcAft>
                <a:spcPts val="600"/>
              </a:spcAft>
              <a:buFont typeface="Arial" panose="020B0604020202020204" pitchFamily="34" charset="0"/>
              <a:buChar char="•"/>
            </a:pPr>
            <a:r>
              <a:rPr lang="en-US" sz="1700" dirty="0">
                <a:solidFill>
                  <a:srgbClr val="FFFFFF"/>
                </a:solidFill>
              </a:rPr>
              <a:t>WINS and NetBIOS not supported</a:t>
            </a:r>
          </a:p>
          <a:p>
            <a:pPr marL="742950" lvl="1" indent="-228600">
              <a:lnSpc>
                <a:spcPct val="90000"/>
              </a:lnSpc>
              <a:spcAft>
                <a:spcPts val="600"/>
              </a:spcAft>
              <a:buFont typeface="Arial" panose="020B0604020202020204" pitchFamily="34" charset="0"/>
              <a:buChar char="•"/>
            </a:pPr>
            <a:r>
              <a:rPr lang="en-US" sz="1700" dirty="0">
                <a:solidFill>
                  <a:srgbClr val="FFFFFF"/>
                </a:solidFill>
              </a:rPr>
              <a:t>Removes the need of custom DNS solutions</a:t>
            </a:r>
          </a:p>
          <a:p>
            <a:pPr marL="742950" lvl="1" indent="-228600">
              <a:lnSpc>
                <a:spcPct val="90000"/>
              </a:lnSpc>
              <a:spcAft>
                <a:spcPts val="600"/>
              </a:spcAft>
              <a:buFont typeface="Arial" panose="020B0604020202020204" pitchFamily="34" charset="0"/>
              <a:buChar char="•"/>
            </a:pPr>
            <a:r>
              <a:rPr lang="en-US" sz="1700" dirty="0">
                <a:solidFill>
                  <a:srgbClr val="FFFFFF"/>
                </a:solidFill>
              </a:rPr>
              <a:t>Split-horizon DNS support</a:t>
            </a:r>
          </a:p>
          <a:p>
            <a:pPr marL="285750" indent="-228600">
              <a:lnSpc>
                <a:spcPct val="90000"/>
              </a:lnSpc>
              <a:spcAft>
                <a:spcPts val="600"/>
              </a:spcAft>
              <a:buFont typeface="Arial" panose="020B0604020202020204" pitchFamily="34" charset="0"/>
              <a:buChar char="•"/>
            </a:pPr>
            <a:r>
              <a:rPr lang="en-US" sz="1700" dirty="0">
                <a:solidFill>
                  <a:srgbClr val="FFFFFF"/>
                </a:solidFill>
              </a:rPr>
              <a:t>Import or Export DNS zone files to and from Azure</a:t>
            </a:r>
          </a:p>
          <a:p>
            <a:pPr marL="285750" indent="-228600">
              <a:lnSpc>
                <a:spcPct val="90000"/>
              </a:lnSpc>
              <a:spcAft>
                <a:spcPts val="600"/>
              </a:spcAft>
              <a:buFont typeface="Arial" panose="020B0604020202020204" pitchFamily="34" charset="0"/>
              <a:buChar char="•"/>
            </a:pPr>
            <a:r>
              <a:rPr lang="en-US" sz="1700" dirty="0">
                <a:solidFill>
                  <a:srgbClr val="FFFFFF"/>
                </a:solidFill>
              </a:rPr>
              <a:t>99.99% SLA</a:t>
            </a:r>
          </a:p>
          <a:p>
            <a:pPr marL="285750" indent="-228600">
              <a:lnSpc>
                <a:spcPct val="90000"/>
              </a:lnSpc>
              <a:spcAft>
                <a:spcPts val="600"/>
              </a:spcAft>
              <a:buFont typeface="Arial" panose="020B0604020202020204" pitchFamily="34" charset="0"/>
              <a:buChar char="•"/>
            </a:pPr>
            <a:r>
              <a:rPr lang="en-US" sz="1700" dirty="0">
                <a:solidFill>
                  <a:srgbClr val="FFFFFF"/>
                </a:solidFill>
              </a:rPr>
              <a:t>100 DNS zones per subscription</a:t>
            </a:r>
          </a:p>
          <a:p>
            <a:pPr marL="285750" indent="-228600">
              <a:lnSpc>
                <a:spcPct val="90000"/>
              </a:lnSpc>
              <a:spcAft>
                <a:spcPts val="600"/>
              </a:spcAft>
              <a:buFont typeface="Arial" panose="020B0604020202020204" pitchFamily="34" charset="0"/>
              <a:buChar char="•"/>
            </a:pPr>
            <a:r>
              <a:rPr lang="en-US" sz="1700" dirty="0">
                <a:solidFill>
                  <a:srgbClr val="FFFFFF"/>
                </a:solidFill>
              </a:rPr>
              <a:t>5000 record sets per zone</a:t>
            </a:r>
          </a:p>
          <a:p>
            <a:pPr marL="285750" indent="-228600">
              <a:lnSpc>
                <a:spcPct val="90000"/>
              </a:lnSpc>
              <a:spcAft>
                <a:spcPts val="600"/>
              </a:spcAft>
              <a:buFont typeface="Arial" panose="020B0604020202020204" pitchFamily="34" charset="0"/>
              <a:buChar char="•"/>
            </a:pPr>
            <a:r>
              <a:rPr lang="en-US" sz="1700" dirty="0">
                <a:solidFill>
                  <a:srgbClr val="FFFFFF"/>
                </a:solidFill>
              </a:rPr>
              <a:t>20 records per record set</a:t>
            </a:r>
          </a:p>
          <a:p>
            <a:pPr marL="285750" indent="-228600">
              <a:lnSpc>
                <a:spcPct val="90000"/>
              </a:lnSpc>
              <a:spcAft>
                <a:spcPts val="600"/>
              </a:spcAft>
              <a:buFont typeface="Arial" panose="020B0604020202020204" pitchFamily="34" charset="0"/>
              <a:buChar char="•"/>
            </a:pPr>
            <a:endParaRPr lang="en-US" sz="1700" dirty="0">
              <a:solidFill>
                <a:srgbClr val="FFFFFF"/>
              </a:solidFill>
            </a:endParaRPr>
          </a:p>
        </p:txBody>
      </p:sp>
      <p:pic>
        <p:nvPicPr>
          <p:cNvPr id="6" name="Picture 5" descr="A close up of text on a white background&#10;&#10;Description generated with very high confidence">
            <a:extLst>
              <a:ext uri="{FF2B5EF4-FFF2-40B4-BE49-F238E27FC236}">
                <a16:creationId xmlns:a16="http://schemas.microsoft.com/office/drawing/2014/main" id="{B1CFF887-10B7-4ED2-AA0B-27B8D5E9C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6" y="0"/>
            <a:ext cx="5306784" cy="3665347"/>
          </a:xfrm>
          <a:prstGeom prst="rect">
            <a:avLst/>
          </a:prstGeom>
        </p:spPr>
      </p:pic>
      <p:pic>
        <p:nvPicPr>
          <p:cNvPr id="15362" name="Picture 2" descr="https://azurecomcdn.azureedge.net/mediahandler/acomblog/media/Default/blog/3701eae7-c82d-498b-a06f-03f6d8d53275.png">
            <a:extLst>
              <a:ext uri="{FF2B5EF4-FFF2-40B4-BE49-F238E27FC236}">
                <a16:creationId xmlns:a16="http://schemas.microsoft.com/office/drawing/2014/main" id="{14AC58AC-D893-4EB5-9378-D16690B68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86" y="3665347"/>
            <a:ext cx="5470514" cy="300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5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Design </a:t>
            </a:r>
            <a:br>
              <a:rPr lang="en-US">
                <a:solidFill>
                  <a:schemeClr val="accent1"/>
                </a:solidFill>
              </a:rPr>
            </a:br>
            <a:r>
              <a:rPr lang="en-US">
                <a:solidFill>
                  <a:schemeClr val="accent1"/>
                </a:solidFill>
              </a:rPr>
              <a:t>External Connectivity for Azure Virtual Networks</a:t>
            </a:r>
            <a:endParaRPr lang="en-US" dirty="0">
              <a:solidFill>
                <a:schemeClr val="accent1"/>
              </a:solidFill>
            </a:endParaRP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pic>
        <p:nvPicPr>
          <p:cNvPr id="2" name="Picture 1">
            <a:extLst>
              <a:ext uri="{FF2B5EF4-FFF2-40B4-BE49-F238E27FC236}">
                <a16:creationId xmlns:a16="http://schemas.microsoft.com/office/drawing/2014/main" id="{2C0A646E-F90B-422D-8ADE-493BDEAF7B96}"/>
              </a:ext>
            </a:extLst>
          </p:cNvPr>
          <p:cNvPicPr>
            <a:picLocks noChangeAspect="1"/>
          </p:cNvPicPr>
          <p:nvPr/>
        </p:nvPicPr>
        <p:blipFill>
          <a:blip r:embed="rId3"/>
          <a:stretch>
            <a:fillRect/>
          </a:stretch>
        </p:blipFill>
        <p:spPr>
          <a:xfrm>
            <a:off x="6225776" y="963507"/>
            <a:ext cx="3340898" cy="4816257"/>
          </a:xfrm>
          <a:prstGeom prst="rect">
            <a:avLst/>
          </a:prstGeom>
        </p:spPr>
      </p:pic>
    </p:spTree>
    <p:extLst>
      <p:ext uri="{BB962C8B-B14F-4D97-AF65-F5344CB8AC3E}">
        <p14:creationId xmlns:p14="http://schemas.microsoft.com/office/powerpoint/2010/main" val="325123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9EEE-8D1D-43FC-8BB6-6EB78F482EE7}"/>
              </a:ext>
            </a:extLst>
          </p:cNvPr>
          <p:cNvSpPr>
            <a:spLocks noGrp="1"/>
          </p:cNvSpPr>
          <p:nvPr>
            <p:ph type="title"/>
          </p:nvPr>
        </p:nvSpPr>
        <p:spPr/>
        <p:txBody>
          <a:bodyPr/>
          <a:lstStyle/>
          <a:p>
            <a:r>
              <a:rPr lang="en-US" dirty="0"/>
              <a:t>70-535 Exam </a:t>
            </a:r>
            <a:r>
              <a:rPr lang="en-US" b="1" dirty="0"/>
              <a:t>Network</a:t>
            </a:r>
            <a:r>
              <a:rPr lang="en-US" dirty="0"/>
              <a:t> Objectives (</a:t>
            </a:r>
            <a:r>
              <a:rPr lang="en-US" i="1" dirty="0"/>
              <a:t>15% - 20%</a:t>
            </a:r>
            <a:r>
              <a:rPr lang="en-US" dirty="0"/>
              <a:t>)</a:t>
            </a:r>
          </a:p>
        </p:txBody>
      </p:sp>
      <p:sp>
        <p:nvSpPr>
          <p:cNvPr id="5" name="Rectangle 4">
            <a:extLst>
              <a:ext uri="{FF2B5EF4-FFF2-40B4-BE49-F238E27FC236}">
                <a16:creationId xmlns:a16="http://schemas.microsoft.com/office/drawing/2014/main" id="{D5D4DF10-F21A-4E2B-BD46-DC7F3B9D2456}"/>
              </a:ext>
            </a:extLst>
          </p:cNvPr>
          <p:cNvSpPr/>
          <p:nvPr/>
        </p:nvSpPr>
        <p:spPr>
          <a:xfrm>
            <a:off x="373529" y="1602590"/>
            <a:ext cx="11444941" cy="5047536"/>
          </a:xfrm>
          <a:prstGeom prst="rect">
            <a:avLst/>
          </a:prstGeom>
        </p:spPr>
        <p:txBody>
          <a:bodyPr wrap="square">
            <a:spAutoFit/>
          </a:bodyPr>
          <a:lstStyle/>
          <a:p>
            <a:pPr fontAlgn="base">
              <a:buFont typeface="Arial" panose="020B0604020202020204" pitchFamily="34" charset="0"/>
              <a:buChar char="•"/>
            </a:pPr>
            <a:r>
              <a:rPr lang="en-US" b="1" dirty="0">
                <a:solidFill>
                  <a:srgbClr val="000000"/>
                </a:solidFill>
                <a:latin typeface="inherit"/>
              </a:rPr>
              <a:t> Design Azure virtual networks</a:t>
            </a:r>
          </a:p>
          <a:p>
            <a:pPr marL="742950" lvl="1" indent="-285750" fontAlgn="base">
              <a:buFont typeface="Arial" panose="020B0604020202020204" pitchFamily="34" charset="0"/>
              <a:buChar char="•"/>
            </a:pPr>
            <a:r>
              <a:rPr lang="en-US" dirty="0">
                <a:solidFill>
                  <a:srgbClr val="000000"/>
                </a:solidFill>
                <a:latin typeface="inherit"/>
              </a:rPr>
              <a:t>Design solutions that use Azure networking services: design for load balancing using Azure Load Balancer and Azure Traffic Manager; define DNS, DHCP, and IP strategies; determine when to use Azure Application Gateway; determine when to use multi-node application gateways, Traffic Manager and load balancers</a:t>
            </a:r>
          </a:p>
          <a:p>
            <a:pPr marL="742950" lvl="1" indent="-285750" fontAlgn="base">
              <a:buFont typeface="Arial" panose="020B0604020202020204" pitchFamily="34" charset="0"/>
              <a:buChar char="•"/>
            </a:pPr>
            <a:endParaRPr lang="en-US" sz="800" dirty="0">
              <a:solidFill>
                <a:srgbClr val="000000"/>
              </a:solidFill>
              <a:latin typeface="inherit"/>
            </a:endParaRPr>
          </a:p>
          <a:p>
            <a:pPr fontAlgn="base">
              <a:buFont typeface="Arial" panose="020B0604020202020204" pitchFamily="34" charset="0"/>
              <a:buChar char="•"/>
            </a:pPr>
            <a:r>
              <a:rPr lang="en-US" b="1" dirty="0">
                <a:solidFill>
                  <a:srgbClr val="000000"/>
                </a:solidFill>
                <a:latin typeface="inherit"/>
              </a:rPr>
              <a:t> Design external connectivity for Azure Virtual Networks</a:t>
            </a:r>
          </a:p>
          <a:p>
            <a:pPr marL="742950" lvl="1" indent="-285750" fontAlgn="base">
              <a:buFont typeface="Arial" panose="020B0604020202020204" pitchFamily="34" charset="0"/>
              <a:buChar char="•"/>
            </a:pPr>
            <a:r>
              <a:rPr lang="en-US" dirty="0">
                <a:solidFill>
                  <a:srgbClr val="000000"/>
                </a:solidFill>
                <a:latin typeface="inherit"/>
              </a:rPr>
              <a:t>Determine when to use Azure VPN, ExpressRoute and Virtual Network Peering architecture and design; determine when to use User Defined Routes (UDRs); determine when to use VPN gateway site-to-site failover for ExpressRoute </a:t>
            </a:r>
          </a:p>
          <a:p>
            <a:pPr marL="742950" lvl="1" indent="-285750" fontAlgn="base">
              <a:buFont typeface="Arial" panose="020B0604020202020204" pitchFamily="34" charset="0"/>
              <a:buChar char="•"/>
            </a:pPr>
            <a:endParaRPr lang="en-US" sz="800" dirty="0">
              <a:solidFill>
                <a:srgbClr val="000000"/>
              </a:solidFill>
              <a:latin typeface="inherit"/>
            </a:endParaRPr>
          </a:p>
          <a:p>
            <a:pPr fontAlgn="base">
              <a:buFont typeface="Arial" panose="020B0604020202020204" pitchFamily="34" charset="0"/>
              <a:buChar char="•"/>
            </a:pPr>
            <a:r>
              <a:rPr lang="en-US" b="1" dirty="0">
                <a:solidFill>
                  <a:srgbClr val="000000"/>
                </a:solidFill>
                <a:latin typeface="inherit"/>
              </a:rPr>
              <a:t> Design security strategies</a:t>
            </a:r>
          </a:p>
          <a:p>
            <a:pPr marL="742950" lvl="1" indent="-285750" fontAlgn="base">
              <a:buFont typeface="Arial" panose="020B0604020202020204" pitchFamily="34" charset="0"/>
              <a:buChar char="•"/>
            </a:pPr>
            <a:r>
              <a:rPr lang="en-US" dirty="0">
                <a:solidFill>
                  <a:srgbClr val="000000"/>
                </a:solidFill>
                <a:latin typeface="inherit"/>
              </a:rPr>
              <a:t>Determine when to use network virtual appliances; design a perimeter network (DMZ); determine when to use a Web Application Firewall (WAF), Network Security Group (NSG), and virtual network service tunneling</a:t>
            </a:r>
          </a:p>
          <a:p>
            <a:pPr marL="742950" lvl="1" indent="-285750" fontAlgn="base">
              <a:buFont typeface="Arial" panose="020B0604020202020204" pitchFamily="34" charset="0"/>
              <a:buChar char="•"/>
            </a:pPr>
            <a:endParaRPr lang="en-US" sz="800" dirty="0">
              <a:solidFill>
                <a:srgbClr val="000000"/>
              </a:solidFill>
              <a:latin typeface="inherit"/>
            </a:endParaRPr>
          </a:p>
          <a:p>
            <a:pPr fontAlgn="base">
              <a:buFont typeface="Arial" panose="020B0604020202020204" pitchFamily="34" charset="0"/>
              <a:buChar char="•"/>
            </a:pPr>
            <a:r>
              <a:rPr lang="en-US" b="1" dirty="0">
                <a:solidFill>
                  <a:srgbClr val="000000"/>
                </a:solidFill>
                <a:latin typeface="inherit"/>
              </a:rPr>
              <a:t> Design connectivity for hybrid applications</a:t>
            </a:r>
          </a:p>
          <a:p>
            <a:pPr marL="742950" lvl="1" indent="-285750" fontAlgn="base">
              <a:buFont typeface="Arial" panose="020B0604020202020204" pitchFamily="34" charset="0"/>
              <a:buChar char="•"/>
            </a:pPr>
            <a:r>
              <a:rPr lang="en-US" dirty="0">
                <a:solidFill>
                  <a:srgbClr val="000000"/>
                </a:solidFill>
                <a:latin typeface="inherit"/>
              </a:rPr>
              <a:t>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a:t>
            </a:r>
            <a:endParaRPr lang="en-US" b="0" i="0" dirty="0">
              <a:solidFill>
                <a:srgbClr val="000000"/>
              </a:solidFill>
              <a:effectLst/>
              <a:latin typeface="inherit"/>
            </a:endParaRPr>
          </a:p>
        </p:txBody>
      </p:sp>
    </p:spTree>
    <p:extLst>
      <p:ext uri="{BB962C8B-B14F-4D97-AF65-F5344CB8AC3E}">
        <p14:creationId xmlns:p14="http://schemas.microsoft.com/office/powerpoint/2010/main" val="115420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dirty="0">
                <a:solidFill>
                  <a:schemeClr val="bg1"/>
                </a:solidFill>
              </a:rPr>
              <a:t>Connectivity Options and Hybrid Offerings</a:t>
            </a:r>
            <a:endParaRPr lang="en-US" kern="1200" dirty="0">
              <a:solidFill>
                <a:schemeClr val="bg1"/>
              </a:solidFill>
              <a:latin typeface="+mj-lt"/>
              <a:ea typeface="+mj-ea"/>
              <a:cs typeface="+mj-cs"/>
            </a:endParaRPr>
          </a:p>
        </p:txBody>
      </p:sp>
      <p:sp>
        <p:nvSpPr>
          <p:cNvPr id="13" name="Rectangle 12">
            <a:extLst>
              <a:ext uri="{FF2B5EF4-FFF2-40B4-BE49-F238E27FC236}">
                <a16:creationId xmlns:a16="http://schemas.microsoft.com/office/drawing/2014/main" id="{9C19CC1A-66E4-443D-B350-0BE603E4003C}"/>
              </a:ext>
            </a:extLst>
          </p:cNvPr>
          <p:cNvSpPr/>
          <p:nvPr/>
        </p:nvSpPr>
        <p:spPr bwMode="auto">
          <a:xfrm>
            <a:off x="514351" y="1436245"/>
            <a:ext cx="2035175"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Cloud</a:t>
            </a:r>
          </a:p>
        </p:txBody>
      </p:sp>
      <p:sp>
        <p:nvSpPr>
          <p:cNvPr id="14" name="Rectangle 13">
            <a:extLst>
              <a:ext uri="{FF2B5EF4-FFF2-40B4-BE49-F238E27FC236}">
                <a16:creationId xmlns:a16="http://schemas.microsoft.com/office/drawing/2014/main" id="{6CCBBB88-73C5-4A20-9FF8-793C98391F14}"/>
              </a:ext>
            </a:extLst>
          </p:cNvPr>
          <p:cNvSpPr/>
          <p:nvPr/>
        </p:nvSpPr>
        <p:spPr bwMode="auto">
          <a:xfrm>
            <a:off x="6088063" y="1436245"/>
            <a:ext cx="2017161"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Customer</a:t>
            </a:r>
          </a:p>
        </p:txBody>
      </p:sp>
      <p:sp>
        <p:nvSpPr>
          <p:cNvPr id="15" name="Rectangle 14">
            <a:extLst>
              <a:ext uri="{FF2B5EF4-FFF2-40B4-BE49-F238E27FC236}">
                <a16:creationId xmlns:a16="http://schemas.microsoft.com/office/drawing/2014/main" id="{D23C6140-F989-4BF8-BB53-8DFC6DABBC85}"/>
              </a:ext>
            </a:extLst>
          </p:cNvPr>
          <p:cNvSpPr/>
          <p:nvPr/>
        </p:nvSpPr>
        <p:spPr bwMode="auto">
          <a:xfrm>
            <a:off x="8138835" y="1436245"/>
            <a:ext cx="3531939"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Segment and workloads</a:t>
            </a:r>
          </a:p>
        </p:txBody>
      </p:sp>
      <p:sp>
        <p:nvSpPr>
          <p:cNvPr id="16" name="Rectangle 15">
            <a:extLst>
              <a:ext uri="{FF2B5EF4-FFF2-40B4-BE49-F238E27FC236}">
                <a16:creationId xmlns:a16="http://schemas.microsoft.com/office/drawing/2014/main" id="{E2292895-A115-4FF9-BF43-28D82183405B}"/>
              </a:ext>
            </a:extLst>
          </p:cNvPr>
          <p:cNvSpPr/>
          <p:nvPr/>
        </p:nvSpPr>
        <p:spPr>
          <a:xfrm>
            <a:off x="514351" y="4520889"/>
            <a:ext cx="11156422" cy="1100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17" name="Freeform 52">
            <a:extLst>
              <a:ext uri="{FF2B5EF4-FFF2-40B4-BE49-F238E27FC236}">
                <a16:creationId xmlns:a16="http://schemas.microsoft.com/office/drawing/2014/main" id="{7DDC2990-F439-4717-A4E0-D9B0D066822C}"/>
              </a:ext>
            </a:extLst>
          </p:cNvPr>
          <p:cNvSpPr/>
          <p:nvPr/>
        </p:nvSpPr>
        <p:spPr>
          <a:xfrm rot="5400000">
            <a:off x="6542826" y="4044918"/>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18" name="Freeform 53">
            <a:extLst>
              <a:ext uri="{FF2B5EF4-FFF2-40B4-BE49-F238E27FC236}">
                <a16:creationId xmlns:a16="http://schemas.microsoft.com/office/drawing/2014/main" id="{9F2645F0-902F-4664-8CA5-A3E831BAD565}"/>
              </a:ext>
            </a:extLst>
          </p:cNvPr>
          <p:cNvSpPr/>
          <p:nvPr/>
        </p:nvSpPr>
        <p:spPr>
          <a:xfrm rot="5400000">
            <a:off x="990329" y="4044917"/>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19" name="Group 18">
            <a:extLst>
              <a:ext uri="{FF2B5EF4-FFF2-40B4-BE49-F238E27FC236}">
                <a16:creationId xmlns:a16="http://schemas.microsoft.com/office/drawing/2014/main" id="{B3527392-23AB-4097-A5EF-3F2EA7B44AB2}"/>
              </a:ext>
            </a:extLst>
          </p:cNvPr>
          <p:cNvGrpSpPr/>
          <p:nvPr/>
        </p:nvGrpSpPr>
        <p:grpSpPr>
          <a:xfrm>
            <a:off x="1082985" y="4550492"/>
            <a:ext cx="549467" cy="750287"/>
            <a:chOff x="5293615" y="2178868"/>
            <a:chExt cx="1189325" cy="1488408"/>
          </a:xfrm>
        </p:grpSpPr>
        <p:pic>
          <p:nvPicPr>
            <p:cNvPr id="20" name="Picture 19">
              <a:extLst>
                <a:ext uri="{FF2B5EF4-FFF2-40B4-BE49-F238E27FC236}">
                  <a16:creationId xmlns:a16="http://schemas.microsoft.com/office/drawing/2014/main" id="{0D443991-ACF0-4F9E-A847-04995B335B97}"/>
                </a:ext>
              </a:extLst>
            </p:cNvPr>
            <p:cNvPicPr>
              <a:picLocks noChangeAspect="1" noChangeArrowheads="1"/>
            </p:cNvPicPr>
            <p:nvPr/>
          </p:nvPicPr>
          <p:blipFill>
            <a:blip r:embed="rId4"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21" name="Isosceles Triangle 20">
              <a:extLst>
                <a:ext uri="{FF2B5EF4-FFF2-40B4-BE49-F238E27FC236}">
                  <a16:creationId xmlns:a16="http://schemas.microsoft.com/office/drawing/2014/main" id="{45A52F48-061B-4586-A7DF-1803EEB1ABA8}"/>
                </a:ext>
              </a:extLst>
            </p:cNvPr>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cxnSp>
        <p:nvCxnSpPr>
          <p:cNvPr id="22" name="Straight Connector 21">
            <a:extLst>
              <a:ext uri="{FF2B5EF4-FFF2-40B4-BE49-F238E27FC236}">
                <a16:creationId xmlns:a16="http://schemas.microsoft.com/office/drawing/2014/main" id="{24CAD5B4-52D5-46DA-B67E-940FA5E5495B}"/>
              </a:ext>
            </a:extLst>
          </p:cNvPr>
          <p:cNvCxnSpPr/>
          <p:nvPr/>
        </p:nvCxnSpPr>
        <p:spPr>
          <a:xfrm flipH="1">
            <a:off x="2405936" y="507444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8AFB2A-438F-44AE-B986-69D67D6AA9F7}"/>
              </a:ext>
            </a:extLst>
          </p:cNvPr>
          <p:cNvSpPr/>
          <p:nvPr/>
        </p:nvSpPr>
        <p:spPr>
          <a:xfrm>
            <a:off x="3067050" y="4799549"/>
            <a:ext cx="2534410"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site-to-site </a:t>
            </a:r>
          </a:p>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VPN connectivity</a:t>
            </a:r>
          </a:p>
        </p:txBody>
      </p:sp>
      <p:cxnSp>
        <p:nvCxnSpPr>
          <p:cNvPr id="24" name="Straight Connector 23">
            <a:extLst>
              <a:ext uri="{FF2B5EF4-FFF2-40B4-BE49-F238E27FC236}">
                <a16:creationId xmlns:a16="http://schemas.microsoft.com/office/drawing/2014/main" id="{81F9921D-6C5C-429B-84AE-F0EA6CB6B03F}"/>
              </a:ext>
            </a:extLst>
          </p:cNvPr>
          <p:cNvCxnSpPr/>
          <p:nvPr/>
        </p:nvCxnSpPr>
        <p:spPr>
          <a:xfrm>
            <a:off x="5353050" y="507444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A011D34-A908-47D4-9CDD-32FB2AEF3290}"/>
              </a:ext>
            </a:extLst>
          </p:cNvPr>
          <p:cNvSpPr/>
          <p:nvPr/>
        </p:nvSpPr>
        <p:spPr>
          <a:xfrm>
            <a:off x="8138835" y="4522828"/>
            <a:ext cx="3208600" cy="689420"/>
          </a:xfrm>
          <a:prstGeom prst="rect">
            <a:avLst/>
          </a:prstGeom>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Azure compute</a:t>
            </a:r>
          </a:p>
        </p:txBody>
      </p:sp>
      <p:sp>
        <p:nvSpPr>
          <p:cNvPr id="26" name="Freeform 539">
            <a:extLst>
              <a:ext uri="{FF2B5EF4-FFF2-40B4-BE49-F238E27FC236}">
                <a16:creationId xmlns:a16="http://schemas.microsoft.com/office/drawing/2014/main" id="{FFBD2FEB-4821-47DA-9B23-B6B41F6EF287}"/>
              </a:ext>
            </a:extLst>
          </p:cNvPr>
          <p:cNvSpPr>
            <a:spLocks noChangeAspect="1"/>
          </p:cNvSpPr>
          <p:nvPr/>
        </p:nvSpPr>
        <p:spPr bwMode="auto">
          <a:xfrm>
            <a:off x="1382951" y="510105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pic>
        <p:nvPicPr>
          <p:cNvPr id="27" name="Picture 26">
            <a:extLst>
              <a:ext uri="{FF2B5EF4-FFF2-40B4-BE49-F238E27FC236}">
                <a16:creationId xmlns:a16="http://schemas.microsoft.com/office/drawing/2014/main" id="{F5385B20-9F52-450A-BB61-8004B14F796B}"/>
              </a:ext>
            </a:extLst>
          </p:cNvPr>
          <p:cNvPicPr>
            <a:picLocks noChangeAspect="1" noChangeArrowheads="1"/>
          </p:cNvPicPr>
          <p:nvPr/>
        </p:nvPicPr>
        <p:blipFill>
          <a:blip r:embed="rId4" cstate="print">
            <a:lum bright="100000" contrast="100000"/>
          </a:blip>
          <a:srcRect/>
          <a:stretch>
            <a:fillRect/>
          </a:stretch>
        </p:blipFill>
        <p:spPr bwMode="auto">
          <a:xfrm>
            <a:off x="6642547" y="4422106"/>
            <a:ext cx="1005739" cy="1228702"/>
          </a:xfrm>
          <a:prstGeom prst="rect">
            <a:avLst/>
          </a:prstGeom>
          <a:noFill/>
          <a:ln w="9525">
            <a:noFill/>
            <a:miter lim="800000"/>
            <a:headEnd/>
            <a:tailEnd/>
          </a:ln>
          <a:effectLst/>
        </p:spPr>
      </p:pic>
      <p:sp>
        <p:nvSpPr>
          <p:cNvPr id="28" name="Rectangle 27">
            <a:extLst>
              <a:ext uri="{FF2B5EF4-FFF2-40B4-BE49-F238E27FC236}">
                <a16:creationId xmlns:a16="http://schemas.microsoft.com/office/drawing/2014/main" id="{73D09079-BCF2-414F-A9A8-489A8ECE81E9}"/>
              </a:ext>
            </a:extLst>
          </p:cNvPr>
          <p:cNvSpPr/>
          <p:nvPr/>
        </p:nvSpPr>
        <p:spPr>
          <a:xfrm>
            <a:off x="514351" y="3368968"/>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29" name="Freeform 97">
            <a:extLst>
              <a:ext uri="{FF2B5EF4-FFF2-40B4-BE49-F238E27FC236}">
                <a16:creationId xmlns:a16="http://schemas.microsoft.com/office/drawing/2014/main" id="{9F35680B-C2BC-4F38-9E12-B8299F180625}"/>
              </a:ext>
            </a:extLst>
          </p:cNvPr>
          <p:cNvSpPr/>
          <p:nvPr/>
        </p:nvSpPr>
        <p:spPr>
          <a:xfrm rot="5400000">
            <a:off x="6544377" y="2891440"/>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0" name="Freeform 100">
            <a:extLst>
              <a:ext uri="{FF2B5EF4-FFF2-40B4-BE49-F238E27FC236}">
                <a16:creationId xmlns:a16="http://schemas.microsoft.com/office/drawing/2014/main" id="{4FA904A6-3BBF-45AC-AD85-59E61E64286D}"/>
              </a:ext>
            </a:extLst>
          </p:cNvPr>
          <p:cNvSpPr/>
          <p:nvPr/>
        </p:nvSpPr>
        <p:spPr>
          <a:xfrm rot="5400000">
            <a:off x="992380" y="2890934"/>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31" name="Picture 30" descr="\\magnum\Projects\Microsoft\Cloud Power FY12\Design\Icons\PNGs\Server_2.png">
            <a:extLst>
              <a:ext uri="{FF2B5EF4-FFF2-40B4-BE49-F238E27FC236}">
                <a16:creationId xmlns:a16="http://schemas.microsoft.com/office/drawing/2014/main" id="{947593A4-AD3D-4ADE-85CF-E9B55F4A7C85}"/>
              </a:ext>
            </a:extLst>
          </p:cNvPr>
          <p:cNvPicPr>
            <a:picLocks noChangeAspect="1" noChangeArrowheads="1"/>
          </p:cNvPicPr>
          <p:nvPr/>
        </p:nvPicPr>
        <p:blipFill>
          <a:blip r:embed="rId5" cstate="print">
            <a:lum bright="100000"/>
          </a:blip>
          <a:srcRect/>
          <a:stretch>
            <a:fillRect/>
          </a:stretch>
        </p:blipFill>
        <p:spPr bwMode="auto">
          <a:xfrm>
            <a:off x="6670060" y="3368960"/>
            <a:ext cx="845922" cy="1127893"/>
          </a:xfrm>
          <a:prstGeom prst="rect">
            <a:avLst/>
          </a:prstGeom>
          <a:noFill/>
        </p:spPr>
      </p:pic>
      <p:sp>
        <p:nvSpPr>
          <p:cNvPr id="32" name="Rectangle 31">
            <a:extLst>
              <a:ext uri="{FF2B5EF4-FFF2-40B4-BE49-F238E27FC236}">
                <a16:creationId xmlns:a16="http://schemas.microsoft.com/office/drawing/2014/main" id="{B7020A5E-9EF0-4CD4-8F96-9B7E1216C076}"/>
              </a:ext>
            </a:extLst>
          </p:cNvPr>
          <p:cNvSpPr/>
          <p:nvPr/>
        </p:nvSpPr>
        <p:spPr>
          <a:xfrm>
            <a:off x="3047240" y="3627263"/>
            <a:ext cx="2534410"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point-to-site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33" name="Straight Connector 32">
            <a:extLst>
              <a:ext uri="{FF2B5EF4-FFF2-40B4-BE49-F238E27FC236}">
                <a16:creationId xmlns:a16="http://schemas.microsoft.com/office/drawing/2014/main" id="{8EDD8376-7704-4570-B2F7-EA35CE6A0E26}"/>
              </a:ext>
            </a:extLst>
          </p:cNvPr>
          <p:cNvCxnSpPr/>
          <p:nvPr/>
        </p:nvCxnSpPr>
        <p:spPr>
          <a:xfrm>
            <a:off x="5353050" y="3932908"/>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BC49FC-608D-4BB5-AFFD-7954A400DDEE}"/>
              </a:ext>
            </a:extLst>
          </p:cNvPr>
          <p:cNvCxnSpPr/>
          <p:nvPr/>
        </p:nvCxnSpPr>
        <p:spPr>
          <a:xfrm flipH="1">
            <a:off x="2391476" y="3932908"/>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7BBB5AF3-2388-4F92-863F-BFE790F42122}"/>
              </a:ext>
            </a:extLst>
          </p:cNvPr>
          <p:cNvPicPr>
            <a:picLocks noChangeAspect="1" noChangeArrowheads="1"/>
          </p:cNvPicPr>
          <p:nvPr/>
        </p:nvPicPr>
        <p:blipFill>
          <a:blip r:embed="rId4" cstate="print">
            <a:lum bright="100000" contrast="100000"/>
          </a:blip>
          <a:srcRect/>
          <a:stretch>
            <a:fillRect/>
          </a:stretch>
        </p:blipFill>
        <p:spPr bwMode="auto">
          <a:xfrm>
            <a:off x="1082985" y="3375125"/>
            <a:ext cx="544413" cy="544270"/>
          </a:xfrm>
          <a:prstGeom prst="rect">
            <a:avLst/>
          </a:prstGeom>
          <a:noFill/>
          <a:ln w="9525">
            <a:noFill/>
            <a:miter lim="800000"/>
            <a:headEnd/>
            <a:tailEnd/>
          </a:ln>
          <a:effectLst/>
        </p:spPr>
      </p:pic>
      <p:sp>
        <p:nvSpPr>
          <p:cNvPr id="36" name="Isosceles Triangle 35">
            <a:extLst>
              <a:ext uri="{FF2B5EF4-FFF2-40B4-BE49-F238E27FC236}">
                <a16:creationId xmlns:a16="http://schemas.microsoft.com/office/drawing/2014/main" id="{0CFAD115-8C9F-4E99-96C3-68B3D9856389}"/>
              </a:ext>
            </a:extLst>
          </p:cNvPr>
          <p:cNvSpPr/>
          <p:nvPr/>
        </p:nvSpPr>
        <p:spPr bwMode="auto">
          <a:xfrm rot="9180217">
            <a:off x="1363493" y="3757812"/>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7" name="Rectangle 36">
            <a:extLst>
              <a:ext uri="{FF2B5EF4-FFF2-40B4-BE49-F238E27FC236}">
                <a16:creationId xmlns:a16="http://schemas.microsoft.com/office/drawing/2014/main" id="{AC670F1A-164D-4D24-83A1-8AB4F0A7FAF5}"/>
              </a:ext>
            </a:extLst>
          </p:cNvPr>
          <p:cNvSpPr/>
          <p:nvPr/>
        </p:nvSpPr>
        <p:spPr>
          <a:xfrm>
            <a:off x="8138835" y="3369635"/>
            <a:ext cx="2908832" cy="1083374"/>
          </a:xfrm>
          <a:prstGeom prst="rect">
            <a:avLst/>
          </a:prstGeom>
          <a:solidFill>
            <a:srgbClr val="0070C0"/>
          </a:solidFill>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Developers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POC Efforts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Small scale deployments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38" name="Freeform 539">
            <a:extLst>
              <a:ext uri="{FF2B5EF4-FFF2-40B4-BE49-F238E27FC236}">
                <a16:creationId xmlns:a16="http://schemas.microsoft.com/office/drawing/2014/main" id="{818992AD-63F6-4F75-BF4F-2FC68C439E83}"/>
              </a:ext>
            </a:extLst>
          </p:cNvPr>
          <p:cNvSpPr>
            <a:spLocks noChangeAspect="1"/>
          </p:cNvSpPr>
          <p:nvPr/>
        </p:nvSpPr>
        <p:spPr bwMode="auto">
          <a:xfrm>
            <a:off x="1382951" y="3915630"/>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
        <p:nvSpPr>
          <p:cNvPr id="39" name="Rectangle 38">
            <a:extLst>
              <a:ext uri="{FF2B5EF4-FFF2-40B4-BE49-F238E27FC236}">
                <a16:creationId xmlns:a16="http://schemas.microsoft.com/office/drawing/2014/main" id="{4F57C01C-84CC-4D59-ABF5-B1DC05249ADC}"/>
              </a:ext>
            </a:extLst>
          </p:cNvPr>
          <p:cNvSpPr/>
          <p:nvPr/>
        </p:nvSpPr>
        <p:spPr>
          <a:xfrm>
            <a:off x="514351" y="5708450"/>
            <a:ext cx="11156422" cy="1089275"/>
          </a:xfrm>
          <a:prstGeom prst="rect">
            <a:avLst/>
          </a:prstGeom>
          <a:solidFill>
            <a:srgbClr val="0070C0"/>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ln w="76200">
                <a:solidFill>
                  <a:srgbClr val="505050"/>
                </a:solidFill>
              </a:ln>
              <a:solidFill>
                <a:srgbClr val="EFEFEF"/>
              </a:solidFill>
              <a:cs typeface="Segoe UI" panose="020B0502040204020203" pitchFamily="34" charset="0"/>
            </a:endParaRPr>
          </a:p>
        </p:txBody>
      </p:sp>
      <p:sp>
        <p:nvSpPr>
          <p:cNvPr id="40" name="Freeform 45">
            <a:extLst>
              <a:ext uri="{FF2B5EF4-FFF2-40B4-BE49-F238E27FC236}">
                <a16:creationId xmlns:a16="http://schemas.microsoft.com/office/drawing/2014/main" id="{7DE16ACB-C4EE-4EED-AEB2-F3AED7E55703}"/>
              </a:ext>
            </a:extLst>
          </p:cNvPr>
          <p:cNvSpPr/>
          <p:nvPr/>
        </p:nvSpPr>
        <p:spPr>
          <a:xfrm rot="5400000">
            <a:off x="6551091" y="5223724"/>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41" name="Freeform 46">
            <a:extLst>
              <a:ext uri="{FF2B5EF4-FFF2-40B4-BE49-F238E27FC236}">
                <a16:creationId xmlns:a16="http://schemas.microsoft.com/office/drawing/2014/main" id="{EF7D303A-1BBE-4AE9-95F9-6B05DD3042FE}"/>
              </a:ext>
            </a:extLst>
          </p:cNvPr>
          <p:cNvSpPr/>
          <p:nvPr/>
        </p:nvSpPr>
        <p:spPr>
          <a:xfrm rot="5400000">
            <a:off x="998594" y="5223723"/>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42" name="Group 41">
            <a:extLst>
              <a:ext uri="{FF2B5EF4-FFF2-40B4-BE49-F238E27FC236}">
                <a16:creationId xmlns:a16="http://schemas.microsoft.com/office/drawing/2014/main" id="{917ABE4D-0EE0-4D87-9A55-B1FD43DF95DC}"/>
              </a:ext>
            </a:extLst>
          </p:cNvPr>
          <p:cNvGrpSpPr/>
          <p:nvPr/>
        </p:nvGrpSpPr>
        <p:grpSpPr>
          <a:xfrm>
            <a:off x="1082985" y="5784716"/>
            <a:ext cx="549467" cy="750287"/>
            <a:chOff x="5293615" y="2293499"/>
            <a:chExt cx="1189325" cy="1488408"/>
          </a:xfrm>
        </p:grpSpPr>
        <p:pic>
          <p:nvPicPr>
            <p:cNvPr id="43" name="Picture 42">
              <a:extLst>
                <a:ext uri="{FF2B5EF4-FFF2-40B4-BE49-F238E27FC236}">
                  <a16:creationId xmlns:a16="http://schemas.microsoft.com/office/drawing/2014/main" id="{6FD66064-5655-49DD-B388-AF3A8C844B5E}"/>
                </a:ext>
              </a:extLst>
            </p:cNvPr>
            <p:cNvPicPr>
              <a:picLocks noChangeAspect="1" noChangeArrowheads="1"/>
            </p:cNvPicPr>
            <p:nvPr/>
          </p:nvPicPr>
          <p:blipFill>
            <a:blip r:embed="rId4"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44" name="Isosceles Triangle 43">
              <a:extLst>
                <a:ext uri="{FF2B5EF4-FFF2-40B4-BE49-F238E27FC236}">
                  <a16:creationId xmlns:a16="http://schemas.microsoft.com/office/drawing/2014/main" id="{3D5DAD69-C8AC-4642-A32F-196D21BE5ABC}"/>
                </a:ext>
              </a:extLst>
            </p:cNvPr>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pic>
        <p:nvPicPr>
          <p:cNvPr id="45" name="Picture 44">
            <a:extLst>
              <a:ext uri="{FF2B5EF4-FFF2-40B4-BE49-F238E27FC236}">
                <a16:creationId xmlns:a16="http://schemas.microsoft.com/office/drawing/2014/main" id="{F55E9509-7933-42DB-BF09-C434C39F43B5}"/>
              </a:ext>
            </a:extLst>
          </p:cNvPr>
          <p:cNvPicPr>
            <a:picLocks noChangeAspect="1" noChangeArrowheads="1"/>
          </p:cNvPicPr>
          <p:nvPr/>
        </p:nvPicPr>
        <p:blipFill>
          <a:blip r:embed="rId4" cstate="print">
            <a:lum bright="100000" contrast="100000"/>
          </a:blip>
          <a:srcRect/>
          <a:stretch>
            <a:fillRect/>
          </a:stretch>
        </p:blipFill>
        <p:spPr bwMode="auto">
          <a:xfrm>
            <a:off x="6642547" y="5645802"/>
            <a:ext cx="1005739" cy="1219429"/>
          </a:xfrm>
          <a:prstGeom prst="rect">
            <a:avLst/>
          </a:prstGeom>
          <a:noFill/>
          <a:ln w="9525">
            <a:noFill/>
            <a:miter lim="800000"/>
            <a:headEnd/>
            <a:tailEnd/>
          </a:ln>
          <a:effectLst/>
        </p:spPr>
      </p:pic>
      <p:cxnSp>
        <p:nvCxnSpPr>
          <p:cNvPr id="46" name="Straight Connector 45">
            <a:extLst>
              <a:ext uri="{FF2B5EF4-FFF2-40B4-BE49-F238E27FC236}">
                <a16:creationId xmlns:a16="http://schemas.microsoft.com/office/drawing/2014/main" id="{DF777C83-2F75-4CB5-965D-9D7C4EFFFF31}"/>
              </a:ext>
            </a:extLst>
          </p:cNvPr>
          <p:cNvCxnSpPr/>
          <p:nvPr/>
        </p:nvCxnSpPr>
        <p:spPr>
          <a:xfrm flipH="1">
            <a:off x="2405936" y="625088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8E038E2-8C9B-4333-907A-04DF39696790}"/>
              </a:ext>
            </a:extLst>
          </p:cNvPr>
          <p:cNvSpPr/>
          <p:nvPr/>
        </p:nvSpPr>
        <p:spPr>
          <a:xfrm>
            <a:off x="3067050" y="5980765"/>
            <a:ext cx="2543503" cy="566285"/>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err="1">
                <a:solidFill>
                  <a:srgbClr val="FFFFFF"/>
                </a:solidFill>
                <a:effectLst>
                  <a:outerShdw blurRad="38100" dist="38100" dir="2700000" algn="tl">
                    <a:srgbClr val="000000">
                      <a:alpha val="43137"/>
                    </a:srgbClr>
                  </a:outerShdw>
                </a:effectLst>
                <a:cs typeface="Segoe UI" panose="020B0502040204020203" pitchFamily="34" charset="0"/>
              </a:rPr>
              <a:t>ExpressRoute</a:t>
            </a:r>
            <a:r>
              <a:rPr lang="en-US" dirty="0">
                <a:solidFill>
                  <a:srgbClr val="FFFFFF"/>
                </a:solidFill>
                <a:effectLst>
                  <a:outerShdw blurRad="38100" dist="38100" dir="2700000" algn="tl">
                    <a:srgbClr val="000000">
                      <a:alpha val="43137"/>
                    </a:srgbClr>
                  </a:outerShdw>
                </a:effectLst>
                <a:cs typeface="Segoe UI" panose="020B0502040204020203" pitchFamily="34" charset="0"/>
              </a:rPr>
              <a:t> private connectivity</a:t>
            </a:r>
          </a:p>
        </p:txBody>
      </p:sp>
      <p:cxnSp>
        <p:nvCxnSpPr>
          <p:cNvPr id="48" name="Straight Connector 47">
            <a:extLst>
              <a:ext uri="{FF2B5EF4-FFF2-40B4-BE49-F238E27FC236}">
                <a16:creationId xmlns:a16="http://schemas.microsoft.com/office/drawing/2014/main" id="{2DD8C0DE-9A09-44A2-A4D2-75579AF0B259}"/>
              </a:ext>
            </a:extLst>
          </p:cNvPr>
          <p:cNvCxnSpPr/>
          <p:nvPr/>
        </p:nvCxnSpPr>
        <p:spPr>
          <a:xfrm>
            <a:off x="5353050" y="625088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7D68DB9-1478-4A58-B446-CDA6159E338E}"/>
              </a:ext>
            </a:extLst>
          </p:cNvPr>
          <p:cNvSpPr/>
          <p:nvPr/>
        </p:nvSpPr>
        <p:spPr>
          <a:xfrm>
            <a:off x="8138835" y="5708448"/>
            <a:ext cx="3260024" cy="1083374"/>
          </a:xfrm>
          <a:prstGeom prst="rect">
            <a:avLst/>
          </a:prstGeom>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&amp;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Mission critical workloads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Backup/DR, media, HPC</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Microsoft services</a:t>
            </a:r>
          </a:p>
        </p:txBody>
      </p:sp>
      <p:sp>
        <p:nvSpPr>
          <p:cNvPr id="50" name="Rectangle 49">
            <a:extLst>
              <a:ext uri="{FF2B5EF4-FFF2-40B4-BE49-F238E27FC236}">
                <a16:creationId xmlns:a16="http://schemas.microsoft.com/office/drawing/2014/main" id="{4F2DE345-B114-4C70-A80C-71C2B52D5E09}"/>
              </a:ext>
            </a:extLst>
          </p:cNvPr>
          <p:cNvSpPr/>
          <p:nvPr/>
        </p:nvSpPr>
        <p:spPr bwMode="auto">
          <a:xfrm>
            <a:off x="514351" y="5708448"/>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lnSpc>
                <a:spcPct val="90000"/>
              </a:lnSpc>
              <a:spcBef>
                <a:spcPct val="0"/>
              </a:spcBef>
              <a:spcAft>
                <a:spcPct val="0"/>
              </a:spcAft>
            </a:pPr>
            <a:endParaRPr lang="en-US" sz="2800" spc="-50" dirty="0">
              <a:gradFill>
                <a:gsLst>
                  <a:gs pos="1250">
                    <a:srgbClr val="EFEFEF"/>
                  </a:gs>
                  <a:gs pos="10417">
                    <a:srgbClr val="EFEFEF"/>
                  </a:gs>
                </a:gsLst>
                <a:lin ang="5400000" scaled="0"/>
              </a:gradFill>
              <a:cs typeface="Segoe UI" panose="020B0502040204020203" pitchFamily="34" charset="0"/>
            </a:endParaRPr>
          </a:p>
        </p:txBody>
      </p:sp>
      <p:sp>
        <p:nvSpPr>
          <p:cNvPr id="51" name="Freeform 539">
            <a:extLst>
              <a:ext uri="{FF2B5EF4-FFF2-40B4-BE49-F238E27FC236}">
                <a16:creationId xmlns:a16="http://schemas.microsoft.com/office/drawing/2014/main" id="{2F90D8A3-C644-4DD1-8E25-18F6B12AE64A}"/>
              </a:ext>
            </a:extLst>
          </p:cNvPr>
          <p:cNvSpPr>
            <a:spLocks noChangeAspect="1"/>
          </p:cNvSpPr>
          <p:nvPr/>
        </p:nvSpPr>
        <p:spPr bwMode="auto">
          <a:xfrm>
            <a:off x="1382951" y="6339566"/>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
        <p:nvSpPr>
          <p:cNvPr id="52" name="Rectangle 51">
            <a:extLst>
              <a:ext uri="{FF2B5EF4-FFF2-40B4-BE49-F238E27FC236}">
                <a16:creationId xmlns:a16="http://schemas.microsoft.com/office/drawing/2014/main" id="{ED0CA031-B2FF-4683-8A49-4902718A2100}"/>
              </a:ext>
            </a:extLst>
          </p:cNvPr>
          <p:cNvSpPr/>
          <p:nvPr/>
        </p:nvSpPr>
        <p:spPr>
          <a:xfrm>
            <a:off x="521228" y="2217039"/>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en-US" sz="2400" dirty="0">
              <a:solidFill>
                <a:srgbClr val="FFFFFF"/>
              </a:solidFill>
              <a:cs typeface="Segoe UI" panose="020B0502040204020203" pitchFamily="34" charset="0"/>
            </a:endParaRPr>
          </a:p>
        </p:txBody>
      </p:sp>
      <p:sp>
        <p:nvSpPr>
          <p:cNvPr id="53" name="Freeform 59">
            <a:extLst>
              <a:ext uri="{FF2B5EF4-FFF2-40B4-BE49-F238E27FC236}">
                <a16:creationId xmlns:a16="http://schemas.microsoft.com/office/drawing/2014/main" id="{BF18E28B-0741-4D24-8EDE-DB74E477397C}"/>
              </a:ext>
            </a:extLst>
          </p:cNvPr>
          <p:cNvSpPr/>
          <p:nvPr/>
        </p:nvSpPr>
        <p:spPr>
          <a:xfrm rot="5400000">
            <a:off x="6551254" y="1739511"/>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54" name="Freeform 68">
            <a:extLst>
              <a:ext uri="{FF2B5EF4-FFF2-40B4-BE49-F238E27FC236}">
                <a16:creationId xmlns:a16="http://schemas.microsoft.com/office/drawing/2014/main" id="{9FB678DD-79F9-4B6A-8BCC-4E1FEFA24ACA}"/>
              </a:ext>
            </a:extLst>
          </p:cNvPr>
          <p:cNvSpPr/>
          <p:nvPr/>
        </p:nvSpPr>
        <p:spPr>
          <a:xfrm rot="5400000">
            <a:off x="999257" y="1739005"/>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55" name="Picture 54" descr="\\magnum\Projects\Microsoft\Cloud Power FY12\Design\Icons\PNGs\Server_2.png">
            <a:extLst>
              <a:ext uri="{FF2B5EF4-FFF2-40B4-BE49-F238E27FC236}">
                <a16:creationId xmlns:a16="http://schemas.microsoft.com/office/drawing/2014/main" id="{F58C19FF-A198-44CC-8FD1-70AFE2493E77}"/>
              </a:ext>
            </a:extLst>
          </p:cNvPr>
          <p:cNvPicPr>
            <a:picLocks noChangeAspect="1" noChangeArrowheads="1"/>
          </p:cNvPicPr>
          <p:nvPr/>
        </p:nvPicPr>
        <p:blipFill>
          <a:blip r:embed="rId5" cstate="print">
            <a:lum bright="100000"/>
          </a:blip>
          <a:srcRect/>
          <a:stretch>
            <a:fillRect/>
          </a:stretch>
        </p:blipFill>
        <p:spPr bwMode="auto">
          <a:xfrm>
            <a:off x="6676937" y="2217031"/>
            <a:ext cx="845922" cy="1127893"/>
          </a:xfrm>
          <a:prstGeom prst="rect">
            <a:avLst/>
          </a:prstGeom>
          <a:noFill/>
        </p:spPr>
      </p:pic>
      <p:sp>
        <p:nvSpPr>
          <p:cNvPr id="56" name="Rectangle 55">
            <a:extLst>
              <a:ext uri="{FF2B5EF4-FFF2-40B4-BE49-F238E27FC236}">
                <a16:creationId xmlns:a16="http://schemas.microsoft.com/office/drawing/2014/main" id="{EEA5AFC4-5229-4CAA-A2ED-B3496F15978E}"/>
              </a:ext>
            </a:extLst>
          </p:cNvPr>
          <p:cNvSpPr/>
          <p:nvPr/>
        </p:nvSpPr>
        <p:spPr>
          <a:xfrm>
            <a:off x="3054117" y="2674231"/>
            <a:ext cx="2534410" cy="344686"/>
          </a:xfrm>
          <a:prstGeom prst="rect">
            <a:avLst/>
          </a:prstGeom>
        </p:spPr>
        <p:txBody>
          <a:bodyPr wrap="square" lIns="121893" tIns="60948" rIns="121893" bIns="6094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Internet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57" name="Straight Connector 56">
            <a:extLst>
              <a:ext uri="{FF2B5EF4-FFF2-40B4-BE49-F238E27FC236}">
                <a16:creationId xmlns:a16="http://schemas.microsoft.com/office/drawing/2014/main" id="{9E35F415-5FA1-45DD-A438-A26AB410AE60}"/>
              </a:ext>
            </a:extLst>
          </p:cNvPr>
          <p:cNvCxnSpPr/>
          <p:nvPr/>
        </p:nvCxnSpPr>
        <p:spPr>
          <a:xfrm>
            <a:off x="5359927" y="2780979"/>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3789DA-5D7E-4DA5-A682-5A4934EA8E04}"/>
              </a:ext>
            </a:extLst>
          </p:cNvPr>
          <p:cNvCxnSpPr/>
          <p:nvPr/>
        </p:nvCxnSpPr>
        <p:spPr>
          <a:xfrm flipH="1">
            <a:off x="2398353" y="2780979"/>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1857334-8B09-46A2-8D5A-D2F46376D9D4}"/>
              </a:ext>
            </a:extLst>
          </p:cNvPr>
          <p:cNvPicPr>
            <a:picLocks noChangeAspect="1" noChangeArrowheads="1"/>
          </p:cNvPicPr>
          <p:nvPr/>
        </p:nvPicPr>
        <p:blipFill>
          <a:blip r:embed="rId4" cstate="print">
            <a:lum bright="100000" contrast="100000"/>
          </a:blip>
          <a:srcRect/>
          <a:stretch>
            <a:fillRect/>
          </a:stretch>
        </p:blipFill>
        <p:spPr bwMode="auto">
          <a:xfrm>
            <a:off x="1089862" y="2223196"/>
            <a:ext cx="544413" cy="544270"/>
          </a:xfrm>
          <a:prstGeom prst="rect">
            <a:avLst/>
          </a:prstGeom>
          <a:noFill/>
          <a:ln w="9525">
            <a:noFill/>
            <a:miter lim="800000"/>
            <a:headEnd/>
            <a:tailEnd/>
          </a:ln>
          <a:effectLst/>
        </p:spPr>
      </p:pic>
      <p:sp>
        <p:nvSpPr>
          <p:cNvPr id="60" name="Isosceles Triangle 59">
            <a:extLst>
              <a:ext uri="{FF2B5EF4-FFF2-40B4-BE49-F238E27FC236}">
                <a16:creationId xmlns:a16="http://schemas.microsoft.com/office/drawing/2014/main" id="{FC1EB270-88D0-4111-ADCB-3C76166262BE}"/>
              </a:ext>
            </a:extLst>
          </p:cNvPr>
          <p:cNvSpPr/>
          <p:nvPr/>
        </p:nvSpPr>
        <p:spPr bwMode="auto">
          <a:xfrm rot="9180217">
            <a:off x="1370370" y="2605883"/>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61" name="Rectangle 60">
            <a:extLst>
              <a:ext uri="{FF2B5EF4-FFF2-40B4-BE49-F238E27FC236}">
                <a16:creationId xmlns:a16="http://schemas.microsoft.com/office/drawing/2014/main" id="{018A63E4-1F36-4513-9FD5-6E73404CA318}"/>
              </a:ext>
            </a:extLst>
          </p:cNvPr>
          <p:cNvSpPr/>
          <p:nvPr/>
        </p:nvSpPr>
        <p:spPr>
          <a:xfrm>
            <a:off x="8145711" y="2217706"/>
            <a:ext cx="3473635" cy="1083374"/>
          </a:xfrm>
          <a:prstGeom prst="rect">
            <a:avLst/>
          </a:prstGeom>
          <a:solidFill>
            <a:srgbClr val="0070C0"/>
          </a:solidFill>
        </p:spPr>
        <p:txBody>
          <a:bodyPr wrap="square" lIns="182880" tIns="146304" rIns="182880" bIns="146304">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Consumers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Access over public IP</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DNS resolution</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62" name="Freeform 539">
            <a:extLst>
              <a:ext uri="{FF2B5EF4-FFF2-40B4-BE49-F238E27FC236}">
                <a16:creationId xmlns:a16="http://schemas.microsoft.com/office/drawing/2014/main" id="{211F3559-A5C0-4B5D-B679-551AD1676B5A}"/>
              </a:ext>
            </a:extLst>
          </p:cNvPr>
          <p:cNvSpPr>
            <a:spLocks noChangeAspect="1"/>
          </p:cNvSpPr>
          <p:nvPr/>
        </p:nvSpPr>
        <p:spPr bwMode="auto">
          <a:xfrm>
            <a:off x="1389828" y="2763701"/>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03"/>
            <a:endParaRPr lang="en-US" sz="2400">
              <a:solidFill>
                <a:srgbClr val="505050"/>
              </a:solidFill>
              <a:cs typeface="Segoe UI" panose="020B0502040204020203" pitchFamily="34" charset="0"/>
            </a:endParaRPr>
          </a:p>
        </p:txBody>
      </p:sp>
    </p:spTree>
    <p:extLst>
      <p:ext uri="{BB962C8B-B14F-4D97-AF65-F5344CB8AC3E}">
        <p14:creationId xmlns:p14="http://schemas.microsoft.com/office/powerpoint/2010/main" val="324569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0E3693-A37E-49D4-930F-C0E82EB54B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40" y="1740694"/>
            <a:ext cx="7002704" cy="4394199"/>
          </a:xfrm>
          <a:prstGeom prst="rect">
            <a:avLst/>
          </a:prstGeom>
        </p:spPr>
      </p:pic>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kern="1200" dirty="0">
                <a:solidFill>
                  <a:schemeClr val="bg1"/>
                </a:solidFill>
                <a:latin typeface="+mj-lt"/>
                <a:ea typeface="+mj-ea"/>
                <a:cs typeface="+mj-cs"/>
              </a:rPr>
              <a:t>Virtual Private Network</a:t>
            </a:r>
          </a:p>
        </p:txBody>
      </p:sp>
      <p:sp>
        <p:nvSpPr>
          <p:cNvPr id="6" name="Text Placeholder 5">
            <a:extLst>
              <a:ext uri="{FF2B5EF4-FFF2-40B4-BE49-F238E27FC236}">
                <a16:creationId xmlns:a16="http://schemas.microsoft.com/office/drawing/2014/main" id="{D21302A0-84F6-4438-84A3-D68FE27B42AC}"/>
              </a:ext>
            </a:extLst>
          </p:cNvPr>
          <p:cNvSpPr>
            <a:spLocks noGrp="1"/>
          </p:cNvSpPr>
          <p:nvPr>
            <p:ph type="body" sz="half" idx="2"/>
          </p:nvPr>
        </p:nvSpPr>
        <p:spPr>
          <a:xfrm>
            <a:off x="7379855" y="1766094"/>
            <a:ext cx="4387602" cy="2353324"/>
          </a:xfrm>
        </p:spPr>
        <p:txBody>
          <a:bodyPr>
            <a:normAutofit/>
          </a:bodyPr>
          <a:lstStyle/>
          <a:p>
            <a:r>
              <a:rPr lang="en-US" dirty="0"/>
              <a:t>At a high level, most hybrid configurations require 5 resources:</a:t>
            </a:r>
          </a:p>
          <a:p>
            <a:pPr marL="285750" indent="-285750">
              <a:buFont typeface="Arial" panose="020B0604020202020204" pitchFamily="34" charset="0"/>
              <a:buChar char="•"/>
            </a:pPr>
            <a:r>
              <a:rPr lang="en-US" dirty="0"/>
              <a:t>VNET</a:t>
            </a:r>
          </a:p>
          <a:p>
            <a:pPr marL="285750" indent="-285750">
              <a:buFont typeface="Arial" panose="020B0604020202020204" pitchFamily="34" charset="0"/>
              <a:buChar char="•"/>
            </a:pPr>
            <a:r>
              <a:rPr lang="en-US" dirty="0"/>
              <a:t>Gateway Subnet</a:t>
            </a:r>
          </a:p>
          <a:p>
            <a:pPr marL="285750" indent="-285750">
              <a:buFont typeface="Arial" panose="020B0604020202020204" pitchFamily="34" charset="0"/>
              <a:buChar char="•"/>
            </a:pPr>
            <a:r>
              <a:rPr lang="en-US" dirty="0"/>
              <a:t>Virtual Network Gateway (Route/Policy Based) </a:t>
            </a:r>
          </a:p>
          <a:p>
            <a:pPr marL="285750" indent="-285750">
              <a:buFont typeface="Arial" panose="020B0604020202020204" pitchFamily="34" charset="0"/>
              <a:buChar char="•"/>
            </a:pPr>
            <a:r>
              <a:rPr lang="en-US" dirty="0"/>
              <a:t>Local Network Gateway</a:t>
            </a:r>
          </a:p>
          <a:p>
            <a:pPr marL="285750" indent="-285750">
              <a:buFont typeface="Arial" panose="020B0604020202020204" pitchFamily="34" charset="0"/>
              <a:buChar char="•"/>
            </a:pPr>
            <a:r>
              <a:rPr lang="en-US" dirty="0"/>
              <a:t>Connection</a:t>
            </a:r>
          </a:p>
          <a:p>
            <a:endParaRPr lang="en-US" dirty="0"/>
          </a:p>
        </p:txBody>
      </p:sp>
      <p:graphicFrame>
        <p:nvGraphicFramePr>
          <p:cNvPr id="12" name="Content Placeholder 3">
            <a:extLst>
              <a:ext uri="{FF2B5EF4-FFF2-40B4-BE49-F238E27FC236}">
                <a16:creationId xmlns:a16="http://schemas.microsoft.com/office/drawing/2014/main" id="{7EB313E1-B8C4-40DC-A86F-17353B37685F}"/>
              </a:ext>
            </a:extLst>
          </p:cNvPr>
          <p:cNvGraphicFramePr>
            <a:graphicFrameLocks/>
          </p:cNvGraphicFramePr>
          <p:nvPr>
            <p:extLst>
              <p:ext uri="{D42A27DB-BD31-4B8C-83A1-F6EECF244321}">
                <p14:modId xmlns:p14="http://schemas.microsoft.com/office/powerpoint/2010/main" val="3617345578"/>
              </p:ext>
            </p:extLst>
          </p:nvPr>
        </p:nvGraphicFramePr>
        <p:xfrm>
          <a:off x="7379855" y="4359563"/>
          <a:ext cx="4461164" cy="2293355"/>
        </p:xfrm>
        <a:graphic>
          <a:graphicData uri="http://schemas.openxmlformats.org/drawingml/2006/table">
            <a:tbl>
              <a:tblPr/>
              <a:tblGrid>
                <a:gridCol w="960582">
                  <a:extLst>
                    <a:ext uri="{9D8B030D-6E8A-4147-A177-3AD203B41FA5}">
                      <a16:colId xmlns:a16="http://schemas.microsoft.com/office/drawing/2014/main" val="768412754"/>
                    </a:ext>
                  </a:extLst>
                </a:gridCol>
                <a:gridCol w="1228437">
                  <a:extLst>
                    <a:ext uri="{9D8B030D-6E8A-4147-A177-3AD203B41FA5}">
                      <a16:colId xmlns:a16="http://schemas.microsoft.com/office/drawing/2014/main" val="699344795"/>
                    </a:ext>
                  </a:extLst>
                </a:gridCol>
                <a:gridCol w="1163781">
                  <a:extLst>
                    <a:ext uri="{9D8B030D-6E8A-4147-A177-3AD203B41FA5}">
                      <a16:colId xmlns:a16="http://schemas.microsoft.com/office/drawing/2014/main" val="2218770451"/>
                    </a:ext>
                  </a:extLst>
                </a:gridCol>
                <a:gridCol w="1108364">
                  <a:extLst>
                    <a:ext uri="{9D8B030D-6E8A-4147-A177-3AD203B41FA5}">
                      <a16:colId xmlns:a16="http://schemas.microsoft.com/office/drawing/2014/main" val="4092057729"/>
                    </a:ext>
                  </a:extLst>
                </a:gridCol>
              </a:tblGrid>
              <a:tr h="733367">
                <a:tc>
                  <a:txBody>
                    <a:bodyPr/>
                    <a:lstStyle/>
                    <a:p>
                      <a:pPr algn="l" fontAlgn="b"/>
                      <a:r>
                        <a:rPr lang="en-US" sz="1200" b="1" dirty="0">
                          <a:effectLst/>
                          <a:latin typeface="segoe-ui_bold"/>
                        </a:rPr>
                        <a:t>Route Based SKU</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S2S/VNet-to-VNet</a:t>
                      </a:r>
                      <a:br>
                        <a:rPr lang="en-US" sz="1200" b="1" dirty="0">
                          <a:effectLst/>
                          <a:latin typeface="segoe-ui_bold"/>
                        </a:rPr>
                      </a:br>
                      <a:r>
                        <a:rPr lang="en-US" sz="1200" b="1" dirty="0">
                          <a:effectLst/>
                          <a:latin typeface="segoe-ui_bold"/>
                        </a:rPr>
                        <a:t>Tunnels</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P2S</a:t>
                      </a:r>
                      <a:br>
                        <a:rPr lang="en-US" sz="1200" b="1" dirty="0">
                          <a:effectLst/>
                          <a:latin typeface="segoe-ui_bold"/>
                        </a:rPr>
                      </a:br>
                      <a:r>
                        <a:rPr lang="en-US" sz="1200" b="1" dirty="0">
                          <a:effectLst/>
                          <a:latin typeface="segoe-ui_bold"/>
                        </a:rPr>
                        <a:t>Connections</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200" b="1" dirty="0">
                          <a:effectLst/>
                          <a:latin typeface="segoe-ui_bold"/>
                        </a:rPr>
                        <a:t>Aggregate</a:t>
                      </a:r>
                      <a:br>
                        <a:rPr lang="en-US" sz="1200" b="1" dirty="0">
                          <a:effectLst/>
                          <a:latin typeface="segoe-ui_bold"/>
                        </a:rPr>
                      </a:br>
                      <a:r>
                        <a:rPr lang="en-US" sz="1200" b="1" dirty="0">
                          <a:effectLst/>
                          <a:latin typeface="segoe-ui_bold"/>
                        </a:rPr>
                        <a:t>Throughput Benchmark</a:t>
                      </a:r>
                      <a:endParaRPr lang="en-US" sz="1200" b="0" dirty="0">
                        <a:effectLst/>
                        <a:latin typeface="segoe-ui_semibold"/>
                      </a:endParaRPr>
                    </a:p>
                  </a:txBody>
                  <a:tcPr marL="121920" marR="121920" marT="91440" marB="914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47134889"/>
                  </a:ext>
                </a:extLst>
              </a:tr>
              <a:tr h="389997">
                <a:tc>
                  <a:txBody>
                    <a:bodyPr/>
                    <a:lstStyle/>
                    <a:p>
                      <a:pPr fontAlgn="t"/>
                      <a:r>
                        <a:rPr lang="en-US" sz="1200" b="1" dirty="0">
                          <a:effectLst/>
                          <a:latin typeface="segoe-ui_bold"/>
                        </a:rPr>
                        <a:t>VpnGw1</a:t>
                      </a:r>
                      <a:endParaRPr lang="en-US" sz="1200" dirty="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650 Mbps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60124101"/>
                  </a:ext>
                </a:extLst>
              </a:tr>
              <a:tr h="389997">
                <a:tc>
                  <a:txBody>
                    <a:bodyPr/>
                    <a:lstStyle/>
                    <a:p>
                      <a:pPr fontAlgn="t"/>
                      <a:r>
                        <a:rPr lang="en-US" sz="1200" b="1">
                          <a:effectLst/>
                          <a:latin typeface="segoe-ui_bold"/>
                        </a:rPr>
                        <a:t>VpnGw2</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1 Gbps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4542414"/>
                  </a:ext>
                </a:extLst>
              </a:tr>
              <a:tr h="389997">
                <a:tc>
                  <a:txBody>
                    <a:bodyPr/>
                    <a:lstStyle/>
                    <a:p>
                      <a:pPr fontAlgn="t"/>
                      <a:r>
                        <a:rPr lang="en-US" sz="1200" b="1">
                          <a:effectLst/>
                          <a:latin typeface="segoe-ui_bold"/>
                        </a:rPr>
                        <a:t>VpnGw3</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30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1.25 Gbps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1621097"/>
                  </a:ext>
                </a:extLst>
              </a:tr>
              <a:tr h="389997">
                <a:tc>
                  <a:txBody>
                    <a:bodyPr/>
                    <a:lstStyle/>
                    <a:p>
                      <a:pPr fontAlgn="t"/>
                      <a:r>
                        <a:rPr lang="en-US" sz="1200" b="1">
                          <a:effectLst/>
                          <a:latin typeface="segoe-ui_bold"/>
                        </a:rPr>
                        <a:t>Basic</a:t>
                      </a:r>
                      <a:endParaRPr lang="en-US" sz="1200">
                        <a:effectLst/>
                      </a:endParaRP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a:effectLst/>
                        </a:rPr>
                        <a:t>Max. 10</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Max. 128</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200" dirty="0">
                          <a:effectLst/>
                        </a:rPr>
                        <a:t>100 Mbps</a:t>
                      </a:r>
                    </a:p>
                  </a:txBody>
                  <a:tcPr marL="121920" marR="121920" marT="91440" marB="914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85877235"/>
                  </a:ext>
                </a:extLst>
              </a:tr>
            </a:tbl>
          </a:graphicData>
        </a:graphic>
      </p:graphicFrame>
    </p:spTree>
    <p:extLst>
      <p:ext uri="{BB962C8B-B14F-4D97-AF65-F5344CB8AC3E}">
        <p14:creationId xmlns:p14="http://schemas.microsoft.com/office/powerpoint/2010/main" val="277857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1FF60-8714-4FE2-B4B3-E7D7EEB26D91}"/>
              </a:ext>
            </a:extLst>
          </p:cNvPr>
          <p:cNvSpPr>
            <a:spLocks noGrp="1"/>
          </p:cNvSpPr>
          <p:nvPr>
            <p:ph type="title"/>
          </p:nvPr>
        </p:nvSpPr>
        <p:spPr>
          <a:xfrm>
            <a:off x="0" y="643467"/>
            <a:ext cx="12192000" cy="744836"/>
          </a:xfrm>
        </p:spPr>
        <p:txBody>
          <a:bodyPr vert="horz" lIns="91440" tIns="45720" rIns="91440" bIns="45720" rtlCol="0" anchor="ctr">
            <a:normAutofit/>
          </a:bodyPr>
          <a:lstStyle/>
          <a:p>
            <a:pPr algn="ctr"/>
            <a:r>
              <a:rPr lang="en-US" dirty="0">
                <a:solidFill>
                  <a:schemeClr val="bg1"/>
                </a:solidFill>
              </a:rPr>
              <a:t>Express Route</a:t>
            </a:r>
            <a:endParaRPr lang="en-US" kern="1200" dirty="0">
              <a:solidFill>
                <a:schemeClr val="bg1"/>
              </a:solidFill>
              <a:latin typeface="+mj-lt"/>
              <a:ea typeface="+mj-ea"/>
              <a:cs typeface="+mj-cs"/>
            </a:endParaRPr>
          </a:p>
        </p:txBody>
      </p:sp>
      <p:pic>
        <p:nvPicPr>
          <p:cNvPr id="29700" name="Picture 4" descr="https://docs.microsoft.com/en-us/azure/expressroute/media/expressroute-introduction/expressroute-connection-overview.png">
            <a:extLst>
              <a:ext uri="{FF2B5EF4-FFF2-40B4-BE49-F238E27FC236}">
                <a16:creationId xmlns:a16="http://schemas.microsoft.com/office/drawing/2014/main" id="{52CC5D3F-6E41-4566-9DC9-69A708B8A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58" y="2541867"/>
            <a:ext cx="7380600" cy="352932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AA91F32C-CB16-4C36-8977-1B5870F884D8}"/>
              </a:ext>
            </a:extLst>
          </p:cNvPr>
          <p:cNvSpPr>
            <a:spLocks noGrp="1"/>
          </p:cNvSpPr>
          <p:nvPr>
            <p:ph type="body" sz="half" idx="2"/>
          </p:nvPr>
        </p:nvSpPr>
        <p:spPr>
          <a:xfrm>
            <a:off x="7644691" y="2039939"/>
            <a:ext cx="4547309" cy="4533180"/>
          </a:xfrm>
        </p:spPr>
        <p:txBody>
          <a:bodyPr/>
          <a:lstStyle/>
          <a:p>
            <a:pPr marL="285750" indent="-285750">
              <a:buFont typeface="Arial" panose="020B0604020202020204" pitchFamily="34" charset="0"/>
              <a:buChar char="•"/>
            </a:pPr>
            <a:r>
              <a:rPr lang="en-US" sz="1700" dirty="0"/>
              <a:t>Layer 3 connectivity between your on-premises and Azure</a:t>
            </a:r>
          </a:p>
          <a:p>
            <a:pPr marL="285750" indent="-285750">
              <a:buFont typeface="Arial" panose="020B0604020202020204" pitchFamily="34" charset="0"/>
              <a:buChar char="•"/>
            </a:pPr>
            <a:r>
              <a:rPr lang="en-US" sz="1700" dirty="0"/>
              <a:t>Dynamic routing between your network and Microsoft by leveraging BGP</a:t>
            </a:r>
          </a:p>
          <a:p>
            <a:pPr marL="285750" indent="-285750">
              <a:buFont typeface="Arial" panose="020B0604020202020204" pitchFamily="34" charset="0"/>
              <a:buChar char="•"/>
            </a:pPr>
            <a:r>
              <a:rPr lang="en-US" sz="1700" dirty="0"/>
              <a:t>Built-in redundancy </a:t>
            </a:r>
          </a:p>
          <a:p>
            <a:pPr marL="285750" indent="-285750">
              <a:buFont typeface="Arial" panose="020B0604020202020204" pitchFamily="34" charset="0"/>
              <a:buChar char="•"/>
            </a:pPr>
            <a:r>
              <a:rPr lang="en-US" sz="1700" dirty="0"/>
              <a:t>Range of bandwidth options</a:t>
            </a:r>
          </a:p>
          <a:p>
            <a:pPr marL="285750" indent="-285750">
              <a:buFont typeface="Arial" panose="020B0604020202020204" pitchFamily="34" charset="0"/>
              <a:buChar char="•"/>
            </a:pPr>
            <a:r>
              <a:rPr lang="en-US" sz="1700" dirty="0"/>
              <a:t>Flexible billing models</a:t>
            </a:r>
          </a:p>
          <a:p>
            <a:pPr marL="742950" lvl="1" indent="-285750">
              <a:buFont typeface="Arial" panose="020B0604020202020204" pitchFamily="34" charset="0"/>
              <a:buChar char="•"/>
            </a:pPr>
            <a:r>
              <a:rPr lang="en-US" sz="1700" dirty="0"/>
              <a:t>Unlimited data</a:t>
            </a:r>
          </a:p>
          <a:p>
            <a:pPr marL="742950" lvl="1" indent="-285750">
              <a:buFont typeface="Arial" panose="020B0604020202020204" pitchFamily="34" charset="0"/>
              <a:buChar char="•"/>
            </a:pPr>
            <a:r>
              <a:rPr lang="en-US" sz="1700" dirty="0"/>
              <a:t>Metered data</a:t>
            </a:r>
          </a:p>
          <a:p>
            <a:pPr marL="742950" lvl="1" indent="-285750">
              <a:buFont typeface="Arial" panose="020B0604020202020204" pitchFamily="34" charset="0"/>
              <a:buChar char="•"/>
            </a:pPr>
            <a:r>
              <a:rPr lang="en-US" sz="1700" dirty="0"/>
              <a:t>Premium add-on</a:t>
            </a:r>
          </a:p>
          <a:p>
            <a:pPr marL="285750" indent="-285750">
              <a:buFont typeface="Arial" panose="020B0604020202020204" pitchFamily="34" charset="0"/>
              <a:buChar char="•"/>
            </a:pPr>
            <a:r>
              <a:rPr lang="en-US" sz="1700" dirty="0"/>
              <a:t>Prerequisites</a:t>
            </a:r>
          </a:p>
          <a:p>
            <a:pPr marL="742950" lvl="1" indent="-285750">
              <a:buFont typeface="Arial" panose="020B0604020202020204" pitchFamily="34" charset="0"/>
              <a:buChar char="•"/>
            </a:pPr>
            <a:r>
              <a:rPr lang="en-US" sz="1700" dirty="0"/>
              <a:t>Azure Account</a:t>
            </a:r>
          </a:p>
          <a:p>
            <a:pPr marL="742950" lvl="1" indent="-285750">
              <a:buFont typeface="Arial" panose="020B0604020202020204" pitchFamily="34" charset="0"/>
              <a:buChar char="•"/>
            </a:pPr>
            <a:r>
              <a:rPr lang="en-US" sz="1700" dirty="0"/>
              <a:t>Connectivity Providers</a:t>
            </a:r>
          </a:p>
          <a:p>
            <a:pPr marL="742950" lvl="1" indent="-285750">
              <a:buFont typeface="Arial" panose="020B0604020202020204" pitchFamily="34" charset="0"/>
              <a:buChar char="•"/>
            </a:pPr>
            <a:r>
              <a:rPr lang="en-US" sz="1700" dirty="0"/>
              <a:t>Network Requirements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5045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ExpressRoute connectivity model diagram">
            <a:extLst>
              <a:ext uri="{FF2B5EF4-FFF2-40B4-BE49-F238E27FC236}">
                <a16:creationId xmlns:a16="http://schemas.microsoft.com/office/drawing/2014/main" id="{D4444A5D-DC3C-4B4F-B8B5-5DC5FC809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383" y="2062300"/>
            <a:ext cx="8235233" cy="4409938"/>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0" y="651752"/>
            <a:ext cx="12192000" cy="744836"/>
          </a:xfrm>
        </p:spPr>
        <p:txBody>
          <a:bodyPr>
            <a:normAutofit/>
          </a:bodyPr>
          <a:lstStyle/>
          <a:p>
            <a:pPr algn="ctr"/>
            <a:r>
              <a:rPr lang="en-US" sz="3200" dirty="0">
                <a:solidFill>
                  <a:schemeClr val="bg1"/>
                </a:solidFill>
              </a:rPr>
              <a:t>Express Route Connectivity Models</a:t>
            </a:r>
          </a:p>
        </p:txBody>
      </p:sp>
    </p:spTree>
    <p:extLst>
      <p:ext uri="{BB962C8B-B14F-4D97-AF65-F5344CB8AC3E}">
        <p14:creationId xmlns:p14="http://schemas.microsoft.com/office/powerpoint/2010/main" val="293109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0]">
            <a:extLst>
              <a:ext uri="{FF2B5EF4-FFF2-40B4-BE49-F238E27FC236}">
                <a16:creationId xmlns:a16="http://schemas.microsoft.com/office/drawing/2014/main" id="{745974B6-FB4A-469A-9B05-3B4AE9BD3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817878" y="1675227"/>
            <a:ext cx="8556244" cy="5182773"/>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Express Route: Routing Domains (Peerings)</a:t>
            </a:r>
            <a:endParaRPr lang="en-US" sz="3200" dirty="0">
              <a:solidFill>
                <a:schemeClr val="bg1"/>
              </a:solidFill>
            </a:endParaRPr>
          </a:p>
        </p:txBody>
      </p:sp>
    </p:spTree>
    <p:extLst>
      <p:ext uri="{BB962C8B-B14F-4D97-AF65-F5344CB8AC3E}">
        <p14:creationId xmlns:p14="http://schemas.microsoft.com/office/powerpoint/2010/main" val="51602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Express Route Standard vs Premium Add-on</a:t>
            </a:r>
          </a:p>
        </p:txBody>
      </p:sp>
      <p:graphicFrame>
        <p:nvGraphicFramePr>
          <p:cNvPr id="6" name="Table 5">
            <a:extLst>
              <a:ext uri="{FF2B5EF4-FFF2-40B4-BE49-F238E27FC236}">
                <a16:creationId xmlns:a16="http://schemas.microsoft.com/office/drawing/2014/main" id="{124A6C33-A2A9-48DA-9C0C-9355236F3C52}"/>
              </a:ext>
            </a:extLst>
          </p:cNvPr>
          <p:cNvGraphicFramePr>
            <a:graphicFrameLocks noGrp="1"/>
          </p:cNvGraphicFramePr>
          <p:nvPr>
            <p:extLst>
              <p:ext uri="{D42A27DB-BD31-4B8C-83A1-F6EECF244321}">
                <p14:modId xmlns:p14="http://schemas.microsoft.com/office/powerpoint/2010/main" val="3205609656"/>
              </p:ext>
            </p:extLst>
          </p:nvPr>
        </p:nvGraphicFramePr>
        <p:xfrm>
          <a:off x="6783572" y="2098976"/>
          <a:ext cx="4827181" cy="4107272"/>
        </p:xfrm>
        <a:graphic>
          <a:graphicData uri="http://schemas.openxmlformats.org/drawingml/2006/table">
            <a:tbl>
              <a:tblPr/>
              <a:tblGrid>
                <a:gridCol w="1371600">
                  <a:extLst>
                    <a:ext uri="{9D8B030D-6E8A-4147-A177-3AD203B41FA5}">
                      <a16:colId xmlns:a16="http://schemas.microsoft.com/office/drawing/2014/main" val="3104857422"/>
                    </a:ext>
                  </a:extLst>
                </a:gridCol>
                <a:gridCol w="1541721">
                  <a:extLst>
                    <a:ext uri="{9D8B030D-6E8A-4147-A177-3AD203B41FA5}">
                      <a16:colId xmlns:a16="http://schemas.microsoft.com/office/drawing/2014/main" val="931953243"/>
                    </a:ext>
                  </a:extLst>
                </a:gridCol>
                <a:gridCol w="1913860">
                  <a:extLst>
                    <a:ext uri="{9D8B030D-6E8A-4147-A177-3AD203B41FA5}">
                      <a16:colId xmlns:a16="http://schemas.microsoft.com/office/drawing/2014/main" val="3637846521"/>
                    </a:ext>
                  </a:extLst>
                </a:gridCol>
              </a:tblGrid>
              <a:tr h="1032768">
                <a:tc>
                  <a:txBody>
                    <a:bodyPr/>
                    <a:lstStyle/>
                    <a:p>
                      <a:pPr algn="l" fontAlgn="b"/>
                      <a:r>
                        <a:rPr lang="en-US" sz="1400" b="1">
                          <a:effectLst/>
                          <a:latin typeface="segoe-ui_bold"/>
                        </a:rPr>
                        <a:t>Circuit Size</a:t>
                      </a:r>
                      <a:endParaRPr lang="en-US" sz="1400" b="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Number of VNet links for standard</a:t>
                      </a:r>
                      <a:endParaRPr lang="en-US" sz="1400" b="0"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Number of VNet Links with Premium add-on</a:t>
                      </a:r>
                      <a:endParaRPr lang="en-US" sz="1400" b="0"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78541458"/>
                  </a:ext>
                </a:extLst>
              </a:tr>
              <a:tr h="384313">
                <a:tc>
                  <a:txBody>
                    <a:bodyPr/>
                    <a:lstStyle/>
                    <a:p>
                      <a:pPr fontAlgn="t"/>
                      <a:r>
                        <a:rPr lang="en-US" sz="1400">
                          <a:effectLst/>
                        </a:rPr>
                        <a:t>50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20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8011258"/>
                  </a:ext>
                </a:extLst>
              </a:tr>
              <a:tr h="384313">
                <a:tc>
                  <a:txBody>
                    <a:bodyPr/>
                    <a:lstStyle/>
                    <a:p>
                      <a:pPr fontAlgn="t"/>
                      <a:r>
                        <a:rPr lang="en-US" sz="1400">
                          <a:effectLst/>
                        </a:rPr>
                        <a:t>100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25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6830316"/>
                  </a:ext>
                </a:extLst>
              </a:tr>
              <a:tr h="384313">
                <a:tc>
                  <a:txBody>
                    <a:bodyPr/>
                    <a:lstStyle/>
                    <a:p>
                      <a:pPr fontAlgn="t"/>
                      <a:r>
                        <a:rPr lang="en-US" sz="1400">
                          <a:effectLst/>
                        </a:rPr>
                        <a:t>200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25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93457006"/>
                  </a:ext>
                </a:extLst>
              </a:tr>
              <a:tr h="384313">
                <a:tc>
                  <a:txBody>
                    <a:bodyPr/>
                    <a:lstStyle/>
                    <a:p>
                      <a:pPr fontAlgn="t"/>
                      <a:r>
                        <a:rPr lang="en-US" sz="1400" dirty="0">
                          <a:effectLst/>
                        </a:rPr>
                        <a:t>500 Mbps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40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14638310"/>
                  </a:ext>
                </a:extLst>
              </a:tr>
              <a:tr h="384313">
                <a:tc>
                  <a:txBody>
                    <a:bodyPr/>
                    <a:lstStyle/>
                    <a:p>
                      <a:pPr fontAlgn="t"/>
                      <a:r>
                        <a:rPr lang="en-US" sz="1400">
                          <a:effectLst/>
                        </a:rPr>
                        <a:t>1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50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137234072"/>
                  </a:ext>
                </a:extLst>
              </a:tr>
              <a:tr h="384313">
                <a:tc>
                  <a:txBody>
                    <a:bodyPr/>
                    <a:lstStyle/>
                    <a:p>
                      <a:pPr fontAlgn="t"/>
                      <a:r>
                        <a:rPr lang="en-US" sz="1400" dirty="0">
                          <a:effectLst/>
                        </a:rPr>
                        <a:t>2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60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53775273"/>
                  </a:ext>
                </a:extLst>
              </a:tr>
              <a:tr h="384313">
                <a:tc>
                  <a:txBody>
                    <a:bodyPr/>
                    <a:lstStyle/>
                    <a:p>
                      <a:pPr fontAlgn="t"/>
                      <a:r>
                        <a:rPr lang="en-US" sz="1400">
                          <a:effectLst/>
                        </a:rPr>
                        <a:t>5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75</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96623584"/>
                  </a:ext>
                </a:extLst>
              </a:tr>
              <a:tr h="384313">
                <a:tc>
                  <a:txBody>
                    <a:bodyPr/>
                    <a:lstStyle/>
                    <a:p>
                      <a:pPr fontAlgn="t"/>
                      <a:r>
                        <a:rPr lang="en-US" sz="1400">
                          <a:effectLst/>
                        </a:rPr>
                        <a:t>10 Gbps</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10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100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1860031"/>
                  </a:ext>
                </a:extLst>
              </a:tr>
            </a:tbl>
          </a:graphicData>
        </a:graphic>
      </p:graphicFrame>
      <p:graphicFrame>
        <p:nvGraphicFramePr>
          <p:cNvPr id="7" name="Table 6">
            <a:extLst>
              <a:ext uri="{FF2B5EF4-FFF2-40B4-BE49-F238E27FC236}">
                <a16:creationId xmlns:a16="http://schemas.microsoft.com/office/drawing/2014/main" id="{F44BFD39-FA42-4B11-A144-EAEB0888BC76}"/>
              </a:ext>
            </a:extLst>
          </p:cNvPr>
          <p:cNvGraphicFramePr>
            <a:graphicFrameLocks noGrp="1"/>
          </p:cNvGraphicFramePr>
          <p:nvPr>
            <p:extLst>
              <p:ext uri="{D42A27DB-BD31-4B8C-83A1-F6EECF244321}">
                <p14:modId xmlns:p14="http://schemas.microsoft.com/office/powerpoint/2010/main" val="2183154192"/>
              </p:ext>
            </p:extLst>
          </p:nvPr>
        </p:nvGraphicFramePr>
        <p:xfrm>
          <a:off x="581247" y="2098976"/>
          <a:ext cx="5227580" cy="1662804"/>
        </p:xfrm>
        <a:graphic>
          <a:graphicData uri="http://schemas.openxmlformats.org/drawingml/2006/table">
            <a:tbl>
              <a:tblPr/>
              <a:tblGrid>
                <a:gridCol w="1920854">
                  <a:extLst>
                    <a:ext uri="{9D8B030D-6E8A-4147-A177-3AD203B41FA5}">
                      <a16:colId xmlns:a16="http://schemas.microsoft.com/office/drawing/2014/main" val="3104857422"/>
                    </a:ext>
                  </a:extLst>
                </a:gridCol>
                <a:gridCol w="1605516">
                  <a:extLst>
                    <a:ext uri="{9D8B030D-6E8A-4147-A177-3AD203B41FA5}">
                      <a16:colId xmlns:a16="http://schemas.microsoft.com/office/drawing/2014/main" val="931953243"/>
                    </a:ext>
                  </a:extLst>
                </a:gridCol>
                <a:gridCol w="1701210">
                  <a:extLst>
                    <a:ext uri="{9D8B030D-6E8A-4147-A177-3AD203B41FA5}">
                      <a16:colId xmlns:a16="http://schemas.microsoft.com/office/drawing/2014/main" val="3637846521"/>
                    </a:ext>
                  </a:extLst>
                </a:gridCol>
              </a:tblGrid>
              <a:tr h="509865">
                <a:tc>
                  <a:txBody>
                    <a:bodyPr/>
                    <a:lstStyle/>
                    <a:p>
                      <a:pPr algn="l" fontAlgn="b"/>
                      <a:r>
                        <a:rPr lang="en-US" sz="1400" b="1" dirty="0">
                          <a:effectLst/>
                          <a:latin typeface="segoe-ui_semibold"/>
                        </a:rPr>
                        <a:t>Number of Routes</a:t>
                      </a: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Express Route</a:t>
                      </a:r>
                      <a:endParaRPr lang="en-US" sz="1400" b="1"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dirty="0">
                          <a:effectLst/>
                          <a:latin typeface="segoe-ui_bold"/>
                        </a:rPr>
                        <a:t>Premium add-on</a:t>
                      </a:r>
                      <a:endParaRPr lang="en-US" sz="1400" b="1" dirty="0">
                        <a:effectLst/>
                        <a:latin typeface="segoe-ui_semibold"/>
                      </a:endParaRPr>
                    </a:p>
                  </a:txBody>
                  <a:tcPr marL="113760" marR="113760" marT="85320" marB="8532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78541458"/>
                  </a:ext>
                </a:extLst>
              </a:tr>
              <a:tr h="384313">
                <a:tc>
                  <a:txBody>
                    <a:bodyPr/>
                    <a:lstStyle/>
                    <a:p>
                      <a:pPr fontAlgn="t"/>
                      <a:r>
                        <a:rPr lang="en-US" sz="1400" b="1" dirty="0">
                          <a:effectLst/>
                        </a:rPr>
                        <a:t>Private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4,000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10,000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8011258"/>
                  </a:ext>
                </a:extLst>
              </a:tr>
              <a:tr h="384313">
                <a:tc>
                  <a:txBody>
                    <a:bodyPr/>
                    <a:lstStyle/>
                    <a:p>
                      <a:pPr fontAlgn="t"/>
                      <a:r>
                        <a:rPr lang="en-US" sz="1400" b="1" dirty="0">
                          <a:effectLst/>
                        </a:rPr>
                        <a:t>Public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6830316"/>
                  </a:ext>
                </a:extLst>
              </a:tr>
              <a:tr h="384313">
                <a:tc>
                  <a:txBody>
                    <a:bodyPr/>
                    <a:lstStyle/>
                    <a:p>
                      <a:pPr fontAlgn="t"/>
                      <a:r>
                        <a:rPr lang="en-US" sz="1400" b="1" dirty="0">
                          <a:effectLst/>
                        </a:rPr>
                        <a:t>Microsoft Peering</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1" dirty="0">
                          <a:effectLst/>
                        </a:rPr>
                        <a:t>200</a:t>
                      </a:r>
                    </a:p>
                  </a:txBody>
                  <a:tcPr marL="113760" marR="113760" marT="85320" marB="8532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93457006"/>
                  </a:ext>
                </a:extLst>
              </a:tr>
            </a:tbl>
          </a:graphicData>
        </a:graphic>
      </p:graphicFrame>
      <p:sp>
        <p:nvSpPr>
          <p:cNvPr id="2" name="TextBox 1">
            <a:extLst>
              <a:ext uri="{FF2B5EF4-FFF2-40B4-BE49-F238E27FC236}">
                <a16:creationId xmlns:a16="http://schemas.microsoft.com/office/drawing/2014/main" id="{A8FD7F14-3627-4C04-850A-44FCC88B6CD2}"/>
              </a:ext>
            </a:extLst>
          </p:cNvPr>
          <p:cNvSpPr txBox="1"/>
          <p:nvPr/>
        </p:nvSpPr>
        <p:spPr>
          <a:xfrm>
            <a:off x="238769" y="4457966"/>
            <a:ext cx="5923225" cy="1015663"/>
          </a:xfrm>
          <a:prstGeom prst="rect">
            <a:avLst/>
          </a:prstGeom>
          <a:noFill/>
        </p:spPr>
        <p:txBody>
          <a:bodyPr wrap="none" rtlCol="0">
            <a:spAutoFit/>
          </a:bodyPr>
          <a:lstStyle/>
          <a:p>
            <a:r>
              <a:rPr lang="en-US" sz="1400" dirty="0"/>
              <a:t>Global connectivity for services - An ExpressRoute circuit created in any region </a:t>
            </a:r>
          </a:p>
          <a:p>
            <a:r>
              <a:rPr lang="en-US" sz="1400" dirty="0"/>
              <a:t>(excluding Azure China, Azure Germany, and Azure Government cloud) </a:t>
            </a:r>
          </a:p>
          <a:p>
            <a:r>
              <a:rPr lang="en-US" sz="1400" dirty="0"/>
              <a:t>will have access to resources across any other region in the world.</a:t>
            </a:r>
          </a:p>
          <a:p>
            <a:endParaRPr lang="en-US" dirty="0"/>
          </a:p>
        </p:txBody>
      </p:sp>
    </p:spTree>
    <p:extLst>
      <p:ext uri="{BB962C8B-B14F-4D97-AF65-F5344CB8AC3E}">
        <p14:creationId xmlns:p14="http://schemas.microsoft.com/office/powerpoint/2010/main" val="3904774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78">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80">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82">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oexist">
            <a:extLst>
              <a:ext uri="{FF2B5EF4-FFF2-40B4-BE49-F238E27FC236}">
                <a16:creationId xmlns:a16="http://schemas.microsoft.com/office/drawing/2014/main" id="{9B4E0BFE-5531-4D63-BB92-172671A21A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0040" y="1024409"/>
            <a:ext cx="5455917" cy="25642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oexist">
            <a:extLst>
              <a:ext uri="{FF2B5EF4-FFF2-40B4-BE49-F238E27FC236}">
                <a16:creationId xmlns:a16="http://schemas.microsoft.com/office/drawing/2014/main" id="{27A2741B-4276-4263-B514-1312CF1AAB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416043" y="1310845"/>
            <a:ext cx="5455917" cy="1991409"/>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53">
            <a:extLst>
              <a:ext uri="{FF2B5EF4-FFF2-40B4-BE49-F238E27FC236}">
                <a16:creationId xmlns:a16="http://schemas.microsoft.com/office/drawing/2014/main" id="{5A9C5B12-C943-426B-A8B2-CCFC3E4B52F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Express Route and Site-to-Site Co-Exist</a:t>
            </a:r>
          </a:p>
        </p:txBody>
      </p:sp>
    </p:spTree>
    <p:extLst>
      <p:ext uri="{BB962C8B-B14F-4D97-AF65-F5344CB8AC3E}">
        <p14:creationId xmlns:p14="http://schemas.microsoft.com/office/powerpoint/2010/main" val="3890205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2" descr="https://www.credera.com/wp-content/uploads/2016/11/azure1.png">
            <a:extLst>
              <a:ext uri="{FF2B5EF4-FFF2-40B4-BE49-F238E27FC236}">
                <a16:creationId xmlns:a16="http://schemas.microsoft.com/office/drawing/2014/main" id="{5F051764-59A0-4511-AF7E-2E07BBF210B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829760" y="1807528"/>
            <a:ext cx="7188199" cy="41691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AEC909-23FC-445D-BFC6-BF2606CFE3D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Integrating Web App with Virtual Network</a:t>
            </a:r>
          </a:p>
        </p:txBody>
      </p:sp>
    </p:spTree>
    <p:extLst>
      <p:ext uri="{BB962C8B-B14F-4D97-AF65-F5344CB8AC3E}">
        <p14:creationId xmlns:p14="http://schemas.microsoft.com/office/powerpoint/2010/main" val="7704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A4A3E08-7981-4A0E-B7BA-C412AD0D10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6A314598-044E-426E-96C3-818DBEEBE706}"/>
              </a:ext>
            </a:extLst>
          </p:cNvPr>
          <p:cNvGraphicFramePr>
            <a:graphicFrameLocks noGrp="1"/>
          </p:cNvGraphicFramePr>
          <p:nvPr>
            <p:extLst>
              <p:ext uri="{D42A27DB-BD31-4B8C-83A1-F6EECF244321}">
                <p14:modId xmlns:p14="http://schemas.microsoft.com/office/powerpoint/2010/main" val="1064182831"/>
              </p:ext>
            </p:extLst>
          </p:nvPr>
        </p:nvGraphicFramePr>
        <p:xfrm>
          <a:off x="4599711" y="194002"/>
          <a:ext cx="7453744" cy="6132945"/>
        </p:xfrm>
        <a:graphic>
          <a:graphicData uri="http://schemas.openxmlformats.org/drawingml/2006/table">
            <a:tbl>
              <a:tblPr/>
              <a:tblGrid>
                <a:gridCol w="1877290">
                  <a:extLst>
                    <a:ext uri="{9D8B030D-6E8A-4147-A177-3AD203B41FA5}">
                      <a16:colId xmlns:a16="http://schemas.microsoft.com/office/drawing/2014/main" val="3786957459"/>
                    </a:ext>
                  </a:extLst>
                </a:gridCol>
                <a:gridCol w="1858818">
                  <a:extLst>
                    <a:ext uri="{9D8B030D-6E8A-4147-A177-3AD203B41FA5}">
                      <a16:colId xmlns:a16="http://schemas.microsoft.com/office/drawing/2014/main" val="2512011081"/>
                    </a:ext>
                  </a:extLst>
                </a:gridCol>
                <a:gridCol w="1858818">
                  <a:extLst>
                    <a:ext uri="{9D8B030D-6E8A-4147-A177-3AD203B41FA5}">
                      <a16:colId xmlns:a16="http://schemas.microsoft.com/office/drawing/2014/main" val="167881094"/>
                    </a:ext>
                  </a:extLst>
                </a:gridCol>
                <a:gridCol w="1858818">
                  <a:extLst>
                    <a:ext uri="{9D8B030D-6E8A-4147-A177-3AD203B41FA5}">
                      <a16:colId xmlns:a16="http://schemas.microsoft.com/office/drawing/2014/main" val="3837844557"/>
                    </a:ext>
                  </a:extLst>
                </a:gridCol>
              </a:tblGrid>
              <a:tr h="312049">
                <a:tc>
                  <a:txBody>
                    <a:bodyPr/>
                    <a:lstStyle/>
                    <a:p>
                      <a:pPr algn="l" fontAlgn="b"/>
                      <a:br>
                        <a:rPr lang="en-US" sz="1400" b="1" dirty="0">
                          <a:effectLst/>
                          <a:latin typeface="segoe-ui_bold"/>
                        </a:rPr>
                      </a:br>
                      <a:endParaRPr lang="en-US" sz="1400" b="0" dirty="0">
                        <a:effectLst/>
                        <a:latin typeface="segoe-ui_semibold"/>
                      </a:endParaRP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ctr" fontAlgn="b"/>
                      <a:r>
                        <a:rPr lang="en-US" sz="1400" b="1" dirty="0">
                          <a:effectLst/>
                          <a:latin typeface="segoe-ui_bold"/>
                        </a:rPr>
                        <a:t>Point-to-Site</a:t>
                      </a:r>
                      <a:endParaRPr lang="en-US" sz="1400" b="0" dirty="0">
                        <a:effectLst/>
                        <a:latin typeface="segoe-ui_semibold"/>
                      </a:endParaRP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dirty="0">
                        <a:effectLst/>
                        <a:latin typeface="segoe-ui_semibold"/>
                      </a:endParaRPr>
                    </a:p>
                    <a:p>
                      <a:pPr algn="ctr" fontAlgn="b"/>
                      <a:r>
                        <a:rPr lang="en-US" sz="1400" b="1" dirty="0">
                          <a:effectLst/>
                          <a:latin typeface="segoe-ui_semibold"/>
                        </a:rPr>
                        <a:t>Site-to-Site</a:t>
                      </a:r>
                    </a:p>
                  </a:txBody>
                  <a:tcPr marL="40572" marR="40572" marT="30429" marB="3042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ctr"/>
                      <a:r>
                        <a:rPr lang="en-US" sz="1400" b="1" dirty="0">
                          <a:effectLst/>
                          <a:latin typeface="segoe-ui_bold"/>
                        </a:rPr>
                        <a:t>ExpressRoute</a:t>
                      </a:r>
                      <a:endParaRPr lang="en-US" sz="1400" kern="1200" dirty="0">
                        <a:solidFill>
                          <a:schemeClr val="tx1"/>
                        </a:solidFill>
                        <a:effectLst/>
                        <a:latin typeface="+mn-lt"/>
                        <a:ea typeface="+mn-ea"/>
                        <a:cs typeface="+mn-cs"/>
                      </a:endParaRPr>
                    </a:p>
                  </a:txBody>
                  <a:tcPr marL="30429" marR="30429" marT="15214" marB="15214" anchor="b">
                    <a:lnL w="12700" cap="flat" cmpd="sng" algn="ctr">
                      <a:solidFill>
                        <a:srgbClr val="E3E3E3"/>
                      </a:solidFill>
                      <a:prstDash val="solid"/>
                      <a:round/>
                      <a:headEnd type="none" w="med" len="med"/>
                      <a:tailEnd type="none" w="med" len="med"/>
                    </a:lnL>
                    <a:lnB w="762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142559680"/>
                  </a:ext>
                </a:extLst>
              </a:tr>
              <a:tr h="687606">
                <a:tc>
                  <a:txBody>
                    <a:bodyPr/>
                    <a:lstStyle/>
                    <a:p>
                      <a:pPr fontAlgn="t"/>
                      <a:r>
                        <a:rPr lang="en-US" sz="1400" b="1">
                          <a:effectLst/>
                          <a:latin typeface="segoe-ui_bold"/>
                        </a:rPr>
                        <a:t>Azure Supported Services</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u="none" strike="noStrike" dirty="0">
                          <a:solidFill>
                            <a:srgbClr val="0078D7"/>
                          </a:solidFill>
                          <a:effectLst/>
                          <a:hlinkClick r:id="rId3"/>
                        </a:rPr>
                        <a:t>Services list</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53976583"/>
                  </a:ext>
                </a:extLst>
              </a:tr>
              <a:tr h="1106210">
                <a:tc>
                  <a:txBody>
                    <a:bodyPr/>
                    <a:lstStyle/>
                    <a:p>
                      <a:pPr fontAlgn="t"/>
                      <a:r>
                        <a:rPr lang="en-US" sz="1400" b="1" dirty="0">
                          <a:effectLst/>
                          <a:latin typeface="segoe-ui_bold"/>
                        </a:rPr>
                        <a:t>Typical Bandwidths</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Typically &lt; 100 Mbps aggregate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Typically &lt; 1 Gbps aggregate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50 Mbps, 100 Mbps, 200 Mbps, 500 Mbps, 1 Gbps, 2 Gbps, 5 Gbps, 10 Gbps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49024453"/>
                  </a:ext>
                </a:extLst>
              </a:tr>
              <a:tr h="970199">
                <a:tc>
                  <a:txBody>
                    <a:bodyPr/>
                    <a:lstStyle/>
                    <a:p>
                      <a:pPr fontAlgn="t"/>
                      <a:r>
                        <a:rPr lang="en-US" sz="1400" b="1" dirty="0">
                          <a:effectLst/>
                          <a:latin typeface="segoe-ui_bold"/>
                        </a:rPr>
                        <a:t>Protocols Supported</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Secure Sockets Tunneling Protocol (SSTP)</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IPsec</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Direct connection over VLANs, NSP's VPN technologies (MPLS, VPLS,...)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820667617"/>
                  </a:ext>
                </a:extLst>
              </a:tr>
              <a:tr h="1024843">
                <a:tc>
                  <a:txBody>
                    <a:bodyPr/>
                    <a:lstStyle/>
                    <a:p>
                      <a:pPr fontAlgn="t"/>
                      <a:r>
                        <a:rPr lang="en-US" sz="1400" b="1" dirty="0">
                          <a:effectLst/>
                          <a:latin typeface="segoe-ui_bold"/>
                        </a:rPr>
                        <a:t>Routing</a:t>
                      </a:r>
                      <a:endParaRPr lang="en-US" sz="1400" dirty="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Route Based (dynamic)</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We support Policy Based (static routing) and Route Based (dynamic routing VPN)</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BGP</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48118918"/>
                  </a:ext>
                </a:extLst>
              </a:tr>
              <a:tr h="478304">
                <a:tc>
                  <a:txBody>
                    <a:bodyPr/>
                    <a:lstStyle/>
                    <a:p>
                      <a:pPr fontAlgn="t"/>
                      <a:r>
                        <a:rPr lang="en-US" sz="1400" b="1">
                          <a:effectLst/>
                          <a:latin typeface="segoe-ui_bold"/>
                        </a:rPr>
                        <a:t>Connection resiliency</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active-passive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active-passive or active-active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active-active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37510532"/>
                  </a:ext>
                </a:extLst>
              </a:tr>
              <a:tr h="1368931">
                <a:tc>
                  <a:txBody>
                    <a:bodyPr/>
                    <a:lstStyle/>
                    <a:p>
                      <a:pPr fontAlgn="t"/>
                      <a:r>
                        <a:rPr lang="en-US" sz="1400" b="1">
                          <a:effectLst/>
                          <a:latin typeface="segoe-ui_bold"/>
                        </a:rPr>
                        <a:t>Typical use case</a:t>
                      </a:r>
                      <a:endParaRPr lang="en-US" sz="1400">
                        <a:effectLst/>
                      </a:endParaRP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Prototyping, dev / test / lab scenarios for 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a:effectLst/>
                        </a:rPr>
                        <a:t>Dev / test / lab scenarios and small scale production workloads for cloud services and virtual machines</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Access to all Azure services (validated list), Enterprise-class and mission critical workloads, Backup, Big Data, Azure as a DR site</a:t>
                      </a:r>
                    </a:p>
                  </a:txBody>
                  <a:tcPr marL="40572" marR="40572" marT="30429" marB="3042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67581600"/>
                  </a:ext>
                </a:extLst>
              </a:tr>
            </a:tbl>
          </a:graphicData>
        </a:graphic>
      </p:graphicFrame>
    </p:spTree>
    <p:extLst>
      <p:ext uri="{BB962C8B-B14F-4D97-AF65-F5344CB8AC3E}">
        <p14:creationId xmlns:p14="http://schemas.microsoft.com/office/powerpoint/2010/main" val="220104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Security Strategies</a:t>
            </a:r>
          </a:p>
        </p:txBody>
      </p:sp>
      <p:grpSp>
        <p:nvGrpSpPr>
          <p:cNvPr id="10" name="Group 9">
            <a:extLst>
              <a:ext uri="{FF2B5EF4-FFF2-40B4-BE49-F238E27FC236}">
                <a16:creationId xmlns:a16="http://schemas.microsoft.com/office/drawing/2014/main" id="{514FD3AE-8FE2-4ACC-8CBA-7289EC92CF23}"/>
              </a:ext>
            </a:extLst>
          </p:cNvPr>
          <p:cNvGrpSpPr/>
          <p:nvPr/>
        </p:nvGrpSpPr>
        <p:grpSpPr>
          <a:xfrm>
            <a:off x="6224400" y="964800"/>
            <a:ext cx="3340800" cy="4816800"/>
            <a:chOff x="6014985" y="336347"/>
            <a:chExt cx="4319877" cy="6217888"/>
          </a:xfrm>
        </p:grpSpPr>
        <p:grpSp>
          <p:nvGrpSpPr>
            <p:cNvPr id="17" name="Group 16">
              <a:extLst>
                <a:ext uri="{FF2B5EF4-FFF2-40B4-BE49-F238E27FC236}">
                  <a16:creationId xmlns:a16="http://schemas.microsoft.com/office/drawing/2014/main" id="{A16FA903-8587-4BA8-B802-54AB07B2E157}"/>
                </a:ext>
              </a:extLst>
            </p:cNvPr>
            <p:cNvGrpSpPr/>
            <p:nvPr>
              <p:custDataLst>
                <p:custData r:id="rId1"/>
              </p:custDataLst>
            </p:nvPr>
          </p:nvGrpSpPr>
          <p:grpSpPr>
            <a:xfrm>
              <a:off x="6014985" y="336347"/>
              <a:ext cx="4319877" cy="6217888"/>
              <a:chOff x="7498383" y="479775"/>
              <a:chExt cx="4472322" cy="6437312"/>
            </a:xfrm>
          </p:grpSpPr>
          <p:grpSp>
            <p:nvGrpSpPr>
              <p:cNvPr id="19" name="Group 18">
                <a:extLst>
                  <a:ext uri="{FF2B5EF4-FFF2-40B4-BE49-F238E27FC236}">
                    <a16:creationId xmlns:a16="http://schemas.microsoft.com/office/drawing/2014/main" id="{E0408AB8-DB79-486C-87A2-E10160C9A79F}"/>
                  </a:ext>
                </a:extLst>
              </p:cNvPr>
              <p:cNvGrpSpPr/>
              <p:nvPr/>
            </p:nvGrpSpPr>
            <p:grpSpPr>
              <a:xfrm>
                <a:off x="7498383" y="479775"/>
                <a:ext cx="3810000" cy="6437312"/>
                <a:chOff x="7407275" y="388938"/>
                <a:chExt cx="3810000" cy="6437312"/>
              </a:xfrm>
            </p:grpSpPr>
            <p:sp>
              <p:nvSpPr>
                <p:cNvPr id="23" name="Freeform 94">
                  <a:extLst>
                    <a:ext uri="{FF2B5EF4-FFF2-40B4-BE49-F238E27FC236}">
                      <a16:creationId xmlns:a16="http://schemas.microsoft.com/office/drawing/2014/main" id="{45FAA257-CD6E-473B-A35B-6D269BFD2ED2}"/>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D0338E29-B3FA-470A-BCD0-7C0C07CDC913}"/>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a:extLst>
                    <a:ext uri="{FF2B5EF4-FFF2-40B4-BE49-F238E27FC236}">
                      <a16:creationId xmlns:a16="http://schemas.microsoft.com/office/drawing/2014/main" id="{B7DA25ED-6E83-45C3-BE12-437F586F5DEF}"/>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82C96A15-0B70-42C0-B6CC-076B20C5E670}"/>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a:extLst>
                    <a:ext uri="{FF2B5EF4-FFF2-40B4-BE49-F238E27FC236}">
                      <a16:creationId xmlns:a16="http://schemas.microsoft.com/office/drawing/2014/main" id="{EE127C53-28CA-4B71-9800-EF5038E6C2D3}"/>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a:extLst>
                    <a:ext uri="{FF2B5EF4-FFF2-40B4-BE49-F238E27FC236}">
                      <a16:creationId xmlns:a16="http://schemas.microsoft.com/office/drawing/2014/main" id="{F698A470-CF62-4C6E-9358-87AE317A1277}"/>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a:extLst>
                    <a:ext uri="{FF2B5EF4-FFF2-40B4-BE49-F238E27FC236}">
                      <a16:creationId xmlns:a16="http://schemas.microsoft.com/office/drawing/2014/main" id="{002FFBBC-9015-4655-93EE-2668B31E5D4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a:extLst>
                    <a:ext uri="{FF2B5EF4-FFF2-40B4-BE49-F238E27FC236}">
                      <a16:creationId xmlns:a16="http://schemas.microsoft.com/office/drawing/2014/main" id="{0D9EE261-30CD-4688-8402-4AF6BD321B11}"/>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13">
                  <a:extLst>
                    <a:ext uri="{FF2B5EF4-FFF2-40B4-BE49-F238E27FC236}">
                      <a16:creationId xmlns:a16="http://schemas.microsoft.com/office/drawing/2014/main" id="{5D020A11-F888-4814-A40C-4A66B4AF0D5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4">
                  <a:extLst>
                    <a:ext uri="{FF2B5EF4-FFF2-40B4-BE49-F238E27FC236}">
                      <a16:creationId xmlns:a16="http://schemas.microsoft.com/office/drawing/2014/main" id="{CECA3B35-A941-4C11-9D6A-E48F27C12231}"/>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
                  <a:extLst>
                    <a:ext uri="{FF2B5EF4-FFF2-40B4-BE49-F238E27FC236}">
                      <a16:creationId xmlns:a16="http://schemas.microsoft.com/office/drawing/2014/main" id="{AFD9A29E-328E-441B-B887-F9F219DCDA70}"/>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6">
                  <a:extLst>
                    <a:ext uri="{FF2B5EF4-FFF2-40B4-BE49-F238E27FC236}">
                      <a16:creationId xmlns:a16="http://schemas.microsoft.com/office/drawing/2014/main" id="{A2ED3F03-0134-406E-B03C-D33204BAD652}"/>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7">
                  <a:extLst>
                    <a:ext uri="{FF2B5EF4-FFF2-40B4-BE49-F238E27FC236}">
                      <a16:creationId xmlns:a16="http://schemas.microsoft.com/office/drawing/2014/main" id="{9C253058-2D9F-4686-A122-689B87EB156B}"/>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a:extLst>
                    <a:ext uri="{FF2B5EF4-FFF2-40B4-BE49-F238E27FC236}">
                      <a16:creationId xmlns:a16="http://schemas.microsoft.com/office/drawing/2014/main" id="{E8649249-1504-4174-A712-8D6915619396}"/>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a:extLst>
                    <a:ext uri="{FF2B5EF4-FFF2-40B4-BE49-F238E27FC236}">
                      <a16:creationId xmlns:a16="http://schemas.microsoft.com/office/drawing/2014/main" id="{5E143B65-E1EE-48B9-8F12-CEEB99AA3A5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0">
                  <a:extLst>
                    <a:ext uri="{FF2B5EF4-FFF2-40B4-BE49-F238E27FC236}">
                      <a16:creationId xmlns:a16="http://schemas.microsoft.com/office/drawing/2014/main" id="{FAF50928-9DE5-4252-8A2E-61EDF27C5740}"/>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1">
                  <a:extLst>
                    <a:ext uri="{FF2B5EF4-FFF2-40B4-BE49-F238E27FC236}">
                      <a16:creationId xmlns:a16="http://schemas.microsoft.com/office/drawing/2014/main" id="{BE8E899E-7685-4ACD-B0E2-A28B0B04E9EB}"/>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2">
                  <a:extLst>
                    <a:ext uri="{FF2B5EF4-FFF2-40B4-BE49-F238E27FC236}">
                      <a16:creationId xmlns:a16="http://schemas.microsoft.com/office/drawing/2014/main" id="{3A819185-0D35-43A9-9A1D-25138AD8B300}"/>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23">
                  <a:extLst>
                    <a:ext uri="{FF2B5EF4-FFF2-40B4-BE49-F238E27FC236}">
                      <a16:creationId xmlns:a16="http://schemas.microsoft.com/office/drawing/2014/main" id="{09903284-0730-4CB3-859E-D26F43F3D037}"/>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4">
                  <a:extLst>
                    <a:ext uri="{FF2B5EF4-FFF2-40B4-BE49-F238E27FC236}">
                      <a16:creationId xmlns:a16="http://schemas.microsoft.com/office/drawing/2014/main" id="{B41983B0-0E31-4E13-8CAB-AECC010C80FC}"/>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5">
                  <a:extLst>
                    <a:ext uri="{FF2B5EF4-FFF2-40B4-BE49-F238E27FC236}">
                      <a16:creationId xmlns:a16="http://schemas.microsoft.com/office/drawing/2014/main" id="{216BEB04-19DA-4251-826B-60CB19B96DF2}"/>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6">
                  <a:extLst>
                    <a:ext uri="{FF2B5EF4-FFF2-40B4-BE49-F238E27FC236}">
                      <a16:creationId xmlns:a16="http://schemas.microsoft.com/office/drawing/2014/main" id="{1903B36F-5023-4D3D-925E-6DEEF1C3541B}"/>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7">
                  <a:extLst>
                    <a:ext uri="{FF2B5EF4-FFF2-40B4-BE49-F238E27FC236}">
                      <a16:creationId xmlns:a16="http://schemas.microsoft.com/office/drawing/2014/main" id="{342A5990-655D-4404-9A24-4AB63E064F9A}"/>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
                  <a:extLst>
                    <a:ext uri="{FF2B5EF4-FFF2-40B4-BE49-F238E27FC236}">
                      <a16:creationId xmlns:a16="http://schemas.microsoft.com/office/drawing/2014/main" id="{687FCF4E-6E7C-4B27-90F2-895B423029AD}"/>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
                  <a:extLst>
                    <a:ext uri="{FF2B5EF4-FFF2-40B4-BE49-F238E27FC236}">
                      <a16:creationId xmlns:a16="http://schemas.microsoft.com/office/drawing/2014/main" id="{4427DA26-EC81-4B52-AFCB-14A0A9DB1FF3}"/>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30">
                  <a:extLst>
                    <a:ext uri="{FF2B5EF4-FFF2-40B4-BE49-F238E27FC236}">
                      <a16:creationId xmlns:a16="http://schemas.microsoft.com/office/drawing/2014/main" id="{E23BE2EE-5B53-41B7-9EE5-A3F130EE89CF}"/>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
                  <a:extLst>
                    <a:ext uri="{FF2B5EF4-FFF2-40B4-BE49-F238E27FC236}">
                      <a16:creationId xmlns:a16="http://schemas.microsoft.com/office/drawing/2014/main" id="{28E55444-5617-4248-A389-7408F8B328AB}"/>
                    </a:ext>
                  </a:extLst>
                </p:cNvPr>
                <p:cNvSpPr>
                  <a:spLocks/>
                </p:cNvSpPr>
                <p:nvPr/>
              </p:nvSpPr>
              <p:spPr bwMode="auto">
                <a:xfrm>
                  <a:off x="855580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4">
                  <a:extLst>
                    <a:ext uri="{FF2B5EF4-FFF2-40B4-BE49-F238E27FC236}">
                      <a16:creationId xmlns:a16="http://schemas.microsoft.com/office/drawing/2014/main" id="{E25D9B8B-1522-4396-92D6-E0932C3DB1DF}"/>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5">
                  <a:extLst>
                    <a:ext uri="{FF2B5EF4-FFF2-40B4-BE49-F238E27FC236}">
                      <a16:creationId xmlns:a16="http://schemas.microsoft.com/office/drawing/2014/main" id="{DFB014F8-0E91-42D9-AAAA-B5F78461AE8E}"/>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36">
                  <a:extLst>
                    <a:ext uri="{FF2B5EF4-FFF2-40B4-BE49-F238E27FC236}">
                      <a16:creationId xmlns:a16="http://schemas.microsoft.com/office/drawing/2014/main" id="{CD8BA4F2-FEC0-47AA-B077-F98AD8EE40EE}"/>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37">
                  <a:extLst>
                    <a:ext uri="{FF2B5EF4-FFF2-40B4-BE49-F238E27FC236}">
                      <a16:creationId xmlns:a16="http://schemas.microsoft.com/office/drawing/2014/main" id="{C5514648-8851-4AD4-86BF-22FB3D50A24B}"/>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8">
                  <a:extLst>
                    <a:ext uri="{FF2B5EF4-FFF2-40B4-BE49-F238E27FC236}">
                      <a16:creationId xmlns:a16="http://schemas.microsoft.com/office/drawing/2014/main" id="{8E8D7E11-FA02-4913-8CD1-92EC03DF655A}"/>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39">
                  <a:extLst>
                    <a:ext uri="{FF2B5EF4-FFF2-40B4-BE49-F238E27FC236}">
                      <a16:creationId xmlns:a16="http://schemas.microsoft.com/office/drawing/2014/main" id="{5739B56A-E6F3-4090-B10D-2D2DD8A7DC4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40">
                  <a:extLst>
                    <a:ext uri="{FF2B5EF4-FFF2-40B4-BE49-F238E27FC236}">
                      <a16:creationId xmlns:a16="http://schemas.microsoft.com/office/drawing/2014/main" id="{0D1BDABB-42BE-4B69-9C2C-40BD4FEF4EA0}"/>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41">
                  <a:extLst>
                    <a:ext uri="{FF2B5EF4-FFF2-40B4-BE49-F238E27FC236}">
                      <a16:creationId xmlns:a16="http://schemas.microsoft.com/office/drawing/2014/main" id="{7730C901-3944-42B0-A6BE-846164435BF1}"/>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42">
                  <a:extLst>
                    <a:ext uri="{FF2B5EF4-FFF2-40B4-BE49-F238E27FC236}">
                      <a16:creationId xmlns:a16="http://schemas.microsoft.com/office/drawing/2014/main" id="{06CBCFDD-16A7-40B3-B8A2-1EFDC30539C2}"/>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43">
                  <a:extLst>
                    <a:ext uri="{FF2B5EF4-FFF2-40B4-BE49-F238E27FC236}">
                      <a16:creationId xmlns:a16="http://schemas.microsoft.com/office/drawing/2014/main" id="{547DD4E5-EB52-406C-AC64-243A85853C04}"/>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4">
                  <a:extLst>
                    <a:ext uri="{FF2B5EF4-FFF2-40B4-BE49-F238E27FC236}">
                      <a16:creationId xmlns:a16="http://schemas.microsoft.com/office/drawing/2014/main" id="{039C0DF0-1F28-48E3-AAFA-0FEC3A0C60B0}"/>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45">
                  <a:extLst>
                    <a:ext uri="{FF2B5EF4-FFF2-40B4-BE49-F238E27FC236}">
                      <a16:creationId xmlns:a16="http://schemas.microsoft.com/office/drawing/2014/main" id="{8E9E313C-1FCE-42A1-8296-8AA2C4831174}"/>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46">
                  <a:extLst>
                    <a:ext uri="{FF2B5EF4-FFF2-40B4-BE49-F238E27FC236}">
                      <a16:creationId xmlns:a16="http://schemas.microsoft.com/office/drawing/2014/main" id="{5A412D6A-9E82-4275-91F2-97E0631B5E69}"/>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47">
                  <a:extLst>
                    <a:ext uri="{FF2B5EF4-FFF2-40B4-BE49-F238E27FC236}">
                      <a16:creationId xmlns:a16="http://schemas.microsoft.com/office/drawing/2014/main" id="{A4029A92-07EA-40C6-9AB6-50924CFECAAC}"/>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48">
                  <a:extLst>
                    <a:ext uri="{FF2B5EF4-FFF2-40B4-BE49-F238E27FC236}">
                      <a16:creationId xmlns:a16="http://schemas.microsoft.com/office/drawing/2014/main" id="{5758A930-0E11-4CAB-999C-959A2FA379E6}"/>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9">
                  <a:extLst>
                    <a:ext uri="{FF2B5EF4-FFF2-40B4-BE49-F238E27FC236}">
                      <a16:creationId xmlns:a16="http://schemas.microsoft.com/office/drawing/2014/main" id="{A87AA850-B314-43E4-B3DB-409F1A84982F}"/>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50">
                  <a:extLst>
                    <a:ext uri="{FF2B5EF4-FFF2-40B4-BE49-F238E27FC236}">
                      <a16:creationId xmlns:a16="http://schemas.microsoft.com/office/drawing/2014/main" id="{9171055E-1E5C-4AD5-B16F-0F0CBD65B036}"/>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51">
                  <a:extLst>
                    <a:ext uri="{FF2B5EF4-FFF2-40B4-BE49-F238E27FC236}">
                      <a16:creationId xmlns:a16="http://schemas.microsoft.com/office/drawing/2014/main" id="{C9A9561D-50DB-42F3-81F7-E8EE5137441F}"/>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52">
                  <a:extLst>
                    <a:ext uri="{FF2B5EF4-FFF2-40B4-BE49-F238E27FC236}">
                      <a16:creationId xmlns:a16="http://schemas.microsoft.com/office/drawing/2014/main" id="{E42D652B-0EE3-421B-B5B2-EE80A23E3270}"/>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53">
                  <a:extLst>
                    <a:ext uri="{FF2B5EF4-FFF2-40B4-BE49-F238E27FC236}">
                      <a16:creationId xmlns:a16="http://schemas.microsoft.com/office/drawing/2014/main" id="{C7CA81EC-6C65-4B95-8FA6-A98C0D5A5066}"/>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54">
                  <a:extLst>
                    <a:ext uri="{FF2B5EF4-FFF2-40B4-BE49-F238E27FC236}">
                      <a16:creationId xmlns:a16="http://schemas.microsoft.com/office/drawing/2014/main" id="{68EE4045-86A8-4FD2-9D95-CEC02A50D733}"/>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55">
                  <a:extLst>
                    <a:ext uri="{FF2B5EF4-FFF2-40B4-BE49-F238E27FC236}">
                      <a16:creationId xmlns:a16="http://schemas.microsoft.com/office/drawing/2014/main" id="{0DED7D7E-D3B4-4FB0-AB57-8198E323E3AB}"/>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56">
                  <a:extLst>
                    <a:ext uri="{FF2B5EF4-FFF2-40B4-BE49-F238E27FC236}">
                      <a16:creationId xmlns:a16="http://schemas.microsoft.com/office/drawing/2014/main" id="{AB77B746-0ACE-400E-A276-844E85A3758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57">
                  <a:extLst>
                    <a:ext uri="{FF2B5EF4-FFF2-40B4-BE49-F238E27FC236}">
                      <a16:creationId xmlns:a16="http://schemas.microsoft.com/office/drawing/2014/main" id="{15B8F31F-8746-4CD2-BAC4-109074C277C1}"/>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58">
                  <a:extLst>
                    <a:ext uri="{FF2B5EF4-FFF2-40B4-BE49-F238E27FC236}">
                      <a16:creationId xmlns:a16="http://schemas.microsoft.com/office/drawing/2014/main" id="{D72B6FD9-44B1-471C-83AB-2CD5F3F5A521}"/>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59">
                  <a:extLst>
                    <a:ext uri="{FF2B5EF4-FFF2-40B4-BE49-F238E27FC236}">
                      <a16:creationId xmlns:a16="http://schemas.microsoft.com/office/drawing/2014/main" id="{8E59BDBC-43CD-4FB1-90F5-1854DCD00F01}"/>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FFE0D703-4F6A-4676-9D4C-A3D21F1D7FDC}"/>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1">
                  <a:extLst>
                    <a:ext uri="{FF2B5EF4-FFF2-40B4-BE49-F238E27FC236}">
                      <a16:creationId xmlns:a16="http://schemas.microsoft.com/office/drawing/2014/main" id="{9985047B-A8B5-4203-BEA4-A054A2B84EA2}"/>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1787121A-DEA9-442E-B064-EFF3F1FB8467}"/>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3">
                  <a:extLst>
                    <a:ext uri="{FF2B5EF4-FFF2-40B4-BE49-F238E27FC236}">
                      <a16:creationId xmlns:a16="http://schemas.microsoft.com/office/drawing/2014/main" id="{190547EC-05DA-4ECD-9164-BA54FEDC3E25}"/>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4">
                  <a:extLst>
                    <a:ext uri="{FF2B5EF4-FFF2-40B4-BE49-F238E27FC236}">
                      <a16:creationId xmlns:a16="http://schemas.microsoft.com/office/drawing/2014/main" id="{69F203E9-2FA5-406E-8652-92D3CC711318}"/>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65">
                  <a:extLst>
                    <a:ext uri="{FF2B5EF4-FFF2-40B4-BE49-F238E27FC236}">
                      <a16:creationId xmlns:a16="http://schemas.microsoft.com/office/drawing/2014/main" id="{1CF957AF-CC21-4338-AE92-570DC1407C92}"/>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66">
                  <a:extLst>
                    <a:ext uri="{FF2B5EF4-FFF2-40B4-BE49-F238E27FC236}">
                      <a16:creationId xmlns:a16="http://schemas.microsoft.com/office/drawing/2014/main" id="{666E0840-44C6-41E5-9F22-40C1DC50A959}"/>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67">
                  <a:extLst>
                    <a:ext uri="{FF2B5EF4-FFF2-40B4-BE49-F238E27FC236}">
                      <a16:creationId xmlns:a16="http://schemas.microsoft.com/office/drawing/2014/main" id="{D76F6952-DFB4-4F4E-828C-78B30A9AA7EC}"/>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68">
                  <a:extLst>
                    <a:ext uri="{FF2B5EF4-FFF2-40B4-BE49-F238E27FC236}">
                      <a16:creationId xmlns:a16="http://schemas.microsoft.com/office/drawing/2014/main" id="{F62AFEC6-CD6C-4644-B111-3D83D6A60E10}"/>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69">
                  <a:extLst>
                    <a:ext uri="{FF2B5EF4-FFF2-40B4-BE49-F238E27FC236}">
                      <a16:creationId xmlns:a16="http://schemas.microsoft.com/office/drawing/2014/main" id="{12EC32D4-41A0-4CC5-AF48-E5C6DAB7DBC3}"/>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70">
                  <a:extLst>
                    <a:ext uri="{FF2B5EF4-FFF2-40B4-BE49-F238E27FC236}">
                      <a16:creationId xmlns:a16="http://schemas.microsoft.com/office/drawing/2014/main" id="{23027C39-BBEB-40F4-A783-E5F3E0DC39BB}"/>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71">
                  <a:extLst>
                    <a:ext uri="{FF2B5EF4-FFF2-40B4-BE49-F238E27FC236}">
                      <a16:creationId xmlns:a16="http://schemas.microsoft.com/office/drawing/2014/main" id="{D8D19BF4-D548-49DF-99C2-70C40DD37778}"/>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72">
                  <a:extLst>
                    <a:ext uri="{FF2B5EF4-FFF2-40B4-BE49-F238E27FC236}">
                      <a16:creationId xmlns:a16="http://schemas.microsoft.com/office/drawing/2014/main" id="{8FD9AEA7-5611-4B04-A9DF-67768ECD8383}"/>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73">
                  <a:extLst>
                    <a:ext uri="{FF2B5EF4-FFF2-40B4-BE49-F238E27FC236}">
                      <a16:creationId xmlns:a16="http://schemas.microsoft.com/office/drawing/2014/main" id="{EC5A9C14-133B-4B9A-B7AE-A92A2E613825}"/>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4">
                  <a:extLst>
                    <a:ext uri="{FF2B5EF4-FFF2-40B4-BE49-F238E27FC236}">
                      <a16:creationId xmlns:a16="http://schemas.microsoft.com/office/drawing/2014/main" id="{3F2E9CC7-5847-4F2A-9589-EC1A06EB17FD}"/>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75">
                  <a:extLst>
                    <a:ext uri="{FF2B5EF4-FFF2-40B4-BE49-F238E27FC236}">
                      <a16:creationId xmlns:a16="http://schemas.microsoft.com/office/drawing/2014/main" id="{95528D6F-9FDF-4A6F-BC00-4625E8D7E33B}"/>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76">
                  <a:extLst>
                    <a:ext uri="{FF2B5EF4-FFF2-40B4-BE49-F238E27FC236}">
                      <a16:creationId xmlns:a16="http://schemas.microsoft.com/office/drawing/2014/main" id="{F5CFC5F1-8A82-4076-AF46-26A85AECA1DF}"/>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77">
                  <a:extLst>
                    <a:ext uri="{FF2B5EF4-FFF2-40B4-BE49-F238E27FC236}">
                      <a16:creationId xmlns:a16="http://schemas.microsoft.com/office/drawing/2014/main" id="{6D97BBC6-9DAF-48AB-AC57-F6EF3D92B6E2}"/>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78">
                  <a:extLst>
                    <a:ext uri="{FF2B5EF4-FFF2-40B4-BE49-F238E27FC236}">
                      <a16:creationId xmlns:a16="http://schemas.microsoft.com/office/drawing/2014/main" id="{B45B4EDC-DE1C-4F19-AEAF-D5D16F903BA6}"/>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9">
                  <a:extLst>
                    <a:ext uri="{FF2B5EF4-FFF2-40B4-BE49-F238E27FC236}">
                      <a16:creationId xmlns:a16="http://schemas.microsoft.com/office/drawing/2014/main" id="{AA197F3E-6DC2-4371-B658-A4626DD57F50}"/>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80">
                  <a:extLst>
                    <a:ext uri="{FF2B5EF4-FFF2-40B4-BE49-F238E27FC236}">
                      <a16:creationId xmlns:a16="http://schemas.microsoft.com/office/drawing/2014/main" id="{5D396F98-1FF5-4FDB-B852-9ABFB375AADC}"/>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1">
                  <a:extLst>
                    <a:ext uri="{FF2B5EF4-FFF2-40B4-BE49-F238E27FC236}">
                      <a16:creationId xmlns:a16="http://schemas.microsoft.com/office/drawing/2014/main" id="{C1A56051-ADFD-4349-9237-93A3D65D7C8F}"/>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1" name="Freeform 42">
                <a:extLst>
                  <a:ext uri="{FF2B5EF4-FFF2-40B4-BE49-F238E27FC236}">
                    <a16:creationId xmlns:a16="http://schemas.microsoft.com/office/drawing/2014/main" id="{84E7C56E-6BF7-41FD-8195-9695A3EC7464}"/>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Graphic 7" descr="Lock">
              <a:extLst>
                <a:ext uri="{FF2B5EF4-FFF2-40B4-BE49-F238E27FC236}">
                  <a16:creationId xmlns:a16="http://schemas.microsoft.com/office/drawing/2014/main" id="{65897754-949E-4EB2-A60D-DBE429D21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47" y="546422"/>
              <a:ext cx="914400" cy="914400"/>
            </a:xfrm>
            <a:prstGeom prst="rect">
              <a:avLst/>
            </a:prstGeom>
          </p:spPr>
        </p:pic>
      </p:grpSp>
    </p:spTree>
    <p:extLst>
      <p:ext uri="{BB962C8B-B14F-4D97-AF65-F5344CB8AC3E}">
        <p14:creationId xmlns:p14="http://schemas.microsoft.com/office/powerpoint/2010/main" val="265724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7B2F7A-9415-401C-BA74-FA9D5C5C5D35}"/>
              </a:ext>
            </a:extLst>
          </p:cNvPr>
          <p:cNvGrpSpPr/>
          <p:nvPr/>
        </p:nvGrpSpPr>
        <p:grpSpPr>
          <a:xfrm>
            <a:off x="40" y="0"/>
            <a:ext cx="12191980" cy="6857990"/>
            <a:chOff x="20" y="10"/>
            <a:chExt cx="12191980" cy="6857990"/>
          </a:xfrm>
        </p:grpSpPr>
        <p:pic>
          <p:nvPicPr>
            <p:cNvPr id="92" name="Picture 91">
              <a:extLst>
                <a:ext uri="{FF2B5EF4-FFF2-40B4-BE49-F238E27FC236}">
                  <a16:creationId xmlns:a16="http://schemas.microsoft.com/office/drawing/2014/main" id="{77D785F3-5658-4384-8BB8-143DB63B4D6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Rectangle: Rounded Corners 1">
              <a:extLst>
                <a:ext uri="{FF2B5EF4-FFF2-40B4-BE49-F238E27FC236}">
                  <a16:creationId xmlns:a16="http://schemas.microsoft.com/office/drawing/2014/main" id="{27CC19A1-0FE7-4138-B074-0FF985C21967}"/>
                </a:ext>
              </a:extLst>
            </p:cNvPr>
            <p:cNvSpPr/>
            <p:nvPr/>
          </p:nvSpPr>
          <p:spPr>
            <a:xfrm>
              <a:off x="6132944" y="5809673"/>
              <a:ext cx="1976582" cy="221672"/>
            </a:xfrm>
            <a:prstGeom prst="roundRect">
              <a:avLst/>
            </a:prstGeom>
            <a:solidFill>
              <a:srgbClr val="2929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GA Regions</a:t>
              </a:r>
            </a:p>
          </p:txBody>
        </p:sp>
      </p:grpSp>
      <p:sp>
        <p:nvSpPr>
          <p:cNvPr id="5" name="Rectangle: Rounded Corners 4">
            <a:extLst>
              <a:ext uri="{FF2B5EF4-FFF2-40B4-BE49-F238E27FC236}">
                <a16:creationId xmlns:a16="http://schemas.microsoft.com/office/drawing/2014/main" id="{C1245645-349B-4B7B-A492-A37EAAF71F9E}"/>
              </a:ext>
            </a:extLst>
          </p:cNvPr>
          <p:cNvSpPr/>
          <p:nvPr/>
        </p:nvSpPr>
        <p:spPr>
          <a:xfrm>
            <a:off x="5859624" y="4786604"/>
            <a:ext cx="6242180" cy="867747"/>
          </a:xfrm>
          <a:prstGeom prst="round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AF7E6B-7AA9-4C0F-BA45-5E9D24BC4209}"/>
              </a:ext>
            </a:extLst>
          </p:cNvPr>
          <p:cNvSpPr txBox="1"/>
          <p:nvPr/>
        </p:nvSpPr>
        <p:spPr>
          <a:xfrm>
            <a:off x="8113698" y="5732395"/>
            <a:ext cx="3200400" cy="369332"/>
          </a:xfrm>
          <a:prstGeom prst="rect">
            <a:avLst/>
          </a:prstGeom>
          <a:noFill/>
        </p:spPr>
        <p:txBody>
          <a:bodyPr wrap="square" rtlCol="0">
            <a:spAutoFit/>
          </a:bodyPr>
          <a:lstStyle/>
          <a:p>
            <a:r>
              <a:rPr lang="en-US" dirty="0">
                <a:solidFill>
                  <a:schemeClr val="bg1">
                    <a:lumMod val="95000"/>
                  </a:schemeClr>
                </a:solidFill>
              </a:rPr>
              <a:t>+ 6 Announced Regions</a:t>
            </a:r>
          </a:p>
        </p:txBody>
      </p:sp>
    </p:spTree>
    <p:extLst>
      <p:ext uri="{BB962C8B-B14F-4D97-AF65-F5344CB8AC3E}">
        <p14:creationId xmlns:p14="http://schemas.microsoft.com/office/powerpoint/2010/main" val="99355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SG rule processing">
            <a:extLst>
              <a:ext uri="{FF2B5EF4-FFF2-40B4-BE49-F238E27FC236}">
                <a16:creationId xmlns:a16="http://schemas.microsoft.com/office/drawing/2014/main" id="{CAA5DB9F-A2AF-406C-B28D-54392C20D4E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79838" y="1787280"/>
            <a:ext cx="6363231" cy="31338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30" y="164959"/>
            <a:ext cx="3505495" cy="1622321"/>
          </a:xfrm>
        </p:spPr>
        <p:txBody>
          <a:bodyPr vert="horz" lIns="91440" tIns="45720" rIns="91440" bIns="45720" rtlCol="0" anchor="ctr">
            <a:normAutofit/>
          </a:bodyPr>
          <a:lstStyle/>
          <a:p>
            <a:r>
              <a:rPr lang="en-US" sz="4100" kern="1200" dirty="0">
                <a:solidFill>
                  <a:srgbClr val="292985"/>
                </a:solidFill>
                <a:latin typeface="+mj-lt"/>
                <a:ea typeface="+mj-ea"/>
                <a:cs typeface="+mj-cs"/>
              </a:rPr>
              <a:t>Network Security Groups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0" y="1787280"/>
            <a:ext cx="3505494" cy="4531767"/>
          </a:xfrm>
        </p:spPr>
        <p:txBody>
          <a:bodyPr vert="horz" lIns="91440" tIns="45720" rIns="91440" bIns="45720" rtlCol="0">
            <a:normAutofit/>
          </a:bodyPr>
          <a:lstStyle/>
          <a:p>
            <a:r>
              <a:rPr lang="en-US" sz="1800" dirty="0"/>
              <a:t>Control inbound and outbound traffic on a NIC or subnet level</a:t>
            </a:r>
          </a:p>
          <a:p>
            <a:r>
              <a:rPr lang="en-US" sz="1800" dirty="0"/>
              <a:t>Configure rules in NSG </a:t>
            </a:r>
          </a:p>
          <a:p>
            <a:pPr lvl="1"/>
            <a:r>
              <a:rPr lang="en-US" sz="1400" dirty="0"/>
              <a:t>Name</a:t>
            </a:r>
          </a:p>
          <a:p>
            <a:pPr lvl="1"/>
            <a:r>
              <a:rPr lang="en-US" sz="1400" dirty="0"/>
              <a:t>Source address</a:t>
            </a:r>
          </a:p>
          <a:p>
            <a:pPr lvl="1"/>
            <a:r>
              <a:rPr lang="en-US" sz="1400" dirty="0"/>
              <a:t>Source port</a:t>
            </a:r>
          </a:p>
          <a:p>
            <a:pPr lvl="1"/>
            <a:r>
              <a:rPr lang="en-US" sz="1400" dirty="0"/>
              <a:t>Protocol (TCP/UDP/ICMP)</a:t>
            </a:r>
          </a:p>
          <a:p>
            <a:pPr lvl="1"/>
            <a:r>
              <a:rPr lang="en-US" sz="1400" dirty="0"/>
              <a:t>Destination address</a:t>
            </a:r>
          </a:p>
          <a:p>
            <a:pPr lvl="1"/>
            <a:r>
              <a:rPr lang="en-US" sz="1400" dirty="0"/>
              <a:t>Destination port</a:t>
            </a:r>
          </a:p>
          <a:p>
            <a:pPr lvl="1"/>
            <a:r>
              <a:rPr lang="en-US" sz="1400" dirty="0"/>
              <a:t>Direction</a:t>
            </a:r>
          </a:p>
          <a:p>
            <a:pPr lvl="1"/>
            <a:r>
              <a:rPr lang="en-US" sz="1400" dirty="0"/>
              <a:t>Action (Allow/Deny)</a:t>
            </a:r>
            <a:endParaRPr lang="en-US" sz="1800" dirty="0"/>
          </a:p>
          <a:p>
            <a:r>
              <a:rPr lang="en-US" sz="1800" dirty="0"/>
              <a:t>Augmented Rules</a:t>
            </a:r>
          </a:p>
          <a:p>
            <a:r>
              <a:rPr lang="en-US" sz="1800" dirty="0"/>
              <a:t>100/200 NSG’s per subscription</a:t>
            </a:r>
          </a:p>
          <a:p>
            <a:r>
              <a:rPr lang="en-US" sz="1800" dirty="0"/>
              <a:t>200/400 Rules per NSG</a:t>
            </a:r>
          </a:p>
        </p:txBody>
      </p:sp>
    </p:spTree>
    <p:extLst>
      <p:ext uri="{BB962C8B-B14F-4D97-AF65-F5344CB8AC3E}">
        <p14:creationId xmlns:p14="http://schemas.microsoft.com/office/powerpoint/2010/main" val="567213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8" name="Picture 4" descr="https://kloudsolutions.files.wordpress.com/2017/11/112117_0215_azureapplic2.png?w=633&amp;h=458&amp;crop=1">
            <a:extLst>
              <a:ext uri="{FF2B5EF4-FFF2-40B4-BE49-F238E27FC236}">
                <a16:creationId xmlns:a16="http://schemas.microsoft.com/office/drawing/2014/main" id="{27F0F0BC-0616-4A5D-AB01-6389C20C9AA1}"/>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a:stretch/>
        </p:blipFill>
        <p:spPr bwMode="auto">
          <a:xfrm>
            <a:off x="5747210" y="484632"/>
            <a:ext cx="5336636" cy="385572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31" y="326012"/>
            <a:ext cx="3505495" cy="1390821"/>
          </a:xfrm>
        </p:spPr>
        <p:txBody>
          <a:bodyPr vert="horz" lIns="91440" tIns="45720" rIns="91440" bIns="45720" rtlCol="0" anchor="ctr">
            <a:normAutofit/>
          </a:bodyPr>
          <a:lstStyle/>
          <a:p>
            <a:r>
              <a:rPr lang="en-US" sz="4100" kern="1200" dirty="0">
                <a:solidFill>
                  <a:srgbClr val="002060"/>
                </a:solidFill>
                <a:latin typeface="+mj-lt"/>
                <a:ea typeface="+mj-ea"/>
                <a:cs typeface="+mj-cs"/>
              </a:rPr>
              <a:t>Application Security Groups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2" y="2218980"/>
            <a:ext cx="3505494" cy="3785419"/>
          </a:xfrm>
        </p:spPr>
        <p:txBody>
          <a:bodyPr vert="horz" lIns="91440" tIns="45720" rIns="91440" bIns="45720" rtlCol="0">
            <a:normAutofit/>
          </a:bodyPr>
          <a:lstStyle/>
          <a:p>
            <a:r>
              <a:rPr lang="en-US" sz="1700" dirty="0">
                <a:uFill>
                  <a:solidFill>
                    <a:srgbClr val="0070C0"/>
                  </a:solidFill>
                </a:uFill>
                <a:latin typeface="Segoe UI" pitchFamily="34" charset="0"/>
                <a:cs typeface="Segoe UI" pitchFamily="34" charset="0"/>
              </a:rPr>
              <a:t>network security as a natural extension of an application’s structure</a:t>
            </a:r>
          </a:p>
          <a:p>
            <a:r>
              <a:rPr lang="en-US" sz="1700" dirty="0">
                <a:uFill>
                  <a:solidFill>
                    <a:srgbClr val="0070C0"/>
                  </a:solidFill>
                </a:uFill>
                <a:latin typeface="Segoe UI" pitchFamily="34" charset="0"/>
                <a:cs typeface="Segoe UI" pitchFamily="34" charset="0"/>
              </a:rPr>
              <a:t>network interfaces of VMs are assigned to an application security group</a:t>
            </a:r>
          </a:p>
          <a:p>
            <a:r>
              <a:rPr lang="en-US" sz="1700" dirty="0">
                <a:uFill>
                  <a:solidFill>
                    <a:srgbClr val="0070C0"/>
                  </a:solidFill>
                </a:uFill>
                <a:latin typeface="Segoe UI" pitchFamily="34" charset="0"/>
                <a:cs typeface="Segoe UI" pitchFamily="34" charset="0"/>
              </a:rPr>
              <a:t>application security group are provided as the source and destination in a security rule</a:t>
            </a:r>
          </a:p>
          <a:p>
            <a:r>
              <a:rPr lang="en-US" sz="1700" dirty="0">
                <a:uFill>
                  <a:solidFill>
                    <a:srgbClr val="0070C0"/>
                  </a:solidFill>
                </a:uFill>
                <a:latin typeface="Segoe UI" pitchFamily="34" charset="0"/>
                <a:cs typeface="Segoe UI" pitchFamily="34" charset="0"/>
              </a:rPr>
              <a:t>The platform handles the complexity of explicit IP addresses and multiple rule sets</a:t>
            </a:r>
          </a:p>
        </p:txBody>
      </p:sp>
      <p:pic>
        <p:nvPicPr>
          <p:cNvPr id="1026" name="Picture 2" descr="NSG2">
            <a:extLst>
              <a:ext uri="{FF2B5EF4-FFF2-40B4-BE49-F238E27FC236}">
                <a16:creationId xmlns:a16="http://schemas.microsoft.com/office/drawing/2014/main" id="{0075F55A-F0DB-41DE-B376-57DCE5889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88" y="4624007"/>
            <a:ext cx="6558170" cy="15998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D363FC0A-48CE-472D-9AEF-145F13931B01}"/>
              </a:ext>
            </a:extLst>
          </p:cNvPr>
          <p:cNvSpPr/>
          <p:nvPr/>
        </p:nvSpPr>
        <p:spPr>
          <a:xfrm>
            <a:off x="5123688" y="5784980"/>
            <a:ext cx="6558170" cy="43883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60F59EBD-5995-404B-9044-49CB6112C167}"/>
              </a:ext>
            </a:extLst>
          </p:cNvPr>
          <p:cNvSpPr/>
          <p:nvPr/>
        </p:nvSpPr>
        <p:spPr bwMode="auto">
          <a:xfrm rot="2700000">
            <a:off x="10576601" y="294244"/>
            <a:ext cx="2079828" cy="516765"/>
          </a:xfrm>
          <a:prstGeom prst="trapezoid">
            <a:avLst>
              <a:gd name="adj" fmla="val 101190"/>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r>
              <a:rPr lang="en-US" sz="2000" b="1" dirty="0">
                <a:solidFill>
                  <a:schemeClr val="bg1"/>
                </a:solidFill>
                <a:effectLst>
                  <a:outerShdw blurRad="38100" dist="38100" dir="2700000" algn="tl">
                    <a:srgbClr val="000000">
                      <a:alpha val="43137"/>
                    </a:srgbClr>
                  </a:outerShdw>
                </a:effectLst>
                <a:ea typeface="Segoe UI" pitchFamily="34" charset="0"/>
                <a:cs typeface="Segoe UI" pitchFamily="34" charset="0"/>
              </a:rPr>
              <a:t>Preview</a:t>
            </a:r>
          </a:p>
        </p:txBody>
      </p:sp>
    </p:spTree>
    <p:extLst>
      <p:ext uri="{BB962C8B-B14F-4D97-AF65-F5344CB8AC3E}">
        <p14:creationId xmlns:p14="http://schemas.microsoft.com/office/powerpoint/2010/main" val="16178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5236517" y="1283168"/>
            <a:ext cx="6358021" cy="4291663"/>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29" y="629266"/>
            <a:ext cx="3505495" cy="975599"/>
          </a:xfrm>
        </p:spPr>
        <p:txBody>
          <a:bodyPr vert="horz" lIns="91440" tIns="45720" rIns="91440" bIns="45720" rtlCol="0" anchor="ctr">
            <a:normAutofit/>
          </a:bodyPr>
          <a:lstStyle/>
          <a:p>
            <a:r>
              <a:rPr lang="en-US" sz="4100"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1" y="1604865"/>
            <a:ext cx="3792440" cy="4618955"/>
          </a:xfrm>
        </p:spPr>
        <p:txBody>
          <a:bodyPr vert="horz" lIns="91440" tIns="45720" rIns="91440" bIns="45720" rtlCol="0">
            <a:normAutofit fontScale="92500"/>
          </a:bodyPr>
          <a:lstStyle/>
          <a:p>
            <a:r>
              <a:rPr lang="en-US" sz="1700" dirty="0">
                <a:uFill>
                  <a:solidFill>
                    <a:srgbClr val="0070C0"/>
                  </a:solidFill>
                </a:uFill>
              </a:rPr>
              <a:t>User defined routes</a:t>
            </a:r>
          </a:p>
          <a:p>
            <a:r>
              <a:rPr lang="en-US" sz="1700" dirty="0">
                <a:uFill>
                  <a:solidFill>
                    <a:srgbClr val="0070C0"/>
                  </a:solidFill>
                </a:uFill>
              </a:rPr>
              <a:t>Routes to overwrite Azure system routes</a:t>
            </a:r>
          </a:p>
          <a:p>
            <a:r>
              <a:rPr lang="en-US" sz="1700" dirty="0">
                <a:uFill>
                  <a:solidFill>
                    <a:srgbClr val="0070C0"/>
                  </a:solidFill>
                </a:uFill>
              </a:rPr>
              <a:t>Associated to subnets </a:t>
            </a:r>
          </a:p>
          <a:p>
            <a:r>
              <a:rPr lang="en-US" sz="1700" dirty="0">
                <a:uFill>
                  <a:solidFill>
                    <a:srgbClr val="0070C0"/>
                  </a:solidFill>
                </a:uFill>
              </a:rPr>
              <a:t>Specify next hop</a:t>
            </a:r>
          </a:p>
          <a:p>
            <a:pPr lvl="1"/>
            <a:r>
              <a:rPr lang="en-US" sz="1400" dirty="0">
                <a:uFill>
                  <a:solidFill>
                    <a:srgbClr val="0070C0"/>
                  </a:solidFill>
                </a:uFill>
              </a:rPr>
              <a:t>Virtual Appliance</a:t>
            </a:r>
          </a:p>
          <a:p>
            <a:pPr lvl="1"/>
            <a:r>
              <a:rPr lang="en-US" sz="1400" dirty="0">
                <a:uFill>
                  <a:solidFill>
                    <a:srgbClr val="0070C0"/>
                  </a:solidFill>
                </a:uFill>
              </a:rPr>
              <a:t>Virtual Network Gateway</a:t>
            </a:r>
          </a:p>
          <a:p>
            <a:pPr lvl="1"/>
            <a:r>
              <a:rPr lang="en-US" sz="1400" dirty="0">
                <a:uFill>
                  <a:solidFill>
                    <a:srgbClr val="0070C0"/>
                  </a:solidFill>
                </a:uFill>
              </a:rPr>
              <a:t>None</a:t>
            </a:r>
          </a:p>
          <a:p>
            <a:pPr lvl="1"/>
            <a:r>
              <a:rPr lang="en-US" sz="1400" dirty="0">
                <a:uFill>
                  <a:solidFill>
                    <a:srgbClr val="0070C0"/>
                  </a:solidFill>
                </a:uFill>
              </a:rPr>
              <a:t>Virtual Network</a:t>
            </a:r>
          </a:p>
          <a:p>
            <a:pPr lvl="1"/>
            <a:r>
              <a:rPr lang="en-US" sz="1400" dirty="0">
                <a:uFill>
                  <a:solidFill>
                    <a:srgbClr val="0070C0"/>
                  </a:solidFill>
                </a:uFill>
              </a:rPr>
              <a:t>Internet</a:t>
            </a:r>
          </a:p>
          <a:p>
            <a:r>
              <a:rPr lang="en-US" sz="1700" dirty="0">
                <a:uFill>
                  <a:solidFill>
                    <a:srgbClr val="0070C0"/>
                  </a:solidFill>
                </a:uFill>
              </a:rPr>
              <a:t>Configure routes in route table</a:t>
            </a:r>
          </a:p>
          <a:p>
            <a:pPr lvl="1"/>
            <a:r>
              <a:rPr lang="en-US" sz="1400" dirty="0">
                <a:uFill>
                  <a:solidFill>
                    <a:srgbClr val="0070C0"/>
                  </a:solidFill>
                </a:uFill>
              </a:rPr>
              <a:t>Route Name</a:t>
            </a:r>
          </a:p>
          <a:p>
            <a:pPr lvl="1"/>
            <a:r>
              <a:rPr lang="en-US" sz="1400" dirty="0">
                <a:uFill>
                  <a:solidFill>
                    <a:srgbClr val="0070C0"/>
                  </a:solidFill>
                </a:uFill>
              </a:rPr>
              <a:t>Address Prefix (Destination Address)</a:t>
            </a:r>
          </a:p>
          <a:p>
            <a:pPr lvl="1"/>
            <a:r>
              <a:rPr lang="en-US" sz="1400" dirty="0">
                <a:uFill>
                  <a:solidFill>
                    <a:srgbClr val="0070C0"/>
                  </a:solidFill>
                </a:uFill>
              </a:rPr>
              <a:t>Next hop type</a:t>
            </a:r>
          </a:p>
          <a:p>
            <a:pPr lvl="1"/>
            <a:r>
              <a:rPr lang="en-US" sz="1400" dirty="0">
                <a:uFill>
                  <a:solidFill>
                    <a:srgbClr val="0070C0"/>
                  </a:solidFill>
                </a:uFill>
              </a:rPr>
              <a:t>Next hop address (Virtual Appliance)</a:t>
            </a:r>
          </a:p>
          <a:p>
            <a:r>
              <a:rPr lang="en-US" sz="1700" dirty="0">
                <a:uFill>
                  <a:solidFill>
                    <a:srgbClr val="0070C0"/>
                  </a:solidFill>
                </a:uFill>
              </a:rPr>
              <a:t>100/200 Route Tables per subscription</a:t>
            </a:r>
          </a:p>
          <a:p>
            <a:r>
              <a:rPr lang="en-US" sz="180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100" kern="1200" dirty="0">
                <a:solidFill>
                  <a:schemeClr val="tx1"/>
                </a:solidFill>
                <a:latin typeface="+mj-lt"/>
                <a:ea typeface="+mj-ea"/>
                <a:cs typeface="+mj-cs"/>
              </a:rPr>
              <a:t>Azure DDOS Protection</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648931" y="2438401"/>
            <a:ext cx="3505494" cy="3785418"/>
          </a:xfrm>
        </p:spPr>
        <p:txBody>
          <a:bodyPr vert="horz" lIns="91440" tIns="45720" rIns="91440" bIns="45720" rtlCol="0">
            <a:normAutofit lnSpcReduction="10000"/>
          </a:bodyPr>
          <a:lstStyle/>
          <a:p>
            <a:r>
              <a:rPr lang="en-US" sz="1700" dirty="0">
                <a:uFill>
                  <a:solidFill>
                    <a:srgbClr val="0070C0"/>
                  </a:solidFill>
                </a:uFill>
              </a:rPr>
              <a:t>Two tiers of DDOS protection</a:t>
            </a:r>
          </a:p>
          <a:p>
            <a:pPr lvl="1"/>
            <a:r>
              <a:rPr lang="en-US" sz="1400" dirty="0">
                <a:uFill>
                  <a:solidFill>
                    <a:srgbClr val="0070C0"/>
                  </a:solidFill>
                </a:uFill>
              </a:rPr>
              <a:t>Basic – Free with Azure </a:t>
            </a:r>
          </a:p>
          <a:p>
            <a:pPr lvl="1"/>
            <a:r>
              <a:rPr lang="en-US" sz="1400" dirty="0">
                <a:uFill>
                  <a:solidFill>
                    <a:srgbClr val="0070C0"/>
                  </a:solidFill>
                </a:uFill>
              </a:rPr>
              <a:t>Standard – Preview</a:t>
            </a:r>
          </a:p>
          <a:p>
            <a:r>
              <a:rPr lang="en-US" sz="1700" dirty="0">
                <a:uFill>
                  <a:solidFill>
                    <a:srgbClr val="0070C0"/>
                  </a:solidFill>
                </a:uFill>
              </a:rPr>
              <a:t>Always-on monitoring and real-time mitigation</a:t>
            </a:r>
          </a:p>
          <a:p>
            <a:r>
              <a:rPr lang="en-US" sz="1700" dirty="0">
                <a:uFill>
                  <a:solidFill>
                    <a:srgbClr val="0070C0"/>
                  </a:solidFill>
                </a:uFill>
              </a:rPr>
              <a:t>Standard DDOS will help you protect resources in a virtual Network and also Public IP’s associated to Azure VMs.</a:t>
            </a:r>
          </a:p>
          <a:p>
            <a:r>
              <a:rPr lang="en-US" sz="1700" dirty="0">
                <a:uFill>
                  <a:solidFill>
                    <a:srgbClr val="0070C0"/>
                  </a:solidFill>
                </a:uFill>
              </a:rPr>
              <a:t>Mitigates attacks like - </a:t>
            </a:r>
          </a:p>
          <a:p>
            <a:pPr lvl="1"/>
            <a:r>
              <a:rPr lang="en-US" sz="1400" dirty="0">
                <a:uFill>
                  <a:solidFill>
                    <a:srgbClr val="0070C0"/>
                  </a:solidFill>
                </a:uFill>
              </a:rPr>
              <a:t>Volumetric attacks</a:t>
            </a:r>
          </a:p>
          <a:p>
            <a:pPr lvl="1"/>
            <a:r>
              <a:rPr lang="en-US" sz="1400" dirty="0">
                <a:uFill>
                  <a:solidFill>
                    <a:srgbClr val="0070C0"/>
                  </a:solidFill>
                </a:uFill>
              </a:rPr>
              <a:t>Protocol attacks</a:t>
            </a:r>
          </a:p>
          <a:p>
            <a:pPr lvl="1"/>
            <a:r>
              <a:rPr lang="en-US" sz="1400" dirty="0">
                <a:uFill>
                  <a:solidFill>
                    <a:srgbClr val="0070C0"/>
                  </a:solidFill>
                </a:uFill>
              </a:rPr>
              <a:t>Application layer attacks</a:t>
            </a:r>
          </a:p>
          <a:p>
            <a:r>
              <a:rPr lang="en-US" sz="1700" dirty="0">
                <a:uFill>
                  <a:solidFill>
                    <a:srgbClr val="0070C0"/>
                  </a:solidFill>
                </a:uFill>
              </a:rPr>
              <a:t>Automatic DDOS mitigation</a:t>
            </a:r>
          </a:p>
        </p:txBody>
      </p:sp>
      <p:pic>
        <p:nvPicPr>
          <p:cNvPr id="8" name="Picture 7">
            <a:extLst>
              <a:ext uri="{FF2B5EF4-FFF2-40B4-BE49-F238E27FC236}">
                <a16:creationId xmlns:a16="http://schemas.microsoft.com/office/drawing/2014/main" id="{530E34C8-F1D8-4833-B55C-7212390519A5}"/>
              </a:ext>
            </a:extLst>
          </p:cNvPr>
          <p:cNvPicPr>
            <a:picLocks noChangeAspect="1"/>
          </p:cNvPicPr>
          <p:nvPr/>
        </p:nvPicPr>
        <p:blipFill>
          <a:blip r:embed="rId3"/>
          <a:stretch>
            <a:fillRect/>
          </a:stretch>
        </p:blipFill>
        <p:spPr>
          <a:xfrm>
            <a:off x="5288403" y="1890840"/>
            <a:ext cx="6419383" cy="2926770"/>
          </a:xfrm>
          <a:prstGeom prst="rect">
            <a:avLst/>
          </a:prstGeom>
        </p:spPr>
      </p:pic>
    </p:spTree>
    <p:extLst>
      <p:ext uri="{BB962C8B-B14F-4D97-AF65-F5344CB8AC3E}">
        <p14:creationId xmlns:p14="http://schemas.microsoft.com/office/powerpoint/2010/main" val="65150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Connectivity for Hybrid Applications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dirty="0"/>
          </a:p>
          <a:p>
            <a:endParaRPr lang="en-US" sz="2000" dirty="0"/>
          </a:p>
          <a:p>
            <a:endParaRPr lang="en-US" sz="2000" dirty="0"/>
          </a:p>
          <a:p>
            <a:endParaRPr lang="en-US" sz="2000" dirty="0"/>
          </a:p>
        </p:txBody>
      </p:sp>
      <p:grpSp>
        <p:nvGrpSpPr>
          <p:cNvPr id="7" name="Group 6">
            <a:extLst>
              <a:ext uri="{FF2B5EF4-FFF2-40B4-BE49-F238E27FC236}">
                <a16:creationId xmlns:a16="http://schemas.microsoft.com/office/drawing/2014/main" id="{B2CD0FC7-DD66-4F1D-B2ED-07884B5FD46C}"/>
              </a:ext>
            </a:extLst>
          </p:cNvPr>
          <p:cNvGrpSpPr/>
          <p:nvPr/>
        </p:nvGrpSpPr>
        <p:grpSpPr>
          <a:xfrm>
            <a:off x="6224400" y="964800"/>
            <a:ext cx="3340800" cy="4816800"/>
            <a:chOff x="7498383" y="479775"/>
            <a:chExt cx="4472322" cy="6437312"/>
          </a:xfrm>
        </p:grpSpPr>
        <p:grpSp>
          <p:nvGrpSpPr>
            <p:cNvPr id="8" name="Group 7">
              <a:extLst>
                <a:ext uri="{FF2B5EF4-FFF2-40B4-BE49-F238E27FC236}">
                  <a16:creationId xmlns:a16="http://schemas.microsoft.com/office/drawing/2014/main" id="{82086378-7069-4657-BA60-A86310ECA1EA}"/>
                </a:ext>
              </a:extLst>
            </p:cNvPr>
            <p:cNvGrpSpPr/>
            <p:nvPr/>
          </p:nvGrpSpPr>
          <p:grpSpPr>
            <a:xfrm>
              <a:off x="7498383" y="479775"/>
              <a:ext cx="3810000" cy="6437312"/>
              <a:chOff x="7407275" y="388938"/>
              <a:chExt cx="3810000" cy="6437312"/>
            </a:xfrm>
          </p:grpSpPr>
          <p:sp>
            <p:nvSpPr>
              <p:cNvPr id="12" name="Freeform 94">
                <a:extLst>
                  <a:ext uri="{FF2B5EF4-FFF2-40B4-BE49-F238E27FC236}">
                    <a16:creationId xmlns:a16="http://schemas.microsoft.com/office/drawing/2014/main" id="{A1DAB68F-EE1C-4BBD-B0BF-0F35DE66EA4D}"/>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D7FF2D23-430E-4218-9AD3-CC869A8711E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C5DAD1E2-D759-4D28-B8C4-11BF6F8F49BE}"/>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7212EA09-6AB4-4A22-BBD9-F5D04BA7124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AC3314E7-1689-4805-9D5E-58BBF3786581}"/>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9BF677C4-7E51-45EC-82E9-AA285113BBC9}"/>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7E651183-42B6-46AE-A4DA-777E3C4F49CB}"/>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BBA31CD-143A-4AC9-9A78-D8DE86405051}"/>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3">
                <a:extLst>
                  <a:ext uri="{FF2B5EF4-FFF2-40B4-BE49-F238E27FC236}">
                    <a16:creationId xmlns:a16="http://schemas.microsoft.com/office/drawing/2014/main" id="{17891D96-34A2-4D9A-B893-E1595CF83C3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4">
                <a:extLst>
                  <a:ext uri="{FF2B5EF4-FFF2-40B4-BE49-F238E27FC236}">
                    <a16:creationId xmlns:a16="http://schemas.microsoft.com/office/drawing/2014/main" id="{578E8FF9-8053-4336-9984-478C7A625001}"/>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0883FA95-F681-4AAA-8DF2-0CD5FAA4FFE9}"/>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5FD18F44-4699-4BB2-AECA-11D351242A4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EB69D81D-71DC-4AD0-8384-223EA8DB264C}"/>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572A64BC-5A16-4D5A-96AD-E82E0631469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02A90283-667E-442A-A7B7-CD21B31DB45B}"/>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53334B9D-07F9-45C0-9D47-FDB6C1A74DED}"/>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948E3ADB-488E-4FEC-93E9-47BCF1CFDCFA}"/>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2">
                <a:extLst>
                  <a:ext uri="{FF2B5EF4-FFF2-40B4-BE49-F238E27FC236}">
                    <a16:creationId xmlns:a16="http://schemas.microsoft.com/office/drawing/2014/main" id="{C460BAAD-B15F-4688-95D8-6FD9257FBF87}"/>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3">
                <a:extLst>
                  <a:ext uri="{FF2B5EF4-FFF2-40B4-BE49-F238E27FC236}">
                    <a16:creationId xmlns:a16="http://schemas.microsoft.com/office/drawing/2014/main" id="{6BF2666A-8B6B-4BFA-848F-9340CF672FB7}"/>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C37CAC4E-D4DC-4E34-9EFF-166936150542}"/>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F65AC5FD-BD9C-4FA2-BD43-6080D6E120E5}"/>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3597F018-B915-498A-BDBC-4605557E3E82}"/>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Oval 27">
                <a:extLst>
                  <a:ext uri="{FF2B5EF4-FFF2-40B4-BE49-F238E27FC236}">
                    <a16:creationId xmlns:a16="http://schemas.microsoft.com/office/drawing/2014/main" id="{E6521C15-2162-459A-AD82-CE94A1DA339A}"/>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8">
                <a:extLst>
                  <a:ext uri="{FF2B5EF4-FFF2-40B4-BE49-F238E27FC236}">
                    <a16:creationId xmlns:a16="http://schemas.microsoft.com/office/drawing/2014/main" id="{DC6D7099-1255-4094-96EC-69B5F20950D8}"/>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9">
                <a:extLst>
                  <a:ext uri="{FF2B5EF4-FFF2-40B4-BE49-F238E27FC236}">
                    <a16:creationId xmlns:a16="http://schemas.microsoft.com/office/drawing/2014/main" id="{05223C57-3D6C-4BA6-9A07-1C0666D3CD72}"/>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30">
                <a:extLst>
                  <a:ext uri="{FF2B5EF4-FFF2-40B4-BE49-F238E27FC236}">
                    <a16:creationId xmlns:a16="http://schemas.microsoft.com/office/drawing/2014/main" id="{0DCC092D-B829-4324-BD25-5A012E798885}"/>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1">
                <a:extLst>
                  <a:ext uri="{FF2B5EF4-FFF2-40B4-BE49-F238E27FC236}">
                    <a16:creationId xmlns:a16="http://schemas.microsoft.com/office/drawing/2014/main" id="{9FD9A4C6-1C1B-425C-908B-35DD9ED48A2A}"/>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
                <a:extLst>
                  <a:ext uri="{FF2B5EF4-FFF2-40B4-BE49-F238E27FC236}">
                    <a16:creationId xmlns:a16="http://schemas.microsoft.com/office/drawing/2014/main" id="{9BF25292-3D16-4196-9316-3E4DCD21DC51}"/>
                  </a:ext>
                </a:extLst>
              </p:cNvPr>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3">
                <a:extLst>
                  <a:ext uri="{FF2B5EF4-FFF2-40B4-BE49-F238E27FC236}">
                    <a16:creationId xmlns:a16="http://schemas.microsoft.com/office/drawing/2014/main" id="{D4473BCD-7516-4703-BB61-706F3FECAA51}"/>
                  </a:ext>
                </a:extLst>
              </p:cNvPr>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4">
                <a:extLst>
                  <a:ext uri="{FF2B5EF4-FFF2-40B4-BE49-F238E27FC236}">
                    <a16:creationId xmlns:a16="http://schemas.microsoft.com/office/drawing/2014/main" id="{E1E48819-35F0-4300-A17D-9B48F344C201}"/>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5">
                <a:extLst>
                  <a:ext uri="{FF2B5EF4-FFF2-40B4-BE49-F238E27FC236}">
                    <a16:creationId xmlns:a16="http://schemas.microsoft.com/office/drawing/2014/main" id="{3CD66E5F-1BE7-466B-A53F-F4FD1D0FC321}"/>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36">
                <a:extLst>
                  <a:ext uri="{FF2B5EF4-FFF2-40B4-BE49-F238E27FC236}">
                    <a16:creationId xmlns:a16="http://schemas.microsoft.com/office/drawing/2014/main" id="{B2787744-868D-4133-A7E2-17B9F78EF3C3}"/>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37">
                <a:extLst>
                  <a:ext uri="{FF2B5EF4-FFF2-40B4-BE49-F238E27FC236}">
                    <a16:creationId xmlns:a16="http://schemas.microsoft.com/office/drawing/2014/main" id="{FE386858-9993-4EFC-A2B6-AF3CB14DDB4B}"/>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8">
                <a:extLst>
                  <a:ext uri="{FF2B5EF4-FFF2-40B4-BE49-F238E27FC236}">
                    <a16:creationId xmlns:a16="http://schemas.microsoft.com/office/drawing/2014/main" id="{BB885D16-783C-4ABC-AB8A-76624B1BB19A}"/>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9">
                <a:extLst>
                  <a:ext uri="{FF2B5EF4-FFF2-40B4-BE49-F238E27FC236}">
                    <a16:creationId xmlns:a16="http://schemas.microsoft.com/office/drawing/2014/main" id="{62F1D676-E85F-4633-99E9-7096EDD59C94}"/>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0">
                <a:extLst>
                  <a:ext uri="{FF2B5EF4-FFF2-40B4-BE49-F238E27FC236}">
                    <a16:creationId xmlns:a16="http://schemas.microsoft.com/office/drawing/2014/main" id="{5FF629DA-09BC-4396-AA0C-1605BD8AEE3B}"/>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1">
                <a:extLst>
                  <a:ext uri="{FF2B5EF4-FFF2-40B4-BE49-F238E27FC236}">
                    <a16:creationId xmlns:a16="http://schemas.microsoft.com/office/drawing/2014/main" id="{A2ACF431-0616-4DA7-8CC1-1D5B03947A3B}"/>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2">
                <a:extLst>
                  <a:ext uri="{FF2B5EF4-FFF2-40B4-BE49-F238E27FC236}">
                    <a16:creationId xmlns:a16="http://schemas.microsoft.com/office/drawing/2014/main" id="{A56294C8-678F-4564-BD83-EA09BB9E3AB7}"/>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
                <a:extLst>
                  <a:ext uri="{FF2B5EF4-FFF2-40B4-BE49-F238E27FC236}">
                    <a16:creationId xmlns:a16="http://schemas.microsoft.com/office/drawing/2014/main" id="{A046905F-FF2B-4E2F-88D2-B146C12FCC45}"/>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4">
                <a:extLst>
                  <a:ext uri="{FF2B5EF4-FFF2-40B4-BE49-F238E27FC236}">
                    <a16:creationId xmlns:a16="http://schemas.microsoft.com/office/drawing/2014/main" id="{EE0E3E68-FDD6-48EC-8BBB-9C28CCFFF762}"/>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5">
                <a:extLst>
                  <a:ext uri="{FF2B5EF4-FFF2-40B4-BE49-F238E27FC236}">
                    <a16:creationId xmlns:a16="http://schemas.microsoft.com/office/drawing/2014/main" id="{220D9944-6462-4719-87CF-C589509806DF}"/>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46">
                <a:extLst>
                  <a:ext uri="{FF2B5EF4-FFF2-40B4-BE49-F238E27FC236}">
                    <a16:creationId xmlns:a16="http://schemas.microsoft.com/office/drawing/2014/main" id="{5C45618B-AEDD-46AE-8314-66D3B38F30E0}"/>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7">
                <a:extLst>
                  <a:ext uri="{FF2B5EF4-FFF2-40B4-BE49-F238E27FC236}">
                    <a16:creationId xmlns:a16="http://schemas.microsoft.com/office/drawing/2014/main" id="{3F06E6D9-4471-4323-ACB7-8905389AFF01}"/>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8">
                <a:extLst>
                  <a:ext uri="{FF2B5EF4-FFF2-40B4-BE49-F238E27FC236}">
                    <a16:creationId xmlns:a16="http://schemas.microsoft.com/office/drawing/2014/main" id="{A6C91D2C-A816-4655-8BB1-0FA9D47E16DB}"/>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9">
                <a:extLst>
                  <a:ext uri="{FF2B5EF4-FFF2-40B4-BE49-F238E27FC236}">
                    <a16:creationId xmlns:a16="http://schemas.microsoft.com/office/drawing/2014/main" id="{E9A1B398-9FCB-430C-A5AD-99F75E76C4FD}"/>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0">
                <a:extLst>
                  <a:ext uri="{FF2B5EF4-FFF2-40B4-BE49-F238E27FC236}">
                    <a16:creationId xmlns:a16="http://schemas.microsoft.com/office/drawing/2014/main" id="{58B8DA1A-7C10-4028-9B02-81F278A56087}"/>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1">
                <a:extLst>
                  <a:ext uri="{FF2B5EF4-FFF2-40B4-BE49-F238E27FC236}">
                    <a16:creationId xmlns:a16="http://schemas.microsoft.com/office/drawing/2014/main" id="{FF353C86-CE92-4E7E-8675-DCC65A22B6DC}"/>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2">
                <a:extLst>
                  <a:ext uri="{FF2B5EF4-FFF2-40B4-BE49-F238E27FC236}">
                    <a16:creationId xmlns:a16="http://schemas.microsoft.com/office/drawing/2014/main" id="{C343377E-4337-46E1-8450-F6340FDD7DC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3">
                <a:extLst>
                  <a:ext uri="{FF2B5EF4-FFF2-40B4-BE49-F238E27FC236}">
                    <a16:creationId xmlns:a16="http://schemas.microsoft.com/office/drawing/2014/main" id="{8BD948CC-9D2E-481B-8B4F-BA68A583DE6B}"/>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4">
                <a:extLst>
                  <a:ext uri="{FF2B5EF4-FFF2-40B4-BE49-F238E27FC236}">
                    <a16:creationId xmlns:a16="http://schemas.microsoft.com/office/drawing/2014/main" id="{53D156DB-DCAA-4CA2-82B1-FA7F1E443F6D}"/>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5">
                <a:extLst>
                  <a:ext uri="{FF2B5EF4-FFF2-40B4-BE49-F238E27FC236}">
                    <a16:creationId xmlns:a16="http://schemas.microsoft.com/office/drawing/2014/main" id="{91408BE1-3843-40C9-B5F2-9ECE098E8F43}"/>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6">
                <a:extLst>
                  <a:ext uri="{FF2B5EF4-FFF2-40B4-BE49-F238E27FC236}">
                    <a16:creationId xmlns:a16="http://schemas.microsoft.com/office/drawing/2014/main" id="{FDD84876-2982-4A58-A1E5-9A597CB2ED42}"/>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7">
                <a:extLst>
                  <a:ext uri="{FF2B5EF4-FFF2-40B4-BE49-F238E27FC236}">
                    <a16:creationId xmlns:a16="http://schemas.microsoft.com/office/drawing/2014/main" id="{E2A5583A-11E0-432E-A70D-036F24A4CD8B}"/>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8">
                <a:extLst>
                  <a:ext uri="{FF2B5EF4-FFF2-40B4-BE49-F238E27FC236}">
                    <a16:creationId xmlns:a16="http://schemas.microsoft.com/office/drawing/2014/main" id="{832E2355-4707-4EF8-A673-9CAE87AA11EA}"/>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9">
                <a:extLst>
                  <a:ext uri="{FF2B5EF4-FFF2-40B4-BE49-F238E27FC236}">
                    <a16:creationId xmlns:a16="http://schemas.microsoft.com/office/drawing/2014/main" id="{18B1DF6C-6500-4E25-9B39-B23EEF45FB8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0">
                <a:extLst>
                  <a:ext uri="{FF2B5EF4-FFF2-40B4-BE49-F238E27FC236}">
                    <a16:creationId xmlns:a16="http://schemas.microsoft.com/office/drawing/2014/main" id="{012CB73E-62DD-475F-AE0D-C95221C4A39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1">
                <a:extLst>
                  <a:ext uri="{FF2B5EF4-FFF2-40B4-BE49-F238E27FC236}">
                    <a16:creationId xmlns:a16="http://schemas.microsoft.com/office/drawing/2014/main" id="{B3AD707D-4F89-4C53-8DC4-9CD4F8A4154C}"/>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2">
                <a:extLst>
                  <a:ext uri="{FF2B5EF4-FFF2-40B4-BE49-F238E27FC236}">
                    <a16:creationId xmlns:a16="http://schemas.microsoft.com/office/drawing/2014/main" id="{E6D7C302-AE8C-4B33-8DBB-AA516BE8C102}"/>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3">
                <a:extLst>
                  <a:ext uri="{FF2B5EF4-FFF2-40B4-BE49-F238E27FC236}">
                    <a16:creationId xmlns:a16="http://schemas.microsoft.com/office/drawing/2014/main" id="{DBF67227-3C49-4F82-864A-557B8BA6EDB6}"/>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4">
                <a:extLst>
                  <a:ext uri="{FF2B5EF4-FFF2-40B4-BE49-F238E27FC236}">
                    <a16:creationId xmlns:a16="http://schemas.microsoft.com/office/drawing/2014/main" id="{40B1A91B-0BFA-4E36-A405-5A816FD013BD}"/>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5">
                <a:extLst>
                  <a:ext uri="{FF2B5EF4-FFF2-40B4-BE49-F238E27FC236}">
                    <a16:creationId xmlns:a16="http://schemas.microsoft.com/office/drawing/2014/main" id="{83033675-1E1C-4A6C-A6DD-53D648147311}"/>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66">
                <a:extLst>
                  <a:ext uri="{FF2B5EF4-FFF2-40B4-BE49-F238E27FC236}">
                    <a16:creationId xmlns:a16="http://schemas.microsoft.com/office/drawing/2014/main" id="{8A2C54E1-2D03-491C-A3C4-DB5FBC13B3BC}"/>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7">
                <a:extLst>
                  <a:ext uri="{FF2B5EF4-FFF2-40B4-BE49-F238E27FC236}">
                    <a16:creationId xmlns:a16="http://schemas.microsoft.com/office/drawing/2014/main" id="{BF381606-1F07-47EA-8576-33E1CF549101}"/>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8">
                <a:extLst>
                  <a:ext uri="{FF2B5EF4-FFF2-40B4-BE49-F238E27FC236}">
                    <a16:creationId xmlns:a16="http://schemas.microsoft.com/office/drawing/2014/main" id="{747993B7-D466-441C-A164-4ADC5E903248}"/>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9">
                <a:extLst>
                  <a:ext uri="{FF2B5EF4-FFF2-40B4-BE49-F238E27FC236}">
                    <a16:creationId xmlns:a16="http://schemas.microsoft.com/office/drawing/2014/main" id="{5F20A848-E08A-4766-A7F1-6F818C3C8DDD}"/>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0">
                <a:extLst>
                  <a:ext uri="{FF2B5EF4-FFF2-40B4-BE49-F238E27FC236}">
                    <a16:creationId xmlns:a16="http://schemas.microsoft.com/office/drawing/2014/main" id="{69601191-C9A4-4AD6-B535-AE25FE523CA0}"/>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1">
                <a:extLst>
                  <a:ext uri="{FF2B5EF4-FFF2-40B4-BE49-F238E27FC236}">
                    <a16:creationId xmlns:a16="http://schemas.microsoft.com/office/drawing/2014/main" id="{3C7E984C-0DAE-4067-AEA6-5BC808DD2D2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2">
                <a:extLst>
                  <a:ext uri="{FF2B5EF4-FFF2-40B4-BE49-F238E27FC236}">
                    <a16:creationId xmlns:a16="http://schemas.microsoft.com/office/drawing/2014/main" id="{388D28E8-AC6F-4BD5-9772-283D2ED8C8C3}"/>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3">
                <a:extLst>
                  <a:ext uri="{FF2B5EF4-FFF2-40B4-BE49-F238E27FC236}">
                    <a16:creationId xmlns:a16="http://schemas.microsoft.com/office/drawing/2014/main" id="{D216615F-C5AB-4FA3-A8A2-EDEB4EBB98C9}"/>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4">
                <a:extLst>
                  <a:ext uri="{FF2B5EF4-FFF2-40B4-BE49-F238E27FC236}">
                    <a16:creationId xmlns:a16="http://schemas.microsoft.com/office/drawing/2014/main" id="{97419931-8AB8-4CDC-9021-E02B2162F05D}"/>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5">
                <a:extLst>
                  <a:ext uri="{FF2B5EF4-FFF2-40B4-BE49-F238E27FC236}">
                    <a16:creationId xmlns:a16="http://schemas.microsoft.com/office/drawing/2014/main" id="{91249202-E719-458E-8C16-DEEC51BDB0BE}"/>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6">
                <a:extLst>
                  <a:ext uri="{FF2B5EF4-FFF2-40B4-BE49-F238E27FC236}">
                    <a16:creationId xmlns:a16="http://schemas.microsoft.com/office/drawing/2014/main" id="{11653CF8-859F-4FE7-9137-B8CD4535B0B1}"/>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77">
                <a:extLst>
                  <a:ext uri="{FF2B5EF4-FFF2-40B4-BE49-F238E27FC236}">
                    <a16:creationId xmlns:a16="http://schemas.microsoft.com/office/drawing/2014/main" id="{AA7EB367-6953-4E31-B17E-738873DDD4F6}"/>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8">
                <a:extLst>
                  <a:ext uri="{FF2B5EF4-FFF2-40B4-BE49-F238E27FC236}">
                    <a16:creationId xmlns:a16="http://schemas.microsoft.com/office/drawing/2014/main" id="{9FBBD85D-FCFD-4EA8-8F9A-E37DF0567267}"/>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9">
                <a:extLst>
                  <a:ext uri="{FF2B5EF4-FFF2-40B4-BE49-F238E27FC236}">
                    <a16:creationId xmlns:a16="http://schemas.microsoft.com/office/drawing/2014/main" id="{4242622D-6853-4EDD-BFDE-CB8BDD429201}"/>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0">
                <a:extLst>
                  <a:ext uri="{FF2B5EF4-FFF2-40B4-BE49-F238E27FC236}">
                    <a16:creationId xmlns:a16="http://schemas.microsoft.com/office/drawing/2014/main" id="{7A8DE628-8B05-42A9-91B4-B00E7BBA9598}"/>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1">
                <a:extLst>
                  <a:ext uri="{FF2B5EF4-FFF2-40B4-BE49-F238E27FC236}">
                    <a16:creationId xmlns:a16="http://schemas.microsoft.com/office/drawing/2014/main" id="{6717F839-798B-442D-914F-BA6383DDAAF6}"/>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2">
              <a:extLst>
                <a:ext uri="{FF2B5EF4-FFF2-40B4-BE49-F238E27FC236}">
                  <a16:creationId xmlns:a16="http://schemas.microsoft.com/office/drawing/2014/main" id="{EB378DB0-1CC1-429E-A287-6F78147A9D9C}"/>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close up of a logo&#10;&#10;Description generated with very high confidence">
            <a:extLst>
              <a:ext uri="{FF2B5EF4-FFF2-40B4-BE49-F238E27FC236}">
                <a16:creationId xmlns:a16="http://schemas.microsoft.com/office/drawing/2014/main" id="{601C3BD5-43D7-4F6C-BF46-F1D9C2561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589" y="981841"/>
            <a:ext cx="1055537" cy="1055537"/>
          </a:xfrm>
          <a:prstGeom prst="rect">
            <a:avLst/>
          </a:prstGeom>
        </p:spPr>
      </p:pic>
    </p:spTree>
    <p:extLst>
      <p:ext uri="{BB962C8B-B14F-4D97-AF65-F5344CB8AC3E}">
        <p14:creationId xmlns:p14="http://schemas.microsoft.com/office/powerpoint/2010/main" val="402129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45626148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Connectivity for Hybrid Applications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dirty="0"/>
          </a:p>
          <a:p>
            <a:endParaRPr lang="en-US" sz="2000" dirty="0"/>
          </a:p>
          <a:p>
            <a:endParaRPr lang="en-US" sz="2000" dirty="0"/>
          </a:p>
          <a:p>
            <a:endParaRPr lang="en-US" sz="2000" dirty="0"/>
          </a:p>
        </p:txBody>
      </p:sp>
      <p:pic>
        <p:nvPicPr>
          <p:cNvPr id="9" name="Picture 2" descr="Image result for microsoft Azure">
            <a:extLst>
              <a:ext uri="{FF2B5EF4-FFF2-40B4-BE49-F238E27FC236}">
                <a16:creationId xmlns:a16="http://schemas.microsoft.com/office/drawing/2014/main" id="{9E2920B8-E01B-40B6-B6D2-26C200F6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419" y="-367281"/>
            <a:ext cx="1523225" cy="108801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5C87F2E-CD7C-4B43-9EC2-EC5221BA2CBE}"/>
              </a:ext>
            </a:extLst>
          </p:cNvPr>
          <p:cNvGrpSpPr/>
          <p:nvPr/>
        </p:nvGrpSpPr>
        <p:grpSpPr>
          <a:xfrm>
            <a:off x="6108562" y="320072"/>
            <a:ext cx="4319877" cy="6217888"/>
            <a:chOff x="7498383" y="479775"/>
            <a:chExt cx="4472322" cy="6437312"/>
          </a:xfrm>
        </p:grpSpPr>
        <p:grpSp>
          <p:nvGrpSpPr>
            <p:cNvPr id="8" name="Group 7">
              <a:extLst>
                <a:ext uri="{FF2B5EF4-FFF2-40B4-BE49-F238E27FC236}">
                  <a16:creationId xmlns:a16="http://schemas.microsoft.com/office/drawing/2014/main" id="{50E10F02-241D-4A4C-A7E8-328EFC9B1643}"/>
                </a:ext>
              </a:extLst>
            </p:cNvPr>
            <p:cNvGrpSpPr/>
            <p:nvPr/>
          </p:nvGrpSpPr>
          <p:grpSpPr>
            <a:xfrm>
              <a:off x="7498383" y="479775"/>
              <a:ext cx="3810000" cy="6437312"/>
              <a:chOff x="7407275" y="388938"/>
              <a:chExt cx="3810000" cy="6437312"/>
            </a:xfrm>
          </p:grpSpPr>
          <p:sp>
            <p:nvSpPr>
              <p:cNvPr id="12" name="Freeform 94">
                <a:extLst>
                  <a:ext uri="{FF2B5EF4-FFF2-40B4-BE49-F238E27FC236}">
                    <a16:creationId xmlns:a16="http://schemas.microsoft.com/office/drawing/2014/main" id="{53AED8D9-B175-4DB9-966D-059DF3177FAE}"/>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7DEA5BA-B079-47B0-88BD-F6E3DC1343F2}"/>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9B480799-883A-4372-B318-27559606F005}"/>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01BCD10-ABFA-4BD9-90AB-4297E911931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C13707FB-4480-42E9-9B20-49735839F5E1}"/>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88C1A07E-9FC8-4DAA-A700-F4412F9F79CB}"/>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F661959-2375-4AD7-9564-F642B1D5F561}"/>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C70E9FD2-5491-404A-9529-7CD0F882DEE5}"/>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3">
                <a:extLst>
                  <a:ext uri="{FF2B5EF4-FFF2-40B4-BE49-F238E27FC236}">
                    <a16:creationId xmlns:a16="http://schemas.microsoft.com/office/drawing/2014/main" id="{11B8735D-2CC7-4C47-B2DB-D4B19B16643C}"/>
                  </a:ext>
                </a:extLst>
              </p:cNvPr>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4">
                <a:extLst>
                  <a:ext uri="{FF2B5EF4-FFF2-40B4-BE49-F238E27FC236}">
                    <a16:creationId xmlns:a16="http://schemas.microsoft.com/office/drawing/2014/main" id="{DF155E49-558F-4935-8612-1AACCB79F06D}"/>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5">
                <a:extLst>
                  <a:ext uri="{FF2B5EF4-FFF2-40B4-BE49-F238E27FC236}">
                    <a16:creationId xmlns:a16="http://schemas.microsoft.com/office/drawing/2014/main" id="{8A590384-5580-4525-9C44-4ED1B59DBF49}"/>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6">
                <a:extLst>
                  <a:ext uri="{FF2B5EF4-FFF2-40B4-BE49-F238E27FC236}">
                    <a16:creationId xmlns:a16="http://schemas.microsoft.com/office/drawing/2014/main" id="{889C20D0-DA56-4D88-9F36-862687CB7F0B}"/>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7">
                <a:extLst>
                  <a:ext uri="{FF2B5EF4-FFF2-40B4-BE49-F238E27FC236}">
                    <a16:creationId xmlns:a16="http://schemas.microsoft.com/office/drawing/2014/main" id="{F1F31049-3E03-428E-9B13-D5728B2FF953}"/>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8">
                <a:extLst>
                  <a:ext uri="{FF2B5EF4-FFF2-40B4-BE49-F238E27FC236}">
                    <a16:creationId xmlns:a16="http://schemas.microsoft.com/office/drawing/2014/main" id="{3C4CAB79-5505-4084-BBA6-E67A586A538E}"/>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9">
                <a:extLst>
                  <a:ext uri="{FF2B5EF4-FFF2-40B4-BE49-F238E27FC236}">
                    <a16:creationId xmlns:a16="http://schemas.microsoft.com/office/drawing/2014/main" id="{EB58C37B-2065-4C26-BB04-657FC0D371A2}"/>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0">
                <a:extLst>
                  <a:ext uri="{FF2B5EF4-FFF2-40B4-BE49-F238E27FC236}">
                    <a16:creationId xmlns:a16="http://schemas.microsoft.com/office/drawing/2014/main" id="{68A263B1-8E9C-4B80-A8D5-0678C4E6688E}"/>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
                <a:extLst>
                  <a:ext uri="{FF2B5EF4-FFF2-40B4-BE49-F238E27FC236}">
                    <a16:creationId xmlns:a16="http://schemas.microsoft.com/office/drawing/2014/main" id="{0898D95F-3C3E-420B-98E3-3951B2B6F263}"/>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2">
                <a:extLst>
                  <a:ext uri="{FF2B5EF4-FFF2-40B4-BE49-F238E27FC236}">
                    <a16:creationId xmlns:a16="http://schemas.microsoft.com/office/drawing/2014/main" id="{AAE36417-8327-42B4-8A11-A3E2F7F02DA7}"/>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3">
                <a:extLst>
                  <a:ext uri="{FF2B5EF4-FFF2-40B4-BE49-F238E27FC236}">
                    <a16:creationId xmlns:a16="http://schemas.microsoft.com/office/drawing/2014/main" id="{7BC14063-7DEA-43C7-BF31-B88FB29EEC38}"/>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4">
                <a:extLst>
                  <a:ext uri="{FF2B5EF4-FFF2-40B4-BE49-F238E27FC236}">
                    <a16:creationId xmlns:a16="http://schemas.microsoft.com/office/drawing/2014/main" id="{9A1F7311-2266-4640-B208-31B4A8578316}"/>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5">
                <a:extLst>
                  <a:ext uri="{FF2B5EF4-FFF2-40B4-BE49-F238E27FC236}">
                    <a16:creationId xmlns:a16="http://schemas.microsoft.com/office/drawing/2014/main" id="{750E8C08-EC15-461D-A1F5-5CD7B57C66B0}"/>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FBB218D4-9C77-4E3A-9946-5101C7B83D8C}"/>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Oval 27">
                <a:extLst>
                  <a:ext uri="{FF2B5EF4-FFF2-40B4-BE49-F238E27FC236}">
                    <a16:creationId xmlns:a16="http://schemas.microsoft.com/office/drawing/2014/main" id="{02A160B0-98B9-47EF-A9C0-2EFE477A2AEF}"/>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8">
                <a:extLst>
                  <a:ext uri="{FF2B5EF4-FFF2-40B4-BE49-F238E27FC236}">
                    <a16:creationId xmlns:a16="http://schemas.microsoft.com/office/drawing/2014/main" id="{472D240C-6DED-4EB0-B705-A64952D124C4}"/>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9">
                <a:extLst>
                  <a:ext uri="{FF2B5EF4-FFF2-40B4-BE49-F238E27FC236}">
                    <a16:creationId xmlns:a16="http://schemas.microsoft.com/office/drawing/2014/main" id="{1E0E0EA1-0F6D-48E9-B569-A3E18EFFF861}"/>
                  </a:ext>
                </a:extLst>
              </p:cNvPr>
              <p:cNvSpPr>
                <a:spLocks/>
              </p:cNvSpPr>
              <p:nvPr/>
            </p:nvSpPr>
            <p:spPr bwMode="auto">
              <a:xfrm>
                <a:off x="8110383" y="3449435"/>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30">
                <a:extLst>
                  <a:ext uri="{FF2B5EF4-FFF2-40B4-BE49-F238E27FC236}">
                    <a16:creationId xmlns:a16="http://schemas.microsoft.com/office/drawing/2014/main" id="{BD2460A2-4E20-48D9-BBB7-0B902DF43EBD}"/>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1">
                <a:extLst>
                  <a:ext uri="{FF2B5EF4-FFF2-40B4-BE49-F238E27FC236}">
                    <a16:creationId xmlns:a16="http://schemas.microsoft.com/office/drawing/2014/main" id="{F4B07965-01F8-4F50-B6AC-39C9D902B55F}"/>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
                <a:extLst>
                  <a:ext uri="{FF2B5EF4-FFF2-40B4-BE49-F238E27FC236}">
                    <a16:creationId xmlns:a16="http://schemas.microsoft.com/office/drawing/2014/main" id="{9B0969B6-3479-4DD2-B59D-1E6BCBE68688}"/>
                  </a:ext>
                </a:extLst>
              </p:cNvPr>
              <p:cNvSpPr>
                <a:spLocks/>
              </p:cNvSpPr>
              <p:nvPr/>
            </p:nvSpPr>
            <p:spPr bwMode="auto">
              <a:xfrm>
                <a:off x="8766941" y="1452562"/>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3">
                <a:extLst>
                  <a:ext uri="{FF2B5EF4-FFF2-40B4-BE49-F238E27FC236}">
                    <a16:creationId xmlns:a16="http://schemas.microsoft.com/office/drawing/2014/main" id="{6A499ADD-2C03-4425-AC6C-79E10AA0A268}"/>
                  </a:ext>
                </a:extLst>
              </p:cNvPr>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4">
                <a:extLst>
                  <a:ext uri="{FF2B5EF4-FFF2-40B4-BE49-F238E27FC236}">
                    <a16:creationId xmlns:a16="http://schemas.microsoft.com/office/drawing/2014/main" id="{FBED6779-89D7-4721-B98B-1BC6536B0F25}"/>
                  </a:ext>
                </a:extLst>
              </p:cNvPr>
              <p:cNvSpPr>
                <a:spLocks/>
              </p:cNvSpPr>
              <p:nvPr/>
            </p:nvSpPr>
            <p:spPr bwMode="auto">
              <a:xfrm>
                <a:off x="8575674" y="6500147"/>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5">
                <a:extLst>
                  <a:ext uri="{FF2B5EF4-FFF2-40B4-BE49-F238E27FC236}">
                    <a16:creationId xmlns:a16="http://schemas.microsoft.com/office/drawing/2014/main" id="{D35524A6-C07F-4C16-959C-6F7597826FDA}"/>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36">
                <a:extLst>
                  <a:ext uri="{FF2B5EF4-FFF2-40B4-BE49-F238E27FC236}">
                    <a16:creationId xmlns:a16="http://schemas.microsoft.com/office/drawing/2014/main" id="{F6EE953E-4D32-46A5-8190-199081A989C4}"/>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37">
                <a:extLst>
                  <a:ext uri="{FF2B5EF4-FFF2-40B4-BE49-F238E27FC236}">
                    <a16:creationId xmlns:a16="http://schemas.microsoft.com/office/drawing/2014/main" id="{F2A9D219-BC81-4924-8045-2A4D5495E41C}"/>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8">
                <a:extLst>
                  <a:ext uri="{FF2B5EF4-FFF2-40B4-BE49-F238E27FC236}">
                    <a16:creationId xmlns:a16="http://schemas.microsoft.com/office/drawing/2014/main" id="{82F5D4D0-125A-4FD3-A538-05F3ED8CA8E3}"/>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9">
                <a:extLst>
                  <a:ext uri="{FF2B5EF4-FFF2-40B4-BE49-F238E27FC236}">
                    <a16:creationId xmlns:a16="http://schemas.microsoft.com/office/drawing/2014/main" id="{C20C8264-D178-475E-94DC-ABAC9B189621}"/>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0">
                <a:extLst>
                  <a:ext uri="{FF2B5EF4-FFF2-40B4-BE49-F238E27FC236}">
                    <a16:creationId xmlns:a16="http://schemas.microsoft.com/office/drawing/2014/main" id="{F50C4EFF-24E7-4F2A-BB40-C723DFE5CB6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1">
                <a:extLst>
                  <a:ext uri="{FF2B5EF4-FFF2-40B4-BE49-F238E27FC236}">
                    <a16:creationId xmlns:a16="http://schemas.microsoft.com/office/drawing/2014/main" id="{AD5B3274-8C84-4F17-8CEF-E91145F05B47}"/>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2">
                <a:extLst>
                  <a:ext uri="{FF2B5EF4-FFF2-40B4-BE49-F238E27FC236}">
                    <a16:creationId xmlns:a16="http://schemas.microsoft.com/office/drawing/2014/main" id="{312846DB-84F5-46A7-8C43-838875B1D105}"/>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
                <a:extLst>
                  <a:ext uri="{FF2B5EF4-FFF2-40B4-BE49-F238E27FC236}">
                    <a16:creationId xmlns:a16="http://schemas.microsoft.com/office/drawing/2014/main" id="{0B5086D0-D4D3-473E-924B-F2DD0BE3C37B}"/>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4">
                <a:extLst>
                  <a:ext uri="{FF2B5EF4-FFF2-40B4-BE49-F238E27FC236}">
                    <a16:creationId xmlns:a16="http://schemas.microsoft.com/office/drawing/2014/main" id="{A2F42A68-9E45-4BE1-8C2D-B2685F271C33}"/>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5">
                <a:extLst>
                  <a:ext uri="{FF2B5EF4-FFF2-40B4-BE49-F238E27FC236}">
                    <a16:creationId xmlns:a16="http://schemas.microsoft.com/office/drawing/2014/main" id="{AAF7EBF3-3C7D-4670-A3A4-6B519CFE1083}"/>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46">
                <a:extLst>
                  <a:ext uri="{FF2B5EF4-FFF2-40B4-BE49-F238E27FC236}">
                    <a16:creationId xmlns:a16="http://schemas.microsoft.com/office/drawing/2014/main" id="{A771DD80-CB5D-41FE-8680-2D4348E14B76}"/>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7">
                <a:extLst>
                  <a:ext uri="{FF2B5EF4-FFF2-40B4-BE49-F238E27FC236}">
                    <a16:creationId xmlns:a16="http://schemas.microsoft.com/office/drawing/2014/main" id="{C5C43E4B-085E-4B48-A7A5-52110888BB75}"/>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8">
                <a:extLst>
                  <a:ext uri="{FF2B5EF4-FFF2-40B4-BE49-F238E27FC236}">
                    <a16:creationId xmlns:a16="http://schemas.microsoft.com/office/drawing/2014/main" id="{97C12833-4A22-4C37-84B1-CC0C8D718EB8}"/>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9">
                <a:extLst>
                  <a:ext uri="{FF2B5EF4-FFF2-40B4-BE49-F238E27FC236}">
                    <a16:creationId xmlns:a16="http://schemas.microsoft.com/office/drawing/2014/main" id="{92D0E0B2-FF6A-46CC-B884-9B4DBBE81962}"/>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0">
                <a:extLst>
                  <a:ext uri="{FF2B5EF4-FFF2-40B4-BE49-F238E27FC236}">
                    <a16:creationId xmlns:a16="http://schemas.microsoft.com/office/drawing/2014/main" id="{3D7BB575-1662-4C23-B7EC-75FFC8999D5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1">
                <a:extLst>
                  <a:ext uri="{FF2B5EF4-FFF2-40B4-BE49-F238E27FC236}">
                    <a16:creationId xmlns:a16="http://schemas.microsoft.com/office/drawing/2014/main" id="{0951F103-1911-44DB-8875-DF6CFE984656}"/>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2">
                <a:extLst>
                  <a:ext uri="{FF2B5EF4-FFF2-40B4-BE49-F238E27FC236}">
                    <a16:creationId xmlns:a16="http://schemas.microsoft.com/office/drawing/2014/main" id="{46428591-AD4F-4998-B525-47C7FCD96551}"/>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3">
                <a:extLst>
                  <a:ext uri="{FF2B5EF4-FFF2-40B4-BE49-F238E27FC236}">
                    <a16:creationId xmlns:a16="http://schemas.microsoft.com/office/drawing/2014/main" id="{3DF198DA-C341-44DA-AABE-6966A1623FC9}"/>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4">
                <a:extLst>
                  <a:ext uri="{FF2B5EF4-FFF2-40B4-BE49-F238E27FC236}">
                    <a16:creationId xmlns:a16="http://schemas.microsoft.com/office/drawing/2014/main" id="{24976D90-88EB-44BC-9763-CFD4CF1C8BA4}"/>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5">
                <a:extLst>
                  <a:ext uri="{FF2B5EF4-FFF2-40B4-BE49-F238E27FC236}">
                    <a16:creationId xmlns:a16="http://schemas.microsoft.com/office/drawing/2014/main" id="{DE71DC1B-9363-44C3-A8DF-08BBF22DC36C}"/>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6">
                <a:extLst>
                  <a:ext uri="{FF2B5EF4-FFF2-40B4-BE49-F238E27FC236}">
                    <a16:creationId xmlns:a16="http://schemas.microsoft.com/office/drawing/2014/main" id="{2D6D3A76-9EF9-4837-8CE9-573A7C3D6581}"/>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7">
                <a:extLst>
                  <a:ext uri="{FF2B5EF4-FFF2-40B4-BE49-F238E27FC236}">
                    <a16:creationId xmlns:a16="http://schemas.microsoft.com/office/drawing/2014/main" id="{FCA1A188-ED2A-4693-BE57-AE6ABCCC193C}"/>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8">
                <a:extLst>
                  <a:ext uri="{FF2B5EF4-FFF2-40B4-BE49-F238E27FC236}">
                    <a16:creationId xmlns:a16="http://schemas.microsoft.com/office/drawing/2014/main" id="{4C1B5841-4FE6-4ADD-9387-9D5DA67B8CAA}"/>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9">
                <a:extLst>
                  <a:ext uri="{FF2B5EF4-FFF2-40B4-BE49-F238E27FC236}">
                    <a16:creationId xmlns:a16="http://schemas.microsoft.com/office/drawing/2014/main" id="{6DF3E4BF-6CDB-496E-AE88-1F1BC46F4515}"/>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0">
                <a:extLst>
                  <a:ext uri="{FF2B5EF4-FFF2-40B4-BE49-F238E27FC236}">
                    <a16:creationId xmlns:a16="http://schemas.microsoft.com/office/drawing/2014/main" id="{2D2F2115-C45B-4AEA-B345-3521DC7C1660}"/>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1">
                <a:extLst>
                  <a:ext uri="{FF2B5EF4-FFF2-40B4-BE49-F238E27FC236}">
                    <a16:creationId xmlns:a16="http://schemas.microsoft.com/office/drawing/2014/main" id="{0256C9C6-D327-4E9B-88E0-87C6713B1E78}"/>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2">
                <a:extLst>
                  <a:ext uri="{FF2B5EF4-FFF2-40B4-BE49-F238E27FC236}">
                    <a16:creationId xmlns:a16="http://schemas.microsoft.com/office/drawing/2014/main" id="{41A1921E-A99B-46E6-8E38-5101855F6348}"/>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3">
                <a:extLst>
                  <a:ext uri="{FF2B5EF4-FFF2-40B4-BE49-F238E27FC236}">
                    <a16:creationId xmlns:a16="http://schemas.microsoft.com/office/drawing/2014/main" id="{0D6D7E61-BF8B-4FC0-99DC-9ED347C7DD25}"/>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4">
                <a:extLst>
                  <a:ext uri="{FF2B5EF4-FFF2-40B4-BE49-F238E27FC236}">
                    <a16:creationId xmlns:a16="http://schemas.microsoft.com/office/drawing/2014/main" id="{C477777E-A3C2-4614-ADA4-E218EFA20DD3}"/>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5">
                <a:extLst>
                  <a:ext uri="{FF2B5EF4-FFF2-40B4-BE49-F238E27FC236}">
                    <a16:creationId xmlns:a16="http://schemas.microsoft.com/office/drawing/2014/main" id="{83182275-8C17-4FF2-8112-A60789AA0CB9}"/>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66">
                <a:extLst>
                  <a:ext uri="{FF2B5EF4-FFF2-40B4-BE49-F238E27FC236}">
                    <a16:creationId xmlns:a16="http://schemas.microsoft.com/office/drawing/2014/main" id="{2DDAC57C-41A9-4CAA-896D-AFC45465F23B}"/>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7">
                <a:extLst>
                  <a:ext uri="{FF2B5EF4-FFF2-40B4-BE49-F238E27FC236}">
                    <a16:creationId xmlns:a16="http://schemas.microsoft.com/office/drawing/2014/main" id="{C91DB19B-BD75-494E-97EA-D441AD49F3A2}"/>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8">
                <a:extLst>
                  <a:ext uri="{FF2B5EF4-FFF2-40B4-BE49-F238E27FC236}">
                    <a16:creationId xmlns:a16="http://schemas.microsoft.com/office/drawing/2014/main" id="{13575644-7FA7-4C59-A4EC-3AE02403D25A}"/>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9">
                <a:extLst>
                  <a:ext uri="{FF2B5EF4-FFF2-40B4-BE49-F238E27FC236}">
                    <a16:creationId xmlns:a16="http://schemas.microsoft.com/office/drawing/2014/main" id="{B881DB6C-EE3F-42FA-8F11-81E1221042F3}"/>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0">
                <a:extLst>
                  <a:ext uri="{FF2B5EF4-FFF2-40B4-BE49-F238E27FC236}">
                    <a16:creationId xmlns:a16="http://schemas.microsoft.com/office/drawing/2014/main" id="{FE0B243C-1283-44D9-8F43-B49E2F3D1280}"/>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1">
                <a:extLst>
                  <a:ext uri="{FF2B5EF4-FFF2-40B4-BE49-F238E27FC236}">
                    <a16:creationId xmlns:a16="http://schemas.microsoft.com/office/drawing/2014/main" id="{4824C886-F17B-4139-8EAD-E32BD1D734DE}"/>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2">
                <a:extLst>
                  <a:ext uri="{FF2B5EF4-FFF2-40B4-BE49-F238E27FC236}">
                    <a16:creationId xmlns:a16="http://schemas.microsoft.com/office/drawing/2014/main" id="{E447A88A-0160-4AD7-97D3-9CA235947F85}"/>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3">
                <a:extLst>
                  <a:ext uri="{FF2B5EF4-FFF2-40B4-BE49-F238E27FC236}">
                    <a16:creationId xmlns:a16="http://schemas.microsoft.com/office/drawing/2014/main" id="{FD329EA6-DB24-4A6D-8D8D-A4B4FA48BB9B}"/>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4">
                <a:extLst>
                  <a:ext uri="{FF2B5EF4-FFF2-40B4-BE49-F238E27FC236}">
                    <a16:creationId xmlns:a16="http://schemas.microsoft.com/office/drawing/2014/main" id="{303CA8E9-97AC-4A2A-A4C5-593EFFDF988A}"/>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5">
                <a:extLst>
                  <a:ext uri="{FF2B5EF4-FFF2-40B4-BE49-F238E27FC236}">
                    <a16:creationId xmlns:a16="http://schemas.microsoft.com/office/drawing/2014/main" id="{934A7D8B-6C71-4674-B3B6-EA5C14AA2B22}"/>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6">
                <a:extLst>
                  <a:ext uri="{FF2B5EF4-FFF2-40B4-BE49-F238E27FC236}">
                    <a16:creationId xmlns:a16="http://schemas.microsoft.com/office/drawing/2014/main" id="{CE8613DE-6A3F-44FA-A9A9-4D124922E8F8}"/>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77">
                <a:extLst>
                  <a:ext uri="{FF2B5EF4-FFF2-40B4-BE49-F238E27FC236}">
                    <a16:creationId xmlns:a16="http://schemas.microsoft.com/office/drawing/2014/main" id="{97DB2315-34B8-4CC2-8FFE-C8EC0605CA36}"/>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8">
                <a:extLst>
                  <a:ext uri="{FF2B5EF4-FFF2-40B4-BE49-F238E27FC236}">
                    <a16:creationId xmlns:a16="http://schemas.microsoft.com/office/drawing/2014/main" id="{F9554853-E1FF-439F-99A4-3F726C9AE087}"/>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9">
                <a:extLst>
                  <a:ext uri="{FF2B5EF4-FFF2-40B4-BE49-F238E27FC236}">
                    <a16:creationId xmlns:a16="http://schemas.microsoft.com/office/drawing/2014/main" id="{69119564-31C8-482F-9B55-344E8A567713}"/>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0">
                <a:extLst>
                  <a:ext uri="{FF2B5EF4-FFF2-40B4-BE49-F238E27FC236}">
                    <a16:creationId xmlns:a16="http://schemas.microsoft.com/office/drawing/2014/main" id="{EF065C8C-DB47-4AA6-AAB9-B6C2D4D4F5AC}"/>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1">
                <a:extLst>
                  <a:ext uri="{FF2B5EF4-FFF2-40B4-BE49-F238E27FC236}">
                    <a16:creationId xmlns:a16="http://schemas.microsoft.com/office/drawing/2014/main" id="{2152ABAD-DDF4-46C8-9E76-56FA1FB6CDF6}"/>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2">
              <a:extLst>
                <a:ext uri="{FF2B5EF4-FFF2-40B4-BE49-F238E27FC236}">
                  <a16:creationId xmlns:a16="http://schemas.microsoft.com/office/drawing/2014/main" id="{C3254F4E-91A6-4C8F-88E2-3E9C967AD1B2}"/>
                </a:ext>
              </a:extLst>
            </p:cNvPr>
            <p:cNvSpPr>
              <a:spLocks/>
            </p:cNvSpPr>
            <p:nvPr/>
          </p:nvSpPr>
          <p:spPr bwMode="auto">
            <a:xfrm>
              <a:off x="11206783" y="1874617"/>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889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Design </a:t>
            </a:r>
            <a:br>
              <a:rPr lang="en-US" dirty="0">
                <a:solidFill>
                  <a:schemeClr val="accent1"/>
                </a:solidFill>
              </a:rPr>
            </a:br>
            <a:r>
              <a:rPr lang="en-US" dirty="0">
                <a:solidFill>
                  <a:schemeClr val="accent1"/>
                </a:solidFill>
              </a:rPr>
              <a:t>Azure </a:t>
            </a:r>
            <a:br>
              <a:rPr lang="en-US" dirty="0">
                <a:solidFill>
                  <a:schemeClr val="accent1"/>
                </a:solidFill>
              </a:rPr>
            </a:br>
            <a:r>
              <a:rPr lang="en-US" dirty="0">
                <a:solidFill>
                  <a:schemeClr val="accent1"/>
                </a:solidFill>
              </a:rPr>
              <a:t>Virtual Networks</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grpSp>
        <p:nvGrpSpPr>
          <p:cNvPr id="10" name="Group 9">
            <a:extLst>
              <a:ext uri="{FF2B5EF4-FFF2-40B4-BE49-F238E27FC236}">
                <a16:creationId xmlns:a16="http://schemas.microsoft.com/office/drawing/2014/main" id="{75F20130-C138-421D-92B7-A7B2171CC246}"/>
              </a:ext>
            </a:extLst>
          </p:cNvPr>
          <p:cNvGrpSpPr>
            <a:grpSpLocks noChangeAspect="1"/>
          </p:cNvGrpSpPr>
          <p:nvPr/>
        </p:nvGrpSpPr>
        <p:grpSpPr>
          <a:xfrm>
            <a:off x="6224400" y="963507"/>
            <a:ext cx="3341100" cy="4816800"/>
            <a:chOff x="7498385" y="479775"/>
            <a:chExt cx="4472320" cy="6437308"/>
          </a:xfrm>
        </p:grpSpPr>
        <p:grpSp>
          <p:nvGrpSpPr>
            <p:cNvPr id="12" name="Group 11">
              <a:extLst>
                <a:ext uri="{FF2B5EF4-FFF2-40B4-BE49-F238E27FC236}">
                  <a16:creationId xmlns:a16="http://schemas.microsoft.com/office/drawing/2014/main" id="{29D4AC36-2847-4E89-9935-A51423F699E1}"/>
                </a:ext>
              </a:extLst>
            </p:cNvPr>
            <p:cNvGrpSpPr/>
            <p:nvPr/>
          </p:nvGrpSpPr>
          <p:grpSpPr>
            <a:xfrm>
              <a:off x="7498385" y="479775"/>
              <a:ext cx="3810000" cy="6437308"/>
              <a:chOff x="7407275" y="388938"/>
              <a:chExt cx="3810000" cy="6437312"/>
            </a:xfrm>
          </p:grpSpPr>
          <p:sp>
            <p:nvSpPr>
              <p:cNvPr id="15" name="Freeform 94">
                <a:extLst>
                  <a:ext uri="{FF2B5EF4-FFF2-40B4-BE49-F238E27FC236}">
                    <a16:creationId xmlns:a16="http://schemas.microsoft.com/office/drawing/2014/main" id="{9E028497-99D1-4D0C-8138-2CD7B8A63288}"/>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057D58D0-0C40-4769-A26D-62A33A95E621}"/>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24F37A2B-B254-414F-B031-6FC2AE38D09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65E7C37F-1EED-4D09-A73E-24BD4EFAD87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11B9C199-A494-4140-88E7-2136C440443B}"/>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0">
                <a:extLst>
                  <a:ext uri="{FF2B5EF4-FFF2-40B4-BE49-F238E27FC236}">
                    <a16:creationId xmlns:a16="http://schemas.microsoft.com/office/drawing/2014/main" id="{13ECA7FC-AE62-4202-B866-4794FF43C764}"/>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253967A9-D89E-4B73-8809-D02C64B02FE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42F68037-D369-4A88-A1FB-F3488A555639}"/>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3">
                <a:extLst>
                  <a:ext uri="{FF2B5EF4-FFF2-40B4-BE49-F238E27FC236}">
                    <a16:creationId xmlns:a16="http://schemas.microsoft.com/office/drawing/2014/main" id="{D5B0D995-63D7-413C-B200-09857F2B6196}"/>
                  </a:ext>
                </a:extLst>
              </p:cNvPr>
              <p:cNvSpPr>
                <a:spLocks noChangeArrowheads="1"/>
              </p:cNvSpPr>
              <p:nvPr/>
            </p:nvSpPr>
            <p:spPr bwMode="auto">
              <a:xfrm>
                <a:off x="8802688" y="3851275"/>
                <a:ext cx="1327150" cy="88423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24" name="Rectangle 14">
                <a:extLst>
                  <a:ext uri="{FF2B5EF4-FFF2-40B4-BE49-F238E27FC236}">
                    <a16:creationId xmlns:a16="http://schemas.microsoft.com/office/drawing/2014/main" id="{83D5FC03-26A7-499C-9BD7-45AA1F9E2F05}"/>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a:extLst>
                  <a:ext uri="{FF2B5EF4-FFF2-40B4-BE49-F238E27FC236}">
                    <a16:creationId xmlns:a16="http://schemas.microsoft.com/office/drawing/2014/main" id="{3F243708-040D-4CBA-B6BC-7DD7B798DC65}"/>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a:extLst>
                  <a:ext uri="{FF2B5EF4-FFF2-40B4-BE49-F238E27FC236}">
                    <a16:creationId xmlns:a16="http://schemas.microsoft.com/office/drawing/2014/main" id="{5CFD407C-D4CE-4B9F-BD83-22B75581CC04}"/>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a:extLst>
                  <a:ext uri="{FF2B5EF4-FFF2-40B4-BE49-F238E27FC236}">
                    <a16:creationId xmlns:a16="http://schemas.microsoft.com/office/drawing/2014/main" id="{1F641BE5-262D-4807-B44D-6E9F85EFAFC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F504A1D0-D9DE-485D-81C1-3885D5B4538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20605899-6119-4E31-9B03-E3A265C45D25}"/>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0">
                <a:extLst>
                  <a:ext uri="{FF2B5EF4-FFF2-40B4-BE49-F238E27FC236}">
                    <a16:creationId xmlns:a16="http://schemas.microsoft.com/office/drawing/2014/main" id="{DAF11A7E-64BA-4E2A-98B2-A8281D9E4E67}"/>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1">
                <a:extLst>
                  <a:ext uri="{FF2B5EF4-FFF2-40B4-BE49-F238E27FC236}">
                    <a16:creationId xmlns:a16="http://schemas.microsoft.com/office/drawing/2014/main" id="{8CBFFD7A-553A-4C3B-A7E3-312A7AE0B45F}"/>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22">
                <a:extLst>
                  <a:ext uri="{FF2B5EF4-FFF2-40B4-BE49-F238E27FC236}">
                    <a16:creationId xmlns:a16="http://schemas.microsoft.com/office/drawing/2014/main" id="{812E17E8-BB12-4041-B825-1C2EEAFD8B36}"/>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3">
                <a:extLst>
                  <a:ext uri="{FF2B5EF4-FFF2-40B4-BE49-F238E27FC236}">
                    <a16:creationId xmlns:a16="http://schemas.microsoft.com/office/drawing/2014/main" id="{5E891438-6C85-468F-98AD-F41A56FC78E5}"/>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4">
                <a:extLst>
                  <a:ext uri="{FF2B5EF4-FFF2-40B4-BE49-F238E27FC236}">
                    <a16:creationId xmlns:a16="http://schemas.microsoft.com/office/drawing/2014/main" id="{4F1165FA-B2C9-48B0-81B2-99E9BA36F531}"/>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id="{98B2BA22-68B4-4915-B221-44ABC6F994F9}"/>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id="{79951E05-041A-4B56-BB85-2491B680356E}"/>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7">
                <a:extLst>
                  <a:ext uri="{FF2B5EF4-FFF2-40B4-BE49-F238E27FC236}">
                    <a16:creationId xmlns:a16="http://schemas.microsoft.com/office/drawing/2014/main" id="{09A81D60-5425-4FE4-A3A9-FD44A4D00514}"/>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8">
                <a:extLst>
                  <a:ext uri="{FF2B5EF4-FFF2-40B4-BE49-F238E27FC236}">
                    <a16:creationId xmlns:a16="http://schemas.microsoft.com/office/drawing/2014/main" id="{5AA4DA05-E728-47CC-B3C0-836A6965CDF7}"/>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9">
                <a:extLst>
                  <a:ext uri="{FF2B5EF4-FFF2-40B4-BE49-F238E27FC236}">
                    <a16:creationId xmlns:a16="http://schemas.microsoft.com/office/drawing/2014/main" id="{EFA281DC-768C-4A69-8CB5-0F2A0142DF64}"/>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Oval 30">
                <a:extLst>
                  <a:ext uri="{FF2B5EF4-FFF2-40B4-BE49-F238E27FC236}">
                    <a16:creationId xmlns:a16="http://schemas.microsoft.com/office/drawing/2014/main" id="{A276E457-E0CC-4614-A839-4B870515331C}"/>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1">
                <a:extLst>
                  <a:ext uri="{FF2B5EF4-FFF2-40B4-BE49-F238E27FC236}">
                    <a16:creationId xmlns:a16="http://schemas.microsoft.com/office/drawing/2014/main" id="{D674FB8A-0B8B-4BBA-939F-AAF066E7CB65}"/>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4">
                <a:extLst>
                  <a:ext uri="{FF2B5EF4-FFF2-40B4-BE49-F238E27FC236}">
                    <a16:creationId xmlns:a16="http://schemas.microsoft.com/office/drawing/2014/main" id="{D8E3C263-6E79-48DA-B372-C8A599830DA8}"/>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5">
                <a:extLst>
                  <a:ext uri="{FF2B5EF4-FFF2-40B4-BE49-F238E27FC236}">
                    <a16:creationId xmlns:a16="http://schemas.microsoft.com/office/drawing/2014/main" id="{D7ED14A5-712B-41C2-B77F-6117FC685417}"/>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36">
                <a:extLst>
                  <a:ext uri="{FF2B5EF4-FFF2-40B4-BE49-F238E27FC236}">
                    <a16:creationId xmlns:a16="http://schemas.microsoft.com/office/drawing/2014/main" id="{9A5CAFA4-D2D9-40EF-9A8D-501597C2394D}"/>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37">
                <a:extLst>
                  <a:ext uri="{FF2B5EF4-FFF2-40B4-BE49-F238E27FC236}">
                    <a16:creationId xmlns:a16="http://schemas.microsoft.com/office/drawing/2014/main" id="{78B87456-E668-4DB8-96F3-37E61EA0FB76}"/>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38">
                <a:extLst>
                  <a:ext uri="{FF2B5EF4-FFF2-40B4-BE49-F238E27FC236}">
                    <a16:creationId xmlns:a16="http://schemas.microsoft.com/office/drawing/2014/main" id="{B3F8B0E2-4117-443D-946A-4D5BCB73D4A4}"/>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39">
                <a:extLst>
                  <a:ext uri="{FF2B5EF4-FFF2-40B4-BE49-F238E27FC236}">
                    <a16:creationId xmlns:a16="http://schemas.microsoft.com/office/drawing/2014/main" id="{1F02895B-7F76-4AD9-AFAE-730D155F6E1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0">
                <a:extLst>
                  <a:ext uri="{FF2B5EF4-FFF2-40B4-BE49-F238E27FC236}">
                    <a16:creationId xmlns:a16="http://schemas.microsoft.com/office/drawing/2014/main" id="{0995C4A6-6E95-4CD7-AD7C-3AEDE0C63B5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1">
                <a:extLst>
                  <a:ext uri="{FF2B5EF4-FFF2-40B4-BE49-F238E27FC236}">
                    <a16:creationId xmlns:a16="http://schemas.microsoft.com/office/drawing/2014/main" id="{6C628043-1302-4937-859B-5F31D3796D60}"/>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2">
                <a:extLst>
                  <a:ext uri="{FF2B5EF4-FFF2-40B4-BE49-F238E27FC236}">
                    <a16:creationId xmlns:a16="http://schemas.microsoft.com/office/drawing/2014/main" id="{DADECAB0-6912-45C3-ADD2-22E7C96686D3}"/>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3">
                <a:extLst>
                  <a:ext uri="{FF2B5EF4-FFF2-40B4-BE49-F238E27FC236}">
                    <a16:creationId xmlns:a16="http://schemas.microsoft.com/office/drawing/2014/main" id="{83C3A700-983B-4F86-B8D4-7066DCF8CEF3}"/>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4">
                <a:extLst>
                  <a:ext uri="{FF2B5EF4-FFF2-40B4-BE49-F238E27FC236}">
                    <a16:creationId xmlns:a16="http://schemas.microsoft.com/office/drawing/2014/main" id="{16993FCC-5992-488B-895F-450F36398669}"/>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5">
                <a:extLst>
                  <a:ext uri="{FF2B5EF4-FFF2-40B4-BE49-F238E27FC236}">
                    <a16:creationId xmlns:a16="http://schemas.microsoft.com/office/drawing/2014/main" id="{00EB53F0-310F-4B2B-AA6F-D9323EA9CFDB}"/>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46">
                <a:extLst>
                  <a:ext uri="{FF2B5EF4-FFF2-40B4-BE49-F238E27FC236}">
                    <a16:creationId xmlns:a16="http://schemas.microsoft.com/office/drawing/2014/main" id="{9B8F79DB-4886-4C83-8021-00ADD3F7B4A7}"/>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47">
                <a:extLst>
                  <a:ext uri="{FF2B5EF4-FFF2-40B4-BE49-F238E27FC236}">
                    <a16:creationId xmlns:a16="http://schemas.microsoft.com/office/drawing/2014/main" id="{E0A6A598-A586-4C45-B2E7-89A0AB9FD223}"/>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48">
                <a:extLst>
                  <a:ext uri="{FF2B5EF4-FFF2-40B4-BE49-F238E27FC236}">
                    <a16:creationId xmlns:a16="http://schemas.microsoft.com/office/drawing/2014/main" id="{3FF8EA1E-1CB6-4FE3-A92B-A0C0902E43E5}"/>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9">
                <a:extLst>
                  <a:ext uri="{FF2B5EF4-FFF2-40B4-BE49-F238E27FC236}">
                    <a16:creationId xmlns:a16="http://schemas.microsoft.com/office/drawing/2014/main" id="{650D9D8D-4406-4F1A-B00B-9EB041A7509A}"/>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0">
                <a:extLst>
                  <a:ext uri="{FF2B5EF4-FFF2-40B4-BE49-F238E27FC236}">
                    <a16:creationId xmlns:a16="http://schemas.microsoft.com/office/drawing/2014/main" id="{7AC4EBBD-CEC5-4859-BD62-7CEF5E47EE6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1">
                <a:extLst>
                  <a:ext uri="{FF2B5EF4-FFF2-40B4-BE49-F238E27FC236}">
                    <a16:creationId xmlns:a16="http://schemas.microsoft.com/office/drawing/2014/main" id="{DCCA5649-55CE-4959-A7AF-C59DFCB4F4D2}"/>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2">
                <a:extLst>
                  <a:ext uri="{FF2B5EF4-FFF2-40B4-BE49-F238E27FC236}">
                    <a16:creationId xmlns:a16="http://schemas.microsoft.com/office/drawing/2014/main" id="{A490EA72-5E5B-4330-994A-B8ED05B1B10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3">
                <a:extLst>
                  <a:ext uri="{FF2B5EF4-FFF2-40B4-BE49-F238E27FC236}">
                    <a16:creationId xmlns:a16="http://schemas.microsoft.com/office/drawing/2014/main" id="{0CB5F6E5-AD39-4CBF-BC97-411EB95363CD}"/>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4">
                <a:extLst>
                  <a:ext uri="{FF2B5EF4-FFF2-40B4-BE49-F238E27FC236}">
                    <a16:creationId xmlns:a16="http://schemas.microsoft.com/office/drawing/2014/main" id="{EEE9A2E7-6190-4737-B304-88C69EAD1EA2}"/>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5">
                <a:extLst>
                  <a:ext uri="{FF2B5EF4-FFF2-40B4-BE49-F238E27FC236}">
                    <a16:creationId xmlns:a16="http://schemas.microsoft.com/office/drawing/2014/main" id="{4BA93A80-6082-49AB-8B6B-8A96C281F4C4}"/>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56">
                <a:extLst>
                  <a:ext uri="{FF2B5EF4-FFF2-40B4-BE49-F238E27FC236}">
                    <a16:creationId xmlns:a16="http://schemas.microsoft.com/office/drawing/2014/main" id="{5200D0E0-6DB2-49EA-A341-9CE084F6917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57">
                <a:extLst>
                  <a:ext uri="{FF2B5EF4-FFF2-40B4-BE49-F238E27FC236}">
                    <a16:creationId xmlns:a16="http://schemas.microsoft.com/office/drawing/2014/main" id="{49783906-5087-4227-B852-90F2E8194F85}"/>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58">
                <a:extLst>
                  <a:ext uri="{FF2B5EF4-FFF2-40B4-BE49-F238E27FC236}">
                    <a16:creationId xmlns:a16="http://schemas.microsoft.com/office/drawing/2014/main" id="{61E90C99-2357-4554-8246-9190440F1576}"/>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59">
                <a:extLst>
                  <a:ext uri="{FF2B5EF4-FFF2-40B4-BE49-F238E27FC236}">
                    <a16:creationId xmlns:a16="http://schemas.microsoft.com/office/drawing/2014/main" id="{C757AB34-9AC8-4E77-BBA3-90EFF740475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C178EF13-C3EC-4EE7-9683-1A1BBAC1C518}"/>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1">
                <a:extLst>
                  <a:ext uri="{FF2B5EF4-FFF2-40B4-BE49-F238E27FC236}">
                    <a16:creationId xmlns:a16="http://schemas.microsoft.com/office/drawing/2014/main" id="{50CFDAA3-3F29-4EF6-968F-3350C02406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8FF3AAEC-2B3F-4BD1-82A5-8423CEFA9C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3">
                <a:extLst>
                  <a:ext uri="{FF2B5EF4-FFF2-40B4-BE49-F238E27FC236}">
                    <a16:creationId xmlns:a16="http://schemas.microsoft.com/office/drawing/2014/main" id="{C5214703-C96D-458A-A28E-C80D7F89FC4A}"/>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4">
                <a:extLst>
                  <a:ext uri="{FF2B5EF4-FFF2-40B4-BE49-F238E27FC236}">
                    <a16:creationId xmlns:a16="http://schemas.microsoft.com/office/drawing/2014/main" id="{CB94E3E2-531D-442D-87D4-C115421C4332}"/>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65">
                <a:extLst>
                  <a:ext uri="{FF2B5EF4-FFF2-40B4-BE49-F238E27FC236}">
                    <a16:creationId xmlns:a16="http://schemas.microsoft.com/office/drawing/2014/main" id="{059490ED-14CD-4792-B440-24A5DB179015}"/>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66">
                <a:extLst>
                  <a:ext uri="{FF2B5EF4-FFF2-40B4-BE49-F238E27FC236}">
                    <a16:creationId xmlns:a16="http://schemas.microsoft.com/office/drawing/2014/main" id="{6680FA45-4A15-4DCD-A9BC-4C5313A584D8}"/>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67">
                <a:extLst>
                  <a:ext uri="{FF2B5EF4-FFF2-40B4-BE49-F238E27FC236}">
                    <a16:creationId xmlns:a16="http://schemas.microsoft.com/office/drawing/2014/main" id="{93C6F2E8-470C-4F18-88C3-0B70C0C3F6EB}"/>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68">
                <a:extLst>
                  <a:ext uri="{FF2B5EF4-FFF2-40B4-BE49-F238E27FC236}">
                    <a16:creationId xmlns:a16="http://schemas.microsoft.com/office/drawing/2014/main" id="{62818969-D777-4016-AB0C-A9D2FCF01163}"/>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69">
                <a:extLst>
                  <a:ext uri="{FF2B5EF4-FFF2-40B4-BE49-F238E27FC236}">
                    <a16:creationId xmlns:a16="http://schemas.microsoft.com/office/drawing/2014/main" id="{599E1B35-AB5A-491D-B3BD-AC7BF4864F27}"/>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0">
                <a:extLst>
                  <a:ext uri="{FF2B5EF4-FFF2-40B4-BE49-F238E27FC236}">
                    <a16:creationId xmlns:a16="http://schemas.microsoft.com/office/drawing/2014/main" id="{40186539-0C85-4F48-906F-63B6C97EFB7F}"/>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1">
                <a:extLst>
                  <a:ext uri="{FF2B5EF4-FFF2-40B4-BE49-F238E27FC236}">
                    <a16:creationId xmlns:a16="http://schemas.microsoft.com/office/drawing/2014/main" id="{97DEEBD5-8AA8-4AE8-BCA1-B62AF1706BD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2">
                <a:extLst>
                  <a:ext uri="{FF2B5EF4-FFF2-40B4-BE49-F238E27FC236}">
                    <a16:creationId xmlns:a16="http://schemas.microsoft.com/office/drawing/2014/main" id="{86B07164-1568-4F29-9CB3-A25C726C4362}"/>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3">
                <a:extLst>
                  <a:ext uri="{FF2B5EF4-FFF2-40B4-BE49-F238E27FC236}">
                    <a16:creationId xmlns:a16="http://schemas.microsoft.com/office/drawing/2014/main" id="{7E544C3B-4230-43FE-A2FA-7D1583D301FC}"/>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4">
                <a:extLst>
                  <a:ext uri="{FF2B5EF4-FFF2-40B4-BE49-F238E27FC236}">
                    <a16:creationId xmlns:a16="http://schemas.microsoft.com/office/drawing/2014/main" id="{610D54AB-BCF5-4AC3-BE3D-44EA7A4827DF}"/>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5">
                <a:extLst>
                  <a:ext uri="{FF2B5EF4-FFF2-40B4-BE49-F238E27FC236}">
                    <a16:creationId xmlns:a16="http://schemas.microsoft.com/office/drawing/2014/main" id="{08EEB34B-97EA-4E67-93AD-CE2D2D751A1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76">
                <a:extLst>
                  <a:ext uri="{FF2B5EF4-FFF2-40B4-BE49-F238E27FC236}">
                    <a16:creationId xmlns:a16="http://schemas.microsoft.com/office/drawing/2014/main" id="{9B3C0C66-3473-4B51-8A21-549FDBB209A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77">
                <a:extLst>
                  <a:ext uri="{FF2B5EF4-FFF2-40B4-BE49-F238E27FC236}">
                    <a16:creationId xmlns:a16="http://schemas.microsoft.com/office/drawing/2014/main" id="{9FAD6626-6371-442A-9C15-DC8CCF980CC7}"/>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78">
                <a:extLst>
                  <a:ext uri="{FF2B5EF4-FFF2-40B4-BE49-F238E27FC236}">
                    <a16:creationId xmlns:a16="http://schemas.microsoft.com/office/drawing/2014/main" id="{3CF0F721-D26A-4593-BEE1-F46DBDD09EAC}"/>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79">
                <a:extLst>
                  <a:ext uri="{FF2B5EF4-FFF2-40B4-BE49-F238E27FC236}">
                    <a16:creationId xmlns:a16="http://schemas.microsoft.com/office/drawing/2014/main" id="{82DF76EC-ED7A-4A64-BC91-58BE2C068D1A}"/>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0">
                <a:extLst>
                  <a:ext uri="{FF2B5EF4-FFF2-40B4-BE49-F238E27FC236}">
                    <a16:creationId xmlns:a16="http://schemas.microsoft.com/office/drawing/2014/main" id="{B1DDA9E4-A3CB-469E-9E5E-1D3C025C3E02}"/>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1">
                <a:extLst>
                  <a:ext uri="{FF2B5EF4-FFF2-40B4-BE49-F238E27FC236}">
                    <a16:creationId xmlns:a16="http://schemas.microsoft.com/office/drawing/2014/main" id="{1066DD9C-BF7B-48F1-9B6E-BCBB216FD423}"/>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reeform 42">
              <a:extLst>
                <a:ext uri="{FF2B5EF4-FFF2-40B4-BE49-F238E27FC236}">
                  <a16:creationId xmlns:a16="http://schemas.microsoft.com/office/drawing/2014/main" id="{F9CB9493-6316-4841-ABC8-24B4564F7E12}"/>
                </a:ext>
              </a:extLst>
            </p:cNvPr>
            <p:cNvSpPr>
              <a:spLocks/>
            </p:cNvSpPr>
            <p:nvPr/>
          </p:nvSpPr>
          <p:spPr bwMode="auto">
            <a:xfrm>
              <a:off x="11206783" y="1874616"/>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descr="A close up of a sign&#10;&#10;Description generated with high confidence">
            <a:extLst>
              <a:ext uri="{FF2B5EF4-FFF2-40B4-BE49-F238E27FC236}">
                <a16:creationId xmlns:a16="http://schemas.microsoft.com/office/drawing/2014/main" id="{3054E632-A774-4E54-B937-B09B1630C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72031" y="1324618"/>
            <a:ext cx="752933" cy="395290"/>
          </a:xfrm>
          <a:prstGeom prst="rect">
            <a:avLst/>
          </a:prstGeom>
        </p:spPr>
      </p:pic>
    </p:spTree>
    <p:extLst>
      <p:ext uri="{BB962C8B-B14F-4D97-AF65-F5344CB8AC3E}">
        <p14:creationId xmlns:p14="http://schemas.microsoft.com/office/powerpoint/2010/main" val="387459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838200" y="365126"/>
            <a:ext cx="10515600" cy="860918"/>
          </a:xfrm>
        </p:spPr>
        <p:txBody>
          <a:bodyPr/>
          <a:lstStyle/>
          <a:p>
            <a:r>
              <a:rPr lang="en-US" dirty="0">
                <a:solidFill>
                  <a:schemeClr val="accent1"/>
                </a:solidFill>
              </a:rPr>
              <a:t>Azure</a:t>
            </a:r>
            <a:r>
              <a:rPr lang="en-US" dirty="0"/>
              <a:t> </a:t>
            </a:r>
            <a:r>
              <a:rPr lang="en-US" dirty="0">
                <a:solidFill>
                  <a:schemeClr val="accent1"/>
                </a:solidFill>
              </a:rPr>
              <a:t>Virtual Network Overview</a:t>
            </a:r>
          </a:p>
        </p:txBody>
      </p:sp>
      <p:sp>
        <p:nvSpPr>
          <p:cNvPr id="6" name="Content Placeholder 5">
            <a:extLst>
              <a:ext uri="{FF2B5EF4-FFF2-40B4-BE49-F238E27FC236}">
                <a16:creationId xmlns:a16="http://schemas.microsoft.com/office/drawing/2014/main" id="{81BDC596-6529-4F0A-933C-9085B34F1335}"/>
              </a:ext>
            </a:extLst>
          </p:cNvPr>
          <p:cNvSpPr>
            <a:spLocks noGrp="1"/>
          </p:cNvSpPr>
          <p:nvPr>
            <p:ph sz="half" idx="2"/>
          </p:nvPr>
        </p:nvSpPr>
        <p:spPr>
          <a:xfrm>
            <a:off x="618281" y="1592916"/>
            <a:ext cx="5685912" cy="4668729"/>
          </a:xfrm>
        </p:spPr>
        <p:txBody>
          <a:bodyPr>
            <a:normAutofit lnSpcReduction="10000"/>
          </a:bodyPr>
          <a:lstStyle/>
          <a:p>
            <a:r>
              <a:rPr lang="en-US" sz="1800" b="1" dirty="0"/>
              <a:t>Isolated</a:t>
            </a:r>
          </a:p>
          <a:p>
            <a:r>
              <a:rPr lang="en-US" sz="1800" b="1" dirty="0"/>
              <a:t>50/1000 Virtual Networks per Region per Subscription</a:t>
            </a:r>
          </a:p>
          <a:p>
            <a:r>
              <a:rPr lang="en-US" sz="1800" b="1" dirty="0"/>
              <a:t>Up to 500K Concurrent TCP connections per NIC per VM</a:t>
            </a:r>
          </a:p>
          <a:p>
            <a:r>
              <a:rPr lang="en-US" sz="1800" b="1" dirty="0"/>
              <a:t>9/25 DNS servers per Vnet</a:t>
            </a:r>
          </a:p>
          <a:p>
            <a:r>
              <a:rPr lang="en-US" sz="1800" b="1" dirty="0"/>
              <a:t>20 custom DNS servers per Vnet</a:t>
            </a:r>
          </a:p>
          <a:p>
            <a:r>
              <a:rPr lang="en-US" sz="1800" dirty="0"/>
              <a:t>Internet Connected by default</a:t>
            </a:r>
          </a:p>
          <a:p>
            <a:r>
              <a:rPr lang="en-US" sz="1800" dirty="0"/>
              <a:t>Use Public IP address Ranges and Private IP Address ranges</a:t>
            </a:r>
          </a:p>
          <a:p>
            <a:r>
              <a:rPr lang="en-US" sz="1800" dirty="0"/>
              <a:t>Some IP address Ranges are not allowed:</a:t>
            </a:r>
          </a:p>
          <a:p>
            <a:pPr lvl="1"/>
            <a:r>
              <a:rPr lang="en-US" sz="1800" dirty="0"/>
              <a:t>224.0.0.0/4 (Multicast)</a:t>
            </a:r>
          </a:p>
          <a:p>
            <a:pPr lvl="1"/>
            <a:r>
              <a:rPr lang="en-US" sz="1800" dirty="0"/>
              <a:t>255.255.255.255/32 (Broadcast)</a:t>
            </a:r>
          </a:p>
          <a:p>
            <a:pPr lvl="1"/>
            <a:r>
              <a:rPr lang="en-US" sz="1800" dirty="0"/>
              <a:t>127.0.0.0/8 (loopback)</a:t>
            </a:r>
          </a:p>
          <a:p>
            <a:pPr lvl="1"/>
            <a:r>
              <a:rPr lang="en-US" sz="1800" dirty="0"/>
              <a:t>169.254.0.0/16 (link-local)</a:t>
            </a:r>
          </a:p>
          <a:p>
            <a:pPr lvl="1"/>
            <a:r>
              <a:rPr lang="en-US" sz="1800" dirty="0"/>
              <a:t>168.63.129.16/32 (Internal DNS)</a:t>
            </a:r>
          </a:p>
        </p:txBody>
      </p:sp>
      <p:sp>
        <p:nvSpPr>
          <p:cNvPr id="47" name="Content Placeholder 5">
            <a:extLst>
              <a:ext uri="{FF2B5EF4-FFF2-40B4-BE49-F238E27FC236}">
                <a16:creationId xmlns:a16="http://schemas.microsoft.com/office/drawing/2014/main" id="{B7A4623F-CEC1-4223-88C9-B5A0C4545815}"/>
              </a:ext>
            </a:extLst>
          </p:cNvPr>
          <p:cNvSpPr txBox="1">
            <a:spLocks/>
          </p:cNvSpPr>
          <p:nvPr/>
        </p:nvSpPr>
        <p:spPr>
          <a:xfrm>
            <a:off x="7597815" y="1592916"/>
            <a:ext cx="4107024" cy="4483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Vnet properties</a:t>
            </a:r>
          </a:p>
          <a:p>
            <a:pPr lvl="1"/>
            <a:r>
              <a:rPr lang="en-US" sz="2000" dirty="0"/>
              <a:t>Name</a:t>
            </a:r>
          </a:p>
          <a:p>
            <a:pPr lvl="1"/>
            <a:r>
              <a:rPr lang="en-US" sz="2000" dirty="0"/>
              <a:t>Location</a:t>
            </a:r>
          </a:p>
          <a:p>
            <a:pPr lvl="1"/>
            <a:r>
              <a:rPr lang="en-US" sz="2000" dirty="0"/>
              <a:t>Address Space</a:t>
            </a:r>
          </a:p>
          <a:p>
            <a:pPr lvl="1"/>
            <a:r>
              <a:rPr lang="en-US" sz="2000" dirty="0"/>
              <a:t>Subnets</a:t>
            </a:r>
          </a:p>
          <a:p>
            <a:pPr lvl="1"/>
            <a:r>
              <a:rPr lang="en-US" sz="2000" dirty="0"/>
              <a:t>DNS server</a:t>
            </a:r>
          </a:p>
          <a:p>
            <a:r>
              <a:rPr lang="en-US" sz="2400" dirty="0"/>
              <a:t>Subnet properties</a:t>
            </a:r>
          </a:p>
          <a:p>
            <a:pPr lvl="1"/>
            <a:r>
              <a:rPr lang="en-US" sz="2000" dirty="0"/>
              <a:t>Name</a:t>
            </a:r>
          </a:p>
          <a:p>
            <a:pPr lvl="1"/>
            <a:r>
              <a:rPr lang="en-US" sz="2000" dirty="0"/>
              <a:t>Address Prefix</a:t>
            </a:r>
          </a:p>
          <a:p>
            <a:pPr lvl="1"/>
            <a:r>
              <a:rPr lang="en-US" sz="2000" dirty="0"/>
              <a:t>IP Configuration</a:t>
            </a:r>
          </a:p>
          <a:p>
            <a:pPr lvl="1"/>
            <a:r>
              <a:rPr lang="en-US" sz="2000" dirty="0"/>
              <a:t>Network Security Groups</a:t>
            </a:r>
          </a:p>
          <a:p>
            <a:pPr lvl="1"/>
            <a:r>
              <a:rPr lang="en-US" sz="2000" dirty="0"/>
              <a:t>Route Tables</a:t>
            </a:r>
          </a:p>
          <a:p>
            <a:pPr marL="457200" lvl="1" indent="0">
              <a:buNone/>
            </a:pPr>
            <a:endParaRPr lang="en-US" sz="2000" dirty="0"/>
          </a:p>
          <a:p>
            <a:pPr marL="457200" lvl="1" indent="0">
              <a:buNone/>
            </a:pPr>
            <a:endParaRPr lang="en-US" sz="2000" dirty="0"/>
          </a:p>
        </p:txBody>
      </p:sp>
      <p:sp>
        <p:nvSpPr>
          <p:cNvPr id="2" name="TextBox 1">
            <a:extLst>
              <a:ext uri="{FF2B5EF4-FFF2-40B4-BE49-F238E27FC236}">
                <a16:creationId xmlns:a16="http://schemas.microsoft.com/office/drawing/2014/main" id="{BA16A139-F72A-46A3-80E1-787635B76CAE}"/>
              </a:ext>
            </a:extLst>
          </p:cNvPr>
          <p:cNvSpPr txBox="1"/>
          <p:nvPr/>
        </p:nvSpPr>
        <p:spPr>
          <a:xfrm>
            <a:off x="394854" y="6248325"/>
            <a:ext cx="7081362" cy="646331"/>
          </a:xfrm>
          <a:prstGeom prst="rect">
            <a:avLst/>
          </a:prstGeom>
          <a:noFill/>
        </p:spPr>
        <p:txBody>
          <a:bodyPr wrap="none" rtlCol="0">
            <a:spAutoFit/>
          </a:bodyPr>
          <a:lstStyle/>
          <a:p>
            <a:r>
              <a:rPr lang="en-US" dirty="0"/>
              <a:t>https://docs.microsoft.com/en-us/azure/azure-subscription-service-limits</a:t>
            </a:r>
          </a:p>
          <a:p>
            <a:endParaRPr lang="en-US" dirty="0"/>
          </a:p>
        </p:txBody>
      </p:sp>
      <p:sp>
        <p:nvSpPr>
          <p:cNvPr id="3" name="Rectangle 2">
            <a:extLst>
              <a:ext uri="{FF2B5EF4-FFF2-40B4-BE49-F238E27FC236}">
                <a16:creationId xmlns:a16="http://schemas.microsoft.com/office/drawing/2014/main" id="{49FFBAFE-28EB-4FC9-BF9B-76E39017F903}"/>
              </a:ext>
            </a:extLst>
          </p:cNvPr>
          <p:cNvSpPr/>
          <p:nvPr/>
        </p:nvSpPr>
        <p:spPr>
          <a:xfrm>
            <a:off x="270387" y="1305232"/>
            <a:ext cx="11651225"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600" dirty="0"/>
              <a:t>What Azure locations will you use to host </a:t>
            </a:r>
            <a:r>
              <a:rPr lang="en-US" sz="2600" dirty="0" err="1"/>
              <a:t>VNets</a:t>
            </a:r>
            <a:r>
              <a:rPr lang="en-US" sz="2600" dirty="0"/>
              <a:t>?</a:t>
            </a:r>
          </a:p>
          <a:p>
            <a:pPr marL="342900" indent="-342900">
              <a:buFont typeface="+mj-lt"/>
              <a:buAutoNum type="arabicPeriod"/>
            </a:pPr>
            <a:endParaRPr lang="en-US" sz="800" dirty="0"/>
          </a:p>
          <a:p>
            <a:pPr marL="342900" indent="-342900">
              <a:buFont typeface="+mj-lt"/>
              <a:buAutoNum type="arabicPeriod"/>
            </a:pPr>
            <a:r>
              <a:rPr lang="en-US" sz="2600" dirty="0"/>
              <a:t>Do you need to provide communication between these Azure locations?</a:t>
            </a:r>
          </a:p>
          <a:p>
            <a:pPr marL="342900" indent="-342900">
              <a:buFont typeface="+mj-lt"/>
              <a:buAutoNum type="arabicPeriod"/>
            </a:pPr>
            <a:endParaRPr lang="en-US" sz="800" dirty="0"/>
          </a:p>
          <a:p>
            <a:pPr marL="342900" indent="-342900">
              <a:buFont typeface="+mj-lt"/>
              <a:buAutoNum type="arabicPeriod"/>
            </a:pPr>
            <a:r>
              <a:rPr lang="en-US" sz="2600" dirty="0"/>
              <a:t>Do you need to provide communication between your Azure </a:t>
            </a:r>
            <a:r>
              <a:rPr lang="en-US" sz="2600" dirty="0" err="1"/>
              <a:t>VNet</a:t>
            </a:r>
            <a:r>
              <a:rPr lang="en-US" sz="2600" dirty="0"/>
              <a:t>(s) and your on-premises datacenter(s)?</a:t>
            </a:r>
          </a:p>
          <a:p>
            <a:pPr marL="342900" indent="-342900">
              <a:buFont typeface="+mj-lt"/>
              <a:buAutoNum type="arabicPeriod"/>
            </a:pPr>
            <a:endParaRPr lang="en-US" sz="800" dirty="0"/>
          </a:p>
          <a:p>
            <a:pPr marL="342900" indent="-342900">
              <a:buFont typeface="+mj-lt"/>
              <a:buAutoNum type="arabicPeriod"/>
            </a:pPr>
            <a:r>
              <a:rPr lang="en-US" sz="2600" dirty="0"/>
              <a:t>How many Infrastructure as a Service (IaaS) VMs, cloud services roles, and web apps do you need for your solution?</a:t>
            </a:r>
          </a:p>
          <a:p>
            <a:pPr marL="342900" indent="-342900">
              <a:buFont typeface="+mj-lt"/>
              <a:buAutoNum type="arabicPeriod"/>
            </a:pPr>
            <a:endParaRPr lang="en-US" sz="800" dirty="0"/>
          </a:p>
          <a:p>
            <a:pPr marL="342900" indent="-342900">
              <a:buFont typeface="+mj-lt"/>
              <a:buAutoNum type="arabicPeriod"/>
            </a:pPr>
            <a:r>
              <a:rPr lang="en-US" sz="2600" dirty="0"/>
              <a:t>Do you need to isolate traffic based on groups of VMs (i.e. front end web servers and back end database servers)?</a:t>
            </a:r>
          </a:p>
          <a:p>
            <a:pPr marL="342900" indent="-342900">
              <a:buFont typeface="+mj-lt"/>
              <a:buAutoNum type="arabicPeriod"/>
            </a:pPr>
            <a:endParaRPr lang="en-US" sz="800" dirty="0"/>
          </a:p>
          <a:p>
            <a:pPr marL="342900" indent="-342900">
              <a:buFont typeface="+mj-lt"/>
              <a:buAutoNum type="arabicPeriod"/>
            </a:pPr>
            <a:r>
              <a:rPr lang="en-US" sz="2600" dirty="0"/>
              <a:t>Do you need to control traffic flow using virtual appliances?</a:t>
            </a:r>
          </a:p>
          <a:p>
            <a:pPr marL="342900" indent="-342900">
              <a:buFont typeface="+mj-lt"/>
              <a:buAutoNum type="arabicPeriod"/>
            </a:pPr>
            <a:endParaRPr lang="en-US" sz="800" dirty="0"/>
          </a:p>
          <a:p>
            <a:pPr marL="342900" indent="-342900">
              <a:buFont typeface="+mj-lt"/>
              <a:buAutoNum type="arabicPeriod"/>
            </a:pPr>
            <a:r>
              <a:rPr lang="en-US" sz="2600" dirty="0"/>
              <a:t>Do users need different sets of permissions to different Azure resources?</a:t>
            </a:r>
          </a:p>
        </p:txBody>
      </p:sp>
    </p:spTree>
    <p:extLst>
      <p:ext uri="{BB962C8B-B14F-4D97-AF65-F5344CB8AC3E}">
        <p14:creationId xmlns:p14="http://schemas.microsoft.com/office/powerpoint/2010/main" val="9927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FCF126C-A259-4DBF-8CE0-67FE68E56322}"/>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A slight but worthwhile aside</a:t>
            </a:r>
          </a:p>
        </p:txBody>
      </p:sp>
      <p:sp>
        <p:nvSpPr>
          <p:cNvPr id="5" name="Content Placeholder 4">
            <a:extLst>
              <a:ext uri="{FF2B5EF4-FFF2-40B4-BE49-F238E27FC236}">
                <a16:creationId xmlns:a16="http://schemas.microsoft.com/office/drawing/2014/main" id="{13C78BCF-68F5-4F99-A2A6-21F6A73E053C}"/>
              </a:ext>
            </a:extLst>
          </p:cNvPr>
          <p:cNvSpPr>
            <a:spLocks noGrp="1"/>
          </p:cNvSpPr>
          <p:nvPr>
            <p:ph sz="half" idx="1"/>
          </p:nvPr>
        </p:nvSpPr>
        <p:spPr>
          <a:xfrm>
            <a:off x="4976030" y="963507"/>
            <a:ext cx="6250940" cy="4930986"/>
          </a:xfrm>
        </p:spPr>
        <p:txBody>
          <a:bodyPr anchor="b">
            <a:normAutofit/>
          </a:bodyPr>
          <a:lstStyle/>
          <a:p>
            <a:pPr marL="0" indent="0">
              <a:buNone/>
            </a:pPr>
            <a:endParaRPr lang="en-US" sz="2000"/>
          </a:p>
          <a:p>
            <a:endParaRPr lang="en-US" sz="2000"/>
          </a:p>
          <a:p>
            <a:endParaRPr lang="en-US" sz="2000"/>
          </a:p>
          <a:p>
            <a:endParaRPr lang="en-US" sz="2000" dirty="0"/>
          </a:p>
        </p:txBody>
      </p:sp>
      <p:grpSp>
        <p:nvGrpSpPr>
          <p:cNvPr id="10" name="Group 9">
            <a:extLst>
              <a:ext uri="{FF2B5EF4-FFF2-40B4-BE49-F238E27FC236}">
                <a16:creationId xmlns:a16="http://schemas.microsoft.com/office/drawing/2014/main" id="{75F20130-C138-421D-92B7-A7B2171CC246}"/>
              </a:ext>
            </a:extLst>
          </p:cNvPr>
          <p:cNvGrpSpPr>
            <a:grpSpLocks noChangeAspect="1"/>
          </p:cNvGrpSpPr>
          <p:nvPr/>
        </p:nvGrpSpPr>
        <p:grpSpPr>
          <a:xfrm>
            <a:off x="6224400" y="963507"/>
            <a:ext cx="3341100" cy="4816800"/>
            <a:chOff x="7498385" y="479775"/>
            <a:chExt cx="4472320" cy="6437308"/>
          </a:xfrm>
        </p:grpSpPr>
        <p:grpSp>
          <p:nvGrpSpPr>
            <p:cNvPr id="12" name="Group 11">
              <a:extLst>
                <a:ext uri="{FF2B5EF4-FFF2-40B4-BE49-F238E27FC236}">
                  <a16:creationId xmlns:a16="http://schemas.microsoft.com/office/drawing/2014/main" id="{29D4AC36-2847-4E89-9935-A51423F699E1}"/>
                </a:ext>
              </a:extLst>
            </p:cNvPr>
            <p:cNvGrpSpPr/>
            <p:nvPr/>
          </p:nvGrpSpPr>
          <p:grpSpPr>
            <a:xfrm>
              <a:off x="7498385" y="479775"/>
              <a:ext cx="3810000" cy="6437308"/>
              <a:chOff x="7407275" y="388938"/>
              <a:chExt cx="3810000" cy="6437312"/>
            </a:xfrm>
          </p:grpSpPr>
          <p:sp>
            <p:nvSpPr>
              <p:cNvPr id="15" name="Freeform 94">
                <a:extLst>
                  <a:ext uri="{FF2B5EF4-FFF2-40B4-BE49-F238E27FC236}">
                    <a16:creationId xmlns:a16="http://schemas.microsoft.com/office/drawing/2014/main" id="{9E028497-99D1-4D0C-8138-2CD7B8A63288}"/>
                  </a:ext>
                </a:extLst>
              </p:cNvPr>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6">
                <a:extLst>
                  <a:ext uri="{FF2B5EF4-FFF2-40B4-BE49-F238E27FC236}">
                    <a16:creationId xmlns:a16="http://schemas.microsoft.com/office/drawing/2014/main" id="{057D58D0-0C40-4769-A26D-62A33A95E621}"/>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7">
                <a:extLst>
                  <a:ext uri="{FF2B5EF4-FFF2-40B4-BE49-F238E27FC236}">
                    <a16:creationId xmlns:a16="http://schemas.microsoft.com/office/drawing/2014/main" id="{24F37A2B-B254-414F-B031-6FC2AE38D09C}"/>
                  </a:ext>
                </a:extLst>
              </p:cNvPr>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8">
                <a:extLst>
                  <a:ext uri="{FF2B5EF4-FFF2-40B4-BE49-F238E27FC236}">
                    <a16:creationId xmlns:a16="http://schemas.microsoft.com/office/drawing/2014/main" id="{65E7C37F-1EED-4D09-A73E-24BD4EFAD87F}"/>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9">
                <a:extLst>
                  <a:ext uri="{FF2B5EF4-FFF2-40B4-BE49-F238E27FC236}">
                    <a16:creationId xmlns:a16="http://schemas.microsoft.com/office/drawing/2014/main" id="{11B9C199-A494-4140-88E7-2136C440443B}"/>
                  </a:ext>
                </a:extLst>
              </p:cNvPr>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10">
                <a:extLst>
                  <a:ext uri="{FF2B5EF4-FFF2-40B4-BE49-F238E27FC236}">
                    <a16:creationId xmlns:a16="http://schemas.microsoft.com/office/drawing/2014/main" id="{13ECA7FC-AE62-4202-B866-4794FF43C764}"/>
                  </a:ext>
                </a:extLst>
              </p:cNvPr>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253967A9-D89E-4B73-8809-D02C64B02FEF}"/>
                  </a:ext>
                </a:extLst>
              </p:cNvPr>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12">
                <a:extLst>
                  <a:ext uri="{FF2B5EF4-FFF2-40B4-BE49-F238E27FC236}">
                    <a16:creationId xmlns:a16="http://schemas.microsoft.com/office/drawing/2014/main" id="{42F68037-D369-4A88-A1FB-F3488A555639}"/>
                  </a:ext>
                </a:extLst>
              </p:cNvPr>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D5B0D995-63D7-413C-B200-09857F2B6196}"/>
                  </a:ext>
                </a:extLst>
              </p:cNvPr>
              <p:cNvSpPr>
                <a:spLocks noChangeArrowheads="1"/>
              </p:cNvSpPr>
              <p:nvPr/>
            </p:nvSpPr>
            <p:spPr bwMode="auto">
              <a:xfrm>
                <a:off x="8802688" y="3851275"/>
                <a:ext cx="1327150" cy="88423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14">
                <a:extLst>
                  <a:ext uri="{FF2B5EF4-FFF2-40B4-BE49-F238E27FC236}">
                    <a16:creationId xmlns:a16="http://schemas.microsoft.com/office/drawing/2014/main" id="{83D5FC03-26A7-499C-9BD7-45AA1F9E2F05}"/>
                  </a:ext>
                </a:extLst>
              </p:cNvPr>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15">
                <a:extLst>
                  <a:ext uri="{FF2B5EF4-FFF2-40B4-BE49-F238E27FC236}">
                    <a16:creationId xmlns:a16="http://schemas.microsoft.com/office/drawing/2014/main" id="{3F243708-040D-4CBA-B6BC-7DD7B798DC65}"/>
                  </a:ext>
                </a:extLst>
              </p:cNvPr>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16">
                <a:extLst>
                  <a:ext uri="{FF2B5EF4-FFF2-40B4-BE49-F238E27FC236}">
                    <a16:creationId xmlns:a16="http://schemas.microsoft.com/office/drawing/2014/main" id="{5CFD407C-D4CE-4B9F-BD83-22B75581CC04}"/>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17">
                <a:extLst>
                  <a:ext uri="{FF2B5EF4-FFF2-40B4-BE49-F238E27FC236}">
                    <a16:creationId xmlns:a16="http://schemas.microsoft.com/office/drawing/2014/main" id="{1F641BE5-262D-4807-B44D-6E9F85EFAFC9}"/>
                  </a:ext>
                </a:extLst>
              </p:cNvPr>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18">
                <a:extLst>
                  <a:ext uri="{FF2B5EF4-FFF2-40B4-BE49-F238E27FC236}">
                    <a16:creationId xmlns:a16="http://schemas.microsoft.com/office/drawing/2014/main" id="{F504A1D0-D9DE-485D-81C1-3885D5B4538D}"/>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19">
                <a:extLst>
                  <a:ext uri="{FF2B5EF4-FFF2-40B4-BE49-F238E27FC236}">
                    <a16:creationId xmlns:a16="http://schemas.microsoft.com/office/drawing/2014/main" id="{20605899-6119-4E31-9B03-E3A265C45D25}"/>
                  </a:ext>
                </a:extLst>
              </p:cNvPr>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20">
                <a:extLst>
                  <a:ext uri="{FF2B5EF4-FFF2-40B4-BE49-F238E27FC236}">
                    <a16:creationId xmlns:a16="http://schemas.microsoft.com/office/drawing/2014/main" id="{DAF11A7E-64BA-4E2A-98B2-A8281D9E4E67}"/>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CBFFD7A-553A-4C3B-A7E3-312A7AE0B45F}"/>
                  </a:ext>
                </a:extLst>
              </p:cNvPr>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22">
                <a:extLst>
                  <a:ext uri="{FF2B5EF4-FFF2-40B4-BE49-F238E27FC236}">
                    <a16:creationId xmlns:a16="http://schemas.microsoft.com/office/drawing/2014/main" id="{812E17E8-BB12-4041-B825-1C2EEAFD8B36}"/>
                  </a:ext>
                </a:extLst>
              </p:cNvPr>
              <p:cNvSpPr>
                <a:spLocks noChangeArrowheads="1"/>
              </p:cNvSpPr>
              <p:nvPr/>
            </p:nvSpPr>
            <p:spPr bwMode="auto">
              <a:xfrm>
                <a:off x="7974013" y="4095750"/>
                <a:ext cx="1028700" cy="150018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23">
                <a:extLst>
                  <a:ext uri="{FF2B5EF4-FFF2-40B4-BE49-F238E27FC236}">
                    <a16:creationId xmlns:a16="http://schemas.microsoft.com/office/drawing/2014/main" id="{5E891438-6C85-468F-98AD-F41A56FC78E5}"/>
                  </a:ext>
                </a:extLst>
              </p:cNvPr>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Freeform 24">
                <a:extLst>
                  <a:ext uri="{FF2B5EF4-FFF2-40B4-BE49-F238E27FC236}">
                    <a16:creationId xmlns:a16="http://schemas.microsoft.com/office/drawing/2014/main" id="{4F1165FA-B2C9-48B0-81B2-99E9BA36F531}"/>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25">
                <a:extLst>
                  <a:ext uri="{FF2B5EF4-FFF2-40B4-BE49-F238E27FC236}">
                    <a16:creationId xmlns:a16="http://schemas.microsoft.com/office/drawing/2014/main" id="{98B2BA22-68B4-4915-B221-44ABC6F994F9}"/>
                  </a:ext>
                </a:extLst>
              </p:cNvPr>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Freeform 26">
                <a:extLst>
                  <a:ext uri="{FF2B5EF4-FFF2-40B4-BE49-F238E27FC236}">
                    <a16:creationId xmlns:a16="http://schemas.microsoft.com/office/drawing/2014/main" id="{79951E05-041A-4B56-BB85-2491B680356E}"/>
                  </a:ext>
                </a:extLst>
              </p:cNvPr>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Oval 27">
                <a:extLst>
                  <a:ext uri="{FF2B5EF4-FFF2-40B4-BE49-F238E27FC236}">
                    <a16:creationId xmlns:a16="http://schemas.microsoft.com/office/drawing/2014/main" id="{09A81D60-5425-4FE4-A3A9-FD44A4D00514}"/>
                  </a:ext>
                </a:extLst>
              </p:cNvPr>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28">
                <a:extLst>
                  <a:ext uri="{FF2B5EF4-FFF2-40B4-BE49-F238E27FC236}">
                    <a16:creationId xmlns:a16="http://schemas.microsoft.com/office/drawing/2014/main" id="{5AA4DA05-E728-47CC-B3C0-836A6965CDF7}"/>
                  </a:ext>
                </a:extLst>
              </p:cNvPr>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Freeform 29">
                <a:extLst>
                  <a:ext uri="{FF2B5EF4-FFF2-40B4-BE49-F238E27FC236}">
                    <a16:creationId xmlns:a16="http://schemas.microsoft.com/office/drawing/2014/main" id="{EFA281DC-768C-4A69-8CB5-0F2A0142DF64}"/>
                  </a:ext>
                </a:extLst>
              </p:cNvPr>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0">
                <a:extLst>
                  <a:ext uri="{FF2B5EF4-FFF2-40B4-BE49-F238E27FC236}">
                    <a16:creationId xmlns:a16="http://schemas.microsoft.com/office/drawing/2014/main" id="{A276E457-E0CC-4614-A839-4B870515331C}"/>
                  </a:ext>
                </a:extLst>
              </p:cNvPr>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31">
                <a:extLst>
                  <a:ext uri="{FF2B5EF4-FFF2-40B4-BE49-F238E27FC236}">
                    <a16:creationId xmlns:a16="http://schemas.microsoft.com/office/drawing/2014/main" id="{D674FB8A-0B8B-4BBA-939F-AAF066E7CB65}"/>
                  </a:ext>
                </a:extLst>
              </p:cNvPr>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AA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34">
                <a:extLst>
                  <a:ext uri="{FF2B5EF4-FFF2-40B4-BE49-F238E27FC236}">
                    <a16:creationId xmlns:a16="http://schemas.microsoft.com/office/drawing/2014/main" id="{D8E3C263-6E79-48DA-B372-C8A599830DA8}"/>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35">
                <a:extLst>
                  <a:ext uri="{FF2B5EF4-FFF2-40B4-BE49-F238E27FC236}">
                    <a16:creationId xmlns:a16="http://schemas.microsoft.com/office/drawing/2014/main" id="{D7ED14A5-712B-41C2-B77F-6117FC685417}"/>
                  </a:ext>
                </a:extLst>
              </p:cNvPr>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36">
                <a:extLst>
                  <a:ext uri="{FF2B5EF4-FFF2-40B4-BE49-F238E27FC236}">
                    <a16:creationId xmlns:a16="http://schemas.microsoft.com/office/drawing/2014/main" id="{9A5CAFA4-D2D9-40EF-9A8D-501597C2394D}"/>
                  </a:ext>
                </a:extLst>
              </p:cNvPr>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Rectangle 37">
                <a:extLst>
                  <a:ext uri="{FF2B5EF4-FFF2-40B4-BE49-F238E27FC236}">
                    <a16:creationId xmlns:a16="http://schemas.microsoft.com/office/drawing/2014/main" id="{78B87456-E668-4DB8-96F3-37E61EA0FB76}"/>
                  </a:ext>
                </a:extLst>
              </p:cNvPr>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Rectangle 38">
                <a:extLst>
                  <a:ext uri="{FF2B5EF4-FFF2-40B4-BE49-F238E27FC236}">
                    <a16:creationId xmlns:a16="http://schemas.microsoft.com/office/drawing/2014/main" id="{B3F8B0E2-4117-443D-946A-4D5BCB73D4A4}"/>
                  </a:ext>
                </a:extLst>
              </p:cNvPr>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39">
                <a:extLst>
                  <a:ext uri="{FF2B5EF4-FFF2-40B4-BE49-F238E27FC236}">
                    <a16:creationId xmlns:a16="http://schemas.microsoft.com/office/drawing/2014/main" id="{1F02895B-7F76-4AD9-AFAE-730D155F6E1B}"/>
                  </a:ext>
                </a:extLst>
              </p:cNvPr>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0">
                <a:extLst>
                  <a:ext uri="{FF2B5EF4-FFF2-40B4-BE49-F238E27FC236}">
                    <a16:creationId xmlns:a16="http://schemas.microsoft.com/office/drawing/2014/main" id="{0995C4A6-6E95-4CD7-AD7C-3AEDE0C63B55}"/>
                  </a:ext>
                </a:extLst>
              </p:cNvPr>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Rectangle 41">
                <a:extLst>
                  <a:ext uri="{FF2B5EF4-FFF2-40B4-BE49-F238E27FC236}">
                    <a16:creationId xmlns:a16="http://schemas.microsoft.com/office/drawing/2014/main" id="{6C628043-1302-4937-859B-5F31D3796D60}"/>
                  </a:ext>
                </a:extLst>
              </p:cNvPr>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Freeform 42">
                <a:extLst>
                  <a:ext uri="{FF2B5EF4-FFF2-40B4-BE49-F238E27FC236}">
                    <a16:creationId xmlns:a16="http://schemas.microsoft.com/office/drawing/2014/main" id="{DADECAB0-6912-45C3-ADD2-22E7C96686D3}"/>
                  </a:ext>
                </a:extLst>
              </p:cNvPr>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43">
                <a:extLst>
                  <a:ext uri="{FF2B5EF4-FFF2-40B4-BE49-F238E27FC236}">
                    <a16:creationId xmlns:a16="http://schemas.microsoft.com/office/drawing/2014/main" id="{83C3A700-983B-4F86-B8D4-7066DCF8CEF3}"/>
                  </a:ext>
                </a:extLst>
              </p:cNvPr>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Freeform 44">
                <a:extLst>
                  <a:ext uri="{FF2B5EF4-FFF2-40B4-BE49-F238E27FC236}">
                    <a16:creationId xmlns:a16="http://schemas.microsoft.com/office/drawing/2014/main" id="{16993FCC-5992-488B-895F-450F36398669}"/>
                  </a:ext>
                </a:extLst>
              </p:cNvPr>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45">
                <a:extLst>
                  <a:ext uri="{FF2B5EF4-FFF2-40B4-BE49-F238E27FC236}">
                    <a16:creationId xmlns:a16="http://schemas.microsoft.com/office/drawing/2014/main" id="{00EB53F0-310F-4B2B-AA6F-D9323EA9CFDB}"/>
                  </a:ext>
                </a:extLst>
              </p:cNvPr>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46">
                <a:extLst>
                  <a:ext uri="{FF2B5EF4-FFF2-40B4-BE49-F238E27FC236}">
                    <a16:creationId xmlns:a16="http://schemas.microsoft.com/office/drawing/2014/main" id="{9B8F79DB-4886-4C83-8021-00ADD3F7B4A7}"/>
                  </a:ext>
                </a:extLst>
              </p:cNvPr>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47">
                <a:extLst>
                  <a:ext uri="{FF2B5EF4-FFF2-40B4-BE49-F238E27FC236}">
                    <a16:creationId xmlns:a16="http://schemas.microsoft.com/office/drawing/2014/main" id="{E0A6A598-A586-4C45-B2E7-89A0AB9FD223}"/>
                  </a:ext>
                </a:extLst>
              </p:cNvPr>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48">
                <a:extLst>
                  <a:ext uri="{FF2B5EF4-FFF2-40B4-BE49-F238E27FC236}">
                    <a16:creationId xmlns:a16="http://schemas.microsoft.com/office/drawing/2014/main" id="{3FF8EA1E-1CB6-4FE3-A92B-A0C0902E43E5}"/>
                  </a:ext>
                </a:extLst>
              </p:cNvPr>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49">
                <a:extLst>
                  <a:ext uri="{FF2B5EF4-FFF2-40B4-BE49-F238E27FC236}">
                    <a16:creationId xmlns:a16="http://schemas.microsoft.com/office/drawing/2014/main" id="{650D9D8D-4406-4F1A-B00B-9EB041A7509A}"/>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50">
                <a:extLst>
                  <a:ext uri="{FF2B5EF4-FFF2-40B4-BE49-F238E27FC236}">
                    <a16:creationId xmlns:a16="http://schemas.microsoft.com/office/drawing/2014/main" id="{7AC4EBBD-CEC5-4859-BD62-7CEF5E47EE69}"/>
                  </a:ext>
                </a:extLst>
              </p:cNvPr>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51">
                <a:extLst>
                  <a:ext uri="{FF2B5EF4-FFF2-40B4-BE49-F238E27FC236}">
                    <a16:creationId xmlns:a16="http://schemas.microsoft.com/office/drawing/2014/main" id="{DCCA5649-55CE-4959-A7AF-C59DFCB4F4D2}"/>
                  </a:ext>
                </a:extLst>
              </p:cNvPr>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52">
                <a:extLst>
                  <a:ext uri="{FF2B5EF4-FFF2-40B4-BE49-F238E27FC236}">
                    <a16:creationId xmlns:a16="http://schemas.microsoft.com/office/drawing/2014/main" id="{A490EA72-5E5B-4330-994A-B8ED05B1B103}"/>
                  </a:ext>
                </a:extLst>
              </p:cNvPr>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53">
                <a:extLst>
                  <a:ext uri="{FF2B5EF4-FFF2-40B4-BE49-F238E27FC236}">
                    <a16:creationId xmlns:a16="http://schemas.microsoft.com/office/drawing/2014/main" id="{0CB5F6E5-AD39-4CBF-BC97-411EB95363CD}"/>
                  </a:ext>
                </a:extLst>
              </p:cNvPr>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54">
                <a:extLst>
                  <a:ext uri="{FF2B5EF4-FFF2-40B4-BE49-F238E27FC236}">
                    <a16:creationId xmlns:a16="http://schemas.microsoft.com/office/drawing/2014/main" id="{EEE9A2E7-6190-4737-B304-88C69EAD1EA2}"/>
                  </a:ext>
                </a:extLst>
              </p:cNvPr>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55">
                <a:extLst>
                  <a:ext uri="{FF2B5EF4-FFF2-40B4-BE49-F238E27FC236}">
                    <a16:creationId xmlns:a16="http://schemas.microsoft.com/office/drawing/2014/main" id="{4BA93A80-6082-49AB-8B6B-8A96C281F4C4}"/>
                  </a:ext>
                </a:extLst>
              </p:cNvPr>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56">
                <a:extLst>
                  <a:ext uri="{FF2B5EF4-FFF2-40B4-BE49-F238E27FC236}">
                    <a16:creationId xmlns:a16="http://schemas.microsoft.com/office/drawing/2014/main" id="{5200D0E0-6DB2-49EA-A341-9CE084F69173}"/>
                  </a:ext>
                </a:extLst>
              </p:cNvPr>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57">
                <a:extLst>
                  <a:ext uri="{FF2B5EF4-FFF2-40B4-BE49-F238E27FC236}">
                    <a16:creationId xmlns:a16="http://schemas.microsoft.com/office/drawing/2014/main" id="{49783906-5087-4227-B852-90F2E8194F85}"/>
                  </a:ext>
                </a:extLst>
              </p:cNvPr>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58">
                <a:extLst>
                  <a:ext uri="{FF2B5EF4-FFF2-40B4-BE49-F238E27FC236}">
                    <a16:creationId xmlns:a16="http://schemas.microsoft.com/office/drawing/2014/main" id="{61E90C99-2357-4554-8246-9190440F1576}"/>
                  </a:ext>
                </a:extLst>
              </p:cNvPr>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Freeform 59">
                <a:extLst>
                  <a:ext uri="{FF2B5EF4-FFF2-40B4-BE49-F238E27FC236}">
                    <a16:creationId xmlns:a16="http://schemas.microsoft.com/office/drawing/2014/main" id="{C757AB34-9AC8-4E77-BBA3-90EFF7404757}"/>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Freeform 60">
                <a:extLst>
                  <a:ext uri="{FF2B5EF4-FFF2-40B4-BE49-F238E27FC236}">
                    <a16:creationId xmlns:a16="http://schemas.microsoft.com/office/drawing/2014/main" id="{C178EF13-C3EC-4EE7-9683-1A1BBAC1C518}"/>
                  </a:ext>
                </a:extLst>
              </p:cNvPr>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Freeform 61">
                <a:extLst>
                  <a:ext uri="{FF2B5EF4-FFF2-40B4-BE49-F238E27FC236}">
                    <a16:creationId xmlns:a16="http://schemas.microsoft.com/office/drawing/2014/main" id="{50CFDAA3-3F29-4EF6-968F-3350C02406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Freeform 62">
                <a:extLst>
                  <a:ext uri="{FF2B5EF4-FFF2-40B4-BE49-F238E27FC236}">
                    <a16:creationId xmlns:a16="http://schemas.microsoft.com/office/drawing/2014/main" id="{8FF3AAEC-2B3F-4BD1-82A5-8423CEFA9C91}"/>
                  </a:ext>
                </a:extLst>
              </p:cNvPr>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Freeform 63">
                <a:extLst>
                  <a:ext uri="{FF2B5EF4-FFF2-40B4-BE49-F238E27FC236}">
                    <a16:creationId xmlns:a16="http://schemas.microsoft.com/office/drawing/2014/main" id="{C5214703-C96D-458A-A28E-C80D7F89FC4A}"/>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64">
                <a:extLst>
                  <a:ext uri="{FF2B5EF4-FFF2-40B4-BE49-F238E27FC236}">
                    <a16:creationId xmlns:a16="http://schemas.microsoft.com/office/drawing/2014/main" id="{CB94E3E2-531D-442D-87D4-C115421C4332}"/>
                  </a:ext>
                </a:extLst>
              </p:cNvPr>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65">
                <a:extLst>
                  <a:ext uri="{FF2B5EF4-FFF2-40B4-BE49-F238E27FC236}">
                    <a16:creationId xmlns:a16="http://schemas.microsoft.com/office/drawing/2014/main" id="{059490ED-14CD-4792-B440-24A5DB179015}"/>
                  </a:ext>
                </a:extLst>
              </p:cNvPr>
              <p:cNvSpPr>
                <a:spLocks noChangeArrowheads="1"/>
              </p:cNvSpPr>
              <p:nvPr/>
            </p:nvSpPr>
            <p:spPr bwMode="auto">
              <a:xfrm>
                <a:off x="9121775" y="5824538"/>
                <a:ext cx="88900" cy="949325"/>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66">
                <a:extLst>
                  <a:ext uri="{FF2B5EF4-FFF2-40B4-BE49-F238E27FC236}">
                    <a16:creationId xmlns:a16="http://schemas.microsoft.com/office/drawing/2014/main" id="{6680FA45-4A15-4DCD-A9BC-4C5313A584D8}"/>
                  </a:ext>
                </a:extLst>
              </p:cNvPr>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67">
                <a:extLst>
                  <a:ext uri="{FF2B5EF4-FFF2-40B4-BE49-F238E27FC236}">
                    <a16:creationId xmlns:a16="http://schemas.microsoft.com/office/drawing/2014/main" id="{93C6F2E8-470C-4F18-88C3-0B70C0C3F6EB}"/>
                  </a:ext>
                </a:extLst>
              </p:cNvPr>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68">
                <a:extLst>
                  <a:ext uri="{FF2B5EF4-FFF2-40B4-BE49-F238E27FC236}">
                    <a16:creationId xmlns:a16="http://schemas.microsoft.com/office/drawing/2014/main" id="{62818969-D777-4016-AB0C-A9D2FCF01163}"/>
                  </a:ext>
                </a:extLst>
              </p:cNvPr>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69">
                <a:extLst>
                  <a:ext uri="{FF2B5EF4-FFF2-40B4-BE49-F238E27FC236}">
                    <a16:creationId xmlns:a16="http://schemas.microsoft.com/office/drawing/2014/main" id="{599E1B35-AB5A-491D-B3BD-AC7BF4864F27}"/>
                  </a:ext>
                </a:extLst>
              </p:cNvPr>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0">
                <a:extLst>
                  <a:ext uri="{FF2B5EF4-FFF2-40B4-BE49-F238E27FC236}">
                    <a16:creationId xmlns:a16="http://schemas.microsoft.com/office/drawing/2014/main" id="{40186539-0C85-4F48-906F-63B6C97EFB7F}"/>
                  </a:ext>
                </a:extLst>
              </p:cNvPr>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71">
                <a:extLst>
                  <a:ext uri="{FF2B5EF4-FFF2-40B4-BE49-F238E27FC236}">
                    <a16:creationId xmlns:a16="http://schemas.microsoft.com/office/drawing/2014/main" id="{97DEEBD5-8AA8-4AE8-BCA1-B62AF1706BD0}"/>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72">
                <a:extLst>
                  <a:ext uri="{FF2B5EF4-FFF2-40B4-BE49-F238E27FC236}">
                    <a16:creationId xmlns:a16="http://schemas.microsoft.com/office/drawing/2014/main" id="{86B07164-1568-4F29-9CB3-A25C726C4362}"/>
                  </a:ext>
                </a:extLst>
              </p:cNvPr>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Freeform 73">
                <a:extLst>
                  <a:ext uri="{FF2B5EF4-FFF2-40B4-BE49-F238E27FC236}">
                    <a16:creationId xmlns:a16="http://schemas.microsoft.com/office/drawing/2014/main" id="{7E544C3B-4230-43FE-A2FA-7D1583D301FC}"/>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74">
                <a:extLst>
                  <a:ext uri="{FF2B5EF4-FFF2-40B4-BE49-F238E27FC236}">
                    <a16:creationId xmlns:a16="http://schemas.microsoft.com/office/drawing/2014/main" id="{610D54AB-BCF5-4AC3-BE3D-44EA7A4827DF}"/>
                  </a:ext>
                </a:extLst>
              </p:cNvPr>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75">
                <a:extLst>
                  <a:ext uri="{FF2B5EF4-FFF2-40B4-BE49-F238E27FC236}">
                    <a16:creationId xmlns:a16="http://schemas.microsoft.com/office/drawing/2014/main" id="{08EEB34B-97EA-4E67-93AD-CE2D2D751A1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Freeform 76">
                <a:extLst>
                  <a:ext uri="{FF2B5EF4-FFF2-40B4-BE49-F238E27FC236}">
                    <a16:creationId xmlns:a16="http://schemas.microsoft.com/office/drawing/2014/main" id="{9B3C0C66-3473-4B51-8A21-549FDBB209A6}"/>
                  </a:ext>
                </a:extLst>
              </p:cNvPr>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77">
                <a:extLst>
                  <a:ext uri="{FF2B5EF4-FFF2-40B4-BE49-F238E27FC236}">
                    <a16:creationId xmlns:a16="http://schemas.microsoft.com/office/drawing/2014/main" id="{9FAD6626-6371-442A-9C15-DC8CCF980CC7}"/>
                  </a:ext>
                </a:extLst>
              </p:cNvPr>
              <p:cNvSpPr>
                <a:spLocks noChangeArrowheads="1"/>
              </p:cNvSpPr>
              <p:nvPr/>
            </p:nvSpPr>
            <p:spPr bwMode="auto">
              <a:xfrm>
                <a:off x="8604250" y="5664200"/>
                <a:ext cx="206375" cy="160337"/>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78">
                <a:extLst>
                  <a:ext uri="{FF2B5EF4-FFF2-40B4-BE49-F238E27FC236}">
                    <a16:creationId xmlns:a16="http://schemas.microsoft.com/office/drawing/2014/main" id="{3CF0F721-D26A-4593-BEE1-F46DBDD09EAC}"/>
                  </a:ext>
                </a:extLst>
              </p:cNvPr>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79">
                <a:extLst>
                  <a:ext uri="{FF2B5EF4-FFF2-40B4-BE49-F238E27FC236}">
                    <a16:creationId xmlns:a16="http://schemas.microsoft.com/office/drawing/2014/main" id="{82DF76EC-ED7A-4A64-BC91-58BE2C068D1A}"/>
                  </a:ext>
                </a:extLst>
              </p:cNvPr>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Freeform 80">
                <a:extLst>
                  <a:ext uri="{FF2B5EF4-FFF2-40B4-BE49-F238E27FC236}">
                    <a16:creationId xmlns:a16="http://schemas.microsoft.com/office/drawing/2014/main" id="{B1DDA9E4-A3CB-469E-9E5E-1D3C025C3E02}"/>
                  </a:ext>
                </a:extLst>
              </p:cNvPr>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C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Freeform 81">
                <a:extLst>
                  <a:ext uri="{FF2B5EF4-FFF2-40B4-BE49-F238E27FC236}">
                    <a16:creationId xmlns:a16="http://schemas.microsoft.com/office/drawing/2014/main" id="{1066DD9C-BF7B-48F1-9B6E-BCBB216FD423}"/>
                  </a:ext>
                </a:extLst>
              </p:cNvPr>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F1A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Freeform 42">
              <a:extLst>
                <a:ext uri="{FF2B5EF4-FFF2-40B4-BE49-F238E27FC236}">
                  <a16:creationId xmlns:a16="http://schemas.microsoft.com/office/drawing/2014/main" id="{F9CB9493-6316-4841-ABC8-24B4564F7E12}"/>
                </a:ext>
              </a:extLst>
            </p:cNvPr>
            <p:cNvSpPr>
              <a:spLocks/>
            </p:cNvSpPr>
            <p:nvPr/>
          </p:nvSpPr>
          <p:spPr bwMode="auto">
            <a:xfrm>
              <a:off x="11206783" y="1874616"/>
              <a:ext cx="763922" cy="45719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8" name="Picture 7" descr="A close up of a sign&#10;&#10;Description generated with high confidence">
            <a:extLst>
              <a:ext uri="{FF2B5EF4-FFF2-40B4-BE49-F238E27FC236}">
                <a16:creationId xmlns:a16="http://schemas.microsoft.com/office/drawing/2014/main" id="{3054E632-A774-4E54-B937-B09B1630C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72031" y="1324618"/>
            <a:ext cx="752933" cy="395290"/>
          </a:xfrm>
          <a:prstGeom prst="rect">
            <a:avLst/>
          </a:prstGeom>
        </p:spPr>
      </p:pic>
    </p:spTree>
    <p:extLst>
      <p:ext uri="{BB962C8B-B14F-4D97-AF65-F5344CB8AC3E}">
        <p14:creationId xmlns:p14="http://schemas.microsoft.com/office/powerpoint/2010/main" val="124904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12041" y="378698"/>
            <a:ext cx="10560513" cy="6187345"/>
          </a:xfrm>
          <a:prstGeom prst="rect">
            <a:avLst/>
          </a:prstGeom>
        </p:spPr>
      </p:pic>
      <p:sp>
        <p:nvSpPr>
          <p:cNvPr id="40" name="TextBox 39"/>
          <p:cNvSpPr txBox="1"/>
          <p:nvPr/>
        </p:nvSpPr>
        <p:spPr>
          <a:xfrm>
            <a:off x="-134751" y="5636781"/>
            <a:ext cx="3889799" cy="1225928"/>
          </a:xfrm>
          <a:prstGeom prst="rect">
            <a:avLst/>
          </a:prstGeom>
          <a:noFill/>
        </p:spPr>
        <p:txBody>
          <a:bodyPr wrap="non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4800" b="0" i="0" u="none" strike="noStrike" kern="0" cap="none" spc="-412"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Regions</a:t>
            </a:r>
          </a:p>
        </p:txBody>
      </p:sp>
      <p:sp>
        <p:nvSpPr>
          <p:cNvPr id="64" name="Oval 63"/>
          <p:cNvSpPr/>
          <p:nvPr/>
        </p:nvSpPr>
        <p:spPr bwMode="auto">
          <a:xfrm>
            <a:off x="9228350" y="4192888"/>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Oval 64"/>
          <p:cNvSpPr/>
          <p:nvPr/>
        </p:nvSpPr>
        <p:spPr bwMode="auto">
          <a:xfrm>
            <a:off x="9517780" y="2808920"/>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Oval 65"/>
          <p:cNvSpPr/>
          <p:nvPr/>
        </p:nvSpPr>
        <p:spPr bwMode="auto">
          <a:xfrm>
            <a:off x="9588137" y="2273810"/>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 name="Oval 66"/>
          <p:cNvSpPr/>
          <p:nvPr/>
        </p:nvSpPr>
        <p:spPr bwMode="auto">
          <a:xfrm>
            <a:off x="8457218" y="3154976"/>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Oval 67"/>
          <p:cNvSpPr/>
          <p:nvPr/>
        </p:nvSpPr>
        <p:spPr bwMode="auto">
          <a:xfrm>
            <a:off x="8759956" y="3314731"/>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Oval 68"/>
          <p:cNvSpPr/>
          <p:nvPr/>
        </p:nvSpPr>
        <p:spPr bwMode="auto">
          <a:xfrm>
            <a:off x="6377379" y="2093243"/>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Oval 74"/>
          <p:cNvSpPr/>
          <p:nvPr/>
        </p:nvSpPr>
        <p:spPr bwMode="auto">
          <a:xfrm>
            <a:off x="5949791" y="205160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Oval 75"/>
          <p:cNvSpPr/>
          <p:nvPr/>
        </p:nvSpPr>
        <p:spPr bwMode="auto">
          <a:xfrm>
            <a:off x="4912038" y="4610907"/>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Oval 76"/>
          <p:cNvSpPr/>
          <p:nvPr/>
        </p:nvSpPr>
        <p:spPr bwMode="auto">
          <a:xfrm>
            <a:off x="3474513" y="2538545"/>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Oval 77"/>
          <p:cNvSpPr/>
          <p:nvPr/>
        </p:nvSpPr>
        <p:spPr bwMode="auto">
          <a:xfrm>
            <a:off x="3247982" y="2569177"/>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Oval 78"/>
          <p:cNvSpPr/>
          <p:nvPr/>
        </p:nvSpPr>
        <p:spPr bwMode="auto">
          <a:xfrm>
            <a:off x="3340565" y="223119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0" name="Oval 79"/>
          <p:cNvSpPr/>
          <p:nvPr/>
        </p:nvSpPr>
        <p:spPr bwMode="auto">
          <a:xfrm>
            <a:off x="3010564" y="215311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 name="Oval 80"/>
          <p:cNvSpPr/>
          <p:nvPr/>
        </p:nvSpPr>
        <p:spPr bwMode="auto">
          <a:xfrm>
            <a:off x="3800948" y="2202969"/>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 name="Oval 81"/>
          <p:cNvSpPr/>
          <p:nvPr/>
        </p:nvSpPr>
        <p:spPr bwMode="auto">
          <a:xfrm>
            <a:off x="3006798" y="2848842"/>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 name="Oval 82"/>
          <p:cNvSpPr/>
          <p:nvPr/>
        </p:nvSpPr>
        <p:spPr bwMode="auto">
          <a:xfrm>
            <a:off x="2415929" y="2558601"/>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 name="Oval 83"/>
          <p:cNvSpPr/>
          <p:nvPr/>
        </p:nvSpPr>
        <p:spPr bwMode="auto">
          <a:xfrm>
            <a:off x="10404516" y="2354333"/>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 name="Oval 84"/>
          <p:cNvSpPr/>
          <p:nvPr/>
        </p:nvSpPr>
        <p:spPr bwMode="auto">
          <a:xfrm>
            <a:off x="10151928" y="273563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 name="Oval 85"/>
          <p:cNvSpPr/>
          <p:nvPr/>
        </p:nvSpPr>
        <p:spPr bwMode="auto">
          <a:xfrm>
            <a:off x="10594014" y="517403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7" name="Oval 86"/>
          <p:cNvSpPr/>
          <p:nvPr/>
        </p:nvSpPr>
        <p:spPr bwMode="auto">
          <a:xfrm>
            <a:off x="10332665" y="5457189"/>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8" name="Oval 87"/>
          <p:cNvSpPr/>
          <p:nvPr/>
        </p:nvSpPr>
        <p:spPr bwMode="auto">
          <a:xfrm>
            <a:off x="9366411" y="3131620"/>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9" name="Oval 88"/>
          <p:cNvSpPr/>
          <p:nvPr/>
        </p:nvSpPr>
        <p:spPr bwMode="auto">
          <a:xfrm>
            <a:off x="2983300" y="2462667"/>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Oval 89"/>
          <p:cNvSpPr/>
          <p:nvPr/>
        </p:nvSpPr>
        <p:spPr bwMode="auto">
          <a:xfrm>
            <a:off x="8545858" y="3652965"/>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4" name="Oval 93"/>
          <p:cNvSpPr/>
          <p:nvPr/>
        </p:nvSpPr>
        <p:spPr bwMode="auto">
          <a:xfrm>
            <a:off x="3565055" y="2672944"/>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5" name="Oval 94"/>
          <p:cNvSpPr/>
          <p:nvPr/>
        </p:nvSpPr>
        <p:spPr bwMode="auto">
          <a:xfrm>
            <a:off x="3662810" y="2493353"/>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 name="Oval 36"/>
          <p:cNvSpPr/>
          <p:nvPr/>
        </p:nvSpPr>
        <p:spPr bwMode="auto">
          <a:xfrm>
            <a:off x="5883051" y="1787815"/>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Oval 37"/>
          <p:cNvSpPr/>
          <p:nvPr/>
        </p:nvSpPr>
        <p:spPr bwMode="auto">
          <a:xfrm>
            <a:off x="6335108" y="1887737"/>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Oval 40"/>
          <p:cNvSpPr/>
          <p:nvPr/>
        </p:nvSpPr>
        <p:spPr bwMode="auto">
          <a:xfrm>
            <a:off x="6163585" y="2217335"/>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Oval 41"/>
          <p:cNvSpPr/>
          <p:nvPr/>
        </p:nvSpPr>
        <p:spPr bwMode="auto">
          <a:xfrm>
            <a:off x="6163585" y="1804553"/>
            <a:ext cx="280535" cy="280528"/>
          </a:xfrm>
          <a:prstGeom prst="ellipse">
            <a:avLst/>
          </a:prstGeom>
          <a:solidFill>
            <a:schemeClr val="tx1"/>
          </a:solidFill>
          <a:ln w="187325">
            <a:solidFill>
              <a:schemeClr val="tx1">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57975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2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4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6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grpId="0" nodeType="withEffect">
                                  <p:stCondLst>
                                    <p:cond delay="8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par>
                                <p:cTn id="23" presetID="10" presetClass="entr" presetSubtype="0" fill="hold" grpId="0" nodeType="withEffect">
                                  <p:stCondLst>
                                    <p:cond delay="12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par>
                                <p:cTn id="26" presetID="10" presetClass="entr" presetSubtype="0" fill="hold" grpId="0" nodeType="withEffect">
                                  <p:stCondLst>
                                    <p:cond delay="14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16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par>
                                <p:cTn id="32" presetID="10" presetClass="entr" presetSubtype="0" fill="hold" grpId="0" nodeType="withEffect">
                                  <p:stCondLst>
                                    <p:cond delay="180"/>
                                  </p:stCondLst>
                                  <p:childTnLst>
                                    <p:set>
                                      <p:cBhvr>
                                        <p:cTn id="33" dur="1" fill="hold">
                                          <p:stCondLst>
                                            <p:cond delay="0"/>
                                          </p:stCondLst>
                                        </p:cTn>
                                        <p:tgtEl>
                                          <p:spTgt spid="78"/>
                                        </p:tgtEl>
                                        <p:attrNameLst>
                                          <p:attrName>style.visibility</p:attrName>
                                        </p:attrNameLst>
                                      </p:cBhvr>
                                      <p:to>
                                        <p:strVal val="visible"/>
                                      </p:to>
                                    </p:set>
                                    <p:animEffect transition="in" filter="fade">
                                      <p:cBhvr>
                                        <p:cTn id="34" dur="500"/>
                                        <p:tgtEl>
                                          <p:spTgt spid="78"/>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22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par>
                                <p:cTn id="41" presetID="10" presetClass="entr" presetSubtype="0" fill="hold" grpId="0" nodeType="withEffect">
                                  <p:stCondLst>
                                    <p:cond delay="24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par>
                                <p:cTn id="44" presetID="10" presetClass="entr" presetSubtype="0" fill="hold" grpId="0" nodeType="withEffect">
                                  <p:stCondLst>
                                    <p:cond delay="26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par>
                                <p:cTn id="47" presetID="10" presetClass="entr" presetSubtype="0" fill="hold" grpId="0" nodeType="withEffect">
                                  <p:stCondLst>
                                    <p:cond delay="28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par>
                                <p:cTn id="50" presetID="10" presetClass="entr" presetSubtype="0" fill="hold" grpId="0" nodeType="withEffect">
                                  <p:stCondLst>
                                    <p:cond delay="30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500"/>
                                        <p:tgtEl>
                                          <p:spTgt spid="84"/>
                                        </p:tgtEl>
                                      </p:cBhvr>
                                    </p:animEffect>
                                  </p:childTnLst>
                                </p:cTn>
                              </p:par>
                              <p:par>
                                <p:cTn id="53" presetID="10" presetClass="entr" presetSubtype="0" fill="hold" grpId="0" nodeType="withEffect">
                                  <p:stCondLst>
                                    <p:cond delay="34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grpId="0" nodeType="withEffect">
                                  <p:stCondLst>
                                    <p:cond delay="38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par>
                                <p:cTn id="59" presetID="10" presetClass="entr" presetSubtype="0" fill="hold" grpId="0" nodeType="withEffect">
                                  <p:stCondLst>
                                    <p:cond delay="420"/>
                                  </p:stCondLst>
                                  <p:childTnLst>
                                    <p:set>
                                      <p:cBhvr>
                                        <p:cTn id="60" dur="1" fill="hold">
                                          <p:stCondLst>
                                            <p:cond delay="0"/>
                                          </p:stCondLst>
                                        </p:cTn>
                                        <p:tgtEl>
                                          <p:spTgt spid="87"/>
                                        </p:tgtEl>
                                        <p:attrNameLst>
                                          <p:attrName>style.visibility</p:attrName>
                                        </p:attrNameLst>
                                      </p:cBhvr>
                                      <p:to>
                                        <p:strVal val="visible"/>
                                      </p:to>
                                    </p:set>
                                    <p:animEffect transition="in" filter="fade">
                                      <p:cBhvr>
                                        <p:cTn id="61" dur="500"/>
                                        <p:tgtEl>
                                          <p:spTgt spid="87"/>
                                        </p:tgtEl>
                                      </p:cBhvr>
                                    </p:animEffect>
                                  </p:childTnLst>
                                </p:cTn>
                              </p:par>
                              <p:par>
                                <p:cTn id="62" presetID="10" presetClass="entr" presetSubtype="0" fill="hold" grpId="0" nodeType="withEffect">
                                  <p:stCondLst>
                                    <p:cond delay="480"/>
                                  </p:stCondLst>
                                  <p:childTnLst>
                                    <p:set>
                                      <p:cBhvr>
                                        <p:cTn id="63" dur="1" fill="hold">
                                          <p:stCondLst>
                                            <p:cond delay="0"/>
                                          </p:stCondLst>
                                        </p:cTn>
                                        <p:tgtEl>
                                          <p:spTgt spid="88"/>
                                        </p:tgtEl>
                                        <p:attrNameLst>
                                          <p:attrName>style.visibility</p:attrName>
                                        </p:attrNameLst>
                                      </p:cBhvr>
                                      <p:to>
                                        <p:strVal val="visible"/>
                                      </p:to>
                                    </p:set>
                                    <p:animEffect transition="in" filter="fade">
                                      <p:cBhvr>
                                        <p:cTn id="64" dur="500"/>
                                        <p:tgtEl>
                                          <p:spTgt spid="88"/>
                                        </p:tgtEl>
                                      </p:cBhvr>
                                    </p:animEffect>
                                  </p:childTnLst>
                                </p:cTn>
                              </p:par>
                              <p:par>
                                <p:cTn id="65" presetID="10" presetClass="entr" presetSubtype="0" fill="hold" grpId="0" nodeType="withEffect">
                                  <p:stCondLst>
                                    <p:cond delay="55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par>
                                <p:cTn id="68" presetID="10" presetClass="entr" presetSubtype="0" fill="hold" grpId="0" nodeType="withEffect">
                                  <p:stCondLst>
                                    <p:cond delay="55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500"/>
                                        <p:tgtEl>
                                          <p:spTgt spid="90"/>
                                        </p:tgtEl>
                                      </p:cBhvr>
                                    </p:animEffect>
                                  </p:childTnLst>
                                </p:cTn>
                              </p:par>
                              <p:par>
                                <p:cTn id="71" presetID="10" presetClass="entr" presetSubtype="0" fill="hold" grpId="0" nodeType="withEffect">
                                  <p:stCondLst>
                                    <p:cond delay="16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500"/>
                                        <p:tgtEl>
                                          <p:spTgt spid="94"/>
                                        </p:tgtEl>
                                      </p:cBhvr>
                                    </p:animEffect>
                                  </p:childTnLst>
                                </p:cTn>
                              </p:par>
                              <p:par>
                                <p:cTn id="74" presetID="10" presetClass="entr" presetSubtype="0" fill="hold" grpId="0" nodeType="withEffect">
                                  <p:stCondLst>
                                    <p:cond delay="16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childTnLst>
                                </p:cTn>
                              </p:par>
                              <p:par>
                                <p:cTn id="77" presetID="10" presetClass="entr" presetSubtype="0" fill="hold" grpId="0" nodeType="withEffect">
                                  <p:stCondLst>
                                    <p:cond delay="16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16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16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16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4" grpId="0" animBg="1"/>
      <p:bldP spid="95" grpId="0" animBg="1"/>
      <p:bldP spid="37" grpId="0" animBg="1"/>
      <p:bldP spid="38"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496" t="29351" r="6530" b="1412"/>
          <a:stretch/>
        </p:blipFill>
        <p:spPr>
          <a:xfrm>
            <a:off x="-28699" y="-6806"/>
            <a:ext cx="12249401" cy="6871615"/>
          </a:xfrm>
          <a:prstGeom prst="rect">
            <a:avLst/>
          </a:prstGeom>
        </p:spPr>
      </p:pic>
      <p:sp>
        <p:nvSpPr>
          <p:cNvPr id="3" name="Oval 2"/>
          <p:cNvSpPr/>
          <p:nvPr/>
        </p:nvSpPr>
        <p:spPr bwMode="auto">
          <a:xfrm>
            <a:off x="10278724" y="5370979"/>
            <a:ext cx="896297" cy="896297"/>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0" fontAlgn="base" latinLnBrk="0" hangingPunct="0">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Oval 3"/>
          <p:cNvSpPr/>
          <p:nvPr/>
        </p:nvSpPr>
        <p:spPr bwMode="auto">
          <a:xfrm>
            <a:off x="10083294" y="5175550"/>
            <a:ext cx="1287154" cy="1287154"/>
          </a:xfrm>
          <a:prstGeom prst="ellipse">
            <a:avLst/>
          </a:prstGeom>
          <a:noFill/>
          <a:ln w="381000">
            <a:solidFill>
              <a:schemeClr val="bg1">
                <a:alpha val="2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0" fontAlgn="base" latinLnBrk="0" hangingPunct="0">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33038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94537" y="1188712"/>
            <a:ext cx="11832454" cy="5452477"/>
          </a:xfrm>
          <a:prstGeom prst="ellipse">
            <a:avLst/>
          </a:prstGeom>
          <a:solidFill>
            <a:srgbClr val="00BCF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4" name="Title 3"/>
          <p:cNvSpPr>
            <a:spLocks noGrp="1"/>
          </p:cNvSpPr>
          <p:nvPr>
            <p:ph type="title"/>
          </p:nvPr>
        </p:nvSpPr>
        <p:spPr/>
        <p:txBody>
          <a:bodyPr/>
          <a:lstStyle/>
          <a:p>
            <a:r>
              <a:rPr lang="en-US" dirty="0"/>
              <a:t>Azure Regional Hierarchy</a:t>
            </a:r>
            <a:endParaRPr lang="en-US" dirty="0">
              <a:solidFill>
                <a:srgbClr val="FF0000"/>
              </a:solidFill>
            </a:endParaRPr>
          </a:p>
        </p:txBody>
      </p:sp>
      <p:sp>
        <p:nvSpPr>
          <p:cNvPr id="7" name="Oval 6"/>
          <p:cNvSpPr/>
          <p:nvPr/>
        </p:nvSpPr>
        <p:spPr>
          <a:xfrm>
            <a:off x="940084" y="2309084"/>
            <a:ext cx="10385061" cy="403334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a:off x="4762001" y="2464519"/>
            <a:ext cx="110303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Geo</a:t>
            </a:r>
          </a:p>
        </p:txBody>
      </p:sp>
      <p:sp>
        <p:nvSpPr>
          <p:cNvPr id="12" name="TextBox 11"/>
          <p:cNvSpPr txBox="1"/>
          <p:nvPr/>
        </p:nvSpPr>
        <p:spPr>
          <a:xfrm>
            <a:off x="5891527" y="2350822"/>
            <a:ext cx="1727201" cy="921397"/>
          </a:xfrm>
          <a:prstGeom prst="rect">
            <a:avLst/>
          </a:prstGeom>
          <a:noFill/>
          <a:ln>
            <a:noFill/>
          </a:ln>
        </p:spPr>
        <p:txBody>
          <a:bodyPr wrap="squar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Jurisdiction</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Tax</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Data Residency</a:t>
            </a:r>
          </a:p>
        </p:txBody>
      </p:sp>
      <p:sp>
        <p:nvSpPr>
          <p:cNvPr id="14" name="Oval 13"/>
          <p:cNvSpPr/>
          <p:nvPr/>
        </p:nvSpPr>
        <p:spPr>
          <a:xfrm>
            <a:off x="1227376" y="3228395"/>
            <a:ext cx="9724258" cy="2633490"/>
          </a:xfrm>
          <a:prstGeom prst="ellipse">
            <a:avLst/>
          </a:prstGeom>
          <a:solidFill>
            <a:srgbClr val="0078D7"/>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TextBox 15"/>
          <p:cNvSpPr txBox="1"/>
          <p:nvPr/>
        </p:nvSpPr>
        <p:spPr>
          <a:xfrm>
            <a:off x="4092041" y="3553617"/>
            <a:ext cx="177299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Region</a:t>
            </a:r>
          </a:p>
        </p:txBody>
      </p:sp>
      <p:sp>
        <p:nvSpPr>
          <p:cNvPr id="19" name="TextBox 18"/>
          <p:cNvSpPr txBox="1"/>
          <p:nvPr/>
        </p:nvSpPr>
        <p:spPr>
          <a:xfrm>
            <a:off x="4350013" y="1420790"/>
            <a:ext cx="1515017" cy="70593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Cloud</a:t>
            </a:r>
          </a:p>
        </p:txBody>
      </p:sp>
      <p:sp>
        <p:nvSpPr>
          <p:cNvPr id="21" name="TextBox 20"/>
          <p:cNvSpPr txBox="1"/>
          <p:nvPr/>
        </p:nvSpPr>
        <p:spPr>
          <a:xfrm>
            <a:off x="5891527" y="1313127"/>
            <a:ext cx="3908442" cy="923330"/>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Public Azure</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Government</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Azure in China operated by 21Vianet</a:t>
            </a:r>
          </a:p>
        </p:txBody>
      </p:sp>
      <p:sp>
        <p:nvSpPr>
          <p:cNvPr id="23" name="TextBox 22"/>
          <p:cNvSpPr txBox="1"/>
          <p:nvPr/>
        </p:nvSpPr>
        <p:spPr>
          <a:xfrm>
            <a:off x="5891526" y="3578382"/>
            <a:ext cx="2182008" cy="646331"/>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Customer Proximity</a:t>
            </a:r>
          </a:p>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Disaster Isolation</a:t>
            </a:r>
          </a:p>
        </p:txBody>
      </p:sp>
      <p:sp>
        <p:nvSpPr>
          <p:cNvPr id="36" name="Oval 35"/>
          <p:cNvSpPr/>
          <p:nvPr/>
        </p:nvSpPr>
        <p:spPr>
          <a:xfrm>
            <a:off x="1777647" y="4246359"/>
            <a:ext cx="8725775" cy="1125076"/>
          </a:xfrm>
          <a:prstGeom prst="ellipse">
            <a:avLst/>
          </a:prstGeom>
          <a:solidFill>
            <a:srgbClr val="D83B01"/>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2665570" y="4470718"/>
            <a:ext cx="3199461" cy="707658"/>
          </a:xfrm>
          <a:prstGeom prst="rect">
            <a:avLst/>
          </a:prstGeom>
          <a:noFill/>
        </p:spPr>
        <p:txBody>
          <a:bodyPr wrap="none" rtlCol="0">
            <a:spAutoFit/>
          </a:bodyPr>
          <a:lstStyle/>
          <a:p>
            <a:pPr marL="0" marR="0" lvl="0" indent="0" algn="r" defTabSz="896214" rtl="0" eaLnBrk="1" fontAlgn="auto" latinLnBrk="0" hangingPunct="1">
              <a:lnSpc>
                <a:spcPct val="100000"/>
              </a:lnSpc>
              <a:spcBef>
                <a:spcPts val="0"/>
              </a:spcBef>
              <a:spcAft>
                <a:spcPts val="0"/>
              </a:spcAft>
              <a:buClrTx/>
              <a:buSzTx/>
              <a:buFontTx/>
              <a:buNone/>
              <a:tabLst/>
              <a:defRPr/>
            </a:pPr>
            <a:r>
              <a:rPr kumimoji="0" lang="en-US" sz="3920" b="0" i="0" u="none" strike="noStrike" kern="0" cap="none" spc="0" normalizeH="0" baseline="0" noProof="0" dirty="0">
                <a:ln>
                  <a:noFill/>
                </a:ln>
                <a:solidFill>
                  <a:srgbClr val="FFFFFF"/>
                </a:solidFill>
                <a:effectLst/>
                <a:uLnTx/>
                <a:uFillTx/>
                <a:latin typeface="Segoe UI"/>
                <a:ea typeface="+mn-ea"/>
                <a:cs typeface="+mn-cs"/>
              </a:rPr>
              <a:t>Fault Domain</a:t>
            </a:r>
          </a:p>
        </p:txBody>
      </p:sp>
      <p:sp>
        <p:nvSpPr>
          <p:cNvPr id="29" name="TextBox 28"/>
          <p:cNvSpPr txBox="1"/>
          <p:nvPr/>
        </p:nvSpPr>
        <p:spPr>
          <a:xfrm>
            <a:off x="5891526" y="4633942"/>
            <a:ext cx="1606530" cy="369332"/>
          </a:xfrm>
          <a:prstGeom prst="rect">
            <a:avLst/>
          </a:prstGeom>
          <a:noFill/>
        </p:spPr>
        <p:txBody>
          <a:bodyPr wrap="none" rtlCol="0">
            <a:spAutoFit/>
          </a:body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Fault Isolation</a:t>
            </a:r>
          </a:p>
        </p:txBody>
      </p:sp>
    </p:spTree>
    <p:extLst>
      <p:ext uri="{BB962C8B-B14F-4D97-AF65-F5344CB8AC3E}">
        <p14:creationId xmlns:p14="http://schemas.microsoft.com/office/powerpoint/2010/main" val="364576329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3.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4.xml><?xml version="1.0" encoding="utf-8"?>
<a:theme xmlns:a="http://schemas.openxmlformats.org/drawingml/2006/main" name="2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ef07488-22bd-4e3f-bc36-6949416a1518" Revision="1" Stencil="System.MyShapes" StencilVersion="1.0"/>
</Control>
</file>

<file path=customXml/itemProps1.xml><?xml version="1.0" encoding="utf-8"?>
<ds:datastoreItem xmlns:ds="http://schemas.openxmlformats.org/officeDocument/2006/customXml" ds:itemID="{42D5F8D5-D90A-4828-BC83-9DBE465777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8708</TotalTime>
  <Words>3243</Words>
  <Application>Microsoft Office PowerPoint</Application>
  <PresentationFormat>Widescreen</PresentationFormat>
  <Paragraphs>759</Paragraphs>
  <Slides>36</Slides>
  <Notes>36</Notes>
  <HiddenSlides>4</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36</vt:i4>
      </vt:variant>
    </vt:vector>
  </HeadingPairs>
  <TitlesOfParts>
    <vt:vector size="53" baseType="lpstr">
      <vt:lpstr>MS PGothic</vt:lpstr>
      <vt:lpstr>Arial</vt:lpstr>
      <vt:lpstr>Calibri</vt:lpstr>
      <vt:lpstr>Calibri Light</vt:lpstr>
      <vt:lpstr>Consolas</vt:lpstr>
      <vt:lpstr>inherit</vt:lpstr>
      <vt:lpstr>Segoe UI</vt:lpstr>
      <vt:lpstr>Segoe UI Light</vt:lpstr>
      <vt:lpstr>Segoe UI Semibold</vt:lpstr>
      <vt:lpstr>Segoe UI Semilight</vt:lpstr>
      <vt:lpstr>segoe-ui_bold</vt:lpstr>
      <vt:lpstr>segoe-ui_semibold</vt:lpstr>
      <vt:lpstr>Wingdings</vt:lpstr>
      <vt:lpstr>Office Theme</vt:lpstr>
      <vt:lpstr>1_5-30660_TR21_BO_CT_Template</vt:lpstr>
      <vt:lpstr>5-50002_Ignite_Breakout_Template</vt:lpstr>
      <vt:lpstr>2_5-30660_TR21_BO_CT_Template</vt:lpstr>
      <vt:lpstr>70-535 Design Azure Resource Manager (ARM) Networking </vt:lpstr>
      <vt:lpstr>70-535 Exam Network Objectives (15% - 20%)</vt:lpstr>
      <vt:lpstr>PowerPoint Presentation</vt:lpstr>
      <vt:lpstr>Design  Azure  Virtual Networks</vt:lpstr>
      <vt:lpstr>Azure Virtual Network Overview</vt:lpstr>
      <vt:lpstr>A slight but worthwhile aside</vt:lpstr>
      <vt:lpstr>PowerPoint Presentation</vt:lpstr>
      <vt:lpstr>PowerPoint Presentation</vt:lpstr>
      <vt:lpstr>Azure Regional Hierarchy</vt:lpstr>
      <vt:lpstr>And we’re back</vt:lpstr>
      <vt:lpstr>Azure Virtual Network Peering</vt:lpstr>
      <vt:lpstr>Azure Network Services Overview</vt:lpstr>
      <vt:lpstr>Basic Load Balancer</vt:lpstr>
      <vt:lpstr>Standard Load Balancer</vt:lpstr>
      <vt:lpstr>Application Gateway + WAF</vt:lpstr>
      <vt:lpstr>Traffic Manager</vt:lpstr>
      <vt:lpstr>Traffic Manager</vt:lpstr>
      <vt:lpstr>Azure DNS</vt:lpstr>
      <vt:lpstr>Design  External Connectivity for Azure Virtual Networks</vt:lpstr>
      <vt:lpstr>Connectivity Options and Hybrid Offerings</vt:lpstr>
      <vt:lpstr>Virtual Private Network</vt:lpstr>
      <vt:lpstr>Express Route</vt:lpstr>
      <vt:lpstr>Express Route Connectivity Models</vt:lpstr>
      <vt:lpstr>Express Route: Routing Domains (Peerings)</vt:lpstr>
      <vt:lpstr>Express Route Standard vs Premium Add-on</vt:lpstr>
      <vt:lpstr>Express Route and Site-to-Site Co-Exist</vt:lpstr>
      <vt:lpstr>Integrating Web App with Virtual Network</vt:lpstr>
      <vt:lpstr>PowerPoint Presentation</vt:lpstr>
      <vt:lpstr>Design Security Strategies</vt:lpstr>
      <vt:lpstr>Network Security Groups</vt:lpstr>
      <vt:lpstr>Application Security Groups</vt:lpstr>
      <vt:lpstr>Route Tables</vt:lpstr>
      <vt:lpstr>Azure DDOS Protection</vt:lpstr>
      <vt:lpstr>Design Connectivity for Hybrid Applications</vt:lpstr>
      <vt:lpstr>Thank You</vt:lpstr>
      <vt:lpstr>Design Connectivity for Hybrid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Azure Resource Manager (ARM) Networking</dc:title>
  <dc:creator>Akhil Reddy</dc:creator>
  <cp:lastModifiedBy>Dan Stolts</cp:lastModifiedBy>
  <cp:revision>30</cp:revision>
  <dcterms:created xsi:type="dcterms:W3CDTF">2018-01-10T16:30:03Z</dcterms:created>
  <dcterms:modified xsi:type="dcterms:W3CDTF">2018-01-18T19:40:32Z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brcosden@microsoft.com</vt:lpwstr>
  </property>
  <property fmtid="{D5CDD505-2E9C-101B-9397-08002B2CF9AE}" pid="6" name="MSIP_Label_f42aa342-8706-4288-bd11-ebb85995028c_SetDate">
    <vt:lpwstr>2018-01-18T01:47:24.4976690Z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