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  <p:sldMasterId id="2147483712" r:id="rId2"/>
  </p:sldMasterIdLst>
  <p:notesMasterIdLst>
    <p:notesMasterId r:id="rId13"/>
  </p:notesMasterIdLst>
  <p:handoutMasterIdLst>
    <p:handoutMasterId r:id="rId14"/>
  </p:handoutMasterIdLst>
  <p:sldIdLst>
    <p:sldId id="398" r:id="rId3"/>
    <p:sldId id="397" r:id="rId4"/>
    <p:sldId id="399" r:id="rId5"/>
    <p:sldId id="400" r:id="rId6"/>
    <p:sldId id="313" r:id="rId7"/>
    <p:sldId id="401" r:id="rId8"/>
    <p:sldId id="315" r:id="rId9"/>
    <p:sldId id="402" r:id="rId10"/>
    <p:sldId id="316" r:id="rId11"/>
    <p:sldId id="403" r:id="rId12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Segoe UI Light" panose="020B0502040204020203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02174B-784A-434E-834A-4FC2579EC5AD}">
          <p14:sldIdLst>
            <p14:sldId id="398"/>
            <p14:sldId id="397"/>
          </p14:sldIdLst>
        </p14:section>
        <p14:section name="Partition and Model Data" id="{EE7F45B0-A6AD-411D-A512-DBBFEC401377}">
          <p14:sldIdLst>
            <p14:sldId id="399"/>
            <p14:sldId id="400"/>
          </p14:sldIdLst>
        </p14:section>
        <p14:section name="Replicate Data Across the World" id="{C6B6578B-F5CF-418D-991A-F24A0340D180}">
          <p14:sldIdLst>
            <p14:sldId id="313"/>
            <p14:sldId id="401"/>
          </p14:sldIdLst>
        </p14:section>
        <p14:section name="Tune and Debug Azure Cosmos DB Solutions" id="{B92904DA-AD65-48A7-82FB-BA4D438E899A}">
          <p14:sldIdLst>
            <p14:sldId id="315"/>
            <p14:sldId id="402"/>
          </p14:sldIdLst>
        </p14:section>
        <p14:section name="Perform Integration and Develop Solutions" id="{CA5ED27E-6529-4197-AC63-77A7AD34E2E9}">
          <p14:sldIdLst>
            <p14:sldId id="316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70C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5874" autoAdjust="0"/>
  </p:normalViewPr>
  <p:slideViewPr>
    <p:cSldViewPr snapToGrid="0">
      <p:cViewPr varScale="1">
        <p:scale>
          <a:sx n="100" d="100"/>
          <a:sy n="100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9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0CA56-E1F1-4304-993E-F3428D50E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495E-08B6-4F59-A3F3-9FD12300E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4404-57E5-4341-9230-5EC072B8C3C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874D-4F40-4590-AD0F-D9901998A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182F-5CBD-4D85-8594-DD19B01D8A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D361-57B1-4BF7-8791-79A35145D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0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EFA3-31EF-403B-8080-9776000D59FF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9337-0361-41F3-9C17-1F4FFD121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platform-dev.azurewebsites.net/Content/release-notes.t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b="0" smtClean="0">
                <a:latin typeface="+mn-lt"/>
              </a:rPr>
              <a:t>1</a:t>
            </a:fld>
            <a:endParaRPr lang="en-US" b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9625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topics are not included in this presentations due to time constrains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6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Preview Version 1.7 (2017-04-20)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0D98F3-66B1-4734-AFB3-E657E989C9AD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2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topics are not included in this presentations due to time constrains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topics are not included in this presentations due to time constrains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1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4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topics are not included in this presentations due to time constrains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40"/>
            <a:ext cx="8714421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#70-777 @ITProGuru</a:t>
            </a:r>
          </a:p>
        </p:txBody>
      </p:sp>
    </p:spTree>
    <p:extLst>
      <p:ext uri="{BB962C8B-B14F-4D97-AF65-F5344CB8AC3E}">
        <p14:creationId xmlns:p14="http://schemas.microsoft.com/office/powerpoint/2010/main" val="3414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06" y="811763"/>
            <a:ext cx="8929396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1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9637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169906" y="2054745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496546"/>
              </p:ext>
            </p:extLst>
          </p:nvPr>
        </p:nvGraphicFramePr>
        <p:xfrm>
          <a:off x="177800" y="987548"/>
          <a:ext cx="879933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4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241057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21605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4669826" y="2026752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169906" y="5243163"/>
            <a:ext cx="156535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169904" y="794128"/>
            <a:ext cx="1568244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035632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5726" y="1016750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1077" y="1031847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194" y="5514817"/>
            <a:ext cx="879933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8319" y="2265437"/>
            <a:ext cx="4295775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301875"/>
            <a:ext cx="4263572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2927137" y="814018"/>
            <a:ext cx="470385" cy="285413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436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2115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7289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8315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32487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65660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69415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5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EBAF-BB52-4FEC-9EE9-8BBEE62A6D43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7CF5-2D32-48D6-9100-749DEC1D6F6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16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48376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40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8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15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9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0514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46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19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6383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983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48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2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060" y="639601"/>
            <a:ext cx="874187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1060" y="1441794"/>
            <a:ext cx="874188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01060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354" y="5987143"/>
            <a:ext cx="8784586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3907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-3"/>
            <a:ext cx="7773988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7" y="1482871"/>
            <a:ext cx="8574837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21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9144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-3"/>
            <a:ext cx="7773988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7" y="1482871"/>
            <a:ext cx="8574837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0755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-3"/>
            <a:ext cx="7773988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7" y="1482871"/>
            <a:ext cx="8574837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20573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33" y="1"/>
            <a:ext cx="7511614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1194" y="1371600"/>
            <a:ext cx="8833654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158449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3399FF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254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94" y="0"/>
            <a:ext cx="8833654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4" y="1231902"/>
            <a:ext cx="8833654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33849" y="3653108"/>
            <a:ext cx="9020275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1194" y="3795486"/>
            <a:ext cx="8833654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253" y="1021215"/>
            <a:ext cx="8574837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6750596" y="6566714"/>
            <a:ext cx="23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#70-777 @ITProGuru</a:t>
            </a:r>
          </a:p>
        </p:txBody>
      </p:sp>
    </p:spTree>
    <p:extLst>
      <p:ext uri="{BB962C8B-B14F-4D97-AF65-F5344CB8AC3E}">
        <p14:creationId xmlns:p14="http://schemas.microsoft.com/office/powerpoint/2010/main" val="26425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701" r:id="rId4"/>
    <p:sldLayoutId id="2147483662" r:id="rId5"/>
    <p:sldLayoutId id="2147483709" r:id="rId6"/>
    <p:sldLayoutId id="2147483699" r:id="rId7"/>
    <p:sldLayoutId id="2147483702" r:id="rId8"/>
    <p:sldLayoutId id="2147483700" r:id="rId9"/>
    <p:sldLayoutId id="2147483705" r:id="rId10"/>
    <p:sldLayoutId id="2147483703" r:id="rId11"/>
    <p:sldLayoutId id="2147483706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710" r:id="rId2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latin typeface="Verdana"/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0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Exam 70-777 Implementing Microsoft Azure Cosmos DB Solutions 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Partition and Model Data</a:t>
            </a:r>
          </a:p>
          <a:p>
            <a:r>
              <a:rPr lang="en-US" dirty="0"/>
              <a:t>Replicate Data Across the World</a:t>
            </a:r>
          </a:p>
          <a:p>
            <a:r>
              <a:rPr lang="en-US" dirty="0"/>
              <a:t>Tune and Debug Azure Cosmos DB Solutions</a:t>
            </a:r>
          </a:p>
          <a:p>
            <a:r>
              <a:rPr lang="en-US" dirty="0"/>
              <a:t>Perform Integration and Develop Solutions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https://www.microsoft.com/en-ie/learning/exam-70-777.aspx</a:t>
            </a:r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Integration and Develop Solutions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187" y="950221"/>
            <a:ext cx="8574837" cy="5356916"/>
          </a:xfrm>
        </p:spPr>
        <p:txBody>
          <a:bodyPr/>
          <a:lstStyle/>
          <a:p>
            <a:r>
              <a:rPr lang="en-US" sz="2400" dirty="0"/>
              <a:t>Develop applications with the SQL API</a:t>
            </a:r>
          </a:p>
          <a:p>
            <a:pPr lvl="1"/>
            <a:r>
              <a:rPr lang="en-US" sz="1600" dirty="0"/>
              <a:t>Optimize SDK and concurrency control; Tune request options for CRUD and queries; examine response headers; implement optimistic concurrency control with ETAG; query geospatial data; use advanced SQL query operators for complex documents (nested objects and arrays); perform intra-document JOINs; perform SQL queries; implement user-defined functions; use multi-record transactions with stored procedures; implement a continuation model for bounded execution with stored procedures; implement server-side logic and transactions</a:t>
            </a:r>
          </a:p>
          <a:p>
            <a:r>
              <a:rPr lang="en-US" sz="2400" dirty="0"/>
              <a:t>Migrate from MongoDB to MongoDB API in Cosmos DB</a:t>
            </a:r>
          </a:p>
          <a:p>
            <a:pPr lvl="1"/>
            <a:r>
              <a:rPr lang="en-US" sz="1400" dirty="0"/>
              <a:t>Choose appropriate tools to migrate data; transfer data</a:t>
            </a:r>
          </a:p>
          <a:p>
            <a:r>
              <a:rPr lang="en-US" sz="2400" dirty="0"/>
              <a:t>Implement event-driven applications by using Azure functions, triggers and Cosmos DB change feed</a:t>
            </a:r>
          </a:p>
          <a:p>
            <a:pPr lvl="1"/>
            <a:r>
              <a:rPr lang="en-US" sz="1600" dirty="0"/>
              <a:t>Use Cosmos DB triggers for Azure functions; change feed mechanics</a:t>
            </a:r>
          </a:p>
          <a:p>
            <a:r>
              <a:rPr lang="en-US" sz="2400" dirty="0"/>
              <a:t>Analyze Cosmos DB data with Apache Spark connector</a:t>
            </a:r>
          </a:p>
          <a:p>
            <a:pPr lvl="1"/>
            <a:r>
              <a:rPr lang="en-US" sz="1600" dirty="0"/>
              <a:t>Set up and configure a Cosmos DB Spark connector; push down predicates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186" y="6447097"/>
            <a:ext cx="8574837" cy="410903"/>
          </a:xfrm>
        </p:spPr>
        <p:txBody>
          <a:bodyPr/>
          <a:lstStyle/>
          <a:p>
            <a:r>
              <a:rPr lang="en-US" dirty="0"/>
              <a:t>https://www.microsoft.com/en-us/learning/exam-70-777.aspx</a:t>
            </a:r>
          </a:p>
        </p:txBody>
      </p:sp>
    </p:spTree>
    <p:extLst>
      <p:ext uri="{BB962C8B-B14F-4D97-AF65-F5344CB8AC3E}">
        <p14:creationId xmlns:p14="http://schemas.microsoft.com/office/powerpoint/2010/main" val="21647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-843536" y="4894338"/>
            <a:ext cx="2042462" cy="256751"/>
          </a:xfrm>
          <a:prstGeom prst="rect">
            <a:avLst/>
          </a:prstGeom>
          <a:noFill/>
        </p:spPr>
        <p:txBody>
          <a:bodyPr wrap="none" lIns="134451" tIns="107561" rIns="134451" bIns="107561" rtlCol="0">
            <a:noAutofit/>
          </a:bodyPr>
          <a:lstStyle/>
          <a:p>
            <a:pPr defTabSz="685478">
              <a:lnSpc>
                <a:spcPct val="90000"/>
              </a:lnSpc>
              <a:spcAft>
                <a:spcPts val="441"/>
              </a:spcAft>
              <a:defRPr/>
            </a:pPr>
            <a:r>
              <a:rPr lang="de-DE" sz="2100" dirty="0">
                <a:solidFill>
                  <a:srgbClr val="FFFFFF">
                    <a:lumMod val="50000"/>
                  </a:srgbClr>
                </a:solidFill>
                <a:latin typeface="Segoe UI Light"/>
              </a:rPr>
              <a:t>http://azureplatform.azurewebsites.net/</a:t>
            </a:r>
            <a:endParaRPr lang="en-US" sz="2100" dirty="0">
              <a:solidFill>
                <a:srgbClr val="FFFFFF">
                  <a:lumMod val="50000"/>
                </a:srgbClr>
              </a:solidFill>
              <a:latin typeface="Segoe UI Ligh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8218001" y="5471893"/>
            <a:ext cx="1316435" cy="257783"/>
          </a:xfrm>
          <a:prstGeom prst="rect">
            <a:avLst/>
          </a:prstGeom>
          <a:noFill/>
        </p:spPr>
        <p:txBody>
          <a:bodyPr wrap="none" lIns="134451" tIns="107561" rIns="134451" bIns="107561" rtlCol="0">
            <a:noAutofit/>
          </a:bodyPr>
          <a:lstStyle/>
          <a:p>
            <a:pPr algn="r" defTabSz="685478">
              <a:lnSpc>
                <a:spcPct val="90000"/>
              </a:lnSpc>
              <a:spcAft>
                <a:spcPts val="441"/>
              </a:spcAft>
              <a:defRPr/>
            </a:pPr>
            <a:r>
              <a:rPr lang="de-DE" sz="900" dirty="0">
                <a:solidFill>
                  <a:srgbClr val="FFFFFF">
                    <a:lumMod val="50000"/>
                  </a:srgbClr>
                </a:solidFill>
                <a:latin typeface="Segoe UI Light"/>
              </a:rPr>
              <a:t>* Preview Services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Segoe UI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115" y="4146267"/>
            <a:ext cx="2264569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5" y="2530304"/>
            <a:ext cx="2232422" cy="1582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9" y="964603"/>
            <a:ext cx="2218135" cy="1571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878" y="5441671"/>
            <a:ext cx="7690247" cy="5233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630" y="936931"/>
            <a:ext cx="2218135" cy="1571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392" y="2538610"/>
            <a:ext cx="2264569" cy="12465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339" y="3819191"/>
            <a:ext cx="2207419" cy="1585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955" y="941450"/>
            <a:ext cx="2228850" cy="160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527" y="2536887"/>
            <a:ext cx="2221706" cy="1268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765" y="3800141"/>
            <a:ext cx="2235994" cy="16037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2257A5-50C9-4C2E-B8B5-486C1E77A629}"/>
              </a:ext>
            </a:extLst>
          </p:cNvPr>
          <p:cNvSpPr/>
          <p:nvPr/>
        </p:nvSpPr>
        <p:spPr bwMode="auto">
          <a:xfrm>
            <a:off x="3465239" y="2508556"/>
            <a:ext cx="2235994" cy="127270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D64CF-0ADE-4CA1-8572-EADA659468A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Partition and Model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D15067-A858-486F-B33B-2D1E1433355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Plan a partitioning strategy </a:t>
            </a:r>
          </a:p>
          <a:p>
            <a:r>
              <a:rPr lang="en-US" sz="2400" dirty="0"/>
              <a:t>Model data based on business use cases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ADB62-C7AA-4B53-83A9-55D5B7B0E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1176C3-A54B-431B-9644-B4FF10CFD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https://www.microsoft.com/en-ie/learning/exam-70-774.aspx</a:t>
            </a:r>
          </a:p>
        </p:txBody>
      </p:sp>
    </p:spTree>
    <p:extLst>
      <p:ext uri="{BB962C8B-B14F-4D97-AF65-F5344CB8AC3E}">
        <p14:creationId xmlns:p14="http://schemas.microsoft.com/office/powerpoint/2010/main" val="201473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 and Model 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a partitioning strategy</a:t>
            </a:r>
          </a:p>
          <a:p>
            <a:pPr lvl="1"/>
            <a:r>
              <a:rPr lang="en-US" sz="1600" dirty="0"/>
              <a:t>Select a partition key for a container; differentiate between partition keys and partition key ranges; partition data across multiple containers; calculate throughput distribution across partition key ranges; control cross-partition queries; plan for transactions</a:t>
            </a:r>
          </a:p>
          <a:p>
            <a:r>
              <a:rPr lang="en-US" dirty="0"/>
              <a:t>Model data based on business use cases</a:t>
            </a:r>
          </a:p>
          <a:p>
            <a:pPr lvl="1"/>
            <a:r>
              <a:rPr lang="en-US" sz="1600" dirty="0"/>
              <a:t>Identify when to co-locate data within the same container or across multiple containers; identify when to co-locate data within the same partition key or across multiple partition keys; identify when to co-locate data within the same document or across multiple documents; share properties between documents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https://www.microsoft.com/en-us/learning/exam-70-777.aspx</a:t>
            </a:r>
          </a:p>
        </p:txBody>
      </p:sp>
    </p:spTree>
    <p:extLst>
      <p:ext uri="{BB962C8B-B14F-4D97-AF65-F5344CB8AC3E}">
        <p14:creationId xmlns:p14="http://schemas.microsoft.com/office/powerpoint/2010/main" val="421161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042255-1901-4639-B120-005F391ABF4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Replicate Data Across the World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A304BB-281D-492D-92BA-66E70E5CC9B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Implement global distribution and high availability</a:t>
            </a:r>
          </a:p>
          <a:p>
            <a:r>
              <a:rPr lang="en-US" sz="2400" dirty="0"/>
              <a:t>Select a data consistency approach based on business use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EC7BB-B976-4537-A9C8-DF67487C9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F5B079-BCD1-47B9-B6AB-C514435F0F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Replicate Data Across the World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global distribution and high availability</a:t>
            </a:r>
          </a:p>
          <a:p>
            <a:pPr lvl="1"/>
            <a:r>
              <a:rPr lang="en-US" sz="1800" dirty="0"/>
              <a:t>Replicate data to additional regions; define automatic failover policies for disaster recovery; perform manual failovers to change the write region; set the preferred location of applications for low-latency access; design patterns for multi-write regions; resolve conflicts surfaced by the conflict feed</a:t>
            </a:r>
          </a:p>
          <a:p>
            <a:r>
              <a:rPr lang="en-US" dirty="0"/>
              <a:t>Select a data consistency approach based on business use cases</a:t>
            </a:r>
          </a:p>
          <a:p>
            <a:pPr lvl="1"/>
            <a:r>
              <a:rPr lang="en-US" sz="1800" dirty="0"/>
              <a:t>Identify use cases for consistencies; differentiate between consistencies by using characteristics; differentiate between consistencies by using trade-offs between performance and consistency; use session tokens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https://www.microsoft.com/en-us/learning</a:t>
            </a:r>
            <a:r>
              <a:rPr lang="en-US"/>
              <a:t>/exam-70-777.</a:t>
            </a:r>
            <a:r>
              <a:rPr lang="en-US" dirty="0"/>
              <a:t>aspx</a:t>
            </a:r>
          </a:p>
        </p:txBody>
      </p:sp>
    </p:spTree>
    <p:extLst>
      <p:ext uri="{BB962C8B-B14F-4D97-AF65-F5344CB8AC3E}">
        <p14:creationId xmlns:p14="http://schemas.microsoft.com/office/powerpoint/2010/main" val="174077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15609-FC13-472A-9FB3-89F532D2A0E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Tune and Debug Azure Cosmos DB Solutions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407592-27A8-4419-BCCA-7A8F3E71409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Estimate and provision request units</a:t>
            </a:r>
          </a:p>
          <a:p>
            <a:r>
              <a:rPr lang="en-US" sz="2400" dirty="0"/>
              <a:t>Tune container settings</a:t>
            </a:r>
          </a:p>
          <a:p>
            <a:r>
              <a:rPr lang="en-US" sz="2400" dirty="0"/>
              <a:t>Implement security</a:t>
            </a:r>
          </a:p>
          <a:p>
            <a:r>
              <a:rPr lang="en-US" sz="2400" dirty="0"/>
              <a:t>Debug a Cosmos DB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AAE66-DFBD-48F8-91D2-C28D9BAA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680E8C-1308-49E5-93AE-D1B0C22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Tune and Debug Azure Cosmos DB Solutions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187" y="950221"/>
            <a:ext cx="8574837" cy="5356916"/>
          </a:xfrm>
        </p:spPr>
        <p:txBody>
          <a:bodyPr/>
          <a:lstStyle/>
          <a:p>
            <a:r>
              <a:rPr lang="en-US" sz="2400" dirty="0"/>
              <a:t>Estimate and provision request units</a:t>
            </a:r>
          </a:p>
          <a:p>
            <a:pPr lvl="1"/>
            <a:r>
              <a:rPr lang="en-US" sz="1800" dirty="0"/>
              <a:t>Differentiate requests and request units; retrieve request unit cost of an operation; estimate request unit allocation for a container; tune throughput for uneven workloads and manage throttling; monitor Azure portal metrics; recommend solutions based on query metrics</a:t>
            </a:r>
          </a:p>
          <a:p>
            <a:r>
              <a:rPr lang="en-US" sz="2400" dirty="0"/>
              <a:t>Tune container settings</a:t>
            </a:r>
          </a:p>
          <a:p>
            <a:pPr lvl="1"/>
            <a:r>
              <a:rPr lang="en-US" sz="1800" dirty="0"/>
              <a:t>Manage lifecycle of data by using TTL; tune an index policy; include and exclude properties from index paths</a:t>
            </a:r>
          </a:p>
          <a:p>
            <a:r>
              <a:rPr lang="en-US" sz="2400" dirty="0"/>
              <a:t>Implement security</a:t>
            </a:r>
          </a:p>
          <a:p>
            <a:pPr lvl="1"/>
            <a:r>
              <a:rPr lang="en-US" sz="1800" dirty="0"/>
              <a:t>Secure access to data; rotate keys; understand encryption at rest and in transit; configure IP firewalls; create and manage users; configure fine-grained access to resources</a:t>
            </a:r>
          </a:p>
          <a:p>
            <a:r>
              <a:rPr lang="en-US" sz="2400" dirty="0"/>
              <a:t>Debug a Cosmos DB solution</a:t>
            </a:r>
          </a:p>
          <a:p>
            <a:pPr lvl="1"/>
            <a:r>
              <a:rPr lang="en-US" sz="1800" dirty="0"/>
              <a:t>Configure diagnostic logging; recommend solutions based on data retrieved from logs; evaluate response status code categories; throttle; review metrics and performance tips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186" y="6447097"/>
            <a:ext cx="8574837" cy="410903"/>
          </a:xfrm>
        </p:spPr>
        <p:txBody>
          <a:bodyPr/>
          <a:lstStyle/>
          <a:p>
            <a:r>
              <a:rPr lang="en-US" dirty="0"/>
              <a:t>https://www.microsoft.com/en-us/learning/exam-70-777.aspx</a:t>
            </a:r>
          </a:p>
        </p:txBody>
      </p:sp>
    </p:spTree>
    <p:extLst>
      <p:ext uri="{BB962C8B-B14F-4D97-AF65-F5344CB8AC3E}">
        <p14:creationId xmlns:p14="http://schemas.microsoft.com/office/powerpoint/2010/main" val="246994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042255-1901-4639-B120-005F391ABF4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Perform Integration and Develop Solutions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A304BB-281D-492D-92BA-66E70E5CC9B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/>
              <a:t>Develop applications with the SQL API</a:t>
            </a:r>
          </a:p>
          <a:p>
            <a:r>
              <a:rPr lang="en-US" sz="2000" dirty="0"/>
              <a:t>Migrate from MongoDB to MongoDB API in Cosmos DB</a:t>
            </a:r>
          </a:p>
          <a:p>
            <a:r>
              <a:rPr lang="en-US" sz="2000" dirty="0"/>
              <a:t>Implement event-driven applications by using Azure functions, triggers and Cosmos DB change feed</a:t>
            </a:r>
          </a:p>
          <a:p>
            <a:r>
              <a:rPr lang="en-US" sz="2000" dirty="0"/>
              <a:t>Analyze Cosmos DB data with Apache Spark connector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EC7BB-B976-4537-A9C8-DF67487C9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F5B079-BCD1-47B9-B6AB-C514435F0F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3472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796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Segoe UI</vt:lpstr>
      <vt:lpstr>Arial</vt:lpstr>
      <vt:lpstr>Verdana</vt:lpstr>
      <vt:lpstr>Segoe UI Light</vt:lpstr>
      <vt:lpstr>Calibri</vt:lpstr>
      <vt:lpstr>Courier New</vt:lpstr>
      <vt:lpstr>Wingdings</vt:lpstr>
      <vt:lpstr>Consolas</vt:lpstr>
      <vt:lpstr>Times New Roman</vt:lpstr>
      <vt:lpstr>NG_MOC_Core_ModuleNew2</vt:lpstr>
      <vt:lpstr>16_NG_MOC_Core_ModuleNew2</vt:lpstr>
      <vt:lpstr>Exam 70-777 Implementing Microsoft Azure Cosmos DB Solutions </vt:lpstr>
      <vt:lpstr>PowerPoint Presentation</vt:lpstr>
      <vt:lpstr>Partition and Model Data</vt:lpstr>
      <vt:lpstr>Partition and Model Data</vt:lpstr>
      <vt:lpstr>Replicate Data Across the World</vt:lpstr>
      <vt:lpstr>Replicate Data Across the World</vt:lpstr>
      <vt:lpstr>Tune and Debug Azure Cosmos DB Solutions</vt:lpstr>
      <vt:lpstr>Tune and Debug Azure Cosmos DB Solutions</vt:lpstr>
      <vt:lpstr>Perform Integration and Develop Solutions</vt:lpstr>
      <vt:lpstr>Perform Integration and Develop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2017-09-15T19:14:02Z</dcterms:created>
  <dcterms:modified xsi:type="dcterms:W3CDTF">2018-04-30T11:47:24Z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2018-01-19T07:33:26.9972805Z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