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2" r:id="rId2"/>
  </p:sldMasterIdLst>
  <p:notesMasterIdLst>
    <p:notesMasterId r:id="rId53"/>
  </p:notesMasterIdLst>
  <p:handoutMasterIdLst>
    <p:handoutMasterId r:id="rId54"/>
  </p:handoutMasterIdLst>
  <p:sldIdLst>
    <p:sldId id="398" r:id="rId3"/>
    <p:sldId id="397" r:id="rId4"/>
    <p:sldId id="399" r:id="rId5"/>
    <p:sldId id="400" r:id="rId6"/>
    <p:sldId id="501" r:id="rId7"/>
    <p:sldId id="502" r:id="rId8"/>
    <p:sldId id="503" r:id="rId9"/>
    <p:sldId id="504" r:id="rId10"/>
    <p:sldId id="505" r:id="rId11"/>
    <p:sldId id="506" r:id="rId12"/>
    <p:sldId id="507" r:id="rId13"/>
    <p:sldId id="508" r:id="rId14"/>
    <p:sldId id="509" r:id="rId15"/>
    <p:sldId id="510" r:id="rId16"/>
    <p:sldId id="511" r:id="rId17"/>
    <p:sldId id="512" r:id="rId18"/>
    <p:sldId id="513" r:id="rId19"/>
    <p:sldId id="514" r:id="rId20"/>
    <p:sldId id="515" r:id="rId21"/>
    <p:sldId id="516" r:id="rId22"/>
    <p:sldId id="517" r:id="rId23"/>
    <p:sldId id="518" r:id="rId24"/>
    <p:sldId id="519" r:id="rId25"/>
    <p:sldId id="520" r:id="rId26"/>
    <p:sldId id="521" r:id="rId27"/>
    <p:sldId id="522" r:id="rId28"/>
    <p:sldId id="313" r:id="rId29"/>
    <p:sldId id="525" r:id="rId30"/>
    <p:sldId id="415" r:id="rId31"/>
    <p:sldId id="438" r:id="rId32"/>
    <p:sldId id="499" r:id="rId33"/>
    <p:sldId id="440" r:id="rId34"/>
    <p:sldId id="441" r:id="rId35"/>
    <p:sldId id="500" r:id="rId36"/>
    <p:sldId id="443" r:id="rId37"/>
    <p:sldId id="444" r:id="rId38"/>
    <p:sldId id="445" r:id="rId39"/>
    <p:sldId id="446" r:id="rId40"/>
    <p:sldId id="447" r:id="rId41"/>
    <p:sldId id="448" r:id="rId42"/>
    <p:sldId id="449" r:id="rId43"/>
    <p:sldId id="524" r:id="rId44"/>
    <p:sldId id="315" r:id="rId45"/>
    <p:sldId id="450" r:id="rId46"/>
    <p:sldId id="493" r:id="rId47"/>
    <p:sldId id="494" r:id="rId48"/>
    <p:sldId id="495" r:id="rId49"/>
    <p:sldId id="496" r:id="rId50"/>
    <p:sldId id="497" r:id="rId51"/>
    <p:sldId id="498" r:id="rId52"/>
  </p:sldIdLst>
  <p:sldSz cx="9144000" cy="6858000" type="screen4x3"/>
  <p:notesSz cx="6858000" cy="9144000"/>
  <p:embeddedFontLst>
    <p:embeddedFont>
      <p:font typeface="Calibri" panose="020F0502020204030204" pitchFamily="34" charset="0"/>
      <p:regular r:id="rId55"/>
      <p:bold r:id="rId56"/>
      <p:italic r:id="rId57"/>
      <p:boldItalic r:id="rId58"/>
    </p:embeddedFont>
    <p:embeddedFont>
      <p:font typeface="Consolas" panose="020B0609020204030204" pitchFamily="49" charset="0"/>
      <p:regular r:id="rId59"/>
      <p:bold r:id="rId60"/>
      <p:italic r:id="rId61"/>
      <p:boldItalic r:id="rId62"/>
    </p:embeddedFont>
    <p:embeddedFont>
      <p:font typeface="Segoe UI" panose="020B0502040204020203" pitchFamily="34" charset="0"/>
      <p:regular r:id="rId63"/>
      <p:bold r:id="rId64"/>
      <p:italic r:id="rId65"/>
      <p:boldItalic r:id="rId66"/>
    </p:embeddedFont>
    <p:embeddedFont>
      <p:font typeface="Segoe UI Light" panose="020B0502040204020203" pitchFamily="34" charset="0"/>
      <p:regular r:id="rId67"/>
      <p:italic r:id="rId68"/>
    </p:embeddedFont>
    <p:embeddedFont>
      <p:font typeface="Verdana" panose="020B0604030504040204" pitchFamily="34" charset="0"/>
      <p:regular r:id="rId69"/>
      <p:bold r:id="rId70"/>
      <p:italic r:id="rId71"/>
      <p:boldItalic r:id="rId7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 id="397"/>
          </p14:sldIdLst>
        </p14:section>
        <p14:section name="Partition and Model Data" id="{EE7F45B0-A6AD-411D-A512-DBBFEC401377}">
          <p14:sldIdLst>
            <p14:sldId id="399"/>
            <p14:sldId id="400"/>
            <p14:sldId id="501"/>
            <p14:sldId id="502"/>
            <p14:sldId id="503"/>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Lst>
        </p14:section>
        <p14:section name="Plan a partitioning strategy" id="{C6B6578B-F5CF-418D-991A-F24A0340D180}">
          <p14:sldIdLst>
            <p14:sldId id="313"/>
            <p14:sldId id="525"/>
            <p14:sldId id="415"/>
            <p14:sldId id="438"/>
            <p14:sldId id="499"/>
            <p14:sldId id="440"/>
            <p14:sldId id="441"/>
            <p14:sldId id="500"/>
            <p14:sldId id="443"/>
            <p14:sldId id="444"/>
            <p14:sldId id="445"/>
            <p14:sldId id="446"/>
            <p14:sldId id="447"/>
            <p14:sldId id="448"/>
            <p14:sldId id="449"/>
            <p14:sldId id="524"/>
          </p14:sldIdLst>
        </p14:section>
        <p14:section name="Model data based on business use cases" id="{B92904DA-AD65-48A7-82FB-BA4D438E899A}">
          <p14:sldIdLst>
            <p14:sldId id="315"/>
            <p14:sldId id="450"/>
            <p14:sldId id="493"/>
            <p14:sldId id="494"/>
            <p14:sldId id="495"/>
            <p14:sldId id="496"/>
            <p14:sldId id="497"/>
            <p14:sldId id="4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22" autoAdjust="0"/>
    <p:restoredTop sz="72267" autoAdjust="0"/>
  </p:normalViewPr>
  <p:slideViewPr>
    <p:cSldViewPr snapToGrid="0">
      <p:cViewPr varScale="1">
        <p:scale>
          <a:sx n="83" d="100"/>
          <a:sy n="83" d="100"/>
        </p:scale>
        <p:origin x="2217" y="33"/>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font" Target="fonts/font14.fntdata"/><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font" Target="fonts/font4.fntdata"/><Relationship Id="rId66" Type="http://schemas.openxmlformats.org/officeDocument/2006/relationships/font" Target="fonts/font12.fntdata"/><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62" Type="http://schemas.openxmlformats.org/officeDocument/2006/relationships/font" Target="fonts/font8.fntdata"/><Relationship Id="rId70" Type="http://schemas.openxmlformats.org/officeDocument/2006/relationships/font" Target="fonts/font16.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42.xml"/><Relationship Id="rId1" Type="http://schemas.openxmlformats.org/officeDocument/2006/relationships/notesMaster" Target="../notesMasters/notesMaster1.xml"/><Relationship Id="rId4" Type="http://schemas.openxmlformats.org/officeDocument/2006/relationships/hyperlink" Target="https://d37djvu3ytnwxt.cloudfront.net/assets/courseware/v1/fc756eaab966f3a972174e6f82c70674/asset-v1:Microsoft+DAT221x+1T2017+type@asset+block/documentdb-json-bulk.zip" TargetMode="Externa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6671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9272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384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8810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7992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3811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803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5411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0198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2005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2</a:t>
            </a:fld>
            <a:endParaRPr lang="de-DE">
              <a:solidFill>
                <a:prstClr val="black"/>
              </a:solidFill>
            </a:endParaRPr>
          </a:p>
        </p:txBody>
      </p:sp>
    </p:spTree>
    <p:extLst>
      <p:ext uri="{BB962C8B-B14F-4D97-AF65-F5344CB8AC3E}">
        <p14:creationId xmlns:p14="http://schemas.microsoft.com/office/powerpoint/2010/main" val="1785523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9667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4246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180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9134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415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855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0231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821360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975541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3534437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Azure Cosmos DB, databases are essentially containers for collections. Collections are where you place individual documents. Each collection is assigned a performance level and that performance level dictates throughput for that collection and its corresponding documents.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2419161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a particular collection is seeing spikes in throughput, you can manage it’s performance level in isolation by increasing or decreasing the performance level. This change to the performance level of a particular collection will not cause side effects for the other collections. This allows you to adjust to meet the performance needs of any workload in isolation.</a:t>
            </a:r>
          </a:p>
          <a:p>
            <a:r>
              <a:rPr lang="en-US" sz="1200" b="0" i="0" kern="1200" dirty="0">
                <a:solidFill>
                  <a:schemeClr val="tx1"/>
                </a:solidFill>
                <a:effectLst/>
                <a:latin typeface="+mn-lt"/>
                <a:ea typeface="+mn-ea"/>
                <a:cs typeface="+mn-cs"/>
              </a:rPr>
              <a:t>Provision small</a:t>
            </a:r>
            <a:r>
              <a:rPr lang="en-US" sz="1200" b="0" i="0" kern="1200" baseline="0" dirty="0">
                <a:solidFill>
                  <a:schemeClr val="tx1"/>
                </a:solidFill>
                <a:effectLst/>
                <a:latin typeface="+mn-lt"/>
                <a:ea typeface="+mn-ea"/>
                <a:cs typeface="+mn-cs"/>
              </a:rPr>
              <a:t> containers and they can grow</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2333472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Partition Key used as</a:t>
            </a:r>
            <a:r>
              <a:rPr lang="en-US" baseline="0" dirty="0"/>
              <a:t> a logical hint on how to distribute data on underlying set of physical partitions and routing queries </a:t>
            </a:r>
          </a:p>
          <a:p>
            <a:r>
              <a:rPr lang="en-US" baseline="0" dirty="0"/>
              <a:t>No. 1 design decision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14865291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Cosmos DB uses hash-based partitioning. When you write an item, Azure Cosmos DB hashes the partition key value and uses the hashed result to determine which partition to store the item in. Azure Cosmos DB stores all items with the same partition key in the same physical partition. The choice of the partition key is an important decision that you have to make at design time. You must pick a property name that has a wide range of values and has even access patterns. If a physical partition reaches it's storage limit and the data in the partition has the same partition key, Azure Cosmos DB returns the </a:t>
            </a:r>
            <a:r>
              <a:rPr lang="en-US" sz="1200" b="0" i="1" kern="1200" dirty="0">
                <a:solidFill>
                  <a:schemeClr val="tx1"/>
                </a:solidFill>
                <a:effectLst/>
                <a:latin typeface="+mn-lt"/>
                <a:ea typeface="+mn-ea"/>
                <a:cs typeface="+mn-cs"/>
              </a:rPr>
              <a:t>"Partition key reached maximum size of 10 GB"</a:t>
            </a:r>
            <a:r>
              <a:rPr lang="en-US" sz="1200" b="0" i="0" kern="1200" dirty="0">
                <a:solidFill>
                  <a:schemeClr val="tx1"/>
                </a:solidFill>
                <a:effectLst/>
                <a:latin typeface="+mn-lt"/>
                <a:ea typeface="+mn-ea"/>
                <a:cs typeface="+mn-cs"/>
              </a:rPr>
              <a:t> message, and the partition is not split. Choosing a good partition key is a very important decision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2188137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logical</a:t>
            </a:r>
            <a:r>
              <a:rPr lang="en-US" sz="1200" b="0" i="0" kern="1200" dirty="0">
                <a:solidFill>
                  <a:schemeClr val="tx1"/>
                </a:solidFill>
                <a:effectLst/>
                <a:latin typeface="+mn-lt"/>
                <a:ea typeface="+mn-ea"/>
                <a:cs typeface="+mn-cs"/>
              </a:rPr>
              <a:t> partition is a partition within a physical partition that stores all the data associated with a single partition key value. Multiple logical partitions can end up in the same physical partition</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744363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4 physical partitions, no bottleneck on storage or throughput</a:t>
            </a:r>
          </a:p>
          <a:p>
            <a:r>
              <a:rPr lang="en-US" dirty="0"/>
              <a:t>No need to reshuffle partitions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9948213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Cosmos DB monitors the partition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40963421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29459588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4107944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3788358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The following topics are not included in this presentations due to time constrains</a:t>
            </a:r>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4337457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18206580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10681871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13131"/>
                </a:solidFill>
                <a:effectLst/>
                <a:latin typeface="Open Sans"/>
              </a:rPr>
              <a:t>In a new window, sign in to the </a:t>
            </a:r>
            <a:r>
              <a:rPr lang="en-US" b="1" i="0" dirty="0">
                <a:solidFill>
                  <a:srgbClr val="313131"/>
                </a:solidFill>
                <a:effectLst/>
                <a:latin typeface="Open Sans"/>
              </a:rPr>
              <a:t>Azure Portal</a:t>
            </a:r>
            <a:r>
              <a:rPr lang="en-US" b="0" i="0" dirty="0">
                <a:solidFill>
                  <a:srgbClr val="313131"/>
                </a:solidFill>
                <a:effectLst/>
                <a:latin typeface="Open Sans"/>
              </a:rPr>
              <a:t> (</a:t>
            </a:r>
            <a:r>
              <a:rPr lang="en-US" b="0" i="0" u="none" strike="noStrike" dirty="0">
                <a:solidFill>
                  <a:srgbClr val="0075B4"/>
                </a:solidFill>
                <a:effectLst/>
                <a:latin typeface="inherit"/>
                <a:hlinkClick r:id="rId3"/>
              </a:rPr>
              <a:t>https://portal.azure.com</a:t>
            </a:r>
            <a:r>
              <a:rPr lang="en-US" b="0" i="0" dirty="0">
                <a:solidFill>
                  <a:srgbClr val="313131"/>
                </a:solidFill>
                <a:effectLst/>
                <a:latin typeface="Open Sans"/>
              </a:rPr>
              <a:t>).</a:t>
            </a:r>
          </a:p>
          <a:p>
            <a:pPr algn="l">
              <a:buFont typeface="+mj-lt"/>
              <a:buAutoNum type="arabicPeriod"/>
            </a:pPr>
            <a:r>
              <a:rPr lang="en-US" b="0" i="0" dirty="0">
                <a:solidFill>
                  <a:srgbClr val="313131"/>
                </a:solidFill>
                <a:effectLst/>
                <a:latin typeface="Open Sans"/>
              </a:rPr>
              <a:t>In the </a:t>
            </a:r>
            <a:r>
              <a:rPr lang="en-US" b="0" i="1" dirty="0" err="1">
                <a:solidFill>
                  <a:srgbClr val="313131"/>
                </a:solidFill>
                <a:effectLst/>
                <a:latin typeface="Open Sans"/>
              </a:rPr>
              <a:t>Jumpbar</a:t>
            </a:r>
            <a:r>
              <a:rPr lang="en-US" b="0" i="0" dirty="0">
                <a:solidFill>
                  <a:srgbClr val="313131"/>
                </a:solidFill>
                <a:effectLst/>
                <a:latin typeface="Open Sans"/>
              </a:rPr>
              <a:t>, click </a:t>
            </a:r>
            <a:r>
              <a:rPr lang="en-US" b="1" i="0" dirty="0">
                <a:solidFill>
                  <a:srgbClr val="313131"/>
                </a:solidFill>
                <a:effectLst/>
                <a:latin typeface="Open Sans"/>
              </a:rPr>
              <a:t>New</a:t>
            </a:r>
            <a:r>
              <a:rPr lang="en-US" b="0" i="0" dirty="0">
                <a:solidFill>
                  <a:srgbClr val="313131"/>
                </a:solidFill>
                <a:effectLst/>
                <a:latin typeface="Open Sans"/>
              </a:rPr>
              <a:t>, click </a:t>
            </a:r>
            <a:r>
              <a:rPr lang="en-US" b="1" i="0" dirty="0">
                <a:solidFill>
                  <a:srgbClr val="313131"/>
                </a:solidFill>
                <a:effectLst/>
                <a:latin typeface="Open Sans"/>
              </a:rPr>
              <a:t>Databases</a:t>
            </a:r>
            <a:r>
              <a:rPr lang="en-US" b="0" i="0" dirty="0">
                <a:solidFill>
                  <a:srgbClr val="313131"/>
                </a:solidFill>
                <a:effectLst/>
                <a:latin typeface="Open Sans"/>
              </a:rPr>
              <a:t>, and then click </a:t>
            </a:r>
            <a:r>
              <a:rPr lang="en-US" b="1" i="0" dirty="0">
                <a:solidFill>
                  <a:srgbClr val="313131"/>
                </a:solidFill>
                <a:effectLst/>
                <a:latin typeface="Open Sans"/>
              </a:rPr>
              <a:t>Azure Cosmos DB</a:t>
            </a:r>
            <a:r>
              <a:rPr lang="en-US" b="0" i="0" dirty="0">
                <a:solidFill>
                  <a:srgbClr val="313131"/>
                </a:solidFill>
                <a:effectLst/>
                <a:latin typeface="Open Sans"/>
              </a:rPr>
              <a:t>.</a:t>
            </a:r>
          </a:p>
          <a:p>
            <a:pPr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New account</a:t>
            </a:r>
            <a:r>
              <a:rPr lang="en-US" b="0" i="0" dirty="0">
                <a:solidFill>
                  <a:srgbClr val="313131"/>
                </a:solidFill>
                <a:effectLst/>
                <a:latin typeface="Open Sans"/>
              </a:rPr>
              <a:t> blade, specify the desired configuration for the new Azure Cosmos DB account using the following steps:</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ID</a:t>
            </a:r>
            <a:r>
              <a:rPr lang="en-US" b="0" i="0" dirty="0">
                <a:solidFill>
                  <a:srgbClr val="313131"/>
                </a:solidFill>
                <a:effectLst/>
                <a:latin typeface="Open Sans"/>
              </a:rPr>
              <a:t> box, enter a name to identify the Azure Cosmos DB account. When the </a:t>
            </a:r>
            <a:r>
              <a:rPr lang="en-US" b="1" i="0" dirty="0">
                <a:solidFill>
                  <a:srgbClr val="313131"/>
                </a:solidFill>
                <a:effectLst/>
                <a:latin typeface="Open Sans"/>
              </a:rPr>
              <a:t>ID</a:t>
            </a:r>
            <a:r>
              <a:rPr lang="en-US" b="0" i="0" dirty="0">
                <a:solidFill>
                  <a:srgbClr val="313131"/>
                </a:solidFill>
                <a:effectLst/>
                <a:latin typeface="Open Sans"/>
              </a:rPr>
              <a:t> is validated, a green check mark appears in the </a:t>
            </a:r>
            <a:r>
              <a:rPr lang="en-US" b="1" i="0" dirty="0">
                <a:solidFill>
                  <a:srgbClr val="313131"/>
                </a:solidFill>
                <a:effectLst/>
                <a:latin typeface="Open Sans"/>
              </a:rPr>
              <a:t>ID</a:t>
            </a:r>
            <a:r>
              <a:rPr lang="en-US" b="0" i="0" dirty="0">
                <a:solidFill>
                  <a:srgbClr val="313131"/>
                </a:solidFill>
                <a:effectLst/>
                <a:latin typeface="Open Sans"/>
              </a:rPr>
              <a:t> box.</a:t>
            </a:r>
          </a:p>
          <a:p>
            <a:pPr marL="742950" lvl="1" indent="-285750" algn="l">
              <a:buFont typeface="+mj-lt"/>
              <a:buAutoNum type="arabicPeriod"/>
            </a:pPr>
            <a:r>
              <a:rPr lang="en-US" b="0" i="0" dirty="0">
                <a:solidFill>
                  <a:srgbClr val="313131"/>
                </a:solidFill>
                <a:effectLst/>
                <a:latin typeface="Open Sans"/>
              </a:rPr>
              <a:t>The </a:t>
            </a:r>
            <a:r>
              <a:rPr lang="en-US" b="1" i="0" dirty="0">
                <a:solidFill>
                  <a:srgbClr val="313131"/>
                </a:solidFill>
                <a:effectLst/>
                <a:latin typeface="Open Sans"/>
              </a:rPr>
              <a:t>ID</a:t>
            </a:r>
            <a:r>
              <a:rPr lang="en-US" b="0" i="0" dirty="0">
                <a:solidFill>
                  <a:srgbClr val="313131"/>
                </a:solidFill>
                <a:effectLst/>
                <a:latin typeface="Open Sans"/>
              </a:rPr>
              <a:t> value becomes the host name within the URI. The </a:t>
            </a:r>
            <a:r>
              <a:rPr lang="en-US" b="1" i="0" dirty="0">
                <a:solidFill>
                  <a:srgbClr val="313131"/>
                </a:solidFill>
                <a:effectLst/>
                <a:latin typeface="Open Sans"/>
              </a:rPr>
              <a:t>ID</a:t>
            </a:r>
            <a:r>
              <a:rPr lang="en-US" b="0" i="0" dirty="0">
                <a:solidFill>
                  <a:srgbClr val="313131"/>
                </a:solidFill>
                <a:effectLst/>
                <a:latin typeface="Open Sans"/>
              </a:rPr>
              <a:t> may contain only lowercase letters, numbers, and the ‘-’ character, and must be between 3 and 50 characters. Note that documents.azure.com is appended to the endpoint name you choose, the result of which becomes your Azure Cosmos DB account endpoint.</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API</a:t>
            </a:r>
            <a:r>
              <a:rPr lang="en-US" b="0" i="0" dirty="0">
                <a:solidFill>
                  <a:srgbClr val="313131"/>
                </a:solidFill>
                <a:effectLst/>
                <a:latin typeface="Open Sans"/>
              </a:rPr>
              <a:t> section, select </a:t>
            </a:r>
            <a:r>
              <a:rPr lang="en-US" b="1" i="0" dirty="0">
                <a:solidFill>
                  <a:srgbClr val="313131"/>
                </a:solidFill>
                <a:effectLst/>
                <a:latin typeface="Open Sans"/>
              </a:rPr>
              <a:t>SQL</a:t>
            </a:r>
            <a:r>
              <a:rPr lang="en-US" b="0" i="0" dirty="0">
                <a:solidFill>
                  <a:srgbClr val="313131"/>
                </a:solidFill>
                <a:effectLst/>
                <a:latin typeface="Open Sans"/>
              </a:rPr>
              <a:t>.</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Subscription</a:t>
            </a:r>
            <a:r>
              <a:rPr lang="en-US" b="0" i="0" dirty="0">
                <a:solidFill>
                  <a:srgbClr val="313131"/>
                </a:solidFill>
                <a:effectLst/>
                <a:latin typeface="Open Sans"/>
              </a:rPr>
              <a:t> section, select the Azure subscription that you want to use for the Azure Cosmos DB account.</a:t>
            </a:r>
          </a:p>
          <a:p>
            <a:pPr marL="742950" lvl="1" indent="-285750" algn="l">
              <a:buFont typeface="+mj-lt"/>
              <a:buAutoNum type="arabicPeriod"/>
            </a:pPr>
            <a:r>
              <a:rPr lang="en-US" b="0" i="0" dirty="0">
                <a:solidFill>
                  <a:srgbClr val="313131"/>
                </a:solidFill>
                <a:effectLst/>
                <a:latin typeface="Open Sans"/>
              </a:rPr>
              <a:t>If your account has only one subscription, that subscription is selected by default.</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Resource Group</a:t>
            </a:r>
            <a:r>
              <a:rPr lang="en-US" b="0" i="0" dirty="0">
                <a:solidFill>
                  <a:srgbClr val="313131"/>
                </a:solidFill>
                <a:effectLst/>
                <a:latin typeface="Open Sans"/>
              </a:rPr>
              <a:t> section, Create a new resource group for your Azure Cosmos DB account named </a:t>
            </a:r>
            <a:r>
              <a:rPr lang="en-US" b="1" i="0" dirty="0" err="1">
                <a:solidFill>
                  <a:srgbClr val="313131"/>
                </a:solidFill>
                <a:effectLst/>
                <a:latin typeface="Open Sans"/>
              </a:rPr>
              <a:t>DocDB</a:t>
            </a:r>
            <a:r>
              <a:rPr lang="en-US" b="0" i="0" dirty="0">
                <a:solidFill>
                  <a:srgbClr val="313131"/>
                </a:solidFill>
                <a:effectLst/>
                <a:latin typeface="Open Sans"/>
              </a:rPr>
              <a:t>.</a:t>
            </a:r>
          </a:p>
          <a:p>
            <a:pPr marL="742950" lvl="1" indent="-285750" algn="l">
              <a:buFont typeface="+mj-lt"/>
              <a:buAutoNum type="arabicPeriod"/>
            </a:pPr>
            <a:r>
              <a:rPr lang="en-US" b="0" i="0" dirty="0">
                <a:solidFill>
                  <a:srgbClr val="313131"/>
                </a:solidFill>
                <a:effectLst/>
                <a:latin typeface="Open Sans"/>
              </a:rPr>
              <a:t>Use </a:t>
            </a:r>
            <a:r>
              <a:rPr lang="en-US" b="1" i="0" dirty="0">
                <a:solidFill>
                  <a:srgbClr val="313131"/>
                </a:solidFill>
                <a:effectLst/>
                <a:latin typeface="Open Sans"/>
              </a:rPr>
              <a:t>Location</a:t>
            </a:r>
            <a:r>
              <a:rPr lang="en-US" b="0" i="0" dirty="0">
                <a:solidFill>
                  <a:srgbClr val="313131"/>
                </a:solidFill>
                <a:effectLst/>
                <a:latin typeface="Open Sans"/>
              </a:rPr>
              <a:t> to specify the geographic location closest to your current location in which to host your Azure Cosmos DB account.</a:t>
            </a:r>
          </a:p>
          <a:p>
            <a:pPr algn="l">
              <a:buFont typeface="+mj-lt"/>
              <a:buAutoNum type="arabicPeriod"/>
            </a:pPr>
            <a:r>
              <a:rPr lang="en-US" b="0" i="0" dirty="0">
                <a:solidFill>
                  <a:srgbClr val="313131"/>
                </a:solidFill>
                <a:effectLst/>
                <a:latin typeface="Open Sans"/>
              </a:rPr>
              <a:t>Once the new Azure Cosmos DB account options are configured, click the </a:t>
            </a:r>
            <a:r>
              <a:rPr lang="en-US" b="1" i="0" dirty="0">
                <a:solidFill>
                  <a:srgbClr val="313131"/>
                </a:solidFill>
                <a:effectLst/>
                <a:latin typeface="Open Sans"/>
              </a:rPr>
              <a:t>Create</a:t>
            </a:r>
            <a:r>
              <a:rPr lang="en-US" b="0" i="0" dirty="0">
                <a:solidFill>
                  <a:srgbClr val="313131"/>
                </a:solidFill>
                <a:effectLst/>
                <a:latin typeface="Open Sans"/>
              </a:rPr>
              <a:t> button.</a:t>
            </a:r>
          </a:p>
          <a:p>
            <a:pPr algn="l">
              <a:buFont typeface="+mj-lt"/>
              <a:buAutoNum type="arabicPeriod"/>
            </a:pPr>
            <a:r>
              <a:rPr lang="en-US" b="0" i="0" dirty="0">
                <a:solidFill>
                  <a:srgbClr val="313131"/>
                </a:solidFill>
                <a:effectLst/>
                <a:latin typeface="Open Sans"/>
              </a:rPr>
              <a:t>To check the status of the deployment, check the Notifications hub at the top-right corner of your Azure portal.</a:t>
            </a:r>
          </a:p>
          <a:p>
            <a:pPr algn="l">
              <a:buFont typeface="+mj-lt"/>
              <a:buAutoNum type="arabicPeriod"/>
            </a:pPr>
            <a:r>
              <a:rPr lang="en-US" b="0" i="0" dirty="0">
                <a:solidFill>
                  <a:srgbClr val="313131"/>
                </a:solidFill>
                <a:effectLst/>
                <a:latin typeface="Open Sans"/>
              </a:rPr>
              <a:t>After the Azure Cosmos DB account is created, you will receive a notification in the </a:t>
            </a:r>
            <a:r>
              <a:rPr lang="en-US" b="1" i="0" dirty="0">
                <a:solidFill>
                  <a:srgbClr val="313131"/>
                </a:solidFill>
                <a:effectLst/>
                <a:latin typeface="Open Sans"/>
              </a:rPr>
              <a:t>Notifications Hub</a:t>
            </a:r>
            <a:r>
              <a:rPr lang="en-US" b="0" i="0" dirty="0">
                <a:solidFill>
                  <a:srgbClr val="313131"/>
                </a:solidFill>
                <a:effectLst/>
                <a:latin typeface="Open Sans"/>
              </a:rPr>
              <a:t> indicating that the deployment action is complete.</a:t>
            </a:r>
          </a:p>
          <a:p>
            <a:pPr algn="l">
              <a:buFont typeface="+mj-lt"/>
              <a:buAutoNum type="arabicPeriod"/>
            </a:pPr>
            <a:r>
              <a:rPr lang="en-US" b="0" i="0" dirty="0">
                <a:solidFill>
                  <a:srgbClr val="313131"/>
                </a:solidFill>
                <a:effectLst/>
                <a:latin typeface="Open Sans"/>
              </a:rPr>
              <a:t>Download the </a:t>
            </a:r>
            <a:r>
              <a:rPr lang="en-US" b="0" i="0" u="none" strike="noStrike" dirty="0">
                <a:solidFill>
                  <a:srgbClr val="0075B4"/>
                </a:solidFill>
                <a:effectLst/>
                <a:latin typeface="inherit"/>
                <a:hlinkClick r:id="rId4"/>
              </a:rPr>
              <a:t>documentdb-json-bulk.zip</a:t>
            </a:r>
            <a:r>
              <a:rPr lang="en-US" b="0" i="0" dirty="0">
                <a:solidFill>
                  <a:srgbClr val="313131"/>
                </a:solidFill>
                <a:effectLst/>
                <a:latin typeface="Open Sans"/>
              </a:rPr>
              <a:t> compressed folder and save it to your local machine.</a:t>
            </a:r>
          </a:p>
          <a:p>
            <a:pPr algn="l">
              <a:buFont typeface="+mj-lt"/>
              <a:buAutoNum type="arabicPeriod"/>
            </a:pPr>
            <a:r>
              <a:rPr lang="en-US" b="0" i="0" dirty="0">
                <a:solidFill>
                  <a:srgbClr val="313131"/>
                </a:solidFill>
                <a:effectLst/>
                <a:latin typeface="Open Sans"/>
              </a:rPr>
              <a:t>On your local machine, extract the contents of the compressed folder to an empty directory.</a:t>
            </a:r>
          </a:p>
          <a:p>
            <a:pPr algn="l">
              <a:buFont typeface="+mj-lt"/>
              <a:buAutoNum type="arabicPeriod"/>
            </a:pPr>
            <a:r>
              <a:rPr lang="en-US" b="0" i="0" dirty="0">
                <a:solidFill>
                  <a:srgbClr val="313131"/>
                </a:solidFill>
                <a:effectLst/>
                <a:latin typeface="Open Sans"/>
              </a:rPr>
              <a:t>You should see </a:t>
            </a:r>
            <a:r>
              <a:rPr lang="en-US" b="1" i="0" dirty="0">
                <a:solidFill>
                  <a:srgbClr val="313131"/>
                </a:solidFill>
                <a:effectLst/>
                <a:latin typeface="Open Sans"/>
              </a:rPr>
              <a:t>50</a:t>
            </a:r>
            <a:r>
              <a:rPr lang="en-US" b="0" i="0" dirty="0">
                <a:solidFill>
                  <a:srgbClr val="313131"/>
                </a:solidFill>
                <a:effectLst/>
                <a:latin typeface="Open Sans"/>
              </a:rPr>
              <a:t> *.</a:t>
            </a:r>
            <a:r>
              <a:rPr lang="en-US" b="0" i="0" dirty="0" err="1">
                <a:solidFill>
                  <a:srgbClr val="313131"/>
                </a:solidFill>
                <a:effectLst/>
                <a:latin typeface="Open Sans"/>
              </a:rPr>
              <a:t>json</a:t>
            </a:r>
            <a:r>
              <a:rPr lang="en-US" b="0" i="0" dirty="0">
                <a:solidFill>
                  <a:srgbClr val="313131"/>
                </a:solidFill>
                <a:effectLst/>
                <a:latin typeface="Open Sans"/>
              </a:rPr>
              <a:t> files in the directory. These files will be used later in this hands-on exercise. Please take note of the directory where you extracted these files.</a:t>
            </a:r>
          </a:p>
          <a:p>
            <a:pPr algn="l">
              <a:buFont typeface="+mj-lt"/>
              <a:buAutoNum type="arabicPeriod"/>
            </a:pPr>
            <a:r>
              <a:rPr lang="en-US" b="0" i="0" dirty="0">
                <a:solidFill>
                  <a:srgbClr val="313131"/>
                </a:solidFill>
                <a:effectLst/>
                <a:latin typeface="Open Sans"/>
              </a:rPr>
              <a:t>Return to the browser window with the Azure Portal currently open.</a:t>
            </a:r>
          </a:p>
          <a:p>
            <a:pPr algn="l">
              <a:buFont typeface="+mj-lt"/>
              <a:buAutoNum type="arabicPeriod"/>
            </a:pPr>
            <a:r>
              <a:rPr lang="en-US" b="0" i="0" dirty="0">
                <a:solidFill>
                  <a:srgbClr val="313131"/>
                </a:solidFill>
                <a:effectLst/>
                <a:latin typeface="Open Sans"/>
              </a:rPr>
              <a:t>In the </a:t>
            </a:r>
            <a:r>
              <a:rPr lang="en-US" b="0" i="1" dirty="0" err="1">
                <a:solidFill>
                  <a:srgbClr val="313131"/>
                </a:solidFill>
                <a:effectLst/>
                <a:latin typeface="Open Sans"/>
              </a:rPr>
              <a:t>Jumpbar</a:t>
            </a:r>
            <a:r>
              <a:rPr lang="en-US" b="0" i="0" dirty="0">
                <a:solidFill>
                  <a:srgbClr val="313131"/>
                </a:solidFill>
                <a:effectLst/>
                <a:latin typeface="Open Sans"/>
              </a:rPr>
              <a:t>, click </a:t>
            </a:r>
            <a:r>
              <a:rPr lang="en-US" b="1" i="0" dirty="0">
                <a:solidFill>
                  <a:srgbClr val="313131"/>
                </a:solidFill>
                <a:effectLst/>
                <a:latin typeface="Open Sans"/>
              </a:rPr>
              <a:t>More Services</a:t>
            </a:r>
            <a:r>
              <a:rPr lang="en-US" b="0" i="0" dirty="0">
                <a:solidFill>
                  <a:srgbClr val="313131"/>
                </a:solidFill>
                <a:effectLst/>
                <a:latin typeface="Open Sans"/>
              </a:rPr>
              <a:t>, locate the </a:t>
            </a:r>
            <a:r>
              <a:rPr lang="en-US" b="1" i="0" dirty="0">
                <a:solidFill>
                  <a:srgbClr val="313131"/>
                </a:solidFill>
                <a:effectLst/>
                <a:latin typeface="Open Sans"/>
              </a:rPr>
              <a:t>Databases</a:t>
            </a:r>
            <a:r>
              <a:rPr lang="en-US" b="0" i="0" dirty="0">
                <a:solidFill>
                  <a:srgbClr val="313131"/>
                </a:solidFill>
                <a:effectLst/>
                <a:latin typeface="Open Sans"/>
              </a:rPr>
              <a:t> section, and then click </a:t>
            </a:r>
            <a:r>
              <a:rPr lang="en-US" b="1" i="0" dirty="0">
                <a:solidFill>
                  <a:srgbClr val="313131"/>
                </a:solidFill>
                <a:effectLst/>
                <a:latin typeface="Open Sans"/>
              </a:rPr>
              <a:t>Azure Cosmos DB</a:t>
            </a:r>
            <a:r>
              <a:rPr lang="en-US" b="0" i="0" dirty="0">
                <a:solidFill>
                  <a:srgbClr val="313131"/>
                </a:solidFill>
                <a:effectLst/>
                <a:latin typeface="Open Sans"/>
              </a:rPr>
              <a:t>.</a:t>
            </a:r>
          </a:p>
          <a:p>
            <a:pPr algn="l">
              <a:buFont typeface="+mj-lt"/>
              <a:buAutoNum type="arabicPeriod"/>
            </a:pPr>
            <a:r>
              <a:rPr lang="en-US" b="0" i="0" dirty="0">
                <a:solidFill>
                  <a:srgbClr val="313131"/>
                </a:solidFill>
                <a:effectLst/>
                <a:latin typeface="Open Sans"/>
              </a:rPr>
              <a:t>In the </a:t>
            </a:r>
            <a:r>
              <a:rPr lang="en-US" b="0" i="1" dirty="0">
                <a:solidFill>
                  <a:srgbClr val="313131"/>
                </a:solidFill>
                <a:effectLst/>
                <a:latin typeface="Open Sans"/>
              </a:rPr>
              <a:t>Azure Cosmos DB</a:t>
            </a:r>
            <a:r>
              <a:rPr lang="en-US" b="0" i="0" dirty="0">
                <a:solidFill>
                  <a:srgbClr val="313131"/>
                </a:solidFill>
                <a:effectLst/>
                <a:latin typeface="Open Sans"/>
              </a:rPr>
              <a:t> blade that opens, locate and click the Azure Cosmos DB account instance you created earlier in this module.</a:t>
            </a:r>
          </a:p>
          <a:p>
            <a:pPr algn="l">
              <a:buFont typeface="+mj-lt"/>
              <a:buAutoNum type="arabicPeriod"/>
            </a:pPr>
            <a:r>
              <a:rPr lang="en-US" b="0" i="0" dirty="0">
                <a:solidFill>
                  <a:srgbClr val="313131"/>
                </a:solidFill>
                <a:effectLst/>
                <a:latin typeface="Open Sans"/>
              </a:rPr>
              <a:t>In the menu at the top of the Azure Cosmos DB account blade, locate and click the </a:t>
            </a:r>
            <a:r>
              <a:rPr lang="en-US" b="1" i="0" dirty="0">
                <a:solidFill>
                  <a:srgbClr val="313131"/>
                </a:solidFill>
                <a:effectLst/>
                <a:latin typeface="Open Sans"/>
              </a:rPr>
              <a:t>Add Collection</a:t>
            </a:r>
            <a:r>
              <a:rPr lang="en-US" b="0" i="0" dirty="0">
                <a:solidFill>
                  <a:srgbClr val="313131"/>
                </a:solidFill>
                <a:effectLst/>
                <a:latin typeface="Open Sans"/>
              </a:rPr>
              <a:t> button.</a:t>
            </a:r>
          </a:p>
          <a:p>
            <a:pPr algn="l">
              <a:buFont typeface="+mj-lt"/>
              <a:buAutoNum type="arabicPeriod"/>
            </a:pPr>
            <a:r>
              <a:rPr lang="en-US" b="0" i="0" dirty="0">
                <a:solidFill>
                  <a:srgbClr val="313131"/>
                </a:solidFill>
                <a:effectLst/>
                <a:latin typeface="Open Sans"/>
              </a:rPr>
              <a:t>The blade will automatically navigate to the </a:t>
            </a:r>
            <a:r>
              <a:rPr lang="en-US" b="1" i="0" dirty="0">
                <a:solidFill>
                  <a:srgbClr val="313131"/>
                </a:solidFill>
                <a:effectLst/>
                <a:latin typeface="Open Sans"/>
              </a:rPr>
              <a:t>Data Explorer</a:t>
            </a:r>
            <a:r>
              <a:rPr lang="en-US" b="0" i="0" dirty="0">
                <a:solidFill>
                  <a:srgbClr val="313131"/>
                </a:solidFill>
                <a:effectLst/>
                <a:latin typeface="Open Sans"/>
              </a:rPr>
              <a:t> pane and show the </a:t>
            </a:r>
            <a:r>
              <a:rPr lang="en-US" b="1" i="0" dirty="0">
                <a:solidFill>
                  <a:srgbClr val="313131"/>
                </a:solidFill>
                <a:effectLst/>
                <a:latin typeface="Open Sans"/>
              </a:rPr>
              <a:t>Add Collection</a:t>
            </a:r>
            <a:r>
              <a:rPr lang="en-US" b="0" i="0" dirty="0">
                <a:solidFill>
                  <a:srgbClr val="313131"/>
                </a:solidFill>
                <a:effectLst/>
                <a:latin typeface="Open Sans"/>
              </a:rPr>
              <a:t> popup.</a:t>
            </a:r>
          </a:p>
          <a:p>
            <a:pPr algn="l">
              <a:buFont typeface="+mj-lt"/>
              <a:buAutoNum type="arabicPeriod"/>
            </a:pPr>
            <a:r>
              <a:rPr lang="en-US" b="0" i="0" dirty="0">
                <a:solidFill>
                  <a:srgbClr val="313131"/>
                </a:solidFill>
                <a:effectLst/>
                <a:latin typeface="Open Sans"/>
              </a:rPr>
              <a:t>In the </a:t>
            </a:r>
            <a:r>
              <a:rPr lang="en-US" b="0" i="1" dirty="0">
                <a:solidFill>
                  <a:srgbClr val="313131"/>
                </a:solidFill>
                <a:effectLst/>
                <a:latin typeface="Open Sans"/>
              </a:rPr>
              <a:t>Add Collection</a:t>
            </a:r>
            <a:r>
              <a:rPr lang="en-US" b="0" i="0" dirty="0">
                <a:solidFill>
                  <a:srgbClr val="313131"/>
                </a:solidFill>
                <a:effectLst/>
                <a:latin typeface="Open Sans"/>
              </a:rPr>
              <a:t> popup, specify the following values for your new </a:t>
            </a:r>
            <a:r>
              <a:rPr lang="en-US" b="0" i="1" dirty="0">
                <a:solidFill>
                  <a:srgbClr val="313131"/>
                </a:solidFill>
                <a:effectLst/>
                <a:latin typeface="Open Sans"/>
              </a:rPr>
              <a:t>collection and database</a:t>
            </a:r>
            <a:r>
              <a:rPr lang="en-US" b="0" i="0" dirty="0">
                <a:solidFill>
                  <a:srgbClr val="313131"/>
                </a:solidFill>
                <a:effectLst/>
                <a:latin typeface="Open Sans"/>
              </a:rPr>
              <a:t>:</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Database Id</a:t>
            </a:r>
            <a:r>
              <a:rPr lang="en-US" b="0" i="0" dirty="0">
                <a:solidFill>
                  <a:srgbClr val="313131"/>
                </a:solidFill>
                <a:effectLst/>
                <a:latin typeface="Open Sans"/>
              </a:rPr>
              <a:t> box, enter the name </a:t>
            </a:r>
            <a:r>
              <a:rPr lang="en-US" b="1" i="0" dirty="0">
                <a:solidFill>
                  <a:srgbClr val="313131"/>
                </a:solidFill>
                <a:effectLst/>
                <a:latin typeface="Open Sans"/>
              </a:rPr>
              <a:t>ecommerce</a:t>
            </a:r>
            <a:r>
              <a:rPr lang="en-US" b="0" i="0" dirty="0">
                <a:solidFill>
                  <a:srgbClr val="313131"/>
                </a:solidFill>
                <a:effectLst/>
                <a:latin typeface="Open Sans"/>
              </a:rPr>
              <a:t>.</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Collection Id</a:t>
            </a:r>
            <a:r>
              <a:rPr lang="en-US" b="0" i="0" dirty="0">
                <a:solidFill>
                  <a:srgbClr val="313131"/>
                </a:solidFill>
                <a:effectLst/>
                <a:latin typeface="Open Sans"/>
              </a:rPr>
              <a:t> box, enter the name </a:t>
            </a:r>
            <a:r>
              <a:rPr lang="en-US" b="1" i="0" dirty="0">
                <a:solidFill>
                  <a:srgbClr val="313131"/>
                </a:solidFill>
                <a:effectLst/>
                <a:latin typeface="Open Sans"/>
              </a:rPr>
              <a:t>customers</a:t>
            </a:r>
            <a:r>
              <a:rPr lang="en-US" b="0" i="0" dirty="0">
                <a:solidFill>
                  <a:srgbClr val="313131"/>
                </a:solidFill>
                <a:effectLst/>
                <a:latin typeface="Open Sans"/>
              </a:rPr>
              <a:t>.</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Storage Capacity</a:t>
            </a:r>
            <a:r>
              <a:rPr lang="en-US" b="0" i="0" dirty="0">
                <a:solidFill>
                  <a:srgbClr val="313131"/>
                </a:solidFill>
                <a:effectLst/>
                <a:latin typeface="Open Sans"/>
              </a:rPr>
              <a:t> section, select the </a:t>
            </a:r>
            <a:r>
              <a:rPr lang="en-US" b="1" i="0" dirty="0">
                <a:solidFill>
                  <a:srgbClr val="313131"/>
                </a:solidFill>
                <a:effectLst/>
                <a:latin typeface="Open Sans"/>
              </a:rPr>
              <a:t>Fixed (10 GB)</a:t>
            </a:r>
            <a:r>
              <a:rPr lang="en-US" b="0" i="0" dirty="0">
                <a:solidFill>
                  <a:srgbClr val="313131"/>
                </a:solidFill>
                <a:effectLst/>
                <a:latin typeface="Open Sans"/>
              </a:rPr>
              <a:t> option.</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Throughput (400 - 10,000 RU/s)</a:t>
            </a:r>
            <a:r>
              <a:rPr lang="en-US" b="0" i="0" dirty="0">
                <a:solidFill>
                  <a:srgbClr val="313131"/>
                </a:solidFill>
                <a:effectLst/>
                <a:latin typeface="Open Sans"/>
              </a:rPr>
              <a:t> section, enter the value </a:t>
            </a:r>
            <a:r>
              <a:rPr lang="en-US" b="1" i="0" dirty="0">
                <a:solidFill>
                  <a:srgbClr val="313131"/>
                </a:solidFill>
                <a:effectLst/>
                <a:latin typeface="Open Sans"/>
              </a:rPr>
              <a:t>400</a:t>
            </a:r>
            <a:r>
              <a:rPr lang="en-US" b="0" i="0" dirty="0">
                <a:solidFill>
                  <a:srgbClr val="313131"/>
                </a:solidFill>
                <a:effectLst/>
                <a:latin typeface="Open Sans"/>
              </a:rPr>
              <a:t> in the numeric box.</a:t>
            </a:r>
          </a:p>
          <a:p>
            <a:pPr marL="742950" lvl="1" indent="-285750" algn="l">
              <a:buFont typeface="+mj-lt"/>
              <a:buAutoNum type="arabicPeriod"/>
            </a:pPr>
            <a:r>
              <a:rPr lang="en-US" b="0" i="0" dirty="0">
                <a:solidFill>
                  <a:srgbClr val="313131"/>
                </a:solidFill>
                <a:effectLst/>
                <a:latin typeface="Open Sans"/>
              </a:rPr>
              <a:t>Click the </a:t>
            </a:r>
            <a:r>
              <a:rPr lang="en-US" b="1" i="0" dirty="0">
                <a:solidFill>
                  <a:srgbClr val="313131"/>
                </a:solidFill>
                <a:effectLst/>
                <a:latin typeface="Open Sans"/>
              </a:rPr>
              <a:t>OK</a:t>
            </a:r>
            <a:r>
              <a:rPr lang="en-US" b="0" i="0" dirty="0">
                <a:solidFill>
                  <a:srgbClr val="313131"/>
                </a:solidFill>
                <a:effectLst/>
                <a:latin typeface="Open Sans"/>
              </a:rPr>
              <a:t> button.</a:t>
            </a:r>
          </a:p>
          <a:p>
            <a:pPr algn="l">
              <a:buFont typeface="+mj-lt"/>
              <a:buAutoNum type="arabicPeriod"/>
            </a:pPr>
            <a:r>
              <a:rPr lang="en-US" b="0" i="0" dirty="0">
                <a:solidFill>
                  <a:srgbClr val="313131"/>
                </a:solidFill>
                <a:effectLst/>
                <a:latin typeface="Open Sans"/>
              </a:rPr>
              <a:t>Wait for the “</a:t>
            </a:r>
            <a:r>
              <a:rPr lang="en-US" b="1" i="0" dirty="0">
                <a:solidFill>
                  <a:srgbClr val="313131"/>
                </a:solidFill>
                <a:effectLst/>
                <a:latin typeface="Open Sans"/>
              </a:rPr>
              <a:t>Creating collection customers</a:t>
            </a:r>
            <a:r>
              <a:rPr lang="en-US" b="0" i="0" dirty="0">
                <a:solidFill>
                  <a:srgbClr val="313131"/>
                </a:solidFill>
                <a:effectLst/>
                <a:latin typeface="Open Sans"/>
              </a:rPr>
              <a:t>” operation to complete.</a:t>
            </a:r>
          </a:p>
          <a:p>
            <a:pPr algn="l">
              <a:buFont typeface="+mj-lt"/>
              <a:buAutoNum type="arabicPeriod"/>
            </a:pPr>
            <a:r>
              <a:rPr lang="en-US" b="0" i="0" dirty="0">
                <a:solidFill>
                  <a:srgbClr val="313131"/>
                </a:solidFill>
                <a:effectLst/>
                <a:latin typeface="Open Sans"/>
              </a:rPr>
              <a:t>Once the operation has completed, locate the menu on the left-side of the Azure Cosmos DB account blade. In the menu, locate the </a:t>
            </a:r>
            <a:r>
              <a:rPr lang="en-US" b="1" i="0" dirty="0">
                <a:solidFill>
                  <a:srgbClr val="313131"/>
                </a:solidFill>
                <a:effectLst/>
                <a:latin typeface="Open Sans"/>
              </a:rPr>
              <a:t>Collections</a:t>
            </a:r>
            <a:r>
              <a:rPr lang="en-US" b="0" i="0" dirty="0">
                <a:solidFill>
                  <a:srgbClr val="313131"/>
                </a:solidFill>
                <a:effectLst/>
                <a:latin typeface="Open Sans"/>
              </a:rPr>
              <a:t> section and then click the </a:t>
            </a:r>
            <a:r>
              <a:rPr lang="en-US" b="1" i="0" dirty="0">
                <a:solidFill>
                  <a:srgbClr val="313131"/>
                </a:solidFill>
                <a:effectLst/>
                <a:latin typeface="Open Sans"/>
              </a:rPr>
              <a:t>Document Explorer</a:t>
            </a:r>
            <a:r>
              <a:rPr lang="en-US" b="0" i="0" dirty="0">
                <a:solidFill>
                  <a:srgbClr val="313131"/>
                </a:solidFill>
                <a:effectLst/>
                <a:latin typeface="Open Sans"/>
              </a:rPr>
              <a:t> option.</a:t>
            </a:r>
          </a:p>
          <a:p>
            <a:pPr algn="l">
              <a:buFont typeface="+mj-lt"/>
              <a:buAutoNum type="arabicPeriod"/>
            </a:pPr>
            <a:r>
              <a:rPr lang="en-US" b="0" i="0" dirty="0">
                <a:solidFill>
                  <a:srgbClr val="313131"/>
                </a:solidFill>
                <a:effectLst/>
                <a:latin typeface="Open Sans"/>
              </a:rPr>
              <a:t>In the </a:t>
            </a:r>
            <a:r>
              <a:rPr lang="en-US" b="0" i="1" dirty="0">
                <a:solidFill>
                  <a:srgbClr val="313131"/>
                </a:solidFill>
                <a:effectLst/>
                <a:latin typeface="Open Sans"/>
              </a:rPr>
              <a:t>Document Explorer</a:t>
            </a:r>
            <a:r>
              <a:rPr lang="en-US" b="0" i="0" dirty="0">
                <a:solidFill>
                  <a:srgbClr val="313131"/>
                </a:solidFill>
                <a:effectLst/>
                <a:latin typeface="Open Sans"/>
              </a:rPr>
              <a:t> blade, locate the </a:t>
            </a:r>
            <a:r>
              <a:rPr lang="en-US" b="0" i="1" dirty="0">
                <a:solidFill>
                  <a:srgbClr val="313131"/>
                </a:solidFill>
                <a:effectLst/>
                <a:latin typeface="Open Sans"/>
              </a:rPr>
              <a:t>drop-down list</a:t>
            </a:r>
            <a:r>
              <a:rPr lang="en-US" b="0" i="0" dirty="0">
                <a:solidFill>
                  <a:srgbClr val="313131"/>
                </a:solidFill>
                <a:effectLst/>
                <a:latin typeface="Open Sans"/>
              </a:rPr>
              <a:t> at the top of the blade. In the list, select the </a:t>
            </a:r>
            <a:r>
              <a:rPr lang="en-US" b="1" i="0" dirty="0">
                <a:solidFill>
                  <a:srgbClr val="313131"/>
                </a:solidFill>
                <a:effectLst/>
                <a:latin typeface="Open Sans"/>
              </a:rPr>
              <a:t>customers</a:t>
            </a:r>
            <a:r>
              <a:rPr lang="en-US" b="0" i="0" dirty="0">
                <a:solidFill>
                  <a:srgbClr val="313131"/>
                </a:solidFill>
                <a:effectLst/>
                <a:latin typeface="Open Sans"/>
              </a:rPr>
              <a:t> collection within the </a:t>
            </a:r>
            <a:r>
              <a:rPr lang="en-US" b="1" i="0" dirty="0">
                <a:solidFill>
                  <a:srgbClr val="313131"/>
                </a:solidFill>
                <a:effectLst/>
                <a:latin typeface="Open Sans"/>
              </a:rPr>
              <a:t>ecommerce</a:t>
            </a:r>
            <a:r>
              <a:rPr lang="en-US" b="0" i="0" dirty="0">
                <a:solidFill>
                  <a:srgbClr val="313131"/>
                </a:solidFill>
                <a:effectLst/>
                <a:latin typeface="Open Sans"/>
              </a:rPr>
              <a:t> database.</a:t>
            </a:r>
          </a:p>
          <a:p>
            <a:pPr algn="l">
              <a:buFont typeface="+mj-lt"/>
              <a:buAutoNum type="arabicPeriod"/>
            </a:pPr>
            <a:r>
              <a:rPr lang="en-US" b="0" i="0" dirty="0">
                <a:solidFill>
                  <a:srgbClr val="313131"/>
                </a:solidFill>
                <a:effectLst/>
                <a:latin typeface="Open Sans"/>
              </a:rPr>
              <a:t>Click the </a:t>
            </a:r>
            <a:r>
              <a:rPr lang="en-US" b="1" i="0" dirty="0">
                <a:solidFill>
                  <a:srgbClr val="313131"/>
                </a:solidFill>
                <a:effectLst/>
                <a:latin typeface="Open Sans"/>
              </a:rPr>
              <a:t>Upload</a:t>
            </a:r>
            <a:r>
              <a:rPr lang="en-US" b="0" i="0" dirty="0">
                <a:solidFill>
                  <a:srgbClr val="313131"/>
                </a:solidFill>
                <a:effectLst/>
                <a:latin typeface="Open Sans"/>
              </a:rPr>
              <a:t> button at the top of the blade.</a:t>
            </a:r>
          </a:p>
          <a:p>
            <a:pPr algn="l">
              <a:buFont typeface="+mj-lt"/>
              <a:buAutoNum type="arabicPeriod"/>
            </a:pPr>
            <a:r>
              <a:rPr lang="en-US" b="0" i="0" dirty="0">
                <a:solidFill>
                  <a:srgbClr val="313131"/>
                </a:solidFill>
                <a:effectLst/>
                <a:latin typeface="Open Sans"/>
              </a:rPr>
              <a:t>In the </a:t>
            </a:r>
            <a:r>
              <a:rPr lang="en-US" b="0" i="1" dirty="0">
                <a:solidFill>
                  <a:srgbClr val="313131"/>
                </a:solidFill>
                <a:effectLst/>
                <a:latin typeface="Open Sans"/>
              </a:rPr>
              <a:t>Upload Document</a:t>
            </a:r>
            <a:r>
              <a:rPr lang="en-US" b="0" i="0" dirty="0">
                <a:solidFill>
                  <a:srgbClr val="313131"/>
                </a:solidFill>
                <a:effectLst/>
                <a:latin typeface="Open Sans"/>
              </a:rPr>
              <a:t> blade, locate and click the </a:t>
            </a:r>
            <a:r>
              <a:rPr lang="en-US" b="0" i="1" dirty="0">
                <a:solidFill>
                  <a:srgbClr val="313131"/>
                </a:solidFill>
                <a:effectLst/>
                <a:latin typeface="Open Sans"/>
              </a:rPr>
              <a:t>blue folder</a:t>
            </a:r>
            <a:r>
              <a:rPr lang="en-US" b="0" i="0" dirty="0">
                <a:solidFill>
                  <a:srgbClr val="313131"/>
                </a:solidFill>
                <a:effectLst/>
                <a:latin typeface="Open Sans"/>
              </a:rPr>
              <a:t> button to select files to upload.</a:t>
            </a:r>
          </a:p>
          <a:p>
            <a:pPr algn="l">
              <a:buFont typeface="+mj-lt"/>
              <a:buAutoNum type="arabicPeriod"/>
            </a:pPr>
            <a:r>
              <a:rPr lang="en-US" b="0" i="0" dirty="0">
                <a:solidFill>
                  <a:srgbClr val="313131"/>
                </a:solidFill>
                <a:effectLst/>
                <a:latin typeface="Open Sans"/>
              </a:rPr>
              <a:t>In your operating system's file dialog, locate and select all 50 *</a:t>
            </a:r>
            <a:r>
              <a:rPr lang="en-US" b="1" i="0" dirty="0">
                <a:solidFill>
                  <a:srgbClr val="313131"/>
                </a:solidFill>
                <a:effectLst/>
                <a:latin typeface="Open Sans"/>
              </a:rPr>
              <a:t>.</a:t>
            </a:r>
            <a:r>
              <a:rPr lang="en-US" b="1" i="0" dirty="0" err="1">
                <a:solidFill>
                  <a:srgbClr val="313131"/>
                </a:solidFill>
                <a:effectLst/>
                <a:latin typeface="Open Sans"/>
              </a:rPr>
              <a:t>json</a:t>
            </a:r>
            <a:r>
              <a:rPr lang="en-US" b="0" i="0" dirty="0">
                <a:solidFill>
                  <a:srgbClr val="313131"/>
                </a:solidFill>
                <a:effectLst/>
                <a:latin typeface="Open Sans"/>
              </a:rPr>
              <a:t> files that you extracted earlier in this hands-on exercise. Click the appropriate OS-specific button to upload these files.</a:t>
            </a:r>
          </a:p>
          <a:p>
            <a:pPr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Upload Document</a:t>
            </a:r>
            <a:r>
              <a:rPr lang="en-US" b="0" i="0" dirty="0">
                <a:solidFill>
                  <a:srgbClr val="313131"/>
                </a:solidFill>
                <a:effectLst/>
                <a:latin typeface="Open Sans"/>
              </a:rPr>
              <a:t> blade, locate and click the </a:t>
            </a:r>
            <a:r>
              <a:rPr lang="en-US" b="1" i="0" dirty="0">
                <a:solidFill>
                  <a:srgbClr val="313131"/>
                </a:solidFill>
                <a:effectLst/>
                <a:latin typeface="Open Sans"/>
              </a:rPr>
              <a:t>Upload</a:t>
            </a:r>
            <a:r>
              <a:rPr lang="en-US" b="0" i="0" dirty="0">
                <a:solidFill>
                  <a:srgbClr val="313131"/>
                </a:solidFill>
                <a:effectLst/>
                <a:latin typeface="Open Sans"/>
              </a:rPr>
              <a:t> button.</a:t>
            </a:r>
          </a:p>
          <a:p>
            <a:pPr algn="l">
              <a:buFont typeface="+mj-lt"/>
              <a:buAutoNum type="arabicPeriod"/>
            </a:pPr>
            <a:r>
              <a:rPr lang="en-US" b="0" i="0" dirty="0">
                <a:solidFill>
                  <a:srgbClr val="313131"/>
                </a:solidFill>
                <a:effectLst/>
                <a:latin typeface="Open Sans"/>
              </a:rPr>
              <a:t>Wait for the </a:t>
            </a:r>
            <a:r>
              <a:rPr lang="en-US" b="1" i="0" dirty="0">
                <a:solidFill>
                  <a:srgbClr val="313131"/>
                </a:solidFill>
                <a:effectLst/>
                <a:latin typeface="Open Sans"/>
              </a:rPr>
              <a:t>Upload</a:t>
            </a:r>
            <a:r>
              <a:rPr lang="en-US" b="0" i="0" dirty="0">
                <a:solidFill>
                  <a:srgbClr val="313131"/>
                </a:solidFill>
                <a:effectLst/>
                <a:latin typeface="Open Sans"/>
              </a:rPr>
              <a:t> operation to complete. In the </a:t>
            </a:r>
            <a:r>
              <a:rPr lang="en-US" b="1" i="0" dirty="0">
                <a:solidFill>
                  <a:srgbClr val="313131"/>
                </a:solidFill>
                <a:effectLst/>
                <a:latin typeface="Open Sans"/>
              </a:rPr>
              <a:t>File Upload Status section</a:t>
            </a:r>
            <a:r>
              <a:rPr lang="en-US" b="0" i="0" dirty="0">
                <a:solidFill>
                  <a:srgbClr val="313131"/>
                </a:solidFill>
                <a:effectLst/>
                <a:latin typeface="Open Sans"/>
              </a:rPr>
              <a:t>, you should see a </a:t>
            </a:r>
            <a:r>
              <a:rPr lang="en-US" b="0" i="1" dirty="0">
                <a:solidFill>
                  <a:srgbClr val="313131"/>
                </a:solidFill>
                <a:effectLst/>
                <a:latin typeface="Open Sans"/>
              </a:rPr>
              <a:t>Result</a:t>
            </a:r>
            <a:r>
              <a:rPr lang="en-US" b="0" i="0" dirty="0">
                <a:solidFill>
                  <a:srgbClr val="313131"/>
                </a:solidFill>
                <a:effectLst/>
                <a:latin typeface="Open Sans"/>
              </a:rPr>
              <a:t> indicating a status of </a:t>
            </a:r>
            <a:r>
              <a:rPr lang="en-US" b="1" i="0" dirty="0">
                <a:solidFill>
                  <a:srgbClr val="313131"/>
                </a:solidFill>
                <a:effectLst/>
                <a:latin typeface="Open Sans"/>
              </a:rPr>
              <a:t>Succeeded</a:t>
            </a:r>
            <a:r>
              <a:rPr lang="en-US" b="0" i="0" dirty="0">
                <a:solidFill>
                  <a:srgbClr val="313131"/>
                </a:solidFill>
                <a:effectLst/>
                <a:latin typeface="Open Sans"/>
              </a:rPr>
              <a:t> for all </a:t>
            </a:r>
            <a:r>
              <a:rPr lang="en-US" b="1" i="0" dirty="0">
                <a:solidFill>
                  <a:srgbClr val="313131"/>
                </a:solidFill>
                <a:effectLst/>
                <a:latin typeface="Open Sans"/>
              </a:rPr>
              <a:t>50</a:t>
            </a:r>
            <a:r>
              <a:rPr lang="en-US" b="0" i="0" dirty="0">
                <a:solidFill>
                  <a:srgbClr val="313131"/>
                </a:solidFill>
                <a:effectLst/>
                <a:latin typeface="Open Sans"/>
              </a:rPr>
              <a:t> documents.</a:t>
            </a:r>
          </a:p>
          <a:p>
            <a:pPr algn="l">
              <a:buFont typeface="+mj-lt"/>
              <a:buAutoNum type="arabicPeriod"/>
            </a:pPr>
            <a:r>
              <a:rPr lang="en-US" b="0" i="0" dirty="0">
                <a:solidFill>
                  <a:srgbClr val="313131"/>
                </a:solidFill>
                <a:effectLst/>
                <a:latin typeface="Open Sans"/>
              </a:rPr>
              <a:t>Close the </a:t>
            </a:r>
            <a:r>
              <a:rPr lang="en-US" b="0" i="1" dirty="0">
                <a:solidFill>
                  <a:srgbClr val="313131"/>
                </a:solidFill>
                <a:effectLst/>
                <a:latin typeface="Open Sans"/>
              </a:rPr>
              <a:t>Upload Document</a:t>
            </a:r>
            <a:r>
              <a:rPr lang="en-US" b="0" i="0" dirty="0">
                <a:solidFill>
                  <a:srgbClr val="313131"/>
                </a:solidFill>
                <a:effectLst/>
                <a:latin typeface="Open Sans"/>
              </a:rPr>
              <a:t> blade.</a:t>
            </a:r>
          </a:p>
          <a:p>
            <a:pPr algn="l">
              <a:buFont typeface="+mj-lt"/>
              <a:buAutoNum type="arabicPeriod"/>
            </a:pPr>
            <a:r>
              <a:rPr lang="en-US" b="0" i="0" dirty="0">
                <a:solidFill>
                  <a:srgbClr val="313131"/>
                </a:solidFill>
                <a:effectLst/>
                <a:latin typeface="Open Sans"/>
              </a:rPr>
              <a:t>In the </a:t>
            </a:r>
            <a:r>
              <a:rPr lang="en-US" b="0" i="1" dirty="0">
                <a:solidFill>
                  <a:srgbClr val="313131"/>
                </a:solidFill>
                <a:effectLst/>
                <a:latin typeface="Open Sans"/>
              </a:rPr>
              <a:t>Document</a:t>
            </a:r>
            <a:r>
              <a:rPr lang="en-US" b="0" i="0" dirty="0">
                <a:solidFill>
                  <a:srgbClr val="313131"/>
                </a:solidFill>
                <a:effectLst/>
                <a:latin typeface="Open Sans"/>
              </a:rPr>
              <a:t> Explorer blade, observe the 50 new documents that have been added to your collection. Click on any specific document to open a new blade with the content of the specific document.</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42</a:t>
            </a:fld>
            <a:endParaRPr lang="en-US" dirty="0"/>
          </a:p>
        </p:txBody>
      </p:sp>
    </p:spTree>
    <p:extLst>
      <p:ext uri="{BB962C8B-B14F-4D97-AF65-F5344CB8AC3E}">
        <p14:creationId xmlns:p14="http://schemas.microsoft.com/office/powerpoint/2010/main" val="27721721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43</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When do I normalize and when do I not normalize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46698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So, one of the things that </a:t>
            </a:r>
            <a:r>
              <a:rPr lang="en-US" dirty="0" err="1"/>
              <a:t>cosmosDB</a:t>
            </a:r>
            <a:r>
              <a:rPr lang="en-US" dirty="0"/>
              <a:t> </a:t>
            </a:r>
            <a:r>
              <a:rPr lang="en-US" dirty="0" err="1"/>
              <a:t>everytime</a:t>
            </a:r>
            <a:r>
              <a:rPr lang="en-US" dirty="0"/>
              <a:t> you create a collection, $24</a:t>
            </a:r>
          </a:p>
          <a:p>
            <a:r>
              <a:rPr lang="en-US" dirty="0"/>
              <a:t>So if you need to organize and separate then it is very large</a:t>
            </a:r>
          </a:p>
          <a:p>
            <a:r>
              <a:rPr lang="en-US" dirty="0"/>
              <a:t>Co-locating is not bad. As long as you aren’t filling it up</a:t>
            </a:r>
          </a:p>
          <a:p>
            <a:r>
              <a:rPr lang="en-US" dirty="0"/>
              <a:t>Table is not a container, don’t be afraid to put things together</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6/26/2018 6:13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590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6/26/2018 6:13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858778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If there is a person document.</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6/26/2018 6:13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504267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We don’t need to separate them.</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6/26/2018 6:13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98960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6/26/2018 6:13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39389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44123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a:solidFill>
                  <a:srgbClr val="505050"/>
                </a:solidFill>
                <a:latin typeface="Segoe UI"/>
              </a:rPr>
              <a:t>point-in-time (current date is 12/7/2017); we have roadmap items to make collection cost friendlier</a:t>
            </a:r>
            <a:endParaRPr lang="en-US" sz="1400" dirty="0">
              <a:solidFill>
                <a:srgbClr val="D83B01"/>
              </a:solidFill>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6/26/2018 6:13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14774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742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6994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1715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58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#70-777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26.06.2018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3600516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912175C-3CF6-487A-9684-5B9CA6422935}" type="datetimeFigureOut">
              <a:rPr lang="en-US" smtClean="0"/>
              <a:t>6/26/2018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1C8EB9E8-CA3A-4349-8165-A1A8FED2E9F7}" type="slidenum">
              <a:rPr lang="en-US" smtClean="0"/>
              <a:t>‹#›</a:t>
            </a:fld>
            <a:endParaRPr lang="en-US"/>
          </a:p>
        </p:txBody>
      </p:sp>
    </p:spTree>
    <p:extLst>
      <p:ext uri="{BB962C8B-B14F-4D97-AF65-F5344CB8AC3E}">
        <p14:creationId xmlns:p14="http://schemas.microsoft.com/office/powerpoint/2010/main" val="2121666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#70-777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13945719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48376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5402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148253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9315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219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051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946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5198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199833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49488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162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3399FF"/>
                </a:solidFill>
              </a:rPr>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#70-777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10" r:id="rId21"/>
    <p:sldLayoutId id="2147483756" r:id="rId22"/>
    <p:sldLayoutId id="2147483757"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fontAlgn="auto" hangingPunct="0">
              <a:spcBef>
                <a:spcPts val="0"/>
              </a:spcBef>
              <a:spcAft>
                <a:spcPts val="0"/>
              </a:spcAft>
              <a:defRPr/>
            </a:pPr>
            <a:endParaRPr lang="en-US" b="0" dirty="0">
              <a:solidFill>
                <a:srgbClr val="000000"/>
              </a:solidFill>
              <a:latin typeface="Verdana"/>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707537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zure/cosmos-db/partition-data"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docs.microsoft.com/en-us/azure/cosmos-db/modeling-data"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cosmos-db/sql-api-resourc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70-777 Implementing Microsoft Azure Cosmos DB Solutions </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b="1" dirty="0">
                <a:solidFill>
                  <a:srgbClr val="FFC000"/>
                </a:solidFill>
              </a:rPr>
              <a:t>Partition and Model Data</a:t>
            </a:r>
          </a:p>
          <a:p>
            <a:r>
              <a:rPr lang="en-US" dirty="0"/>
              <a:t>Replicate Data Across the World</a:t>
            </a:r>
          </a:p>
          <a:p>
            <a:r>
              <a:rPr lang="en-US" dirty="0"/>
              <a:t>Tune and Debug Azure Cosmos DB Solutions</a:t>
            </a:r>
          </a:p>
          <a:p>
            <a:r>
              <a:rPr lang="en-US" dirty="0"/>
              <a:t>Perform Integration and Develop Solutions</a:t>
            </a:r>
          </a:p>
          <a:p>
            <a:endParaRPr lang="en-US" dirty="0"/>
          </a:p>
        </p:txBody>
      </p:sp>
      <p:sp>
        <p:nvSpPr>
          <p:cNvPr id="3" name="Subtitle 2"/>
          <p:cNvSpPr>
            <a:spLocks noGrp="1"/>
          </p:cNvSpPr>
          <p:nvPr>
            <p:ph type="body" sz="quarter" idx="10"/>
          </p:nvPr>
        </p:nvSpPr>
        <p:spPr>
          <a:solidFill>
            <a:schemeClr val="accent1"/>
          </a:solidFill>
        </p:spPr>
        <p:txBody>
          <a:bodyPr/>
          <a:lstStyle/>
          <a:p>
            <a:pPr marL="0" indent="0" algn="ctr">
              <a:buClr>
                <a:schemeClr val="bg1"/>
              </a:buClr>
              <a:buNone/>
            </a:pPr>
            <a:endParaRPr lang="en-US" sz="1600" b="1" dirty="0">
              <a:solidFill>
                <a:schemeClr val="tx1"/>
              </a:solidFill>
            </a:endParaRPr>
          </a:p>
          <a:p>
            <a:pPr marL="0" indent="0" algn="ctr">
              <a:buClr>
                <a:schemeClr val="bg1"/>
              </a:buClr>
              <a:buNone/>
            </a:pPr>
            <a:endParaRPr lang="en-US" sz="1600" b="1" dirty="0">
              <a:solidFill>
                <a:schemeClr val="tx1"/>
              </a:solidFill>
            </a:endParaRPr>
          </a:p>
          <a:p>
            <a:pPr marL="0" indent="0" algn="ctr">
              <a:buClr>
                <a:schemeClr val="bg1"/>
              </a:buClr>
              <a:buNone/>
            </a:pPr>
            <a:endParaRPr lang="en-US" sz="1600" b="1" dirty="0">
              <a:solidFill>
                <a:schemeClr val="tx1"/>
              </a:solidFill>
            </a:endParaRPr>
          </a:p>
          <a:p>
            <a:pPr marL="0" indent="0" algn="ctr">
              <a:buClr>
                <a:schemeClr val="bg1"/>
              </a:buClr>
              <a:buNone/>
            </a:pPr>
            <a:r>
              <a:rPr lang="en-US" sz="1600" b="1" dirty="0">
                <a:solidFill>
                  <a:schemeClr val="tx1"/>
                </a:solidFill>
              </a:rPr>
              <a:t>Mohd Mishal</a:t>
            </a:r>
          </a:p>
          <a:p>
            <a:pPr marL="0" indent="0" algn="ctr">
              <a:buClr>
                <a:schemeClr val="bg1"/>
              </a:buClr>
              <a:buNone/>
            </a:pPr>
            <a:r>
              <a:rPr lang="en-US" sz="1600" b="1" dirty="0">
                <a:solidFill>
                  <a:schemeClr val="tx1"/>
                </a:solidFill>
              </a:rPr>
              <a:t>Cloud Solutions Consultant</a:t>
            </a:r>
          </a:p>
          <a:p>
            <a:pPr marL="0" indent="0" algn="ctr">
              <a:buClr>
                <a:schemeClr val="bg1"/>
              </a:buClr>
              <a:buNone/>
            </a:pPr>
            <a:r>
              <a:rPr lang="en-US" sz="1600" b="1" dirty="0">
                <a:solidFill>
                  <a:schemeClr val="tx1"/>
                </a:solidFill>
              </a:rPr>
              <a:t>MCT</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https://www.microsoft.com/en-ie/learning/exam-70-777.aspx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4647937" y="2720500"/>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DD9A7906-B8C3-46AC-84D6-940AAAE5C6CF}"/>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36235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5627019" y="3893701"/>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A646FF55-EA7E-4836-9AD9-8EEA7DD12CFB}"/>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20783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7152444" y="1921870"/>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D994429F-F89F-4584-B1A9-1D3F519D1E44}"/>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369729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7152445" y="2172385"/>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DE382235-86B1-406F-B5E1-53167E6BECAC}"/>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64052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7152445" y="2435168"/>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5F6DA411-5AB6-42A7-B68C-2F3BF7147EEE}"/>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406391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7152445" y="2723591"/>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218F63C9-A819-4D80-B9AE-70B15FA658D5}"/>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61923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7152445" y="3018423"/>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DC3FC651-DB5F-4142-B448-A72954DECCA1}"/>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66541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7152445" y="4296064"/>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35E4749C-B0C1-4727-AC7E-0699A868594C}"/>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315242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Flowchart: Multidocument 64">
            <a:extLst>
              <a:ext uri="{FF2B5EF4-FFF2-40B4-BE49-F238E27FC236}">
                <a16:creationId xmlns:a16="http://schemas.microsoft.com/office/drawing/2014/main" id="{0D0F9BC3-C003-4768-832D-B0E92B1B15A4}"/>
              </a:ext>
            </a:extLst>
          </p:cNvPr>
          <p:cNvSpPr/>
          <p:nvPr/>
        </p:nvSpPr>
        <p:spPr>
          <a:xfrm>
            <a:off x="4087213" y="3269547"/>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User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66" name="Connector: Elbow 65">
            <a:extLst>
              <a:ext uri="{FF2B5EF4-FFF2-40B4-BE49-F238E27FC236}">
                <a16:creationId xmlns:a16="http://schemas.microsoft.com/office/drawing/2014/main" id="{30250E33-D329-47F3-B772-23345DAB824D}"/>
              </a:ext>
            </a:extLst>
          </p:cNvPr>
          <p:cNvCxnSpPr>
            <a:cxnSpLocks/>
            <a:stCxn id="22" idx="2"/>
            <a:endCxn id="65" idx="0"/>
          </p:cNvCxnSpPr>
          <p:nvPr/>
        </p:nvCxnSpPr>
        <p:spPr>
          <a:xfrm rot="16200000" flipH="1">
            <a:off x="3540429" y="2270706"/>
            <a:ext cx="248896" cy="1748785"/>
          </a:xfrm>
          <a:prstGeom prst="bentConnector3">
            <a:avLst>
              <a:gd name="adj1" fmla="val 52575"/>
            </a:avLst>
          </a:prstGeom>
          <a:ln>
            <a:tailEnd type="triangle"/>
          </a:ln>
        </p:spPr>
        <p:style>
          <a:lnRef idx="1">
            <a:schemeClr val="dk1"/>
          </a:lnRef>
          <a:fillRef idx="0">
            <a:schemeClr val="dk1"/>
          </a:fillRef>
          <a:effectRef idx="0">
            <a:schemeClr val="dk1"/>
          </a:effectRef>
          <a:fontRef idx="minor">
            <a:schemeClr val="tx1"/>
          </a:fontRef>
        </p:style>
      </p:cxnSp>
      <p:sp>
        <p:nvSpPr>
          <p:cNvPr id="69" name="Flowchart: Multidocument 68">
            <a:extLst>
              <a:ext uri="{FF2B5EF4-FFF2-40B4-BE49-F238E27FC236}">
                <a16:creationId xmlns:a16="http://schemas.microsoft.com/office/drawing/2014/main" id="{3D96492A-3AE9-47DB-A43D-C223DACC259C}"/>
              </a:ext>
            </a:extLst>
          </p:cNvPr>
          <p:cNvSpPr/>
          <p:nvPr/>
        </p:nvSpPr>
        <p:spPr>
          <a:xfrm>
            <a:off x="4429915" y="4148227"/>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Permission</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70" name="Connector: Elbow 69">
            <a:extLst>
              <a:ext uri="{FF2B5EF4-FFF2-40B4-BE49-F238E27FC236}">
                <a16:creationId xmlns:a16="http://schemas.microsoft.com/office/drawing/2014/main" id="{87674288-6F49-408F-BABE-1D177AEDD1DB}"/>
              </a:ext>
            </a:extLst>
          </p:cNvPr>
          <p:cNvCxnSpPr>
            <a:endCxn id="69" idx="0"/>
          </p:cNvCxnSpPr>
          <p:nvPr/>
        </p:nvCxnSpPr>
        <p:spPr>
          <a:xfrm rot="16200000" flipH="1">
            <a:off x="4421641" y="3687897"/>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8945D3C8-2D87-43BD-8307-2162D032B71A}"/>
              </a:ext>
            </a:extLst>
          </p:cNvPr>
          <p:cNvSpPr/>
          <p:nvPr/>
        </p:nvSpPr>
        <p:spPr>
          <a:xfrm>
            <a:off x="2219215" y="252082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68095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9AEA86B-4FD2-45DC-BBBA-177308B776D8}"/>
              </a:ext>
            </a:extLst>
          </p:cNvPr>
          <p:cNvSpPr txBox="1"/>
          <p:nvPr/>
        </p:nvSpPr>
        <p:spPr>
          <a:xfrm>
            <a:off x="3870783" y="3250060"/>
            <a:ext cx="313302" cy="346249"/>
          </a:xfrm>
          <a:prstGeom prst="rect">
            <a:avLst/>
          </a:prstGeom>
          <a:noFill/>
          <a:ln>
            <a:noFill/>
          </a:ln>
        </p:spPr>
        <p:txBody>
          <a:bodyPr wrap="square" lIns="0" tIns="0" rIns="0" bIns="0" rtlCol="0">
            <a:spAutoFit/>
          </a:bodyPr>
          <a:lstStyle/>
          <a:p>
            <a:pPr algn="ctr" defTabSz="685800" fontAlgn="auto">
              <a:spcBef>
                <a:spcPts val="0"/>
              </a:spcBef>
              <a:spcAft>
                <a:spcPts val="0"/>
              </a:spcAft>
              <a:defRPr/>
            </a:pPr>
            <a:r>
              <a:rPr lang="en-US" sz="2250" b="0" dirty="0">
                <a:solidFill>
                  <a:prstClr val="black"/>
                </a:solidFill>
                <a:latin typeface="Segoe UI Light" panose="020B0502040204020203" pitchFamily="34" charset="0"/>
                <a:cs typeface="Segoe UI Light" panose="020B0502040204020203" pitchFamily="34" charset="0"/>
              </a:rPr>
              <a:t>=</a:t>
            </a:r>
          </a:p>
        </p:txBody>
      </p:sp>
      <p:grpSp>
        <p:nvGrpSpPr>
          <p:cNvPr id="28" name="Group 27">
            <a:extLst>
              <a:ext uri="{FF2B5EF4-FFF2-40B4-BE49-F238E27FC236}">
                <a16:creationId xmlns:a16="http://schemas.microsoft.com/office/drawing/2014/main" id="{D8FF67CB-DB96-49F4-8E59-86208ABF8747}"/>
              </a:ext>
            </a:extLst>
          </p:cNvPr>
          <p:cNvGrpSpPr/>
          <p:nvPr/>
        </p:nvGrpSpPr>
        <p:grpSpPr>
          <a:xfrm>
            <a:off x="4132388" y="3253270"/>
            <a:ext cx="501536" cy="460973"/>
            <a:chOff x="3673943" y="548526"/>
            <a:chExt cx="668714" cy="614631"/>
          </a:xfrm>
        </p:grpSpPr>
        <p:cxnSp>
          <p:nvCxnSpPr>
            <p:cNvPr id="29" name="Straight Connector 28">
              <a:extLst>
                <a:ext uri="{FF2B5EF4-FFF2-40B4-BE49-F238E27FC236}">
                  <a16:creationId xmlns:a16="http://schemas.microsoft.com/office/drawing/2014/main" id="{F9847777-46C9-44DA-9851-8FC649E62125}"/>
                </a:ext>
              </a:extLst>
            </p:cNvPr>
            <p:cNvCxnSpPr>
              <a:cxnSpLocks/>
            </p:cNvCxnSpPr>
            <p:nvPr/>
          </p:nvCxnSpPr>
          <p:spPr>
            <a:xfrm>
              <a:off x="3847155" y="720497"/>
              <a:ext cx="143382" cy="43691"/>
            </a:xfrm>
            <a:prstGeom prst="line">
              <a:avLst/>
            </a:prstGeom>
            <a:solidFill>
              <a:srgbClr val="7030A0"/>
            </a:solidFill>
            <a:ln w="38100" cap="flat" cmpd="sng" algn="ctr">
              <a:solidFill>
                <a:srgbClr val="727272"/>
              </a:solidFill>
              <a:prstDash val="sysDot"/>
              <a:miter lim="800000"/>
              <a:headEnd type="none"/>
              <a:tailEnd type="none"/>
            </a:ln>
            <a:effectLst/>
          </p:spPr>
        </p:cxnSp>
        <p:cxnSp>
          <p:nvCxnSpPr>
            <p:cNvPr id="30" name="Straight Connector 29">
              <a:extLst>
                <a:ext uri="{FF2B5EF4-FFF2-40B4-BE49-F238E27FC236}">
                  <a16:creationId xmlns:a16="http://schemas.microsoft.com/office/drawing/2014/main" id="{7B470D4E-B17E-45A3-85F1-BE6DA6A6F588}"/>
                </a:ext>
              </a:extLst>
            </p:cNvPr>
            <p:cNvCxnSpPr>
              <a:cxnSpLocks/>
            </p:cNvCxnSpPr>
            <p:nvPr/>
          </p:nvCxnSpPr>
          <p:spPr>
            <a:xfrm flipV="1">
              <a:off x="3847155" y="676806"/>
              <a:ext cx="140833" cy="43691"/>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31" name="Oval 30">
              <a:extLst>
                <a:ext uri="{FF2B5EF4-FFF2-40B4-BE49-F238E27FC236}">
                  <a16:creationId xmlns:a16="http://schemas.microsoft.com/office/drawing/2014/main" id="{E85FC339-A944-41E8-A1BC-D278DA24F965}"/>
                </a:ext>
              </a:extLst>
            </p:cNvPr>
            <p:cNvSpPr/>
            <p:nvPr/>
          </p:nvSpPr>
          <p:spPr bwMode="auto">
            <a:xfrm>
              <a:off x="3847155" y="679199"/>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cxnSp>
          <p:nvCxnSpPr>
            <p:cNvPr id="32" name="Straight Connector 31">
              <a:extLst>
                <a:ext uri="{FF2B5EF4-FFF2-40B4-BE49-F238E27FC236}">
                  <a16:creationId xmlns:a16="http://schemas.microsoft.com/office/drawing/2014/main" id="{32A5BC45-AAB2-42EA-BE4A-E6EB9FAAF684}"/>
                </a:ext>
              </a:extLst>
            </p:cNvPr>
            <p:cNvCxnSpPr>
              <a:cxnSpLocks/>
            </p:cNvCxnSpPr>
            <p:nvPr/>
          </p:nvCxnSpPr>
          <p:spPr>
            <a:xfrm>
              <a:off x="3990537" y="764189"/>
              <a:ext cx="145384" cy="65257"/>
            </a:xfrm>
            <a:prstGeom prst="line">
              <a:avLst/>
            </a:prstGeom>
            <a:solidFill>
              <a:srgbClr val="7030A0"/>
            </a:solidFill>
            <a:ln w="38100" cap="flat" cmpd="sng" algn="ctr">
              <a:solidFill>
                <a:srgbClr val="727272"/>
              </a:solidFill>
              <a:prstDash val="sysDot"/>
              <a:miter lim="800000"/>
              <a:headEnd type="none"/>
              <a:tailEnd type="none"/>
            </a:ln>
            <a:effectLst/>
          </p:spPr>
        </p:cxnSp>
        <p:cxnSp>
          <p:nvCxnSpPr>
            <p:cNvPr id="33" name="Straight Connector 32">
              <a:extLst>
                <a:ext uri="{FF2B5EF4-FFF2-40B4-BE49-F238E27FC236}">
                  <a16:creationId xmlns:a16="http://schemas.microsoft.com/office/drawing/2014/main" id="{A1371423-D275-4D28-842C-BD3A1E815721}"/>
                </a:ext>
              </a:extLst>
            </p:cNvPr>
            <p:cNvCxnSpPr>
              <a:cxnSpLocks/>
            </p:cNvCxnSpPr>
            <p:nvPr/>
          </p:nvCxnSpPr>
          <p:spPr>
            <a:xfrm>
              <a:off x="3990537" y="764189"/>
              <a:ext cx="138282" cy="819"/>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34" name="Oval 33">
              <a:extLst>
                <a:ext uri="{FF2B5EF4-FFF2-40B4-BE49-F238E27FC236}">
                  <a16:creationId xmlns:a16="http://schemas.microsoft.com/office/drawing/2014/main" id="{9B9192D4-FB3F-4519-9797-01D2B1B4E12C}"/>
                </a:ext>
              </a:extLst>
            </p:cNvPr>
            <p:cNvSpPr/>
            <p:nvPr/>
          </p:nvSpPr>
          <p:spPr bwMode="auto">
            <a:xfrm rot="20946206">
              <a:off x="4128819" y="811302"/>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sp>
          <p:nvSpPr>
            <p:cNvPr id="35" name="Oval 34">
              <a:extLst>
                <a:ext uri="{FF2B5EF4-FFF2-40B4-BE49-F238E27FC236}">
                  <a16:creationId xmlns:a16="http://schemas.microsoft.com/office/drawing/2014/main" id="{8B14F0B7-2398-434A-A5CC-93451B9F628A}"/>
                </a:ext>
              </a:extLst>
            </p:cNvPr>
            <p:cNvSpPr/>
            <p:nvPr/>
          </p:nvSpPr>
          <p:spPr bwMode="auto">
            <a:xfrm>
              <a:off x="4128819" y="723710"/>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cxnSp>
          <p:nvCxnSpPr>
            <p:cNvPr id="36" name="Straight Connector 35">
              <a:extLst>
                <a:ext uri="{FF2B5EF4-FFF2-40B4-BE49-F238E27FC236}">
                  <a16:creationId xmlns:a16="http://schemas.microsoft.com/office/drawing/2014/main" id="{64682C21-1129-4539-97BB-FC026869BFE6}"/>
                </a:ext>
              </a:extLst>
            </p:cNvPr>
            <p:cNvCxnSpPr>
              <a:cxnSpLocks/>
            </p:cNvCxnSpPr>
            <p:nvPr/>
          </p:nvCxnSpPr>
          <p:spPr>
            <a:xfrm>
              <a:off x="3987988" y="676806"/>
              <a:ext cx="140832" cy="610"/>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37" name="Oval 36">
              <a:extLst>
                <a:ext uri="{FF2B5EF4-FFF2-40B4-BE49-F238E27FC236}">
                  <a16:creationId xmlns:a16="http://schemas.microsoft.com/office/drawing/2014/main" id="{33BC107C-8EA2-401A-A799-4C33A54477CE}"/>
                </a:ext>
              </a:extLst>
            </p:cNvPr>
            <p:cNvSpPr/>
            <p:nvPr/>
          </p:nvSpPr>
          <p:spPr bwMode="auto">
            <a:xfrm>
              <a:off x="3990537" y="722890"/>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cxnSp>
          <p:nvCxnSpPr>
            <p:cNvPr id="38" name="Straight Connector 37">
              <a:extLst>
                <a:ext uri="{FF2B5EF4-FFF2-40B4-BE49-F238E27FC236}">
                  <a16:creationId xmlns:a16="http://schemas.microsoft.com/office/drawing/2014/main" id="{2A8919A8-9E06-4EDE-A356-5E16046F7069}"/>
                </a:ext>
              </a:extLst>
            </p:cNvPr>
            <p:cNvCxnSpPr>
              <a:cxnSpLocks/>
            </p:cNvCxnSpPr>
            <p:nvPr/>
          </p:nvCxnSpPr>
          <p:spPr>
            <a:xfrm flipV="1">
              <a:off x="3987988" y="615648"/>
              <a:ext cx="149902" cy="61158"/>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39" name="Oval 38">
              <a:extLst>
                <a:ext uri="{FF2B5EF4-FFF2-40B4-BE49-F238E27FC236}">
                  <a16:creationId xmlns:a16="http://schemas.microsoft.com/office/drawing/2014/main" id="{20C0EB9C-F0C2-4731-8E0D-D4B5822B01BC}"/>
                </a:ext>
              </a:extLst>
            </p:cNvPr>
            <p:cNvSpPr/>
            <p:nvPr/>
          </p:nvSpPr>
          <p:spPr bwMode="auto">
            <a:xfrm>
              <a:off x="3987988" y="635508"/>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sp>
          <p:nvSpPr>
            <p:cNvPr id="40" name="Oval 39">
              <a:extLst>
                <a:ext uri="{FF2B5EF4-FFF2-40B4-BE49-F238E27FC236}">
                  <a16:creationId xmlns:a16="http://schemas.microsoft.com/office/drawing/2014/main" id="{F3530328-8179-455A-84D4-AFBFDB7B93E9}"/>
                </a:ext>
              </a:extLst>
            </p:cNvPr>
            <p:cNvSpPr/>
            <p:nvPr/>
          </p:nvSpPr>
          <p:spPr bwMode="auto">
            <a:xfrm>
              <a:off x="4128819" y="636118"/>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sp>
          <p:nvSpPr>
            <p:cNvPr id="41" name="Oval 40">
              <a:extLst>
                <a:ext uri="{FF2B5EF4-FFF2-40B4-BE49-F238E27FC236}">
                  <a16:creationId xmlns:a16="http://schemas.microsoft.com/office/drawing/2014/main" id="{4EB23A45-2500-426B-987F-C664BF320CAB}"/>
                </a:ext>
              </a:extLst>
            </p:cNvPr>
            <p:cNvSpPr/>
            <p:nvPr/>
          </p:nvSpPr>
          <p:spPr bwMode="auto">
            <a:xfrm rot="377738">
              <a:off x="4128819" y="548526"/>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sp>
          <p:nvSpPr>
            <p:cNvPr id="42" name="TextBox 41">
              <a:extLst>
                <a:ext uri="{FF2B5EF4-FFF2-40B4-BE49-F238E27FC236}">
                  <a16:creationId xmlns:a16="http://schemas.microsoft.com/office/drawing/2014/main" id="{C7EAC715-48F8-4303-B108-46443FE653B6}"/>
                </a:ext>
              </a:extLst>
            </p:cNvPr>
            <p:cNvSpPr txBox="1"/>
            <p:nvPr/>
          </p:nvSpPr>
          <p:spPr>
            <a:xfrm>
              <a:off x="3673943" y="916936"/>
              <a:ext cx="668714" cy="246221"/>
            </a:xfrm>
            <a:prstGeom prst="rect">
              <a:avLst/>
            </a:prstGeom>
            <a:noFill/>
            <a:ln>
              <a:noFill/>
            </a:ln>
          </p:spPr>
          <p:txBody>
            <a:bodyPr wrap="square" rtlCol="0">
              <a:spAutoFit/>
            </a:bodyPr>
            <a:lstStyle/>
            <a:p>
              <a:pPr algn="ctr" defTabSz="685800" fontAlgn="auto">
                <a:spcBef>
                  <a:spcPts val="0"/>
                </a:spcBef>
                <a:spcAft>
                  <a:spcPts val="0"/>
                </a:spcAft>
                <a:defRPr/>
              </a:pPr>
              <a:r>
                <a:rPr lang="en-US" sz="600" dirty="0">
                  <a:solidFill>
                    <a:prstClr val="black"/>
                  </a:solidFill>
                  <a:latin typeface="Segoe UI Light" panose="020B0502040204020203" pitchFamily="34" charset="0"/>
                  <a:cs typeface="Segoe UI Light" panose="020B0502040204020203" pitchFamily="34" charset="0"/>
                </a:rPr>
                <a:t>Collection</a:t>
              </a:r>
              <a:endParaRPr lang="en-US" sz="600" b="0" dirty="0">
                <a:solidFill>
                  <a:prstClr val="black"/>
                </a:solidFill>
                <a:latin typeface="Segoe UI Light" panose="020B0502040204020203" pitchFamily="34" charset="0"/>
                <a:cs typeface="Segoe UI Light" panose="020B0502040204020203" pitchFamily="34" charset="0"/>
              </a:endParaRPr>
            </a:p>
          </p:txBody>
        </p:sp>
      </p:grpSp>
      <p:grpSp>
        <p:nvGrpSpPr>
          <p:cNvPr id="43" name="Group 42">
            <a:extLst>
              <a:ext uri="{FF2B5EF4-FFF2-40B4-BE49-F238E27FC236}">
                <a16:creationId xmlns:a16="http://schemas.microsoft.com/office/drawing/2014/main" id="{7D2940F7-1C6D-4671-8A79-E7D14E423685}"/>
              </a:ext>
            </a:extLst>
          </p:cNvPr>
          <p:cNvGrpSpPr/>
          <p:nvPr/>
        </p:nvGrpSpPr>
        <p:grpSpPr>
          <a:xfrm>
            <a:off x="4508066" y="3264718"/>
            <a:ext cx="501536" cy="449525"/>
            <a:chOff x="4264592" y="563790"/>
            <a:chExt cx="668714" cy="599367"/>
          </a:xfrm>
        </p:grpSpPr>
        <p:grpSp>
          <p:nvGrpSpPr>
            <p:cNvPr id="44" name="Group 43">
              <a:extLst>
                <a:ext uri="{FF2B5EF4-FFF2-40B4-BE49-F238E27FC236}">
                  <a16:creationId xmlns:a16="http://schemas.microsoft.com/office/drawing/2014/main" id="{38C4F96D-EC2A-4451-A8B8-163970EC396C}"/>
                </a:ext>
              </a:extLst>
            </p:cNvPr>
            <p:cNvGrpSpPr/>
            <p:nvPr/>
          </p:nvGrpSpPr>
          <p:grpSpPr>
            <a:xfrm>
              <a:off x="4377331" y="563790"/>
              <a:ext cx="427810" cy="275208"/>
              <a:chOff x="4377331" y="563790"/>
              <a:chExt cx="427810" cy="275208"/>
            </a:xfrm>
          </p:grpSpPr>
          <p:sp>
            <p:nvSpPr>
              <p:cNvPr id="46" name="Oval 45">
                <a:extLst>
                  <a:ext uri="{FF2B5EF4-FFF2-40B4-BE49-F238E27FC236}">
                    <a16:creationId xmlns:a16="http://schemas.microsoft.com/office/drawing/2014/main" id="{1576502A-1A84-4F32-9339-0DE7E2827ADD}"/>
                  </a:ext>
                </a:extLst>
              </p:cNvPr>
              <p:cNvSpPr/>
              <p:nvPr/>
            </p:nvSpPr>
            <p:spPr bwMode="auto">
              <a:xfrm rot="715722">
                <a:off x="4377331" y="563790"/>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47" name="Oval 46">
                <a:extLst>
                  <a:ext uri="{FF2B5EF4-FFF2-40B4-BE49-F238E27FC236}">
                    <a16:creationId xmlns:a16="http://schemas.microsoft.com/office/drawing/2014/main" id="{6E95FBC2-7D77-4CEC-8E49-EA01DABF4549}"/>
                  </a:ext>
                </a:extLst>
              </p:cNvPr>
              <p:cNvSpPr/>
              <p:nvPr/>
            </p:nvSpPr>
            <p:spPr bwMode="auto">
              <a:xfrm>
                <a:off x="4608924" y="614125"/>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48" name="Oval 47">
                <a:extLst>
                  <a:ext uri="{FF2B5EF4-FFF2-40B4-BE49-F238E27FC236}">
                    <a16:creationId xmlns:a16="http://schemas.microsoft.com/office/drawing/2014/main" id="{6CE04B67-C99D-4A77-BE63-DD3B3A43C4BE}"/>
                  </a:ext>
                </a:extLst>
              </p:cNvPr>
              <p:cNvSpPr/>
              <p:nvPr/>
            </p:nvSpPr>
            <p:spPr bwMode="auto">
              <a:xfrm>
                <a:off x="4493127" y="758576"/>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49" name="Oval 48">
                <a:extLst>
                  <a:ext uri="{FF2B5EF4-FFF2-40B4-BE49-F238E27FC236}">
                    <a16:creationId xmlns:a16="http://schemas.microsoft.com/office/drawing/2014/main" id="{E9710C06-B2B8-435D-B99D-15A3C32F2F8B}"/>
                  </a:ext>
                </a:extLst>
              </p:cNvPr>
              <p:cNvSpPr/>
              <p:nvPr/>
            </p:nvSpPr>
            <p:spPr bwMode="auto">
              <a:xfrm>
                <a:off x="4724719" y="758576"/>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cxnSp>
            <p:nvCxnSpPr>
              <p:cNvPr id="50" name="Straight Connector 49">
                <a:extLst>
                  <a:ext uri="{FF2B5EF4-FFF2-40B4-BE49-F238E27FC236}">
                    <a16:creationId xmlns:a16="http://schemas.microsoft.com/office/drawing/2014/main" id="{20F51587-8B3B-494F-B1CB-961C28160974}"/>
                  </a:ext>
                </a:extLst>
              </p:cNvPr>
              <p:cNvCxnSpPr>
                <a:cxnSpLocks/>
              </p:cNvCxnSpPr>
              <p:nvPr/>
            </p:nvCxnSpPr>
            <p:spPr>
              <a:xfrm>
                <a:off x="4456884" y="612313"/>
                <a:ext cx="152039" cy="42024"/>
              </a:xfrm>
              <a:prstGeom prst="line">
                <a:avLst/>
              </a:prstGeom>
              <a:solidFill>
                <a:srgbClr val="7030A0"/>
              </a:solidFill>
              <a:ln w="38100" cap="flat" cmpd="sng" algn="ctr">
                <a:solidFill>
                  <a:srgbClr val="727272"/>
                </a:solidFill>
                <a:prstDash val="sysDot"/>
                <a:miter lim="800000"/>
                <a:headEnd type="none"/>
                <a:tailEnd type="none"/>
              </a:ln>
              <a:effectLst/>
            </p:spPr>
          </p:cxnSp>
          <p:cxnSp>
            <p:nvCxnSpPr>
              <p:cNvPr id="51" name="Straight Connector 50">
                <a:extLst>
                  <a:ext uri="{FF2B5EF4-FFF2-40B4-BE49-F238E27FC236}">
                    <a16:creationId xmlns:a16="http://schemas.microsoft.com/office/drawing/2014/main" id="{EE545A88-826A-4E37-89C1-996C4FF45836}"/>
                  </a:ext>
                </a:extLst>
              </p:cNvPr>
              <p:cNvCxnSpPr>
                <a:cxnSpLocks/>
              </p:cNvCxnSpPr>
              <p:nvPr/>
            </p:nvCxnSpPr>
            <p:spPr>
              <a:xfrm>
                <a:off x="4573549" y="798787"/>
                <a:ext cx="151170" cy="0"/>
              </a:xfrm>
              <a:prstGeom prst="line">
                <a:avLst/>
              </a:prstGeom>
              <a:solidFill>
                <a:srgbClr val="7030A0"/>
              </a:solidFill>
              <a:ln w="38100" cap="flat" cmpd="sng" algn="ctr">
                <a:solidFill>
                  <a:srgbClr val="727272"/>
                </a:solidFill>
                <a:prstDash val="sysDot"/>
                <a:miter lim="800000"/>
                <a:headEnd type="none"/>
                <a:tailEnd type="none"/>
              </a:ln>
              <a:effectLst/>
            </p:spPr>
          </p:cxnSp>
          <p:cxnSp>
            <p:nvCxnSpPr>
              <p:cNvPr id="52" name="Straight Connector 51">
                <a:extLst>
                  <a:ext uri="{FF2B5EF4-FFF2-40B4-BE49-F238E27FC236}">
                    <a16:creationId xmlns:a16="http://schemas.microsoft.com/office/drawing/2014/main" id="{696CCB53-32D1-4179-B26B-DC5CA5872C96}"/>
                  </a:ext>
                </a:extLst>
              </p:cNvPr>
              <p:cNvCxnSpPr>
                <a:cxnSpLocks/>
              </p:cNvCxnSpPr>
              <p:nvPr/>
            </p:nvCxnSpPr>
            <p:spPr>
              <a:xfrm>
                <a:off x="4677568" y="682770"/>
                <a:ext cx="58929" cy="87584"/>
              </a:xfrm>
              <a:prstGeom prst="line">
                <a:avLst/>
              </a:prstGeom>
              <a:solidFill>
                <a:srgbClr val="7030A0"/>
              </a:solidFill>
              <a:ln w="38100" cap="flat" cmpd="sng" algn="ctr">
                <a:solidFill>
                  <a:srgbClr val="727272"/>
                </a:solidFill>
                <a:prstDash val="sysDot"/>
                <a:miter lim="800000"/>
                <a:headEnd type="none"/>
                <a:tailEnd type="none"/>
              </a:ln>
              <a:effectLst/>
            </p:spPr>
          </p:cxnSp>
          <p:cxnSp>
            <p:nvCxnSpPr>
              <p:cNvPr id="53" name="Straight Connector 52">
                <a:extLst>
                  <a:ext uri="{FF2B5EF4-FFF2-40B4-BE49-F238E27FC236}">
                    <a16:creationId xmlns:a16="http://schemas.microsoft.com/office/drawing/2014/main" id="{612A2B7A-27F4-4663-B5FA-AE8BC599F888}"/>
                  </a:ext>
                </a:extLst>
              </p:cNvPr>
              <p:cNvCxnSpPr>
                <a:cxnSpLocks/>
              </p:cNvCxnSpPr>
              <p:nvPr/>
            </p:nvCxnSpPr>
            <p:spPr>
              <a:xfrm flipV="1">
                <a:off x="4561772" y="682770"/>
                <a:ext cx="58929" cy="87584"/>
              </a:xfrm>
              <a:prstGeom prst="line">
                <a:avLst/>
              </a:prstGeom>
              <a:solidFill>
                <a:srgbClr val="7030A0"/>
              </a:solidFill>
              <a:ln w="38100" cap="flat" cmpd="sng" algn="ctr">
                <a:solidFill>
                  <a:srgbClr val="727272"/>
                </a:solidFill>
                <a:prstDash val="sysDot"/>
                <a:miter lim="800000"/>
                <a:headEnd type="none"/>
                <a:tailEnd type="none"/>
              </a:ln>
              <a:effectLst/>
            </p:spPr>
          </p:cxnSp>
        </p:grpSp>
        <p:sp>
          <p:nvSpPr>
            <p:cNvPr id="45" name="TextBox 44">
              <a:extLst>
                <a:ext uri="{FF2B5EF4-FFF2-40B4-BE49-F238E27FC236}">
                  <a16:creationId xmlns:a16="http://schemas.microsoft.com/office/drawing/2014/main" id="{C1CD78ED-1708-47AC-8F4B-A0D72FF91C15}"/>
                </a:ext>
              </a:extLst>
            </p:cNvPr>
            <p:cNvSpPr txBox="1"/>
            <p:nvPr/>
          </p:nvSpPr>
          <p:spPr>
            <a:xfrm>
              <a:off x="4264592" y="916936"/>
              <a:ext cx="668714" cy="246221"/>
            </a:xfrm>
            <a:prstGeom prst="rect">
              <a:avLst/>
            </a:prstGeom>
            <a:noFill/>
            <a:ln>
              <a:noFill/>
            </a:ln>
          </p:spPr>
          <p:txBody>
            <a:bodyPr wrap="square" rtlCol="0">
              <a:spAutoFit/>
            </a:bodyPr>
            <a:lstStyle/>
            <a:p>
              <a:pPr algn="ctr" defTabSz="685800" fontAlgn="auto">
                <a:spcBef>
                  <a:spcPts val="0"/>
                </a:spcBef>
                <a:spcAft>
                  <a:spcPts val="0"/>
                </a:spcAft>
                <a:defRPr/>
              </a:pPr>
              <a:r>
                <a:rPr lang="en-US" sz="600" dirty="0">
                  <a:solidFill>
                    <a:prstClr val="black"/>
                  </a:solidFill>
                  <a:latin typeface="Segoe UI Light" panose="020B0502040204020203" pitchFamily="34" charset="0"/>
                  <a:cs typeface="Segoe UI Light" panose="020B0502040204020203" pitchFamily="34" charset="0"/>
                </a:rPr>
                <a:t>Graph</a:t>
              </a:r>
              <a:endParaRPr lang="en-US" sz="600" b="0" dirty="0">
                <a:solidFill>
                  <a:prstClr val="black"/>
                </a:solidFill>
                <a:latin typeface="Segoe UI Light" panose="020B0502040204020203" pitchFamily="34" charset="0"/>
                <a:cs typeface="Segoe UI Light" panose="020B0502040204020203" pitchFamily="34" charset="0"/>
              </a:endParaRPr>
            </a:p>
          </p:txBody>
        </p:sp>
      </p:grpSp>
      <p:grpSp>
        <p:nvGrpSpPr>
          <p:cNvPr id="54" name="Group 53">
            <a:extLst>
              <a:ext uri="{FF2B5EF4-FFF2-40B4-BE49-F238E27FC236}">
                <a16:creationId xmlns:a16="http://schemas.microsoft.com/office/drawing/2014/main" id="{565B7738-8AAC-4CD5-9A10-C598C6747835}"/>
              </a:ext>
            </a:extLst>
          </p:cNvPr>
          <p:cNvGrpSpPr/>
          <p:nvPr/>
        </p:nvGrpSpPr>
        <p:grpSpPr>
          <a:xfrm>
            <a:off x="4884333" y="3275644"/>
            <a:ext cx="501536" cy="438593"/>
            <a:chOff x="4838056" y="578366"/>
            <a:chExt cx="668714" cy="584791"/>
          </a:xfrm>
        </p:grpSpPr>
        <p:cxnSp>
          <p:nvCxnSpPr>
            <p:cNvPr id="55" name="Straight Connector 54">
              <a:extLst>
                <a:ext uri="{FF2B5EF4-FFF2-40B4-BE49-F238E27FC236}">
                  <a16:creationId xmlns:a16="http://schemas.microsoft.com/office/drawing/2014/main" id="{42D0A023-E802-45D0-B145-81B25055A6B2}"/>
                </a:ext>
              </a:extLst>
            </p:cNvPr>
            <p:cNvCxnSpPr>
              <a:cxnSpLocks/>
            </p:cNvCxnSpPr>
            <p:nvPr/>
          </p:nvCxnSpPr>
          <p:spPr>
            <a:xfrm>
              <a:off x="5036054" y="618576"/>
              <a:ext cx="297156" cy="0"/>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56" name="Oval 55">
              <a:extLst>
                <a:ext uri="{FF2B5EF4-FFF2-40B4-BE49-F238E27FC236}">
                  <a16:creationId xmlns:a16="http://schemas.microsoft.com/office/drawing/2014/main" id="{3DEC6DDA-5C8F-411D-BA71-0E1621568181}"/>
                </a:ext>
              </a:extLst>
            </p:cNvPr>
            <p:cNvSpPr/>
            <p:nvPr/>
          </p:nvSpPr>
          <p:spPr bwMode="auto">
            <a:xfrm>
              <a:off x="4955632" y="578366"/>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57" name="Circle: Hollow 67">
              <a:extLst>
                <a:ext uri="{FF2B5EF4-FFF2-40B4-BE49-F238E27FC236}">
                  <a16:creationId xmlns:a16="http://schemas.microsoft.com/office/drawing/2014/main" id="{C2AE1C02-062D-4982-A9AB-709F4F03EA6F}"/>
                </a:ext>
              </a:extLst>
            </p:cNvPr>
            <p:cNvSpPr/>
            <p:nvPr/>
          </p:nvSpPr>
          <p:spPr bwMode="auto">
            <a:xfrm>
              <a:off x="5329563" y="578366"/>
              <a:ext cx="80421" cy="80421"/>
            </a:xfrm>
            <a:prstGeom prst="donut">
              <a:avLst/>
            </a:prstGeom>
            <a:solidFill>
              <a:srgbClr val="7030A0"/>
            </a:solidFill>
            <a:ln w="381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cxnSp>
          <p:nvCxnSpPr>
            <p:cNvPr id="58" name="Straight Connector 57">
              <a:extLst>
                <a:ext uri="{FF2B5EF4-FFF2-40B4-BE49-F238E27FC236}">
                  <a16:creationId xmlns:a16="http://schemas.microsoft.com/office/drawing/2014/main" id="{B53ED100-FD30-4914-9D8B-BEEF467AE663}"/>
                </a:ext>
              </a:extLst>
            </p:cNvPr>
            <p:cNvCxnSpPr>
              <a:cxnSpLocks/>
            </p:cNvCxnSpPr>
            <p:nvPr/>
          </p:nvCxnSpPr>
          <p:spPr>
            <a:xfrm>
              <a:off x="5036054" y="724960"/>
              <a:ext cx="297156" cy="0"/>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59" name="Oval 58">
              <a:extLst>
                <a:ext uri="{FF2B5EF4-FFF2-40B4-BE49-F238E27FC236}">
                  <a16:creationId xmlns:a16="http://schemas.microsoft.com/office/drawing/2014/main" id="{FDC111CB-3972-471C-BC21-EA513ED854A9}"/>
                </a:ext>
              </a:extLst>
            </p:cNvPr>
            <p:cNvSpPr/>
            <p:nvPr/>
          </p:nvSpPr>
          <p:spPr bwMode="auto">
            <a:xfrm>
              <a:off x="4955632" y="684749"/>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60" name="Circle: Hollow 70">
              <a:extLst>
                <a:ext uri="{FF2B5EF4-FFF2-40B4-BE49-F238E27FC236}">
                  <a16:creationId xmlns:a16="http://schemas.microsoft.com/office/drawing/2014/main" id="{8F24A5EE-2305-4341-800B-F34B71E1DCB8}"/>
                </a:ext>
              </a:extLst>
            </p:cNvPr>
            <p:cNvSpPr/>
            <p:nvPr/>
          </p:nvSpPr>
          <p:spPr bwMode="auto">
            <a:xfrm>
              <a:off x="5329563" y="684749"/>
              <a:ext cx="80421" cy="80421"/>
            </a:xfrm>
            <a:prstGeom prst="donut">
              <a:avLst/>
            </a:prstGeom>
            <a:solidFill>
              <a:srgbClr val="7030A0"/>
            </a:solidFill>
            <a:ln w="381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cxnSp>
          <p:nvCxnSpPr>
            <p:cNvPr id="61" name="Straight Connector 60">
              <a:extLst>
                <a:ext uri="{FF2B5EF4-FFF2-40B4-BE49-F238E27FC236}">
                  <a16:creationId xmlns:a16="http://schemas.microsoft.com/office/drawing/2014/main" id="{C00FBB80-52AF-4E61-B05F-3A8B22CA907C}"/>
                </a:ext>
              </a:extLst>
            </p:cNvPr>
            <p:cNvCxnSpPr>
              <a:cxnSpLocks/>
            </p:cNvCxnSpPr>
            <p:nvPr/>
          </p:nvCxnSpPr>
          <p:spPr>
            <a:xfrm>
              <a:off x="5036054" y="834547"/>
              <a:ext cx="297156" cy="0"/>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62" name="Oval 61">
              <a:extLst>
                <a:ext uri="{FF2B5EF4-FFF2-40B4-BE49-F238E27FC236}">
                  <a16:creationId xmlns:a16="http://schemas.microsoft.com/office/drawing/2014/main" id="{B42403BD-5C0C-4552-827D-06CE8529B55F}"/>
                </a:ext>
              </a:extLst>
            </p:cNvPr>
            <p:cNvSpPr/>
            <p:nvPr/>
          </p:nvSpPr>
          <p:spPr bwMode="auto">
            <a:xfrm>
              <a:off x="4955632" y="794336"/>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63" name="Circle: Hollow 73">
              <a:extLst>
                <a:ext uri="{FF2B5EF4-FFF2-40B4-BE49-F238E27FC236}">
                  <a16:creationId xmlns:a16="http://schemas.microsoft.com/office/drawing/2014/main" id="{2A0F555F-E99D-45E2-A926-B34DEFBF16B4}"/>
                </a:ext>
              </a:extLst>
            </p:cNvPr>
            <p:cNvSpPr/>
            <p:nvPr/>
          </p:nvSpPr>
          <p:spPr bwMode="auto">
            <a:xfrm>
              <a:off x="5329563" y="794336"/>
              <a:ext cx="80421" cy="80421"/>
            </a:xfrm>
            <a:prstGeom prst="donut">
              <a:avLst/>
            </a:prstGeom>
            <a:solidFill>
              <a:srgbClr val="7030A0"/>
            </a:solidFill>
            <a:ln w="381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64" name="TextBox 63">
              <a:extLst>
                <a:ext uri="{FF2B5EF4-FFF2-40B4-BE49-F238E27FC236}">
                  <a16:creationId xmlns:a16="http://schemas.microsoft.com/office/drawing/2014/main" id="{8D81C9D7-01E0-42C4-8441-477826F97127}"/>
                </a:ext>
              </a:extLst>
            </p:cNvPr>
            <p:cNvSpPr txBox="1"/>
            <p:nvPr/>
          </p:nvSpPr>
          <p:spPr>
            <a:xfrm>
              <a:off x="4838056" y="916936"/>
              <a:ext cx="668714" cy="246221"/>
            </a:xfrm>
            <a:prstGeom prst="rect">
              <a:avLst/>
            </a:prstGeom>
            <a:noFill/>
            <a:ln>
              <a:noFill/>
            </a:ln>
          </p:spPr>
          <p:txBody>
            <a:bodyPr wrap="square" rtlCol="0">
              <a:spAutoFit/>
            </a:bodyPr>
            <a:lstStyle/>
            <a:p>
              <a:pPr algn="ctr" defTabSz="685800" fontAlgn="auto">
                <a:spcBef>
                  <a:spcPts val="0"/>
                </a:spcBef>
                <a:spcAft>
                  <a:spcPts val="0"/>
                </a:spcAft>
                <a:defRPr/>
              </a:pPr>
              <a:r>
                <a:rPr lang="en-US" sz="600" dirty="0">
                  <a:solidFill>
                    <a:prstClr val="black"/>
                  </a:solidFill>
                  <a:latin typeface="Segoe UI Light" panose="020B0502040204020203" pitchFamily="34" charset="0"/>
                  <a:cs typeface="Segoe UI Light" panose="020B0502040204020203" pitchFamily="34" charset="0"/>
                </a:rPr>
                <a:t>Table</a:t>
              </a:r>
              <a:endParaRPr lang="en-US" sz="600" b="0" dirty="0">
                <a:solidFill>
                  <a:prstClr val="black"/>
                </a:solidFill>
                <a:latin typeface="Segoe UI Light" panose="020B0502040204020203" pitchFamily="34" charset="0"/>
                <a:cs typeface="Segoe UI Light" panose="020B0502040204020203" pitchFamily="34" charset="0"/>
              </a:endParaRPr>
            </a:p>
          </p:txBody>
        </p:sp>
      </p:grpSp>
      <p:sp>
        <p:nvSpPr>
          <p:cNvPr id="65" name="Rectangle 64">
            <a:extLst>
              <a:ext uri="{FF2B5EF4-FFF2-40B4-BE49-F238E27FC236}">
                <a16:creationId xmlns:a16="http://schemas.microsoft.com/office/drawing/2014/main" id="{10E63865-3C2F-4FB5-A7FF-03C02F46393C}"/>
              </a:ext>
            </a:extLst>
          </p:cNvPr>
          <p:cNvSpPr/>
          <p:nvPr/>
        </p:nvSpPr>
        <p:spPr>
          <a:xfrm>
            <a:off x="2833195" y="3197318"/>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51381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2115" y="4146267"/>
            <a:ext cx="2264569" cy="1228725"/>
          </a:xfrm>
          <a:prstGeom prst="rect">
            <a:avLst/>
          </a:prstGeom>
        </p:spPr>
      </p:pic>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8665" y="2530304"/>
            <a:ext cx="2232422" cy="1582341"/>
          </a:xfrm>
          <a:prstGeom prst="rect">
            <a:avLst/>
          </a:prstGeom>
        </p:spPr>
      </p:pic>
      <p:pic>
        <p:nvPicPr>
          <p:cNvPr id="9" name="Pictur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26878" y="5441671"/>
            <a:ext cx="7690247" cy="523361"/>
          </a:xfrm>
          <a:prstGeom prst="rect">
            <a:avLst/>
          </a:prstGeom>
        </p:spPr>
      </p:pic>
      <p:pic>
        <p:nvPicPr>
          <p:cNvPr id="19" name="Picture 1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3472383" y="2507133"/>
            <a:ext cx="2235994" cy="1246585"/>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Left Brace 64">
            <a:extLst>
              <a:ext uri="{FF2B5EF4-FFF2-40B4-BE49-F238E27FC236}">
                <a16:creationId xmlns:a16="http://schemas.microsoft.com/office/drawing/2014/main" id="{67335A13-AE4E-4701-AD9C-4D1B6268F047}"/>
              </a:ext>
            </a:extLst>
          </p:cNvPr>
          <p:cNvSpPr/>
          <p:nvPr/>
        </p:nvSpPr>
        <p:spPr>
          <a:xfrm>
            <a:off x="4113628" y="1344359"/>
            <a:ext cx="1254683" cy="4159667"/>
          </a:xfrm>
          <a:prstGeom prst="leftBrace">
            <a:avLst>
              <a:gd name="adj1" fmla="val 8333"/>
              <a:gd name="adj2" fmla="val 51578"/>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pic>
        <p:nvPicPr>
          <p:cNvPr id="4" name="Picture 3">
            <a:extLst>
              <a:ext uri="{FF2B5EF4-FFF2-40B4-BE49-F238E27FC236}">
                <a16:creationId xmlns:a16="http://schemas.microsoft.com/office/drawing/2014/main" id="{06DD671E-C86D-4E6F-9E9D-352F402CF4C3}"/>
              </a:ext>
            </a:extLst>
          </p:cNvPr>
          <p:cNvPicPr>
            <a:picLocks noChangeAspect="1"/>
          </p:cNvPicPr>
          <p:nvPr/>
        </p:nvPicPr>
        <p:blipFill>
          <a:blip r:embed="rId3"/>
          <a:stretch>
            <a:fillRect/>
          </a:stretch>
        </p:blipFill>
        <p:spPr>
          <a:xfrm>
            <a:off x="5099087" y="1516526"/>
            <a:ext cx="1787210" cy="3934146"/>
          </a:xfrm>
          <a:prstGeom prst="rect">
            <a:avLst/>
          </a:prstGeom>
        </p:spPr>
      </p:pic>
      <p:sp>
        <p:nvSpPr>
          <p:cNvPr id="11" name="Rectangle 10">
            <a:extLst>
              <a:ext uri="{FF2B5EF4-FFF2-40B4-BE49-F238E27FC236}">
                <a16:creationId xmlns:a16="http://schemas.microsoft.com/office/drawing/2014/main" id="{8BDDFE8E-3DCD-4942-90A3-20120C584532}"/>
              </a:ext>
            </a:extLst>
          </p:cNvPr>
          <p:cNvSpPr/>
          <p:nvPr/>
        </p:nvSpPr>
        <p:spPr>
          <a:xfrm>
            <a:off x="2833195" y="3197318"/>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11695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Left Brace 64">
            <a:extLst>
              <a:ext uri="{FF2B5EF4-FFF2-40B4-BE49-F238E27FC236}">
                <a16:creationId xmlns:a16="http://schemas.microsoft.com/office/drawing/2014/main" id="{67335A13-AE4E-4701-AD9C-4D1B6268F047}"/>
              </a:ext>
            </a:extLst>
          </p:cNvPr>
          <p:cNvSpPr/>
          <p:nvPr/>
        </p:nvSpPr>
        <p:spPr>
          <a:xfrm>
            <a:off x="4113628" y="1344359"/>
            <a:ext cx="1254683" cy="4159667"/>
          </a:xfrm>
          <a:prstGeom prst="leftBrace">
            <a:avLst>
              <a:gd name="adj1" fmla="val 8333"/>
              <a:gd name="adj2" fmla="val 51578"/>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pic>
        <p:nvPicPr>
          <p:cNvPr id="4" name="Picture 3">
            <a:extLst>
              <a:ext uri="{FF2B5EF4-FFF2-40B4-BE49-F238E27FC236}">
                <a16:creationId xmlns:a16="http://schemas.microsoft.com/office/drawing/2014/main" id="{06DD671E-C86D-4E6F-9E9D-352F402CF4C3}"/>
              </a:ext>
            </a:extLst>
          </p:cNvPr>
          <p:cNvPicPr>
            <a:picLocks noChangeAspect="1"/>
          </p:cNvPicPr>
          <p:nvPr/>
        </p:nvPicPr>
        <p:blipFill>
          <a:blip r:embed="rId3"/>
          <a:stretch>
            <a:fillRect/>
          </a:stretch>
        </p:blipFill>
        <p:spPr>
          <a:xfrm>
            <a:off x="5904220" y="676888"/>
            <a:ext cx="2647434" cy="5827738"/>
          </a:xfrm>
          <a:prstGeom prst="rect">
            <a:avLst/>
          </a:prstGeom>
        </p:spPr>
      </p:pic>
      <p:sp>
        <p:nvSpPr>
          <p:cNvPr id="66" name="Arrow: Right 65">
            <a:extLst>
              <a:ext uri="{FF2B5EF4-FFF2-40B4-BE49-F238E27FC236}">
                <a16:creationId xmlns:a16="http://schemas.microsoft.com/office/drawing/2014/main" id="{5E663965-85D2-4E98-A135-473256C375E6}"/>
              </a:ext>
            </a:extLst>
          </p:cNvPr>
          <p:cNvSpPr/>
          <p:nvPr/>
        </p:nvSpPr>
        <p:spPr>
          <a:xfrm>
            <a:off x="4811473" y="1927611"/>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67" name="Rectangle 66">
            <a:extLst>
              <a:ext uri="{FF2B5EF4-FFF2-40B4-BE49-F238E27FC236}">
                <a16:creationId xmlns:a16="http://schemas.microsoft.com/office/drawing/2014/main" id="{A12E1317-3191-4F4D-AC85-F0766B691DC2}"/>
              </a:ext>
            </a:extLst>
          </p:cNvPr>
          <p:cNvSpPr/>
          <p:nvPr/>
        </p:nvSpPr>
        <p:spPr>
          <a:xfrm>
            <a:off x="2833195" y="3197318"/>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331652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Left Brace 64">
            <a:extLst>
              <a:ext uri="{FF2B5EF4-FFF2-40B4-BE49-F238E27FC236}">
                <a16:creationId xmlns:a16="http://schemas.microsoft.com/office/drawing/2014/main" id="{67335A13-AE4E-4701-AD9C-4D1B6268F047}"/>
              </a:ext>
            </a:extLst>
          </p:cNvPr>
          <p:cNvSpPr/>
          <p:nvPr/>
        </p:nvSpPr>
        <p:spPr>
          <a:xfrm>
            <a:off x="4113628" y="1344359"/>
            <a:ext cx="1254683" cy="4159667"/>
          </a:xfrm>
          <a:prstGeom prst="leftBrace">
            <a:avLst>
              <a:gd name="adj1" fmla="val 8333"/>
              <a:gd name="adj2" fmla="val 51578"/>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pic>
        <p:nvPicPr>
          <p:cNvPr id="4" name="Picture 3">
            <a:extLst>
              <a:ext uri="{FF2B5EF4-FFF2-40B4-BE49-F238E27FC236}">
                <a16:creationId xmlns:a16="http://schemas.microsoft.com/office/drawing/2014/main" id="{06DD671E-C86D-4E6F-9E9D-352F402CF4C3}"/>
              </a:ext>
            </a:extLst>
          </p:cNvPr>
          <p:cNvPicPr>
            <a:picLocks noChangeAspect="1"/>
          </p:cNvPicPr>
          <p:nvPr/>
        </p:nvPicPr>
        <p:blipFill>
          <a:blip r:embed="rId3"/>
          <a:stretch>
            <a:fillRect/>
          </a:stretch>
        </p:blipFill>
        <p:spPr>
          <a:xfrm>
            <a:off x="6174513" y="722894"/>
            <a:ext cx="2733697" cy="6017627"/>
          </a:xfrm>
          <a:prstGeom prst="rect">
            <a:avLst/>
          </a:prstGeom>
        </p:spPr>
      </p:pic>
      <p:sp>
        <p:nvSpPr>
          <p:cNvPr id="66" name="Arrow: Right 65">
            <a:extLst>
              <a:ext uri="{FF2B5EF4-FFF2-40B4-BE49-F238E27FC236}">
                <a16:creationId xmlns:a16="http://schemas.microsoft.com/office/drawing/2014/main" id="{5E663965-85D2-4E98-A135-473256C375E6}"/>
              </a:ext>
            </a:extLst>
          </p:cNvPr>
          <p:cNvSpPr/>
          <p:nvPr/>
        </p:nvSpPr>
        <p:spPr>
          <a:xfrm>
            <a:off x="4811473" y="3000498"/>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3" name="Rectangle 12">
            <a:extLst>
              <a:ext uri="{FF2B5EF4-FFF2-40B4-BE49-F238E27FC236}">
                <a16:creationId xmlns:a16="http://schemas.microsoft.com/office/drawing/2014/main" id="{8A8072F7-4207-46CD-A602-C566341451A9}"/>
              </a:ext>
            </a:extLst>
          </p:cNvPr>
          <p:cNvSpPr/>
          <p:nvPr/>
        </p:nvSpPr>
        <p:spPr>
          <a:xfrm>
            <a:off x="2833195" y="3197318"/>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304467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Left Brace 64">
            <a:extLst>
              <a:ext uri="{FF2B5EF4-FFF2-40B4-BE49-F238E27FC236}">
                <a16:creationId xmlns:a16="http://schemas.microsoft.com/office/drawing/2014/main" id="{67335A13-AE4E-4701-AD9C-4D1B6268F047}"/>
              </a:ext>
            </a:extLst>
          </p:cNvPr>
          <p:cNvSpPr/>
          <p:nvPr/>
        </p:nvSpPr>
        <p:spPr>
          <a:xfrm>
            <a:off x="4113628" y="1344359"/>
            <a:ext cx="1254683" cy="4159667"/>
          </a:xfrm>
          <a:prstGeom prst="leftBrace">
            <a:avLst>
              <a:gd name="adj1" fmla="val 8333"/>
              <a:gd name="adj2" fmla="val 51578"/>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pic>
        <p:nvPicPr>
          <p:cNvPr id="4" name="Picture 3">
            <a:extLst>
              <a:ext uri="{FF2B5EF4-FFF2-40B4-BE49-F238E27FC236}">
                <a16:creationId xmlns:a16="http://schemas.microsoft.com/office/drawing/2014/main" id="{06DD671E-C86D-4E6F-9E9D-352F402CF4C3}"/>
              </a:ext>
            </a:extLst>
          </p:cNvPr>
          <p:cNvPicPr>
            <a:picLocks noChangeAspect="1"/>
          </p:cNvPicPr>
          <p:nvPr/>
        </p:nvPicPr>
        <p:blipFill>
          <a:blip r:embed="rId3"/>
          <a:stretch>
            <a:fillRect/>
          </a:stretch>
        </p:blipFill>
        <p:spPr>
          <a:xfrm>
            <a:off x="5780594" y="803409"/>
            <a:ext cx="2558274" cy="5631472"/>
          </a:xfrm>
          <a:prstGeom prst="rect">
            <a:avLst/>
          </a:prstGeom>
        </p:spPr>
      </p:pic>
      <p:sp>
        <p:nvSpPr>
          <p:cNvPr id="66" name="Arrow: Right 65">
            <a:extLst>
              <a:ext uri="{FF2B5EF4-FFF2-40B4-BE49-F238E27FC236}">
                <a16:creationId xmlns:a16="http://schemas.microsoft.com/office/drawing/2014/main" id="{5E663965-85D2-4E98-A135-473256C375E6}"/>
              </a:ext>
            </a:extLst>
          </p:cNvPr>
          <p:cNvSpPr/>
          <p:nvPr/>
        </p:nvSpPr>
        <p:spPr>
          <a:xfrm>
            <a:off x="4811473" y="3992289"/>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3" name="Rectangle 12">
            <a:extLst>
              <a:ext uri="{FF2B5EF4-FFF2-40B4-BE49-F238E27FC236}">
                <a16:creationId xmlns:a16="http://schemas.microsoft.com/office/drawing/2014/main" id="{E7FE8CBE-F84E-4D62-917B-0E7D0C15116A}"/>
              </a:ext>
            </a:extLst>
          </p:cNvPr>
          <p:cNvSpPr/>
          <p:nvPr/>
        </p:nvSpPr>
        <p:spPr>
          <a:xfrm>
            <a:off x="2833195" y="3197318"/>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79602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272D9962-9DB3-45E8-9B9A-9DD9FC2701FC}"/>
              </a:ext>
            </a:extLst>
          </p:cNvPr>
          <p:cNvSpPr/>
          <p:nvPr/>
        </p:nvSpPr>
        <p:spPr>
          <a:xfrm>
            <a:off x="3148419" y="4079081"/>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42627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Flowchart: Multidocument 64">
            <a:extLst>
              <a:ext uri="{FF2B5EF4-FFF2-40B4-BE49-F238E27FC236}">
                <a16:creationId xmlns:a16="http://schemas.microsoft.com/office/drawing/2014/main" id="{0D0F9BC3-C003-4768-832D-B0E92B1B15A4}"/>
              </a:ext>
            </a:extLst>
          </p:cNvPr>
          <p:cNvSpPr/>
          <p:nvPr/>
        </p:nvSpPr>
        <p:spPr>
          <a:xfrm>
            <a:off x="4412864" y="4173621"/>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err="1">
                <a:solidFill>
                  <a:prstClr val="white"/>
                </a:solidFill>
                <a:latin typeface="Segoe UI Light" panose="020B0502040204020203" pitchFamily="34" charset="0"/>
                <a:cs typeface="Segoe UI Light" panose="020B0502040204020203" pitchFamily="34" charset="0"/>
              </a:rPr>
              <a:t>Sproc</a:t>
            </a: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66" name="Connector: Elbow 65">
            <a:extLst>
              <a:ext uri="{FF2B5EF4-FFF2-40B4-BE49-F238E27FC236}">
                <a16:creationId xmlns:a16="http://schemas.microsoft.com/office/drawing/2014/main" id="{30250E33-D329-47F3-B772-23345DAB824D}"/>
              </a:ext>
            </a:extLst>
          </p:cNvPr>
          <p:cNvCxnSpPr>
            <a:cxnSpLocks/>
            <a:stCxn id="23" idx="2"/>
            <a:endCxn id="65" idx="0"/>
          </p:cNvCxnSpPr>
          <p:nvPr/>
        </p:nvCxnSpPr>
        <p:spPr>
          <a:xfrm rot="16200000" flipH="1">
            <a:off x="3878380" y="3187081"/>
            <a:ext cx="487466" cy="148561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4" name="Flowchart: Multidocument 13">
            <a:extLst>
              <a:ext uri="{FF2B5EF4-FFF2-40B4-BE49-F238E27FC236}">
                <a16:creationId xmlns:a16="http://schemas.microsoft.com/office/drawing/2014/main" id="{EDA6022B-C922-4C84-BA88-E681D1948441}"/>
              </a:ext>
            </a:extLst>
          </p:cNvPr>
          <p:cNvSpPr/>
          <p:nvPr/>
        </p:nvSpPr>
        <p:spPr>
          <a:xfrm>
            <a:off x="5455669" y="4164005"/>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Trigger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15" name="Connector: Elbow 14">
            <a:extLst>
              <a:ext uri="{FF2B5EF4-FFF2-40B4-BE49-F238E27FC236}">
                <a16:creationId xmlns:a16="http://schemas.microsoft.com/office/drawing/2014/main" id="{96B740DB-3DD6-4F77-A622-1A0D2F7D48DA}"/>
              </a:ext>
            </a:extLst>
          </p:cNvPr>
          <p:cNvCxnSpPr>
            <a:cxnSpLocks/>
            <a:stCxn id="23" idx="2"/>
            <a:endCxn id="14" idx="0"/>
          </p:cNvCxnSpPr>
          <p:nvPr/>
        </p:nvCxnSpPr>
        <p:spPr>
          <a:xfrm rot="16200000" flipH="1">
            <a:off x="4404591" y="2660869"/>
            <a:ext cx="477850" cy="252842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0" name="Flowchart: Multidocument 19">
            <a:extLst>
              <a:ext uri="{FF2B5EF4-FFF2-40B4-BE49-F238E27FC236}">
                <a16:creationId xmlns:a16="http://schemas.microsoft.com/office/drawing/2014/main" id="{9FEE513F-26F8-422C-96BC-47999F6F3EFC}"/>
              </a:ext>
            </a:extLst>
          </p:cNvPr>
          <p:cNvSpPr/>
          <p:nvPr/>
        </p:nvSpPr>
        <p:spPr>
          <a:xfrm>
            <a:off x="6498475" y="4164004"/>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UDF</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4" name="Connector: Elbow 23">
            <a:extLst>
              <a:ext uri="{FF2B5EF4-FFF2-40B4-BE49-F238E27FC236}">
                <a16:creationId xmlns:a16="http://schemas.microsoft.com/office/drawing/2014/main" id="{D8895892-5503-4455-9065-DD298665C1B9}"/>
              </a:ext>
            </a:extLst>
          </p:cNvPr>
          <p:cNvCxnSpPr>
            <a:cxnSpLocks/>
            <a:stCxn id="23" idx="2"/>
            <a:endCxn id="20" idx="0"/>
          </p:cNvCxnSpPr>
          <p:nvPr/>
        </p:nvCxnSpPr>
        <p:spPr>
          <a:xfrm rot="16200000" flipH="1">
            <a:off x="4925993" y="2139467"/>
            <a:ext cx="477849" cy="357122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18DAFD54-5FD3-4BB7-AEEA-5D711B82B365}"/>
              </a:ext>
            </a:extLst>
          </p:cNvPr>
          <p:cNvSpPr/>
          <p:nvPr/>
        </p:nvSpPr>
        <p:spPr>
          <a:xfrm>
            <a:off x="4313490" y="4079081"/>
            <a:ext cx="3110938"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67841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Flowchart: Multidocument 64">
            <a:extLst>
              <a:ext uri="{FF2B5EF4-FFF2-40B4-BE49-F238E27FC236}">
                <a16:creationId xmlns:a16="http://schemas.microsoft.com/office/drawing/2014/main" id="{0D0F9BC3-C003-4768-832D-B0E92B1B15A4}"/>
              </a:ext>
            </a:extLst>
          </p:cNvPr>
          <p:cNvSpPr/>
          <p:nvPr/>
        </p:nvSpPr>
        <p:spPr>
          <a:xfrm>
            <a:off x="4412864" y="4173621"/>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err="1">
                <a:solidFill>
                  <a:prstClr val="white"/>
                </a:solidFill>
                <a:latin typeface="Segoe UI Light" panose="020B0502040204020203" pitchFamily="34" charset="0"/>
                <a:cs typeface="Segoe UI Light" panose="020B0502040204020203" pitchFamily="34" charset="0"/>
              </a:rPr>
              <a:t>Sproc</a:t>
            </a: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66" name="Connector: Elbow 65">
            <a:extLst>
              <a:ext uri="{FF2B5EF4-FFF2-40B4-BE49-F238E27FC236}">
                <a16:creationId xmlns:a16="http://schemas.microsoft.com/office/drawing/2014/main" id="{30250E33-D329-47F3-B772-23345DAB824D}"/>
              </a:ext>
            </a:extLst>
          </p:cNvPr>
          <p:cNvCxnSpPr>
            <a:cxnSpLocks/>
            <a:stCxn id="23" idx="2"/>
            <a:endCxn id="65" idx="0"/>
          </p:cNvCxnSpPr>
          <p:nvPr/>
        </p:nvCxnSpPr>
        <p:spPr>
          <a:xfrm rot="16200000" flipH="1">
            <a:off x="3878380" y="3187081"/>
            <a:ext cx="487466" cy="148561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4" name="Flowchart: Multidocument 13">
            <a:extLst>
              <a:ext uri="{FF2B5EF4-FFF2-40B4-BE49-F238E27FC236}">
                <a16:creationId xmlns:a16="http://schemas.microsoft.com/office/drawing/2014/main" id="{EDA6022B-C922-4C84-BA88-E681D1948441}"/>
              </a:ext>
            </a:extLst>
          </p:cNvPr>
          <p:cNvSpPr/>
          <p:nvPr/>
        </p:nvSpPr>
        <p:spPr>
          <a:xfrm>
            <a:off x="5455669" y="4164005"/>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Trigger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15" name="Connector: Elbow 14">
            <a:extLst>
              <a:ext uri="{FF2B5EF4-FFF2-40B4-BE49-F238E27FC236}">
                <a16:creationId xmlns:a16="http://schemas.microsoft.com/office/drawing/2014/main" id="{96B740DB-3DD6-4F77-A622-1A0D2F7D48DA}"/>
              </a:ext>
            </a:extLst>
          </p:cNvPr>
          <p:cNvCxnSpPr>
            <a:cxnSpLocks/>
            <a:stCxn id="23" idx="2"/>
            <a:endCxn id="14" idx="0"/>
          </p:cNvCxnSpPr>
          <p:nvPr/>
        </p:nvCxnSpPr>
        <p:spPr>
          <a:xfrm rot="16200000" flipH="1">
            <a:off x="4404591" y="2660869"/>
            <a:ext cx="477850" cy="252842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0" name="Flowchart: Multidocument 19">
            <a:extLst>
              <a:ext uri="{FF2B5EF4-FFF2-40B4-BE49-F238E27FC236}">
                <a16:creationId xmlns:a16="http://schemas.microsoft.com/office/drawing/2014/main" id="{9FEE513F-26F8-422C-96BC-47999F6F3EFC}"/>
              </a:ext>
            </a:extLst>
          </p:cNvPr>
          <p:cNvSpPr/>
          <p:nvPr/>
        </p:nvSpPr>
        <p:spPr>
          <a:xfrm>
            <a:off x="6498475" y="4164004"/>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UDF</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4" name="Connector: Elbow 23">
            <a:extLst>
              <a:ext uri="{FF2B5EF4-FFF2-40B4-BE49-F238E27FC236}">
                <a16:creationId xmlns:a16="http://schemas.microsoft.com/office/drawing/2014/main" id="{D8895892-5503-4455-9065-DD298665C1B9}"/>
              </a:ext>
            </a:extLst>
          </p:cNvPr>
          <p:cNvCxnSpPr>
            <a:cxnSpLocks/>
            <a:stCxn id="23" idx="2"/>
            <a:endCxn id="20" idx="0"/>
          </p:cNvCxnSpPr>
          <p:nvPr/>
        </p:nvCxnSpPr>
        <p:spPr>
          <a:xfrm rot="16200000" flipH="1">
            <a:off x="4925993" y="2139467"/>
            <a:ext cx="477849" cy="357122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Flowchart: Multidocument 26">
            <a:extLst>
              <a:ext uri="{FF2B5EF4-FFF2-40B4-BE49-F238E27FC236}">
                <a16:creationId xmlns:a16="http://schemas.microsoft.com/office/drawing/2014/main" id="{047DFB5E-6C8F-4B65-A751-41CCFB8D6DE8}"/>
              </a:ext>
            </a:extLst>
          </p:cNvPr>
          <p:cNvSpPr/>
          <p:nvPr/>
        </p:nvSpPr>
        <p:spPr>
          <a:xfrm>
            <a:off x="7541279" y="4153924"/>
            <a:ext cx="794759" cy="416608"/>
          </a:xfrm>
          <a:prstGeom prst="flowChartMultidocumen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Conflict</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8" name="Connector: Elbow 27">
            <a:extLst>
              <a:ext uri="{FF2B5EF4-FFF2-40B4-BE49-F238E27FC236}">
                <a16:creationId xmlns:a16="http://schemas.microsoft.com/office/drawing/2014/main" id="{5295FCFE-D4E2-4FF5-8046-A0078F72B7D0}"/>
              </a:ext>
            </a:extLst>
          </p:cNvPr>
          <p:cNvCxnSpPr>
            <a:cxnSpLocks/>
            <a:stCxn id="23" idx="2"/>
            <a:endCxn id="27" idx="0"/>
          </p:cNvCxnSpPr>
          <p:nvPr/>
        </p:nvCxnSpPr>
        <p:spPr>
          <a:xfrm rot="16200000" flipH="1">
            <a:off x="5452436" y="1613025"/>
            <a:ext cx="467769" cy="461402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18DAFD54-5FD3-4BB7-AEEA-5D711B82B365}"/>
              </a:ext>
            </a:extLst>
          </p:cNvPr>
          <p:cNvSpPr/>
          <p:nvPr/>
        </p:nvSpPr>
        <p:spPr>
          <a:xfrm>
            <a:off x="7355408" y="4079081"/>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285214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b="1" dirty="0"/>
              <a:t>Plan a partitioning strategy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218536" y="1800046"/>
            <a:ext cx="8763575" cy="4038580"/>
          </a:xfrm>
        </p:spPr>
        <p:txBody>
          <a:bodyPr/>
          <a:lstStyle/>
          <a:p>
            <a:r>
              <a:rPr lang="en-US" sz="2400" dirty="0"/>
              <a:t>Select a partition key for a container</a:t>
            </a:r>
          </a:p>
          <a:p>
            <a:r>
              <a:rPr lang="en-US" sz="2400" dirty="0"/>
              <a:t>Differentiate between partition keys and partition key ranges</a:t>
            </a:r>
          </a:p>
          <a:p>
            <a:r>
              <a:rPr lang="en-US" sz="2400" dirty="0"/>
              <a:t>Partition data across multiple containers</a:t>
            </a:r>
          </a:p>
          <a:p>
            <a:r>
              <a:rPr lang="en-US" sz="2400" dirty="0"/>
              <a:t>Calculate throughput distribution across partition key ranges</a:t>
            </a:r>
          </a:p>
          <a:p>
            <a:r>
              <a:rPr lang="en-US" sz="2400" dirty="0"/>
              <a:t>Control cross-partition queries</a:t>
            </a:r>
          </a:p>
          <a:p>
            <a:r>
              <a:rPr lang="en-US" sz="2400" dirty="0"/>
              <a:t>Plan for transactions</a:t>
            </a:r>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A8FD-8D7B-4B57-9752-38AF68CB6C6C}"/>
              </a:ext>
            </a:extLst>
          </p:cNvPr>
          <p:cNvSpPr>
            <a:spLocks noGrp="1"/>
          </p:cNvSpPr>
          <p:nvPr>
            <p:ph type="title"/>
          </p:nvPr>
        </p:nvSpPr>
        <p:spPr/>
        <p:txBody>
          <a:bodyPr/>
          <a:lstStyle/>
          <a:p>
            <a:r>
              <a:rPr lang="en-US" dirty="0"/>
              <a:t>Logical vs Physical Partition</a:t>
            </a:r>
          </a:p>
        </p:txBody>
      </p:sp>
      <p:sp>
        <p:nvSpPr>
          <p:cNvPr id="3" name="Text Placeholder 2">
            <a:extLst>
              <a:ext uri="{FF2B5EF4-FFF2-40B4-BE49-F238E27FC236}">
                <a16:creationId xmlns:a16="http://schemas.microsoft.com/office/drawing/2014/main" id="{CCCE94B7-A9D0-4EFC-9456-E9A86CEB2A9D}"/>
              </a:ext>
            </a:extLst>
          </p:cNvPr>
          <p:cNvSpPr>
            <a:spLocks noGrp="1"/>
          </p:cNvSpPr>
          <p:nvPr>
            <p:ph type="body" idx="1"/>
          </p:nvPr>
        </p:nvSpPr>
        <p:spPr>
          <a:xfrm>
            <a:off x="184031" y="799381"/>
            <a:ext cx="8652060" cy="5369190"/>
          </a:xfrm>
        </p:spPr>
        <p:txBody>
          <a:bodyPr/>
          <a:lstStyle/>
          <a:p>
            <a:r>
              <a:rPr lang="en-US" dirty="0"/>
              <a:t>A </a:t>
            </a:r>
            <a:r>
              <a:rPr lang="en-US" i="1" dirty="0"/>
              <a:t>physical</a:t>
            </a:r>
            <a:r>
              <a:rPr lang="en-US" dirty="0"/>
              <a:t> partition:</a:t>
            </a:r>
          </a:p>
          <a:p>
            <a:pPr lvl="1"/>
            <a:r>
              <a:rPr lang="en-US" dirty="0"/>
              <a:t>Is a fixed amount of reserved SSD-backed storage</a:t>
            </a:r>
          </a:p>
          <a:p>
            <a:pPr lvl="1"/>
            <a:r>
              <a:rPr lang="en-US" dirty="0"/>
              <a:t>Combined with variable amount of CPU and memory \</a:t>
            </a:r>
          </a:p>
          <a:p>
            <a:pPr lvl="1"/>
            <a:r>
              <a:rPr lang="en-US" dirty="0"/>
              <a:t>Replicated for high availability</a:t>
            </a:r>
          </a:p>
          <a:p>
            <a:pPr lvl="1"/>
            <a:r>
              <a:rPr lang="en-US" dirty="0"/>
              <a:t>Fully managed by Azure Cosmos DB</a:t>
            </a:r>
          </a:p>
          <a:p>
            <a:pPr lvl="2"/>
            <a:r>
              <a:rPr lang="en-US" dirty="0"/>
              <a:t>Don't have to write complex code or manage your partitions. </a:t>
            </a:r>
          </a:p>
          <a:p>
            <a:pPr lvl="1"/>
            <a:r>
              <a:rPr lang="en-US" dirty="0"/>
              <a:t>Unlimited in terms of storage and throughput.</a:t>
            </a:r>
          </a:p>
          <a:p>
            <a:r>
              <a:rPr lang="en-US" dirty="0"/>
              <a:t>A </a:t>
            </a:r>
            <a:r>
              <a:rPr lang="en-US" i="1" dirty="0"/>
              <a:t>logical</a:t>
            </a:r>
            <a:r>
              <a:rPr lang="en-US" dirty="0"/>
              <a:t> partition:</a:t>
            </a:r>
          </a:p>
          <a:p>
            <a:pPr lvl="1"/>
            <a:r>
              <a:rPr lang="en-US" dirty="0"/>
              <a:t>partition within a physical partition that stores all the data associated with a single partition key value</a:t>
            </a:r>
          </a:p>
          <a:p>
            <a:pPr lvl="1"/>
            <a:r>
              <a:rPr lang="en-US" dirty="0"/>
              <a:t>Multiple logical partitions can end up in the same physical partition</a:t>
            </a:r>
          </a:p>
          <a:p>
            <a:pPr lvl="1"/>
            <a:r>
              <a:rPr lang="en-US" dirty="0"/>
              <a:t>logical partitions cannot grow beyond the maximum logical partition limit of 10 GB.</a:t>
            </a:r>
          </a:p>
          <a:p>
            <a:endParaRPr lang="en-US" dirty="0"/>
          </a:p>
        </p:txBody>
      </p:sp>
    </p:spTree>
    <p:extLst>
      <p:ext uri="{BB962C8B-B14F-4D97-AF65-F5344CB8AC3E}">
        <p14:creationId xmlns:p14="http://schemas.microsoft.com/office/powerpoint/2010/main" val="4284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Partitioning</a:t>
            </a:r>
          </a:p>
        </p:txBody>
      </p:sp>
      <p:pic>
        <p:nvPicPr>
          <p:cNvPr id="1026" name="Picture 2" descr="Image result for partitions cosmos 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9" y="1903562"/>
            <a:ext cx="8977544" cy="4618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87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sz="2800" dirty="0"/>
              <a:t>Partition and Model Data</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b="1" dirty="0"/>
              <a:t>Plan a partitioning strategy </a:t>
            </a:r>
          </a:p>
          <a:p>
            <a:r>
              <a:rPr lang="en-US" b="1" dirty="0"/>
              <a:t>Model data based on business use cases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https://www.microsoft.com/en-ie/learning/exam-70-777.aspx</a:t>
            </a:r>
          </a:p>
        </p:txBody>
      </p:sp>
    </p:spTree>
    <p:extLst>
      <p:ext uri="{BB962C8B-B14F-4D97-AF65-F5344CB8AC3E}">
        <p14:creationId xmlns:p14="http://schemas.microsoft.com/office/powerpoint/2010/main" val="2014733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90F107AD-8D5F-49F3-AF15-E1870AC17B4D}"/>
              </a:ext>
            </a:extLst>
          </p:cNvPr>
          <p:cNvSpPr/>
          <p:nvPr/>
        </p:nvSpPr>
        <p:spPr>
          <a:xfrm>
            <a:off x="1480931" y="1692137"/>
            <a:ext cx="939248" cy="1436204"/>
          </a:xfrm>
          <a:prstGeom prst="flowChartMagneticDisk">
            <a:avLst/>
          </a:prstGeom>
          <a:solidFill>
            <a:srgbClr val="0070C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5C8B17D-E5F0-477D-9575-19A9FD8960EB}"/>
              </a:ext>
            </a:extLst>
          </p:cNvPr>
          <p:cNvSpPr txBox="1"/>
          <p:nvPr/>
        </p:nvSpPr>
        <p:spPr>
          <a:xfrm>
            <a:off x="723072" y="1205121"/>
            <a:ext cx="2846998"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Arial" charset="0"/>
              </a:rPr>
              <a:t>Cosmos DB Container (e.g. Collection)</a:t>
            </a:r>
          </a:p>
        </p:txBody>
      </p:sp>
      <p:sp>
        <p:nvSpPr>
          <p:cNvPr id="15" name="Title 14"/>
          <p:cNvSpPr>
            <a:spLocks noGrp="1"/>
          </p:cNvSpPr>
          <p:nvPr>
            <p:ph type="title"/>
          </p:nvPr>
        </p:nvSpPr>
        <p:spPr/>
        <p:txBody>
          <a:bodyPr/>
          <a:lstStyle/>
          <a:p>
            <a:r>
              <a:rPr lang="en-US" dirty="0"/>
              <a:t>Partitioning</a:t>
            </a:r>
          </a:p>
        </p:txBody>
      </p:sp>
      <p:sp>
        <p:nvSpPr>
          <p:cNvPr id="17" name="Text Placeholder 16"/>
          <p:cNvSpPr>
            <a:spLocks noGrp="1"/>
          </p:cNvSpPr>
          <p:nvPr>
            <p:ph type="body" sz="quarter" idx="10"/>
          </p:nvPr>
        </p:nvSpPr>
        <p:spPr/>
        <p:txBody>
          <a:bodyPr/>
          <a:lstStyle/>
          <a:p>
            <a:r>
              <a:rPr lang="en-US" dirty="0">
                <a:hlinkClick r:id="rId3"/>
              </a:rPr>
              <a:t>https://docs.microsoft.com/en-us/azure/cosmos-db/partition-data</a:t>
            </a:r>
            <a:endParaRPr lang="en-US" dirty="0"/>
          </a:p>
          <a:p>
            <a:endParaRPr lang="en-US" dirty="0"/>
          </a:p>
        </p:txBody>
      </p:sp>
    </p:spTree>
    <p:extLst>
      <p:ext uri="{BB962C8B-B14F-4D97-AF65-F5344CB8AC3E}">
        <p14:creationId xmlns:p14="http://schemas.microsoft.com/office/powerpoint/2010/main" val="4155843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90F107AD-8D5F-49F3-AF15-E1870AC17B4D}"/>
              </a:ext>
            </a:extLst>
          </p:cNvPr>
          <p:cNvSpPr/>
          <p:nvPr/>
        </p:nvSpPr>
        <p:spPr>
          <a:xfrm>
            <a:off x="1480931" y="1692137"/>
            <a:ext cx="939248" cy="1436204"/>
          </a:xfrm>
          <a:prstGeom prst="flowChartMagneticDisk">
            <a:avLst/>
          </a:prstGeom>
          <a:solidFill>
            <a:srgbClr val="0070C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5C8B17D-E5F0-477D-9575-19A9FD8960EB}"/>
              </a:ext>
            </a:extLst>
          </p:cNvPr>
          <p:cNvSpPr txBox="1"/>
          <p:nvPr/>
        </p:nvSpPr>
        <p:spPr>
          <a:xfrm>
            <a:off x="723072" y="1205121"/>
            <a:ext cx="2846998"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Arial" charset="0"/>
              </a:rPr>
              <a:t>Cosmos DB Container (e.g. Collection)</a:t>
            </a:r>
          </a:p>
        </p:txBody>
      </p:sp>
      <p:sp>
        <p:nvSpPr>
          <p:cNvPr id="15" name="Title 14"/>
          <p:cNvSpPr>
            <a:spLocks noGrp="1"/>
          </p:cNvSpPr>
          <p:nvPr>
            <p:ph type="title"/>
          </p:nvPr>
        </p:nvSpPr>
        <p:spPr/>
        <p:txBody>
          <a:bodyPr/>
          <a:lstStyle/>
          <a:p>
            <a:r>
              <a:rPr lang="en-US" dirty="0"/>
              <a:t>Partitioning</a:t>
            </a:r>
          </a:p>
        </p:txBody>
      </p:sp>
      <p:pic>
        <p:nvPicPr>
          <p:cNvPr id="6" name="Picture 5">
            <a:extLst>
              <a:ext uri="{FF2B5EF4-FFF2-40B4-BE49-F238E27FC236}">
                <a16:creationId xmlns:a16="http://schemas.microsoft.com/office/drawing/2014/main" id="{0EAC3277-DED0-4F92-9330-A57551D42CC3}"/>
              </a:ext>
            </a:extLst>
          </p:cNvPr>
          <p:cNvPicPr>
            <a:picLocks noChangeAspect="1"/>
          </p:cNvPicPr>
          <p:nvPr/>
        </p:nvPicPr>
        <p:blipFill>
          <a:blip r:embed="rId3"/>
          <a:stretch>
            <a:fillRect/>
          </a:stretch>
        </p:blipFill>
        <p:spPr>
          <a:xfrm>
            <a:off x="2876941" y="1826935"/>
            <a:ext cx="5780283" cy="3107374"/>
          </a:xfrm>
          <a:prstGeom prst="rect">
            <a:avLst/>
          </a:prstGeom>
        </p:spPr>
      </p:pic>
    </p:spTree>
    <p:extLst>
      <p:ext uri="{BB962C8B-B14F-4D97-AF65-F5344CB8AC3E}">
        <p14:creationId xmlns:p14="http://schemas.microsoft.com/office/powerpoint/2010/main" val="544830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C8B17D-E5F0-477D-9575-19A9FD8960EB}"/>
              </a:ext>
            </a:extLst>
          </p:cNvPr>
          <p:cNvSpPr txBox="1"/>
          <p:nvPr/>
        </p:nvSpPr>
        <p:spPr>
          <a:xfrm>
            <a:off x="723072" y="1205121"/>
            <a:ext cx="2846998"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Arial" charset="0"/>
              </a:rPr>
              <a:t>Cosmos DB Container (e.g. Collection)</a:t>
            </a:r>
          </a:p>
        </p:txBody>
      </p:sp>
      <p:pic>
        <p:nvPicPr>
          <p:cNvPr id="6" name="Picture 5">
            <a:extLst>
              <a:ext uri="{FF2B5EF4-FFF2-40B4-BE49-F238E27FC236}">
                <a16:creationId xmlns:a16="http://schemas.microsoft.com/office/drawing/2014/main" id="{157A1734-42F3-455E-9C55-E8AE66939AE4}"/>
              </a:ext>
            </a:extLst>
          </p:cNvPr>
          <p:cNvPicPr>
            <a:picLocks noChangeAspect="1"/>
          </p:cNvPicPr>
          <p:nvPr/>
        </p:nvPicPr>
        <p:blipFill>
          <a:blip r:embed="rId3"/>
          <a:stretch>
            <a:fillRect/>
          </a:stretch>
        </p:blipFill>
        <p:spPr>
          <a:xfrm>
            <a:off x="4828510" y="648647"/>
            <a:ext cx="3475634" cy="8129451"/>
          </a:xfrm>
          <a:prstGeom prst="rect">
            <a:avLst/>
          </a:prstGeom>
        </p:spPr>
      </p:pic>
      <p:sp>
        <p:nvSpPr>
          <p:cNvPr id="2" name="Rectangle: Rounded Corners 1">
            <a:extLst>
              <a:ext uri="{FF2B5EF4-FFF2-40B4-BE49-F238E27FC236}">
                <a16:creationId xmlns:a16="http://schemas.microsoft.com/office/drawing/2014/main" id="{AC462FF1-4392-40EB-8E27-D83AFDA35F2A}"/>
              </a:ext>
            </a:extLst>
          </p:cNvPr>
          <p:cNvSpPr/>
          <p:nvPr/>
        </p:nvSpPr>
        <p:spPr>
          <a:xfrm>
            <a:off x="4828510" y="3175724"/>
            <a:ext cx="3705890" cy="90169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893FA64D-257D-4987-9547-47783FEEFC8D}"/>
              </a:ext>
            </a:extLst>
          </p:cNvPr>
          <p:cNvCxnSpPr>
            <a:cxnSpLocks/>
          </p:cNvCxnSpPr>
          <p:nvPr/>
        </p:nvCxnSpPr>
        <p:spPr>
          <a:xfrm>
            <a:off x="2712820" y="2809144"/>
            <a:ext cx="1714500" cy="511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B12370-FF47-46E3-92C7-6D386A11D598}"/>
              </a:ext>
            </a:extLst>
          </p:cNvPr>
          <p:cNvSpPr txBox="1"/>
          <p:nvPr/>
        </p:nvSpPr>
        <p:spPr>
          <a:xfrm>
            <a:off x="173097" y="3953289"/>
            <a:ext cx="4481420"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Arial" charset="0"/>
              </a:rPr>
              <a:t>Partitioning Scheme: top-most design decision in Cosmos DB </a:t>
            </a:r>
          </a:p>
        </p:txBody>
      </p:sp>
      <p:sp>
        <p:nvSpPr>
          <p:cNvPr id="3" name="Title 2"/>
          <p:cNvSpPr>
            <a:spLocks noGrp="1"/>
          </p:cNvSpPr>
          <p:nvPr>
            <p:ph type="title"/>
          </p:nvPr>
        </p:nvSpPr>
        <p:spPr/>
        <p:txBody>
          <a:bodyPr/>
          <a:lstStyle/>
          <a:p>
            <a:r>
              <a:rPr lang="en-US" dirty="0"/>
              <a:t>Partitioning</a:t>
            </a:r>
          </a:p>
        </p:txBody>
      </p:sp>
      <p:sp>
        <p:nvSpPr>
          <p:cNvPr id="13" name="Flowchart: Magnetic Disk 12">
            <a:extLst>
              <a:ext uri="{FF2B5EF4-FFF2-40B4-BE49-F238E27FC236}">
                <a16:creationId xmlns:a16="http://schemas.microsoft.com/office/drawing/2014/main" id="{90F107AD-8D5F-49F3-AF15-E1870AC17B4D}"/>
              </a:ext>
            </a:extLst>
          </p:cNvPr>
          <p:cNvSpPr/>
          <p:nvPr/>
        </p:nvSpPr>
        <p:spPr>
          <a:xfrm>
            <a:off x="1505779" y="1628873"/>
            <a:ext cx="939248" cy="1436204"/>
          </a:xfrm>
          <a:prstGeom prst="flowChartMagneticDisk">
            <a:avLst/>
          </a:prstGeom>
          <a:solidFill>
            <a:srgbClr val="0070C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420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C8B17D-E5F0-477D-9575-19A9FD8960EB}"/>
              </a:ext>
            </a:extLst>
          </p:cNvPr>
          <p:cNvSpPr txBox="1"/>
          <p:nvPr/>
        </p:nvSpPr>
        <p:spPr>
          <a:xfrm>
            <a:off x="723072" y="1205121"/>
            <a:ext cx="2846998"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Arial" charset="0"/>
              </a:rPr>
              <a:t>Cosmos DB Container (e.g. Collection)</a:t>
            </a:r>
          </a:p>
        </p:txBody>
      </p:sp>
      <p:cxnSp>
        <p:nvCxnSpPr>
          <p:cNvPr id="8" name="Straight Connector 7">
            <a:extLst>
              <a:ext uri="{FF2B5EF4-FFF2-40B4-BE49-F238E27FC236}">
                <a16:creationId xmlns:a16="http://schemas.microsoft.com/office/drawing/2014/main" id="{96DC0EB9-2992-4BF4-8410-D1417C29CD5F}"/>
              </a:ext>
            </a:extLst>
          </p:cNvPr>
          <p:cNvCxnSpPr/>
          <p:nvPr/>
        </p:nvCxnSpPr>
        <p:spPr>
          <a:xfrm>
            <a:off x="2718352" y="2179154"/>
            <a:ext cx="12920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C933C1-B107-4AA4-B013-7C59CF1D3DFC}"/>
              </a:ext>
            </a:extLst>
          </p:cNvPr>
          <p:cNvSpPr txBox="1"/>
          <p:nvPr/>
        </p:nvSpPr>
        <p:spPr>
          <a:xfrm>
            <a:off x="4258918" y="2040655"/>
            <a:ext cx="1665905" cy="300082"/>
          </a:xfrm>
          <a:prstGeom prst="rect">
            <a:avLst/>
          </a:prstGeom>
          <a:noFill/>
          <a:ln>
            <a:solidFill>
              <a:schemeClr val="tx1"/>
            </a:solidFill>
          </a:ln>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Arial" charset="0"/>
              </a:rPr>
              <a:t>Partition Key: User Id</a:t>
            </a:r>
          </a:p>
        </p:txBody>
      </p:sp>
      <p:sp>
        <p:nvSpPr>
          <p:cNvPr id="2" name="Title 1"/>
          <p:cNvSpPr>
            <a:spLocks noGrp="1"/>
          </p:cNvSpPr>
          <p:nvPr>
            <p:ph type="title"/>
          </p:nvPr>
        </p:nvSpPr>
        <p:spPr/>
        <p:txBody>
          <a:bodyPr/>
          <a:lstStyle/>
          <a:p>
            <a:r>
              <a:rPr lang="en-US" dirty="0"/>
              <a:t>Partitioning</a:t>
            </a:r>
          </a:p>
        </p:txBody>
      </p:sp>
      <p:sp>
        <p:nvSpPr>
          <p:cNvPr id="10" name="Flowchart: Magnetic Disk 9">
            <a:extLst>
              <a:ext uri="{FF2B5EF4-FFF2-40B4-BE49-F238E27FC236}">
                <a16:creationId xmlns:a16="http://schemas.microsoft.com/office/drawing/2014/main" id="{90F107AD-8D5F-49F3-AF15-E1870AC17B4D}"/>
              </a:ext>
            </a:extLst>
          </p:cNvPr>
          <p:cNvSpPr/>
          <p:nvPr/>
        </p:nvSpPr>
        <p:spPr>
          <a:xfrm>
            <a:off x="1530625" y="1622635"/>
            <a:ext cx="939248" cy="1436204"/>
          </a:xfrm>
          <a:prstGeom prst="flowChartMagneticDisk">
            <a:avLst/>
          </a:prstGeom>
          <a:solidFill>
            <a:srgbClr val="0070C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26241633-ADFD-4F43-A379-EACCA5BD56E1}"/>
              </a:ext>
            </a:extLst>
          </p:cNvPr>
          <p:cNvSpPr txBox="1"/>
          <p:nvPr/>
        </p:nvSpPr>
        <p:spPr>
          <a:xfrm>
            <a:off x="603848" y="3261167"/>
            <a:ext cx="7936304" cy="2677656"/>
          </a:xfrm>
          <a:prstGeom prst="rect">
            <a:avLst/>
          </a:prstGeom>
          <a:noFill/>
        </p:spPr>
        <p:txBody>
          <a:bodyPr wrap="square" rtlCol="0">
            <a:spAutoFit/>
          </a:bodyPr>
          <a:lstStyle/>
          <a:p>
            <a:pPr marL="285750" indent="-285750">
              <a:buFont typeface="Arial" panose="020B0604020202020204" pitchFamily="34" charset="0"/>
              <a:buChar char="•"/>
            </a:pPr>
            <a:r>
              <a:rPr lang="en-US" sz="2800" b="0" dirty="0"/>
              <a:t>Wide range of values</a:t>
            </a:r>
          </a:p>
          <a:p>
            <a:pPr marL="285750" indent="-285750">
              <a:buFont typeface="Arial" panose="020B0604020202020204" pitchFamily="34" charset="0"/>
              <a:buChar char="•"/>
            </a:pPr>
            <a:r>
              <a:rPr lang="en-US" sz="2800" b="0" dirty="0"/>
              <a:t>If partition fills up (all records with the same key) ~ Get an error</a:t>
            </a:r>
          </a:p>
          <a:p>
            <a:pPr marL="742950" lvl="1" indent="-285750">
              <a:buFont typeface="Arial" panose="020B0604020202020204" pitchFamily="34" charset="0"/>
              <a:buChar char="•"/>
            </a:pPr>
            <a:r>
              <a:rPr lang="en-US" sz="2800" b="0" dirty="0"/>
              <a:t>Fill up = 10GB</a:t>
            </a:r>
          </a:p>
          <a:p>
            <a:pPr marL="742950" lvl="1" indent="-285750">
              <a:buFont typeface="Arial" panose="020B0604020202020204" pitchFamily="34" charset="0"/>
              <a:buChar char="•"/>
            </a:pPr>
            <a:r>
              <a:rPr lang="en-US" sz="2800" b="0" dirty="0"/>
              <a:t>Error = “Partition key reached maximum size of 10GB”</a:t>
            </a:r>
          </a:p>
        </p:txBody>
      </p:sp>
    </p:spTree>
    <p:extLst>
      <p:ext uri="{BB962C8B-B14F-4D97-AF65-F5344CB8AC3E}">
        <p14:creationId xmlns:p14="http://schemas.microsoft.com/office/powerpoint/2010/main" val="2210127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Partitioning</a:t>
            </a:r>
          </a:p>
        </p:txBody>
      </p:sp>
      <p:pic>
        <p:nvPicPr>
          <p:cNvPr id="7" name="Picture 6"/>
          <p:cNvPicPr>
            <a:picLocks noChangeAspect="1"/>
          </p:cNvPicPr>
          <p:nvPr/>
        </p:nvPicPr>
        <p:blipFill>
          <a:blip r:embed="rId3"/>
          <a:stretch>
            <a:fillRect/>
          </a:stretch>
        </p:blipFill>
        <p:spPr>
          <a:xfrm>
            <a:off x="0" y="1434829"/>
            <a:ext cx="9144000" cy="3988341"/>
          </a:xfrm>
          <a:prstGeom prst="rect">
            <a:avLst/>
          </a:prstGeom>
        </p:spPr>
      </p:pic>
    </p:spTree>
    <p:extLst>
      <p:ext uri="{BB962C8B-B14F-4D97-AF65-F5344CB8AC3E}">
        <p14:creationId xmlns:p14="http://schemas.microsoft.com/office/powerpoint/2010/main" val="2497351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99519" y="1133657"/>
            <a:ext cx="8144962" cy="4590686"/>
          </a:xfrm>
          <a:prstGeom prst="rect">
            <a:avLst/>
          </a:prstGeom>
        </p:spPr>
      </p:pic>
      <p:sp>
        <p:nvSpPr>
          <p:cNvPr id="3" name="Title 2"/>
          <p:cNvSpPr>
            <a:spLocks noGrp="1"/>
          </p:cNvSpPr>
          <p:nvPr>
            <p:ph type="title"/>
          </p:nvPr>
        </p:nvSpPr>
        <p:spPr/>
        <p:txBody>
          <a:bodyPr/>
          <a:lstStyle/>
          <a:p>
            <a:r>
              <a:rPr lang="en-US" dirty="0"/>
              <a:t>Partitioning</a:t>
            </a:r>
          </a:p>
        </p:txBody>
      </p:sp>
    </p:spTree>
    <p:extLst>
      <p:ext uri="{BB962C8B-B14F-4D97-AF65-F5344CB8AC3E}">
        <p14:creationId xmlns:p14="http://schemas.microsoft.com/office/powerpoint/2010/main" val="833213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99519" y="1435435"/>
            <a:ext cx="8144962" cy="3987130"/>
          </a:xfrm>
          <a:prstGeom prst="rect">
            <a:avLst/>
          </a:prstGeom>
        </p:spPr>
      </p:pic>
      <p:sp>
        <p:nvSpPr>
          <p:cNvPr id="4" name="Title 3"/>
          <p:cNvSpPr>
            <a:spLocks noGrp="1"/>
          </p:cNvSpPr>
          <p:nvPr>
            <p:ph type="title"/>
          </p:nvPr>
        </p:nvSpPr>
        <p:spPr/>
        <p:txBody>
          <a:bodyPr/>
          <a:lstStyle/>
          <a:p>
            <a:r>
              <a:rPr lang="en-US" dirty="0"/>
              <a:t>Partitioning</a:t>
            </a:r>
          </a:p>
        </p:txBody>
      </p:sp>
    </p:spTree>
    <p:extLst>
      <p:ext uri="{BB962C8B-B14F-4D97-AF65-F5344CB8AC3E}">
        <p14:creationId xmlns:p14="http://schemas.microsoft.com/office/powerpoint/2010/main" val="613027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Partitioning</a:t>
            </a:r>
          </a:p>
        </p:txBody>
      </p:sp>
      <p:pic>
        <p:nvPicPr>
          <p:cNvPr id="12" name="Picture 11"/>
          <p:cNvPicPr>
            <a:picLocks noChangeAspect="1"/>
          </p:cNvPicPr>
          <p:nvPr/>
        </p:nvPicPr>
        <p:blipFill>
          <a:blip r:embed="rId3"/>
          <a:stretch>
            <a:fillRect/>
          </a:stretch>
        </p:blipFill>
        <p:spPr>
          <a:xfrm>
            <a:off x="472084" y="1142802"/>
            <a:ext cx="8199831" cy="4572396"/>
          </a:xfrm>
          <a:prstGeom prst="rect">
            <a:avLst/>
          </a:prstGeom>
        </p:spPr>
      </p:pic>
    </p:spTree>
    <p:extLst>
      <p:ext uri="{BB962C8B-B14F-4D97-AF65-F5344CB8AC3E}">
        <p14:creationId xmlns:p14="http://schemas.microsoft.com/office/powerpoint/2010/main" val="1222884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72084" y="1142802"/>
            <a:ext cx="8199831" cy="4572396"/>
          </a:xfrm>
          <a:prstGeom prst="rect">
            <a:avLst/>
          </a:prstGeom>
        </p:spPr>
      </p:pic>
      <p:sp>
        <p:nvSpPr>
          <p:cNvPr id="9" name="Title 8"/>
          <p:cNvSpPr>
            <a:spLocks noGrp="1"/>
          </p:cNvSpPr>
          <p:nvPr>
            <p:ph type="title"/>
          </p:nvPr>
        </p:nvSpPr>
        <p:spPr/>
        <p:txBody>
          <a:bodyPr/>
          <a:lstStyle/>
          <a:p>
            <a:r>
              <a:rPr lang="en-US" dirty="0"/>
              <a:t>Partitioning</a:t>
            </a:r>
          </a:p>
        </p:txBody>
      </p:sp>
    </p:spTree>
    <p:extLst>
      <p:ext uri="{BB962C8B-B14F-4D97-AF65-F5344CB8AC3E}">
        <p14:creationId xmlns:p14="http://schemas.microsoft.com/office/powerpoint/2010/main" val="3464810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2499" y="2109818"/>
            <a:ext cx="8744232" cy="2233581"/>
          </a:xfrm>
          <a:prstGeom prst="rect">
            <a:avLst/>
          </a:prstGeom>
        </p:spPr>
      </p:pic>
      <p:sp>
        <p:nvSpPr>
          <p:cNvPr id="6" name="Title 5"/>
          <p:cNvSpPr>
            <a:spLocks noGrp="1"/>
          </p:cNvSpPr>
          <p:nvPr>
            <p:ph type="title"/>
          </p:nvPr>
        </p:nvSpPr>
        <p:spPr/>
        <p:txBody>
          <a:bodyPr/>
          <a:lstStyle/>
          <a:p>
            <a:r>
              <a:rPr lang="en-US" dirty="0"/>
              <a:t>Partitioning</a:t>
            </a:r>
          </a:p>
        </p:txBody>
      </p:sp>
    </p:spTree>
    <p:extLst>
      <p:ext uri="{BB962C8B-B14F-4D97-AF65-F5344CB8AC3E}">
        <p14:creationId xmlns:p14="http://schemas.microsoft.com/office/powerpoint/2010/main" val="396194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b="1" dirty="0"/>
              <a:t>Partition and Model Data</a:t>
            </a:r>
            <a:endParaRPr lang="en-US" dirty="0"/>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dirty="0"/>
              <a:t>Plan a partitioning strategy</a:t>
            </a:r>
          </a:p>
          <a:p>
            <a:pPr lvl="1"/>
            <a:r>
              <a:rPr lang="en-US" sz="1600" dirty="0"/>
              <a:t>Select a partition key for a container; differentiate between partition keys and partition key ranges; partition data across multiple containers; calculate throughput distribution across partition key ranges; control cross-partition queries; plan for transactions</a:t>
            </a:r>
          </a:p>
          <a:p>
            <a:r>
              <a:rPr lang="en-US" dirty="0"/>
              <a:t>Model data based on business use cases</a:t>
            </a:r>
          </a:p>
          <a:p>
            <a:pPr lvl="1"/>
            <a:r>
              <a:rPr lang="en-US" sz="1600" dirty="0"/>
              <a:t>Identify when to co-locate data within the same container or across multiple containers; identify when to co-locate data within the same partition key or across multiple partition keys; identify when to co-locate data within the same document or across multiple documents; share properties between documents</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https://www.microsoft.com/en-us/learning/exam-70-777.aspx</a:t>
            </a:r>
          </a:p>
        </p:txBody>
      </p:sp>
    </p:spTree>
    <p:extLst>
      <p:ext uri="{BB962C8B-B14F-4D97-AF65-F5344CB8AC3E}">
        <p14:creationId xmlns:p14="http://schemas.microsoft.com/office/powerpoint/2010/main" val="4211613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92830" y="1490304"/>
            <a:ext cx="8358340" cy="3877392"/>
          </a:xfrm>
          <a:prstGeom prst="rect">
            <a:avLst/>
          </a:prstGeom>
        </p:spPr>
      </p:pic>
      <p:sp>
        <p:nvSpPr>
          <p:cNvPr id="6" name="Title 5"/>
          <p:cNvSpPr>
            <a:spLocks noGrp="1"/>
          </p:cNvSpPr>
          <p:nvPr>
            <p:ph type="title"/>
          </p:nvPr>
        </p:nvSpPr>
        <p:spPr/>
        <p:txBody>
          <a:bodyPr/>
          <a:lstStyle/>
          <a:p>
            <a:r>
              <a:rPr lang="en-US" dirty="0"/>
              <a:t>Partitioning</a:t>
            </a:r>
          </a:p>
        </p:txBody>
      </p:sp>
    </p:spTree>
    <p:extLst>
      <p:ext uri="{BB962C8B-B14F-4D97-AF65-F5344CB8AC3E}">
        <p14:creationId xmlns:p14="http://schemas.microsoft.com/office/powerpoint/2010/main" val="1752590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92830" y="865410"/>
            <a:ext cx="8358340" cy="5127180"/>
          </a:xfrm>
          <a:prstGeom prst="rect">
            <a:avLst/>
          </a:prstGeom>
        </p:spPr>
      </p:pic>
      <p:sp>
        <p:nvSpPr>
          <p:cNvPr id="8" name="Title 7"/>
          <p:cNvSpPr>
            <a:spLocks noGrp="1"/>
          </p:cNvSpPr>
          <p:nvPr>
            <p:ph type="title"/>
          </p:nvPr>
        </p:nvSpPr>
        <p:spPr/>
        <p:txBody>
          <a:bodyPr/>
          <a:lstStyle/>
          <a:p>
            <a:r>
              <a:rPr lang="en-US" dirty="0"/>
              <a:t>Partitioning</a:t>
            </a:r>
          </a:p>
        </p:txBody>
      </p:sp>
      <p:sp>
        <p:nvSpPr>
          <p:cNvPr id="10" name="Text Placeholder 9"/>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18857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b="1" dirty="0"/>
              <a:t>Configuring Azure Cosmos DB</a:t>
            </a:r>
            <a:br>
              <a:rPr lang="en-US" b="1" dirty="0"/>
            </a:br>
            <a:endParaRPr lang="en-US" dirty="0"/>
          </a:p>
        </p:txBody>
      </p:sp>
      <p:sp>
        <p:nvSpPr>
          <p:cNvPr id="3" name="Subtitle 2"/>
          <p:cNvSpPr>
            <a:spLocks noGrp="1"/>
          </p:cNvSpPr>
          <p:nvPr>
            <p:ph type="subTitle" sz="quarter" idx="1"/>
          </p:nvPr>
        </p:nvSpPr>
        <p:spPr/>
        <p:txBody>
          <a:bodyPr/>
          <a:lstStyle/>
          <a:p>
            <a:r>
              <a:rPr lang="en-US" dirty="0"/>
              <a:t>Create Cosmos DB Collection</a:t>
            </a:r>
          </a:p>
          <a:p>
            <a:pPr marL="0" indent="0">
              <a:buNone/>
            </a:pPr>
            <a:endParaRPr lang="en-US"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60980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a:xfrm>
            <a:off x="80044" y="56475"/>
            <a:ext cx="8983912" cy="1011928"/>
          </a:xfrm>
        </p:spPr>
        <p:txBody>
          <a:bodyPr/>
          <a:lstStyle/>
          <a:p>
            <a:r>
              <a:rPr lang="en-US" sz="3600" b="1" dirty="0"/>
              <a:t>Model data based on business use cases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a:xfrm>
            <a:off x="80044" y="1184677"/>
            <a:ext cx="9063956" cy="5616847"/>
          </a:xfrm>
        </p:spPr>
        <p:txBody>
          <a:bodyPr/>
          <a:lstStyle/>
          <a:p>
            <a:r>
              <a:rPr lang="en-US" sz="3600" dirty="0"/>
              <a:t>Identify when to co-locate data within the same container or across multiple containers</a:t>
            </a:r>
          </a:p>
          <a:p>
            <a:r>
              <a:rPr lang="en-US" sz="3600" dirty="0"/>
              <a:t>Identify when to co-locate data within the same partition key or across multiple partition keys</a:t>
            </a:r>
          </a:p>
          <a:p>
            <a:r>
              <a:rPr lang="en-US" sz="3600" dirty="0"/>
              <a:t>Identify when to co-locate data within the same document or across multiple documents</a:t>
            </a:r>
          </a:p>
          <a:p>
            <a:r>
              <a:rPr lang="en-US" sz="3600" dirty="0"/>
              <a:t>Share properties between documents</a:t>
            </a:r>
          </a:p>
        </p:txBody>
      </p:sp>
    </p:spTree>
    <p:extLst>
      <p:ext uri="{BB962C8B-B14F-4D97-AF65-F5344CB8AC3E}">
        <p14:creationId xmlns:p14="http://schemas.microsoft.com/office/powerpoint/2010/main" val="3823827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4813" y="3555137"/>
            <a:ext cx="1319787" cy="1319787"/>
          </a:xfrm>
          <a:prstGeom prst="rect">
            <a:avLst/>
          </a:prstGeom>
        </p:spPr>
      </p:pic>
      <p:sp>
        <p:nvSpPr>
          <p:cNvPr id="3" name="Title 2"/>
          <p:cNvSpPr>
            <a:spLocks noGrp="1"/>
          </p:cNvSpPr>
          <p:nvPr>
            <p:ph type="title"/>
          </p:nvPr>
        </p:nvSpPr>
        <p:spPr/>
        <p:txBody>
          <a:bodyPr/>
          <a:lstStyle/>
          <a:p>
            <a:r>
              <a:rPr lang="en-US" dirty="0"/>
              <a:t>Object Model Design</a:t>
            </a:r>
          </a:p>
        </p:txBody>
      </p:sp>
      <p:sp>
        <p:nvSpPr>
          <p:cNvPr id="5" name="Text Placeholder 4"/>
          <p:cNvSpPr>
            <a:spLocks noGrp="1"/>
          </p:cNvSpPr>
          <p:nvPr>
            <p:ph type="body" sz="quarter" idx="10"/>
          </p:nvPr>
        </p:nvSpPr>
        <p:spPr/>
        <p:txBody>
          <a:bodyPr/>
          <a:lstStyle/>
          <a:p>
            <a:r>
              <a:rPr lang="en-US" dirty="0">
                <a:hlinkClick r:id="rId4"/>
              </a:rPr>
              <a:t>https://docs.microsoft.com/en-us/azure/cosmos-db/modeling-data</a:t>
            </a:r>
            <a:endParaRPr lang="en-US" dirty="0"/>
          </a:p>
          <a:p>
            <a:endParaRPr lang="en-US" dirty="0"/>
          </a:p>
        </p:txBody>
      </p:sp>
    </p:spTree>
    <p:extLst>
      <p:ext uri="{BB962C8B-B14F-4D97-AF65-F5344CB8AC3E}">
        <p14:creationId xmlns:p14="http://schemas.microsoft.com/office/powerpoint/2010/main" val="29703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362880" y="1182753"/>
            <a:ext cx="8620094" cy="3600986"/>
          </a:xfrm>
          <a:prstGeom prst="rect">
            <a:avLst/>
          </a:prstGeom>
          <a:noFill/>
        </p:spPr>
        <p:txBody>
          <a:bodyPr wrap="square" rtlCol="0">
            <a:spAutoFit/>
          </a:bodyPr>
          <a:lstStyle/>
          <a:p>
            <a:pPr marL="285750" indent="-285750" defTabSz="685669" fontAlgn="auto">
              <a:spcBef>
                <a:spcPts val="0"/>
              </a:spcBef>
              <a:spcAft>
                <a:spcPts val="0"/>
              </a:spcAft>
              <a:buFont typeface="Arial" panose="020B0604020202020204" pitchFamily="34" charset="0"/>
              <a:buChar char="•"/>
              <a:defRPr/>
            </a:pPr>
            <a:r>
              <a:rPr lang="en-US" sz="3800" b="0" dirty="0">
                <a:solidFill>
                  <a:srgbClr val="505050"/>
                </a:solidFill>
                <a:latin typeface="Segoe UI Light" panose="020B0502040204020203" pitchFamily="34" charset="0"/>
                <a:cs typeface="Segoe UI Light" panose="020B0502040204020203" pitchFamily="34" charset="0"/>
              </a:rPr>
              <a:t>Containers do </a:t>
            </a:r>
            <a:r>
              <a:rPr lang="en-US" sz="3800" u="sng" dirty="0">
                <a:solidFill>
                  <a:srgbClr val="505050"/>
                </a:solidFill>
                <a:latin typeface="Segoe UI Light" panose="020B0502040204020203" pitchFamily="34" charset="0"/>
                <a:cs typeface="Segoe UI Light" panose="020B0502040204020203" pitchFamily="34" charset="0"/>
              </a:rPr>
              <a:t>NOT</a:t>
            </a:r>
            <a:r>
              <a:rPr lang="en-US" sz="3800" b="0" dirty="0">
                <a:solidFill>
                  <a:srgbClr val="505050"/>
                </a:solidFill>
                <a:latin typeface="Segoe UI Light" panose="020B0502040204020203" pitchFamily="34" charset="0"/>
                <a:cs typeface="Segoe UI Light" panose="020B0502040204020203" pitchFamily="34" charset="0"/>
              </a:rPr>
              <a:t> enforce schema</a:t>
            </a:r>
          </a:p>
          <a:p>
            <a:pPr marL="285750" indent="-285750" defTabSz="685669" fontAlgn="auto">
              <a:spcBef>
                <a:spcPts val="0"/>
              </a:spcBef>
              <a:spcAft>
                <a:spcPts val="0"/>
              </a:spcAft>
              <a:buFont typeface="Arial" panose="020B0604020202020204" pitchFamily="34" charset="0"/>
              <a:buChar char="•"/>
              <a:defRPr/>
            </a:pPr>
            <a:endParaRPr lang="en-US" sz="3800" b="0" u="sng" dirty="0">
              <a:solidFill>
                <a:srgbClr val="505050"/>
              </a:solidFill>
              <a:latin typeface="Segoe UI Light" panose="020B0502040204020203" pitchFamily="34" charset="0"/>
              <a:cs typeface="Segoe UI Light" panose="020B0502040204020203" pitchFamily="34" charset="0"/>
            </a:endParaRPr>
          </a:p>
          <a:p>
            <a:pPr marL="285750" indent="-285750" defTabSz="685669" fontAlgn="auto">
              <a:spcBef>
                <a:spcPts val="0"/>
              </a:spcBef>
              <a:spcAft>
                <a:spcPts val="0"/>
              </a:spcAft>
              <a:buFont typeface="Arial" panose="020B0604020202020204" pitchFamily="34" charset="0"/>
              <a:buChar char="•"/>
              <a:defRPr/>
            </a:pPr>
            <a:r>
              <a:rPr lang="en-US" sz="3800" b="0" dirty="0">
                <a:solidFill>
                  <a:srgbClr val="505050"/>
                </a:solidFill>
                <a:latin typeface="Segoe UI Light" panose="020B0502040204020203" pitchFamily="34" charset="0"/>
                <a:cs typeface="Segoe UI Light" panose="020B0502040204020203" pitchFamily="34" charset="0"/>
              </a:rPr>
              <a:t>There are benefits to co-locate multiple types in a container</a:t>
            </a:r>
          </a:p>
          <a:p>
            <a:pPr marL="285750" indent="-285750" defTabSz="685669" fontAlgn="auto">
              <a:spcBef>
                <a:spcPts val="0"/>
              </a:spcBef>
              <a:spcAft>
                <a:spcPts val="0"/>
              </a:spcAft>
              <a:buFont typeface="Arial" panose="020B0604020202020204" pitchFamily="34" charset="0"/>
              <a:buChar char="•"/>
              <a:defRPr/>
            </a:pPr>
            <a:endParaRPr lang="en-US" sz="3800" b="0" dirty="0">
              <a:solidFill>
                <a:srgbClr val="505050"/>
              </a:solidFill>
              <a:latin typeface="Segoe UI Light" panose="020B0502040204020203" pitchFamily="34" charset="0"/>
              <a:cs typeface="Segoe UI Light" panose="020B0502040204020203" pitchFamily="34" charset="0"/>
            </a:endParaRPr>
          </a:p>
          <a:p>
            <a:pPr marL="285750" indent="-285750" defTabSz="685669" fontAlgn="auto">
              <a:spcBef>
                <a:spcPts val="0"/>
              </a:spcBef>
              <a:spcAft>
                <a:spcPts val="0"/>
              </a:spcAft>
              <a:buFont typeface="Arial" panose="020B0604020202020204" pitchFamily="34" charset="0"/>
              <a:buChar char="•"/>
              <a:defRPr/>
            </a:pPr>
            <a:r>
              <a:rPr lang="en-US" sz="3800" b="0" dirty="0">
                <a:solidFill>
                  <a:srgbClr val="505050"/>
                </a:solidFill>
                <a:latin typeface="Segoe UI Light" panose="020B0502040204020203" pitchFamily="34" charset="0"/>
                <a:cs typeface="Segoe UI Light" panose="020B0502040204020203" pitchFamily="34" charset="0"/>
              </a:rPr>
              <a:t>Annotate records with a "type" property</a:t>
            </a:r>
            <a:endParaRPr lang="en-US" sz="3800" b="0" u="sng" dirty="0">
              <a:solidFill>
                <a:srgbClr val="505050"/>
              </a:solidFill>
              <a:latin typeface="Segoe UI Light" panose="020B0502040204020203" pitchFamily="34" charset="0"/>
              <a:cs typeface="Segoe UI Light" panose="020B0502040204020203" pitchFamily="34" charset="0"/>
            </a:endParaRPr>
          </a:p>
        </p:txBody>
      </p:sp>
      <p:sp>
        <p:nvSpPr>
          <p:cNvPr id="4" name="Title 3"/>
          <p:cNvSpPr>
            <a:spLocks noGrp="1"/>
          </p:cNvSpPr>
          <p:nvPr>
            <p:ph type="title"/>
          </p:nvPr>
        </p:nvSpPr>
        <p:spPr>
          <a:xfrm>
            <a:off x="121070" y="0"/>
            <a:ext cx="7773988" cy="740664"/>
          </a:xfrm>
        </p:spPr>
        <p:txBody>
          <a:bodyPr/>
          <a:lstStyle/>
          <a:p>
            <a:r>
              <a:rPr lang="en-US" dirty="0"/>
              <a:t>Containers</a:t>
            </a:r>
          </a:p>
        </p:txBody>
      </p:sp>
    </p:spTree>
    <p:extLst>
      <p:ext uri="{BB962C8B-B14F-4D97-AF65-F5344CB8AC3E}">
        <p14:creationId xmlns:p14="http://schemas.microsoft.com/office/powerpoint/2010/main" val="233919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396277" y="120485"/>
            <a:ext cx="7968978" cy="499689"/>
          </a:xfrm>
          <a:prstGeom prst="rect">
            <a:avLst/>
          </a:prstGeom>
          <a:noFill/>
        </p:spPr>
        <p:txBody>
          <a:bodyPr wrap="square" rtlCol="0">
            <a:spAutoFit/>
          </a:bodyPr>
          <a:lstStyle/>
          <a:p>
            <a:pPr algn="ctr" defTabSz="685669" fontAlgn="auto">
              <a:spcBef>
                <a:spcPts val="0"/>
              </a:spcBef>
              <a:spcAft>
                <a:spcPts val="0"/>
              </a:spcAft>
              <a:defRPr/>
            </a:pPr>
            <a:r>
              <a:rPr lang="en-US" sz="2647" b="0" dirty="0">
                <a:solidFill>
                  <a:schemeClr val="bg1"/>
                </a:solidFill>
                <a:latin typeface="Segoe UI Light" panose="020B0502040204020203" pitchFamily="34" charset="0"/>
                <a:cs typeface="Segoe UI Light" panose="020B0502040204020203" pitchFamily="34" charset="0"/>
              </a:rPr>
              <a:t>Co-locating types in the same container</a:t>
            </a:r>
            <a:endParaRPr lang="en-US" sz="2647" b="0" u="sng" dirty="0">
              <a:solidFill>
                <a:schemeClr val="bg1"/>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460375" y="1251765"/>
            <a:ext cx="7968978" cy="2308324"/>
          </a:xfrm>
          <a:prstGeom prst="rect">
            <a:avLst/>
          </a:prstGeom>
          <a:noFill/>
        </p:spPr>
        <p:txBody>
          <a:bodyPr wrap="square" rtlCol="0">
            <a:spAutoFit/>
          </a:bodyPr>
          <a:lstStyle/>
          <a:p>
            <a:pPr algn="ctr" defTabSz="685669" fontAlgn="auto">
              <a:spcBef>
                <a:spcPts val="0"/>
              </a:spcBef>
              <a:spcAft>
                <a:spcPts val="0"/>
              </a:spcAft>
              <a:defRPr/>
            </a:pPr>
            <a:r>
              <a:rPr lang="en-US" sz="4800" b="0" dirty="0">
                <a:solidFill>
                  <a:srgbClr val="505050"/>
                </a:solidFill>
                <a:latin typeface="Segoe UI"/>
                <a:cs typeface="+mn-cs"/>
              </a:rPr>
              <a:t>Ability to query across multiple entity types with a single network request.</a:t>
            </a:r>
            <a:endParaRPr lang="en-US" sz="4800" b="0" dirty="0">
              <a:solidFill>
                <a:srgbClr val="D83B01"/>
              </a:solidFill>
              <a:latin typeface="Segoe UI Light" panose="020B0502040204020203" pitchFamily="34" charset="0"/>
              <a:cs typeface="Segoe UI Light" panose="020B0502040204020203" pitchFamily="34" charset="0"/>
            </a:endParaRPr>
          </a:p>
        </p:txBody>
      </p:sp>
      <p:sp>
        <p:nvSpPr>
          <p:cNvPr id="4" name="Title 3"/>
          <p:cNvSpPr>
            <a:spLocks noGrp="1"/>
          </p:cNvSpPr>
          <p:nvPr>
            <p:ph type="title"/>
          </p:nvPr>
        </p:nvSpPr>
        <p:spPr/>
        <p:txBody>
          <a:bodyPr/>
          <a:lstStyle/>
          <a:p>
            <a:r>
              <a:rPr lang="en-US" dirty="0"/>
              <a:t>Containers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5691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210569" y="1681879"/>
            <a:ext cx="4570833" cy="2308324"/>
          </a:xfrm>
          <a:prstGeom prst="rect">
            <a:avLst/>
          </a:prstGeom>
        </p:spPr>
        <p:txBody>
          <a:bodyPr>
            <a:spAutoFit/>
          </a:bodyPr>
          <a:lstStyle/>
          <a:p>
            <a:pPr marL="504218" defTabSz="685775" fontAlgn="auto">
              <a:spcBef>
                <a:spcPts val="0"/>
              </a:spcBef>
              <a:spcAft>
                <a:spcPts val="0"/>
              </a:spcAft>
            </a:pPr>
            <a:r>
              <a:rPr lang="en-US" b="0" dirty="0">
                <a:solidFill>
                  <a:srgbClr val="505050"/>
                </a:solidFill>
                <a:latin typeface="Consolas" panose="020B0609020204030204" pitchFamily="49" charset="0"/>
                <a:ea typeface="Calibri" panose="020F0502020204030204" pitchFamily="34" charset="0"/>
                <a:cs typeface="+mn-cs"/>
              </a:rPr>
              <a:t>{</a:t>
            </a:r>
            <a:endParaRPr lang="en-US"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b="0" dirty="0">
                <a:solidFill>
                  <a:srgbClr val="505050"/>
                </a:solidFill>
                <a:latin typeface="Consolas" panose="020B0609020204030204" pitchFamily="49" charset="0"/>
                <a:ea typeface="Calibri" panose="020F0502020204030204" pitchFamily="34" charset="0"/>
                <a:cs typeface="+mn-cs"/>
              </a:rPr>
              <a:t>   "id": "Andrew",</a:t>
            </a:r>
            <a:endParaRPr lang="en-US"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b="0" dirty="0">
                <a:solidFill>
                  <a:srgbClr val="505050"/>
                </a:solidFill>
                <a:latin typeface="Consolas" panose="020B0609020204030204" pitchFamily="49" charset="0"/>
                <a:ea typeface="Calibri" panose="020F0502020204030204" pitchFamily="34" charset="0"/>
                <a:cs typeface="+mn-cs"/>
              </a:rPr>
              <a:t>   "type": "Person",</a:t>
            </a:r>
            <a:endParaRPr lang="en-US"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b="0" dirty="0">
                <a:solidFill>
                  <a:srgbClr val="505050"/>
                </a:solidFill>
                <a:latin typeface="Consolas" panose="020B0609020204030204" pitchFamily="49" charset="0"/>
                <a:ea typeface="Calibri" panose="020F0502020204030204" pitchFamily="34" charset="0"/>
                <a:cs typeface="+mn-cs"/>
              </a:rPr>
              <a:t>   "</a:t>
            </a:r>
            <a:r>
              <a:rPr lang="en-US" b="0" dirty="0" err="1">
                <a:solidFill>
                  <a:srgbClr val="505050"/>
                </a:solidFill>
                <a:latin typeface="Consolas" panose="020B0609020204030204" pitchFamily="49" charset="0"/>
                <a:ea typeface="Calibri" panose="020F0502020204030204" pitchFamily="34" charset="0"/>
                <a:cs typeface="+mn-cs"/>
              </a:rPr>
              <a:t>familyId</a:t>
            </a:r>
            <a:r>
              <a:rPr lang="en-US" b="0" dirty="0">
                <a:solidFill>
                  <a:srgbClr val="505050"/>
                </a:solidFill>
                <a:latin typeface="Consolas" panose="020B0609020204030204" pitchFamily="49" charset="0"/>
                <a:ea typeface="Calibri" panose="020F0502020204030204" pitchFamily="34" charset="0"/>
                <a:cs typeface="+mn-cs"/>
              </a:rPr>
              <a:t>": "Liu",</a:t>
            </a:r>
            <a:endParaRPr lang="en-US"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b="0" dirty="0">
                <a:solidFill>
                  <a:srgbClr val="505050"/>
                </a:solidFill>
                <a:latin typeface="Consolas" panose="020B0609020204030204" pitchFamily="49" charset="0"/>
                <a:ea typeface="Calibri" panose="020F0502020204030204" pitchFamily="34" charset="0"/>
                <a:cs typeface="+mn-cs"/>
              </a:rPr>
              <a:t>   "</a:t>
            </a:r>
            <a:r>
              <a:rPr lang="en-US" b="0" dirty="0" err="1">
                <a:solidFill>
                  <a:srgbClr val="505050"/>
                </a:solidFill>
                <a:latin typeface="Consolas" panose="020B0609020204030204" pitchFamily="49" charset="0"/>
                <a:ea typeface="Calibri" panose="020F0502020204030204" pitchFamily="34" charset="0"/>
                <a:cs typeface="+mn-cs"/>
              </a:rPr>
              <a:t>worksOn</a:t>
            </a:r>
            <a:r>
              <a:rPr lang="en-US" b="0" dirty="0">
                <a:solidFill>
                  <a:srgbClr val="505050"/>
                </a:solidFill>
                <a:latin typeface="Consolas" panose="020B0609020204030204" pitchFamily="49" charset="0"/>
                <a:ea typeface="Calibri" panose="020F0502020204030204" pitchFamily="34" charset="0"/>
                <a:cs typeface="+mn-cs"/>
              </a:rPr>
              <a:t>": "Azure Cosmos DB"</a:t>
            </a:r>
            <a:endParaRPr lang="en-US"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b="0" dirty="0">
                <a:solidFill>
                  <a:srgbClr val="505050"/>
                </a:solidFill>
                <a:latin typeface="Consolas" panose="020B0609020204030204" pitchFamily="49" charset="0"/>
                <a:ea typeface="Calibri" panose="020F0502020204030204" pitchFamily="34" charset="0"/>
                <a:cs typeface="+mn-cs"/>
              </a:rPr>
              <a:t>}</a:t>
            </a:r>
            <a:endParaRPr lang="en-US"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endParaRPr lang="en-US" b="0" dirty="0">
              <a:solidFill>
                <a:srgbClr val="505050"/>
              </a:solidFill>
              <a:latin typeface="Calibri" panose="020F0502020204030204" pitchFamily="34" charset="0"/>
              <a:ea typeface="Calibri" panose="020F0502020204030204" pitchFamily="34" charset="0"/>
              <a:cs typeface="+mn-cs"/>
            </a:endParaRPr>
          </a:p>
        </p:txBody>
      </p:sp>
      <p:sp>
        <p:nvSpPr>
          <p:cNvPr id="5" name="Rectangle 4"/>
          <p:cNvSpPr/>
          <p:nvPr/>
        </p:nvSpPr>
        <p:spPr>
          <a:xfrm>
            <a:off x="4665344" y="1371053"/>
            <a:ext cx="4268088" cy="2862322"/>
          </a:xfrm>
          <a:prstGeom prst="rect">
            <a:avLst/>
          </a:prstGeom>
        </p:spPr>
        <p:txBody>
          <a:bodyPr wrap="square">
            <a:spAutoFit/>
          </a:bodyPr>
          <a:lstStyle/>
          <a:p>
            <a:pPr marL="504218" defTabSz="685775" fontAlgn="auto">
              <a:spcBef>
                <a:spcPts val="0"/>
              </a:spcBef>
              <a:spcAft>
                <a:spcPts val="0"/>
              </a:spcAft>
            </a:pPr>
            <a:r>
              <a:rPr lang="en-US" b="0" dirty="0">
                <a:solidFill>
                  <a:srgbClr val="505050"/>
                </a:solidFill>
                <a:latin typeface="Consolas" panose="020B0609020204030204" pitchFamily="49" charset="0"/>
                <a:ea typeface="Calibri" panose="020F0502020204030204" pitchFamily="34" charset="0"/>
                <a:cs typeface="+mn-cs"/>
              </a:rPr>
              <a:t> </a:t>
            </a:r>
            <a:endParaRPr lang="en-US"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b="0" dirty="0">
                <a:solidFill>
                  <a:srgbClr val="505050"/>
                </a:solidFill>
                <a:latin typeface="Consolas" panose="020B0609020204030204" pitchFamily="49" charset="0"/>
                <a:ea typeface="Calibri" panose="020F0502020204030204" pitchFamily="34" charset="0"/>
                <a:cs typeface="+mn-cs"/>
              </a:rPr>
              <a:t>{</a:t>
            </a:r>
            <a:endParaRPr lang="en-US"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b="0" dirty="0">
                <a:solidFill>
                  <a:srgbClr val="505050"/>
                </a:solidFill>
                <a:latin typeface="Consolas" panose="020B0609020204030204" pitchFamily="49" charset="0"/>
                <a:ea typeface="Calibri" panose="020F0502020204030204" pitchFamily="34" charset="0"/>
                <a:cs typeface="+mn-cs"/>
              </a:rPr>
              <a:t>   "id": "Ralph",</a:t>
            </a:r>
            <a:endParaRPr lang="en-US"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b="0" dirty="0">
                <a:solidFill>
                  <a:srgbClr val="505050"/>
                </a:solidFill>
                <a:latin typeface="Consolas" panose="020B0609020204030204" pitchFamily="49" charset="0"/>
                <a:ea typeface="Calibri" panose="020F0502020204030204" pitchFamily="34" charset="0"/>
                <a:cs typeface="+mn-cs"/>
              </a:rPr>
              <a:t>   "type": "Cat",</a:t>
            </a:r>
            <a:endParaRPr lang="en-US"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b="0" dirty="0">
                <a:solidFill>
                  <a:srgbClr val="505050"/>
                </a:solidFill>
                <a:latin typeface="Consolas" panose="020B0609020204030204" pitchFamily="49" charset="0"/>
                <a:ea typeface="Calibri" panose="020F0502020204030204" pitchFamily="34" charset="0"/>
                <a:cs typeface="+mn-cs"/>
              </a:rPr>
              <a:t>   "</a:t>
            </a:r>
            <a:r>
              <a:rPr lang="en-US" b="0" dirty="0" err="1">
                <a:solidFill>
                  <a:srgbClr val="505050"/>
                </a:solidFill>
                <a:latin typeface="Consolas" panose="020B0609020204030204" pitchFamily="49" charset="0"/>
                <a:ea typeface="Calibri" panose="020F0502020204030204" pitchFamily="34" charset="0"/>
                <a:cs typeface="+mn-cs"/>
              </a:rPr>
              <a:t>familyId</a:t>
            </a:r>
            <a:r>
              <a:rPr lang="en-US" b="0" dirty="0">
                <a:solidFill>
                  <a:srgbClr val="505050"/>
                </a:solidFill>
                <a:latin typeface="Consolas" panose="020B0609020204030204" pitchFamily="49" charset="0"/>
                <a:ea typeface="Calibri" panose="020F0502020204030204" pitchFamily="34" charset="0"/>
                <a:cs typeface="+mn-cs"/>
              </a:rPr>
              <a:t>": "Liu",</a:t>
            </a:r>
            <a:endParaRPr lang="en-US"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b="0" dirty="0">
                <a:solidFill>
                  <a:srgbClr val="505050"/>
                </a:solidFill>
                <a:latin typeface="Consolas" panose="020B0609020204030204" pitchFamily="49" charset="0"/>
                <a:ea typeface="Calibri" panose="020F0502020204030204" pitchFamily="34" charset="0"/>
                <a:cs typeface="+mn-cs"/>
              </a:rPr>
              <a:t>   "fur": {</a:t>
            </a:r>
            <a:endParaRPr lang="en-US"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b="0" dirty="0">
                <a:solidFill>
                  <a:srgbClr val="505050"/>
                </a:solidFill>
                <a:latin typeface="Consolas" panose="020B0609020204030204" pitchFamily="49" charset="0"/>
                <a:ea typeface="Calibri" panose="020F0502020204030204" pitchFamily="34" charset="0"/>
                <a:cs typeface="+mn-cs"/>
              </a:rPr>
              <a:t>         "length": "short",</a:t>
            </a:r>
            <a:endParaRPr lang="en-US"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b="0" dirty="0">
                <a:solidFill>
                  <a:srgbClr val="505050"/>
                </a:solidFill>
                <a:latin typeface="Consolas" panose="020B0609020204030204" pitchFamily="49" charset="0"/>
                <a:ea typeface="Calibri" panose="020F0502020204030204" pitchFamily="34" charset="0"/>
                <a:cs typeface="+mn-cs"/>
              </a:rPr>
              <a:t>         "color": "brown"</a:t>
            </a:r>
            <a:endParaRPr lang="en-US"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b="0" dirty="0">
                <a:solidFill>
                  <a:srgbClr val="505050"/>
                </a:solidFill>
                <a:latin typeface="Consolas" panose="020B0609020204030204" pitchFamily="49" charset="0"/>
                <a:ea typeface="Calibri" panose="020F0502020204030204" pitchFamily="34" charset="0"/>
                <a:cs typeface="+mn-cs"/>
              </a:rPr>
              <a:t>         }</a:t>
            </a:r>
            <a:endParaRPr lang="en-US"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b="0" dirty="0">
                <a:solidFill>
                  <a:srgbClr val="505050"/>
                </a:solidFill>
                <a:latin typeface="Consolas" panose="020B0609020204030204" pitchFamily="49" charset="0"/>
                <a:ea typeface="Calibri" panose="020F0502020204030204" pitchFamily="34" charset="0"/>
                <a:cs typeface="+mn-cs"/>
              </a:rPr>
              <a:t>}</a:t>
            </a:r>
            <a:endParaRPr lang="en-US" b="0" dirty="0">
              <a:solidFill>
                <a:srgbClr val="505050"/>
              </a:solidFill>
              <a:latin typeface="Segoe UI"/>
              <a:cs typeface="+mn-cs"/>
            </a:endParaRPr>
          </a:p>
        </p:txBody>
      </p:sp>
      <p:sp>
        <p:nvSpPr>
          <p:cNvPr id="6" name="Rectangle 5"/>
          <p:cNvSpPr/>
          <p:nvPr/>
        </p:nvSpPr>
        <p:spPr>
          <a:xfrm>
            <a:off x="2326874" y="48778"/>
            <a:ext cx="6255785" cy="646331"/>
          </a:xfrm>
          <a:prstGeom prst="rect">
            <a:avLst/>
          </a:prstGeom>
        </p:spPr>
        <p:txBody>
          <a:bodyPr wrap="square">
            <a:spAutoFit/>
          </a:bodyPr>
          <a:lstStyle/>
          <a:p>
            <a:pPr algn="ctr" defTabSz="685669" fontAlgn="auto">
              <a:spcBef>
                <a:spcPts val="0"/>
              </a:spcBef>
              <a:spcAft>
                <a:spcPts val="0"/>
              </a:spcAft>
              <a:defRPr/>
            </a:pPr>
            <a:r>
              <a:rPr lang="en-US" dirty="0">
                <a:solidFill>
                  <a:schemeClr val="bg1"/>
                </a:solidFill>
                <a:latin typeface="Segoe UI"/>
                <a:cs typeface="+mn-cs"/>
              </a:rPr>
              <a:t>Ability to query across multiple entity types with a single network request.</a:t>
            </a:r>
            <a:endParaRPr lang="en-US" dirty="0">
              <a:solidFill>
                <a:schemeClr val="bg1"/>
              </a:solidFill>
              <a:latin typeface="Segoe UI Light" panose="020B0502040204020203" pitchFamily="34" charset="0"/>
              <a:cs typeface="Segoe UI Light" panose="020B0502040204020203" pitchFamily="34" charset="0"/>
            </a:endParaRPr>
          </a:p>
        </p:txBody>
      </p:sp>
      <p:sp>
        <p:nvSpPr>
          <p:cNvPr id="7" name="Rectangle 6"/>
          <p:cNvSpPr/>
          <p:nvPr/>
        </p:nvSpPr>
        <p:spPr>
          <a:xfrm>
            <a:off x="1636760" y="999991"/>
            <a:ext cx="5197192" cy="296107"/>
          </a:xfrm>
          <a:prstGeom prst="rect">
            <a:avLst/>
          </a:prstGeom>
        </p:spPr>
        <p:txBody>
          <a:bodyPr wrap="none">
            <a:spAutoFit/>
          </a:bodyPr>
          <a:lstStyle/>
          <a:p>
            <a:pPr defTabSz="685775" fontAlgn="auto">
              <a:spcBef>
                <a:spcPts val="0"/>
              </a:spcBef>
              <a:spcAft>
                <a:spcPts val="0"/>
              </a:spcAft>
            </a:pPr>
            <a:r>
              <a:rPr lang="en-US" sz="1324" dirty="0">
                <a:solidFill>
                  <a:srgbClr val="505050"/>
                </a:solidFill>
                <a:latin typeface="Segoe UI"/>
                <a:ea typeface="Calibri" panose="020F0502020204030204" pitchFamily="34" charset="0"/>
                <a:cs typeface="+mn-cs"/>
              </a:rPr>
              <a:t>For example, we have two types of documents: cat and person.</a:t>
            </a:r>
            <a:endParaRPr lang="en-US" sz="1324" dirty="0">
              <a:solidFill>
                <a:srgbClr val="505050"/>
              </a:solidFill>
              <a:latin typeface="Segoe UI"/>
              <a:cs typeface="+mn-cs"/>
            </a:endParaRPr>
          </a:p>
        </p:txBody>
      </p:sp>
      <p:sp>
        <p:nvSpPr>
          <p:cNvPr id="2" name="Title 1"/>
          <p:cNvSpPr>
            <a:spLocks noGrp="1"/>
          </p:cNvSpPr>
          <p:nvPr>
            <p:ph type="title"/>
          </p:nvPr>
        </p:nvSpPr>
        <p:spPr/>
        <p:txBody>
          <a:bodyPr/>
          <a:lstStyle/>
          <a:p>
            <a:r>
              <a:rPr lang="en-US" dirty="0"/>
              <a:t>Containers</a:t>
            </a:r>
          </a:p>
        </p:txBody>
      </p:sp>
      <p:sp>
        <p:nvSpPr>
          <p:cNvPr id="8" name="Text Placeholder 7"/>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063742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601633" y="2460195"/>
            <a:ext cx="4570833" cy="1518749"/>
          </a:xfrm>
          <a:prstGeom prst="rect">
            <a:avLst/>
          </a:prstGeom>
        </p:spPr>
        <p:txBody>
          <a:bodyPr>
            <a:spAutoFit/>
          </a:bodyPr>
          <a:lstStyle/>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"id": "Andrew",</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"type": "Person",</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familyId</a:t>
            </a:r>
            <a:r>
              <a:rPr lang="en-US" sz="1324" b="0" dirty="0">
                <a:solidFill>
                  <a:srgbClr val="505050"/>
                </a:solidFill>
                <a:latin typeface="Consolas" panose="020B0609020204030204" pitchFamily="49" charset="0"/>
                <a:ea typeface="Calibri" panose="020F0502020204030204" pitchFamily="34" charset="0"/>
                <a:cs typeface="+mn-cs"/>
              </a:rPr>
              <a:t>": "Liu",</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worksOn</a:t>
            </a:r>
            <a:r>
              <a:rPr lang="en-US" sz="1324" b="0" dirty="0">
                <a:solidFill>
                  <a:srgbClr val="505050"/>
                </a:solidFill>
                <a:latin typeface="Consolas" panose="020B0609020204030204" pitchFamily="49" charset="0"/>
                <a:ea typeface="Calibri" panose="020F0502020204030204" pitchFamily="34" charset="0"/>
                <a:cs typeface="+mn-cs"/>
              </a:rPr>
              <a:t>": "Azure Cosmos DB"</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endParaRPr lang="en-US" sz="1324" b="0" dirty="0">
              <a:solidFill>
                <a:srgbClr val="505050"/>
              </a:solidFill>
              <a:latin typeface="Calibri" panose="020F0502020204030204" pitchFamily="34" charset="0"/>
              <a:ea typeface="Calibri" panose="020F0502020204030204" pitchFamily="34" charset="0"/>
              <a:cs typeface="+mn-cs"/>
            </a:endParaRPr>
          </a:p>
        </p:txBody>
      </p:sp>
      <p:sp>
        <p:nvSpPr>
          <p:cNvPr id="5" name="Rectangle 4"/>
          <p:cNvSpPr/>
          <p:nvPr/>
        </p:nvSpPr>
        <p:spPr>
          <a:xfrm>
            <a:off x="5148422" y="2370112"/>
            <a:ext cx="4570833" cy="2130070"/>
          </a:xfrm>
          <a:prstGeom prst="rect">
            <a:avLst/>
          </a:prstGeom>
        </p:spPr>
        <p:txBody>
          <a:bodyPr>
            <a:spAutoFit/>
          </a:bodyPr>
          <a:lstStyle/>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"id": "Ralph",</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"type": "Cat",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familyId</a:t>
            </a:r>
            <a:r>
              <a:rPr lang="en-US" sz="1324" b="0" dirty="0">
                <a:solidFill>
                  <a:srgbClr val="505050"/>
                </a:solidFill>
                <a:latin typeface="Consolas" panose="020B0609020204030204" pitchFamily="49" charset="0"/>
                <a:ea typeface="Calibri" panose="020F0502020204030204" pitchFamily="34" charset="0"/>
                <a:cs typeface="+mn-cs"/>
              </a:rPr>
              <a:t>": "Liu",</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"fur":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"length": "short",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"color": "brown"</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Segoe UI"/>
              <a:cs typeface="+mn-cs"/>
            </a:endParaRPr>
          </a:p>
        </p:txBody>
      </p:sp>
      <p:sp>
        <p:nvSpPr>
          <p:cNvPr id="6" name="Rectangle 5"/>
          <p:cNvSpPr/>
          <p:nvPr/>
        </p:nvSpPr>
        <p:spPr>
          <a:xfrm>
            <a:off x="2326874" y="105400"/>
            <a:ext cx="6255785" cy="646331"/>
          </a:xfrm>
          <a:prstGeom prst="rect">
            <a:avLst/>
          </a:prstGeom>
        </p:spPr>
        <p:txBody>
          <a:bodyPr wrap="square">
            <a:spAutoFit/>
          </a:bodyPr>
          <a:lstStyle/>
          <a:p>
            <a:pPr algn="ctr" defTabSz="685669" fontAlgn="auto">
              <a:spcBef>
                <a:spcPts val="0"/>
              </a:spcBef>
              <a:spcAft>
                <a:spcPts val="0"/>
              </a:spcAft>
              <a:defRPr/>
            </a:pPr>
            <a:r>
              <a:rPr lang="en-US" dirty="0">
                <a:solidFill>
                  <a:schemeClr val="bg1"/>
                </a:solidFill>
                <a:latin typeface="Segoe UI"/>
                <a:cs typeface="+mn-cs"/>
              </a:rPr>
              <a:t>Ability to query across multiple entity types with a single network request.</a:t>
            </a:r>
            <a:endParaRPr lang="en-US" dirty="0">
              <a:solidFill>
                <a:schemeClr val="bg1"/>
              </a:solidFill>
              <a:latin typeface="Segoe UI Light" panose="020B0502040204020203" pitchFamily="34" charset="0"/>
              <a:cs typeface="Segoe UI Light" panose="020B0502040204020203" pitchFamily="34" charset="0"/>
            </a:endParaRPr>
          </a:p>
        </p:txBody>
      </p:sp>
      <p:sp>
        <p:nvSpPr>
          <p:cNvPr id="7" name="Rectangle 6"/>
          <p:cNvSpPr/>
          <p:nvPr/>
        </p:nvSpPr>
        <p:spPr>
          <a:xfrm>
            <a:off x="2188852" y="1113143"/>
            <a:ext cx="5197192" cy="296107"/>
          </a:xfrm>
          <a:prstGeom prst="rect">
            <a:avLst/>
          </a:prstGeom>
        </p:spPr>
        <p:txBody>
          <a:bodyPr wrap="none">
            <a:spAutoFit/>
          </a:bodyPr>
          <a:lstStyle/>
          <a:p>
            <a:pPr defTabSz="685775" fontAlgn="auto">
              <a:spcBef>
                <a:spcPts val="0"/>
              </a:spcBef>
              <a:spcAft>
                <a:spcPts val="0"/>
              </a:spcAft>
            </a:pPr>
            <a:r>
              <a:rPr lang="en-US" sz="1324" dirty="0">
                <a:solidFill>
                  <a:srgbClr val="505050"/>
                </a:solidFill>
                <a:latin typeface="Segoe UI"/>
                <a:ea typeface="Calibri" panose="020F0502020204030204" pitchFamily="34" charset="0"/>
                <a:cs typeface="+mn-cs"/>
              </a:rPr>
              <a:t>For example, we have two types of documents: cat and person.</a:t>
            </a:r>
            <a:endParaRPr lang="en-US" sz="1324" dirty="0">
              <a:solidFill>
                <a:srgbClr val="505050"/>
              </a:solidFill>
              <a:latin typeface="Segoe UI"/>
              <a:cs typeface="+mn-cs"/>
            </a:endParaRPr>
          </a:p>
        </p:txBody>
      </p:sp>
      <p:sp>
        <p:nvSpPr>
          <p:cNvPr id="8" name="Rectangle 7"/>
          <p:cNvSpPr/>
          <p:nvPr/>
        </p:nvSpPr>
        <p:spPr>
          <a:xfrm>
            <a:off x="204091" y="4677872"/>
            <a:ext cx="8735819" cy="273280"/>
          </a:xfrm>
          <a:prstGeom prst="rect">
            <a:avLst/>
          </a:prstGeom>
        </p:spPr>
        <p:txBody>
          <a:bodyPr wrap="square">
            <a:spAutoFit/>
          </a:bodyPr>
          <a:lstStyle/>
          <a:p>
            <a:pPr marL="336145" algn="ctr" defTabSz="685775" fontAlgn="auto">
              <a:spcBef>
                <a:spcPts val="0"/>
              </a:spcBef>
              <a:spcAft>
                <a:spcPts val="0"/>
              </a:spcAft>
            </a:pPr>
            <a:r>
              <a:rPr lang="en-US" sz="1176" dirty="0">
                <a:solidFill>
                  <a:srgbClr val="505050"/>
                </a:solidFill>
                <a:latin typeface="Segoe UI"/>
                <a:ea typeface="Calibri" panose="020F0502020204030204" pitchFamily="34" charset="0"/>
                <a:cs typeface="+mn-cs"/>
              </a:rPr>
              <a:t>We can query both types of documents without needing a JOIN simply by running a query without a filter on type:</a:t>
            </a:r>
          </a:p>
        </p:txBody>
      </p:sp>
      <p:sp>
        <p:nvSpPr>
          <p:cNvPr id="2" name="Rectangle 1"/>
          <p:cNvSpPr/>
          <p:nvPr/>
        </p:nvSpPr>
        <p:spPr>
          <a:xfrm>
            <a:off x="2667729" y="5152643"/>
            <a:ext cx="3808543" cy="296107"/>
          </a:xfrm>
          <a:prstGeom prst="rect">
            <a:avLst/>
          </a:prstGeom>
        </p:spPr>
        <p:txBody>
          <a:bodyPr wrap="none">
            <a:spAutoFit/>
          </a:bodyPr>
          <a:lstStyle/>
          <a:p>
            <a:pPr marL="672290" algn="ctr" defTabSz="685775" fontAlgn="auto">
              <a:spcBef>
                <a:spcPts val="0"/>
              </a:spcBef>
              <a:spcAft>
                <a:spcPts val="0"/>
              </a:spcAft>
            </a:pPr>
            <a:r>
              <a:rPr lang="en-US" sz="1324" b="0" dirty="0">
                <a:solidFill>
                  <a:srgbClr val="505050"/>
                </a:solidFill>
                <a:latin typeface="Calibri" panose="020F0502020204030204" pitchFamily="34" charset="0"/>
                <a:ea typeface="Calibri" panose="020F0502020204030204" pitchFamily="34" charset="0"/>
                <a:cs typeface="+mn-cs"/>
              </a:rPr>
              <a:t>SELECT * FROM c WHERE </a:t>
            </a:r>
            <a:r>
              <a:rPr lang="en-US" sz="1324" b="0" dirty="0" err="1">
                <a:solidFill>
                  <a:srgbClr val="505050"/>
                </a:solidFill>
                <a:latin typeface="Calibri" panose="020F0502020204030204" pitchFamily="34" charset="0"/>
                <a:ea typeface="Calibri" panose="020F0502020204030204" pitchFamily="34" charset="0"/>
                <a:cs typeface="+mn-cs"/>
              </a:rPr>
              <a:t>c.familyId</a:t>
            </a:r>
            <a:r>
              <a:rPr lang="en-US" sz="1324" b="0" dirty="0">
                <a:solidFill>
                  <a:srgbClr val="505050"/>
                </a:solidFill>
                <a:latin typeface="Calibri" panose="020F0502020204030204" pitchFamily="34" charset="0"/>
                <a:ea typeface="Calibri" panose="020F0502020204030204" pitchFamily="34" charset="0"/>
                <a:cs typeface="+mn-cs"/>
              </a:rPr>
              <a:t> = "Liu"</a:t>
            </a:r>
          </a:p>
        </p:txBody>
      </p:sp>
      <p:sp>
        <p:nvSpPr>
          <p:cNvPr id="3" name="Title 2"/>
          <p:cNvSpPr>
            <a:spLocks noGrp="1"/>
          </p:cNvSpPr>
          <p:nvPr>
            <p:ph type="title"/>
          </p:nvPr>
        </p:nvSpPr>
        <p:spPr/>
        <p:txBody>
          <a:bodyPr/>
          <a:lstStyle/>
          <a:p>
            <a:r>
              <a:rPr lang="en-US" dirty="0"/>
              <a:t>Containers</a:t>
            </a:r>
          </a:p>
        </p:txBody>
      </p:sp>
      <p:sp>
        <p:nvSpPr>
          <p:cNvPr id="10" name="Text Placeholder 9"/>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27892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601633" y="2460195"/>
            <a:ext cx="4570833" cy="1518749"/>
          </a:xfrm>
          <a:prstGeom prst="rect">
            <a:avLst/>
          </a:prstGeom>
        </p:spPr>
        <p:txBody>
          <a:bodyPr>
            <a:spAutoFit/>
          </a:bodyPr>
          <a:lstStyle/>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"id": "Andrew",</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dirty="0">
                <a:solidFill>
                  <a:srgbClr val="505050"/>
                </a:solidFill>
                <a:latin typeface="Consolas" panose="020B0609020204030204" pitchFamily="49" charset="0"/>
                <a:ea typeface="Calibri" panose="020F0502020204030204" pitchFamily="34" charset="0"/>
                <a:cs typeface="+mn-cs"/>
              </a:rPr>
              <a:t>"type": "Person",</a:t>
            </a:r>
            <a:endParaRPr lang="en-US" sz="1324"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familyId</a:t>
            </a:r>
            <a:r>
              <a:rPr lang="en-US" sz="1324" b="0" dirty="0">
                <a:solidFill>
                  <a:srgbClr val="505050"/>
                </a:solidFill>
                <a:latin typeface="Consolas" panose="020B0609020204030204" pitchFamily="49" charset="0"/>
                <a:ea typeface="Calibri" panose="020F0502020204030204" pitchFamily="34" charset="0"/>
                <a:cs typeface="+mn-cs"/>
              </a:rPr>
              <a:t>": "Liu",</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worksOn</a:t>
            </a:r>
            <a:r>
              <a:rPr lang="en-US" sz="1324" b="0" dirty="0">
                <a:solidFill>
                  <a:srgbClr val="505050"/>
                </a:solidFill>
                <a:latin typeface="Consolas" panose="020B0609020204030204" pitchFamily="49" charset="0"/>
                <a:ea typeface="Calibri" panose="020F0502020204030204" pitchFamily="34" charset="0"/>
                <a:cs typeface="+mn-cs"/>
              </a:rPr>
              <a:t>": "Azure Cosmos DB"</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endParaRPr lang="en-US" sz="1324" b="0" dirty="0">
              <a:solidFill>
                <a:srgbClr val="505050"/>
              </a:solidFill>
              <a:latin typeface="Calibri" panose="020F0502020204030204" pitchFamily="34" charset="0"/>
              <a:ea typeface="Calibri" panose="020F0502020204030204" pitchFamily="34" charset="0"/>
              <a:cs typeface="+mn-cs"/>
            </a:endParaRPr>
          </a:p>
        </p:txBody>
      </p:sp>
      <p:sp>
        <p:nvSpPr>
          <p:cNvPr id="5" name="Rectangle 4"/>
          <p:cNvSpPr/>
          <p:nvPr/>
        </p:nvSpPr>
        <p:spPr>
          <a:xfrm>
            <a:off x="5148422" y="2370112"/>
            <a:ext cx="4570833" cy="2130070"/>
          </a:xfrm>
          <a:prstGeom prst="rect">
            <a:avLst/>
          </a:prstGeom>
        </p:spPr>
        <p:txBody>
          <a:bodyPr>
            <a:spAutoFit/>
          </a:bodyPr>
          <a:lstStyle/>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"id": "Ralph",</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dirty="0">
                <a:solidFill>
                  <a:srgbClr val="505050"/>
                </a:solidFill>
                <a:latin typeface="Consolas" panose="020B0609020204030204" pitchFamily="49" charset="0"/>
                <a:ea typeface="Calibri" panose="020F0502020204030204" pitchFamily="34" charset="0"/>
                <a:cs typeface="+mn-cs"/>
              </a:rPr>
              <a:t>  "type": "Cat",</a:t>
            </a:r>
            <a:endParaRPr lang="en-US" sz="1324"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familyId</a:t>
            </a:r>
            <a:r>
              <a:rPr lang="en-US" sz="1324" b="0" dirty="0">
                <a:solidFill>
                  <a:srgbClr val="505050"/>
                </a:solidFill>
                <a:latin typeface="Consolas" panose="020B0609020204030204" pitchFamily="49" charset="0"/>
                <a:ea typeface="Calibri" panose="020F0502020204030204" pitchFamily="34" charset="0"/>
                <a:cs typeface="+mn-cs"/>
              </a:rPr>
              <a:t>": "Liu",</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"fur":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"length": "short",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"color": "brown"</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Segoe UI"/>
              <a:cs typeface="+mn-cs"/>
            </a:endParaRPr>
          </a:p>
        </p:txBody>
      </p:sp>
      <p:sp>
        <p:nvSpPr>
          <p:cNvPr id="7" name="Rectangle 6"/>
          <p:cNvSpPr/>
          <p:nvPr/>
        </p:nvSpPr>
        <p:spPr>
          <a:xfrm>
            <a:off x="2326874" y="1985423"/>
            <a:ext cx="5197192" cy="296107"/>
          </a:xfrm>
          <a:prstGeom prst="rect">
            <a:avLst/>
          </a:prstGeom>
        </p:spPr>
        <p:txBody>
          <a:bodyPr wrap="none">
            <a:spAutoFit/>
          </a:bodyPr>
          <a:lstStyle/>
          <a:p>
            <a:pPr defTabSz="685775" fontAlgn="auto">
              <a:spcBef>
                <a:spcPts val="0"/>
              </a:spcBef>
              <a:spcAft>
                <a:spcPts val="0"/>
              </a:spcAft>
            </a:pPr>
            <a:r>
              <a:rPr lang="en-US" sz="1324" dirty="0">
                <a:solidFill>
                  <a:srgbClr val="505050"/>
                </a:solidFill>
                <a:latin typeface="Segoe UI"/>
                <a:ea typeface="Calibri" panose="020F0502020204030204" pitchFamily="34" charset="0"/>
                <a:cs typeface="+mn-cs"/>
              </a:rPr>
              <a:t>For example, we have two types of documents: cat and person.</a:t>
            </a:r>
            <a:endParaRPr lang="en-US" sz="1324" dirty="0">
              <a:solidFill>
                <a:srgbClr val="505050"/>
              </a:solidFill>
              <a:latin typeface="Segoe UI"/>
              <a:cs typeface="+mn-cs"/>
            </a:endParaRPr>
          </a:p>
        </p:txBody>
      </p:sp>
      <p:sp>
        <p:nvSpPr>
          <p:cNvPr id="8" name="Rectangle 7"/>
          <p:cNvSpPr/>
          <p:nvPr/>
        </p:nvSpPr>
        <p:spPr>
          <a:xfrm>
            <a:off x="204091" y="4677872"/>
            <a:ext cx="8735819" cy="273280"/>
          </a:xfrm>
          <a:prstGeom prst="rect">
            <a:avLst/>
          </a:prstGeom>
        </p:spPr>
        <p:txBody>
          <a:bodyPr wrap="square">
            <a:spAutoFit/>
          </a:bodyPr>
          <a:lstStyle/>
          <a:p>
            <a:pPr algn="ctr" defTabSz="685775" fontAlgn="auto">
              <a:spcBef>
                <a:spcPts val="0"/>
              </a:spcBef>
              <a:spcAft>
                <a:spcPts val="0"/>
              </a:spcAft>
            </a:pPr>
            <a:r>
              <a:rPr lang="en-US" sz="1176" dirty="0">
                <a:solidFill>
                  <a:srgbClr val="505050"/>
                </a:solidFill>
                <a:latin typeface="Segoe UI"/>
                <a:cs typeface="+mn-cs"/>
              </a:rPr>
              <a:t>                If we wanted to filter on type = “Person”, we can simply add a filter on type to our query:</a:t>
            </a:r>
          </a:p>
        </p:txBody>
      </p:sp>
      <p:sp>
        <p:nvSpPr>
          <p:cNvPr id="2" name="Rectangle 1"/>
          <p:cNvSpPr/>
          <p:nvPr/>
        </p:nvSpPr>
        <p:spPr>
          <a:xfrm>
            <a:off x="2014711" y="5152643"/>
            <a:ext cx="5253041" cy="296107"/>
          </a:xfrm>
          <a:prstGeom prst="rect">
            <a:avLst/>
          </a:prstGeom>
        </p:spPr>
        <p:txBody>
          <a:bodyPr wrap="none">
            <a:spAutoFit/>
          </a:bodyPr>
          <a:lstStyle/>
          <a:p>
            <a:pPr algn="ctr" defTabSz="685775" fontAlgn="auto">
              <a:spcBef>
                <a:spcPts val="0"/>
              </a:spcBef>
              <a:spcAft>
                <a:spcPts val="0"/>
              </a:spcAft>
            </a:pPr>
            <a:r>
              <a:rPr lang="en-US" sz="1324" b="0" dirty="0">
                <a:solidFill>
                  <a:srgbClr val="505050"/>
                </a:solidFill>
                <a:latin typeface="Segoe UI"/>
                <a:cs typeface="+mn-cs"/>
              </a:rPr>
              <a:t>SELECT * FROM c WHERE </a:t>
            </a:r>
            <a:r>
              <a:rPr lang="en-US" sz="1324" b="0" dirty="0" err="1">
                <a:solidFill>
                  <a:srgbClr val="505050"/>
                </a:solidFill>
                <a:latin typeface="Segoe UI"/>
                <a:cs typeface="+mn-cs"/>
              </a:rPr>
              <a:t>c.familyId</a:t>
            </a:r>
            <a:r>
              <a:rPr lang="en-US" sz="1324" b="0" dirty="0">
                <a:solidFill>
                  <a:srgbClr val="505050"/>
                </a:solidFill>
                <a:latin typeface="Segoe UI"/>
                <a:cs typeface="+mn-cs"/>
              </a:rPr>
              <a:t> = "Liu" </a:t>
            </a:r>
            <a:r>
              <a:rPr lang="en-US" sz="1324" dirty="0">
                <a:solidFill>
                  <a:srgbClr val="505050"/>
                </a:solidFill>
                <a:latin typeface="Segoe UI"/>
                <a:cs typeface="+mn-cs"/>
              </a:rPr>
              <a:t>AND </a:t>
            </a:r>
            <a:r>
              <a:rPr lang="en-US" sz="1324" dirty="0" err="1">
                <a:solidFill>
                  <a:srgbClr val="505050"/>
                </a:solidFill>
                <a:latin typeface="Segoe UI"/>
                <a:cs typeface="+mn-cs"/>
              </a:rPr>
              <a:t>c.type</a:t>
            </a:r>
            <a:r>
              <a:rPr lang="en-US" sz="1324" dirty="0">
                <a:solidFill>
                  <a:srgbClr val="505050"/>
                </a:solidFill>
                <a:latin typeface="Segoe UI"/>
                <a:cs typeface="+mn-cs"/>
              </a:rPr>
              <a:t> = "Person"</a:t>
            </a:r>
          </a:p>
        </p:txBody>
      </p:sp>
      <p:sp>
        <p:nvSpPr>
          <p:cNvPr id="3" name="Title 2"/>
          <p:cNvSpPr>
            <a:spLocks noGrp="1"/>
          </p:cNvSpPr>
          <p:nvPr>
            <p:ph type="title"/>
          </p:nvPr>
        </p:nvSpPr>
        <p:spPr/>
        <p:txBody>
          <a:bodyPr/>
          <a:lstStyle/>
          <a:p>
            <a:r>
              <a:rPr lang="en-US" dirty="0"/>
              <a:t>Containers</a:t>
            </a:r>
          </a:p>
        </p:txBody>
      </p:sp>
      <p:sp>
        <p:nvSpPr>
          <p:cNvPr id="10" name="Text Placeholder 9"/>
          <p:cNvSpPr>
            <a:spLocks noGrp="1"/>
          </p:cNvSpPr>
          <p:nvPr>
            <p:ph type="body" sz="quarter" idx="10"/>
          </p:nvPr>
        </p:nvSpPr>
        <p:spPr/>
        <p:txBody>
          <a:bodyPr/>
          <a:lstStyle/>
          <a:p>
            <a:endParaRPr lang="en-US"/>
          </a:p>
        </p:txBody>
      </p:sp>
      <p:sp>
        <p:nvSpPr>
          <p:cNvPr id="11" name="Rectangle 10">
            <a:extLst>
              <a:ext uri="{FF2B5EF4-FFF2-40B4-BE49-F238E27FC236}">
                <a16:creationId xmlns:a16="http://schemas.microsoft.com/office/drawing/2014/main" id="{F7653932-FCE6-4D79-945F-44E4649E5C62}"/>
              </a:ext>
            </a:extLst>
          </p:cNvPr>
          <p:cNvSpPr/>
          <p:nvPr/>
        </p:nvSpPr>
        <p:spPr>
          <a:xfrm>
            <a:off x="2326874" y="105400"/>
            <a:ext cx="6255785" cy="646331"/>
          </a:xfrm>
          <a:prstGeom prst="rect">
            <a:avLst/>
          </a:prstGeom>
        </p:spPr>
        <p:txBody>
          <a:bodyPr wrap="square">
            <a:spAutoFit/>
          </a:bodyPr>
          <a:lstStyle/>
          <a:p>
            <a:pPr algn="ctr" defTabSz="685669" fontAlgn="auto">
              <a:spcBef>
                <a:spcPts val="0"/>
              </a:spcBef>
              <a:spcAft>
                <a:spcPts val="0"/>
              </a:spcAft>
              <a:defRPr/>
            </a:pPr>
            <a:r>
              <a:rPr lang="en-US" dirty="0">
                <a:solidFill>
                  <a:schemeClr val="bg1"/>
                </a:solidFill>
                <a:latin typeface="Segoe UI"/>
                <a:cs typeface="+mn-cs"/>
              </a:rPr>
              <a:t>Ability to query across multiple entity types with a single network request.</a:t>
            </a: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94182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7616" y="2864006"/>
            <a:ext cx="1319787" cy="1319787"/>
          </a:xfrm>
          <a:prstGeom prst="rect">
            <a:avLst/>
          </a:prstGeom>
        </p:spPr>
      </p:pic>
      <p:sp>
        <p:nvSpPr>
          <p:cNvPr id="3" name="Title 2"/>
          <p:cNvSpPr>
            <a:spLocks noGrp="1"/>
          </p:cNvSpPr>
          <p:nvPr>
            <p:ph type="title"/>
          </p:nvPr>
        </p:nvSpPr>
        <p:spPr/>
        <p:txBody>
          <a:bodyPr/>
          <a:lstStyle/>
          <a:p>
            <a:r>
              <a:rPr lang="en-US" dirty="0"/>
              <a:t>Resource Model</a:t>
            </a:r>
          </a:p>
        </p:txBody>
      </p:sp>
      <p:pic>
        <p:nvPicPr>
          <p:cNvPr id="7" name="Picture 6"/>
          <p:cNvPicPr>
            <a:picLocks noChangeAspect="1"/>
          </p:cNvPicPr>
          <p:nvPr/>
        </p:nvPicPr>
        <p:blipFill>
          <a:blip r:embed="rId4"/>
          <a:stretch>
            <a:fillRect/>
          </a:stretch>
        </p:blipFill>
        <p:spPr>
          <a:xfrm>
            <a:off x="3346133" y="1612188"/>
            <a:ext cx="4163378" cy="3633277"/>
          </a:xfrm>
          <a:prstGeom prst="rect">
            <a:avLst/>
          </a:prstGeom>
        </p:spPr>
      </p:pic>
    </p:spTree>
    <p:extLst>
      <p:ext uri="{BB962C8B-B14F-4D97-AF65-F5344CB8AC3E}">
        <p14:creationId xmlns:p14="http://schemas.microsoft.com/office/powerpoint/2010/main" val="385571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1551552" y="101712"/>
            <a:ext cx="7968978" cy="499689"/>
          </a:xfrm>
          <a:prstGeom prst="rect">
            <a:avLst/>
          </a:prstGeom>
          <a:noFill/>
        </p:spPr>
        <p:txBody>
          <a:bodyPr wrap="square" rtlCol="0">
            <a:spAutoFit/>
          </a:bodyPr>
          <a:lstStyle/>
          <a:p>
            <a:pPr algn="ctr" defTabSz="685669" fontAlgn="auto">
              <a:spcBef>
                <a:spcPts val="0"/>
              </a:spcBef>
              <a:spcAft>
                <a:spcPts val="0"/>
              </a:spcAft>
              <a:defRPr/>
            </a:pPr>
            <a:r>
              <a:rPr lang="en-US" sz="2647" dirty="0">
                <a:solidFill>
                  <a:schemeClr val="bg1"/>
                </a:solidFill>
                <a:latin typeface="Segoe UI Light" panose="020B0502040204020203" pitchFamily="34" charset="0"/>
                <a:cs typeface="Segoe UI Light" panose="020B0502040204020203" pitchFamily="34" charset="0"/>
              </a:rPr>
              <a:t>Co-locating types in the same container</a:t>
            </a:r>
            <a:endParaRPr lang="en-US" sz="2647" u="sng" dirty="0">
              <a:solidFill>
                <a:schemeClr val="bg1"/>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261188" y="842376"/>
            <a:ext cx="8723882" cy="4939814"/>
          </a:xfrm>
          <a:prstGeom prst="rect">
            <a:avLst/>
          </a:prstGeom>
          <a:noFill/>
        </p:spPr>
        <p:txBody>
          <a:bodyPr wrap="square" rtlCol="0">
            <a:spAutoFit/>
          </a:bodyPr>
          <a:lstStyle/>
          <a:p>
            <a:pPr marL="285750" indent="-285750" defTabSz="685669" fontAlgn="auto">
              <a:spcBef>
                <a:spcPts val="0"/>
              </a:spcBef>
              <a:spcAft>
                <a:spcPts val="0"/>
              </a:spcAft>
              <a:buFont typeface="Arial" panose="020B0604020202020204" pitchFamily="34" charset="0"/>
              <a:buChar char="•"/>
              <a:defRPr/>
            </a:pPr>
            <a:r>
              <a:rPr lang="en-US" sz="3500" b="0" dirty="0">
                <a:solidFill>
                  <a:srgbClr val="505050"/>
                </a:solidFill>
                <a:latin typeface="Segoe UI"/>
                <a:cs typeface="+mn-cs"/>
              </a:rPr>
              <a:t>Ability to query across multiple entity types with a single network request</a:t>
            </a:r>
          </a:p>
          <a:p>
            <a:pPr defTabSz="685669" fontAlgn="auto">
              <a:spcBef>
                <a:spcPts val="0"/>
              </a:spcBef>
              <a:spcAft>
                <a:spcPts val="0"/>
              </a:spcAft>
              <a:defRPr/>
            </a:pPr>
            <a:endParaRPr lang="en-US" sz="3500" b="0" dirty="0">
              <a:solidFill>
                <a:srgbClr val="505050"/>
              </a:solidFill>
              <a:latin typeface="Segoe UI"/>
              <a:cs typeface="+mn-cs"/>
            </a:endParaRPr>
          </a:p>
          <a:p>
            <a:pPr marL="285750" indent="-285750" defTabSz="685669" fontAlgn="auto">
              <a:spcBef>
                <a:spcPts val="0"/>
              </a:spcBef>
              <a:spcAft>
                <a:spcPts val="0"/>
              </a:spcAft>
              <a:buFont typeface="Arial" panose="020B0604020202020204" pitchFamily="34" charset="0"/>
              <a:buChar char="•"/>
              <a:defRPr/>
            </a:pPr>
            <a:r>
              <a:rPr lang="en-US" sz="3500" b="0" dirty="0">
                <a:solidFill>
                  <a:srgbClr val="505050"/>
                </a:solidFill>
                <a:latin typeface="Segoe UI"/>
              </a:rPr>
              <a:t>Ability to perform transactions across multiple types</a:t>
            </a:r>
          </a:p>
          <a:p>
            <a:pPr defTabSz="685669" fontAlgn="auto">
              <a:spcBef>
                <a:spcPts val="0"/>
              </a:spcBef>
              <a:spcAft>
                <a:spcPts val="0"/>
              </a:spcAft>
              <a:defRPr/>
            </a:pPr>
            <a:endParaRPr lang="en-US" sz="3500" b="0" dirty="0">
              <a:solidFill>
                <a:srgbClr val="505050"/>
              </a:solidFill>
              <a:latin typeface="Segoe UI"/>
            </a:endParaRPr>
          </a:p>
          <a:p>
            <a:pPr marL="285750" indent="-285750" defTabSz="685669" fontAlgn="auto">
              <a:spcBef>
                <a:spcPts val="0"/>
              </a:spcBef>
              <a:spcAft>
                <a:spcPts val="0"/>
              </a:spcAft>
              <a:buFont typeface="Arial" panose="020B0604020202020204" pitchFamily="34" charset="0"/>
              <a:buChar char="•"/>
              <a:defRPr/>
            </a:pPr>
            <a:r>
              <a:rPr lang="en-US" sz="3500" b="0" dirty="0">
                <a:solidFill>
                  <a:srgbClr val="505050"/>
                </a:solidFill>
                <a:latin typeface="Segoe UI"/>
              </a:rPr>
              <a:t>Cost: reduce physical partition footprint*</a:t>
            </a:r>
            <a:endParaRPr lang="en-US" sz="3500" b="0" dirty="0">
              <a:solidFill>
                <a:srgbClr val="D83B01"/>
              </a:solidFill>
              <a:latin typeface="Segoe UI Light" panose="020B0502040204020203" pitchFamily="34" charset="0"/>
              <a:cs typeface="Segoe UI Light" panose="020B0502040204020203" pitchFamily="34" charset="0"/>
            </a:endParaRPr>
          </a:p>
          <a:p>
            <a:pPr marL="285750" indent="-285750" defTabSz="685669" fontAlgn="auto">
              <a:spcBef>
                <a:spcPts val="0"/>
              </a:spcBef>
              <a:spcAft>
                <a:spcPts val="0"/>
              </a:spcAft>
              <a:buFont typeface="Arial" panose="020B0604020202020204" pitchFamily="34" charset="0"/>
              <a:buChar char="•"/>
              <a:defRPr/>
            </a:pPr>
            <a:endParaRPr lang="en-US" sz="3500" b="0" dirty="0">
              <a:solidFill>
                <a:srgbClr val="D83B01"/>
              </a:solidFill>
              <a:latin typeface="Segoe UI Light" panose="020B0502040204020203" pitchFamily="34" charset="0"/>
              <a:cs typeface="Segoe UI Light" panose="020B0502040204020203" pitchFamily="34" charset="0"/>
            </a:endParaRPr>
          </a:p>
          <a:p>
            <a:pPr marL="285750" indent="-285750" defTabSz="685669" fontAlgn="auto">
              <a:spcBef>
                <a:spcPts val="0"/>
              </a:spcBef>
              <a:spcAft>
                <a:spcPts val="0"/>
              </a:spcAft>
              <a:buFont typeface="Arial" panose="020B0604020202020204" pitchFamily="34" charset="0"/>
              <a:buChar char="•"/>
              <a:defRPr/>
            </a:pPr>
            <a:endParaRPr lang="en-US" sz="3500" b="0" dirty="0">
              <a:solidFill>
                <a:srgbClr val="D83B01"/>
              </a:solidFill>
              <a:latin typeface="Segoe UI Light" panose="020B0502040204020203" pitchFamily="34" charset="0"/>
              <a:cs typeface="Segoe UI Light" panose="020B0502040204020203" pitchFamily="34" charset="0"/>
            </a:endParaRPr>
          </a:p>
        </p:txBody>
      </p:sp>
      <p:sp>
        <p:nvSpPr>
          <p:cNvPr id="6" name="Title 5"/>
          <p:cNvSpPr>
            <a:spLocks noGrp="1"/>
          </p:cNvSpPr>
          <p:nvPr>
            <p:ph type="title"/>
          </p:nvPr>
        </p:nvSpPr>
        <p:spPr/>
        <p:txBody>
          <a:bodyPr/>
          <a:lstStyle/>
          <a:p>
            <a:r>
              <a:rPr lang="en-US" dirty="0"/>
              <a:t>Containers</a:t>
            </a:r>
          </a:p>
        </p:txBody>
      </p:sp>
      <p:sp>
        <p:nvSpPr>
          <p:cNvPr id="8" name="Text Placeholder 7"/>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80956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Resource Model</a:t>
            </a:r>
          </a:p>
        </p:txBody>
      </p:sp>
      <p:sp>
        <p:nvSpPr>
          <p:cNvPr id="4" name="Text Placeholder 3"/>
          <p:cNvSpPr>
            <a:spLocks noGrp="1"/>
          </p:cNvSpPr>
          <p:nvPr>
            <p:ph type="body" sz="quarter" idx="10"/>
          </p:nvPr>
        </p:nvSpPr>
        <p:spPr/>
        <p:txBody>
          <a:bodyPr/>
          <a:lstStyle/>
          <a:p>
            <a:r>
              <a:rPr lang="en-US" dirty="0">
                <a:hlinkClick r:id="rId3"/>
              </a:rPr>
              <a:t>https://docs.microsoft.com/en-us/azure/cosmos-db/sql-api-resources</a:t>
            </a:r>
            <a:endParaRPr lang="en-US" dirty="0"/>
          </a:p>
          <a:p>
            <a:endParaRPr lang="en-US" dirty="0"/>
          </a:p>
        </p:txBody>
      </p:sp>
    </p:spTree>
    <p:extLst>
      <p:ext uri="{BB962C8B-B14F-4D97-AF65-F5344CB8AC3E}">
        <p14:creationId xmlns:p14="http://schemas.microsoft.com/office/powerpoint/2010/main" val="22012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17" name="Rectangle 16">
            <a:extLst>
              <a:ext uri="{FF2B5EF4-FFF2-40B4-BE49-F238E27FC236}">
                <a16:creationId xmlns:a16="http://schemas.microsoft.com/office/drawing/2014/main" id="{8C3473E6-1E75-44FD-82A5-30931A58762A}"/>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pic>
        <p:nvPicPr>
          <p:cNvPr id="5" name="Graphic 4" descr="Key">
            <a:extLst>
              <a:ext uri="{FF2B5EF4-FFF2-40B4-BE49-F238E27FC236}">
                <a16:creationId xmlns:a16="http://schemas.microsoft.com/office/drawing/2014/main" id="{679F79C3-D2D0-46F1-8CE8-5A775B335D7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94448" y="2485223"/>
            <a:ext cx="685800" cy="685800"/>
          </a:xfrm>
          <a:prstGeom prst="rect">
            <a:avLst/>
          </a:prstGeom>
        </p:spPr>
      </p:pic>
      <p:pic>
        <p:nvPicPr>
          <p:cNvPr id="7" name="Graphic 6" descr="World">
            <a:extLst>
              <a:ext uri="{FF2B5EF4-FFF2-40B4-BE49-F238E27FC236}">
                <a16:creationId xmlns:a16="http://schemas.microsoft.com/office/drawing/2014/main" id="{7605736C-937F-4471-9859-C711F9F8970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94448" y="1639074"/>
            <a:ext cx="685800" cy="685800"/>
          </a:xfrm>
          <a:prstGeom prst="rect">
            <a:avLst/>
          </a:prstGeom>
        </p:spPr>
      </p:pic>
      <p:sp>
        <p:nvSpPr>
          <p:cNvPr id="8" name="TextBox 7">
            <a:extLst>
              <a:ext uri="{FF2B5EF4-FFF2-40B4-BE49-F238E27FC236}">
                <a16:creationId xmlns:a16="http://schemas.microsoft.com/office/drawing/2014/main" id="{0EACDD5A-0B15-49CC-AA50-7264AEA1E5E2}"/>
              </a:ext>
            </a:extLst>
          </p:cNvPr>
          <p:cNvSpPr txBox="1"/>
          <p:nvPr/>
        </p:nvSpPr>
        <p:spPr>
          <a:xfrm>
            <a:off x="5826169" y="1827567"/>
            <a:ext cx="1653273" cy="300082"/>
          </a:xfrm>
          <a:prstGeom prst="rect">
            <a:avLst/>
          </a:prstGeom>
          <a:noFill/>
        </p:spPr>
        <p:txBody>
          <a:bodyPr wrap="none" rtlCol="0">
            <a:spAutoFit/>
          </a:bodyPr>
          <a:lstStyle/>
          <a:p>
            <a:pPr defTabSz="685800" fontAlgn="auto">
              <a:spcBef>
                <a:spcPts val="0"/>
              </a:spcBef>
              <a:spcAft>
                <a:spcPts val="0"/>
              </a:spcAft>
              <a:defRPr/>
            </a:pPr>
            <a:r>
              <a:rPr lang="en-US" sz="1350" b="0" dirty="0">
                <a:solidFill>
                  <a:srgbClr val="7030A0"/>
                </a:solidFill>
                <a:latin typeface="Calibri" panose="020F0502020204030204"/>
                <a:cs typeface="+mn-cs"/>
              </a:rPr>
              <a:t>********.azure.com</a:t>
            </a:r>
          </a:p>
        </p:txBody>
      </p:sp>
      <p:sp>
        <p:nvSpPr>
          <p:cNvPr id="20" name="TextBox 19">
            <a:extLst>
              <a:ext uri="{FF2B5EF4-FFF2-40B4-BE49-F238E27FC236}">
                <a16:creationId xmlns:a16="http://schemas.microsoft.com/office/drawing/2014/main" id="{04CD5F44-F901-46C9-8145-03B1E0248B16}"/>
              </a:ext>
            </a:extLst>
          </p:cNvPr>
          <p:cNvSpPr txBox="1"/>
          <p:nvPr/>
        </p:nvSpPr>
        <p:spPr>
          <a:xfrm>
            <a:off x="5826169" y="2655070"/>
            <a:ext cx="1056700" cy="300082"/>
          </a:xfrm>
          <a:prstGeom prst="rect">
            <a:avLst/>
          </a:prstGeom>
          <a:noFill/>
        </p:spPr>
        <p:txBody>
          <a:bodyPr wrap="none" rtlCol="0">
            <a:spAutoFit/>
          </a:bodyPr>
          <a:lstStyle/>
          <a:p>
            <a:pPr defTabSz="685800" fontAlgn="auto">
              <a:spcBef>
                <a:spcPts val="0"/>
              </a:spcBef>
              <a:spcAft>
                <a:spcPts val="0"/>
              </a:spcAft>
              <a:defRPr/>
            </a:pPr>
            <a:r>
              <a:rPr lang="en-US" sz="1350" b="0" dirty="0" err="1">
                <a:solidFill>
                  <a:srgbClr val="7030A0"/>
                </a:solidFill>
                <a:latin typeface="Calibri" panose="020F0502020204030204"/>
                <a:cs typeface="+mn-cs"/>
              </a:rPr>
              <a:t>IGeAvVUp</a:t>
            </a:r>
            <a:r>
              <a:rPr lang="en-US" sz="1350" b="0" dirty="0">
                <a:solidFill>
                  <a:srgbClr val="7030A0"/>
                </a:solidFill>
                <a:latin typeface="Calibri" panose="020F0502020204030204"/>
                <a:cs typeface="+mn-cs"/>
              </a:rPr>
              <a:t> …</a:t>
            </a:r>
          </a:p>
        </p:txBody>
      </p:sp>
    </p:spTree>
    <p:extLst>
      <p:ext uri="{BB962C8B-B14F-4D97-AF65-F5344CB8AC3E}">
        <p14:creationId xmlns:p14="http://schemas.microsoft.com/office/powerpoint/2010/main" val="290794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17" name="Rectangle 16">
            <a:extLst>
              <a:ext uri="{FF2B5EF4-FFF2-40B4-BE49-F238E27FC236}">
                <a16:creationId xmlns:a16="http://schemas.microsoft.com/office/drawing/2014/main" id="{8C3473E6-1E75-44FD-82A5-30931A58762A}"/>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324023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4252580" y="1813578"/>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E06885B1-FA16-49AE-9D0F-B13C839029C7}"/>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7501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6764</Words>
  <Application>Microsoft Office PowerPoint</Application>
  <PresentationFormat>On-screen Show (4:3)</PresentationFormat>
  <Paragraphs>538</Paragraphs>
  <Slides>50</Slides>
  <Notes>50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50</vt:i4>
      </vt:variant>
    </vt:vector>
  </HeadingPairs>
  <TitlesOfParts>
    <vt:vector size="63" baseType="lpstr">
      <vt:lpstr>Courier New</vt:lpstr>
      <vt:lpstr>Times New Roman</vt:lpstr>
      <vt:lpstr>Consolas</vt:lpstr>
      <vt:lpstr>Wingdings</vt:lpstr>
      <vt:lpstr>Open Sans</vt:lpstr>
      <vt:lpstr>Arial</vt:lpstr>
      <vt:lpstr>Calibri</vt:lpstr>
      <vt:lpstr>Segoe UI</vt:lpstr>
      <vt:lpstr>Verdana</vt:lpstr>
      <vt:lpstr>Segoe UI Light</vt:lpstr>
      <vt:lpstr>inherit</vt:lpstr>
      <vt:lpstr>NG_MOC_Core_ModuleNew2</vt:lpstr>
      <vt:lpstr>16_NG_MOC_Core_ModuleNew2</vt:lpstr>
      <vt:lpstr>Exam 70-777 Implementing Microsoft Azure Cosmos DB Solutions </vt:lpstr>
      <vt:lpstr>PowerPoint Presentation</vt:lpstr>
      <vt:lpstr>Partition and Model Data</vt:lpstr>
      <vt:lpstr>Partition and Model Data</vt:lpstr>
      <vt:lpstr>Resource Model</vt:lpstr>
      <vt:lpstr>Resource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Plan a partitioning strategy </vt:lpstr>
      <vt:lpstr>Logical vs Physical Partition</vt:lpstr>
      <vt:lpstr>Partitioning</vt:lpstr>
      <vt:lpstr>Partitioning</vt:lpstr>
      <vt:lpstr>Partitioning</vt:lpstr>
      <vt:lpstr>Partitioning</vt:lpstr>
      <vt:lpstr>Partitioning</vt:lpstr>
      <vt:lpstr>Partitioning</vt:lpstr>
      <vt:lpstr>Partitioning</vt:lpstr>
      <vt:lpstr>Partitioning</vt:lpstr>
      <vt:lpstr>Partitioning</vt:lpstr>
      <vt:lpstr>Partitioning</vt:lpstr>
      <vt:lpstr>Partitioning</vt:lpstr>
      <vt:lpstr>Partitioning</vt:lpstr>
      <vt:lpstr>Partitioning</vt:lpstr>
      <vt:lpstr>Configuring Azure Cosmos DB </vt:lpstr>
      <vt:lpstr>Model data based on business use cases </vt:lpstr>
      <vt:lpstr>Object Model Design</vt:lpstr>
      <vt:lpstr>Containers</vt:lpstr>
      <vt:lpstr>Containers</vt:lpstr>
      <vt:lpstr>Containers</vt:lpstr>
      <vt:lpstr>Containers</vt:lpstr>
      <vt:lpstr>Containers</vt:lpstr>
      <vt:lpstr>Containers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2018-06-26T13:13:53Z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