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712" r:id="rId2"/>
  </p:sldMasterIdLst>
  <p:notesMasterIdLst>
    <p:notesMasterId r:id="rId15"/>
  </p:notesMasterIdLst>
  <p:handoutMasterIdLst>
    <p:handoutMasterId r:id="rId16"/>
  </p:handoutMasterIdLst>
  <p:sldIdLst>
    <p:sldId id="384" r:id="rId3"/>
    <p:sldId id="264" r:id="rId4"/>
    <p:sldId id="398" r:id="rId5"/>
    <p:sldId id="397" r:id="rId6"/>
    <p:sldId id="399" r:id="rId7"/>
    <p:sldId id="400" r:id="rId8"/>
    <p:sldId id="313" r:id="rId9"/>
    <p:sldId id="401" r:id="rId10"/>
    <p:sldId id="315" r:id="rId11"/>
    <p:sldId id="402" r:id="rId12"/>
    <p:sldId id="316" r:id="rId13"/>
    <p:sldId id="403" r:id="rId14"/>
  </p:sldIdLst>
  <p:sldSz cx="9144000" cy="6858000" type="screen4x3"/>
  <p:notesSz cx="6858000" cy="9144000"/>
  <p:embeddedFontLst>
    <p:embeddedFont>
      <p:font typeface="Calibri" panose="020F0502020204030204" pitchFamily="34" charset="0"/>
      <p:regular r:id="rId17"/>
      <p:bold r:id="rId18"/>
      <p:italic r:id="rId19"/>
      <p:boldItalic r:id="rId20"/>
    </p:embeddedFont>
    <p:embeddedFont>
      <p:font typeface="Consolas" panose="020B0609020204030204" pitchFamily="49" charset="0"/>
      <p:regular r:id="rId21"/>
      <p:bold r:id="rId22"/>
      <p:italic r:id="rId23"/>
      <p:boldItalic r:id="rId24"/>
    </p:embeddedFont>
    <p:embeddedFont>
      <p:font typeface="Segoe UI" panose="020B0502040204020203" pitchFamily="34" charset="0"/>
      <p:regular r:id="rId25"/>
      <p:bold r:id="rId26"/>
      <p:italic r:id="rId27"/>
      <p:boldItalic r:id="rId28"/>
    </p:embeddedFont>
    <p:embeddedFont>
      <p:font typeface="Segoe UI Light" panose="020B0502040204020203" pitchFamily="34" charset="0"/>
      <p:regular r:id="rId29"/>
      <p:italic r:id="rId30"/>
    </p:embeddedFont>
    <p:embeddedFont>
      <p:font typeface="Segoe UI Semibold" panose="020B0702040204020203" pitchFamily="34" charset="0"/>
      <p:bold r:id="rId31"/>
      <p:boldItalic r:id="rId32"/>
    </p:embeddedFont>
    <p:embeddedFont>
      <p:font typeface="Verdana" panose="020B0604030504040204" pitchFamily="34" charset="0"/>
      <p:regular r:id="rId33"/>
      <p:bold r:id="rId34"/>
      <p:italic r:id="rId35"/>
      <p:boldItalic r:id="rId36"/>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384"/>
            <p14:sldId id="264"/>
            <p14:sldId id="398"/>
            <p14:sldId id="397"/>
          </p14:sldIdLst>
        </p14:section>
        <p14:section name="Partition and Model Data" id="{EE7F45B0-A6AD-411D-A512-DBBFEC401377}">
          <p14:sldIdLst>
            <p14:sldId id="399"/>
            <p14:sldId id="400"/>
          </p14:sldIdLst>
        </p14:section>
        <p14:section name="Replicate Data Across the World" id="{C6B6578B-F5CF-418D-991A-F24A0340D180}">
          <p14:sldIdLst>
            <p14:sldId id="313"/>
            <p14:sldId id="401"/>
          </p14:sldIdLst>
        </p14:section>
        <p14:section name="Tune and Debug Azure Cosmos DB Solutions" id="{B92904DA-AD65-48A7-82FB-BA4D438E899A}">
          <p14:sldIdLst>
            <p14:sldId id="315"/>
            <p14:sldId id="402"/>
          </p14:sldIdLst>
        </p14:section>
        <p14:section name="Perform Integration and Develop Solutions" id="{CA5ED27E-6529-4197-AC63-77A7AD34E2E9}">
          <p14:sldIdLst>
            <p14:sldId id="316"/>
            <p14:sldId id="40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22" autoAdjust="0"/>
    <p:restoredTop sz="95874" autoAdjust="0"/>
  </p:normalViewPr>
  <p:slideViewPr>
    <p:cSldViewPr snapToGrid="0">
      <p:cViewPr varScale="1">
        <p:scale>
          <a:sx n="91" d="100"/>
          <a:sy n="91" d="100"/>
        </p:scale>
        <p:origin x="974" y="67"/>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6/21/2018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‹Nº›</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6/21/2018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‹Nº›</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051A7C-BD75-483B-A4F3-8D51EFDEC9D4}" type="slidenum">
              <a:rPr lang="en-US" smtClean="0"/>
              <a:t>1</a:t>
            </a:fld>
            <a:endParaRPr lang="en-US"/>
          </a:p>
        </p:txBody>
      </p:sp>
    </p:spTree>
    <p:extLst>
      <p:ext uri="{BB962C8B-B14F-4D97-AF65-F5344CB8AC3E}">
        <p14:creationId xmlns:p14="http://schemas.microsoft.com/office/powerpoint/2010/main" val="311299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The following topics are not included in this presentations due to time constrains</a:t>
            </a:r>
          </a:p>
        </p:txBody>
      </p:sp>
      <p:sp>
        <p:nvSpPr>
          <p:cNvPr id="4" name="Slide Number Placeholder 3"/>
          <p:cNvSpPr>
            <a:spLocks noGrp="1"/>
          </p:cNvSpPr>
          <p:nvPr>
            <p:ph type="sldNum" sz="quarter" idx="10"/>
          </p:nvPr>
        </p:nvSpPr>
        <p:spPr/>
        <p:txBody>
          <a:bodyPr/>
          <a:lstStyle/>
          <a:p>
            <a:fld id="{F19E9337-0361-41F3-9C17-1F4FFD1214BA}" type="slidenum">
              <a:rPr lang="en-US" smtClean="0"/>
              <a:t>10</a:t>
            </a:fld>
            <a:endParaRPr lang="en-US" dirty="0"/>
          </a:p>
        </p:txBody>
      </p:sp>
    </p:spTree>
    <p:extLst>
      <p:ext uri="{BB962C8B-B14F-4D97-AF65-F5344CB8AC3E}">
        <p14:creationId xmlns:p14="http://schemas.microsoft.com/office/powerpoint/2010/main" val="2995287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11</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The following topics are not included in this presentations due to time constrains</a:t>
            </a:r>
          </a:p>
        </p:txBody>
      </p:sp>
      <p:sp>
        <p:nvSpPr>
          <p:cNvPr id="4" name="Slide Number Placeholder 3"/>
          <p:cNvSpPr>
            <a:spLocks noGrp="1"/>
          </p:cNvSpPr>
          <p:nvPr>
            <p:ph type="sldNum" sz="quarter" idx="10"/>
          </p:nvPr>
        </p:nvSpPr>
        <p:spPr/>
        <p:txBody>
          <a:bodyPr/>
          <a:lstStyle/>
          <a:p>
            <a:fld id="{F19E9337-0361-41F3-9C17-1F4FFD1214BA}" type="slidenum">
              <a:rPr lang="en-US" smtClean="0"/>
              <a:t>12</a:t>
            </a:fld>
            <a:endParaRPr lang="en-US" dirty="0"/>
          </a:p>
        </p:txBody>
      </p:sp>
    </p:spTree>
    <p:extLst>
      <p:ext uri="{BB962C8B-B14F-4D97-AF65-F5344CB8AC3E}">
        <p14:creationId xmlns:p14="http://schemas.microsoft.com/office/powerpoint/2010/main" val="1443469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But lets move forward,</a:t>
            </a:r>
            <a:r>
              <a:rPr lang="en-US" baseline="0" dirty="0"/>
              <a:t> because the course is not about me, during the course I will give you real examples based on my experience.</a:t>
            </a:r>
          </a:p>
          <a:p>
            <a:endParaRPr lang="en-US" baseline="0" dirty="0"/>
          </a:p>
          <a:p>
            <a:r>
              <a:rPr lang="en-US" baseline="0" dirty="0"/>
              <a:t>Something that I want to tell you is that I like the students to participate, to interact, I don’t want to just keep talking and talking and maybe boring you. So please feel free to ask any question at any time, or to give an example if you have one relate with the topic that we are discussing, or if you have any participation, go ahead, ok?</a:t>
            </a:r>
          </a:p>
          <a:p>
            <a:endParaRPr lang="en-US" baseline="0" dirty="0"/>
          </a:p>
          <a:p>
            <a:r>
              <a:rPr lang="en-US" baseline="0" dirty="0"/>
              <a:t>Lets start with the first participations so please tell me about you, your experience, what </a:t>
            </a:r>
            <a:r>
              <a:rPr lang="en-US" baseline="0" dirty="0" err="1"/>
              <a:t>yo</a:t>
            </a:r>
            <a:r>
              <a:rPr lang="en-US" baseline="0" dirty="0"/>
              <a:t> do in your job and if you have </a:t>
            </a:r>
            <a:r>
              <a:rPr lang="en-US" baseline="0"/>
              <a:t>any certification.</a:t>
            </a:r>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a:t>
            </a:fld>
            <a:endParaRPr lang="en-US"/>
          </a:p>
        </p:txBody>
      </p:sp>
    </p:spTree>
    <p:extLst>
      <p:ext uri="{BB962C8B-B14F-4D97-AF65-F5344CB8AC3E}">
        <p14:creationId xmlns:p14="http://schemas.microsoft.com/office/powerpoint/2010/main" val="271312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3</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196252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latin typeface="+mn-l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4</a:t>
            </a:fld>
            <a:endParaRPr lang="de-DE">
              <a:solidFill>
                <a:prstClr val="black"/>
              </a:solidFill>
            </a:endParaRPr>
          </a:p>
        </p:txBody>
      </p:sp>
    </p:spTree>
    <p:extLst>
      <p:ext uri="{BB962C8B-B14F-4D97-AF65-F5344CB8AC3E}">
        <p14:creationId xmlns:p14="http://schemas.microsoft.com/office/powerpoint/2010/main" val="1785523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3534437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The following topics are not included in this presentations due to time constrains</a:t>
            </a:r>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2433745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The following topics are not included in this presentations due to time constrains</a:t>
            </a:r>
          </a:p>
        </p:txBody>
      </p:sp>
      <p:sp>
        <p:nvSpPr>
          <p:cNvPr id="4" name="Slide Number Placeholder 3"/>
          <p:cNvSpPr>
            <a:spLocks noGrp="1"/>
          </p:cNvSpPr>
          <p:nvPr>
            <p:ph type="sldNum" sz="quarter" idx="10"/>
          </p:nvPr>
        </p:nvSpPr>
        <p:spPr/>
        <p:txBody>
          <a:bodyPr/>
          <a:lstStyle/>
          <a:p>
            <a:fld id="{F19E9337-0361-41F3-9C17-1F4FFD1214BA}" type="slidenum">
              <a:rPr lang="en-US" smtClean="0"/>
              <a:t>8</a:t>
            </a:fld>
            <a:endParaRPr lang="en-US" dirty="0"/>
          </a:p>
        </p:txBody>
      </p:sp>
    </p:spTree>
    <p:extLst>
      <p:ext uri="{BB962C8B-B14F-4D97-AF65-F5344CB8AC3E}">
        <p14:creationId xmlns:p14="http://schemas.microsoft.com/office/powerpoint/2010/main" val="1460512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9</a:t>
            </a:fld>
            <a:endParaRPr lang="en-US" dirty="0"/>
          </a:p>
        </p:txBody>
      </p:sp>
    </p:spTree>
    <p:extLst>
      <p:ext uri="{BB962C8B-B14F-4D97-AF65-F5344CB8AC3E}">
        <p14:creationId xmlns:p14="http://schemas.microsoft.com/office/powerpoint/2010/main" val="1739143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#70-777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21.06.2018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‹Nº›</a:t>
            </a:fld>
            <a:endParaRPr lang="de-DE">
              <a:solidFill>
                <a:prstClr val="black">
                  <a:tint val="75000"/>
                </a:prstClr>
              </a:solidFill>
            </a:endParaRPr>
          </a:p>
        </p:txBody>
      </p:sp>
    </p:spTree>
    <p:extLst>
      <p:ext uri="{BB962C8B-B14F-4D97-AF65-F5344CB8AC3E}">
        <p14:creationId xmlns:p14="http://schemas.microsoft.com/office/powerpoint/2010/main" val="36005165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9912175C-3CF6-487A-9684-5B9CA6422935}" type="datetimeFigureOut">
              <a:rPr lang="en-US" smtClean="0"/>
              <a:t>6/21/2018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EB9E8-CA3A-4349-8165-A1A8FED2E9F7}" type="slidenum">
              <a:rPr lang="en-US" smtClean="0"/>
              <a:t>‹Nº›</a:t>
            </a:fld>
            <a:endParaRPr lang="en-US"/>
          </a:p>
        </p:txBody>
      </p:sp>
    </p:spTree>
    <p:extLst>
      <p:ext uri="{BB962C8B-B14F-4D97-AF65-F5344CB8AC3E}">
        <p14:creationId xmlns:p14="http://schemas.microsoft.com/office/powerpoint/2010/main" val="20108895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1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9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Footer Placeholder 8"/>
          <p:cNvSpPr>
            <a:spLocks noGrp="1"/>
          </p:cNvSpPr>
          <p:nvPr>
            <p:ph type="ftr" sz="quarter" idx="11"/>
          </p:nvPr>
        </p:nvSpPr>
        <p:spPr>
          <a:xfrm>
            <a:off x="457200" y="6324602"/>
            <a:ext cx="28956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1317284"/>
          </a:xfrm>
          <a:prstGeom prst="rect">
            <a:avLst/>
          </a:prstGeom>
        </p:spPr>
        <p:txBody>
          <a:bodyPr/>
          <a:lstStyle>
            <a:lvl1pPr marL="342900" indent="-342900">
              <a:buClr>
                <a:srgbClr val="0070C0"/>
              </a:buClr>
              <a:buFont typeface="Arial" pitchFamily="34" charset="0"/>
              <a:buChar char="•"/>
              <a:defRPr sz="2100" b="0">
                <a:latin typeface="Segoe UI" pitchFamily="34" charset="0"/>
                <a:ea typeface="Segoe UI" pitchFamily="34" charset="0"/>
                <a:cs typeface="Segoe UI" pitchFamily="34" charset="0"/>
              </a:defRPr>
            </a:lvl1pPr>
            <a:lvl2pPr marL="600075" indent="-257175">
              <a:buClr>
                <a:srgbClr val="0070C0"/>
              </a:buClr>
              <a:buFont typeface="Arial" pitchFamily="34" charset="0"/>
              <a:buChar char="•"/>
              <a:defRPr sz="1800" b="0">
                <a:latin typeface="Segoe UI" pitchFamily="34" charset="0"/>
                <a:ea typeface="Segoe UI" pitchFamily="34" charset="0"/>
                <a:cs typeface="Segoe UI" pitchFamily="34" charset="0"/>
              </a:defRPr>
            </a:lvl2pPr>
            <a:lvl3pPr marL="942975" indent="-257175">
              <a:buClr>
                <a:srgbClr val="0070C0"/>
              </a:buClr>
              <a:buFont typeface="Arial" pitchFamily="34" charset="0"/>
              <a:buChar char="•"/>
              <a:defRPr sz="1500" b="0">
                <a:latin typeface="Segoe UI" pitchFamily="34" charset="0"/>
                <a:ea typeface="Segoe UI" pitchFamily="34" charset="0"/>
                <a:cs typeface="Segoe UI" pitchFamily="34" charset="0"/>
              </a:defRPr>
            </a:lvl3pPr>
            <a:lvl4pPr marL="10287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935443332"/>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0" dirty="0">
              <a:solidFill>
                <a:srgbClr val="FFFFFF"/>
              </a:solidFill>
            </a:endParaRPr>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483768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65402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148253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9315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82195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0514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09461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651983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199833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49488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162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1"/>
            <a:ext cx="9144000" cy="6260841"/>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Case Study Question….</a:t>
            </a:r>
          </a:p>
        </p:txBody>
      </p:sp>
      <p:sp>
        <p:nvSpPr>
          <p:cNvPr id="3" name="Content Placeholder 2"/>
          <p:cNvSpPr>
            <a:spLocks noGrp="1"/>
          </p:cNvSpPr>
          <p:nvPr>
            <p:ph idx="1"/>
          </p:nvPr>
        </p:nvSpPr>
        <p:spPr>
          <a:xfrm>
            <a:off x="261187" y="1482871"/>
            <a:ext cx="8574837" cy="4712995"/>
          </a:xfrm>
        </p:spPr>
        <p:txBody>
          <a:bodyPr/>
          <a:lstStyle>
            <a:lvl1pPr marL="0" indent="0">
              <a:buNone/>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07552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3399FF"/>
                </a:solidFill>
              </a:rPr>
              <a:t>LAB</a:t>
            </a:r>
          </a:p>
        </p:txBody>
      </p:sp>
      <p:sp>
        <p:nvSpPr>
          <p:cNvPr id="8" name="Text Placeholder 4">
            <a:extLst>
              <a:ext uri="{FF2B5EF4-FFF2-40B4-BE49-F238E27FC236}">
                <a16:creationId xmlns:a16="http://schemas.microsoft.com/office/drawing/2014/main" id="{10E0EB35-1ACE-4DBD-9585-A5ED9578289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#70-777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709" r:id="rId6"/>
    <p:sldLayoutId id="2147483699" r:id="rId7"/>
    <p:sldLayoutId id="2147483702" r:id="rId8"/>
    <p:sldLayoutId id="2147483700" r:id="rId9"/>
    <p:sldLayoutId id="2147483705" r:id="rId10"/>
    <p:sldLayoutId id="2147483703" r:id="rId11"/>
    <p:sldLayoutId id="2147483706" r:id="rId12"/>
    <p:sldLayoutId id="2147483663" r:id="rId13"/>
    <p:sldLayoutId id="2147483664" r:id="rId14"/>
    <p:sldLayoutId id="2147483665" r:id="rId15"/>
    <p:sldLayoutId id="2147483667" r:id="rId16"/>
    <p:sldLayoutId id="2147483668" r:id="rId17"/>
    <p:sldLayoutId id="2147483669" r:id="rId18"/>
    <p:sldLayoutId id="2147483670" r:id="rId19"/>
    <p:sldLayoutId id="2147483671" r:id="rId20"/>
    <p:sldLayoutId id="2147483710" r:id="rId21"/>
    <p:sldLayoutId id="2147483724" r:id="rId22"/>
    <p:sldLayoutId id="2147483725" r:id="rId23"/>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0" dirty="0">
              <a:solidFill>
                <a:srgbClr val="FFFFFF"/>
              </a:solidFill>
            </a:endParaRPr>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fontAlgn="auto" hangingPunct="0">
              <a:spcBef>
                <a:spcPts val="0"/>
              </a:spcBef>
              <a:spcAft>
                <a:spcPts val="0"/>
              </a:spcAft>
              <a:defRPr/>
            </a:pPr>
            <a:endParaRPr lang="en-US" b="0" dirty="0">
              <a:solidFill>
                <a:srgbClr val="000000"/>
              </a:solidFill>
              <a:latin typeface="Verdana"/>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707537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agil@mstecs.com" TargetMode="External"/><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92068" y="4503076"/>
            <a:ext cx="4827310" cy="438582"/>
          </a:xfrm>
          <a:prstGeom prst="rect">
            <a:avLst/>
          </a:prstGeom>
          <a:noFill/>
        </p:spPr>
        <p:txBody>
          <a:bodyPr wrap="square" rtlCol="0">
            <a:spAutoFit/>
          </a:bodyPr>
          <a:lstStyle/>
          <a:p>
            <a:r>
              <a:rPr lang="en-US" sz="2250" dirty="0">
                <a:solidFill>
                  <a:srgbClr val="00B0F0"/>
                </a:solidFill>
                <a:latin typeface="Segoe UI Semibold" panose="020B0702040204020203" pitchFamily="34" charset="0"/>
                <a:cs typeface="Segoe UI Semibold" panose="020B0702040204020203" pitchFamily="34" charset="0"/>
              </a:rPr>
              <a:t>Azure Cosmos DB Workshop</a:t>
            </a:r>
            <a:endParaRPr lang="en-US" sz="2250" u="sng" dirty="0">
              <a:solidFill>
                <a:srgbClr val="00B0F0"/>
              </a:solidFill>
              <a:latin typeface="Segoe UI Semibold" panose="020B0702040204020203" pitchFamily="34" charset="0"/>
              <a:cs typeface="Segoe UI Semibold" panose="020B0702040204020203" pitchFamily="34" charset="0"/>
            </a:endParaRPr>
          </a:p>
        </p:txBody>
      </p:sp>
      <p:pic>
        <p:nvPicPr>
          <p:cNvPr id="2" name="Imagen 1">
            <a:extLst>
              <a:ext uri="{FF2B5EF4-FFF2-40B4-BE49-F238E27FC236}">
                <a16:creationId xmlns:a16="http://schemas.microsoft.com/office/drawing/2014/main" id="{56A58A51-97EA-4074-AB03-767996109CCE}"/>
              </a:ext>
            </a:extLst>
          </p:cNvPr>
          <p:cNvPicPr>
            <a:picLocks noChangeAspect="1"/>
          </p:cNvPicPr>
          <p:nvPr/>
        </p:nvPicPr>
        <p:blipFill>
          <a:blip r:embed="rId3"/>
          <a:stretch>
            <a:fillRect/>
          </a:stretch>
        </p:blipFill>
        <p:spPr>
          <a:xfrm>
            <a:off x="648417" y="1115365"/>
            <a:ext cx="7847167" cy="4627270"/>
          </a:xfrm>
          <a:prstGeom prst="rect">
            <a:avLst/>
          </a:prstGeom>
        </p:spPr>
      </p:pic>
    </p:spTree>
    <p:extLst>
      <p:ext uri="{BB962C8B-B14F-4D97-AF65-F5344CB8AC3E}">
        <p14:creationId xmlns:p14="http://schemas.microsoft.com/office/powerpoint/2010/main" val="983376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b="1" dirty="0"/>
              <a:t>Tune and Debug Azure Cosmos DB Solutions</a:t>
            </a:r>
            <a:endParaRPr lang="en-US" dirty="0"/>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a:xfrm>
            <a:off x="261187" y="950221"/>
            <a:ext cx="8574837" cy="5356916"/>
          </a:xfrm>
        </p:spPr>
        <p:txBody>
          <a:bodyPr/>
          <a:lstStyle/>
          <a:p>
            <a:r>
              <a:rPr lang="en-US" sz="2400" dirty="0"/>
              <a:t>Estimate and provision request units</a:t>
            </a:r>
          </a:p>
          <a:p>
            <a:pPr lvl="1"/>
            <a:r>
              <a:rPr lang="en-US" sz="1800" dirty="0"/>
              <a:t>Differentiate requests and request units; retrieve request unit cost of an operation; estimate request unit allocation for a container; tune throughput for uneven workloads and manage throttling; monitor Azure portal metrics; recommend solutions based on query metrics</a:t>
            </a:r>
          </a:p>
          <a:p>
            <a:r>
              <a:rPr lang="en-US" sz="2400" dirty="0"/>
              <a:t>Tune container settings</a:t>
            </a:r>
          </a:p>
          <a:p>
            <a:pPr lvl="1"/>
            <a:r>
              <a:rPr lang="en-US" sz="1800" dirty="0"/>
              <a:t>Manage lifecycle of data by using TTL; tune an index policy; include and exclude properties from index paths</a:t>
            </a:r>
          </a:p>
          <a:p>
            <a:r>
              <a:rPr lang="en-US" sz="2400" dirty="0"/>
              <a:t>Implement security</a:t>
            </a:r>
          </a:p>
          <a:p>
            <a:pPr lvl="1"/>
            <a:r>
              <a:rPr lang="en-US" sz="1800" dirty="0"/>
              <a:t>Secure access to data; rotate keys; understand encryption at rest and in transit; configure IP firewalls; create and manage users; configure fine-grained access to resources</a:t>
            </a:r>
          </a:p>
          <a:p>
            <a:r>
              <a:rPr lang="en-US" sz="2400" dirty="0"/>
              <a:t>Debug a Cosmos DB solution</a:t>
            </a:r>
          </a:p>
          <a:p>
            <a:pPr lvl="1"/>
            <a:r>
              <a:rPr lang="en-US" sz="1800" dirty="0"/>
              <a:t>Configure diagnostic logging; recommend solutions based on data retrieved from logs; evaluate response status code categories; throttle; review metrics and performance tips</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a:xfrm>
            <a:off x="261186" y="6447097"/>
            <a:ext cx="8574837" cy="410903"/>
          </a:xfrm>
        </p:spPr>
        <p:txBody>
          <a:bodyPr/>
          <a:lstStyle/>
          <a:p>
            <a:r>
              <a:rPr lang="en-US" dirty="0"/>
              <a:t>https://www.microsoft.com/en-us/learning/exam-70-777.aspx</a:t>
            </a:r>
          </a:p>
        </p:txBody>
      </p:sp>
    </p:spTree>
    <p:extLst>
      <p:ext uri="{BB962C8B-B14F-4D97-AF65-F5344CB8AC3E}">
        <p14:creationId xmlns:p14="http://schemas.microsoft.com/office/powerpoint/2010/main" val="2469948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Perform Integration and Develop Solutions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000" dirty="0"/>
              <a:t>Develop applications with the SQL API</a:t>
            </a:r>
          </a:p>
          <a:p>
            <a:r>
              <a:rPr lang="en-US" sz="2000" dirty="0"/>
              <a:t>Migrate from MongoDB to MongoDB API in Cosmos DB</a:t>
            </a:r>
          </a:p>
          <a:p>
            <a:r>
              <a:rPr lang="en-US" sz="2000" dirty="0"/>
              <a:t>Implement event-driven applications by using Azure functions, triggers and Cosmos DB change feed</a:t>
            </a:r>
          </a:p>
          <a:p>
            <a:r>
              <a:rPr lang="en-US" sz="2000" dirty="0"/>
              <a:t>Analyze Cosmos DB data with Apache Spark connector</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Perform Integration and Develop Solutions</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a:xfrm>
            <a:off x="261187" y="950221"/>
            <a:ext cx="8574837" cy="5356916"/>
          </a:xfrm>
        </p:spPr>
        <p:txBody>
          <a:bodyPr/>
          <a:lstStyle/>
          <a:p>
            <a:r>
              <a:rPr lang="en-US" sz="2400" dirty="0"/>
              <a:t>Develop applications with the SQL API</a:t>
            </a:r>
          </a:p>
          <a:p>
            <a:pPr lvl="1"/>
            <a:r>
              <a:rPr lang="en-US" sz="1600" dirty="0"/>
              <a:t>Optimize SDK and concurrency control; Tune request options for CRUD and queries; examine response headers; implement optimistic concurrency control with ETAG; query geospatial data; use advanced SQL query operators for complex documents (nested objects and arrays); perform intra-document JOINs; perform SQL queries; implement user-defined functions; use multi-record transactions with stored procedures; implement a continuation model for bounded execution with stored procedures; implement server-side logic and transactions</a:t>
            </a:r>
          </a:p>
          <a:p>
            <a:r>
              <a:rPr lang="en-US" sz="2400" dirty="0"/>
              <a:t>Migrate from MongoDB to MongoDB API in Cosmos DB</a:t>
            </a:r>
          </a:p>
          <a:p>
            <a:pPr lvl="1"/>
            <a:r>
              <a:rPr lang="en-US" sz="1400" dirty="0"/>
              <a:t>Choose appropriate tools to migrate data; transfer data</a:t>
            </a:r>
          </a:p>
          <a:p>
            <a:r>
              <a:rPr lang="en-US" sz="2400" dirty="0"/>
              <a:t>Implement event-driven applications by using Azure functions, triggers and Cosmos DB change feed</a:t>
            </a:r>
          </a:p>
          <a:p>
            <a:pPr lvl="1"/>
            <a:r>
              <a:rPr lang="en-US" sz="1600" dirty="0"/>
              <a:t>Use Cosmos DB triggers for Azure functions; change feed mechanics</a:t>
            </a:r>
          </a:p>
          <a:p>
            <a:r>
              <a:rPr lang="en-US" sz="2400" dirty="0"/>
              <a:t>Analyze Cosmos DB data with Apache Spark connector</a:t>
            </a:r>
          </a:p>
          <a:p>
            <a:pPr lvl="1"/>
            <a:r>
              <a:rPr lang="en-US" sz="1600" dirty="0"/>
              <a:t>Set up and configure a Cosmos DB Spark connector; push down predicates</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a:xfrm>
            <a:off x="261186" y="6447097"/>
            <a:ext cx="8574837" cy="410903"/>
          </a:xfrm>
        </p:spPr>
        <p:txBody>
          <a:bodyPr/>
          <a:lstStyle/>
          <a:p>
            <a:r>
              <a:rPr lang="en-US" dirty="0"/>
              <a:t>https://www.microsoft.com/en-us/learning/exam-70-777.aspx</a:t>
            </a:r>
          </a:p>
        </p:txBody>
      </p:sp>
    </p:spTree>
    <p:extLst>
      <p:ext uri="{BB962C8B-B14F-4D97-AF65-F5344CB8AC3E}">
        <p14:creationId xmlns:p14="http://schemas.microsoft.com/office/powerpoint/2010/main" val="2164748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302266" y="1147120"/>
            <a:ext cx="8229600" cy="5329181"/>
          </a:xfrm>
        </p:spPr>
        <p:txBody>
          <a:bodyPr>
            <a:normAutofit fontScale="92500" lnSpcReduction="10000"/>
          </a:bodyPr>
          <a:lstStyle/>
          <a:p>
            <a:r>
              <a:rPr lang="en-US" sz="1800" b="1" dirty="0"/>
              <a:t>Ana Gil</a:t>
            </a:r>
          </a:p>
          <a:p>
            <a:endParaRPr lang="en-US" sz="1800" dirty="0"/>
          </a:p>
          <a:p>
            <a:r>
              <a:rPr lang="en-US" sz="1800" dirty="0"/>
              <a:t>Certifications: MCT, MCSA, MCSD, MCP, Master SCRUM.</a:t>
            </a:r>
          </a:p>
          <a:p>
            <a:endParaRPr lang="en-US" sz="1800" dirty="0"/>
          </a:p>
          <a:p>
            <a:r>
              <a:rPr lang="en-US" sz="1800" dirty="0"/>
              <a:t>Few things about me: 10 years in the IT field, software development </a:t>
            </a:r>
            <a:r>
              <a:rPr lang="en-AU" sz="1800" dirty="0"/>
              <a:t>consultant, </a:t>
            </a:r>
            <a:r>
              <a:rPr lang="en-US" sz="1800" dirty="0"/>
              <a:t>developer, DBA, tester, Sr. </a:t>
            </a:r>
            <a:r>
              <a:rPr lang="en-AU" sz="1800" dirty="0"/>
              <a:t>Software developer</a:t>
            </a:r>
            <a:r>
              <a:rPr lang="en-US" sz="1800" dirty="0"/>
              <a:t> </a:t>
            </a:r>
            <a:r>
              <a:rPr lang="en-AU" sz="1800" dirty="0"/>
              <a:t>coordinator.</a:t>
            </a:r>
            <a:endParaRPr lang="en-US" sz="1800" dirty="0"/>
          </a:p>
          <a:p>
            <a:pPr marL="0" indent="0">
              <a:buNone/>
            </a:pPr>
            <a:endParaRPr lang="en-US" sz="1800" dirty="0"/>
          </a:p>
          <a:p>
            <a:r>
              <a:rPr lang="en-US" sz="1800" dirty="0">
                <a:hlinkClick r:id="rId3"/>
              </a:rPr>
              <a:t>agil@mstecs.com</a:t>
            </a:r>
            <a:endParaRPr lang="en-US" sz="1800" dirty="0"/>
          </a:p>
          <a:p>
            <a:pPr marL="0" indent="0">
              <a:buNone/>
            </a:pPr>
            <a:endParaRPr lang="en-US" sz="1800" dirty="0"/>
          </a:p>
          <a:p>
            <a:r>
              <a:rPr lang="en-US" sz="1800" b="1" dirty="0"/>
              <a:t>Ali Kazmi</a:t>
            </a:r>
          </a:p>
          <a:p>
            <a:pPr marL="0" indent="0">
              <a:buNone/>
            </a:pPr>
            <a:endParaRPr lang="en-US" sz="1800" dirty="0"/>
          </a:p>
          <a:p>
            <a:r>
              <a:rPr lang="en-US" sz="1800" dirty="0"/>
              <a:t>Data &amp; Ai | Technology Solutions Professional </a:t>
            </a:r>
          </a:p>
          <a:p>
            <a:pPr marL="0" indent="0">
              <a:buNone/>
            </a:pPr>
            <a:endParaRPr lang="en-US" sz="1800" dirty="0"/>
          </a:p>
          <a:p>
            <a:r>
              <a:rPr lang="en-US" sz="1800" dirty="0"/>
              <a:t>Few things: 2.5 Years with Microsoft, previously worked with a Microsoft partner for two years where I started their Managed Service and Marketing initiatives. Working in Sales for 10 years in total. </a:t>
            </a:r>
          </a:p>
          <a:p>
            <a:pPr marL="0" indent="0">
              <a:buNone/>
            </a:pPr>
            <a:endParaRPr lang="en-US" sz="1800" dirty="0"/>
          </a:p>
          <a:p>
            <a:r>
              <a:rPr lang="en-US" sz="1800" dirty="0"/>
              <a:t>Akazmi@Microsoft.com</a:t>
            </a:r>
          </a:p>
          <a:p>
            <a:endParaRPr lang="en-US" sz="1800" dirty="0"/>
          </a:p>
          <a:p>
            <a:endParaRPr lang="en-US" sz="1800" dirty="0"/>
          </a:p>
          <a:p>
            <a:pPr marL="0" indent="0">
              <a:buNone/>
            </a:pPr>
            <a:endParaRPr lang="en-US" sz="1800" dirty="0"/>
          </a:p>
        </p:txBody>
      </p:sp>
      <p:sp>
        <p:nvSpPr>
          <p:cNvPr id="4" name="Title 3"/>
          <p:cNvSpPr>
            <a:spLocks noGrp="1"/>
          </p:cNvSpPr>
          <p:nvPr>
            <p:ph type="title"/>
          </p:nvPr>
        </p:nvSpPr>
        <p:spPr>
          <a:xfrm>
            <a:off x="428069" y="137398"/>
            <a:ext cx="4805916" cy="617220"/>
          </a:xfrm>
        </p:spPr>
        <p:txBody>
          <a:bodyPr/>
          <a:lstStyle/>
          <a:p>
            <a:r>
              <a:rPr lang="en-US" sz="3000" b="1" dirty="0"/>
              <a:t>Hello</a:t>
            </a:r>
          </a:p>
        </p:txBody>
      </p:sp>
    </p:spTree>
    <p:extLst>
      <p:ext uri="{BB962C8B-B14F-4D97-AF65-F5344CB8AC3E}">
        <p14:creationId xmlns:p14="http://schemas.microsoft.com/office/powerpoint/2010/main" val="2764422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70-777 Implementing Microsoft Azure Cosmos DB Solutions </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dirty="0"/>
              <a:t>Partition and Model Data</a:t>
            </a:r>
          </a:p>
          <a:p>
            <a:r>
              <a:rPr lang="en-US" dirty="0"/>
              <a:t>Replicate Data Across the World</a:t>
            </a:r>
          </a:p>
          <a:p>
            <a:r>
              <a:rPr lang="en-US" dirty="0"/>
              <a:t>Tune and Debug Azure Cosmos DB Solutions</a:t>
            </a:r>
          </a:p>
          <a:p>
            <a:r>
              <a:rPr lang="en-US" dirty="0"/>
              <a:t>Perform Integration and Develop Solutions</a:t>
            </a:r>
          </a:p>
          <a:p>
            <a:endParaRPr lang="en-US"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https://www.microsoft.com/en-ie/learning/exam-70-777.aspx</a:t>
            </a:r>
          </a:p>
        </p:txBody>
      </p:sp>
      <p:sp>
        <p:nvSpPr>
          <p:cNvPr id="5" name="Marcador de texto 4">
            <a:extLst>
              <a:ext uri="{FF2B5EF4-FFF2-40B4-BE49-F238E27FC236}">
                <a16:creationId xmlns:a16="http://schemas.microsoft.com/office/drawing/2014/main" id="{38BBF9A2-E64A-44EA-B8E8-C1F58DF2C2F5}"/>
              </a:ext>
            </a:extLst>
          </p:cNvPr>
          <p:cNvSpPr>
            <a:spLocks noGrp="1"/>
          </p:cNvSpPr>
          <p:nvPr>
            <p:ph type="body" sz="quarter" idx="10"/>
          </p:nvPr>
        </p:nvSpPr>
        <p:spPr/>
        <p:txBody>
          <a:bodyPr/>
          <a:lstStyle/>
          <a:p>
            <a:endParaRPr lang="es-MX"/>
          </a:p>
        </p:txBody>
      </p:sp>
    </p:spTree>
    <p:extLst>
      <p:ext uri="{BB962C8B-B14F-4D97-AF65-F5344CB8AC3E}">
        <p14:creationId xmlns:p14="http://schemas.microsoft.com/office/powerpoint/2010/main" val="1304892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rPr>
              <a:t>http://azureplatform.azurewebsites.net/</a:t>
            </a:r>
            <a:endParaRPr lang="en-US" sz="2100" dirty="0">
              <a:solidFill>
                <a:srgbClr val="FFFFFF">
                  <a:lumMod val="50000"/>
                </a:srgbClr>
              </a:solidFill>
              <a:latin typeface="Segoe UI Light"/>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rPr>
              <a:t>* Preview Services</a:t>
            </a:r>
            <a:endParaRPr lang="en-US" sz="900" dirty="0">
              <a:solidFill>
                <a:srgbClr val="FFFFFF">
                  <a:lumMod val="50000"/>
                </a:srgbClr>
              </a:solidFill>
              <a:latin typeface="Segoe UI Light"/>
            </a:endParaRPr>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2115" y="4146267"/>
            <a:ext cx="2264569" cy="1228725"/>
          </a:xfrm>
          <a:prstGeom prst="rect">
            <a:avLst/>
          </a:prstGeom>
        </p:spPr>
      </p:pic>
      <p:pic>
        <p:nvPicPr>
          <p:cNvPr id="8" name="Picture 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28665" y="2530304"/>
            <a:ext cx="2232422" cy="1582341"/>
          </a:xfrm>
          <a:prstGeom prst="rect">
            <a:avLst/>
          </a:prstGeom>
        </p:spPr>
      </p:pic>
      <p:pic>
        <p:nvPicPr>
          <p:cNvPr id="9" name="Picture 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726878" y="5441671"/>
            <a:ext cx="7690247" cy="523361"/>
          </a:xfrm>
          <a:prstGeom prst="rect">
            <a:avLst/>
          </a:prstGeom>
        </p:spPr>
      </p:pic>
      <p:pic>
        <p:nvPicPr>
          <p:cNvPr id="19" name="Picture 18"/>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3474765" y="3800141"/>
            <a:ext cx="2235994" cy="1603772"/>
          </a:xfrm>
          <a:prstGeom prst="rect">
            <a:avLst/>
          </a:prstGeom>
        </p:spPr>
      </p:pic>
      <p:sp>
        <p:nvSpPr>
          <p:cNvPr id="2" name="Rectangle 1">
            <a:extLst>
              <a:ext uri="{FF2B5EF4-FFF2-40B4-BE49-F238E27FC236}">
                <a16:creationId xmlns:a16="http://schemas.microsoft.com/office/drawing/2014/main" id="{732257A5-50C9-4C2E-B8B5-486C1E77A629}"/>
              </a:ext>
            </a:extLst>
          </p:cNvPr>
          <p:cNvSpPr/>
          <p:nvPr/>
        </p:nvSpPr>
        <p:spPr bwMode="auto">
          <a:xfrm>
            <a:off x="3465239" y="2508556"/>
            <a:ext cx="2235994" cy="1272706"/>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536675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sz="4000" dirty="0"/>
              <a:t>Partition and Model Data</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sz="2400" dirty="0"/>
              <a:t>Plan a partitioning strategy </a:t>
            </a:r>
          </a:p>
          <a:p>
            <a:r>
              <a:rPr lang="en-US" sz="2400" dirty="0"/>
              <a:t>Model data based on business use cases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https://www.microsoft.com/en-ie/learning/exam-70-774.aspx</a:t>
            </a:r>
          </a:p>
        </p:txBody>
      </p:sp>
    </p:spTree>
    <p:extLst>
      <p:ext uri="{BB962C8B-B14F-4D97-AF65-F5344CB8AC3E}">
        <p14:creationId xmlns:p14="http://schemas.microsoft.com/office/powerpoint/2010/main" val="2014733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b="1" dirty="0"/>
              <a:t>Partition and Model Data</a:t>
            </a:r>
            <a:endParaRPr lang="en-US" dirty="0"/>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dirty="0"/>
              <a:t>Plan a partitioning strategy</a:t>
            </a:r>
          </a:p>
          <a:p>
            <a:pPr lvl="1"/>
            <a:r>
              <a:rPr lang="en-US" sz="1600" dirty="0"/>
              <a:t>Select a partition key for a container; differentiate between partition keys and partition key ranges; partition data across multiple containers; calculate throughput distribution across partition key ranges; control cross-partition queries; plan for transactions</a:t>
            </a:r>
          </a:p>
          <a:p>
            <a:r>
              <a:rPr lang="en-US" dirty="0"/>
              <a:t>Model data based on business use cases</a:t>
            </a:r>
          </a:p>
          <a:p>
            <a:pPr lvl="1"/>
            <a:r>
              <a:rPr lang="en-US" sz="1600" dirty="0"/>
              <a:t>Identify when to co-locate data within the same container or across multiple containers; identify when to co-locate data within the same partition key or across multiple partition keys; identify when to co-locate data within the same document or across multiple documents; share properties between documents</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https://www.microsoft.com/en-us/learning/exam-70-777.aspx</a:t>
            </a:r>
          </a:p>
        </p:txBody>
      </p:sp>
    </p:spTree>
    <p:extLst>
      <p:ext uri="{BB962C8B-B14F-4D97-AF65-F5344CB8AC3E}">
        <p14:creationId xmlns:p14="http://schemas.microsoft.com/office/powerpoint/2010/main" val="4211613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Replicate Data Across the World</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Implement global distribution and high availability</a:t>
            </a:r>
          </a:p>
          <a:p>
            <a:r>
              <a:rPr lang="en-US" sz="2400" dirty="0"/>
              <a:t>Select a data consistency approach based on business use cases</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b="1" dirty="0"/>
              <a:t>Replicate Data Across the World</a:t>
            </a:r>
            <a:endParaRPr lang="en-US" dirty="0"/>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dirty="0"/>
              <a:t>Implement global distribution and high availability</a:t>
            </a:r>
          </a:p>
          <a:p>
            <a:pPr lvl="1"/>
            <a:r>
              <a:rPr lang="en-US" sz="1800" dirty="0"/>
              <a:t>Replicate data to additional regions; define automatic failover policies for disaster recovery; perform manual failovers to change the write region; set the preferred location of applications for low-latency access; design patterns for multi-write regions; resolve conflicts surfaced by the conflict feed</a:t>
            </a:r>
          </a:p>
          <a:p>
            <a:r>
              <a:rPr lang="en-US" dirty="0"/>
              <a:t>Select a data consistency approach based on business use cases</a:t>
            </a:r>
          </a:p>
          <a:p>
            <a:pPr lvl="1"/>
            <a:r>
              <a:rPr lang="en-US" sz="1800" dirty="0"/>
              <a:t>Identify use cases for consistencies; differentiate between consistencies by using characteristics; differentiate between consistencies by using trade-offs between performance and consistency; use session tokens</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https://www.microsoft.com/en-us/learning</a:t>
            </a:r>
            <a:r>
              <a:rPr lang="en-US"/>
              <a:t>/exam-70-777.</a:t>
            </a:r>
            <a:r>
              <a:rPr lang="en-US" dirty="0"/>
              <a:t>aspx</a:t>
            </a:r>
          </a:p>
        </p:txBody>
      </p:sp>
    </p:spTree>
    <p:extLst>
      <p:ext uri="{BB962C8B-B14F-4D97-AF65-F5344CB8AC3E}">
        <p14:creationId xmlns:p14="http://schemas.microsoft.com/office/powerpoint/2010/main" val="1740773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Tune and Debug Azure Cosmos DB Solutions</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Estimate and provision request units</a:t>
            </a:r>
          </a:p>
          <a:p>
            <a:r>
              <a:rPr lang="en-US" sz="2400" dirty="0"/>
              <a:t>Tune container settings</a:t>
            </a:r>
          </a:p>
          <a:p>
            <a:r>
              <a:rPr lang="en-US" sz="2400" dirty="0"/>
              <a:t>Implement security</a:t>
            </a:r>
          </a:p>
          <a:p>
            <a:r>
              <a:rPr lang="en-US" sz="2400" dirty="0"/>
              <a:t>Debug a Cosmos DB solution</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1029</Words>
  <Application>Microsoft Office PowerPoint</Application>
  <PresentationFormat>Presentación en pantalla (4:3)</PresentationFormat>
  <Paragraphs>99</Paragraphs>
  <Slides>12</Slides>
  <Notes>12</Notes>
  <HiddenSlides>4</HiddenSlides>
  <MMClips>0</MMClips>
  <ScaleCrop>false</ScaleCrop>
  <HeadingPairs>
    <vt:vector size="6" baseType="variant">
      <vt:variant>
        <vt:lpstr>Fuentes usadas</vt:lpstr>
      </vt:variant>
      <vt:variant>
        <vt:i4>10</vt:i4>
      </vt:variant>
      <vt:variant>
        <vt:lpstr>Tema</vt:lpstr>
      </vt:variant>
      <vt:variant>
        <vt:i4>2</vt:i4>
      </vt:variant>
      <vt:variant>
        <vt:lpstr>Títulos de diapositiva</vt:lpstr>
      </vt:variant>
      <vt:variant>
        <vt:i4>12</vt:i4>
      </vt:variant>
    </vt:vector>
  </HeadingPairs>
  <TitlesOfParts>
    <vt:vector size="24" baseType="lpstr">
      <vt:lpstr>Segoe UI Semibold</vt:lpstr>
      <vt:lpstr>Calibri</vt:lpstr>
      <vt:lpstr>Arial</vt:lpstr>
      <vt:lpstr>Times New Roman</vt:lpstr>
      <vt:lpstr>Segoe UI</vt:lpstr>
      <vt:lpstr>Verdana</vt:lpstr>
      <vt:lpstr>Wingdings</vt:lpstr>
      <vt:lpstr>Segoe UI Light</vt:lpstr>
      <vt:lpstr>Courier New</vt:lpstr>
      <vt:lpstr>Consolas</vt:lpstr>
      <vt:lpstr>NG_MOC_Core_ModuleNew2</vt:lpstr>
      <vt:lpstr>16_NG_MOC_Core_ModuleNew2</vt:lpstr>
      <vt:lpstr>Presentación de PowerPoint</vt:lpstr>
      <vt:lpstr>Hello</vt:lpstr>
      <vt:lpstr>Exam 70-777 Implementing Microsoft Azure Cosmos DB Solutions </vt:lpstr>
      <vt:lpstr>Presentación de PowerPoint</vt:lpstr>
      <vt:lpstr>Partition and Model Data</vt:lpstr>
      <vt:lpstr>Partition and Model Data</vt:lpstr>
      <vt:lpstr>Replicate Data Across the World</vt:lpstr>
      <vt:lpstr>Replicate Data Across the World</vt:lpstr>
      <vt:lpstr>Tune and Debug Azure Cosmos DB Solutions</vt:lpstr>
      <vt:lpstr>Tune and Debug Azure Cosmos DB Solutions</vt:lpstr>
      <vt:lpstr>Perform Integration and Develop Solutions</vt:lpstr>
      <vt:lpstr>Perform Integration and Develop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2018-06-21T13:33:14Z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5212135-9234-47a0-a836-df5f1b370b97_Enabled">
    <vt:lpwstr>True</vt:lpwstr>
  </property>
  <property fmtid="{D5CDD505-2E9C-101B-9397-08002B2CF9AE}" pid="3" name="MSIP_Label_75212135-9234-47a0-a836-df5f1b370b97_SiteId">
    <vt:lpwstr>511ce6e0-0e57-4c9f-acd1-4154a6b4c914</vt:lpwstr>
  </property>
  <property fmtid="{D5CDD505-2E9C-101B-9397-08002B2CF9AE}" pid="4" name="MSIP_Label_75212135-9234-47a0-a836-df5f1b370b97_Owner">
    <vt:lpwstr>agil@mstecs.com</vt:lpwstr>
  </property>
  <property fmtid="{D5CDD505-2E9C-101B-9397-08002B2CF9AE}" pid="5" name="MSIP_Label_75212135-9234-47a0-a836-df5f1b370b97_SetDate">
    <vt:lpwstr>2018-06-21T03:48:15.4737707Z</vt:lpwstr>
  </property>
  <property fmtid="{D5CDD505-2E9C-101B-9397-08002B2CF9AE}" pid="6" name="MSIP_Label_75212135-9234-47a0-a836-df5f1b370b97_Name">
    <vt:lpwstr>Public</vt:lpwstr>
  </property>
  <property fmtid="{D5CDD505-2E9C-101B-9397-08002B2CF9AE}" pid="7" name="MSIP_Label_75212135-9234-47a0-a836-df5f1b370b97_Application">
    <vt:lpwstr>Microsoft Azure Information Protection</vt:lpwstr>
  </property>
  <property fmtid="{D5CDD505-2E9C-101B-9397-08002B2CF9AE}" pid="8" name="MSIP_Label_75212135-9234-47a0-a836-df5f1b370b97_Extended_MSFT_Method">
    <vt:lpwstr>Automatic</vt:lpwstr>
  </property>
  <property fmtid="{D5CDD505-2E9C-101B-9397-08002B2CF9AE}" pid="9" name="MSIP_Label_f42aa342-8706-4288-bd11-ebb85995028c_Enabled">
    <vt:lpwstr>True</vt:lpwstr>
  </property>
  <property fmtid="{D5CDD505-2E9C-101B-9397-08002B2CF9AE}" pid="10" name="MSIP_Label_f42aa342-8706-4288-bd11-ebb85995028c_SiteId">
    <vt:lpwstr>72f988bf-86f1-41af-91ab-2d7cd011db47</vt:lpwstr>
  </property>
  <property fmtid="{D5CDD505-2E9C-101B-9397-08002B2CF9AE}" pid="11" name="MSIP_Label_f42aa342-8706-4288-bd11-ebb85995028c_Owner">
    <vt:lpwstr>dstolts@microsoft.com</vt:lpwstr>
  </property>
  <property fmtid="{D5CDD505-2E9C-101B-9397-08002B2CF9AE}" pid="12" name="MSIP_Label_f42aa342-8706-4288-bd11-ebb85995028c_SetDate">
    <vt:lpwstr>2018-01-19T07:33:26.9972805Z</vt:lpwstr>
  </property>
  <property fmtid="{D5CDD505-2E9C-101B-9397-08002B2CF9AE}" pid="13" name="MSIP_Label_f42aa342-8706-4288-bd11-ebb85995028c_Name">
    <vt:lpwstr>General</vt:lpwstr>
  </property>
  <property fmtid="{D5CDD505-2E9C-101B-9397-08002B2CF9AE}" pid="14" name="MSIP_Label_f42aa342-8706-4288-bd11-ebb85995028c_Application">
    <vt:lpwstr>Microsoft Azure Information Protection</vt:lpwstr>
  </property>
  <property fmtid="{D5CDD505-2E9C-101B-9397-08002B2CF9AE}" pid="15" name="MSIP_Label_f42aa342-8706-4288-bd11-ebb85995028c_Extended_MSFT_Method">
    <vt:lpwstr>Automatic</vt:lpwstr>
  </property>
  <property fmtid="{D5CDD505-2E9C-101B-9397-08002B2CF9AE}" pid="16" name="Sensitivity">
    <vt:lpwstr>Public General</vt:lpwstr>
  </property>
</Properties>
</file>