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34" r:id="rId6"/>
  </p:sldMasterIdLst>
  <p:notesMasterIdLst>
    <p:notesMasterId r:id="rId31"/>
  </p:notesMasterIdLst>
  <p:handoutMasterIdLst>
    <p:handoutMasterId r:id="rId32"/>
  </p:handoutMasterIdLst>
  <p:sldIdLst>
    <p:sldId id="260" r:id="rId7"/>
    <p:sldId id="398" r:id="rId8"/>
    <p:sldId id="295" r:id="rId9"/>
    <p:sldId id="421" r:id="rId10"/>
    <p:sldId id="451" r:id="rId11"/>
    <p:sldId id="452" r:id="rId12"/>
    <p:sldId id="453" r:id="rId13"/>
    <p:sldId id="445" r:id="rId14"/>
    <p:sldId id="433" r:id="rId15"/>
    <p:sldId id="454" r:id="rId16"/>
    <p:sldId id="455" r:id="rId17"/>
    <p:sldId id="436" r:id="rId18"/>
    <p:sldId id="456" r:id="rId19"/>
    <p:sldId id="457" r:id="rId20"/>
    <p:sldId id="458" r:id="rId21"/>
    <p:sldId id="459" r:id="rId22"/>
    <p:sldId id="461" r:id="rId23"/>
    <p:sldId id="462" r:id="rId24"/>
    <p:sldId id="336" r:id="rId25"/>
    <p:sldId id="444" r:id="rId26"/>
    <p:sldId id="446" r:id="rId27"/>
    <p:sldId id="447" r:id="rId28"/>
    <p:sldId id="448" r:id="rId29"/>
    <p:sldId id="44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398"/>
            <p14:sldId id="295"/>
            <p14:sldId id="421"/>
            <p14:sldId id="451"/>
            <p14:sldId id="452"/>
            <p14:sldId id="453"/>
            <p14:sldId id="445"/>
            <p14:sldId id="433"/>
            <p14:sldId id="454"/>
            <p14:sldId id="455"/>
            <p14:sldId id="436"/>
            <p14:sldId id="456"/>
            <p14:sldId id="457"/>
            <p14:sldId id="458"/>
            <p14:sldId id="459"/>
            <p14:sldId id="461"/>
            <p14:sldId id="462"/>
            <p14:sldId id="336"/>
            <p14:sldId id="444"/>
            <p14:sldId id="446"/>
            <p14:sldId id="447"/>
            <p14:sldId id="448"/>
            <p14:sldId id="4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3" autoAdjust="0"/>
    <p:restoredTop sz="95468" autoAdjust="0"/>
  </p:normalViewPr>
  <p:slideViewPr>
    <p:cSldViewPr snapToGrid="0">
      <p:cViewPr varScale="1">
        <p:scale>
          <a:sx n="45" d="100"/>
          <a:sy n="45" d="100"/>
        </p:scale>
        <p:origin x="72" y="1264"/>
      </p:cViewPr>
      <p:guideLst/>
    </p:cSldViewPr>
  </p:slideViewPr>
  <p:notesTextViewPr>
    <p:cViewPr>
      <p:scale>
        <a:sx n="1" d="1"/>
        <a:sy n="1" d="1"/>
      </p:scale>
      <p:origin x="0" y="0"/>
    </p:cViewPr>
  </p:notesTextViewPr>
  <p:sorterViewPr>
    <p:cViewPr>
      <p:scale>
        <a:sx n="100" d="100"/>
        <a:sy n="100" d="100"/>
      </p:scale>
      <p:origin x="0" y="-5916"/>
    </p:cViewPr>
  </p:sorterViewPr>
  <p:notesViewPr>
    <p:cSldViewPr snapToGrid="0">
      <p:cViewPr varScale="1">
        <p:scale>
          <a:sx n="70" d="100"/>
          <a:sy n="70" d="100"/>
        </p:scale>
        <p:origin x="32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58445715-193E-43E1-ADB7-8679C9A9393E}"/>
    <pc:docChg chg="custSel delSld modSld modSection">
      <pc:chgData name="Michael Mishal" userId="399b58bf3390cc80" providerId="LiveId" clId="{58445715-193E-43E1-ADB7-8679C9A9393E}" dt="2018-06-12T11:44:00.151" v="22" actId="207"/>
      <pc:docMkLst>
        <pc:docMk/>
      </pc:docMkLst>
      <pc:sldChg chg="addSp delSp modSp">
        <pc:chgData name="Michael Mishal" userId="399b58bf3390cc80" providerId="LiveId" clId="{58445715-193E-43E1-ADB7-8679C9A9393E}" dt="2018-06-12T11:41:40.128" v="8"/>
        <pc:sldMkLst>
          <pc:docMk/>
          <pc:sldMk cId="977823867" sldId="260"/>
        </pc:sldMkLst>
        <pc:spChg chg="del">
          <ac:chgData name="Michael Mishal" userId="399b58bf3390cc80" providerId="LiveId" clId="{58445715-193E-43E1-ADB7-8679C9A9393E}" dt="2018-06-12T11:41:36.713" v="6" actId="478"/>
          <ac:spMkLst>
            <pc:docMk/>
            <pc:sldMk cId="977823867" sldId="260"/>
            <ac:spMk id="2" creationId="{00000000-0000-0000-0000-000000000000}"/>
          </ac:spMkLst>
        </pc:spChg>
        <pc:spChg chg="mod">
          <ac:chgData name="Michael Mishal" userId="399b58bf3390cc80" providerId="LiveId" clId="{58445715-193E-43E1-ADB7-8679C9A9393E}" dt="2018-06-12T11:41:29.887" v="5" actId="20577"/>
          <ac:spMkLst>
            <pc:docMk/>
            <pc:sldMk cId="977823867" sldId="260"/>
            <ac:spMk id="3" creationId="{00000000-0000-0000-0000-000000000000}"/>
          </ac:spMkLst>
        </pc:spChg>
        <pc:spChg chg="add del mod">
          <ac:chgData name="Michael Mishal" userId="399b58bf3390cc80" providerId="LiveId" clId="{58445715-193E-43E1-ADB7-8679C9A9393E}" dt="2018-06-12T11:41:39.713" v="7" actId="478"/>
          <ac:spMkLst>
            <pc:docMk/>
            <pc:sldMk cId="977823867" sldId="260"/>
            <ac:spMk id="5" creationId="{616A4524-0198-4C73-AD83-6F0FC9CC2219}"/>
          </ac:spMkLst>
        </pc:spChg>
        <pc:spChg chg="add">
          <ac:chgData name="Michael Mishal" userId="399b58bf3390cc80" providerId="LiveId" clId="{58445715-193E-43E1-ADB7-8679C9A9393E}" dt="2018-06-12T11:41:40.128" v="8"/>
          <ac:spMkLst>
            <pc:docMk/>
            <pc:sldMk cId="977823867" sldId="260"/>
            <ac:spMk id="7" creationId="{D2A0BAB5-F37A-4305-92B8-A50077EFDF29}"/>
          </ac:spMkLst>
        </pc:spChg>
      </pc:sldChg>
      <pc:sldChg chg="modSp modTransition">
        <pc:chgData name="Michael Mishal" userId="399b58bf3390cc80" providerId="LiveId" clId="{58445715-193E-43E1-ADB7-8679C9A9393E}" dt="2018-06-12T11:41:57.799" v="11"/>
        <pc:sldMkLst>
          <pc:docMk/>
          <pc:sldMk cId="920776515" sldId="295"/>
        </pc:sldMkLst>
        <pc:spChg chg="mod">
          <ac:chgData name="Michael Mishal" userId="399b58bf3390cc80" providerId="LiveId" clId="{58445715-193E-43E1-ADB7-8679C9A9393E}" dt="2018-06-12T11:41:47.316" v="10" actId="20577"/>
          <ac:spMkLst>
            <pc:docMk/>
            <pc:sldMk cId="920776515" sldId="295"/>
            <ac:spMk id="3" creationId="{00000000-0000-0000-0000-000000000000}"/>
          </ac:spMkLst>
        </pc:spChg>
      </pc:sldChg>
      <pc:sldChg chg="modSp">
        <pc:chgData name="Michael Mishal" userId="399b58bf3390cc80" providerId="LiveId" clId="{58445715-193E-43E1-ADB7-8679C9A9393E}" dt="2018-06-12T11:44:00.151" v="22" actId="207"/>
        <pc:sldMkLst>
          <pc:docMk/>
          <pc:sldMk cId="1304892742" sldId="398"/>
        </pc:sldMkLst>
        <pc:spChg chg="mod">
          <ac:chgData name="Michael Mishal" userId="399b58bf3390cc80" providerId="LiveId" clId="{58445715-193E-43E1-ADB7-8679C9A9393E}" dt="2018-06-12T11:44:00.151" v="22" actId="207"/>
          <ac:spMkLst>
            <pc:docMk/>
            <pc:sldMk cId="1304892742" sldId="398"/>
            <ac:spMk id="17" creationId="{0DD7E3D9-0F16-4FC0-8096-670127E70DF5}"/>
          </ac:spMkLst>
        </pc:spChg>
      </pc:sldChg>
      <pc:sldChg chg="modTransition">
        <pc:chgData name="Michael Mishal" userId="399b58bf3390cc80" providerId="LiveId" clId="{58445715-193E-43E1-ADB7-8679C9A9393E}" dt="2018-06-12T11:41:57.799" v="11"/>
        <pc:sldMkLst>
          <pc:docMk/>
          <pc:sldMk cId="2090056421" sldId="421"/>
        </pc:sldMkLst>
      </pc:sldChg>
      <pc:sldChg chg="modTransition">
        <pc:chgData name="Michael Mishal" userId="399b58bf3390cc80" providerId="LiveId" clId="{58445715-193E-43E1-ADB7-8679C9A9393E}" dt="2018-06-12T11:42:29.729" v="15"/>
        <pc:sldMkLst>
          <pc:docMk/>
          <pc:sldMk cId="2882598168" sldId="433"/>
        </pc:sldMkLst>
      </pc:sldChg>
      <pc:sldChg chg="del">
        <pc:chgData name="Michael Mishal" userId="399b58bf3390cc80" providerId="LiveId" clId="{58445715-193E-43E1-ADB7-8679C9A9393E}" dt="2018-06-12T11:42:38.037" v="16" actId="2696"/>
        <pc:sldMkLst>
          <pc:docMk/>
          <pc:sldMk cId="2264962350" sldId="434"/>
        </pc:sldMkLst>
      </pc:sldChg>
      <pc:sldChg chg="modTransition">
        <pc:chgData name="Michael Mishal" userId="399b58bf3390cc80" providerId="LiveId" clId="{58445715-193E-43E1-ADB7-8679C9A9393E}" dt="2018-06-12T11:42:54.011" v="17"/>
        <pc:sldMkLst>
          <pc:docMk/>
          <pc:sldMk cId="1937181710" sldId="436"/>
        </pc:sldMkLst>
      </pc:sldChg>
      <pc:sldChg chg="modTransition">
        <pc:chgData name="Michael Mishal" userId="399b58bf3390cc80" providerId="LiveId" clId="{58445715-193E-43E1-ADB7-8679C9A9393E}" dt="2018-06-12T11:43:17.343" v="19"/>
        <pc:sldMkLst>
          <pc:docMk/>
          <pc:sldMk cId="99273399" sldId="444"/>
        </pc:sldMkLst>
      </pc:sldChg>
      <pc:sldChg chg="modTransition">
        <pc:chgData name="Michael Mishal" userId="399b58bf3390cc80" providerId="LiveId" clId="{58445715-193E-43E1-ADB7-8679C9A9393E}" dt="2018-06-12T11:42:29.729" v="15"/>
        <pc:sldMkLst>
          <pc:docMk/>
          <pc:sldMk cId="3366758400" sldId="445"/>
        </pc:sldMkLst>
      </pc:sldChg>
      <pc:sldChg chg="modTransition">
        <pc:chgData name="Michael Mishal" userId="399b58bf3390cc80" providerId="LiveId" clId="{58445715-193E-43E1-ADB7-8679C9A9393E}" dt="2018-06-12T11:43:17.343" v="19"/>
        <pc:sldMkLst>
          <pc:docMk/>
          <pc:sldMk cId="2264857117" sldId="446"/>
        </pc:sldMkLst>
      </pc:sldChg>
      <pc:sldChg chg="modTransition">
        <pc:chgData name="Michael Mishal" userId="399b58bf3390cc80" providerId="LiveId" clId="{58445715-193E-43E1-ADB7-8679C9A9393E}" dt="2018-06-12T11:43:17.343" v="19"/>
        <pc:sldMkLst>
          <pc:docMk/>
          <pc:sldMk cId="4128918151" sldId="447"/>
        </pc:sldMkLst>
      </pc:sldChg>
      <pc:sldChg chg="modTransition">
        <pc:chgData name="Michael Mishal" userId="399b58bf3390cc80" providerId="LiveId" clId="{58445715-193E-43E1-ADB7-8679C9A9393E}" dt="2018-06-12T11:43:17.343" v="19"/>
        <pc:sldMkLst>
          <pc:docMk/>
          <pc:sldMk cId="2052921104" sldId="448"/>
        </pc:sldMkLst>
      </pc:sldChg>
      <pc:sldChg chg="modTransition">
        <pc:chgData name="Michael Mishal" userId="399b58bf3390cc80" providerId="LiveId" clId="{58445715-193E-43E1-ADB7-8679C9A9393E}" dt="2018-06-12T11:43:17.343" v="19"/>
        <pc:sldMkLst>
          <pc:docMk/>
          <pc:sldMk cId="285758435" sldId="449"/>
        </pc:sldMkLst>
      </pc:sldChg>
      <pc:sldChg chg="del">
        <pc:chgData name="Michael Mishal" userId="399b58bf3390cc80" providerId="LiveId" clId="{58445715-193E-43E1-ADB7-8679C9A9393E}" dt="2018-06-12T11:43:21.410" v="20" actId="2696"/>
        <pc:sldMkLst>
          <pc:docMk/>
          <pc:sldMk cId="382264331" sldId="450"/>
        </pc:sldMkLst>
      </pc:sldChg>
      <pc:sldChg chg="modTransition">
        <pc:chgData name="Michael Mishal" userId="399b58bf3390cc80" providerId="LiveId" clId="{58445715-193E-43E1-ADB7-8679C9A9393E}" dt="2018-06-12T11:41:57.799" v="11"/>
        <pc:sldMkLst>
          <pc:docMk/>
          <pc:sldMk cId="3837545332" sldId="451"/>
        </pc:sldMkLst>
      </pc:sldChg>
      <pc:sldChg chg="modTransition">
        <pc:chgData name="Michael Mishal" userId="399b58bf3390cc80" providerId="LiveId" clId="{58445715-193E-43E1-ADB7-8679C9A9393E}" dt="2018-06-12T11:41:57.799" v="11"/>
        <pc:sldMkLst>
          <pc:docMk/>
          <pc:sldMk cId="130960283" sldId="452"/>
        </pc:sldMkLst>
      </pc:sldChg>
      <pc:sldChg chg="modSp modTransition">
        <pc:chgData name="Michael Mishal" userId="399b58bf3390cc80" providerId="LiveId" clId="{58445715-193E-43E1-ADB7-8679C9A9393E}" dt="2018-06-12T11:42:18.251" v="14" actId="1076"/>
        <pc:sldMkLst>
          <pc:docMk/>
          <pc:sldMk cId="1073305870" sldId="453"/>
        </pc:sldMkLst>
        <pc:spChg chg="mod">
          <ac:chgData name="Michael Mishal" userId="399b58bf3390cc80" providerId="LiveId" clId="{58445715-193E-43E1-ADB7-8679C9A9393E}" dt="2018-06-12T11:42:18.251" v="14" actId="1076"/>
          <ac:spMkLst>
            <pc:docMk/>
            <pc:sldMk cId="1073305870" sldId="453"/>
            <ac:spMk id="4" creationId="{00000000-0000-0000-0000-000000000000}"/>
          </ac:spMkLst>
        </pc:spChg>
      </pc:sldChg>
      <pc:sldChg chg="modTransition">
        <pc:chgData name="Michael Mishal" userId="399b58bf3390cc80" providerId="LiveId" clId="{58445715-193E-43E1-ADB7-8679C9A9393E}" dt="2018-06-12T11:42:29.729" v="15"/>
        <pc:sldMkLst>
          <pc:docMk/>
          <pc:sldMk cId="2765862744" sldId="454"/>
        </pc:sldMkLst>
      </pc:sldChg>
      <pc:sldChg chg="modTransition">
        <pc:chgData name="Michael Mishal" userId="399b58bf3390cc80" providerId="LiveId" clId="{58445715-193E-43E1-ADB7-8679C9A9393E}" dt="2018-06-12T11:42:29.729" v="15"/>
        <pc:sldMkLst>
          <pc:docMk/>
          <pc:sldMk cId="159237952" sldId="455"/>
        </pc:sldMkLst>
      </pc:sldChg>
      <pc:sldChg chg="modTransition">
        <pc:chgData name="Michael Mishal" userId="399b58bf3390cc80" providerId="LiveId" clId="{58445715-193E-43E1-ADB7-8679C9A9393E}" dt="2018-06-12T11:42:54.011" v="17"/>
        <pc:sldMkLst>
          <pc:docMk/>
          <pc:sldMk cId="4186101189" sldId="456"/>
        </pc:sldMkLst>
      </pc:sldChg>
      <pc:sldChg chg="modTransition">
        <pc:chgData name="Michael Mishal" userId="399b58bf3390cc80" providerId="LiveId" clId="{58445715-193E-43E1-ADB7-8679C9A9393E}" dt="2018-06-12T11:42:54.011" v="17"/>
        <pc:sldMkLst>
          <pc:docMk/>
          <pc:sldMk cId="2518884181" sldId="457"/>
        </pc:sldMkLst>
      </pc:sldChg>
      <pc:sldChg chg="modTransition">
        <pc:chgData name="Michael Mishal" userId="399b58bf3390cc80" providerId="LiveId" clId="{58445715-193E-43E1-ADB7-8679C9A9393E}" dt="2018-06-12T11:42:54.011" v="17"/>
        <pc:sldMkLst>
          <pc:docMk/>
          <pc:sldMk cId="1968869876" sldId="458"/>
        </pc:sldMkLst>
      </pc:sldChg>
      <pc:sldChg chg="modTransition">
        <pc:chgData name="Michael Mishal" userId="399b58bf3390cc80" providerId="LiveId" clId="{58445715-193E-43E1-ADB7-8679C9A9393E}" dt="2018-06-12T11:42:54.011" v="17"/>
        <pc:sldMkLst>
          <pc:docMk/>
          <pc:sldMk cId="3107688241" sldId="459"/>
        </pc:sldMkLst>
      </pc:sldChg>
      <pc:sldChg chg="modTransition">
        <pc:chgData name="Michael Mishal" userId="399b58bf3390cc80" providerId="LiveId" clId="{58445715-193E-43E1-ADB7-8679C9A9393E}" dt="2018-06-12T11:43:07.926" v="18"/>
        <pc:sldMkLst>
          <pc:docMk/>
          <pc:sldMk cId="3392905453" sldId="461"/>
        </pc:sldMkLst>
      </pc:sldChg>
      <pc:sldChg chg="modTransition">
        <pc:chgData name="Michael Mishal" userId="399b58bf3390cc80" providerId="LiveId" clId="{58445715-193E-43E1-ADB7-8679C9A9393E}" dt="2018-06-12T11:43:07.926" v="18"/>
        <pc:sldMkLst>
          <pc:docMk/>
          <pc:sldMk cId="2662185654" sldId="46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543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6/12/2018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dirty="0"/>
          </a:p>
        </p:txBody>
      </p:sp>
    </p:spTree>
    <p:extLst>
      <p:ext uri="{BB962C8B-B14F-4D97-AF65-F5344CB8AC3E}">
        <p14:creationId xmlns:p14="http://schemas.microsoft.com/office/powerpoint/2010/main" val="59038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dirty="0"/>
          </a:p>
        </p:txBody>
      </p:sp>
    </p:spTree>
    <p:extLst>
      <p:ext uri="{BB962C8B-B14F-4D97-AF65-F5344CB8AC3E}">
        <p14:creationId xmlns:p14="http://schemas.microsoft.com/office/powerpoint/2010/main" val="171647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263385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dirty="0"/>
          </a:p>
        </p:txBody>
      </p:sp>
    </p:spTree>
    <p:extLst>
      <p:ext uri="{BB962C8B-B14F-4D97-AF65-F5344CB8AC3E}">
        <p14:creationId xmlns:p14="http://schemas.microsoft.com/office/powerpoint/2010/main" val="1685054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a:t>
            </a:r>
            <a:r>
              <a:rPr lang="en-US" sz="1400" dirty="0" err="1"/>
              <a:t>LinuxAzure</a:t>
            </a:r>
            <a:r>
              <a:rPr lang="en-US" sz="1400" dirty="0"/>
              <a:t> @ITProGuru</a:t>
            </a:r>
          </a:p>
        </p:txBody>
      </p:sp>
    </p:spTree>
    <p:extLst>
      <p:ext uri="{BB962C8B-B14F-4D97-AF65-F5344CB8AC3E}">
        <p14:creationId xmlns:p14="http://schemas.microsoft.com/office/powerpoint/2010/main" val="11523110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4185377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31690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35658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1243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853725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516766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0464924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4278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20446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4006437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0"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9640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798865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70024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28921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042080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853589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18696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7076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928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824503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864108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44776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53504334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theme" Target="../theme/theme3.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184615183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training.linuxfoundation.org/certification/lfcs" TargetMode="External"/><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2" Type="http://schemas.openxmlformats.org/officeDocument/2006/relationships/hyperlink" Target="http://www.bing.com/" TargetMode="Externa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Linux On Azure Preparation Training</a:t>
            </a:r>
            <a:br>
              <a:rPr lang="en-US" dirty="0"/>
            </a:br>
            <a:r>
              <a:rPr lang="en-US" sz="4500" dirty="0"/>
              <a:t>Basic Shell Scripting &amp; Web Server Configuration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
        <p:nvSpPr>
          <p:cNvPr id="7" name="Text Placeholder 1">
            <a:extLst>
              <a:ext uri="{FF2B5EF4-FFF2-40B4-BE49-F238E27FC236}">
                <a16:creationId xmlns:a16="http://schemas.microsoft.com/office/drawing/2014/main" id="{D2A0BAB5-F37A-4305-92B8-A50077EFDF29}"/>
              </a:ext>
            </a:extLst>
          </p:cNvPr>
          <p:cNvSpPr txBox="1">
            <a:spLocks/>
          </p:cNvSpPr>
          <p:nvPr/>
        </p:nvSpPr>
        <p:spPr bwMode="auto">
          <a:xfrm>
            <a:off x="421700" y="4776951"/>
            <a:ext cx="6723187" cy="1137306"/>
          </a:xfrm>
          <a:prstGeom prst="rect">
            <a:avLst/>
          </a:prstGeom>
        </p:spPr>
        <p:txBody>
          <a:bodyPr vert="horz" wrap="square" lIns="146275" tIns="109704" rIns="146275" bIns="109704" rtlCol="0">
            <a:noAutofit/>
          </a:bodyPr>
          <a:lstStyle>
            <a:lvl1pPr marL="0" marR="0" indent="0" algn="l" defTabSz="914178" rtl="0" eaLnBrk="1" fontAlgn="auto" latinLnBrk="0" hangingPunct="1">
              <a:lnSpc>
                <a:spcPct val="90000"/>
              </a:lnSpc>
              <a:spcBef>
                <a:spcPts val="0"/>
              </a:spcBef>
              <a:spcAft>
                <a:spcPts val="0"/>
              </a:spcAft>
              <a:buClrTx/>
              <a:buSzPct val="90000"/>
              <a:buFont typeface="Arial" pitchFamily="34" charset="0"/>
              <a:buNone/>
              <a:tabLst/>
              <a:defRPr sz="3039" kern="1200" spc="0" baseline="0">
                <a:gradFill>
                  <a:gsLst>
                    <a:gs pos="64646">
                      <a:srgbClr val="FFFFFF"/>
                    </a:gs>
                    <a:gs pos="45000">
                      <a:srgbClr val="FFFFFF"/>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00">
              <a:buSzTx/>
            </a:pPr>
            <a:r>
              <a:rPr lang="en-US" dirty="0">
                <a:latin typeface="Calibri" panose="020F0502020204030204"/>
              </a:rPr>
              <a:t>Mohd Mishal</a:t>
            </a:r>
          </a:p>
          <a:p>
            <a:pPr defTabSz="914400">
              <a:buSzTx/>
            </a:pPr>
            <a:r>
              <a:rPr lang="en-US" dirty="0">
                <a:latin typeface="Calibri" panose="020F0502020204030204"/>
              </a:rPr>
              <a:t>Clouds Consultant | MCT</a:t>
            </a:r>
          </a:p>
        </p:txBody>
      </p:sp>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 Manipulation</a:t>
            </a:r>
          </a:p>
        </p:txBody>
      </p:sp>
      <p:sp>
        <p:nvSpPr>
          <p:cNvPr id="2" name="Text Placeholder 1"/>
          <p:cNvSpPr>
            <a:spLocks noGrp="1"/>
          </p:cNvSpPr>
          <p:nvPr>
            <p:ph type="body" idx="1"/>
          </p:nvPr>
        </p:nvSpPr>
        <p:spPr/>
        <p:txBody>
          <a:bodyPr/>
          <a:lstStyle/>
          <a:p>
            <a:r>
              <a:rPr lang="en-US" dirty="0"/>
              <a:t>It is important to understand the difference between “redirection” and “appending”</a:t>
            </a:r>
          </a:p>
          <a:p>
            <a:pPr lvl="1"/>
            <a:r>
              <a:rPr lang="en-US" dirty="0"/>
              <a:t>Redirection creates a “NEW” file based on the output of your command</a:t>
            </a:r>
          </a:p>
          <a:p>
            <a:pPr lvl="1"/>
            <a:r>
              <a:rPr lang="en-US" dirty="0"/>
              <a:t>Appending concatenates the content of your output to an “EXISTING” file</a:t>
            </a:r>
          </a:p>
          <a:p>
            <a:pPr lvl="1"/>
            <a:r>
              <a:rPr lang="en-US" dirty="0"/>
              <a:t>When appending, if no file exists, a new file is created</a:t>
            </a:r>
          </a:p>
          <a:p>
            <a:r>
              <a:rPr lang="en-US" dirty="0"/>
              <a:t>Standard Input (</a:t>
            </a:r>
            <a:r>
              <a:rPr lang="en-US" dirty="0" err="1"/>
              <a:t>stdin</a:t>
            </a:r>
            <a:r>
              <a:rPr lang="en-US" dirty="0"/>
              <a:t>) is stream data (usually text) which is being directed into a program</a:t>
            </a:r>
          </a:p>
          <a:p>
            <a:r>
              <a:rPr lang="en-US" dirty="0"/>
              <a:t>Standard Output (</a:t>
            </a:r>
            <a:r>
              <a:rPr lang="en-US" dirty="0" err="1"/>
              <a:t>stdout</a:t>
            </a:r>
            <a:r>
              <a:rPr lang="en-US" dirty="0"/>
              <a:t>) is the stream where a program displays its output data</a:t>
            </a:r>
          </a:p>
          <a:p>
            <a:r>
              <a:rPr lang="en-US" dirty="0"/>
              <a:t>All output that we see displayed in the Linux shell is displayed in ‘</a:t>
            </a:r>
            <a:r>
              <a:rPr lang="en-US" dirty="0" err="1"/>
              <a:t>stdout</a:t>
            </a:r>
            <a:r>
              <a:rPr lang="en-US" dirty="0"/>
              <a:t>’</a:t>
            </a:r>
          </a:p>
        </p:txBody>
      </p:sp>
    </p:spTree>
    <p:extLst>
      <p:ext uri="{BB962C8B-B14F-4D97-AF65-F5344CB8AC3E}">
        <p14:creationId xmlns:p14="http://schemas.microsoft.com/office/powerpoint/2010/main" val="276586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 Manipulation</a:t>
            </a:r>
          </a:p>
        </p:txBody>
      </p:sp>
      <p:sp>
        <p:nvSpPr>
          <p:cNvPr id="2" name="Text Placeholder 1"/>
          <p:cNvSpPr>
            <a:spLocks noGrp="1"/>
          </p:cNvSpPr>
          <p:nvPr>
            <p:ph type="body" idx="1"/>
          </p:nvPr>
        </p:nvSpPr>
        <p:spPr/>
        <p:txBody>
          <a:bodyPr/>
          <a:lstStyle/>
          <a:p>
            <a:r>
              <a:rPr lang="en-US" dirty="0"/>
              <a:t>Standard Error (</a:t>
            </a:r>
            <a:r>
              <a:rPr lang="en-US" dirty="0" err="1"/>
              <a:t>stderr</a:t>
            </a:r>
            <a:r>
              <a:rPr lang="en-US" dirty="0"/>
              <a:t>) is another output stream typically used by programs to output error messages or diagnostics</a:t>
            </a:r>
          </a:p>
          <a:p>
            <a:r>
              <a:rPr lang="en-US" dirty="0"/>
              <a:t>Standard Error output is typically not immediately visible within the shell output; It is a stream independent of </a:t>
            </a:r>
            <a:r>
              <a:rPr lang="en-US" dirty="0" err="1"/>
              <a:t>stdout</a:t>
            </a:r>
            <a:r>
              <a:rPr lang="en-US" dirty="0"/>
              <a:t> and can be separately redirected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80" y="3495430"/>
            <a:ext cx="6070600" cy="2540000"/>
          </a:xfrm>
          <a:prstGeom prst="rect">
            <a:avLst/>
          </a:prstGeom>
        </p:spPr>
      </p:pic>
    </p:spTree>
    <p:extLst>
      <p:ext uri="{BB962C8B-B14F-4D97-AF65-F5344CB8AC3E}">
        <p14:creationId xmlns:p14="http://schemas.microsoft.com/office/powerpoint/2010/main" val="15923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r>
              <a:rPr lang="en-US" dirty="0"/>
              <a:t>The .</a:t>
            </a:r>
            <a:r>
              <a:rPr lang="en-US" dirty="0" err="1"/>
              <a:t>htaccess</a:t>
            </a:r>
            <a:r>
              <a:rPr lang="en-US" dirty="0"/>
              <a:t> file controls specific, directory-level access to areas of your web sever “</a:t>
            </a:r>
            <a:r>
              <a:rPr lang="en-US" dirty="0" err="1"/>
              <a:t>DocumentRoot</a:t>
            </a:r>
            <a:r>
              <a:rPr lang="en-US" dirty="0"/>
              <a:t>” environment</a:t>
            </a:r>
          </a:p>
          <a:p>
            <a:r>
              <a:rPr lang="en-US" dirty="0"/>
              <a:t>Many functions can be performed using a .</a:t>
            </a:r>
            <a:r>
              <a:rPr lang="en-US" dirty="0" err="1"/>
              <a:t>htaccess</a:t>
            </a:r>
            <a:r>
              <a:rPr lang="en-US" dirty="0"/>
              <a:t> file including</a:t>
            </a:r>
          </a:p>
          <a:p>
            <a:pPr lvl="1"/>
            <a:r>
              <a:rPr lang="en-US" dirty="0"/>
              <a:t>Restricting access based on IP address</a:t>
            </a:r>
          </a:p>
          <a:p>
            <a:pPr lvl="1"/>
            <a:r>
              <a:rPr lang="en-US" dirty="0"/>
              <a:t>Allowing access based on IP address</a:t>
            </a:r>
          </a:p>
          <a:p>
            <a:pPr lvl="1"/>
            <a:r>
              <a:rPr lang="en-US" dirty="0"/>
              <a:t>Prompting the user to authenticate with a login name and password</a:t>
            </a:r>
          </a:p>
          <a:p>
            <a:pPr lvl="1"/>
            <a:r>
              <a:rPr lang="en-US" dirty="0"/>
              <a:t>Redirecting the user to another site</a:t>
            </a:r>
          </a:p>
          <a:p>
            <a:endParaRPr lang="en-US" dirty="0"/>
          </a:p>
        </p:txBody>
      </p:sp>
    </p:spTree>
    <p:extLst>
      <p:ext uri="{BB962C8B-B14F-4D97-AF65-F5344CB8AC3E}">
        <p14:creationId xmlns:p14="http://schemas.microsoft.com/office/powerpoint/2010/main" val="193718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r>
              <a:rPr lang="en-US" dirty="0"/>
              <a:t>To allow access from only a specific IP address to a directory’s contents, the following text must be inserted into the .</a:t>
            </a:r>
            <a:r>
              <a:rPr lang="en-US" dirty="0" err="1"/>
              <a:t>htaccess</a:t>
            </a:r>
            <a:r>
              <a:rPr lang="en-US" dirty="0"/>
              <a:t> file</a:t>
            </a:r>
          </a:p>
          <a:p>
            <a:pPr marL="0" indent="0">
              <a:buNone/>
            </a:pPr>
            <a:endParaRPr lang="en-US" dirty="0"/>
          </a:p>
          <a:p>
            <a:pPr marL="0" indent="0">
              <a:buNone/>
            </a:pPr>
            <a:r>
              <a:rPr lang="en-US" sz="1800" b="1" dirty="0">
                <a:solidFill>
                  <a:srgbClr val="0070C0"/>
                </a:solidFill>
                <a:latin typeface="Courier New" panose="02070309020205020404" pitchFamily="49" charset="0"/>
                <a:cs typeface="Courier New" panose="02070309020205020404" pitchFamily="49" charset="0"/>
              </a:rPr>
              <a:t># Allow by IP</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 GET POST&gt;</a:t>
            </a:r>
          </a:p>
          <a:p>
            <a:pPr marL="0" indent="0">
              <a:buNone/>
            </a:pPr>
            <a:r>
              <a:rPr lang="en-US" sz="1800" b="1" dirty="0">
                <a:solidFill>
                  <a:srgbClr val="0070C0"/>
                </a:solidFill>
                <a:latin typeface="Courier New" panose="02070309020205020404" pitchFamily="49" charset="0"/>
                <a:cs typeface="Courier New" panose="02070309020205020404" pitchFamily="49" charset="0"/>
              </a:rPr>
              <a:t>  order </a:t>
            </a:r>
            <a:r>
              <a:rPr lang="en-US" sz="1800" b="1" dirty="0" err="1">
                <a:solidFill>
                  <a:srgbClr val="0070C0"/>
                </a:solidFill>
                <a:latin typeface="Courier New" panose="02070309020205020404" pitchFamily="49" charset="0"/>
                <a:cs typeface="Courier New" panose="02070309020205020404" pitchFamily="49" charset="0"/>
              </a:rPr>
              <a:t>deny,allow</a:t>
            </a: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  deny from all</a:t>
            </a:r>
          </a:p>
          <a:p>
            <a:pPr marL="0" indent="0">
              <a:buNone/>
            </a:pPr>
            <a:r>
              <a:rPr lang="en-US" sz="1800" b="1" dirty="0">
                <a:solidFill>
                  <a:srgbClr val="0070C0"/>
                </a:solidFill>
                <a:latin typeface="Courier New" panose="02070309020205020404" pitchFamily="49" charset="0"/>
                <a:cs typeface="Courier New" panose="02070309020205020404" pitchFamily="49" charset="0"/>
              </a:rPr>
              <a:t>  allow from &lt;YOUR IP ADDRESS&gt;</a:t>
            </a: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&lt;/Limit&gt;</a:t>
            </a:r>
          </a:p>
          <a:p>
            <a:endParaRPr lang="en-US" dirty="0"/>
          </a:p>
        </p:txBody>
      </p:sp>
    </p:spTree>
    <p:extLst>
      <p:ext uri="{BB962C8B-B14F-4D97-AF65-F5344CB8AC3E}">
        <p14:creationId xmlns:p14="http://schemas.microsoft.com/office/powerpoint/2010/main" val="418610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r>
              <a:rPr lang="en-US" dirty="0"/>
              <a:t>To deny access from only a specific IP address to a directory’s contents, the following text must be inserted into the .</a:t>
            </a:r>
            <a:r>
              <a:rPr lang="en-US" dirty="0" err="1"/>
              <a:t>htaccess</a:t>
            </a:r>
            <a:r>
              <a:rPr lang="en-US" dirty="0"/>
              <a:t> file</a:t>
            </a:r>
          </a:p>
          <a:p>
            <a:pPr marL="0" indent="0">
              <a:buNone/>
            </a:pPr>
            <a:endParaRPr lang="en-US" dirty="0"/>
          </a:p>
          <a:p>
            <a:pPr marL="0" indent="0">
              <a:buNone/>
            </a:pPr>
            <a:r>
              <a:rPr lang="en-US" sz="1800" b="1" dirty="0">
                <a:solidFill>
                  <a:srgbClr val="0070C0"/>
                </a:solidFill>
                <a:latin typeface="Courier New" panose="02070309020205020404" pitchFamily="49" charset="0"/>
                <a:cs typeface="Courier New" panose="02070309020205020404" pitchFamily="49" charset="0"/>
              </a:rPr>
              <a:t># Deny by IP</a:t>
            </a:r>
          </a:p>
          <a:p>
            <a:pPr marL="0" indent="0">
              <a:buNone/>
            </a:pP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 GET POST&gt;</a:t>
            </a:r>
          </a:p>
          <a:p>
            <a:pPr marL="0" indent="0">
              <a:buNone/>
            </a:pPr>
            <a:r>
              <a:rPr lang="en-US" sz="1800" b="1" dirty="0">
                <a:solidFill>
                  <a:srgbClr val="0070C0"/>
                </a:solidFill>
                <a:latin typeface="Courier New" panose="02070309020205020404" pitchFamily="49" charset="0"/>
                <a:cs typeface="Courier New" panose="02070309020205020404" pitchFamily="49" charset="0"/>
              </a:rPr>
              <a:t>  order </a:t>
            </a:r>
            <a:r>
              <a:rPr lang="en-US" sz="1800" b="1" dirty="0" err="1">
                <a:solidFill>
                  <a:srgbClr val="0070C0"/>
                </a:solidFill>
                <a:latin typeface="Courier New" panose="02070309020205020404" pitchFamily="49" charset="0"/>
                <a:cs typeface="Courier New" panose="02070309020205020404" pitchFamily="49" charset="0"/>
              </a:rPr>
              <a:t>allow,deny</a:t>
            </a: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a:solidFill>
                  <a:srgbClr val="0070C0"/>
                </a:solidFill>
                <a:latin typeface="Courier New" panose="02070309020205020404" pitchFamily="49" charset="0"/>
                <a:cs typeface="Courier New" panose="02070309020205020404" pitchFamily="49" charset="0"/>
              </a:rPr>
              <a:t>  allow from all</a:t>
            </a:r>
          </a:p>
          <a:p>
            <a:pPr marL="0" indent="0">
              <a:buNone/>
            </a:pPr>
            <a:r>
              <a:rPr lang="en-US" sz="1800" b="1" dirty="0">
                <a:solidFill>
                  <a:srgbClr val="0070C0"/>
                </a:solidFill>
                <a:latin typeface="Courier New" panose="02070309020205020404" pitchFamily="49" charset="0"/>
                <a:cs typeface="Courier New" panose="02070309020205020404" pitchFamily="49" charset="0"/>
              </a:rPr>
              <a:t>  deny from &lt;YOUR IP ADDRESS&gt;</a:t>
            </a:r>
          </a:p>
          <a:p>
            <a:pPr marL="0" indent="0">
              <a:buNone/>
            </a:pPr>
            <a:r>
              <a:rPr lang="en-US" sz="1800" b="1" dirty="0">
                <a:solidFill>
                  <a:srgbClr val="0070C0"/>
                </a:solidFill>
                <a:latin typeface="Courier New" panose="02070309020205020404" pitchFamily="49" charset="0"/>
                <a:cs typeface="Courier New" panose="02070309020205020404" pitchFamily="49" charset="0"/>
              </a:rPr>
              <a:t>&lt;/Limit&gt;</a:t>
            </a:r>
          </a:p>
          <a:p>
            <a:endParaRPr lang="en-US" dirty="0"/>
          </a:p>
        </p:txBody>
      </p:sp>
    </p:spTree>
    <p:extLst>
      <p:ext uri="{BB962C8B-B14F-4D97-AF65-F5344CB8AC3E}">
        <p14:creationId xmlns:p14="http://schemas.microsoft.com/office/powerpoint/2010/main" val="251888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pPr marL="0" indent="0">
              <a:buNone/>
            </a:pPr>
            <a:r>
              <a:rPr lang="en-US" b="1" dirty="0"/>
              <a:t>Valid IP Addresses</a:t>
            </a:r>
          </a:p>
          <a:p>
            <a:endParaRPr lang="en-US" dirty="0"/>
          </a:p>
          <a:p>
            <a:r>
              <a:rPr lang="en-US" dirty="0"/>
              <a:t>IP addresses are in the form </a:t>
            </a:r>
            <a:r>
              <a:rPr lang="en-US" sz="1800" b="1" dirty="0" err="1">
                <a:solidFill>
                  <a:srgbClr val="0070C0"/>
                </a:solidFill>
                <a:latin typeface="Courier New" panose="02070309020205020404" pitchFamily="49" charset="0"/>
                <a:cs typeface="Courier New" panose="02070309020205020404" pitchFamily="49" charset="0"/>
              </a:rPr>
              <a:t>xxx.xxx.xxx.xxx</a:t>
            </a:r>
            <a:r>
              <a:rPr lang="en-US" sz="1800" b="1" dirty="0">
                <a:solidFill>
                  <a:srgbClr val="0070C0"/>
                </a:solidFill>
                <a:latin typeface="Courier New" panose="02070309020205020404" pitchFamily="49" charset="0"/>
                <a:cs typeface="Courier New" panose="02070309020205020404" pitchFamily="49" charset="0"/>
              </a:rPr>
              <a:t> </a:t>
            </a:r>
            <a:r>
              <a:rPr lang="en-US" dirty="0"/>
              <a:t>and each of these four numbers is from 0-255.</a:t>
            </a:r>
          </a:p>
          <a:p>
            <a:r>
              <a:rPr lang="en-US" dirty="0"/>
              <a:t>You can enter partial addresses to restrict larger blocks of addresses:</a:t>
            </a:r>
          </a:p>
          <a:p>
            <a:endParaRPr lang="en-US" dirty="0"/>
          </a:p>
          <a:p>
            <a:r>
              <a:rPr lang="en-US" sz="1800" b="1" dirty="0">
                <a:solidFill>
                  <a:srgbClr val="0070C0"/>
                </a:solidFill>
                <a:latin typeface="Courier New" panose="02070309020205020404" pitchFamily="49" charset="0"/>
                <a:cs typeface="Courier New" panose="02070309020205020404" pitchFamily="49" charset="0"/>
              </a:rPr>
              <a:t>1.2.3.4</a:t>
            </a:r>
            <a:r>
              <a:rPr lang="en-US" dirty="0"/>
              <a:t>	Blocks one specific IP address</a:t>
            </a:r>
          </a:p>
          <a:p>
            <a:r>
              <a:rPr lang="en-US" sz="1800" b="1" dirty="0">
                <a:solidFill>
                  <a:srgbClr val="0070C0"/>
                </a:solidFill>
                <a:latin typeface="Courier New" panose="02070309020205020404" pitchFamily="49" charset="0"/>
                <a:cs typeface="Courier New" panose="02070309020205020404" pitchFamily="49" charset="0"/>
              </a:rPr>
              <a:t>1.2.3.</a:t>
            </a:r>
            <a:r>
              <a:rPr lang="en-US" dirty="0"/>
              <a:t>	Blocks IP address in the range </a:t>
            </a:r>
            <a:r>
              <a:rPr lang="en-US" sz="1800" b="1" dirty="0">
                <a:solidFill>
                  <a:srgbClr val="0070C0"/>
                </a:solidFill>
                <a:latin typeface="Courier New" panose="02070309020205020404" pitchFamily="49" charset="0"/>
                <a:cs typeface="Courier New" panose="02070309020205020404" pitchFamily="49" charset="0"/>
              </a:rPr>
              <a:t>1.2.3.0 to 1.2.3.255 </a:t>
            </a:r>
            <a:r>
              <a:rPr lang="en-US" dirty="0"/>
              <a:t>(</a:t>
            </a:r>
            <a:r>
              <a:rPr lang="en-US" dirty="0" err="1"/>
              <a:t>ie</a:t>
            </a:r>
            <a:r>
              <a:rPr lang="en-US" dirty="0"/>
              <a:t>.. 1.2.3.xxx)</a:t>
            </a:r>
          </a:p>
          <a:p>
            <a:r>
              <a:rPr lang="en-US" sz="1800" b="1" dirty="0">
                <a:solidFill>
                  <a:srgbClr val="0070C0"/>
                </a:solidFill>
                <a:latin typeface="Courier New" panose="02070309020205020404" pitchFamily="49" charset="0"/>
                <a:cs typeface="Courier New" panose="02070309020205020404" pitchFamily="49" charset="0"/>
              </a:rPr>
              <a:t>1.2.	</a:t>
            </a:r>
            <a:r>
              <a:rPr lang="en-US" dirty="0"/>
              <a:t>	Blocks IP address in the range </a:t>
            </a:r>
            <a:r>
              <a:rPr lang="en-US" sz="1800" b="1" dirty="0">
                <a:solidFill>
                  <a:srgbClr val="0070C0"/>
                </a:solidFill>
                <a:latin typeface="Courier New" panose="02070309020205020404" pitchFamily="49" charset="0"/>
                <a:cs typeface="Courier New" panose="02070309020205020404" pitchFamily="49" charset="0"/>
              </a:rPr>
              <a:t>1.2.xxx.xxx</a:t>
            </a:r>
            <a:endParaRPr lang="en-US" b="1" dirty="0">
              <a:solidFill>
                <a:srgbClr val="0070C0"/>
              </a:solidFill>
              <a:latin typeface="Courier New" panose="02070309020205020404" pitchFamily="49" charset="0"/>
              <a:cs typeface="Courier New" panose="02070309020205020404" pitchFamily="49" charset="0"/>
            </a:endParaRPr>
          </a:p>
          <a:p>
            <a:r>
              <a:rPr lang="en-US" sz="1800" b="1" dirty="0">
                <a:solidFill>
                  <a:srgbClr val="0070C0"/>
                </a:solidFill>
                <a:latin typeface="Courier New" panose="02070309020205020404" pitchFamily="49" charset="0"/>
                <a:cs typeface="Courier New" panose="02070309020205020404" pitchFamily="49" charset="0"/>
              </a:rPr>
              <a:t>1.2	</a:t>
            </a:r>
            <a:r>
              <a:rPr lang="en-US" dirty="0"/>
              <a:t>	Blocks IP address in the range </a:t>
            </a:r>
            <a:r>
              <a:rPr lang="en-US" sz="1800" b="1" dirty="0">
                <a:solidFill>
                  <a:srgbClr val="0070C0"/>
                </a:solidFill>
                <a:latin typeface="Courier New" panose="02070309020205020404" pitchFamily="49" charset="0"/>
                <a:cs typeface="Courier New" panose="02070309020205020404" pitchFamily="49" charset="0"/>
              </a:rPr>
              <a:t>1.2xx.xxx.xxx</a:t>
            </a:r>
            <a:endParaRPr lang="en-US" b="1" dirty="0">
              <a:solidFill>
                <a:srgbClr val="0070C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96886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r>
              <a:rPr lang="en-US" dirty="0"/>
              <a:t>The .</a:t>
            </a:r>
            <a:r>
              <a:rPr lang="en-US" dirty="0" err="1"/>
              <a:t>htaccess</a:t>
            </a:r>
            <a:r>
              <a:rPr lang="en-US" dirty="0"/>
              <a:t> file can also force users to authenticate to the web server prior to displaying the contents of a directory</a:t>
            </a:r>
          </a:p>
          <a:p>
            <a:r>
              <a:rPr lang="en-US" dirty="0"/>
              <a:t>The .</a:t>
            </a:r>
            <a:r>
              <a:rPr lang="en-US" dirty="0" err="1"/>
              <a:t>htaccess</a:t>
            </a:r>
            <a:r>
              <a:rPr lang="en-US" dirty="0"/>
              <a:t> file is configured to point to a special password file which is generated and maintained by the `</a:t>
            </a:r>
            <a:r>
              <a:rPr lang="en-US" dirty="0" err="1"/>
              <a:t>htpasswd</a:t>
            </a:r>
            <a:r>
              <a:rPr lang="en-US" dirty="0"/>
              <a:t>` command</a:t>
            </a:r>
          </a:p>
          <a:p>
            <a:r>
              <a:rPr lang="en-US" dirty="0"/>
              <a:t>All usernames and password combinations which are part of the special password file will be allowed access to the contents of the directory</a:t>
            </a:r>
          </a:p>
          <a:p>
            <a:r>
              <a:rPr lang="en-US" dirty="0"/>
              <a:t>The special password file is generated as follows: `</a:t>
            </a:r>
            <a:r>
              <a:rPr lang="en-US" sz="1800" b="1" dirty="0" err="1">
                <a:solidFill>
                  <a:srgbClr val="0070C0"/>
                </a:solidFill>
                <a:latin typeface="Courier New" panose="02070309020205020404" pitchFamily="49" charset="0"/>
                <a:cs typeface="Courier New" panose="02070309020205020404" pitchFamily="49" charset="0"/>
              </a:rPr>
              <a:t>htpasswd</a:t>
            </a:r>
            <a:r>
              <a:rPr lang="en-US" sz="1800" b="1" dirty="0">
                <a:solidFill>
                  <a:srgbClr val="0070C0"/>
                </a:solidFill>
                <a:latin typeface="Courier New" panose="02070309020205020404" pitchFamily="49" charset="0"/>
                <a:cs typeface="Courier New" panose="02070309020205020404" pitchFamily="49" charset="0"/>
              </a:rPr>
              <a:t> -c &lt;</a:t>
            </a:r>
            <a:r>
              <a:rPr lang="en-US" sz="1800" b="1" dirty="0" err="1">
                <a:solidFill>
                  <a:srgbClr val="0070C0"/>
                </a:solidFill>
                <a:latin typeface="Courier New" panose="02070309020205020404" pitchFamily="49" charset="0"/>
                <a:cs typeface="Courier New" panose="02070309020205020404" pitchFamily="49" charset="0"/>
              </a:rPr>
              <a:t>NameOfPasswordFile</a:t>
            </a:r>
            <a:r>
              <a:rPr lang="en-US" sz="1800" b="1" dirty="0">
                <a:solidFill>
                  <a:srgbClr val="0070C0"/>
                </a:solidFill>
                <a:latin typeface="Courier New" panose="02070309020205020404" pitchFamily="49" charset="0"/>
                <a:cs typeface="Courier New" panose="02070309020205020404" pitchFamily="49" charset="0"/>
              </a:rPr>
              <a:t>&gt; &lt;</a:t>
            </a:r>
            <a:r>
              <a:rPr lang="en-US" sz="1800" b="1" dirty="0" err="1">
                <a:solidFill>
                  <a:srgbClr val="0070C0"/>
                </a:solidFill>
                <a:latin typeface="Courier New" panose="02070309020205020404" pitchFamily="49" charset="0"/>
                <a:cs typeface="Courier New" panose="02070309020205020404" pitchFamily="49" charset="0"/>
              </a:rPr>
              <a:t>NameOfUser</a:t>
            </a:r>
            <a:r>
              <a:rPr lang="en-US" sz="1800" b="1" dirty="0">
                <a:solidFill>
                  <a:srgbClr val="0070C0"/>
                </a:solidFill>
                <a:latin typeface="Courier New" panose="02070309020205020404" pitchFamily="49" charset="0"/>
                <a:cs typeface="Courier New" panose="02070309020205020404" pitchFamily="49" charset="0"/>
              </a:rPr>
              <a:t>&gt;</a:t>
            </a:r>
            <a:r>
              <a:rPr lang="en-US" dirty="0"/>
              <a:t>`</a:t>
            </a:r>
          </a:p>
          <a:p>
            <a:r>
              <a:rPr lang="en-US" dirty="0"/>
              <a:t>To add users to the password file, you would invoke the same command with the absence of the “</a:t>
            </a:r>
            <a:r>
              <a:rPr lang="en-US" sz="1800" b="1" dirty="0">
                <a:solidFill>
                  <a:srgbClr val="0070C0"/>
                </a:solidFill>
                <a:latin typeface="Courier New" panose="02070309020205020404" pitchFamily="49" charset="0"/>
                <a:cs typeface="Courier New" panose="02070309020205020404" pitchFamily="49" charset="0"/>
              </a:rPr>
              <a:t>-c</a:t>
            </a:r>
            <a:r>
              <a:rPr lang="en-US" dirty="0"/>
              <a:t>” switch which is used to create a new password file</a:t>
            </a:r>
          </a:p>
          <a:p>
            <a:endParaRPr lang="en-US" dirty="0"/>
          </a:p>
        </p:txBody>
      </p:sp>
    </p:spTree>
    <p:extLst>
      <p:ext uri="{BB962C8B-B14F-4D97-AF65-F5344CB8AC3E}">
        <p14:creationId xmlns:p14="http://schemas.microsoft.com/office/powerpoint/2010/main" val="310768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r>
              <a:rPr lang="en-US" dirty="0"/>
              <a:t>To enable an authenticated web directory, the .</a:t>
            </a:r>
            <a:r>
              <a:rPr lang="en-US" dirty="0" err="1"/>
              <a:t>htaccess</a:t>
            </a:r>
            <a:r>
              <a:rPr lang="en-US" dirty="0"/>
              <a:t> file should contain text similar to the following:</a:t>
            </a:r>
          </a:p>
          <a:p>
            <a:pPr marL="0" indent="0">
              <a:buNone/>
            </a:pPr>
            <a:endParaRPr lang="en-US" dirty="0"/>
          </a:p>
          <a:p>
            <a:pPr marL="0" indent="0">
              <a:buNone/>
            </a:pPr>
            <a:r>
              <a:rPr lang="en-US" sz="1800" b="1" dirty="0" err="1">
                <a:solidFill>
                  <a:srgbClr val="0070C0"/>
                </a:solidFill>
                <a:latin typeface="Courier New" panose="02070309020205020404" pitchFamily="49" charset="0"/>
                <a:cs typeface="Courier New" panose="02070309020205020404" pitchFamily="49" charset="0"/>
              </a:rPr>
              <a:t>AuthUserFile</a:t>
            </a:r>
            <a:r>
              <a:rPr lang="en-US" sz="1800" b="1" dirty="0">
                <a:solidFill>
                  <a:srgbClr val="0070C0"/>
                </a:solidFill>
                <a:latin typeface="Courier New" panose="02070309020205020404" pitchFamily="49" charset="0"/>
                <a:cs typeface="Courier New" panose="02070309020205020404" pitchFamily="49" charset="0"/>
              </a:rPr>
              <a:t> /full/path/to/your/password/file/created/by/</a:t>
            </a:r>
            <a:r>
              <a:rPr lang="en-US" sz="1800" b="1" dirty="0" err="1">
                <a:solidFill>
                  <a:srgbClr val="0070C0"/>
                </a:solidFill>
                <a:latin typeface="Courier New" panose="02070309020205020404" pitchFamily="49" charset="0"/>
                <a:cs typeface="Courier New" panose="02070309020205020404" pitchFamily="49" charset="0"/>
              </a:rPr>
              <a:t>htpasswd</a:t>
            </a:r>
            <a:endParaRPr lang="en-US" sz="1800" b="1" dirty="0">
              <a:solidFill>
                <a:srgbClr val="0070C0"/>
              </a:solidFill>
              <a:latin typeface="Courier New" panose="02070309020205020404" pitchFamily="49" charset="0"/>
              <a:cs typeface="Courier New" panose="02070309020205020404" pitchFamily="49" charset="0"/>
            </a:endParaRPr>
          </a:p>
          <a:p>
            <a:pPr marL="0" indent="0">
              <a:buNone/>
            </a:pPr>
            <a:r>
              <a:rPr lang="en-US" sz="1800" b="1" dirty="0" err="1">
                <a:solidFill>
                  <a:srgbClr val="0070C0"/>
                </a:solidFill>
                <a:latin typeface="Courier New" panose="02070309020205020404" pitchFamily="49" charset="0"/>
                <a:cs typeface="Courier New" panose="02070309020205020404" pitchFamily="49" charset="0"/>
              </a:rPr>
              <a:t>AuthType</a:t>
            </a:r>
            <a:r>
              <a:rPr lang="en-US" sz="1800" b="1" dirty="0">
                <a:solidFill>
                  <a:srgbClr val="0070C0"/>
                </a:solidFill>
                <a:latin typeface="Courier New" panose="02070309020205020404" pitchFamily="49" charset="0"/>
                <a:cs typeface="Courier New" panose="02070309020205020404" pitchFamily="49" charset="0"/>
              </a:rPr>
              <a:t> Basic</a:t>
            </a:r>
          </a:p>
          <a:p>
            <a:pPr marL="0" indent="0">
              <a:buNone/>
            </a:pPr>
            <a:r>
              <a:rPr lang="en-US" sz="1800" b="1" dirty="0" err="1">
                <a:solidFill>
                  <a:srgbClr val="0070C0"/>
                </a:solidFill>
                <a:latin typeface="Courier New" panose="02070309020205020404" pitchFamily="49" charset="0"/>
                <a:cs typeface="Courier New" panose="02070309020205020404" pitchFamily="49" charset="0"/>
              </a:rPr>
              <a:t>AuthName</a:t>
            </a:r>
            <a:r>
              <a:rPr lang="en-US" sz="1800" b="1" dirty="0">
                <a:solidFill>
                  <a:srgbClr val="0070C0"/>
                </a:solidFill>
                <a:latin typeface="Courier New" panose="02070309020205020404" pitchFamily="49" charset="0"/>
                <a:cs typeface="Courier New" panose="02070309020205020404" pitchFamily="49" charset="0"/>
              </a:rPr>
              <a:t> "My Secure Area"</a:t>
            </a:r>
          </a:p>
          <a:p>
            <a:pPr marL="0" indent="0">
              <a:buNone/>
            </a:pPr>
            <a:r>
              <a:rPr lang="en-US" sz="1800" b="1" dirty="0">
                <a:solidFill>
                  <a:srgbClr val="0070C0"/>
                </a:solidFill>
                <a:latin typeface="Courier New" panose="02070309020205020404" pitchFamily="49" charset="0"/>
                <a:cs typeface="Courier New" panose="02070309020205020404" pitchFamily="49" charset="0"/>
              </a:rPr>
              <a:t>Require valid-user</a:t>
            </a:r>
          </a:p>
          <a:p>
            <a:endParaRPr lang="en-US" dirty="0"/>
          </a:p>
        </p:txBody>
      </p:sp>
    </p:spTree>
    <p:extLst>
      <p:ext uri="{BB962C8B-B14F-4D97-AF65-F5344CB8AC3E}">
        <p14:creationId xmlns:p14="http://schemas.microsoft.com/office/powerpoint/2010/main" val="339290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&amp; Restricting Web Server Content</a:t>
            </a:r>
          </a:p>
        </p:txBody>
      </p:sp>
      <p:sp>
        <p:nvSpPr>
          <p:cNvPr id="2" name="Text Placeholder 1"/>
          <p:cNvSpPr>
            <a:spLocks noGrp="1"/>
          </p:cNvSpPr>
          <p:nvPr>
            <p:ph type="body" idx="1"/>
          </p:nvPr>
        </p:nvSpPr>
        <p:spPr/>
        <p:txBody>
          <a:bodyPr/>
          <a:lstStyle/>
          <a:p>
            <a:r>
              <a:rPr lang="en-US" dirty="0"/>
              <a:t>Prior to ANY changes being permitted by .</a:t>
            </a:r>
            <a:r>
              <a:rPr lang="en-US" dirty="0" err="1"/>
              <a:t>htaccess</a:t>
            </a:r>
            <a:r>
              <a:rPr lang="en-US" dirty="0"/>
              <a:t>, the web server must be configured to allow “Overrides”</a:t>
            </a:r>
          </a:p>
          <a:p>
            <a:r>
              <a:rPr lang="en-US" dirty="0"/>
              <a:t>This is done by editing the apache configuration file: `</a:t>
            </a:r>
            <a:r>
              <a:rPr lang="en-US" sz="1800" b="1" dirty="0" err="1">
                <a:solidFill>
                  <a:srgbClr val="0070C0"/>
                </a:solidFill>
                <a:latin typeface="Courier New" panose="02070309020205020404" pitchFamily="49" charset="0"/>
                <a:cs typeface="Courier New" panose="02070309020205020404" pitchFamily="49" charset="0"/>
              </a:rPr>
              <a:t>nano</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httpd</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conf</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httpd.conf</a:t>
            </a:r>
            <a:r>
              <a:rPr lang="en-US" dirty="0"/>
              <a:t>`</a:t>
            </a:r>
          </a:p>
          <a:p>
            <a:r>
              <a:rPr lang="en-US" dirty="0"/>
              <a:t>Within the section named: </a:t>
            </a:r>
            <a:r>
              <a:rPr lang="en-US" sz="1800" b="1" dirty="0">
                <a:solidFill>
                  <a:srgbClr val="0070C0"/>
                </a:solidFill>
                <a:latin typeface="Courier New" panose="02070309020205020404" pitchFamily="49" charset="0"/>
                <a:cs typeface="Courier New" panose="02070309020205020404" pitchFamily="49" charset="0"/>
              </a:rPr>
              <a:t>&lt;Directory "/</a:t>
            </a:r>
            <a:r>
              <a:rPr lang="en-US" sz="1800" b="1" dirty="0" err="1">
                <a:solidFill>
                  <a:srgbClr val="0070C0"/>
                </a:solidFill>
                <a:latin typeface="Courier New" panose="02070309020205020404" pitchFamily="49" charset="0"/>
                <a:cs typeface="Courier New" panose="02070309020205020404" pitchFamily="49" charset="0"/>
              </a:rPr>
              <a:t>var</a:t>
            </a:r>
            <a:r>
              <a:rPr lang="en-US" sz="1800" b="1" dirty="0">
                <a:solidFill>
                  <a:srgbClr val="0070C0"/>
                </a:solidFill>
                <a:latin typeface="Courier New" panose="02070309020205020404" pitchFamily="49" charset="0"/>
                <a:cs typeface="Courier New" panose="02070309020205020404" pitchFamily="49" charset="0"/>
              </a:rPr>
              <a:t>/www/html"&gt;</a:t>
            </a:r>
            <a:endParaRPr lang="en-US" b="1" dirty="0">
              <a:solidFill>
                <a:srgbClr val="0070C0"/>
              </a:solidFill>
              <a:latin typeface="Courier New" panose="02070309020205020404" pitchFamily="49" charset="0"/>
              <a:cs typeface="Courier New" panose="02070309020205020404" pitchFamily="49" charset="0"/>
            </a:endParaRPr>
          </a:p>
          <a:p>
            <a:r>
              <a:rPr lang="en-US" dirty="0"/>
              <a:t>Change the directive: </a:t>
            </a:r>
            <a:r>
              <a:rPr lang="en-US" sz="1800" b="1" dirty="0" err="1">
                <a:solidFill>
                  <a:srgbClr val="0070C0"/>
                </a:solidFill>
                <a:latin typeface="Courier New" panose="02070309020205020404" pitchFamily="49" charset="0"/>
                <a:cs typeface="Courier New" panose="02070309020205020404" pitchFamily="49" charset="0"/>
              </a:rPr>
              <a:t>AllowOverride</a:t>
            </a:r>
            <a:r>
              <a:rPr lang="en-US" sz="1800" b="1" dirty="0">
                <a:solidFill>
                  <a:srgbClr val="0070C0"/>
                </a:solidFill>
                <a:latin typeface="Courier New" panose="02070309020205020404" pitchFamily="49" charset="0"/>
                <a:cs typeface="Courier New" panose="02070309020205020404" pitchFamily="49" charset="0"/>
              </a:rPr>
              <a:t> None</a:t>
            </a:r>
          </a:p>
          <a:p>
            <a:r>
              <a:rPr lang="en-US" dirty="0"/>
              <a:t>To: </a:t>
            </a:r>
            <a:r>
              <a:rPr lang="en-US" sz="1800" b="1" dirty="0" err="1">
                <a:solidFill>
                  <a:srgbClr val="0070C0"/>
                </a:solidFill>
                <a:latin typeface="Courier New" panose="02070309020205020404" pitchFamily="49" charset="0"/>
                <a:cs typeface="Courier New" panose="02070309020205020404" pitchFamily="49" charset="0"/>
              </a:rPr>
              <a:t>AllowOverride</a:t>
            </a:r>
            <a:r>
              <a:rPr lang="en-US" sz="1800" b="1" dirty="0">
                <a:solidFill>
                  <a:srgbClr val="0070C0"/>
                </a:solidFill>
                <a:latin typeface="Courier New" panose="02070309020205020404" pitchFamily="49" charset="0"/>
                <a:cs typeface="Courier New" panose="02070309020205020404" pitchFamily="49" charset="0"/>
              </a:rPr>
              <a:t> All</a:t>
            </a:r>
            <a:endParaRPr lang="en-US" b="1" dirty="0">
              <a:solidFill>
                <a:srgbClr val="0070C0"/>
              </a:solidFill>
              <a:latin typeface="Courier New" panose="02070309020205020404" pitchFamily="49" charset="0"/>
              <a:cs typeface="Courier New" panose="02070309020205020404" pitchFamily="49" charset="0"/>
            </a:endParaRPr>
          </a:p>
          <a:p>
            <a:r>
              <a:rPr lang="en-US" dirty="0"/>
              <a:t>After the change is made, the web server must be restarted in order for the changes to take effect: `</a:t>
            </a:r>
            <a:r>
              <a:rPr lang="en-US" sz="1800" b="1" dirty="0" err="1">
                <a:solidFill>
                  <a:srgbClr val="0070C0"/>
                </a:solidFill>
                <a:latin typeface="Courier New" panose="02070309020205020404" pitchFamily="49" charset="0"/>
                <a:cs typeface="Courier New" panose="02070309020205020404" pitchFamily="49" charset="0"/>
              </a:rPr>
              <a:t>systemctl</a:t>
            </a:r>
            <a:r>
              <a:rPr lang="en-US" sz="1800" b="1" dirty="0">
                <a:solidFill>
                  <a:srgbClr val="0070C0"/>
                </a:solidFill>
                <a:latin typeface="Courier New" panose="02070309020205020404" pitchFamily="49" charset="0"/>
                <a:cs typeface="Courier New" panose="02070309020205020404" pitchFamily="49" charset="0"/>
              </a:rPr>
              <a:t> restart </a:t>
            </a:r>
            <a:r>
              <a:rPr lang="en-US" sz="1800" b="1" dirty="0" err="1">
                <a:solidFill>
                  <a:srgbClr val="0070C0"/>
                </a:solidFill>
                <a:latin typeface="Courier New" panose="02070309020205020404" pitchFamily="49" charset="0"/>
                <a:cs typeface="Courier New" panose="02070309020205020404" pitchFamily="49" charset="0"/>
              </a:rPr>
              <a:t>httpd</a:t>
            </a:r>
            <a:r>
              <a:rPr lang="en-US" dirty="0"/>
              <a:t>`</a:t>
            </a:r>
          </a:p>
          <a:p>
            <a:r>
              <a:rPr lang="en-US" dirty="0"/>
              <a:t>Do not forget to ensure that appropriate holes are knocked in your firewall for ports 80 and 443 !</a:t>
            </a:r>
          </a:p>
        </p:txBody>
      </p:sp>
    </p:spTree>
    <p:extLst>
      <p:ext uri="{BB962C8B-B14F-4D97-AF65-F5344CB8AC3E}">
        <p14:creationId xmlns:p14="http://schemas.microsoft.com/office/powerpoint/2010/main" val="266218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4975422" cy="4299987"/>
          </a:xfrm>
        </p:spPr>
        <p:txBody>
          <a:bodyPr/>
          <a:lstStyle/>
          <a:p>
            <a:r>
              <a:rPr lang="en-US" dirty="0"/>
              <a:t>Please standby as we switch to the live demonstrations which compliment the applications / concepts just taught</a:t>
            </a:r>
          </a:p>
        </p:txBody>
      </p:sp>
      <p:sp>
        <p:nvSpPr>
          <p:cNvPr id="3" name="Title 2"/>
          <p:cNvSpPr>
            <a:spLocks noGrp="1"/>
          </p:cNvSpPr>
          <p:nvPr>
            <p:ph type="title"/>
          </p:nvPr>
        </p:nvSpPr>
        <p:spPr/>
        <p:txBody>
          <a:bodyPr/>
          <a:lstStyle/>
          <a:p>
            <a:r>
              <a:rPr lang="en-US" dirty="0"/>
              <a:t>Live Demonstrations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30" y="1333558"/>
            <a:ext cx="6191250" cy="3486150"/>
          </a:xfrm>
          <a:prstGeom prst="rect">
            <a:avLst/>
          </a:prstGeom>
        </p:spPr>
      </p:pic>
    </p:spTree>
    <p:extLst>
      <p:ext uri="{BB962C8B-B14F-4D97-AF65-F5344CB8AC3E}">
        <p14:creationId xmlns:p14="http://schemas.microsoft.com/office/powerpoint/2010/main" val="30754449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Linux Foundation Certified System Administrator</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rgbClr val="FFC000"/>
                </a:solidFill>
              </a:rPr>
              <a:t>Essential Commands</a:t>
            </a:r>
          </a:p>
          <a:p>
            <a:r>
              <a:rPr lang="en-US" sz="1600" dirty="0">
                <a:solidFill>
                  <a:srgbClr val="FFC000"/>
                </a:solidFill>
              </a:rPr>
              <a:t>User and Group Management</a:t>
            </a:r>
          </a:p>
          <a:p>
            <a:r>
              <a:rPr lang="en-US" sz="1600" dirty="0"/>
              <a:t>Operations of Running Systems</a:t>
            </a:r>
          </a:p>
          <a:p>
            <a:r>
              <a:rPr lang="en-US" sz="1600" dirty="0"/>
              <a:t>Networking</a:t>
            </a:r>
          </a:p>
          <a:p>
            <a:r>
              <a:rPr lang="en-US" sz="1600" dirty="0"/>
              <a:t>Service Configuration</a:t>
            </a:r>
          </a:p>
          <a:p>
            <a:r>
              <a:rPr lang="en-US" sz="1600" dirty="0"/>
              <a:t>Virtualization</a:t>
            </a:r>
          </a:p>
          <a:p>
            <a:r>
              <a:rPr lang="en-US" sz="1600" dirty="0"/>
              <a:t>Storage Management</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hlinkClick r:id="rId3"/>
              </a:rPr>
              <a:t>https://training.linuxfoundation.org/certification/lfcs</a:t>
            </a:r>
            <a:endParaRPr lang="en-US" dirty="0"/>
          </a:p>
          <a:p>
            <a:endParaRPr lang="en-US" dirty="0"/>
          </a:p>
        </p:txBody>
      </p:sp>
    </p:spTree>
    <p:extLst>
      <p:ext uri="{BB962C8B-B14F-4D97-AF65-F5344CB8AC3E}">
        <p14:creationId xmlns:p14="http://schemas.microsoft.com/office/powerpoint/2010/main" val="130489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514350" indent="-514350">
              <a:buFont typeface="+mj-lt"/>
              <a:buAutoNum type="arabicPeriod"/>
            </a:pPr>
            <a:r>
              <a:rPr lang="en-US" dirty="0"/>
              <a:t>Create a directory within your home directory entitled “scripts”</a:t>
            </a:r>
          </a:p>
          <a:p>
            <a:pPr marL="514350" indent="-514350">
              <a:buFont typeface="+mj-lt"/>
              <a:buAutoNum type="arabicPeriod"/>
            </a:pPr>
            <a:r>
              <a:rPr lang="en-US" dirty="0"/>
              <a:t>Change to the newly created directory</a:t>
            </a:r>
          </a:p>
          <a:p>
            <a:pPr marL="514350" indent="-514350">
              <a:buFont typeface="+mj-lt"/>
              <a:buAutoNum type="arabicPeriod"/>
            </a:pPr>
            <a:r>
              <a:rPr lang="en-US" dirty="0"/>
              <a:t>Create a script entitled “mytest.sh” to perform the following actions:</a:t>
            </a:r>
          </a:p>
          <a:p>
            <a:pPr lvl="1"/>
            <a:r>
              <a:rPr lang="en-US" dirty="0"/>
              <a:t>Output the text “Microsoft &lt;3 Linux”</a:t>
            </a:r>
          </a:p>
          <a:p>
            <a:pPr lvl="1"/>
            <a:r>
              <a:rPr lang="en-US" dirty="0"/>
              <a:t>Output the current path using environment variables</a:t>
            </a:r>
          </a:p>
          <a:p>
            <a:pPr lvl="1"/>
            <a:r>
              <a:rPr lang="en-US" dirty="0"/>
              <a:t>Output the full-user name (not login name) for the </a:t>
            </a:r>
            <a:r>
              <a:rPr lang="en-US" dirty="0" err="1"/>
              <a:t>sshd</a:t>
            </a:r>
            <a:r>
              <a:rPr lang="en-US" dirty="0"/>
              <a:t> user</a:t>
            </a:r>
          </a:p>
          <a:p>
            <a:pPr marL="514350" indent="-514350">
              <a:buFont typeface="+mj-lt"/>
              <a:buAutoNum type="arabicPeriod"/>
            </a:pPr>
            <a:r>
              <a:rPr lang="en-US" dirty="0"/>
              <a:t>Configure the script with appropriate permissions so it can be executed</a:t>
            </a:r>
          </a:p>
          <a:p>
            <a:pPr marL="514350" indent="-514350">
              <a:buFont typeface="+mj-lt"/>
              <a:buAutoNum type="arabicPeriod"/>
            </a:pPr>
            <a:r>
              <a:rPr lang="en-US" dirty="0"/>
              <a:t>Run the script and verify it is performing as expected</a:t>
            </a:r>
          </a:p>
          <a:p>
            <a:pPr marL="514350" indent="-514350">
              <a:buFont typeface="+mj-lt"/>
              <a:buAutoNum type="arabicPeriod"/>
            </a:pPr>
            <a:r>
              <a:rPr lang="en-US" dirty="0"/>
              <a:t>Duplicate this script to create a new file called mytest2.sh</a:t>
            </a:r>
          </a:p>
          <a:p>
            <a:pPr marL="0" indent="0">
              <a:buNone/>
            </a:pPr>
            <a:endParaRPr lang="en-US" dirty="0"/>
          </a:p>
        </p:txBody>
      </p:sp>
    </p:spTree>
    <p:extLst>
      <p:ext uri="{BB962C8B-B14F-4D97-AF65-F5344CB8AC3E}">
        <p14:creationId xmlns:p14="http://schemas.microsoft.com/office/powerpoint/2010/main" val="99273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514350" indent="-514350">
              <a:buFont typeface="+mj-lt"/>
              <a:buAutoNum type="arabicPeriod" startAt="7"/>
            </a:pPr>
            <a:r>
              <a:rPr lang="en-US" dirty="0"/>
              <a:t>In addition to the existing commands in this script, have the script also:</a:t>
            </a:r>
          </a:p>
          <a:p>
            <a:pPr lvl="1"/>
            <a:r>
              <a:rPr lang="en-US" dirty="0"/>
              <a:t>ping </a:t>
            </a:r>
            <a:r>
              <a:rPr lang="en-US" dirty="0">
                <a:hlinkClick r:id="rId2"/>
              </a:rPr>
              <a:t>www.bing.com</a:t>
            </a:r>
            <a:r>
              <a:rPr lang="en-US" dirty="0"/>
              <a:t> a total of three times</a:t>
            </a:r>
          </a:p>
          <a:p>
            <a:pPr lvl="1"/>
            <a:r>
              <a:rPr lang="en-US" dirty="0"/>
              <a:t>Display the number of currently installed RPM packages</a:t>
            </a:r>
          </a:p>
          <a:p>
            <a:pPr lvl="1"/>
            <a:r>
              <a:rPr lang="en-US" dirty="0"/>
              <a:t>Display the current status of </a:t>
            </a:r>
            <a:r>
              <a:rPr lang="en-US" dirty="0" err="1"/>
              <a:t>SELinux</a:t>
            </a:r>
            <a:endParaRPr lang="en-US" dirty="0"/>
          </a:p>
          <a:p>
            <a:pPr lvl="1"/>
            <a:r>
              <a:rPr lang="en-US" dirty="0"/>
              <a:t>Install the “kernel-doc” RPM package if it isn’t already installed</a:t>
            </a:r>
          </a:p>
          <a:p>
            <a:pPr lvl="1"/>
            <a:r>
              <a:rPr lang="en-US" dirty="0"/>
              <a:t>Determine the number of times the word “the” appears in the file: “/</a:t>
            </a:r>
            <a:r>
              <a:rPr lang="en-US" dirty="0" err="1"/>
              <a:t>usr</a:t>
            </a:r>
            <a:r>
              <a:rPr lang="en-US" dirty="0"/>
              <a:t>/share/doc/kernel-doc-3.10.0/Documentation/workqueue.txt”</a:t>
            </a:r>
          </a:p>
          <a:p>
            <a:pPr lvl="1"/>
            <a:r>
              <a:rPr lang="en-US" dirty="0"/>
              <a:t>Display the number of currently listening </a:t>
            </a:r>
            <a:r>
              <a:rPr lang="en-US" dirty="0" err="1"/>
              <a:t>tcp</a:t>
            </a:r>
            <a:r>
              <a:rPr lang="en-US" dirty="0"/>
              <a:t> (not tcp6) sockets</a:t>
            </a:r>
          </a:p>
          <a:p>
            <a:pPr marL="514350" indent="-514350">
              <a:buFont typeface="+mj-lt"/>
              <a:buAutoNum type="arabicPeriod" startAt="7"/>
            </a:pPr>
            <a:r>
              <a:rPr lang="en-US" dirty="0"/>
              <a:t>Find the location of the apache web server configuration file “</a:t>
            </a:r>
            <a:r>
              <a:rPr lang="en-US" dirty="0" err="1"/>
              <a:t>httpd.conf</a:t>
            </a:r>
            <a:r>
              <a:rPr lang="en-US" dirty="0"/>
              <a:t>” using RPM</a:t>
            </a:r>
          </a:p>
          <a:p>
            <a:pPr marL="514350" indent="-514350">
              <a:buFont typeface="+mj-lt"/>
              <a:buAutoNum type="arabicPeriod" startAt="7"/>
            </a:pPr>
            <a:endParaRPr lang="en-US" dirty="0"/>
          </a:p>
          <a:p>
            <a:pPr marL="0" indent="0">
              <a:buNone/>
            </a:pPr>
            <a:endParaRPr lang="en-US" dirty="0"/>
          </a:p>
        </p:txBody>
      </p:sp>
    </p:spTree>
    <p:extLst>
      <p:ext uri="{BB962C8B-B14F-4D97-AF65-F5344CB8AC3E}">
        <p14:creationId xmlns:p14="http://schemas.microsoft.com/office/powerpoint/2010/main" val="226485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514350" indent="-514350">
              <a:buFont typeface="+mj-lt"/>
              <a:buAutoNum type="arabicPeriod" startAt="9"/>
            </a:pPr>
            <a:r>
              <a:rPr lang="en-US" dirty="0"/>
              <a:t>Configure your apache webserver to allow “All” overrides for your “</a:t>
            </a:r>
            <a:r>
              <a:rPr lang="en-US" dirty="0" err="1"/>
              <a:t>DocumentRoot</a:t>
            </a:r>
            <a:r>
              <a:rPr lang="en-US" dirty="0"/>
              <a:t>”</a:t>
            </a:r>
          </a:p>
          <a:p>
            <a:pPr marL="514350" indent="-514350">
              <a:buFont typeface="+mj-lt"/>
              <a:buAutoNum type="arabicPeriod" startAt="9"/>
            </a:pPr>
            <a:r>
              <a:rPr lang="en-US" dirty="0"/>
              <a:t>Restart your web server</a:t>
            </a:r>
          </a:p>
          <a:p>
            <a:pPr marL="514350" indent="-514350">
              <a:buFont typeface="+mj-lt"/>
              <a:buAutoNum type="arabicPeriod" startAt="9"/>
            </a:pPr>
            <a:r>
              <a:rPr lang="en-US" dirty="0"/>
              <a:t>Create the directory “</a:t>
            </a:r>
            <a:r>
              <a:rPr lang="en-US" dirty="0" err="1"/>
              <a:t>ipaddress</a:t>
            </a:r>
            <a:r>
              <a:rPr lang="en-US" dirty="0"/>
              <a:t>” in your web server document root</a:t>
            </a:r>
          </a:p>
          <a:p>
            <a:pPr marL="514350" indent="-514350">
              <a:buFont typeface="+mj-lt"/>
              <a:buAutoNum type="arabicPeriod" startAt="9"/>
            </a:pPr>
            <a:r>
              <a:rPr lang="en-US" dirty="0"/>
              <a:t>Create the directory “</a:t>
            </a:r>
            <a:r>
              <a:rPr lang="en-US" dirty="0" err="1"/>
              <a:t>securepass</a:t>
            </a:r>
            <a:r>
              <a:rPr lang="en-US" dirty="0"/>
              <a:t>” in your web server document root</a:t>
            </a:r>
          </a:p>
          <a:p>
            <a:pPr marL="514350" indent="-514350">
              <a:buFont typeface="+mj-lt"/>
              <a:buAutoNum type="arabicPeriod" startAt="9"/>
            </a:pPr>
            <a:r>
              <a:rPr lang="en-US" dirty="0"/>
              <a:t>For the “</a:t>
            </a:r>
            <a:r>
              <a:rPr lang="en-US" dirty="0" err="1"/>
              <a:t>ipaddress</a:t>
            </a:r>
            <a:r>
              <a:rPr lang="en-US" dirty="0"/>
              <a:t>” directory, set the default web page to display the text “This directory is filtered by IP Address”</a:t>
            </a:r>
          </a:p>
          <a:p>
            <a:pPr marL="514350" indent="-514350">
              <a:buFont typeface="+mj-lt"/>
              <a:buAutoNum type="arabicPeriod" startAt="9"/>
            </a:pPr>
            <a:r>
              <a:rPr lang="en-US" dirty="0"/>
              <a:t>For the “</a:t>
            </a:r>
            <a:r>
              <a:rPr lang="en-US" dirty="0" err="1"/>
              <a:t>securepass</a:t>
            </a:r>
            <a:r>
              <a:rPr lang="en-US" dirty="0"/>
              <a:t>” directory, set the default web page to display the text “This directory is password protected”</a:t>
            </a:r>
          </a:p>
          <a:p>
            <a:pPr marL="514350" indent="-514350">
              <a:buFont typeface="+mj-lt"/>
              <a:buAutoNum type="arabicPeriod" startAt="9"/>
            </a:pPr>
            <a:r>
              <a:rPr lang="en-US" dirty="0"/>
              <a:t>Ensure that your </a:t>
            </a:r>
            <a:r>
              <a:rPr lang="en-US" dirty="0" err="1"/>
              <a:t>SELinux</a:t>
            </a:r>
            <a:r>
              <a:rPr lang="en-US" dirty="0"/>
              <a:t> contexts are set properly in your </a:t>
            </a:r>
            <a:r>
              <a:rPr lang="en-US" dirty="0" err="1"/>
              <a:t>DocumentRoot</a:t>
            </a:r>
            <a:endParaRPr lang="en-US" dirty="0"/>
          </a:p>
          <a:p>
            <a:pPr marL="0" indent="0">
              <a:buNone/>
            </a:pPr>
            <a:endParaRPr lang="en-US" dirty="0"/>
          </a:p>
        </p:txBody>
      </p:sp>
    </p:spTree>
    <p:extLst>
      <p:ext uri="{BB962C8B-B14F-4D97-AF65-F5344CB8AC3E}">
        <p14:creationId xmlns:p14="http://schemas.microsoft.com/office/powerpoint/2010/main" val="412891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514350" indent="-514350">
              <a:buFont typeface="+mj-lt"/>
              <a:buAutoNum type="arabicPeriod" startAt="16"/>
            </a:pPr>
            <a:r>
              <a:rPr lang="en-US" dirty="0"/>
              <a:t>Verify you are able to access the web servers home page</a:t>
            </a:r>
          </a:p>
          <a:p>
            <a:pPr marL="514350" indent="-514350">
              <a:buFont typeface="+mj-lt"/>
              <a:buAutoNum type="arabicPeriod" startAt="16"/>
            </a:pPr>
            <a:r>
              <a:rPr lang="en-US" dirty="0"/>
              <a:t>Verify you are able to access content in the “</a:t>
            </a:r>
            <a:r>
              <a:rPr lang="en-US" dirty="0" err="1"/>
              <a:t>ipaddress</a:t>
            </a:r>
            <a:r>
              <a:rPr lang="en-US" dirty="0"/>
              <a:t>” directory</a:t>
            </a:r>
          </a:p>
          <a:p>
            <a:pPr marL="514350" indent="-514350">
              <a:buFont typeface="+mj-lt"/>
              <a:buAutoNum type="arabicPeriod" startAt="16"/>
            </a:pPr>
            <a:r>
              <a:rPr lang="en-US" dirty="0"/>
              <a:t>Verify you are able to access content in the “</a:t>
            </a:r>
            <a:r>
              <a:rPr lang="en-US" dirty="0" err="1"/>
              <a:t>securepass</a:t>
            </a:r>
            <a:r>
              <a:rPr lang="en-US" dirty="0"/>
              <a:t>” directory</a:t>
            </a:r>
          </a:p>
          <a:p>
            <a:pPr marL="514350" indent="-514350">
              <a:buFont typeface="+mj-lt"/>
              <a:buAutoNum type="arabicPeriod" startAt="16"/>
            </a:pPr>
            <a:r>
              <a:rPr lang="en-US" dirty="0"/>
              <a:t>Determine what your current IP address is</a:t>
            </a:r>
          </a:p>
          <a:p>
            <a:pPr marL="514350" indent="-514350">
              <a:buFont typeface="+mj-lt"/>
              <a:buAutoNum type="arabicPeriod" startAt="16"/>
            </a:pPr>
            <a:r>
              <a:rPr lang="en-US" dirty="0"/>
              <a:t>Block access to the “</a:t>
            </a:r>
            <a:r>
              <a:rPr lang="en-US" dirty="0" err="1"/>
              <a:t>ipaddress</a:t>
            </a:r>
            <a:r>
              <a:rPr lang="en-US" dirty="0"/>
              <a:t>” directory using the .</a:t>
            </a:r>
            <a:r>
              <a:rPr lang="en-US" dirty="0" err="1"/>
              <a:t>htaccess</a:t>
            </a:r>
            <a:r>
              <a:rPr lang="en-US" dirty="0"/>
              <a:t> file</a:t>
            </a:r>
          </a:p>
          <a:p>
            <a:pPr marL="514350" indent="-514350">
              <a:buFont typeface="+mj-lt"/>
              <a:buAutoNum type="arabicPeriod" startAt="16"/>
            </a:pPr>
            <a:r>
              <a:rPr lang="en-US" dirty="0"/>
              <a:t>Configure the “</a:t>
            </a:r>
            <a:r>
              <a:rPr lang="en-US" dirty="0" err="1"/>
              <a:t>securepass</a:t>
            </a:r>
            <a:r>
              <a:rPr lang="en-US" dirty="0"/>
              <a:t>” directory such that its .</a:t>
            </a:r>
            <a:r>
              <a:rPr lang="en-US" dirty="0" err="1"/>
              <a:t>htaccess</a:t>
            </a:r>
            <a:r>
              <a:rPr lang="en-US" dirty="0"/>
              <a:t> file searches for a username/password file in the same directory named “.</a:t>
            </a:r>
            <a:r>
              <a:rPr lang="en-US" dirty="0" err="1"/>
              <a:t>mysecrets</a:t>
            </a:r>
            <a:r>
              <a:rPr lang="en-US" dirty="0"/>
              <a:t>”</a:t>
            </a:r>
          </a:p>
          <a:p>
            <a:pPr marL="514350" indent="-514350">
              <a:buFont typeface="+mj-lt"/>
              <a:buAutoNum type="arabicPeriod" startAt="16"/>
            </a:pPr>
            <a:r>
              <a:rPr lang="en-US" dirty="0"/>
              <a:t>Create the “.</a:t>
            </a:r>
            <a:r>
              <a:rPr lang="en-US" dirty="0" err="1"/>
              <a:t>mysecrets</a:t>
            </a:r>
            <a:r>
              <a:rPr lang="en-US" dirty="0"/>
              <a:t>” file and create a user named “</a:t>
            </a:r>
            <a:r>
              <a:rPr lang="en-US" dirty="0" err="1"/>
              <a:t>docbrown</a:t>
            </a:r>
            <a:r>
              <a:rPr lang="en-US" dirty="0"/>
              <a:t>” with a password of “88mph”</a:t>
            </a:r>
          </a:p>
          <a:p>
            <a:pPr marL="514350" indent="-514350">
              <a:buFont typeface="+mj-lt"/>
              <a:buAutoNum type="arabicPeriod" startAt="16"/>
            </a:pPr>
            <a:r>
              <a:rPr lang="en-US" dirty="0"/>
              <a:t>Verify you are NOT able to access content in the “</a:t>
            </a:r>
            <a:r>
              <a:rPr lang="en-US" dirty="0" err="1"/>
              <a:t>ipaddress</a:t>
            </a:r>
            <a:r>
              <a:rPr lang="en-US" dirty="0"/>
              <a:t>” directory</a:t>
            </a:r>
          </a:p>
          <a:p>
            <a:pPr marL="0" indent="0">
              <a:buNone/>
            </a:pPr>
            <a:endParaRPr lang="en-US" dirty="0"/>
          </a:p>
        </p:txBody>
      </p:sp>
    </p:spTree>
    <p:extLst>
      <p:ext uri="{BB962C8B-B14F-4D97-AF65-F5344CB8AC3E}">
        <p14:creationId xmlns:p14="http://schemas.microsoft.com/office/powerpoint/2010/main" val="205292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514350" indent="-514350">
              <a:buFont typeface="+mj-lt"/>
              <a:buAutoNum type="arabicPeriod" startAt="24"/>
            </a:pPr>
            <a:r>
              <a:rPr lang="en-US" dirty="0"/>
              <a:t>Verify you MUST authenticate to access content in the “</a:t>
            </a:r>
            <a:r>
              <a:rPr lang="en-US" dirty="0" err="1"/>
              <a:t>securepass</a:t>
            </a:r>
            <a:r>
              <a:rPr lang="en-US" dirty="0"/>
              <a:t>” directory</a:t>
            </a:r>
          </a:p>
          <a:p>
            <a:pPr marL="514350" indent="-514350">
              <a:buFont typeface="+mj-lt"/>
              <a:buAutoNum type="arabicPeriod" startAt="24"/>
            </a:pPr>
            <a:r>
              <a:rPr lang="en-US" dirty="0"/>
              <a:t>Create another user named “</a:t>
            </a:r>
            <a:r>
              <a:rPr lang="en-US" dirty="0" err="1"/>
              <a:t>mcfly</a:t>
            </a:r>
            <a:r>
              <a:rPr lang="en-US" dirty="0"/>
              <a:t>” and set the password to “</a:t>
            </a:r>
            <a:r>
              <a:rPr lang="en-US" dirty="0" err="1"/>
              <a:t>thatsheavy</a:t>
            </a:r>
            <a:r>
              <a:rPr lang="en-US" dirty="0"/>
              <a:t>”</a:t>
            </a:r>
          </a:p>
          <a:p>
            <a:pPr marL="514350" indent="-514350">
              <a:buFont typeface="+mj-lt"/>
              <a:buAutoNum type="arabicPeriod" startAt="24"/>
            </a:pPr>
            <a:r>
              <a:rPr lang="en-US" dirty="0"/>
              <a:t>Close your browser windows to clear the password cache then re-launch your browser to the “</a:t>
            </a:r>
            <a:r>
              <a:rPr lang="en-US" dirty="0" err="1"/>
              <a:t>securepass</a:t>
            </a:r>
            <a:r>
              <a:rPr lang="en-US" dirty="0"/>
              <a:t>” directory.  Verify that “</a:t>
            </a:r>
            <a:r>
              <a:rPr lang="en-US" dirty="0" err="1"/>
              <a:t>mcfly</a:t>
            </a:r>
            <a:r>
              <a:rPr lang="en-US" dirty="0"/>
              <a:t>” can authenticate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75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Agenda</a:t>
            </a:r>
          </a:p>
        </p:txBody>
      </p:sp>
      <p:sp>
        <p:nvSpPr>
          <p:cNvPr id="2" name="Text Placeholder 1"/>
          <p:cNvSpPr>
            <a:spLocks noGrp="1"/>
          </p:cNvSpPr>
          <p:nvPr>
            <p:ph type="body" idx="1"/>
          </p:nvPr>
        </p:nvSpPr>
        <p:spPr/>
        <p:txBody>
          <a:bodyPr/>
          <a:lstStyle/>
          <a:p>
            <a:r>
              <a:rPr lang="en-US" sz="2400" dirty="0"/>
              <a:t>Basic Shell Script Creation</a:t>
            </a:r>
          </a:p>
          <a:p>
            <a:r>
              <a:rPr lang="en-US" sz="2400" dirty="0"/>
              <a:t>Environment Variables</a:t>
            </a:r>
          </a:p>
          <a:p>
            <a:r>
              <a:rPr lang="en-US" sz="2400" dirty="0"/>
              <a:t>I/O Manipulation</a:t>
            </a:r>
          </a:p>
          <a:p>
            <a:r>
              <a:rPr lang="en-US" sz="2400" dirty="0"/>
              <a:t>Symbolic Links Review</a:t>
            </a:r>
          </a:p>
          <a:p>
            <a:r>
              <a:rPr lang="en-US" sz="2400" dirty="0"/>
              <a:t>Installing a Webserver</a:t>
            </a:r>
          </a:p>
          <a:p>
            <a:r>
              <a:rPr lang="en-US" sz="2400" dirty="0"/>
              <a:t>Adding &amp; Restricting Access to Webserver Content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8830" y="1189177"/>
            <a:ext cx="4286250" cy="26479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955" y="3663664"/>
            <a:ext cx="3810000" cy="2857500"/>
          </a:xfrm>
          <a:prstGeom prst="rect">
            <a:avLst/>
          </a:prstGeom>
        </p:spPr>
      </p:pic>
    </p:spTree>
    <p:extLst>
      <p:ext uri="{BB962C8B-B14F-4D97-AF65-F5344CB8AC3E}">
        <p14:creationId xmlns:p14="http://schemas.microsoft.com/office/powerpoint/2010/main" val="92077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Shell Script Creation</a:t>
            </a:r>
          </a:p>
        </p:txBody>
      </p:sp>
      <p:sp>
        <p:nvSpPr>
          <p:cNvPr id="2" name="Text Placeholder 1"/>
          <p:cNvSpPr>
            <a:spLocks noGrp="1"/>
          </p:cNvSpPr>
          <p:nvPr>
            <p:ph type="body" idx="1"/>
          </p:nvPr>
        </p:nvSpPr>
        <p:spPr/>
        <p:txBody>
          <a:bodyPr/>
          <a:lstStyle/>
          <a:p>
            <a:r>
              <a:rPr lang="en-US" dirty="0"/>
              <a:t>A shell is a program that takes commands and gives them to the operating system to be executed.</a:t>
            </a:r>
          </a:p>
          <a:p>
            <a:r>
              <a:rPr lang="en-US" dirty="0"/>
              <a:t>A terminal is a program that allows us as end users to interact with the shell.</a:t>
            </a:r>
          </a:p>
          <a:p>
            <a:r>
              <a:rPr lang="en-US" dirty="0"/>
              <a:t>The BASH shell stands for Bourne Again Shell and is the GNU Project’s default shell.</a:t>
            </a:r>
          </a:p>
          <a:p>
            <a:r>
              <a:rPr lang="en-US" dirty="0"/>
              <a:t>It incorporates useful features from the Korn shell (</a:t>
            </a:r>
            <a:r>
              <a:rPr lang="en-US" dirty="0" err="1"/>
              <a:t>ksh</a:t>
            </a:r>
            <a:r>
              <a:rPr lang="en-US" dirty="0"/>
              <a:t>) and C-Shell (</a:t>
            </a:r>
            <a:r>
              <a:rPr lang="en-US" dirty="0" err="1"/>
              <a:t>Csh</a:t>
            </a:r>
            <a:r>
              <a:rPr lang="en-US" dirty="0"/>
              <a:t>), offering several improvements at the same time. </a:t>
            </a:r>
          </a:p>
          <a:p>
            <a:endParaRPr lang="en-US" dirty="0"/>
          </a:p>
        </p:txBody>
      </p:sp>
    </p:spTree>
    <p:extLst>
      <p:ext uri="{BB962C8B-B14F-4D97-AF65-F5344CB8AC3E}">
        <p14:creationId xmlns:p14="http://schemas.microsoft.com/office/powerpoint/2010/main" val="209005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Shell Script Creation</a:t>
            </a:r>
          </a:p>
        </p:txBody>
      </p:sp>
      <p:sp>
        <p:nvSpPr>
          <p:cNvPr id="2" name="Text Placeholder 1"/>
          <p:cNvSpPr>
            <a:spLocks noGrp="1"/>
          </p:cNvSpPr>
          <p:nvPr>
            <p:ph type="body" idx="1"/>
          </p:nvPr>
        </p:nvSpPr>
        <p:spPr/>
        <p:txBody>
          <a:bodyPr/>
          <a:lstStyle/>
          <a:p>
            <a:r>
              <a:rPr lang="en-US" dirty="0"/>
              <a:t>A shell script is nothing more than a text file turned into an executable program (script) that combines commands that are executed by the shell one after another</a:t>
            </a:r>
          </a:p>
          <a:p>
            <a:r>
              <a:rPr lang="en-US" dirty="0"/>
              <a:t>To create a shell script, you simply invoke your favorite text editor as such: `</a:t>
            </a:r>
            <a:r>
              <a:rPr lang="en-US" sz="1800" b="1" dirty="0" err="1">
                <a:solidFill>
                  <a:srgbClr val="0070C0"/>
                </a:solidFill>
                <a:latin typeface="Courier New" panose="02070309020205020404" pitchFamily="49" charset="0"/>
                <a:cs typeface="Courier New" panose="02070309020205020404" pitchFamily="49" charset="0"/>
              </a:rPr>
              <a:t>nano</a:t>
            </a:r>
            <a:r>
              <a:rPr lang="en-US" sz="1800" b="1" dirty="0">
                <a:solidFill>
                  <a:srgbClr val="0070C0"/>
                </a:solidFill>
                <a:latin typeface="Courier New" panose="02070309020205020404" pitchFamily="49" charset="0"/>
                <a:cs typeface="Courier New" panose="02070309020205020404" pitchFamily="49" charset="0"/>
              </a:rPr>
              <a:t> myshellscript.sh</a:t>
            </a:r>
            <a:r>
              <a:rPr lang="en-US" dirty="0"/>
              <a:t>`</a:t>
            </a:r>
          </a:p>
          <a:p>
            <a:r>
              <a:rPr lang="en-US" dirty="0"/>
              <a:t>Shell scripts typically end with a .</a:t>
            </a:r>
            <a:r>
              <a:rPr lang="en-US" dirty="0" err="1"/>
              <a:t>sh</a:t>
            </a:r>
            <a:r>
              <a:rPr lang="en-US" dirty="0"/>
              <a:t> extension</a:t>
            </a:r>
          </a:p>
          <a:p>
            <a:r>
              <a:rPr lang="en-US" dirty="0"/>
              <a:t>Appropriate permissions must be set such that the user is able to EXECUTE the script</a:t>
            </a:r>
          </a:p>
          <a:p>
            <a:r>
              <a:rPr lang="en-US" dirty="0"/>
              <a:t>To invoke a shell script in your current directory, you simply type its name preceded by the path designator</a:t>
            </a:r>
          </a:p>
        </p:txBody>
      </p:sp>
    </p:spTree>
    <p:extLst>
      <p:ext uri="{BB962C8B-B14F-4D97-AF65-F5344CB8AC3E}">
        <p14:creationId xmlns:p14="http://schemas.microsoft.com/office/powerpoint/2010/main" val="383754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Shell Script Creation</a:t>
            </a:r>
          </a:p>
        </p:txBody>
      </p:sp>
      <p:sp>
        <p:nvSpPr>
          <p:cNvPr id="2" name="Text Placeholder 1"/>
          <p:cNvSpPr>
            <a:spLocks noGrp="1"/>
          </p:cNvSpPr>
          <p:nvPr>
            <p:ph type="body" idx="1"/>
          </p:nvPr>
        </p:nvSpPr>
        <p:spPr/>
        <p:txBody>
          <a:bodyPr/>
          <a:lstStyle/>
          <a:p>
            <a:r>
              <a:rPr lang="en-US" dirty="0"/>
              <a:t>For example, if you create a script called “myshellscript.sh” in your home directory, you may execute the shell script a number of different ways:</a:t>
            </a:r>
          </a:p>
          <a:p>
            <a:pPr lvl="1"/>
            <a:r>
              <a:rPr lang="en-US" dirty="0"/>
              <a:t>`</a:t>
            </a:r>
            <a:r>
              <a:rPr lang="en-US" sz="1800" b="1" dirty="0">
                <a:solidFill>
                  <a:srgbClr val="0070C0"/>
                </a:solidFill>
                <a:latin typeface="Courier New" panose="02070309020205020404" pitchFamily="49" charset="0"/>
                <a:cs typeface="Courier New" panose="02070309020205020404" pitchFamily="49" charset="0"/>
              </a:rPr>
              <a:t>$HOME/myshellscript.sh</a:t>
            </a:r>
            <a:r>
              <a:rPr lang="en-US" dirty="0"/>
              <a:t>`</a:t>
            </a:r>
          </a:p>
          <a:p>
            <a:pPr lvl="1"/>
            <a:r>
              <a:rPr lang="en-US" sz="1800" dirty="0"/>
              <a:t>`</a:t>
            </a:r>
            <a:r>
              <a:rPr lang="en-US" sz="1800" b="1" dirty="0">
                <a:solidFill>
                  <a:srgbClr val="0070C0"/>
                </a:solidFill>
                <a:latin typeface="Courier New" panose="02070309020205020404" pitchFamily="49" charset="0"/>
                <a:cs typeface="Courier New" panose="02070309020205020404" pitchFamily="49" charset="0"/>
              </a:rPr>
              <a:t>/home/&lt;username&gt;/myshellscript.sh</a:t>
            </a:r>
            <a:r>
              <a:rPr lang="en-US" dirty="0"/>
              <a:t>`</a:t>
            </a:r>
          </a:p>
          <a:p>
            <a:pPr marL="336078" lvl="1" indent="0">
              <a:buNone/>
            </a:pPr>
            <a:r>
              <a:rPr lang="en-US" dirty="0"/>
              <a:t>However it is most easiest to execute a script in the current directory as follows:</a:t>
            </a:r>
          </a:p>
          <a:p>
            <a:pPr lvl="1"/>
            <a:r>
              <a:rPr lang="en-US" dirty="0"/>
              <a:t>`</a:t>
            </a:r>
            <a:r>
              <a:rPr lang="en-US" sz="1800" b="1" dirty="0">
                <a:solidFill>
                  <a:srgbClr val="0070C0"/>
                </a:solidFill>
                <a:latin typeface="Courier New" panose="02070309020205020404" pitchFamily="49" charset="0"/>
                <a:cs typeface="Courier New" panose="02070309020205020404" pitchFamily="49" charset="0"/>
              </a:rPr>
              <a:t>./myshellscript.sh</a:t>
            </a:r>
            <a:r>
              <a:rPr lang="en-US" dirty="0"/>
              <a:t>`</a:t>
            </a:r>
          </a:p>
          <a:p>
            <a:r>
              <a:rPr lang="en-US" dirty="0"/>
              <a:t>The first line of a shell script must always specify how the script is to be interpreted.</a:t>
            </a:r>
          </a:p>
          <a:p>
            <a:pPr lvl="1"/>
            <a:r>
              <a:rPr lang="en-US" dirty="0"/>
              <a:t>A BASH script would start with:	</a:t>
            </a:r>
            <a:r>
              <a:rPr lang="en-US" sz="1800" b="1" dirty="0">
                <a:solidFill>
                  <a:srgbClr val="0070C0"/>
                </a:solidFill>
                <a:latin typeface="Courier New" panose="02070309020205020404" pitchFamily="49" charset="0"/>
                <a:cs typeface="Courier New" panose="02070309020205020404" pitchFamily="49" charset="0"/>
              </a:rPr>
              <a:t>#!/bin/bash</a:t>
            </a:r>
          </a:p>
          <a:p>
            <a:pPr lvl="1"/>
            <a:r>
              <a:rPr lang="en-US" dirty="0"/>
              <a:t>A PERL script would start with: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usr</a:t>
            </a:r>
            <a:r>
              <a:rPr lang="en-US" sz="1800" b="1" dirty="0">
                <a:solidFill>
                  <a:srgbClr val="0070C0"/>
                </a:solidFill>
                <a:latin typeface="Courier New" panose="02070309020205020404" pitchFamily="49" charset="0"/>
                <a:cs typeface="Courier New" panose="02070309020205020404" pitchFamily="49" charset="0"/>
              </a:rPr>
              <a:t>/bin/</a:t>
            </a:r>
            <a:r>
              <a:rPr lang="en-US" sz="1800" b="1" dirty="0" err="1">
                <a:solidFill>
                  <a:srgbClr val="0070C0"/>
                </a:solidFill>
                <a:latin typeface="Courier New" panose="02070309020205020404" pitchFamily="49" charset="0"/>
                <a:cs typeface="Courier New" panose="02070309020205020404" pitchFamily="49" charset="0"/>
              </a:rPr>
              <a:t>perl</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96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Shell Script Creation</a:t>
            </a:r>
          </a:p>
        </p:txBody>
      </p:sp>
      <p:sp>
        <p:nvSpPr>
          <p:cNvPr id="2" name="Text Placeholder 1"/>
          <p:cNvSpPr>
            <a:spLocks noGrp="1"/>
          </p:cNvSpPr>
          <p:nvPr>
            <p:ph type="body" idx="1"/>
          </p:nvPr>
        </p:nvSpPr>
        <p:spPr/>
        <p:txBody>
          <a:bodyPr/>
          <a:lstStyle/>
          <a:p>
            <a:r>
              <a:rPr lang="en-US" dirty="0"/>
              <a:t>As you can see below, the shell script begins with the designation of the interpreter, and then is followed by one or more commands to perform various “scripted” tasks on the host</a:t>
            </a:r>
            <a:endParaRPr lang="en-US" b="1" dirty="0">
              <a:solidFill>
                <a:srgbClr val="0070C0"/>
              </a:solidFill>
              <a:latin typeface="Courier New" panose="02070309020205020404" pitchFamily="49" charset="0"/>
              <a:cs typeface="Courier New" panose="02070309020205020404" pitchFamily="49" charset="0"/>
            </a:endParaRPr>
          </a:p>
        </p:txBody>
      </p:sp>
      <p:sp>
        <p:nvSpPr>
          <p:cNvPr id="4" name="Rectangle 3"/>
          <p:cNvSpPr/>
          <p:nvPr/>
        </p:nvSpPr>
        <p:spPr>
          <a:xfrm>
            <a:off x="3016896" y="2766413"/>
            <a:ext cx="6096000" cy="3539430"/>
          </a:xfrm>
          <a:prstGeom prst="rect">
            <a:avLst/>
          </a:prstGeom>
          <a:solidFill>
            <a:srgbClr val="000000"/>
          </a:solidFill>
        </p:spPr>
        <p:txBody>
          <a:bodyPr>
            <a:spAutoFit/>
          </a:bodyPr>
          <a:lstStyle/>
          <a:p>
            <a:r>
              <a:rPr lang="en-US" sz="1600" dirty="0">
                <a:solidFill>
                  <a:srgbClr val="00B050"/>
                </a:solidFill>
              </a:rPr>
              <a:t>#!/bin/bash</a:t>
            </a:r>
          </a:p>
          <a:p>
            <a:r>
              <a:rPr lang="en-US" sz="1600" dirty="0">
                <a:solidFill>
                  <a:srgbClr val="00B050"/>
                </a:solidFill>
              </a:rPr>
              <a:t>yum -y update</a:t>
            </a:r>
          </a:p>
          <a:p>
            <a:r>
              <a:rPr lang="en-US" sz="1600" dirty="0">
                <a:solidFill>
                  <a:srgbClr val="00B050"/>
                </a:solidFill>
              </a:rPr>
              <a:t>yum -y install </a:t>
            </a:r>
            <a:r>
              <a:rPr lang="en-US" sz="1600" dirty="0" err="1">
                <a:solidFill>
                  <a:srgbClr val="00B050"/>
                </a:solidFill>
              </a:rPr>
              <a:t>httpd</a:t>
            </a:r>
            <a:r>
              <a:rPr lang="en-US" sz="1600" dirty="0">
                <a:solidFill>
                  <a:srgbClr val="00B050"/>
                </a:solidFill>
              </a:rPr>
              <a:t> </a:t>
            </a:r>
            <a:r>
              <a:rPr lang="en-US" sz="1600" dirty="0" err="1">
                <a:solidFill>
                  <a:srgbClr val="00B050"/>
                </a:solidFill>
              </a:rPr>
              <a:t>php</a:t>
            </a:r>
            <a:r>
              <a:rPr lang="en-US" sz="1600" dirty="0">
                <a:solidFill>
                  <a:srgbClr val="00B050"/>
                </a:solidFill>
              </a:rPr>
              <a:t> </a:t>
            </a:r>
            <a:r>
              <a:rPr lang="en-US" sz="1600" dirty="0" err="1">
                <a:solidFill>
                  <a:srgbClr val="00B050"/>
                </a:solidFill>
              </a:rPr>
              <a:t>mysql</a:t>
            </a:r>
            <a:r>
              <a:rPr lang="en-US" sz="1600" dirty="0">
                <a:solidFill>
                  <a:srgbClr val="00B050"/>
                </a:solidFill>
              </a:rPr>
              <a:t>-server </a:t>
            </a:r>
            <a:r>
              <a:rPr lang="en-US" sz="1600" dirty="0" err="1">
                <a:solidFill>
                  <a:srgbClr val="00B050"/>
                </a:solidFill>
              </a:rPr>
              <a:t>php-mysqlnd</a:t>
            </a:r>
            <a:endParaRPr lang="en-US" sz="1600" dirty="0">
              <a:solidFill>
                <a:srgbClr val="00B050"/>
              </a:solidFill>
            </a:endParaRPr>
          </a:p>
          <a:p>
            <a:r>
              <a:rPr lang="en-US" sz="1600" dirty="0" err="1">
                <a:solidFill>
                  <a:srgbClr val="00B050"/>
                </a:solidFill>
              </a:rPr>
              <a:t>systemctl</a:t>
            </a:r>
            <a:r>
              <a:rPr lang="en-US" sz="1600" dirty="0">
                <a:solidFill>
                  <a:srgbClr val="00B050"/>
                </a:solidFill>
              </a:rPr>
              <a:t> start </a:t>
            </a:r>
            <a:r>
              <a:rPr lang="en-US" sz="1600" dirty="0" err="1">
                <a:solidFill>
                  <a:srgbClr val="00B050"/>
                </a:solidFill>
              </a:rPr>
              <a:t>httpd</a:t>
            </a:r>
            <a:endParaRPr lang="en-US" sz="1600" dirty="0">
              <a:solidFill>
                <a:srgbClr val="00B050"/>
              </a:solidFill>
            </a:endParaRPr>
          </a:p>
          <a:p>
            <a:r>
              <a:rPr lang="en-US" sz="1600" dirty="0" err="1">
                <a:solidFill>
                  <a:srgbClr val="00B050"/>
                </a:solidFill>
              </a:rPr>
              <a:t>systemctl</a:t>
            </a:r>
            <a:r>
              <a:rPr lang="en-US" sz="1600" dirty="0">
                <a:solidFill>
                  <a:srgbClr val="00B050"/>
                </a:solidFill>
              </a:rPr>
              <a:t> enable </a:t>
            </a:r>
            <a:r>
              <a:rPr lang="en-US" sz="1600" dirty="0" err="1">
                <a:solidFill>
                  <a:srgbClr val="00B050"/>
                </a:solidFill>
              </a:rPr>
              <a:t>httpd</a:t>
            </a:r>
            <a:endParaRPr lang="en-US" sz="1600" dirty="0">
              <a:solidFill>
                <a:srgbClr val="00B050"/>
              </a:solidFill>
            </a:endParaRPr>
          </a:p>
          <a:p>
            <a:r>
              <a:rPr lang="en-US" sz="1600" dirty="0" err="1">
                <a:solidFill>
                  <a:srgbClr val="00B050"/>
                </a:solidFill>
              </a:rPr>
              <a:t>useradd</a:t>
            </a:r>
            <a:r>
              <a:rPr lang="en-US" sz="1600" dirty="0">
                <a:solidFill>
                  <a:srgbClr val="00B050"/>
                </a:solidFill>
              </a:rPr>
              <a:t> lfcsuser1</a:t>
            </a:r>
          </a:p>
          <a:p>
            <a:r>
              <a:rPr lang="en-US" sz="1600" dirty="0" err="1">
                <a:solidFill>
                  <a:srgbClr val="00B050"/>
                </a:solidFill>
              </a:rPr>
              <a:t>groupadd</a:t>
            </a:r>
            <a:r>
              <a:rPr lang="en-US" sz="1600" dirty="0">
                <a:solidFill>
                  <a:srgbClr val="00B050"/>
                </a:solidFill>
              </a:rPr>
              <a:t> www</a:t>
            </a:r>
          </a:p>
          <a:p>
            <a:r>
              <a:rPr lang="en-US" sz="1600" dirty="0" err="1">
                <a:solidFill>
                  <a:srgbClr val="00B050"/>
                </a:solidFill>
              </a:rPr>
              <a:t>usermod</a:t>
            </a:r>
            <a:r>
              <a:rPr lang="en-US" sz="1600" dirty="0">
                <a:solidFill>
                  <a:srgbClr val="00B050"/>
                </a:solidFill>
              </a:rPr>
              <a:t> -a -G www lfcsuser1</a:t>
            </a:r>
          </a:p>
          <a:p>
            <a:r>
              <a:rPr lang="en-US" sz="1600" dirty="0" err="1">
                <a:solidFill>
                  <a:srgbClr val="00B050"/>
                </a:solidFill>
              </a:rPr>
              <a:t>chown</a:t>
            </a:r>
            <a:r>
              <a:rPr lang="en-US" sz="1600" dirty="0">
                <a:solidFill>
                  <a:srgbClr val="00B050"/>
                </a:solidFill>
              </a:rPr>
              <a:t> -R </a:t>
            </a:r>
            <a:r>
              <a:rPr lang="en-US" sz="1600" dirty="0" err="1">
                <a:solidFill>
                  <a:srgbClr val="00B050"/>
                </a:solidFill>
              </a:rPr>
              <a:t>root:www</a:t>
            </a:r>
            <a:r>
              <a:rPr lang="en-US" sz="1600" dirty="0">
                <a:solidFill>
                  <a:srgbClr val="00B050"/>
                </a:solidFill>
              </a:rPr>
              <a:t> /</a:t>
            </a:r>
            <a:r>
              <a:rPr lang="en-US" sz="1600" dirty="0" err="1">
                <a:solidFill>
                  <a:srgbClr val="00B050"/>
                </a:solidFill>
              </a:rPr>
              <a:t>var</a:t>
            </a:r>
            <a:r>
              <a:rPr lang="en-US" sz="1600" dirty="0">
                <a:solidFill>
                  <a:srgbClr val="00B050"/>
                </a:solidFill>
              </a:rPr>
              <a:t>/www</a:t>
            </a:r>
          </a:p>
          <a:p>
            <a:r>
              <a:rPr lang="en-US" sz="1600" dirty="0" err="1">
                <a:solidFill>
                  <a:srgbClr val="00B050"/>
                </a:solidFill>
              </a:rPr>
              <a:t>chmod</a:t>
            </a:r>
            <a:r>
              <a:rPr lang="en-US" sz="1600" dirty="0">
                <a:solidFill>
                  <a:srgbClr val="00B050"/>
                </a:solidFill>
              </a:rPr>
              <a:t> 2775 /</a:t>
            </a:r>
            <a:r>
              <a:rPr lang="en-US" sz="1600" dirty="0" err="1">
                <a:solidFill>
                  <a:srgbClr val="00B050"/>
                </a:solidFill>
              </a:rPr>
              <a:t>var</a:t>
            </a:r>
            <a:r>
              <a:rPr lang="en-US" sz="1600" dirty="0">
                <a:solidFill>
                  <a:srgbClr val="00B050"/>
                </a:solidFill>
              </a:rPr>
              <a:t>/www</a:t>
            </a:r>
          </a:p>
          <a:p>
            <a:r>
              <a:rPr lang="en-US" sz="1600" dirty="0">
                <a:solidFill>
                  <a:srgbClr val="00B050"/>
                </a:solidFill>
              </a:rPr>
              <a:t>find /</a:t>
            </a:r>
            <a:r>
              <a:rPr lang="en-US" sz="1600" dirty="0" err="1">
                <a:solidFill>
                  <a:srgbClr val="00B050"/>
                </a:solidFill>
              </a:rPr>
              <a:t>var</a:t>
            </a:r>
            <a:r>
              <a:rPr lang="en-US" sz="1600" dirty="0">
                <a:solidFill>
                  <a:srgbClr val="00B050"/>
                </a:solidFill>
              </a:rPr>
              <a:t>/www -type d -exec </a:t>
            </a:r>
            <a:r>
              <a:rPr lang="en-US" sz="1600" dirty="0" err="1">
                <a:solidFill>
                  <a:srgbClr val="00B050"/>
                </a:solidFill>
              </a:rPr>
              <a:t>chmod</a:t>
            </a:r>
            <a:r>
              <a:rPr lang="en-US" sz="1600" dirty="0">
                <a:solidFill>
                  <a:srgbClr val="00B050"/>
                </a:solidFill>
              </a:rPr>
              <a:t> 2775 {} +</a:t>
            </a:r>
          </a:p>
          <a:p>
            <a:r>
              <a:rPr lang="en-US" sz="1600" dirty="0">
                <a:solidFill>
                  <a:srgbClr val="00B050"/>
                </a:solidFill>
              </a:rPr>
              <a:t>find /</a:t>
            </a:r>
            <a:r>
              <a:rPr lang="en-US" sz="1600" dirty="0" err="1">
                <a:solidFill>
                  <a:srgbClr val="00B050"/>
                </a:solidFill>
              </a:rPr>
              <a:t>var</a:t>
            </a:r>
            <a:r>
              <a:rPr lang="en-US" sz="1600" dirty="0">
                <a:solidFill>
                  <a:srgbClr val="00B050"/>
                </a:solidFill>
              </a:rPr>
              <a:t>/www -type f -exec </a:t>
            </a:r>
            <a:r>
              <a:rPr lang="en-US" sz="1600" dirty="0" err="1">
                <a:solidFill>
                  <a:srgbClr val="00B050"/>
                </a:solidFill>
              </a:rPr>
              <a:t>chmod</a:t>
            </a:r>
            <a:r>
              <a:rPr lang="en-US" sz="1600" dirty="0">
                <a:solidFill>
                  <a:srgbClr val="00B050"/>
                </a:solidFill>
              </a:rPr>
              <a:t> 0664 {} +</a:t>
            </a:r>
          </a:p>
          <a:p>
            <a:r>
              <a:rPr lang="en-US" sz="1600" dirty="0">
                <a:solidFill>
                  <a:srgbClr val="00B050"/>
                </a:solidFill>
              </a:rPr>
              <a:t>echo “This is my webserver" &gt; /</a:t>
            </a:r>
            <a:r>
              <a:rPr lang="en-US" sz="1600" dirty="0" err="1">
                <a:solidFill>
                  <a:srgbClr val="00B050"/>
                </a:solidFill>
              </a:rPr>
              <a:t>var</a:t>
            </a:r>
            <a:r>
              <a:rPr lang="en-US" sz="1600" dirty="0">
                <a:solidFill>
                  <a:srgbClr val="00B050"/>
                </a:solidFill>
              </a:rPr>
              <a:t>/www/html/index.html</a:t>
            </a:r>
          </a:p>
        </p:txBody>
      </p:sp>
    </p:spTree>
    <p:extLst>
      <p:ext uri="{BB962C8B-B14F-4D97-AF65-F5344CB8AC3E}">
        <p14:creationId xmlns:p14="http://schemas.microsoft.com/office/powerpoint/2010/main" val="107330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Variables</a:t>
            </a:r>
          </a:p>
        </p:txBody>
      </p:sp>
      <p:sp>
        <p:nvSpPr>
          <p:cNvPr id="2" name="Text Placeholder 1"/>
          <p:cNvSpPr>
            <a:spLocks noGrp="1"/>
          </p:cNvSpPr>
          <p:nvPr>
            <p:ph type="body" idx="1"/>
          </p:nvPr>
        </p:nvSpPr>
        <p:spPr/>
        <p:txBody>
          <a:bodyPr/>
          <a:lstStyle/>
          <a:p>
            <a:r>
              <a:rPr lang="en-US" dirty="0"/>
              <a:t>As with Windows, Linux also has a number of environment variables which are set for each user logged in to the host.</a:t>
            </a:r>
          </a:p>
          <a:p>
            <a:r>
              <a:rPr lang="en-US" dirty="0"/>
              <a:t>The system path, for example, is an environment variable; The default system path is maintained in the file: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/profile</a:t>
            </a:r>
            <a:r>
              <a:rPr lang="en-US" dirty="0"/>
              <a:t>`</a:t>
            </a:r>
          </a:p>
          <a:p>
            <a:r>
              <a:rPr lang="en-US" dirty="0"/>
              <a:t>All environment variables can be viewed using the `</a:t>
            </a:r>
            <a:r>
              <a:rPr lang="en-US" sz="1800" b="1" dirty="0" err="1">
                <a:solidFill>
                  <a:srgbClr val="0070C0"/>
                </a:solidFill>
                <a:latin typeface="Courier New" panose="02070309020205020404" pitchFamily="49" charset="0"/>
                <a:cs typeface="Courier New" panose="02070309020205020404" pitchFamily="49" charset="0"/>
              </a:rPr>
              <a:t>printenv</a:t>
            </a:r>
            <a:r>
              <a:rPr lang="en-US" dirty="0"/>
              <a:t>` command</a:t>
            </a:r>
          </a:p>
          <a:p>
            <a:r>
              <a:rPr lang="en-US" dirty="0"/>
              <a:t>To globally change the path for all users, the file above would need to be edited to reflect the change</a:t>
            </a:r>
          </a:p>
          <a:p>
            <a:r>
              <a:rPr lang="en-US" dirty="0"/>
              <a:t>To append text to an existing environment variable which is valid only for the current session, use the command `</a:t>
            </a:r>
            <a:r>
              <a:rPr lang="en-US" sz="1800" b="1" dirty="0">
                <a:solidFill>
                  <a:srgbClr val="0070C0"/>
                </a:solidFill>
                <a:latin typeface="Courier New" panose="02070309020205020404" pitchFamily="49" charset="0"/>
                <a:cs typeface="Courier New" panose="02070309020205020404" pitchFamily="49" charset="0"/>
              </a:rPr>
              <a:t>export PATH=$PATH:/opt/bin</a:t>
            </a:r>
            <a:r>
              <a:rPr lang="en-US" dirty="0"/>
              <a:t>`</a:t>
            </a:r>
          </a:p>
        </p:txBody>
      </p:sp>
    </p:spTree>
    <p:extLst>
      <p:ext uri="{BB962C8B-B14F-4D97-AF65-F5344CB8AC3E}">
        <p14:creationId xmlns:p14="http://schemas.microsoft.com/office/powerpoint/2010/main" val="336675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I/O Manipulation</a:t>
            </a:r>
          </a:p>
        </p:txBody>
      </p:sp>
      <p:sp>
        <p:nvSpPr>
          <p:cNvPr id="2" name="Text Placeholder 1"/>
          <p:cNvSpPr>
            <a:spLocks noGrp="1"/>
          </p:cNvSpPr>
          <p:nvPr>
            <p:ph type="body" idx="1"/>
          </p:nvPr>
        </p:nvSpPr>
        <p:spPr/>
        <p:txBody>
          <a:bodyPr/>
          <a:lstStyle/>
          <a:p>
            <a:r>
              <a:rPr lang="en-US" dirty="0"/>
              <a:t>Manipulation of I/O is an invaluable tool in administering a Linux host</a:t>
            </a:r>
          </a:p>
          <a:p>
            <a:r>
              <a:rPr lang="en-US" dirty="0"/>
              <a:t>There are many ways to manipulate I/O:</a:t>
            </a:r>
          </a:p>
          <a:p>
            <a:pPr lvl="1"/>
            <a:r>
              <a:rPr lang="en-US" dirty="0"/>
              <a:t>Redirection</a:t>
            </a:r>
          </a:p>
          <a:p>
            <a:pPr lvl="1"/>
            <a:r>
              <a:rPr lang="en-US" dirty="0"/>
              <a:t>Appending</a:t>
            </a:r>
          </a:p>
          <a:p>
            <a:pPr lvl="1"/>
            <a:r>
              <a:rPr lang="en-US" dirty="0"/>
              <a:t>Standard Input</a:t>
            </a:r>
          </a:p>
          <a:p>
            <a:pPr lvl="1"/>
            <a:r>
              <a:rPr lang="en-US" dirty="0"/>
              <a:t>Standard Output</a:t>
            </a:r>
          </a:p>
          <a:p>
            <a:pPr lvl="1"/>
            <a:r>
              <a:rPr lang="en-US" dirty="0"/>
              <a:t>Standard Error</a:t>
            </a:r>
          </a:p>
          <a:p>
            <a:pPr lvl="1"/>
            <a:r>
              <a:rPr lang="en-US" dirty="0"/>
              <a:t>Pipes</a:t>
            </a:r>
          </a:p>
          <a:p>
            <a:endParaRPr lang="en-US" dirty="0"/>
          </a:p>
        </p:txBody>
      </p:sp>
    </p:spTree>
    <p:extLst>
      <p:ext uri="{BB962C8B-B14F-4D97-AF65-F5344CB8AC3E}">
        <p14:creationId xmlns:p14="http://schemas.microsoft.com/office/powerpoint/2010/main" val="2882598168"/>
      </p:ext>
    </p:extLst>
  </p:cSld>
  <p:clrMapOvr>
    <a:masterClrMapping/>
  </p:clrMapOvr>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{"officeBundle":{"ctag":"\"c:{D0F32A72-B5C2-4F6E-8EC6-3A83ECB1D364},13\"","fatalError":true,"version":"1.79082831"}}</MediaServiceFastMetadata>
    <MediaServiceMetadata xmlns="80665351-4c0c-42f1-8096-ec7a2623fe2d">{"officeBundle":{"ctag":"\"c:{D0F32A72-B5C2-4F6E-8EC6-3A83ECB1D364},13\"","fatalError":true,"errorInfo":"Server_FragmentLimitExceeded","version":"1.79082831"}}</MediaServiceMetadat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D8ADE9DA185A840A97C044D659591E9" ma:contentTypeVersion="6" ma:contentTypeDescription="Ein neues Dokument erstellen." ma:contentTypeScope="" ma:versionID="bd4d7a6d51a5433cb1a067a499bd7544">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89292683c117e43844d3f5025bee8192"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element name="LastSharedByUser" ma:index="10" nillable="true" ma:displayName="Zuletzt freigegeben nach Benutzer" ma:description="" ma:internalName="LastSharedByUser" ma:readOnly="true">
      <xsd:simpleType>
        <xsd:restriction base="dms:Note">
          <xsd:maxLength value="255"/>
        </xsd:restriction>
      </xsd:simpleType>
    </xsd:element>
    <xsd:element name="LastSharedByTime" ma:index="11" nillable="true" ma:displayName="Zuletzt freigegeben nach Zeitpunk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B1D8E2-BF72-4A88-8301-3246B0BD3CF6}">
  <ds:schemaRefs>
    <ds:schemaRef ds:uri="http://schemas.microsoft.com/office/2006/metadata/properties"/>
    <ds:schemaRef ds:uri="http://schemas.microsoft.com/office/infopath/2007/PartnerControls"/>
    <ds:schemaRef ds:uri="80665351-4c0c-42f1-8096-ec7a2623fe2d"/>
  </ds:schemaRefs>
</ds:datastoreItem>
</file>

<file path=customXml/itemProps2.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3.xml><?xml version="1.0" encoding="utf-8"?>
<ds:datastoreItem xmlns:ds="http://schemas.openxmlformats.org/officeDocument/2006/customXml" ds:itemID="{103DB916-8485-4C9A-AA51-38341A3AE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25372</TotalTime>
  <Words>1805</Words>
  <Application>Microsoft Office PowerPoint</Application>
  <PresentationFormat>Widescreen</PresentationFormat>
  <Paragraphs>186</Paragraphs>
  <Slides>24</Slides>
  <Notes>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24</vt:i4>
      </vt:variant>
    </vt:vector>
  </HeadingPairs>
  <TitlesOfParts>
    <vt:vector size="40"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Times New Roman</vt:lpstr>
      <vt:lpstr>Verdana</vt:lpstr>
      <vt:lpstr>Wingdings</vt:lpstr>
      <vt:lpstr>5-30711_TR22_BO_CT_Template</vt:lpstr>
      <vt:lpstr>WHITE TEMPLATE</vt:lpstr>
      <vt:lpstr>1_NG_MOC_Core_ModuleNew2</vt:lpstr>
      <vt:lpstr>Linux On Azure Preparation Training Basic Shell Scripting &amp; Web Server Configuration</vt:lpstr>
      <vt:lpstr>Linux Foundation Certified System Administrator</vt:lpstr>
      <vt:lpstr>Session Agenda</vt:lpstr>
      <vt:lpstr>Basic Shell Script Creation</vt:lpstr>
      <vt:lpstr>Basic Shell Script Creation</vt:lpstr>
      <vt:lpstr>Basic Shell Script Creation</vt:lpstr>
      <vt:lpstr>Basic Shell Script Creation</vt:lpstr>
      <vt:lpstr>Environment Variables</vt:lpstr>
      <vt:lpstr>I/O Manipulation</vt:lpstr>
      <vt:lpstr>I/O Manipulation</vt:lpstr>
      <vt:lpstr>I/O Manipulation</vt:lpstr>
      <vt:lpstr>Adding &amp; Restricting Web Server Content</vt:lpstr>
      <vt:lpstr>Adding &amp; Restricting Web Server Content</vt:lpstr>
      <vt:lpstr>Adding &amp; Restricting Web Server Content</vt:lpstr>
      <vt:lpstr>Adding &amp; Restricting Web Server Content</vt:lpstr>
      <vt:lpstr>Adding &amp; Restricting Web Server Content</vt:lpstr>
      <vt:lpstr>Adding &amp; Restricting Web Server Content</vt:lpstr>
      <vt:lpstr>Adding &amp; Restricting Web Server Content</vt:lpstr>
      <vt:lpstr>Live Demonstrations</vt:lpstr>
      <vt:lpstr>Homework Assignment</vt:lpstr>
      <vt:lpstr>Homework Assignment</vt:lpstr>
      <vt:lpstr>Homework Assignment</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Kundana Palagiri</dc:creator>
  <cp:lastModifiedBy>Michael Mishal</cp:lastModifiedBy>
  <cp:revision>503</cp:revision>
  <cp:lastPrinted>2016-10-14T17:46:04Z</cp:lastPrinted>
  <dcterms:created xsi:type="dcterms:W3CDTF">2016-06-13T17:17:56Z</dcterms:created>
  <dcterms:modified xsi:type="dcterms:W3CDTF">2018-06-12T11:44:05Z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Ver">
    <vt:lpwstr>1.79082831</vt:lpwstr>
  </property>
  <property fmtid="{D5CDD505-2E9C-101B-9397-08002B2CF9AE}" pid="4" name="oBundleFail">
    <vt:lpwstr>true</vt:lpwstr>
  </property>
  <property fmtid="{D5CDD505-2E9C-101B-9397-08002B2CF9AE}" pid="5" name="oBundleCtag">
    <vt:lpwstr>"c:{D0F32A72-B5C2-4F6E-8EC6-3A83ECB1D364},13"</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2018-05-25T18:02:56.7313792Z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