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bookmarkIdSeed="5">
  <p:sldMasterIdLst>
    <p:sldMasterId id="2147483660" r:id="rId1"/>
  </p:sldMasterIdLst>
  <p:notesMasterIdLst>
    <p:notesMasterId r:id="rId29"/>
  </p:notesMasterIdLst>
  <p:handoutMasterIdLst>
    <p:handoutMasterId r:id="rId30"/>
  </p:handoutMasterIdLst>
  <p:sldIdLst>
    <p:sldId id="256" r:id="rId2"/>
    <p:sldId id="359" r:id="rId3"/>
    <p:sldId id="376" r:id="rId4"/>
    <p:sldId id="393" r:id="rId5"/>
    <p:sldId id="381" r:id="rId6"/>
    <p:sldId id="361" r:id="rId7"/>
    <p:sldId id="363" r:id="rId8"/>
    <p:sldId id="365" r:id="rId9"/>
    <p:sldId id="366" r:id="rId10"/>
    <p:sldId id="368" r:id="rId11"/>
    <p:sldId id="367" r:id="rId12"/>
    <p:sldId id="383" r:id="rId13"/>
    <p:sldId id="360" r:id="rId14"/>
    <p:sldId id="392" r:id="rId15"/>
    <p:sldId id="346" r:id="rId16"/>
    <p:sldId id="347" r:id="rId17"/>
    <p:sldId id="369" r:id="rId18"/>
    <p:sldId id="343" r:id="rId19"/>
    <p:sldId id="378" r:id="rId20"/>
    <p:sldId id="379" r:id="rId21"/>
    <p:sldId id="370" r:id="rId22"/>
    <p:sldId id="384" r:id="rId23"/>
    <p:sldId id="380" r:id="rId24"/>
    <p:sldId id="336" r:id="rId25"/>
    <p:sldId id="333" r:id="rId26"/>
    <p:sldId id="335" r:id="rId27"/>
    <p:sldId id="340" r:id="rId28"/>
  </p:sldIdLst>
  <p:sldSz cx="12192000" cy="6858000"/>
  <p:notesSz cx="6858000" cy="9144000"/>
  <p:embeddedFontLst>
    <p:embeddedFont>
      <p:font typeface="Calibri" panose="020F0502020204030204" pitchFamily="34" charset="0"/>
      <p:regular r:id="rId31"/>
      <p:bold r:id="rId32"/>
      <p:italic r:id="rId33"/>
      <p:boldItalic r:id="rId34"/>
    </p:embeddedFont>
    <p:embeddedFont>
      <p:font typeface="Consolas" panose="020B0609020204030204" pitchFamily="49" charset="0"/>
      <p:regular r:id="rId35"/>
      <p:bold r:id="rId36"/>
      <p:italic r:id="rId37"/>
      <p:boldItalic r:id="rId38"/>
    </p:embeddedFont>
    <p:embeddedFont>
      <p:font typeface="Segoe UI" panose="020B0502040204020203" pitchFamily="34" charset="0"/>
      <p:regular r:id="rId39"/>
      <p:bold r:id="rId40"/>
      <p:italic r:id="rId41"/>
      <p:boldItalic r:id="rId42"/>
    </p:embeddedFont>
    <p:embeddedFont>
      <p:font typeface="Segoe UI Light" panose="020B0502040204020203" pitchFamily="34" charset="0"/>
      <p:regular r:id="rId43"/>
      <p:italic r:id="rId44"/>
    </p:embeddedFont>
    <p:embeddedFont>
      <p:font typeface="Verdana" panose="020B0604030504040204" pitchFamily="34" charset="0"/>
      <p:regular r:id="rId45"/>
      <p:bold r:id="rId46"/>
      <p:italic r:id="rId47"/>
      <p:boldItalic r:id="rId48"/>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Getting Started" id="{93FA39F7-5EE3-4BDE-9E62-D460BC9D2555}">
          <p14:sldIdLst>
            <p14:sldId id="359"/>
            <p14:sldId id="376"/>
            <p14:sldId id="393"/>
          </p14:sldIdLst>
        </p14:section>
        <p14:section name="Linux Track - Cloud Shell" id="{E1D1518B-0EED-45F5-8B2E-099A1594D225}">
          <p14:sldIdLst>
            <p14:sldId id="381"/>
            <p14:sldId id="361"/>
            <p14:sldId id="363"/>
            <p14:sldId id="365"/>
            <p14:sldId id="366"/>
            <p14:sldId id="368"/>
            <p14:sldId id="367"/>
          </p14:sldIdLst>
        </p14:section>
        <p14:section name="Thought Experiments-Case Studies" id="{C6CA8BCC-132D-4D96-BDA1-177F205D70D8}">
          <p14:sldIdLst>
            <p14:sldId id="383"/>
            <p14:sldId id="360"/>
            <p14:sldId id="392"/>
          </p14:sldIdLst>
        </p14:section>
        <p14:section name=" Apps Architecture-Case1" id="{94BF165F-9C51-47ED-858F-0C8E14062621}">
          <p14:sldIdLst>
            <p14:sldId id="346"/>
            <p14:sldId id="347"/>
            <p14:sldId id="369"/>
            <p14:sldId id="343"/>
          </p14:sldIdLst>
        </p14:section>
        <p14:section name="Company Acquisiation-Case2" id="{C4637B02-EF29-4663-9AA6-C89DB858ED88}">
          <p14:sldIdLst>
            <p14:sldId id="378"/>
            <p14:sldId id="379"/>
          </p14:sldIdLst>
        </p14:section>
        <p14:section name="Operational Design-Case3" id="{CB0AF78A-A342-457A-BCC6-20356A9C5BEF}">
          <p14:sldIdLst>
            <p14:sldId id="370"/>
            <p14:sldId id="384"/>
          </p14:sldIdLst>
        </p14:section>
        <p14:section name="Network Isolation-Case4" id="{86FBCC40-5973-4191-B058-FBB4A63EFED5}">
          <p14:sldIdLst>
            <p14:sldId id="380"/>
          </p14:sldIdLst>
        </p14:section>
        <p14:section name="More" id="{EE7F45B0-A6AD-411D-A512-DBBFEC401377}">
          <p14:sldIdLst>
            <p14:sldId id="336"/>
            <p14:sldId id="333"/>
            <p14:sldId id="335"/>
            <p14:sldId id="34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399FF"/>
    <a:srgbClr val="9A57CD"/>
    <a:srgbClr val="669900"/>
    <a:srgbClr val="7AB0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6" autoAdjust="0"/>
    <p:restoredTop sz="84778" autoAdjust="0"/>
  </p:normalViewPr>
  <p:slideViewPr>
    <p:cSldViewPr snapToGrid="0">
      <p:cViewPr varScale="1">
        <p:scale>
          <a:sx n="61" d="100"/>
          <a:sy n="61" d="100"/>
        </p:scale>
        <p:origin x="72" y="864"/>
      </p:cViewPr>
      <p:guideLst/>
    </p:cSldViewPr>
  </p:slideViewPr>
  <p:notesTextViewPr>
    <p:cViewPr>
      <p:scale>
        <a:sx n="1" d="1"/>
        <a:sy n="1" d="1"/>
      </p:scale>
      <p:origin x="0" y="-198"/>
    </p:cViewPr>
  </p:notesTextViewPr>
  <p:sorterViewPr>
    <p:cViewPr>
      <p:scale>
        <a:sx n="100" d="100"/>
        <a:sy n="100" d="100"/>
      </p:scale>
      <p:origin x="0" y="-3030"/>
    </p:cViewPr>
  </p:sorterViewPr>
  <p:notesViewPr>
    <p:cSldViewPr snapToGrid="0">
      <p:cViewPr varScale="1">
        <p:scale>
          <a:sx n="80" d="100"/>
          <a:sy n="80" d="100"/>
        </p:scale>
        <p:origin x="391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6/5/2018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6/5/2018</a:t>
            </a:fld>
            <a:endParaRPr lang="en-US" dirty="0"/>
          </a:p>
        </p:txBody>
      </p:sp>
      <p:sp>
        <p:nvSpPr>
          <p:cNvPr id="4" name="Slide Image Placeholder 3"/>
          <p:cNvSpPr>
            <a:spLocks noGrp="1" noRot="1" noChangeAspect="1"/>
          </p:cNvSpPr>
          <p:nvPr>
            <p:ph type="sldImg" idx="2"/>
          </p:nvPr>
        </p:nvSpPr>
        <p:spPr>
          <a:xfrm>
            <a:off x="3914775" y="73025"/>
            <a:ext cx="3289300" cy="18510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MCSA Linux on Azure </a:t>
            </a:r>
            <a:r>
              <a:rPr lang="en-US" sz="1200" b="0" i="0" u="none" strike="noStrike" kern="1200" dirty="0">
                <a:solidFill>
                  <a:schemeClr val="tx1"/>
                </a:solidFill>
                <a:effectLst/>
                <a:latin typeface="+mn-lt"/>
                <a:ea typeface="+mn-ea"/>
                <a:cs typeface="+mn-cs"/>
              </a:rPr>
              <a:t>certification demonstrates your ability to design, architect, implement, and maintain complex cloud-enabled Linux® solutions that leverage Microsoft Azure open source capabilities. It also validates your Linux system administration skills to show that you are fluent in today's cloud-native world. To obtain the certification; there are two separate exams:  </a:t>
            </a:r>
          </a:p>
          <a:p>
            <a:pPr marL="228600" indent="-228600">
              <a:lnSpc>
                <a:spcPct val="107000"/>
              </a:lnSpc>
              <a:spcAft>
                <a:spcPts val="800"/>
              </a:spcAft>
              <a:buFont typeface="+mj-lt"/>
              <a:buAutoNum type="arabicPeriod"/>
            </a:pPr>
            <a:r>
              <a:rPr lang="en-US" sz="1200" b="0" i="0" u="none" strike="noStrike" kern="1200" dirty="0">
                <a:solidFill>
                  <a:schemeClr val="tx1"/>
                </a:solidFill>
                <a:effectLst/>
                <a:latin typeface="+mn-lt"/>
                <a:ea typeface="+mn-ea"/>
                <a:cs typeface="+mn-cs"/>
              </a:rPr>
              <a:t>The Linux Foundation Certified System Administrator (LFCS)</a:t>
            </a:r>
          </a:p>
          <a:p>
            <a:pPr marL="228600" indent="-228600">
              <a:lnSpc>
                <a:spcPct val="107000"/>
              </a:lnSpc>
              <a:spcAft>
                <a:spcPts val="800"/>
              </a:spcAft>
              <a:buFont typeface="+mj-lt"/>
              <a:buAutoNum type="arabicPeriod"/>
            </a:pPr>
            <a:r>
              <a:rPr lang="en-US" sz="1200" b="0" i="0" u="none" strike="noStrike" kern="1200" dirty="0">
                <a:solidFill>
                  <a:schemeClr val="tx1"/>
                </a:solidFill>
                <a:effectLst/>
                <a:latin typeface="+mn-lt"/>
                <a:ea typeface="+mn-ea"/>
                <a:cs typeface="+mn-cs"/>
              </a:rPr>
              <a:t>Exam 70-533 Implementing Microsoft Azure Infrastructure Solutions</a:t>
            </a:r>
          </a:p>
          <a:p>
            <a:pPr marL="0" indent="0">
              <a:lnSpc>
                <a:spcPct val="107000"/>
              </a:lnSpc>
              <a:spcAft>
                <a:spcPts val="800"/>
              </a:spcAft>
              <a:buFont typeface="+mj-lt"/>
              <a:buNone/>
            </a:pPr>
            <a:r>
              <a:rPr lang="en-US" sz="1000" b="0" i="0" u="none" strike="noStrike" kern="1200" dirty="0">
                <a:solidFill>
                  <a:schemeClr val="tx1"/>
                </a:solidFill>
                <a:effectLst/>
                <a:latin typeface="Arial" panose="020B0604020202020204" pitchFamily="34" charset="0"/>
                <a:ea typeface="+mn-ea"/>
                <a:cs typeface="Times New Roman" panose="02020603050405020304" pitchFamily="18" charset="0"/>
              </a:rPr>
              <a:t>The content in this class is focused on the LFCS exam.  There are other classes on the schedule for the 70-533.  You can signup for them at http://aka.ms/certup Drill down to events; most events are available online so you do  not have to wait for one to come to a city near you.</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2177730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1403509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19</a:t>
            </a:fld>
            <a:endParaRPr lang="en-US" dirty="0"/>
          </a:p>
        </p:txBody>
      </p:sp>
    </p:spTree>
    <p:extLst>
      <p:ext uri="{BB962C8B-B14F-4D97-AF65-F5344CB8AC3E}">
        <p14:creationId xmlns:p14="http://schemas.microsoft.com/office/powerpoint/2010/main" val="1170603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20</a:t>
            </a:fld>
            <a:endParaRPr lang="en-US" dirty="0"/>
          </a:p>
        </p:txBody>
      </p:sp>
    </p:spTree>
    <p:extLst>
      <p:ext uri="{BB962C8B-B14F-4D97-AF65-F5344CB8AC3E}">
        <p14:creationId xmlns:p14="http://schemas.microsoft.com/office/powerpoint/2010/main" val="20380216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sz="1200" b="1"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Tree>
    <p:extLst>
      <p:ext uri="{BB962C8B-B14F-4D97-AF65-F5344CB8AC3E}">
        <p14:creationId xmlns:p14="http://schemas.microsoft.com/office/powerpoint/2010/main" val="2675351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r>
              <a:rPr lang="en-US" dirty="0"/>
              <a:t>Desired Outcome: Prepare for your meeting with Dan and report to the class how you will address the following questions: </a:t>
            </a:r>
          </a:p>
          <a:p>
            <a:endParaRPr lang="en-US" dirty="0"/>
          </a:p>
          <a:p>
            <a:r>
              <a:rPr lang="en-US" dirty="0"/>
              <a:t>What services would you use to monitor and scale the application front end?</a:t>
            </a:r>
          </a:p>
          <a:p>
            <a:r>
              <a:rPr lang="en-US" dirty="0"/>
              <a:t>What services would you use to monitor and scale the SQL Database? </a:t>
            </a:r>
          </a:p>
          <a:p>
            <a:r>
              <a:rPr lang="en-US" dirty="0"/>
              <a:t>What alerts will need to be configured?</a:t>
            </a:r>
          </a:p>
          <a:p>
            <a:r>
              <a:rPr lang="en-US" dirty="0"/>
              <a:t>What automation should be put in place to make sure there is not configuration drift?</a:t>
            </a:r>
          </a:p>
          <a:p>
            <a:r>
              <a:rPr lang="en-US" dirty="0"/>
              <a:t>What foreseeable challenges do you think you need to discuss in your first meeting with Dan?</a:t>
            </a:r>
          </a:p>
          <a:p>
            <a:endParaRPr lang="en-US" dirty="0"/>
          </a:p>
          <a:p>
            <a:r>
              <a:rPr lang="en-US" dirty="0"/>
              <a:t>Cost</a:t>
            </a:r>
          </a:p>
          <a:p>
            <a:r>
              <a:rPr lang="en-US" dirty="0"/>
              <a:t>Cloud compatibility</a:t>
            </a:r>
          </a:p>
          <a:p>
            <a:r>
              <a:rPr lang="en-US" dirty="0"/>
              <a:t>data volume</a:t>
            </a:r>
          </a:p>
          <a:p>
            <a:r>
              <a:rPr lang="en-US" dirty="0"/>
              <a:t>data growth</a:t>
            </a:r>
          </a:p>
          <a:p>
            <a:r>
              <a:rPr lang="en-US" dirty="0"/>
              <a:t>how application was built</a:t>
            </a:r>
          </a:p>
          <a:p>
            <a:r>
              <a:rPr lang="en-US" dirty="0" err="1"/>
              <a:t>sla</a:t>
            </a:r>
            <a:r>
              <a:rPr lang="en-US" dirty="0"/>
              <a:t> RTO, RPO</a:t>
            </a:r>
          </a:p>
          <a:p>
            <a:endParaRPr lang="en-US" dirty="0"/>
          </a:p>
          <a:p>
            <a:r>
              <a:rPr lang="en-US" dirty="0"/>
              <a:t>State of </a:t>
            </a:r>
            <a:r>
              <a:rPr lang="en-US" dirty="0" err="1"/>
              <a:t>devops</a:t>
            </a:r>
            <a:r>
              <a:rPr lang="en-US" dirty="0"/>
              <a:t> pipeline</a:t>
            </a:r>
          </a:p>
          <a:p>
            <a:r>
              <a:rPr lang="en-US" dirty="0"/>
              <a:t>code coverage in testing</a:t>
            </a:r>
          </a:p>
          <a:p>
            <a:r>
              <a:rPr lang="en-US" dirty="0" err="1"/>
              <a:t>golive</a:t>
            </a:r>
            <a:r>
              <a:rPr lang="en-US" dirty="0"/>
              <a:t>?</a:t>
            </a:r>
          </a:p>
          <a:p>
            <a:r>
              <a:rPr lang="en-US" dirty="0"/>
              <a:t>performance requirements</a:t>
            </a:r>
          </a:p>
          <a:p>
            <a:r>
              <a:rPr lang="en-US" dirty="0"/>
              <a:t>availability</a:t>
            </a:r>
          </a:p>
          <a:p>
            <a:r>
              <a:rPr lang="en-US" dirty="0"/>
              <a:t>current/startup capacity </a:t>
            </a:r>
          </a:p>
          <a:p>
            <a:endParaRPr lang="en-US" dirty="0"/>
          </a:p>
          <a:p>
            <a:r>
              <a:rPr lang="en-US" dirty="0" err="1"/>
              <a:t>Securty</a:t>
            </a:r>
            <a:r>
              <a:rPr lang="en-US" dirty="0"/>
              <a:t> </a:t>
            </a:r>
            <a:r>
              <a:rPr lang="en-US" dirty="0" err="1"/>
              <a:t>REquiremetns</a:t>
            </a:r>
            <a:endParaRPr lang="en-US" dirty="0"/>
          </a:p>
          <a:p>
            <a:r>
              <a:rPr lang="en-US" dirty="0"/>
              <a:t> Endpoint, authentication, type of connections, federation</a:t>
            </a:r>
          </a:p>
          <a:p>
            <a:endParaRPr lang="en-US" dirty="0"/>
          </a:p>
          <a:p>
            <a:r>
              <a:rPr lang="en-US" dirty="0"/>
              <a:t>Data movement</a:t>
            </a:r>
          </a:p>
          <a:p>
            <a:endParaRPr lang="en-US" dirty="0"/>
          </a:p>
          <a:p>
            <a:r>
              <a:rPr lang="en-US" dirty="0"/>
              <a:t>Where are the customers?</a:t>
            </a:r>
          </a:p>
          <a:p>
            <a:endParaRPr lang="en-US" dirty="0"/>
          </a:p>
          <a:p>
            <a:r>
              <a:rPr lang="en-US" dirty="0"/>
              <a:t>What are </a:t>
            </a:r>
            <a:r>
              <a:rPr lang="en-US" dirty="0" err="1"/>
              <a:t>teh</a:t>
            </a:r>
            <a:r>
              <a:rPr lang="en-US" dirty="0"/>
              <a:t> teams (QA, UAT, Pre-prod, </a:t>
            </a:r>
            <a:r>
              <a:rPr lang="en-US" dirty="0" err="1"/>
              <a:t>etc</a:t>
            </a:r>
            <a:r>
              <a:rPr lang="en-US" dirty="0"/>
              <a:t>)</a:t>
            </a:r>
          </a:p>
          <a:p>
            <a:endParaRPr lang="en-US" dirty="0"/>
          </a:p>
          <a:p>
            <a:r>
              <a:rPr lang="en-US" dirty="0"/>
              <a:t>Backup and recovery</a:t>
            </a:r>
          </a:p>
          <a:p>
            <a:endParaRPr lang="en-US"/>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sz="1200" b="1"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Tree>
    <p:extLst>
      <p:ext uri="{BB962C8B-B14F-4D97-AF65-F5344CB8AC3E}">
        <p14:creationId xmlns:p14="http://schemas.microsoft.com/office/powerpoint/2010/main" val="345359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24</a:t>
            </a:fld>
            <a:endParaRPr lang="en-US" dirty="0"/>
          </a:p>
        </p:txBody>
      </p:sp>
    </p:spTree>
    <p:extLst>
      <p:ext uri="{BB962C8B-B14F-4D97-AF65-F5344CB8AC3E}">
        <p14:creationId xmlns:p14="http://schemas.microsoft.com/office/powerpoint/2010/main" val="233100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25</a:t>
            </a:fld>
            <a:endParaRPr lang="en-US" dirty="0"/>
          </a:p>
        </p:txBody>
      </p:sp>
    </p:spTree>
    <p:extLst>
      <p:ext uri="{BB962C8B-B14F-4D97-AF65-F5344CB8AC3E}">
        <p14:creationId xmlns:p14="http://schemas.microsoft.com/office/powerpoint/2010/main" val="968245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26</a:t>
            </a:fld>
            <a:endParaRPr lang="en-US" dirty="0"/>
          </a:p>
        </p:txBody>
      </p:sp>
    </p:spTree>
    <p:extLst>
      <p:ext uri="{BB962C8B-B14F-4D97-AF65-F5344CB8AC3E}">
        <p14:creationId xmlns:p14="http://schemas.microsoft.com/office/powerpoint/2010/main" val="8459934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sz="1200" b="1"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Tree>
    <p:extLst>
      <p:ext uri="{BB962C8B-B14F-4D97-AF65-F5344CB8AC3E}">
        <p14:creationId xmlns:p14="http://schemas.microsoft.com/office/powerpoint/2010/main" val="3889989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6</a:t>
            </a:fld>
            <a:endParaRPr lang="en-US"/>
          </a:p>
        </p:txBody>
      </p:sp>
    </p:spTree>
    <p:extLst>
      <p:ext uri="{BB962C8B-B14F-4D97-AF65-F5344CB8AC3E}">
        <p14:creationId xmlns:p14="http://schemas.microsoft.com/office/powerpoint/2010/main" val="1716793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7</a:t>
            </a:fld>
            <a:endParaRPr lang="en-US"/>
          </a:p>
        </p:txBody>
      </p:sp>
    </p:spTree>
    <p:extLst>
      <p:ext uri="{BB962C8B-B14F-4D97-AF65-F5344CB8AC3E}">
        <p14:creationId xmlns:p14="http://schemas.microsoft.com/office/powerpoint/2010/main" val="421812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8</a:t>
            </a:fld>
            <a:endParaRPr lang="en-US"/>
          </a:p>
        </p:txBody>
      </p:sp>
    </p:spTree>
    <p:extLst>
      <p:ext uri="{BB962C8B-B14F-4D97-AF65-F5344CB8AC3E}">
        <p14:creationId xmlns:p14="http://schemas.microsoft.com/office/powerpoint/2010/main" val="344543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9</a:t>
            </a:fld>
            <a:endParaRPr lang="en-US"/>
          </a:p>
        </p:txBody>
      </p:sp>
    </p:spTree>
    <p:extLst>
      <p:ext uri="{BB962C8B-B14F-4D97-AF65-F5344CB8AC3E}">
        <p14:creationId xmlns:p14="http://schemas.microsoft.com/office/powerpoint/2010/main" val="4242550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10</a:t>
            </a:fld>
            <a:endParaRPr lang="en-US"/>
          </a:p>
        </p:txBody>
      </p:sp>
    </p:spTree>
    <p:extLst>
      <p:ext uri="{BB962C8B-B14F-4D97-AF65-F5344CB8AC3E}">
        <p14:creationId xmlns:p14="http://schemas.microsoft.com/office/powerpoint/2010/main" val="3254643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11</a:t>
            </a:fld>
            <a:endParaRPr lang="en-US"/>
          </a:p>
        </p:txBody>
      </p:sp>
    </p:spTree>
    <p:extLst>
      <p:ext uri="{BB962C8B-B14F-4D97-AF65-F5344CB8AC3E}">
        <p14:creationId xmlns:p14="http://schemas.microsoft.com/office/powerpoint/2010/main" val="3413810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6/5/2018 9:29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942590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6/5/2018 9:29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65917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peaker Intro">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796213" y="508962"/>
            <a:ext cx="11172267"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4914123" y="2595282"/>
            <a:ext cx="7054357" cy="3237592"/>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hasCustomPrompt="1"/>
          </p:nvPr>
        </p:nvSpPr>
        <p:spPr>
          <a:xfrm>
            <a:off x="349252" y="2756542"/>
            <a:ext cx="4322233" cy="2851150"/>
          </a:xfrm>
          <a:solidFill>
            <a:schemeClr val="bg1"/>
          </a:solidFill>
        </p:spPr>
        <p:txBody>
          <a:bodyPr/>
          <a:lstStyle>
            <a:lvl1pPr marL="0" indent="0">
              <a:buNone/>
              <a:defRPr sz="2000" baseline="0">
                <a:solidFill>
                  <a:srgbClr val="0070C0"/>
                </a:solidFill>
              </a:defRPr>
            </a:lvl1pPr>
          </a:lstStyle>
          <a:p>
            <a:pPr lvl="0"/>
            <a:r>
              <a:rPr lang="en-US" dirty="0"/>
              <a:t>Speaker Information:</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
        <p:nvSpPr>
          <p:cNvPr id="8" name="Text Placeholder 6">
            <a:extLst>
              <a:ext uri="{FF2B5EF4-FFF2-40B4-BE49-F238E27FC236}">
                <a16:creationId xmlns:a16="http://schemas.microsoft.com/office/drawing/2014/main" id="{02AE59D8-F91B-4102-844E-46CD5A0795C5}"/>
              </a:ext>
            </a:extLst>
          </p:cNvPr>
          <p:cNvSpPr>
            <a:spLocks noGrp="1"/>
          </p:cNvSpPr>
          <p:nvPr>
            <p:ph type="body" sz="quarter" idx="12" hasCustomPrompt="1"/>
          </p:nvPr>
        </p:nvSpPr>
        <p:spPr>
          <a:xfrm>
            <a:off x="367182" y="1689742"/>
            <a:ext cx="11460253" cy="780034"/>
          </a:xfrm>
          <a:noFill/>
        </p:spPr>
        <p:txBody>
          <a:bodyPr/>
          <a:lstStyle>
            <a:lvl1pPr marL="0" indent="0">
              <a:buNone/>
              <a:defRPr sz="2000" baseline="0">
                <a:solidFill>
                  <a:schemeClr val="bg1"/>
                </a:solidFill>
              </a:defRPr>
            </a:lvl1pPr>
          </a:lstStyle>
          <a:p>
            <a:pPr lvl="0"/>
            <a:r>
              <a:rPr lang="en-US" dirty="0" err="1"/>
              <a:t>WiFi</a:t>
            </a:r>
            <a:r>
              <a:rPr lang="en-US" dirty="0"/>
              <a:t>: </a:t>
            </a:r>
            <a:r>
              <a:rPr lang="en-US" dirty="0" err="1"/>
              <a:t>msftguest</a:t>
            </a:r>
            <a:r>
              <a:rPr lang="en-US" dirty="0"/>
              <a:t> =&gt; event code: msevent11lz</a:t>
            </a:r>
          </a:p>
          <a:p>
            <a:pPr lvl="0"/>
            <a:r>
              <a:rPr lang="en-US" dirty="0"/>
              <a:t>Content &amp; Labs: http://github.com/guruskill/70-533</a:t>
            </a:r>
          </a:p>
          <a:p>
            <a:pPr lvl="0"/>
            <a:endParaRPr lang="en-US" dirty="0"/>
          </a:p>
        </p:txBody>
      </p:sp>
    </p:spTree>
    <p:extLst>
      <p:ext uri="{BB962C8B-B14F-4D97-AF65-F5344CB8AC3E}">
        <p14:creationId xmlns:p14="http://schemas.microsoft.com/office/powerpoint/2010/main" val="137221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12192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964311" y="2"/>
            <a:ext cx="10015485" cy="1231901"/>
          </a:xfrm>
        </p:spPr>
        <p:txBody>
          <a:bodyPr/>
          <a:lstStyle>
            <a:lvl1pPr>
              <a:defRPr sz="2400"/>
            </a:lvl1pPr>
          </a:lstStyle>
          <a:p>
            <a:r>
              <a:rPr lang="en-US" dirty="0"/>
              <a:t>Click to edit Lab title</a:t>
            </a:r>
          </a:p>
        </p:txBody>
      </p:sp>
      <p:sp>
        <p:nvSpPr>
          <p:cNvPr id="3" name="Content Placeholder 2"/>
          <p:cNvSpPr>
            <a:spLocks noGrp="1"/>
          </p:cNvSpPr>
          <p:nvPr>
            <p:ph idx="1" hasCustomPrompt="1"/>
          </p:nvPr>
        </p:nvSpPr>
        <p:spPr>
          <a:xfrm>
            <a:off x="201592" y="1371601"/>
            <a:ext cx="11778205" cy="4793789"/>
          </a:xfrm>
        </p:spPr>
        <p:txBody>
          <a:bodyPr>
            <a:normAutofit/>
          </a:bodyPr>
          <a:lstStyle>
            <a:lvl1pPr marL="514350" indent="-514350">
              <a:buFont typeface="+mj-lt"/>
              <a:buAutoNum type="arabicParenR"/>
              <a:defRPr sz="2700"/>
            </a:lvl1pPr>
            <a:lvl2pPr marL="800100" indent="-457200">
              <a:buFont typeface="+mj-lt"/>
              <a:buAutoNum type="alphaUcPeriod"/>
              <a:defRPr sz="2400"/>
            </a:lvl2pPr>
            <a:lvl3pPr marL="1200150" indent="-514350">
              <a:buFont typeface="Segoe UI" panose="020B0502040204020203" pitchFamily="34" charset="0"/>
              <a:buChar char="•"/>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211266"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2" y="0"/>
            <a:ext cx="11778205"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201592" y="1231902"/>
            <a:ext cx="11778205"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3" y="3653109"/>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2" y="3795486"/>
            <a:ext cx="11778205"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124408" y="1055078"/>
            <a:ext cx="11905861" cy="5616311"/>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8"/>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226542" y="2054745"/>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237068" y="987548"/>
          <a:ext cx="11732441" cy="915686"/>
        </p:xfrm>
        <a:graphic>
          <a:graphicData uri="http://schemas.openxmlformats.org/drawingml/2006/table">
            <a:tbl>
              <a:tblPr firstRow="1" bandRow="1">
                <a:tableStyleId>{5C22544A-7EE6-4342-B048-85BDC9FD1C3A}</a:tableStyleId>
              </a:tblPr>
              <a:tblGrid>
                <a:gridCol w="330339">
                  <a:extLst>
                    <a:ext uri="{9D8B030D-6E8A-4147-A177-3AD203B41FA5}">
                      <a16:colId xmlns:a16="http://schemas.microsoft.com/office/drawing/2014/main" val="612254498"/>
                    </a:ext>
                  </a:extLst>
                </a:gridCol>
                <a:gridCol w="3595073">
                  <a:extLst>
                    <a:ext uri="{9D8B030D-6E8A-4147-A177-3AD203B41FA5}">
                      <a16:colId xmlns:a16="http://schemas.microsoft.com/office/drawing/2014/main" val="1261049811"/>
                    </a:ext>
                  </a:extLst>
                </a:gridCol>
                <a:gridCol w="321409">
                  <a:extLst>
                    <a:ext uri="{9D8B030D-6E8A-4147-A177-3AD203B41FA5}">
                      <a16:colId xmlns:a16="http://schemas.microsoft.com/office/drawing/2014/main" val="2638922956"/>
                    </a:ext>
                  </a:extLst>
                </a:gridCol>
                <a:gridCol w="3595073">
                  <a:extLst>
                    <a:ext uri="{9D8B030D-6E8A-4147-A177-3AD203B41FA5}">
                      <a16:colId xmlns:a16="http://schemas.microsoft.com/office/drawing/2014/main" val="1530065899"/>
                    </a:ext>
                  </a:extLst>
                </a:gridCol>
                <a:gridCol w="295473">
                  <a:extLst>
                    <a:ext uri="{9D8B030D-6E8A-4147-A177-3AD203B41FA5}">
                      <a16:colId xmlns:a16="http://schemas.microsoft.com/office/drawing/2014/main" val="1628348927"/>
                    </a:ext>
                  </a:extLst>
                </a:gridCol>
                <a:gridCol w="3595073">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6226435" y="2026752"/>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226541" y="5243163"/>
            <a:ext cx="2087136"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226539" y="794128"/>
            <a:ext cx="209099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613833" y="1035632"/>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4540968" y="1016750"/>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8468103" y="1031847"/>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249593" y="5514818"/>
            <a:ext cx="1173244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6237759" y="2265437"/>
            <a:ext cx="5727700"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237067" y="2301875"/>
            <a:ext cx="5684763"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3981248" y="338329"/>
            <a:ext cx="470385" cy="380551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1018564"/>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1018564"/>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123" y="0"/>
            <a:ext cx="11418277"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086704"/>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1726466"/>
            <a:ext cx="5386917"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086704"/>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1726466"/>
            <a:ext cx="5389033"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AF9706F-69F9-4C5B-878A-257B9A487E19}"/>
              </a:ext>
            </a:extLst>
          </p:cNvPr>
          <p:cNvSpPr/>
          <p:nvPr userDrawn="1"/>
        </p:nvSpPr>
        <p:spPr bwMode="auto">
          <a:xfrm>
            <a:off x="4728307" y="0"/>
            <a:ext cx="7463692" cy="1424354"/>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 name="Rectangle 5">
            <a:extLst>
              <a:ext uri="{FF2B5EF4-FFF2-40B4-BE49-F238E27FC236}">
                <a16:creationId xmlns:a16="http://schemas.microsoft.com/office/drawing/2014/main" id="{D4E7A39D-4325-4D40-AA41-B4787F9B32F3}"/>
              </a:ext>
            </a:extLst>
          </p:cNvPr>
          <p:cNvSpPr/>
          <p:nvPr userDrawn="1"/>
        </p:nvSpPr>
        <p:spPr bwMode="auto">
          <a:xfrm>
            <a:off x="0" y="0"/>
            <a:ext cx="4712677" cy="1424354"/>
          </a:xfrm>
          <a:prstGeom prst="rect">
            <a:avLst/>
          </a:prstGeom>
          <a:solidFill>
            <a:srgbClr val="0070C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 name="Title 1"/>
          <p:cNvSpPr>
            <a:spLocks noGrp="1"/>
          </p:cNvSpPr>
          <p:nvPr>
            <p:ph type="title"/>
          </p:nvPr>
        </p:nvSpPr>
        <p:spPr>
          <a:xfrm>
            <a:off x="328248" y="273050"/>
            <a:ext cx="4292437" cy="1162050"/>
          </a:xfrm>
        </p:spPr>
        <p:txBody>
          <a:bodyPr anchor="t"/>
          <a:lstStyle>
            <a:lvl1pPr algn="l">
              <a:defRPr sz="2000" b="0"/>
            </a:lvl1pPr>
          </a:lstStyle>
          <a:p>
            <a:r>
              <a:rPr lang="en-US" dirty="0"/>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solidFill>
                  <a:schemeClr val="tx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351693" y="1435101"/>
            <a:ext cx="426899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796213" y="508962"/>
            <a:ext cx="11172267"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4914123" y="2110582"/>
            <a:ext cx="7054357"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1116623"/>
            <a:ext cx="7315200" cy="3610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1002321"/>
            <a:ext cx="2590800" cy="5378450"/>
          </a:xfrm>
        </p:spPr>
        <p:txBody>
          <a:bodyPr vert="eaVert"/>
          <a:lstStyle>
            <a:lvl1pPr>
              <a:defRPr>
                <a:solidFill>
                  <a:schemeClr val="tx1"/>
                </a:solidFill>
              </a:defRPr>
            </a:lvl1pPr>
          </a:lstStyle>
          <a:p>
            <a:r>
              <a:rPr lang="en-US" dirty="0"/>
              <a:t>Click to edit Master title style</a:t>
            </a:r>
          </a:p>
        </p:txBody>
      </p:sp>
      <p:sp>
        <p:nvSpPr>
          <p:cNvPr id="3" name="Vertical Text Placeholder 2"/>
          <p:cNvSpPr>
            <a:spLocks noGrp="1"/>
          </p:cNvSpPr>
          <p:nvPr>
            <p:ph type="body" orient="vert" idx="1"/>
          </p:nvPr>
        </p:nvSpPr>
        <p:spPr>
          <a:xfrm>
            <a:off x="611718" y="1002321"/>
            <a:ext cx="7573433"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721818"/>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1721818"/>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743630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1985641"/>
          </a:xfrm>
        </p:spPr>
        <p:txBody>
          <a:bodyPr>
            <a:spAutoFit/>
          </a:bodyPr>
          <a:lstStyle>
            <a:lvl1pPr>
              <a:defRPr sz="2647">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4056335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1" y="1197323"/>
            <a:ext cx="11653521" cy="1956973"/>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072809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1985641"/>
          </a:xfrm>
        </p:spPr>
        <p:txBody>
          <a:bodyPr>
            <a:spAutoFit/>
          </a:bodyPr>
          <a:lstStyle>
            <a:lvl1pPr>
              <a:defRPr sz="264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427718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12192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68081" y="639602"/>
            <a:ext cx="1165583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68080" y="1441794"/>
            <a:ext cx="1165584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68081"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211139" y="5987143"/>
            <a:ext cx="11712781"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12192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372634" y="868681"/>
            <a:ext cx="11433116"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50482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12192000" cy="200809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24409" y="-4"/>
            <a:ext cx="11781452" cy="1824321"/>
          </a:xfrm>
        </p:spPr>
        <p:txBody>
          <a:bodyPr/>
          <a:lstStyle>
            <a:lvl1pPr>
              <a:defRPr>
                <a:solidFill>
                  <a:schemeClr val="bg1"/>
                </a:solidFill>
              </a:defRPr>
            </a:lvl1pPr>
          </a:lstStyle>
          <a:p>
            <a:r>
              <a:rPr lang="en-US" dirty="0"/>
              <a:t>Question…. This is a test</a:t>
            </a:r>
          </a:p>
        </p:txBody>
      </p:sp>
      <p:sp>
        <p:nvSpPr>
          <p:cNvPr id="3" name="Content Placeholder 2"/>
          <p:cNvSpPr>
            <a:spLocks noGrp="1"/>
          </p:cNvSpPr>
          <p:nvPr>
            <p:ph idx="1" hasCustomPrompt="1"/>
          </p:nvPr>
        </p:nvSpPr>
        <p:spPr>
          <a:xfrm>
            <a:off x="348250" y="2057400"/>
            <a:ext cx="11433116" cy="413846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7D637C-ACFC-4A4F-854E-9FA928AAF434}"/>
              </a:ext>
            </a:extLst>
          </p:cNvPr>
          <p:cNvSpPr/>
          <p:nvPr userDrawn="1"/>
        </p:nvSpPr>
        <p:spPr>
          <a:xfrm>
            <a:off x="0" y="0"/>
            <a:ext cx="12192000" cy="20080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22739" y="-3"/>
            <a:ext cx="11816861" cy="1931897"/>
          </a:xfrm>
        </p:spPr>
        <p:txBody>
          <a:bodyPr/>
          <a:lstStyle>
            <a:lvl1pPr>
              <a:defRPr sz="2400">
                <a:solidFill>
                  <a:schemeClr val="bg1"/>
                </a:solidFill>
              </a:defRPr>
            </a:lvl1pPr>
          </a:lstStyle>
          <a:p>
            <a:r>
              <a:rPr lang="en-US" dirty="0"/>
              <a:t>Answer Repeat Question Here…</a:t>
            </a:r>
          </a:p>
        </p:txBody>
      </p:sp>
      <p:sp>
        <p:nvSpPr>
          <p:cNvPr id="3" name="Content Placeholder 2"/>
          <p:cNvSpPr>
            <a:spLocks noGrp="1"/>
          </p:cNvSpPr>
          <p:nvPr>
            <p:ph idx="1" hasCustomPrompt="1"/>
          </p:nvPr>
        </p:nvSpPr>
        <p:spPr>
          <a:xfrm>
            <a:off x="348250" y="2061882"/>
            <a:ext cx="11433116" cy="4133984"/>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10548" y="770219"/>
            <a:ext cx="11172267"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4914123" y="2110582"/>
            <a:ext cx="7054357"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211266"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2828235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12192000" cy="10023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187571" y="-3"/>
            <a:ext cx="11769968" cy="896817"/>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348338" y="1021215"/>
            <a:ext cx="1143311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9000795" y="6566715"/>
            <a:ext cx="3184855"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709" r:id="rId1"/>
    <p:sldLayoutId id="2147483661" r:id="rId2"/>
    <p:sldLayoutId id="2147483672" r:id="rId3"/>
    <p:sldLayoutId id="2147483666" r:id="rId4"/>
    <p:sldLayoutId id="2147483701" r:id="rId5"/>
    <p:sldLayoutId id="2147483707" r:id="rId6"/>
    <p:sldLayoutId id="2147483662" r:id="rId7"/>
    <p:sldLayoutId id="2147483699" r:id="rId8"/>
    <p:sldLayoutId id="2147483708" r:id="rId9"/>
    <p:sldLayoutId id="2147483702" r:id="rId10"/>
    <p:sldLayoutId id="2147483700" r:id="rId11"/>
    <p:sldLayoutId id="2147483705" r:id="rId12"/>
    <p:sldLayoutId id="2147483703" r:id="rId13"/>
    <p:sldLayoutId id="2147483706" r:id="rId14"/>
    <p:sldLayoutId id="2147483663" r:id="rId15"/>
    <p:sldLayoutId id="2147483664" r:id="rId16"/>
    <p:sldLayoutId id="2147483665" r:id="rId17"/>
    <p:sldLayoutId id="2147483667" r:id="rId18"/>
    <p:sldLayoutId id="2147483668" r:id="rId19"/>
    <p:sldLayoutId id="2147483669" r:id="rId20"/>
    <p:sldLayoutId id="2147483670" r:id="rId21"/>
    <p:sldLayoutId id="2147483671" r:id="rId22"/>
    <p:sldLayoutId id="2147483710" r:id="rId23"/>
    <p:sldLayoutId id="2147483711" r:id="rId24"/>
    <p:sldLayoutId id="2147483713" r:id="rId25"/>
    <p:sldLayoutId id="2147483714" r:id="rId26"/>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s://www.debian.org/distrib/"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hyperlink" Target="https://docs.microsoft.com/en-us/azure/virtual-machines/linux/create-upload-generic" TargetMode="External"/><Relationship Id="rId5" Type="http://schemas.openxmlformats.org/officeDocument/2006/relationships/hyperlink" Target="https://docs.microsoft.com/en-us/azure/virtual-machines/linux/create-upload-generic#general-linux-installation-notes" TargetMode="External"/><Relationship Id="rId4" Type="http://schemas.openxmlformats.org/officeDocument/2006/relationships/hyperlink" Target="https://technet.microsoft.com/library/hh846766.aspx"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azure/architecture/guide/architecture-styles/" TargetMode="External"/><Relationship Id="rId2" Type="http://schemas.openxmlformats.org/officeDocument/2006/relationships/notesSlide" Target="../notesSlides/notesSlide8.xml"/><Relationship Id="rId1" Type="http://schemas.openxmlformats.org/officeDocument/2006/relationships/slideLayout" Target="../slideLayouts/slideLayout23.xml"/><Relationship Id="rId6" Type="http://schemas.openxmlformats.org/officeDocument/2006/relationships/image" Target="../media/image1.png"/><Relationship Id="rId5" Type="http://schemas.openxmlformats.org/officeDocument/2006/relationships/hyperlink" Target="https://docs.microsoft.com/en-us/azure/architecture/" TargetMode="External"/><Relationship Id="rId4" Type="http://schemas.openxmlformats.org/officeDocument/2006/relationships/hyperlink" Target="https://docs.microsoft.com/en-us/azure/architecture/guide/technology-choices/"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docs.microsoft.com/en-us/azure/architecture/guide/architecture-styles/big-data" TargetMode="External"/><Relationship Id="rId13" Type="http://schemas.openxmlformats.org/officeDocument/2006/relationships/image" Target="../media/image2.png"/><Relationship Id="rId18" Type="http://schemas.openxmlformats.org/officeDocument/2006/relationships/image" Target="../media/image7.svg"/><Relationship Id="rId3" Type="http://schemas.openxmlformats.org/officeDocument/2006/relationships/hyperlink" Target="https://docs.microsoft.com/en-us/azure/architecture/guide/architecture-styles/n-tier" TargetMode="External"/><Relationship Id="rId21" Type="http://schemas.openxmlformats.org/officeDocument/2006/relationships/image" Target="../media/image10.png"/><Relationship Id="rId7" Type="http://schemas.openxmlformats.org/officeDocument/2006/relationships/hyperlink" Target="https://docs.microsoft.com/en-us/azure/architecture/guide/architecture-styles/event-driven" TargetMode="External"/><Relationship Id="rId12" Type="http://schemas.openxmlformats.org/officeDocument/2006/relationships/hyperlink" Target="https://docs.microsoft.com/en-us/azure/architecture/guide/technology-choices/" TargetMode="External"/><Relationship Id="rId17" Type="http://schemas.openxmlformats.org/officeDocument/2006/relationships/image" Target="../media/image6.png"/><Relationship Id="rId2" Type="http://schemas.openxmlformats.org/officeDocument/2006/relationships/notesSlide" Target="../notesSlides/notesSlide9.xml"/><Relationship Id="rId16" Type="http://schemas.openxmlformats.org/officeDocument/2006/relationships/image" Target="../media/image5.svg"/><Relationship Id="rId20" Type="http://schemas.openxmlformats.org/officeDocument/2006/relationships/image" Target="../media/image9.svg"/><Relationship Id="rId1" Type="http://schemas.openxmlformats.org/officeDocument/2006/relationships/slideLayout" Target="../slideLayouts/slideLayout17.xml"/><Relationship Id="rId6" Type="http://schemas.openxmlformats.org/officeDocument/2006/relationships/hyperlink" Target="https://docs.microsoft.com/en-us/azure/architecture/guide/architecture-styles/cqrs" TargetMode="External"/><Relationship Id="rId11" Type="http://schemas.openxmlformats.org/officeDocument/2006/relationships/hyperlink" Target="https://docs.microsoft.com/en-us/azure/architecture/guide/architecture-styles/" TargetMode="External"/><Relationship Id="rId5" Type="http://schemas.openxmlformats.org/officeDocument/2006/relationships/hyperlink" Target="https://docs.microsoft.com/en-us/azure/architecture/guide/architecture-styles/microservices" TargetMode="External"/><Relationship Id="rId15" Type="http://schemas.openxmlformats.org/officeDocument/2006/relationships/image" Target="../media/image4.png"/><Relationship Id="rId10" Type="http://schemas.openxmlformats.org/officeDocument/2006/relationships/hyperlink" Target="https://docs.microsoft.com/en-us/azure/architecture/guide/" TargetMode="External"/><Relationship Id="rId19" Type="http://schemas.openxmlformats.org/officeDocument/2006/relationships/image" Target="../media/image8.png"/><Relationship Id="rId4" Type="http://schemas.openxmlformats.org/officeDocument/2006/relationships/hyperlink" Target="https://docs.microsoft.com/en-us/azure/architecture/guide/architecture-styles/web-queue-worker" TargetMode="External"/><Relationship Id="rId9" Type="http://schemas.openxmlformats.org/officeDocument/2006/relationships/hyperlink" Target="https://docs.microsoft.com/en-us/azure/architecture/guide/architecture-styles/big-compute" TargetMode="External"/><Relationship Id="rId14" Type="http://schemas.openxmlformats.org/officeDocument/2006/relationships/image" Target="../media/image3.svg"/><Relationship Id="rId22" Type="http://schemas.openxmlformats.org/officeDocument/2006/relationships/image" Target="../media/image11.svg"/></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guruskill/70-535" TargetMode="External"/><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hyperlink" Target="https://docs.microsoft.com/en-us/azure/architecture/reference-architectures/" TargetMode="External"/><Relationship Id="rId4" Type="http://schemas.openxmlformats.org/officeDocument/2006/relationships/hyperlink" Target="https://docs.microsoft.com/en-us/azure/architecture/guide/architecture-styles/"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hyperlink" Target="http://github.com/guruskill/70-535"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8" Type="http://schemas.openxmlformats.org/officeDocument/2006/relationships/hyperlink" Target="https://docs.microsoft.com/en-us/azure/backup/" TargetMode="External"/><Relationship Id="rId13" Type="http://schemas.openxmlformats.org/officeDocument/2006/relationships/hyperlink" Target="https://docs.microsoft.com/en-us/dotnet/azure/?view=azure-dotnet" TargetMode="External"/><Relationship Id="rId18" Type="http://schemas.openxmlformats.org/officeDocument/2006/relationships/hyperlink" Target="https://docs.microsoft.com/en-us/go/azure/" TargetMode="External"/><Relationship Id="rId26" Type="http://schemas.openxmlformats.org/officeDocument/2006/relationships/hyperlink" Target="https://docs.microsoft.com/en-us/azure/mysql/" TargetMode="External"/><Relationship Id="rId3" Type="http://schemas.openxmlformats.org/officeDocument/2006/relationships/hyperlink" Target="https://docs.microsoft.com/en-us/azure/virtual-machines/windows/" TargetMode="External"/><Relationship Id="rId21" Type="http://schemas.openxmlformats.org/officeDocument/2006/relationships/hyperlink" Target="https://docs.microsoft.com/en-us/azure/containers/" TargetMode="External"/><Relationship Id="rId7" Type="http://schemas.openxmlformats.org/officeDocument/2006/relationships/hyperlink" Target="https://docs.microsoft.com/en-us/azure/cost-management/" TargetMode="External"/><Relationship Id="rId12" Type="http://schemas.openxmlformats.org/officeDocument/2006/relationships/hyperlink" Target="https://docs.microsoft.com/en-us/azure/#get-started" TargetMode="External"/><Relationship Id="rId17" Type="http://schemas.openxmlformats.org/officeDocument/2006/relationships/hyperlink" Target="https://docs.microsoft.com/en-us/javascript/azure/" TargetMode="External"/><Relationship Id="rId25" Type="http://schemas.openxmlformats.org/officeDocument/2006/relationships/hyperlink" Target="https://docs.microsoft.com/en-us/azure/postgresql/" TargetMode="External"/><Relationship Id="rId2" Type="http://schemas.openxmlformats.org/officeDocument/2006/relationships/hyperlink" Target="https://docs.microsoft.com/en-us/azure/virtual-machines/linux/" TargetMode="External"/><Relationship Id="rId16" Type="http://schemas.openxmlformats.org/officeDocument/2006/relationships/hyperlink" Target="https://docs.microsoft.com/en-us/azure/app-service-web/app-service-web-get-started-php" TargetMode="External"/><Relationship Id="rId20" Type="http://schemas.openxmlformats.org/officeDocument/2006/relationships/hyperlink" Target="https://docs.microsoft.com/en-us/azure/azure-functions/" TargetMode="External"/><Relationship Id="rId29" Type="http://schemas.openxmlformats.org/officeDocument/2006/relationships/hyperlink" Target="https://docs.microsoft.com/en-us/azure/machine-learning/" TargetMode="External"/><Relationship Id="rId1" Type="http://schemas.openxmlformats.org/officeDocument/2006/relationships/slideLayout" Target="../slideLayouts/slideLayout10.xml"/><Relationship Id="rId6" Type="http://schemas.openxmlformats.org/officeDocument/2006/relationships/hyperlink" Target="https://docs.microsoft.com/en-us/azure/application-insights/" TargetMode="External"/><Relationship Id="rId11" Type="http://schemas.openxmlformats.org/officeDocument/2006/relationships/hyperlink" Target="https://docs.microsoft.com/en-us/azure/azure-policy/" TargetMode="External"/><Relationship Id="rId24" Type="http://schemas.openxmlformats.org/officeDocument/2006/relationships/hyperlink" Target="https://docs.microsoft.com/en-us/azure/sql-data-warehouse/" TargetMode="External"/><Relationship Id="rId5" Type="http://schemas.openxmlformats.org/officeDocument/2006/relationships/hyperlink" Target="https://docs.microsoft.com/en-us/azure/monitoring-and-diagnostics/" TargetMode="External"/><Relationship Id="rId15" Type="http://schemas.openxmlformats.org/officeDocument/2006/relationships/hyperlink" Target="https://docs.microsoft.com/en-us/java/azure/" TargetMode="External"/><Relationship Id="rId23" Type="http://schemas.openxmlformats.org/officeDocument/2006/relationships/hyperlink" Target="https://docs.microsoft.com/en-us/azure/sql-database/" TargetMode="External"/><Relationship Id="rId28" Type="http://schemas.openxmlformats.org/officeDocument/2006/relationships/hyperlink" Target="https://docs.microsoft.com/en-us/azure/storage/" TargetMode="External"/><Relationship Id="rId10" Type="http://schemas.openxmlformats.org/officeDocument/2006/relationships/hyperlink" Target="https://docs.microsoft.com/en-us/azure/migrate/" TargetMode="External"/><Relationship Id="rId19" Type="http://schemas.openxmlformats.org/officeDocument/2006/relationships/hyperlink" Target="https://docs.microsoft.com/en-us/azure/app-service-web/" TargetMode="External"/><Relationship Id="rId4" Type="http://schemas.openxmlformats.org/officeDocument/2006/relationships/hyperlink" Target="https://docs.microsoft.com/en-us/azure/security-center/" TargetMode="External"/><Relationship Id="rId9" Type="http://schemas.openxmlformats.org/officeDocument/2006/relationships/hyperlink" Target="https://docs.microsoft.com/en-us/azure/site-recovery/" TargetMode="External"/><Relationship Id="rId14" Type="http://schemas.openxmlformats.org/officeDocument/2006/relationships/hyperlink" Target="https://docs.microsoft.com/en-us/python/azure/" TargetMode="External"/><Relationship Id="rId22" Type="http://schemas.openxmlformats.org/officeDocument/2006/relationships/hyperlink" Target="https://docs.microsoft.com/en-us/azure/service-fabric/" TargetMode="External"/><Relationship Id="rId27" Type="http://schemas.openxmlformats.org/officeDocument/2006/relationships/hyperlink" Target="https://docs.microsoft.com/en-us/azure/cosmos-db/" TargetMode="External"/><Relationship Id="rId30" Type="http://schemas.openxmlformats.org/officeDocument/2006/relationships/hyperlink" Target="https://docs.microsoft.com/en-us/azure/cognitive-services/"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hyperlink" Target="http://github.com/guruskill/70-535" TargetMode="External"/><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hyperlink" Target="https://docs.microsoft.com/en-us/azure/architecture/guide/architecture-styles/"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github.com/guruskill/70-535"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hyperlink" Target="https://docs.microsoft.com/en-us/azure/architecture/guide/architecture-style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hyperlink" Target="https://blogs.technet.microsoft.com/canitpro/2017/08/02/step-by-step-first-steps-with-azure-container-services/"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hyperlink" Target="https://docs.microsoft.com/en-us/azure/container-instances/"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Azure/azure-quickstart-templates/blob/master/101-1vm-2nics-2subnets-1vnet/" TargetMode="External"/><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hyperlink" Target="http://github.com/guruskill/70-535" TargetMode="External"/><Relationship Id="rId5" Type="http://schemas.openxmlformats.org/officeDocument/2006/relationships/hyperlink" Target="https://docs.microsoft.com/en-us/azure/virtual-network/virtual-networks-create-vnet-arm-cli" TargetMode="External"/><Relationship Id="rId4" Type="http://schemas.openxmlformats.org/officeDocument/2006/relationships/hyperlink" Target="https://docs.microsoft.com/en-us/azure/virtual-network/virtual-networks-create-vnet-arm-ps"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azure.microsoft.com/en-us/resources/samples/storage-dotnet-manage-storage-accounts/" TargetMode="External"/><Relationship Id="rId2" Type="http://schemas.openxmlformats.org/officeDocument/2006/relationships/notesSlide" Target="../notesSlides/notesSlide18.xml"/><Relationship Id="rId1" Type="http://schemas.openxmlformats.org/officeDocument/2006/relationships/slideLayout" Target="../slideLayouts/slideLayout10.xml"/><Relationship Id="rId6" Type="http://schemas.openxmlformats.org/officeDocument/2006/relationships/hyperlink" Target="https://azure.microsoft.com/en-us/resources/samples/?service=storage" TargetMode="External"/><Relationship Id="rId5" Type="http://schemas.openxmlformats.org/officeDocument/2006/relationships/hyperlink" Target="https://docs.microsoft.com/en-us/azure/backup/backup-try-azure-backup-in-10-mins" TargetMode="External"/><Relationship Id="rId4" Type="http://schemas.openxmlformats.org/officeDocument/2006/relationships/hyperlink" Target="https://docs.microsoft.com/en-us/azure/automation/automation-dsc-getting-started"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github.com/guruskill/70-535" TargetMode="External"/><Relationship Id="rId13" Type="http://schemas.openxmlformats.org/officeDocument/2006/relationships/hyperlink" Target="https://docs.microsoft.com/en-us/azure/backup/backup-try-azure-backup-in-10-mins" TargetMode="External"/><Relationship Id="rId3" Type="http://schemas.openxmlformats.org/officeDocument/2006/relationships/hyperlink" Target="https://github.com/Azure/azure-quickstart-templates/blob/master/101-1vm-2nics-2subnets-1vnet" TargetMode="External"/><Relationship Id="rId7" Type="http://schemas.openxmlformats.org/officeDocument/2006/relationships/hyperlink" Target="https://docs.microsoft.com/en-us/azure/container-instances/" TargetMode="External"/><Relationship Id="rId12" Type="http://schemas.openxmlformats.org/officeDocument/2006/relationships/hyperlink" Target="https://docs.microsoft.com/en-us/azure/automation/automation-dsc-getting-started" TargetMode="External"/><Relationship Id="rId2" Type="http://schemas.openxmlformats.org/officeDocument/2006/relationships/notesSlide" Target="../notesSlides/notesSlide19.xml"/><Relationship Id="rId1" Type="http://schemas.openxmlformats.org/officeDocument/2006/relationships/slideLayout" Target="../slideLayouts/slideLayout10.xml"/><Relationship Id="rId6" Type="http://schemas.openxmlformats.org/officeDocument/2006/relationships/hyperlink" Target="https://blogs.technet.microsoft.com/canitpro/2017/08/02/step-by-step-first-steps-with-azure-container-services/" TargetMode="External"/><Relationship Id="rId11" Type="http://schemas.openxmlformats.org/officeDocument/2006/relationships/hyperlink" Target="https://docs.microsoft.com/en-us/dotnet/azure/dotnet-sdk-azure-authenticate?view=azure-dotnet" TargetMode="External"/><Relationship Id="rId5" Type="http://schemas.openxmlformats.org/officeDocument/2006/relationships/hyperlink" Target="https://docs.microsoft.com/en-us/azure/virtual-network/virtual-networks-create-vnet-arm-cli" TargetMode="External"/><Relationship Id="rId10" Type="http://schemas.openxmlformats.org/officeDocument/2006/relationships/hyperlink" Target="https://azure.microsoft.com/en-us/resources/samples/storage-dotnet-manage-storage-accounts/" TargetMode="External"/><Relationship Id="rId4" Type="http://schemas.openxmlformats.org/officeDocument/2006/relationships/hyperlink" Target="https://docs.microsoft.com/en-us/azure/virtual-network/virtual-networks-create-vnet-arm-ps" TargetMode="External"/><Relationship Id="rId9" Type="http://schemas.openxmlformats.org/officeDocument/2006/relationships/hyperlink" Target="https://github.com/Azure/azure-quickstart-templates"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github.com/guruskill/70-535" TargetMode="Externa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azure/virtual-machines/linux/tutorial-manage-disks"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867103" y="141890"/>
            <a:ext cx="11101377" cy="1379000"/>
          </a:xfrm>
        </p:spPr>
        <p:txBody>
          <a:bodyPr/>
          <a:lstStyle/>
          <a:p>
            <a:r>
              <a:rPr lang="en-US" b="1" dirty="0"/>
              <a:t>MCSA:</a:t>
            </a:r>
            <a:r>
              <a:rPr lang="en-US" dirty="0"/>
              <a:t> Linux on Azure </a:t>
            </a:r>
            <a:r>
              <a:rPr lang="en-US" sz="2400" dirty="0"/>
              <a:t>(Microsoft Certified Solutions Associate) =</a:t>
            </a:r>
            <a:br>
              <a:rPr lang="en-US" sz="2400" b="1" dirty="0"/>
            </a:br>
            <a:r>
              <a:rPr lang="en-US" sz="2800" dirty="0"/>
              <a:t>Linux Foundation Certified System Administrator (LFCS) +</a:t>
            </a:r>
            <a:br>
              <a:rPr lang="en-US" sz="2800" dirty="0"/>
            </a:br>
            <a:r>
              <a:rPr lang="en-US" sz="2800" dirty="0"/>
              <a:t>Exam 70-533 Implementing Microsoft Azure Infrastructure Solutions</a:t>
            </a: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subTitle" sz="quarter" idx="1"/>
          </p:nvPr>
        </p:nvSpPr>
        <p:spPr/>
        <p:txBody>
          <a:bodyPr/>
          <a:lstStyle/>
          <a:p>
            <a:r>
              <a:rPr lang="en-US" dirty="0"/>
              <a:t>https://www.microsoft.com/en-us/learning/mcsa-linux-azure-certification.aspx</a:t>
            </a:r>
          </a:p>
          <a:p>
            <a:r>
              <a:rPr lang="en-US" dirty="0"/>
              <a:t>https://training.linuxfoundation.org/certification/lfcs</a:t>
            </a:r>
          </a:p>
          <a:p>
            <a:r>
              <a:rPr lang="en-US" dirty="0"/>
              <a:t>https://www.microsoft.com/en-ie/learning/exam-70-533.aspx</a:t>
            </a:r>
          </a:p>
          <a:p>
            <a:endParaRPr lang="en-US" dirty="0"/>
          </a:p>
        </p:txBody>
      </p:sp>
      <p:sp>
        <p:nvSpPr>
          <p:cNvPr id="3" name="Subtitle 2"/>
          <p:cNvSpPr>
            <a:spLocks noGrp="1"/>
          </p:cNvSpPr>
          <p:nvPr>
            <p:ph type="body" sz="quarter" idx="10"/>
          </p:nvPr>
        </p:nvSpPr>
        <p:spPr>
          <a:solidFill>
            <a:schemeClr val="accent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endParaRPr lang="en-US" sz="1400" dirty="0">
              <a:solidFill>
                <a:schemeClr val="tx1"/>
              </a:solidFill>
            </a:endParaRPr>
          </a:p>
        </p:txBody>
      </p:sp>
      <p:sp>
        <p:nvSpPr>
          <p:cNvPr id="5" name="Text Placeholder 4">
            <a:extLst>
              <a:ext uri="{FF2B5EF4-FFF2-40B4-BE49-F238E27FC236}">
                <a16:creationId xmlns:a16="http://schemas.microsoft.com/office/drawing/2014/main" id="{5C4EA67F-4431-4F8C-A1C6-55B911C1C167}"/>
              </a:ext>
            </a:extLst>
          </p:cNvPr>
          <p:cNvSpPr>
            <a:spLocks noGrp="1"/>
          </p:cNvSpPr>
          <p:nvPr>
            <p:ph type="body" sz="quarter" idx="11"/>
          </p:nvPr>
        </p:nvSpPr>
        <p:spPr/>
        <p:txBody>
          <a:bodyPr/>
          <a:lstStyle/>
          <a:p>
            <a:r>
              <a:rPr lang="en-US" dirty="0"/>
              <a:t>https://www.microsoft.com/en-us/learning/mcsa-linux-azure-certification.aspx</a:t>
            </a:r>
          </a:p>
        </p:txBody>
      </p:sp>
      <p:sp>
        <p:nvSpPr>
          <p:cNvPr id="6" name="Text Placeholder 5">
            <a:extLst>
              <a:ext uri="{FF2B5EF4-FFF2-40B4-BE49-F238E27FC236}">
                <a16:creationId xmlns:a16="http://schemas.microsoft.com/office/drawing/2014/main" id="{18105EAB-1EC4-4B95-AF03-A18F05DD1144}"/>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4. Use Azure Security Center to monitor Linux virtual machines</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a:bodyPr>
          <a:lstStyle/>
          <a:p>
            <a:pPr marL="0" indent="0">
              <a:buNone/>
            </a:pPr>
            <a:r>
              <a:rPr lang="en-US" dirty="0"/>
              <a:t>You learn how to:</a:t>
            </a:r>
          </a:p>
          <a:p>
            <a:r>
              <a:rPr lang="en-US" dirty="0"/>
              <a:t>Set up data collection</a:t>
            </a:r>
          </a:p>
          <a:p>
            <a:r>
              <a:rPr lang="en-US" dirty="0"/>
              <a:t>Set up security policies</a:t>
            </a:r>
          </a:p>
          <a:p>
            <a:r>
              <a:rPr lang="en-US" dirty="0"/>
              <a:t>View and fix configuration health issues</a:t>
            </a:r>
          </a:p>
          <a:p>
            <a:r>
              <a:rPr lang="en-US" dirty="0"/>
              <a:t>Review detected threats</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dirty="0"/>
              <a:t>Use VMs from prior labs</a:t>
            </a:r>
          </a:p>
          <a:p>
            <a:pPr>
              <a:buFont typeface="+mj-lt"/>
              <a:buAutoNum type="arabicPeriod"/>
            </a:pPr>
            <a:r>
              <a:rPr lang="en-US" dirty="0"/>
              <a:t>Stop and Deallocate or Delete resources when done with ALL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https://docs.microsoft.com/en-us/azure/virtual-machines/linux/tutorial-azure-security</a:t>
            </a:r>
          </a:p>
        </p:txBody>
      </p:sp>
    </p:spTree>
    <p:extLst>
      <p:ext uri="{BB962C8B-B14F-4D97-AF65-F5344CB8AC3E}">
        <p14:creationId xmlns:p14="http://schemas.microsoft.com/office/powerpoint/2010/main" val="821299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Bonus. Prepare a Debian VHD for Azure – </a:t>
            </a:r>
            <a:r>
              <a:rPr lang="en-US" dirty="0" err="1"/>
              <a:t>Prereq’s</a:t>
            </a:r>
            <a:r>
              <a:rPr lang="en-US" dirty="0"/>
              <a:t> Hyper-V and Debian .ISO</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lnSpcReduction="10000"/>
          </a:bodyPr>
          <a:lstStyle/>
          <a:p>
            <a:pPr marL="0" indent="0">
              <a:buNone/>
            </a:pPr>
            <a:r>
              <a:rPr lang="en-US" dirty="0"/>
              <a:t>You learn how to:</a:t>
            </a:r>
          </a:p>
          <a:p>
            <a:r>
              <a:rPr lang="en-US" dirty="0"/>
              <a:t>Use Azure-Manage to create Debian VHDs</a:t>
            </a:r>
          </a:p>
          <a:p>
            <a:r>
              <a:rPr lang="en-US" dirty="0"/>
              <a:t>Manually prepare a Debian VHD</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800" dirty="0"/>
              <a:t>This section assumes that you have already installed a Debian Linux operating system from an .</a:t>
            </a:r>
            <a:r>
              <a:rPr lang="en-US" sz="1800" dirty="0" err="1"/>
              <a:t>iso</a:t>
            </a:r>
            <a:r>
              <a:rPr lang="en-US" sz="1800" dirty="0"/>
              <a:t> file downloaded from the </a:t>
            </a:r>
            <a:r>
              <a:rPr lang="en-US" sz="1800" u="sng" dirty="0">
                <a:hlinkClick r:id="rId3"/>
              </a:rPr>
              <a:t>Debian website</a:t>
            </a:r>
            <a:r>
              <a:rPr lang="en-US" sz="1800" dirty="0"/>
              <a:t> to a virtual hard disk. Multiple tools exist to create .</a:t>
            </a:r>
            <a:r>
              <a:rPr lang="en-US" sz="1800" dirty="0" err="1"/>
              <a:t>vhd</a:t>
            </a:r>
            <a:r>
              <a:rPr lang="en-US" sz="1800" dirty="0"/>
              <a:t> files; Hyper-V is only one example. For instructions using Hyper-V, see </a:t>
            </a:r>
            <a:r>
              <a:rPr lang="en-US" sz="1800" u="sng" dirty="0">
                <a:hlinkClick r:id="rId4"/>
              </a:rPr>
              <a:t>Install the Hyper-V Role and Configure a Virtual Machine</a:t>
            </a:r>
            <a:r>
              <a:rPr lang="en-US" sz="1800" dirty="0"/>
              <a:t>.</a:t>
            </a:r>
          </a:p>
          <a:p>
            <a:pPr>
              <a:buFont typeface="+mj-lt"/>
              <a:buAutoNum type="arabicPeriod"/>
            </a:pPr>
            <a:r>
              <a:rPr lang="en-US" sz="1800" dirty="0"/>
              <a:t>Please see also </a:t>
            </a:r>
            <a:r>
              <a:rPr lang="en-US" sz="1800" dirty="0">
                <a:hlinkClick r:id="rId5"/>
              </a:rPr>
              <a:t>General Linux Installation Notes</a:t>
            </a:r>
            <a:r>
              <a:rPr lang="en-US" sz="1800" dirty="0"/>
              <a:t> for more tips on preparing Linux for Azure.</a:t>
            </a:r>
          </a:p>
          <a:p>
            <a:pPr marL="0" indent="0">
              <a:buNone/>
            </a:pPr>
            <a:r>
              <a:rPr lang="en-US" sz="2400" u="sng" dirty="0"/>
              <a:t>SEE ALSO:</a:t>
            </a:r>
          </a:p>
          <a:p>
            <a:pPr marL="0" indent="0">
              <a:buNone/>
            </a:pPr>
            <a:r>
              <a:rPr lang="en-US" dirty="0"/>
              <a:t>Information for Non-Endorsed Distributions</a:t>
            </a:r>
            <a:endParaRPr lang="en-US" sz="2000" dirty="0"/>
          </a:p>
          <a:p>
            <a:pPr marL="0" indent="0">
              <a:buNone/>
            </a:pPr>
            <a:r>
              <a:rPr lang="en-US" sz="2000" dirty="0">
                <a:hlinkClick r:id="rId6"/>
              </a:rPr>
              <a:t>https://docs.microsoft.com/en-us/azure/virtual-machines/linux/create-upload-generic</a:t>
            </a:r>
            <a:r>
              <a:rPr lang="en-US" sz="2000" dirty="0"/>
              <a:t> </a:t>
            </a:r>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https://docs.microsoft.com/en-us/azure/virtual-machines/linux/debian-create-upload-vhd</a:t>
            </a:r>
          </a:p>
        </p:txBody>
      </p:sp>
    </p:spTree>
    <p:extLst>
      <p:ext uri="{BB962C8B-B14F-4D97-AF65-F5344CB8AC3E}">
        <p14:creationId xmlns:p14="http://schemas.microsoft.com/office/powerpoint/2010/main" val="1732907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9FCEB5-52C0-4CC8-B598-2367308E301A}"/>
              </a:ext>
            </a:extLst>
          </p:cNvPr>
          <p:cNvSpPr>
            <a:spLocks noGrp="1"/>
          </p:cNvSpPr>
          <p:nvPr>
            <p:ph type="ctrTitle" sz="quarter"/>
          </p:nvPr>
        </p:nvSpPr>
        <p:spPr/>
        <p:txBody>
          <a:bodyPr/>
          <a:lstStyle/>
          <a:p>
            <a:r>
              <a:rPr lang="en-US" dirty="0"/>
              <a:t>Thought Experiment / Case Study Labs</a:t>
            </a:r>
            <a:br>
              <a:rPr lang="en-US" dirty="0"/>
            </a:br>
            <a:r>
              <a:rPr lang="en-US" dirty="0"/>
              <a:t>Architecting Solutions on the Whiteboard</a:t>
            </a:r>
          </a:p>
        </p:txBody>
      </p:sp>
      <p:sp>
        <p:nvSpPr>
          <p:cNvPr id="6" name="Subtitle 5">
            <a:extLst>
              <a:ext uri="{FF2B5EF4-FFF2-40B4-BE49-F238E27FC236}">
                <a16:creationId xmlns:a16="http://schemas.microsoft.com/office/drawing/2014/main" id="{4D40C8AD-7AB8-49D2-8185-697D3209911D}"/>
              </a:ext>
            </a:extLst>
          </p:cNvPr>
          <p:cNvSpPr>
            <a:spLocks noGrp="1"/>
          </p:cNvSpPr>
          <p:nvPr>
            <p:ph type="subTitle" sz="quarter" idx="1"/>
          </p:nvPr>
        </p:nvSpPr>
        <p:spPr/>
        <p:txBody>
          <a:bodyPr/>
          <a:lstStyle/>
          <a:p>
            <a:r>
              <a:rPr lang="en-US" dirty="0"/>
              <a:t>Case 1: Web App – Solution Design / Architectural Design Contoso Vacation Application Migration to Azure</a:t>
            </a:r>
          </a:p>
          <a:p>
            <a:r>
              <a:rPr lang="en-US" dirty="0"/>
              <a:t>Case 2: Contoso Acquisition and Migration of Fabrikam</a:t>
            </a:r>
          </a:p>
          <a:p>
            <a:r>
              <a:rPr lang="en-US" dirty="0"/>
              <a:t>Case 3a: Operational Design - INDIVIDUAL</a:t>
            </a:r>
          </a:p>
          <a:p>
            <a:r>
              <a:rPr lang="en-US" dirty="0"/>
              <a:t>Case 3b: Operational Design - TEAM</a:t>
            </a:r>
          </a:p>
          <a:p>
            <a:r>
              <a:rPr lang="en-US" dirty="0"/>
              <a:t>Case 4: Using Isolation Security Zones to Enhance Security Posture</a:t>
            </a:r>
          </a:p>
          <a:p>
            <a:endParaRPr lang="en-US" dirty="0"/>
          </a:p>
          <a:p>
            <a:endParaRPr lang="en-US" dirty="0"/>
          </a:p>
        </p:txBody>
      </p:sp>
      <p:sp>
        <p:nvSpPr>
          <p:cNvPr id="7" name="Text Placeholder 6">
            <a:extLst>
              <a:ext uri="{FF2B5EF4-FFF2-40B4-BE49-F238E27FC236}">
                <a16:creationId xmlns:a16="http://schemas.microsoft.com/office/drawing/2014/main" id="{831CCCC8-6D8B-4453-AE5A-9E9AE01D40E1}"/>
              </a:ext>
            </a:extLst>
          </p:cNvPr>
          <p:cNvSpPr>
            <a:spLocks noGrp="1"/>
          </p:cNvSpPr>
          <p:nvPr>
            <p:ph type="body" sz="quarter" idx="10"/>
          </p:nvPr>
        </p:nvSpPr>
        <p:spPr/>
        <p:txBody>
          <a:bodyPr/>
          <a:lstStyle/>
          <a:p>
            <a:r>
              <a:rPr lang="en-US" dirty="0"/>
              <a:t>Team or Individual Exercises</a:t>
            </a:r>
          </a:p>
          <a:p>
            <a:r>
              <a:rPr lang="en-US" dirty="0"/>
              <a:t>Answers are NOT in the slides.  There are no wrong answers (unless answer does not solve the problem). Is there a better answer?  Keep digging to find the best solutions.</a:t>
            </a:r>
          </a:p>
        </p:txBody>
      </p:sp>
      <p:sp>
        <p:nvSpPr>
          <p:cNvPr id="8" name="Text Placeholder 7">
            <a:extLst>
              <a:ext uri="{FF2B5EF4-FFF2-40B4-BE49-F238E27FC236}">
                <a16:creationId xmlns:a16="http://schemas.microsoft.com/office/drawing/2014/main" id="{BC4A6E36-F8F5-4E59-A6C0-3FFF1ADA1E3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46488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C924A-004D-41B9-BF11-86B46B255415}"/>
              </a:ext>
            </a:extLst>
          </p:cNvPr>
          <p:cNvSpPr>
            <a:spLocks noGrp="1"/>
          </p:cNvSpPr>
          <p:nvPr>
            <p:ph type="title"/>
          </p:nvPr>
        </p:nvSpPr>
        <p:spPr/>
        <p:txBody>
          <a:bodyPr/>
          <a:lstStyle/>
          <a:p>
            <a:r>
              <a:rPr lang="en-US" sz="3200" dirty="0"/>
              <a:t>Attendee Challenge </a:t>
            </a:r>
            <a:r>
              <a:rPr lang="en-US" dirty="0"/>
              <a:t>– What Azure challenges should we tackle?</a:t>
            </a:r>
            <a:br>
              <a:rPr lang="en-US" dirty="0"/>
            </a:br>
            <a:r>
              <a:rPr lang="en-US" sz="3200" dirty="0"/>
              <a:t>What Challenges Are You Facing?</a:t>
            </a:r>
            <a:br>
              <a:rPr lang="en-US" sz="3200" dirty="0"/>
            </a:br>
            <a:r>
              <a:rPr lang="en-US" sz="3200" dirty="0"/>
              <a:t>What ideas do you have for projects?</a:t>
            </a:r>
            <a:endParaRPr lang="en-US" dirty="0"/>
          </a:p>
        </p:txBody>
      </p:sp>
      <p:sp>
        <p:nvSpPr>
          <p:cNvPr id="3" name="Content Placeholder 2">
            <a:extLst>
              <a:ext uri="{FF2B5EF4-FFF2-40B4-BE49-F238E27FC236}">
                <a16:creationId xmlns:a16="http://schemas.microsoft.com/office/drawing/2014/main" id="{0650CD24-E0F6-4EAE-8CDE-5B07ACA1F82A}"/>
              </a:ext>
            </a:extLst>
          </p:cNvPr>
          <p:cNvSpPr>
            <a:spLocks noGrp="1"/>
          </p:cNvSpPr>
          <p:nvPr>
            <p:ph idx="1"/>
          </p:nvPr>
        </p:nvSpPr>
        <p:spPr/>
        <p:txBody>
          <a:bodyPr/>
          <a:lstStyle/>
          <a:p>
            <a:pPr marL="0" indent="0">
              <a:buNone/>
            </a:pPr>
            <a:r>
              <a:rPr lang="en-US" dirty="0"/>
              <a:t>Examples: </a:t>
            </a:r>
          </a:p>
          <a:p>
            <a:r>
              <a:rPr lang="en-US" sz="2000" dirty="0"/>
              <a:t>Contoso Purchases Fabrikam and needs to Migrate Fabrikam to Contoso or Azure</a:t>
            </a:r>
          </a:p>
          <a:p>
            <a:r>
              <a:rPr lang="en-US" sz="2000" dirty="0"/>
              <a:t>How to Architect Networks Using Isolation Security Zones to Enhance Security Posture When Moving to Azure</a:t>
            </a:r>
          </a:p>
          <a:p>
            <a:r>
              <a:rPr lang="en-US" sz="2000" dirty="0"/>
              <a:t>What challenges are YOU facing?</a:t>
            </a:r>
          </a:p>
          <a:p>
            <a:endParaRPr lang="en-US" sz="1600" dirty="0"/>
          </a:p>
          <a:p>
            <a:endParaRPr lang="en-US" sz="1600" dirty="0"/>
          </a:p>
          <a:p>
            <a:pPr marL="0" indent="0">
              <a:buNone/>
            </a:pPr>
            <a:r>
              <a:rPr lang="en-US" sz="3200" dirty="0"/>
              <a:t>This is where you get the most out of this event!!!!</a:t>
            </a:r>
          </a:p>
        </p:txBody>
      </p:sp>
      <p:sp>
        <p:nvSpPr>
          <p:cNvPr id="4" name="Text Placeholder 3">
            <a:extLst>
              <a:ext uri="{FF2B5EF4-FFF2-40B4-BE49-F238E27FC236}">
                <a16:creationId xmlns:a16="http://schemas.microsoft.com/office/drawing/2014/main" id="{4E2C55FB-22E2-478F-9604-E02014DC97AA}"/>
              </a:ext>
            </a:extLst>
          </p:cNvPr>
          <p:cNvSpPr>
            <a:spLocks noGrp="1"/>
          </p:cNvSpPr>
          <p:nvPr>
            <p:ph type="body" sz="quarter" idx="10"/>
          </p:nvPr>
        </p:nvSpPr>
        <p:spPr/>
        <p:txBody>
          <a:bodyPr/>
          <a:lstStyle/>
          <a:p>
            <a:endParaRPr lang="en-US"/>
          </a:p>
        </p:txBody>
      </p:sp>
      <p:sp>
        <p:nvSpPr>
          <p:cNvPr id="5" name="Double Wave 4">
            <a:extLst>
              <a:ext uri="{FF2B5EF4-FFF2-40B4-BE49-F238E27FC236}">
                <a16:creationId xmlns:a16="http://schemas.microsoft.com/office/drawing/2014/main" id="{9EC1E62F-B666-4DCC-AC56-E9A1AADF772F}"/>
              </a:ext>
            </a:extLst>
          </p:cNvPr>
          <p:cNvSpPr/>
          <p:nvPr/>
        </p:nvSpPr>
        <p:spPr bwMode="auto">
          <a:xfrm>
            <a:off x="12384626" y="4809661"/>
            <a:ext cx="4637334" cy="1497477"/>
          </a:xfrm>
          <a:prstGeom prst="doubleWave">
            <a:avLst/>
          </a:prstGeom>
          <a:solidFill>
            <a:srgbClr val="0070C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3600" dirty="0"/>
              <a:t>Parking Lot </a:t>
            </a:r>
          </a:p>
          <a:p>
            <a:pPr marL="0" marR="0" indent="0" algn="ctr" defTabSz="914400" rtl="0" eaLnBrk="0" fontAlgn="base" latinLnBrk="0" hangingPunct="0">
              <a:lnSpc>
                <a:spcPct val="100000"/>
              </a:lnSpc>
              <a:spcBef>
                <a:spcPct val="0"/>
              </a:spcBef>
              <a:spcAft>
                <a:spcPct val="0"/>
              </a:spcAft>
              <a:buClrTx/>
              <a:buSzTx/>
              <a:buFontTx/>
              <a:buNone/>
              <a:tabLst/>
            </a:pPr>
            <a:r>
              <a:rPr lang="en-US" sz="3600" dirty="0"/>
              <a:t>Post It Notes</a:t>
            </a:r>
            <a:endParaRPr kumimoji="0" lang="en-US" sz="3600" b="1" i="0" u="none" strike="noStrike" cap="none" normalizeH="0" baseline="0" dirty="0">
              <a:ln>
                <a:noFill/>
              </a:ln>
              <a:solidFill>
                <a:schemeClr val="tx1"/>
              </a:solidFill>
              <a:effectLst/>
              <a:latin typeface="Verdana" pitchFamily="34" charset="0"/>
            </a:endParaRPr>
          </a:p>
        </p:txBody>
      </p:sp>
    </p:spTree>
    <p:extLst>
      <p:ext uri="{BB962C8B-B14F-4D97-AF65-F5344CB8AC3E}">
        <p14:creationId xmlns:p14="http://schemas.microsoft.com/office/powerpoint/2010/main" val="96734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EF7D-CDEC-4601-B3C9-21ECBB06881C}"/>
              </a:ext>
            </a:extLst>
          </p:cNvPr>
          <p:cNvSpPr>
            <a:spLocks noGrp="1"/>
          </p:cNvSpPr>
          <p:nvPr>
            <p:ph type="title"/>
          </p:nvPr>
        </p:nvSpPr>
        <p:spPr/>
        <p:txBody>
          <a:bodyPr/>
          <a:lstStyle/>
          <a:p>
            <a:r>
              <a:rPr lang="en-US" sz="3200" dirty="0"/>
              <a:t>Making it REAL!  - Build Your Own Project</a:t>
            </a:r>
          </a:p>
        </p:txBody>
      </p:sp>
      <p:sp>
        <p:nvSpPr>
          <p:cNvPr id="3" name="Content Placeholder 2">
            <a:extLst>
              <a:ext uri="{FF2B5EF4-FFF2-40B4-BE49-F238E27FC236}">
                <a16:creationId xmlns:a16="http://schemas.microsoft.com/office/drawing/2014/main" id="{3E61CBA5-F7CB-41D3-8D07-4F53846F01E1}"/>
              </a:ext>
            </a:extLst>
          </p:cNvPr>
          <p:cNvSpPr>
            <a:spLocks noGrp="1"/>
          </p:cNvSpPr>
          <p:nvPr>
            <p:ph idx="1"/>
          </p:nvPr>
        </p:nvSpPr>
        <p:spPr/>
        <p:txBody>
          <a:bodyPr/>
          <a:lstStyle/>
          <a:p>
            <a:r>
              <a:rPr lang="en-US" dirty="0"/>
              <a:t>Review the business requirements</a:t>
            </a:r>
          </a:p>
          <a:p>
            <a:r>
              <a:rPr lang="en-US" dirty="0"/>
              <a:t>What are architectural Challenges</a:t>
            </a:r>
          </a:p>
          <a:p>
            <a:r>
              <a:rPr lang="en-US" dirty="0"/>
              <a:t>What products or servers will be needed to solve the challenges</a:t>
            </a:r>
          </a:p>
          <a:p>
            <a:r>
              <a:rPr lang="en-US" dirty="0"/>
              <a:t>Build (whiteboard or flip chart) a drawing of your solution</a:t>
            </a:r>
          </a:p>
          <a:p>
            <a:r>
              <a:rPr lang="en-US" dirty="0"/>
              <a:t>Provide explanation of decisions made and why</a:t>
            </a:r>
          </a:p>
          <a:p>
            <a:endParaRPr lang="en-US" dirty="0"/>
          </a:p>
          <a:p>
            <a:pPr marL="0" indent="0">
              <a:buNone/>
            </a:pPr>
            <a:r>
              <a:rPr lang="en-US" dirty="0"/>
              <a:t>Present your findings to </a:t>
            </a:r>
            <a:r>
              <a:rPr lang="en-US"/>
              <a:t>the class</a:t>
            </a:r>
          </a:p>
          <a:p>
            <a:pPr marL="0" indent="0">
              <a:buNone/>
            </a:pPr>
            <a:endParaRPr lang="en-US" dirty="0"/>
          </a:p>
        </p:txBody>
      </p:sp>
      <p:sp>
        <p:nvSpPr>
          <p:cNvPr id="4" name="Text Placeholder 3">
            <a:extLst>
              <a:ext uri="{FF2B5EF4-FFF2-40B4-BE49-F238E27FC236}">
                <a16:creationId xmlns:a16="http://schemas.microsoft.com/office/drawing/2014/main" id="{6C8B003E-EAF1-46BF-832C-5A1F3E26035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652805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725931" y="1074719"/>
            <a:ext cx="8741880" cy="674653"/>
          </a:xfrm>
        </p:spPr>
        <p:txBody>
          <a:bodyPr/>
          <a:lstStyle/>
          <a:p>
            <a:r>
              <a:rPr lang="en-US" dirty="0"/>
              <a:t>Solution Architecture: Overview</a:t>
            </a:r>
            <a:endParaRPr lang="en-US" sz="2941" dirty="0">
              <a:gradFill>
                <a:gsLst>
                  <a:gs pos="1250">
                    <a:schemeClr val="tx2"/>
                  </a:gs>
                  <a:gs pos="99000">
                    <a:schemeClr val="tx2"/>
                  </a:gs>
                </a:gsLst>
                <a:lin ang="5400000" scaled="0"/>
              </a:gradFill>
            </a:endParaRPr>
          </a:p>
        </p:txBody>
      </p:sp>
      <p:sp>
        <p:nvSpPr>
          <p:cNvPr id="3" name="Text Placeholder 2"/>
          <p:cNvSpPr>
            <a:spLocks noGrp="1"/>
          </p:cNvSpPr>
          <p:nvPr>
            <p:ph type="body" sz="quarter" idx="10"/>
          </p:nvPr>
        </p:nvSpPr>
        <p:spPr>
          <a:xfrm>
            <a:off x="1725931" y="1749372"/>
            <a:ext cx="5098415" cy="3498971"/>
          </a:xfrm>
        </p:spPr>
        <p:txBody>
          <a:bodyPr/>
          <a:lstStyle/>
          <a:p>
            <a:pPr marL="0" indent="0">
              <a:buNone/>
            </a:pPr>
            <a:r>
              <a:rPr lang="en-US" dirty="0"/>
              <a:t>Session Goals</a:t>
            </a:r>
          </a:p>
          <a:p>
            <a:pPr>
              <a:lnSpc>
                <a:spcPct val="100000"/>
              </a:lnSpc>
            </a:pPr>
            <a:r>
              <a:rPr lang="en-US" sz="1765" dirty="0">
                <a:solidFill>
                  <a:schemeClr val="tx1">
                    <a:lumMod val="50000"/>
                  </a:schemeClr>
                </a:solidFill>
              </a:rPr>
              <a:t>Understand Azure architectural approach, and recognize different </a:t>
            </a:r>
            <a:r>
              <a:rPr lang="en-US" sz="1765" u="sng" dirty="0">
                <a:solidFill>
                  <a:schemeClr val="tx1">
                    <a:lumMod val="50000"/>
                  </a:schemeClr>
                </a:solidFill>
                <a:hlinkClick r:id="rId3"/>
              </a:rPr>
              <a:t>Architecture Styles</a:t>
            </a:r>
            <a:endParaRPr lang="en-US" sz="1765" u="sng" dirty="0">
              <a:solidFill>
                <a:schemeClr val="tx1">
                  <a:lumMod val="50000"/>
                </a:schemeClr>
              </a:solidFill>
            </a:endParaRPr>
          </a:p>
          <a:p>
            <a:pPr>
              <a:lnSpc>
                <a:spcPct val="100000"/>
              </a:lnSpc>
            </a:pPr>
            <a:r>
              <a:rPr lang="en-US" sz="1765" dirty="0">
                <a:solidFill>
                  <a:schemeClr val="tx1">
                    <a:lumMod val="50000"/>
                  </a:schemeClr>
                </a:solidFill>
              </a:rPr>
              <a:t>Know when to choose a particular style, based on benefits, challenges, and best practices</a:t>
            </a:r>
          </a:p>
          <a:p>
            <a:pPr>
              <a:lnSpc>
                <a:spcPct val="100000"/>
              </a:lnSpc>
            </a:pPr>
            <a:r>
              <a:rPr lang="en-US" sz="1765" dirty="0">
                <a:solidFill>
                  <a:schemeClr val="tx1">
                    <a:lumMod val="50000"/>
                  </a:schemeClr>
                </a:solidFill>
              </a:rPr>
              <a:t>Understand </a:t>
            </a:r>
            <a:r>
              <a:rPr lang="en-US" sz="1765" dirty="0">
                <a:solidFill>
                  <a:schemeClr val="tx1">
                    <a:lumMod val="50000"/>
                  </a:schemeClr>
                </a:solidFill>
                <a:hlinkClick r:id="rId4"/>
              </a:rPr>
              <a:t>Technology Choices</a:t>
            </a:r>
            <a:r>
              <a:rPr lang="en-US" sz="1765" dirty="0">
                <a:solidFill>
                  <a:schemeClr val="tx1">
                    <a:lumMod val="50000"/>
                  </a:schemeClr>
                </a:solidFill>
              </a:rPr>
              <a:t> for implementing architecture styles.</a:t>
            </a:r>
          </a:p>
          <a:p>
            <a:pPr>
              <a:lnSpc>
                <a:spcPct val="100000"/>
              </a:lnSpc>
            </a:pPr>
            <a:r>
              <a:rPr lang="en-US" sz="1765" dirty="0">
                <a:solidFill>
                  <a:schemeClr val="tx1">
                    <a:lumMod val="50000"/>
                  </a:schemeClr>
                </a:solidFill>
              </a:rPr>
              <a:t>Recognize Azure services that can be used for compute and data services</a:t>
            </a:r>
          </a:p>
          <a:p>
            <a:pPr marL="0" indent="0">
              <a:buNone/>
            </a:pPr>
            <a:endParaRPr lang="en-US" sz="882" dirty="0">
              <a:solidFill>
                <a:schemeClr val="tx1">
                  <a:lumMod val="50000"/>
                </a:schemeClr>
              </a:solidFill>
            </a:endParaRPr>
          </a:p>
          <a:p>
            <a:pPr marL="0" indent="0">
              <a:buNone/>
            </a:pPr>
            <a:r>
              <a:rPr lang="en-US" sz="882" dirty="0">
                <a:solidFill>
                  <a:schemeClr val="tx1">
                    <a:lumMod val="50000"/>
                  </a:schemeClr>
                </a:solidFill>
              </a:rPr>
              <a:t>Reference: </a:t>
            </a:r>
            <a:r>
              <a:rPr lang="en-US" sz="882" dirty="0">
                <a:solidFill>
                  <a:schemeClr val="tx1">
                    <a:lumMod val="50000"/>
                  </a:schemeClr>
                </a:solidFill>
                <a:hlinkClick r:id="rId5"/>
              </a:rPr>
              <a:t>https://docs.microsoft.com/en-us/azure/architecture/</a:t>
            </a:r>
            <a:endParaRPr lang="en-US" sz="882" dirty="0">
              <a:solidFill>
                <a:schemeClr val="tx1">
                  <a:lumMod val="50000"/>
                </a:schemeClr>
              </a:solidFill>
            </a:endParaRPr>
          </a:p>
        </p:txBody>
      </p:sp>
      <p:pic>
        <p:nvPicPr>
          <p:cNvPr id="6" name="Picture 5">
            <a:extLst>
              <a:ext uri="{FF2B5EF4-FFF2-40B4-BE49-F238E27FC236}">
                <a16:creationId xmlns:a16="http://schemas.microsoft.com/office/drawing/2014/main" id="{EB7E39E5-53A3-47AE-ABA0-B32A6E88F025}"/>
              </a:ext>
            </a:extLst>
          </p:cNvPr>
          <p:cNvPicPr>
            <a:picLocks noChangeAspect="1"/>
          </p:cNvPicPr>
          <p:nvPr/>
        </p:nvPicPr>
        <p:blipFill>
          <a:blip r:embed="rId6"/>
          <a:stretch>
            <a:fillRect/>
          </a:stretch>
        </p:blipFill>
        <p:spPr>
          <a:xfrm>
            <a:off x="6768320" y="2028336"/>
            <a:ext cx="3592703" cy="3641726"/>
          </a:xfrm>
          <a:prstGeom prst="rect">
            <a:avLst/>
          </a:prstGeom>
        </p:spPr>
      </p:pic>
    </p:spTree>
    <p:extLst>
      <p:ext uri="{BB962C8B-B14F-4D97-AF65-F5344CB8AC3E}">
        <p14:creationId xmlns:p14="http://schemas.microsoft.com/office/powerpoint/2010/main" val="3847340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Setup: Architecture Styles</a:t>
            </a:r>
          </a:p>
        </p:txBody>
      </p:sp>
      <p:sp>
        <p:nvSpPr>
          <p:cNvPr id="5" name="Content Placeholder 4">
            <a:extLst>
              <a:ext uri="{FF2B5EF4-FFF2-40B4-BE49-F238E27FC236}">
                <a16:creationId xmlns:a16="http://schemas.microsoft.com/office/drawing/2014/main" id="{06F5B6FB-6301-4A7C-8FB8-24C5E6B95B60}"/>
              </a:ext>
            </a:extLst>
          </p:cNvPr>
          <p:cNvSpPr>
            <a:spLocks noGrp="1"/>
          </p:cNvSpPr>
          <p:nvPr>
            <p:ph sz="half" idx="2"/>
          </p:nvPr>
        </p:nvSpPr>
        <p:spPr>
          <a:xfrm>
            <a:off x="3255955" y="1202685"/>
            <a:ext cx="4040188" cy="4520372"/>
          </a:xfrm>
        </p:spPr>
        <p:txBody>
          <a:bodyPr/>
          <a:lstStyle/>
          <a:p>
            <a:pPr marL="0" indent="0">
              <a:buNone/>
            </a:pPr>
            <a:r>
              <a:rPr lang="en-US" sz="1800" dirty="0">
                <a:solidFill>
                  <a:srgbClr val="000000"/>
                </a:solidFill>
                <a:hlinkClick r:id="rId3"/>
              </a:rPr>
              <a:t>N-tier</a:t>
            </a:r>
            <a:endParaRPr lang="en-US" sz="1800" dirty="0">
              <a:solidFill>
                <a:srgbClr val="000000"/>
              </a:solidFill>
            </a:endParaRPr>
          </a:p>
          <a:p>
            <a:pPr marL="252134" lvl="1" indent="-252134"/>
            <a:r>
              <a:rPr lang="en-US" sz="1050" dirty="0">
                <a:solidFill>
                  <a:srgbClr val="000000"/>
                </a:solidFill>
              </a:rPr>
              <a:t>Traditional enterprise architecture</a:t>
            </a:r>
          </a:p>
          <a:p>
            <a:pPr marL="252134" lvl="1" indent="-252134"/>
            <a:r>
              <a:rPr lang="en-US" sz="1050" dirty="0">
                <a:solidFill>
                  <a:srgbClr val="000000"/>
                </a:solidFill>
              </a:rPr>
              <a:t>Ideal for lift-and-shift</a:t>
            </a:r>
          </a:p>
          <a:p>
            <a:pPr marL="0" indent="0">
              <a:buNone/>
            </a:pPr>
            <a:r>
              <a:rPr lang="en-US" sz="1800" dirty="0">
                <a:solidFill>
                  <a:srgbClr val="000000"/>
                </a:solidFill>
                <a:hlinkClick r:id="rId4"/>
              </a:rPr>
              <a:t>Web-Queue-Worker</a:t>
            </a:r>
            <a:endParaRPr lang="en-US" sz="1800" dirty="0">
              <a:solidFill>
                <a:srgbClr val="000000"/>
              </a:solidFill>
            </a:endParaRPr>
          </a:p>
          <a:p>
            <a:pPr marL="252134" lvl="1" indent="-252134"/>
            <a:r>
              <a:rPr lang="en-US" sz="1050" dirty="0">
                <a:solidFill>
                  <a:srgbClr val="000000"/>
                </a:solidFill>
              </a:rPr>
              <a:t>PaaS solutions</a:t>
            </a:r>
          </a:p>
          <a:p>
            <a:pPr marL="252134" lvl="1" indent="-252134"/>
            <a:r>
              <a:rPr lang="en-US" sz="1050" dirty="0">
                <a:solidFill>
                  <a:srgbClr val="000000"/>
                </a:solidFill>
              </a:rPr>
              <a:t>Relies on asynchronous messaging</a:t>
            </a:r>
          </a:p>
          <a:p>
            <a:pPr marL="0" indent="0">
              <a:buNone/>
            </a:pPr>
            <a:r>
              <a:rPr lang="en-US" sz="1800" dirty="0">
                <a:solidFill>
                  <a:srgbClr val="000000"/>
                </a:solidFill>
                <a:hlinkClick r:id="rId5"/>
              </a:rPr>
              <a:t>Microservices</a:t>
            </a:r>
            <a:endParaRPr lang="en-US" sz="1800" dirty="0">
              <a:solidFill>
                <a:srgbClr val="000000"/>
              </a:solidFill>
            </a:endParaRPr>
          </a:p>
          <a:p>
            <a:pPr marL="252134" lvl="1" indent="-252134"/>
            <a:r>
              <a:rPr lang="en-US" sz="1050" dirty="0">
                <a:solidFill>
                  <a:srgbClr val="000000"/>
                </a:solidFill>
              </a:rPr>
              <a:t>Many small, independent services</a:t>
            </a:r>
          </a:p>
          <a:p>
            <a:pPr marL="252134" lvl="1" indent="-252134"/>
            <a:r>
              <a:rPr lang="en-US" sz="1050" dirty="0">
                <a:solidFill>
                  <a:srgbClr val="000000"/>
                </a:solidFill>
              </a:rPr>
              <a:t>Requires mature DevOps processes</a:t>
            </a:r>
          </a:p>
          <a:p>
            <a:pPr marL="0" indent="0">
              <a:buNone/>
            </a:pPr>
            <a:r>
              <a:rPr lang="en-US" sz="1800" dirty="0">
                <a:solidFill>
                  <a:srgbClr val="000000"/>
                </a:solidFill>
                <a:hlinkClick r:id="rId6"/>
              </a:rPr>
              <a:t>CQRS</a:t>
            </a:r>
            <a:r>
              <a:rPr lang="en-US" sz="1800" dirty="0">
                <a:solidFill>
                  <a:srgbClr val="000000"/>
                </a:solidFill>
              </a:rPr>
              <a:t> </a:t>
            </a:r>
            <a:r>
              <a:rPr lang="en-US" sz="1050" dirty="0">
                <a:solidFill>
                  <a:srgbClr val="000000"/>
                </a:solidFill>
              </a:rPr>
              <a:t>(Command and Query Responsibility Segregation)</a:t>
            </a:r>
          </a:p>
          <a:p>
            <a:pPr marL="252134" lvl="1" indent="-252134"/>
            <a:r>
              <a:rPr lang="en-US" sz="1050" dirty="0">
                <a:solidFill>
                  <a:srgbClr val="000000"/>
                </a:solidFill>
              </a:rPr>
              <a:t>Scale the read and write workloads independently; Large Scale</a:t>
            </a:r>
          </a:p>
          <a:p>
            <a:pPr marL="252134" lvl="1" indent="-252134"/>
            <a:r>
              <a:rPr lang="en-US" sz="1050" dirty="0">
                <a:solidFill>
                  <a:srgbClr val="000000"/>
                </a:solidFill>
              </a:rPr>
              <a:t>For collaborative domains where many users access the same data</a:t>
            </a:r>
          </a:p>
          <a:p>
            <a:pPr marL="0" lvl="1" indent="0">
              <a:buNone/>
            </a:pPr>
            <a:r>
              <a:rPr lang="en-US" sz="1800" dirty="0">
                <a:solidFill>
                  <a:srgbClr val="000000"/>
                </a:solidFill>
                <a:hlinkClick r:id="rId7"/>
              </a:rPr>
              <a:t>Event-driven</a:t>
            </a:r>
            <a:endParaRPr lang="en-US" sz="1800" dirty="0">
              <a:solidFill>
                <a:srgbClr val="000000"/>
              </a:solidFill>
            </a:endParaRPr>
          </a:p>
          <a:p>
            <a:pPr marL="252134" lvl="1" indent="-252134"/>
            <a:r>
              <a:rPr lang="en-US" sz="1050" dirty="0">
                <a:solidFill>
                  <a:srgbClr val="000000"/>
                </a:solidFill>
              </a:rPr>
              <a:t>Producers publish, consumers subscribe</a:t>
            </a:r>
          </a:p>
          <a:p>
            <a:pPr marL="252134" lvl="1" indent="-252134"/>
            <a:r>
              <a:rPr lang="en-US" sz="1050" dirty="0">
                <a:solidFill>
                  <a:srgbClr val="000000"/>
                </a:solidFill>
              </a:rPr>
              <a:t>Common with large data volumes (e.g. IoT)</a:t>
            </a:r>
          </a:p>
          <a:p>
            <a:pPr marL="0" indent="0">
              <a:buNone/>
            </a:pPr>
            <a:r>
              <a:rPr lang="en-US" sz="1800" dirty="0">
                <a:solidFill>
                  <a:srgbClr val="000000"/>
                </a:solidFill>
                <a:hlinkClick r:id="rId8"/>
              </a:rPr>
              <a:t>Big Data</a:t>
            </a:r>
            <a:r>
              <a:rPr lang="en-US" sz="1800" dirty="0">
                <a:solidFill>
                  <a:srgbClr val="000000"/>
                </a:solidFill>
              </a:rPr>
              <a:t> &amp; </a:t>
            </a:r>
            <a:r>
              <a:rPr lang="en-US" sz="1800" dirty="0">
                <a:solidFill>
                  <a:srgbClr val="000000"/>
                </a:solidFill>
                <a:hlinkClick r:id="rId9"/>
              </a:rPr>
              <a:t>Big Compute</a:t>
            </a:r>
            <a:endParaRPr lang="en-US" sz="1800" dirty="0">
              <a:solidFill>
                <a:srgbClr val="000000"/>
              </a:solidFill>
            </a:endParaRPr>
          </a:p>
          <a:p>
            <a:pPr marL="252134" lvl="1" indent="-252134"/>
            <a:r>
              <a:rPr lang="en-US" sz="1050" dirty="0">
                <a:solidFill>
                  <a:srgbClr val="000000"/>
                </a:solidFill>
              </a:rPr>
              <a:t>Parallel processing of chunks across large dataset</a:t>
            </a:r>
          </a:p>
          <a:p>
            <a:pPr marL="252134" lvl="1" indent="-252134"/>
            <a:r>
              <a:rPr lang="en-US" sz="1050" dirty="0">
                <a:solidFill>
                  <a:srgbClr val="000000"/>
                </a:solidFill>
              </a:rPr>
              <a:t>Parallel computations across large number of cores</a:t>
            </a:r>
          </a:p>
          <a:p>
            <a:endParaRPr lang="en-US" sz="1800" dirty="0"/>
          </a:p>
        </p:txBody>
      </p:sp>
      <p:sp>
        <p:nvSpPr>
          <p:cNvPr id="7" name="Text Placeholder 6">
            <a:extLst>
              <a:ext uri="{FF2B5EF4-FFF2-40B4-BE49-F238E27FC236}">
                <a16:creationId xmlns:a16="http://schemas.microsoft.com/office/drawing/2014/main" id="{7619CFC0-9BA0-4298-9248-B0771249D2FC}"/>
              </a:ext>
            </a:extLst>
          </p:cNvPr>
          <p:cNvSpPr>
            <a:spLocks noGrp="1"/>
          </p:cNvSpPr>
          <p:nvPr>
            <p:ph type="body" sz="quarter" idx="3"/>
          </p:nvPr>
        </p:nvSpPr>
        <p:spPr/>
        <p:txBody>
          <a:bodyPr/>
          <a:lstStyle/>
          <a:p>
            <a:r>
              <a:rPr lang="en-US" dirty="0"/>
              <a:t>Design Considerations</a:t>
            </a:r>
          </a:p>
        </p:txBody>
      </p:sp>
      <p:sp>
        <p:nvSpPr>
          <p:cNvPr id="8" name="Content Placeholder 7">
            <a:extLst>
              <a:ext uri="{FF2B5EF4-FFF2-40B4-BE49-F238E27FC236}">
                <a16:creationId xmlns:a16="http://schemas.microsoft.com/office/drawing/2014/main" id="{63686C54-03C3-4EBF-8145-F87BEC050BE5}"/>
              </a:ext>
            </a:extLst>
          </p:cNvPr>
          <p:cNvSpPr>
            <a:spLocks noGrp="1"/>
          </p:cNvSpPr>
          <p:nvPr>
            <p:ph sz="quarter" idx="4"/>
          </p:nvPr>
        </p:nvSpPr>
        <p:spPr>
          <a:xfrm>
            <a:off x="6169026" y="1572048"/>
            <a:ext cx="4041775" cy="2517979"/>
          </a:xfrm>
        </p:spPr>
        <p:txBody>
          <a:bodyPr/>
          <a:lstStyle/>
          <a:p>
            <a:r>
              <a:rPr lang="en-US" sz="1800" dirty="0"/>
              <a:t>Scale</a:t>
            </a:r>
          </a:p>
          <a:p>
            <a:r>
              <a:rPr lang="en-US" sz="1800" dirty="0"/>
              <a:t>Complexity</a:t>
            </a:r>
          </a:p>
          <a:p>
            <a:r>
              <a:rPr lang="en-US" sz="1800" dirty="0"/>
              <a:t>Cost</a:t>
            </a:r>
          </a:p>
          <a:p>
            <a:r>
              <a:rPr lang="en-US" sz="1800" dirty="0"/>
              <a:t>Manageability</a:t>
            </a:r>
          </a:p>
          <a:p>
            <a:r>
              <a:rPr lang="en-US" sz="1800" dirty="0"/>
              <a:t>Service-Level Agreement</a:t>
            </a:r>
            <a:endParaRPr lang="en-US" sz="1050" dirty="0"/>
          </a:p>
        </p:txBody>
      </p:sp>
      <p:sp>
        <p:nvSpPr>
          <p:cNvPr id="9" name="Text Placeholder 8">
            <a:extLst>
              <a:ext uri="{FF2B5EF4-FFF2-40B4-BE49-F238E27FC236}">
                <a16:creationId xmlns:a16="http://schemas.microsoft.com/office/drawing/2014/main" id="{D837D2E7-8381-49D4-92D6-2DBA461E5A18}"/>
              </a:ext>
            </a:extLst>
          </p:cNvPr>
          <p:cNvSpPr>
            <a:spLocks noGrp="1"/>
          </p:cNvSpPr>
          <p:nvPr>
            <p:ph type="body" sz="quarter" idx="10"/>
          </p:nvPr>
        </p:nvSpPr>
        <p:spPr>
          <a:xfrm>
            <a:off x="7001392" y="5847686"/>
            <a:ext cx="3522467" cy="309876"/>
          </a:xfrm>
        </p:spPr>
        <p:txBody>
          <a:bodyPr/>
          <a:lstStyle/>
          <a:p>
            <a:r>
              <a:rPr lang="en-US" dirty="0">
                <a:solidFill>
                  <a:schemeClr val="tx1">
                    <a:lumMod val="50000"/>
                  </a:schemeClr>
                </a:solidFill>
              </a:rPr>
              <a:t>Reference: </a:t>
            </a:r>
            <a:r>
              <a:rPr lang="en-US" dirty="0">
                <a:solidFill>
                  <a:schemeClr val="tx1">
                    <a:lumMod val="50000"/>
                  </a:schemeClr>
                </a:solidFill>
                <a:hlinkClick r:id="rId10"/>
              </a:rPr>
              <a:t>https://docs.microsoft.com/en-us/azure/architecture/guide/</a:t>
            </a:r>
            <a:r>
              <a:rPr lang="en-US" dirty="0">
                <a:solidFill>
                  <a:schemeClr val="tx1">
                    <a:lumMod val="50000"/>
                  </a:schemeClr>
                </a:solidFill>
              </a:rPr>
              <a:t> </a:t>
            </a:r>
            <a:endParaRPr lang="en-US" dirty="0"/>
          </a:p>
        </p:txBody>
      </p:sp>
      <p:sp>
        <p:nvSpPr>
          <p:cNvPr id="2" name="Rectangle 1">
            <a:extLst>
              <a:ext uri="{FF2B5EF4-FFF2-40B4-BE49-F238E27FC236}">
                <a16:creationId xmlns:a16="http://schemas.microsoft.com/office/drawing/2014/main" id="{CFCDB16A-48BE-42F0-AD58-3970A68EC5C1}"/>
              </a:ext>
            </a:extLst>
          </p:cNvPr>
          <p:cNvSpPr/>
          <p:nvPr/>
        </p:nvSpPr>
        <p:spPr>
          <a:xfrm>
            <a:off x="7487870" y="3896596"/>
            <a:ext cx="3180130" cy="1938992"/>
          </a:xfrm>
          <a:prstGeom prst="rect">
            <a:avLst/>
          </a:prstGeom>
        </p:spPr>
        <p:txBody>
          <a:bodyPr wrap="square">
            <a:spAutoFit/>
          </a:bodyPr>
          <a:lstStyle/>
          <a:p>
            <a:pPr>
              <a:lnSpc>
                <a:spcPct val="100000"/>
              </a:lnSpc>
            </a:pPr>
            <a:r>
              <a:rPr lang="en-US" sz="1200" u="sng" dirty="0">
                <a:solidFill>
                  <a:schemeClr val="tx1">
                    <a:lumMod val="50000"/>
                  </a:schemeClr>
                </a:solidFill>
                <a:hlinkClick r:id="rId11"/>
              </a:rPr>
              <a:t>Architecture Styles</a:t>
            </a:r>
            <a:endParaRPr lang="en-US" sz="1200" u="sng" dirty="0">
              <a:solidFill>
                <a:schemeClr val="tx1">
                  <a:lumMod val="50000"/>
                </a:schemeClr>
              </a:solidFill>
            </a:endParaRPr>
          </a:p>
          <a:p>
            <a:pPr marL="285750" indent="-285750">
              <a:buFont typeface="Arial" panose="020B0604020202020204" pitchFamily="34" charset="0"/>
              <a:buChar char="•"/>
            </a:pPr>
            <a:r>
              <a:rPr lang="en-US" sz="1200" dirty="0">
                <a:solidFill>
                  <a:schemeClr val="tx1">
                    <a:lumMod val="50000"/>
                  </a:schemeClr>
                </a:solidFill>
              </a:rPr>
              <a:t>Know when to choose a particular style, based on benefits, challenges, and best practices</a:t>
            </a:r>
          </a:p>
          <a:p>
            <a:pPr>
              <a:lnSpc>
                <a:spcPct val="100000"/>
              </a:lnSpc>
            </a:pPr>
            <a:r>
              <a:rPr lang="en-US" sz="1200" dirty="0">
                <a:solidFill>
                  <a:schemeClr val="tx1">
                    <a:lumMod val="50000"/>
                  </a:schemeClr>
                </a:solidFill>
                <a:hlinkClick r:id="rId12"/>
              </a:rPr>
              <a:t>Technology Choices</a:t>
            </a:r>
            <a:endParaRPr lang="en-US" sz="1200" dirty="0">
              <a:solidFill>
                <a:schemeClr val="tx1">
                  <a:lumMod val="50000"/>
                </a:schemeClr>
              </a:solidFill>
            </a:endParaRPr>
          </a:p>
          <a:p>
            <a:pPr marL="285750" indent="-285750">
              <a:buFont typeface="Arial" panose="020B0604020202020204" pitchFamily="34" charset="0"/>
              <a:buChar char="•"/>
            </a:pPr>
            <a:r>
              <a:rPr lang="en-US" sz="1200" dirty="0">
                <a:solidFill>
                  <a:schemeClr val="tx1">
                    <a:lumMod val="50000"/>
                  </a:schemeClr>
                </a:solidFill>
              </a:rPr>
              <a:t>Recognize Azure services that can be used for compute and data services</a:t>
            </a:r>
          </a:p>
          <a:p>
            <a:endParaRPr lang="en-US" sz="1200" dirty="0">
              <a:solidFill>
                <a:schemeClr val="tx1">
                  <a:lumMod val="50000"/>
                </a:schemeClr>
              </a:solidFill>
            </a:endParaRPr>
          </a:p>
        </p:txBody>
      </p:sp>
      <p:sp>
        <p:nvSpPr>
          <p:cNvPr id="11" name="AutoShape 4" descr="https://docs.microsoft.com/en-us/azure/architecture/guide/architecture-styles/images/n-tier-sketch.svg">
            <a:extLst>
              <a:ext uri="{FF2B5EF4-FFF2-40B4-BE49-F238E27FC236}">
                <a16:creationId xmlns:a16="http://schemas.microsoft.com/office/drawing/2014/main" id="{31484CD6-ABAD-46F3-89D3-11F1D26C6CCD}"/>
              </a:ext>
            </a:extLst>
          </p:cNvPr>
          <p:cNvSpPr>
            <a:spLocks noChangeAspect="1" noChangeArrowheads="1"/>
          </p:cNvSpPr>
          <p:nvPr/>
        </p:nvSpPr>
        <p:spPr bwMode="auto">
          <a:xfrm>
            <a:off x="5330246" y="2663246"/>
            <a:ext cx="918154" cy="91815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Graphic 14">
            <a:extLst>
              <a:ext uri="{FF2B5EF4-FFF2-40B4-BE49-F238E27FC236}">
                <a16:creationId xmlns:a16="http://schemas.microsoft.com/office/drawing/2014/main" id="{3159AC27-070E-4414-B439-604CB9996D6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11908" y="1139619"/>
            <a:ext cx="1277194" cy="766316"/>
          </a:xfrm>
          <a:prstGeom prst="rect">
            <a:avLst/>
          </a:prstGeom>
        </p:spPr>
      </p:pic>
      <p:pic>
        <p:nvPicPr>
          <p:cNvPr id="18" name="Graphic 17">
            <a:extLst>
              <a:ext uri="{FF2B5EF4-FFF2-40B4-BE49-F238E27FC236}">
                <a16:creationId xmlns:a16="http://schemas.microsoft.com/office/drawing/2014/main" id="{501ACEA7-F338-4534-96FD-5D633DBBDE3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36611" y="1997151"/>
            <a:ext cx="1434474" cy="860684"/>
          </a:xfrm>
          <a:prstGeom prst="rect">
            <a:avLst/>
          </a:prstGeom>
        </p:spPr>
      </p:pic>
      <p:pic>
        <p:nvPicPr>
          <p:cNvPr id="20" name="Graphic 19">
            <a:extLst>
              <a:ext uri="{FF2B5EF4-FFF2-40B4-BE49-F238E27FC236}">
                <a16:creationId xmlns:a16="http://schemas.microsoft.com/office/drawing/2014/main" id="{5B8734D2-3F76-44FC-96A0-534FEB7FAB6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62735" y="2908285"/>
            <a:ext cx="1294837" cy="776902"/>
          </a:xfrm>
          <a:prstGeom prst="rect">
            <a:avLst/>
          </a:prstGeom>
        </p:spPr>
      </p:pic>
      <p:pic>
        <p:nvPicPr>
          <p:cNvPr id="22" name="Graphic 21">
            <a:extLst>
              <a:ext uri="{FF2B5EF4-FFF2-40B4-BE49-F238E27FC236}">
                <a16:creationId xmlns:a16="http://schemas.microsoft.com/office/drawing/2014/main" id="{E8551808-A980-47E4-B45B-FEB6B2AD311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740214" y="4648573"/>
            <a:ext cx="1272315" cy="815303"/>
          </a:xfrm>
          <a:prstGeom prst="rect">
            <a:avLst/>
          </a:prstGeom>
        </p:spPr>
      </p:pic>
      <p:pic>
        <p:nvPicPr>
          <p:cNvPr id="24" name="Graphic 23">
            <a:extLst>
              <a:ext uri="{FF2B5EF4-FFF2-40B4-BE49-F238E27FC236}">
                <a16:creationId xmlns:a16="http://schemas.microsoft.com/office/drawing/2014/main" id="{C8DFFF52-3D57-49F2-940F-F1D74BE9EE89}"/>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609584" y="3726112"/>
            <a:ext cx="1543708" cy="895435"/>
          </a:xfrm>
          <a:prstGeom prst="rect">
            <a:avLst/>
          </a:prstGeom>
        </p:spPr>
      </p:pic>
    </p:spTree>
    <p:extLst>
      <p:ext uri="{BB962C8B-B14F-4D97-AF65-F5344CB8AC3E}">
        <p14:creationId xmlns:p14="http://schemas.microsoft.com/office/powerpoint/2010/main" val="244400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871-D695-4474-9747-A8807DAA6C0B}"/>
              </a:ext>
            </a:extLst>
          </p:cNvPr>
          <p:cNvSpPr>
            <a:spLocks noGrp="1"/>
          </p:cNvSpPr>
          <p:nvPr>
            <p:ph type="title"/>
          </p:nvPr>
        </p:nvSpPr>
        <p:spPr/>
        <p:txBody>
          <a:bodyPr/>
          <a:lstStyle/>
          <a:p>
            <a:r>
              <a:rPr lang="en-US" dirty="0">
                <a:latin typeface="+mn-lt"/>
              </a:rPr>
              <a:t>Thought Experiment / Case Study 1</a:t>
            </a:r>
            <a:br>
              <a:rPr lang="en-US" dirty="0">
                <a:latin typeface="+mn-lt"/>
              </a:rPr>
            </a:br>
            <a:r>
              <a:rPr lang="en-US" dirty="0">
                <a:latin typeface="+mn-lt"/>
              </a:rPr>
              <a:t>Web App - </a:t>
            </a:r>
            <a:r>
              <a:rPr lang="en-US" cap="all" dirty="0">
                <a:latin typeface="+mn-lt"/>
              </a:rPr>
              <a:t>SOLUTION DESIGN</a:t>
            </a:r>
            <a:endParaRPr lang="en-US" dirty="0">
              <a:latin typeface="+mn-lt"/>
            </a:endParaRPr>
          </a:p>
        </p:txBody>
      </p:sp>
      <p:sp>
        <p:nvSpPr>
          <p:cNvPr id="3" name="Content Placeholder 2">
            <a:extLst>
              <a:ext uri="{FF2B5EF4-FFF2-40B4-BE49-F238E27FC236}">
                <a16:creationId xmlns:a16="http://schemas.microsoft.com/office/drawing/2014/main" id="{B3369492-1E64-4591-8D55-2E098AB04757}"/>
              </a:ext>
            </a:extLst>
          </p:cNvPr>
          <p:cNvSpPr>
            <a:spLocks noGrp="1"/>
          </p:cNvSpPr>
          <p:nvPr>
            <p:ph idx="1"/>
          </p:nvPr>
        </p:nvSpPr>
        <p:spPr>
          <a:xfrm>
            <a:off x="131885" y="1371600"/>
            <a:ext cx="6570653" cy="5235974"/>
          </a:xfrm>
        </p:spPr>
        <p:txBody>
          <a:bodyPr>
            <a:normAutofit fontScale="92500" lnSpcReduction="20000"/>
          </a:bodyPr>
          <a:lstStyle/>
          <a:p>
            <a:pPr marL="0" indent="0">
              <a:buNone/>
            </a:pPr>
            <a:r>
              <a:rPr lang="en-US" sz="1200" b="1" dirty="0">
                <a:latin typeface="+mn-lt"/>
              </a:rPr>
              <a:t>Background:</a:t>
            </a:r>
            <a:r>
              <a:rPr lang="en-US" sz="1200" dirty="0">
                <a:latin typeface="+mn-lt"/>
              </a:rPr>
              <a:t> Contoso Vacations is a full-service travel agency with operations across North America and Europe. As part of a campaign to gain market share in emerging tourism trends, Contoso recently acquired Fabrikam Adventures, a small agritourism company that helps vacationers find and book working vacations on farms and ranches. As part of the acquisition, Contoso has decided to sunset all but three of </a:t>
            </a:r>
            <a:r>
              <a:rPr lang="en-US" sz="1200" dirty="0" err="1">
                <a:latin typeface="+mn-lt"/>
              </a:rPr>
              <a:t>Fabrikam’s</a:t>
            </a:r>
            <a:r>
              <a:rPr lang="en-US" sz="1200" dirty="0">
                <a:latin typeface="+mn-lt"/>
              </a:rPr>
              <a:t> existing applications.</a:t>
            </a:r>
          </a:p>
          <a:p>
            <a:pPr marL="0" indent="0">
              <a:buNone/>
            </a:pPr>
            <a:r>
              <a:rPr lang="en-US" sz="1200" dirty="0">
                <a:latin typeface="+mn-lt"/>
              </a:rPr>
              <a:t>You are a team of Cloud Architects at Contoso Vacations. The Chief Architect (CA) has just sent an email that was forwarded to you for collaboration, asking for your help on a special project</a:t>
            </a:r>
            <a:r>
              <a:rPr lang="en-US" sz="1300" dirty="0">
                <a:latin typeface="+mn-lt"/>
              </a:rPr>
              <a:t>.</a:t>
            </a:r>
          </a:p>
          <a:p>
            <a:pPr marL="0" indent="0">
              <a:buNone/>
            </a:pPr>
            <a:endParaRPr lang="en-US" sz="1300" b="1" dirty="0">
              <a:latin typeface="+mn-lt"/>
            </a:endParaRPr>
          </a:p>
          <a:p>
            <a:pPr marL="0" indent="0">
              <a:buNone/>
            </a:pPr>
            <a:r>
              <a:rPr lang="en-US" sz="1300" b="1" dirty="0">
                <a:latin typeface="+mn-lt"/>
              </a:rPr>
              <a:t>Subject</a:t>
            </a:r>
            <a:r>
              <a:rPr lang="en-US" sz="1300" dirty="0">
                <a:latin typeface="+mn-lt"/>
              </a:rPr>
              <a:t>: Need plan to migrate 3 Fabrikam apps to Azure </a:t>
            </a:r>
          </a:p>
          <a:p>
            <a:pPr marL="0" indent="0">
              <a:buNone/>
            </a:pPr>
            <a:r>
              <a:rPr lang="en-US" sz="1200" dirty="0">
                <a:latin typeface="+mn-lt"/>
              </a:rPr>
              <a:t>I wanted to give you a status update on the datacenter consolidation project. I got word from the Steering Committee that the target data for decommissioning the Fabrikam datacenter will be the end of Q3, when their cage lease expires. The plan is for all their legacy LOB apps to be sunset and folded into our corresponding Contoso LOB apps. That leaves them with three customer-facing apps to continue supporting after the DC closes. </a:t>
            </a:r>
          </a:p>
          <a:p>
            <a:pPr marL="0" indent="0">
              <a:buNone/>
            </a:pPr>
            <a:r>
              <a:rPr lang="en-US" sz="1300" dirty="0">
                <a:latin typeface="+mn-lt"/>
              </a:rPr>
              <a:t>These </a:t>
            </a:r>
            <a:r>
              <a:rPr lang="en-US" sz="1200" dirty="0">
                <a:latin typeface="+mn-lt"/>
              </a:rPr>
              <a:t>three applications will be migrated to Azure, so that </a:t>
            </a:r>
            <a:r>
              <a:rPr lang="en-US" sz="1200" dirty="0" err="1">
                <a:latin typeface="+mn-lt"/>
              </a:rPr>
              <a:t>Fabrikam’s</a:t>
            </a:r>
            <a:r>
              <a:rPr lang="en-US" sz="1200" dirty="0">
                <a:latin typeface="+mn-lt"/>
              </a:rPr>
              <a:t> existing datacenter can be decommissioned. The applications that will be migrated to Azure include:</a:t>
            </a:r>
          </a:p>
          <a:p>
            <a:pPr marL="0" indent="0">
              <a:buNone/>
            </a:pPr>
            <a:r>
              <a:rPr lang="en-US" sz="1200" b="1" dirty="0">
                <a:latin typeface="+mn-lt"/>
              </a:rPr>
              <a:t>GoFabrikam.com </a:t>
            </a:r>
            <a:r>
              <a:rPr lang="en-US" sz="1200" dirty="0">
                <a:latin typeface="+mn-lt"/>
              </a:rPr>
              <a:t>– </a:t>
            </a:r>
            <a:r>
              <a:rPr lang="en-US" sz="1200" dirty="0" err="1">
                <a:latin typeface="+mn-lt"/>
              </a:rPr>
              <a:t>Fabrikam’s</a:t>
            </a:r>
            <a:r>
              <a:rPr lang="en-US" sz="1200" dirty="0">
                <a:latin typeface="+mn-lt"/>
              </a:rPr>
              <a:t> customer-facing website lets vacationers browse, search, and book trips. The current website is an asp.net application that runs on IIS and SQL Server 2014 SP2. Traffic volume to this website is low, but performance needs to be reliable in order to capture every potential booking.</a:t>
            </a:r>
          </a:p>
          <a:p>
            <a:pPr marL="0" indent="0">
              <a:buNone/>
            </a:pPr>
            <a:r>
              <a:rPr lang="en-US" sz="1200" b="1" dirty="0" err="1">
                <a:latin typeface="+mn-lt"/>
              </a:rPr>
              <a:t>Agri</a:t>
            </a:r>
            <a:r>
              <a:rPr lang="en-US" sz="1200" b="1" dirty="0">
                <a:latin typeface="+mn-lt"/>
              </a:rPr>
              <a:t>-Hub </a:t>
            </a:r>
            <a:r>
              <a:rPr lang="en-US" sz="1200" dirty="0">
                <a:latin typeface="+mn-lt"/>
              </a:rPr>
              <a:t>– </a:t>
            </a:r>
            <a:r>
              <a:rPr lang="en-US" sz="1200" dirty="0" err="1">
                <a:latin typeface="+mn-lt"/>
              </a:rPr>
              <a:t>Fabrikam’s</a:t>
            </a:r>
            <a:r>
              <a:rPr lang="en-US" sz="1200" dirty="0">
                <a:latin typeface="+mn-lt"/>
              </a:rPr>
              <a:t> partner-facing website is used by farm operators to enter and update inventory, manage reservations and customer charges, and coordinate revenue payments from Fabrikam. The partner website is a section of the main website, but uses a SQL server 2008 (SP4) backend for reservations. It also has several custom APIs and scheduled batch process jobs that were written in Java, PHP, and C#, which allow the reservation system to integrate with several 3rd party service providers, including airlines, credit card processors, and banks.</a:t>
            </a:r>
          </a:p>
          <a:p>
            <a:pPr marL="0" indent="0">
              <a:buNone/>
            </a:pPr>
            <a:r>
              <a:rPr lang="en-US" sz="1200" b="1" dirty="0">
                <a:latin typeface="+mn-lt"/>
              </a:rPr>
              <a:t>Farm Viewer </a:t>
            </a:r>
            <a:r>
              <a:rPr lang="en-US" sz="1200" dirty="0">
                <a:latin typeface="+mn-lt"/>
              </a:rPr>
              <a:t>–Fabrikam provides real-time data about each farm on their website. Visitors can research information about crops, livestock, weather, and harvest activities as they book their trips. This information is collected by IoT sensors at each farm. The sensor data are sent to a web service, where they are collected and stored in a MongoDB database. The information is then accessed and displayed on the main website.</a:t>
            </a:r>
          </a:p>
        </p:txBody>
      </p:sp>
      <p:sp>
        <p:nvSpPr>
          <p:cNvPr id="4" name="Text Placeholder 3">
            <a:extLst>
              <a:ext uri="{FF2B5EF4-FFF2-40B4-BE49-F238E27FC236}">
                <a16:creationId xmlns:a16="http://schemas.microsoft.com/office/drawing/2014/main" id="{056648A9-AC90-4C21-A08E-8E3380F46FDB}"/>
              </a:ext>
            </a:extLst>
          </p:cNvPr>
          <p:cNvSpPr>
            <a:spLocks noGrp="1"/>
          </p:cNvSpPr>
          <p:nvPr>
            <p:ph type="body" sz="quarter" idx="10"/>
          </p:nvPr>
        </p:nvSpPr>
        <p:spPr>
          <a:xfrm>
            <a:off x="1678095" y="6589194"/>
            <a:ext cx="9432321" cy="308050"/>
          </a:xfrm>
        </p:spPr>
        <p:txBody>
          <a:bodyPr/>
          <a:lstStyle/>
          <a:p>
            <a:r>
              <a:rPr lang="en-US" sz="1800" dirty="0">
                <a:latin typeface="+mn-lt"/>
                <a:hlinkClick r:id="rId3"/>
              </a:rPr>
              <a:t>https://github.com/guruskill/70-535</a:t>
            </a:r>
            <a:r>
              <a:rPr lang="en-US" sz="1800" dirty="0">
                <a:latin typeface="+mn-lt"/>
              </a:rPr>
              <a:t> Labs folder 70-534-00-Labs.pptx (or .PDF)</a:t>
            </a:r>
          </a:p>
        </p:txBody>
      </p:sp>
      <p:sp>
        <p:nvSpPr>
          <p:cNvPr id="5" name="Rectangle 4">
            <a:extLst>
              <a:ext uri="{FF2B5EF4-FFF2-40B4-BE49-F238E27FC236}">
                <a16:creationId xmlns:a16="http://schemas.microsoft.com/office/drawing/2014/main" id="{33AC2B3B-FC05-4250-9D8E-C3D5624D1342}"/>
              </a:ext>
            </a:extLst>
          </p:cNvPr>
          <p:cNvSpPr/>
          <p:nvPr/>
        </p:nvSpPr>
        <p:spPr>
          <a:xfrm>
            <a:off x="6796722" y="1650703"/>
            <a:ext cx="5183074" cy="3539430"/>
          </a:xfrm>
          <a:prstGeom prst="rect">
            <a:avLst/>
          </a:prstGeom>
        </p:spPr>
        <p:txBody>
          <a:bodyPr wrap="square">
            <a:spAutoFit/>
          </a:bodyPr>
          <a:lstStyle/>
          <a:p>
            <a:r>
              <a:rPr lang="en-US" sz="1600" dirty="0">
                <a:latin typeface="+mn-lt"/>
              </a:rPr>
              <a:t>Desired Outcome:</a:t>
            </a:r>
          </a:p>
          <a:p>
            <a:r>
              <a:rPr lang="en-US" sz="1600" b="0" dirty="0">
                <a:latin typeface="+mn-lt"/>
              </a:rPr>
              <a:t>For each of the three workflows identified as candidates to move to Azure, </a:t>
            </a:r>
            <a:r>
              <a:rPr lang="en-US" sz="1600" b="0" u="sng" dirty="0">
                <a:latin typeface="+mn-lt"/>
              </a:rPr>
              <a:t>identify an architecture style</a:t>
            </a:r>
            <a:r>
              <a:rPr lang="en-US" sz="1600" b="0" dirty="0">
                <a:latin typeface="+mn-lt"/>
              </a:rPr>
              <a:t> for the target-state solution, and </a:t>
            </a:r>
            <a:r>
              <a:rPr lang="en-US" sz="1600" b="0" u="sng" dirty="0">
                <a:latin typeface="+mn-lt"/>
              </a:rPr>
              <a:t>create a high-level solution design</a:t>
            </a:r>
            <a:r>
              <a:rPr lang="en-US" sz="1600" b="0" dirty="0">
                <a:latin typeface="+mn-lt"/>
              </a:rPr>
              <a:t> that indicates the Azure services that you plan on using. You do not need to specify service configurations or other details at this point; however, please be prepared to justify your decision in terms of features, cost, and quality.</a:t>
            </a:r>
          </a:p>
          <a:p>
            <a:endParaRPr lang="en-US" sz="1600" dirty="0">
              <a:latin typeface="+mn-lt"/>
            </a:endParaRPr>
          </a:p>
          <a:p>
            <a:r>
              <a:rPr lang="en-US" sz="1600" dirty="0">
                <a:latin typeface="+mn-lt"/>
              </a:rPr>
              <a:t>Resources:</a:t>
            </a:r>
          </a:p>
          <a:p>
            <a:r>
              <a:rPr lang="en-US" sz="1600" u="sng" dirty="0">
                <a:latin typeface="+mn-lt"/>
                <a:hlinkClick r:id="rId4"/>
              </a:rPr>
              <a:t>Azure Architecture Styles</a:t>
            </a:r>
            <a:endParaRPr lang="en-US" sz="1600" dirty="0">
              <a:latin typeface="+mn-lt"/>
            </a:endParaRPr>
          </a:p>
          <a:p>
            <a:r>
              <a:rPr lang="en-US" sz="1600" u="sng" dirty="0">
                <a:latin typeface="+mn-lt"/>
                <a:hlinkClick r:id="rId5"/>
              </a:rPr>
              <a:t>Azure Reference Architectures</a:t>
            </a:r>
            <a:endParaRPr lang="en-US" sz="1600" dirty="0">
              <a:latin typeface="+mn-lt"/>
            </a:endParaRPr>
          </a:p>
        </p:txBody>
      </p:sp>
      <p:sp>
        <p:nvSpPr>
          <p:cNvPr id="8" name="Rectangle: Folded Corner 7">
            <a:extLst>
              <a:ext uri="{FF2B5EF4-FFF2-40B4-BE49-F238E27FC236}">
                <a16:creationId xmlns:a16="http://schemas.microsoft.com/office/drawing/2014/main" id="{2FDDC66A-EC56-44F5-A53A-1FA69036F07B}"/>
              </a:ext>
            </a:extLst>
          </p:cNvPr>
          <p:cNvSpPr/>
          <p:nvPr/>
        </p:nvSpPr>
        <p:spPr bwMode="auto">
          <a:xfrm>
            <a:off x="8172427" y="0"/>
            <a:ext cx="2528108" cy="1677166"/>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latin typeface="+mn-lt"/>
              </a:rPr>
              <a:t>Break Into Teams of 5-8</a:t>
            </a:r>
          </a:p>
          <a:p>
            <a:pPr algn="ctr" eaLnBrk="0" hangingPunct="0"/>
            <a:r>
              <a:rPr lang="en-US" sz="1050" dirty="0">
                <a:latin typeface="+mn-lt"/>
              </a:rPr>
              <a:t>Prepare report to be delivered to CA during your next meeting</a:t>
            </a:r>
          </a:p>
          <a:p>
            <a:pPr algn="ctr" eaLnBrk="0" hangingPunct="0"/>
            <a:r>
              <a:rPr lang="en-US" sz="1050" dirty="0">
                <a:latin typeface="+mn-lt"/>
              </a:rPr>
              <a:t>Include any clarifying questions or additional observations in report</a:t>
            </a:r>
          </a:p>
        </p:txBody>
      </p:sp>
    </p:spTree>
    <p:extLst>
      <p:ext uri="{BB962C8B-B14F-4D97-AF65-F5344CB8AC3E}">
        <p14:creationId xmlns:p14="http://schemas.microsoft.com/office/powerpoint/2010/main" val="2648913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B2B5C-F119-497A-97ED-5CD9B0F3CE99}"/>
              </a:ext>
            </a:extLst>
          </p:cNvPr>
          <p:cNvSpPr>
            <a:spLocks noGrp="1"/>
          </p:cNvSpPr>
          <p:nvPr>
            <p:ph type="title"/>
          </p:nvPr>
        </p:nvSpPr>
        <p:spPr/>
        <p:txBody>
          <a:bodyPr/>
          <a:lstStyle/>
          <a:p>
            <a:endParaRPr lang="en-US">
              <a:latin typeface="+mn-lt"/>
            </a:endParaRPr>
          </a:p>
        </p:txBody>
      </p:sp>
      <p:sp>
        <p:nvSpPr>
          <p:cNvPr id="3" name="Content Placeholder 2">
            <a:extLst>
              <a:ext uri="{FF2B5EF4-FFF2-40B4-BE49-F238E27FC236}">
                <a16:creationId xmlns:a16="http://schemas.microsoft.com/office/drawing/2014/main" id="{8BF98B3C-944B-41B4-8577-4BA56A62186D}"/>
              </a:ext>
            </a:extLst>
          </p:cNvPr>
          <p:cNvSpPr>
            <a:spLocks noGrp="1"/>
          </p:cNvSpPr>
          <p:nvPr>
            <p:ph idx="1"/>
          </p:nvPr>
        </p:nvSpPr>
        <p:spPr/>
        <p:txBody>
          <a:bodyPr>
            <a:normAutofit/>
          </a:bodyPr>
          <a:lstStyle/>
          <a:p>
            <a:pPr marL="0" indent="0">
              <a:buNone/>
            </a:pPr>
            <a:r>
              <a:rPr lang="en-US" sz="1400" b="1" dirty="0">
                <a:solidFill>
                  <a:srgbClr val="000000"/>
                </a:solidFill>
                <a:latin typeface="+mn-lt"/>
              </a:rPr>
              <a:t>Application</a:t>
            </a:r>
          </a:p>
          <a:p>
            <a:pPr marL="457200" lvl="1" indent="-171450">
              <a:buFont typeface="Arial" panose="020B0604020202020204" pitchFamily="34" charset="0"/>
              <a:buChar char="•"/>
            </a:pPr>
            <a:r>
              <a:rPr lang="en-US" sz="1200" b="1" dirty="0">
                <a:solidFill>
                  <a:srgbClr val="000000"/>
                </a:solidFill>
                <a:latin typeface="+mn-lt"/>
              </a:rPr>
              <a:t>Architecture: N-tier, Web-queue-worker, Microservices, CQRS, Event-driven</a:t>
            </a:r>
          </a:p>
          <a:p>
            <a:pPr marL="857250" lvl="2" indent="-171450">
              <a:buFont typeface="Arial" panose="020B0604020202020204" pitchFamily="34" charset="0"/>
              <a:buChar char="•"/>
            </a:pPr>
            <a:r>
              <a:rPr lang="en-US" sz="1200" b="1" dirty="0">
                <a:solidFill>
                  <a:srgbClr val="000000"/>
                </a:solidFill>
                <a:latin typeface="+mn-lt"/>
              </a:rPr>
              <a:t>Design Considerations / Why?: Scale, Complexity, Cost, Manageability, Service-Level Agreement</a:t>
            </a:r>
          </a:p>
          <a:p>
            <a:pPr marL="0" indent="0">
              <a:buNone/>
            </a:pPr>
            <a:endParaRPr lang="en-US" sz="2800" b="1" dirty="0">
              <a:latin typeface="+mn-lt"/>
            </a:endParaRPr>
          </a:p>
          <a:p>
            <a:pPr marL="0" indent="0">
              <a:buNone/>
            </a:pPr>
            <a:r>
              <a:rPr lang="en-US" sz="2800" b="1" dirty="0">
                <a:latin typeface="+mn-lt"/>
              </a:rPr>
              <a:t>GoFabrikam.com </a:t>
            </a:r>
            <a:r>
              <a:rPr lang="en-US" sz="2800" dirty="0">
                <a:latin typeface="+mn-lt"/>
              </a:rPr>
              <a:t>–</a:t>
            </a:r>
          </a:p>
          <a:p>
            <a:pPr marL="0" indent="0">
              <a:buNone/>
            </a:pPr>
            <a:endParaRPr lang="en-US" sz="2800" b="1" dirty="0">
              <a:latin typeface="+mn-lt"/>
            </a:endParaRPr>
          </a:p>
          <a:p>
            <a:pPr marL="0" indent="0">
              <a:buNone/>
            </a:pPr>
            <a:r>
              <a:rPr lang="en-US" sz="2800" b="1" dirty="0" err="1">
                <a:latin typeface="+mn-lt"/>
              </a:rPr>
              <a:t>Agri</a:t>
            </a:r>
            <a:r>
              <a:rPr lang="en-US" sz="2800" b="1" dirty="0">
                <a:latin typeface="+mn-lt"/>
              </a:rPr>
              <a:t>-Hub </a:t>
            </a:r>
            <a:r>
              <a:rPr lang="en-US" sz="2800" dirty="0">
                <a:latin typeface="+mn-lt"/>
              </a:rPr>
              <a:t>–</a:t>
            </a:r>
          </a:p>
          <a:p>
            <a:pPr marL="0" indent="0">
              <a:buNone/>
            </a:pPr>
            <a:endParaRPr lang="en-US" sz="2800" b="1" dirty="0">
              <a:latin typeface="+mn-lt"/>
            </a:endParaRPr>
          </a:p>
          <a:p>
            <a:pPr marL="0" indent="0">
              <a:buNone/>
            </a:pPr>
            <a:r>
              <a:rPr lang="en-US" sz="2800" b="1" dirty="0">
                <a:latin typeface="+mn-lt"/>
              </a:rPr>
              <a:t>Farm Viewer -</a:t>
            </a:r>
            <a:endParaRPr lang="en-US" dirty="0">
              <a:latin typeface="+mn-lt"/>
            </a:endParaRPr>
          </a:p>
        </p:txBody>
      </p:sp>
      <p:sp>
        <p:nvSpPr>
          <p:cNvPr id="4" name="Text Placeholder 3">
            <a:extLst>
              <a:ext uri="{FF2B5EF4-FFF2-40B4-BE49-F238E27FC236}">
                <a16:creationId xmlns:a16="http://schemas.microsoft.com/office/drawing/2014/main" id="{214EB717-5319-4C0C-B4EA-D5E1C12C0AED}"/>
              </a:ext>
            </a:extLst>
          </p:cNvPr>
          <p:cNvSpPr>
            <a:spLocks noGrp="1"/>
          </p:cNvSpPr>
          <p:nvPr>
            <p:ph type="body" sz="quarter" idx="10"/>
          </p:nvPr>
        </p:nvSpPr>
        <p:spPr/>
        <p:txBody>
          <a:bodyPr/>
          <a:lstStyle/>
          <a:p>
            <a:endParaRPr lang="en-US">
              <a:latin typeface="+mn-lt"/>
            </a:endParaRPr>
          </a:p>
        </p:txBody>
      </p:sp>
      <p:sp>
        <p:nvSpPr>
          <p:cNvPr id="5" name="Title 4">
            <a:extLst>
              <a:ext uri="{FF2B5EF4-FFF2-40B4-BE49-F238E27FC236}">
                <a16:creationId xmlns:a16="http://schemas.microsoft.com/office/drawing/2014/main" id="{4A8A4D7E-B94C-4394-ABD5-4EE2FC7F933E}"/>
              </a:ext>
            </a:extLst>
          </p:cNvPr>
          <p:cNvSpPr txBox="1">
            <a:spLocks/>
          </p:cNvSpPr>
          <p:nvPr/>
        </p:nvSpPr>
        <p:spPr bwMode="auto">
          <a:xfrm>
            <a:off x="2997233" y="1"/>
            <a:ext cx="5223268" cy="1373874"/>
          </a:xfrm>
          <a:prstGeom prst="rect">
            <a:avLst/>
          </a:prstGeom>
          <a:solidFill>
            <a:srgbClr val="00B050"/>
          </a:solidFill>
          <a:ln w="9525">
            <a:noFill/>
            <a:miter lim="800000"/>
            <a:headEnd/>
            <a:tailEnd/>
          </a:ln>
        </p:spPr>
        <p:txBody>
          <a:bodyPr vert="horz" wrap="square" lIns="0" tIns="45720" rIns="91440" bIns="45720" numCol="1" anchor="ctr" anchorCtr="0" compatLnSpc="1">
            <a:prstTxWarp prst="textNoShape">
              <a:avLst/>
            </a:prstTxWarp>
          </a:bodyPr>
          <a:lstStyle>
            <a:lvl1pPr algn="l" rtl="0" eaLnBrk="1" fontAlgn="base" hangingPunct="1">
              <a:lnSpc>
                <a:spcPct val="85000"/>
              </a:lnSpc>
              <a:spcBef>
                <a:spcPct val="0"/>
              </a:spcBef>
              <a:spcAft>
                <a:spcPct val="0"/>
              </a:spcAft>
              <a:buClr>
                <a:srgbClr val="DC0081"/>
              </a:buClr>
              <a:buFont typeface="Wingdings" pitchFamily="2" charset="2"/>
              <a:defRPr sz="24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r>
              <a:rPr lang="en-US" dirty="0">
                <a:latin typeface="+mn-lt"/>
              </a:rPr>
              <a:t>Thought Experiment / Case Study 1</a:t>
            </a:r>
            <a:br>
              <a:rPr lang="en-US" dirty="0">
                <a:latin typeface="+mn-lt"/>
              </a:rPr>
            </a:br>
            <a:r>
              <a:rPr lang="en-US" dirty="0">
                <a:latin typeface="+mn-lt"/>
              </a:rPr>
              <a:t>Web App - </a:t>
            </a:r>
            <a:r>
              <a:rPr lang="en-US" cap="all" dirty="0">
                <a:latin typeface="+mn-lt"/>
              </a:rPr>
              <a:t>SOLUTION DESIGN</a:t>
            </a:r>
            <a:endParaRPr lang="en-US" b="0" kern="0" dirty="0">
              <a:latin typeface="+mn-lt"/>
            </a:endParaRPr>
          </a:p>
        </p:txBody>
      </p:sp>
      <p:sp>
        <p:nvSpPr>
          <p:cNvPr id="6" name="Rectangle: Folded Corner 5">
            <a:extLst>
              <a:ext uri="{FF2B5EF4-FFF2-40B4-BE49-F238E27FC236}">
                <a16:creationId xmlns:a16="http://schemas.microsoft.com/office/drawing/2014/main" id="{52340D3E-BD61-433A-9926-17D28F2C5886}"/>
              </a:ext>
            </a:extLst>
          </p:cNvPr>
          <p:cNvSpPr/>
          <p:nvPr/>
        </p:nvSpPr>
        <p:spPr bwMode="auto">
          <a:xfrm>
            <a:off x="8172427" y="0"/>
            <a:ext cx="2528108" cy="1677166"/>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latin typeface="+mn-lt"/>
              </a:rPr>
              <a:t>Break Into Teams of 5-8</a:t>
            </a:r>
          </a:p>
          <a:p>
            <a:pPr algn="ctr" eaLnBrk="0" hangingPunct="0"/>
            <a:r>
              <a:rPr lang="en-US" sz="1050" dirty="0">
                <a:latin typeface="+mn-lt"/>
              </a:rPr>
              <a:t>Prepare report to </a:t>
            </a:r>
            <a:r>
              <a:rPr lang="en-US" sz="1050" dirty="0" err="1">
                <a:latin typeface="+mn-lt"/>
              </a:rPr>
              <a:t>to</a:t>
            </a:r>
            <a:r>
              <a:rPr lang="en-US" sz="1050" dirty="0">
                <a:latin typeface="+mn-lt"/>
              </a:rPr>
              <a:t> be delivered to CTO during your next meeting</a:t>
            </a:r>
          </a:p>
          <a:p>
            <a:pPr algn="ctr" eaLnBrk="0" hangingPunct="0"/>
            <a:r>
              <a:rPr lang="en-US" sz="1050" dirty="0">
                <a:latin typeface="+mn-lt"/>
              </a:rPr>
              <a:t>Include any clarifying questions or additional observations in report</a:t>
            </a:r>
          </a:p>
        </p:txBody>
      </p:sp>
    </p:spTree>
    <p:extLst>
      <p:ext uri="{BB962C8B-B14F-4D97-AF65-F5344CB8AC3E}">
        <p14:creationId xmlns:p14="http://schemas.microsoft.com/office/powerpoint/2010/main" val="3557461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CA4ABA4-9847-49C5-9BC0-63976A22BF8E}"/>
              </a:ext>
            </a:extLst>
          </p:cNvPr>
          <p:cNvSpPr>
            <a:spLocks noGrp="1"/>
          </p:cNvSpPr>
          <p:nvPr>
            <p:ph type="title"/>
          </p:nvPr>
        </p:nvSpPr>
        <p:spPr/>
        <p:txBody>
          <a:bodyPr/>
          <a:lstStyle/>
          <a:p>
            <a:r>
              <a:rPr lang="en-US" dirty="0">
                <a:latin typeface="+mn-lt"/>
              </a:rPr>
              <a:t>Thought Experiment / Case Study #2</a:t>
            </a:r>
            <a:br>
              <a:rPr lang="en-US" dirty="0">
                <a:latin typeface="+mn-lt"/>
              </a:rPr>
            </a:br>
            <a:r>
              <a:rPr lang="en-US" dirty="0">
                <a:latin typeface="+mn-lt"/>
              </a:rPr>
              <a:t>Acquisition and Migration of Fabrikam</a:t>
            </a:r>
            <a:br>
              <a:rPr lang="en-US" dirty="0">
                <a:latin typeface="+mn-lt"/>
              </a:rPr>
            </a:br>
            <a:r>
              <a:rPr lang="en-US" dirty="0">
                <a:latin typeface="+mn-lt"/>
              </a:rPr>
              <a:t>Team Collaboration Exercise</a:t>
            </a:r>
          </a:p>
        </p:txBody>
      </p:sp>
      <p:sp>
        <p:nvSpPr>
          <p:cNvPr id="7" name="Content Placeholder 6">
            <a:extLst>
              <a:ext uri="{FF2B5EF4-FFF2-40B4-BE49-F238E27FC236}">
                <a16:creationId xmlns:a16="http://schemas.microsoft.com/office/drawing/2014/main" id="{F48E2F66-1A7D-4200-8862-D155A6BA43EC}"/>
              </a:ext>
            </a:extLst>
          </p:cNvPr>
          <p:cNvSpPr>
            <a:spLocks noGrp="1"/>
          </p:cNvSpPr>
          <p:nvPr>
            <p:ph idx="1"/>
          </p:nvPr>
        </p:nvSpPr>
        <p:spPr>
          <a:xfrm>
            <a:off x="149468" y="1401468"/>
            <a:ext cx="11830327" cy="937375"/>
          </a:xfrm>
        </p:spPr>
        <p:txBody>
          <a:bodyPr>
            <a:normAutofit/>
          </a:bodyPr>
          <a:lstStyle/>
          <a:p>
            <a:pPr marL="0" indent="0">
              <a:buNone/>
            </a:pPr>
            <a:r>
              <a:rPr lang="en-US" sz="1400" dirty="0">
                <a:latin typeface="+mn-lt"/>
              </a:rPr>
              <a:t>You are the administrator for Contoso. You have more than 100 hosts in your on-premises datacenter. You are replicating and using Site Recovery as part of your BC/DR plan. Contoso just acquired another company, Fabrikam, Inc.  The development teams at both Contoso and Fabrikam use Visual Studio and Visual Studio Team Services.</a:t>
            </a:r>
          </a:p>
        </p:txBody>
      </p:sp>
      <p:sp>
        <p:nvSpPr>
          <p:cNvPr id="8" name="Text Placeholder 7">
            <a:extLst>
              <a:ext uri="{FF2B5EF4-FFF2-40B4-BE49-F238E27FC236}">
                <a16:creationId xmlns:a16="http://schemas.microsoft.com/office/drawing/2014/main" id="{5B59531E-BA3E-401B-B8DE-D1403556E6B3}"/>
              </a:ext>
            </a:extLst>
          </p:cNvPr>
          <p:cNvSpPr>
            <a:spLocks noGrp="1"/>
          </p:cNvSpPr>
          <p:nvPr>
            <p:ph type="body" sz="quarter" idx="10"/>
          </p:nvPr>
        </p:nvSpPr>
        <p:spPr/>
        <p:txBody>
          <a:bodyPr/>
          <a:lstStyle/>
          <a:p>
            <a:endParaRPr lang="en-US" sz="400" dirty="0">
              <a:latin typeface="+mn-lt"/>
            </a:endParaRPr>
          </a:p>
          <a:p>
            <a:r>
              <a:rPr lang="en-US" sz="1600" dirty="0">
                <a:latin typeface="+mn-lt"/>
              </a:rPr>
              <a:t>Email continued on next slide….</a:t>
            </a:r>
          </a:p>
        </p:txBody>
      </p:sp>
      <p:sp>
        <p:nvSpPr>
          <p:cNvPr id="3" name="Rectangle 2">
            <a:extLst>
              <a:ext uri="{FF2B5EF4-FFF2-40B4-BE49-F238E27FC236}">
                <a16:creationId xmlns:a16="http://schemas.microsoft.com/office/drawing/2014/main" id="{1F51E1B2-93C8-4BCE-92B9-0FA5D5DAFA87}"/>
              </a:ext>
            </a:extLst>
          </p:cNvPr>
          <p:cNvSpPr/>
          <p:nvPr/>
        </p:nvSpPr>
        <p:spPr>
          <a:xfrm>
            <a:off x="519953" y="4903362"/>
            <a:ext cx="4729062" cy="1223412"/>
          </a:xfrm>
          <a:prstGeom prst="rect">
            <a:avLst/>
          </a:prstGeom>
        </p:spPr>
        <p:txBody>
          <a:bodyPr wrap="square">
            <a:spAutoFit/>
          </a:bodyPr>
          <a:lstStyle/>
          <a:p>
            <a:pPr marL="171450" indent="-171450">
              <a:buFont typeface="Arial" panose="020B0604020202020204" pitchFamily="34" charset="0"/>
              <a:buChar char="•"/>
            </a:pPr>
            <a:r>
              <a:rPr lang="en-US" sz="1050" dirty="0">
                <a:latin typeface="+mn-lt"/>
              </a:rPr>
              <a:t>46-web applications running on Windows Server and IIS; 4 are only providing API services to applications. Those that use data, use SQL server. All but three are running stateless.</a:t>
            </a:r>
          </a:p>
          <a:p>
            <a:pPr marL="171450" indent="-171450">
              <a:buFont typeface="Arial" panose="020B0604020202020204" pitchFamily="34" charset="0"/>
              <a:buChar char="•"/>
            </a:pPr>
            <a:r>
              <a:rPr lang="en-US" sz="1050" dirty="0">
                <a:latin typeface="+mn-lt"/>
              </a:rPr>
              <a:t>3-websites running on Linux, Apache, PHP, WordPress</a:t>
            </a:r>
          </a:p>
          <a:p>
            <a:pPr marL="171450" indent="-171450">
              <a:buFont typeface="Arial" panose="020B0604020202020204" pitchFamily="34" charset="0"/>
              <a:buChar char="•"/>
            </a:pPr>
            <a:r>
              <a:rPr lang="en-US" sz="1050" dirty="0">
                <a:latin typeface="+mn-lt"/>
              </a:rPr>
              <a:t>3-containerized applications running .NET core on Linux</a:t>
            </a:r>
          </a:p>
          <a:p>
            <a:pPr marL="171450" indent="-171450">
              <a:buFont typeface="Arial" panose="020B0604020202020204" pitchFamily="34" charset="0"/>
              <a:buChar char="•"/>
            </a:pPr>
            <a:r>
              <a:rPr lang="en-US" sz="1050" dirty="0">
                <a:latin typeface="+mn-lt"/>
              </a:rPr>
              <a:t>8-containerized applications running Node.js</a:t>
            </a:r>
          </a:p>
        </p:txBody>
      </p:sp>
      <p:sp>
        <p:nvSpPr>
          <p:cNvPr id="5" name="Rectangle 4">
            <a:extLst>
              <a:ext uri="{FF2B5EF4-FFF2-40B4-BE49-F238E27FC236}">
                <a16:creationId xmlns:a16="http://schemas.microsoft.com/office/drawing/2014/main" id="{5C5B8BB7-9237-456D-A124-4D7FBE1F9CFB}"/>
              </a:ext>
            </a:extLst>
          </p:cNvPr>
          <p:cNvSpPr/>
          <p:nvPr/>
        </p:nvSpPr>
        <p:spPr>
          <a:xfrm>
            <a:off x="348251" y="2142952"/>
            <a:ext cx="5001961" cy="369332"/>
          </a:xfrm>
          <a:prstGeom prst="rect">
            <a:avLst/>
          </a:prstGeom>
        </p:spPr>
        <p:txBody>
          <a:bodyPr wrap="square">
            <a:spAutoFit/>
          </a:bodyPr>
          <a:lstStyle/>
          <a:p>
            <a:r>
              <a:rPr lang="en-US" dirty="0">
                <a:latin typeface="+mn-lt"/>
              </a:rPr>
              <a:t>Letter from the CTO:</a:t>
            </a:r>
          </a:p>
        </p:txBody>
      </p:sp>
      <p:sp>
        <p:nvSpPr>
          <p:cNvPr id="9" name="Rectangle 8">
            <a:extLst>
              <a:ext uri="{FF2B5EF4-FFF2-40B4-BE49-F238E27FC236}">
                <a16:creationId xmlns:a16="http://schemas.microsoft.com/office/drawing/2014/main" id="{5306CD58-BC22-40CE-AD6C-D1996E5BEDBF}"/>
              </a:ext>
            </a:extLst>
          </p:cNvPr>
          <p:cNvSpPr/>
          <p:nvPr/>
        </p:nvSpPr>
        <p:spPr>
          <a:xfrm>
            <a:off x="448408" y="2445225"/>
            <a:ext cx="11175023" cy="646331"/>
          </a:xfrm>
          <a:prstGeom prst="rect">
            <a:avLst/>
          </a:prstGeom>
        </p:spPr>
        <p:txBody>
          <a:bodyPr wrap="square">
            <a:spAutoFit/>
          </a:bodyPr>
          <a:lstStyle/>
          <a:p>
            <a:r>
              <a:rPr lang="en-US" sz="1200" b="0" dirty="0">
                <a:latin typeface="+mn-lt"/>
              </a:rPr>
              <a:t>As you know, we have finalized the acquisition of Fabrikam.  I would like for you to come up with a plan of execution for migrating the workloads running in the Fabrikam datacenter.  Here are some key points you should understand as you plan for consuming Fabrikam services: </a:t>
            </a:r>
          </a:p>
        </p:txBody>
      </p:sp>
      <p:sp>
        <p:nvSpPr>
          <p:cNvPr id="10" name="Rectangle 9">
            <a:extLst>
              <a:ext uri="{FF2B5EF4-FFF2-40B4-BE49-F238E27FC236}">
                <a16:creationId xmlns:a16="http://schemas.microsoft.com/office/drawing/2014/main" id="{606549FF-270B-41DF-A7B0-CB6DAF54A21C}"/>
              </a:ext>
            </a:extLst>
          </p:cNvPr>
          <p:cNvSpPr/>
          <p:nvPr/>
        </p:nvSpPr>
        <p:spPr>
          <a:xfrm>
            <a:off x="5737411" y="4816074"/>
            <a:ext cx="5934635" cy="1546577"/>
          </a:xfrm>
          <a:prstGeom prst="rect">
            <a:avLst/>
          </a:prstGeom>
        </p:spPr>
        <p:txBody>
          <a:bodyPr wrap="square">
            <a:spAutoFit/>
          </a:bodyPr>
          <a:lstStyle/>
          <a:p>
            <a:pPr marL="171450" indent="-171450">
              <a:buFont typeface="Arial" panose="020B0604020202020204" pitchFamily="34" charset="0"/>
              <a:buChar char="•"/>
            </a:pPr>
            <a:r>
              <a:rPr lang="en-US" sz="1050" dirty="0">
                <a:latin typeface="+mn-lt"/>
              </a:rPr>
              <a:t>1-Oracle database server</a:t>
            </a:r>
          </a:p>
          <a:p>
            <a:pPr marL="171450" indent="-171450">
              <a:buFont typeface="Arial" panose="020B0604020202020204" pitchFamily="34" charset="0"/>
              <a:buChar char="•"/>
            </a:pPr>
            <a:r>
              <a:rPr lang="en-US" sz="1050" dirty="0">
                <a:latin typeface="+mn-lt"/>
              </a:rPr>
              <a:t>3-SQL servers running more than 20 databases</a:t>
            </a:r>
          </a:p>
          <a:p>
            <a:pPr marL="171450" indent="-171450">
              <a:buFont typeface="Arial" panose="020B0604020202020204" pitchFamily="34" charset="0"/>
              <a:buChar char="•"/>
            </a:pPr>
            <a:r>
              <a:rPr lang="en-US" sz="1050" dirty="0">
                <a:latin typeface="+mn-lt"/>
              </a:rPr>
              <a:t>2-Domain Controllers</a:t>
            </a:r>
          </a:p>
          <a:p>
            <a:pPr marL="171450" indent="-171450">
              <a:buFont typeface="Arial" panose="020B0604020202020204" pitchFamily="34" charset="0"/>
              <a:buChar char="•"/>
            </a:pPr>
            <a:r>
              <a:rPr lang="en-US" sz="1050" dirty="0">
                <a:latin typeface="+mn-lt"/>
              </a:rPr>
              <a:t>2-External DNS servers</a:t>
            </a:r>
          </a:p>
          <a:p>
            <a:pPr marL="171450" indent="-171450">
              <a:buFont typeface="Arial" panose="020B0604020202020204" pitchFamily="34" charset="0"/>
              <a:buChar char="•"/>
            </a:pPr>
            <a:r>
              <a:rPr lang="en-US" sz="1050" dirty="0">
                <a:latin typeface="+mn-lt"/>
              </a:rPr>
              <a:t>2-Monitoring and reporting servers</a:t>
            </a:r>
          </a:p>
          <a:p>
            <a:pPr marL="171450" indent="-171450">
              <a:buFont typeface="Arial" panose="020B0604020202020204" pitchFamily="34" charset="0"/>
              <a:buChar char="•"/>
            </a:pPr>
            <a:r>
              <a:rPr lang="en-US" sz="1050" dirty="0">
                <a:latin typeface="+mn-lt"/>
              </a:rPr>
              <a:t>1-file server</a:t>
            </a:r>
          </a:p>
          <a:p>
            <a:pPr marL="171450" indent="-171450">
              <a:buFont typeface="Arial" panose="020B0604020202020204" pitchFamily="34" charset="0"/>
              <a:buChar char="•"/>
            </a:pPr>
            <a:r>
              <a:rPr lang="en-US" sz="1050" dirty="0">
                <a:latin typeface="+mn-lt"/>
              </a:rPr>
              <a:t>1-3 node cluster for batch processing and analysis running R scripts; usually on a monthly cadence to do analysis of customer purchasing patterns </a:t>
            </a:r>
          </a:p>
        </p:txBody>
      </p:sp>
      <p:sp>
        <p:nvSpPr>
          <p:cNvPr id="14" name="Rectangle: Folded Corner 13">
            <a:extLst>
              <a:ext uri="{FF2B5EF4-FFF2-40B4-BE49-F238E27FC236}">
                <a16:creationId xmlns:a16="http://schemas.microsoft.com/office/drawing/2014/main" id="{6DEC1496-2924-42FE-A653-C4A6EA40E496}"/>
              </a:ext>
            </a:extLst>
          </p:cNvPr>
          <p:cNvSpPr/>
          <p:nvPr/>
        </p:nvSpPr>
        <p:spPr bwMode="auto">
          <a:xfrm>
            <a:off x="8172427" y="0"/>
            <a:ext cx="2528108" cy="1382119"/>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200" dirty="0">
                <a:latin typeface="+mn-lt"/>
              </a:rPr>
              <a:t>Break Into Teams of 5-8</a:t>
            </a:r>
          </a:p>
          <a:p>
            <a:pPr algn="ctr" eaLnBrk="0" hangingPunct="0"/>
            <a:r>
              <a:rPr lang="en-US" sz="1050" dirty="0">
                <a:latin typeface="+mn-lt"/>
              </a:rPr>
              <a:t>Prepare report to be delivered to CTO during your next meeting</a:t>
            </a:r>
          </a:p>
          <a:p>
            <a:pPr algn="ctr" eaLnBrk="0" hangingPunct="0"/>
            <a:r>
              <a:rPr lang="en-US" sz="1050" dirty="0">
                <a:latin typeface="+mn-lt"/>
              </a:rPr>
              <a:t>Include any clarifying questions or additional observations in report</a:t>
            </a:r>
          </a:p>
        </p:txBody>
      </p:sp>
      <p:sp>
        <p:nvSpPr>
          <p:cNvPr id="11" name="Text Placeholder 3">
            <a:extLst>
              <a:ext uri="{FF2B5EF4-FFF2-40B4-BE49-F238E27FC236}">
                <a16:creationId xmlns:a16="http://schemas.microsoft.com/office/drawing/2014/main" id="{71E715DF-50EC-4BB2-9836-9E1730E89600}"/>
              </a:ext>
            </a:extLst>
          </p:cNvPr>
          <p:cNvSpPr txBox="1">
            <a:spLocks/>
          </p:cNvSpPr>
          <p:nvPr/>
        </p:nvSpPr>
        <p:spPr bwMode="auto">
          <a:xfrm>
            <a:off x="4673135" y="6413270"/>
            <a:ext cx="7306661" cy="3080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anose="020B0604020202020204" pitchFamily="34" charset="0"/>
              <a:buNone/>
              <a:defRPr sz="1400">
                <a:solidFill>
                  <a:schemeClr val="tx1"/>
                </a:solidFill>
                <a:latin typeface="Segoe UI" pitchFamily="34" charset="0"/>
                <a:ea typeface="Segoe UI" pitchFamily="34" charset="0"/>
                <a:cs typeface="Segoe UI" pitchFamily="34" charset="0"/>
              </a:defRPr>
            </a:lvl1pPr>
            <a:lvl2pPr marL="574675" indent="-285750" algn="l" rtl="0" eaLnBrk="1" fontAlgn="base" hangingPunct="1">
              <a:lnSpc>
                <a:spcPct val="100000"/>
              </a:lnSpc>
              <a:spcBef>
                <a:spcPts val="600"/>
              </a:spcBef>
              <a:spcAft>
                <a:spcPct val="0"/>
              </a:spcAft>
              <a:buClr>
                <a:srgbClr val="0070C0"/>
              </a:buClr>
              <a:buSzPct val="80000"/>
              <a:buFont typeface="Arial" panose="020B0604020202020204" pitchFamily="34" charset="0"/>
              <a:buChar char="•"/>
              <a:defRPr sz="1600">
                <a:solidFill>
                  <a:schemeClr val="tx1"/>
                </a:solidFill>
                <a:latin typeface="Segoe UI" pitchFamily="34" charset="0"/>
                <a:ea typeface="Segoe UI" pitchFamily="34" charset="0"/>
                <a:cs typeface="Segoe UI" pitchFamily="34" charset="0"/>
              </a:defRPr>
            </a:lvl2pPr>
            <a:lvl3pPr marL="966787" indent="-285750" algn="l" rtl="0" eaLnBrk="1" fontAlgn="base" hangingPunct="1">
              <a:lnSpc>
                <a:spcPct val="100000"/>
              </a:lnSpc>
              <a:spcBef>
                <a:spcPts val="600"/>
              </a:spcBef>
              <a:spcAft>
                <a:spcPct val="0"/>
              </a:spcAft>
              <a:buClr>
                <a:srgbClr val="0070C0"/>
              </a:buClr>
              <a:buSzPct val="80000"/>
              <a:buFont typeface="Arial" panose="020B0604020202020204" pitchFamily="34" charset="0"/>
              <a:buChar char="•"/>
              <a:defRPr sz="1400">
                <a:solidFill>
                  <a:schemeClr val="tx1"/>
                </a:solidFill>
                <a:latin typeface="Segoe UI" pitchFamily="34" charset="0"/>
                <a:ea typeface="Segoe UI" pitchFamily="34" charset="0"/>
                <a:cs typeface="Segoe UI" pitchFamily="34" charset="0"/>
              </a:defRPr>
            </a:lvl3pPr>
            <a:lvl4pPr marL="1260475" indent="-171450" algn="l" rtl="0" eaLnBrk="1" fontAlgn="base" hangingPunct="1">
              <a:lnSpc>
                <a:spcPct val="100000"/>
              </a:lnSpc>
              <a:spcBef>
                <a:spcPts val="600"/>
              </a:spcBef>
              <a:spcAft>
                <a:spcPct val="0"/>
              </a:spcAft>
              <a:buClr>
                <a:srgbClr val="0070C0"/>
              </a:buClr>
              <a:buSzPct val="90000"/>
              <a:buFont typeface="Arial" panose="020B0604020202020204" pitchFamily="34" charset="0"/>
              <a:buChar char="•"/>
              <a:defRPr sz="1200">
                <a:solidFill>
                  <a:schemeClr val="tx1"/>
                </a:solidFill>
                <a:latin typeface="Segoe UI" pitchFamily="34" charset="0"/>
                <a:ea typeface="Segoe UI" pitchFamily="34" charset="0"/>
                <a:cs typeface="Segoe UI" pitchFamily="34" charset="0"/>
              </a:defRPr>
            </a:lvl4pPr>
            <a:lvl5pPr marL="1547813" indent="-171450" algn="l" rtl="0" eaLnBrk="1" fontAlgn="base" hangingPunct="1">
              <a:lnSpc>
                <a:spcPct val="100000"/>
              </a:lnSpc>
              <a:spcBef>
                <a:spcPts val="600"/>
              </a:spcBef>
              <a:spcAft>
                <a:spcPct val="0"/>
              </a:spcAft>
              <a:buClr>
                <a:srgbClr val="0070C0"/>
              </a:buClr>
              <a:buSzPct val="90000"/>
              <a:buFont typeface="Arial" panose="020B0604020202020204" pitchFamily="34" charset="0"/>
              <a:buChar char="•"/>
              <a:defRPr sz="12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a:latin typeface="+mn-lt"/>
              </a:rPr>
              <a:t>Lab Slide Location: </a:t>
            </a:r>
            <a:r>
              <a:rPr lang="en-US" b="0" kern="0" dirty="0">
                <a:latin typeface="+mn-lt"/>
                <a:hlinkClick r:id="rId3"/>
              </a:rPr>
              <a:t>http://github.com/guruskill/70-535</a:t>
            </a:r>
            <a:r>
              <a:rPr lang="en-US" b="0" kern="0" dirty="0">
                <a:latin typeface="+mn-lt"/>
              </a:rPr>
              <a:t>  Labs/70-535-00-Labs.pptx or .pdf</a:t>
            </a:r>
          </a:p>
        </p:txBody>
      </p:sp>
      <p:sp>
        <p:nvSpPr>
          <p:cNvPr id="2" name="Rectangle 1">
            <a:extLst>
              <a:ext uri="{FF2B5EF4-FFF2-40B4-BE49-F238E27FC236}">
                <a16:creationId xmlns:a16="http://schemas.microsoft.com/office/drawing/2014/main" id="{552FC8B9-C239-40CE-B3C2-167061539EA3}"/>
              </a:ext>
            </a:extLst>
          </p:cNvPr>
          <p:cNvSpPr/>
          <p:nvPr/>
        </p:nvSpPr>
        <p:spPr>
          <a:xfrm>
            <a:off x="348251" y="3043709"/>
            <a:ext cx="5389161" cy="1938992"/>
          </a:xfrm>
          <a:prstGeom prst="rect">
            <a:avLst/>
          </a:prstGeom>
        </p:spPr>
        <p:txBody>
          <a:bodyPr wrap="square">
            <a:spAutoFit/>
          </a:bodyPr>
          <a:lstStyle/>
          <a:p>
            <a:pPr marL="171450" indent="-171450">
              <a:buFont typeface="Arial" panose="020B0604020202020204" pitchFamily="34" charset="0"/>
              <a:buChar char="•"/>
            </a:pPr>
            <a:r>
              <a:rPr lang="en-US" sz="1000" b="0" dirty="0">
                <a:latin typeface="+mn-lt"/>
              </a:rPr>
              <a:t>The lease of the space will be expiring in 9 months at that time we must have everything out.  I would prefer that we get everything moved quickly, in the next 4-6 months. Then we can do some cleanup later if needed. We MUST make sure we maintain a high degree of confidence in securing all data as we go through this transition. </a:t>
            </a:r>
          </a:p>
          <a:p>
            <a:pPr marL="171450" indent="-171450">
              <a:buFont typeface="Arial" panose="020B0604020202020204" pitchFamily="34" charset="0"/>
              <a:buChar char="•"/>
            </a:pPr>
            <a:r>
              <a:rPr lang="en-US" sz="1000" b="0" dirty="0">
                <a:latin typeface="+mn-lt"/>
              </a:rPr>
              <a:t>All applications will continue to be used for the foreseeable future. </a:t>
            </a:r>
          </a:p>
          <a:p>
            <a:pPr marL="171450" indent="-171450">
              <a:buFont typeface="Arial" panose="020B0604020202020204" pitchFamily="34" charset="0"/>
              <a:buChar char="•"/>
            </a:pPr>
            <a:r>
              <a:rPr lang="en-US" sz="1000" b="0" dirty="0">
                <a:latin typeface="+mn-lt"/>
              </a:rPr>
              <a:t>It is important to minimize system downtime of Fabrikam services. </a:t>
            </a:r>
          </a:p>
          <a:p>
            <a:pPr marL="171450" indent="-171450">
              <a:buFont typeface="Arial" panose="020B0604020202020204" pitchFamily="34" charset="0"/>
              <a:buChar char="•"/>
            </a:pPr>
            <a:r>
              <a:rPr lang="en-US" sz="1000" b="0" dirty="0">
                <a:latin typeface="+mn-lt"/>
              </a:rPr>
              <a:t>The physical machines at Fabrikam are beyond or nearing their expected usable life. </a:t>
            </a:r>
          </a:p>
          <a:p>
            <a:pPr marL="171450" indent="-171450">
              <a:buFont typeface="Arial" panose="020B0604020202020204" pitchFamily="34" charset="0"/>
              <a:buChar char="•"/>
            </a:pPr>
            <a:r>
              <a:rPr lang="en-US" sz="1000" b="0" dirty="0">
                <a:latin typeface="+mn-lt"/>
              </a:rPr>
              <a:t>We have a directive from leadership to minimize capital expenditures where possible, so we should look at viability of putting services in Azure. </a:t>
            </a:r>
          </a:p>
          <a:p>
            <a:pPr marL="171450" indent="-171450">
              <a:buFont typeface="Arial" panose="020B0604020202020204" pitchFamily="34" charset="0"/>
              <a:buChar char="•"/>
            </a:pPr>
            <a:endParaRPr lang="en-US" sz="1000" b="0" dirty="0">
              <a:latin typeface="+mn-lt"/>
            </a:endParaRPr>
          </a:p>
        </p:txBody>
      </p:sp>
      <p:sp>
        <p:nvSpPr>
          <p:cNvPr id="4" name="Rectangle 3">
            <a:extLst>
              <a:ext uri="{FF2B5EF4-FFF2-40B4-BE49-F238E27FC236}">
                <a16:creationId xmlns:a16="http://schemas.microsoft.com/office/drawing/2014/main" id="{3D502C7C-6250-49F1-8BA5-317C5BBA1E8D}"/>
              </a:ext>
            </a:extLst>
          </p:cNvPr>
          <p:cNvSpPr/>
          <p:nvPr/>
        </p:nvSpPr>
        <p:spPr>
          <a:xfrm>
            <a:off x="5737412" y="3024360"/>
            <a:ext cx="6096000" cy="1477328"/>
          </a:xfrm>
          <a:prstGeom prst="rect">
            <a:avLst/>
          </a:prstGeom>
        </p:spPr>
        <p:txBody>
          <a:bodyPr>
            <a:spAutoFit/>
          </a:bodyPr>
          <a:lstStyle/>
          <a:p>
            <a:pPr marL="171450" indent="-171450">
              <a:buFont typeface="Arial" panose="020B0604020202020204" pitchFamily="34" charset="0"/>
              <a:buChar char="•"/>
            </a:pPr>
            <a:r>
              <a:rPr lang="en-US" sz="1000" b="0" dirty="0">
                <a:latin typeface="+mn-lt"/>
              </a:rPr>
              <a:t>I would also like you to be conscious of the costs of ongoing maintenance of these services until such a time that they can be evaluated for longer term upkeep projections. </a:t>
            </a:r>
          </a:p>
          <a:p>
            <a:pPr marL="171450" indent="-171450">
              <a:buFont typeface="Arial" panose="020B0604020202020204" pitchFamily="34" charset="0"/>
              <a:buChar char="•"/>
            </a:pPr>
            <a:r>
              <a:rPr lang="en-US" sz="1000" b="0" dirty="0">
                <a:latin typeface="+mn-lt"/>
              </a:rPr>
              <a:t>Where possible, leverage our DevOps practices and switch applications to native cloud apps and serverless compute.</a:t>
            </a:r>
          </a:p>
          <a:p>
            <a:pPr marL="171450" indent="-171450">
              <a:buFont typeface="Arial" panose="020B0604020202020204" pitchFamily="34" charset="0"/>
              <a:buChar char="•"/>
            </a:pPr>
            <a:r>
              <a:rPr lang="en-US" sz="1000" b="0" dirty="0">
                <a:latin typeface="+mn-lt"/>
              </a:rPr>
              <a:t>Some of the Fabrikam apps are already running in containers.  Plan on adding these to our existing container infrastructure running on Azure Service Fabric.</a:t>
            </a:r>
          </a:p>
          <a:p>
            <a:pPr marL="171450" indent="-171450">
              <a:buFont typeface="Arial" panose="020B0604020202020204" pitchFamily="34" charset="0"/>
              <a:buChar char="•"/>
            </a:pPr>
            <a:r>
              <a:rPr lang="en-US" sz="1000" b="0" dirty="0">
                <a:latin typeface="+mn-lt"/>
              </a:rPr>
              <a:t>Fabrikam has 5 VMware hosts, 10 Hyper-V hosts and more than 60 VMs. They are running a mix of operating systems, some running Linux but most running Windows Server. The following is a quick list of servers and apps.</a:t>
            </a:r>
          </a:p>
        </p:txBody>
      </p:sp>
    </p:spTree>
    <p:extLst>
      <p:ext uri="{BB962C8B-B14F-4D97-AF65-F5344CB8AC3E}">
        <p14:creationId xmlns:p14="http://schemas.microsoft.com/office/powerpoint/2010/main" val="3420771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D5909E-C2A2-4213-A728-D0EBCBAC155B}"/>
              </a:ext>
            </a:extLst>
          </p:cNvPr>
          <p:cNvSpPr>
            <a:spLocks noGrp="1"/>
          </p:cNvSpPr>
          <p:nvPr>
            <p:ph type="title"/>
          </p:nvPr>
        </p:nvSpPr>
        <p:spPr/>
        <p:txBody>
          <a:bodyPr/>
          <a:lstStyle/>
          <a:p>
            <a:r>
              <a:rPr lang="en-US" sz="4000" dirty="0">
                <a:latin typeface="+mn-lt"/>
              </a:rPr>
              <a:t>Getting Started Labs</a:t>
            </a:r>
            <a:br>
              <a:rPr lang="en-US" sz="3200" dirty="0">
                <a:latin typeface="+mn-lt"/>
              </a:rPr>
            </a:br>
            <a:r>
              <a:rPr lang="en-US" sz="2800" dirty="0">
                <a:latin typeface="+mn-lt"/>
              </a:rPr>
              <a:t>https://docs.microsoft.com/en-us/azure/#get-started </a:t>
            </a:r>
            <a:endParaRPr lang="en-US" sz="3200" dirty="0">
              <a:latin typeface="+mn-lt"/>
            </a:endParaRPr>
          </a:p>
        </p:txBody>
      </p:sp>
      <p:sp>
        <p:nvSpPr>
          <p:cNvPr id="6" name="Content Placeholder 5">
            <a:extLst>
              <a:ext uri="{FF2B5EF4-FFF2-40B4-BE49-F238E27FC236}">
                <a16:creationId xmlns:a16="http://schemas.microsoft.com/office/drawing/2014/main" id="{97B45A76-807B-4276-AB10-F4CC3277566E}"/>
              </a:ext>
            </a:extLst>
          </p:cNvPr>
          <p:cNvSpPr>
            <a:spLocks noGrp="1"/>
          </p:cNvSpPr>
          <p:nvPr>
            <p:ph idx="1"/>
          </p:nvPr>
        </p:nvSpPr>
        <p:spPr>
          <a:xfrm>
            <a:off x="210551" y="1472562"/>
            <a:ext cx="3781685" cy="4793789"/>
          </a:xfrm>
        </p:spPr>
        <p:txBody>
          <a:bodyPr/>
          <a:lstStyle/>
          <a:p>
            <a:pPr marL="0" indent="0">
              <a:buNone/>
            </a:pPr>
            <a:r>
              <a:rPr lang="en-US" sz="1800" b="1" dirty="0">
                <a:latin typeface="+mn-lt"/>
              </a:rPr>
              <a:t>Deploy infrastructure</a:t>
            </a:r>
          </a:p>
          <a:p>
            <a:r>
              <a:rPr lang="en-US" sz="1800" b="1" dirty="0">
                <a:highlight>
                  <a:srgbClr val="FFFF00"/>
                </a:highlight>
                <a:latin typeface="+mn-lt"/>
                <a:hlinkClick r:id="rId2"/>
              </a:rPr>
              <a:t>Linux virtual machines</a:t>
            </a:r>
            <a:endParaRPr lang="en-US" sz="1800" b="1" dirty="0">
              <a:highlight>
                <a:srgbClr val="FFFF00"/>
              </a:highlight>
              <a:latin typeface="+mn-lt"/>
            </a:endParaRPr>
          </a:p>
          <a:p>
            <a:r>
              <a:rPr lang="en-US" sz="1600" dirty="0">
                <a:latin typeface="+mn-lt"/>
                <a:hlinkClick r:id="rId3"/>
              </a:rPr>
              <a:t>Windows virtual machines</a:t>
            </a:r>
            <a:endParaRPr lang="en-US" sz="1600" dirty="0">
              <a:latin typeface="+mn-lt"/>
            </a:endParaRPr>
          </a:p>
          <a:p>
            <a:pPr marL="0" indent="0">
              <a:buNone/>
            </a:pPr>
            <a:endParaRPr lang="en-US" sz="1800" b="1" dirty="0">
              <a:latin typeface="+mn-lt"/>
            </a:endParaRPr>
          </a:p>
          <a:p>
            <a:pPr marL="0" indent="0">
              <a:buNone/>
            </a:pPr>
            <a:r>
              <a:rPr lang="en-US" sz="1800" b="1" dirty="0">
                <a:latin typeface="+mn-lt"/>
              </a:rPr>
              <a:t>Secure and manage resources</a:t>
            </a:r>
          </a:p>
          <a:p>
            <a:r>
              <a:rPr lang="en-US" sz="1600" dirty="0">
                <a:latin typeface="+mn-lt"/>
                <a:hlinkClick r:id="rId4"/>
              </a:rPr>
              <a:t>Azure Security Center</a:t>
            </a:r>
            <a:endParaRPr lang="en-US" sz="1600" dirty="0">
              <a:latin typeface="+mn-lt"/>
            </a:endParaRPr>
          </a:p>
          <a:p>
            <a:r>
              <a:rPr lang="en-US" sz="1600" dirty="0">
                <a:latin typeface="+mn-lt"/>
                <a:hlinkClick r:id="rId5"/>
              </a:rPr>
              <a:t>Azure Monitor</a:t>
            </a:r>
            <a:endParaRPr lang="en-US" sz="1600" dirty="0">
              <a:latin typeface="+mn-lt"/>
            </a:endParaRPr>
          </a:p>
          <a:p>
            <a:r>
              <a:rPr lang="en-US" sz="1600" dirty="0">
                <a:latin typeface="+mn-lt"/>
                <a:hlinkClick r:id="rId6"/>
              </a:rPr>
              <a:t>Azure Application Insights</a:t>
            </a:r>
            <a:endParaRPr lang="en-US" sz="1600" dirty="0">
              <a:latin typeface="+mn-lt"/>
            </a:endParaRPr>
          </a:p>
          <a:p>
            <a:r>
              <a:rPr lang="en-US" sz="1600" dirty="0">
                <a:latin typeface="+mn-lt"/>
                <a:hlinkClick r:id="rId7"/>
              </a:rPr>
              <a:t>Azure Cost Management</a:t>
            </a:r>
            <a:endParaRPr lang="en-US" sz="1600" dirty="0">
              <a:latin typeface="+mn-lt"/>
            </a:endParaRPr>
          </a:p>
          <a:p>
            <a:r>
              <a:rPr lang="en-US" sz="1600" dirty="0">
                <a:latin typeface="+mn-lt"/>
                <a:hlinkClick r:id="rId8"/>
              </a:rPr>
              <a:t>Azure Backup</a:t>
            </a:r>
            <a:endParaRPr lang="en-US" sz="1600" dirty="0">
              <a:latin typeface="+mn-lt"/>
            </a:endParaRPr>
          </a:p>
          <a:p>
            <a:r>
              <a:rPr lang="en-US" sz="1600" dirty="0">
                <a:latin typeface="+mn-lt"/>
                <a:hlinkClick r:id="rId9"/>
              </a:rPr>
              <a:t>Azure Site Recovery</a:t>
            </a:r>
            <a:endParaRPr lang="en-US" sz="1600" dirty="0">
              <a:latin typeface="+mn-lt"/>
            </a:endParaRPr>
          </a:p>
          <a:p>
            <a:r>
              <a:rPr lang="en-US" sz="1600" dirty="0">
                <a:latin typeface="+mn-lt"/>
                <a:hlinkClick r:id="rId10"/>
              </a:rPr>
              <a:t>Azure Migrate</a:t>
            </a:r>
            <a:endParaRPr lang="en-US" sz="1600" dirty="0">
              <a:latin typeface="+mn-lt"/>
            </a:endParaRPr>
          </a:p>
          <a:p>
            <a:r>
              <a:rPr lang="en-US" sz="1600" dirty="0">
                <a:latin typeface="+mn-lt"/>
                <a:hlinkClick r:id="rId11"/>
              </a:rPr>
              <a:t>Azure Policy</a:t>
            </a:r>
            <a:endParaRPr lang="en-US" sz="1600" dirty="0">
              <a:latin typeface="+mn-lt"/>
            </a:endParaRPr>
          </a:p>
        </p:txBody>
      </p:sp>
      <p:sp>
        <p:nvSpPr>
          <p:cNvPr id="8" name="Text Placeholder 7">
            <a:extLst>
              <a:ext uri="{FF2B5EF4-FFF2-40B4-BE49-F238E27FC236}">
                <a16:creationId xmlns:a16="http://schemas.microsoft.com/office/drawing/2014/main" id="{8BDABD64-EC2F-4283-B083-35450C2DDEC7}"/>
              </a:ext>
            </a:extLst>
          </p:cNvPr>
          <p:cNvSpPr>
            <a:spLocks noGrp="1"/>
          </p:cNvSpPr>
          <p:nvPr>
            <p:ph type="body" sz="quarter" idx="10"/>
          </p:nvPr>
        </p:nvSpPr>
        <p:spPr/>
        <p:txBody>
          <a:bodyPr/>
          <a:lstStyle/>
          <a:p>
            <a:r>
              <a:rPr lang="en-US" sz="2800" dirty="0">
                <a:latin typeface="+mn-lt"/>
                <a:hlinkClick r:id="rId12"/>
              </a:rPr>
              <a:t>https://docs.microsoft.com/en-us/azure/#get-started</a:t>
            </a:r>
            <a:r>
              <a:rPr lang="en-US" sz="2800" dirty="0">
                <a:latin typeface="+mn-lt"/>
              </a:rPr>
              <a:t> </a:t>
            </a:r>
          </a:p>
        </p:txBody>
      </p:sp>
      <p:graphicFrame>
        <p:nvGraphicFramePr>
          <p:cNvPr id="9" name="Content Placeholder 8">
            <a:extLst>
              <a:ext uri="{FF2B5EF4-FFF2-40B4-BE49-F238E27FC236}">
                <a16:creationId xmlns:a16="http://schemas.microsoft.com/office/drawing/2014/main" id="{3C2D16DC-E11A-4019-802D-69E41A06E7FF}"/>
              </a:ext>
            </a:extLst>
          </p:cNvPr>
          <p:cNvGraphicFramePr>
            <a:graphicFrameLocks noGrp="1"/>
          </p:cNvGraphicFramePr>
          <p:nvPr>
            <p:ph sz="half" idx="4294967295"/>
            <p:extLst>
              <p:ext uri="{D42A27DB-BD31-4B8C-83A1-F6EECF244321}">
                <p14:modId xmlns:p14="http://schemas.microsoft.com/office/powerpoint/2010/main" val="2512144901"/>
              </p:ext>
            </p:extLst>
          </p:nvPr>
        </p:nvGraphicFramePr>
        <p:xfrm>
          <a:off x="3868551" y="1789791"/>
          <a:ext cx="3322606" cy="1051560"/>
        </p:xfrm>
        <a:graphic>
          <a:graphicData uri="http://schemas.openxmlformats.org/drawingml/2006/table">
            <a:tbl>
              <a:tblPr/>
              <a:tblGrid>
                <a:gridCol w="1661303">
                  <a:extLst>
                    <a:ext uri="{9D8B030D-6E8A-4147-A177-3AD203B41FA5}">
                      <a16:colId xmlns:a16="http://schemas.microsoft.com/office/drawing/2014/main" val="1575130205"/>
                    </a:ext>
                  </a:extLst>
                </a:gridCol>
                <a:gridCol w="1661303">
                  <a:extLst>
                    <a:ext uri="{9D8B030D-6E8A-4147-A177-3AD203B41FA5}">
                      <a16:colId xmlns:a16="http://schemas.microsoft.com/office/drawing/2014/main" val="1700832750"/>
                    </a:ext>
                  </a:extLst>
                </a:gridCol>
              </a:tblGrid>
              <a:tr h="0">
                <a:tc>
                  <a:txBody>
                    <a:bodyPr/>
                    <a:lstStyle/>
                    <a:p>
                      <a:pPr fontAlgn="t">
                        <a:buFont typeface="Arial" panose="020B0604020202020204" pitchFamily="34" charset="0"/>
                        <a:buChar char="•"/>
                      </a:pPr>
                      <a:r>
                        <a:rPr lang="en-US" u="none" strike="noStrike">
                          <a:solidFill>
                            <a:srgbClr val="333333"/>
                          </a:solidFill>
                          <a:effectLst/>
                          <a:hlinkClick r:id="rId13"/>
                        </a:rPr>
                        <a:t>.NET</a:t>
                      </a:r>
                      <a:r>
                        <a:rPr lang="en-US">
                          <a:effectLst/>
                        </a:rPr>
                        <a:t> </a:t>
                      </a:r>
                    </a:p>
                    <a:p>
                      <a:pPr fontAlgn="t">
                        <a:buFont typeface="Arial" panose="020B0604020202020204" pitchFamily="34" charset="0"/>
                        <a:buChar char="•"/>
                      </a:pPr>
                      <a:r>
                        <a:rPr lang="en-US" u="none" strike="noStrike">
                          <a:solidFill>
                            <a:srgbClr val="333333"/>
                          </a:solidFill>
                          <a:effectLst/>
                          <a:hlinkClick r:id="rId14"/>
                        </a:rPr>
                        <a:t>Python</a:t>
                      </a:r>
                      <a:r>
                        <a:rPr lang="en-US">
                          <a:effectLst/>
                        </a:rPr>
                        <a:t> </a:t>
                      </a:r>
                    </a:p>
                    <a:p>
                      <a:pPr fontAlgn="t">
                        <a:buFont typeface="Arial" panose="020B0604020202020204" pitchFamily="34" charset="0"/>
                        <a:buChar char="•"/>
                      </a:pPr>
                      <a:r>
                        <a:rPr lang="en-US" u="none" strike="noStrike">
                          <a:solidFill>
                            <a:srgbClr val="333333"/>
                          </a:solidFill>
                          <a:effectLst/>
                          <a:hlinkClick r:id="rId15"/>
                        </a:rPr>
                        <a:t>Java</a:t>
                      </a:r>
                      <a:r>
                        <a:rPr lang="en-US">
                          <a:effectLst/>
                        </a:rPr>
                        <a:t> </a:t>
                      </a:r>
                    </a:p>
                  </a:txBody>
                  <a:tcPr marL="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10F98E"/>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fontAlgn="t">
                        <a:buFont typeface="Arial" panose="020B0604020202020204" pitchFamily="34" charset="0"/>
                        <a:buChar char="•"/>
                      </a:pPr>
                      <a:r>
                        <a:rPr lang="en-US" u="none" strike="noStrike" dirty="0">
                          <a:solidFill>
                            <a:srgbClr val="333333"/>
                          </a:solidFill>
                          <a:effectLst/>
                          <a:hlinkClick r:id="rId16"/>
                        </a:rPr>
                        <a:t>PHP</a:t>
                      </a:r>
                      <a:r>
                        <a:rPr lang="en-US" dirty="0">
                          <a:effectLst/>
                        </a:rPr>
                        <a:t> </a:t>
                      </a:r>
                    </a:p>
                    <a:p>
                      <a:pPr fontAlgn="t">
                        <a:buFont typeface="Arial" panose="020B0604020202020204" pitchFamily="34" charset="0"/>
                        <a:buChar char="•"/>
                      </a:pPr>
                      <a:r>
                        <a:rPr lang="en-US" u="none" strike="noStrike" dirty="0">
                          <a:solidFill>
                            <a:srgbClr val="333333"/>
                          </a:solidFill>
                          <a:effectLst/>
                          <a:hlinkClick r:id="rId17"/>
                        </a:rPr>
                        <a:t>Node.js</a:t>
                      </a:r>
                      <a:r>
                        <a:rPr lang="en-US" dirty="0">
                          <a:effectLst/>
                        </a:rPr>
                        <a:t> </a:t>
                      </a:r>
                    </a:p>
                    <a:p>
                      <a:pPr fontAlgn="t">
                        <a:buFont typeface="Arial" panose="020B0604020202020204" pitchFamily="34" charset="0"/>
                        <a:buChar char="•"/>
                      </a:pPr>
                      <a:r>
                        <a:rPr lang="en-US" u="none" strike="noStrike" dirty="0">
                          <a:solidFill>
                            <a:srgbClr val="0050C5"/>
                          </a:solidFill>
                          <a:effectLst/>
                          <a:hlinkClick r:id="rId18"/>
                        </a:rPr>
                        <a:t>Go</a:t>
                      </a:r>
                      <a:endParaRPr lang="en-US" dirty="0">
                        <a:effectLst/>
                      </a:endParaRPr>
                    </a:p>
                  </a:txBody>
                  <a:tcPr marL="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70038F"/>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3625572748"/>
                  </a:ext>
                </a:extLst>
              </a:tr>
            </a:tbl>
          </a:graphicData>
        </a:graphic>
      </p:graphicFrame>
      <p:sp>
        <p:nvSpPr>
          <p:cNvPr id="10" name="Rectangle 1">
            <a:extLst>
              <a:ext uri="{FF2B5EF4-FFF2-40B4-BE49-F238E27FC236}">
                <a16:creationId xmlns:a16="http://schemas.microsoft.com/office/drawing/2014/main" id="{72E7A060-A606-4183-A669-FAB487BE7122}"/>
              </a:ext>
            </a:extLst>
          </p:cNvPr>
          <p:cNvSpPr>
            <a:spLocks noChangeArrowheads="1"/>
          </p:cNvSpPr>
          <p:nvPr/>
        </p:nvSpPr>
        <p:spPr bwMode="auto">
          <a:xfrm>
            <a:off x="3949143" y="1472562"/>
            <a:ext cx="2862963" cy="318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000000"/>
                </a:solidFill>
                <a:effectLst/>
                <a:latin typeface="+mn-lt"/>
              </a:rPr>
              <a:t>Develop apps</a:t>
            </a:r>
            <a:r>
              <a:rPr kumimoji="0" lang="en-US" altLang="en-US" i="0" u="none" strike="noStrike" cap="none" normalizeH="0" baseline="0" dirty="0">
                <a:ln>
                  <a:noFill/>
                </a:ln>
                <a:solidFill>
                  <a:srgbClr val="333333"/>
                </a:solidFill>
                <a:effectLst/>
                <a:latin typeface="+mn-lt"/>
              </a:rPr>
              <a:t> </a:t>
            </a:r>
            <a:r>
              <a:rPr kumimoji="0" lang="en-US" altLang="en-US" sz="1200" b="0" i="0" u="none" strike="noStrike" cap="none" normalizeH="0" baseline="0" dirty="0">
                <a:ln>
                  <a:noFill/>
                </a:ln>
                <a:solidFill>
                  <a:srgbClr val="333333"/>
                </a:solidFill>
                <a:effectLst/>
                <a:latin typeface="+mn-lt"/>
              </a:rPr>
              <a:t>   </a:t>
            </a:r>
            <a:r>
              <a:rPr kumimoji="0" lang="en-US" altLang="en-US" sz="1900" b="0" i="0" u="none" strike="noStrike" cap="none" normalizeH="0" baseline="0" dirty="0">
                <a:ln>
                  <a:noFill/>
                </a:ln>
                <a:solidFill>
                  <a:srgbClr val="333333"/>
                </a:solidFill>
                <a:effectLst/>
                <a:latin typeface="+mn-lt"/>
              </a:rPr>
              <a:t> </a:t>
            </a:r>
            <a:r>
              <a:rPr kumimoji="0" lang="en-US" altLang="en-US" sz="1200" b="0" i="0" u="none" strike="noStrike" cap="none" normalizeH="0" baseline="0" dirty="0">
                <a:ln>
                  <a:noFill/>
                </a:ln>
                <a:solidFill>
                  <a:srgbClr val="333333"/>
                </a:solidFill>
                <a:effectLst/>
                <a:latin typeface="+mn-lt"/>
              </a:rPr>
              <a:t>       </a:t>
            </a:r>
            <a:r>
              <a:rPr kumimoji="0" lang="en-US" altLang="en-US" sz="1900" b="0" i="0" u="none" strike="noStrike" cap="none" normalizeH="0" baseline="0" dirty="0">
                <a:ln>
                  <a:noFill/>
                </a:ln>
                <a:solidFill>
                  <a:srgbClr val="333333"/>
                </a:solidFill>
                <a:effectLst/>
                <a:latin typeface="+mn-lt"/>
              </a:rPr>
              <a:t> </a:t>
            </a:r>
            <a:r>
              <a:rPr kumimoji="0" lang="en-US" altLang="en-US" sz="1200" b="0" i="0" u="none" strike="noStrike" cap="none" normalizeH="0" baseline="0" dirty="0">
                <a:ln>
                  <a:noFill/>
                </a:ln>
                <a:solidFill>
                  <a:srgbClr val="333333"/>
                </a:solidFill>
                <a:effectLst/>
                <a:latin typeface="+mn-lt"/>
              </a:rPr>
              <a:t>      </a:t>
            </a:r>
            <a:endParaRPr kumimoji="0" lang="en-US" altLang="en-US" sz="1200" b="0" i="0" u="none" strike="noStrike" cap="none" normalizeH="0" baseline="0" dirty="0">
              <a:ln>
                <a:noFill/>
              </a:ln>
              <a:solidFill>
                <a:srgbClr val="0050C5"/>
              </a:solidFill>
              <a:effectLst/>
              <a:latin typeface="+mn-lt"/>
            </a:endParaRPr>
          </a:p>
        </p:txBody>
      </p:sp>
      <p:sp>
        <p:nvSpPr>
          <p:cNvPr id="11" name="AutoShape 2" descr="https://docs.microsoft.com/en-us/azure/media/index/logo_net.svg">
            <a:hlinkClick r:id="rId13"/>
            <a:extLst>
              <a:ext uri="{FF2B5EF4-FFF2-40B4-BE49-F238E27FC236}">
                <a16:creationId xmlns:a16="http://schemas.microsoft.com/office/drawing/2014/main" id="{14509202-6F5C-4CED-83E4-6D19DBF07A5E}"/>
              </a:ext>
            </a:extLst>
          </p:cNvPr>
          <p:cNvSpPr>
            <a:spLocks noChangeAspect="1" noChangeArrowheads="1"/>
          </p:cNvSpPr>
          <p:nvPr/>
        </p:nvSpPr>
        <p:spPr bwMode="auto">
          <a:xfrm>
            <a:off x="4003896"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2" name="AutoShape 3" descr="https://docs.microsoft.com/en-us/azure/media/index/logo_python.svg">
            <a:hlinkClick r:id="rId14"/>
            <a:extLst>
              <a:ext uri="{FF2B5EF4-FFF2-40B4-BE49-F238E27FC236}">
                <a16:creationId xmlns:a16="http://schemas.microsoft.com/office/drawing/2014/main" id="{C5287CA7-8895-44A0-AF81-C16CC97AFD49}"/>
              </a:ext>
            </a:extLst>
          </p:cNvPr>
          <p:cNvSpPr>
            <a:spLocks noChangeAspect="1" noChangeArrowheads="1"/>
          </p:cNvSpPr>
          <p:nvPr/>
        </p:nvSpPr>
        <p:spPr bwMode="auto">
          <a:xfrm>
            <a:off x="4370609"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3" name="AutoShape 4" descr="https://docs.microsoft.com/en-us/azure/media/index/logo_java.svg">
            <a:hlinkClick r:id="rId15"/>
            <a:extLst>
              <a:ext uri="{FF2B5EF4-FFF2-40B4-BE49-F238E27FC236}">
                <a16:creationId xmlns:a16="http://schemas.microsoft.com/office/drawing/2014/main" id="{8FAC4A27-3EFC-4FE2-8A40-C1037E577740}"/>
              </a:ext>
            </a:extLst>
          </p:cNvPr>
          <p:cNvSpPr>
            <a:spLocks noChangeAspect="1" noChangeArrowheads="1"/>
          </p:cNvSpPr>
          <p:nvPr/>
        </p:nvSpPr>
        <p:spPr bwMode="auto">
          <a:xfrm>
            <a:off x="4737321"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4" name="AutoShape 5" descr="https://docs.microsoft.com/en-us/azure/media/index/logo_php.svg">
            <a:hlinkClick r:id="rId16"/>
            <a:extLst>
              <a:ext uri="{FF2B5EF4-FFF2-40B4-BE49-F238E27FC236}">
                <a16:creationId xmlns:a16="http://schemas.microsoft.com/office/drawing/2014/main" id="{8F8E0302-7B2D-4E51-A567-85D59D438927}"/>
              </a:ext>
            </a:extLst>
          </p:cNvPr>
          <p:cNvSpPr>
            <a:spLocks noChangeAspect="1" noChangeArrowheads="1"/>
          </p:cNvSpPr>
          <p:nvPr/>
        </p:nvSpPr>
        <p:spPr bwMode="auto">
          <a:xfrm>
            <a:off x="5104034"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 name="AutoShape 6" descr="https://docs.microsoft.com/en-us/azure/media/index/logo_nodejs.svg">
            <a:hlinkClick r:id="rId17"/>
            <a:extLst>
              <a:ext uri="{FF2B5EF4-FFF2-40B4-BE49-F238E27FC236}">
                <a16:creationId xmlns:a16="http://schemas.microsoft.com/office/drawing/2014/main" id="{339F653A-A6C7-4451-A01F-2414EE68A648}"/>
              </a:ext>
            </a:extLst>
          </p:cNvPr>
          <p:cNvSpPr>
            <a:spLocks noChangeAspect="1" noChangeArrowheads="1"/>
          </p:cNvSpPr>
          <p:nvPr/>
        </p:nvSpPr>
        <p:spPr bwMode="auto">
          <a:xfrm>
            <a:off x="5470746"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 name="AutoShape 7" descr="https://docs.microsoft.com/en-us/media/logos/logo_gopher.svg">
            <a:hlinkClick r:id="rId18"/>
            <a:extLst>
              <a:ext uri="{FF2B5EF4-FFF2-40B4-BE49-F238E27FC236}">
                <a16:creationId xmlns:a16="http://schemas.microsoft.com/office/drawing/2014/main" id="{C89429DC-73C7-4DB1-AEBA-58B503A0BE03}"/>
              </a:ext>
            </a:extLst>
          </p:cNvPr>
          <p:cNvSpPr>
            <a:spLocks noChangeAspect="1" noChangeArrowheads="1"/>
          </p:cNvSpPr>
          <p:nvPr/>
        </p:nvSpPr>
        <p:spPr bwMode="auto">
          <a:xfrm>
            <a:off x="5837459"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 name="Rectangle 16">
            <a:extLst>
              <a:ext uri="{FF2B5EF4-FFF2-40B4-BE49-F238E27FC236}">
                <a16:creationId xmlns:a16="http://schemas.microsoft.com/office/drawing/2014/main" id="{7EE163E5-06A1-445D-8880-C8BC6B9CA9B9}"/>
              </a:ext>
            </a:extLst>
          </p:cNvPr>
          <p:cNvSpPr/>
          <p:nvPr/>
        </p:nvSpPr>
        <p:spPr>
          <a:xfrm>
            <a:off x="3807138" y="3258516"/>
            <a:ext cx="3703529" cy="1754326"/>
          </a:xfrm>
          <a:prstGeom prst="rect">
            <a:avLst/>
          </a:prstGeom>
        </p:spPr>
        <p:txBody>
          <a:bodyPr wrap="square">
            <a:spAutoFit/>
          </a:bodyPr>
          <a:lstStyle/>
          <a:p>
            <a:r>
              <a:rPr lang="en-US" dirty="0">
                <a:solidFill>
                  <a:srgbClr val="000000"/>
                </a:solidFill>
                <a:latin typeface="+mn-lt"/>
              </a:rPr>
              <a:t>App Models</a:t>
            </a:r>
          </a:p>
          <a:p>
            <a:pPr>
              <a:buFont typeface="Arial" panose="020B0604020202020204" pitchFamily="34" charset="0"/>
              <a:buChar char="•"/>
            </a:pPr>
            <a:r>
              <a:rPr lang="en-US" b="0" dirty="0">
                <a:solidFill>
                  <a:srgbClr val="333333"/>
                </a:solidFill>
                <a:latin typeface="+mn-lt"/>
                <a:hlinkClick r:id="rId19"/>
              </a:rPr>
              <a:t>Web Apps</a:t>
            </a:r>
            <a:endParaRPr lang="en-US" b="0" dirty="0">
              <a:solidFill>
                <a:srgbClr val="000000"/>
              </a:solidFill>
              <a:latin typeface="+mn-lt"/>
            </a:endParaRPr>
          </a:p>
          <a:p>
            <a:pPr>
              <a:buFont typeface="Arial" panose="020B0604020202020204" pitchFamily="34" charset="0"/>
              <a:buChar char="•"/>
            </a:pPr>
            <a:r>
              <a:rPr lang="en-US" b="0" dirty="0" err="1">
                <a:solidFill>
                  <a:srgbClr val="333333"/>
                </a:solidFill>
                <a:latin typeface="+mn-lt"/>
                <a:hlinkClick r:id="rId20"/>
              </a:rPr>
              <a:t>Serverless</a:t>
            </a:r>
            <a:r>
              <a:rPr lang="en-US" b="0" dirty="0">
                <a:solidFill>
                  <a:srgbClr val="333333"/>
                </a:solidFill>
                <a:latin typeface="+mn-lt"/>
                <a:hlinkClick r:id="rId20"/>
              </a:rPr>
              <a:t> Functions</a:t>
            </a:r>
            <a:endParaRPr lang="en-US" b="0" dirty="0">
              <a:solidFill>
                <a:srgbClr val="000000"/>
              </a:solidFill>
              <a:latin typeface="+mn-lt"/>
            </a:endParaRPr>
          </a:p>
          <a:p>
            <a:pPr>
              <a:buFont typeface="Arial" panose="020B0604020202020204" pitchFamily="34" charset="0"/>
              <a:buChar char="•"/>
            </a:pPr>
            <a:r>
              <a:rPr lang="en-US" b="0" dirty="0">
                <a:solidFill>
                  <a:srgbClr val="333333"/>
                </a:solidFill>
                <a:latin typeface="+mn-lt"/>
                <a:hlinkClick r:id="rId21"/>
              </a:rPr>
              <a:t>Containers</a:t>
            </a:r>
            <a:endParaRPr lang="en-US" b="0" dirty="0">
              <a:solidFill>
                <a:srgbClr val="000000"/>
              </a:solidFill>
              <a:latin typeface="+mn-lt"/>
            </a:endParaRPr>
          </a:p>
          <a:p>
            <a:pPr>
              <a:buFont typeface="Arial" panose="020B0604020202020204" pitchFamily="34" charset="0"/>
              <a:buChar char="•"/>
            </a:pPr>
            <a:r>
              <a:rPr lang="en-US" b="0" dirty="0">
                <a:solidFill>
                  <a:srgbClr val="333333"/>
                </a:solidFill>
                <a:latin typeface="+mn-lt"/>
                <a:hlinkClick r:id="rId22"/>
              </a:rPr>
              <a:t>Microservices with Service Fabric</a:t>
            </a:r>
            <a:endParaRPr lang="en-US" b="0" dirty="0">
              <a:solidFill>
                <a:srgbClr val="000000"/>
              </a:solidFill>
              <a:latin typeface="+mn-lt"/>
            </a:endParaRPr>
          </a:p>
        </p:txBody>
      </p:sp>
      <p:sp>
        <p:nvSpPr>
          <p:cNvPr id="18" name="Rectangle 17">
            <a:extLst>
              <a:ext uri="{FF2B5EF4-FFF2-40B4-BE49-F238E27FC236}">
                <a16:creationId xmlns:a16="http://schemas.microsoft.com/office/drawing/2014/main" id="{4DFFBF97-0C7C-4B74-85F0-57D159D9634A}"/>
              </a:ext>
            </a:extLst>
          </p:cNvPr>
          <p:cNvSpPr/>
          <p:nvPr/>
        </p:nvSpPr>
        <p:spPr>
          <a:xfrm>
            <a:off x="7522327" y="1472562"/>
            <a:ext cx="4354882" cy="4401205"/>
          </a:xfrm>
          <a:prstGeom prst="rect">
            <a:avLst/>
          </a:prstGeom>
        </p:spPr>
        <p:txBody>
          <a:bodyPr wrap="square">
            <a:spAutoFit/>
          </a:bodyPr>
          <a:lstStyle/>
          <a:p>
            <a:r>
              <a:rPr lang="en-US" u="sng" dirty="0">
                <a:solidFill>
                  <a:srgbClr val="000000"/>
                </a:solidFill>
                <a:latin typeface="+mn-lt"/>
              </a:rPr>
              <a:t>Manage data and AI</a:t>
            </a:r>
          </a:p>
          <a:p>
            <a:r>
              <a:rPr lang="en-US" dirty="0">
                <a:solidFill>
                  <a:srgbClr val="000000"/>
                </a:solidFill>
                <a:latin typeface="+mn-lt"/>
              </a:rPr>
              <a:t>Relational Databases</a:t>
            </a:r>
          </a:p>
          <a:p>
            <a:pPr>
              <a:buFont typeface="Arial" panose="020B0604020202020204" pitchFamily="34" charset="0"/>
              <a:buChar char="•"/>
            </a:pPr>
            <a:r>
              <a:rPr lang="en-US" sz="1600" b="0" dirty="0">
                <a:solidFill>
                  <a:srgbClr val="333333"/>
                </a:solidFill>
                <a:latin typeface="+mn-lt"/>
                <a:hlinkClick r:id="rId23"/>
              </a:rPr>
              <a:t>SQL database as a service</a:t>
            </a:r>
            <a:endParaRPr lang="en-US" sz="1600" b="0" dirty="0">
              <a:solidFill>
                <a:srgbClr val="000000"/>
              </a:solidFill>
              <a:latin typeface="+mn-lt"/>
            </a:endParaRPr>
          </a:p>
          <a:p>
            <a:pPr>
              <a:buFont typeface="Arial" panose="020B0604020202020204" pitchFamily="34" charset="0"/>
              <a:buChar char="•"/>
            </a:pPr>
            <a:r>
              <a:rPr lang="en-US" sz="1600" b="0" dirty="0">
                <a:solidFill>
                  <a:srgbClr val="333333"/>
                </a:solidFill>
                <a:latin typeface="+mn-lt"/>
                <a:hlinkClick r:id="rId24"/>
              </a:rPr>
              <a:t>SQL Data Warehouse as a service</a:t>
            </a:r>
            <a:endParaRPr lang="en-US" sz="1600" b="0" dirty="0">
              <a:solidFill>
                <a:srgbClr val="000000"/>
              </a:solidFill>
              <a:latin typeface="+mn-lt"/>
            </a:endParaRPr>
          </a:p>
          <a:p>
            <a:pPr>
              <a:buFont typeface="Arial" panose="020B0604020202020204" pitchFamily="34" charset="0"/>
              <a:buChar char="•"/>
            </a:pPr>
            <a:r>
              <a:rPr lang="en-US" sz="1600" b="0" dirty="0">
                <a:solidFill>
                  <a:srgbClr val="333333"/>
                </a:solidFill>
                <a:latin typeface="+mn-lt"/>
                <a:hlinkClick r:id="rId25"/>
              </a:rPr>
              <a:t>PostgreSQL database as a service</a:t>
            </a:r>
            <a:endParaRPr lang="en-US" sz="1600" b="0" dirty="0">
              <a:solidFill>
                <a:srgbClr val="000000"/>
              </a:solidFill>
              <a:latin typeface="+mn-lt"/>
            </a:endParaRPr>
          </a:p>
          <a:p>
            <a:pPr>
              <a:buFont typeface="Arial" panose="020B0604020202020204" pitchFamily="34" charset="0"/>
              <a:buChar char="•"/>
            </a:pPr>
            <a:r>
              <a:rPr lang="en-US" sz="1600" b="0" dirty="0">
                <a:solidFill>
                  <a:srgbClr val="333333"/>
                </a:solidFill>
                <a:latin typeface="+mn-lt"/>
                <a:hlinkClick r:id="rId26"/>
              </a:rPr>
              <a:t>MySQL database as a service</a:t>
            </a:r>
            <a:endParaRPr lang="en-US" sz="1600" b="0" dirty="0">
              <a:solidFill>
                <a:srgbClr val="000000"/>
              </a:solidFill>
              <a:latin typeface="+mn-lt"/>
            </a:endParaRPr>
          </a:p>
          <a:p>
            <a:endParaRPr lang="en-US" b="0" dirty="0">
              <a:solidFill>
                <a:srgbClr val="000000"/>
              </a:solidFill>
              <a:latin typeface="+mn-lt"/>
            </a:endParaRPr>
          </a:p>
          <a:p>
            <a:r>
              <a:rPr lang="en-US" dirty="0">
                <a:solidFill>
                  <a:srgbClr val="000000"/>
                </a:solidFill>
                <a:latin typeface="+mn-lt"/>
              </a:rPr>
              <a:t>NoSQL</a:t>
            </a:r>
          </a:p>
          <a:p>
            <a:pPr>
              <a:buFont typeface="Arial" panose="020B0604020202020204" pitchFamily="34" charset="0"/>
              <a:buChar char="•"/>
            </a:pPr>
            <a:r>
              <a:rPr lang="en-US" sz="1600" b="0" dirty="0">
                <a:solidFill>
                  <a:srgbClr val="333333"/>
                </a:solidFill>
                <a:latin typeface="+mn-lt"/>
                <a:hlinkClick r:id="rId27"/>
              </a:rPr>
              <a:t>Azure Cosmos DB</a:t>
            </a:r>
            <a:endParaRPr lang="en-US" sz="1600" b="0" dirty="0">
              <a:solidFill>
                <a:srgbClr val="000000"/>
              </a:solidFill>
              <a:latin typeface="+mn-lt"/>
            </a:endParaRPr>
          </a:p>
          <a:p>
            <a:endParaRPr lang="en-US" b="0" dirty="0">
              <a:solidFill>
                <a:srgbClr val="000000"/>
              </a:solidFill>
              <a:latin typeface="+mn-lt"/>
            </a:endParaRPr>
          </a:p>
          <a:p>
            <a:r>
              <a:rPr lang="en-US" dirty="0">
                <a:solidFill>
                  <a:srgbClr val="000000"/>
                </a:solidFill>
                <a:latin typeface="+mn-lt"/>
              </a:rPr>
              <a:t>Storage</a:t>
            </a:r>
          </a:p>
          <a:p>
            <a:pPr>
              <a:buFont typeface="Arial" panose="020B0604020202020204" pitchFamily="34" charset="0"/>
              <a:buChar char="•"/>
            </a:pPr>
            <a:r>
              <a:rPr lang="en-US" sz="1600" b="0" dirty="0">
                <a:solidFill>
                  <a:srgbClr val="333333"/>
                </a:solidFill>
                <a:latin typeface="+mn-lt"/>
                <a:hlinkClick r:id="rId28"/>
              </a:rPr>
              <a:t>Blob Storage</a:t>
            </a:r>
            <a:endParaRPr lang="en-US" sz="1600" b="0" dirty="0">
              <a:solidFill>
                <a:srgbClr val="000000"/>
              </a:solidFill>
              <a:latin typeface="+mn-lt"/>
            </a:endParaRPr>
          </a:p>
          <a:p>
            <a:endParaRPr lang="en-US" b="0" dirty="0">
              <a:solidFill>
                <a:srgbClr val="000000"/>
              </a:solidFill>
              <a:latin typeface="+mn-lt"/>
            </a:endParaRPr>
          </a:p>
          <a:p>
            <a:r>
              <a:rPr lang="en-US" dirty="0">
                <a:solidFill>
                  <a:srgbClr val="000000"/>
                </a:solidFill>
                <a:latin typeface="+mn-lt"/>
              </a:rPr>
              <a:t>AI and Cognitive Services</a:t>
            </a:r>
          </a:p>
          <a:p>
            <a:pPr>
              <a:buFont typeface="Arial" panose="020B0604020202020204" pitchFamily="34" charset="0"/>
              <a:buChar char="•"/>
            </a:pPr>
            <a:r>
              <a:rPr lang="en-US" sz="1600" b="0" dirty="0">
                <a:solidFill>
                  <a:srgbClr val="333333"/>
                </a:solidFill>
                <a:latin typeface="+mn-lt"/>
                <a:hlinkClick r:id="rId29"/>
              </a:rPr>
              <a:t>Machine Learning </a:t>
            </a:r>
            <a:endParaRPr lang="en-US" sz="1600" b="0" dirty="0">
              <a:solidFill>
                <a:srgbClr val="000000"/>
              </a:solidFill>
              <a:latin typeface="+mn-lt"/>
            </a:endParaRPr>
          </a:p>
          <a:p>
            <a:pPr>
              <a:buFont typeface="Arial" panose="020B0604020202020204" pitchFamily="34" charset="0"/>
              <a:buChar char="•"/>
            </a:pPr>
            <a:r>
              <a:rPr lang="en-US" sz="1600" b="0" dirty="0">
                <a:solidFill>
                  <a:srgbClr val="333333"/>
                </a:solidFill>
                <a:latin typeface="+mn-lt"/>
                <a:hlinkClick r:id="rId30"/>
              </a:rPr>
              <a:t>Cognitive Services</a:t>
            </a:r>
            <a:endParaRPr lang="en-US" sz="1600" b="0" dirty="0">
              <a:solidFill>
                <a:srgbClr val="000000"/>
              </a:solidFill>
              <a:latin typeface="+mn-lt"/>
            </a:endParaRPr>
          </a:p>
        </p:txBody>
      </p:sp>
    </p:spTree>
    <p:extLst>
      <p:ext uri="{BB962C8B-B14F-4D97-AF65-F5344CB8AC3E}">
        <p14:creationId xmlns:p14="http://schemas.microsoft.com/office/powerpoint/2010/main" val="355370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5DB35-9BFC-4A03-BC04-7A5E4E4D3828}"/>
              </a:ext>
            </a:extLst>
          </p:cNvPr>
          <p:cNvSpPr>
            <a:spLocks noGrp="1"/>
          </p:cNvSpPr>
          <p:nvPr>
            <p:ph type="title"/>
          </p:nvPr>
        </p:nvSpPr>
        <p:spPr>
          <a:xfrm>
            <a:off x="1564080" y="139700"/>
            <a:ext cx="6387352" cy="1231901"/>
          </a:xfrm>
        </p:spPr>
        <p:txBody>
          <a:bodyPr/>
          <a:lstStyle/>
          <a:p>
            <a:r>
              <a:rPr lang="en-US" dirty="0">
                <a:latin typeface="+mn-lt"/>
              </a:rPr>
              <a:t>Thought Experiment / Case Study #2</a:t>
            </a:r>
            <a:br>
              <a:rPr lang="en-US" dirty="0">
                <a:latin typeface="+mn-lt"/>
              </a:rPr>
            </a:br>
            <a:r>
              <a:rPr lang="en-US" dirty="0">
                <a:latin typeface="+mn-lt"/>
              </a:rPr>
              <a:t>Answer the following questions in a report back to the CTO…</a:t>
            </a:r>
          </a:p>
        </p:txBody>
      </p:sp>
      <p:sp>
        <p:nvSpPr>
          <p:cNvPr id="3" name="Content Placeholder 2">
            <a:extLst>
              <a:ext uri="{FF2B5EF4-FFF2-40B4-BE49-F238E27FC236}">
                <a16:creationId xmlns:a16="http://schemas.microsoft.com/office/drawing/2014/main" id="{08722465-DD34-432B-B034-E5638363D1E8}"/>
              </a:ext>
            </a:extLst>
          </p:cNvPr>
          <p:cNvSpPr>
            <a:spLocks noGrp="1"/>
          </p:cNvSpPr>
          <p:nvPr>
            <p:ph idx="1"/>
          </p:nvPr>
        </p:nvSpPr>
        <p:spPr>
          <a:xfrm>
            <a:off x="1675194" y="1371601"/>
            <a:ext cx="8833654" cy="5309493"/>
          </a:xfrm>
        </p:spPr>
        <p:txBody>
          <a:bodyPr>
            <a:normAutofit fontScale="55000" lnSpcReduction="20000"/>
          </a:bodyPr>
          <a:lstStyle/>
          <a:p>
            <a:pPr marL="0" indent="0">
              <a:buNone/>
            </a:pPr>
            <a:r>
              <a:rPr lang="en-US" sz="2800" b="1" dirty="0">
                <a:latin typeface="+mn-lt"/>
              </a:rPr>
              <a:t>Email from CTO Continued</a:t>
            </a:r>
            <a:r>
              <a:rPr lang="en-US" sz="2800" dirty="0">
                <a:latin typeface="+mn-lt"/>
              </a:rPr>
              <a:t>:</a:t>
            </a:r>
          </a:p>
          <a:p>
            <a:pPr marL="0" indent="0">
              <a:buNone/>
            </a:pPr>
            <a:r>
              <a:rPr lang="en-US" sz="2800" dirty="0">
                <a:latin typeface="+mn-lt"/>
              </a:rPr>
              <a:t>With this in mind, please help me answer the following questions :</a:t>
            </a:r>
          </a:p>
          <a:p>
            <a:pPr lvl="0" fontAlgn="auto">
              <a:buFont typeface="+mj-lt"/>
              <a:buAutoNum type="arabicPeriod"/>
            </a:pPr>
            <a:r>
              <a:rPr lang="en-US" sz="2800" dirty="0">
                <a:latin typeface="+mn-lt"/>
              </a:rPr>
              <a:t>What are logical places to break this task down into multiple smaller Tasks</a:t>
            </a:r>
          </a:p>
          <a:p>
            <a:pPr lvl="0" fontAlgn="auto">
              <a:buFont typeface="+mj-lt"/>
              <a:buAutoNum type="arabicPeriod"/>
            </a:pPr>
            <a:r>
              <a:rPr lang="en-US" sz="2800" dirty="0">
                <a:latin typeface="+mn-lt"/>
              </a:rPr>
              <a:t>What site (Contoso or Azure) should be used to receive Fabrikam VM services and why?</a:t>
            </a:r>
          </a:p>
          <a:p>
            <a:pPr lvl="0" fontAlgn="auto">
              <a:buFont typeface="+mj-lt"/>
              <a:buAutoNum type="arabicPeriod"/>
            </a:pPr>
            <a:r>
              <a:rPr lang="en-US" sz="2800" dirty="0">
                <a:latin typeface="+mn-lt"/>
              </a:rPr>
              <a:t>What tool(s) could we use to securely migrate the VM workloads while minimizing downtime?</a:t>
            </a:r>
          </a:p>
          <a:p>
            <a:pPr lvl="0" fontAlgn="auto">
              <a:buFont typeface="+mj-lt"/>
              <a:buAutoNum type="arabicPeriod"/>
            </a:pPr>
            <a:r>
              <a:rPr lang="en-US" sz="2800" dirty="0">
                <a:latin typeface="+mn-lt"/>
              </a:rPr>
              <a:t>How can we minimize downtime of Fabrikam web services?</a:t>
            </a:r>
          </a:p>
          <a:p>
            <a:pPr lvl="0" fontAlgn="auto">
              <a:buFont typeface="+mj-lt"/>
              <a:buAutoNum type="arabicPeriod"/>
            </a:pPr>
            <a:r>
              <a:rPr lang="en-US" sz="2800" dirty="0">
                <a:latin typeface="+mn-lt"/>
              </a:rPr>
              <a:t>Can the Linux websites be migrated to serverless compute on Azure?  If so, how?</a:t>
            </a:r>
          </a:p>
          <a:p>
            <a:pPr lvl="0" fontAlgn="auto">
              <a:buFont typeface="+mj-lt"/>
              <a:buAutoNum type="arabicPeriod"/>
            </a:pPr>
            <a:r>
              <a:rPr lang="en-US" sz="2800" dirty="0">
                <a:latin typeface="+mn-lt"/>
              </a:rPr>
              <a:t>What are the best destination services for migration of the IIS websites?</a:t>
            </a:r>
          </a:p>
          <a:p>
            <a:pPr lvl="0" fontAlgn="auto">
              <a:buFont typeface="+mj-lt"/>
              <a:buAutoNum type="arabicPeriod"/>
            </a:pPr>
            <a:r>
              <a:rPr lang="en-US" sz="2800" dirty="0">
                <a:latin typeface="+mn-lt"/>
              </a:rPr>
              <a:t>What is the best way to move the containers to Azure Container Instances?</a:t>
            </a:r>
          </a:p>
          <a:p>
            <a:pPr lvl="0">
              <a:buFont typeface="+mj-lt"/>
              <a:buAutoNum type="arabicPeriod"/>
            </a:pPr>
            <a:r>
              <a:rPr lang="en-US" sz="2800" dirty="0">
                <a:latin typeface="+mn-lt"/>
              </a:rPr>
              <a:t>What are the next steps after an application has been moved to Azure?</a:t>
            </a:r>
          </a:p>
          <a:p>
            <a:pPr lvl="0">
              <a:buFont typeface="+mj-lt"/>
              <a:buAutoNum type="arabicPeriod"/>
            </a:pPr>
            <a:r>
              <a:rPr lang="en-US" sz="2800" dirty="0">
                <a:latin typeface="+mn-lt"/>
              </a:rPr>
              <a:t>Is the batch cluster a good candidate for migration to native cloud apps or serverless compute? Why or Why not?</a:t>
            </a:r>
          </a:p>
          <a:p>
            <a:pPr lvl="0">
              <a:buFont typeface="+mj-lt"/>
              <a:buAutoNum type="arabicPeriod"/>
            </a:pPr>
            <a:r>
              <a:rPr lang="en-US" sz="2800" dirty="0">
                <a:latin typeface="+mn-lt"/>
              </a:rPr>
              <a:t>Are there any tools to help us understand what is running at Fabrikam and what would be needed for the migration?</a:t>
            </a:r>
          </a:p>
          <a:p>
            <a:pPr lvl="0">
              <a:buFont typeface="+mj-lt"/>
              <a:buAutoNum type="arabicPeriod"/>
            </a:pPr>
            <a:r>
              <a:rPr lang="en-US" sz="2800" dirty="0">
                <a:latin typeface="+mn-lt"/>
              </a:rPr>
              <a:t>Is there a tool or service to switch the existing web workloads to the new production location (Azure or Contoso) with little or no downtime?</a:t>
            </a:r>
          </a:p>
          <a:p>
            <a:pPr lvl="0">
              <a:buFont typeface="+mj-lt"/>
              <a:buAutoNum type="arabicPeriod"/>
            </a:pPr>
            <a:r>
              <a:rPr lang="en-US" sz="2800" dirty="0">
                <a:latin typeface="+mn-lt"/>
              </a:rPr>
              <a:t>What challenges do you think you need to prepare for?</a:t>
            </a:r>
          </a:p>
        </p:txBody>
      </p:sp>
      <p:sp>
        <p:nvSpPr>
          <p:cNvPr id="4" name="Text Placeholder 3">
            <a:extLst>
              <a:ext uri="{FF2B5EF4-FFF2-40B4-BE49-F238E27FC236}">
                <a16:creationId xmlns:a16="http://schemas.microsoft.com/office/drawing/2014/main" id="{4EDE6124-E728-4AE3-8F91-3435B4D7AE77}"/>
              </a:ext>
            </a:extLst>
          </p:cNvPr>
          <p:cNvSpPr>
            <a:spLocks noGrp="1"/>
          </p:cNvSpPr>
          <p:nvPr>
            <p:ph type="body" sz="quarter" idx="10"/>
          </p:nvPr>
        </p:nvSpPr>
        <p:spPr/>
        <p:txBody>
          <a:bodyPr/>
          <a:lstStyle/>
          <a:p>
            <a:endParaRPr lang="en-US" dirty="0">
              <a:latin typeface="+mn-lt"/>
            </a:endParaRPr>
          </a:p>
        </p:txBody>
      </p:sp>
      <p:sp>
        <p:nvSpPr>
          <p:cNvPr id="6" name="Rectangle: Folded Corner 5">
            <a:extLst>
              <a:ext uri="{FF2B5EF4-FFF2-40B4-BE49-F238E27FC236}">
                <a16:creationId xmlns:a16="http://schemas.microsoft.com/office/drawing/2014/main" id="{552FFAF7-ADAE-4230-A4EB-88D621E261E1}"/>
              </a:ext>
            </a:extLst>
          </p:cNvPr>
          <p:cNvSpPr/>
          <p:nvPr/>
        </p:nvSpPr>
        <p:spPr bwMode="auto">
          <a:xfrm>
            <a:off x="8172427" y="0"/>
            <a:ext cx="2528108" cy="1677166"/>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latin typeface="+mn-lt"/>
              </a:rPr>
              <a:t>Break Into Teams of 5-8</a:t>
            </a:r>
          </a:p>
          <a:p>
            <a:pPr algn="ctr" eaLnBrk="0" hangingPunct="0"/>
            <a:r>
              <a:rPr lang="en-US" sz="1050" dirty="0">
                <a:latin typeface="+mn-lt"/>
              </a:rPr>
              <a:t>Prepare report to </a:t>
            </a:r>
            <a:r>
              <a:rPr lang="en-US" sz="1050" dirty="0" err="1">
                <a:latin typeface="+mn-lt"/>
              </a:rPr>
              <a:t>to</a:t>
            </a:r>
            <a:r>
              <a:rPr lang="en-US" sz="1050" dirty="0">
                <a:latin typeface="+mn-lt"/>
              </a:rPr>
              <a:t> be delivered to CTO during your next meeting</a:t>
            </a:r>
          </a:p>
          <a:p>
            <a:pPr algn="ctr" eaLnBrk="0" hangingPunct="0"/>
            <a:r>
              <a:rPr lang="en-US" sz="1050" dirty="0">
                <a:latin typeface="+mn-lt"/>
              </a:rPr>
              <a:t>Include any clarifying questions or additional observations in report</a:t>
            </a:r>
          </a:p>
        </p:txBody>
      </p:sp>
    </p:spTree>
    <p:extLst>
      <p:ext uri="{BB962C8B-B14F-4D97-AF65-F5344CB8AC3E}">
        <p14:creationId xmlns:p14="http://schemas.microsoft.com/office/powerpoint/2010/main" val="2703618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871-D695-4474-9747-A8807DAA6C0B}"/>
              </a:ext>
            </a:extLst>
          </p:cNvPr>
          <p:cNvSpPr>
            <a:spLocks noGrp="1"/>
          </p:cNvSpPr>
          <p:nvPr>
            <p:ph type="title"/>
          </p:nvPr>
        </p:nvSpPr>
        <p:spPr/>
        <p:txBody>
          <a:bodyPr/>
          <a:lstStyle/>
          <a:p>
            <a:r>
              <a:rPr lang="en-US" dirty="0">
                <a:latin typeface="+mn-lt"/>
              </a:rPr>
              <a:t>Thought Experiment / Case Study 3a</a:t>
            </a:r>
            <a:br>
              <a:rPr lang="en-US" dirty="0">
                <a:latin typeface="+mn-lt"/>
              </a:rPr>
            </a:br>
            <a:r>
              <a:rPr lang="en-US" dirty="0">
                <a:latin typeface="+mn-lt"/>
              </a:rPr>
              <a:t>Operational Design - Individual</a:t>
            </a:r>
          </a:p>
        </p:txBody>
      </p:sp>
      <p:sp>
        <p:nvSpPr>
          <p:cNvPr id="3" name="Content Placeholder 2">
            <a:extLst>
              <a:ext uri="{FF2B5EF4-FFF2-40B4-BE49-F238E27FC236}">
                <a16:creationId xmlns:a16="http://schemas.microsoft.com/office/drawing/2014/main" id="{B3369492-1E64-4591-8D55-2E098AB04757}"/>
              </a:ext>
            </a:extLst>
          </p:cNvPr>
          <p:cNvSpPr>
            <a:spLocks noGrp="1"/>
          </p:cNvSpPr>
          <p:nvPr>
            <p:ph idx="1"/>
          </p:nvPr>
        </p:nvSpPr>
        <p:spPr>
          <a:xfrm>
            <a:off x="316523" y="1516284"/>
            <a:ext cx="6386015" cy="5091290"/>
          </a:xfrm>
        </p:spPr>
        <p:txBody>
          <a:bodyPr>
            <a:normAutofit fontScale="92500" lnSpcReduction="10000"/>
          </a:bodyPr>
          <a:lstStyle/>
          <a:p>
            <a:pPr marL="0" indent="0">
              <a:buNone/>
            </a:pPr>
            <a:r>
              <a:rPr lang="en-US" sz="1600" b="1" dirty="0">
                <a:latin typeface="+mn-lt"/>
              </a:rPr>
              <a:t>Background:</a:t>
            </a:r>
            <a:r>
              <a:rPr lang="en-US" sz="1600" dirty="0">
                <a:latin typeface="+mn-lt"/>
              </a:rPr>
              <a:t> You are the architect for Contoso. Your Innovation team would like to deploy new services on Azure to support a new application Contoso is building.  You get an email from the head of Innovation with the following request. </a:t>
            </a:r>
          </a:p>
          <a:p>
            <a:endParaRPr lang="en-US" sz="1600" dirty="0">
              <a:latin typeface="+mn-lt"/>
            </a:endParaRPr>
          </a:p>
          <a:p>
            <a:pPr marL="0" indent="0">
              <a:buNone/>
            </a:pPr>
            <a:r>
              <a:rPr lang="en-US" sz="1600" b="1" dirty="0">
                <a:latin typeface="+mn-lt"/>
              </a:rPr>
              <a:t>Letter from the Director of Innovation: </a:t>
            </a:r>
          </a:p>
          <a:p>
            <a:pPr marL="285750" lvl="1" indent="0">
              <a:buNone/>
            </a:pPr>
            <a:r>
              <a:rPr lang="en-US" sz="1400" dirty="0">
                <a:latin typeface="+mn-lt"/>
              </a:rPr>
              <a:t>As part of our new DevOps initiatives, we would like to deploy a new application project into the Azure cloud.  We have one such application nearing completion, which is a multi-tier application with a .NET application front end and a SQL Server backend database.  There are a number of different components, including a number of API applications that make up the system. The application will need to send and receive data from Contoso’s network for various tasks both scheduled and on-demand. As we plan to deploy this application to Azure, can you help us understand how to design for high-availability, monitoring and alerting? This new application is critically important to the business.  It is actually creating a new revenue stream for Contoso.  I would not be surprised if 3 years from now it became our top flagship product. For some period of time, we will be giving away the high-end services for free to help us get all of our existing customers on the platform and to bring in a massive new pipeline of prospective customers.  Let’s have a meeting next week to discuss the architecture we should be using to monitor and manage the applications.  I will check our calendars and send you an invite. </a:t>
            </a:r>
          </a:p>
          <a:p>
            <a:pPr marL="285750" lvl="1" indent="0">
              <a:buNone/>
            </a:pPr>
            <a:r>
              <a:rPr lang="en-US" sz="1400" dirty="0">
                <a:latin typeface="+mn-lt"/>
              </a:rPr>
              <a:t>Thanks so much for your help.</a:t>
            </a:r>
          </a:p>
          <a:p>
            <a:pPr marL="285750" lvl="1" indent="0">
              <a:buNone/>
            </a:pPr>
            <a:r>
              <a:rPr lang="en-US" sz="1400" dirty="0">
                <a:latin typeface="+mn-lt"/>
              </a:rPr>
              <a:t>Dan</a:t>
            </a:r>
            <a:endParaRPr lang="en-US" sz="1600" dirty="0">
              <a:latin typeface="+mn-lt"/>
            </a:endParaRPr>
          </a:p>
          <a:p>
            <a:pPr marL="0" indent="0">
              <a:buNone/>
            </a:pPr>
            <a:endParaRPr lang="en-US" sz="600" dirty="0">
              <a:latin typeface="+mn-lt"/>
            </a:endParaRPr>
          </a:p>
        </p:txBody>
      </p:sp>
      <p:sp>
        <p:nvSpPr>
          <p:cNvPr id="4" name="Text Placeholder 3">
            <a:extLst>
              <a:ext uri="{FF2B5EF4-FFF2-40B4-BE49-F238E27FC236}">
                <a16:creationId xmlns:a16="http://schemas.microsoft.com/office/drawing/2014/main" id="{056648A9-AC90-4C21-A08E-8E3380F46FDB}"/>
              </a:ext>
            </a:extLst>
          </p:cNvPr>
          <p:cNvSpPr>
            <a:spLocks noGrp="1"/>
          </p:cNvSpPr>
          <p:nvPr>
            <p:ph type="body" sz="quarter" idx="10"/>
          </p:nvPr>
        </p:nvSpPr>
        <p:spPr>
          <a:xfrm>
            <a:off x="550607" y="6490874"/>
            <a:ext cx="10559810" cy="308050"/>
          </a:xfrm>
        </p:spPr>
        <p:txBody>
          <a:bodyPr/>
          <a:lstStyle/>
          <a:p>
            <a:r>
              <a:rPr lang="en-US" sz="2000" dirty="0">
                <a:latin typeface="+mn-lt"/>
              </a:rPr>
              <a:t>Lab Slide Location: </a:t>
            </a:r>
            <a:r>
              <a:rPr lang="en-US" sz="2000" dirty="0">
                <a:latin typeface="+mn-lt"/>
                <a:hlinkClick r:id="rId3"/>
              </a:rPr>
              <a:t>http://github.com/guruskill/70-535</a:t>
            </a:r>
            <a:r>
              <a:rPr lang="en-US" sz="2000" dirty="0">
                <a:latin typeface="+mn-lt"/>
              </a:rPr>
              <a:t>  Labs/70-535-00-Labs.pptx or .pdf</a:t>
            </a:r>
          </a:p>
        </p:txBody>
      </p:sp>
      <p:sp>
        <p:nvSpPr>
          <p:cNvPr id="5" name="Rectangle 4">
            <a:extLst>
              <a:ext uri="{FF2B5EF4-FFF2-40B4-BE49-F238E27FC236}">
                <a16:creationId xmlns:a16="http://schemas.microsoft.com/office/drawing/2014/main" id="{33AC2B3B-FC05-4250-9D8E-C3D5624D1342}"/>
              </a:ext>
            </a:extLst>
          </p:cNvPr>
          <p:cNvSpPr/>
          <p:nvPr/>
        </p:nvSpPr>
        <p:spPr>
          <a:xfrm>
            <a:off x="6753039" y="1925389"/>
            <a:ext cx="5122437" cy="3231654"/>
          </a:xfrm>
          <a:prstGeom prst="rect">
            <a:avLst/>
          </a:prstGeom>
        </p:spPr>
        <p:txBody>
          <a:bodyPr wrap="square">
            <a:spAutoFit/>
          </a:bodyPr>
          <a:lstStyle/>
          <a:p>
            <a:r>
              <a:rPr lang="en-US" sz="1200" dirty="0">
                <a:solidFill>
                  <a:srgbClr val="000000"/>
                </a:solidFill>
                <a:latin typeface="+mn-lt"/>
              </a:rPr>
              <a:t>Desired Outcome: Prepare for your meeting with Dan and report to the class how you will address the following questions: </a:t>
            </a:r>
          </a:p>
          <a:p>
            <a:endParaRPr lang="en-US" sz="1200" dirty="0">
              <a:solidFill>
                <a:srgbClr val="000000"/>
              </a:solidFill>
              <a:latin typeface="+mn-lt"/>
            </a:endParaRPr>
          </a:p>
          <a:p>
            <a:pPr marL="228600" indent="-228600">
              <a:buFont typeface="+mj-lt"/>
              <a:buAutoNum type="arabicPeriod"/>
            </a:pPr>
            <a:r>
              <a:rPr lang="en-US" sz="1200" dirty="0">
                <a:latin typeface="+mn-lt"/>
              </a:rPr>
              <a:t>What services would you use to monitor and scale the application front end?</a:t>
            </a:r>
          </a:p>
          <a:p>
            <a:pPr marL="228600" indent="-228600">
              <a:buFont typeface="+mj-lt"/>
              <a:buAutoNum type="arabicPeriod"/>
            </a:pPr>
            <a:r>
              <a:rPr lang="en-US" sz="1200" dirty="0">
                <a:latin typeface="+mn-lt"/>
              </a:rPr>
              <a:t>What services would you use to monitor and scale the SQL Database? </a:t>
            </a:r>
          </a:p>
          <a:p>
            <a:pPr marL="228600" indent="-228600">
              <a:buFont typeface="+mj-lt"/>
              <a:buAutoNum type="arabicPeriod"/>
            </a:pPr>
            <a:r>
              <a:rPr lang="en-US" sz="1200" dirty="0">
                <a:latin typeface="+mn-lt"/>
              </a:rPr>
              <a:t>What alerts will need to be configured?</a:t>
            </a:r>
          </a:p>
          <a:p>
            <a:pPr marL="228600" indent="-228600">
              <a:buFont typeface="+mj-lt"/>
              <a:buAutoNum type="arabicPeriod"/>
            </a:pPr>
            <a:r>
              <a:rPr lang="en-US" sz="1200" dirty="0">
                <a:latin typeface="+mn-lt"/>
              </a:rPr>
              <a:t>What automation should be put in place to make sure there is not configuration drift?</a:t>
            </a:r>
          </a:p>
          <a:p>
            <a:pPr marL="228600" indent="-228600">
              <a:buFont typeface="+mj-lt"/>
              <a:buAutoNum type="arabicPeriod"/>
            </a:pPr>
            <a:r>
              <a:rPr lang="en-US" sz="1200" dirty="0">
                <a:latin typeface="+mn-lt"/>
              </a:rPr>
              <a:t>What foreseeable challenges do you think you need to discuss in your first meeting with Dan?</a:t>
            </a:r>
          </a:p>
          <a:p>
            <a:endParaRPr lang="en-US" sz="1200" dirty="0">
              <a:solidFill>
                <a:srgbClr val="000000"/>
              </a:solidFill>
              <a:latin typeface="+mn-lt"/>
            </a:endParaRPr>
          </a:p>
          <a:p>
            <a:endParaRPr lang="en-US" sz="1200" dirty="0">
              <a:solidFill>
                <a:srgbClr val="000000"/>
              </a:solidFill>
              <a:latin typeface="+mn-lt"/>
            </a:endParaRPr>
          </a:p>
          <a:p>
            <a:r>
              <a:rPr lang="en-US" sz="1200" dirty="0">
                <a:solidFill>
                  <a:srgbClr val="000000"/>
                </a:solidFill>
                <a:latin typeface="+mn-lt"/>
              </a:rPr>
              <a:t>Resources:</a:t>
            </a:r>
          </a:p>
          <a:p>
            <a:endParaRPr lang="en-US" sz="1200" u="sng" dirty="0">
              <a:solidFill>
                <a:srgbClr val="000000"/>
              </a:solidFill>
              <a:latin typeface="+mn-lt"/>
              <a:hlinkClick r:id="rId4"/>
            </a:endParaRPr>
          </a:p>
        </p:txBody>
      </p:sp>
      <p:sp>
        <p:nvSpPr>
          <p:cNvPr id="8" name="Rectangle: Folded Corner 7">
            <a:extLst>
              <a:ext uri="{FF2B5EF4-FFF2-40B4-BE49-F238E27FC236}">
                <a16:creationId xmlns:a16="http://schemas.microsoft.com/office/drawing/2014/main" id="{2FDDC66A-EC56-44F5-A53A-1FA69036F07B}"/>
              </a:ext>
            </a:extLst>
          </p:cNvPr>
          <p:cNvSpPr/>
          <p:nvPr/>
        </p:nvSpPr>
        <p:spPr bwMode="auto">
          <a:xfrm>
            <a:off x="7959525" y="-1"/>
            <a:ext cx="2741011" cy="1650703"/>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solidFill>
                  <a:srgbClr val="000000"/>
                </a:solidFill>
                <a:latin typeface="+mn-lt"/>
              </a:rPr>
              <a:t>Individual Assignment 15 mins</a:t>
            </a:r>
          </a:p>
          <a:p>
            <a:pPr algn="ctr" eaLnBrk="0" hangingPunct="0"/>
            <a:r>
              <a:rPr lang="en-US" sz="1050" dirty="0">
                <a:solidFill>
                  <a:srgbClr val="000000"/>
                </a:solidFill>
                <a:latin typeface="+mn-lt"/>
              </a:rPr>
              <a:t>Prepare report to be delivered to Dan during your next meeting</a:t>
            </a:r>
          </a:p>
          <a:p>
            <a:pPr algn="ctr" eaLnBrk="0" hangingPunct="0"/>
            <a:r>
              <a:rPr lang="en-US" sz="1050" dirty="0">
                <a:solidFill>
                  <a:srgbClr val="000000"/>
                </a:solidFill>
                <a:latin typeface="+mn-lt"/>
              </a:rPr>
              <a:t>Include any clarifying questions or additional observations in report</a:t>
            </a:r>
          </a:p>
        </p:txBody>
      </p:sp>
    </p:spTree>
    <p:extLst>
      <p:ext uri="{BB962C8B-B14F-4D97-AF65-F5344CB8AC3E}">
        <p14:creationId xmlns:p14="http://schemas.microsoft.com/office/powerpoint/2010/main" val="4227525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871-D695-4474-9747-A8807DAA6C0B}"/>
              </a:ext>
            </a:extLst>
          </p:cNvPr>
          <p:cNvSpPr>
            <a:spLocks noGrp="1"/>
          </p:cNvSpPr>
          <p:nvPr>
            <p:ph type="title"/>
          </p:nvPr>
        </p:nvSpPr>
        <p:spPr/>
        <p:txBody>
          <a:bodyPr/>
          <a:lstStyle/>
          <a:p>
            <a:r>
              <a:rPr lang="en-US" dirty="0">
                <a:latin typeface="+mn-lt"/>
              </a:rPr>
              <a:t>Thought Experiment / Case Study 3a</a:t>
            </a:r>
            <a:br>
              <a:rPr lang="en-US" dirty="0">
                <a:latin typeface="+mn-lt"/>
              </a:rPr>
            </a:br>
            <a:r>
              <a:rPr lang="en-US" dirty="0">
                <a:latin typeface="+mn-lt"/>
              </a:rPr>
              <a:t>Operational Design - Individual</a:t>
            </a:r>
          </a:p>
        </p:txBody>
      </p:sp>
      <p:sp>
        <p:nvSpPr>
          <p:cNvPr id="3" name="Content Placeholder 2">
            <a:extLst>
              <a:ext uri="{FF2B5EF4-FFF2-40B4-BE49-F238E27FC236}">
                <a16:creationId xmlns:a16="http://schemas.microsoft.com/office/drawing/2014/main" id="{B3369492-1E64-4591-8D55-2E098AB04757}"/>
              </a:ext>
            </a:extLst>
          </p:cNvPr>
          <p:cNvSpPr>
            <a:spLocks noGrp="1"/>
          </p:cNvSpPr>
          <p:nvPr>
            <p:ph idx="1"/>
          </p:nvPr>
        </p:nvSpPr>
        <p:spPr>
          <a:xfrm>
            <a:off x="316523" y="1516284"/>
            <a:ext cx="6386015" cy="5091290"/>
          </a:xfrm>
        </p:spPr>
        <p:txBody>
          <a:bodyPr>
            <a:normAutofit fontScale="92500" lnSpcReduction="10000"/>
          </a:bodyPr>
          <a:lstStyle/>
          <a:p>
            <a:pPr marL="0" indent="0">
              <a:buNone/>
            </a:pPr>
            <a:r>
              <a:rPr lang="en-US" sz="1600" b="1" dirty="0">
                <a:latin typeface="+mn-lt"/>
              </a:rPr>
              <a:t>Background:</a:t>
            </a:r>
            <a:r>
              <a:rPr lang="en-US" sz="1600" dirty="0">
                <a:latin typeface="+mn-lt"/>
              </a:rPr>
              <a:t> You are the architect for Contoso. Your Innovation team would like to deploy new services on Azure to support a new application Contoso is building.  You get an email from the head of Innovation with the following request. </a:t>
            </a:r>
          </a:p>
          <a:p>
            <a:endParaRPr lang="en-US" sz="1600" dirty="0">
              <a:latin typeface="+mn-lt"/>
            </a:endParaRPr>
          </a:p>
          <a:p>
            <a:pPr marL="0" indent="0">
              <a:buNone/>
            </a:pPr>
            <a:r>
              <a:rPr lang="en-US" sz="1600" b="1" dirty="0">
                <a:latin typeface="+mn-lt"/>
              </a:rPr>
              <a:t>Letter from the Director of Innovation: </a:t>
            </a:r>
          </a:p>
          <a:p>
            <a:pPr marL="285750" lvl="1" indent="0">
              <a:buNone/>
            </a:pPr>
            <a:r>
              <a:rPr lang="en-US" sz="1400" dirty="0">
                <a:latin typeface="+mn-lt"/>
              </a:rPr>
              <a:t>As part of our new DevOps initiatives, we would like to deploy a new application project into the Azure cloud.  We have one such application nearing completion, which is a multi-tier application with a .NET application front end and a SQL Server backend database.  There are a number of different components, including a number of API applications that make up the system. The application will need to send and receive data from Contoso’s network for various tasks both scheduled and on-demand. As we plan to deploy this application to Azure, can you help us understand how to design for high-availability, monitoring and alerting? This new application is critically important to the business.  It is actually creating a new revenue stream for Contoso.  I would not be surprised if 3 years from now it became our top flagship product. For some period of time, we will be giving away the high-end services for free to help us get all of our existing customers on the platform and to bring in a massive new pipeline of prospective customers.  Let’s have a meeting next week to discuss the architecture we should be using to monitor and manage the applications.  I will check our calendars and send you an invite. </a:t>
            </a:r>
          </a:p>
          <a:p>
            <a:pPr marL="285750" lvl="1" indent="0">
              <a:buNone/>
            </a:pPr>
            <a:r>
              <a:rPr lang="en-US" sz="1400" dirty="0">
                <a:latin typeface="+mn-lt"/>
              </a:rPr>
              <a:t>Thanks so much for your help.</a:t>
            </a:r>
          </a:p>
          <a:p>
            <a:pPr marL="285750" lvl="1" indent="0">
              <a:buNone/>
            </a:pPr>
            <a:r>
              <a:rPr lang="en-US" sz="1400" dirty="0">
                <a:latin typeface="+mn-lt"/>
              </a:rPr>
              <a:t>Dan</a:t>
            </a:r>
            <a:endParaRPr lang="en-US" sz="1600" dirty="0">
              <a:latin typeface="+mn-lt"/>
            </a:endParaRPr>
          </a:p>
          <a:p>
            <a:pPr marL="0" indent="0">
              <a:buNone/>
            </a:pPr>
            <a:endParaRPr lang="en-US" sz="600" dirty="0">
              <a:latin typeface="+mn-lt"/>
            </a:endParaRPr>
          </a:p>
        </p:txBody>
      </p:sp>
      <p:sp>
        <p:nvSpPr>
          <p:cNvPr id="4" name="Text Placeholder 3">
            <a:extLst>
              <a:ext uri="{FF2B5EF4-FFF2-40B4-BE49-F238E27FC236}">
                <a16:creationId xmlns:a16="http://schemas.microsoft.com/office/drawing/2014/main" id="{056648A9-AC90-4C21-A08E-8E3380F46FDB}"/>
              </a:ext>
            </a:extLst>
          </p:cNvPr>
          <p:cNvSpPr>
            <a:spLocks noGrp="1"/>
          </p:cNvSpPr>
          <p:nvPr>
            <p:ph type="body" sz="quarter" idx="10"/>
          </p:nvPr>
        </p:nvSpPr>
        <p:spPr>
          <a:xfrm>
            <a:off x="1678095" y="6589194"/>
            <a:ext cx="9432321" cy="308050"/>
          </a:xfrm>
        </p:spPr>
        <p:txBody>
          <a:bodyPr/>
          <a:lstStyle/>
          <a:p>
            <a:r>
              <a:rPr lang="en-US" dirty="0">
                <a:latin typeface="+mn-lt"/>
              </a:rPr>
              <a:t>Lab Slide Location: </a:t>
            </a:r>
            <a:r>
              <a:rPr lang="en-US" dirty="0">
                <a:latin typeface="+mn-lt"/>
                <a:hlinkClick r:id="rId3"/>
              </a:rPr>
              <a:t>http://github.com/guruskill/70-535</a:t>
            </a:r>
            <a:r>
              <a:rPr lang="en-US" dirty="0">
                <a:latin typeface="+mn-lt"/>
              </a:rPr>
              <a:t>  Labs/70-535-00-Labs.pptx or .pdf</a:t>
            </a:r>
          </a:p>
        </p:txBody>
      </p:sp>
      <p:sp>
        <p:nvSpPr>
          <p:cNvPr id="5" name="Rectangle 4">
            <a:extLst>
              <a:ext uri="{FF2B5EF4-FFF2-40B4-BE49-F238E27FC236}">
                <a16:creationId xmlns:a16="http://schemas.microsoft.com/office/drawing/2014/main" id="{33AC2B3B-FC05-4250-9D8E-C3D5624D1342}"/>
              </a:ext>
            </a:extLst>
          </p:cNvPr>
          <p:cNvSpPr/>
          <p:nvPr/>
        </p:nvSpPr>
        <p:spPr>
          <a:xfrm>
            <a:off x="6753039" y="1925389"/>
            <a:ext cx="5122437" cy="3231654"/>
          </a:xfrm>
          <a:prstGeom prst="rect">
            <a:avLst/>
          </a:prstGeom>
        </p:spPr>
        <p:txBody>
          <a:bodyPr wrap="square">
            <a:spAutoFit/>
          </a:bodyPr>
          <a:lstStyle/>
          <a:p>
            <a:r>
              <a:rPr lang="en-US" sz="1200" dirty="0">
                <a:solidFill>
                  <a:srgbClr val="000000"/>
                </a:solidFill>
                <a:latin typeface="+mn-lt"/>
              </a:rPr>
              <a:t>Desired Outcome: Prepare for your meeting with Dan and report to the class how you will address the following questions: </a:t>
            </a:r>
          </a:p>
          <a:p>
            <a:endParaRPr lang="en-US" sz="1200" dirty="0">
              <a:solidFill>
                <a:srgbClr val="000000"/>
              </a:solidFill>
              <a:latin typeface="+mn-lt"/>
            </a:endParaRPr>
          </a:p>
          <a:p>
            <a:pPr marL="228600" indent="-228600">
              <a:buFont typeface="+mj-lt"/>
              <a:buAutoNum type="arabicPeriod"/>
            </a:pPr>
            <a:r>
              <a:rPr lang="en-US" sz="1200" dirty="0">
                <a:latin typeface="+mn-lt"/>
              </a:rPr>
              <a:t>What services would you use to monitor and scale the application front end?</a:t>
            </a:r>
          </a:p>
          <a:p>
            <a:pPr marL="228600" indent="-228600">
              <a:buFont typeface="+mj-lt"/>
              <a:buAutoNum type="arabicPeriod"/>
            </a:pPr>
            <a:r>
              <a:rPr lang="en-US" sz="1200" dirty="0">
                <a:latin typeface="+mn-lt"/>
              </a:rPr>
              <a:t>What services would you use to monitor and scale the SQL Database? </a:t>
            </a:r>
          </a:p>
          <a:p>
            <a:pPr marL="228600" indent="-228600">
              <a:buFont typeface="+mj-lt"/>
              <a:buAutoNum type="arabicPeriod"/>
            </a:pPr>
            <a:r>
              <a:rPr lang="en-US" sz="1200" dirty="0">
                <a:latin typeface="+mn-lt"/>
              </a:rPr>
              <a:t>What alerts will need to be configured?</a:t>
            </a:r>
          </a:p>
          <a:p>
            <a:pPr marL="228600" indent="-228600">
              <a:buFont typeface="+mj-lt"/>
              <a:buAutoNum type="arabicPeriod"/>
            </a:pPr>
            <a:r>
              <a:rPr lang="en-US" sz="1200" dirty="0">
                <a:latin typeface="+mn-lt"/>
              </a:rPr>
              <a:t>What automation should be put in place to make sure there is not configuration drift?</a:t>
            </a:r>
          </a:p>
          <a:p>
            <a:pPr marL="228600" indent="-228600">
              <a:buFont typeface="+mj-lt"/>
              <a:buAutoNum type="arabicPeriod"/>
            </a:pPr>
            <a:r>
              <a:rPr lang="en-US" sz="1200" dirty="0">
                <a:latin typeface="+mn-lt"/>
              </a:rPr>
              <a:t>What foreseeable challenges do you think you need to discuss in your first meeting with Dan?</a:t>
            </a:r>
          </a:p>
          <a:p>
            <a:endParaRPr lang="en-US" sz="1200" dirty="0">
              <a:solidFill>
                <a:srgbClr val="000000"/>
              </a:solidFill>
              <a:latin typeface="+mn-lt"/>
            </a:endParaRPr>
          </a:p>
          <a:p>
            <a:endParaRPr lang="en-US" sz="1200" dirty="0">
              <a:solidFill>
                <a:srgbClr val="000000"/>
              </a:solidFill>
              <a:latin typeface="+mn-lt"/>
            </a:endParaRPr>
          </a:p>
          <a:p>
            <a:r>
              <a:rPr lang="en-US" sz="1200" dirty="0">
                <a:solidFill>
                  <a:srgbClr val="000000"/>
                </a:solidFill>
                <a:latin typeface="+mn-lt"/>
              </a:rPr>
              <a:t>Resources:</a:t>
            </a:r>
          </a:p>
          <a:p>
            <a:endParaRPr lang="en-US" sz="1200" u="sng" dirty="0">
              <a:solidFill>
                <a:srgbClr val="000000"/>
              </a:solidFill>
              <a:latin typeface="+mn-lt"/>
              <a:hlinkClick r:id="rId4"/>
            </a:endParaRPr>
          </a:p>
        </p:txBody>
      </p:sp>
      <p:sp>
        <p:nvSpPr>
          <p:cNvPr id="8" name="Rectangle: Folded Corner 7">
            <a:extLst>
              <a:ext uri="{FF2B5EF4-FFF2-40B4-BE49-F238E27FC236}">
                <a16:creationId xmlns:a16="http://schemas.microsoft.com/office/drawing/2014/main" id="{2FDDC66A-EC56-44F5-A53A-1FA69036F07B}"/>
              </a:ext>
            </a:extLst>
          </p:cNvPr>
          <p:cNvSpPr/>
          <p:nvPr/>
        </p:nvSpPr>
        <p:spPr bwMode="auto">
          <a:xfrm>
            <a:off x="7959525" y="-1"/>
            <a:ext cx="2741011" cy="1650703"/>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solidFill>
                  <a:srgbClr val="000000"/>
                </a:solidFill>
                <a:latin typeface="+mn-lt"/>
              </a:rPr>
              <a:t>Team Assignment </a:t>
            </a:r>
            <a:r>
              <a:rPr lang="en-US" sz="1200" dirty="0">
                <a:solidFill>
                  <a:srgbClr val="000000"/>
                </a:solidFill>
                <a:latin typeface="+mn-lt"/>
              </a:rPr>
              <a:t>Break into Teams of 5-8</a:t>
            </a:r>
          </a:p>
          <a:p>
            <a:pPr algn="ctr" eaLnBrk="0" hangingPunct="0"/>
            <a:r>
              <a:rPr lang="en-US" sz="1050" dirty="0">
                <a:solidFill>
                  <a:srgbClr val="000000"/>
                </a:solidFill>
                <a:latin typeface="+mn-lt"/>
              </a:rPr>
              <a:t>Prepare report to be delivered to Dan during your next meeting</a:t>
            </a:r>
          </a:p>
          <a:p>
            <a:pPr algn="ctr" eaLnBrk="0" hangingPunct="0"/>
            <a:r>
              <a:rPr lang="en-US" sz="1050" dirty="0">
                <a:solidFill>
                  <a:srgbClr val="000000"/>
                </a:solidFill>
                <a:latin typeface="+mn-lt"/>
              </a:rPr>
              <a:t>Include any clarifying questions or additional observations in report</a:t>
            </a:r>
          </a:p>
        </p:txBody>
      </p:sp>
    </p:spTree>
    <p:extLst>
      <p:ext uri="{BB962C8B-B14F-4D97-AF65-F5344CB8AC3E}">
        <p14:creationId xmlns:p14="http://schemas.microsoft.com/office/powerpoint/2010/main" val="2636847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A575-B33B-4F3A-BBE0-616F4039DD48}"/>
              </a:ext>
            </a:extLst>
          </p:cNvPr>
          <p:cNvSpPr>
            <a:spLocks noGrp="1"/>
          </p:cNvSpPr>
          <p:nvPr>
            <p:ph type="title"/>
          </p:nvPr>
        </p:nvSpPr>
        <p:spPr>
          <a:xfrm>
            <a:off x="1735015" y="2"/>
            <a:ext cx="6125309" cy="1231901"/>
          </a:xfrm>
        </p:spPr>
        <p:txBody>
          <a:bodyPr/>
          <a:lstStyle/>
          <a:p>
            <a:r>
              <a:rPr lang="en-US" sz="2000" dirty="0">
                <a:latin typeface="+mn-lt"/>
              </a:rPr>
              <a:t>Thought Experiment / Case Study 4</a:t>
            </a:r>
            <a:br>
              <a:rPr lang="en-US" sz="2000" dirty="0">
                <a:latin typeface="+mn-lt"/>
              </a:rPr>
            </a:br>
            <a:r>
              <a:rPr lang="en-US" sz="1800" dirty="0">
                <a:latin typeface="+mn-lt"/>
              </a:rPr>
              <a:t>Using Isolation Security Zones to Enhance Security Posture</a:t>
            </a:r>
            <a:endParaRPr lang="en-US" sz="2000" dirty="0">
              <a:latin typeface="+mn-lt"/>
            </a:endParaRPr>
          </a:p>
        </p:txBody>
      </p:sp>
      <p:sp>
        <p:nvSpPr>
          <p:cNvPr id="3" name="Content Placeholder 2">
            <a:extLst>
              <a:ext uri="{FF2B5EF4-FFF2-40B4-BE49-F238E27FC236}">
                <a16:creationId xmlns:a16="http://schemas.microsoft.com/office/drawing/2014/main" id="{372CC8E5-6167-4C56-9DB3-882909802995}"/>
              </a:ext>
            </a:extLst>
          </p:cNvPr>
          <p:cNvSpPr>
            <a:spLocks noGrp="1"/>
          </p:cNvSpPr>
          <p:nvPr>
            <p:ph idx="1"/>
          </p:nvPr>
        </p:nvSpPr>
        <p:spPr>
          <a:xfrm>
            <a:off x="201592" y="1371601"/>
            <a:ext cx="7769657" cy="4793789"/>
          </a:xfrm>
        </p:spPr>
        <p:txBody>
          <a:bodyPr>
            <a:normAutofit fontScale="92500" lnSpcReduction="10000"/>
          </a:bodyPr>
          <a:lstStyle/>
          <a:p>
            <a:pPr marL="0" indent="0">
              <a:buNone/>
            </a:pPr>
            <a:r>
              <a:rPr lang="en-US" sz="2000" dirty="0">
                <a:latin typeface="+mn-lt"/>
              </a:rPr>
              <a:t>Using isolated security zones is an effective way to reduce many types of risks and increase security posture. </a:t>
            </a:r>
          </a:p>
          <a:p>
            <a:pPr marL="0" indent="0">
              <a:buNone/>
            </a:pPr>
            <a:r>
              <a:rPr lang="en-US" sz="2000" dirty="0">
                <a:latin typeface="+mn-lt"/>
              </a:rPr>
              <a:t>For example, many enterprises use a perimeter network to isolate their Internet-facing resources from other parts of their internal network. You can implement the same level of protection in Azure Virtual Network as well. In this case, you have a number of VMs that will be exposed to the Internet. And you have a number of application servers and database servers on the same virtual network.</a:t>
            </a:r>
          </a:p>
          <a:p>
            <a:pPr marL="0" indent="0">
              <a:buNone/>
            </a:pPr>
            <a:endParaRPr lang="en-US" sz="2000" dirty="0">
              <a:latin typeface="+mn-lt"/>
            </a:endParaRPr>
          </a:p>
          <a:p>
            <a:pPr marL="0" indent="0">
              <a:buNone/>
            </a:pPr>
            <a:r>
              <a:rPr lang="en-US" sz="2000" dirty="0">
                <a:latin typeface="+mn-lt"/>
              </a:rPr>
              <a:t>You decide what servers you have in this network</a:t>
            </a:r>
          </a:p>
          <a:p>
            <a:pPr marL="0" indent="0">
              <a:buNone/>
            </a:pPr>
            <a:r>
              <a:rPr lang="en-US" sz="1400" dirty="0">
                <a:latin typeface="+mn-lt"/>
              </a:rPr>
              <a:t>Minimum: </a:t>
            </a:r>
          </a:p>
          <a:p>
            <a:pPr marL="285750" indent="-285750">
              <a:buFont typeface="Arial" panose="020B0604020202020204" pitchFamily="34" charset="0"/>
              <a:buChar char="•"/>
            </a:pPr>
            <a:r>
              <a:rPr lang="en-US" sz="1400" dirty="0">
                <a:latin typeface="+mn-lt"/>
              </a:rPr>
              <a:t>1 RDP Server</a:t>
            </a:r>
          </a:p>
          <a:p>
            <a:pPr marL="285750" indent="-285750">
              <a:buFont typeface="Arial" panose="020B0604020202020204" pitchFamily="34" charset="0"/>
              <a:buChar char="•"/>
            </a:pPr>
            <a:r>
              <a:rPr lang="en-US" sz="1400" dirty="0">
                <a:latin typeface="+mn-lt"/>
              </a:rPr>
              <a:t>1 File Server</a:t>
            </a:r>
          </a:p>
          <a:p>
            <a:pPr marL="285750" indent="-285750">
              <a:buFont typeface="Arial" panose="020B0604020202020204" pitchFamily="34" charset="0"/>
              <a:buChar char="•"/>
            </a:pPr>
            <a:r>
              <a:rPr lang="en-US" sz="1400" dirty="0">
                <a:latin typeface="+mn-lt"/>
              </a:rPr>
              <a:t>1 DC</a:t>
            </a:r>
          </a:p>
          <a:p>
            <a:pPr marL="285750" indent="-285750">
              <a:buFont typeface="Arial" panose="020B0604020202020204" pitchFamily="34" charset="0"/>
              <a:buChar char="•"/>
            </a:pPr>
            <a:r>
              <a:rPr lang="en-US" sz="1400" dirty="0">
                <a:latin typeface="+mn-lt"/>
              </a:rPr>
              <a:t>4 application servers</a:t>
            </a:r>
          </a:p>
          <a:p>
            <a:pPr marL="285750" indent="-285750">
              <a:buFont typeface="Arial" panose="020B0604020202020204" pitchFamily="34" charset="0"/>
              <a:buChar char="•"/>
            </a:pPr>
            <a:r>
              <a:rPr lang="en-US" sz="1400" dirty="0">
                <a:latin typeface="+mn-lt"/>
              </a:rPr>
              <a:t>1 DB server</a:t>
            </a:r>
          </a:p>
        </p:txBody>
      </p:sp>
      <p:sp>
        <p:nvSpPr>
          <p:cNvPr id="4" name="Text Placeholder 3">
            <a:extLst>
              <a:ext uri="{FF2B5EF4-FFF2-40B4-BE49-F238E27FC236}">
                <a16:creationId xmlns:a16="http://schemas.microsoft.com/office/drawing/2014/main" id="{C4558A9D-92A7-4192-B663-ADF86F35A9D7}"/>
              </a:ext>
            </a:extLst>
          </p:cNvPr>
          <p:cNvSpPr>
            <a:spLocks noGrp="1"/>
          </p:cNvSpPr>
          <p:nvPr>
            <p:ph type="body" sz="quarter" idx="10"/>
          </p:nvPr>
        </p:nvSpPr>
        <p:spPr/>
        <p:txBody>
          <a:bodyPr/>
          <a:lstStyle/>
          <a:p>
            <a:endParaRPr lang="en-US">
              <a:latin typeface="+mn-lt"/>
            </a:endParaRPr>
          </a:p>
        </p:txBody>
      </p:sp>
      <p:sp>
        <p:nvSpPr>
          <p:cNvPr id="5" name="Rectangle: Folded Corner 4">
            <a:extLst>
              <a:ext uri="{FF2B5EF4-FFF2-40B4-BE49-F238E27FC236}">
                <a16:creationId xmlns:a16="http://schemas.microsoft.com/office/drawing/2014/main" id="{01F1B7A3-EBC5-4220-951E-2CF9A21F85D0}"/>
              </a:ext>
            </a:extLst>
          </p:cNvPr>
          <p:cNvSpPr/>
          <p:nvPr/>
        </p:nvSpPr>
        <p:spPr bwMode="auto">
          <a:xfrm>
            <a:off x="8212015" y="70873"/>
            <a:ext cx="3892062" cy="1229854"/>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solidFill>
                  <a:srgbClr val="000000"/>
                </a:solidFill>
                <a:latin typeface="+mn-lt"/>
              </a:rPr>
              <a:t>Team Assignment </a:t>
            </a:r>
          </a:p>
          <a:p>
            <a:pPr algn="ctr" eaLnBrk="0" hangingPunct="0"/>
            <a:r>
              <a:rPr lang="en-US" sz="1200" dirty="0">
                <a:solidFill>
                  <a:srgbClr val="000000"/>
                </a:solidFill>
                <a:latin typeface="+mn-lt"/>
              </a:rPr>
              <a:t>Break into Teams of 5-8</a:t>
            </a:r>
          </a:p>
          <a:p>
            <a:pPr algn="ctr" eaLnBrk="0" hangingPunct="0"/>
            <a:r>
              <a:rPr lang="en-US" sz="1050" dirty="0">
                <a:solidFill>
                  <a:srgbClr val="000000"/>
                </a:solidFill>
                <a:latin typeface="+mn-lt"/>
              </a:rPr>
              <a:t>Answer Questions and Draw Network Diagram</a:t>
            </a:r>
          </a:p>
        </p:txBody>
      </p:sp>
      <p:sp>
        <p:nvSpPr>
          <p:cNvPr id="6" name="Rectangle 5">
            <a:extLst>
              <a:ext uri="{FF2B5EF4-FFF2-40B4-BE49-F238E27FC236}">
                <a16:creationId xmlns:a16="http://schemas.microsoft.com/office/drawing/2014/main" id="{C07A1EED-B464-4659-A71C-135E7702007D}"/>
              </a:ext>
            </a:extLst>
          </p:cNvPr>
          <p:cNvSpPr/>
          <p:nvPr/>
        </p:nvSpPr>
        <p:spPr>
          <a:xfrm>
            <a:off x="7860324" y="1645362"/>
            <a:ext cx="4114981" cy="2308324"/>
          </a:xfrm>
          <a:prstGeom prst="rect">
            <a:avLst/>
          </a:prstGeom>
        </p:spPr>
        <p:txBody>
          <a:bodyPr wrap="square">
            <a:spAutoFit/>
          </a:bodyPr>
          <a:lstStyle/>
          <a:p>
            <a:pPr marL="0" indent="0">
              <a:buNone/>
            </a:pPr>
            <a:r>
              <a:rPr lang="en-US" dirty="0">
                <a:latin typeface="+mn-lt"/>
              </a:rPr>
              <a:t>With this in mind, answer the following questions:</a:t>
            </a:r>
          </a:p>
          <a:p>
            <a:pPr marL="342900" lvl="0" indent="-342900">
              <a:buFont typeface="+mj-lt"/>
              <a:buAutoNum type="arabicPeriod"/>
            </a:pPr>
            <a:r>
              <a:rPr lang="en-US" b="0" dirty="0">
                <a:latin typeface="+mn-lt"/>
              </a:rPr>
              <a:t>What technologies would you use to implement a perimeter network in Azure Virtual Network?</a:t>
            </a:r>
          </a:p>
          <a:p>
            <a:pPr marL="342900" lvl="0" indent="-342900">
              <a:buFont typeface="+mj-lt"/>
              <a:buAutoNum type="arabicPeriod"/>
            </a:pPr>
            <a:r>
              <a:rPr lang="en-US" b="0" dirty="0">
                <a:latin typeface="+mn-lt"/>
              </a:rPr>
              <a:t>How would you design your network topology?</a:t>
            </a:r>
          </a:p>
        </p:txBody>
      </p:sp>
    </p:spTree>
    <p:extLst>
      <p:ext uri="{BB962C8B-B14F-4D97-AF65-F5344CB8AC3E}">
        <p14:creationId xmlns:p14="http://schemas.microsoft.com/office/powerpoint/2010/main" val="1429361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73CDE-83F0-49A9-842D-AA0E26CA1746}"/>
              </a:ext>
            </a:extLst>
          </p:cNvPr>
          <p:cNvSpPr>
            <a:spLocks noGrp="1"/>
          </p:cNvSpPr>
          <p:nvPr>
            <p:ph type="title"/>
          </p:nvPr>
        </p:nvSpPr>
        <p:spPr/>
        <p:txBody>
          <a:bodyPr/>
          <a:lstStyle/>
          <a:p>
            <a:r>
              <a:rPr lang="en-US" sz="4400" dirty="0"/>
              <a:t>Containers</a:t>
            </a:r>
          </a:p>
        </p:txBody>
      </p:sp>
      <p:sp>
        <p:nvSpPr>
          <p:cNvPr id="3" name="Content Placeholder 2">
            <a:extLst>
              <a:ext uri="{FF2B5EF4-FFF2-40B4-BE49-F238E27FC236}">
                <a16:creationId xmlns:a16="http://schemas.microsoft.com/office/drawing/2014/main" id="{4EC866AD-D3EA-4599-A7C2-7460EA072267}"/>
              </a:ext>
            </a:extLst>
          </p:cNvPr>
          <p:cNvSpPr>
            <a:spLocks noGrp="1"/>
          </p:cNvSpPr>
          <p:nvPr>
            <p:ph idx="1"/>
          </p:nvPr>
        </p:nvSpPr>
        <p:spPr/>
        <p:txBody>
          <a:bodyPr/>
          <a:lstStyle/>
          <a:p>
            <a:r>
              <a:rPr lang="en-US" b="1" dirty="0"/>
              <a:t>Create your first container</a:t>
            </a:r>
            <a:r>
              <a:rPr lang="en-US" dirty="0"/>
              <a:t> </a:t>
            </a:r>
            <a:r>
              <a:rPr lang="en-US" dirty="0">
                <a:hlinkClick r:id="rId3"/>
              </a:rPr>
              <a:t>https://blogs.technet.microsoft.com/canitpro/2017/08/02/step-by-step-first-steps-with-azure-container-services/</a:t>
            </a:r>
            <a:r>
              <a:rPr lang="en-US" dirty="0"/>
              <a:t> </a:t>
            </a:r>
          </a:p>
          <a:p>
            <a:r>
              <a:rPr lang="en-US" b="1" dirty="0"/>
              <a:t>More ways to create containers </a:t>
            </a:r>
            <a:r>
              <a:rPr lang="en-US" dirty="0">
                <a:hlinkClick r:id="rId4"/>
              </a:rPr>
              <a:t>https://docs.microsoft.com/en-us/azure/container-instances/</a:t>
            </a:r>
            <a:r>
              <a:rPr lang="en-US" dirty="0"/>
              <a:t> </a:t>
            </a:r>
          </a:p>
        </p:txBody>
      </p:sp>
      <p:sp>
        <p:nvSpPr>
          <p:cNvPr id="4" name="Text Placeholder 3">
            <a:extLst>
              <a:ext uri="{FF2B5EF4-FFF2-40B4-BE49-F238E27FC236}">
                <a16:creationId xmlns:a16="http://schemas.microsoft.com/office/drawing/2014/main" id="{7C54A61F-D544-4ED4-8DFB-11BD850965B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29454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6FF6-39A1-40A3-B2D1-B06CE96446E4}"/>
              </a:ext>
            </a:extLst>
          </p:cNvPr>
          <p:cNvSpPr>
            <a:spLocks noGrp="1"/>
          </p:cNvSpPr>
          <p:nvPr>
            <p:ph type="title"/>
          </p:nvPr>
        </p:nvSpPr>
        <p:spPr/>
        <p:txBody>
          <a:bodyPr/>
          <a:lstStyle/>
          <a:p>
            <a:r>
              <a:rPr lang="en-US" dirty="0"/>
              <a:t>Compute &amp; Networking</a:t>
            </a:r>
          </a:p>
        </p:txBody>
      </p:sp>
      <p:sp>
        <p:nvSpPr>
          <p:cNvPr id="3" name="Text Placeholder 2">
            <a:extLst>
              <a:ext uri="{FF2B5EF4-FFF2-40B4-BE49-F238E27FC236}">
                <a16:creationId xmlns:a16="http://schemas.microsoft.com/office/drawing/2014/main" id="{2E76F703-966E-47C7-A7C5-80D082EAA809}"/>
              </a:ext>
            </a:extLst>
          </p:cNvPr>
          <p:cNvSpPr>
            <a:spLocks noGrp="1"/>
          </p:cNvSpPr>
          <p:nvPr>
            <p:ph idx="1"/>
          </p:nvPr>
        </p:nvSpPr>
        <p:spPr/>
        <p:txBody>
          <a:bodyPr>
            <a:normAutofit/>
          </a:bodyPr>
          <a:lstStyle/>
          <a:p>
            <a:r>
              <a:rPr lang="en-US" sz="2800" b="1" dirty="0"/>
              <a:t>Multi-NIC Virtual Machine Creation using Two Subnets</a:t>
            </a:r>
            <a:br>
              <a:rPr lang="en-US" sz="2800" b="1" dirty="0"/>
            </a:br>
            <a:r>
              <a:rPr lang="en-US" sz="2800" b="1" dirty="0">
                <a:hlinkClick r:id="rId3"/>
              </a:rPr>
              <a:t>https://github.com/Azure/azure-quickstart-templates/blob/master/101-1vm-2nics-2subnets-1vnet/</a:t>
            </a:r>
            <a:endParaRPr lang="en-US" sz="2800" b="1" dirty="0"/>
          </a:p>
          <a:p>
            <a:r>
              <a:rPr lang="en-US" sz="2800" b="1" dirty="0"/>
              <a:t>Create a virtual network using PowerShell </a:t>
            </a:r>
            <a:r>
              <a:rPr lang="en-US" sz="2800" b="1" dirty="0">
                <a:hlinkClick r:id="rId4"/>
              </a:rPr>
              <a:t>https://docs.microsoft.com/en-us/azure/virtual-network/virtual-networks-create-vnet-arm-ps</a:t>
            </a:r>
            <a:r>
              <a:rPr lang="en-US" sz="2800" b="1" dirty="0"/>
              <a:t> </a:t>
            </a:r>
          </a:p>
          <a:p>
            <a:r>
              <a:rPr lang="en-US" sz="2800" b="1" dirty="0"/>
              <a:t>Create a virtual network using the Azure CLI </a:t>
            </a:r>
            <a:r>
              <a:rPr lang="en-US" sz="2800" b="1" dirty="0">
                <a:hlinkClick r:id="rId5"/>
              </a:rPr>
              <a:t>https://docs.microsoft.com/en-us/azure/virtual-network/virtual-networks-create-vnet-arm-cli</a:t>
            </a:r>
            <a:endParaRPr lang="en-US" sz="2800" b="1" dirty="0"/>
          </a:p>
          <a:p>
            <a:pPr marL="0" indent="0">
              <a:buNone/>
            </a:pPr>
            <a:endParaRPr lang="en-US" sz="2800" b="1" dirty="0"/>
          </a:p>
          <a:p>
            <a:endParaRPr lang="en-US" sz="1400" dirty="0"/>
          </a:p>
          <a:p>
            <a:pPr marL="0" indent="0">
              <a:buNone/>
            </a:pPr>
            <a:endParaRPr lang="en-US" sz="1400" dirty="0"/>
          </a:p>
        </p:txBody>
      </p:sp>
      <p:sp>
        <p:nvSpPr>
          <p:cNvPr id="7" name="Text Placeholder 6">
            <a:extLst>
              <a:ext uri="{FF2B5EF4-FFF2-40B4-BE49-F238E27FC236}">
                <a16:creationId xmlns:a16="http://schemas.microsoft.com/office/drawing/2014/main" id="{89A8A1AA-89DB-4B28-ABD0-1B856ACCDFEC}"/>
              </a:ext>
            </a:extLst>
          </p:cNvPr>
          <p:cNvSpPr>
            <a:spLocks noGrp="1"/>
          </p:cNvSpPr>
          <p:nvPr>
            <p:ph type="body" sz="quarter" idx="10"/>
          </p:nvPr>
        </p:nvSpPr>
        <p:spPr/>
        <p:txBody>
          <a:bodyPr/>
          <a:lstStyle/>
          <a:p>
            <a:r>
              <a:rPr lang="en-US" sz="2000" dirty="0">
                <a:hlinkClick r:id="rId6"/>
              </a:rPr>
              <a:t>http://github.com/guruskill/70-535</a:t>
            </a:r>
            <a:r>
              <a:rPr lang="en-US" sz="2000" dirty="0"/>
              <a:t> </a:t>
            </a:r>
          </a:p>
        </p:txBody>
      </p:sp>
    </p:spTree>
    <p:extLst>
      <p:ext uri="{BB962C8B-B14F-4D97-AF65-F5344CB8AC3E}">
        <p14:creationId xmlns:p14="http://schemas.microsoft.com/office/powerpoint/2010/main" val="190601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370CE-3C41-44EE-A701-43375D986C46}"/>
              </a:ext>
            </a:extLst>
          </p:cNvPr>
          <p:cNvSpPr>
            <a:spLocks noGrp="1"/>
          </p:cNvSpPr>
          <p:nvPr>
            <p:ph type="title"/>
          </p:nvPr>
        </p:nvSpPr>
        <p:spPr/>
        <p:txBody>
          <a:bodyPr/>
          <a:lstStyle/>
          <a:p>
            <a:r>
              <a:rPr lang="en-US" sz="3600" dirty="0"/>
              <a:t>Storage and Operational Readiness</a:t>
            </a:r>
          </a:p>
        </p:txBody>
      </p:sp>
      <p:sp>
        <p:nvSpPr>
          <p:cNvPr id="3" name="Content Placeholder 2">
            <a:extLst>
              <a:ext uri="{FF2B5EF4-FFF2-40B4-BE49-F238E27FC236}">
                <a16:creationId xmlns:a16="http://schemas.microsoft.com/office/drawing/2014/main" id="{91162988-61B1-4BCC-9D7D-779EE61730DE}"/>
              </a:ext>
            </a:extLst>
          </p:cNvPr>
          <p:cNvSpPr>
            <a:spLocks noGrp="1"/>
          </p:cNvSpPr>
          <p:nvPr>
            <p:ph idx="1"/>
          </p:nvPr>
        </p:nvSpPr>
        <p:spPr/>
        <p:txBody>
          <a:bodyPr>
            <a:normAutofit/>
          </a:bodyPr>
          <a:lstStyle/>
          <a:p>
            <a:r>
              <a:rPr lang="en-US" b="1" dirty="0"/>
              <a:t>Getting Started with Storage - Manage Storage Account - in </a:t>
            </a:r>
            <a:r>
              <a:rPr lang="en-US" b="1" dirty="0" err="1"/>
              <a:t>.Net</a:t>
            </a:r>
            <a:r>
              <a:rPr lang="en-US" b="1" dirty="0"/>
              <a:t> </a:t>
            </a:r>
            <a:r>
              <a:rPr lang="en-US" dirty="0">
                <a:hlinkClick r:id="rId3"/>
              </a:rPr>
              <a:t>https://azure.microsoft.com/en-us/resources/samples/storage-dotnet-manage-storage-accounts/</a:t>
            </a:r>
            <a:r>
              <a:rPr lang="en-US" dirty="0"/>
              <a:t> </a:t>
            </a:r>
          </a:p>
          <a:p>
            <a:r>
              <a:rPr lang="en-US" b="1" dirty="0"/>
              <a:t>Desired State Configuration (DSC) </a:t>
            </a:r>
            <a:r>
              <a:rPr lang="en-US" dirty="0">
                <a:hlinkClick r:id="rId4"/>
              </a:rPr>
              <a:t>https://docs.microsoft.com/en-us/azure/automation/automation-dsc-getting-started </a:t>
            </a:r>
            <a:endParaRPr lang="en-US" dirty="0"/>
          </a:p>
          <a:p>
            <a:r>
              <a:rPr lang="en-US" b="1" dirty="0"/>
              <a:t>How Azure Backup Works in 10 mins </a:t>
            </a:r>
            <a:r>
              <a:rPr lang="en-US" dirty="0">
                <a:hlinkClick r:id="rId5"/>
              </a:rPr>
              <a:t>https://docs.microsoft.com/en-us/azure/backup/backup-try-azure-backup-in-10-mins</a:t>
            </a:r>
            <a:endParaRPr lang="en-US" dirty="0"/>
          </a:p>
        </p:txBody>
      </p:sp>
      <p:sp>
        <p:nvSpPr>
          <p:cNvPr id="4" name="Text Placeholder 3">
            <a:extLst>
              <a:ext uri="{FF2B5EF4-FFF2-40B4-BE49-F238E27FC236}">
                <a16:creationId xmlns:a16="http://schemas.microsoft.com/office/drawing/2014/main" id="{D9CA9968-947A-48A8-B829-946DC1ACC14B}"/>
              </a:ext>
            </a:extLst>
          </p:cNvPr>
          <p:cNvSpPr>
            <a:spLocks noGrp="1"/>
          </p:cNvSpPr>
          <p:nvPr>
            <p:ph type="body" sz="quarter" idx="10"/>
          </p:nvPr>
        </p:nvSpPr>
        <p:spPr/>
        <p:txBody>
          <a:bodyPr/>
          <a:lstStyle/>
          <a:p>
            <a:r>
              <a:rPr lang="en-US" dirty="0"/>
              <a:t>More Storage: </a:t>
            </a:r>
            <a:r>
              <a:rPr lang="en-US" dirty="0">
                <a:hlinkClick r:id="rId6"/>
              </a:rPr>
              <a:t>https://azure.microsoft.com/en-us/resources/samples/?service=storage</a:t>
            </a:r>
            <a:r>
              <a:rPr lang="en-US" dirty="0"/>
              <a:t> </a:t>
            </a:r>
          </a:p>
        </p:txBody>
      </p:sp>
    </p:spTree>
    <p:extLst>
      <p:ext uri="{BB962C8B-B14F-4D97-AF65-F5344CB8AC3E}">
        <p14:creationId xmlns:p14="http://schemas.microsoft.com/office/powerpoint/2010/main" val="1401110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6FF6-39A1-40A3-B2D1-B06CE96446E4}"/>
              </a:ext>
            </a:extLst>
          </p:cNvPr>
          <p:cNvSpPr>
            <a:spLocks noGrp="1"/>
          </p:cNvSpPr>
          <p:nvPr>
            <p:ph type="title"/>
          </p:nvPr>
        </p:nvSpPr>
        <p:spPr/>
        <p:txBody>
          <a:bodyPr/>
          <a:lstStyle/>
          <a:p>
            <a:r>
              <a:rPr lang="en-US" dirty="0"/>
              <a:t>Labs</a:t>
            </a:r>
          </a:p>
        </p:txBody>
      </p:sp>
      <p:sp>
        <p:nvSpPr>
          <p:cNvPr id="3" name="Text Placeholder 2">
            <a:extLst>
              <a:ext uri="{FF2B5EF4-FFF2-40B4-BE49-F238E27FC236}">
                <a16:creationId xmlns:a16="http://schemas.microsoft.com/office/drawing/2014/main" id="{2E76F703-966E-47C7-A7C5-80D082EAA809}"/>
              </a:ext>
            </a:extLst>
          </p:cNvPr>
          <p:cNvSpPr>
            <a:spLocks noGrp="1"/>
          </p:cNvSpPr>
          <p:nvPr>
            <p:ph idx="1"/>
          </p:nvPr>
        </p:nvSpPr>
        <p:spPr>
          <a:xfrm>
            <a:off x="1675195" y="1371601"/>
            <a:ext cx="4619001" cy="4793789"/>
          </a:xfrm>
        </p:spPr>
        <p:txBody>
          <a:bodyPr/>
          <a:lstStyle/>
          <a:p>
            <a:pPr>
              <a:buFont typeface="+mj-lt"/>
              <a:buAutoNum type="arabicPeriod"/>
            </a:pPr>
            <a:r>
              <a:rPr lang="en-US" sz="1400" b="1" dirty="0"/>
              <a:t>Multi-NIC Virtual Machine Creation using Two Subnets</a:t>
            </a:r>
            <a:br>
              <a:rPr lang="en-US" sz="1400" b="1" dirty="0"/>
            </a:br>
            <a:r>
              <a:rPr lang="en-US" sz="1400" dirty="0">
                <a:hlinkClick r:id="rId3"/>
              </a:rPr>
              <a:t>https://github.com/Azure/azure-quickstart-templates/blob/master/101-1vm-2nics-2subnets-1vnet</a:t>
            </a:r>
            <a:r>
              <a:rPr lang="en-US" sz="1400" dirty="0"/>
              <a:t> </a:t>
            </a:r>
          </a:p>
          <a:p>
            <a:pPr>
              <a:buFont typeface="+mj-lt"/>
              <a:buAutoNum type="arabicPeriod"/>
            </a:pPr>
            <a:r>
              <a:rPr lang="en-US" sz="1400" b="1" dirty="0"/>
              <a:t>Create a virtual network using PowerShell </a:t>
            </a:r>
            <a:r>
              <a:rPr lang="en-US" sz="1400" dirty="0">
                <a:hlinkClick r:id="rId4"/>
              </a:rPr>
              <a:t>https://docs.microsoft.com/en-us/azure/virtual-network/virtual-networks-create-vnet-arm-ps</a:t>
            </a:r>
            <a:r>
              <a:rPr lang="en-US" sz="1400" dirty="0"/>
              <a:t> </a:t>
            </a:r>
          </a:p>
          <a:p>
            <a:pPr>
              <a:buFont typeface="+mj-lt"/>
              <a:buAutoNum type="arabicPeriod"/>
            </a:pPr>
            <a:r>
              <a:rPr lang="en-US" sz="1400" b="1" dirty="0"/>
              <a:t>Create a virtual network using the Azure CLI </a:t>
            </a:r>
            <a:r>
              <a:rPr lang="en-US" sz="1400" dirty="0">
                <a:hlinkClick r:id="rId5"/>
              </a:rPr>
              <a:t>https://docs.microsoft.com/en-us/azure/virtual-network/virtual-networks-create-vnet-arm-cli</a:t>
            </a:r>
            <a:endParaRPr lang="en-US" sz="1400" dirty="0"/>
          </a:p>
          <a:p>
            <a:pPr>
              <a:buFont typeface="+mj-lt"/>
              <a:buAutoNum type="arabicPeriod"/>
            </a:pPr>
            <a:r>
              <a:rPr lang="en-US" sz="1400" b="1" dirty="0"/>
              <a:t>Create your first container</a:t>
            </a:r>
            <a:r>
              <a:rPr lang="en-US" sz="1400" dirty="0"/>
              <a:t> </a:t>
            </a:r>
            <a:r>
              <a:rPr lang="en-US" sz="1400" dirty="0">
                <a:hlinkClick r:id="rId6"/>
              </a:rPr>
              <a:t>https://blogs.technet.microsoft.com/canitpro/2017/08/02/step-by-step-first-steps-with-azure-container-services/</a:t>
            </a:r>
            <a:r>
              <a:rPr lang="en-US" sz="1400" dirty="0"/>
              <a:t> </a:t>
            </a:r>
          </a:p>
          <a:p>
            <a:pPr>
              <a:buFont typeface="+mj-lt"/>
              <a:buAutoNum type="arabicPeriod"/>
            </a:pPr>
            <a:r>
              <a:rPr lang="en-US" sz="1400" b="1" dirty="0"/>
              <a:t>More ways to create containers </a:t>
            </a:r>
            <a:r>
              <a:rPr lang="en-US" sz="1400" dirty="0">
                <a:hlinkClick r:id="rId7"/>
              </a:rPr>
              <a:t>https://docs.microsoft.com/en-us/azure/container-instances/</a:t>
            </a:r>
            <a:r>
              <a:rPr lang="en-US" sz="1400" dirty="0"/>
              <a:t> </a:t>
            </a:r>
          </a:p>
        </p:txBody>
      </p:sp>
      <p:sp>
        <p:nvSpPr>
          <p:cNvPr id="5" name="Text Placeholder 4">
            <a:extLst>
              <a:ext uri="{FF2B5EF4-FFF2-40B4-BE49-F238E27FC236}">
                <a16:creationId xmlns:a16="http://schemas.microsoft.com/office/drawing/2014/main" id="{132B74F8-414A-4A51-A122-802D1AA89FCD}"/>
              </a:ext>
            </a:extLst>
          </p:cNvPr>
          <p:cNvSpPr>
            <a:spLocks noGrp="1"/>
          </p:cNvSpPr>
          <p:nvPr>
            <p:ph type="body" sz="quarter" idx="10"/>
          </p:nvPr>
        </p:nvSpPr>
        <p:spPr/>
        <p:txBody>
          <a:bodyPr/>
          <a:lstStyle/>
          <a:p>
            <a:r>
              <a:rPr lang="en-US" b="1" dirty="0"/>
              <a:t>More… </a:t>
            </a:r>
            <a:r>
              <a:rPr lang="en-US" dirty="0">
                <a:hlinkClick r:id="rId8"/>
              </a:rPr>
              <a:t>http://github.com/guruskill/70-535</a:t>
            </a:r>
            <a:r>
              <a:rPr lang="en-US" dirty="0"/>
              <a:t> </a:t>
            </a:r>
          </a:p>
          <a:p>
            <a:r>
              <a:rPr lang="en-US" dirty="0"/>
              <a:t>Azure Quick Start Templates </a:t>
            </a:r>
            <a:r>
              <a:rPr lang="en-US" dirty="0">
                <a:hlinkClick r:id="rId9"/>
              </a:rPr>
              <a:t>https://github.com/Azure/azure-quickstart-templates</a:t>
            </a:r>
            <a:r>
              <a:rPr lang="en-US" dirty="0"/>
              <a:t>   </a:t>
            </a:r>
          </a:p>
        </p:txBody>
      </p:sp>
      <p:sp>
        <p:nvSpPr>
          <p:cNvPr id="4" name="Content Placeholder 3">
            <a:extLst>
              <a:ext uri="{FF2B5EF4-FFF2-40B4-BE49-F238E27FC236}">
                <a16:creationId xmlns:a16="http://schemas.microsoft.com/office/drawing/2014/main" id="{1AA97D25-CD72-4AD4-A34E-DB0CA214902F}"/>
              </a:ext>
            </a:extLst>
          </p:cNvPr>
          <p:cNvSpPr>
            <a:spLocks noGrp="1"/>
          </p:cNvSpPr>
          <p:nvPr>
            <p:ph sz="half" idx="4294967295"/>
          </p:nvPr>
        </p:nvSpPr>
        <p:spPr>
          <a:xfrm>
            <a:off x="6424825" y="1393044"/>
            <a:ext cx="4207141" cy="4386263"/>
          </a:xfrm>
        </p:spPr>
        <p:txBody>
          <a:bodyPr/>
          <a:lstStyle/>
          <a:p>
            <a:pPr marL="342900" indent="-342900">
              <a:buFont typeface="+mj-lt"/>
              <a:buAutoNum type="arabicPeriod" startAt="6"/>
            </a:pPr>
            <a:r>
              <a:rPr lang="en-US" sz="1400" b="1" dirty="0"/>
              <a:t>Getting Started with Storage - Manage Storage Account - in </a:t>
            </a:r>
            <a:r>
              <a:rPr lang="en-US" sz="1400" b="1" dirty="0" err="1"/>
              <a:t>.Net</a:t>
            </a:r>
            <a:r>
              <a:rPr lang="en-US" sz="1400" b="1" dirty="0"/>
              <a:t> </a:t>
            </a:r>
            <a:r>
              <a:rPr lang="en-US" sz="1400" dirty="0">
                <a:hlinkClick r:id="rId10"/>
              </a:rPr>
              <a:t>https://azure.microsoft.com/en-us/resources/samples/storage-dotnet-manage-storage-accounts/</a:t>
            </a:r>
            <a:r>
              <a:rPr lang="en-US" sz="1400" dirty="0"/>
              <a:t> </a:t>
            </a:r>
          </a:p>
          <a:p>
            <a:pPr marL="679450" lvl="2" indent="0">
              <a:buNone/>
            </a:pPr>
            <a:r>
              <a:rPr lang="en-US" sz="1200" dirty="0"/>
              <a:t>Authentication: Broken Link in lab Use:</a:t>
            </a:r>
            <a:br>
              <a:rPr lang="en-US" sz="1200" dirty="0"/>
            </a:br>
            <a:r>
              <a:rPr lang="en-US" sz="1200" u="sng" dirty="0">
                <a:hlinkClick r:id="rId11"/>
              </a:rPr>
              <a:t>https://docs.microsoft.com/en-us/dotnet/azure/dotnet-sdk-azure-authenticate?view=azure-dotnet</a:t>
            </a:r>
            <a:r>
              <a:rPr lang="en-US" sz="1200" u="sng" dirty="0"/>
              <a:t> </a:t>
            </a:r>
            <a:endParaRPr lang="en-US" sz="1200" dirty="0"/>
          </a:p>
          <a:p>
            <a:pPr marL="342900" indent="-342900">
              <a:buFont typeface="+mj-lt"/>
              <a:buAutoNum type="arabicPeriod" startAt="6"/>
            </a:pPr>
            <a:r>
              <a:rPr lang="en-US" sz="1400" b="1" dirty="0"/>
              <a:t>Desired State Configuration (DSC) </a:t>
            </a:r>
            <a:r>
              <a:rPr lang="en-US" sz="1400" dirty="0">
                <a:hlinkClick r:id="rId12"/>
              </a:rPr>
              <a:t>https://docs.microsoft.com/en-us/azure/automation/automation-dsc-getting-started </a:t>
            </a:r>
            <a:endParaRPr lang="en-US" sz="1400" dirty="0"/>
          </a:p>
          <a:p>
            <a:pPr marL="342900" indent="-342900">
              <a:buFont typeface="+mj-lt"/>
              <a:buAutoNum type="arabicPeriod" startAt="6"/>
            </a:pPr>
            <a:r>
              <a:rPr lang="en-US" sz="1400" b="1" dirty="0"/>
              <a:t>How Azure Backup Works in 10 mins </a:t>
            </a:r>
            <a:r>
              <a:rPr lang="en-US" sz="1400" dirty="0">
                <a:hlinkClick r:id="rId13"/>
              </a:rPr>
              <a:t>https://docs.microsoft.com/en-us/azure/backup/backup-try-azure-backup-in-10-mins</a:t>
            </a:r>
            <a:endParaRPr lang="en-US" sz="1400" dirty="0"/>
          </a:p>
          <a:p>
            <a:pPr marL="0" indent="0">
              <a:buNone/>
            </a:pPr>
            <a:endParaRPr lang="en-US" sz="1400" b="1" dirty="0"/>
          </a:p>
          <a:p>
            <a:pPr marL="0" indent="0">
              <a:buNone/>
            </a:pPr>
            <a:endParaRPr lang="en-US" sz="1800" dirty="0"/>
          </a:p>
          <a:p>
            <a:pPr marL="342900" indent="-342900">
              <a:buFont typeface="+mj-lt"/>
              <a:buAutoNum type="arabicPeriod" startAt="6"/>
            </a:pPr>
            <a:endParaRPr lang="en-US" sz="1400" dirty="0"/>
          </a:p>
          <a:p>
            <a:pPr marL="342900" indent="-342900">
              <a:buFont typeface="+mj-lt"/>
              <a:buAutoNum type="arabicPeriod" startAt="6"/>
            </a:pPr>
            <a:endParaRPr lang="en-US" sz="1400" dirty="0"/>
          </a:p>
          <a:p>
            <a:pPr marL="342900" indent="-342900">
              <a:buFont typeface="+mj-lt"/>
              <a:buAutoNum type="arabicPeriod" startAt="6"/>
            </a:pPr>
            <a:endParaRPr lang="en-US" sz="1400" dirty="0"/>
          </a:p>
        </p:txBody>
      </p:sp>
    </p:spTree>
    <p:extLst>
      <p:ext uri="{BB962C8B-B14F-4D97-AF65-F5344CB8AC3E}">
        <p14:creationId xmlns:p14="http://schemas.microsoft.com/office/powerpoint/2010/main" val="552700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C924A-004D-41B9-BF11-86B46B255415}"/>
              </a:ext>
            </a:extLst>
          </p:cNvPr>
          <p:cNvSpPr>
            <a:spLocks noGrp="1"/>
          </p:cNvSpPr>
          <p:nvPr>
            <p:ph type="title"/>
          </p:nvPr>
        </p:nvSpPr>
        <p:spPr/>
        <p:txBody>
          <a:bodyPr/>
          <a:lstStyle/>
          <a:p>
            <a:r>
              <a:rPr lang="en-US" sz="3200" dirty="0"/>
              <a:t>Attendee Challenge </a:t>
            </a:r>
            <a:r>
              <a:rPr lang="en-US" dirty="0"/>
              <a:t>– What Azure challenges should we tackle?</a:t>
            </a:r>
            <a:br>
              <a:rPr lang="en-US" dirty="0"/>
            </a:br>
            <a:r>
              <a:rPr lang="en-US" sz="3200" dirty="0"/>
              <a:t>What Challenges Are You Facing?</a:t>
            </a:r>
            <a:endParaRPr lang="en-US" dirty="0"/>
          </a:p>
        </p:txBody>
      </p:sp>
      <p:sp>
        <p:nvSpPr>
          <p:cNvPr id="3" name="Content Placeholder 2">
            <a:extLst>
              <a:ext uri="{FF2B5EF4-FFF2-40B4-BE49-F238E27FC236}">
                <a16:creationId xmlns:a16="http://schemas.microsoft.com/office/drawing/2014/main" id="{0650CD24-E0F6-4EAE-8CDE-5B07ACA1F82A}"/>
              </a:ext>
            </a:extLst>
          </p:cNvPr>
          <p:cNvSpPr>
            <a:spLocks noGrp="1"/>
          </p:cNvSpPr>
          <p:nvPr>
            <p:ph idx="1"/>
          </p:nvPr>
        </p:nvSpPr>
        <p:spPr/>
        <p:txBody>
          <a:bodyPr/>
          <a:lstStyle/>
          <a:p>
            <a:pPr marL="0" indent="0">
              <a:buNone/>
            </a:pPr>
            <a:r>
              <a:rPr lang="en-US" dirty="0"/>
              <a:t>Examples: </a:t>
            </a:r>
          </a:p>
          <a:p>
            <a:r>
              <a:rPr lang="en-US" dirty="0"/>
              <a:t>Contoso Purchases Fabrikam and needs to Migrate Fabrikam to Contoso or Azure</a:t>
            </a:r>
          </a:p>
          <a:p>
            <a:r>
              <a:rPr lang="en-US" dirty="0"/>
              <a:t>How to Architect Networks </a:t>
            </a:r>
            <a:r>
              <a:rPr lang="en-US" sz="2800" dirty="0"/>
              <a:t>Using Isolation Security Zones to Enhance Security Posture When Moving to Azure</a:t>
            </a:r>
            <a:endParaRPr lang="en-US" dirty="0"/>
          </a:p>
          <a:p>
            <a:r>
              <a:rPr lang="en-US" dirty="0"/>
              <a:t>What challenges are YOU facing?</a:t>
            </a:r>
          </a:p>
        </p:txBody>
      </p:sp>
      <p:sp>
        <p:nvSpPr>
          <p:cNvPr id="4" name="Text Placeholder 3">
            <a:extLst>
              <a:ext uri="{FF2B5EF4-FFF2-40B4-BE49-F238E27FC236}">
                <a16:creationId xmlns:a16="http://schemas.microsoft.com/office/drawing/2014/main" id="{4E2C55FB-22E2-478F-9604-E02014DC97AA}"/>
              </a:ext>
            </a:extLst>
          </p:cNvPr>
          <p:cNvSpPr>
            <a:spLocks noGrp="1"/>
          </p:cNvSpPr>
          <p:nvPr>
            <p:ph type="body" sz="quarter" idx="10"/>
          </p:nvPr>
        </p:nvSpPr>
        <p:spPr/>
        <p:txBody>
          <a:bodyPr/>
          <a:lstStyle/>
          <a:p>
            <a:r>
              <a:rPr lang="en-US" sz="2400" dirty="0">
                <a:hlinkClick r:id="rId2"/>
              </a:rPr>
              <a:t>http://github.com/guruskill/70-535</a:t>
            </a:r>
            <a:r>
              <a:rPr lang="en-US" sz="2400" dirty="0"/>
              <a:t>    Labs/</a:t>
            </a:r>
          </a:p>
        </p:txBody>
      </p:sp>
    </p:spTree>
    <p:extLst>
      <p:ext uri="{BB962C8B-B14F-4D97-AF65-F5344CB8AC3E}">
        <p14:creationId xmlns:p14="http://schemas.microsoft.com/office/powerpoint/2010/main" val="3576520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EF7D-CDEC-4601-B3C9-21ECBB06881C}"/>
              </a:ext>
            </a:extLst>
          </p:cNvPr>
          <p:cNvSpPr>
            <a:spLocks noGrp="1"/>
          </p:cNvSpPr>
          <p:nvPr>
            <p:ph type="title"/>
          </p:nvPr>
        </p:nvSpPr>
        <p:spPr/>
        <p:txBody>
          <a:bodyPr/>
          <a:lstStyle/>
          <a:p>
            <a:r>
              <a:rPr lang="en-US" sz="3200" dirty="0"/>
              <a:t>Making it REAL!  - Build Your Own Project</a:t>
            </a:r>
          </a:p>
        </p:txBody>
      </p:sp>
      <p:sp>
        <p:nvSpPr>
          <p:cNvPr id="3" name="Content Placeholder 2">
            <a:extLst>
              <a:ext uri="{FF2B5EF4-FFF2-40B4-BE49-F238E27FC236}">
                <a16:creationId xmlns:a16="http://schemas.microsoft.com/office/drawing/2014/main" id="{3E61CBA5-F7CB-41D3-8D07-4F53846F01E1}"/>
              </a:ext>
            </a:extLst>
          </p:cNvPr>
          <p:cNvSpPr>
            <a:spLocks noGrp="1"/>
          </p:cNvSpPr>
          <p:nvPr>
            <p:ph idx="1"/>
          </p:nvPr>
        </p:nvSpPr>
        <p:spPr/>
        <p:txBody>
          <a:bodyPr/>
          <a:lstStyle/>
          <a:p>
            <a:r>
              <a:rPr lang="en-US" dirty="0"/>
              <a:t>Review the business requirements</a:t>
            </a:r>
          </a:p>
          <a:p>
            <a:r>
              <a:rPr lang="en-US" dirty="0"/>
              <a:t>What are architectural Challenges</a:t>
            </a:r>
          </a:p>
          <a:p>
            <a:r>
              <a:rPr lang="en-US" dirty="0"/>
              <a:t>What products or servers will be needed to solve the challenges</a:t>
            </a:r>
          </a:p>
          <a:p>
            <a:r>
              <a:rPr lang="en-US" dirty="0"/>
              <a:t>Build (whiteboard or flip chart) a drawing of your solution</a:t>
            </a:r>
          </a:p>
          <a:p>
            <a:r>
              <a:rPr lang="en-US" dirty="0"/>
              <a:t>Provide explanation of decisions made and why</a:t>
            </a:r>
          </a:p>
          <a:p>
            <a:endParaRPr lang="en-US" dirty="0"/>
          </a:p>
          <a:p>
            <a:pPr marL="0" indent="0">
              <a:buNone/>
            </a:pPr>
            <a:r>
              <a:rPr lang="en-US" dirty="0"/>
              <a:t>Present your findings to </a:t>
            </a:r>
            <a:r>
              <a:rPr lang="en-US"/>
              <a:t>the class</a:t>
            </a:r>
          </a:p>
          <a:p>
            <a:pPr marL="0" indent="0">
              <a:buNone/>
            </a:pPr>
            <a:endParaRPr lang="en-US" dirty="0"/>
          </a:p>
        </p:txBody>
      </p:sp>
      <p:sp>
        <p:nvSpPr>
          <p:cNvPr id="4" name="Text Placeholder 3">
            <a:extLst>
              <a:ext uri="{FF2B5EF4-FFF2-40B4-BE49-F238E27FC236}">
                <a16:creationId xmlns:a16="http://schemas.microsoft.com/office/drawing/2014/main" id="{6C8B003E-EAF1-46BF-832C-5A1F3E26035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62523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5FE619-6D74-4E9F-9356-C66A41BA0108}"/>
              </a:ext>
            </a:extLst>
          </p:cNvPr>
          <p:cNvSpPr>
            <a:spLocks noGrp="1"/>
          </p:cNvSpPr>
          <p:nvPr>
            <p:ph type="ctrTitle" sz="quarter"/>
          </p:nvPr>
        </p:nvSpPr>
        <p:spPr/>
        <p:txBody>
          <a:bodyPr/>
          <a:lstStyle/>
          <a:p>
            <a:r>
              <a:rPr lang="en-US" dirty="0"/>
              <a:t>Linux Labs Using Cloud Shell</a:t>
            </a:r>
          </a:p>
        </p:txBody>
      </p:sp>
      <p:sp>
        <p:nvSpPr>
          <p:cNvPr id="6" name="Subtitle 5">
            <a:extLst>
              <a:ext uri="{FF2B5EF4-FFF2-40B4-BE49-F238E27FC236}">
                <a16:creationId xmlns:a16="http://schemas.microsoft.com/office/drawing/2014/main" id="{6D1586F8-6462-4DE5-9BD2-C61C61932B55}"/>
              </a:ext>
            </a:extLst>
          </p:cNvPr>
          <p:cNvSpPr>
            <a:spLocks noGrp="1"/>
          </p:cNvSpPr>
          <p:nvPr>
            <p:ph type="subTitle" sz="quarter" idx="1"/>
          </p:nvPr>
        </p:nvSpPr>
        <p:spPr>
          <a:xfrm>
            <a:off x="4914123" y="1740878"/>
            <a:ext cx="7054357" cy="4091998"/>
          </a:xfrm>
        </p:spPr>
        <p:txBody>
          <a:bodyPr/>
          <a:lstStyle/>
          <a:p>
            <a:r>
              <a:rPr lang="en-US" sz="1600" dirty="0"/>
              <a:t>Linux 1. Create and Manage Linux VMs with the Azure CLI 2.0 in Azure Cloud Shell</a:t>
            </a:r>
          </a:p>
          <a:p>
            <a:r>
              <a:rPr lang="en-US" sz="1600" dirty="0"/>
              <a:t>Linux 2a. Install a LAMP web server on a Linux virtual machine in Azure</a:t>
            </a:r>
          </a:p>
          <a:p>
            <a:r>
              <a:rPr lang="en-US" sz="1600" dirty="0"/>
              <a:t>Linux 2b. Install a LEMP web server on a Linux virtual machine in Azure</a:t>
            </a:r>
          </a:p>
          <a:p>
            <a:r>
              <a:rPr lang="en-US" sz="1600" dirty="0"/>
              <a:t>Linux 2c. Create a MongoDB, Express, AngularJS, and Node.js (MEAN) stack on a Linux virtual machine in Azure</a:t>
            </a:r>
          </a:p>
          <a:p>
            <a:r>
              <a:rPr lang="en-US" sz="1600" dirty="0"/>
              <a:t>Linux 3. Monitor and update a Linux virtual machine in Azure using Cloud Shell</a:t>
            </a:r>
          </a:p>
          <a:p>
            <a:r>
              <a:rPr lang="en-US" sz="1600" dirty="0"/>
              <a:t>Linux 4. Use Azure Security Center to monitor Linux virtual machines</a:t>
            </a:r>
          </a:p>
          <a:p>
            <a:r>
              <a:rPr lang="en-US" sz="1600" dirty="0"/>
              <a:t>Linux Bonus. Prepare a Debian VHD for Azure – </a:t>
            </a:r>
            <a:r>
              <a:rPr lang="en-US" sz="1600" dirty="0" err="1"/>
              <a:t>Prereq’s</a:t>
            </a:r>
            <a:r>
              <a:rPr lang="en-US" sz="1600" dirty="0"/>
              <a:t> Hyper-V and Debian .ISO</a:t>
            </a:r>
          </a:p>
          <a:p>
            <a:endParaRPr lang="en-US" sz="1600" dirty="0"/>
          </a:p>
        </p:txBody>
      </p:sp>
      <p:sp>
        <p:nvSpPr>
          <p:cNvPr id="7" name="Text Placeholder 6">
            <a:extLst>
              <a:ext uri="{FF2B5EF4-FFF2-40B4-BE49-F238E27FC236}">
                <a16:creationId xmlns:a16="http://schemas.microsoft.com/office/drawing/2014/main" id="{8AB04FB4-6CA9-4C67-8D89-93B38EBA4E00}"/>
              </a:ext>
            </a:extLst>
          </p:cNvPr>
          <p:cNvSpPr>
            <a:spLocks noGrp="1"/>
          </p:cNvSpPr>
          <p:nvPr>
            <p:ph type="body" sz="quarter" idx="10"/>
          </p:nvPr>
        </p:nvSpPr>
        <p:spPr/>
        <p:txBody>
          <a:bodyPr/>
          <a:lstStyle/>
          <a:p>
            <a:r>
              <a:rPr lang="en-US" dirty="0"/>
              <a:t>Linux Labs if you do not have access to SSH or you want to use Azure Cloud Shell</a:t>
            </a:r>
          </a:p>
        </p:txBody>
      </p:sp>
      <p:sp>
        <p:nvSpPr>
          <p:cNvPr id="8" name="Text Placeholder 7">
            <a:extLst>
              <a:ext uri="{FF2B5EF4-FFF2-40B4-BE49-F238E27FC236}">
                <a16:creationId xmlns:a16="http://schemas.microsoft.com/office/drawing/2014/main" id="{3027BE6E-93A1-46D9-93B6-2448877F2BA7}"/>
              </a:ext>
            </a:extLst>
          </p:cNvPr>
          <p:cNvSpPr>
            <a:spLocks noGrp="1"/>
          </p:cNvSpPr>
          <p:nvPr>
            <p:ph type="body" sz="quarter" idx="11"/>
          </p:nvPr>
        </p:nvSpPr>
        <p:spPr/>
        <p:txBody>
          <a:bodyPr/>
          <a:lstStyle/>
          <a:p>
            <a:r>
              <a:rPr lang="en-US" sz="2800" dirty="0"/>
              <a:t>https://docs.microsoft.com/en-us/azure/virtual-machines/linux</a:t>
            </a:r>
          </a:p>
        </p:txBody>
      </p:sp>
    </p:spTree>
    <p:extLst>
      <p:ext uri="{BB962C8B-B14F-4D97-AF65-F5344CB8AC3E}">
        <p14:creationId xmlns:p14="http://schemas.microsoft.com/office/powerpoint/2010/main" val="1176045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1. Create and Manage Linux VMs with the Azure CLI 2.0 in Azure Cloud Shell</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20000"/>
          </a:bodyPr>
          <a:lstStyle/>
          <a:p>
            <a:pPr marL="0" indent="0">
              <a:buNone/>
            </a:pPr>
            <a:r>
              <a:rPr lang="en-US" dirty="0"/>
              <a:t>You learn how to:</a:t>
            </a:r>
          </a:p>
          <a:p>
            <a:r>
              <a:rPr lang="en-US" dirty="0"/>
              <a:t>Create and connect to a VM</a:t>
            </a:r>
          </a:p>
          <a:p>
            <a:r>
              <a:rPr lang="en-US" dirty="0"/>
              <a:t>Select and use VM images</a:t>
            </a:r>
          </a:p>
          <a:p>
            <a:r>
              <a:rPr lang="en-US" dirty="0"/>
              <a:t>View and use specific VM sizes</a:t>
            </a:r>
          </a:p>
          <a:p>
            <a:r>
              <a:rPr lang="en-US" dirty="0"/>
              <a:t>Resize a VM</a:t>
            </a:r>
          </a:p>
          <a:p>
            <a:r>
              <a:rPr lang="en-US" dirty="0"/>
              <a:t>View and understand VM state</a:t>
            </a:r>
          </a:p>
          <a:p>
            <a:r>
              <a:rPr lang="en-US" dirty="0"/>
              <a:t>[Optional] Manage Disks: </a:t>
            </a:r>
            <a:r>
              <a:rPr lang="en-US" dirty="0">
                <a:hlinkClick r:id="rId3"/>
              </a:rPr>
              <a:t>https://docs.microsoft.com/en-us/azure/virtual-machines/linux/tutorial-manage-disks</a:t>
            </a:r>
            <a:r>
              <a:rPr lang="en-US" dirty="0"/>
              <a:t> </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https://docs.microsoft.com/en-us/azure/virtual-machines/linux/tutorial-manage-vm</a:t>
            </a:r>
          </a:p>
        </p:txBody>
      </p:sp>
    </p:spTree>
    <p:extLst>
      <p:ext uri="{BB962C8B-B14F-4D97-AF65-F5344CB8AC3E}">
        <p14:creationId xmlns:p14="http://schemas.microsoft.com/office/powerpoint/2010/main" val="571249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2a. Install a LAMP web server on a Linux virtual machine in Azure</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10000"/>
          </a:bodyPr>
          <a:lstStyle/>
          <a:p>
            <a:pPr marL="0" indent="0">
              <a:buNone/>
            </a:pPr>
            <a:r>
              <a:rPr lang="en-US" dirty="0"/>
              <a:t>You learn how to:</a:t>
            </a:r>
          </a:p>
          <a:p>
            <a:r>
              <a:rPr lang="en-US" dirty="0"/>
              <a:t>Create an Ubuntu VM</a:t>
            </a:r>
          </a:p>
          <a:p>
            <a:r>
              <a:rPr lang="en-US" dirty="0"/>
              <a:t>Open port 80 for web traffic</a:t>
            </a:r>
          </a:p>
          <a:p>
            <a:r>
              <a:rPr lang="en-US" dirty="0"/>
              <a:t>Install Apache, MySQL, and PHP</a:t>
            </a:r>
          </a:p>
          <a:p>
            <a:r>
              <a:rPr lang="en-US" dirty="0"/>
              <a:t>Verify installation and configuration</a:t>
            </a:r>
          </a:p>
          <a:p>
            <a:r>
              <a:rPr lang="en-US" dirty="0"/>
              <a:t>Install WordPress on the LAMP server</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https://docs.microsoft.com/en-us/azure/virtual-machines/linux/tutorial-lamp-stack</a:t>
            </a:r>
          </a:p>
        </p:txBody>
      </p:sp>
    </p:spTree>
    <p:extLst>
      <p:ext uri="{BB962C8B-B14F-4D97-AF65-F5344CB8AC3E}">
        <p14:creationId xmlns:p14="http://schemas.microsoft.com/office/powerpoint/2010/main" val="1227699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2b. Install a LEMP web server on a Linux virtual machine in Azure</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10000"/>
          </a:bodyPr>
          <a:lstStyle/>
          <a:p>
            <a:pPr marL="0" indent="0">
              <a:buNone/>
            </a:pPr>
            <a:r>
              <a:rPr lang="en-US" dirty="0"/>
              <a:t>You learn how to:</a:t>
            </a:r>
          </a:p>
          <a:p>
            <a:r>
              <a:rPr lang="en-US" dirty="0"/>
              <a:t>Create an Ubuntu VM (the 'L' in the LEMP stack)</a:t>
            </a:r>
          </a:p>
          <a:p>
            <a:r>
              <a:rPr lang="en-US" dirty="0"/>
              <a:t>Open port 80 for web traffic</a:t>
            </a:r>
          </a:p>
          <a:p>
            <a:r>
              <a:rPr lang="en-US" dirty="0"/>
              <a:t>Install NGINX, MySQL, and PHP</a:t>
            </a:r>
          </a:p>
          <a:p>
            <a:r>
              <a:rPr lang="en-US" dirty="0"/>
              <a:t>Verify installation and configuration</a:t>
            </a:r>
          </a:p>
          <a:p>
            <a:r>
              <a:rPr lang="en-US" dirty="0"/>
              <a:t>Install WordPress on the LEMP server</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https://docs.microsoft.com/en-us/azure/virtual-machines/linux/tutorial-lemp-stack</a:t>
            </a:r>
          </a:p>
        </p:txBody>
      </p:sp>
    </p:spTree>
    <p:extLst>
      <p:ext uri="{BB962C8B-B14F-4D97-AF65-F5344CB8AC3E}">
        <p14:creationId xmlns:p14="http://schemas.microsoft.com/office/powerpoint/2010/main" val="1758180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3. Monitor and update a Linux virtual machine in Azure using Cloud Shell</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a:xfrm>
            <a:off x="348251" y="1372626"/>
            <a:ext cx="11778205" cy="4793789"/>
          </a:xfrm>
        </p:spPr>
        <p:txBody>
          <a:bodyPr>
            <a:normAutofit fontScale="77500" lnSpcReduction="20000"/>
          </a:bodyPr>
          <a:lstStyle/>
          <a:p>
            <a:pPr marL="0" indent="0">
              <a:buNone/>
            </a:pPr>
            <a:r>
              <a:rPr lang="en-US" dirty="0"/>
              <a:t>You learn how to:</a:t>
            </a:r>
          </a:p>
          <a:p>
            <a:r>
              <a:rPr lang="en-US" dirty="0"/>
              <a:t>Enable boot diagnostics on the VM</a:t>
            </a:r>
          </a:p>
          <a:p>
            <a:r>
              <a:rPr lang="en-US" dirty="0"/>
              <a:t>View boot diagnostics</a:t>
            </a:r>
          </a:p>
          <a:p>
            <a:r>
              <a:rPr lang="en-US" dirty="0"/>
              <a:t>View host metrics</a:t>
            </a:r>
          </a:p>
          <a:p>
            <a:r>
              <a:rPr lang="en-US" dirty="0"/>
              <a:t>Enable diagnostics extension on the VM</a:t>
            </a:r>
          </a:p>
          <a:p>
            <a:r>
              <a:rPr lang="en-US" dirty="0"/>
              <a:t>View VM metrics</a:t>
            </a:r>
          </a:p>
          <a:p>
            <a:r>
              <a:rPr lang="en-US" dirty="0"/>
              <a:t>Create alerts based on diagnostic metrics</a:t>
            </a:r>
          </a:p>
          <a:p>
            <a:r>
              <a:rPr lang="en-US" dirty="0"/>
              <a:t>Manage package updates</a:t>
            </a:r>
          </a:p>
          <a:p>
            <a:r>
              <a:rPr lang="en-US" dirty="0"/>
              <a:t>Monitor changes and inventory</a:t>
            </a:r>
          </a:p>
          <a:p>
            <a:r>
              <a:rPr lang="en-US" dirty="0"/>
              <a:t>Set up advanced monitoring</a:t>
            </a:r>
          </a:p>
          <a:p>
            <a:pPr marL="0" indent="0">
              <a:buNone/>
            </a:pPr>
            <a:endParaRPr lang="en-US" u="sng" dirty="0">
              <a:highlight>
                <a:srgbClr val="FFFF00"/>
              </a:highlight>
            </a:endParaRPr>
          </a:p>
          <a:p>
            <a:pPr marL="0" indent="0">
              <a:buNone/>
            </a:pPr>
            <a:r>
              <a:rPr lang="en-US" u="sng" dirty="0">
                <a:highlight>
                  <a:srgbClr val="FFFF00"/>
                </a:highlight>
              </a:rPr>
              <a:t>Important Notes</a:t>
            </a:r>
          </a:p>
          <a:p>
            <a:pPr>
              <a:buFont typeface="+mj-lt"/>
              <a:buAutoNum type="arabicPeriod"/>
            </a:pPr>
            <a:r>
              <a:rPr lang="en-US" sz="1900" dirty="0"/>
              <a:t>Monitor VMs from prior labs</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https://docs.microsoft.com/en-us/azure/virtual-machines/linux/tutorial-monitoring </a:t>
            </a:r>
          </a:p>
        </p:txBody>
      </p:sp>
    </p:spTree>
    <p:extLst>
      <p:ext uri="{BB962C8B-B14F-4D97-AF65-F5344CB8AC3E}">
        <p14:creationId xmlns:p14="http://schemas.microsoft.com/office/powerpoint/2010/main" val="4261402382"/>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4528</Words>
  <Application>Microsoft Office PowerPoint</Application>
  <PresentationFormat>Widescreen</PresentationFormat>
  <Paragraphs>554</Paragraphs>
  <Slides>27</Slides>
  <Notes>19</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Courier New</vt:lpstr>
      <vt:lpstr>Times New Roman</vt:lpstr>
      <vt:lpstr>Consolas</vt:lpstr>
      <vt:lpstr>Wingdings</vt:lpstr>
      <vt:lpstr>Arial</vt:lpstr>
      <vt:lpstr>Calibri</vt:lpstr>
      <vt:lpstr>Segoe UI</vt:lpstr>
      <vt:lpstr>Segoe UI Light</vt:lpstr>
      <vt:lpstr>Verdana</vt:lpstr>
      <vt:lpstr>NG_MOC_Core_ModuleNew2</vt:lpstr>
      <vt:lpstr>MCSA: Linux on Azure (Microsoft Certified Solutions Associate) = Linux Foundation Certified System Administrator (LFCS) + Exam 70-533 Implementing Microsoft Azure Infrastructure Solutions</vt:lpstr>
      <vt:lpstr>Getting Started Labs https://docs.microsoft.com/en-us/azure/#get-started </vt:lpstr>
      <vt:lpstr>Attendee Challenge – What Azure challenges should we tackle? What Challenges Are You Facing?</vt:lpstr>
      <vt:lpstr>Making it REAL!  - Build Your Own Project</vt:lpstr>
      <vt:lpstr>Linux Labs Using Cloud Shell</vt:lpstr>
      <vt:lpstr>Linux 1. Create and Manage Linux VMs with the Azure CLI 2.0 in Azure Cloud Shell</vt:lpstr>
      <vt:lpstr>Linux 2a. Install a LAMP web server on a Linux virtual machine in Azure</vt:lpstr>
      <vt:lpstr>Linux 2b. Install a LEMP web server on a Linux virtual machine in Azure</vt:lpstr>
      <vt:lpstr>Linux 3. Monitor and update a Linux virtual machine in Azure using Cloud Shell</vt:lpstr>
      <vt:lpstr>Linux 4. Use Azure Security Center to monitor Linux virtual machines</vt:lpstr>
      <vt:lpstr>Linux Bonus. Prepare a Debian VHD for Azure – Prereq’s Hyper-V and Debian .ISO</vt:lpstr>
      <vt:lpstr>Thought Experiment / Case Study Labs Architecting Solutions on the Whiteboard</vt:lpstr>
      <vt:lpstr>Attendee Challenge – What Azure challenges should we tackle? What Challenges Are You Facing? What ideas do you have for projects?</vt:lpstr>
      <vt:lpstr>Making it REAL!  - Build Your Own Project</vt:lpstr>
      <vt:lpstr>Solution Architecture: Overview</vt:lpstr>
      <vt:lpstr>Lab Setup: Architecture Styles</vt:lpstr>
      <vt:lpstr>Thought Experiment / Case Study 1 Web App - SOLUTION DESIGN</vt:lpstr>
      <vt:lpstr>PowerPoint Presentation</vt:lpstr>
      <vt:lpstr>Thought Experiment / Case Study #2 Acquisition and Migration of Fabrikam Team Collaboration Exercise</vt:lpstr>
      <vt:lpstr>Thought Experiment / Case Study #2 Answer the following questions in a report back to the CTO…</vt:lpstr>
      <vt:lpstr>Thought Experiment / Case Study 3a Operational Design - Individual</vt:lpstr>
      <vt:lpstr>Thought Experiment / Case Study 3a Operational Design - Individual</vt:lpstr>
      <vt:lpstr>Thought Experiment / Case Study 4 Using Isolation Security Zones to Enhance Security Posture</vt:lpstr>
      <vt:lpstr>Containers</vt:lpstr>
      <vt:lpstr>Compute &amp; Networking</vt:lpstr>
      <vt:lpstr>Storage and Operational Readiness</vt:lpstr>
      <vt:lpstr>Labs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2018-06-05T13:57:04Z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