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41"/>
  </p:notesMasterIdLst>
  <p:handoutMasterIdLst>
    <p:handoutMasterId r:id="rId42"/>
  </p:handoutMasterIdLst>
  <p:sldIdLst>
    <p:sldId id="260" r:id="rId6"/>
    <p:sldId id="295" r:id="rId7"/>
    <p:sldId id="410" r:id="rId8"/>
    <p:sldId id="409" r:id="rId9"/>
    <p:sldId id="411" r:id="rId10"/>
    <p:sldId id="407" r:id="rId11"/>
    <p:sldId id="443" r:id="rId12"/>
    <p:sldId id="412" r:id="rId13"/>
    <p:sldId id="414" r:id="rId14"/>
    <p:sldId id="415" r:id="rId15"/>
    <p:sldId id="440" r:id="rId16"/>
    <p:sldId id="441" r:id="rId17"/>
    <p:sldId id="413" r:id="rId18"/>
    <p:sldId id="420" r:id="rId19"/>
    <p:sldId id="419" r:id="rId20"/>
    <p:sldId id="421" r:id="rId21"/>
    <p:sldId id="416" r:id="rId22"/>
    <p:sldId id="418" r:id="rId23"/>
    <p:sldId id="442" r:id="rId24"/>
    <p:sldId id="423" r:id="rId25"/>
    <p:sldId id="424" r:id="rId26"/>
    <p:sldId id="427" r:id="rId27"/>
    <p:sldId id="425" r:id="rId28"/>
    <p:sldId id="426" r:id="rId29"/>
    <p:sldId id="428" r:id="rId30"/>
    <p:sldId id="431" r:id="rId31"/>
    <p:sldId id="432" r:id="rId32"/>
    <p:sldId id="430" r:id="rId33"/>
    <p:sldId id="434" r:id="rId34"/>
    <p:sldId id="439" r:id="rId35"/>
    <p:sldId id="336" r:id="rId36"/>
    <p:sldId id="408" r:id="rId37"/>
    <p:sldId id="436" r:id="rId38"/>
    <p:sldId id="437" r:id="rId39"/>
    <p:sldId id="43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295"/>
            <p14:sldId id="410"/>
            <p14:sldId id="409"/>
            <p14:sldId id="411"/>
            <p14:sldId id="407"/>
            <p14:sldId id="443"/>
            <p14:sldId id="412"/>
            <p14:sldId id="414"/>
            <p14:sldId id="415"/>
            <p14:sldId id="440"/>
            <p14:sldId id="441"/>
            <p14:sldId id="413"/>
            <p14:sldId id="420"/>
            <p14:sldId id="419"/>
            <p14:sldId id="421"/>
            <p14:sldId id="416"/>
            <p14:sldId id="418"/>
            <p14:sldId id="442"/>
            <p14:sldId id="423"/>
            <p14:sldId id="424"/>
            <p14:sldId id="427"/>
            <p14:sldId id="425"/>
            <p14:sldId id="426"/>
            <p14:sldId id="428"/>
            <p14:sldId id="431"/>
            <p14:sldId id="432"/>
            <p14:sldId id="430"/>
            <p14:sldId id="434"/>
            <p14:sldId id="439"/>
            <p14:sldId id="336"/>
            <p14:sldId id="408"/>
            <p14:sldId id="436"/>
            <p14:sldId id="437"/>
            <p14:sldId id="4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114" d="100"/>
          <a:sy n="114" d="100"/>
        </p:scale>
        <p:origin x="468" y="84"/>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5/25/2018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a:t>
            </a:fld>
            <a:endParaRPr lang="en-US" dirty="0"/>
          </a:p>
        </p:txBody>
      </p:sp>
    </p:spTree>
    <p:extLst>
      <p:ext uri="{BB962C8B-B14F-4D97-AF65-F5344CB8AC3E}">
        <p14:creationId xmlns:p14="http://schemas.microsoft.com/office/powerpoint/2010/main" val="1685054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hyperlink" Target="https://fedoraproject.org/wiki/Networking/CLI" TargetMode="Externa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hyperlink" Target="http://www.linuxhomenetworking.com/wiki/index.php/Quick_HOWTO_:_Ch18_:_Configuring_DNS#.WGY-9IWcGwp" TargetMode="Externa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hyperlink" Target="https://docs.fedoraproject.org/en-US/Fedora/25/html/Networking_Guide/ch-Consistent_Network_Device_Naming.html" TargetMode="Externa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LFCS Preparation Training</a:t>
            </a:r>
            <a:br>
              <a:rPr lang="en-US" dirty="0"/>
            </a:br>
            <a:r>
              <a:rPr lang="en-US" sz="4500" dirty="0"/>
              <a:t>Session XI: Network configuration &amp; DNS</a:t>
            </a:r>
          </a:p>
        </p:txBody>
      </p:sp>
      <p:sp>
        <p:nvSpPr>
          <p:cNvPr id="2" name="Text Placeholder 1"/>
          <p:cNvSpPr>
            <a:spLocks noGrp="1"/>
          </p:cNvSpPr>
          <p:nvPr>
            <p:ph type="body" sz="quarter" idx="14"/>
          </p:nvPr>
        </p:nvSpPr>
        <p:spPr>
          <a:xfrm>
            <a:off x="269300" y="4624551"/>
            <a:ext cx="7190279" cy="1137306"/>
          </a:xfrm>
        </p:spPr>
        <p:txBody>
          <a:bodyPr/>
          <a:lstStyle/>
          <a:p>
            <a:r>
              <a:rPr lang="en-US" sz="2000" dirty="0"/>
              <a:t>Radim Cimoradsky</a:t>
            </a:r>
          </a:p>
          <a:p>
            <a:r>
              <a:rPr lang="en-US" sz="2000" dirty="0"/>
              <a:t>GBB OSS Technology Solutions Professional for EMEA CEE region</a:t>
            </a:r>
          </a:p>
          <a:p>
            <a:r>
              <a:rPr lang="en-US" sz="2000" dirty="0"/>
              <a:t>radim.cimoradsky@microsoft.com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956" y="1421482"/>
            <a:ext cx="11653523" cy="4807434"/>
          </a:xfrm>
        </p:spPr>
        <p:txBody>
          <a:bodyPr/>
          <a:lstStyle/>
          <a:p>
            <a:r>
              <a:rPr lang="en-US" sz="2000" dirty="0"/>
              <a:t>Since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 </a:t>
            </a:r>
            <a:r>
              <a:rPr lang="en-US" sz="2000" dirty="0" err="1">
                <a:solidFill>
                  <a:schemeClr val="accent4">
                    <a:lumMod val="75000"/>
                  </a:schemeClr>
                </a:solidFill>
                <a:latin typeface="Courier New" panose="02070309020205020404" pitchFamily="49" charset="0"/>
                <a:cs typeface="Courier New" panose="02070309020205020404" pitchFamily="49" charset="0"/>
              </a:rPr>
              <a:t>ifconfig</a:t>
            </a:r>
            <a:r>
              <a:rPr lang="en-US" sz="2000" dirty="0"/>
              <a:t> utilities do not configure the network stack permanently, Linux has a set of files and directories which are used to write permanent network stack configuration. As usually, these are distribution dependent </a:t>
            </a:r>
            <a:r>
              <a:rPr lang="en-US" sz="2000" dirty="0">
                <a:sym typeface="Wingdings" panose="05000000000000000000" pitchFamily="2" charset="2"/>
              </a:rPr>
              <a:t></a:t>
            </a:r>
            <a:endParaRPr lang="en-US" sz="2000" dirty="0"/>
          </a:p>
          <a:p>
            <a:pPr lvl="1"/>
            <a:r>
              <a:rPr lang="en-US" sz="2000" dirty="0"/>
              <a:t>Red Hat</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a:t>
            </a:r>
            <a:r>
              <a:rPr lang="en-US" sz="2000" dirty="0" err="1">
                <a:solidFill>
                  <a:schemeClr val="accent4">
                    <a:lumMod val="75000"/>
                  </a:schemeClr>
                </a:solidFill>
                <a:latin typeface="Courier New" panose="02070309020205020404" pitchFamily="49" charset="0"/>
                <a:cs typeface="Courier New" panose="02070309020205020404" pitchFamily="49" charset="0"/>
              </a:rPr>
              <a:t>ifcfg-ethX</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/network-scripts/route-</a:t>
            </a:r>
            <a:r>
              <a:rPr lang="en-US" sz="2000" dirty="0" err="1">
                <a:solidFill>
                  <a:schemeClr val="accent4">
                    <a:lumMod val="75000"/>
                  </a:schemeClr>
                </a:solidFill>
                <a:latin typeface="Courier New" panose="02070309020205020404" pitchFamily="49" charset="0"/>
                <a:cs typeface="Courier New" panose="02070309020205020404" pitchFamily="49" charset="0"/>
              </a:rPr>
              <a:t>ethX</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lvl="2"/>
            <a:endParaRPr lang="en-US" sz="1200" dirty="0"/>
          </a:p>
          <a:p>
            <a:pPr lvl="1"/>
            <a:r>
              <a:rPr lang="en-US" sz="2000" dirty="0"/>
              <a:t>Debian</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/network/interfaces</a:t>
            </a:r>
          </a:p>
          <a:p>
            <a:pPr marL="560125" lvl="2" indent="0">
              <a:buNone/>
            </a:pPr>
            <a:endParaRPr lang="en-US" sz="1200" dirty="0"/>
          </a:p>
          <a:p>
            <a:pPr lvl="1"/>
            <a:r>
              <a:rPr lang="en-US" sz="2000" dirty="0"/>
              <a:t>SESE</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a:t>
            </a:r>
          </a:p>
          <a:p>
            <a:pPr marL="560125" lvl="2"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t>On modern Linux systems, these files are modified using Network Manager tool rather than directly.</a:t>
            </a: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NIC</a:t>
            </a:r>
            <a:r>
              <a:rPr lang="cs-CZ" sz="3200" dirty="0">
                <a:solidFill>
                  <a:schemeClr val="accent6"/>
                </a:solidFill>
              </a:rPr>
              <a:t> (</a:t>
            </a:r>
            <a:r>
              <a:rPr lang="cs-CZ" sz="3200">
                <a:solidFill>
                  <a:schemeClr val="accent6"/>
                </a:solidFill>
              </a:rPr>
              <a:t>Network Interface Card)</a:t>
            </a:r>
            <a:r>
              <a:rPr lang="en-US" sz="3200">
                <a:solidFill>
                  <a:schemeClr val="accent6"/>
                </a:solidFill>
              </a:rPr>
              <a:t> </a:t>
            </a:r>
            <a:r>
              <a:rPr lang="en-US" sz="3200" dirty="0">
                <a:solidFill>
                  <a:schemeClr val="accent6"/>
                </a:solidFill>
              </a:rPr>
              <a:t>configuration Files</a:t>
            </a:r>
            <a:endParaRPr lang="en-US" sz="2800" dirty="0">
              <a:solidFill>
                <a:schemeClr val="accent6"/>
              </a:solidFill>
            </a:endParaRPr>
          </a:p>
        </p:txBody>
      </p:sp>
    </p:spTree>
    <p:extLst>
      <p:ext uri="{BB962C8B-B14F-4D97-AF65-F5344CB8AC3E}">
        <p14:creationId xmlns:p14="http://schemas.microsoft.com/office/powerpoint/2010/main" val="22910534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956" y="1421482"/>
            <a:ext cx="11653523" cy="4847445"/>
          </a:xfrm>
        </p:spPr>
        <p:txBody>
          <a:bodyPr/>
          <a:lstStyle/>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[root@centos72hv02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a:t>
            </a:r>
            <a:r>
              <a:rPr lang="en-US" sz="14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b="1" dirty="0">
                <a:solidFill>
                  <a:schemeClr val="accent4">
                    <a:lumMod val="75000"/>
                  </a:schemeClr>
                </a:solidFill>
                <a:latin typeface="Courier New" panose="02070309020205020404" pitchFamily="49" charset="0"/>
                <a:cs typeface="Courier New" panose="02070309020205020404" pitchFamily="49" charset="0"/>
              </a:rPr>
              <a:t>/network-scripts/ifcfg-eth0</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TYPE="Ethernet"</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BOOTPROTO=</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dhcp</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DEFROUTE="yes"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IPV4_FAILURE_FATAL="no"</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IPV6INIT=no</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IPV6_AUTOCONF="yes"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IPV6_DEFROUTE="yes"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IPV6_FAILURE_FATAL="no"</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NAME="eth0"</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UUID="67aaf618-2f18-4864-9cda-45d374675135"</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DEVICE="eth0"</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ONBOOT="yes"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IPV6_PEERDNS=yes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IPV6_PEERROUTES=yes</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PEERDNS=yes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PEERROUTES=yes</a:t>
            </a:r>
          </a:p>
          <a:p>
            <a:endParaRPr lang="cs-CZ" sz="2000" dirty="0">
              <a:solidFill>
                <a:schemeClr val="accent4">
                  <a:lumMod val="75000"/>
                </a:schemeClr>
              </a:solidFill>
              <a:latin typeface="Courier New" panose="02070309020205020404" pitchFamily="49" charset="0"/>
              <a:cs typeface="Courier New" panose="02070309020205020404" pitchFamily="49" charset="0"/>
            </a:endParaRPr>
          </a:p>
          <a:p>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NIC configuration Files</a:t>
            </a:r>
            <a:r>
              <a:rPr lang="cs-CZ" sz="3200" dirty="0">
                <a:solidFill>
                  <a:schemeClr val="accent6"/>
                </a:solidFill>
              </a:rPr>
              <a:t> – </a:t>
            </a:r>
            <a:r>
              <a:rPr lang="cs-CZ" sz="3200" dirty="0" err="1">
                <a:solidFill>
                  <a:schemeClr val="accent6"/>
                </a:solidFill>
              </a:rPr>
              <a:t>Example</a:t>
            </a:r>
            <a:r>
              <a:rPr lang="cs-CZ" sz="3200" dirty="0">
                <a:solidFill>
                  <a:schemeClr val="accent6"/>
                </a:solidFill>
              </a:rPr>
              <a:t> </a:t>
            </a:r>
            <a:r>
              <a:rPr lang="cs-CZ" sz="3200" dirty="0" err="1">
                <a:solidFill>
                  <a:schemeClr val="accent6"/>
                </a:solidFill>
              </a:rPr>
              <a:t>of</a:t>
            </a:r>
            <a:r>
              <a:rPr lang="cs-CZ" sz="3200" dirty="0">
                <a:solidFill>
                  <a:schemeClr val="accent6"/>
                </a:solidFill>
              </a:rPr>
              <a:t> DHCP </a:t>
            </a:r>
            <a:r>
              <a:rPr lang="cs-CZ" sz="3200" dirty="0" err="1">
                <a:solidFill>
                  <a:schemeClr val="accent6"/>
                </a:solidFill>
              </a:rPr>
              <a:t>autoconfiguration</a:t>
            </a:r>
            <a:endParaRPr lang="en-US" sz="2800" dirty="0">
              <a:solidFill>
                <a:schemeClr val="accent6"/>
              </a:solidFill>
            </a:endParaRPr>
          </a:p>
        </p:txBody>
      </p:sp>
    </p:spTree>
    <p:extLst>
      <p:ext uri="{BB962C8B-B14F-4D97-AF65-F5344CB8AC3E}">
        <p14:creationId xmlns:p14="http://schemas.microsoft.com/office/powerpoint/2010/main" val="33926527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6906" y="1307182"/>
            <a:ext cx="11653523" cy="4881300"/>
          </a:xfrm>
        </p:spPr>
        <p:txBody>
          <a:bodyPr/>
          <a:lstStyle/>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cs-CZ" sz="1400" dirty="0">
                <a:solidFill>
                  <a:schemeClr val="accent4">
                    <a:lumMod val="75000"/>
                  </a:schemeClr>
                </a:solidFill>
                <a:latin typeface="Courier New" panose="02070309020205020404" pitchFamily="49" charset="0"/>
                <a:cs typeface="Courier New" panose="02070309020205020404" pitchFamily="49" charset="0"/>
              </a:rPr>
              <a:t>root@centos72hv02 </a:t>
            </a:r>
            <a:r>
              <a:rPr lang="cs-CZ" sz="1400" dirty="0" err="1">
                <a:solidFill>
                  <a:schemeClr val="accent4">
                    <a:lumMod val="75000"/>
                  </a:schemeClr>
                </a:solidFill>
                <a:latin typeface="Courier New" panose="02070309020205020404" pitchFamily="49" charset="0"/>
                <a:cs typeface="Courier New" panose="02070309020205020404" pitchFamily="49" charset="0"/>
              </a:rPr>
              <a:t>etc</a:t>
            </a:r>
            <a:r>
              <a:rPr lang="cs-CZ" sz="1400" dirty="0">
                <a:solidFill>
                  <a:schemeClr val="accent4">
                    <a:lumMod val="75000"/>
                  </a:schemeClr>
                </a:solidFill>
                <a:latin typeface="Courier New" panose="02070309020205020404" pitchFamily="49" charset="0"/>
                <a:cs typeface="Courier New" panose="02070309020205020404" pitchFamily="49" charset="0"/>
              </a:rPr>
              <a:t>]#  </a:t>
            </a:r>
            <a:r>
              <a:rPr lang="cs-CZ" sz="1400" b="1" dirty="0" err="1">
                <a:solidFill>
                  <a:schemeClr val="accent4">
                    <a:lumMod val="75000"/>
                  </a:schemeClr>
                </a:solidFill>
                <a:latin typeface="Courier New" panose="02070309020205020404" pitchFamily="49" charset="0"/>
                <a:cs typeface="Courier New" panose="02070309020205020404" pitchFamily="49" charset="0"/>
              </a:rPr>
              <a:t>cat</a:t>
            </a:r>
            <a:r>
              <a:rPr lang="cs-CZ" sz="1400" b="1" dirty="0">
                <a:solidFill>
                  <a:schemeClr val="accent4">
                    <a:lumMod val="75000"/>
                  </a:schemeClr>
                </a:solidFill>
                <a:latin typeface="Courier New" panose="02070309020205020404" pitchFamily="49" charset="0"/>
                <a:cs typeface="Courier New" panose="02070309020205020404" pitchFamily="49" charset="0"/>
              </a:rPr>
              <a:t> /</a:t>
            </a:r>
            <a:r>
              <a:rPr lang="cs-CZ" sz="1400" b="1" dirty="0" err="1">
                <a:solidFill>
                  <a:schemeClr val="accent4">
                    <a:lumMod val="75000"/>
                  </a:schemeClr>
                </a:solidFill>
                <a:latin typeface="Courier New" panose="02070309020205020404" pitchFamily="49" charset="0"/>
                <a:cs typeface="Courier New" panose="02070309020205020404" pitchFamily="49" charset="0"/>
              </a:rPr>
              <a:t>etc</a:t>
            </a:r>
            <a:r>
              <a:rPr lang="cs-CZ" sz="1400" b="1" dirty="0">
                <a:solidFill>
                  <a:schemeClr val="accent4">
                    <a:lumMod val="75000"/>
                  </a:schemeClr>
                </a:solidFill>
                <a:latin typeface="Courier New" panose="02070309020205020404" pitchFamily="49" charset="0"/>
                <a:cs typeface="Courier New" panose="02070309020205020404" pitchFamily="49" charset="0"/>
              </a:rPr>
              <a:t>/</a:t>
            </a:r>
            <a:r>
              <a:rPr lang="cs-CZ" sz="1400" b="1" dirty="0" err="1">
                <a:solidFill>
                  <a:schemeClr val="accent4">
                    <a:lumMod val="75000"/>
                  </a:schemeClr>
                </a:solidFill>
                <a:latin typeface="Courier New" panose="02070309020205020404" pitchFamily="49" charset="0"/>
                <a:cs typeface="Courier New" panose="02070309020205020404" pitchFamily="49" charset="0"/>
              </a:rPr>
              <a:t>sysconfig</a:t>
            </a:r>
            <a:r>
              <a:rPr lang="cs-CZ" sz="1400" b="1" dirty="0">
                <a:solidFill>
                  <a:schemeClr val="accent4">
                    <a:lumMod val="75000"/>
                  </a:schemeClr>
                </a:solidFill>
                <a:latin typeface="Courier New" panose="02070309020205020404" pitchFamily="49" charset="0"/>
                <a:cs typeface="Courier New" panose="02070309020205020404" pitchFamily="49" charset="0"/>
              </a:rPr>
              <a:t>/network-</a:t>
            </a:r>
            <a:r>
              <a:rPr lang="cs-CZ" sz="1400" b="1" dirty="0" err="1">
                <a:solidFill>
                  <a:schemeClr val="accent4">
                    <a:lumMod val="75000"/>
                  </a:schemeClr>
                </a:solidFill>
                <a:latin typeface="Courier New" panose="02070309020205020404" pitchFamily="49" charset="0"/>
                <a:cs typeface="Courier New" panose="02070309020205020404" pitchFamily="49" charset="0"/>
              </a:rPr>
              <a:t>scripts</a:t>
            </a:r>
            <a:r>
              <a:rPr lang="cs-CZ" sz="1400" b="1" dirty="0">
                <a:solidFill>
                  <a:schemeClr val="accent4">
                    <a:lumMod val="75000"/>
                  </a:schemeClr>
                </a:solidFill>
                <a:latin typeface="Courier New" panose="02070309020205020404" pitchFamily="49" charset="0"/>
                <a:cs typeface="Courier New" panose="02070309020205020404" pitchFamily="49" charset="0"/>
              </a:rPr>
              <a:t>/ifcfg-eth0</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TYPE="Ethernet"</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BOOTPROTO=</a:t>
            </a:r>
            <a:r>
              <a:rPr lang="cs-CZ"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none</a:t>
            </a:r>
            <a:endPar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DEFROUTE="</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IPV4_FAILURE_FATAL="no"</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IPV6INIT=no</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IPV6_AUTOCONF="</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IPV6_DEFROUTE="</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IPV6_FAILURE_FATAL="no"</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NAME="eth0"</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UUID="67aaf618-2f18-4864-9cda-45d374675135"</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DEVICE="eth0"</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ONBOOT="</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IPV6_PEERDNS=</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endParaRPr lang="cs-CZ"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IPV6_PEERROUTES=</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endParaRPr lang="cs-CZ"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IPADDR=10.0.0.2</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PREFIX=24</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GATEWAY=10.0.0.1</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DNS1=10.221.24.10</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DNS2=8.8.8.8</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NIC configuration Files</a:t>
            </a:r>
            <a:r>
              <a:rPr lang="cs-CZ" sz="3200" dirty="0">
                <a:solidFill>
                  <a:schemeClr val="accent6"/>
                </a:solidFill>
              </a:rPr>
              <a:t> – </a:t>
            </a:r>
            <a:r>
              <a:rPr lang="cs-CZ" sz="3200" dirty="0" err="1">
                <a:solidFill>
                  <a:schemeClr val="accent6"/>
                </a:solidFill>
              </a:rPr>
              <a:t>Example</a:t>
            </a:r>
            <a:r>
              <a:rPr lang="cs-CZ" sz="3200" dirty="0">
                <a:solidFill>
                  <a:schemeClr val="accent6"/>
                </a:solidFill>
              </a:rPr>
              <a:t> </a:t>
            </a:r>
            <a:r>
              <a:rPr lang="cs-CZ" sz="3200" dirty="0" err="1">
                <a:solidFill>
                  <a:schemeClr val="accent6"/>
                </a:solidFill>
              </a:rPr>
              <a:t>of</a:t>
            </a:r>
            <a:r>
              <a:rPr lang="cs-CZ" sz="3200" dirty="0">
                <a:solidFill>
                  <a:schemeClr val="accent6"/>
                </a:solidFill>
              </a:rPr>
              <a:t> </a:t>
            </a:r>
            <a:r>
              <a:rPr lang="en-US" sz="3200" dirty="0">
                <a:solidFill>
                  <a:schemeClr val="accent6"/>
                </a:solidFill>
              </a:rPr>
              <a:t>manual</a:t>
            </a:r>
            <a:r>
              <a:rPr lang="cs-CZ" sz="3200" dirty="0">
                <a:solidFill>
                  <a:schemeClr val="accent6"/>
                </a:solidFill>
              </a:rPr>
              <a:t> </a:t>
            </a:r>
            <a:r>
              <a:rPr lang="cs-CZ" sz="3200" dirty="0" err="1">
                <a:solidFill>
                  <a:schemeClr val="accent6"/>
                </a:solidFill>
              </a:rPr>
              <a:t>configuration</a:t>
            </a:r>
            <a:endParaRPr lang="en-US" sz="2800" dirty="0">
              <a:solidFill>
                <a:schemeClr val="accent6"/>
              </a:solidFill>
            </a:endParaRPr>
          </a:p>
        </p:txBody>
      </p:sp>
    </p:spTree>
    <p:extLst>
      <p:ext uri="{BB962C8B-B14F-4D97-AF65-F5344CB8AC3E}">
        <p14:creationId xmlns:p14="http://schemas.microsoft.com/office/powerpoint/2010/main" val="1164328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658874"/>
            <a:ext cx="11653523" cy="4173414"/>
          </a:xfrm>
        </p:spPr>
        <p:txBody>
          <a:bodyPr/>
          <a:lstStyle/>
          <a:p>
            <a:r>
              <a:rPr lang="en-US" sz="2400" b="1" dirty="0"/>
              <a:t>Network manager</a:t>
            </a:r>
            <a:r>
              <a:rPr lang="en-US" sz="2400" dirty="0"/>
              <a:t> still uses network configuration files, but the administrator can avoid </a:t>
            </a:r>
          </a:p>
          <a:p>
            <a:pPr marL="0" indent="0">
              <a:buNone/>
            </a:pPr>
            <a:r>
              <a:rPr lang="en-US" sz="2400" dirty="0"/>
              <a:t>directly manipulating them and its use is almost the same on every system.</a:t>
            </a:r>
          </a:p>
          <a:p>
            <a:pPr marL="0" indent="0">
              <a:buNone/>
            </a:pPr>
            <a:endParaRPr lang="en-US" sz="2400" dirty="0"/>
          </a:p>
          <a:p>
            <a:r>
              <a:rPr lang="en-US" sz="2400" dirty="0"/>
              <a:t>There is Text based GUI network manager interface for shell:</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a:t>
            </a:r>
            <a:r>
              <a:rPr lang="en-US" sz="2400" dirty="0" err="1">
                <a:solidFill>
                  <a:schemeClr val="accent4">
                    <a:lumMod val="75000"/>
                  </a:schemeClr>
                </a:solidFill>
                <a:latin typeface="Courier New" panose="02070309020205020404" pitchFamily="49" charset="0"/>
                <a:cs typeface="Courier New" panose="02070309020205020404" pitchFamily="49" charset="0"/>
              </a:rPr>
              <a:t>nmtui</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2400" dirty="0">
              <a:solidFill>
                <a:schemeClr val="accent4">
                  <a:lumMod val="75000"/>
                </a:schemeClr>
              </a:solidFill>
              <a:latin typeface="Courier New" panose="02070309020205020404" pitchFamily="49" charset="0"/>
              <a:cs typeface="Courier New" panose="02070309020205020404" pitchFamily="49" charset="0"/>
            </a:endParaRPr>
          </a:p>
          <a:p>
            <a:r>
              <a:rPr lang="en-US" sz="2400" dirty="0"/>
              <a:t>or pure CLI based network manager interface:</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a:t>
            </a:r>
            <a:r>
              <a:rPr lang="en-US" sz="2400" dirty="0" err="1">
                <a:solidFill>
                  <a:schemeClr val="accent4">
                    <a:lumMod val="75000"/>
                  </a:schemeClr>
                </a:solidFill>
                <a:latin typeface="Courier New" panose="02070309020205020404" pitchFamily="49" charset="0"/>
                <a:cs typeface="Courier New" panose="02070309020205020404" pitchFamily="49" charset="0"/>
              </a:rPr>
              <a:t>nmcli</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endParaRPr lang="en-US" sz="2400" dirty="0"/>
          </a:p>
          <a:p>
            <a:r>
              <a:rPr lang="en-US" sz="2400" dirty="0"/>
              <a:t>or other full GUI Network Manager frontends built in Gnome, KDE, etc.</a:t>
            </a: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Network Management</a:t>
            </a:r>
            <a:endParaRPr lang="en-US" sz="2800" dirty="0">
              <a:solidFill>
                <a:schemeClr val="accent6"/>
              </a:solidFill>
            </a:endParaRPr>
          </a:p>
        </p:txBody>
      </p:sp>
    </p:spTree>
    <p:extLst>
      <p:ext uri="{BB962C8B-B14F-4D97-AF65-F5344CB8AC3E}">
        <p14:creationId xmlns:p14="http://schemas.microsoft.com/office/powerpoint/2010/main" val="33346070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CLI based Network Manager ~ </a:t>
            </a:r>
            <a:r>
              <a:rPr lang="en-US" sz="3200" dirty="0" err="1">
                <a:solidFill>
                  <a:schemeClr val="accent6"/>
                </a:solidFill>
              </a:rPr>
              <a:t>nmcli</a:t>
            </a:r>
            <a:endParaRPr lang="en-US" sz="2800" dirty="0">
              <a:solidFill>
                <a:schemeClr val="accent6"/>
              </a:solidFill>
            </a:endParaRPr>
          </a:p>
        </p:txBody>
      </p:sp>
      <p:sp>
        <p:nvSpPr>
          <p:cNvPr id="5" name="Text Placeholder 1"/>
          <p:cNvSpPr>
            <a:spLocks noGrp="1"/>
          </p:cNvSpPr>
          <p:nvPr>
            <p:ph type="body" sz="quarter" idx="10"/>
          </p:nvPr>
        </p:nvSpPr>
        <p:spPr>
          <a:xfrm>
            <a:off x="269240" y="1189178"/>
            <a:ext cx="11653523" cy="5357584"/>
          </a:xfrm>
        </p:spPr>
        <p:txBody>
          <a:bodyPr/>
          <a:lstStyle/>
          <a:p>
            <a:r>
              <a:rPr lang="en-US" sz="2400" dirty="0"/>
              <a:t>Network Manager installation (typically available by default), useful manual pages and references:</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sudo</a:t>
            </a:r>
            <a:r>
              <a:rPr lang="en-US" sz="1400" dirty="0">
                <a:solidFill>
                  <a:schemeClr val="accent4">
                    <a:lumMod val="75000"/>
                  </a:schemeClr>
                </a:solidFill>
                <a:latin typeface="Courier New" panose="02070309020205020404" pitchFamily="49" charset="0"/>
                <a:cs typeface="Courier New" panose="02070309020205020404" pitchFamily="49" charset="0"/>
              </a:rPr>
              <a:t> yum install </a:t>
            </a:r>
            <a:r>
              <a:rPr lang="en-US" sz="14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400" dirty="0">
                <a:solidFill>
                  <a:schemeClr val="accent4">
                    <a:lumMod val="75000"/>
                  </a:schemeClr>
                </a:solidFill>
                <a:latin typeface="Courier New" panose="02070309020205020404" pitchFamily="49" charset="0"/>
                <a:cs typeface="Courier New" panose="02070309020205020404" pitchFamily="49" charset="0"/>
              </a:rPr>
              <a:t> enable </a:t>
            </a:r>
            <a:r>
              <a:rPr lang="en-US" sz="14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400" dirty="0">
                <a:solidFill>
                  <a:schemeClr val="accent4">
                    <a:lumMod val="75000"/>
                  </a:schemeClr>
                </a:solidFill>
                <a:latin typeface="Courier New" panose="02070309020205020404" pitchFamily="49" charset="0"/>
                <a:cs typeface="Courier New" panose="02070309020205020404" pitchFamily="49" charset="0"/>
              </a:rPr>
              <a:t> start </a:t>
            </a:r>
            <a:r>
              <a:rPr lang="en-US" sz="14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man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-examples </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 –help</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hlinkClick r:id="rId2"/>
              </a:rPr>
              <a:t>https://fedoraproject.org/wiki/Networking/CLI</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a:t>
            </a:r>
            <a:r>
              <a:rPr lang="en-US" sz="1400" dirty="0" err="1">
                <a:solidFill>
                  <a:schemeClr val="accent4">
                    <a:lumMod val="75000"/>
                  </a:schemeClr>
                </a:solidFill>
                <a:latin typeface="Courier New" panose="02070309020205020404" pitchFamily="49" charset="0"/>
                <a:cs typeface="Courier New" panose="02070309020205020404" pitchFamily="49" charset="0"/>
              </a:rPr>
              <a:t>radim</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err="1">
                <a:solidFill>
                  <a:schemeClr val="accent4">
                    <a:lumMod val="75000"/>
                  </a:schemeClr>
                </a:solidFill>
                <a:latin typeface="Courier New" panose="02070309020205020404" pitchFamily="49" charset="0"/>
                <a:cs typeface="Courier New" panose="02070309020205020404" pitchFamily="49" charset="0"/>
              </a:rPr>
              <a:t>nmcli</a:t>
            </a:r>
            <a:r>
              <a:rPr lang="en-US" sz="1400" b="1" dirty="0">
                <a:solidFill>
                  <a:schemeClr val="accent4">
                    <a:lumMod val="75000"/>
                  </a:schemeClr>
                </a:solidFill>
                <a:latin typeface="Courier New" panose="02070309020205020404" pitchFamily="49" charset="0"/>
                <a:cs typeface="Courier New" panose="02070309020205020404" pitchFamily="49" charset="0"/>
              </a:rPr>
              <a:t> device status</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DEVICE      TYPE      STATE      CONNECTION</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eth0        </a:t>
            </a:r>
            <a:r>
              <a:rPr lang="en-US" sz="1400" dirty="0" err="1">
                <a:solidFill>
                  <a:schemeClr val="accent4">
                    <a:lumMod val="75000"/>
                  </a:schemeClr>
                </a:solidFill>
                <a:latin typeface="Courier New" panose="02070309020205020404" pitchFamily="49" charset="0"/>
                <a:cs typeface="Courier New" panose="02070309020205020404" pitchFamily="49" charset="0"/>
              </a:rPr>
              <a:t>ethernet</a:t>
            </a:r>
            <a:r>
              <a:rPr lang="en-US" sz="1400" dirty="0">
                <a:solidFill>
                  <a:schemeClr val="accent4">
                    <a:lumMod val="75000"/>
                  </a:schemeClr>
                </a:solidFill>
                <a:latin typeface="Courier New" panose="02070309020205020404" pitchFamily="49" charset="0"/>
                <a:cs typeface="Courier New" panose="02070309020205020404" pitchFamily="49" charset="0"/>
              </a:rPr>
              <a:t>  connected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lo          loopback  unmanaged  --</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[root@centos72hv02 ~]# </a:t>
            </a:r>
            <a:r>
              <a:rPr lang="en-US" sz="1400" b="1" dirty="0" err="1">
                <a:solidFill>
                  <a:schemeClr val="accent4">
                    <a:lumMod val="75000"/>
                  </a:schemeClr>
                </a:solidFill>
                <a:latin typeface="Courier New" panose="02070309020205020404" pitchFamily="49" charset="0"/>
                <a:cs typeface="Courier New" panose="02070309020205020404" pitchFamily="49" charset="0"/>
              </a:rPr>
              <a:t>nmcli</a:t>
            </a:r>
            <a:r>
              <a:rPr lang="en-US" sz="1400" b="1" dirty="0">
                <a:solidFill>
                  <a:schemeClr val="accent4">
                    <a:lumMod val="75000"/>
                  </a:schemeClr>
                </a:solidFill>
                <a:latin typeface="Courier New" panose="02070309020205020404" pitchFamily="49" charset="0"/>
                <a:cs typeface="Courier New" panose="02070309020205020404" pitchFamily="49" charset="0"/>
              </a:rPr>
              <a:t> dev show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GENERAL.DEVICE: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GENERAL.TYPE:                           </a:t>
            </a:r>
            <a:r>
              <a:rPr lang="en-US" sz="1400" dirty="0" err="1">
                <a:solidFill>
                  <a:schemeClr val="accent4">
                    <a:lumMod val="75000"/>
                  </a:schemeClr>
                </a:solidFill>
                <a:latin typeface="Courier New" panose="02070309020205020404" pitchFamily="49" charset="0"/>
                <a:cs typeface="Courier New" panose="02070309020205020404" pitchFamily="49" charset="0"/>
              </a:rPr>
              <a:t>ethernet</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GENERAL.HWADDR:                         00:15:5D:94:29:00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GENERAL.MTU:                            1500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GENERAL.STATE:                          100 (connected)</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GENERAL.CONNECTION: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a:t>
            </a:r>
            <a:r>
              <a:rPr lang="en-US" sz="1400" dirty="0" err="1">
                <a:solidFill>
                  <a:schemeClr val="accent4">
                    <a:lumMod val="75000"/>
                  </a:schemeClr>
                </a:solidFill>
                <a:latin typeface="Courier New" panose="02070309020205020404" pitchFamily="49" charset="0"/>
                <a:cs typeface="Courier New" panose="02070309020205020404" pitchFamily="49" charset="0"/>
              </a:rPr>
              <a:t>radim</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err="1">
                <a:solidFill>
                  <a:schemeClr val="accent4">
                    <a:lumMod val="75000"/>
                  </a:schemeClr>
                </a:solidFill>
                <a:latin typeface="Courier New" panose="02070309020205020404" pitchFamily="49" charset="0"/>
                <a:cs typeface="Courier New" panose="02070309020205020404" pitchFamily="49" charset="0"/>
              </a:rPr>
              <a:t>nmcli</a:t>
            </a:r>
            <a:r>
              <a:rPr lang="en-US" sz="1400" b="1" dirty="0">
                <a:solidFill>
                  <a:schemeClr val="accent4">
                    <a:lumMod val="75000"/>
                  </a:schemeClr>
                </a:solidFill>
                <a:latin typeface="Courier New" panose="02070309020205020404" pitchFamily="49" charset="0"/>
                <a:cs typeface="Courier New" panose="02070309020205020404" pitchFamily="49" charset="0"/>
              </a:rPr>
              <a:t> general hostname webserver02-eastus</a:t>
            </a:r>
            <a:endParaRPr lang="en-US" sz="28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8952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Text based GUI Network Manager for shell ~ </a:t>
            </a:r>
            <a:r>
              <a:rPr lang="en-US" sz="3200" dirty="0" err="1">
                <a:solidFill>
                  <a:schemeClr val="accent6"/>
                </a:solidFill>
              </a:rPr>
              <a:t>nmtui</a:t>
            </a:r>
            <a:endParaRPr lang="en-US" sz="2800" dirty="0">
              <a:solidFill>
                <a:schemeClr val="accent6"/>
              </a:solidFill>
            </a:endParaRPr>
          </a:p>
        </p:txBody>
      </p:sp>
      <p:pic>
        <p:nvPicPr>
          <p:cNvPr id="4" name="Picture 3"/>
          <p:cNvPicPr>
            <a:picLocks noChangeAspect="1"/>
          </p:cNvPicPr>
          <p:nvPr/>
        </p:nvPicPr>
        <p:blipFill>
          <a:blip r:embed="rId2"/>
          <a:stretch>
            <a:fillRect/>
          </a:stretch>
        </p:blipFill>
        <p:spPr>
          <a:xfrm>
            <a:off x="2266634" y="3526862"/>
            <a:ext cx="3370534" cy="2209066"/>
          </a:xfrm>
          <a:prstGeom prst="rect">
            <a:avLst/>
          </a:prstGeom>
        </p:spPr>
      </p:pic>
      <p:pic>
        <p:nvPicPr>
          <p:cNvPr id="7" name="Picture 6"/>
          <p:cNvPicPr>
            <a:picLocks noChangeAspect="1"/>
          </p:cNvPicPr>
          <p:nvPr/>
        </p:nvPicPr>
        <p:blipFill>
          <a:blip r:embed="rId3"/>
          <a:stretch>
            <a:fillRect/>
          </a:stretch>
        </p:blipFill>
        <p:spPr>
          <a:xfrm>
            <a:off x="6097160" y="1692609"/>
            <a:ext cx="5690165" cy="5020408"/>
          </a:xfrm>
          <a:prstGeom prst="rect">
            <a:avLst/>
          </a:prstGeom>
        </p:spPr>
      </p:pic>
      <p:sp>
        <p:nvSpPr>
          <p:cNvPr id="2" name="TextBox 1"/>
          <p:cNvSpPr txBox="1"/>
          <p:nvPr/>
        </p:nvSpPr>
        <p:spPr>
          <a:xfrm>
            <a:off x="384321" y="1695566"/>
            <a:ext cx="5482843" cy="1526572"/>
          </a:xfrm>
          <a:prstGeom prst="rect">
            <a:avLst/>
          </a:prstGeom>
          <a:noFill/>
        </p:spPr>
        <p:txBody>
          <a:bodyPr wrap="square" lIns="182880" tIns="146304" rIns="182880" bIns="146304" rtlCol="0">
            <a:spAutoFit/>
          </a:bodyPr>
          <a:lstStyle/>
          <a:p>
            <a:pPr defTabSz="914178">
              <a:lnSpc>
                <a:spcPct val="90000"/>
              </a:lnSpc>
              <a:spcBef>
                <a:spcPct val="20000"/>
              </a:spcBef>
              <a:buSzPct val="90000"/>
            </a:pPr>
            <a:r>
              <a:rPr lang="en-US" sz="2000" dirty="0"/>
              <a:t>Install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t> if not already present on your system:</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defTabSz="914178">
              <a:lnSpc>
                <a:spcPct val="90000"/>
              </a:lnSpc>
              <a:spcBef>
                <a:spcPct val="20000"/>
              </a:spcBef>
              <a:buSzPct val="90000"/>
            </a:pPr>
            <a:r>
              <a:rPr lang="en-US" sz="2000" dirty="0">
                <a:solidFill>
                  <a:schemeClr val="accent4">
                    <a:lumMod val="75000"/>
                  </a:schemeClr>
                </a:solidFill>
                <a:latin typeface="Courier New" panose="02070309020205020404" pitchFamily="49" charset="0"/>
                <a:cs typeface="Courier New" panose="02070309020205020404" pitchFamily="49" charset="0"/>
              </a:rPr>
              <a:t># yum </a:t>
            </a:r>
            <a:r>
              <a:rPr lang="en-US" sz="2000" dirty="0" err="1">
                <a:solidFill>
                  <a:schemeClr val="accent4">
                    <a:lumMod val="75000"/>
                  </a:schemeClr>
                </a:solidFill>
                <a:latin typeface="Courier New" panose="02070309020205020404" pitchFamily="49" charset="0"/>
                <a:cs typeface="Courier New" panose="02070309020205020404" pitchFamily="49" charset="0"/>
              </a:rPr>
              <a:t>NetworkManager-tui</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defTabSz="914178">
              <a:lnSpc>
                <a:spcPct val="90000"/>
              </a:lnSpc>
              <a:spcBef>
                <a:spcPct val="20000"/>
              </a:spcBef>
              <a:buSzPct val="90000"/>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8043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Routing</a:t>
            </a:r>
            <a:endParaRPr lang="en-US" sz="2800" dirty="0">
              <a:solidFill>
                <a:schemeClr val="accent6"/>
              </a:solidFill>
            </a:endParaRPr>
          </a:p>
        </p:txBody>
      </p:sp>
      <p:sp>
        <p:nvSpPr>
          <p:cNvPr id="5" name="Text Placeholder 1"/>
          <p:cNvSpPr>
            <a:spLocks noGrp="1"/>
          </p:cNvSpPr>
          <p:nvPr>
            <p:ph type="body" sz="quarter" idx="10"/>
          </p:nvPr>
        </p:nvSpPr>
        <p:spPr>
          <a:xfrm>
            <a:off x="339579" y="1386313"/>
            <a:ext cx="11653523" cy="5244476"/>
          </a:xfrm>
        </p:spPr>
        <p:txBody>
          <a:bodyPr/>
          <a:lstStyle/>
          <a:p>
            <a:r>
              <a:rPr lang="en-US" sz="2400" dirty="0"/>
              <a:t>Routing is the process of selecting paths in a network along which to send network traffic. The routing table is a list of routes to other networks managed by the system. It defines paths to all networks and hosts.</a:t>
            </a:r>
            <a:endParaRPr lang="en-US" sz="1200" dirty="0"/>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route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default via 10.0.0.1 dev eth0  proto static  metric 100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10.0.0.0/24 dev eth0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10.0.0.2  metric 100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172.17.0.0/16 dev docker0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172.17.0.1</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192.168.122.0/24 dev virbr0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192.168.122.1</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a:t>
            </a:r>
          </a:p>
          <a:p>
            <a:pPr marL="336078" lvl="1" indent="0">
              <a:buNone/>
            </a:pPr>
            <a:endParaRPr lang="en-US" sz="11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endParaRPr lang="en-US" sz="11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2400" dirty="0"/>
              <a:t>or similar </a:t>
            </a:r>
            <a:r>
              <a:rPr lang="en-US" sz="2400" dirty="0" err="1"/>
              <a:t>depracated</a:t>
            </a:r>
            <a:r>
              <a:rPr lang="en-US" sz="2400" dirty="0"/>
              <a:t> command: </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400" b="1" dirty="0">
                <a:solidFill>
                  <a:schemeClr val="accent4">
                    <a:lumMod val="75000"/>
                  </a:schemeClr>
                </a:solidFill>
                <a:latin typeface="Courier New" panose="02070309020205020404" pitchFamily="49" charset="0"/>
                <a:cs typeface="Courier New" panose="02070309020205020404" pitchFamily="49" charset="0"/>
              </a:rPr>
              <a:t>route -n</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400" dirty="0" err="1">
                <a:solidFill>
                  <a:schemeClr val="accent4">
                    <a:lumMod val="75000"/>
                  </a:schemeClr>
                </a:solidFill>
                <a:latin typeface="Courier New" panose="02070309020205020404" pitchFamily="49" charset="0"/>
                <a:cs typeface="Courier New" panose="02070309020205020404" pitchFamily="49" charset="0"/>
              </a:rPr>
              <a:t>Genmask</a:t>
            </a:r>
            <a:r>
              <a:rPr lang="en-US" sz="14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4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default         10.0.0.1	      0.0.0.0         UG    100    0        0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336078" lvl="1"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2730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7163" y="1453480"/>
            <a:ext cx="11653523" cy="5312187"/>
          </a:xfrm>
        </p:spPr>
        <p:txBody>
          <a:bodyPr/>
          <a:lstStyle/>
          <a:p>
            <a:r>
              <a:rPr lang="en-US" sz="1800" b="1" dirty="0"/>
              <a:t>A default Route </a:t>
            </a:r>
            <a:r>
              <a:rPr lang="en-US" sz="1800" dirty="0"/>
              <a:t>defines the way packets are sent when there is no other match in the routing table for reaching the specified destination:</a:t>
            </a:r>
          </a:p>
          <a:p>
            <a:endParaRPr lang="en-US" sz="1000" dirty="0"/>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[radim@centos72hv01 ~]$ route</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200" dirty="0" err="1">
                <a:solidFill>
                  <a:schemeClr val="accent4">
                    <a:lumMod val="75000"/>
                  </a:schemeClr>
                </a:solidFill>
                <a:latin typeface="Courier New" panose="02070309020205020404" pitchFamily="49" charset="0"/>
                <a:cs typeface="Courier New" panose="02070309020205020404" pitchFamily="49" charset="0"/>
              </a:rPr>
              <a:t>Genmask</a:t>
            </a:r>
            <a:r>
              <a:rPr lang="en-US" sz="12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2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default         10.0.0.1	      0.0.0.0         UG    100    0        0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[radim@centos72hv01 ~]$</a:t>
            </a:r>
          </a:p>
          <a:p>
            <a:pPr marL="336078" lvl="1" indent="0">
              <a:buNone/>
            </a:pPr>
            <a:endParaRPr lang="en-US" sz="1200" b="1" dirty="0"/>
          </a:p>
          <a:p>
            <a:r>
              <a:rPr lang="en-US" sz="1800" b="1" dirty="0"/>
              <a:t>Default route is configured using:</a:t>
            </a:r>
          </a:p>
          <a:p>
            <a:pPr lvl="1"/>
            <a:r>
              <a:rPr lang="en-US" sz="1400" b="1" dirty="0"/>
              <a:t>Through </a:t>
            </a:r>
            <a:r>
              <a:rPr lang="en-US" sz="1400" dirty="0">
                <a:solidFill>
                  <a:schemeClr val="accent4">
                    <a:lumMod val="75000"/>
                  </a:schemeClr>
                </a:solidFill>
                <a:latin typeface="Courier New" panose="02070309020205020404" pitchFamily="49" charset="0"/>
                <a:cs typeface="Courier New" panose="02070309020205020404" pitchFamily="49" charset="0"/>
              </a:rPr>
              <a:t>route</a:t>
            </a:r>
            <a:r>
              <a:rPr lang="en-US" sz="1400" b="1" dirty="0"/>
              <a:t> or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route </a:t>
            </a:r>
            <a:r>
              <a:rPr lang="en-US" sz="1400" b="1" dirty="0"/>
              <a:t>command which modifies routing table at run time only:</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sudo</a:t>
            </a:r>
            <a:r>
              <a:rPr lang="en-US" sz="1400" dirty="0">
                <a:solidFill>
                  <a:schemeClr val="accent4">
                    <a:lumMod val="75000"/>
                  </a:schemeClr>
                </a:solidFill>
                <a:latin typeface="Courier New" panose="02070309020205020404" pitchFamily="49" charset="0"/>
                <a:cs typeface="Courier New" panose="02070309020205020404" pitchFamily="49" charset="0"/>
              </a:rPr>
              <a:t> route add default </a:t>
            </a:r>
            <a:r>
              <a:rPr lang="en-US" sz="1400" dirty="0" err="1">
                <a:solidFill>
                  <a:schemeClr val="accent4">
                    <a:lumMod val="75000"/>
                  </a:schemeClr>
                </a:solidFill>
                <a:latin typeface="Courier New" panose="02070309020205020404" pitchFamily="49" charset="0"/>
                <a:cs typeface="Courier New" panose="02070309020205020404" pitchFamily="49" charset="0"/>
              </a:rPr>
              <a:t>gw</a:t>
            </a:r>
            <a:r>
              <a:rPr lang="en-US" sz="1400" dirty="0">
                <a:solidFill>
                  <a:schemeClr val="accent4">
                    <a:lumMod val="75000"/>
                  </a:schemeClr>
                </a:solidFill>
                <a:latin typeface="Courier New" panose="02070309020205020404" pitchFamily="49" charset="0"/>
                <a:cs typeface="Courier New" panose="02070309020205020404" pitchFamily="49" charset="0"/>
              </a:rPr>
              <a:t> 10.0.0.3 eth0</a:t>
            </a:r>
          </a:p>
          <a:p>
            <a:pPr marL="336078" lvl="1" indent="0">
              <a:buNone/>
            </a:pPr>
            <a:r>
              <a:rPr lang="it-IT" sz="1400" dirty="0">
                <a:solidFill>
                  <a:schemeClr val="accent4">
                    <a:lumMod val="75000"/>
                  </a:schemeClr>
                </a:solidFill>
                <a:latin typeface="Courier New" panose="02070309020205020404" pitchFamily="49" charset="0"/>
                <a:cs typeface="Courier New" panose="02070309020205020404" pitchFamily="49" charset="0"/>
              </a:rPr>
              <a:t>$ sudo ip route del default via 10.0.0.5</a:t>
            </a:r>
            <a:endParaRPr lang="en-US" sz="1400" b="1" dirty="0"/>
          </a:p>
          <a:p>
            <a:pPr lvl="1"/>
            <a:r>
              <a:rPr lang="en-US" sz="1400" b="1" dirty="0"/>
              <a:t>Through </a:t>
            </a:r>
            <a:r>
              <a:rPr lang="en-US" sz="1400" dirty="0" err="1">
                <a:solidFill>
                  <a:schemeClr val="accent4">
                    <a:lumMod val="75000"/>
                  </a:schemeClr>
                </a:solidFill>
                <a:latin typeface="Courier New" panose="02070309020205020404" pitchFamily="49" charset="0"/>
                <a:cs typeface="Courier New" panose="02070309020205020404" pitchFamily="49" charset="0"/>
              </a:rPr>
              <a:t>nmtui</a:t>
            </a:r>
            <a:r>
              <a:rPr lang="en-US" sz="1400" b="1" dirty="0"/>
              <a:t> or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b="1" dirty="0"/>
              <a:t> utility, which is persistent change: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 con mod eth0 ipv4.gateway 10.0.0.4</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 con up eth0</a:t>
            </a:r>
          </a:p>
          <a:p>
            <a:pPr lvl="1"/>
            <a:r>
              <a:rPr lang="en-US" sz="1400" b="1" dirty="0"/>
              <a:t>On Red Hat based systems, by writing </a:t>
            </a:r>
            <a:r>
              <a:rPr lang="en-US" sz="1400" dirty="0">
                <a:solidFill>
                  <a:schemeClr val="accent4">
                    <a:lumMod val="75000"/>
                  </a:schemeClr>
                </a:solidFill>
                <a:latin typeface="Courier New" panose="02070309020205020404" pitchFamily="49" charset="0"/>
                <a:cs typeface="Courier New" panose="02070309020205020404" pitchFamily="49" charset="0"/>
              </a:rPr>
              <a:t>GATEWAY=X.X.X.X </a:t>
            </a:r>
            <a:r>
              <a:rPr lang="en-US" sz="1400" b="1" dirty="0"/>
              <a:t>into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dirty="0">
                <a:solidFill>
                  <a:schemeClr val="accent4">
                    <a:lumMod val="75000"/>
                  </a:schemeClr>
                </a:solidFill>
                <a:latin typeface="Courier New" panose="02070309020205020404" pitchFamily="49" charset="0"/>
                <a:cs typeface="Courier New" panose="02070309020205020404" pitchFamily="49" charset="0"/>
              </a:rPr>
              <a:t>/network </a:t>
            </a:r>
            <a:r>
              <a:rPr lang="en-US" sz="1400" b="1" dirty="0"/>
              <a:t>or alternatively into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dirty="0">
                <a:solidFill>
                  <a:schemeClr val="accent4">
                    <a:lumMod val="75000"/>
                  </a:schemeClr>
                </a:solidFill>
                <a:latin typeface="Courier New" panose="02070309020205020404" pitchFamily="49" charset="0"/>
                <a:cs typeface="Courier New" panose="02070309020205020404" pitchFamily="49" charset="0"/>
              </a:rPr>
              <a:t>/network-scripts/</a:t>
            </a:r>
            <a:r>
              <a:rPr lang="en-US" sz="1400" dirty="0" err="1">
                <a:solidFill>
                  <a:schemeClr val="accent4">
                    <a:lumMod val="75000"/>
                  </a:schemeClr>
                </a:solidFill>
                <a:latin typeface="Courier New" panose="02070309020205020404" pitchFamily="49" charset="0"/>
                <a:cs typeface="Courier New" panose="02070309020205020404" pitchFamily="49" charset="0"/>
              </a:rPr>
              <a:t>ifcfg-ethX</a:t>
            </a:r>
            <a:r>
              <a:rPr lang="en-US" sz="1400" b="1" dirty="0"/>
              <a:t> configuration file</a:t>
            </a:r>
          </a:p>
          <a:p>
            <a:pPr marL="336078" lvl="1"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lvl="1"/>
            <a:endParaRPr lang="en-US" sz="1600" b="1"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Routing and Default Route</a:t>
            </a:r>
            <a:endParaRPr lang="en-US" sz="2800" dirty="0">
              <a:solidFill>
                <a:schemeClr val="accent6"/>
              </a:solidFill>
            </a:endParaRPr>
          </a:p>
        </p:txBody>
      </p:sp>
    </p:spTree>
    <p:extLst>
      <p:ext uri="{BB962C8B-B14F-4D97-AF65-F5344CB8AC3E}">
        <p14:creationId xmlns:p14="http://schemas.microsoft.com/office/powerpoint/2010/main" val="10196428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2411"/>
            <a:ext cx="11758026" cy="4487346"/>
          </a:xfrm>
        </p:spPr>
        <p:txBody>
          <a:bodyPr/>
          <a:lstStyle/>
          <a:p>
            <a:r>
              <a:rPr lang="en-US" sz="1800" b="1" dirty="0"/>
              <a:t>Static Routes </a:t>
            </a:r>
            <a:r>
              <a:rPr lang="en-US" sz="1800" dirty="0"/>
              <a:t>are used to control packet flow to destination when there is a need for specific route prioritization on systems with multiple interfaces/routes</a:t>
            </a:r>
          </a:p>
          <a:p>
            <a:endParaRPr lang="en-US" sz="1800" dirty="0"/>
          </a:p>
          <a:p>
            <a:r>
              <a:rPr lang="en-US" sz="1800" dirty="0"/>
              <a:t>Modify routing table at run time </a:t>
            </a:r>
            <a:r>
              <a:rPr lang="en-US" sz="1800" b="1" dirty="0">
                <a:solidFill>
                  <a:srgbClr val="FF0000"/>
                </a:solidFill>
              </a:rPr>
              <a:t>which is not persistent beyond OS service restart.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ip</a:t>
            </a:r>
            <a:r>
              <a:rPr lang="en-US" sz="1800" b="1" dirty="0">
                <a:solidFill>
                  <a:schemeClr val="accent4">
                    <a:lumMod val="75000"/>
                  </a:schemeClr>
                </a:solidFill>
                <a:latin typeface="Courier New" panose="02070309020205020404" pitchFamily="49" charset="0"/>
                <a:cs typeface="Courier New" panose="02070309020205020404" pitchFamily="49" charset="0"/>
              </a:rPr>
              <a:t> route add 172.16.1.0/24 via 10.0.0.8 metric 1000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route -n</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800" dirty="0" err="1">
                <a:solidFill>
                  <a:schemeClr val="accent4">
                    <a:lumMod val="75000"/>
                  </a:schemeClr>
                </a:solidFill>
                <a:latin typeface="Courier New" panose="02070309020205020404" pitchFamily="49" charset="0"/>
                <a:cs typeface="Courier New" panose="02070309020205020404" pitchFamily="49" charset="0"/>
              </a:rPr>
              <a:t>Genmask</a:t>
            </a:r>
            <a:r>
              <a:rPr lang="en-US" sz="18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8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default         gateway         0.0.0.0         UG    100    0        0 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0" indent="0">
              <a:buNone/>
            </a:pP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172.16.1.0      10.0.0.8       255.255.0.0     UG    100    0        0 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0"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Routing and Static Routes – at run time configuration</a:t>
            </a:r>
            <a:endParaRPr lang="en-US" sz="2800" dirty="0">
              <a:solidFill>
                <a:schemeClr val="accent6"/>
              </a:solidFill>
            </a:endParaRPr>
          </a:p>
        </p:txBody>
      </p:sp>
    </p:spTree>
    <p:extLst>
      <p:ext uri="{BB962C8B-B14F-4D97-AF65-F5344CB8AC3E}">
        <p14:creationId xmlns:p14="http://schemas.microsoft.com/office/powerpoint/2010/main" val="30785954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2411"/>
            <a:ext cx="11758026" cy="4983636"/>
          </a:xfrm>
        </p:spPr>
        <p:txBody>
          <a:bodyPr/>
          <a:lstStyle/>
          <a:p>
            <a:r>
              <a:rPr lang="en-US" sz="1800" b="1" dirty="0"/>
              <a:t>Persistent routing table </a:t>
            </a:r>
            <a:r>
              <a:rPr lang="en-US" sz="1800" dirty="0"/>
              <a:t>changes are typically done by editing</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/network-scripts/route-eth0 </a:t>
            </a:r>
            <a:r>
              <a:rPr lang="en-US" sz="1800" dirty="0"/>
              <a:t>, where </a:t>
            </a:r>
            <a:r>
              <a:rPr lang="en-US" sz="1800" dirty="0" err="1">
                <a:solidFill>
                  <a:schemeClr val="accent4">
                    <a:lumMod val="75000"/>
                  </a:schemeClr>
                </a:solidFill>
                <a:latin typeface="Courier New" panose="02070309020205020404" pitchFamily="49" charset="0"/>
                <a:cs typeface="Courier New" panose="02070309020205020404" pitchFamily="49" charset="0"/>
              </a:rPr>
              <a:t>ip</a:t>
            </a:r>
            <a:r>
              <a:rPr lang="en-US" sz="1800" dirty="0">
                <a:solidFill>
                  <a:schemeClr val="accent4">
                    <a:lumMod val="75000"/>
                  </a:schemeClr>
                </a:solidFill>
                <a:latin typeface="Courier New" panose="02070309020205020404" pitchFamily="49" charset="0"/>
                <a:cs typeface="Courier New" panose="02070309020205020404" pitchFamily="49" charset="0"/>
              </a:rPr>
              <a:t> route add </a:t>
            </a:r>
            <a:r>
              <a:rPr lang="en-US" sz="1800" dirty="0"/>
              <a:t>arguments are provided, e.g.</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echo '192.168.5.0/24 via 10.0.0.12' &gt;&gt; /</a:t>
            </a:r>
            <a:r>
              <a:rPr lang="en-US" sz="1800" b="1" dirty="0" err="1">
                <a:solidFill>
                  <a:schemeClr val="accent4">
                    <a:lumMod val="75000"/>
                  </a:schemeClr>
                </a:solidFill>
                <a:latin typeface="Courier New" panose="02070309020205020404" pitchFamily="49" charset="0"/>
                <a:cs typeface="Courier New" panose="02070309020205020404" pitchFamily="49" charset="0"/>
              </a:rPr>
              <a:t>etc</a:t>
            </a:r>
            <a:r>
              <a:rPr lang="en-US" sz="1800" b="1" dirty="0">
                <a:solidFill>
                  <a:schemeClr val="accent4">
                    <a:lumMod val="75000"/>
                  </a:schemeClr>
                </a:solidFill>
                <a:latin typeface="Courier New" panose="02070309020205020404" pitchFamily="49" charset="0"/>
                <a:cs typeface="Courier New" panose="02070309020205020404" pitchFamily="49" charset="0"/>
              </a:rPr>
              <a:t>/</a:t>
            </a:r>
            <a:r>
              <a:rPr lang="en-US" sz="18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b="1" dirty="0">
                <a:solidFill>
                  <a:schemeClr val="accent4">
                    <a:lumMod val="75000"/>
                  </a:schemeClr>
                </a:solidFill>
                <a:latin typeface="Courier New" panose="02070309020205020404" pitchFamily="49" charset="0"/>
                <a:cs typeface="Courier New" panose="02070309020205020404" pitchFamily="49" charset="0"/>
              </a:rPr>
              <a:t>/network-scripts/route-eth0 </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cat /</a:t>
            </a:r>
            <a:r>
              <a:rPr lang="en-US" sz="1800" b="1" dirty="0" err="1">
                <a:solidFill>
                  <a:schemeClr val="accent4">
                    <a:lumMod val="75000"/>
                  </a:schemeClr>
                </a:solidFill>
                <a:latin typeface="Courier New" panose="02070309020205020404" pitchFamily="49" charset="0"/>
                <a:cs typeface="Courier New" panose="02070309020205020404" pitchFamily="49" charset="0"/>
              </a:rPr>
              <a:t>etc</a:t>
            </a:r>
            <a:r>
              <a:rPr lang="en-US" sz="1800" b="1" dirty="0">
                <a:solidFill>
                  <a:schemeClr val="accent4">
                    <a:lumMod val="75000"/>
                  </a:schemeClr>
                </a:solidFill>
                <a:latin typeface="Courier New" panose="02070309020205020404" pitchFamily="49" charset="0"/>
                <a:cs typeface="Courier New" panose="02070309020205020404" pitchFamily="49" charset="0"/>
              </a:rPr>
              <a:t>/</a:t>
            </a:r>
            <a:r>
              <a:rPr lang="en-US" sz="18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b="1" dirty="0">
                <a:solidFill>
                  <a:schemeClr val="accent4">
                    <a:lumMod val="75000"/>
                  </a:schemeClr>
                </a:solidFill>
                <a:latin typeface="Courier New" panose="02070309020205020404" pitchFamily="49" charset="0"/>
                <a:cs typeface="Courier New" panose="02070309020205020404" pitchFamily="49" charset="0"/>
              </a:rPr>
              <a:t>/network-scripts/route-eth0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restart network </a:t>
            </a:r>
          </a:p>
          <a:p>
            <a:r>
              <a:rPr lang="en-US" sz="1800" dirty="0"/>
              <a:t>or by updating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/network-scripts/ifcfg-eth0</a:t>
            </a:r>
            <a:r>
              <a:rPr lang="en-US" sz="1800" dirty="0"/>
              <a:t>, which can be also done by </a:t>
            </a:r>
            <a:r>
              <a:rPr lang="en-US" sz="1800" dirty="0" err="1">
                <a:solidFill>
                  <a:schemeClr val="accent4">
                    <a:lumMod val="75000"/>
                  </a:schemeClr>
                </a:solidFill>
                <a:latin typeface="Courier New" panose="02070309020205020404" pitchFamily="49" charset="0"/>
                <a:cs typeface="Courier New" panose="02070309020205020404" pitchFamily="49" charset="0"/>
              </a:rPr>
              <a:t>nmcli</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a:t>command: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mod eth0 -ipv4.routes "192.168.5.0/24 10.0.0.12“</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up eth0</a:t>
            </a: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r>
              <a:rPr lang="en-US" sz="1800" dirty="0" err="1"/>
              <a:t>Persitent</a:t>
            </a:r>
            <a:r>
              <a:rPr lang="en-US" sz="1800" dirty="0"/>
              <a:t> Static route can be removed again via </a:t>
            </a:r>
            <a:r>
              <a:rPr lang="en-US" sz="1800" dirty="0" err="1">
                <a:solidFill>
                  <a:schemeClr val="accent4">
                    <a:lumMod val="75000"/>
                  </a:schemeClr>
                </a:solidFill>
                <a:latin typeface="Courier New" panose="02070309020205020404" pitchFamily="49" charset="0"/>
                <a:cs typeface="Courier New" panose="02070309020205020404" pitchFamily="49" charset="0"/>
              </a:rPr>
              <a:t>nmcli</a:t>
            </a:r>
            <a:r>
              <a:rPr lang="en-US" sz="1800" dirty="0"/>
              <a:t> or by editing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/network-scripts/route-eth0</a:t>
            </a:r>
            <a:r>
              <a:rPr lang="en-US" sz="1800" dirty="0"/>
              <a:t>, or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/network-scripts/ifcfg-eth0</a:t>
            </a:r>
            <a:endParaRPr lang="en-US" sz="1800" dirty="0"/>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mod eth0 -ipv4.routes "192.168.5.0/24 10.0.0.12“</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up eth0</a:t>
            </a:r>
            <a:endParaRPr lang="en-US" sz="24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Routing and Static Routes – persistent configuration changes</a:t>
            </a:r>
            <a:endParaRPr lang="en-US" sz="2800" dirty="0">
              <a:solidFill>
                <a:schemeClr val="accent6"/>
              </a:solidFill>
            </a:endParaRPr>
          </a:p>
        </p:txBody>
      </p:sp>
    </p:spTree>
    <p:extLst>
      <p:ext uri="{BB962C8B-B14F-4D97-AF65-F5344CB8AC3E}">
        <p14:creationId xmlns:p14="http://schemas.microsoft.com/office/powerpoint/2010/main" val="34592964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028758"/>
            <a:ext cx="11653523" cy="2345221"/>
          </a:xfrm>
        </p:spPr>
        <p:txBody>
          <a:bodyPr/>
          <a:lstStyle/>
          <a:p>
            <a:endParaRPr lang="en-US" sz="2400" dirty="0"/>
          </a:p>
          <a:p>
            <a:pPr marL="0" indent="0">
              <a:buNone/>
            </a:pPr>
            <a:endParaRPr lang="en-US" sz="2400" dirty="0"/>
          </a:p>
          <a:p>
            <a:r>
              <a:rPr lang="en-US" dirty="0"/>
              <a:t>Basic network configuration in Linux</a:t>
            </a:r>
          </a:p>
          <a:p>
            <a:r>
              <a:rPr lang="en-US" dirty="0"/>
              <a:t>DNS operation in Linux – bind / </a:t>
            </a:r>
            <a:r>
              <a:rPr lang="en-US" dirty="0" err="1"/>
              <a:t>nsswitch.conf</a:t>
            </a:r>
            <a:endParaRPr lang="en-US" dirty="0"/>
          </a:p>
          <a:p>
            <a:r>
              <a:rPr lang="en-US" dirty="0"/>
              <a:t>Setting up a caching nameserver</a:t>
            </a:r>
          </a:p>
        </p:txBody>
      </p:sp>
      <p:sp>
        <p:nvSpPr>
          <p:cNvPr id="3" name="Title 2"/>
          <p:cNvSpPr>
            <a:spLocks noGrp="1"/>
          </p:cNvSpPr>
          <p:nvPr>
            <p:ph type="title"/>
          </p:nvPr>
        </p:nvSpPr>
        <p:spPr/>
        <p:txBody>
          <a:bodyPr/>
          <a:lstStyle/>
          <a:p>
            <a:r>
              <a:rPr lang="en-US" dirty="0"/>
              <a:t>Session XI Agenda</a:t>
            </a:r>
          </a:p>
        </p:txBody>
      </p:sp>
    </p:spTree>
    <p:extLst>
      <p:ext uri="{BB962C8B-B14F-4D97-AF65-F5344CB8AC3E}">
        <p14:creationId xmlns:p14="http://schemas.microsoft.com/office/powerpoint/2010/main" val="920776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743" y="1491821"/>
            <a:ext cx="11653523" cy="4305758"/>
          </a:xfrm>
        </p:spPr>
        <p:txBody>
          <a:bodyPr/>
          <a:lstStyle/>
          <a:p>
            <a:r>
              <a:rPr lang="en-US" sz="2000" b="1" dirty="0"/>
              <a:t>Name resolution </a:t>
            </a:r>
            <a:r>
              <a:rPr lang="en-US" sz="2000" dirty="0"/>
              <a:t>is a process of translating hostnames to the IP addresses of their hosts. Hosts/servers may represent multiple hostnames, e.g. the host with IP address 77.78.30.11 may represent several different hostnames at the same time (web.domain.com, ftp.domain.com, email.domain.com)</a:t>
            </a:r>
          </a:p>
          <a:p>
            <a:r>
              <a:rPr lang="en-US" sz="2000" dirty="0"/>
              <a:t>Hostnames are usually resolved either with help of static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a:t>
            </a:r>
            <a:r>
              <a:rPr lang="en-US" sz="2000" dirty="0"/>
              <a:t> or dynamically using DNS service.</a:t>
            </a:r>
          </a:p>
          <a:p>
            <a:endParaRPr lang="en-US" sz="2000" dirty="0"/>
          </a:p>
          <a:p>
            <a:r>
              <a:rPr lang="en-US" sz="2000" dirty="0"/>
              <a:t>Name resolution is checked using either of the commands:</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 ftp.microsoft.com</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host ftp.microsoft.com</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ftp.microsoft.com 8.8.8.8</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t>For reverse lookup (IP -&gt; hostname):</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 –x 77.75.79.39</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77.75.79.39</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host 77.75.79.39</a:t>
            </a: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Name resolution essentials</a:t>
            </a:r>
            <a:endParaRPr lang="en-US" sz="2800" dirty="0">
              <a:solidFill>
                <a:schemeClr val="accent6"/>
              </a:solidFill>
            </a:endParaRPr>
          </a:p>
        </p:txBody>
      </p:sp>
    </p:spTree>
    <p:extLst>
      <p:ext uri="{BB962C8B-B14F-4D97-AF65-F5344CB8AC3E}">
        <p14:creationId xmlns:p14="http://schemas.microsoft.com/office/powerpoint/2010/main" val="11422964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743" y="1491821"/>
            <a:ext cx="11653523" cy="4468879"/>
          </a:xfrm>
        </p:spPr>
        <p:txBody>
          <a:bodyPr/>
          <a:lstStyle/>
          <a:p>
            <a:r>
              <a:rPr lang="en-US" sz="2000" dirty="0"/>
              <a:t>The name resolution service is typically configured to search in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first and then use DNS as second.</a:t>
            </a:r>
          </a:p>
          <a:p>
            <a:endParaRPr lang="en-US" sz="20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a:t>
            </a:r>
            <a:r>
              <a:rPr lang="en-US" sz="2000" b="1" dirty="0"/>
              <a:t> </a:t>
            </a:r>
            <a:r>
              <a:rPr lang="en-US" sz="2000" dirty="0"/>
              <a:t>holds a local database of hostnames and IP addresses. It contains a set of records, which map single IP address with corresponding hostnames and aliases.</a:t>
            </a:r>
          </a:p>
          <a:p>
            <a:endParaRPr lang="en-US" sz="2000" dirty="0"/>
          </a:p>
          <a:p>
            <a:r>
              <a:rPr lang="en-US" sz="2000" dirty="0"/>
              <a:t>Example of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file which is typically edited directly (</a:t>
            </a:r>
            <a:r>
              <a:rPr lang="en-US" sz="2000" dirty="0" err="1">
                <a:solidFill>
                  <a:schemeClr val="accent4">
                    <a:lumMod val="75000"/>
                  </a:schemeClr>
                </a:solidFill>
                <a:latin typeface="Courier New" panose="02070309020205020404" pitchFamily="49" charset="0"/>
                <a:cs typeface="Courier New" panose="02070309020205020404" pitchFamily="49" charset="0"/>
              </a:rPr>
              <a:t>nano</a:t>
            </a:r>
            <a:r>
              <a:rPr lang="en-US" sz="2000" dirty="0">
                <a:solidFill>
                  <a:schemeClr val="accent4">
                    <a:lumMod val="75000"/>
                  </a:schemeClr>
                </a:solidFill>
                <a:latin typeface="Courier New" panose="02070309020205020404" pitchFamily="49" charset="0"/>
                <a:cs typeface="Courier New" panose="02070309020205020404" pitchFamily="49" charset="0"/>
              </a:rPr>
              <a:t> , vi </a:t>
            </a:r>
            <a:r>
              <a:rPr lang="en-US" sz="2000" dirty="0"/>
              <a:t>or</a:t>
            </a:r>
            <a:r>
              <a:rPr lang="en-US" sz="2000" dirty="0">
                <a:solidFill>
                  <a:schemeClr val="accent4">
                    <a:lumMod val="75000"/>
                  </a:schemeClr>
                </a:solidFill>
                <a:latin typeface="Courier New" panose="02070309020205020404" pitchFamily="49" charset="0"/>
                <a:cs typeface="Courier New" panose="02070309020205020404" pitchFamily="49" charset="0"/>
              </a:rPr>
              <a:t> vim</a:t>
            </a:r>
            <a:r>
              <a:rPr lang="en-US" sz="2000" dirty="0"/>
              <a:t>):</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/hosts</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127.0.0.1   localhost </a:t>
            </a:r>
            <a:r>
              <a:rPr lang="en-US" sz="1400" dirty="0" err="1">
                <a:solidFill>
                  <a:schemeClr val="accent4">
                    <a:lumMod val="75000"/>
                  </a:schemeClr>
                </a:solidFill>
                <a:latin typeface="Courier New" panose="02070309020205020404" pitchFamily="49" charset="0"/>
                <a:cs typeface="Courier New" panose="02070309020205020404" pitchFamily="49" charset="0"/>
              </a:rPr>
              <a:t>localhost.localdomain</a:t>
            </a:r>
            <a:r>
              <a:rPr lang="en-US" sz="1400" dirty="0">
                <a:solidFill>
                  <a:schemeClr val="accent4">
                    <a:lumMod val="75000"/>
                  </a:schemeClr>
                </a:solidFill>
                <a:latin typeface="Courier New" panose="02070309020205020404" pitchFamily="49" charset="0"/>
                <a:cs typeface="Courier New" panose="02070309020205020404" pitchFamily="49" charset="0"/>
              </a:rPr>
              <a:t> localhost4 localhost4.localdomain4</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         localhost </a:t>
            </a:r>
            <a:r>
              <a:rPr lang="en-US" sz="1400" dirty="0" err="1">
                <a:solidFill>
                  <a:schemeClr val="accent4">
                    <a:lumMod val="75000"/>
                  </a:schemeClr>
                </a:solidFill>
                <a:latin typeface="Courier New" panose="02070309020205020404" pitchFamily="49" charset="0"/>
                <a:cs typeface="Courier New" panose="02070309020205020404" pitchFamily="49" charset="0"/>
              </a:rPr>
              <a:t>localhost.localdomain</a:t>
            </a:r>
            <a:r>
              <a:rPr lang="en-US" sz="1400" dirty="0">
                <a:solidFill>
                  <a:schemeClr val="accent4">
                    <a:lumMod val="75000"/>
                  </a:schemeClr>
                </a:solidFill>
                <a:latin typeface="Courier New" panose="02070309020205020404" pitchFamily="49" charset="0"/>
                <a:cs typeface="Courier New" panose="02070309020205020404" pitchFamily="49" charset="0"/>
              </a:rPr>
              <a:t> localhost6 localhost6.localdomain6</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10.208.11.23    marry-pc server01 print-server</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10.208.11.26    joe-notebook backup-server</a:t>
            </a:r>
          </a:p>
          <a:p>
            <a:pPr marL="0" indent="0">
              <a:buNone/>
            </a:pPr>
            <a:endParaRPr lang="en-US" sz="2000" dirty="0"/>
          </a:p>
          <a:p>
            <a:r>
              <a:rPr lang="en-US" sz="2000" dirty="0"/>
              <a:t>Name resolution logic order can be modified using the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nsswitch.conf</a:t>
            </a:r>
            <a:endParaRPr lang="en-US" sz="2000"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Name resolution using /</a:t>
            </a:r>
            <a:r>
              <a:rPr lang="en-US" sz="3200" dirty="0" err="1">
                <a:solidFill>
                  <a:schemeClr val="accent6"/>
                </a:solidFill>
              </a:rPr>
              <a:t>etc</a:t>
            </a:r>
            <a:r>
              <a:rPr lang="en-US" sz="3200" dirty="0">
                <a:solidFill>
                  <a:schemeClr val="accent6"/>
                </a:solidFill>
              </a:rPr>
              <a:t>/hosts</a:t>
            </a:r>
            <a:endParaRPr lang="en-US" sz="2800" dirty="0">
              <a:solidFill>
                <a:schemeClr val="accent6"/>
              </a:solidFill>
            </a:endParaRPr>
          </a:p>
        </p:txBody>
      </p:sp>
    </p:spTree>
    <p:extLst>
      <p:ext uri="{BB962C8B-B14F-4D97-AF65-F5344CB8AC3E}">
        <p14:creationId xmlns:p14="http://schemas.microsoft.com/office/powerpoint/2010/main" val="28816565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7704" y="1347124"/>
            <a:ext cx="11653523" cy="5029033"/>
          </a:xfrm>
        </p:spPr>
        <p:txBody>
          <a:bodyPr/>
          <a:lstStyle/>
          <a:p>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nsswitch.conf</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a:t>is the Name Service Switch configuration file which controls the sources/resolution mechanisms and order from which to obtain name-service information for most common configuration databases</a:t>
            </a:r>
          </a:p>
          <a:p>
            <a:r>
              <a:rPr lang="en-US" sz="1800" dirty="0"/>
              <a:t>Most common database names controlled by NSS are : </a:t>
            </a:r>
          </a:p>
          <a:p>
            <a:pPr lvl="1"/>
            <a:r>
              <a:rPr lang="en-US" sz="1600" dirty="0"/>
              <a:t>aliases</a:t>
            </a:r>
          </a:p>
          <a:p>
            <a:pPr lvl="1"/>
            <a:r>
              <a:rPr lang="en-US" sz="1600" dirty="0"/>
              <a:t>group</a:t>
            </a:r>
          </a:p>
          <a:p>
            <a:pPr lvl="1"/>
            <a:r>
              <a:rPr lang="en-US" sz="1600" dirty="0"/>
              <a:t>hosts</a:t>
            </a:r>
          </a:p>
          <a:p>
            <a:pPr lvl="1"/>
            <a:r>
              <a:rPr lang="en-US" sz="1600" dirty="0" err="1"/>
              <a:t>passwd</a:t>
            </a:r>
            <a:endParaRPr lang="en-US" sz="1600" dirty="0"/>
          </a:p>
          <a:p>
            <a:pPr lvl="1"/>
            <a:r>
              <a:rPr lang="en-US" sz="1600" dirty="0"/>
              <a:t>And there approx. 10+ other databases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a:t>
            </a:r>
            <a:r>
              <a:rPr lang="en-US" sz="1400" b="1" dirty="0" err="1">
                <a:solidFill>
                  <a:schemeClr val="accent4">
                    <a:lumMod val="75000"/>
                  </a:schemeClr>
                </a:solidFill>
                <a:latin typeface="Courier New" panose="02070309020205020404" pitchFamily="49" charset="0"/>
                <a:cs typeface="Courier New" panose="02070309020205020404" pitchFamily="49" charset="0"/>
              </a:rPr>
              <a:t>nsswitch.conf</a:t>
            </a:r>
            <a:endParaRPr lang="en-US" sz="1400" b="1"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err="1">
                <a:solidFill>
                  <a:schemeClr val="accent4">
                    <a:lumMod val="75000"/>
                  </a:schemeClr>
                </a:solidFill>
                <a:latin typeface="Courier New" panose="02070309020205020404" pitchFamily="49" charset="0"/>
                <a:cs typeface="Courier New" panose="02070309020205020404" pitchFamily="49" charset="0"/>
              </a:rPr>
              <a:t>passwd</a:t>
            </a:r>
            <a:r>
              <a:rPr lang="en-US" sz="1400" dirty="0">
                <a:solidFill>
                  <a:schemeClr val="accent4">
                    <a:lumMod val="75000"/>
                  </a:schemeClr>
                </a:solidFill>
                <a:latin typeface="Courier New" panose="02070309020205020404" pitchFamily="49" charset="0"/>
                <a:cs typeface="Courier New" panose="02070309020205020404" pitchFamily="49" charset="0"/>
              </a:rPr>
              <a:t>: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shadow: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group: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initgroups</a:t>
            </a:r>
            <a:r>
              <a:rPr lang="en-US" sz="1400" dirty="0">
                <a:solidFill>
                  <a:schemeClr val="accent4">
                    <a:lumMod val="75000"/>
                  </a:schemeClr>
                </a:solidFill>
                <a:latin typeface="Courier New" panose="02070309020205020404" pitchFamily="49" charset="0"/>
                <a:cs typeface="Courier New" panose="02070309020205020404" pitchFamily="49" charset="0"/>
              </a:rPr>
              <a:t>: files</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hosts:      files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dns</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myhostname</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Example - obey only what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tells us...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#services: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[NOTFOUND=return] files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#networks: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[NOTFOUND=return] files</a:t>
            </a:r>
          </a:p>
          <a:p>
            <a:r>
              <a:rPr lang="en-US" sz="1800" dirty="0"/>
              <a:t>In case of this specific file,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/hosts </a:t>
            </a:r>
            <a:r>
              <a:rPr lang="en-US" sz="1800" dirty="0"/>
              <a:t>will be used for hostname resolution as first, followed by DNS. Last option </a:t>
            </a:r>
            <a:r>
              <a:rPr lang="en-US" sz="1800" dirty="0" err="1">
                <a:solidFill>
                  <a:schemeClr val="accent4">
                    <a:lumMod val="75000"/>
                  </a:schemeClr>
                </a:solidFill>
                <a:latin typeface="Courier New" panose="02070309020205020404" pitchFamily="49" charset="0"/>
                <a:cs typeface="Courier New" panose="02070309020205020404" pitchFamily="49" charset="0"/>
              </a:rPr>
              <a:t>myhostname</a:t>
            </a:r>
            <a:r>
              <a:rPr lang="en-US" sz="1800" dirty="0"/>
              <a:t> is used to resolve local system hostname to any locally configured IP address.</a:t>
            </a:r>
          </a:p>
        </p:txBody>
      </p:sp>
      <p:sp>
        <p:nvSpPr>
          <p:cNvPr id="3" name="Title 2"/>
          <p:cNvSpPr>
            <a:spLocks noGrp="1"/>
          </p:cNvSpPr>
          <p:nvPr>
            <p:ph type="title"/>
          </p:nvPr>
        </p:nvSpPr>
        <p:spPr>
          <a:xfrm>
            <a:off x="269240" y="289513"/>
            <a:ext cx="11655840" cy="899665"/>
          </a:xfrm>
        </p:spPr>
        <p:txBody>
          <a:bodyPr/>
          <a:lstStyle/>
          <a:p>
            <a:r>
              <a:rPr lang="en-US" dirty="0"/>
              <a:t>Basic Network Configuration in Linux</a:t>
            </a:r>
            <a:br>
              <a:rPr lang="en-US" dirty="0"/>
            </a:br>
            <a:r>
              <a:rPr lang="en-US" sz="3200" dirty="0">
                <a:solidFill>
                  <a:schemeClr val="accent6"/>
                </a:solidFill>
              </a:rPr>
              <a:t>Name resolution control through /</a:t>
            </a:r>
            <a:r>
              <a:rPr lang="en-US" sz="3200" dirty="0" err="1">
                <a:solidFill>
                  <a:schemeClr val="accent6"/>
                </a:solidFill>
              </a:rPr>
              <a:t>etc</a:t>
            </a:r>
            <a:r>
              <a:rPr lang="en-US" sz="3200" dirty="0">
                <a:solidFill>
                  <a:schemeClr val="accent6"/>
                </a:solidFill>
              </a:rPr>
              <a:t>/</a:t>
            </a:r>
            <a:r>
              <a:rPr lang="en-US" sz="3200" dirty="0" err="1">
                <a:solidFill>
                  <a:schemeClr val="accent6"/>
                </a:solidFill>
              </a:rPr>
              <a:t>nsswitch.conf</a:t>
            </a:r>
            <a:endParaRPr lang="en-US" sz="2800" dirty="0">
              <a:solidFill>
                <a:schemeClr val="accent6"/>
              </a:solidFill>
            </a:endParaRPr>
          </a:p>
        </p:txBody>
      </p:sp>
    </p:spTree>
    <p:extLst>
      <p:ext uri="{BB962C8B-B14F-4D97-AF65-F5344CB8AC3E}">
        <p14:creationId xmlns:p14="http://schemas.microsoft.com/office/powerpoint/2010/main" val="39767148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743" y="1491821"/>
            <a:ext cx="11653523" cy="4813589"/>
          </a:xfrm>
        </p:spPr>
        <p:txBody>
          <a:bodyPr/>
          <a:lstStyle/>
          <a:p>
            <a:r>
              <a:rPr lang="en-US" sz="2000" dirty="0"/>
              <a:t>A query is sent towards </a:t>
            </a:r>
            <a:r>
              <a:rPr lang="en-US" sz="2000" b="1" dirty="0"/>
              <a:t>DNS</a:t>
            </a:r>
            <a:r>
              <a:rPr lang="en-US" sz="2000" dirty="0"/>
              <a:t> (Domain Name System) if name resolution cannot be done using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file.</a:t>
            </a:r>
          </a:p>
          <a:p>
            <a:r>
              <a:rPr lang="en-US" sz="2000" dirty="0"/>
              <a:t>DNS servers were typically configured in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resolv.conf</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a:t>file. However it is now auto-generated on most modern Linux systems based on Network Manager configuration, which saves DNS server names to the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a:t>
            </a:r>
            <a:r>
              <a:rPr lang="en-US" sz="2000" dirty="0" err="1">
                <a:solidFill>
                  <a:schemeClr val="accent4">
                    <a:lumMod val="75000"/>
                  </a:schemeClr>
                </a:solidFill>
                <a:latin typeface="Courier New" panose="02070309020205020404" pitchFamily="49" charset="0"/>
                <a:cs typeface="Courier New" panose="02070309020205020404" pitchFamily="49" charset="0"/>
              </a:rPr>
              <a:t>ifcfg-ethX</a:t>
            </a:r>
            <a:r>
              <a:rPr lang="en-US" sz="2000" dirty="0"/>
              <a:t> or is provided by DHCP</a:t>
            </a: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600" b="1" dirty="0">
                <a:solidFill>
                  <a:schemeClr val="accent4">
                    <a:lumMod val="75000"/>
                  </a:schemeClr>
                </a:solidFill>
                <a:latin typeface="Courier New" panose="02070309020205020404" pitchFamily="49" charset="0"/>
                <a:cs typeface="Courier New" panose="02070309020205020404" pitchFamily="49" charset="0"/>
              </a:rPr>
              <a:t>cat /</a:t>
            </a:r>
            <a:r>
              <a:rPr lang="en-US" sz="1600" b="1" dirty="0" err="1">
                <a:solidFill>
                  <a:schemeClr val="accent4">
                    <a:lumMod val="75000"/>
                  </a:schemeClr>
                </a:solidFill>
                <a:latin typeface="Courier New" panose="02070309020205020404" pitchFamily="49" charset="0"/>
                <a:cs typeface="Courier New" panose="02070309020205020404" pitchFamily="49" charset="0"/>
              </a:rPr>
              <a:t>etc</a:t>
            </a:r>
            <a:r>
              <a:rPr lang="en-US" sz="1600" b="1" dirty="0">
                <a:solidFill>
                  <a:schemeClr val="accent4">
                    <a:lumMod val="75000"/>
                  </a:schemeClr>
                </a:solidFill>
                <a:latin typeface="Courier New" panose="02070309020205020404" pitchFamily="49" charset="0"/>
                <a:cs typeface="Courier New" panose="02070309020205020404" pitchFamily="49" charset="0"/>
              </a:rPr>
              <a:t>/</a:t>
            </a:r>
            <a:r>
              <a:rPr lang="en-US" sz="16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600" b="1" dirty="0">
                <a:solidFill>
                  <a:schemeClr val="accent4">
                    <a:lumMod val="75000"/>
                  </a:schemeClr>
                </a:solidFill>
                <a:latin typeface="Courier New" panose="02070309020205020404" pitchFamily="49" charset="0"/>
                <a:cs typeface="Courier New" panose="02070309020205020404" pitchFamily="49" charset="0"/>
              </a:rPr>
              <a:t>/network-scripts/ifcfg-eth0</a:t>
            </a: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DNS1="10.221.24.10"</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DNS2="8.8.8.8"</a:t>
            </a: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p>
          <a:p>
            <a:pPr marL="236499" lvl="1"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600" b="1" dirty="0">
                <a:solidFill>
                  <a:schemeClr val="accent4">
                    <a:lumMod val="75000"/>
                  </a:schemeClr>
                </a:solidFill>
                <a:latin typeface="Courier New" panose="02070309020205020404" pitchFamily="49" charset="0"/>
                <a:cs typeface="Courier New" panose="02070309020205020404" pitchFamily="49" charset="0"/>
              </a:rPr>
              <a:t>cat /</a:t>
            </a:r>
            <a:r>
              <a:rPr lang="en-US" sz="1600" b="1" dirty="0" err="1">
                <a:solidFill>
                  <a:schemeClr val="accent4">
                    <a:lumMod val="75000"/>
                  </a:schemeClr>
                </a:solidFill>
                <a:latin typeface="Courier New" panose="02070309020205020404" pitchFamily="49" charset="0"/>
                <a:cs typeface="Courier New" panose="02070309020205020404" pitchFamily="49" charset="0"/>
              </a:rPr>
              <a:t>etc</a:t>
            </a:r>
            <a:r>
              <a:rPr lang="en-US" sz="1600" b="1" dirty="0">
                <a:solidFill>
                  <a:schemeClr val="accent4">
                    <a:lumMod val="75000"/>
                  </a:schemeClr>
                </a:solidFill>
                <a:latin typeface="Courier New" panose="02070309020205020404" pitchFamily="49" charset="0"/>
                <a:cs typeface="Courier New" panose="02070309020205020404" pitchFamily="49" charset="0"/>
              </a:rPr>
              <a:t>/</a:t>
            </a:r>
            <a:r>
              <a:rPr lang="en-US" sz="1600" b="1" dirty="0" err="1">
                <a:solidFill>
                  <a:schemeClr val="accent4">
                    <a:lumMod val="75000"/>
                  </a:schemeClr>
                </a:solidFill>
                <a:latin typeface="Courier New" panose="02070309020205020404" pitchFamily="49" charset="0"/>
                <a:cs typeface="Courier New" panose="02070309020205020404" pitchFamily="49" charset="0"/>
              </a:rPr>
              <a:t>resolv.conf</a:t>
            </a:r>
            <a:endParaRPr lang="en-US" sz="1600" b="1"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Generated by </a:t>
            </a:r>
            <a:r>
              <a:rPr lang="en-US" sz="16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nameserver 10.221.24.10</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nameserver 8.8.8.8</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Name resolution using DNS</a:t>
            </a:r>
            <a:endParaRPr lang="en-US" sz="2800" dirty="0">
              <a:solidFill>
                <a:schemeClr val="accent6"/>
              </a:solidFill>
            </a:endParaRPr>
          </a:p>
        </p:txBody>
      </p:sp>
    </p:spTree>
    <p:extLst>
      <p:ext uri="{BB962C8B-B14F-4D97-AF65-F5344CB8AC3E}">
        <p14:creationId xmlns:p14="http://schemas.microsoft.com/office/powerpoint/2010/main" val="22682360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743" y="1439067"/>
            <a:ext cx="11653523" cy="5269098"/>
          </a:xfrm>
        </p:spPr>
        <p:txBody>
          <a:bodyPr/>
          <a:lstStyle/>
          <a:p>
            <a:r>
              <a:rPr lang="en-US" sz="2000" dirty="0"/>
              <a:t>Most principles apply from other Operating Systems when troubleshooting network connectivity</a:t>
            </a:r>
          </a:p>
          <a:p>
            <a:pPr marL="678978" lvl="1" indent="-342900">
              <a:buFont typeface="+mj-lt"/>
              <a:buAutoNum type="arabicPeriod"/>
            </a:pPr>
            <a:r>
              <a:rPr lang="en-US" sz="1800" dirty="0"/>
              <a:t>Inspect physical/link connectivity</a:t>
            </a:r>
          </a:p>
          <a:p>
            <a:pPr marL="678978" lvl="1" indent="-342900">
              <a:buFont typeface="+mj-lt"/>
              <a:buAutoNum type="arabicPeriod"/>
            </a:pPr>
            <a:r>
              <a:rPr lang="en-US" sz="1800" dirty="0"/>
              <a:t>Inspect IP protocol configuration (check whether DHCP or static configuration is applied for </a:t>
            </a:r>
            <a:r>
              <a:rPr lang="en-US" sz="1800" dirty="0" err="1"/>
              <a:t>ethX</a:t>
            </a:r>
            <a:r>
              <a:rPr lang="en-US" sz="1800" dirty="0"/>
              <a:t> interfaces)</a:t>
            </a:r>
          </a:p>
          <a:p>
            <a:pPr marL="678978" lvl="1" indent="-342900">
              <a:buFont typeface="+mj-lt"/>
              <a:buAutoNum type="arabicPeriod"/>
            </a:pPr>
            <a:r>
              <a:rPr lang="en-US" sz="1800" dirty="0"/>
              <a:t>Inspect faulty IP service configuration (DNS, SSH, Webserver, Bind, etc.)</a:t>
            </a:r>
          </a:p>
          <a:p>
            <a:pPr marL="678978" lvl="1" indent="-342900">
              <a:buFont typeface="+mj-lt"/>
              <a:buAutoNum type="arabicPeriod"/>
            </a:pPr>
            <a:endParaRPr lang="en-US" sz="800" dirty="0"/>
          </a:p>
          <a:p>
            <a:r>
              <a:rPr lang="en-US" sz="2000" dirty="0"/>
              <a:t>Frequently used sources to gather information about network configuration:</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addr</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route</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dmesg</a:t>
            </a:r>
            <a:r>
              <a:rPr lang="en-US" sz="1400" dirty="0">
                <a:solidFill>
                  <a:schemeClr val="accent4">
                    <a:lumMod val="75000"/>
                  </a:schemeClr>
                </a:solidFill>
                <a:latin typeface="Courier New" panose="02070309020205020404" pitchFamily="49" charset="0"/>
                <a:cs typeface="Courier New" panose="02070309020205020404" pitchFamily="49" charset="0"/>
              </a:rPr>
              <a:t> | grep </a:t>
            </a:r>
            <a:r>
              <a:rPr lang="en-US" sz="1400" dirty="0" err="1">
                <a:solidFill>
                  <a:schemeClr val="accent4">
                    <a:lumMod val="75000"/>
                  </a:schemeClr>
                </a:solidFill>
                <a:latin typeface="Courier New" panose="02070309020205020404" pitchFamily="49" charset="0"/>
                <a:cs typeface="Courier New" panose="02070309020205020404" pitchFamily="49" charset="0"/>
              </a:rPr>
              <a:t>netw</a:t>
            </a:r>
            <a:r>
              <a:rPr lang="en-US" sz="1400" dirty="0">
                <a:solidFill>
                  <a:schemeClr val="accent4">
                    <a:lumMod val="75000"/>
                  </a:schemeClr>
                </a:solidFill>
                <a:latin typeface="Courier New" panose="02070309020205020404" pitchFamily="49" charset="0"/>
                <a:cs typeface="Courier New" panose="02070309020205020404" pitchFamily="49" charset="0"/>
              </a:rPr>
              <a:t> </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netstat</a:t>
            </a:r>
            <a:r>
              <a:rPr lang="en-US" sz="1400" dirty="0">
                <a:solidFill>
                  <a:schemeClr val="accent4">
                    <a:lumMod val="75000"/>
                  </a:schemeClr>
                </a:solidFill>
                <a:latin typeface="Courier New" panose="02070309020205020404" pitchFamily="49" charset="0"/>
                <a:cs typeface="Courier New" panose="02070309020205020404" pitchFamily="49" charset="0"/>
              </a:rPr>
              <a:t> –ln </a:t>
            </a:r>
            <a:r>
              <a:rPr lang="en-US" sz="1800" dirty="0"/>
              <a:t>or</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ss</a:t>
            </a:r>
            <a:r>
              <a:rPr lang="en-US" sz="1400" dirty="0">
                <a:solidFill>
                  <a:schemeClr val="accent4">
                    <a:lumMod val="75000"/>
                  </a:schemeClr>
                </a:solidFill>
                <a:latin typeface="Courier New" panose="02070309020205020404" pitchFamily="49" charset="0"/>
                <a:cs typeface="Courier New" panose="02070309020205020404" pitchFamily="49" charset="0"/>
              </a:rPr>
              <a:t> –l4n</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cat /</a:t>
            </a:r>
            <a:r>
              <a:rPr lang="en-US" sz="1400" dirty="0" err="1">
                <a:solidFill>
                  <a:schemeClr val="accent4">
                    <a:lumMod val="75000"/>
                  </a:schemeClr>
                </a:solidFill>
                <a:latin typeface="Courier New" panose="02070309020205020404" pitchFamily="49" charset="0"/>
                <a:cs typeface="Courier New" panose="02070309020205020404" pitchFamily="49" charset="0"/>
              </a:rPr>
              <a:t>var</a:t>
            </a:r>
            <a:r>
              <a:rPr lang="en-US" sz="1400" dirty="0">
                <a:solidFill>
                  <a:schemeClr val="accent4">
                    <a:lumMod val="75000"/>
                  </a:schemeClr>
                </a:solidFill>
                <a:latin typeface="Courier New" panose="02070309020205020404" pitchFamily="49" charset="0"/>
                <a:cs typeface="Courier New" panose="02070309020205020404" pitchFamily="49" charset="0"/>
              </a:rPr>
              <a:t>/log/messages | grep </a:t>
            </a:r>
            <a:r>
              <a:rPr lang="en-US" sz="1400" dirty="0" err="1">
                <a:solidFill>
                  <a:schemeClr val="accent4">
                    <a:lumMod val="75000"/>
                  </a:schemeClr>
                </a:solidFill>
                <a:latin typeface="Courier New" panose="02070309020205020404" pitchFamily="49" charset="0"/>
                <a:cs typeface="Courier New" panose="02070309020205020404" pitchFamily="49" charset="0"/>
              </a:rPr>
              <a:t>netw</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800" dirty="0">
              <a:solidFill>
                <a:schemeClr val="accent4">
                  <a:lumMod val="75000"/>
                </a:schemeClr>
              </a:solidFill>
              <a:latin typeface="Courier New" panose="02070309020205020404" pitchFamily="49" charset="0"/>
              <a:cs typeface="Courier New" panose="02070309020205020404" pitchFamily="49" charset="0"/>
            </a:endParaRPr>
          </a:p>
          <a:p>
            <a:pPr marL="342900" indent="-342900"/>
            <a:r>
              <a:rPr lang="en-US" sz="2000" dirty="0"/>
              <a:t>Frequently used tools to inspect operation of network services:</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ping www.microsoft.com</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traceroute 23.195.9.95</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mtr</a:t>
            </a:r>
            <a:r>
              <a:rPr lang="en-US" sz="1400" dirty="0">
                <a:solidFill>
                  <a:schemeClr val="accent4">
                    <a:lumMod val="75000"/>
                  </a:schemeClr>
                </a:solidFill>
                <a:latin typeface="Courier New" panose="02070309020205020404" pitchFamily="49" charset="0"/>
                <a:cs typeface="Courier New" panose="02070309020205020404" pitchFamily="49" charset="0"/>
              </a:rPr>
              <a:t> www.linuxfoundation.org</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dig/host/</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www.redhat.com</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sudo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tcpdump</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i</a:t>
            </a:r>
            <a:r>
              <a:rPr lang="en-US" sz="1400" dirty="0">
                <a:solidFill>
                  <a:schemeClr val="accent4">
                    <a:lumMod val="75000"/>
                  </a:schemeClr>
                </a:solidFill>
                <a:latin typeface="Courier New" panose="02070309020205020404" pitchFamily="49" charset="0"/>
                <a:cs typeface="Courier New" panose="02070309020205020404" pitchFamily="49" charset="0"/>
              </a:rPr>
              <a:t> eth0 </a:t>
            </a:r>
            <a:r>
              <a:rPr lang="en-US" sz="1400" dirty="0" err="1">
                <a:solidFill>
                  <a:schemeClr val="accent4">
                    <a:lumMod val="75000"/>
                  </a:schemeClr>
                </a:solidFill>
                <a:latin typeface="Courier New" panose="02070309020205020404" pitchFamily="49" charset="0"/>
                <a:cs typeface="Courier New" panose="02070309020205020404" pitchFamily="49" charset="0"/>
              </a:rPr>
              <a:t>tcp</a:t>
            </a:r>
            <a:r>
              <a:rPr lang="en-US" sz="1400" dirty="0">
                <a:solidFill>
                  <a:schemeClr val="accent4">
                    <a:lumMod val="75000"/>
                  </a:schemeClr>
                </a:solidFill>
                <a:latin typeface="Courier New" panose="02070309020205020404" pitchFamily="49" charset="0"/>
                <a:cs typeface="Courier New" panose="02070309020205020404" pitchFamily="49" charset="0"/>
              </a:rPr>
              <a:t> port 22 –w </a:t>
            </a:r>
            <a:r>
              <a:rPr lang="en-US" sz="1400" dirty="0" err="1">
                <a:solidFill>
                  <a:schemeClr val="accent4">
                    <a:lumMod val="75000"/>
                  </a:schemeClr>
                </a:solidFill>
                <a:latin typeface="Courier New" panose="02070309020205020404" pitchFamily="49" charset="0"/>
                <a:cs typeface="Courier New" panose="02070309020205020404" pitchFamily="49" charset="0"/>
              </a:rPr>
              <a:t>capturefile.pcap</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Network Diagnostics and Troubleshooting</a:t>
            </a:r>
            <a:endParaRPr lang="en-US" sz="2800" dirty="0">
              <a:solidFill>
                <a:schemeClr val="accent6"/>
              </a:solidFill>
            </a:endParaRPr>
          </a:p>
        </p:txBody>
      </p:sp>
    </p:spTree>
    <p:extLst>
      <p:ext uri="{BB962C8B-B14F-4D97-AF65-F5344CB8AC3E}">
        <p14:creationId xmlns:p14="http://schemas.microsoft.com/office/powerpoint/2010/main" val="34352766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DNS (Domain Name System)</a:t>
            </a:r>
            <a:br>
              <a:rPr lang="en-US" dirty="0"/>
            </a:br>
            <a:r>
              <a:rPr lang="en-US" sz="3200" dirty="0">
                <a:solidFill>
                  <a:schemeClr val="accent6"/>
                </a:solidFill>
              </a:rPr>
              <a:t>How it works ?</a:t>
            </a:r>
            <a:endParaRPr lang="en-US" sz="2800" dirty="0">
              <a:solidFill>
                <a:schemeClr val="accent6"/>
              </a:solidFill>
            </a:endParaRPr>
          </a:p>
        </p:txBody>
      </p:sp>
      <p:sp>
        <p:nvSpPr>
          <p:cNvPr id="5" name="Text Placeholder 4"/>
          <p:cNvSpPr>
            <a:spLocks noGrp="1"/>
          </p:cNvSpPr>
          <p:nvPr>
            <p:ph type="body" sz="quarter" idx="10"/>
          </p:nvPr>
        </p:nvSpPr>
        <p:spPr>
          <a:xfrm>
            <a:off x="269240" y="1333558"/>
            <a:ext cx="7204986" cy="6167806"/>
          </a:xfrm>
        </p:spPr>
        <p:txBody>
          <a:bodyPr/>
          <a:lstStyle/>
          <a:p>
            <a:r>
              <a:rPr lang="en-US" sz="1800" dirty="0"/>
              <a:t>FQDN (Fully Qualified Domain Names) are resolved using DNS service, which is hierarchically distributed naming system that resolves domain names to IP addresses for the purpose of network traffic routing.</a:t>
            </a:r>
          </a:p>
          <a:p>
            <a:r>
              <a:rPr lang="en-US" sz="1800" dirty="0"/>
              <a:t>The service is provided through hierarchical system of DNS name servers which hold DNS records for assigned domains. If they don’t know the answer, the query is recursively processed by the root, top level and then second level name servers, until the domain authoritative server is found and query is resolved.</a:t>
            </a:r>
          </a:p>
          <a:p>
            <a:r>
              <a:rPr lang="en-US" sz="1800" dirty="0"/>
              <a:t>Each domain has at least one authoritative DNS name server that publishes information about that domain and other name servers follow it.</a:t>
            </a:r>
          </a:p>
          <a:p>
            <a:r>
              <a:rPr lang="en-US" sz="1800" dirty="0"/>
              <a:t>The service is client-server based service using UDP/DNS protocol where DNS name server responds with DNS answers to queries based on its local database.</a:t>
            </a:r>
          </a:p>
          <a:p>
            <a:endParaRPr lang="en-US" sz="1800" dirty="0"/>
          </a:p>
          <a:p>
            <a:r>
              <a:rPr lang="en-US" sz="1800" b="1" dirty="0"/>
              <a:t>In UNIX/Linux world, DNS server functionality is provided by BIND (Berkeley Internet Name Domain) SW package.</a:t>
            </a:r>
          </a:p>
          <a:p>
            <a:endParaRPr lang="en-US" sz="1800" dirty="0"/>
          </a:p>
          <a:p>
            <a:endParaRPr lang="en-US" sz="1800" dirty="0"/>
          </a:p>
          <a:p>
            <a:endParaRPr lang="en-US" sz="1800" dirty="0"/>
          </a:p>
          <a:p>
            <a:endParaRPr lang="en-US" sz="1800" dirty="0"/>
          </a:p>
        </p:txBody>
      </p:sp>
      <p:pic>
        <p:nvPicPr>
          <p:cNvPr id="6" name="Picture 5"/>
          <p:cNvPicPr>
            <a:picLocks noChangeAspect="1"/>
          </p:cNvPicPr>
          <p:nvPr/>
        </p:nvPicPr>
        <p:blipFill>
          <a:blip r:embed="rId2"/>
          <a:stretch>
            <a:fillRect/>
          </a:stretch>
        </p:blipFill>
        <p:spPr>
          <a:xfrm>
            <a:off x="7314979" y="1333558"/>
            <a:ext cx="4889795" cy="4546297"/>
          </a:xfrm>
          <a:prstGeom prst="rect">
            <a:avLst/>
          </a:prstGeom>
        </p:spPr>
      </p:pic>
    </p:spTree>
    <p:extLst>
      <p:ext uri="{BB962C8B-B14F-4D97-AF65-F5344CB8AC3E}">
        <p14:creationId xmlns:p14="http://schemas.microsoft.com/office/powerpoint/2010/main" val="32121087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Installing BIND (Berkeley Internet Name Domain) server</a:t>
            </a:r>
            <a:br>
              <a:rPr lang="en-US" dirty="0"/>
            </a:br>
            <a:endParaRPr lang="en-US" dirty="0"/>
          </a:p>
        </p:txBody>
      </p:sp>
      <p:sp>
        <p:nvSpPr>
          <p:cNvPr id="5" name="Text Placeholder 4"/>
          <p:cNvSpPr>
            <a:spLocks noGrp="1"/>
          </p:cNvSpPr>
          <p:nvPr>
            <p:ph type="body" sz="quarter" idx="10"/>
          </p:nvPr>
        </p:nvSpPr>
        <p:spPr>
          <a:xfrm>
            <a:off x="269240" y="1023534"/>
            <a:ext cx="11848548" cy="7906744"/>
          </a:xfrm>
        </p:spPr>
        <p:txBody>
          <a:bodyPr/>
          <a:lstStyle/>
          <a:p>
            <a:pPr marL="0" indent="0">
              <a:buNone/>
            </a:pPr>
            <a:r>
              <a:rPr lang="en-US" sz="1800" dirty="0"/>
              <a:t>For comprehensive documentation to BIND, please refer to:</a:t>
            </a:r>
            <a:endParaRPr lang="en-US" sz="1800" dirty="0">
              <a:hlinkClick r:id="rId2"/>
            </a:endParaRPr>
          </a:p>
          <a:p>
            <a:pPr marL="0" indent="0">
              <a:buNone/>
            </a:pPr>
            <a:r>
              <a:rPr lang="en-US" sz="1800" dirty="0">
                <a:hlinkClick r:id="rId2"/>
              </a:rPr>
              <a:t>http://www.linuxhomenetworking.com/wiki/index.php/Quick_HOWTO_:_Ch18_:_Configuring_DNS#.WGY-9IWcGwp</a:t>
            </a:r>
            <a:endParaRPr lang="en-US" sz="1800" dirty="0"/>
          </a:p>
          <a:p>
            <a:pPr marL="0" indent="0">
              <a:buNone/>
            </a:pPr>
            <a:endParaRPr lang="en-US" sz="800" dirty="0"/>
          </a:p>
          <a:p>
            <a:pPr marL="0" indent="0">
              <a:buNone/>
            </a:pPr>
            <a:r>
              <a:rPr lang="en-US" sz="1800" dirty="0"/>
              <a:t>Installation process on Red Hat based system with </a:t>
            </a:r>
            <a:r>
              <a:rPr lang="en-US" sz="1800" dirty="0" err="1"/>
              <a:t>systemd</a:t>
            </a:r>
            <a:r>
              <a:rPr lang="en-US" sz="1800" dirty="0"/>
              <a:t> (RHEL 7.x, CentOS 7.x):</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 yum install bind</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status named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800" dirty="0">
                <a:solidFill>
                  <a:schemeClr val="accent4">
                    <a:lumMod val="75000"/>
                  </a:schemeClr>
                </a:solidFill>
                <a:latin typeface="Courier New" panose="02070309020205020404" pitchFamily="49" charset="0"/>
                <a:cs typeface="Courier New" panose="02070309020205020404" pitchFamily="49" charset="0"/>
              </a:rPr>
              <a:t> - Berkeley Internet Name Domain (DNS)</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Loaded: loaded (/</a:t>
            </a:r>
            <a:r>
              <a:rPr lang="en-US" sz="1800" dirty="0" err="1">
                <a:solidFill>
                  <a:schemeClr val="accent4">
                    <a:lumMod val="75000"/>
                  </a:schemeClr>
                </a:solidFill>
                <a:latin typeface="Courier New" panose="02070309020205020404" pitchFamily="49" charset="0"/>
                <a:cs typeface="Courier New" panose="02070309020205020404" pitchFamily="49" charset="0"/>
              </a:rPr>
              <a:t>usr</a:t>
            </a:r>
            <a:r>
              <a:rPr lang="en-US" sz="1800" dirty="0">
                <a:solidFill>
                  <a:schemeClr val="accent4">
                    <a:lumMod val="75000"/>
                  </a:schemeClr>
                </a:solidFill>
                <a:latin typeface="Courier New" panose="02070309020205020404" pitchFamily="49" charset="0"/>
                <a:cs typeface="Courier New" panose="02070309020205020404" pitchFamily="49" charset="0"/>
              </a:rPr>
              <a:t>/lib/</a:t>
            </a:r>
            <a:r>
              <a:rPr lang="en-US" sz="1800" dirty="0" err="1">
                <a:solidFill>
                  <a:schemeClr val="accent4">
                    <a:lumMod val="75000"/>
                  </a:schemeClr>
                </a:solidFill>
                <a:latin typeface="Courier New" panose="02070309020205020404" pitchFamily="49" charset="0"/>
                <a:cs typeface="Courier New" panose="02070309020205020404" pitchFamily="49" charset="0"/>
              </a:rPr>
              <a:t>systemd</a:t>
            </a:r>
            <a:r>
              <a:rPr lang="en-US" sz="1800" dirty="0">
                <a:solidFill>
                  <a:schemeClr val="accent4">
                    <a:lumMod val="75000"/>
                  </a:schemeClr>
                </a:solidFill>
                <a:latin typeface="Courier New" panose="02070309020205020404" pitchFamily="49" charset="0"/>
                <a:cs typeface="Courier New" panose="02070309020205020404" pitchFamily="49" charset="0"/>
              </a:rPr>
              <a:t>/system/</a:t>
            </a:r>
            <a:r>
              <a:rPr lang="en-US" sz="18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800" dirty="0">
                <a:solidFill>
                  <a:schemeClr val="accent4">
                    <a:lumMod val="75000"/>
                  </a:schemeClr>
                </a:solidFill>
                <a:latin typeface="Courier New" panose="02070309020205020404" pitchFamily="49" charset="0"/>
                <a:cs typeface="Courier New" panose="02070309020205020404" pitchFamily="49" charset="0"/>
              </a:rPr>
              <a:t>; disabled; vendor preset: disabled)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Active: inactive (dead)</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enable named</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start named</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status  named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800" dirty="0">
                <a:solidFill>
                  <a:schemeClr val="accent4">
                    <a:lumMod val="75000"/>
                  </a:schemeClr>
                </a:solidFill>
                <a:latin typeface="Courier New" panose="02070309020205020404" pitchFamily="49" charset="0"/>
                <a:cs typeface="Courier New" panose="02070309020205020404" pitchFamily="49" charset="0"/>
              </a:rPr>
              <a:t> - Berkeley Internet Name Domain (DNS)</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Loaded: loaded (/</a:t>
            </a:r>
            <a:r>
              <a:rPr lang="en-US" sz="1800" dirty="0" err="1">
                <a:solidFill>
                  <a:schemeClr val="accent4">
                    <a:lumMod val="75000"/>
                  </a:schemeClr>
                </a:solidFill>
                <a:latin typeface="Courier New" panose="02070309020205020404" pitchFamily="49" charset="0"/>
                <a:cs typeface="Courier New" panose="02070309020205020404" pitchFamily="49" charset="0"/>
              </a:rPr>
              <a:t>usr</a:t>
            </a:r>
            <a:r>
              <a:rPr lang="en-US" sz="1800" dirty="0">
                <a:solidFill>
                  <a:schemeClr val="accent4">
                    <a:lumMod val="75000"/>
                  </a:schemeClr>
                </a:solidFill>
                <a:latin typeface="Courier New" panose="02070309020205020404" pitchFamily="49" charset="0"/>
                <a:cs typeface="Courier New" panose="02070309020205020404" pitchFamily="49" charset="0"/>
              </a:rPr>
              <a:t>/lib/</a:t>
            </a:r>
            <a:r>
              <a:rPr lang="en-US" sz="1800" dirty="0" err="1">
                <a:solidFill>
                  <a:schemeClr val="accent4">
                    <a:lumMod val="75000"/>
                  </a:schemeClr>
                </a:solidFill>
                <a:latin typeface="Courier New" panose="02070309020205020404" pitchFamily="49" charset="0"/>
                <a:cs typeface="Courier New" panose="02070309020205020404" pitchFamily="49" charset="0"/>
              </a:rPr>
              <a:t>systemd</a:t>
            </a:r>
            <a:r>
              <a:rPr lang="en-US" sz="1800" dirty="0">
                <a:solidFill>
                  <a:schemeClr val="accent4">
                    <a:lumMod val="75000"/>
                  </a:schemeClr>
                </a:solidFill>
                <a:latin typeface="Courier New" panose="02070309020205020404" pitchFamily="49" charset="0"/>
                <a:cs typeface="Courier New" panose="02070309020205020404" pitchFamily="49" charset="0"/>
              </a:rPr>
              <a:t>/system/</a:t>
            </a:r>
            <a:r>
              <a:rPr lang="en-US" sz="18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800" dirty="0">
                <a:solidFill>
                  <a:schemeClr val="accent4">
                    <a:lumMod val="75000"/>
                  </a:schemeClr>
                </a:solidFill>
                <a:latin typeface="Courier New" panose="02070309020205020404" pitchFamily="49" charset="0"/>
                <a:cs typeface="Courier New" panose="02070309020205020404" pitchFamily="49" charset="0"/>
              </a:rPr>
              <a:t>; enabled; vendor preset: disabled)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Active: active (running) since Thu 2016-12-29 21:06:54 CET; 9s ago</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Process: 10974 </a:t>
            </a:r>
            <a:r>
              <a:rPr lang="en-US" sz="1800" dirty="0" err="1">
                <a:solidFill>
                  <a:schemeClr val="accent4">
                    <a:lumMod val="75000"/>
                  </a:schemeClr>
                </a:solidFill>
                <a:latin typeface="Courier New" panose="02070309020205020404" pitchFamily="49" charset="0"/>
                <a:cs typeface="Courier New" panose="02070309020205020404" pitchFamily="49" charset="0"/>
              </a:rPr>
              <a:t>ExecStart</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usr</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sbin</a:t>
            </a:r>
            <a:r>
              <a:rPr lang="en-US" sz="1800" dirty="0">
                <a:solidFill>
                  <a:schemeClr val="accent4">
                    <a:lumMod val="75000"/>
                  </a:schemeClr>
                </a:solidFill>
                <a:latin typeface="Courier New" panose="02070309020205020404" pitchFamily="49" charset="0"/>
                <a:cs typeface="Courier New" panose="02070309020205020404" pitchFamily="49" charset="0"/>
              </a:rPr>
              <a:t>/named -u named $OPTIONS (code=exited, </a:t>
            </a:r>
            <a:endParaRPr lang="en-US" sz="1800" dirty="0"/>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7467079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BIND server</a:t>
            </a:r>
            <a:br>
              <a:rPr lang="en-US" dirty="0"/>
            </a:br>
            <a:r>
              <a:rPr lang="en-US" sz="3200" dirty="0">
                <a:solidFill>
                  <a:schemeClr val="accent6"/>
                </a:solidFill>
              </a:rPr>
              <a:t>Essential operational commands</a:t>
            </a:r>
            <a:endParaRPr lang="en-US" sz="2800" dirty="0">
              <a:solidFill>
                <a:schemeClr val="accent6"/>
              </a:solidFill>
            </a:endParaRPr>
          </a:p>
        </p:txBody>
      </p:sp>
      <p:sp>
        <p:nvSpPr>
          <p:cNvPr id="5" name="Text Placeholder 4"/>
          <p:cNvSpPr>
            <a:spLocks noGrp="1"/>
          </p:cNvSpPr>
          <p:nvPr>
            <p:ph type="body" sz="quarter" idx="10"/>
          </p:nvPr>
        </p:nvSpPr>
        <p:spPr>
          <a:xfrm>
            <a:off x="269239" y="1373313"/>
            <a:ext cx="11792889" cy="6266294"/>
          </a:xfrm>
        </p:spPr>
        <p:txBody>
          <a:bodyPr/>
          <a:lstStyle/>
          <a:p>
            <a:pPr marL="0" indent="0">
              <a:buNone/>
            </a:pPr>
            <a:r>
              <a:rPr lang="en-US" sz="1600" dirty="0"/>
              <a:t>Commands to manage BIND instance:</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dirty="0">
                <a:solidFill>
                  <a:schemeClr val="accent4">
                    <a:lumMod val="75000"/>
                  </a:schemeClr>
                </a:solidFill>
                <a:latin typeface="Courier New" panose="02070309020205020404" pitchFamily="49" charset="0"/>
                <a:cs typeface="Courier New" panose="02070309020205020404" pitchFamily="49" charset="0"/>
              </a:rPr>
              <a:t> enable/disable named</a:t>
            </a:r>
            <a:endParaRPr lang="en-US" sz="1600" dirty="0"/>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dirty="0">
                <a:solidFill>
                  <a:schemeClr val="accent4">
                    <a:lumMod val="75000"/>
                  </a:schemeClr>
                </a:solidFill>
                <a:latin typeface="Courier New" panose="02070309020205020404" pitchFamily="49" charset="0"/>
                <a:cs typeface="Courier New" panose="02070309020205020404" pitchFamily="49" charset="0"/>
              </a:rPr>
              <a:t> status/restart/start/stop named</a:t>
            </a:r>
            <a:endParaRPr lang="en-US" sz="1600" dirty="0"/>
          </a:p>
          <a:p>
            <a:pPr marL="0" indent="0">
              <a:buNone/>
            </a:pPr>
            <a:endParaRPr lang="en-US" sz="1600" dirty="0"/>
          </a:p>
          <a:p>
            <a:pPr marL="0" indent="0">
              <a:buNone/>
            </a:pPr>
            <a:r>
              <a:rPr lang="en-US" sz="1600" dirty="0"/>
              <a:t>Typical BIND configuration artefacts are the following:</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etc</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named.conf</a:t>
            </a:r>
            <a:r>
              <a:rPr lang="en-US" sz="1600" dirty="0"/>
              <a:t>		The main configuration file.</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etc</a:t>
            </a:r>
            <a:r>
              <a:rPr lang="en-US" sz="1600" dirty="0">
                <a:solidFill>
                  <a:schemeClr val="accent4">
                    <a:lumMod val="75000"/>
                  </a:schemeClr>
                </a:solidFill>
                <a:latin typeface="Courier New" panose="02070309020205020404" pitchFamily="49" charset="0"/>
                <a:cs typeface="Courier New" panose="02070309020205020404" pitchFamily="49" charset="0"/>
              </a:rPr>
              <a:t>/named/	</a:t>
            </a:r>
            <a:r>
              <a:rPr lang="en-US" sz="1600" dirty="0"/>
              <a:t>	An auxiliary directory (e.g. zone files) for configuration files that are included in the main configuration file.</a:t>
            </a:r>
          </a:p>
          <a:p>
            <a:pPr marL="0" indent="0">
              <a:buNone/>
            </a:pPr>
            <a:r>
              <a:rPr lang="en-US" sz="1600" dirty="0"/>
              <a:t>Typical operational artefacts (statistics, cache dump, etc.) are stored in:</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/named</a:t>
            </a:r>
            <a:endParaRPr lang="en-US" sz="1600" dirty="0"/>
          </a:p>
          <a:p>
            <a:pPr marL="0" indent="0">
              <a:buNone/>
            </a:pPr>
            <a:endParaRPr lang="en-US" sz="1600" dirty="0"/>
          </a:p>
          <a:p>
            <a:pPr marL="0" indent="0">
              <a:buNone/>
            </a:pPr>
            <a:r>
              <a:rPr lang="en-US" sz="1600" dirty="0"/>
              <a:t>Quick logfile inspection through:</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cat /</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/named/data/</a:t>
            </a:r>
            <a:r>
              <a:rPr lang="en-US" sz="1600" dirty="0" err="1">
                <a:solidFill>
                  <a:schemeClr val="accent4">
                    <a:lumMod val="75000"/>
                  </a:schemeClr>
                </a:solidFill>
                <a:latin typeface="Courier New" panose="02070309020205020404" pitchFamily="49" charset="0"/>
                <a:cs typeface="Courier New" panose="02070309020205020404" pitchFamily="49" charset="0"/>
              </a:rPr>
              <a:t>named.run</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cat /</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/log/messages | grep named</a:t>
            </a: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600" dirty="0"/>
              <a:t>Remember, that if configuration files are faulty, the BIND daemon won’t start. Thus it’s good practice to check the syntax of configuration files before you restart the BIND daemon. </a:t>
            </a:r>
          </a:p>
          <a:p>
            <a:pPr marL="0" indent="0">
              <a:buNone/>
            </a:pPr>
            <a:r>
              <a:rPr lang="en-US" sz="1600" dirty="0"/>
              <a:t>To do so, run: </a:t>
            </a:r>
            <a:r>
              <a:rPr lang="en-US" sz="1600" dirty="0">
                <a:solidFill>
                  <a:schemeClr val="accent4">
                    <a:lumMod val="75000"/>
                  </a:schemeClr>
                </a:solidFill>
                <a:latin typeface="Courier New" panose="02070309020205020404" pitchFamily="49" charset="0"/>
                <a:cs typeface="Courier New" panose="02070309020205020404" pitchFamily="49" charset="0"/>
              </a:rPr>
              <a:t>$ named-</a:t>
            </a:r>
            <a:r>
              <a:rPr lang="en-US" sz="1600" dirty="0" err="1">
                <a:solidFill>
                  <a:schemeClr val="accent4">
                    <a:lumMod val="75000"/>
                  </a:schemeClr>
                </a:solidFill>
                <a:latin typeface="Courier New" panose="02070309020205020404" pitchFamily="49" charset="0"/>
                <a:cs typeface="Courier New" panose="02070309020205020404" pitchFamily="49" charset="0"/>
              </a:rPr>
              <a:t>checkconf</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p>
          <a:p>
            <a:endParaRPr lang="en-US" sz="1600" dirty="0"/>
          </a:p>
        </p:txBody>
      </p:sp>
    </p:spTree>
    <p:extLst>
      <p:ext uri="{BB962C8B-B14F-4D97-AF65-F5344CB8AC3E}">
        <p14:creationId xmlns:p14="http://schemas.microsoft.com/office/powerpoint/2010/main" val="12040996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3"/>
            <a:ext cx="11655840" cy="899665"/>
          </a:xfrm>
        </p:spPr>
        <p:txBody>
          <a:bodyPr/>
          <a:lstStyle/>
          <a:p>
            <a:r>
              <a:rPr lang="en-US" dirty="0"/>
              <a:t>Setting up BIND as Caching server (Resolver)</a:t>
            </a:r>
            <a:br>
              <a:rPr lang="en-US" dirty="0"/>
            </a:br>
            <a:r>
              <a:rPr lang="en-US" dirty="0">
                <a:solidFill>
                  <a:schemeClr val="accent6"/>
                </a:solidFill>
              </a:rPr>
              <a:t>What is a Caching server ?</a:t>
            </a:r>
            <a:endParaRPr lang="en-US" dirty="0"/>
          </a:p>
        </p:txBody>
      </p:sp>
      <p:sp>
        <p:nvSpPr>
          <p:cNvPr id="5" name="Text Placeholder 4"/>
          <p:cNvSpPr>
            <a:spLocks noGrp="1"/>
          </p:cNvSpPr>
          <p:nvPr>
            <p:ph type="body" sz="quarter" idx="10"/>
          </p:nvPr>
        </p:nvSpPr>
        <p:spPr>
          <a:xfrm>
            <a:off x="269240" y="1522782"/>
            <a:ext cx="6203122" cy="4801278"/>
          </a:xfrm>
        </p:spPr>
        <p:txBody>
          <a:bodyPr/>
          <a:lstStyle/>
          <a:p>
            <a:r>
              <a:rPr lang="en-US" sz="2000" dirty="0"/>
              <a:t>Caching DNS server (aka resolver) handles recursive sequential queries towards root, top level, second level and sub domain authoritative servers on behalf of clients and stores answers in local cache.</a:t>
            </a:r>
          </a:p>
          <a:p>
            <a:r>
              <a:rPr lang="en-US" sz="2000" dirty="0"/>
              <a:t>This simplifies and improves client’s DNS query complexity because recursive queries are done by caching server and answers become available to other clients too</a:t>
            </a:r>
          </a:p>
          <a:p>
            <a:r>
              <a:rPr lang="en-US" sz="2000" dirty="0"/>
              <a:t>Once DNS caching server is setup, all relevant clients (PCs, Handhelds) should be usually configured to use it</a:t>
            </a:r>
          </a:p>
          <a:p>
            <a:r>
              <a:rPr lang="en-US" sz="2000" dirty="0"/>
              <a:t>Common example of DNS caching servers are the DNS servers assigned using DHCP for dynamically configured IP addresses. Even your home router may act both as a DHCP server and DNS caching server.</a:t>
            </a:r>
          </a:p>
        </p:txBody>
      </p:sp>
      <p:pic>
        <p:nvPicPr>
          <p:cNvPr id="8" name="Picture 7"/>
          <p:cNvPicPr>
            <a:picLocks noChangeAspect="1"/>
          </p:cNvPicPr>
          <p:nvPr/>
        </p:nvPicPr>
        <p:blipFill>
          <a:blip r:embed="rId2"/>
          <a:stretch>
            <a:fillRect/>
          </a:stretch>
        </p:blipFill>
        <p:spPr>
          <a:xfrm>
            <a:off x="6472362" y="1522782"/>
            <a:ext cx="5452718" cy="4349017"/>
          </a:xfrm>
          <a:prstGeom prst="rect">
            <a:avLst/>
          </a:prstGeom>
        </p:spPr>
      </p:pic>
    </p:spTree>
    <p:extLst>
      <p:ext uri="{BB962C8B-B14F-4D97-AF65-F5344CB8AC3E}">
        <p14:creationId xmlns:p14="http://schemas.microsoft.com/office/powerpoint/2010/main" val="14834738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BIND as Caching server (Resolver)</a:t>
            </a:r>
            <a:br>
              <a:rPr lang="en-US" dirty="0"/>
            </a:br>
            <a:r>
              <a:rPr lang="en-US" sz="3200" dirty="0">
                <a:solidFill>
                  <a:schemeClr val="accent6"/>
                </a:solidFill>
              </a:rPr>
              <a:t>Configuration part</a:t>
            </a:r>
            <a:endParaRPr lang="en-US" sz="2800" dirty="0">
              <a:solidFill>
                <a:schemeClr val="accent6"/>
              </a:solidFill>
            </a:endParaRPr>
          </a:p>
        </p:txBody>
      </p:sp>
      <p:sp>
        <p:nvSpPr>
          <p:cNvPr id="5" name="Text Placeholder 4"/>
          <p:cNvSpPr>
            <a:spLocks noGrp="1"/>
          </p:cNvSpPr>
          <p:nvPr>
            <p:ph type="body" sz="quarter" idx="10"/>
          </p:nvPr>
        </p:nvSpPr>
        <p:spPr>
          <a:xfrm>
            <a:off x="269239" y="1373313"/>
            <a:ext cx="11792889" cy="5866185"/>
          </a:xfrm>
        </p:spPr>
        <p:txBody>
          <a:bodyPr/>
          <a:lstStyle/>
          <a:p>
            <a:pPr marL="0" indent="0">
              <a:buNone/>
            </a:pPr>
            <a:r>
              <a:rPr lang="en-US" sz="1800" dirty="0"/>
              <a:t>Most current BIND packages in Red Had base deploy the Caching server configuration by default. In order to validate the configuration, review main BIND configuration file:</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named.conf</a:t>
            </a:r>
            <a:r>
              <a:rPr lang="en-US" sz="1800" dirty="0"/>
              <a:t>		</a:t>
            </a:r>
          </a:p>
          <a:p>
            <a:pPr marL="0" indent="0">
              <a:buNone/>
            </a:pPr>
            <a:r>
              <a:rPr lang="en-US" sz="1800" dirty="0"/>
              <a:t>for the following configuration options while keep the rest in default:</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options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recursion yes;	# enables recursive queries to be run by this BIND instance</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allow-query { localhost;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localnets</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 }; # defines access list for clients, which can use this name server</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a:solidFill>
                  <a:schemeClr val="accent4">
                    <a:lumMod val="75000"/>
                  </a:schemeClr>
                </a:solidFill>
                <a:latin typeface="Courier New" panose="02070309020205020404" pitchFamily="49" charset="0"/>
                <a:cs typeface="Courier New" panose="02070309020205020404" pitchFamily="49" charset="0"/>
              </a:rPr>
              <a:t>localhost</a:t>
            </a:r>
            <a:r>
              <a:rPr lang="en-US" sz="1400" dirty="0">
                <a:solidFill>
                  <a:schemeClr val="accent4">
                    <a:lumMod val="75000"/>
                  </a:schemeClr>
                </a:solidFill>
                <a:latin typeface="Courier New" panose="02070309020205020404" pitchFamily="49" charset="0"/>
                <a:cs typeface="Courier New" panose="02070309020205020404" pitchFamily="49" charset="0"/>
              </a:rPr>
              <a:t> matches all the IP address(</a:t>
            </a:r>
            <a:r>
              <a:rPr lang="en-US" sz="1400" dirty="0" err="1">
                <a:solidFill>
                  <a:schemeClr val="accent4">
                    <a:lumMod val="75000"/>
                  </a:schemeClr>
                </a:solidFill>
                <a:latin typeface="Courier New" panose="02070309020205020404" pitchFamily="49" charset="0"/>
                <a:cs typeface="Courier New" panose="02070309020205020404" pitchFamily="49" charset="0"/>
              </a:rPr>
              <a:t>es</a:t>
            </a:r>
            <a:r>
              <a:rPr lang="en-US" sz="1400" dirty="0">
                <a:solidFill>
                  <a:schemeClr val="accent4">
                    <a:lumMod val="75000"/>
                  </a:schemeClr>
                </a:solidFill>
                <a:latin typeface="Courier New" panose="02070309020205020404" pitchFamily="49" charset="0"/>
                <a:cs typeface="Courier New" panose="02070309020205020404" pitchFamily="49" charset="0"/>
              </a:rPr>
              <a:t>) of the server on which BIND is running but only when accessed from the same host (internal). For example, if the server has a single interface with an IP address of 192.168.2.3 then localhost will match 192.168.2.3 and 127.0.0.1 (the loopback address is always present) when issued from the same host, but if any external request arrives on 192.168.2.3 it will not match.</a:t>
            </a:r>
          </a:p>
          <a:p>
            <a:pPr marL="0" indent="0">
              <a:buNone/>
            </a:pPr>
            <a:r>
              <a:rPr lang="en-US" sz="1400" b="1" dirty="0" err="1">
                <a:solidFill>
                  <a:schemeClr val="accent4">
                    <a:lumMod val="75000"/>
                  </a:schemeClr>
                </a:solidFill>
                <a:latin typeface="Courier New" panose="02070309020205020404" pitchFamily="49" charset="0"/>
                <a:cs typeface="Courier New" panose="02070309020205020404" pitchFamily="49" charset="0"/>
              </a:rPr>
              <a:t>localnets</a:t>
            </a:r>
            <a:r>
              <a:rPr lang="en-US" sz="1400" b="1"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latin typeface="Courier New" panose="02070309020205020404" pitchFamily="49" charset="0"/>
                <a:cs typeface="Courier New" panose="02070309020205020404" pitchFamily="49" charset="0"/>
              </a:rPr>
              <a:t>matches all the IP address(</a:t>
            </a:r>
            <a:r>
              <a:rPr lang="en-US" sz="1400" dirty="0" err="1">
                <a:solidFill>
                  <a:schemeClr val="accent4">
                    <a:lumMod val="75000"/>
                  </a:schemeClr>
                </a:solidFill>
                <a:latin typeface="Courier New" panose="02070309020205020404" pitchFamily="49" charset="0"/>
                <a:cs typeface="Courier New" panose="02070309020205020404" pitchFamily="49" charset="0"/>
              </a:rPr>
              <a:t>es</a:t>
            </a:r>
            <a:r>
              <a:rPr lang="en-US" sz="1400" dirty="0">
                <a:solidFill>
                  <a:schemeClr val="accent4">
                    <a:lumMod val="75000"/>
                  </a:schemeClr>
                </a:solidFill>
                <a:latin typeface="Courier New" panose="02070309020205020404" pitchFamily="49" charset="0"/>
                <a:cs typeface="Courier New" panose="02070309020205020404" pitchFamily="49" charset="0"/>
              </a:rPr>
              <a:t>) and </a:t>
            </a:r>
            <a:r>
              <a:rPr lang="en-US" sz="1400" dirty="0" err="1">
                <a:solidFill>
                  <a:schemeClr val="accent4">
                    <a:lumMod val="75000"/>
                  </a:schemeClr>
                </a:solidFill>
                <a:latin typeface="Courier New" panose="02070309020205020404" pitchFamily="49" charset="0"/>
                <a:cs typeface="Courier New" panose="02070309020205020404" pitchFamily="49" charset="0"/>
              </a:rPr>
              <a:t>subnetmasks</a:t>
            </a:r>
            <a:r>
              <a:rPr lang="en-US" sz="1400" dirty="0">
                <a:solidFill>
                  <a:schemeClr val="accent4">
                    <a:lumMod val="75000"/>
                  </a:schemeClr>
                </a:solidFill>
                <a:latin typeface="Courier New" panose="02070309020205020404" pitchFamily="49" charset="0"/>
                <a:cs typeface="Courier New" panose="02070309020205020404" pitchFamily="49" charset="0"/>
              </a:rPr>
              <a:t> of the server on which BIND is running. For example, if the server has a single interface with an IP address of 192.168.2.3 and a netmask of 255.255.255.0 (or 192.168.2.2/24) then </a:t>
            </a:r>
            <a:r>
              <a:rPr lang="en-US" sz="1400" dirty="0" err="1">
                <a:solidFill>
                  <a:schemeClr val="accent4">
                    <a:lumMod val="75000"/>
                  </a:schemeClr>
                </a:solidFill>
                <a:latin typeface="Courier New" panose="02070309020205020404" pitchFamily="49" charset="0"/>
                <a:cs typeface="Courier New" panose="02070309020205020404" pitchFamily="49" charset="0"/>
              </a:rPr>
              <a:t>localnets</a:t>
            </a:r>
            <a:r>
              <a:rPr lang="en-US" sz="1400" dirty="0">
                <a:solidFill>
                  <a:schemeClr val="accent4">
                    <a:lumMod val="75000"/>
                  </a:schemeClr>
                </a:solidFill>
                <a:latin typeface="Courier New" panose="02070309020205020404" pitchFamily="49" charset="0"/>
                <a:cs typeface="Courier New" panose="02070309020205020404" pitchFamily="49" charset="0"/>
              </a:rPr>
              <a:t> will match 192.168.2.0 to 192.168.2.255 and 127.0.0.1 (the loopback is always present and has a single address, that is a netmask of 255.255.255.255). */</a:t>
            </a:r>
            <a:endParaRPr lang="en-US" sz="1800" dirty="0"/>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t>If any changes have been made to the configuration, make sure you validate the configuration and restart the daemon.</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800" dirty="0"/>
          </a:p>
          <a:p>
            <a:endParaRPr lang="en-US" sz="1800" dirty="0"/>
          </a:p>
        </p:txBody>
      </p:sp>
    </p:spTree>
    <p:extLst>
      <p:ext uri="{BB962C8B-B14F-4D97-AF65-F5344CB8AC3E}">
        <p14:creationId xmlns:p14="http://schemas.microsoft.com/office/powerpoint/2010/main" val="1311869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553366"/>
            <a:ext cx="11653523" cy="2714938"/>
          </a:xfrm>
        </p:spPr>
        <p:txBody>
          <a:bodyPr/>
          <a:lstStyle/>
          <a:p>
            <a:r>
              <a:rPr lang="en-US" sz="2000" dirty="0"/>
              <a:t>A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dirty="0"/>
              <a:t> is a computer network label which helps to distinguish it from other network devices</a:t>
            </a:r>
          </a:p>
          <a:p>
            <a:r>
              <a:rPr lang="en-US" sz="2000" dirty="0"/>
              <a:t>For DNS purposes, hostnames are appended with a period and a domain name, in order to obtain Fully Qualified Domain Name (FQDN)</a:t>
            </a:r>
          </a:p>
          <a:p>
            <a:pPr marL="0" indent="0">
              <a:buNone/>
            </a:pPr>
            <a:br>
              <a:rPr lang="en-US" sz="2000" dirty="0"/>
            </a:br>
            <a:r>
              <a:rPr lang="en-US" sz="2000" b="1" dirty="0"/>
              <a:t>Example:</a:t>
            </a:r>
          </a:p>
          <a:p>
            <a:r>
              <a:rPr lang="en-US" sz="2000" dirty="0"/>
              <a:t>Hostname: </a:t>
            </a: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r>
              <a:rPr lang="en-US" sz="2000" dirty="0"/>
              <a:t>Domain: </a:t>
            </a:r>
            <a:r>
              <a:rPr lang="en-US" sz="2000" dirty="0">
                <a:solidFill>
                  <a:schemeClr val="accent4">
                    <a:lumMod val="75000"/>
                  </a:schemeClr>
                </a:solidFill>
                <a:latin typeface="Courier New" panose="02070309020205020404" pitchFamily="49" charset="0"/>
                <a:cs typeface="Courier New" panose="02070309020205020404" pitchFamily="49" charset="0"/>
              </a:rPr>
              <a:t>microsoft.com</a:t>
            </a:r>
          </a:p>
          <a:p>
            <a:r>
              <a:rPr lang="en-US" sz="2000" dirty="0"/>
              <a:t>FQDN: </a:t>
            </a: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webserver01-westus.microsoft.com</a:t>
            </a:r>
            <a:endParaRPr lang="en-US" sz="2000"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Hostname management</a:t>
            </a:r>
            <a:endParaRPr lang="en-US" dirty="0"/>
          </a:p>
        </p:txBody>
      </p:sp>
    </p:spTree>
    <p:extLst>
      <p:ext uri="{BB962C8B-B14F-4D97-AF65-F5344CB8AC3E}">
        <p14:creationId xmlns:p14="http://schemas.microsoft.com/office/powerpoint/2010/main" val="12868092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BIND as Caching server (Resolver)</a:t>
            </a:r>
            <a:br>
              <a:rPr lang="en-US" dirty="0"/>
            </a:br>
            <a:r>
              <a:rPr lang="en-US" sz="3200" dirty="0">
                <a:solidFill>
                  <a:schemeClr val="accent6"/>
                </a:solidFill>
              </a:rPr>
              <a:t>Testing the caching name server functionality</a:t>
            </a:r>
            <a:endParaRPr lang="en-US" sz="2800" dirty="0">
              <a:solidFill>
                <a:schemeClr val="accent6"/>
              </a:solidFill>
            </a:endParaRPr>
          </a:p>
        </p:txBody>
      </p:sp>
      <p:sp>
        <p:nvSpPr>
          <p:cNvPr id="5" name="Text Placeholder 4"/>
          <p:cNvSpPr>
            <a:spLocks noGrp="1"/>
          </p:cNvSpPr>
          <p:nvPr>
            <p:ph type="body" sz="quarter" idx="10"/>
          </p:nvPr>
        </p:nvSpPr>
        <p:spPr>
          <a:xfrm>
            <a:off x="269240" y="1399690"/>
            <a:ext cx="11792889" cy="5309109"/>
          </a:xfrm>
        </p:spPr>
        <p:txBody>
          <a:bodyPr/>
          <a:lstStyle/>
          <a:p>
            <a:pPr marL="0" indent="0">
              <a:buNone/>
            </a:pPr>
            <a:r>
              <a:rPr lang="en-US" sz="1800" dirty="0"/>
              <a:t>Use local BIND DNS caching server to resolve the hostname query:</a:t>
            </a: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1800" b="1" dirty="0">
                <a:solidFill>
                  <a:schemeClr val="accent4">
                    <a:lumMod val="75000"/>
                  </a:schemeClr>
                </a:solidFill>
                <a:latin typeface="Courier New" panose="02070309020205020404" pitchFamily="49" charset="0"/>
                <a:cs typeface="Courier New" panose="02070309020205020404" pitchFamily="49" charset="0"/>
              </a:rPr>
              <a:t>dig @localhost www.msdn.com</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Query time: </a:t>
            </a: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58 </a:t>
            </a:r>
            <a:r>
              <a:rPr lang="en-US" sz="18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msec</a:t>
            </a:r>
            <a:endPar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2400" dirty="0"/>
              <a:t>Retry the query to the local BIND in order to compare the query times.</a:t>
            </a: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1800" b="1" dirty="0">
                <a:solidFill>
                  <a:schemeClr val="accent4">
                    <a:lumMod val="75000"/>
                  </a:schemeClr>
                </a:solidFill>
                <a:latin typeface="Courier New" panose="02070309020205020404" pitchFamily="49" charset="0"/>
                <a:cs typeface="Courier New" panose="02070309020205020404" pitchFamily="49" charset="0"/>
              </a:rPr>
              <a:t>dig @localhost www.msdn.com</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Query time: </a:t>
            </a: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0 </a:t>
            </a:r>
            <a:r>
              <a:rPr lang="en-US" sz="18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msec</a:t>
            </a:r>
            <a:endPar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endParaRPr lang="en-US" sz="2400" dirty="0"/>
          </a:p>
          <a:p>
            <a:pPr marL="0" indent="0">
              <a:buNone/>
            </a:pPr>
            <a:r>
              <a:rPr lang="en-US" sz="2400" dirty="0"/>
              <a:t>Use default DNS server to resolve the hostname query:</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2400" b="1" dirty="0">
                <a:solidFill>
                  <a:schemeClr val="accent4">
                    <a:lumMod val="75000"/>
                  </a:schemeClr>
                </a:solidFill>
                <a:latin typeface="Courier New" panose="02070309020205020404" pitchFamily="49" charset="0"/>
                <a:cs typeface="Courier New" panose="02070309020205020404" pitchFamily="49" charset="0"/>
              </a:rPr>
              <a:t>dig www.msdn.cz</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Query time: 43 </a:t>
            </a:r>
            <a:r>
              <a:rPr lang="en-US" sz="2400" dirty="0" err="1">
                <a:solidFill>
                  <a:schemeClr val="accent4">
                    <a:lumMod val="75000"/>
                  </a:schemeClr>
                </a:solidFill>
                <a:latin typeface="Courier New" panose="02070309020205020404" pitchFamily="49" charset="0"/>
                <a:cs typeface="Courier New" panose="02070309020205020404" pitchFamily="49" charset="0"/>
              </a:rPr>
              <a:t>msec</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25287371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4975422" cy="4299987"/>
          </a:xfrm>
        </p:spPr>
        <p:txBody>
          <a:bodyPr/>
          <a:lstStyle/>
          <a:p>
            <a:r>
              <a:rPr lang="en-US" dirty="0"/>
              <a:t>Please standby as we switch to the live demonstrations which compliment the applications / concepts just taught</a:t>
            </a:r>
          </a:p>
        </p:txBody>
      </p:sp>
      <p:sp>
        <p:nvSpPr>
          <p:cNvPr id="3" name="Title 2"/>
          <p:cNvSpPr>
            <a:spLocks noGrp="1"/>
          </p:cNvSpPr>
          <p:nvPr>
            <p:ph type="title"/>
          </p:nvPr>
        </p:nvSpPr>
        <p:spPr/>
        <p:txBody>
          <a:bodyPr/>
          <a:lstStyle/>
          <a:p>
            <a:r>
              <a:rPr lang="en-US" dirty="0"/>
              <a:t>Live Demonstrations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30" y="13335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717905"/>
          </a:xfrm>
        </p:spPr>
        <p:txBody>
          <a:bodyPr/>
          <a:lstStyle/>
          <a:p>
            <a:pPr marL="0" indent="0">
              <a:buNone/>
            </a:pPr>
            <a:r>
              <a:rPr lang="en-US" sz="2000" b="1" dirty="0"/>
              <a:t>Hostname manipulation</a:t>
            </a:r>
          </a:p>
          <a:p>
            <a:pPr marL="514350" indent="-514350">
              <a:buFont typeface="+mj-lt"/>
              <a:buAutoNum type="arabicPeriod"/>
            </a:pPr>
            <a:r>
              <a:rPr lang="en-US" sz="2000" dirty="0"/>
              <a:t>Get current hostname of your Linux computer …</a:t>
            </a:r>
          </a:p>
          <a:p>
            <a:pPr marL="1186501" lvl="3" indent="-514350">
              <a:buFont typeface="+mj-lt"/>
              <a:buAutoNum type="alphaLcParenR"/>
            </a:pPr>
            <a:r>
              <a:rPr lang="en-US" sz="1800" dirty="0"/>
              <a:t>as a substring of your shell prompt</a:t>
            </a:r>
          </a:p>
          <a:p>
            <a:pPr marL="1186501" lvl="3" indent="-514350">
              <a:buFont typeface="+mj-lt"/>
              <a:buAutoNum type="alphaLcParenR"/>
            </a:pPr>
            <a:r>
              <a:rPr lang="en-US" sz="1800" dirty="0"/>
              <a:t>by CLI command</a:t>
            </a:r>
          </a:p>
          <a:p>
            <a:pPr marL="514350" indent="-514350">
              <a:buFont typeface="+mj-lt"/>
              <a:buAutoNum type="arabicPeriod"/>
            </a:pPr>
            <a:r>
              <a:rPr lang="en-US" sz="2000" dirty="0"/>
              <a:t>Identify a persistent hostname of your Linux computer which is stored in the configuration file and will be applied after reboot</a:t>
            </a:r>
          </a:p>
          <a:p>
            <a:pPr marL="514350" indent="-514350">
              <a:buFont typeface="+mj-lt"/>
              <a:buAutoNum type="arabicPeriod"/>
            </a:pPr>
            <a:r>
              <a:rPr lang="en-US" sz="2000" dirty="0"/>
              <a:t>Modify current (temporary) hostname to your choice and display it.</a:t>
            </a:r>
          </a:p>
          <a:p>
            <a:pPr marL="514350" indent="-514350">
              <a:buFont typeface="+mj-lt"/>
              <a:buAutoNum type="arabicPeriod"/>
            </a:pPr>
            <a:r>
              <a:rPr lang="en-US" sz="2000" dirty="0"/>
              <a:t>Modify permanent and current hostname to your choice using CLI command and display it.</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10114385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06141"/>
          </a:xfrm>
        </p:spPr>
        <p:txBody>
          <a:bodyPr/>
          <a:lstStyle/>
          <a:p>
            <a:pPr marL="0" indent="0">
              <a:buNone/>
            </a:pPr>
            <a:r>
              <a:rPr lang="en-US" sz="2000" b="1" dirty="0"/>
              <a:t>Network device configuration and routing</a:t>
            </a:r>
          </a:p>
          <a:p>
            <a:pPr marL="514350" indent="-514350">
              <a:buFont typeface="+mj-lt"/>
              <a:buAutoNum type="arabicPeriod"/>
            </a:pPr>
            <a:r>
              <a:rPr lang="en-US" sz="2000" dirty="0"/>
              <a:t>List all network devices, their state (UP/DOWN) and assigned IP address which are registered on your Linux system.</a:t>
            </a:r>
          </a:p>
          <a:p>
            <a:pPr marL="514350" indent="-514350">
              <a:buFont typeface="+mj-lt"/>
              <a:buAutoNum type="arabicPeriod"/>
            </a:pPr>
            <a:r>
              <a:rPr lang="en-US" sz="2000" dirty="0"/>
              <a:t>Using </a:t>
            </a:r>
            <a:r>
              <a:rPr lang="en-US" sz="24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t> inspect the networking configuration and modify your computer hostname.</a:t>
            </a:r>
          </a:p>
          <a:p>
            <a:pPr marL="514350" indent="-514350">
              <a:buFont typeface="+mj-lt"/>
              <a:buAutoNum type="arabicPeriod"/>
            </a:pPr>
            <a:r>
              <a:rPr lang="en-US" sz="2000" dirty="0"/>
              <a:t>Using </a:t>
            </a:r>
            <a:r>
              <a:rPr lang="en-US" sz="2400" dirty="0" err="1">
                <a:solidFill>
                  <a:schemeClr val="accent4">
                    <a:lumMod val="75000"/>
                  </a:schemeClr>
                </a:solidFill>
                <a:latin typeface="Courier New" panose="02070309020205020404" pitchFamily="49" charset="0"/>
                <a:cs typeface="Courier New" panose="02070309020205020404" pitchFamily="49" charset="0"/>
              </a:rPr>
              <a:t>nmcli</a:t>
            </a:r>
            <a:r>
              <a:rPr lang="en-US" sz="2000" dirty="0"/>
              <a:t> display IP configuration of eth0 or other physical network device which is on your system</a:t>
            </a:r>
          </a:p>
          <a:p>
            <a:pPr marL="514350" indent="-514350">
              <a:buFont typeface="+mj-lt"/>
              <a:buAutoNum type="arabicPeriod"/>
            </a:pPr>
            <a:r>
              <a:rPr lang="en-US" sz="2000" dirty="0"/>
              <a:t>Define a static temporary route 172.31.254.0/30 via any IP on your subnet. (Let’s say your IP is 192.168.1.2 and you are connected to 192.168.1.0/24 subnet through eth0, then route destination can be anything between 192.168.1.1-192.168.1.254)</a:t>
            </a:r>
          </a:p>
          <a:p>
            <a:pPr marL="514350" indent="-514350">
              <a:buFont typeface="+mj-lt"/>
              <a:buAutoNum type="arabicPeriod"/>
            </a:pPr>
            <a:r>
              <a:rPr lang="en-US" sz="2000" dirty="0"/>
              <a:t>Check, the routing table has been updated</a:t>
            </a:r>
          </a:p>
          <a:p>
            <a:pPr marL="514350" indent="-514350">
              <a:buFont typeface="+mj-lt"/>
              <a:buAutoNum type="arabicPeriod"/>
            </a:pPr>
            <a:r>
              <a:rPr lang="en-US" sz="2000" dirty="0"/>
              <a:t>Remove the recently created static route from the routing table</a:t>
            </a:r>
          </a:p>
          <a:p>
            <a:pPr marL="514350" indent="-514350">
              <a:buFont typeface="+mj-lt"/>
              <a:buAutoNum type="arabicPeriod"/>
            </a:pPr>
            <a:r>
              <a:rPr lang="en-US" sz="2000" dirty="0"/>
              <a:t>List routing table and pinpoint the default route. What network device is it using and what is the route metric ?</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361139880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416831"/>
          </a:xfrm>
        </p:spPr>
        <p:txBody>
          <a:bodyPr/>
          <a:lstStyle/>
          <a:p>
            <a:pPr marL="0" indent="0">
              <a:buNone/>
            </a:pPr>
            <a:r>
              <a:rPr lang="en-US" sz="2000" b="1" dirty="0"/>
              <a:t>Name resolution and network diagnostics</a:t>
            </a:r>
          </a:p>
          <a:p>
            <a:pPr marL="514350" indent="-514350">
              <a:buFont typeface="+mj-lt"/>
              <a:buAutoNum type="arabicPeriod"/>
            </a:pPr>
            <a:r>
              <a:rPr lang="en-US" sz="2000" dirty="0"/>
              <a:t>What is the IP address of the server which handles </a:t>
            </a:r>
            <a:r>
              <a:rPr lang="en-US" sz="2000" dirty="0">
                <a:hlinkClick r:id="rId2"/>
              </a:rPr>
              <a:t>www.microsoft.com</a:t>
            </a:r>
            <a:r>
              <a:rPr lang="en-US" sz="2000" dirty="0"/>
              <a:t> website in your location ?</a:t>
            </a:r>
          </a:p>
          <a:p>
            <a:pPr marL="514350" indent="-514350">
              <a:buFont typeface="+mj-lt"/>
              <a:buAutoNum type="arabicPeriod"/>
            </a:pPr>
            <a:r>
              <a:rPr lang="en-US" sz="2000" dirty="0"/>
              <a:t>What is the FQDN which has allocated the IP address 77.75.77.53 ?</a:t>
            </a:r>
          </a:p>
          <a:p>
            <a:pPr marL="514350" indent="-514350">
              <a:buFont typeface="+mj-lt"/>
              <a:buAutoNum type="arabicPeriod"/>
            </a:pPr>
            <a:r>
              <a:rPr lang="en-US" sz="2000" dirty="0"/>
              <a:t>Create an alias name “foo-computer” for your local Linux system and check if you can ping that alias.</a:t>
            </a:r>
          </a:p>
          <a:p>
            <a:pPr marL="514350" indent="-514350">
              <a:buFont typeface="+mj-lt"/>
              <a:buAutoNum type="arabicPeriod"/>
            </a:pPr>
            <a:r>
              <a:rPr lang="en-US" sz="2000" dirty="0"/>
              <a:t>What are the DNS servers your Linux system is using ?</a:t>
            </a:r>
          </a:p>
          <a:p>
            <a:pPr marL="514350" indent="-514350">
              <a:buFont typeface="+mj-lt"/>
              <a:buAutoNum type="arabicPeriod"/>
            </a:pPr>
            <a:r>
              <a:rPr lang="en-US" sz="2000" dirty="0"/>
              <a:t>Compare a DNS query to www.msdn.com using your default DNS server and public DNS server 8.8.8.8</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a:t>in terms of query time. Use </a:t>
            </a:r>
            <a:r>
              <a:rPr lang="en-US" sz="2000" dirty="0">
                <a:solidFill>
                  <a:schemeClr val="accent4">
                    <a:lumMod val="75000"/>
                  </a:schemeClr>
                </a:solidFill>
                <a:latin typeface="Courier New" panose="02070309020205020404" pitchFamily="49" charset="0"/>
                <a:cs typeface="Courier New" panose="02070309020205020404" pitchFamily="49" charset="0"/>
              </a:rPr>
              <a:t>dig</a:t>
            </a:r>
            <a:r>
              <a:rPr lang="en-US" sz="2000" dirty="0"/>
              <a:t> command to do so. (Note: Query of public DNS queries may be blocked from MS network)</a:t>
            </a:r>
          </a:p>
          <a:p>
            <a:pPr marL="514350" indent="-514350">
              <a:buFont typeface="+mj-lt"/>
              <a:buAutoNum type="arabicPeriod"/>
            </a:pPr>
            <a:r>
              <a:rPr lang="en-US" sz="2000" dirty="0"/>
              <a:t>Find what are the mechanisms and their order which are used to resolve hostnames on your system ?</a:t>
            </a:r>
          </a:p>
          <a:p>
            <a:pPr marL="514350" indent="-514350">
              <a:buFont typeface="+mj-lt"/>
              <a:buAutoNum type="arabicPeriod"/>
            </a:pPr>
            <a:r>
              <a:rPr lang="en-US" sz="2000" dirty="0"/>
              <a:t>Get all IPv4 open ports on your system.</a:t>
            </a:r>
          </a:p>
          <a:p>
            <a:pPr marL="514350" indent="-514350">
              <a:buFont typeface="+mj-lt"/>
              <a:buAutoNum type="arabicPeriod"/>
            </a:pPr>
            <a:r>
              <a:rPr lang="en-US" sz="2000" dirty="0"/>
              <a:t>Capture HTTP traffic to terminal on your system.</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33673567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55385"/>
          </a:xfrm>
        </p:spPr>
        <p:txBody>
          <a:bodyPr/>
          <a:lstStyle/>
          <a:p>
            <a:pPr marL="0" indent="0">
              <a:buNone/>
            </a:pPr>
            <a:r>
              <a:rPr lang="en-US" sz="2000" b="1" dirty="0"/>
              <a:t>Working with BIND</a:t>
            </a:r>
          </a:p>
          <a:p>
            <a:pPr marL="514350" indent="-514350">
              <a:buFont typeface="+mj-lt"/>
              <a:buAutoNum type="arabicPeriod"/>
            </a:pPr>
            <a:r>
              <a:rPr lang="en-US" sz="2000" dirty="0"/>
              <a:t>Install BIND package on your system</a:t>
            </a:r>
          </a:p>
          <a:p>
            <a:pPr marL="514350" indent="-514350">
              <a:buFont typeface="+mj-lt"/>
              <a:buAutoNum type="arabicPeriod"/>
            </a:pPr>
            <a:r>
              <a:rPr lang="en-US" sz="2000" dirty="0"/>
              <a:t>Enable BIND package to be run as a daemon at system startup</a:t>
            </a:r>
          </a:p>
          <a:p>
            <a:pPr marL="514350" indent="-514350">
              <a:buFont typeface="+mj-lt"/>
              <a:buAutoNum type="arabicPeriod"/>
            </a:pPr>
            <a:r>
              <a:rPr lang="en-US" sz="2000" dirty="0"/>
              <a:t>Inspect the configuration and make sure it works as caching name server</a:t>
            </a:r>
          </a:p>
          <a:p>
            <a:pPr marL="514350" indent="-514350">
              <a:buFont typeface="+mj-lt"/>
              <a:buAutoNum type="arabicPeriod"/>
            </a:pPr>
            <a:r>
              <a:rPr lang="en-US" sz="2000" dirty="0"/>
              <a:t>Query </a:t>
            </a:r>
            <a:r>
              <a:rPr lang="en-US" sz="2000" dirty="0">
                <a:hlinkClick r:id="rId2"/>
              </a:rPr>
              <a:t>www.microsoft.com</a:t>
            </a:r>
            <a:r>
              <a:rPr lang="en-US" sz="2000" dirty="0"/>
              <a:t> using your local BIND instance using dig command</a:t>
            </a:r>
          </a:p>
          <a:p>
            <a:pPr marL="514350" indent="-514350">
              <a:buFont typeface="+mj-lt"/>
              <a:buAutoNum type="arabicPeriod"/>
            </a:pPr>
            <a:r>
              <a:rPr lang="en-US" sz="2000" dirty="0"/>
              <a:t>Retry </a:t>
            </a:r>
            <a:r>
              <a:rPr lang="en-US" sz="2000" dirty="0">
                <a:hlinkClick r:id="rId2"/>
              </a:rPr>
              <a:t>www.microsoft.com</a:t>
            </a:r>
            <a:r>
              <a:rPr lang="en-US" sz="2000" dirty="0"/>
              <a:t> query and compare the query time with first attempt. Why is there a major difference ?</a:t>
            </a:r>
          </a:p>
          <a:p>
            <a:pPr marL="514350" indent="-514350">
              <a:buFont typeface="+mj-lt"/>
              <a:buAutoNum type="arabicPeriod"/>
            </a:pPr>
            <a:r>
              <a:rPr lang="en-US" sz="2000" dirty="0"/>
              <a:t>Inspect BIND log file to see the operational logs.</a:t>
            </a:r>
          </a:p>
          <a:p>
            <a:pPr marL="514350" indent="-514350">
              <a:buFont typeface="+mj-lt"/>
              <a:buAutoNum type="arabicPeriod"/>
            </a:pPr>
            <a:endParaRPr lang="en-US" sz="2000" dirty="0"/>
          </a:p>
          <a:p>
            <a:pPr marL="514350" indent="-514350">
              <a:buFont typeface="+mj-lt"/>
              <a:buAutoNum type="arabicPeriod"/>
            </a:pPr>
            <a:endParaRPr lang="en-US" sz="2000" dirty="0"/>
          </a:p>
          <a:p>
            <a:pPr marL="0" indent="0">
              <a:buNone/>
            </a:pPr>
            <a:r>
              <a:rPr lang="en-US" sz="2000" dirty="0"/>
              <a:t>* Please note, BIND operation which is configured as caching server may be affected on MS network due to corporate firewall rules. However Azure VM usually works fine </a:t>
            </a:r>
            <a:r>
              <a:rPr lang="en-US" sz="2000" dirty="0">
                <a:sym typeface="Wingdings" panose="05000000000000000000" pitchFamily="2" charset="2"/>
              </a:rPr>
              <a:t></a:t>
            </a: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17772732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70" y="1483028"/>
            <a:ext cx="11072837" cy="4524279"/>
          </a:xfrm>
        </p:spPr>
        <p:txBody>
          <a:bodyPr/>
          <a:lstStyle/>
          <a:p>
            <a:pPr marL="0" indent="0">
              <a:buNone/>
            </a:pPr>
            <a:r>
              <a:rPr lang="en-US" sz="2000" b="1" u="sng" dirty="0"/>
              <a:t>Check hostname in Linux:</a:t>
            </a:r>
          </a:p>
          <a:p>
            <a:pPr marL="236499" lvl="1" indent="0">
              <a:buNone/>
            </a:pPr>
            <a:endParaRPr lang="en-US" sz="2000" b="1" dirty="0"/>
          </a:p>
          <a:p>
            <a:pPr marL="236499" lvl="1" indent="0">
              <a:buNone/>
            </a:pPr>
            <a:r>
              <a:rPr lang="en-US" sz="2000" b="1" dirty="0"/>
              <a:t>1. It’s usually part of the shell prompt:</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[radim@</a:t>
            </a:r>
            <a:r>
              <a:rPr lang="en-US" sz="20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webserver01-westus</a:t>
            </a:r>
            <a:r>
              <a:rPr lang="en-US" sz="2000" dirty="0">
                <a:solidFill>
                  <a:schemeClr val="accent4">
                    <a:lumMod val="75000"/>
                  </a:schemeClr>
                </a:solidFill>
                <a:latin typeface="Courier New" panose="02070309020205020404" pitchFamily="49" charset="0"/>
                <a:cs typeface="Courier New" panose="02070309020205020404" pitchFamily="49" charset="0"/>
              </a:rPr>
              <a:t> ~]$</a:t>
            </a:r>
            <a:endParaRPr lang="en-US" sz="2000" dirty="0"/>
          </a:p>
          <a:p>
            <a:pPr marL="236499" lvl="1" indent="0">
              <a:buNone/>
            </a:pPr>
            <a:endParaRPr lang="en-US" sz="2000" b="1" dirty="0"/>
          </a:p>
          <a:p>
            <a:pPr marL="236499" lvl="1" indent="0">
              <a:buNone/>
            </a:pPr>
            <a:r>
              <a:rPr lang="en-US" sz="2000" b="1" dirty="0"/>
              <a:t>2. Get current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b="1" dirty="0"/>
              <a:t> by command:</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3. From the config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 </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cat /</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Hostname management</a:t>
            </a:r>
            <a:endParaRPr lang="en-US" dirty="0"/>
          </a:p>
        </p:txBody>
      </p:sp>
    </p:spTree>
    <p:extLst>
      <p:ext uri="{BB962C8B-B14F-4D97-AF65-F5344CB8AC3E}">
        <p14:creationId xmlns:p14="http://schemas.microsoft.com/office/powerpoint/2010/main" val="10451098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Hostname management</a:t>
            </a:r>
            <a:endParaRPr lang="en-US" dirty="0"/>
          </a:p>
        </p:txBody>
      </p:sp>
      <p:sp>
        <p:nvSpPr>
          <p:cNvPr id="4" name="Text Placeholder 1"/>
          <p:cNvSpPr txBox="1">
            <a:spLocks/>
          </p:cNvSpPr>
          <p:nvPr/>
        </p:nvSpPr>
        <p:spPr>
          <a:xfrm>
            <a:off x="269240" y="1374265"/>
            <a:ext cx="11922760" cy="5878496"/>
          </a:xfrm>
          <a:prstGeom prst="rect">
            <a:avLst/>
          </a:prstGeom>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000" b="1" u="sng" dirty="0"/>
              <a:t>Set hostname in Linux:</a:t>
            </a:r>
            <a:endParaRPr lang="en-US" sz="2000" b="1" dirty="0"/>
          </a:p>
          <a:p>
            <a:pPr marL="236499" lvl="1" indent="0">
              <a:buNone/>
            </a:pPr>
            <a:r>
              <a:rPr lang="en-US" sz="2000" b="1" dirty="0"/>
              <a:t>1. Only temporarily by next reboot, using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b="1" dirty="0"/>
              <a:t> command:</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hostname webserver01-eastus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2. Permanently, by editing config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 </a:t>
            </a:r>
          </a:p>
          <a:p>
            <a:pPr marL="236499" lvl="1" indent="0">
              <a:buNone/>
            </a:pPr>
            <a:r>
              <a:rPr lang="pt-BR" sz="2000" dirty="0">
                <a:solidFill>
                  <a:schemeClr val="accent4">
                    <a:lumMod val="75000"/>
                  </a:schemeClr>
                </a:solidFill>
                <a:latin typeface="Courier New" panose="02070309020205020404" pitchFamily="49" charset="0"/>
                <a:cs typeface="Courier New" panose="02070309020205020404" pitchFamily="49" charset="0"/>
              </a:rPr>
              <a:t># echo "</a:t>
            </a:r>
            <a:r>
              <a:rPr lang="en-US" sz="2000" dirty="0">
                <a:solidFill>
                  <a:schemeClr val="accent4">
                    <a:lumMod val="75000"/>
                  </a:schemeClr>
                </a:solidFill>
                <a:latin typeface="Courier New" panose="02070309020205020404" pitchFamily="49" charset="0"/>
                <a:cs typeface="Courier New" panose="02070309020205020404" pitchFamily="49" charset="0"/>
              </a:rPr>
              <a:t>webserver01-eastus</a:t>
            </a:r>
            <a:r>
              <a:rPr lang="pt-BR" sz="2000" dirty="0">
                <a:solidFill>
                  <a:schemeClr val="accent4">
                    <a:lumMod val="75000"/>
                  </a:schemeClr>
                </a:solidFill>
                <a:latin typeface="Courier New" panose="02070309020205020404" pitchFamily="49" charset="0"/>
                <a:cs typeface="Courier New" panose="02070309020205020404" pitchFamily="49" charset="0"/>
              </a:rPr>
              <a:t>" &gt; /etc/hostname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pt-BR" sz="2000" dirty="0">
                <a:solidFill>
                  <a:schemeClr val="accent4">
                    <a:lumMod val="75000"/>
                  </a:schemeClr>
                </a:solidFill>
                <a:latin typeface="Courier New" panose="02070309020205020404" pitchFamily="49" charset="0"/>
                <a:cs typeface="Courier New" panose="02070309020205020404" pitchFamily="49" charset="0"/>
              </a:rPr>
              <a:t>cat /etc/hostname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webserver01-eastus</a:t>
            </a:r>
          </a:p>
          <a:p>
            <a:pPr marL="236499" lvl="1" indent="0">
              <a:buNone/>
            </a:pPr>
            <a:r>
              <a:rPr lang="en-US" sz="2000" b="1" dirty="0"/>
              <a:t>=&gt; Reboot the system to apply hostname from config file</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3. Permanently by invoking </a:t>
            </a:r>
            <a:r>
              <a:rPr lang="en-US" sz="2000" dirty="0" err="1">
                <a:solidFill>
                  <a:schemeClr val="accent4">
                    <a:lumMod val="75000"/>
                  </a:schemeClr>
                </a:solidFill>
                <a:latin typeface="Courier New" panose="02070309020205020404" pitchFamily="49" charset="0"/>
                <a:cs typeface="Courier New" panose="02070309020205020404" pitchFamily="49" charset="0"/>
              </a:rPr>
              <a:t>hostnamectl</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b="1" dirty="0"/>
              <a:t>utility on </a:t>
            </a:r>
            <a:r>
              <a:rPr lang="en-US" sz="2000" b="1" dirty="0" err="1"/>
              <a:t>systemd</a:t>
            </a:r>
            <a:r>
              <a:rPr lang="en-US" sz="2000" b="1" dirty="0"/>
              <a:t> enabled OS:</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hostnamectl</a:t>
            </a:r>
            <a:r>
              <a:rPr lang="en-US" sz="2000" dirty="0">
                <a:solidFill>
                  <a:schemeClr val="accent4">
                    <a:lumMod val="75000"/>
                  </a:schemeClr>
                </a:solidFill>
                <a:latin typeface="Courier New" panose="02070309020205020404" pitchFamily="49" charset="0"/>
                <a:cs typeface="Courier New" panose="02070309020205020404" pitchFamily="49" charset="0"/>
              </a:rPr>
              <a:t> set-hostname webserver01-eastus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4. Permanently, by using Network manager tools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nmcli</a:t>
            </a:r>
            <a:r>
              <a:rPr lang="en-US" sz="2000" b="1" dirty="0"/>
              <a:t>), which will be discussed later.</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endParaRPr lang="pt-BR"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endParaRPr lang="en-US" sz="2000" dirty="0"/>
          </a:p>
        </p:txBody>
      </p:sp>
    </p:spTree>
    <p:extLst>
      <p:ext uri="{BB962C8B-B14F-4D97-AF65-F5344CB8AC3E}">
        <p14:creationId xmlns:p14="http://schemas.microsoft.com/office/powerpoint/2010/main" val="11179996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658874"/>
            <a:ext cx="11653523" cy="4416557"/>
          </a:xfrm>
        </p:spPr>
        <p:txBody>
          <a:bodyPr/>
          <a:lstStyle/>
          <a:p>
            <a:r>
              <a:rPr lang="en-US" sz="2400" dirty="0"/>
              <a:t>For network devices, there are not special device files, such as device nodes in </a:t>
            </a:r>
            <a:r>
              <a:rPr lang="en-US" sz="2400" dirty="0">
                <a:solidFill>
                  <a:schemeClr val="accent4">
                    <a:lumMod val="75000"/>
                  </a:schemeClr>
                </a:solidFill>
                <a:latin typeface="Courier New" panose="02070309020205020404" pitchFamily="49" charset="0"/>
                <a:cs typeface="Courier New" panose="02070309020205020404" pitchFamily="49" charset="0"/>
              </a:rPr>
              <a:t>/dev</a:t>
            </a:r>
          </a:p>
          <a:p>
            <a:r>
              <a:rPr lang="en-US" sz="2400" dirty="0"/>
              <a:t>Network devices consist of a type identifier followed by a sequential number such as: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eth0, eth1, eno1, eno2 </a:t>
            </a:r>
            <a:r>
              <a:rPr lang="en-US" sz="2200" dirty="0"/>
              <a:t>for Ethernet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wlan0, wlan1, br0 </a:t>
            </a:r>
            <a:r>
              <a:rPr lang="en-US" sz="2200" dirty="0"/>
              <a:t>for Wireless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br0, br1, br2 </a:t>
            </a:r>
            <a:r>
              <a:rPr lang="en-US" sz="2200" dirty="0"/>
              <a:t>for Bridge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vmnet0, vmnet1, vmnet2 </a:t>
            </a:r>
            <a:r>
              <a:rPr lang="en-US" sz="2200" dirty="0"/>
              <a:t>for virtual networking devices </a:t>
            </a:r>
          </a:p>
          <a:p>
            <a:endParaRPr lang="en-US" dirty="0"/>
          </a:p>
          <a:p>
            <a:r>
              <a:rPr lang="en-US" sz="2000" dirty="0"/>
              <a:t>Please note there are also other naming schemes for network devices, which provide consistent and predictable device naming unlike this most common one but legacy. Check the documentation:</a:t>
            </a:r>
          </a:p>
          <a:p>
            <a:pPr marL="0" indent="0">
              <a:buNone/>
            </a:pPr>
            <a:r>
              <a:rPr lang="en-US" sz="1800" dirty="0">
                <a:hlinkClick r:id="rId2"/>
              </a:rPr>
              <a:t>https://docs.fedoraproject.org/en-US/Fedora/25/html/Networking_Guide/ch-Consistent_Network_Device_Naming.html</a:t>
            </a:r>
            <a:endParaRPr lang="en-US" sz="1800" dirty="0"/>
          </a:p>
          <a:p>
            <a:endParaRPr lang="en-US"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Network device naming</a:t>
            </a:r>
            <a:endParaRPr lang="en-US" sz="2800" dirty="0">
              <a:solidFill>
                <a:schemeClr val="accent6"/>
              </a:solidFill>
            </a:endParaRPr>
          </a:p>
        </p:txBody>
      </p:sp>
    </p:spTree>
    <p:extLst>
      <p:ext uri="{BB962C8B-B14F-4D97-AF65-F5344CB8AC3E}">
        <p14:creationId xmlns:p14="http://schemas.microsoft.com/office/powerpoint/2010/main" val="10409787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956" y="1333559"/>
            <a:ext cx="11653523" cy="4781914"/>
          </a:xfrm>
        </p:spPr>
        <p:txBody>
          <a:bodyPr/>
          <a:lstStyle/>
          <a:p>
            <a:pPr marL="0" indent="0">
              <a:buNone/>
            </a:pPr>
            <a:r>
              <a:rPr lang="en-US" sz="2400" dirty="0"/>
              <a:t>The </a:t>
            </a:r>
            <a:r>
              <a:rPr lang="en-US" sz="2400" dirty="0" err="1">
                <a:solidFill>
                  <a:schemeClr val="accent4">
                    <a:lumMod val="75000"/>
                  </a:schemeClr>
                </a:solidFill>
                <a:latin typeface="Courier New" panose="02070309020205020404" pitchFamily="49" charset="0"/>
                <a:cs typeface="Courier New" panose="02070309020205020404" pitchFamily="49" charset="0"/>
              </a:rPr>
              <a:t>ip</a:t>
            </a:r>
            <a:r>
              <a:rPr lang="en-US" sz="2400" dirty="0"/>
              <a:t> utility is preferred swiss army knife to show/manipulate system IP configuration with common following common examples:</a:t>
            </a:r>
          </a:p>
          <a:p>
            <a:pPr lvl="1"/>
            <a:r>
              <a:rPr lang="en-US" sz="2400" dirty="0"/>
              <a:t>Show information for all network interfaces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600" b="1" dirty="0" err="1">
                <a:solidFill>
                  <a:schemeClr val="accent4">
                    <a:lumMod val="75000"/>
                  </a:schemeClr>
                </a:solidFill>
                <a:latin typeface="Courier New" panose="02070309020205020404" pitchFamily="49" charset="0"/>
                <a:cs typeface="Courier New" panose="02070309020205020404" pitchFamily="49" charset="0"/>
              </a:rPr>
              <a:t>ip</a:t>
            </a:r>
            <a:r>
              <a:rPr lang="en-US" sz="1600" b="1" dirty="0">
                <a:solidFill>
                  <a:schemeClr val="accent4">
                    <a:lumMod val="75000"/>
                  </a:schemeClr>
                </a:solidFill>
                <a:latin typeface="Courier New" panose="02070309020205020404" pitchFamily="49" charset="0"/>
                <a:cs typeface="Courier New" panose="02070309020205020404" pitchFamily="49" charset="0"/>
              </a:rPr>
              <a:t> address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1: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lo</a:t>
            </a:r>
            <a:r>
              <a:rPr lang="en-US" sz="1600" dirty="0">
                <a:solidFill>
                  <a:schemeClr val="accent4">
                    <a:lumMod val="75000"/>
                  </a:schemeClr>
                </a:solidFill>
                <a:latin typeface="Courier New" panose="02070309020205020404" pitchFamily="49" charset="0"/>
                <a:cs typeface="Courier New" panose="02070309020205020404" pitchFamily="49" charset="0"/>
              </a:rPr>
              <a:t>: &lt;LOOPBACK,UP,LOWER_UP&gt;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65536 </a:t>
            </a:r>
            <a:r>
              <a:rPr lang="en-US" sz="1600" dirty="0" err="1">
                <a:solidFill>
                  <a:schemeClr val="accent4">
                    <a:lumMod val="75000"/>
                  </a:schemeClr>
                </a:solidFill>
                <a:latin typeface="Courier New" panose="02070309020205020404" pitchFamily="49" charset="0"/>
                <a:cs typeface="Courier New" panose="02070309020205020404" pitchFamily="49" charset="0"/>
              </a:rPr>
              <a:t>qdisc</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noqueue</a:t>
            </a:r>
            <a:r>
              <a:rPr lang="en-US" sz="1600" dirty="0">
                <a:solidFill>
                  <a:schemeClr val="accent4">
                    <a:lumMod val="75000"/>
                  </a:schemeClr>
                </a:solidFill>
                <a:latin typeface="Courier New" panose="02070309020205020404" pitchFamily="49" charset="0"/>
                <a:cs typeface="Courier New" panose="02070309020205020404" pitchFamily="49" charset="0"/>
              </a:rPr>
              <a:t> state UNKNOWN</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link/loopback 00:00:00:00:00:00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00:00:00:00:00:00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inet</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127.0.0.1/8</a:t>
            </a:r>
            <a:r>
              <a:rPr lang="en-US" sz="1600" dirty="0">
                <a:solidFill>
                  <a:schemeClr val="accent4">
                    <a:lumMod val="75000"/>
                  </a:schemeClr>
                </a:solidFill>
                <a:latin typeface="Courier New" panose="02070309020205020404" pitchFamily="49" charset="0"/>
                <a:cs typeface="Courier New" panose="02070309020205020404" pitchFamily="49" charset="0"/>
              </a:rPr>
              <a:t> scope host lo</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inet6 ::1/128 scope host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2: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eth0</a:t>
            </a:r>
            <a:r>
              <a:rPr lang="en-US" sz="1600" dirty="0">
                <a:solidFill>
                  <a:schemeClr val="accent4">
                    <a:lumMod val="75000"/>
                  </a:schemeClr>
                </a:solidFill>
                <a:latin typeface="Courier New" panose="02070309020205020404" pitchFamily="49" charset="0"/>
                <a:cs typeface="Courier New" panose="02070309020205020404" pitchFamily="49" charset="0"/>
              </a:rPr>
              <a:t>: &lt;BROADCAST,MULTICAST,UP,LOWER_UP&gt;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1500 </a:t>
            </a:r>
            <a:r>
              <a:rPr lang="en-US" sz="1600" dirty="0" err="1">
                <a:solidFill>
                  <a:schemeClr val="accent4">
                    <a:lumMod val="75000"/>
                  </a:schemeClr>
                </a:solidFill>
                <a:latin typeface="Courier New" panose="02070309020205020404" pitchFamily="49" charset="0"/>
                <a:cs typeface="Courier New" panose="02070309020205020404" pitchFamily="49" charset="0"/>
              </a:rPr>
              <a:t>qdisc</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pfifo_fast</a:t>
            </a:r>
            <a:r>
              <a:rPr lang="en-US" sz="1600" dirty="0">
                <a:solidFill>
                  <a:schemeClr val="accent4">
                    <a:lumMod val="75000"/>
                  </a:schemeClr>
                </a:solidFill>
                <a:latin typeface="Courier New" panose="02070309020205020404" pitchFamily="49" charset="0"/>
                <a:cs typeface="Courier New" panose="02070309020205020404" pitchFamily="49" charset="0"/>
              </a:rPr>
              <a:t> state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UP</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qlen</a:t>
            </a:r>
            <a:r>
              <a:rPr lang="en-US" sz="1600" dirty="0">
                <a:solidFill>
                  <a:schemeClr val="accent4">
                    <a:lumMod val="75000"/>
                  </a:schemeClr>
                </a:solidFill>
                <a:latin typeface="Courier New" panose="02070309020205020404" pitchFamily="49" charset="0"/>
                <a:cs typeface="Courier New" panose="02070309020205020404" pitchFamily="49" charset="0"/>
              </a:rPr>
              <a:t> 1000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link/ether 00:15:5d:94:29:00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ff:ff:ff:ff:ff:ff</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inet</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10.0.0.2/24</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10.0.0.255 scope global eth0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inet6 fe80::215:5dff:fe94:2900/64 scope link</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endParaRPr lang="en-US" sz="3600"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IP network management</a:t>
            </a:r>
            <a:endParaRPr lang="en-US" sz="2800" dirty="0">
              <a:solidFill>
                <a:schemeClr val="accent6"/>
              </a:solidFill>
            </a:endParaRPr>
          </a:p>
        </p:txBody>
      </p:sp>
    </p:spTree>
    <p:extLst>
      <p:ext uri="{BB962C8B-B14F-4D97-AF65-F5344CB8AC3E}">
        <p14:creationId xmlns:p14="http://schemas.microsoft.com/office/powerpoint/2010/main" val="19791555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956" y="1333559"/>
            <a:ext cx="11653523" cy="3945659"/>
          </a:xfrm>
        </p:spPr>
        <p:txBody>
          <a:bodyPr/>
          <a:lstStyle/>
          <a:p>
            <a:pPr lvl="1"/>
            <a:r>
              <a:rPr lang="en-US" sz="3200" dirty="0"/>
              <a:t>Show stats info for the eth0 network interface</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–s link show eth0</a:t>
            </a:r>
          </a:p>
          <a:p>
            <a:pPr lvl="1"/>
            <a:r>
              <a:rPr lang="en-US" sz="3200" dirty="0"/>
              <a:t>Set the IP address for eth0  until the next reboot</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addr</a:t>
            </a:r>
            <a:r>
              <a:rPr lang="en-US" sz="2000" dirty="0">
                <a:solidFill>
                  <a:schemeClr val="accent4">
                    <a:lumMod val="75000"/>
                  </a:schemeClr>
                </a:solidFill>
                <a:latin typeface="Courier New" panose="02070309020205020404" pitchFamily="49" charset="0"/>
                <a:cs typeface="Courier New" panose="02070309020205020404" pitchFamily="49" charset="0"/>
              </a:rPr>
              <a:t> add 192.168.1.7 dev eth0</a:t>
            </a:r>
          </a:p>
          <a:p>
            <a:pPr lvl="1"/>
            <a:r>
              <a:rPr lang="en-US" sz="3200" dirty="0"/>
              <a:t>Bring eth0 down / up</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link set eth0 down ; $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link set eth0 up</a:t>
            </a:r>
          </a:p>
          <a:p>
            <a:pPr lvl="1"/>
            <a:r>
              <a:rPr lang="en-US" sz="3200" dirty="0"/>
              <a:t>Configure the network route until the next reboot</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route add 192.168.2.0/24 via 192.168.1.1</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route</a:t>
            </a:r>
            <a:endParaRPr lang="en-US" sz="4400"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IP network management</a:t>
            </a:r>
            <a:endParaRPr lang="en-US" sz="2800" dirty="0">
              <a:solidFill>
                <a:schemeClr val="accent6"/>
              </a:solidFill>
            </a:endParaRPr>
          </a:p>
        </p:txBody>
      </p:sp>
    </p:spTree>
    <p:extLst>
      <p:ext uri="{BB962C8B-B14F-4D97-AF65-F5344CB8AC3E}">
        <p14:creationId xmlns:p14="http://schemas.microsoft.com/office/powerpoint/2010/main" val="39043534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956" y="1421482"/>
            <a:ext cx="11653523" cy="4336535"/>
          </a:xfrm>
        </p:spPr>
        <p:txBody>
          <a:bodyPr/>
          <a:lstStyle/>
          <a:p>
            <a:r>
              <a:rPr lang="en-US" sz="2400" dirty="0"/>
              <a:t>The </a:t>
            </a:r>
            <a:r>
              <a:rPr lang="en-US" sz="2400" dirty="0" err="1">
                <a:solidFill>
                  <a:schemeClr val="accent4">
                    <a:lumMod val="75000"/>
                  </a:schemeClr>
                </a:solidFill>
                <a:latin typeface="Courier New" panose="02070309020205020404" pitchFamily="49" charset="0"/>
                <a:cs typeface="Courier New" panose="02070309020205020404" pitchFamily="49" charset="0"/>
              </a:rPr>
              <a:t>ifconfig</a:t>
            </a:r>
            <a:r>
              <a:rPr lang="en-US" sz="2400" dirty="0"/>
              <a:t> utility is deprecated tool to show/manipulate system IP configuration with common following common examples:</a:t>
            </a:r>
          </a:p>
          <a:p>
            <a:pPr lvl="3"/>
            <a:endParaRPr lang="en-US" sz="1400" dirty="0"/>
          </a:p>
          <a:p>
            <a:pPr lvl="3"/>
            <a:r>
              <a:rPr lang="en-US" sz="1600" dirty="0"/>
              <a:t>Show information for all network interfaces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1181950" lvl="4" indent="-285750"/>
            <a:r>
              <a:rPr lang="en-US" sz="1600" dirty="0"/>
              <a:t>Set the IP address and netmask for eth0  until the next reboot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eth0 192.168.1.7</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netmask 255.255.255.0</a:t>
            </a: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lvl="3"/>
            <a:r>
              <a:rPr lang="en-US" sz="1600" dirty="0"/>
              <a:t>Bring eth0 down</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down</a:t>
            </a: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lvl="3"/>
            <a:r>
              <a:rPr lang="en-US" sz="1600" dirty="0"/>
              <a:t>Set the MTU (Max. Transfer Unit) to 1480 Bytes for interface eth0 until the next reboot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1480</a:t>
            </a:r>
            <a:endParaRPr lang="en-US" sz="2400" dirty="0"/>
          </a:p>
        </p:txBody>
      </p:sp>
      <p:sp>
        <p:nvSpPr>
          <p:cNvPr id="3" name="Title 2"/>
          <p:cNvSpPr>
            <a:spLocks noGrp="1"/>
          </p:cNvSpPr>
          <p:nvPr>
            <p:ph type="title"/>
          </p:nvPr>
        </p:nvSpPr>
        <p:spPr/>
        <p:txBody>
          <a:bodyPr/>
          <a:lstStyle/>
          <a:p>
            <a:r>
              <a:rPr lang="en-US" dirty="0"/>
              <a:t>Basic Network Configuration in Linux</a:t>
            </a:r>
            <a:br>
              <a:rPr lang="en-US" dirty="0"/>
            </a:br>
            <a:r>
              <a:rPr lang="en-US" sz="3200" dirty="0">
                <a:solidFill>
                  <a:schemeClr val="accent6"/>
                </a:solidFill>
              </a:rPr>
              <a:t>IP network management</a:t>
            </a:r>
            <a:endParaRPr lang="en-US" sz="2800" dirty="0">
              <a:solidFill>
                <a:schemeClr val="accent6"/>
              </a:solidFill>
            </a:endParaRPr>
          </a:p>
        </p:txBody>
      </p:sp>
    </p:spTree>
    <p:extLst>
      <p:ext uri="{BB962C8B-B14F-4D97-AF65-F5344CB8AC3E}">
        <p14:creationId xmlns:p14="http://schemas.microsoft.com/office/powerpoint/2010/main" val="1528001391"/>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Loo uus dokument" ma:contentTypeScope="" ma:versionID="d72ae7345bf385342020c6502255eb5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27dc1548638c08d7d93040b40100da3"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Ühiskasutuse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Ühiskasutusse andmise üksikasjad" ma:description="" ma:internalName="SharedWithDetails" ma:readOnly="true">
      <xsd:simpleType>
        <xsd:restriction base="dms:Note">
          <xsd:maxLength value="255"/>
        </xsd:restriction>
      </xsd:simpleType>
    </xsd:element>
    <xsd:element name="LastSharedByUser" ma:index="10" nillable="true" ma:displayName="Viimane jagaja" ma:description="" ma:internalName="LastSharedByUser" ma:readOnly="true">
      <xsd:simpleType>
        <xsd:restriction base="dms:Note">
          <xsd:maxLength value="255"/>
        </xsd:restriction>
      </xsd:simpleType>
    </xsd:element>
    <xsd:element name="LastSharedByTime" ma:index="11" nillable="true" ma:displayName="Viimase jagamise aeg"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utüü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{"officeBundle":{"ctag":"\"c:{4E210480-BD85-4ACB-81B2-A9FD3E7D6D44},5\"","fatalError":true,"version":"1.79102838"}}</MediaServiceFastMetadata>
    <MediaServiceMetadata xmlns="80665351-4c0c-42f1-8096-ec7a2623fe2d">{"officeBundle":{"ctag":"\"c:{4E210480-BD85-4ACB-81B2-A9FD3E7D6D44},5\"","fatalError":true,"errorInfo":"Server_FragmentLimitExceeded","version":"1.79102838"}}</MediaServiceMetadata>
  </documentManagement>
</p:properties>
</file>

<file path=customXml/itemProps1.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2.xml><?xml version="1.0" encoding="utf-8"?>
<ds:datastoreItem xmlns:ds="http://schemas.openxmlformats.org/officeDocument/2006/customXml" ds:itemID="{7B2CFB85-4116-4618-9930-C7E3A491EB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B1D8E2-BF72-4A88-8301-3246B0BD3CF6}">
  <ds:schemaRefs>
    <ds:schemaRef ds:uri="3e6120eb-6d99-4396-a9d9-2f4c3089f43d"/>
    <ds:schemaRef ds:uri="http://schemas.microsoft.com/office/infopath/2007/PartnerControl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 ds:uri="80665351-4c0c-42f1-8096-ec7a2623fe2d"/>
  </ds:schemaRefs>
</ds:datastoreItem>
</file>

<file path=docProps/app.xml><?xml version="1.0" encoding="utf-8"?>
<Properties xmlns="http://schemas.openxmlformats.org/officeDocument/2006/extended-properties" xmlns:vt="http://schemas.openxmlformats.org/officeDocument/2006/docPropsVTypes">
  <TotalTime>36918</TotalTime>
  <Words>3598</Words>
  <Application>Microsoft Office PowerPoint</Application>
  <PresentationFormat>Widescreen</PresentationFormat>
  <Paragraphs>467</Paragraphs>
  <Slides>35</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5-30711_TR22_BO_CT_Template</vt:lpstr>
      <vt:lpstr>WHITE TEMPLATE</vt:lpstr>
      <vt:lpstr>LFCS Preparation Training Session XI: Network configuration &amp; DNS</vt:lpstr>
      <vt:lpstr>Session XI Agenda</vt:lpstr>
      <vt:lpstr>Basic Network Configuration in Linux Hostname management</vt:lpstr>
      <vt:lpstr>Basic Network Configuration in Linux Hostname management</vt:lpstr>
      <vt:lpstr>Basic Network Configuration in Linux Hostname management</vt:lpstr>
      <vt:lpstr>Basic Network Configuration in Linux Network device naming</vt:lpstr>
      <vt:lpstr>Basic Network Configuration in Linux IP network management</vt:lpstr>
      <vt:lpstr>Basic Network Configuration in Linux IP network management</vt:lpstr>
      <vt:lpstr>Basic Network Configuration in Linux IP network management</vt:lpstr>
      <vt:lpstr>Basic Network Configuration in Linux NIC (Network Interface Card) configuration Files</vt:lpstr>
      <vt:lpstr>Basic Network Configuration in Linux NIC configuration Files – Example of DHCP autoconfiguration</vt:lpstr>
      <vt:lpstr>Basic Network Configuration in Linux NIC configuration Files – Example of manual configuration</vt:lpstr>
      <vt:lpstr>Basic Network Configuration in Linux Network Management</vt:lpstr>
      <vt:lpstr>Basic Network Configuration in Linux CLI based Network Manager ~ nmcli</vt:lpstr>
      <vt:lpstr>Basic Network Configuration in Linux Text based GUI Network Manager for shell ~ nmtui</vt:lpstr>
      <vt:lpstr>Basic Network Configuration in Linux Routing</vt:lpstr>
      <vt:lpstr>Basic Network Configuration in Linux Routing and Default Route</vt:lpstr>
      <vt:lpstr>Basic Network Configuration in Linux Routing and Static Routes – at run time configuration</vt:lpstr>
      <vt:lpstr>Basic Network Configuration in Linux Routing and Static Routes – persistent configuration changes</vt:lpstr>
      <vt:lpstr>Basic Network Configuration in Linux Name resolution essentials</vt:lpstr>
      <vt:lpstr>Basic Network Configuration in Linux Name resolution using /etc/hosts</vt:lpstr>
      <vt:lpstr>Basic Network Configuration in Linux Name resolution control through /etc/nsswitch.conf</vt:lpstr>
      <vt:lpstr>Basic Network Configuration in Linux Name resolution using DNS</vt:lpstr>
      <vt:lpstr>Basic Network Configuration in Linux Network Diagnostics and Troubleshooting</vt:lpstr>
      <vt:lpstr>DNS (Domain Name System) How it works ?</vt:lpstr>
      <vt:lpstr>Installing BIND (Berkeley Internet Name Domain) server </vt:lpstr>
      <vt:lpstr>Managing BIND server Essential operational commands</vt:lpstr>
      <vt:lpstr>Setting up BIND as Caching server (Resolver) What is a Caching server ?</vt:lpstr>
      <vt:lpstr>Setting up BIND as Caching server (Resolver) Configuration part</vt:lpstr>
      <vt:lpstr>Setting up BIND as Caching server (Resolver) Testing the caching name server functionality</vt:lpstr>
      <vt:lpstr>Live Demonstrations</vt:lpstr>
      <vt:lpstr>Homework Assignment</vt:lpstr>
      <vt:lpstr>Homework Assignment</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Dan Stolts</cp:lastModifiedBy>
  <cp:revision>481</cp:revision>
  <cp:lastPrinted>2016-10-14T17:46:04Z</cp:lastPrinted>
  <dcterms:created xsi:type="dcterms:W3CDTF">2016-06-13T17:17:56Z</dcterms:created>
  <dcterms:modified xsi:type="dcterms:W3CDTF">2018-05-25T18:06:51Z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"c:{4E210480-BD85-4ACB-81B2-A9FD3E7D6D44},5"</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2018-05-25T18:06:49.8571962Z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