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3" r:id="rId5"/>
  </p:sldMasterIdLst>
  <p:notesMasterIdLst>
    <p:notesMasterId r:id="rId30"/>
  </p:notesMasterIdLst>
  <p:handoutMasterIdLst>
    <p:handoutMasterId r:id="rId31"/>
  </p:handoutMasterIdLst>
  <p:sldIdLst>
    <p:sldId id="260" r:id="rId6"/>
    <p:sldId id="295" r:id="rId7"/>
    <p:sldId id="412" r:id="rId8"/>
    <p:sldId id="425" r:id="rId9"/>
    <p:sldId id="413" r:id="rId10"/>
    <p:sldId id="414" r:id="rId11"/>
    <p:sldId id="427" r:id="rId12"/>
    <p:sldId id="415" r:id="rId13"/>
    <p:sldId id="429" r:id="rId14"/>
    <p:sldId id="416" r:id="rId15"/>
    <p:sldId id="417" r:id="rId16"/>
    <p:sldId id="431" r:id="rId17"/>
    <p:sldId id="418" r:id="rId18"/>
    <p:sldId id="419" r:id="rId19"/>
    <p:sldId id="420" r:id="rId20"/>
    <p:sldId id="433" r:id="rId21"/>
    <p:sldId id="423" r:id="rId22"/>
    <p:sldId id="421" r:id="rId23"/>
    <p:sldId id="336" r:id="rId24"/>
    <p:sldId id="348" r:id="rId25"/>
    <p:sldId id="426" r:id="rId26"/>
    <p:sldId id="428" r:id="rId27"/>
    <p:sldId id="430" r:id="rId28"/>
    <p:sldId id="43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448990-2B34-489E-B329-603B92143A77}">
          <p14:sldIdLst>
            <p14:sldId id="260"/>
            <p14:sldId id="295"/>
            <p14:sldId id="412"/>
            <p14:sldId id="425"/>
            <p14:sldId id="413"/>
            <p14:sldId id="414"/>
            <p14:sldId id="427"/>
            <p14:sldId id="415"/>
            <p14:sldId id="429"/>
            <p14:sldId id="416"/>
            <p14:sldId id="417"/>
            <p14:sldId id="431"/>
            <p14:sldId id="418"/>
            <p14:sldId id="419"/>
            <p14:sldId id="420"/>
            <p14:sldId id="433"/>
            <p14:sldId id="423"/>
            <p14:sldId id="421"/>
            <p14:sldId id="336"/>
            <p14:sldId id="348"/>
            <p14:sldId id="426"/>
            <p14:sldId id="428"/>
            <p14:sldId id="430"/>
            <p14:sldId id="4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58FAA"/>
    <a:srgbClr val="7FD77F"/>
    <a:srgbClr val="FFE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3" autoAdjust="0"/>
    <p:restoredTop sz="95468" autoAdjust="0"/>
  </p:normalViewPr>
  <p:slideViewPr>
    <p:cSldViewPr snapToGrid="0">
      <p:cViewPr varScale="1">
        <p:scale>
          <a:sx n="114" d="100"/>
          <a:sy n="114" d="100"/>
        </p:scale>
        <p:origin x="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16"/>
    </p:cViewPr>
  </p:sorterViewPr>
  <p:notesViewPr>
    <p:cSldViewPr snapToGrid="0">
      <p:cViewPr varScale="1">
        <p:scale>
          <a:sx n="70" d="100"/>
          <a:sy n="70" d="100"/>
        </p:scale>
        <p:origin x="324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32E4C-FC94-4F10-8222-9DCEBE73D64F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85B7E-5E88-4FD0-B5CB-745A94D2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8A42B-5AE4-4C21-902B-7A6099A69B00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7569-1ADF-46D9-9588-10257AC178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8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7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5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2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26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31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24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0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12923241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0017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60504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3428611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47195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9248615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427468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077130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468480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0266822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84260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STAT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337064" y="291069"/>
            <a:ext cx="3585699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8645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34547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0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1104" y="3877271"/>
            <a:ext cx="6273418" cy="1794661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2" y="2075840"/>
            <a:ext cx="8067760" cy="1793104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3646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2"/>
          <p:cNvSpPr/>
          <p:nvPr userDrawn="1"/>
        </p:nvSpPr>
        <p:spPr>
          <a:xfrm>
            <a:off x="112053" y="109829"/>
            <a:ext cx="11960112" cy="6606529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lIns="89617" tIns="44797" rIns="89617" bIns="4479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65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365"/>
          <p:cNvPicPr preferRelativeResize="0">
            <a:picLocks/>
          </p:cNvPicPr>
          <p:nvPr userDrawn="1"/>
        </p:nvPicPr>
        <p:blipFill rotWithShape="1">
          <a:blip r:embed="rId2">
            <a:alphaModFix amt="40000"/>
          </a:blip>
          <a:srcRect t="8627" b="8626"/>
          <a:stretch/>
        </p:blipFill>
        <p:spPr>
          <a:xfrm>
            <a:off x="119836" y="-8249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 bwMode="auto">
          <a:xfrm>
            <a:off x="266064" y="2084190"/>
            <a:ext cx="6723187" cy="358620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47" tIns="143400" rIns="179247" bIns="143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1" y="2084186"/>
            <a:ext cx="6723187" cy="1793104"/>
          </a:xfrm>
          <a:noFill/>
          <a:ln>
            <a:noFill/>
          </a:ln>
        </p:spPr>
        <p:txBody>
          <a:bodyPr lIns="146275" tIns="91422" rIns="146275" bIns="91422" anchor="t" anchorCtr="0"/>
          <a:lstStyle>
            <a:lvl1pPr>
              <a:defRPr sz="5294" spc="-97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3"/>
            <a:ext cx="6723187" cy="1789991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039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1" y="6193368"/>
            <a:ext cx="1664788" cy="3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9"/>
            <a:ext cx="11653523" cy="2015804"/>
          </a:xfrm>
        </p:spPr>
        <p:txBody>
          <a:bodyPr>
            <a:spAutoFit/>
          </a:bodyPr>
          <a:lstStyle>
            <a:lvl1pPr>
              <a:buClr>
                <a:srgbClr val="008774"/>
              </a:buClr>
              <a:defRPr sz="362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77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386418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73424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704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2370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9086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041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3407696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4052"/>
            <a:ext cx="71713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6145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326823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sz="7058" spc="-97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80"/>
            <a:ext cx="9860673" cy="1793881"/>
          </a:xfrm>
          <a:noFill/>
        </p:spPr>
        <p:txBody>
          <a:bodyPr lIns="182841" tIns="146275" rIns="182841" bIns="146275">
            <a:noAutofit/>
          </a:bodyPr>
          <a:lstStyle>
            <a:lvl1pPr marL="0" indent="0">
              <a:spcBef>
                <a:spcPts val="0"/>
              </a:spcBef>
              <a:buNone/>
              <a:defRPr sz="362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228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lang="en-US" sz="7058" b="0" kern="1200" cap="none" spc="-97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0785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3468504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49129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4636837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7676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34001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19509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2184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6251656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2" y="1197323"/>
            <a:ext cx="11653522" cy="1961485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5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5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843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2" y="6170060"/>
            <a:ext cx="11623331" cy="3952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47" tIns="143400" rIns="179247" bIns="143400" numCol="1" anchor="t" anchorCtr="0" compatLnSpc="1">
            <a:prstTxWarp prst="textNoShape">
              <a:avLst/>
            </a:prstTxWarp>
            <a:spAutoFit/>
          </a:bodyPr>
          <a:lstStyle/>
          <a:p>
            <a:pPr defTabSz="913736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958513" y="2943654"/>
            <a:ext cx="3214044" cy="690695"/>
          </a:xfrm>
          <a:prstGeom prst="rect">
            <a:avLst/>
          </a:prstGeom>
        </p:spPr>
      </p:pic>
      <p:pic>
        <p:nvPicPr>
          <p:cNvPr id="4" name="Picture 3" descr="Pivotal_Teal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" y="2681875"/>
            <a:ext cx="3103082" cy="121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96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5 -0.00124 L -3.4769E-6 1.71499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8" y="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91 3.85802E-6 L -2.35347E-6 3.85802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6"/>
            <a:ext cx="11653523" cy="2381448"/>
          </a:xfrm>
          <a:prstGeom prst="rect">
            <a:avLst/>
          </a:prstGeom>
        </p:spPr>
        <p:txBody>
          <a:bodyPr/>
          <a:lstStyle>
            <a:lvl1pPr marL="284730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362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26" indent="-275397">
              <a:buClr>
                <a:schemeClr val="tx1"/>
              </a:buClr>
              <a:buSzPct val="90000"/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57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0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5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6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27" spc="-49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1622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1"/>
          <p:cNvSpPr/>
          <p:nvPr userDrawn="1"/>
        </p:nvSpPr>
        <p:spPr>
          <a:xfrm>
            <a:off x="152400" y="149352"/>
            <a:ext cx="11887200" cy="6559296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txBody>
          <a:bodyPr lIns="121868" tIns="60918" rIns="121868" bIns="6091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8640" y="463299"/>
            <a:ext cx="7071360" cy="374683"/>
          </a:xfrm>
          <a:prstGeom prst="rect">
            <a:avLst/>
          </a:prstGeom>
          <a:effectLst/>
        </p:spPr>
        <p:txBody>
          <a:bodyPr lIns="0"/>
          <a:lstStyle>
            <a:lvl1pPr marL="0" indent="0">
              <a:buNone/>
              <a:defRPr sz="1372" b="1">
                <a:solidFill>
                  <a:srgbClr val="199F80"/>
                </a:solidFill>
              </a:defRPr>
            </a:lvl1pPr>
            <a:lvl2pPr marL="609416" indent="0">
              <a:buNone/>
              <a:defRPr sz="1372" b="1">
                <a:solidFill>
                  <a:schemeClr val="accent2"/>
                </a:solidFill>
              </a:defRPr>
            </a:lvl2pPr>
            <a:lvl3pPr marL="1218834" indent="0">
              <a:buNone/>
              <a:defRPr sz="1372" b="1">
                <a:solidFill>
                  <a:schemeClr val="accent2"/>
                </a:solidFill>
              </a:defRPr>
            </a:lvl3pPr>
            <a:lvl4pPr marL="1828251" indent="0">
              <a:buNone/>
              <a:defRPr sz="1372" b="1">
                <a:solidFill>
                  <a:schemeClr val="accent2"/>
                </a:solidFill>
              </a:defRPr>
            </a:lvl4pPr>
            <a:lvl5pPr marL="2437668" indent="0">
              <a:buNone/>
              <a:defRPr sz="1372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48640" y="730759"/>
            <a:ext cx="7071360" cy="48533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157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16" indent="0">
              <a:buNone/>
              <a:defRPr sz="2157"/>
            </a:lvl2pPr>
            <a:lvl3pPr marL="1218834" indent="0">
              <a:buNone/>
              <a:defRPr sz="2157"/>
            </a:lvl3pPr>
            <a:lvl4pPr marL="1828251" indent="0">
              <a:buNone/>
              <a:defRPr sz="2157"/>
            </a:lvl4pPr>
            <a:lvl5pPr marL="2437668" indent="0">
              <a:buNone/>
              <a:defRPr sz="215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464279"/>
      </p:ext>
    </p:extLst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88951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431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353"/>
            </a:lvl2pPr>
            <a:lvl3pPr lvl="2" indent="0">
              <a:spcBef>
                <a:spcPts val="0"/>
              </a:spcBef>
              <a:buNone/>
              <a:defRPr sz="2353"/>
            </a:lvl3pPr>
            <a:lvl4pPr lvl="3" indent="0">
              <a:spcBef>
                <a:spcPts val="0"/>
              </a:spcBef>
              <a:buNone/>
              <a:defRPr sz="2353"/>
            </a:lvl4pPr>
            <a:lvl5pPr lvl="4" indent="0">
              <a:spcBef>
                <a:spcPts val="0"/>
              </a:spcBef>
              <a:buNone/>
              <a:defRPr sz="2353"/>
            </a:lvl5pPr>
            <a:lvl6pPr lvl="5" indent="0">
              <a:spcBef>
                <a:spcPts val="0"/>
              </a:spcBef>
              <a:buNone/>
              <a:defRPr sz="2353"/>
            </a:lvl6pPr>
            <a:lvl7pPr lvl="6" indent="0">
              <a:spcBef>
                <a:spcPts val="0"/>
              </a:spcBef>
              <a:buNone/>
              <a:defRPr sz="2353"/>
            </a:lvl7pPr>
            <a:lvl8pPr lvl="7" indent="0">
              <a:spcBef>
                <a:spcPts val="0"/>
              </a:spcBef>
              <a:buNone/>
              <a:defRPr sz="2353"/>
            </a:lvl8pPr>
            <a:lvl9pPr lvl="8" indent="0">
              <a:spcBef>
                <a:spcPts val="0"/>
              </a:spcBef>
              <a:buNone/>
              <a:defRPr sz="2353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88951" y="1432984"/>
            <a:ext cx="11214099" cy="702609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304708" marR="0" lvl="0" indent="-101569" algn="l" rtl="0">
              <a:spcBef>
                <a:spcPts val="16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303" marR="0" lvl="1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–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543" marR="0" lvl="2" indent="-16928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▪"/>
              <a:defRPr sz="21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254" marR="0" lvl="3" indent="-281432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—"/>
              <a:defRPr sz="1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2377" marR="0" lvl="4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»"/>
              <a:defRPr sz="137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1793" marR="0" lvl="5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1210" marR="0" lvl="6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0627" marR="0" lvl="7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0043" marR="0" lvl="8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2333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88950" y="1047750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609543" lvl="1" indent="0" rtl="0">
              <a:spcBef>
                <a:spcPts val="0"/>
              </a:spcBef>
              <a:buNone/>
              <a:defRPr/>
            </a:lvl2pPr>
            <a:lvl3pPr marL="1219085" lvl="2" indent="0" rtl="0">
              <a:spcBef>
                <a:spcPts val="0"/>
              </a:spcBef>
              <a:buNone/>
              <a:defRPr/>
            </a:lvl3pPr>
            <a:lvl4pPr marL="1828628" lvl="3" indent="0" rtl="0">
              <a:spcBef>
                <a:spcPts val="0"/>
              </a:spcBef>
              <a:buNone/>
              <a:defRPr/>
            </a:lvl4pPr>
            <a:lvl5pPr marL="2438171" lvl="4" indent="0" rtl="0">
              <a:spcBef>
                <a:spcPts val="0"/>
              </a:spcBef>
              <a:buNone/>
              <a:defRPr/>
            </a:lvl5pPr>
            <a:lvl6pPr marL="3047713" lvl="5" indent="0" rtl="0">
              <a:spcBef>
                <a:spcPts val="0"/>
              </a:spcBef>
              <a:buFont typeface="Arial"/>
              <a:buNone/>
              <a:defRPr/>
            </a:lvl6pPr>
            <a:lvl7pPr marL="3657256" lvl="6" indent="0" rtl="0">
              <a:spcBef>
                <a:spcPts val="0"/>
              </a:spcBef>
              <a:buFont typeface="Arial"/>
              <a:buNone/>
              <a:defRPr/>
            </a:lvl7pPr>
            <a:lvl8pPr marL="4266799" lvl="7" indent="0" rtl="0">
              <a:spcBef>
                <a:spcPts val="0"/>
              </a:spcBef>
              <a:buFont typeface="Arial"/>
              <a:buNone/>
              <a:defRPr/>
            </a:lvl8pPr>
            <a:lvl9pPr marL="4876342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88950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8952" y="1892299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16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lvl="1" rtl="0">
              <a:spcBef>
                <a:spcPts val="4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lvl="2" rtl="0">
              <a:spcBef>
                <a:spcPts val="4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2211710" lvl="3" indent="-281491" rtl="0">
              <a:spcBef>
                <a:spcPts val="4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lvl="4" rtl="0">
              <a:spcBef>
                <a:spcPts val="4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999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1629" y="199890"/>
            <a:ext cx="11729237" cy="6325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8774"/>
              </a:buClr>
              <a:buFont typeface="Arial"/>
              <a:buNone/>
              <a:defRPr sz="3725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765"/>
            </a:lvl2pPr>
            <a:lvl3pPr lvl="2" indent="0">
              <a:spcBef>
                <a:spcPts val="0"/>
              </a:spcBef>
              <a:buNone/>
              <a:defRPr sz="1765"/>
            </a:lvl3pPr>
            <a:lvl4pPr lvl="3" indent="0">
              <a:spcBef>
                <a:spcPts val="0"/>
              </a:spcBef>
              <a:buNone/>
              <a:defRPr sz="1765"/>
            </a:lvl4pPr>
            <a:lvl5pPr lvl="4" indent="0">
              <a:spcBef>
                <a:spcPts val="0"/>
              </a:spcBef>
              <a:buNone/>
              <a:defRPr sz="1765"/>
            </a:lvl5pPr>
            <a:lvl6pPr lvl="5" indent="0">
              <a:spcBef>
                <a:spcPts val="0"/>
              </a:spcBef>
              <a:buNone/>
              <a:defRPr sz="1765"/>
            </a:lvl6pPr>
            <a:lvl7pPr lvl="6" indent="0">
              <a:spcBef>
                <a:spcPts val="0"/>
              </a:spcBef>
              <a:buNone/>
              <a:defRPr sz="1765"/>
            </a:lvl7pPr>
            <a:lvl8pPr lvl="7" indent="0">
              <a:spcBef>
                <a:spcPts val="0"/>
              </a:spcBef>
              <a:buNone/>
              <a:defRPr sz="1765"/>
            </a:lvl8pPr>
            <a:lvl9pPr lvl="8" indent="0">
              <a:spcBef>
                <a:spcPts val="0"/>
              </a:spcBef>
              <a:buNone/>
              <a:defRPr sz="1765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330" y="6481950"/>
            <a:ext cx="497783" cy="365125"/>
          </a:xfrm>
          <a:prstGeom prst="rect">
            <a:avLst/>
          </a:prstGeom>
          <a:noFill/>
          <a:ln>
            <a:noFill/>
          </a:ln>
        </p:spPr>
        <p:txBody>
          <a:bodyPr lIns="124350" tIns="62175" rIns="124350" bIns="62175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176" smtClean="0">
                <a:solidFill>
                  <a:srgbClr val="A5A5A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>
                <a:buSzPct val="25000"/>
              </a:pPr>
              <a:t>‹#›</a:t>
            </a:fld>
            <a:endParaRPr lang="en-US" sz="1176" dirty="0">
              <a:solidFill>
                <a:srgbClr val="A5A5A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52400" y="832485"/>
            <a:ext cx="11728450" cy="5130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235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2691" marR="0" lvl="1" indent="-102088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2353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784338" marR="0" lvl="2" indent="-112048" algn="l" rtl="0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08435" marR="0" lvl="3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232531" marR="0" lvl="4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509" marR="0" lvl="5" indent="-111694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693" marR="0" lvl="6" indent="-10823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8877" marR="0" lvl="7" indent="-10477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061" marR="0" lvl="8" indent="-113768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12191999" cy="71991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121906" tIns="60953" rIns="121906" bIns="6095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65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44305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119527" y="-37319"/>
            <a:ext cx="12345396" cy="6960342"/>
          </a:xfrm>
          <a:prstGeom prst="rect">
            <a:avLst/>
          </a:prstGeom>
          <a:solidFill>
            <a:srgbClr val="1B283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69312" y="488204"/>
            <a:ext cx="1818920" cy="41238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1512028" y="2673405"/>
            <a:ext cx="8707716" cy="153021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667"/>
              </a:spcAft>
              <a:buClr>
                <a:srgbClr val="FFFFFF"/>
              </a:buClr>
              <a:buFont typeface="Source Sans Pro"/>
              <a:buNone/>
              <a:defRPr sz="6372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512027" y="2115018"/>
            <a:ext cx="8147898" cy="550487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marR="0" lvl="0" indent="0" algn="l" rtl="0">
              <a:spcBef>
                <a:spcPts val="426"/>
              </a:spcBef>
              <a:buClr>
                <a:srgbClr val="43E5D5"/>
              </a:buClr>
              <a:buFont typeface="Arial"/>
              <a:buNone/>
              <a:defRPr sz="2157" b="0" i="0" u="none" strike="noStrike" cap="none">
                <a:solidFill>
                  <a:srgbClr val="43E5D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609543" marR="0" lvl="1" indent="0" algn="ctr" rtl="0">
              <a:spcBef>
                <a:spcPts val="640"/>
              </a:spcBef>
              <a:buClr>
                <a:srgbClr val="8B8B8B"/>
              </a:buClr>
              <a:buFont typeface="Arial"/>
              <a:buNone/>
              <a:defRPr sz="3235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marR="0" lvl="2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628" marR="0" lvl="3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438171" marR="0" lvl="4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047713" marR="0" lvl="5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657256" marR="0" lvl="6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266799" marR="0" lvl="7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876342" marR="0" lvl="8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1512027" y="4421098"/>
            <a:ext cx="10508629" cy="50899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accent5"/>
              </a:buClr>
              <a:buFont typeface="Source Sans Pro"/>
              <a:buNone/>
              <a:defRPr sz="186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defRPr sz="3235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lvl="2" indent="0" algn="l" rtl="0">
              <a:spcBef>
                <a:spcPts val="0"/>
              </a:spcBef>
              <a:buFont typeface="Source Sans Pro"/>
              <a:buNone/>
              <a:defRPr/>
            </a:lvl3pPr>
            <a:lvl4pPr marL="1828628" lvl="3" indent="0" rtl="0">
              <a:spcBef>
                <a:spcPts val="0"/>
              </a:spcBef>
              <a:buFont typeface="Source Sans Pro"/>
              <a:buNone/>
              <a:defRPr/>
            </a:lvl4pPr>
            <a:lvl5pPr marL="2438171" lvl="4" indent="0" rtl="0">
              <a:spcBef>
                <a:spcPts val="0"/>
              </a:spcBef>
              <a:buFont typeface="Source Sans Pro"/>
              <a:buNone/>
              <a:defRPr/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1073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solidFill>
          <a:srgbClr val="0E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51"/>
          <p:cNvSpPr/>
          <p:nvPr userDrawn="1"/>
        </p:nvSpPr>
        <p:spPr>
          <a:xfrm>
            <a:off x="0" y="3794"/>
            <a:ext cx="12192000" cy="6858000"/>
          </a:xfrm>
          <a:prstGeom prst="rect">
            <a:avLst/>
          </a:prstGeom>
          <a:solidFill>
            <a:srgbClr val="182730">
              <a:alpha val="62000"/>
            </a:srgbClr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9" y="64819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>
            <a:lvl1pPr>
              <a:defRPr sz="117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1150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0" y="199891"/>
            <a:ext cx="11729237" cy="632594"/>
          </a:xfrm>
          <a:prstGeom prst="rect">
            <a:avLst/>
          </a:prstGeom>
        </p:spPr>
        <p:txBody>
          <a:bodyPr/>
          <a:lstStyle>
            <a:lvl1pPr algn="r">
              <a:defRPr sz="3725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63" y="64311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/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1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7445345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algn="ctr">
              <a:buClr>
                <a:srgbClr val="FFFFFF"/>
              </a:buClr>
              <a:buFont typeface="Arial"/>
              <a:buNone/>
            </a:pPr>
            <a:endParaRPr sz="2353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6172200"/>
            <a:ext cx="12192000" cy="514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>
              <a:buClr>
                <a:srgbClr val="FFFFFF"/>
              </a:buClr>
              <a:buFont typeface="Arial"/>
              <a:buNone/>
            </a:pPr>
            <a:endParaRPr sz="2353" dirty="0">
              <a:solidFill>
                <a:srgbClr val="FFFFFF"/>
              </a:solidFill>
            </a:endParaRPr>
          </a:p>
        </p:txBody>
      </p:sp>
      <p:sp>
        <p:nvSpPr>
          <p:cNvPr id="34" name="Shape 34"/>
          <p:cNvSpPr txBox="1"/>
          <p:nvPr/>
        </p:nvSpPr>
        <p:spPr>
          <a:xfrm flipH="1">
            <a:off x="11404601" y="6695017"/>
            <a:ext cx="711199" cy="165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1078">
                <a:solidFill>
                  <a:srgbClr val="7F7F7F"/>
                </a:solidFill>
              </a:rPr>
              <a:pPr algn="r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-US" sz="1078" dirty="0">
              <a:solidFill>
                <a:srgbClr val="7F7F7F"/>
              </a:solidFill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88950" y="6690783"/>
            <a:ext cx="3033200" cy="13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7F7F7F"/>
              </a:buClr>
              <a:buSzPct val="25000"/>
              <a:buFont typeface="Arial"/>
              <a:buNone/>
            </a:pPr>
            <a:r>
              <a:rPr lang="en-US" sz="784" dirty="0">
                <a:solidFill>
                  <a:srgbClr val="7F7F7F"/>
                </a:solidFill>
              </a:rPr>
              <a:t>© Copyright 2013 Pivotal. All rights reserved.</a:t>
            </a: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9684" y="6284383"/>
            <a:ext cx="1276398" cy="29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5743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09599" y="426719"/>
            <a:ext cx="10972800" cy="48474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lvl="0" rtl="0">
              <a:spcBef>
                <a:spcPts val="0"/>
              </a:spcBef>
              <a:defRPr sz="4313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09600" y="1477432"/>
            <a:ext cx="10972800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6172200"/>
            <a:ext cx="12192000" cy="51435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353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488950" y="6691266"/>
            <a:ext cx="3033181" cy="123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84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8977" y="6285288"/>
            <a:ext cx="1276348" cy="2926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Shape 38"/>
          <p:cNvCxnSpPr/>
          <p:nvPr/>
        </p:nvCxnSpPr>
        <p:spPr>
          <a:xfrm>
            <a:off x="0" y="1181240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67782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3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4335" tIns="124335" rIns="124335" bIns="12433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800"/>
          </a:xfrm>
          <a:prstGeom prst="rect">
            <a:avLst/>
          </a:prstGeom>
        </p:spPr>
        <p:txBody>
          <a:bodyPr lIns="124335" tIns="124335" rIns="124335" bIns="12433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4110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14519283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11734800" cy="64008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of slide (Content &amp; image slide)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84048" y="1825624"/>
            <a:ext cx="5571329" cy="4427872"/>
          </a:xfrm>
        </p:spPr>
        <p:txBody>
          <a:bodyPr t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172200" y="1825624"/>
            <a:ext cx="5791199" cy="4427872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pc="-30" baseline="0">
                <a:solidFill>
                  <a:schemeClr val="tx2"/>
                </a:solidFill>
              </a:defRPr>
            </a:lvl1pPr>
            <a:lvl2pPr marL="731520" indent="-274320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Add content here</a:t>
            </a:r>
          </a:p>
          <a:p>
            <a:pPr lvl="1"/>
            <a:r>
              <a:rPr lang="en-US" dirty="0"/>
              <a:t>Sub content here</a:t>
            </a:r>
          </a:p>
          <a:p>
            <a:pPr lvl="0"/>
            <a:r>
              <a:rPr lang="en-US" dirty="0"/>
              <a:t>Try to use short phrases and keywords</a:t>
            </a:r>
          </a:p>
          <a:p>
            <a:pPr lvl="0"/>
            <a:r>
              <a:rPr lang="en-US" dirty="0"/>
              <a:t>Use speaker notes for longer explanations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228600" y="914400"/>
            <a:ext cx="11734800" cy="457200"/>
          </a:xfrm>
        </p:spPr>
        <p:txBody>
          <a:bodyPr lIns="146304" tIns="0" bIns="0" anchor="t" anchorCtr="0"/>
          <a:lstStyle>
            <a:lvl1pPr>
              <a:defRPr baseline="0"/>
            </a:lvl1pPr>
          </a:lstStyle>
          <a:p>
            <a:pPr lvl="0"/>
            <a:r>
              <a:rPr lang="en-US" dirty="0"/>
              <a:t>Title of sub header</a:t>
            </a:r>
          </a:p>
        </p:txBody>
      </p:sp>
    </p:spTree>
    <p:extLst>
      <p:ext uri="{BB962C8B-B14F-4D97-AF65-F5344CB8AC3E}">
        <p14:creationId xmlns:p14="http://schemas.microsoft.com/office/powerpoint/2010/main" val="97917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83448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78447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696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86334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545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34" Type="http://schemas.openxmlformats.org/officeDocument/2006/relationships/image" Target="../media/image5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51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32" Type="http://schemas.openxmlformats.org/officeDocument/2006/relationships/slideLayout" Target="../slideLayouts/slideLayout54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5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9.xml"/><Relationship Id="rId30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02126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12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275" tIns="91422" rIns="146275" bIns="91422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0" cy="2070122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 descr="Microsoft_logo_(2012).svg.png"/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3" y="6268082"/>
            <a:ext cx="1643445" cy="3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0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32" r:id="rId31"/>
    <p:sldLayoutId id="2147483733" r:id="rId32"/>
  </p:sldLayoutIdLst>
  <p:transition>
    <p:fade/>
  </p:transition>
  <p:txStyles>
    <p:titleStyle>
      <a:lvl1pPr algn="l" defTabSz="914178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1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75" marR="0" indent="-236497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75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27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76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99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258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89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7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4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raining.linuxfoundation.org/certification/lfcs" TargetMode="Externa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301" y="1838263"/>
            <a:ext cx="11713149" cy="2590357"/>
          </a:xfrm>
        </p:spPr>
        <p:txBody>
          <a:bodyPr/>
          <a:lstStyle/>
          <a:p>
            <a:r>
              <a:rPr lang="en-US" b="1" dirty="0"/>
              <a:t>LFCS Preparation Training</a:t>
            </a:r>
            <a:br>
              <a:rPr lang="en-US" dirty="0"/>
            </a:br>
            <a:r>
              <a:rPr lang="en-US" sz="4500" dirty="0"/>
              <a:t>Session XII: Advanced Linux Configuration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69300" y="4624551"/>
            <a:ext cx="6723187" cy="1137306"/>
          </a:xfrm>
        </p:spPr>
        <p:txBody>
          <a:bodyPr/>
          <a:lstStyle/>
          <a:p>
            <a:r>
              <a:rPr lang="en-US" sz="2000" dirty="0"/>
              <a:t>Stuart R. Kirk, MCSA: Linux On Azure, RHCA</a:t>
            </a:r>
          </a:p>
          <a:p>
            <a:r>
              <a:rPr lang="en-US" sz="2000" dirty="0"/>
              <a:t>Technology Solutions Professional</a:t>
            </a:r>
          </a:p>
          <a:p>
            <a:r>
              <a:rPr lang="en-US" sz="2000" dirty="0"/>
              <a:t>Global Black Belt Team - Open Source Azure Incubation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4918894"/>
            <a:ext cx="2286000" cy="1685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298">
            <a:off x="9441251" y="189590"/>
            <a:ext cx="2316798" cy="231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2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527631"/>
          </a:xfrm>
        </p:spPr>
        <p:txBody>
          <a:bodyPr/>
          <a:lstStyle/>
          <a:p>
            <a:r>
              <a:rPr lang="en-US" dirty="0"/>
              <a:t>SUDO is just as its name implies “Super-User ‘do’”</a:t>
            </a:r>
          </a:p>
          <a:p>
            <a:r>
              <a:rPr lang="en-US" dirty="0"/>
              <a:t>Used to invoke a single command as the root user without becoming root</a:t>
            </a:r>
          </a:p>
          <a:p>
            <a:r>
              <a:rPr lang="en-US" dirty="0"/>
              <a:t>The </a:t>
            </a:r>
            <a:r>
              <a:rPr lang="en-US" dirty="0" err="1"/>
              <a:t>sudo</a:t>
            </a:r>
            <a:r>
              <a:rPr lang="en-US" dirty="0"/>
              <a:t> configuration file is located at “/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sudoers</a:t>
            </a:r>
            <a:r>
              <a:rPr lang="en-US" dirty="0"/>
              <a:t>”</a:t>
            </a:r>
          </a:p>
          <a:p>
            <a:r>
              <a:rPr lang="en-US" dirty="0"/>
              <a:t>To edit the </a:t>
            </a:r>
            <a:r>
              <a:rPr lang="en-US" dirty="0" err="1"/>
              <a:t>sudo</a:t>
            </a:r>
            <a:r>
              <a:rPr lang="en-US" dirty="0"/>
              <a:t> configuration file, use the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visudo</a:t>
            </a:r>
            <a:r>
              <a:rPr lang="en-US" dirty="0"/>
              <a:t>` command</a:t>
            </a:r>
          </a:p>
          <a:p>
            <a:r>
              <a:rPr lang="en-US" dirty="0"/>
              <a:t>You may use the </a:t>
            </a:r>
            <a:r>
              <a:rPr lang="en-US" dirty="0" err="1"/>
              <a:t>nano</a:t>
            </a:r>
            <a:r>
              <a:rPr lang="en-US" dirty="0"/>
              <a:t> editor, simply run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EDITOR=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/>
              <a:t>` prior to running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visudo</a:t>
            </a:r>
            <a:r>
              <a:rPr lang="en-US" dirty="0"/>
              <a:t>`. </a:t>
            </a:r>
          </a:p>
          <a:p>
            <a:r>
              <a:rPr lang="en-US" dirty="0"/>
              <a:t>Many examples are provided 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sudoers</a:t>
            </a:r>
            <a:r>
              <a:rPr lang="en-US" dirty="0"/>
              <a:t> for easy configuration</a:t>
            </a:r>
          </a:p>
          <a:p>
            <a:r>
              <a:rPr lang="en-US" dirty="0"/>
              <a:t>Users or groups can be configured to run privileged commands and will be forced (or not) to enter a password when running the command using “</a:t>
            </a:r>
            <a:r>
              <a:rPr lang="en-US" dirty="0" err="1"/>
              <a:t>sudo</a:t>
            </a:r>
            <a:r>
              <a:rPr lang="en-US" dirty="0"/>
              <a:t>” based on the directives in the configuration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sudo</a:t>
            </a:r>
            <a:r>
              <a:rPr lang="en-US" dirty="0"/>
              <a:t> and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sudoers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789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124443"/>
          </a:xfrm>
        </p:spPr>
        <p:txBody>
          <a:bodyPr/>
          <a:lstStyle/>
          <a:p>
            <a:r>
              <a:rPr lang="en-US" dirty="0"/>
              <a:t>Processes run at different priorities on every Linux host</a:t>
            </a:r>
          </a:p>
          <a:p>
            <a:r>
              <a:rPr lang="en-US" dirty="0"/>
              <a:t>More important processes run with higher priorities</a:t>
            </a:r>
          </a:p>
          <a:p>
            <a:r>
              <a:rPr lang="en-US" dirty="0"/>
              <a:t>These values can be set manually, as necessary, for applications with high priority requirements</a:t>
            </a:r>
          </a:p>
          <a:p>
            <a:r>
              <a:rPr lang="en-US" dirty="0"/>
              <a:t>The “NICE” value, determines the process priority</a:t>
            </a:r>
          </a:p>
          <a:p>
            <a:pPr lvl="1"/>
            <a:r>
              <a:rPr lang="en-US" dirty="0"/>
              <a:t>-20	=	Highest priority</a:t>
            </a:r>
          </a:p>
          <a:p>
            <a:pPr lvl="1"/>
            <a:r>
              <a:rPr lang="en-US" dirty="0"/>
              <a:t>0		=	Default priority</a:t>
            </a:r>
          </a:p>
          <a:p>
            <a:pPr lvl="1"/>
            <a:r>
              <a:rPr lang="en-US" dirty="0"/>
              <a:t>19		=	Lowest Priority</a:t>
            </a:r>
          </a:p>
          <a:p>
            <a:r>
              <a:rPr lang="en-US" dirty="0"/>
              <a:t>Viewing the NICE value is done by: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-C &lt;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processname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`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Process Priorities</a:t>
            </a:r>
          </a:p>
        </p:txBody>
      </p:sp>
    </p:spTree>
    <p:extLst>
      <p:ext uri="{BB962C8B-B14F-4D97-AF65-F5344CB8AC3E}">
        <p14:creationId xmlns:p14="http://schemas.microsoft.com/office/powerpoint/2010/main" val="292985299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967477"/>
          </a:xfrm>
        </p:spPr>
        <p:txBody>
          <a:bodyPr/>
          <a:lstStyle/>
          <a:p>
            <a:r>
              <a:rPr lang="en-US" dirty="0"/>
              <a:t>To launch an application with a nice value of 15 (</a:t>
            </a:r>
            <a:r>
              <a:rPr lang="en-US" b="1" dirty="0">
                <a:solidFill>
                  <a:srgbClr val="FF0000"/>
                </a:solidFill>
              </a:rPr>
              <a:t>very low priority</a:t>
            </a:r>
            <a:r>
              <a:rPr lang="en-US" dirty="0"/>
              <a:t>), you would type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nice -15 program-name</a:t>
            </a:r>
            <a:r>
              <a:rPr lang="en-US" dirty="0"/>
              <a:t>` (note single-dash)</a:t>
            </a:r>
          </a:p>
          <a:p>
            <a:r>
              <a:rPr lang="en-US" dirty="0"/>
              <a:t>To launch an application with a nice value of -10 (</a:t>
            </a:r>
            <a:r>
              <a:rPr lang="en-US" b="1" dirty="0">
                <a:solidFill>
                  <a:srgbClr val="FF0000"/>
                </a:solidFill>
              </a:rPr>
              <a:t>high priority</a:t>
            </a:r>
            <a:r>
              <a:rPr lang="en-US" dirty="0"/>
              <a:t>), you would type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nice --10 program-name</a:t>
            </a:r>
            <a:r>
              <a:rPr lang="en-US" dirty="0"/>
              <a:t>` (note double-dash)</a:t>
            </a:r>
          </a:p>
          <a:p>
            <a:r>
              <a:rPr lang="en-US" dirty="0"/>
              <a:t>Due to the potential for system failures, only the root user is able to set “high priority” (less than zero) NICE values for processes</a:t>
            </a:r>
          </a:p>
          <a:p>
            <a:r>
              <a:rPr lang="en-US" dirty="0"/>
              <a:t>To change the NICE value of a running process, the `renice` command is used: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renice -n &lt;new priority&gt; -p &lt;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processID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Process Priorities</a:t>
            </a:r>
          </a:p>
        </p:txBody>
      </p:sp>
    </p:spTree>
    <p:extLst>
      <p:ext uri="{BB962C8B-B14F-4D97-AF65-F5344CB8AC3E}">
        <p14:creationId xmlns:p14="http://schemas.microsoft.com/office/powerpoint/2010/main" val="6529224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856130"/>
          </a:xfrm>
        </p:spPr>
        <p:txBody>
          <a:bodyPr/>
          <a:lstStyle/>
          <a:p>
            <a:r>
              <a:rPr lang="en-US" dirty="0"/>
              <a:t>Non-encrypted ftp is provided by the “</a:t>
            </a:r>
            <a:r>
              <a:rPr lang="en-US" dirty="0" err="1"/>
              <a:t>vsftpd</a:t>
            </a:r>
            <a:r>
              <a:rPr lang="en-US" dirty="0"/>
              <a:t>” package</a:t>
            </a:r>
          </a:p>
          <a:p>
            <a:r>
              <a:rPr lang="en-US" dirty="0"/>
              <a:t>Ports 20 / 21 / 1024 need to be opened in </a:t>
            </a:r>
            <a:r>
              <a:rPr lang="en-US" dirty="0" err="1"/>
              <a:t>iptables</a:t>
            </a:r>
            <a:r>
              <a:rPr lang="en-US" dirty="0"/>
              <a:t> to allow ftp access</a:t>
            </a:r>
          </a:p>
          <a:p>
            <a:r>
              <a:rPr lang="en-US" dirty="0"/>
              <a:t>“Anonymous” FTP </a:t>
            </a:r>
          </a:p>
          <a:p>
            <a:r>
              <a:rPr lang="en-US" dirty="0"/>
              <a:t>On Azure, FTP must be configured with endpoints due to the nature of the data traffic communication</a:t>
            </a:r>
          </a:p>
          <a:p>
            <a:r>
              <a:rPr lang="en-US" dirty="0"/>
              <a:t>Not used widely any longer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an Anonymous FTP Server</a:t>
            </a:r>
          </a:p>
        </p:txBody>
      </p:sp>
    </p:spTree>
    <p:extLst>
      <p:ext uri="{BB962C8B-B14F-4D97-AF65-F5344CB8AC3E}">
        <p14:creationId xmlns:p14="http://schemas.microsoft.com/office/powerpoint/2010/main" val="11833445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493501"/>
          </a:xfrm>
        </p:spPr>
        <p:txBody>
          <a:bodyPr/>
          <a:lstStyle/>
          <a:p>
            <a:r>
              <a:rPr lang="en-US" dirty="0"/>
              <a:t>SSH keys are used to provide password-less access from one host to another</a:t>
            </a:r>
          </a:p>
          <a:p>
            <a:r>
              <a:rPr lang="en-US" dirty="0"/>
              <a:t>Often used when servers need to communicate with one another using the “root” account in an automated fashion where interactive mode isn’t possible</a:t>
            </a:r>
          </a:p>
          <a:p>
            <a:r>
              <a:rPr lang="en-US" dirty="0"/>
              <a:t>Widely used in HPC environments</a:t>
            </a:r>
          </a:p>
          <a:p>
            <a:r>
              <a:rPr lang="en-US" dirty="0"/>
              <a:t>Initially, an SSH key must be generated: `</a:t>
            </a:r>
            <a:r>
              <a:rPr lang="de-DE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ssh-keygen -b 2048 -t rsa</a:t>
            </a:r>
            <a:r>
              <a:rPr lang="de-DE" dirty="0"/>
              <a:t>`</a:t>
            </a:r>
          </a:p>
          <a:p>
            <a:r>
              <a:rPr lang="en-US" dirty="0"/>
              <a:t>All default values may be accepted with no passphrase</a:t>
            </a:r>
          </a:p>
          <a:p>
            <a:r>
              <a:rPr lang="en-US" dirty="0"/>
              <a:t>The SSH key must then be copied to the remote server manually: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-copy-id -i ~/.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/id_rsa.pub root@&lt;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-of-remote-server&gt;</a:t>
            </a:r>
            <a:r>
              <a:rPr lang="en-US" dirty="0"/>
              <a:t>`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SSH Keys (Password-less SSH) &amp; SSH Tunneling</a:t>
            </a:r>
          </a:p>
        </p:txBody>
      </p:sp>
    </p:spTree>
    <p:extLst>
      <p:ext uri="{BB962C8B-B14F-4D97-AF65-F5344CB8AC3E}">
        <p14:creationId xmlns:p14="http://schemas.microsoft.com/office/powerpoint/2010/main" val="124985143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970555"/>
          </a:xfrm>
        </p:spPr>
        <p:txBody>
          <a:bodyPr/>
          <a:lstStyle/>
          <a:p>
            <a:r>
              <a:rPr lang="en-US" dirty="0"/>
              <a:t>Used to encrypt partitions for security; Partitions are encrypted unless mounted on the host in question</a:t>
            </a:r>
          </a:p>
          <a:p>
            <a:r>
              <a:rPr lang="en-US" dirty="0"/>
              <a:t>Available presently in Azure for DATA disks only; This is in the process of being changed (being driven by me!)</a:t>
            </a:r>
          </a:p>
          <a:p>
            <a:r>
              <a:rPr lang="en-US" dirty="0"/>
              <a:t>LUKS encryption is managed by the “</a:t>
            </a:r>
            <a:r>
              <a:rPr lang="en-US" dirty="0" err="1"/>
              <a:t>cryptsetup</a:t>
            </a:r>
            <a:r>
              <a:rPr lang="en-US" dirty="0"/>
              <a:t>” RPM </a:t>
            </a:r>
          </a:p>
          <a:p>
            <a:r>
              <a:rPr lang="en-US" dirty="0"/>
              <a:t>Steps to Configure:</a:t>
            </a:r>
          </a:p>
          <a:p>
            <a:pPr lvl="1"/>
            <a:r>
              <a:rPr lang="en-US" dirty="0"/>
              <a:t>Create a new partition / logical volume</a:t>
            </a:r>
          </a:p>
          <a:p>
            <a:pPr lvl="1"/>
            <a:r>
              <a:rPr lang="en-US" dirty="0"/>
              <a:t>Format the partition using </a:t>
            </a:r>
            <a:r>
              <a:rPr lang="en-US" dirty="0" err="1"/>
              <a:t>luksFormat</a:t>
            </a:r>
            <a:endParaRPr lang="en-US" dirty="0"/>
          </a:p>
          <a:p>
            <a:pPr lvl="1"/>
            <a:r>
              <a:rPr lang="en-US" dirty="0"/>
              <a:t>Open the partition using </a:t>
            </a:r>
            <a:r>
              <a:rPr lang="en-US" dirty="0" err="1"/>
              <a:t>luksOpen</a:t>
            </a:r>
            <a:endParaRPr lang="en-US" dirty="0"/>
          </a:p>
          <a:p>
            <a:pPr lvl="1"/>
            <a:r>
              <a:rPr lang="en-US" dirty="0"/>
              <a:t>Create a standard ext4 filesystem</a:t>
            </a:r>
          </a:p>
          <a:p>
            <a:pPr lvl="1"/>
            <a:r>
              <a:rPr lang="en-US" dirty="0"/>
              <a:t>Create the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crypttab</a:t>
            </a:r>
            <a:r>
              <a:rPr lang="en-US" dirty="0"/>
              <a:t> 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Unified Key Setup (LUKS) Encryption</a:t>
            </a:r>
          </a:p>
        </p:txBody>
      </p:sp>
    </p:spTree>
    <p:extLst>
      <p:ext uri="{BB962C8B-B14F-4D97-AF65-F5344CB8AC3E}">
        <p14:creationId xmlns:p14="http://schemas.microsoft.com/office/powerpoint/2010/main" val="290179872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1846623"/>
          </a:xfrm>
        </p:spPr>
        <p:txBody>
          <a:bodyPr/>
          <a:lstStyle/>
          <a:p>
            <a:pPr lvl="1"/>
            <a:r>
              <a:rPr lang="en-US" dirty="0"/>
              <a:t>Enter the passphrase into the specified file</a:t>
            </a:r>
          </a:p>
          <a:p>
            <a:pPr lvl="1"/>
            <a:r>
              <a:rPr lang="en-US" dirty="0"/>
              <a:t>Add the passphrase to the LUKS volume</a:t>
            </a:r>
          </a:p>
          <a:p>
            <a:r>
              <a:rPr lang="en-US" dirty="0"/>
              <a:t>Beyond this, the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file will need to be modified to auto-mount the file system in question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Unified Key Setup (LUKS) Encryption</a:t>
            </a:r>
          </a:p>
        </p:txBody>
      </p:sp>
    </p:spTree>
    <p:extLst>
      <p:ext uri="{BB962C8B-B14F-4D97-AF65-F5344CB8AC3E}">
        <p14:creationId xmlns:p14="http://schemas.microsoft.com/office/powerpoint/2010/main" val="397856433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1" y="1333558"/>
            <a:ext cx="7476883" cy="4795122"/>
          </a:xfrm>
        </p:spPr>
        <p:txBody>
          <a:bodyPr/>
          <a:lstStyle/>
          <a:p>
            <a:r>
              <a:rPr lang="en-US" dirty="0"/>
              <a:t>Provides a graphical front-end to a Linux host</a:t>
            </a:r>
          </a:p>
          <a:p>
            <a:r>
              <a:rPr lang="en-US" dirty="0"/>
              <a:t>Never used on enterprise/production servers; Huge waste of space/memory</a:t>
            </a:r>
          </a:p>
          <a:p>
            <a:r>
              <a:rPr lang="en-US" dirty="0"/>
              <a:t>Can be installed as a yum group: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yum -y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groupinstall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‘Server with GUI’</a:t>
            </a:r>
            <a:r>
              <a:rPr lang="en-US" dirty="0"/>
              <a:t>`</a:t>
            </a:r>
          </a:p>
          <a:p>
            <a:r>
              <a:rPr lang="en-US" dirty="0"/>
              <a:t>After X-Windows is installed, the default system target must be changed from multi-user to graphical: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set-default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graphical.target</a:t>
            </a:r>
            <a:r>
              <a:rPr lang="en-US" dirty="0"/>
              <a:t>`</a:t>
            </a:r>
          </a:p>
          <a:p>
            <a:r>
              <a:rPr lang="en-US" dirty="0"/>
              <a:t>You can check what the default system target is: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get-default</a:t>
            </a:r>
            <a:r>
              <a:rPr lang="en-US" dirty="0"/>
              <a:t>`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X-Windows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949" y="289513"/>
            <a:ext cx="4032131" cy="302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949" y="3941379"/>
            <a:ext cx="4032131" cy="252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8698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838211"/>
          </a:xfrm>
        </p:spPr>
        <p:txBody>
          <a:bodyPr/>
          <a:lstStyle/>
          <a:p>
            <a:r>
              <a:rPr lang="en-US" dirty="0"/>
              <a:t>Essential Commands			25 %		Sessions: 1, 2, 3, 5, 10</a:t>
            </a:r>
          </a:p>
          <a:p>
            <a:r>
              <a:rPr lang="en-US" dirty="0"/>
              <a:t>Operation of Running Systems	20 %		Sessions: 2, 4, 5, 10, 12</a:t>
            </a:r>
          </a:p>
          <a:p>
            <a:r>
              <a:rPr lang="en-US" dirty="0"/>
              <a:t>User &amp; Group Management		15 %		Sessions: 8, 9</a:t>
            </a:r>
          </a:p>
          <a:p>
            <a:r>
              <a:rPr lang="en-US" dirty="0"/>
              <a:t>Networking				15 %		Sessions: 11</a:t>
            </a:r>
          </a:p>
          <a:p>
            <a:r>
              <a:rPr lang="en-US" dirty="0"/>
              <a:t>Service Configuration			10 %		Sessions: 4, 5, 11, 12</a:t>
            </a:r>
          </a:p>
          <a:p>
            <a:r>
              <a:rPr lang="en-US" dirty="0"/>
              <a:t>Virtualization				5 %		Sessions: 12</a:t>
            </a:r>
          </a:p>
          <a:p>
            <a:r>
              <a:rPr lang="en-US" dirty="0"/>
              <a:t>Storage Management			10%		Sessions: 6,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Review specific exam requirements (domains &amp; competencies) here:</a:t>
            </a:r>
          </a:p>
          <a:p>
            <a:r>
              <a:rPr lang="en-US" dirty="0">
                <a:hlinkClick r:id="rId2"/>
              </a:rPr>
              <a:t>https://training.linuxfoundation.org/certification/lfcs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LFCS Requirements Recap</a:t>
            </a:r>
          </a:p>
        </p:txBody>
      </p:sp>
    </p:spTree>
    <p:extLst>
      <p:ext uri="{BB962C8B-B14F-4D97-AF65-F5344CB8AC3E}">
        <p14:creationId xmlns:p14="http://schemas.microsoft.com/office/powerpoint/2010/main" val="209005642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1" y="1333558"/>
            <a:ext cx="4975422" cy="4299987"/>
          </a:xfrm>
        </p:spPr>
        <p:txBody>
          <a:bodyPr/>
          <a:lstStyle/>
          <a:p>
            <a:r>
              <a:rPr lang="en-US" dirty="0"/>
              <a:t>Please standby as we switch to the live demonstrations which compliment the applications / concepts just taught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Demonstrations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830" y="1333558"/>
            <a:ext cx="61912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449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899487"/>
            <a:ext cx="6209937" cy="4985944"/>
          </a:xfrm>
        </p:spPr>
        <p:txBody>
          <a:bodyPr/>
          <a:lstStyle/>
          <a:p>
            <a:r>
              <a:rPr lang="en-US" sz="2400" dirty="0"/>
              <a:t>GRUB2 (Bootloader) Configuration</a:t>
            </a:r>
          </a:p>
          <a:p>
            <a:r>
              <a:rPr lang="en-US" sz="2400" dirty="0"/>
              <a:t>Tuning the kernel</a:t>
            </a:r>
          </a:p>
          <a:p>
            <a:r>
              <a:rPr lang="en-US" sz="2400" dirty="0"/>
              <a:t>KVM Virtualization</a:t>
            </a:r>
          </a:p>
          <a:p>
            <a:r>
              <a:rPr lang="en-US" sz="2400" dirty="0"/>
              <a:t>Network File System Shares(NFS)</a:t>
            </a:r>
          </a:p>
          <a:p>
            <a:r>
              <a:rPr lang="en-US" sz="2400" dirty="0"/>
              <a:t>Samba File System Shares (CIFS)</a:t>
            </a:r>
          </a:p>
          <a:p>
            <a:r>
              <a:rPr lang="en-US" sz="2400" dirty="0"/>
              <a:t>Configuring </a:t>
            </a:r>
            <a:r>
              <a:rPr lang="en-US" sz="2400" dirty="0" err="1"/>
              <a:t>sudo</a:t>
            </a:r>
            <a:r>
              <a:rPr lang="en-US" sz="2400" dirty="0"/>
              <a:t> and 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sudoers</a:t>
            </a:r>
            <a:endParaRPr lang="en-US" sz="2400" dirty="0"/>
          </a:p>
          <a:p>
            <a:r>
              <a:rPr lang="en-US" sz="2400" dirty="0"/>
              <a:t>Setting process priorities</a:t>
            </a:r>
          </a:p>
          <a:p>
            <a:r>
              <a:rPr lang="en-US" sz="2400" dirty="0"/>
              <a:t>Setting up an anonymous FTP server</a:t>
            </a:r>
          </a:p>
          <a:p>
            <a:r>
              <a:rPr lang="en-US" sz="2400" dirty="0"/>
              <a:t>Configuring SSH keys &amp; SSH Tunneling</a:t>
            </a:r>
          </a:p>
          <a:p>
            <a:r>
              <a:rPr lang="en-US" sz="2400" dirty="0"/>
              <a:t>LUKS encryption</a:t>
            </a:r>
          </a:p>
          <a:p>
            <a:r>
              <a:rPr lang="en-US" sz="2400" dirty="0"/>
              <a:t>X-Windows</a:t>
            </a:r>
          </a:p>
          <a:p>
            <a:r>
              <a:rPr lang="en-US" sz="2400" dirty="0"/>
              <a:t>LFCS Requirements Recap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XII Agenda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611" y="761574"/>
            <a:ext cx="4643555" cy="5240430"/>
          </a:xfrm>
          <a:prstGeom prst="rect">
            <a:avLst/>
          </a:prstGeom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8154852" y="6118917"/>
            <a:ext cx="2713446" cy="517028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The Final Session!</a:t>
            </a:r>
          </a:p>
        </p:txBody>
      </p:sp>
    </p:spTree>
    <p:extLst>
      <p:ext uri="{BB962C8B-B14F-4D97-AF65-F5344CB8AC3E}">
        <p14:creationId xmlns:p14="http://schemas.microsoft.com/office/powerpoint/2010/main" val="920776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502161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two CentOS virtual machines named CentOS1 &amp; CentOS2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Configure both hosts to use </a:t>
            </a:r>
            <a:r>
              <a:rPr lang="en-US" sz="2400" dirty="0" err="1"/>
              <a:t>iptables</a:t>
            </a:r>
            <a:r>
              <a:rPr lang="en-US" sz="2400" dirty="0"/>
              <a:t> instead of </a:t>
            </a:r>
            <a:r>
              <a:rPr lang="en-US" sz="2400" dirty="0" err="1"/>
              <a:t>firewalld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Install the “</a:t>
            </a:r>
            <a:r>
              <a:rPr lang="en-US" sz="2400" dirty="0" err="1"/>
              <a:t>nfsutils</a:t>
            </a:r>
            <a:r>
              <a:rPr lang="en-US" sz="2400" dirty="0"/>
              <a:t>” and “</a:t>
            </a:r>
            <a:r>
              <a:rPr lang="en-US" sz="2400" dirty="0" err="1"/>
              <a:t>rpcbind</a:t>
            </a:r>
            <a:r>
              <a:rPr lang="en-US" sz="2400" dirty="0"/>
              <a:t>” packages on CentOS1 &amp; your RHEL Host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directory named “/</a:t>
            </a:r>
            <a:r>
              <a:rPr lang="en-US" sz="2400" dirty="0" err="1"/>
              <a:t>mynfs</a:t>
            </a:r>
            <a:r>
              <a:rPr lang="en-US" sz="2400" dirty="0"/>
              <a:t>” on CentOS1 to be your file share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10MB file named “mynfsfile.txt” in the “/</a:t>
            </a:r>
            <a:r>
              <a:rPr lang="en-US" sz="2400" dirty="0" err="1"/>
              <a:t>mynfs</a:t>
            </a:r>
            <a:r>
              <a:rPr lang="en-US" sz="2400" dirty="0"/>
              <a:t>” directory on CentOS1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an /</a:t>
            </a:r>
            <a:r>
              <a:rPr lang="en-US" sz="2400" dirty="0" err="1"/>
              <a:t>etc</a:t>
            </a:r>
            <a:r>
              <a:rPr lang="en-US" sz="2400" dirty="0"/>
              <a:t>/exports file to share the “/</a:t>
            </a:r>
            <a:r>
              <a:rPr lang="en-US" sz="2400" dirty="0" err="1"/>
              <a:t>mynfs</a:t>
            </a:r>
            <a:r>
              <a:rPr lang="en-US" sz="2400" dirty="0"/>
              <a:t>” directory to your RHEL host only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</a:t>
            </a:r>
            <a:r>
              <a:rPr lang="en-US" sz="2400" dirty="0" err="1"/>
              <a:t>rpcbind</a:t>
            </a:r>
            <a:r>
              <a:rPr lang="en-US" sz="2400" dirty="0"/>
              <a:t> on CentOS1, configure it to start across reboots &amp; Verify it is running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NFS on CentOS1, configure it to start across reboots &amp; Verify it is running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Configure </a:t>
            </a:r>
            <a:r>
              <a:rPr lang="en-US" sz="2400" dirty="0" err="1"/>
              <a:t>iptables</a:t>
            </a:r>
            <a:r>
              <a:rPr lang="en-US" sz="2400" dirty="0"/>
              <a:t> on CentOS1 to allow access to the proper port for NFS persistently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mount-point on your RHEL Host named “/</a:t>
            </a:r>
            <a:r>
              <a:rPr lang="en-US" sz="2400" dirty="0" err="1"/>
              <a:t>nfsmount</a:t>
            </a:r>
            <a:r>
              <a:rPr lang="en-US" sz="2400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persistent mount on your RHEL Host  to mount the CentOS1 NFS share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Verify access to the “mynfsfile.txt” file from the RHEL Host in the “/</a:t>
            </a:r>
            <a:r>
              <a:rPr lang="en-US" sz="2400" dirty="0" err="1"/>
              <a:t>nfsmount</a:t>
            </a:r>
            <a:r>
              <a:rPr lang="en-US" sz="2400" dirty="0"/>
              <a:t>” directory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143645576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6537138"/>
          </a:xfrm>
        </p:spPr>
        <p:txBody>
          <a:bodyPr/>
          <a:lstStyle/>
          <a:p>
            <a:pPr marL="457200" indent="-457200">
              <a:buFont typeface="+mj-lt"/>
              <a:buAutoNum type="arabicPeriod" startAt="13"/>
            </a:pPr>
            <a:r>
              <a:rPr lang="en-US" sz="2400" dirty="0"/>
              <a:t>Use yum to install the “file-server” package group on CentOS2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400" dirty="0"/>
              <a:t>Use yum to install the package “</a:t>
            </a:r>
            <a:r>
              <a:rPr lang="en-US" sz="2400" dirty="0" err="1"/>
              <a:t>policycoreutils</a:t>
            </a:r>
            <a:r>
              <a:rPr lang="en-US" sz="2400" dirty="0"/>
              <a:t>-python” on CentOS2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400" dirty="0"/>
              <a:t>Create a directory named “/</a:t>
            </a:r>
            <a:r>
              <a:rPr lang="en-US" sz="2400" dirty="0" err="1"/>
              <a:t>mycifs</a:t>
            </a:r>
            <a:r>
              <a:rPr lang="en-US" sz="2400" dirty="0"/>
              <a:t>” on CentOS2 to be your file share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400" dirty="0"/>
              <a:t>Create a 10MB file named “mycifsfile.txt” in the “/</a:t>
            </a:r>
            <a:r>
              <a:rPr lang="en-US" sz="2400" dirty="0" err="1"/>
              <a:t>mycifs</a:t>
            </a:r>
            <a:r>
              <a:rPr lang="en-US" sz="2400" dirty="0"/>
              <a:t>” directory on CentOS2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400" dirty="0"/>
              <a:t>Edit the /</a:t>
            </a:r>
            <a:r>
              <a:rPr lang="en-US" sz="2400" dirty="0" err="1"/>
              <a:t>etc</a:t>
            </a:r>
            <a:r>
              <a:rPr lang="en-US" sz="2400" dirty="0"/>
              <a:t>/samba/</a:t>
            </a:r>
            <a:r>
              <a:rPr lang="en-US" sz="2400" dirty="0" err="1"/>
              <a:t>smb.conf</a:t>
            </a:r>
            <a:r>
              <a:rPr lang="en-US" sz="2400" dirty="0"/>
              <a:t> file to create a new share named “</a:t>
            </a:r>
            <a:r>
              <a:rPr lang="en-US" sz="2400" dirty="0" err="1"/>
              <a:t>mycifs</a:t>
            </a:r>
            <a:r>
              <a:rPr lang="en-US" sz="2400" dirty="0"/>
              <a:t>” accessible only to the “</a:t>
            </a:r>
            <a:r>
              <a:rPr lang="en-US" sz="2400" dirty="0" err="1"/>
              <a:t>mycifs</a:t>
            </a:r>
            <a:r>
              <a:rPr lang="en-US" sz="2400" dirty="0"/>
              <a:t>” user; Use the “</a:t>
            </a:r>
            <a:r>
              <a:rPr lang="en-US" sz="2400" dirty="0" err="1"/>
              <a:t>testparm</a:t>
            </a:r>
            <a:r>
              <a:rPr lang="en-US" sz="2400" dirty="0"/>
              <a:t>” application to verify your syntax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400" dirty="0"/>
              <a:t>Start and enable both “</a:t>
            </a:r>
            <a:r>
              <a:rPr lang="en-US" sz="2400" dirty="0" err="1"/>
              <a:t>smb</a:t>
            </a:r>
            <a:r>
              <a:rPr lang="en-US" sz="2400" dirty="0"/>
              <a:t>” and “</a:t>
            </a:r>
            <a:r>
              <a:rPr lang="en-US" sz="2400" dirty="0" err="1"/>
              <a:t>nmb</a:t>
            </a:r>
            <a:r>
              <a:rPr lang="en-US" sz="2400" dirty="0"/>
              <a:t>” on CentOS2 &amp; Verify they are running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400" dirty="0"/>
              <a:t>Configure the Samba ports 137, 138, 139 &amp; 445 in </a:t>
            </a:r>
            <a:r>
              <a:rPr lang="en-US" sz="2400" dirty="0" err="1"/>
              <a:t>iptables</a:t>
            </a:r>
            <a:r>
              <a:rPr lang="en-US" sz="2400" dirty="0"/>
              <a:t> as persistent on CentOS2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400" dirty="0"/>
              <a:t>Restart </a:t>
            </a:r>
            <a:r>
              <a:rPr lang="en-US" sz="2400" dirty="0" err="1"/>
              <a:t>iptables</a:t>
            </a:r>
            <a:r>
              <a:rPr lang="en-US" sz="2400" dirty="0"/>
              <a:t> on CentOS2 and verify that the above listed ports are open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400" dirty="0"/>
              <a:t>Create a user named “</a:t>
            </a:r>
            <a:r>
              <a:rPr lang="en-US" sz="2400" dirty="0" err="1"/>
              <a:t>mycifs</a:t>
            </a:r>
            <a:r>
              <a:rPr lang="en-US" sz="2400" dirty="0"/>
              <a:t>” on CentOS2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400" dirty="0"/>
              <a:t>Use the </a:t>
            </a:r>
            <a:r>
              <a:rPr lang="en-US" sz="2400" dirty="0" err="1"/>
              <a:t>smbpasswd</a:t>
            </a:r>
            <a:r>
              <a:rPr lang="en-US" sz="2400" dirty="0"/>
              <a:t> binary to create a </a:t>
            </a:r>
            <a:r>
              <a:rPr lang="en-US" sz="2400" dirty="0" err="1"/>
              <a:t>smbuser</a:t>
            </a:r>
            <a:r>
              <a:rPr lang="en-US" sz="2400" dirty="0"/>
              <a:t> named “</a:t>
            </a:r>
            <a:r>
              <a:rPr lang="en-US" sz="2400" dirty="0" err="1"/>
              <a:t>mycifs</a:t>
            </a:r>
            <a:r>
              <a:rPr lang="en-US" sz="2400" dirty="0"/>
              <a:t>” &amp; password “</a:t>
            </a:r>
            <a:r>
              <a:rPr lang="en-US" sz="2400" dirty="0" err="1"/>
              <a:t>mycifs</a:t>
            </a:r>
            <a:r>
              <a:rPr lang="en-US" sz="2400" dirty="0"/>
              <a:t>”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sz="2400" dirty="0"/>
              <a:t>Configure </a:t>
            </a:r>
            <a:r>
              <a:rPr lang="en-US" sz="2400" dirty="0" err="1"/>
              <a:t>SELinux</a:t>
            </a:r>
            <a:r>
              <a:rPr lang="en-US" sz="2400" dirty="0"/>
              <a:t> on CentOS2 to allow SMB shares from “/</a:t>
            </a:r>
            <a:r>
              <a:rPr lang="en-US" sz="2400" dirty="0" err="1"/>
              <a:t>mycifs</a:t>
            </a:r>
            <a:r>
              <a:rPr lang="en-US" sz="2400" dirty="0"/>
              <a:t>”</a:t>
            </a:r>
          </a:p>
          <a:p>
            <a:pPr marL="457200" indent="-457200">
              <a:buFont typeface="+mj-lt"/>
              <a:buAutoNum type="arabicPeriod" startAt="13"/>
            </a:pPr>
            <a:endParaRPr lang="en-US" sz="2400" dirty="0"/>
          </a:p>
          <a:p>
            <a:pPr marL="457200" indent="-457200">
              <a:buFont typeface="+mj-lt"/>
              <a:buAutoNum type="arabicPeriod" startAt="13"/>
            </a:pPr>
            <a:endParaRPr lang="en-US" sz="2400" dirty="0"/>
          </a:p>
          <a:p>
            <a:pPr marL="457200" indent="-457200">
              <a:buFont typeface="+mj-lt"/>
              <a:buAutoNum type="arabicPeriod" startAt="13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266235741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6057006"/>
          </a:xfrm>
        </p:spPr>
        <p:txBody>
          <a:bodyPr/>
          <a:lstStyle/>
          <a:p>
            <a:pPr marL="457200" indent="-457200">
              <a:buFont typeface="+mj-lt"/>
              <a:buAutoNum type="arabicPeriod" startAt="24"/>
            </a:pPr>
            <a:r>
              <a:rPr lang="en-US" sz="2400" dirty="0"/>
              <a:t>Create a mount-point on your RHEL Host named “/</a:t>
            </a:r>
            <a:r>
              <a:rPr lang="en-US" sz="2400" dirty="0" err="1"/>
              <a:t>cifsmount</a:t>
            </a:r>
            <a:r>
              <a:rPr lang="en-US" sz="2400" dirty="0"/>
              <a:t>”</a:t>
            </a:r>
          </a:p>
          <a:p>
            <a:pPr marL="457200" indent="-457200">
              <a:buFont typeface="+mj-lt"/>
              <a:buAutoNum type="arabicPeriod" startAt="24"/>
            </a:pPr>
            <a:r>
              <a:rPr lang="en-US" sz="2400" dirty="0"/>
              <a:t>Install the “</a:t>
            </a:r>
            <a:r>
              <a:rPr lang="en-US" sz="2400" dirty="0" err="1"/>
              <a:t>cifs-utils</a:t>
            </a:r>
            <a:r>
              <a:rPr lang="en-US" sz="2400" dirty="0"/>
              <a:t>” RPM on your RHEL Host</a:t>
            </a:r>
          </a:p>
          <a:p>
            <a:pPr marL="457200" indent="-457200">
              <a:buFont typeface="+mj-lt"/>
              <a:buAutoNum type="arabicPeriod" startAt="26"/>
            </a:pPr>
            <a:r>
              <a:rPr lang="en-US" sz="2400" dirty="0"/>
              <a:t>Create the 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fstab</a:t>
            </a:r>
            <a:r>
              <a:rPr lang="en-US" sz="2400" dirty="0"/>
              <a:t> entry that will persistently mount your SMB share the RHEL host</a:t>
            </a:r>
          </a:p>
          <a:p>
            <a:pPr marL="457200" indent="-457200">
              <a:buFont typeface="+mj-lt"/>
              <a:buAutoNum type="arabicPeriod" startAt="26"/>
            </a:pPr>
            <a:r>
              <a:rPr lang="en-US" sz="2400" dirty="0"/>
              <a:t>Mount the SMB (CIFS) share using 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fstab</a:t>
            </a:r>
            <a:endParaRPr lang="en-US" sz="2400" dirty="0"/>
          </a:p>
          <a:p>
            <a:pPr marL="457200" indent="-457200">
              <a:buFont typeface="+mj-lt"/>
              <a:buAutoNum type="arabicPeriod" startAt="26"/>
            </a:pPr>
            <a:r>
              <a:rPr lang="en-US" sz="2400" dirty="0"/>
              <a:t>Configure your RHEL Host as a KVM hypervisor</a:t>
            </a:r>
          </a:p>
          <a:p>
            <a:pPr marL="457200" indent="-457200">
              <a:buFont typeface="+mj-lt"/>
              <a:buAutoNum type="arabicPeriod" startAt="26"/>
            </a:pPr>
            <a:r>
              <a:rPr lang="en-US" sz="2400" dirty="0"/>
              <a:t>Start </a:t>
            </a:r>
            <a:r>
              <a:rPr lang="en-US" sz="2400" dirty="0" err="1"/>
              <a:t>libvirtd</a:t>
            </a:r>
            <a:r>
              <a:rPr lang="en-US" sz="2400" dirty="0"/>
              <a:t> and make it persistent</a:t>
            </a:r>
          </a:p>
          <a:p>
            <a:pPr marL="457200" indent="-457200">
              <a:buFont typeface="+mj-lt"/>
              <a:buAutoNum type="arabicPeriod" startAt="26"/>
            </a:pPr>
            <a:r>
              <a:rPr lang="en-US" sz="2400" dirty="0"/>
              <a:t>Display all CPU Models for x86_64 architectures</a:t>
            </a:r>
          </a:p>
          <a:p>
            <a:pPr marL="457200" indent="-457200">
              <a:buFont typeface="+mj-lt"/>
              <a:buAutoNum type="arabicPeriod" startAt="26"/>
            </a:pPr>
            <a:r>
              <a:rPr lang="en-US" sz="2400" dirty="0"/>
              <a:t>Create a user named “special” on your RHEL Host</a:t>
            </a:r>
          </a:p>
          <a:p>
            <a:pPr marL="457200" indent="-457200">
              <a:buFont typeface="+mj-lt"/>
              <a:buAutoNum type="arabicPeriod" startAt="26"/>
            </a:pPr>
            <a:r>
              <a:rPr lang="en-US" sz="2400" dirty="0"/>
              <a:t>“</a:t>
            </a:r>
            <a:r>
              <a:rPr lang="en-US" sz="2400" dirty="0" err="1"/>
              <a:t>su</a:t>
            </a:r>
            <a:r>
              <a:rPr lang="en-US" sz="2400" dirty="0"/>
              <a:t>” to the “special” user and verify that the user cannot get any valuable output from the “</a:t>
            </a:r>
            <a:r>
              <a:rPr lang="en-US" sz="2400" dirty="0" err="1"/>
              <a:t>fdisk</a:t>
            </a:r>
            <a:r>
              <a:rPr lang="en-US" sz="2400" dirty="0"/>
              <a:t> –l” or “</a:t>
            </a:r>
            <a:r>
              <a:rPr lang="en-US" sz="2400" dirty="0" err="1"/>
              <a:t>lvdisplay</a:t>
            </a:r>
            <a:r>
              <a:rPr lang="en-US" sz="2400" dirty="0"/>
              <a:t> -v” commands; Try running them with “</a:t>
            </a:r>
            <a:r>
              <a:rPr lang="en-US" sz="2400" dirty="0" err="1"/>
              <a:t>sudo</a:t>
            </a:r>
            <a:r>
              <a:rPr lang="en-US" sz="2400" dirty="0"/>
              <a:t>”; Return to root</a:t>
            </a:r>
          </a:p>
          <a:p>
            <a:pPr marL="457200" indent="-457200">
              <a:buFont typeface="+mj-lt"/>
              <a:buAutoNum type="arabicPeriod" startAt="26"/>
            </a:pPr>
            <a:r>
              <a:rPr lang="en-US" sz="2400" dirty="0"/>
              <a:t>Using `</a:t>
            </a:r>
            <a:r>
              <a:rPr lang="en-US" sz="2400" dirty="0" err="1"/>
              <a:t>visudo</a:t>
            </a:r>
            <a:r>
              <a:rPr lang="en-US" sz="2400" dirty="0"/>
              <a:t>` edit the </a:t>
            </a:r>
            <a:r>
              <a:rPr lang="en-US" sz="2400" dirty="0" err="1"/>
              <a:t>sudoers</a:t>
            </a:r>
            <a:r>
              <a:rPr lang="en-US" sz="2400" dirty="0"/>
              <a:t> file so the “special” user can run both of these commands without being prompted for a password</a:t>
            </a:r>
          </a:p>
          <a:p>
            <a:pPr marL="457200" indent="-457200">
              <a:buFont typeface="+mj-lt"/>
              <a:buAutoNum type="arabicPeriod" startAt="26"/>
            </a:pPr>
            <a:endParaRPr lang="en-US" sz="2400" dirty="0"/>
          </a:p>
          <a:p>
            <a:pPr marL="457200" indent="-457200">
              <a:buFont typeface="+mj-lt"/>
              <a:buAutoNum type="arabicPeriod" startAt="26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290753443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8088332"/>
          </a:xfrm>
        </p:spPr>
        <p:txBody>
          <a:bodyPr/>
          <a:lstStyle/>
          <a:p>
            <a:pPr marL="457200" indent="-457200">
              <a:buFont typeface="+mj-lt"/>
              <a:buAutoNum type="arabicPeriod" startAt="34"/>
            </a:pPr>
            <a:r>
              <a:rPr lang="en-US" sz="2400" dirty="0"/>
              <a:t>Once again “</a:t>
            </a:r>
            <a:r>
              <a:rPr lang="en-US" sz="2400" dirty="0" err="1"/>
              <a:t>su</a:t>
            </a:r>
            <a:r>
              <a:rPr lang="en-US" sz="2400" dirty="0"/>
              <a:t>” to the “special” user and verify that the user cannot get any valuable output from the “</a:t>
            </a:r>
            <a:r>
              <a:rPr lang="en-US" sz="2400" dirty="0" err="1"/>
              <a:t>fdisk</a:t>
            </a:r>
            <a:r>
              <a:rPr lang="en-US" sz="2400" dirty="0"/>
              <a:t> –l” or “</a:t>
            </a:r>
            <a:r>
              <a:rPr lang="en-US" sz="2400" dirty="0" err="1"/>
              <a:t>lvdisplay</a:t>
            </a:r>
            <a:r>
              <a:rPr lang="en-US" sz="2400" dirty="0"/>
              <a:t> -v” commands</a:t>
            </a:r>
          </a:p>
          <a:p>
            <a:pPr marL="457200" indent="-457200">
              <a:buFont typeface="+mj-lt"/>
              <a:buAutoNum type="arabicPeriod" startAt="34"/>
            </a:pPr>
            <a:r>
              <a:rPr lang="en-US" sz="2400" dirty="0"/>
              <a:t>Now attempt to run the same commands preceded by “</a:t>
            </a:r>
            <a:r>
              <a:rPr lang="en-US" sz="2400" dirty="0" err="1"/>
              <a:t>sudo</a:t>
            </a:r>
            <a:r>
              <a:rPr lang="en-US" sz="2400" dirty="0"/>
              <a:t>” and observe the results. Return back to root’s shell when finished.</a:t>
            </a:r>
          </a:p>
          <a:p>
            <a:pPr marL="457200" indent="-457200">
              <a:buFont typeface="+mj-lt"/>
              <a:buAutoNum type="arabicPeriod" startAt="34"/>
            </a:pPr>
            <a:r>
              <a:rPr lang="en-US" sz="2400" dirty="0"/>
              <a:t>View the NICE value of the </a:t>
            </a:r>
            <a:r>
              <a:rPr lang="en-US" sz="2400" dirty="0" err="1"/>
              <a:t>httpd</a:t>
            </a:r>
            <a:r>
              <a:rPr lang="en-US" sz="2400" dirty="0"/>
              <a:t> process on your RHEL Host</a:t>
            </a:r>
          </a:p>
          <a:p>
            <a:pPr marL="457200" indent="-457200">
              <a:buFont typeface="+mj-lt"/>
              <a:buAutoNum type="arabicPeriod" startAt="34"/>
            </a:pPr>
            <a:r>
              <a:rPr lang="en-US" sz="2400" dirty="0"/>
              <a:t>Change the NICE value of the </a:t>
            </a:r>
            <a:r>
              <a:rPr lang="en-US" sz="2400" dirty="0" err="1"/>
              <a:t>httpd</a:t>
            </a:r>
            <a:r>
              <a:rPr lang="en-US" sz="2400" dirty="0"/>
              <a:t> process owned by root on your RHEL host to -10</a:t>
            </a:r>
          </a:p>
          <a:p>
            <a:pPr marL="457200" indent="-457200">
              <a:buFont typeface="+mj-lt"/>
              <a:buAutoNum type="arabicPeriod" startAt="34"/>
            </a:pPr>
            <a:r>
              <a:rPr lang="en-US" sz="2400" dirty="0"/>
              <a:t>Confirm that the NICE value has been changed</a:t>
            </a:r>
          </a:p>
          <a:p>
            <a:pPr marL="457200" indent="-457200">
              <a:buFont typeface="+mj-lt"/>
              <a:buAutoNum type="arabicPeriod" startAt="34"/>
            </a:pPr>
            <a:r>
              <a:rPr lang="en-US" sz="2400" dirty="0"/>
              <a:t>Install the </a:t>
            </a:r>
            <a:r>
              <a:rPr lang="en-US" sz="2400" dirty="0" err="1"/>
              <a:t>vsftpd</a:t>
            </a:r>
            <a:r>
              <a:rPr lang="en-US" sz="2400" dirty="0"/>
              <a:t> package on your RHEL host; Start it &amp; Make it persistent</a:t>
            </a:r>
          </a:p>
          <a:p>
            <a:pPr marL="457200" indent="-457200">
              <a:buFont typeface="+mj-lt"/>
              <a:buAutoNum type="arabicPeriod" startAt="34"/>
            </a:pPr>
            <a:r>
              <a:rPr lang="en-US" sz="2400" dirty="0"/>
              <a:t>Set a password for the root account on hosts CentOS1 &amp; CentOS2</a:t>
            </a:r>
          </a:p>
          <a:p>
            <a:pPr marL="457200" indent="-457200">
              <a:buFont typeface="+mj-lt"/>
              <a:buAutoNum type="arabicPeriod" startAt="34"/>
            </a:pPr>
            <a:r>
              <a:rPr lang="en-US" sz="2400" dirty="0"/>
              <a:t>Generate an </a:t>
            </a:r>
            <a:r>
              <a:rPr lang="en-US" sz="2400" dirty="0" err="1"/>
              <a:t>ssh</a:t>
            </a:r>
            <a:r>
              <a:rPr lang="en-US" sz="2400" dirty="0"/>
              <a:t>-keypair for the root account on hosts CentOS1 &amp; CentOS2</a:t>
            </a:r>
          </a:p>
          <a:p>
            <a:pPr marL="457200" indent="-457200">
              <a:buFont typeface="+mj-lt"/>
              <a:buAutoNum type="arabicPeriod" startAt="34"/>
            </a:pPr>
            <a:r>
              <a:rPr lang="en-US" sz="2400" dirty="0"/>
              <a:t>Copy the </a:t>
            </a:r>
            <a:r>
              <a:rPr lang="en-US" sz="2400" dirty="0" err="1"/>
              <a:t>ssh</a:t>
            </a:r>
            <a:r>
              <a:rPr lang="en-US" sz="2400" dirty="0"/>
              <a:t>-id from CentOS1 to CentOS2 to enable </a:t>
            </a:r>
            <a:r>
              <a:rPr lang="en-US" sz="2400" dirty="0" err="1"/>
              <a:t>passwordless</a:t>
            </a:r>
            <a:r>
              <a:rPr lang="en-US" sz="2400" dirty="0"/>
              <a:t> logins to CentOS2</a:t>
            </a:r>
          </a:p>
          <a:p>
            <a:pPr marL="457200" indent="-457200">
              <a:buFont typeface="+mj-lt"/>
              <a:buAutoNum type="arabicPeriod" startAt="34"/>
            </a:pPr>
            <a:r>
              <a:rPr lang="en-US" sz="2400" dirty="0"/>
              <a:t>Copy the </a:t>
            </a:r>
            <a:r>
              <a:rPr lang="en-US" sz="2400" dirty="0" err="1"/>
              <a:t>ssh</a:t>
            </a:r>
            <a:r>
              <a:rPr lang="en-US" sz="2400" dirty="0"/>
              <a:t>-id from CentOS2 to CentOS1 to enable </a:t>
            </a:r>
            <a:r>
              <a:rPr lang="en-US" sz="2400" dirty="0" err="1"/>
              <a:t>passwordless</a:t>
            </a:r>
            <a:r>
              <a:rPr lang="en-US" sz="2400" dirty="0"/>
              <a:t> logins to CentOS1</a:t>
            </a:r>
          </a:p>
          <a:p>
            <a:pPr marL="457200" indent="-457200">
              <a:buFont typeface="+mj-lt"/>
              <a:buAutoNum type="arabicPeriod" startAt="34"/>
            </a:pPr>
            <a:endParaRPr lang="en-US" sz="2400" dirty="0"/>
          </a:p>
          <a:p>
            <a:pPr marL="457200" indent="-457200">
              <a:buFont typeface="+mj-lt"/>
              <a:buAutoNum type="arabicPeriod" startAt="34"/>
            </a:pPr>
            <a:endParaRPr lang="en-US" sz="2400" dirty="0"/>
          </a:p>
          <a:p>
            <a:pPr marL="457200" indent="-457200">
              <a:buFont typeface="+mj-lt"/>
              <a:buAutoNum type="arabicPeriod" startAt="34"/>
            </a:pPr>
            <a:endParaRPr lang="en-US" sz="2400" dirty="0"/>
          </a:p>
          <a:p>
            <a:pPr marL="457200" indent="-457200">
              <a:buFont typeface="+mj-lt"/>
              <a:buAutoNum type="arabicPeriod" startAt="34"/>
            </a:pPr>
            <a:endParaRPr lang="en-US" sz="2400" dirty="0"/>
          </a:p>
          <a:p>
            <a:pPr marL="457200" indent="-457200">
              <a:buFont typeface="+mj-lt"/>
              <a:buAutoNum type="arabicPeriod" startAt="34"/>
            </a:pPr>
            <a:endParaRPr lang="en-US" sz="2400" dirty="0"/>
          </a:p>
          <a:p>
            <a:pPr marL="457200" indent="-457200">
              <a:buFont typeface="+mj-lt"/>
              <a:buAutoNum type="arabicPeriod" startAt="26"/>
            </a:pPr>
            <a:endParaRPr lang="en-US" sz="2400" dirty="0"/>
          </a:p>
          <a:p>
            <a:pPr marL="457200" indent="-457200">
              <a:buFont typeface="+mj-lt"/>
              <a:buAutoNum type="arabicPeriod" startAt="26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236836563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7349668"/>
          </a:xfrm>
        </p:spPr>
        <p:txBody>
          <a:bodyPr/>
          <a:lstStyle/>
          <a:p>
            <a:pPr marL="457200" indent="-457200">
              <a:buFont typeface="+mj-lt"/>
              <a:buAutoNum type="arabicPeriod" startAt="44"/>
            </a:pPr>
            <a:r>
              <a:rPr lang="en-US" sz="2400" dirty="0"/>
              <a:t>SSH as the root user from CentOS1 to CentOS2; No password should be required</a:t>
            </a:r>
          </a:p>
          <a:p>
            <a:pPr marL="457200" indent="-457200">
              <a:buFont typeface="+mj-lt"/>
              <a:buAutoNum type="arabicPeriod" startAt="44"/>
            </a:pPr>
            <a:r>
              <a:rPr lang="en-US" sz="2400" dirty="0"/>
              <a:t>Create a new logical volume of 500MB named “</a:t>
            </a:r>
            <a:r>
              <a:rPr lang="en-US" sz="2400" dirty="0" err="1"/>
              <a:t>testcrypt</a:t>
            </a:r>
            <a:r>
              <a:rPr lang="en-US" sz="2400" dirty="0"/>
              <a:t>” in any volume group with space on your RHEL host</a:t>
            </a:r>
          </a:p>
          <a:p>
            <a:pPr marL="457200" indent="-457200">
              <a:buFont typeface="+mj-lt"/>
              <a:buAutoNum type="arabicPeriod" startAt="44"/>
            </a:pPr>
            <a:r>
              <a:rPr lang="en-US" sz="2400" dirty="0"/>
              <a:t>Install the “</a:t>
            </a:r>
            <a:r>
              <a:rPr lang="en-US" sz="2400" dirty="0" err="1"/>
              <a:t>cryptsetup</a:t>
            </a:r>
            <a:r>
              <a:rPr lang="en-US" sz="2400" dirty="0"/>
              <a:t>” RPM and add the module for “</a:t>
            </a:r>
            <a:r>
              <a:rPr lang="en-US" sz="2400" dirty="0" err="1"/>
              <a:t>dm_crypt</a:t>
            </a:r>
            <a:r>
              <a:rPr lang="en-US" sz="2400" dirty="0"/>
              <a:t>”</a:t>
            </a:r>
          </a:p>
          <a:p>
            <a:pPr marL="457200" indent="-457200">
              <a:buFont typeface="+mj-lt"/>
              <a:buAutoNum type="arabicPeriod" startAt="44"/>
            </a:pPr>
            <a:r>
              <a:rPr lang="en-US" sz="2400" dirty="0"/>
              <a:t>Convert the new logical volume to the LUKS format</a:t>
            </a:r>
          </a:p>
          <a:p>
            <a:pPr marL="457200" indent="-457200">
              <a:buFont typeface="+mj-lt"/>
              <a:buAutoNum type="arabicPeriod" startAt="44"/>
            </a:pPr>
            <a:r>
              <a:rPr lang="en-US" sz="2400" dirty="0"/>
              <a:t>Open the new logical volume in LUKS</a:t>
            </a:r>
          </a:p>
          <a:p>
            <a:pPr marL="457200" indent="-457200">
              <a:buFont typeface="+mj-lt"/>
              <a:buAutoNum type="arabicPeriod" startAt="44"/>
            </a:pPr>
            <a:r>
              <a:rPr lang="en-US" sz="2400" dirty="0"/>
              <a:t>Format the new logical volume as an ext4 filesystem</a:t>
            </a:r>
          </a:p>
          <a:p>
            <a:pPr marL="457200" indent="-457200">
              <a:buFont typeface="+mj-lt"/>
              <a:buAutoNum type="arabicPeriod" startAt="44"/>
            </a:pPr>
            <a:r>
              <a:rPr lang="en-US" sz="2400" dirty="0"/>
              <a:t>Echo your passphrase into a file called “/root/</a:t>
            </a:r>
            <a:r>
              <a:rPr lang="en-US" sz="2400" dirty="0" err="1"/>
              <a:t>luks.key</a:t>
            </a:r>
            <a:r>
              <a:rPr lang="en-US" sz="2400" dirty="0"/>
              <a:t>”</a:t>
            </a:r>
          </a:p>
          <a:p>
            <a:pPr marL="457200" indent="-457200">
              <a:buFont typeface="+mj-lt"/>
              <a:buAutoNum type="arabicPeriod" startAt="44"/>
            </a:pPr>
            <a:r>
              <a:rPr lang="en-US" sz="2400" dirty="0"/>
              <a:t>Create the 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crypttab</a:t>
            </a:r>
            <a:r>
              <a:rPr lang="en-US" sz="2400" dirty="0"/>
              <a:t> file showing the mapping to the passphrase file</a:t>
            </a:r>
          </a:p>
          <a:p>
            <a:pPr marL="457200" indent="-457200">
              <a:buFont typeface="+mj-lt"/>
              <a:buAutoNum type="arabicPeriod" startAt="44"/>
            </a:pPr>
            <a:r>
              <a:rPr lang="en-US" sz="2400" dirty="0"/>
              <a:t>Add the passphrase file to the LUKS logical volume</a:t>
            </a:r>
          </a:p>
          <a:p>
            <a:pPr marL="457200" indent="-457200">
              <a:buFont typeface="+mj-lt"/>
              <a:buAutoNum type="arabicPeriod" startAt="44"/>
            </a:pPr>
            <a:r>
              <a:rPr lang="en-US" sz="2400" dirty="0"/>
              <a:t>Create a </a:t>
            </a:r>
            <a:r>
              <a:rPr lang="en-US" sz="2400" dirty="0" err="1"/>
              <a:t>mountmount</a:t>
            </a:r>
            <a:r>
              <a:rPr lang="en-US" sz="2400" dirty="0"/>
              <a:t> named /</a:t>
            </a:r>
            <a:r>
              <a:rPr lang="en-US" sz="2400" dirty="0" err="1"/>
              <a:t>mycrypt</a:t>
            </a:r>
            <a:r>
              <a:rPr lang="en-US" sz="2400" dirty="0"/>
              <a:t> on your RHEL Host</a:t>
            </a:r>
          </a:p>
          <a:p>
            <a:pPr marL="457200" indent="-457200">
              <a:buFont typeface="+mj-lt"/>
              <a:buAutoNum type="arabicPeriod" startAt="44"/>
            </a:pPr>
            <a:r>
              <a:rPr lang="en-US" sz="2400" dirty="0"/>
              <a:t>Add an appropriate entry into “/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fstab</a:t>
            </a:r>
            <a:r>
              <a:rPr lang="en-US" sz="2400" dirty="0"/>
              <a:t>” for the encrypted logical volume; Test</a:t>
            </a:r>
          </a:p>
          <a:p>
            <a:pPr marL="457200" indent="-457200">
              <a:buFont typeface="+mj-lt"/>
              <a:buAutoNum type="arabicPeriod" startAt="44"/>
            </a:pPr>
            <a:endParaRPr lang="en-US" sz="2400" dirty="0"/>
          </a:p>
          <a:p>
            <a:pPr marL="457200" indent="-457200">
              <a:buFont typeface="+mj-lt"/>
              <a:buAutoNum type="arabicPeriod" startAt="44"/>
            </a:pPr>
            <a:endParaRPr lang="en-US" sz="2400" dirty="0"/>
          </a:p>
          <a:p>
            <a:pPr marL="457200" indent="-457200">
              <a:buFont typeface="+mj-lt"/>
              <a:buAutoNum type="arabicPeriod" startAt="44"/>
            </a:pPr>
            <a:endParaRPr lang="en-US" sz="2400" dirty="0"/>
          </a:p>
          <a:p>
            <a:pPr marL="457200" indent="-457200">
              <a:buFont typeface="+mj-lt"/>
              <a:buAutoNum type="arabicPeriod" startAt="26"/>
            </a:pPr>
            <a:endParaRPr lang="en-US" sz="2400" dirty="0"/>
          </a:p>
          <a:p>
            <a:pPr marL="457200" indent="-457200">
              <a:buFont typeface="+mj-lt"/>
              <a:buAutoNum type="arabicPeriod" startAt="26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8841395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019526"/>
          </a:xfrm>
        </p:spPr>
        <p:txBody>
          <a:bodyPr/>
          <a:lstStyle/>
          <a:p>
            <a:r>
              <a:rPr lang="en-US" dirty="0"/>
              <a:t>GNU GRUB is the boot loader used in popular Linux distributions</a:t>
            </a:r>
          </a:p>
          <a:p>
            <a:r>
              <a:rPr lang="en-US" dirty="0"/>
              <a:t>GRUB = </a:t>
            </a:r>
            <a:r>
              <a:rPr lang="en-US" dirty="0" err="1"/>
              <a:t>GRand</a:t>
            </a:r>
            <a:r>
              <a:rPr lang="en-US" dirty="0"/>
              <a:t> Unified Bootloader</a:t>
            </a:r>
          </a:p>
          <a:p>
            <a:r>
              <a:rPr lang="en-US" dirty="0"/>
              <a:t>Default configuration is stored in `/</a:t>
            </a:r>
            <a:r>
              <a:rPr lang="en-US" dirty="0" err="1"/>
              <a:t>etc</a:t>
            </a:r>
            <a:r>
              <a:rPr lang="en-US" dirty="0"/>
              <a:t>/default/grub`</a:t>
            </a:r>
          </a:p>
          <a:p>
            <a:r>
              <a:rPr lang="en-US" dirty="0"/>
              <a:t>After configuration is modified, the raw grub configuration must be generated using the grub2-mkconfig command: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grub2-mkconfig -o /boot/grub2/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grub.cfg</a:t>
            </a:r>
            <a:r>
              <a:rPr lang="en-US" dirty="0"/>
              <a:t>`</a:t>
            </a:r>
          </a:p>
          <a:p>
            <a:r>
              <a:rPr lang="en-US" dirty="0"/>
              <a:t>In the event a host cannot boot, you can re-install the bootloader using the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grub2-install</a:t>
            </a:r>
            <a:r>
              <a:rPr lang="en-US" dirty="0"/>
              <a:t>` command followed by the name of the boot disk, typically /dev/</a:t>
            </a:r>
            <a:r>
              <a:rPr lang="en-US" dirty="0" err="1"/>
              <a:t>sda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GRUB2 (Bootloader)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6984191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105703"/>
          </a:xfrm>
        </p:spPr>
        <p:txBody>
          <a:bodyPr/>
          <a:lstStyle/>
          <a:p>
            <a:r>
              <a:rPr lang="en-US" dirty="0"/>
              <a:t>RHEL </a:t>
            </a:r>
            <a:r>
              <a:rPr lang="en-US" dirty="0" err="1"/>
              <a:t>tunables</a:t>
            </a:r>
            <a:r>
              <a:rPr lang="en-US" dirty="0"/>
              <a:t> are persistently set in “/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sysctl.conf</a:t>
            </a:r>
            <a:r>
              <a:rPr lang="en-US" dirty="0"/>
              <a:t>”</a:t>
            </a:r>
          </a:p>
          <a:p>
            <a:r>
              <a:rPr lang="en-US" dirty="0"/>
              <a:t>If the file is empty, all of the default values are used</a:t>
            </a:r>
          </a:p>
          <a:p>
            <a:r>
              <a:rPr lang="en-US" dirty="0"/>
              <a:t>Default kernel tunable values can be listed using the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sysctl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–a</a:t>
            </a:r>
            <a:r>
              <a:rPr lang="en-US" dirty="0"/>
              <a:t>` command</a:t>
            </a:r>
          </a:p>
          <a:p>
            <a:r>
              <a:rPr lang="en-US" dirty="0"/>
              <a:t>The kernel can be tuned for many things including the network stack, swap files, virtual memory, file systems and scheduling</a:t>
            </a:r>
          </a:p>
          <a:p>
            <a:r>
              <a:rPr lang="en-US" dirty="0"/>
              <a:t>Significant performance changes can occur by changing the default values; Research what you are doing!</a:t>
            </a:r>
          </a:p>
          <a:p>
            <a:r>
              <a:rPr lang="en-US" dirty="0"/>
              <a:t>To immediate apply any changes added to “/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sysctl.conf</a:t>
            </a:r>
            <a:r>
              <a:rPr lang="en-US" dirty="0"/>
              <a:t>”, run the command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sysctl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–p</a:t>
            </a:r>
            <a:r>
              <a:rPr lang="en-US" dirty="0"/>
              <a:t>`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Kernel</a:t>
            </a:r>
          </a:p>
        </p:txBody>
      </p:sp>
    </p:spTree>
    <p:extLst>
      <p:ext uri="{BB962C8B-B14F-4D97-AF65-F5344CB8AC3E}">
        <p14:creationId xmlns:p14="http://schemas.microsoft.com/office/powerpoint/2010/main" val="16459085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527631"/>
          </a:xfrm>
        </p:spPr>
        <p:txBody>
          <a:bodyPr/>
          <a:lstStyle/>
          <a:p>
            <a:r>
              <a:rPr lang="en-US" dirty="0"/>
              <a:t>RHEL / CentOS 7 hosts can act as hypervisors; VMs are called “domains”</a:t>
            </a:r>
          </a:p>
          <a:p>
            <a:r>
              <a:rPr lang="en-US" dirty="0"/>
              <a:t>Presently, nested virtualization is not supported within Azure</a:t>
            </a:r>
          </a:p>
          <a:p>
            <a:r>
              <a:rPr lang="en-US" dirty="0"/>
              <a:t>To configure virtualization, install the following package: </a:t>
            </a:r>
            <a:r>
              <a:rPr lang="en-US" dirty="0" err="1"/>
              <a:t>qemu-kvm</a:t>
            </a:r>
            <a:r>
              <a:rPr lang="en-US" dirty="0"/>
              <a:t> </a:t>
            </a:r>
            <a:r>
              <a:rPr lang="en-US" dirty="0" err="1"/>
              <a:t>qemu-img</a:t>
            </a:r>
            <a:r>
              <a:rPr lang="en-US" dirty="0"/>
              <a:t> </a:t>
            </a:r>
            <a:r>
              <a:rPr lang="en-US" dirty="0" err="1"/>
              <a:t>libvirt</a:t>
            </a:r>
            <a:endParaRPr lang="en-US" dirty="0"/>
          </a:p>
          <a:p>
            <a:r>
              <a:rPr lang="en-US" dirty="0"/>
              <a:t>The “</a:t>
            </a:r>
            <a:r>
              <a:rPr lang="en-US" dirty="0" err="1"/>
              <a:t>libvirtd</a:t>
            </a:r>
            <a:r>
              <a:rPr lang="en-US" dirty="0"/>
              <a:t>” service must be started and persistently enabled</a:t>
            </a:r>
          </a:p>
          <a:p>
            <a:r>
              <a:rPr lang="en-US" dirty="0"/>
              <a:t>Most interaction with the hypervisor is done via the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virsh</a:t>
            </a:r>
            <a:r>
              <a:rPr lang="en-US" dirty="0"/>
              <a:t>` command which can be run on the command line or invoked as a shell</a:t>
            </a:r>
          </a:p>
          <a:p>
            <a:r>
              <a:rPr lang="en-US" dirty="0"/>
              <a:t>Individual virtual machine configuration files can also be edited using </a:t>
            </a:r>
            <a:r>
              <a:rPr lang="en-US" dirty="0" err="1"/>
              <a:t>virsh</a:t>
            </a:r>
            <a:r>
              <a:rPr lang="en-US" dirty="0"/>
              <a:t> as follows: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virsh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edit &lt;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guestname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`; Files located in “/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libvirt</a:t>
            </a:r>
            <a:r>
              <a:rPr lang="en-US" dirty="0"/>
              <a:t>/</a:t>
            </a:r>
            <a:r>
              <a:rPr lang="en-US" dirty="0" err="1"/>
              <a:t>qemu</a:t>
            </a:r>
            <a:r>
              <a:rPr lang="en-US" dirty="0"/>
              <a:t>”</a:t>
            </a:r>
          </a:p>
          <a:p>
            <a:r>
              <a:rPr lang="en-US" dirty="0"/>
              <a:t>Host consoles can be accessed using the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virsh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edit &lt;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guestname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` command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KVM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7019781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598145"/>
          </a:xfrm>
        </p:spPr>
        <p:txBody>
          <a:bodyPr/>
          <a:lstStyle/>
          <a:p>
            <a:r>
              <a:rPr lang="en-US" dirty="0"/>
              <a:t>NFS is a client/server application that allows files to be shared across multiple hosts</a:t>
            </a:r>
          </a:p>
          <a:p>
            <a:r>
              <a:rPr lang="en-US" dirty="0"/>
              <a:t>The file system type for NFS is “</a:t>
            </a:r>
            <a:r>
              <a:rPr lang="en-US" dirty="0" err="1"/>
              <a:t>nfs</a:t>
            </a:r>
            <a:r>
              <a:rPr lang="en-US" dirty="0"/>
              <a:t>” in your “/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” file</a:t>
            </a:r>
          </a:p>
          <a:p>
            <a:r>
              <a:rPr lang="en-US" dirty="0"/>
              <a:t>Ensure that you always use the “0   0” directive to prevent </a:t>
            </a:r>
            <a:r>
              <a:rPr lang="en-US" dirty="0" err="1"/>
              <a:t>fsck</a:t>
            </a:r>
            <a:r>
              <a:rPr lang="en-US" dirty="0"/>
              <a:t> failures</a:t>
            </a:r>
          </a:p>
          <a:p>
            <a:r>
              <a:rPr lang="en-US" dirty="0"/>
              <a:t>Packages must be installed and enabled to configure NFS</a:t>
            </a:r>
          </a:p>
          <a:p>
            <a:pPr lvl="1"/>
            <a:r>
              <a:rPr lang="en-US" dirty="0" err="1"/>
              <a:t>nfs-utils</a:t>
            </a:r>
            <a:endParaRPr lang="en-US" dirty="0"/>
          </a:p>
          <a:p>
            <a:pPr lvl="1"/>
            <a:r>
              <a:rPr lang="en-US" dirty="0" err="1"/>
              <a:t>rpcbind</a:t>
            </a:r>
            <a:endParaRPr lang="en-US" dirty="0"/>
          </a:p>
          <a:p>
            <a:r>
              <a:rPr lang="en-US" dirty="0"/>
              <a:t>NFS shares are configured via the “/</a:t>
            </a:r>
            <a:r>
              <a:rPr lang="en-US" dirty="0" err="1"/>
              <a:t>etc</a:t>
            </a:r>
            <a:r>
              <a:rPr lang="en-US" dirty="0"/>
              <a:t>/exports” file</a:t>
            </a:r>
          </a:p>
          <a:p>
            <a:r>
              <a:rPr lang="en-US" dirty="0"/>
              <a:t>After the “/</a:t>
            </a:r>
            <a:r>
              <a:rPr lang="en-US" dirty="0" err="1"/>
              <a:t>etc</a:t>
            </a:r>
            <a:r>
              <a:rPr lang="en-US" dirty="0"/>
              <a:t>/exports” file has been modified, it must be “re-exported” using the command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exportfs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rav</a:t>
            </a:r>
            <a:r>
              <a:rPr lang="en-US" dirty="0"/>
              <a:t>`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File System Shares (NFS)</a:t>
            </a:r>
          </a:p>
        </p:txBody>
      </p:sp>
    </p:spTree>
    <p:extLst>
      <p:ext uri="{BB962C8B-B14F-4D97-AF65-F5344CB8AC3E}">
        <p14:creationId xmlns:p14="http://schemas.microsoft.com/office/powerpoint/2010/main" val="41361447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918233"/>
          </a:xfrm>
        </p:spPr>
        <p:txBody>
          <a:bodyPr/>
          <a:lstStyle/>
          <a:p>
            <a:r>
              <a:rPr lang="en-US" dirty="0"/>
              <a:t>Appropriate firewall rules must be created on the NFS server to allow connections from any NFS clients</a:t>
            </a:r>
          </a:p>
          <a:p>
            <a:r>
              <a:rPr lang="en-US" dirty="0"/>
              <a:t>Both the “</a:t>
            </a:r>
            <a:r>
              <a:rPr lang="en-US" dirty="0" err="1"/>
              <a:t>nfs-utils</a:t>
            </a:r>
            <a:r>
              <a:rPr lang="en-US" dirty="0"/>
              <a:t>” and “</a:t>
            </a:r>
            <a:r>
              <a:rPr lang="en-US" dirty="0" err="1"/>
              <a:t>rpcbind</a:t>
            </a:r>
            <a:r>
              <a:rPr lang="en-US" dirty="0"/>
              <a:t>” packages must be present on all servers and clients</a:t>
            </a:r>
          </a:p>
          <a:p>
            <a:r>
              <a:rPr lang="en-US" dirty="0"/>
              <a:t>On NFS servers, the “</a:t>
            </a:r>
            <a:r>
              <a:rPr lang="en-US" dirty="0" err="1"/>
              <a:t>rpcbind</a:t>
            </a:r>
            <a:r>
              <a:rPr lang="en-US" dirty="0"/>
              <a:t>” service and the “</a:t>
            </a:r>
            <a:r>
              <a:rPr lang="en-US" dirty="0" err="1"/>
              <a:t>nfs</a:t>
            </a:r>
            <a:r>
              <a:rPr lang="en-US" dirty="0"/>
              <a:t>-server” service must be started and enabled in </a:t>
            </a:r>
            <a:r>
              <a:rPr lang="en-US" dirty="0" err="1"/>
              <a:t>systemd</a:t>
            </a:r>
            <a:r>
              <a:rPr lang="en-US" dirty="0"/>
              <a:t> to persist across reboots</a:t>
            </a:r>
          </a:p>
          <a:p>
            <a:r>
              <a:rPr lang="en-US" dirty="0"/>
              <a:t>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` continues to be your friend; Be sure to look at pages for:</a:t>
            </a:r>
          </a:p>
          <a:p>
            <a:pPr lvl="1"/>
            <a:r>
              <a:rPr lang="en-US" dirty="0"/>
              <a:t>exports</a:t>
            </a:r>
          </a:p>
          <a:p>
            <a:pPr lvl="1"/>
            <a:r>
              <a:rPr lang="en-US" dirty="0" err="1"/>
              <a:t>nfs</a:t>
            </a:r>
            <a:endParaRPr lang="en-US" dirty="0"/>
          </a:p>
          <a:p>
            <a:pPr lvl="1"/>
            <a:r>
              <a:rPr lang="en-US" dirty="0" err="1"/>
              <a:t>nfsd</a:t>
            </a:r>
            <a:endParaRPr lang="en-US" dirty="0"/>
          </a:p>
          <a:p>
            <a:r>
              <a:rPr lang="en-US" dirty="0"/>
              <a:t>If you forget these names, always remember the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apropos</a:t>
            </a:r>
            <a:r>
              <a:rPr lang="en-US" dirty="0"/>
              <a:t>` command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File System Shares (NFS)</a:t>
            </a:r>
          </a:p>
        </p:txBody>
      </p:sp>
    </p:spTree>
    <p:extLst>
      <p:ext uri="{BB962C8B-B14F-4D97-AF65-F5344CB8AC3E}">
        <p14:creationId xmlns:p14="http://schemas.microsoft.com/office/powerpoint/2010/main" val="215062896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665856"/>
          </a:xfrm>
        </p:spPr>
        <p:txBody>
          <a:bodyPr/>
          <a:lstStyle/>
          <a:p>
            <a:r>
              <a:rPr lang="en-US" dirty="0"/>
              <a:t>Is an implementation of server message block (SMB) which has since been renamed to CIFS (Common Internet File System)</a:t>
            </a:r>
          </a:p>
          <a:p>
            <a:r>
              <a:rPr lang="en-US" dirty="0"/>
              <a:t>Samba is an implementation; CIFS is the protocol which Samba uses</a:t>
            </a:r>
          </a:p>
          <a:p>
            <a:r>
              <a:rPr lang="en-US" dirty="0"/>
              <a:t>CIFS shares are configured in the /</a:t>
            </a:r>
            <a:r>
              <a:rPr lang="en-US" dirty="0" err="1"/>
              <a:t>etc</a:t>
            </a:r>
            <a:r>
              <a:rPr lang="en-US" dirty="0"/>
              <a:t>/samba/</a:t>
            </a:r>
            <a:r>
              <a:rPr lang="en-US" dirty="0" err="1"/>
              <a:t>smb.conf</a:t>
            </a:r>
            <a:r>
              <a:rPr lang="en-US" dirty="0"/>
              <a:t> file</a:t>
            </a:r>
          </a:p>
          <a:p>
            <a:r>
              <a:rPr lang="en-US" dirty="0"/>
              <a:t>Specific </a:t>
            </a:r>
            <a:r>
              <a:rPr lang="en-US" dirty="0" err="1"/>
              <a:t>SELinux</a:t>
            </a:r>
            <a:r>
              <a:rPr lang="en-US" dirty="0"/>
              <a:t> contexts are required for Samba ; Always test your configuration toggling </a:t>
            </a:r>
            <a:r>
              <a:rPr lang="en-US" dirty="0" err="1"/>
              <a:t>SELinux</a:t>
            </a:r>
            <a:r>
              <a:rPr lang="en-US" dirty="0"/>
              <a:t> on/off with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setenforce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0|1</a:t>
            </a:r>
            <a:r>
              <a:rPr lang="en-US" dirty="0"/>
              <a:t>`</a:t>
            </a:r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entries are written in the format of Windows file shares</a:t>
            </a:r>
          </a:p>
          <a:p>
            <a:r>
              <a:rPr lang="en-US" dirty="0"/>
              <a:t>CIFS mounts must be mapped to a specific user on the remote host</a:t>
            </a:r>
          </a:p>
          <a:p>
            <a:r>
              <a:rPr lang="en-US" dirty="0"/>
              <a:t>A number of ports must be opened to allow SMB traffic: 137, 138, 139, 445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Samba File System Shares (CIFS)</a:t>
            </a:r>
          </a:p>
        </p:txBody>
      </p:sp>
    </p:spTree>
    <p:extLst>
      <p:ext uri="{BB962C8B-B14F-4D97-AF65-F5344CB8AC3E}">
        <p14:creationId xmlns:p14="http://schemas.microsoft.com/office/powerpoint/2010/main" val="12028313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262669"/>
          </a:xfrm>
        </p:spPr>
        <p:txBody>
          <a:bodyPr/>
          <a:lstStyle/>
          <a:p>
            <a:r>
              <a:rPr lang="en-US" dirty="0"/>
              <a:t>The following packages must be installed on the samba server:</a:t>
            </a:r>
          </a:p>
          <a:p>
            <a:pPr lvl="1"/>
            <a:r>
              <a:rPr lang="en-US" dirty="0"/>
              <a:t>Package group “file-server”: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yum -y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groupinstall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“file-server”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policycoreutils</a:t>
            </a:r>
            <a:r>
              <a:rPr lang="en-US" dirty="0"/>
              <a:t>-python RPM: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yum -y install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policycoreutils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-python</a:t>
            </a:r>
            <a:r>
              <a:rPr lang="en-US" dirty="0"/>
              <a:t>`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following packages must be installed on the samba client: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cifs-utils</a:t>
            </a:r>
            <a:r>
              <a:rPr lang="en-US" dirty="0"/>
              <a:t> RPM: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yum -y install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cifs-utils</a:t>
            </a:r>
            <a:r>
              <a:rPr lang="en-US" dirty="0"/>
              <a:t>`</a:t>
            </a:r>
          </a:p>
          <a:p>
            <a:endParaRPr lang="en-US" dirty="0"/>
          </a:p>
          <a:p>
            <a:r>
              <a:rPr lang="en-US" dirty="0"/>
              <a:t>The samba service, like any other, must be enabled persistently in </a:t>
            </a:r>
            <a:r>
              <a:rPr lang="en-US" dirty="0" err="1"/>
              <a:t>systemd</a:t>
            </a:r>
            <a:endParaRPr lang="en-US" dirty="0"/>
          </a:p>
          <a:p>
            <a:r>
              <a:rPr lang="en-US" dirty="0"/>
              <a:t>Both the “</a:t>
            </a:r>
            <a:r>
              <a:rPr lang="en-US" dirty="0" err="1"/>
              <a:t>smb</a:t>
            </a:r>
            <a:r>
              <a:rPr lang="en-US" dirty="0"/>
              <a:t>” and the “</a:t>
            </a:r>
            <a:r>
              <a:rPr lang="en-US" dirty="0" err="1"/>
              <a:t>nmb</a:t>
            </a:r>
            <a:r>
              <a:rPr lang="en-US" dirty="0"/>
              <a:t>” service must be configured in </a:t>
            </a:r>
            <a:r>
              <a:rPr lang="en-US" dirty="0" err="1"/>
              <a:t>systemd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Samba File System Shares (CIFS)</a:t>
            </a:r>
          </a:p>
        </p:txBody>
      </p:sp>
    </p:spTree>
    <p:extLst>
      <p:ext uri="{BB962C8B-B14F-4D97-AF65-F5344CB8AC3E}">
        <p14:creationId xmlns:p14="http://schemas.microsoft.com/office/powerpoint/2010/main" val="332303023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711_TR22_BO_CT_Template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2_BO_CT_Template.potx" id="{B1B2F3F2-0B4F-4209-B007-CB76AE668BD4}" vid="{5E751991-B51F-49F7-957F-139A6D02B770}"/>
    </a:ext>
  </a:extLst>
</a:theme>
</file>

<file path=ppt/theme/theme2.xml><?xml version="1.0" encoding="utf-8"?>
<a:theme xmlns:a="http://schemas.openxmlformats.org/drawingml/2006/main" name="WHITE TEMPLATE">
  <a:themeElements>
    <a:clrScheme name="MSVID White and Teal_10-2014">
      <a:dk1>
        <a:srgbClr val="505050"/>
      </a:dk1>
      <a:lt1>
        <a:srgbClr val="FFFFFF"/>
      </a:lt1>
      <a:dk2>
        <a:srgbClr val="008272"/>
      </a:dk2>
      <a:lt2>
        <a:srgbClr val="D5F7F6"/>
      </a:lt2>
      <a:accent1>
        <a:srgbClr val="008272"/>
      </a:accent1>
      <a:accent2>
        <a:srgbClr val="B4009E"/>
      </a:accent2>
      <a:accent3>
        <a:srgbClr val="004B50"/>
      </a:accent3>
      <a:accent4>
        <a:srgbClr val="0078D7"/>
      </a:accent4>
      <a:accent5>
        <a:srgbClr val="5C2D91"/>
      </a:accent5>
      <a:accent6>
        <a:srgbClr val="D83B01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TEAL_1" id="{5E4F6A35-5222-4964-BF6B-D8D6040D0130}" vid="{5DED90E8-4E6D-48DC-ABF5-5DF803FF645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8ADE9DA185A840A97C044D659591E9" ma:contentTypeVersion="6" ma:contentTypeDescription="Create a new document." ma:contentTypeScope="" ma:versionID="a371569f4b8c4c0d619d36f0296c4bba">
  <xsd:schema xmlns:xsd="http://www.w3.org/2001/XMLSchema" xmlns:xs="http://www.w3.org/2001/XMLSchema" xmlns:p="http://schemas.microsoft.com/office/2006/metadata/properties" xmlns:ns2="3e6120eb-6d99-4396-a9d9-2f4c3089f43d" xmlns:ns3="80665351-4c0c-42f1-8096-ec7a2623fe2d" targetNamespace="http://schemas.microsoft.com/office/2006/metadata/properties" ma:root="true" ma:fieldsID="d192f354f439d49dc0c3b9905b59931f" ns2:_="" ns3:_="">
    <xsd:import namespace="3e6120eb-6d99-4396-a9d9-2f4c3089f43d"/>
    <xsd:import namespace="80665351-4c0c-42f1-8096-ec7a2623fe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120eb-6d99-4396-a9d9-2f4c3089f4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65351-4c0c-42f1-8096-ec7a2623fe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FastMetadata xmlns="80665351-4c0c-42f1-8096-ec7a2623fe2d">{"officeBundle":{"ctag":"\"c:{3ABCD4A9-88D3-4738-936A-404273B8CF70},3\"","fatalError":true,"version":"1.79102838"}}</MediaServiceFastMetadata>
    <MediaServiceMetadata xmlns="80665351-4c0c-42f1-8096-ec7a2623fe2d">{"officeBundle":{"ctag":"\"c:{3ABCD4A9-88D3-4738-936A-404273B8CF70},3\"","fatalError":true,"errorInfo":"Server_FragmentLimitExceeded","version":"1.79102838"}}</MediaServiceMetadata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E70E59-DFF8-4BC8-BC09-47D660AB4C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6120eb-6d99-4396-a9d9-2f4c3089f43d"/>
    <ds:schemaRef ds:uri="80665351-4c0c-42f1-8096-ec7a2623fe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B1D8E2-BF72-4A88-8301-3246B0BD3CF6}">
  <ds:schemaRefs>
    <ds:schemaRef ds:uri="http://schemas.microsoft.com/office/2006/metadata/properties"/>
    <ds:schemaRef ds:uri="18cd837e-6ffe-430d-914d-85772e4a44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80665351-4c0c-42f1-8096-ec7a2623fe2d"/>
  </ds:schemaRefs>
</ds:datastoreItem>
</file>

<file path=customXml/itemProps3.xml><?xml version="1.0" encoding="utf-8"?>
<ds:datastoreItem xmlns:ds="http://schemas.openxmlformats.org/officeDocument/2006/customXml" ds:itemID="{56367BB0-CBF6-4A94-A37A-21A8A19050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25170</TotalTime>
  <Words>2362</Words>
  <Application>Microsoft Office PowerPoint</Application>
  <PresentationFormat>Widescreen</PresentationFormat>
  <Paragraphs>226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Noto Sans Symbols</vt:lpstr>
      <vt:lpstr>Noto Symbol</vt:lpstr>
      <vt:lpstr>Quattrocento Sans</vt:lpstr>
      <vt:lpstr>Segoe UI</vt:lpstr>
      <vt:lpstr>Segoe UI Light</vt:lpstr>
      <vt:lpstr>Source Sans Pro</vt:lpstr>
      <vt:lpstr>Verdana</vt:lpstr>
      <vt:lpstr>Wingdings</vt:lpstr>
      <vt:lpstr>5-30711_TR22_BO_CT_Template</vt:lpstr>
      <vt:lpstr>WHITE TEMPLATE</vt:lpstr>
      <vt:lpstr>LFCS Preparation Training Session XII: Advanced Linux Configuration</vt:lpstr>
      <vt:lpstr>Session XII Agenda</vt:lpstr>
      <vt:lpstr>GRUB2 (Bootloader) Configuration</vt:lpstr>
      <vt:lpstr>Tuning the Kernel</vt:lpstr>
      <vt:lpstr>KVM Virtualization</vt:lpstr>
      <vt:lpstr>Network File System Shares (NFS)</vt:lpstr>
      <vt:lpstr>Network File System Shares (NFS)</vt:lpstr>
      <vt:lpstr>Samba File System Shares (CIFS)</vt:lpstr>
      <vt:lpstr>Samba File System Shares (CIFS)</vt:lpstr>
      <vt:lpstr>Configuring sudo and /etc/sudoers</vt:lpstr>
      <vt:lpstr>Setting Process Priorities</vt:lpstr>
      <vt:lpstr>Setting Process Priorities</vt:lpstr>
      <vt:lpstr>Configuring an Anonymous FTP Server</vt:lpstr>
      <vt:lpstr>Configuring SSH Keys (Password-less SSH) &amp; SSH Tunneling</vt:lpstr>
      <vt:lpstr>Linux Unified Key Setup (LUKS) Encryption</vt:lpstr>
      <vt:lpstr>Linux Unified Key Setup (LUKS) Encryption</vt:lpstr>
      <vt:lpstr>The X-Windows System</vt:lpstr>
      <vt:lpstr>LFCS Requirements Recap</vt:lpstr>
      <vt:lpstr>Live Demonstrations</vt:lpstr>
      <vt:lpstr>Homework Assignment</vt:lpstr>
      <vt:lpstr>Homework Assignment</vt:lpstr>
      <vt:lpstr>Homework Assignment</vt:lpstr>
      <vt:lpstr>Homework Assignment</vt:lpstr>
      <vt:lpstr>Homework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Kundana Palagiri</dc:creator>
  <cp:lastModifiedBy>Dan Stolts</cp:lastModifiedBy>
  <cp:revision>481</cp:revision>
  <cp:lastPrinted>2016-10-14T17:46:04Z</cp:lastPrinted>
  <dcterms:created xsi:type="dcterms:W3CDTF">2016-06-13T17:17:56Z</dcterms:created>
  <dcterms:modified xsi:type="dcterms:W3CDTF">2018-05-25T18:09:44Z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0x0101005D8ADE9DA185A840A97C044D659591E9</vt:lpwstr>
  </property>
  <property fmtid="{D5CDD505-2E9C-101B-9397-08002B2CF9AE}" pid="3" name="oBundleFail">
    <vt:lpwstr>true</vt:lpwstr>
  </property>
  <property fmtid="{D5CDD505-2E9C-101B-9397-08002B2CF9AE}" pid="4" name="oBundleCtag">
    <vt:lpwstr>"c:{3ABCD4A9-88D3-4738-936A-404273B8CF70},3"</vt:lpwstr>
  </property>
  <property fmtid="{D5CDD505-2E9C-101B-9397-08002B2CF9AE}" pid="5" name="oBundleVer">
    <vt:lpwstr>1.79102838</vt:lpwstr>
  </property>
  <property fmtid="{D5CDD505-2E9C-101B-9397-08002B2CF9AE}" pid="6" name="MSIP_Label_f42aa342-8706-4288-bd11-ebb85995028c_Enabled">
    <vt:lpwstr>True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Owner">
    <vt:lpwstr>dstolts@microsoft.com</vt:lpwstr>
  </property>
  <property fmtid="{D5CDD505-2E9C-101B-9397-08002B2CF9AE}" pid="9" name="MSIP_Label_f42aa342-8706-4288-bd11-ebb85995028c_SetDate">
    <vt:lpwstr>2018-05-25T18:09:43.2145923Z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Application">
    <vt:lpwstr>Microsoft Azure Information Protection</vt:lpwstr>
  </property>
  <property fmtid="{D5CDD505-2E9C-101B-9397-08002B2CF9AE}" pid="12" name="MSIP_Label_f42aa342-8706-4288-bd11-ebb85995028c_Extended_MSFT_Method">
    <vt:lpwstr>Automatic</vt:lpwstr>
  </property>
  <property fmtid="{D5CDD505-2E9C-101B-9397-08002B2CF9AE}" pid="13" name="Sensitivity">
    <vt:lpwstr>General</vt:lpwstr>
  </property>
</Properties>
</file>