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3" r:id="rId5"/>
  </p:sldMasterIdLst>
  <p:notesMasterIdLst>
    <p:notesMasterId r:id="rId32"/>
  </p:notesMasterIdLst>
  <p:handoutMasterIdLst>
    <p:handoutMasterId r:id="rId33"/>
  </p:handoutMasterIdLst>
  <p:sldIdLst>
    <p:sldId id="260" r:id="rId6"/>
    <p:sldId id="295" r:id="rId7"/>
    <p:sldId id="325" r:id="rId8"/>
    <p:sldId id="326" r:id="rId9"/>
    <p:sldId id="338" r:id="rId10"/>
    <p:sldId id="327" r:id="rId11"/>
    <p:sldId id="340" r:id="rId12"/>
    <p:sldId id="343" r:id="rId13"/>
    <p:sldId id="328" r:id="rId14"/>
    <p:sldId id="329" r:id="rId15"/>
    <p:sldId id="330" r:id="rId16"/>
    <p:sldId id="341" r:id="rId17"/>
    <p:sldId id="332" r:id="rId18"/>
    <p:sldId id="344" r:id="rId19"/>
    <p:sldId id="345" r:id="rId20"/>
    <p:sldId id="333" r:id="rId21"/>
    <p:sldId id="346" r:id="rId22"/>
    <p:sldId id="334" r:id="rId23"/>
    <p:sldId id="335" r:id="rId24"/>
    <p:sldId id="342" r:id="rId25"/>
    <p:sldId id="336" r:id="rId26"/>
    <p:sldId id="350" r:id="rId27"/>
    <p:sldId id="323" r:id="rId28"/>
    <p:sldId id="347" r:id="rId29"/>
    <p:sldId id="348" r:id="rId30"/>
    <p:sldId id="35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448990-2B34-489E-B329-603B92143A77}">
          <p14:sldIdLst>
            <p14:sldId id="260"/>
            <p14:sldId id="295"/>
            <p14:sldId id="325"/>
            <p14:sldId id="326"/>
            <p14:sldId id="338"/>
            <p14:sldId id="327"/>
            <p14:sldId id="340"/>
            <p14:sldId id="343"/>
            <p14:sldId id="328"/>
            <p14:sldId id="329"/>
            <p14:sldId id="330"/>
            <p14:sldId id="341"/>
            <p14:sldId id="332"/>
            <p14:sldId id="344"/>
            <p14:sldId id="345"/>
            <p14:sldId id="333"/>
            <p14:sldId id="346"/>
            <p14:sldId id="334"/>
            <p14:sldId id="335"/>
            <p14:sldId id="342"/>
            <p14:sldId id="336"/>
            <p14:sldId id="350"/>
            <p14:sldId id="323"/>
            <p14:sldId id="347"/>
            <p14:sldId id="348"/>
            <p14:sldId id="35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58FAA"/>
    <a:srgbClr val="7FD77F"/>
    <a:srgbClr val="FFE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284" autoAdjust="0"/>
  </p:normalViewPr>
  <p:slideViewPr>
    <p:cSldViewPr snapToGrid="0">
      <p:cViewPr varScale="1">
        <p:scale>
          <a:sx n="83" d="100"/>
          <a:sy n="83" d="100"/>
        </p:scale>
        <p:origin x="16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32E4C-FC94-4F10-8222-9DCEBE73D64F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85B7E-5E88-4FD0-B5CB-745A94D2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8A42B-5AE4-4C21-902B-7A6099A69B00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47569-1ADF-46D9-9588-10257AC17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70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12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5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different ways to find files, but</a:t>
            </a:r>
            <a:r>
              <a:rPr lang="en-US" baseline="0" dirty="0" smtClean="0"/>
              <a:t> this is the most efficient way</a:t>
            </a:r>
          </a:p>
          <a:p>
            <a:endParaRPr lang="en-US" dirty="0" smtClean="0"/>
          </a:p>
          <a:p>
            <a:r>
              <a:rPr lang="en-US" dirty="0" smtClean="0"/>
              <a:t>Find all files in the home directory files that</a:t>
            </a:r>
            <a:r>
              <a:rPr lang="en-US" baseline="0" dirty="0" smtClean="0"/>
              <a:t> are greater than 10M, type files, end with </a:t>
            </a:r>
            <a:r>
              <a:rPr lang="en-US" baseline="0" dirty="0" err="1" smtClean="0"/>
              <a:t>tmp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rm</a:t>
            </a:r>
            <a:r>
              <a:rPr lang="en-US" baseline="0" dirty="0" smtClean="0"/>
              <a:t> for 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10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40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65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35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0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05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20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NIMATE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13" y="3343392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2"/>
            <a:ext cx="12191377" cy="685862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12923241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06736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06736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60017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605046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34286112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1471950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_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89248615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1178349"/>
            <a:ext cx="9860672" cy="899665"/>
          </a:xfrm>
        </p:spPr>
        <p:txBody>
          <a:bodyPr/>
          <a:lstStyle>
            <a:lvl1pPr marL="228766" indent="-228766">
              <a:defRPr sz="5882" baseline="0"/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5025984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74274680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_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2084173"/>
            <a:ext cx="9860672" cy="899665"/>
          </a:xfrm>
        </p:spPr>
        <p:txBody>
          <a:bodyPr/>
          <a:lstStyle>
            <a:lvl1pPr marL="277008" indent="-277008">
              <a:tabLst>
                <a:tab pos="277008" algn="l"/>
              </a:tabLst>
              <a:defRPr sz="5882" baseline="0"/>
            </a:lvl1pPr>
          </a:lstStyle>
          <a:p>
            <a:r>
              <a:rPr lang="en-US"/>
              <a:t>“	Add a quote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4773813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/>
              <a:t>Author’s Name</a:t>
            </a:r>
          </a:p>
          <a:p>
            <a:pPr lvl="0"/>
            <a:r>
              <a:rPr lang="en-US"/>
              <a:t>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90771304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&amp;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7021" y="2383023"/>
            <a:ext cx="11653523" cy="914360"/>
          </a:xfrm>
        </p:spPr>
        <p:txBody>
          <a:bodyPr/>
          <a:lstStyle>
            <a:lvl1pPr marL="0" indent="0">
              <a:buNone/>
              <a:defRPr sz="5294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74684809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02668227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9842608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STAT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69239" y="291069"/>
            <a:ext cx="3585699" cy="452654"/>
          </a:xfrm>
        </p:spPr>
        <p:txBody>
          <a:bodyPr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/>
              <a:t>Session Code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8337064" y="291069"/>
            <a:ext cx="3585699" cy="452654"/>
          </a:xfrm>
        </p:spPr>
        <p:txBody>
          <a:bodyPr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38645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734547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C9E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6406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10129911" y="6194147"/>
            <a:ext cx="1792850" cy="38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1104" y="3877271"/>
            <a:ext cx="6273418" cy="1794661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9302" y="2075840"/>
            <a:ext cx="8067760" cy="1793104"/>
          </a:xfrm>
          <a:noFill/>
        </p:spPr>
        <p:txBody>
          <a:bodyPr anchorCtr="0"/>
          <a:lstStyle>
            <a:lvl1pPr>
              <a:defRPr sz="5294" spc="-98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7936464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2"/>
          <p:cNvSpPr/>
          <p:nvPr userDrawn="1"/>
        </p:nvSpPr>
        <p:spPr>
          <a:xfrm>
            <a:off x="112053" y="109829"/>
            <a:ext cx="11960112" cy="6606529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lIns="89617" tIns="44797" rIns="89617" bIns="4479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765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Shape 365"/>
          <p:cNvPicPr preferRelativeResize="0">
            <a:picLocks/>
          </p:cNvPicPr>
          <p:nvPr userDrawn="1"/>
        </p:nvPicPr>
        <p:blipFill rotWithShape="1">
          <a:blip r:embed="rId2">
            <a:alphaModFix amt="40000"/>
          </a:blip>
          <a:srcRect t="8627" b="8626"/>
          <a:stretch/>
        </p:blipFill>
        <p:spPr>
          <a:xfrm>
            <a:off x="119836" y="-82494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 bwMode="auto">
          <a:xfrm>
            <a:off x="266064" y="2084190"/>
            <a:ext cx="6723187" cy="358620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47" tIns="143400" rIns="179247" bIns="1434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1" y="2084186"/>
            <a:ext cx="6723187" cy="1793104"/>
          </a:xfrm>
          <a:noFill/>
          <a:ln>
            <a:noFill/>
          </a:ln>
        </p:spPr>
        <p:txBody>
          <a:bodyPr lIns="146275" tIns="91422" rIns="146275" bIns="91422" anchor="t" anchorCtr="0"/>
          <a:lstStyle>
            <a:lvl1pPr>
              <a:defRPr sz="5294" spc="-97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3"/>
            <a:ext cx="6723187" cy="1789991"/>
          </a:xfrm>
        </p:spPr>
        <p:txBody>
          <a:bodyPr tIns="109704" bIns="109704">
            <a:noAutofit/>
          </a:bodyPr>
          <a:lstStyle>
            <a:lvl1pPr marL="0" indent="0">
              <a:spcBef>
                <a:spcPts val="0"/>
              </a:spcBef>
              <a:buNone/>
              <a:defRPr sz="3039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3941" y="6193368"/>
            <a:ext cx="1664788" cy="35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5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9"/>
            <a:ext cx="11653523" cy="2015804"/>
          </a:xfrm>
        </p:spPr>
        <p:txBody>
          <a:bodyPr>
            <a:spAutoFit/>
          </a:bodyPr>
          <a:lstStyle>
            <a:lvl1pPr>
              <a:buClr>
                <a:srgbClr val="008774"/>
              </a:buClr>
              <a:defRPr sz="3627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77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386418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129777"/>
          </a:xfrm>
        </p:spPr>
        <p:txBody>
          <a:bodyPr>
            <a:spAutoFit/>
          </a:bodyPr>
          <a:lstStyle>
            <a:lvl1pPr>
              <a:defRPr sz="2800" b="0"/>
            </a:lvl1pPr>
            <a:lvl2pPr>
              <a:defRPr sz="2600" b="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2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73424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067044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/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/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762370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03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03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409086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039"/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039"/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95041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04953" y="298255"/>
            <a:ext cx="4322760" cy="627586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7170265" cy="3407696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4594052"/>
            <a:ext cx="7171399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6145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326823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8"/>
            <a:ext cx="9859116" cy="2697988"/>
          </a:xfrm>
          <a:noFill/>
        </p:spPr>
        <p:txBody>
          <a:bodyPr tIns="91422" bIns="91422" anchor="t" anchorCtr="0"/>
          <a:lstStyle>
            <a:lvl1pPr>
              <a:defRPr sz="7058" spc="-97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2" y="3877280"/>
            <a:ext cx="9860673" cy="1793881"/>
          </a:xfrm>
          <a:noFill/>
        </p:spPr>
        <p:txBody>
          <a:bodyPr lIns="182841" tIns="146275" rIns="182841" bIns="146275">
            <a:noAutofit/>
          </a:bodyPr>
          <a:lstStyle>
            <a:lvl1pPr marL="0" indent="0">
              <a:spcBef>
                <a:spcPts val="0"/>
              </a:spcBef>
              <a:buNone/>
              <a:defRPr sz="362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2287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8"/>
            <a:ext cx="9859116" cy="2697988"/>
          </a:xfrm>
          <a:noFill/>
        </p:spPr>
        <p:txBody>
          <a:bodyPr tIns="91422" bIns="91422" anchor="t" anchorCtr="0"/>
          <a:lstStyle>
            <a:lvl1pPr>
              <a:defRPr lang="en-US" sz="7058" b="0" kern="1200" cap="none" spc="-97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07854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5"/>
            <a:ext cx="11653523" cy="1176886"/>
          </a:xfrm>
          <a:noFill/>
        </p:spPr>
        <p:txBody>
          <a:bodyPr tIns="91422" bIns="91422" anchor="t" anchorCtr="0">
            <a:spAutoFit/>
          </a:bodyPr>
          <a:lstStyle>
            <a:lvl1pPr>
              <a:defRPr sz="7058" spc="-97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3468504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5"/>
            <a:ext cx="11653523" cy="1176886"/>
          </a:xfrm>
          <a:noFill/>
        </p:spPr>
        <p:txBody>
          <a:bodyPr tIns="91422" bIns="91422" anchor="t" anchorCtr="0">
            <a:spAutoFit/>
          </a:bodyPr>
          <a:lstStyle>
            <a:lvl1pPr>
              <a:defRPr sz="7058" spc="-97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491294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5"/>
            <a:ext cx="11653523" cy="1176886"/>
          </a:xfrm>
          <a:noFill/>
        </p:spPr>
        <p:txBody>
          <a:bodyPr tIns="91422" bIns="91422" anchor="t" anchorCtr="0">
            <a:spAutoFit/>
          </a:bodyPr>
          <a:lstStyle>
            <a:lvl1pPr>
              <a:defRPr sz="7058" spc="-97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4636837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176766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34001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19509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2184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6251656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14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2" y="1197323"/>
            <a:ext cx="11653522" cy="1961485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5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5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8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318431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2" y="6170060"/>
            <a:ext cx="11623331" cy="39529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47" tIns="143400" rIns="179247" bIns="143400" numCol="1" anchor="t" anchorCtr="0" compatLnSpc="1">
            <a:prstTxWarp prst="textNoShape">
              <a:avLst/>
            </a:prstTxWarp>
            <a:spAutoFit/>
          </a:bodyPr>
          <a:lstStyle/>
          <a:p>
            <a:pPr defTabSz="913736" eaLnBrk="0" hangingPunct="0"/>
            <a:r>
              <a:rPr lang="en-US" sz="686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2958513" y="2943654"/>
            <a:ext cx="3214044" cy="690695"/>
          </a:xfrm>
          <a:prstGeom prst="rect">
            <a:avLst/>
          </a:prstGeom>
        </p:spPr>
      </p:pic>
      <p:pic>
        <p:nvPicPr>
          <p:cNvPr id="4" name="Picture 3" descr="Pivotal_Teal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5" y="2681875"/>
            <a:ext cx="3103082" cy="121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969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95 -0.00124 L -3.4769E-6 1.71499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8" y="6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91 3.85802E-6 L -2.35347E-6 3.85802E-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6"/>
            <a:ext cx="11653523" cy="2381448"/>
          </a:xfrm>
          <a:prstGeom prst="rect">
            <a:avLst/>
          </a:prstGeom>
        </p:spPr>
        <p:txBody>
          <a:bodyPr/>
          <a:lstStyle>
            <a:lvl1pPr marL="284730" indent="-284730">
              <a:buClr>
                <a:schemeClr val="tx1"/>
              </a:buClr>
              <a:buSzPct val="90000"/>
              <a:buFont typeface="Arial" pitchFamily="34" charset="0"/>
              <a:buChar char="•"/>
              <a:defRPr sz="362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26" indent="-275397">
              <a:buClr>
                <a:schemeClr val="tx1"/>
              </a:buClr>
              <a:buSzPct val="90000"/>
              <a:buFont typeface="Arial" pitchFamily="34" charset="0"/>
              <a:buChar char="•"/>
              <a:defRPr sz="303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57" indent="-284730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07" indent="-22405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57" indent="-224050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8"/>
            <a:ext cx="12192001" cy="619126"/>
          </a:xfrm>
          <a:prstGeom prst="rect">
            <a:avLst/>
          </a:prstGeom>
          <a:solidFill>
            <a:srgbClr val="FFFF99"/>
          </a:solidFill>
        </p:spPr>
        <p:txBody>
          <a:bodyPr wrap="square" lIns="155425" tIns="77712" rIns="155425" bIns="77712" anchor="b" anchorCtr="0">
            <a:noAutofit/>
          </a:bodyPr>
          <a:lstStyle>
            <a:lvl1pPr algn="r">
              <a:buFont typeface="Arial" pitchFamily="34" charset="0"/>
              <a:buNone/>
              <a:defRPr sz="3627" spc="-49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861622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51"/>
          <p:cNvSpPr/>
          <p:nvPr userDrawn="1"/>
        </p:nvSpPr>
        <p:spPr>
          <a:xfrm>
            <a:off x="152400" y="149352"/>
            <a:ext cx="11887200" cy="6559296"/>
          </a:xfrm>
          <a:prstGeom prst="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</a:ln>
        </p:spPr>
        <p:txBody>
          <a:bodyPr lIns="121868" tIns="60918" rIns="121868" bIns="60918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353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48640" y="463299"/>
            <a:ext cx="7071360" cy="374683"/>
          </a:xfrm>
          <a:prstGeom prst="rect">
            <a:avLst/>
          </a:prstGeom>
          <a:effectLst/>
        </p:spPr>
        <p:txBody>
          <a:bodyPr lIns="0"/>
          <a:lstStyle>
            <a:lvl1pPr marL="0" indent="0">
              <a:buNone/>
              <a:defRPr sz="1372" b="1">
                <a:solidFill>
                  <a:srgbClr val="199F80"/>
                </a:solidFill>
              </a:defRPr>
            </a:lvl1pPr>
            <a:lvl2pPr marL="609416" indent="0">
              <a:buNone/>
              <a:defRPr sz="1372" b="1">
                <a:solidFill>
                  <a:schemeClr val="accent2"/>
                </a:solidFill>
              </a:defRPr>
            </a:lvl2pPr>
            <a:lvl3pPr marL="1218834" indent="0">
              <a:buNone/>
              <a:defRPr sz="1372" b="1">
                <a:solidFill>
                  <a:schemeClr val="accent2"/>
                </a:solidFill>
              </a:defRPr>
            </a:lvl3pPr>
            <a:lvl4pPr marL="1828251" indent="0">
              <a:buNone/>
              <a:defRPr sz="1372" b="1">
                <a:solidFill>
                  <a:schemeClr val="accent2"/>
                </a:solidFill>
              </a:defRPr>
            </a:lvl4pPr>
            <a:lvl5pPr marL="2437668" indent="0">
              <a:buNone/>
              <a:defRPr sz="1372"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48640" y="730759"/>
            <a:ext cx="7071360" cy="48533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157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609416" indent="0">
              <a:buNone/>
              <a:defRPr sz="2157"/>
            </a:lvl2pPr>
            <a:lvl3pPr marL="1218834" indent="0">
              <a:buNone/>
              <a:defRPr sz="2157"/>
            </a:lvl3pPr>
            <a:lvl4pPr marL="1828251" indent="0">
              <a:buNone/>
              <a:defRPr sz="2157"/>
            </a:lvl4pPr>
            <a:lvl5pPr marL="2437668" indent="0">
              <a:buNone/>
              <a:defRPr sz="215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464279"/>
      </p:ext>
    </p:extLst>
  </p:cSld>
  <p:clrMapOvr>
    <a:masterClrMapping/>
  </p:clrMapOvr>
  <p:transition spd="slow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88951" y="433916"/>
            <a:ext cx="11214099" cy="613832"/>
          </a:xfrm>
          <a:prstGeom prst="rect">
            <a:avLst/>
          </a:prstGeom>
          <a:noFill/>
          <a:ln>
            <a:noFill/>
          </a:ln>
        </p:spPr>
        <p:txBody>
          <a:bodyPr lIns="124312" tIns="124312" rIns="124312" bIns="124312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431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353"/>
            </a:lvl2pPr>
            <a:lvl3pPr lvl="2" indent="0">
              <a:spcBef>
                <a:spcPts val="0"/>
              </a:spcBef>
              <a:buNone/>
              <a:defRPr sz="2353"/>
            </a:lvl3pPr>
            <a:lvl4pPr lvl="3" indent="0">
              <a:spcBef>
                <a:spcPts val="0"/>
              </a:spcBef>
              <a:buNone/>
              <a:defRPr sz="2353"/>
            </a:lvl4pPr>
            <a:lvl5pPr lvl="4" indent="0">
              <a:spcBef>
                <a:spcPts val="0"/>
              </a:spcBef>
              <a:buNone/>
              <a:defRPr sz="2353"/>
            </a:lvl5pPr>
            <a:lvl6pPr lvl="5" indent="0">
              <a:spcBef>
                <a:spcPts val="0"/>
              </a:spcBef>
              <a:buNone/>
              <a:defRPr sz="2353"/>
            </a:lvl6pPr>
            <a:lvl7pPr lvl="6" indent="0">
              <a:spcBef>
                <a:spcPts val="0"/>
              </a:spcBef>
              <a:buNone/>
              <a:defRPr sz="2353"/>
            </a:lvl7pPr>
            <a:lvl8pPr lvl="7" indent="0">
              <a:spcBef>
                <a:spcPts val="0"/>
              </a:spcBef>
              <a:buNone/>
              <a:defRPr sz="2353"/>
            </a:lvl8pPr>
            <a:lvl9pPr lvl="8" indent="0">
              <a:spcBef>
                <a:spcPts val="0"/>
              </a:spcBef>
              <a:buNone/>
              <a:defRPr sz="2353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88951" y="1432984"/>
            <a:ext cx="11214099" cy="702609"/>
          </a:xfrm>
          <a:prstGeom prst="rect">
            <a:avLst/>
          </a:prstGeom>
          <a:noFill/>
          <a:ln>
            <a:noFill/>
          </a:ln>
        </p:spPr>
        <p:txBody>
          <a:bodyPr lIns="124312" tIns="124312" rIns="124312" bIns="124312" anchor="t" anchorCtr="0"/>
          <a:lstStyle>
            <a:lvl1pPr marL="304708" marR="0" lvl="0" indent="-101569" algn="l" rtl="0">
              <a:spcBef>
                <a:spcPts val="1600"/>
              </a:spcBef>
              <a:buClr>
                <a:schemeClr val="accent1"/>
              </a:buClr>
              <a:buSzPct val="100000"/>
              <a:buFont typeface="Noto Sans Symbols"/>
              <a:buChar char="•"/>
              <a:defRPr sz="323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303" marR="0" lvl="1" indent="-211603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–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543" marR="0" lvl="2" indent="-169283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▪"/>
              <a:defRPr sz="21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11254" marR="0" lvl="3" indent="-281432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—"/>
              <a:defRPr sz="156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2377" marR="0" lvl="4" indent="-211603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»"/>
              <a:defRPr sz="137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1793" marR="0" lvl="5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1210" marR="0" lvl="6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0627" marR="0" lvl="7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0043" marR="0" lvl="8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72333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88950" y="1047750"/>
            <a:ext cx="11214099" cy="81327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marL="0" lv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609543" lvl="1" indent="0" rtl="0">
              <a:spcBef>
                <a:spcPts val="0"/>
              </a:spcBef>
              <a:buNone/>
              <a:defRPr/>
            </a:lvl2pPr>
            <a:lvl3pPr marL="1219085" lvl="2" indent="0" rtl="0">
              <a:spcBef>
                <a:spcPts val="0"/>
              </a:spcBef>
              <a:buNone/>
              <a:defRPr/>
            </a:lvl3pPr>
            <a:lvl4pPr marL="1828628" lvl="3" indent="0" rtl="0">
              <a:spcBef>
                <a:spcPts val="0"/>
              </a:spcBef>
              <a:buNone/>
              <a:defRPr/>
            </a:lvl4pPr>
            <a:lvl5pPr marL="2438171" lvl="4" indent="0" rtl="0">
              <a:spcBef>
                <a:spcPts val="0"/>
              </a:spcBef>
              <a:buNone/>
              <a:defRPr/>
            </a:lvl5pPr>
            <a:lvl6pPr marL="3047713" lvl="5" indent="0" rtl="0">
              <a:spcBef>
                <a:spcPts val="0"/>
              </a:spcBef>
              <a:buFont typeface="Arial"/>
              <a:buNone/>
              <a:defRPr/>
            </a:lvl6pPr>
            <a:lvl7pPr marL="3657256" lvl="6" indent="0" rtl="0">
              <a:spcBef>
                <a:spcPts val="0"/>
              </a:spcBef>
              <a:buFont typeface="Arial"/>
              <a:buNone/>
              <a:defRPr/>
            </a:lvl7pPr>
            <a:lvl8pPr marL="4266799" lvl="7" indent="0" rtl="0">
              <a:spcBef>
                <a:spcPts val="0"/>
              </a:spcBef>
              <a:buFont typeface="Arial"/>
              <a:buNone/>
              <a:defRPr/>
            </a:lvl8pPr>
            <a:lvl9pPr marL="4876342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88950" y="433916"/>
            <a:ext cx="11214099" cy="613832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8952" y="1892299"/>
            <a:ext cx="11214099" cy="81327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lvl="0" rtl="0">
              <a:spcBef>
                <a:spcPts val="1600"/>
              </a:spcBef>
              <a:buClr>
                <a:schemeClr val="accent1"/>
              </a:buClr>
              <a:buFont typeface="Noto Symbol"/>
              <a:buChar char="•"/>
              <a:defRPr/>
            </a:lvl1pPr>
            <a:lvl2pPr lvl="1" rtl="0">
              <a:spcBef>
                <a:spcPts val="4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lvl="2" rtl="0">
              <a:spcBef>
                <a:spcPts val="4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2211710" lvl="3" indent="-281491" rtl="0">
              <a:spcBef>
                <a:spcPts val="4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lvl="4" rtl="0">
              <a:spcBef>
                <a:spcPts val="4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29999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51629" y="199890"/>
            <a:ext cx="11729237" cy="6325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8774"/>
              </a:buClr>
              <a:buFont typeface="Arial"/>
              <a:buNone/>
              <a:defRPr sz="3725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765"/>
            </a:lvl2pPr>
            <a:lvl3pPr lvl="2" indent="0">
              <a:spcBef>
                <a:spcPts val="0"/>
              </a:spcBef>
              <a:buNone/>
              <a:defRPr sz="1765"/>
            </a:lvl3pPr>
            <a:lvl4pPr lvl="3" indent="0">
              <a:spcBef>
                <a:spcPts val="0"/>
              </a:spcBef>
              <a:buNone/>
              <a:defRPr sz="1765"/>
            </a:lvl4pPr>
            <a:lvl5pPr lvl="4" indent="0">
              <a:spcBef>
                <a:spcPts val="0"/>
              </a:spcBef>
              <a:buNone/>
              <a:defRPr sz="1765"/>
            </a:lvl5pPr>
            <a:lvl6pPr lvl="5" indent="0">
              <a:spcBef>
                <a:spcPts val="0"/>
              </a:spcBef>
              <a:buNone/>
              <a:defRPr sz="1765"/>
            </a:lvl6pPr>
            <a:lvl7pPr lvl="6" indent="0">
              <a:spcBef>
                <a:spcPts val="0"/>
              </a:spcBef>
              <a:buNone/>
              <a:defRPr sz="1765"/>
            </a:lvl7pPr>
            <a:lvl8pPr lvl="7" indent="0">
              <a:spcBef>
                <a:spcPts val="0"/>
              </a:spcBef>
              <a:buNone/>
              <a:defRPr sz="1765"/>
            </a:lvl8pPr>
            <a:lvl9pPr lvl="8" indent="0">
              <a:spcBef>
                <a:spcPts val="0"/>
              </a:spcBef>
              <a:buNone/>
              <a:defRPr sz="1765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4330" y="6481950"/>
            <a:ext cx="497783" cy="365125"/>
          </a:xfrm>
          <a:prstGeom prst="rect">
            <a:avLst/>
          </a:prstGeom>
          <a:noFill/>
          <a:ln>
            <a:noFill/>
          </a:ln>
        </p:spPr>
        <p:txBody>
          <a:bodyPr lIns="124350" tIns="62175" rIns="124350" bIns="62175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176" smtClean="0">
                <a:solidFill>
                  <a:srgbClr val="A5A5A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pPr>
                <a:buSzPct val="25000"/>
              </a:pPr>
              <a:t>‹#›</a:t>
            </a:fld>
            <a:endParaRPr lang="en-US" sz="1176">
              <a:solidFill>
                <a:srgbClr val="A5A5A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52400" y="832485"/>
            <a:ext cx="11728450" cy="5130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471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235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2691" marR="0" lvl="1" indent="-102088" algn="l" rtl="0">
              <a:lnSpc>
                <a:spcPct val="90000"/>
              </a:lnSpc>
              <a:spcBef>
                <a:spcPts val="471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2353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784338" marR="0" lvl="2" indent="-112048" algn="l" rtl="0">
              <a:lnSpc>
                <a:spcPct val="9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008435" marR="0" lvl="3" indent="-123253" algn="l" rtl="0">
              <a:lnSpc>
                <a:spcPct val="90000"/>
              </a:lnSpc>
              <a:spcBef>
                <a:spcPts val="353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1765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232531" marR="0" lvl="4" indent="-123253" algn="l" rtl="0">
              <a:lnSpc>
                <a:spcPct val="90000"/>
              </a:lnSpc>
              <a:spcBef>
                <a:spcPts val="353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1765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509" marR="0" lvl="5" indent="-111694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693" marR="0" lvl="6" indent="-108237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8877" marR="0" lvl="7" indent="-104777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061" marR="0" lvl="8" indent="-113768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>
            <a:off x="0" y="0"/>
            <a:ext cx="12191999" cy="71991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121906" tIns="60953" rIns="121906" bIns="6095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765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44305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-119527" y="-37319"/>
            <a:ext cx="12345396" cy="6960342"/>
          </a:xfrm>
          <a:prstGeom prst="rect">
            <a:avLst/>
          </a:prstGeom>
          <a:solidFill>
            <a:srgbClr val="1B2831"/>
          </a:solidFill>
          <a:ln w="25400" cap="flat" cmpd="sng">
            <a:solidFill>
              <a:srgbClr val="0D645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353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69312" y="488204"/>
            <a:ext cx="1818920" cy="41238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1512028" y="2673405"/>
            <a:ext cx="8707716" cy="153021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667"/>
              </a:spcAft>
              <a:buClr>
                <a:srgbClr val="FFFFFF"/>
              </a:buClr>
              <a:buFont typeface="Source Sans Pro"/>
              <a:buNone/>
              <a:defRPr sz="6372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1512027" y="2115018"/>
            <a:ext cx="8147898" cy="550487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marL="0" marR="0" lvl="0" indent="0" algn="l" rtl="0">
              <a:spcBef>
                <a:spcPts val="426"/>
              </a:spcBef>
              <a:buClr>
                <a:srgbClr val="43E5D5"/>
              </a:buClr>
              <a:buFont typeface="Arial"/>
              <a:buNone/>
              <a:defRPr sz="2157" b="0" i="0" u="none" strike="noStrike" cap="none">
                <a:solidFill>
                  <a:srgbClr val="43E5D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609543" marR="0" lvl="1" indent="0" algn="ctr" rtl="0">
              <a:spcBef>
                <a:spcPts val="640"/>
              </a:spcBef>
              <a:buClr>
                <a:srgbClr val="8B8B8B"/>
              </a:buClr>
              <a:buFont typeface="Arial"/>
              <a:buNone/>
              <a:defRPr sz="3235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219085" marR="0" lvl="2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628" marR="0" lvl="3" indent="0" algn="ctr" rtl="0">
              <a:spcBef>
                <a:spcPts val="480"/>
              </a:spcBef>
              <a:buClr>
                <a:srgbClr val="8B8B8B"/>
              </a:buClr>
              <a:buFont typeface="Arial"/>
              <a:buNone/>
              <a:defRPr sz="2353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438171" marR="0" lvl="4" indent="0" algn="ctr" rtl="0">
              <a:spcBef>
                <a:spcPts val="480"/>
              </a:spcBef>
              <a:buClr>
                <a:srgbClr val="8B8B8B"/>
              </a:buClr>
              <a:buFont typeface="Arial"/>
              <a:buNone/>
              <a:defRPr sz="2353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3047713" marR="0" lvl="5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657256" marR="0" lvl="6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4266799" marR="0" lvl="7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876342" marR="0" lvl="8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1512027" y="4421098"/>
            <a:ext cx="10508629" cy="508994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marL="0" lvl="0" indent="0" rtl="0">
              <a:spcBef>
                <a:spcPts val="0"/>
              </a:spcBef>
              <a:buClr>
                <a:schemeClr val="accent5"/>
              </a:buClr>
              <a:buFont typeface="Source Sans Pro"/>
              <a:buNone/>
              <a:defRPr sz="1863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defRPr sz="3235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219085" lvl="2" indent="0" algn="l" rtl="0">
              <a:spcBef>
                <a:spcPts val="0"/>
              </a:spcBef>
              <a:buFont typeface="Source Sans Pro"/>
              <a:buNone/>
              <a:defRPr/>
            </a:lvl3pPr>
            <a:lvl4pPr marL="1828628" lvl="3" indent="0" rtl="0">
              <a:spcBef>
                <a:spcPts val="0"/>
              </a:spcBef>
              <a:buFont typeface="Source Sans Pro"/>
              <a:buNone/>
              <a:defRPr/>
            </a:lvl4pPr>
            <a:lvl5pPr marL="2438171" lvl="4" indent="0" rtl="0">
              <a:spcBef>
                <a:spcPts val="0"/>
              </a:spcBef>
              <a:buFont typeface="Source Sans Pro"/>
              <a:buNone/>
              <a:defRPr/>
            </a:lvl5pPr>
            <a:lvl6pPr lvl="5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31073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Pr>
        <a:solidFill>
          <a:srgbClr val="0E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51"/>
          <p:cNvSpPr/>
          <p:nvPr userDrawn="1"/>
        </p:nvSpPr>
        <p:spPr>
          <a:xfrm>
            <a:off x="0" y="3794"/>
            <a:ext cx="12192000" cy="6858000"/>
          </a:xfrm>
          <a:prstGeom prst="rect">
            <a:avLst/>
          </a:prstGeom>
          <a:solidFill>
            <a:srgbClr val="182730">
              <a:alpha val="62000"/>
            </a:srgbClr>
          </a:solidFill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353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9" y="6481951"/>
            <a:ext cx="497784" cy="365125"/>
          </a:xfrm>
          <a:prstGeom prst="rect">
            <a:avLst/>
          </a:prstGeom>
        </p:spPr>
        <p:txBody>
          <a:bodyPr lIns="124358" tIns="62179" rIns="124358" bIns="62179"/>
          <a:lstStyle>
            <a:lvl1pPr>
              <a:defRPr sz="1176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61150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30" y="199891"/>
            <a:ext cx="11729237" cy="632594"/>
          </a:xfrm>
          <a:prstGeom prst="rect">
            <a:avLst/>
          </a:prstGeom>
        </p:spPr>
        <p:txBody>
          <a:bodyPr/>
          <a:lstStyle>
            <a:lvl1pPr algn="r">
              <a:defRPr sz="3725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63" y="6431151"/>
            <a:ext cx="497784" cy="365125"/>
          </a:xfrm>
          <a:prstGeom prst="rect">
            <a:avLst/>
          </a:prstGeom>
        </p:spPr>
        <p:txBody>
          <a:bodyPr lIns="124358" tIns="62179" rIns="124358" bIns="62179"/>
          <a:lstStyle/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1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7445345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4" tIns="60930" rIns="121894" bIns="60930" anchor="ctr" anchorCtr="0">
            <a:noAutofit/>
          </a:bodyPr>
          <a:lstStyle/>
          <a:p>
            <a:pPr algn="ctr">
              <a:buClr>
                <a:srgbClr val="FFFFFF"/>
              </a:buClr>
              <a:buFont typeface="Arial"/>
              <a:buNone/>
            </a:pPr>
            <a:endParaRPr sz="2353">
              <a:solidFill>
                <a:srgbClr val="FFFFFF"/>
              </a:solidFill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6172200"/>
            <a:ext cx="12192000" cy="514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>
              <a:buClr>
                <a:srgbClr val="FFFFFF"/>
              </a:buClr>
              <a:buFont typeface="Arial"/>
              <a:buNone/>
            </a:pPr>
            <a:endParaRPr sz="2353">
              <a:solidFill>
                <a:srgbClr val="FFFFFF"/>
              </a:solidFill>
            </a:endParaRPr>
          </a:p>
        </p:txBody>
      </p:sp>
      <p:sp>
        <p:nvSpPr>
          <p:cNvPr id="34" name="Shape 34"/>
          <p:cNvSpPr txBox="1"/>
          <p:nvPr/>
        </p:nvSpPr>
        <p:spPr>
          <a:xfrm flipH="1">
            <a:off x="11404601" y="6695017"/>
            <a:ext cx="711199" cy="165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1078">
                <a:solidFill>
                  <a:srgbClr val="7F7F7F"/>
                </a:solidFill>
              </a:rPr>
              <a:pPr algn="r"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-US" sz="1078">
              <a:solidFill>
                <a:srgbClr val="7F7F7F"/>
              </a:solidFill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488950" y="6690783"/>
            <a:ext cx="3033200" cy="13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7F7F7F"/>
              </a:buClr>
              <a:buSzPct val="25000"/>
              <a:buFont typeface="Arial"/>
              <a:buNone/>
            </a:pPr>
            <a:r>
              <a:rPr lang="en-US" sz="784">
                <a:solidFill>
                  <a:srgbClr val="7F7F7F"/>
                </a:solidFill>
              </a:rPr>
              <a:t>© Copyright 2013 Pivotal. All rights reserved.</a:t>
            </a:r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9684" y="6284383"/>
            <a:ext cx="1276398" cy="29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95743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 Rule">
    <p:bg>
      <p:bgPr>
        <a:solidFill>
          <a:srgbClr val="17232A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09599" y="426719"/>
            <a:ext cx="10972800" cy="484744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ctr" anchorCtr="0"/>
          <a:lstStyle>
            <a:lvl1pPr lvl="0" rtl="0">
              <a:spcBef>
                <a:spcPts val="0"/>
              </a:spcBef>
              <a:defRPr sz="4313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09600" y="1477432"/>
            <a:ext cx="10972800" cy="81327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lvl="0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5" name="Shape 35"/>
          <p:cNvSpPr/>
          <p:nvPr/>
        </p:nvSpPr>
        <p:spPr>
          <a:xfrm>
            <a:off x="0" y="6172200"/>
            <a:ext cx="12192000" cy="51435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353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" name="Shape 36"/>
          <p:cNvSpPr txBox="1"/>
          <p:nvPr/>
        </p:nvSpPr>
        <p:spPr>
          <a:xfrm>
            <a:off x="488950" y="6691266"/>
            <a:ext cx="3033181" cy="1231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84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8977" y="6285288"/>
            <a:ext cx="1276348" cy="2926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" name="Shape 38"/>
          <p:cNvCxnSpPr/>
          <p:nvPr/>
        </p:nvCxnSpPr>
        <p:spPr>
          <a:xfrm>
            <a:off x="0" y="1181240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667782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3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124335" tIns="124335" rIns="124335" bIns="12433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800"/>
          </a:xfrm>
          <a:prstGeom prst="rect">
            <a:avLst/>
          </a:prstGeom>
        </p:spPr>
        <p:txBody>
          <a:bodyPr lIns="124335" tIns="124335" rIns="124335" bIns="12433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41109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ANIMATE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13" y="3343392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2"/>
            <a:ext cx="12191377" cy="685862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14519283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+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11734800" cy="640080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Title of slide (Content &amp; image slide)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84048" y="1825624"/>
            <a:ext cx="5571329" cy="4427872"/>
          </a:xfrm>
        </p:spPr>
        <p:txBody>
          <a:bodyPr t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172200" y="1825624"/>
            <a:ext cx="5791199" cy="4427872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pc="-30" baseline="0">
                <a:solidFill>
                  <a:schemeClr val="tx2"/>
                </a:solidFill>
              </a:defRPr>
            </a:lvl1pPr>
            <a:lvl2pPr marL="731520" indent="-274320">
              <a:spcBef>
                <a:spcPts val="6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/>
              <a:t>Add content here</a:t>
            </a:r>
          </a:p>
          <a:p>
            <a:pPr lvl="1"/>
            <a:r>
              <a:rPr lang="en-US"/>
              <a:t>Sub content here</a:t>
            </a:r>
          </a:p>
          <a:p>
            <a:pPr lvl="0"/>
            <a:r>
              <a:rPr lang="en-US"/>
              <a:t>Try to use short phrases and keywords</a:t>
            </a:r>
          </a:p>
          <a:p>
            <a:pPr lvl="0"/>
            <a:r>
              <a:rPr lang="en-US"/>
              <a:t>Use speaker notes for longer explanations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228600" y="914400"/>
            <a:ext cx="11734800" cy="457200"/>
          </a:xfrm>
        </p:spPr>
        <p:txBody>
          <a:bodyPr lIns="146304" tIns="0" bIns="0" anchor="t" anchorCtr="0"/>
          <a:lstStyle>
            <a:lvl1pPr>
              <a:defRPr baseline="0"/>
            </a:lvl1pPr>
          </a:lstStyle>
          <a:p>
            <a:pPr lvl="0"/>
            <a:r>
              <a:rPr lang="en-US"/>
              <a:t>Title of sub header</a:t>
            </a:r>
          </a:p>
        </p:txBody>
      </p:sp>
    </p:spTree>
    <p:extLst>
      <p:ext uri="{BB962C8B-B14F-4D97-AF65-F5344CB8AC3E}">
        <p14:creationId xmlns:p14="http://schemas.microsoft.com/office/powerpoint/2010/main" val="97917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83448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78447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76964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10129911" y="6194147"/>
            <a:ext cx="1792850" cy="38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86334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0009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0009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652545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48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34" Type="http://schemas.openxmlformats.org/officeDocument/2006/relationships/image" Target="../media/image5.png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47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29" Type="http://schemas.openxmlformats.org/officeDocument/2006/relationships/slideLayout" Target="../slideLayouts/slideLayout51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46.xml"/><Relationship Id="rId32" Type="http://schemas.openxmlformats.org/officeDocument/2006/relationships/slideLayout" Target="../slideLayouts/slideLayout54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28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31" Type="http://schemas.openxmlformats.org/officeDocument/2006/relationships/slideLayout" Target="../slideLayouts/slideLayout53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Relationship Id="rId27" Type="http://schemas.openxmlformats.org/officeDocument/2006/relationships/slideLayout" Target="../slideLayouts/slideLayout49.xml"/><Relationship Id="rId30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rot="5400000">
            <a:off x="9302126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12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275" tIns="91422" rIns="146275" bIns="91422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9"/>
            <a:ext cx="11653520" cy="2070122"/>
          </a:xfrm>
          <a:prstGeom prst="rect">
            <a:avLst/>
          </a:prstGeom>
        </p:spPr>
        <p:txBody>
          <a:bodyPr vert="horz" wrap="square" lIns="146275" tIns="91422" rIns="146275" bIns="91422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 descr="Microsoft_logo_(2012).svg.png"/>
          <p:cNvPicPr>
            <a:picLocks noChangeAspect="1"/>
          </p:cNvPicPr>
          <p:nvPr userDrawn="1"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3" y="6268082"/>
            <a:ext cx="1643445" cy="35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0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  <p:sldLayoutId id="2147483709" r:id="rId26"/>
    <p:sldLayoutId id="2147483710" r:id="rId27"/>
    <p:sldLayoutId id="2147483711" r:id="rId28"/>
    <p:sldLayoutId id="2147483712" r:id="rId29"/>
    <p:sldLayoutId id="2147483713" r:id="rId30"/>
    <p:sldLayoutId id="2147483732" r:id="rId31"/>
    <p:sldLayoutId id="2147483733" r:id="rId32"/>
  </p:sldLayoutIdLst>
  <p:transition>
    <p:fade/>
  </p:transition>
  <p:txStyles>
    <p:titleStyle>
      <a:lvl1pPr algn="l" defTabSz="914178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76" marR="0" indent="-336076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1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75" marR="0" indent="-236497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75" marR="0" indent="-224050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27" marR="0" indent="-224050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76" marR="0" indent="-224050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3990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0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0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258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89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78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68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57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47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34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25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15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301" y="1838263"/>
            <a:ext cx="11713149" cy="2590357"/>
          </a:xfrm>
        </p:spPr>
        <p:txBody>
          <a:bodyPr/>
          <a:lstStyle/>
          <a:p>
            <a:r>
              <a:rPr lang="en-US" b="1" dirty="0"/>
              <a:t>LFCS Preparation Training</a:t>
            </a:r>
            <a:r>
              <a:rPr lang="en-US" dirty="0"/>
              <a:t/>
            </a:r>
            <a:br>
              <a:rPr lang="en-US" dirty="0"/>
            </a:br>
            <a:r>
              <a:rPr lang="en-US" sz="4500" dirty="0"/>
              <a:t>Session III: Deep Dive on Basic Linux Commands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69300" y="4624551"/>
            <a:ext cx="6723187" cy="1137306"/>
          </a:xfrm>
        </p:spPr>
        <p:txBody>
          <a:bodyPr/>
          <a:lstStyle/>
          <a:p>
            <a:r>
              <a:rPr lang="en-US" sz="2000"/>
              <a:t>Stuart R. Kirk, MCSA: Linux On Azure, RHCA</a:t>
            </a:r>
          </a:p>
          <a:p>
            <a:r>
              <a:rPr lang="en-US" sz="2000"/>
              <a:t>Technology Solutions Professional</a:t>
            </a:r>
          </a:p>
          <a:p>
            <a:r>
              <a:rPr lang="en-US" sz="2000"/>
              <a:t>Global Black Belt Team - Open Source Azure Incubation</a:t>
            </a:r>
            <a:r>
              <a:rPr lang="en-US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0" y="4918894"/>
            <a:ext cx="22860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2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752034"/>
          </a:xfrm>
        </p:spPr>
        <p:txBody>
          <a:bodyPr/>
          <a:lstStyle/>
          <a:p>
            <a:r>
              <a:rPr lang="en-US"/>
              <a:t>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whoami</a:t>
            </a:r>
            <a:r>
              <a:rPr lang="en-US"/>
              <a:t>` prints the user name of the current effective user ID</a:t>
            </a:r>
          </a:p>
          <a:p>
            <a:r>
              <a:rPr lang="en-US"/>
              <a:t>The current user name &amp; ID can also be determined by the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/>
              <a:t>` command</a:t>
            </a:r>
          </a:p>
          <a:p>
            <a:r>
              <a:rPr lang="en-US"/>
              <a:t>Linux user ID values (UIDs) from usually 1000 to 60000</a:t>
            </a:r>
          </a:p>
          <a:p>
            <a:r>
              <a:rPr lang="en-US"/>
              <a:t>User ID values greater than “0” and less than “1000” are usually system / application / services accounts</a:t>
            </a:r>
          </a:p>
          <a:p>
            <a:r>
              <a:rPr lang="en-US"/>
              <a:t>Normal unprivileged users typically have a user ID greater than 1000</a:t>
            </a:r>
          </a:p>
          <a:p>
            <a:r>
              <a:rPr lang="en-US"/>
              <a:t>User ID ranges are stored in the 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login.defs</a:t>
            </a:r>
            <a:r>
              <a:rPr lang="en-US"/>
              <a:t>` file</a:t>
            </a:r>
          </a:p>
          <a:p>
            <a:r>
              <a:rPr lang="en-US"/>
              <a:t>The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/>
              <a:t>` command and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$USER</a:t>
            </a:r>
            <a:r>
              <a:rPr lang="en-US"/>
              <a:t>` will also show the current user name</a:t>
            </a:r>
          </a:p>
          <a:p>
            <a:r>
              <a:rPr lang="en-US"/>
              <a:t>Using the 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printenv</a:t>
            </a:r>
            <a:r>
              <a:rPr lang="en-US"/>
              <a:t>` command will display current environment variables</a:t>
            </a:r>
          </a:p>
          <a:p>
            <a:r>
              <a:rPr lang="en-US"/>
              <a:t>The root user of any Linux host is always holds user id “UID 0” (zero)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whoami</a:t>
            </a:r>
            <a:r>
              <a:rPr lang="en-US"/>
              <a:t> / id</a:t>
            </a:r>
          </a:p>
        </p:txBody>
      </p:sp>
    </p:spTree>
    <p:extLst>
      <p:ext uri="{BB962C8B-B14F-4D97-AF65-F5344CB8AC3E}">
        <p14:creationId xmlns:p14="http://schemas.microsoft.com/office/powerpoint/2010/main" val="86197132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228814"/>
          </a:xfrm>
        </p:spPr>
        <p:txBody>
          <a:bodyPr/>
          <a:lstStyle/>
          <a:p>
            <a:r>
              <a:rPr lang="en-US"/>
              <a:t>diff = Compare files line by line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 -y file1.txt file2.txt</a:t>
            </a:r>
            <a:r>
              <a:rPr lang="en-US"/>
              <a:t>`</a:t>
            </a:r>
          </a:p>
          <a:p>
            <a:r>
              <a:rPr lang="en-US" err="1"/>
              <a:t>cmp</a:t>
            </a:r>
            <a:r>
              <a:rPr lang="en-US"/>
              <a:t> = Compare files byte by byte</a:t>
            </a:r>
          </a:p>
          <a:p>
            <a:pPr lvl="1"/>
            <a:r>
              <a:rPr lang="en-US"/>
              <a:t>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/>
              <a:t>`</a:t>
            </a:r>
          </a:p>
          <a:p>
            <a:r>
              <a:rPr lang="en-US"/>
              <a:t>file = Determine file type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/>
              <a:t>`</a:t>
            </a:r>
          </a:p>
          <a:p>
            <a:r>
              <a:rPr lang="en-US"/>
              <a:t>strings = Print the strings of printable characters in files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 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/>
              <a:t>`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 / </a:t>
            </a:r>
            <a:r>
              <a:rPr lang="en-US" err="1"/>
              <a:t>cmp</a:t>
            </a:r>
            <a:r>
              <a:rPr lang="en-US"/>
              <a:t> / file / strings</a:t>
            </a:r>
          </a:p>
        </p:txBody>
      </p:sp>
    </p:spTree>
    <p:extLst>
      <p:ext uri="{BB962C8B-B14F-4D97-AF65-F5344CB8AC3E}">
        <p14:creationId xmlns:p14="http://schemas.microsoft.com/office/powerpoint/2010/main" val="231269606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7487394" cy="4425791"/>
          </a:xfrm>
        </p:spPr>
        <p:txBody>
          <a:bodyPr/>
          <a:lstStyle/>
          <a:p>
            <a:r>
              <a:rPr lang="en-US"/>
              <a:t>Basic Linux permissions broken up into 3 permissions groups: user, group, others</a:t>
            </a:r>
          </a:p>
          <a:p>
            <a:r>
              <a:rPr lang="en-US"/>
              <a:t>Permissions can be set in each group for read, write, execute</a:t>
            </a:r>
          </a:p>
          <a:p>
            <a:r>
              <a:rPr lang="en-US"/>
              <a:t>Permissions manipulated with the `</a:t>
            </a:r>
            <a:r>
              <a:rPr lang="en-US" sz="2000" b="1" err="1">
                <a:solidFill>
                  <a:srgbClr val="0070C0"/>
                </a:solidFill>
              </a:rPr>
              <a:t>chmod</a:t>
            </a:r>
            <a:r>
              <a:rPr lang="en-US"/>
              <a:t>` command.</a:t>
            </a:r>
          </a:p>
          <a:p>
            <a:r>
              <a:rPr lang="en-US"/>
              <a:t>Can be set using binary references or explicitly:</a:t>
            </a:r>
          </a:p>
          <a:p>
            <a:pPr lvl="1"/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u+x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foo.txt</a:t>
            </a:r>
            <a:r>
              <a:rPr lang="en-US"/>
              <a:t>; 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g+r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foo.txt</a:t>
            </a:r>
          </a:p>
          <a:p>
            <a:pPr lvl="1"/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644 foo.txt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Permissions (review)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7945705" y="3696026"/>
            <a:ext cx="3979375" cy="238946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wrap="square" lIns="146275" tIns="91422" rIns="146275" bIns="91422" rtlCol="0">
            <a:spAutoFit/>
          </a:bodyPr>
          <a:lstStyle>
            <a:lvl1pPr marL="336076" marR="0" indent="-336076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575" marR="0" indent="-236497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2pPr>
            <a:lvl3pPr marL="784175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3pPr>
            <a:lvl4pPr marL="1008227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4pPr>
            <a:lvl5pPr marL="1232276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5pPr>
            <a:lvl6pPr marL="251399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58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---------- /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  <a:p>
            <a:pPr marL="0" indent="0"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-r--r----- /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sudoers</a:t>
            </a:r>
            <a:endParaRPr lang="en-US" sz="11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-r--r--r-- /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/machine-id</a:t>
            </a:r>
          </a:p>
          <a:p>
            <a:pPr marL="0" indent="0"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------- /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crypttab</a:t>
            </a:r>
            <a:endParaRPr lang="en-US" sz="11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-r----- /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brlapi.key</a:t>
            </a:r>
            <a:endParaRPr lang="en-US" sz="11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-r----- /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chrony.keys</a:t>
            </a:r>
            <a:endParaRPr lang="en-US" sz="11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-r--r-- /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chrony.conf</a:t>
            </a:r>
            <a:endParaRPr lang="en-US" sz="11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-r--r-- /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cron.deny</a:t>
            </a:r>
            <a:endParaRPr lang="en-US" sz="11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-r-- /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fstab</a:t>
            </a:r>
            <a:endParaRPr lang="en-US" sz="11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-r-- /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/hostname</a:t>
            </a:r>
          </a:p>
          <a:p>
            <a:pPr marL="0" indent="0">
              <a:buNone/>
            </a:pP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rwx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--x--x /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1100" b="1" err="1">
                <a:latin typeface="Courier New" panose="02070309020205020404" pitchFamily="49" charset="0"/>
                <a:cs typeface="Courier New" panose="02070309020205020404" pitchFamily="49" charset="0"/>
              </a:rPr>
              <a:t>testapp</a:t>
            </a:r>
            <a:endParaRPr lang="en-US" sz="11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030" y="289513"/>
            <a:ext cx="38290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3147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641234"/>
          </a:xfrm>
        </p:spPr>
        <p:txBody>
          <a:bodyPr/>
          <a:lstStyle/>
          <a:p>
            <a:r>
              <a:rPr lang="en-US"/>
              <a:t>Allows additional block devices to be mounted to a Linux hosts</a:t>
            </a:r>
          </a:p>
          <a:p>
            <a:r>
              <a:rPr lang="en-US"/>
              <a:t>Block devices can be mounted natively or provisioned as LVM PVs</a:t>
            </a:r>
          </a:p>
          <a:p>
            <a:r>
              <a:rPr lang="en-US"/>
              <a:t>You must 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mkfs</a:t>
            </a:r>
            <a:r>
              <a:rPr lang="en-US"/>
              <a:t>` or “Make a file system” on a block device prior to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mount</a:t>
            </a:r>
            <a:r>
              <a:rPr lang="en-US"/>
              <a:t>`</a:t>
            </a:r>
          </a:p>
          <a:p>
            <a:r>
              <a:rPr lang="en-US"/>
              <a:t>File systems are attached to “mount points” which are empty directories</a:t>
            </a:r>
          </a:p>
          <a:p>
            <a:r>
              <a:rPr lang="en-US"/>
              <a:t>There are many different types of file systems: ext4, </a:t>
            </a:r>
            <a:r>
              <a:rPr lang="en-US" err="1"/>
              <a:t>xfs</a:t>
            </a:r>
            <a:r>
              <a:rPr lang="en-US"/>
              <a:t>, </a:t>
            </a:r>
            <a:r>
              <a:rPr lang="en-US" err="1"/>
              <a:t>btrfs</a:t>
            </a:r>
            <a:r>
              <a:rPr lang="en-US"/>
              <a:t>, </a:t>
            </a:r>
            <a:r>
              <a:rPr lang="en-US" err="1"/>
              <a:t>etc</a:t>
            </a:r>
            <a:endParaRPr lang="en-US"/>
          </a:p>
          <a:p>
            <a:r>
              <a:rPr lang="en-US"/>
              <a:t>All file systems to be mounted are defined in the file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fstab</a:t>
            </a:r>
            <a:r>
              <a:rPr lang="en-US"/>
              <a:t>`</a:t>
            </a:r>
          </a:p>
          <a:p>
            <a:r>
              <a:rPr lang="en-US"/>
              <a:t>Can be defined by the path to the block device, label, or UUID</a:t>
            </a:r>
          </a:p>
          <a:p>
            <a:r>
              <a:rPr lang="en-US"/>
              <a:t>Assign a label to an ext4 FS to allow easy reference in </a:t>
            </a:r>
            <a:r>
              <a:rPr lang="en-US" err="1"/>
              <a:t>fstab</a:t>
            </a:r>
            <a:r>
              <a:rPr lang="en-US"/>
              <a:t>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e2label &lt;device&gt; &lt;label&gt;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r>
              <a:rPr lang="en-US"/>
              <a:t>View a file system’s UUID using </a:t>
            </a:r>
            <a:r>
              <a:rPr lang="en-US" err="1"/>
              <a:t>blkid</a:t>
            </a:r>
            <a:r>
              <a:rPr lang="en-US"/>
              <a:t> 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blkid</a:t>
            </a:r>
            <a:r>
              <a:rPr lang="en-US"/>
              <a:t>` or 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blkid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 list</a:t>
            </a:r>
            <a:r>
              <a:rPr lang="en-US"/>
              <a:t>`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mount / </a:t>
            </a:r>
            <a:r>
              <a:rPr lang="en-US" err="1"/>
              <a:t>umount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9589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5142910"/>
          </a:xfrm>
        </p:spPr>
        <p:txBody>
          <a:bodyPr/>
          <a:lstStyle/>
          <a:p>
            <a:r>
              <a:rPr lang="en-US"/>
              <a:t>Become root</a:t>
            </a:r>
          </a:p>
          <a:p>
            <a:r>
              <a:rPr lang="en-US"/>
              <a:t>Create required subdirectories for filesystems and mount points</a:t>
            </a:r>
          </a:p>
          <a:p>
            <a:pPr lvl="1"/>
            <a:r>
              <a:rPr lang="en-US"/>
              <a:t>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~/fs-files ; 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~/fs-mount{1..3}</a:t>
            </a:r>
            <a:r>
              <a:rPr lang="en-US"/>
              <a:t>`</a:t>
            </a:r>
          </a:p>
          <a:p>
            <a:r>
              <a:rPr lang="en-US"/>
              <a:t>Create 3 x 20MB file to be used as filesystems</a:t>
            </a:r>
          </a:p>
          <a:p>
            <a:pPr lvl="1"/>
            <a:r>
              <a:rPr lang="en-US"/>
              <a:t>`</a:t>
            </a:r>
            <a:r>
              <a:rPr lang="en-US" sz="19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 in {1..3}; do </a:t>
            </a:r>
            <a:r>
              <a:rPr lang="en-US" sz="19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19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if=/dev/zero of=~/fs-files/</a:t>
            </a:r>
            <a:r>
              <a:rPr lang="en-US" sz="19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fs$i</a:t>
            </a:r>
            <a:r>
              <a:rPr lang="en-US" sz="19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count=40960; done</a:t>
            </a:r>
            <a:r>
              <a:rPr lang="en-US"/>
              <a:t>`</a:t>
            </a:r>
          </a:p>
          <a:p>
            <a:r>
              <a:rPr lang="en-US"/>
              <a:t>Format the first as an ext4 filesystem</a:t>
            </a:r>
          </a:p>
          <a:p>
            <a:pPr lvl="1"/>
            <a:r>
              <a:rPr lang="en-US"/>
              <a:t>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mkfs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-t ext4 ~/fs-files/fs1</a:t>
            </a:r>
            <a:r>
              <a:rPr lang="en-US"/>
              <a:t>`  (Answer yes to ‘proceed anyway’ question)</a:t>
            </a:r>
          </a:p>
          <a:p>
            <a:r>
              <a:rPr lang="en-US"/>
              <a:t>Mount the first filesystem under the first mount point &amp; verify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mount ~/fs-files/fs1 ~/fs-mount1</a:t>
            </a:r>
            <a:r>
              <a:rPr lang="en-US"/>
              <a:t>`</a:t>
            </a:r>
          </a:p>
          <a:p>
            <a:pPr lvl="1"/>
            <a:r>
              <a:rPr lang="en-US"/>
              <a:t>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-h</a:t>
            </a:r>
            <a:r>
              <a:rPr lang="en-US"/>
              <a:t>`</a:t>
            </a:r>
          </a:p>
          <a:p>
            <a:pPr lvl="1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mount / </a:t>
            </a:r>
            <a:r>
              <a:rPr lang="en-US" err="1"/>
              <a:t>umount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6325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142636"/>
          </a:xfrm>
        </p:spPr>
        <p:txBody>
          <a:bodyPr/>
          <a:lstStyle/>
          <a:p>
            <a:r>
              <a:rPr lang="en-US"/>
              <a:t>Create an empty file in this file system named “</a:t>
            </a:r>
            <a:r>
              <a:rPr lang="en-US" err="1"/>
              <a:t>myfile</a:t>
            </a:r>
            <a:r>
              <a:rPr lang="en-US"/>
              <a:t>-USERNAME” substituting with a variable &amp; verify its creation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touch ~/fs-mount1/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-$USER</a:t>
            </a:r>
            <a:r>
              <a:rPr lang="en-US"/>
              <a:t>`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~/fs-mount1</a:t>
            </a:r>
            <a:r>
              <a:rPr lang="en-US"/>
              <a:t>`</a:t>
            </a:r>
          </a:p>
          <a:p>
            <a:r>
              <a:rPr lang="en-US"/>
              <a:t>Un-mount the first filesystem</a:t>
            </a:r>
          </a:p>
          <a:p>
            <a:pPr lvl="1"/>
            <a:r>
              <a:rPr lang="en-US"/>
              <a:t>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umount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~/fs-mount1</a:t>
            </a:r>
            <a:r>
              <a:rPr lang="en-US"/>
              <a:t>`</a:t>
            </a:r>
          </a:p>
          <a:p>
            <a:r>
              <a:rPr lang="en-US"/>
              <a:t>Verify the empty file no longer exists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~/fs-mount1</a:t>
            </a:r>
            <a:r>
              <a:rPr lang="en-US"/>
              <a:t>`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mount / </a:t>
            </a:r>
            <a:r>
              <a:rPr lang="en-US" err="1"/>
              <a:t>umount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5360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468332"/>
          </a:xfrm>
        </p:spPr>
        <p:txBody>
          <a:bodyPr/>
          <a:lstStyle/>
          <a:p>
            <a:r>
              <a:rPr lang="en-US"/>
              <a:t>tail = Output the last part of files (10 lines by default)</a:t>
            </a:r>
          </a:p>
          <a:p>
            <a:r>
              <a:rPr lang="en-US"/>
              <a:t>head = Output the first part of files (10 lines by default)</a:t>
            </a:r>
          </a:p>
          <a:p>
            <a:r>
              <a:rPr lang="en-US" err="1"/>
              <a:t>nano</a:t>
            </a:r>
            <a:r>
              <a:rPr lang="en-US"/>
              <a:t> = A TUI-based text editor</a:t>
            </a:r>
          </a:p>
          <a:p>
            <a:r>
              <a:rPr lang="en-US"/>
              <a:t>vi = A terse, but widely used and powerful, text editor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tail / head / </a:t>
            </a:r>
            <a:r>
              <a:rPr lang="en-US" err="1"/>
              <a:t>nano</a:t>
            </a:r>
            <a:r>
              <a:rPr lang="en-US"/>
              <a:t> / vi</a:t>
            </a:r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132" y="3351710"/>
            <a:ext cx="4352544" cy="277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413" y="3354565"/>
            <a:ext cx="4349632" cy="277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5866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5142910"/>
          </a:xfrm>
        </p:spPr>
        <p:txBody>
          <a:bodyPr/>
          <a:lstStyle/>
          <a:p>
            <a:r>
              <a:rPr lang="en-US"/>
              <a:t>Output the last 5 lines of /</a:t>
            </a:r>
            <a:r>
              <a:rPr lang="en-US" err="1"/>
              <a:t>var</a:t>
            </a:r>
            <a:r>
              <a:rPr lang="en-US"/>
              <a:t>/log/messages &amp; /</a:t>
            </a:r>
            <a:r>
              <a:rPr lang="en-US" err="1"/>
              <a:t>var</a:t>
            </a:r>
            <a:r>
              <a:rPr lang="en-US"/>
              <a:t>/log/secure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 -n 5 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/log/messages 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/log/secure</a:t>
            </a:r>
            <a:r>
              <a:rPr lang="en-US"/>
              <a:t>`</a:t>
            </a:r>
          </a:p>
          <a:p>
            <a:r>
              <a:rPr lang="en-US"/>
              <a:t>Follow the /</a:t>
            </a:r>
            <a:r>
              <a:rPr lang="en-US" err="1"/>
              <a:t>var</a:t>
            </a:r>
            <a:r>
              <a:rPr lang="en-US"/>
              <a:t>/log/messages file &amp; generate output to it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 -f 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/log/messages</a:t>
            </a:r>
            <a:r>
              <a:rPr lang="en-US"/>
              <a:t>` 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 in {1..20}; do logger Hi number $i ; done</a:t>
            </a:r>
            <a:r>
              <a:rPr lang="en-US"/>
              <a:t>` (In a new window)</a:t>
            </a:r>
          </a:p>
          <a:p>
            <a:r>
              <a:rPr lang="en-US"/>
              <a:t>Print the first two lines of the /</a:t>
            </a:r>
            <a:r>
              <a:rPr lang="en-US" err="1"/>
              <a:t>etc</a:t>
            </a:r>
            <a:r>
              <a:rPr lang="en-US"/>
              <a:t>/</a:t>
            </a:r>
            <a:r>
              <a:rPr lang="en-US" err="1"/>
              <a:t>passwd</a:t>
            </a:r>
            <a:r>
              <a:rPr lang="en-US"/>
              <a:t> file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-n 2 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/>
              <a:t>`</a:t>
            </a:r>
          </a:p>
          <a:p>
            <a:r>
              <a:rPr lang="en-US"/>
              <a:t>Print only lines 15 through 20 of the /</a:t>
            </a:r>
            <a:r>
              <a:rPr lang="en-US" err="1"/>
              <a:t>etc</a:t>
            </a:r>
            <a:r>
              <a:rPr lang="en-US"/>
              <a:t>/</a:t>
            </a:r>
            <a:r>
              <a:rPr lang="en-US" err="1"/>
              <a:t>passwd</a:t>
            </a:r>
            <a:r>
              <a:rPr lang="en-US"/>
              <a:t> file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-n 20 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tail -n 5</a:t>
            </a:r>
            <a:r>
              <a:rPr lang="en-US"/>
              <a:t>`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tail / head / </a:t>
            </a:r>
            <a:r>
              <a:rPr lang="en-US" err="1"/>
              <a:t>nano</a:t>
            </a:r>
            <a:r>
              <a:rPr lang="en-US"/>
              <a:t> / vi</a:t>
            </a:r>
          </a:p>
        </p:txBody>
      </p:sp>
    </p:spTree>
    <p:extLst>
      <p:ext uri="{BB962C8B-B14F-4D97-AF65-F5344CB8AC3E}">
        <p14:creationId xmlns:p14="http://schemas.microsoft.com/office/powerpoint/2010/main" val="186543619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684323"/>
          </a:xfrm>
        </p:spPr>
        <p:txBody>
          <a:bodyPr/>
          <a:lstStyle/>
          <a:p>
            <a:r>
              <a:rPr lang="en-US"/>
              <a:t>Part of the </a:t>
            </a:r>
            <a:r>
              <a:rPr lang="en-US" err="1"/>
              <a:t>SELinux</a:t>
            </a:r>
            <a:r>
              <a:rPr lang="en-US"/>
              <a:t> software portfolio</a:t>
            </a:r>
          </a:p>
          <a:p>
            <a:r>
              <a:rPr lang="en-US" err="1"/>
              <a:t>SELinux</a:t>
            </a:r>
            <a:r>
              <a:rPr lang="en-US"/>
              <a:t> = Security Enhanced Linux</a:t>
            </a:r>
          </a:p>
          <a:p>
            <a:r>
              <a:rPr lang="en-US"/>
              <a:t>Three states:  Enforcing / Permissive / Disabled - use 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getenforce</a:t>
            </a:r>
            <a:r>
              <a:rPr lang="en-US"/>
              <a:t>` to check</a:t>
            </a:r>
          </a:p>
          <a:p>
            <a:r>
              <a:rPr lang="en-US"/>
              <a:t>If something isn’t working, try switching </a:t>
            </a:r>
            <a:r>
              <a:rPr lang="en-US" err="1"/>
              <a:t>SELinux</a:t>
            </a:r>
            <a:r>
              <a:rPr lang="en-US"/>
              <a:t> to “Permissive” mode</a:t>
            </a:r>
          </a:p>
          <a:p>
            <a:pPr lvl="1"/>
            <a:r>
              <a:rPr lang="en-US"/>
              <a:t>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setenforce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en-US"/>
              <a:t>` &lt;Try your action again&gt; 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setenforce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r>
              <a:rPr lang="en-US"/>
              <a:t>` to resume Enforcing</a:t>
            </a:r>
          </a:p>
          <a:p>
            <a:r>
              <a:rPr lang="en-US"/>
              <a:t>View security contexts using the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-Z &lt;filename&gt;</a:t>
            </a:r>
            <a:r>
              <a:rPr lang="en-US"/>
              <a:t>` command</a:t>
            </a:r>
          </a:p>
          <a:p>
            <a:r>
              <a:rPr lang="en-US"/>
              <a:t>If permissive </a:t>
            </a:r>
            <a:r>
              <a:rPr lang="en-US" err="1"/>
              <a:t>SELinux</a:t>
            </a:r>
            <a:r>
              <a:rPr lang="en-US"/>
              <a:t> is successful, and enforcing </a:t>
            </a:r>
            <a:r>
              <a:rPr lang="en-US" err="1"/>
              <a:t>SELinux</a:t>
            </a:r>
            <a:r>
              <a:rPr lang="en-US"/>
              <a:t> fails, review security contexts to determine if the correct context is set on file/directory</a:t>
            </a:r>
          </a:p>
          <a:p>
            <a:r>
              <a:rPr lang="en-US"/>
              <a:t>Reset security contexts on the files / directories that are set incorrectly</a:t>
            </a:r>
          </a:p>
          <a:p>
            <a:pPr lvl="1"/>
            <a:r>
              <a:rPr lang="en-US"/>
              <a:t>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restorecon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-r /path/to/recursively/change</a:t>
            </a:r>
            <a:r>
              <a:rPr lang="en-US"/>
              <a:t>` or 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restorecon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&lt;file&gt;</a:t>
            </a:r>
            <a:r>
              <a:rPr lang="en-US"/>
              <a:t>`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setenforce</a:t>
            </a:r>
            <a:r>
              <a:rPr lang="en-US"/>
              <a:t> / </a:t>
            </a:r>
            <a:r>
              <a:rPr lang="en-US" err="1"/>
              <a:t>getenforce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67573" y="6017881"/>
            <a:ext cx="8655190" cy="6278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When in doubt, always assume exams are graded “Enforcing”</a:t>
            </a:r>
          </a:p>
        </p:txBody>
      </p:sp>
    </p:spTree>
    <p:extLst>
      <p:ext uri="{BB962C8B-B14F-4D97-AF65-F5344CB8AC3E}">
        <p14:creationId xmlns:p14="http://schemas.microsoft.com/office/powerpoint/2010/main" val="101310005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5469153"/>
          </a:xfrm>
        </p:spPr>
        <p:txBody>
          <a:bodyPr/>
          <a:lstStyle/>
          <a:p>
            <a:r>
              <a:rPr lang="en-US"/>
              <a:t>Compression in Linux is centered around tar / </a:t>
            </a:r>
            <a:r>
              <a:rPr lang="en-US" err="1"/>
              <a:t>bzip</a:t>
            </a:r>
            <a:endParaRPr lang="en-US"/>
          </a:p>
          <a:p>
            <a:r>
              <a:rPr lang="en-US"/>
              <a:t>tar = Tape Archive - Archives often referred to as a “</a:t>
            </a:r>
            <a:r>
              <a:rPr lang="en-US" err="1"/>
              <a:t>tarball</a:t>
            </a:r>
            <a:r>
              <a:rPr lang="en-US"/>
              <a:t>”</a:t>
            </a:r>
          </a:p>
          <a:p>
            <a:r>
              <a:rPr lang="en-US" err="1"/>
              <a:t>gzip</a:t>
            </a:r>
            <a:r>
              <a:rPr lang="en-US"/>
              <a:t> = Compress or expand files (Quickest &amp; small memory footprint)</a:t>
            </a:r>
          </a:p>
          <a:p>
            <a:pPr lvl="1"/>
            <a:r>
              <a:rPr lang="en-US"/>
              <a:t>Create a </a:t>
            </a:r>
            <a:r>
              <a:rPr lang="en-US" err="1"/>
              <a:t>tarball</a:t>
            </a:r>
            <a:r>
              <a:rPr lang="en-US"/>
              <a:t> of /</a:t>
            </a:r>
            <a:r>
              <a:rPr lang="en-US" err="1"/>
              <a:t>etc</a:t>
            </a:r>
            <a:r>
              <a:rPr lang="en-US"/>
              <a:t> &amp; compress with </a:t>
            </a:r>
            <a:r>
              <a:rPr lang="en-US" err="1"/>
              <a:t>gzip</a:t>
            </a:r>
            <a:r>
              <a:rPr lang="en-US"/>
              <a:t>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 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cvfz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~/etc.tar.gz 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/>
              <a:t>`</a:t>
            </a:r>
          </a:p>
          <a:p>
            <a:pPr lvl="1"/>
            <a:r>
              <a:rPr lang="en-US" err="1"/>
              <a:t>Uncompress</a:t>
            </a:r>
            <a:r>
              <a:rPr lang="en-US"/>
              <a:t> the file just created 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gunzip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~/etc.tar.gz</a:t>
            </a:r>
            <a:r>
              <a:rPr lang="en-US"/>
              <a:t>` (produces ~/etc.tar)</a:t>
            </a:r>
          </a:p>
          <a:p>
            <a:pPr lvl="1"/>
            <a:r>
              <a:rPr lang="en-US"/>
              <a:t>View the contents of the </a:t>
            </a:r>
            <a:r>
              <a:rPr lang="en-US" err="1"/>
              <a:t>tarball</a:t>
            </a:r>
            <a:r>
              <a:rPr lang="en-US"/>
              <a:t>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 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tvf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~/etc.tar</a:t>
            </a:r>
            <a:r>
              <a:rPr lang="en-US"/>
              <a:t>`</a:t>
            </a:r>
          </a:p>
          <a:p>
            <a:pPr lvl="1"/>
            <a:r>
              <a:rPr lang="en-US"/>
              <a:t>Extract the </a:t>
            </a:r>
            <a:r>
              <a:rPr lang="en-US" err="1"/>
              <a:t>tarball</a:t>
            </a:r>
            <a:r>
              <a:rPr lang="en-US"/>
              <a:t>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 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xvf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~/etc.tar</a:t>
            </a:r>
            <a:r>
              <a:rPr lang="en-US"/>
              <a:t>`</a:t>
            </a:r>
          </a:p>
          <a:p>
            <a:pPr lvl="1"/>
            <a:r>
              <a:rPr lang="en-US"/>
              <a:t>Copy all files from /</a:t>
            </a:r>
            <a:r>
              <a:rPr lang="en-US" err="1"/>
              <a:t>var</a:t>
            </a:r>
            <a:r>
              <a:rPr lang="en-US"/>
              <a:t>/log into ~/</a:t>
            </a:r>
            <a:r>
              <a:rPr lang="en-US" err="1"/>
              <a:t>varlog</a:t>
            </a:r>
            <a:r>
              <a:rPr lang="en-US"/>
              <a:t>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 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/log | (cd ~/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varlog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tar 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xvf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-)</a:t>
            </a:r>
            <a:r>
              <a:rPr lang="en-US"/>
              <a:t>`</a:t>
            </a:r>
          </a:p>
          <a:p>
            <a:r>
              <a:rPr lang="en-US"/>
              <a:t>Other applications exist for bulk copy beyond tar such as 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/>
              <a:t>`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 / </a:t>
            </a:r>
            <a:r>
              <a:rPr lang="en-US" err="1"/>
              <a:t>gzip</a:t>
            </a:r>
            <a:r>
              <a:rPr lang="en-US"/>
              <a:t> / bzip2</a:t>
            </a:r>
          </a:p>
        </p:txBody>
      </p:sp>
    </p:spTree>
    <p:extLst>
      <p:ext uri="{BB962C8B-B14F-4D97-AF65-F5344CB8AC3E}">
        <p14:creationId xmlns:p14="http://schemas.microsoft.com/office/powerpoint/2010/main" val="225502909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985944"/>
          </a:xfrm>
        </p:spPr>
        <p:txBody>
          <a:bodyPr/>
          <a:lstStyle/>
          <a:p>
            <a:r>
              <a:rPr lang="en-US" sz="2400"/>
              <a:t>find / </a:t>
            </a:r>
            <a:r>
              <a:rPr lang="en-US" sz="2400" err="1"/>
              <a:t>xargs</a:t>
            </a:r>
            <a:endParaRPr lang="en-US" sz="2400"/>
          </a:p>
          <a:p>
            <a:r>
              <a:rPr lang="en-US" sz="2400" err="1"/>
              <a:t>sed</a:t>
            </a:r>
            <a:r>
              <a:rPr lang="en-US" sz="2400"/>
              <a:t> / </a:t>
            </a:r>
            <a:r>
              <a:rPr lang="en-US" sz="2400" err="1"/>
              <a:t>awk</a:t>
            </a:r>
            <a:r>
              <a:rPr lang="en-US" sz="2400"/>
              <a:t> / grep / cut / </a:t>
            </a:r>
            <a:r>
              <a:rPr lang="en-US" sz="2400" err="1"/>
              <a:t>tr</a:t>
            </a:r>
            <a:endParaRPr lang="en-US" sz="2400"/>
          </a:p>
          <a:p>
            <a:r>
              <a:rPr lang="en-US" sz="2400"/>
              <a:t>cd / mv / </a:t>
            </a:r>
            <a:r>
              <a:rPr lang="en-US" sz="2400" err="1"/>
              <a:t>rm</a:t>
            </a:r>
            <a:r>
              <a:rPr lang="en-US" sz="2400"/>
              <a:t> / ls / </a:t>
            </a:r>
            <a:r>
              <a:rPr lang="en-US" sz="2400" err="1"/>
              <a:t>cp</a:t>
            </a:r>
            <a:r>
              <a:rPr lang="en-US" sz="2400"/>
              <a:t> / ln</a:t>
            </a:r>
          </a:p>
          <a:p>
            <a:r>
              <a:rPr lang="en-US" sz="2400"/>
              <a:t>apropos / man</a:t>
            </a:r>
          </a:p>
          <a:p>
            <a:r>
              <a:rPr lang="en-US" sz="2400" err="1"/>
              <a:t>whoami</a:t>
            </a:r>
            <a:endParaRPr lang="en-US" sz="2400"/>
          </a:p>
          <a:p>
            <a:r>
              <a:rPr lang="en-US" sz="2400"/>
              <a:t>diff / </a:t>
            </a:r>
            <a:r>
              <a:rPr lang="en-US" sz="2400" err="1"/>
              <a:t>cmp</a:t>
            </a:r>
            <a:r>
              <a:rPr lang="en-US" sz="2400"/>
              <a:t> / file</a:t>
            </a:r>
          </a:p>
          <a:p>
            <a:r>
              <a:rPr lang="en-US" sz="2400" err="1"/>
              <a:t>chmod</a:t>
            </a:r>
            <a:endParaRPr lang="en-US" sz="2400"/>
          </a:p>
          <a:p>
            <a:r>
              <a:rPr lang="en-US" sz="2400"/>
              <a:t>mount / </a:t>
            </a:r>
            <a:r>
              <a:rPr lang="en-US" sz="2400" err="1"/>
              <a:t>umount</a:t>
            </a:r>
            <a:endParaRPr lang="en-US" sz="2400"/>
          </a:p>
          <a:p>
            <a:r>
              <a:rPr lang="en-US" sz="2400"/>
              <a:t>tail / head / </a:t>
            </a:r>
            <a:r>
              <a:rPr lang="en-US" sz="2400" err="1"/>
              <a:t>nano</a:t>
            </a:r>
            <a:r>
              <a:rPr lang="en-US" sz="2400"/>
              <a:t> / vi</a:t>
            </a:r>
          </a:p>
          <a:p>
            <a:r>
              <a:rPr lang="en-US" sz="2400" err="1"/>
              <a:t>setenforce</a:t>
            </a:r>
            <a:r>
              <a:rPr lang="en-US" sz="2400"/>
              <a:t> / </a:t>
            </a:r>
            <a:r>
              <a:rPr lang="en-US" sz="2400" err="1"/>
              <a:t>getenforce</a:t>
            </a:r>
            <a:endParaRPr lang="en-US" sz="2400"/>
          </a:p>
          <a:p>
            <a:r>
              <a:rPr lang="en-US" sz="2400"/>
              <a:t>tar / </a:t>
            </a:r>
            <a:r>
              <a:rPr lang="en-US" sz="2400" err="1"/>
              <a:t>gzip</a:t>
            </a:r>
            <a:r>
              <a:rPr lang="en-US" sz="2400"/>
              <a:t> / bzip2</a:t>
            </a:r>
          </a:p>
          <a:p>
            <a:endParaRPr lang="en-US" sz="2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III Agenda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415" y="1668024"/>
            <a:ext cx="54483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765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533512"/>
          </a:xfrm>
        </p:spPr>
        <p:txBody>
          <a:bodyPr/>
          <a:lstStyle/>
          <a:p>
            <a:r>
              <a:rPr lang="en-US"/>
              <a:t>bzip2 = Block Sorting File Compressor (Typically better compression)</a:t>
            </a:r>
          </a:p>
          <a:p>
            <a:r>
              <a:rPr lang="en-US"/>
              <a:t>bzip2 will compress individual files; It will not archive; Use tar to archive 1</a:t>
            </a:r>
            <a:r>
              <a:rPr lang="en-US" baseline="30000"/>
              <a:t>st</a:t>
            </a:r>
            <a:r>
              <a:rPr lang="en-US"/>
              <a:t>!</a:t>
            </a:r>
          </a:p>
          <a:p>
            <a:r>
              <a:rPr lang="en-US"/>
              <a:t>Extension is typically .bz2</a:t>
            </a:r>
          </a:p>
          <a:p>
            <a:pPr lvl="1"/>
            <a:r>
              <a:rPr lang="en-US"/>
              <a:t>Create a </a:t>
            </a:r>
            <a:r>
              <a:rPr lang="en-US" err="1"/>
              <a:t>tarball</a:t>
            </a:r>
            <a:r>
              <a:rPr lang="en-US"/>
              <a:t> of /</a:t>
            </a:r>
            <a:r>
              <a:rPr lang="en-US" err="1"/>
              <a:t>etc</a:t>
            </a:r>
            <a:r>
              <a:rPr lang="en-US"/>
              <a:t> &amp; compress with bzip2</a:t>
            </a:r>
          </a:p>
          <a:p>
            <a:pPr lvl="2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 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cvfj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~/etc.tar.bz2 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/>
              <a:t>`</a:t>
            </a:r>
          </a:p>
          <a:p>
            <a:pPr lvl="1"/>
            <a:r>
              <a:rPr lang="en-US" err="1"/>
              <a:t>Uncompress</a:t>
            </a:r>
            <a:r>
              <a:rPr lang="en-US"/>
              <a:t> the file just created</a:t>
            </a:r>
          </a:p>
          <a:p>
            <a:pPr lvl="2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bunzip2 ~/etc.tar.gz</a:t>
            </a:r>
            <a:r>
              <a:rPr lang="en-US"/>
              <a:t>` (produces ~/etc.tar)</a:t>
            </a:r>
          </a:p>
          <a:p>
            <a:pPr lvl="1"/>
            <a:r>
              <a:rPr lang="en-US"/>
              <a:t>Find all non-current log files, files that have been log-rotated, and </a:t>
            </a:r>
            <a:r>
              <a:rPr lang="en-US" err="1"/>
              <a:t>bzip</a:t>
            </a:r>
            <a:r>
              <a:rPr lang="en-US"/>
              <a:t> them</a:t>
            </a:r>
          </a:p>
          <a:p>
            <a:pPr lvl="2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-1 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/log/*2016* | while read name ; do bzip2 $name; done</a:t>
            </a:r>
            <a:r>
              <a:rPr lang="en-US"/>
              <a:t>`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 / </a:t>
            </a:r>
            <a:r>
              <a:rPr lang="en-US" err="1"/>
              <a:t>gzip</a:t>
            </a:r>
            <a:r>
              <a:rPr lang="en-US"/>
              <a:t> / bzip2</a:t>
            </a:r>
          </a:p>
        </p:txBody>
      </p:sp>
    </p:spTree>
    <p:extLst>
      <p:ext uri="{BB962C8B-B14F-4D97-AF65-F5344CB8AC3E}">
        <p14:creationId xmlns:p14="http://schemas.microsoft.com/office/powerpoint/2010/main" val="361681387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1" y="1333558"/>
            <a:ext cx="4975422" cy="4299987"/>
          </a:xfrm>
        </p:spPr>
        <p:txBody>
          <a:bodyPr/>
          <a:lstStyle/>
          <a:p>
            <a:r>
              <a:rPr lang="en-US"/>
              <a:t>Please standby as we switch to the live demonstrations which compliment the applications / concepts just taught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Demonstrations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830" y="1333558"/>
            <a:ext cx="61912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4499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Poll #2 - Format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73" y="1189178"/>
            <a:ext cx="5020973" cy="466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6630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57967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/>
              <a:t>Find all read-only files in /</a:t>
            </a:r>
            <a:r>
              <a:rPr lang="en-US" sz="2400" err="1"/>
              <a:t>etc</a:t>
            </a:r>
            <a:endParaRPr lang="en-US" sz="2400"/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Create 150 dummy files in ~/</a:t>
            </a:r>
            <a:r>
              <a:rPr lang="en-US" sz="2400" err="1"/>
              <a:t>dummydir</a:t>
            </a:r>
            <a:r>
              <a:rPr lang="en-US" sz="2400"/>
              <a:t> named “dummyfile1” to “dummyfile150”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Remove “dummyfile80” to “dummyfile89”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Set the permissions of all files named “dummyfile70” to “dummyfile79” to “</a:t>
            </a:r>
            <a:r>
              <a:rPr lang="en-US" sz="2400" err="1"/>
              <a:t>rwxrwxrwx</a:t>
            </a:r>
            <a:r>
              <a:rPr lang="en-US" sz="240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Output the last 10 lines of the password file into the file “dummyfile1”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Output the top 150 lines of the messages log file into the file “dummyfile2”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Find all files in /</a:t>
            </a:r>
            <a:r>
              <a:rPr lang="en-US" sz="2400" err="1"/>
              <a:t>usr</a:t>
            </a:r>
            <a:r>
              <a:rPr lang="en-US" sz="2400"/>
              <a:t> that are greater than 3MB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How many empty files are present in your home directory?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Copy the /</a:t>
            </a:r>
            <a:r>
              <a:rPr lang="en-US" sz="2400" err="1"/>
              <a:t>etc</a:t>
            </a:r>
            <a:r>
              <a:rPr lang="en-US" sz="2400"/>
              <a:t>/</a:t>
            </a:r>
            <a:r>
              <a:rPr lang="en-US" sz="2400" err="1"/>
              <a:t>bashrc</a:t>
            </a:r>
            <a:r>
              <a:rPr lang="en-US" sz="2400"/>
              <a:t> file to dummyfile5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Replace all instances of the word “if” with the word “MICROSOFT” in this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Determine the command to display the routing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 Assignment</a:t>
            </a:r>
          </a:p>
        </p:txBody>
      </p:sp>
    </p:spTree>
    <p:extLst>
      <p:ext uri="{BB962C8B-B14F-4D97-AF65-F5344CB8AC3E}">
        <p14:creationId xmlns:p14="http://schemas.microsoft.com/office/powerpoint/2010/main" val="223545001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9005" y="1243911"/>
            <a:ext cx="11653523" cy="4579679"/>
          </a:xfrm>
        </p:spPr>
        <p:txBody>
          <a:bodyPr/>
          <a:lstStyle/>
          <a:p>
            <a:pPr marL="457200" indent="-457200">
              <a:buFont typeface="+mj-lt"/>
              <a:buAutoNum type="arabicPeriod" startAt="12"/>
            </a:pPr>
            <a:r>
              <a:rPr lang="en-US" sz="2400"/>
              <a:t>Display only the third column of the last three lines of the routing table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2400"/>
              <a:t>Show a list of all users and their home directories and redirect to “dummyfile6”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2400"/>
              <a:t>Copy the contents of the </a:t>
            </a:r>
            <a:r>
              <a:rPr lang="en-US" sz="2400" err="1"/>
              <a:t>httpd</a:t>
            </a:r>
            <a:r>
              <a:rPr lang="en-US" sz="2400"/>
              <a:t> configuration file to “dummyfile7”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2400"/>
              <a:t>Output all lines that contain the word “the” or “The” in “dummyfile7” to “dummyfile8 “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2400"/>
              <a:t>Output all contents of “dummyfile8” into “dummyfile9” making sure all lower case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2400"/>
              <a:t>Create a hard-link to /</a:t>
            </a:r>
            <a:r>
              <a:rPr lang="en-US" sz="2400" err="1"/>
              <a:t>etc</a:t>
            </a:r>
            <a:r>
              <a:rPr lang="en-US" sz="2400"/>
              <a:t>/</a:t>
            </a:r>
            <a:r>
              <a:rPr lang="en-US" sz="2400" err="1"/>
              <a:t>redhat</a:t>
            </a:r>
            <a:r>
              <a:rPr lang="en-US" sz="2400"/>
              <a:t>-release from ~/</a:t>
            </a:r>
            <a:r>
              <a:rPr lang="en-US" sz="2400" err="1"/>
              <a:t>hardVersion</a:t>
            </a:r>
            <a:endParaRPr lang="en-US" sz="2400"/>
          </a:p>
          <a:p>
            <a:pPr marL="457200" indent="-457200">
              <a:buFont typeface="+mj-lt"/>
              <a:buAutoNum type="arabicPeriod" startAt="12"/>
            </a:pPr>
            <a:r>
              <a:rPr lang="en-US" sz="2400"/>
              <a:t>Create a symbolic link to /</a:t>
            </a:r>
            <a:r>
              <a:rPr lang="en-US" sz="2400" err="1"/>
              <a:t>etc</a:t>
            </a:r>
            <a:r>
              <a:rPr lang="en-US" sz="2400"/>
              <a:t>/</a:t>
            </a:r>
            <a:r>
              <a:rPr lang="en-US" sz="2400" err="1"/>
              <a:t>redhat</a:t>
            </a:r>
            <a:r>
              <a:rPr lang="en-US" sz="2400"/>
              <a:t>-release from ~/</a:t>
            </a:r>
            <a:r>
              <a:rPr lang="en-US" sz="2400" err="1"/>
              <a:t>symVersion</a:t>
            </a:r>
            <a:endParaRPr lang="en-US" sz="2400"/>
          </a:p>
          <a:p>
            <a:pPr marL="457200" indent="-457200">
              <a:buFont typeface="+mj-lt"/>
              <a:buAutoNum type="arabicPeriod" startAt="12"/>
            </a:pPr>
            <a:r>
              <a:rPr lang="en-US" sz="2400"/>
              <a:t>Output your username to “dummyfile99”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2400"/>
              <a:t>View a side-by-side comparison of the “/</a:t>
            </a:r>
            <a:r>
              <a:rPr lang="en-US" sz="2400" err="1"/>
              <a:t>etc</a:t>
            </a:r>
            <a:r>
              <a:rPr lang="en-US" sz="2400"/>
              <a:t>/</a:t>
            </a:r>
            <a:r>
              <a:rPr lang="en-US" sz="2400" err="1"/>
              <a:t>passwd</a:t>
            </a:r>
            <a:r>
              <a:rPr lang="en-US" sz="2400"/>
              <a:t>” and “/</a:t>
            </a:r>
            <a:r>
              <a:rPr lang="en-US" sz="2400" err="1"/>
              <a:t>etc</a:t>
            </a:r>
            <a:r>
              <a:rPr lang="en-US" sz="2400"/>
              <a:t>/shadow” files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2400"/>
              <a:t>Make sure “dummyfile40” can be read/written/executed by anyone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2400"/>
              <a:t>Make sure “dummyfile41” can only be read by root – and nothing else.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 Assignment</a:t>
            </a:r>
          </a:p>
        </p:txBody>
      </p:sp>
    </p:spTree>
    <p:extLst>
      <p:ext uri="{BB962C8B-B14F-4D97-AF65-F5344CB8AC3E}">
        <p14:creationId xmlns:p14="http://schemas.microsoft.com/office/powerpoint/2010/main" val="146124490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5216776"/>
          </a:xfrm>
        </p:spPr>
        <p:txBody>
          <a:bodyPr/>
          <a:lstStyle/>
          <a:p>
            <a:pPr marL="457200" indent="-457200">
              <a:buFont typeface="+mj-lt"/>
              <a:buAutoNum type="arabicPeriod" startAt="23"/>
            </a:pPr>
            <a:r>
              <a:rPr lang="en-US" sz="2400"/>
              <a:t>View the </a:t>
            </a:r>
            <a:r>
              <a:rPr lang="en-US" sz="2400" err="1"/>
              <a:t>SELinux</a:t>
            </a:r>
            <a:r>
              <a:rPr lang="en-US" sz="2400"/>
              <a:t> contexts of “dummyfile66”</a:t>
            </a:r>
          </a:p>
          <a:p>
            <a:pPr marL="457200" indent="-457200">
              <a:buFont typeface="+mj-lt"/>
              <a:buAutoNum type="arabicPeriod" startAt="23"/>
            </a:pPr>
            <a:r>
              <a:rPr lang="en-US" sz="2400"/>
              <a:t>Move “dummyfile66” to the </a:t>
            </a:r>
            <a:r>
              <a:rPr lang="en-US" sz="2400" err="1"/>
              <a:t>ServerRoot</a:t>
            </a:r>
            <a:r>
              <a:rPr lang="en-US" sz="2400"/>
              <a:t> directory found in the </a:t>
            </a:r>
            <a:r>
              <a:rPr lang="en-US" sz="2400" err="1"/>
              <a:t>httpd</a:t>
            </a:r>
            <a:r>
              <a:rPr lang="en-US" sz="2400"/>
              <a:t> config file</a:t>
            </a:r>
          </a:p>
          <a:p>
            <a:pPr marL="457200" indent="-457200">
              <a:buFont typeface="+mj-lt"/>
              <a:buAutoNum type="arabicPeriod" startAt="23"/>
            </a:pPr>
            <a:r>
              <a:rPr lang="en-US" sz="2400"/>
              <a:t>View the </a:t>
            </a:r>
            <a:r>
              <a:rPr lang="en-US" sz="2400" err="1"/>
              <a:t>SELinux</a:t>
            </a:r>
            <a:r>
              <a:rPr lang="en-US" sz="2400"/>
              <a:t> contexts of “dummyfile66” in the </a:t>
            </a:r>
            <a:r>
              <a:rPr lang="en-US" sz="2400" err="1"/>
              <a:t>httpd</a:t>
            </a:r>
            <a:r>
              <a:rPr lang="en-US" sz="2400"/>
              <a:t> config directory</a:t>
            </a:r>
          </a:p>
          <a:p>
            <a:pPr marL="457200" indent="-457200">
              <a:buFont typeface="+mj-lt"/>
              <a:buAutoNum type="arabicPeriod" startAt="23"/>
            </a:pPr>
            <a:r>
              <a:rPr lang="en-US" sz="2400"/>
              <a:t>Fix (restore) the </a:t>
            </a:r>
            <a:r>
              <a:rPr lang="en-US" sz="2400" err="1"/>
              <a:t>SELinux</a:t>
            </a:r>
            <a:r>
              <a:rPr lang="en-US" sz="2400"/>
              <a:t> contexts of “dummyfile66” appropriate for web content</a:t>
            </a:r>
          </a:p>
          <a:p>
            <a:pPr marL="457200" indent="-457200">
              <a:buFont typeface="+mj-lt"/>
              <a:buAutoNum type="arabicPeriod" startAt="23"/>
            </a:pPr>
            <a:r>
              <a:rPr lang="en-US" sz="2400"/>
              <a:t>Preserving original file permissions and in a single command, create a </a:t>
            </a:r>
            <a:r>
              <a:rPr lang="en-US" sz="2400" err="1"/>
              <a:t>gzip’d</a:t>
            </a:r>
            <a:r>
              <a:rPr lang="en-US" sz="2400"/>
              <a:t> </a:t>
            </a:r>
            <a:r>
              <a:rPr lang="en-US" sz="2400" err="1"/>
              <a:t>tarball</a:t>
            </a:r>
            <a:r>
              <a:rPr lang="en-US" sz="2400"/>
              <a:t> named ~/myarchive.tar with contents from all of the following:</a:t>
            </a:r>
          </a:p>
          <a:p>
            <a:pPr marL="750849" lvl="1" indent="-514350">
              <a:buFont typeface="+mj-lt"/>
              <a:buAutoNum type="romanLcPeriod"/>
            </a:pPr>
            <a:r>
              <a:rPr lang="en-US" sz="2200"/>
              <a:t>/</a:t>
            </a:r>
            <a:r>
              <a:rPr lang="en-US" sz="2200" err="1"/>
              <a:t>etc</a:t>
            </a:r>
            <a:r>
              <a:rPr lang="en-US" sz="2200"/>
              <a:t>/</a:t>
            </a:r>
            <a:r>
              <a:rPr lang="en-US" sz="2200" err="1"/>
              <a:t>sysconfig</a:t>
            </a:r>
            <a:r>
              <a:rPr lang="en-US" sz="2200"/>
              <a:t>/network-scripts</a:t>
            </a:r>
          </a:p>
          <a:p>
            <a:pPr marL="750849" lvl="1" indent="-514350">
              <a:buFont typeface="+mj-lt"/>
              <a:buAutoNum type="romanLcPeriod"/>
            </a:pPr>
            <a:r>
              <a:rPr lang="en-US" sz="2200"/>
              <a:t>/</a:t>
            </a:r>
            <a:r>
              <a:rPr lang="en-US" sz="2200" err="1"/>
              <a:t>var</a:t>
            </a:r>
            <a:r>
              <a:rPr lang="en-US" sz="2200"/>
              <a:t>/lib/yum/repos</a:t>
            </a:r>
          </a:p>
          <a:p>
            <a:pPr marL="750849" lvl="1" indent="-514350">
              <a:buFont typeface="+mj-lt"/>
              <a:buAutoNum type="romanLcPeriod"/>
            </a:pPr>
            <a:r>
              <a:rPr lang="en-US" sz="2200"/>
              <a:t>“dummyfile90” .. “dummyfile99” under the “</a:t>
            </a:r>
            <a:r>
              <a:rPr lang="en-US" sz="2200" err="1"/>
              <a:t>dummydir</a:t>
            </a:r>
            <a:r>
              <a:rPr lang="en-US" sz="2200"/>
              <a:t>” directory</a:t>
            </a:r>
          </a:p>
          <a:p>
            <a:pPr marL="514350" indent="-514350">
              <a:buFont typeface="+mj-lt"/>
              <a:buAutoNum type="arabicPeriod" startAt="23"/>
            </a:pPr>
            <a:r>
              <a:rPr lang="en-US" sz="2400"/>
              <a:t>Repeat #27 but instead compress with bzip2</a:t>
            </a:r>
          </a:p>
          <a:p>
            <a:pPr marL="514350" indent="-514350">
              <a:buFont typeface="+mj-lt"/>
              <a:buAutoNum type="arabicPeriod" startAt="23"/>
            </a:pPr>
            <a:r>
              <a:rPr lang="en-US" sz="2400"/>
              <a:t>BONUS: Count the number of files in /</a:t>
            </a:r>
            <a:r>
              <a:rPr lang="en-US" sz="2400" err="1"/>
              <a:t>etc</a:t>
            </a:r>
            <a:r>
              <a:rPr lang="en-US" sz="2400"/>
              <a:t> which haven’t been accessed this year</a:t>
            </a:r>
          </a:p>
          <a:p>
            <a:pPr marL="514350" indent="-514350">
              <a:buFont typeface="+mj-lt"/>
              <a:buAutoNum type="arabicPeriod" startAt="23"/>
            </a:pPr>
            <a:r>
              <a:rPr lang="en-US" sz="2400"/>
              <a:t>BONUS: Add the values in the 5</a:t>
            </a:r>
            <a:r>
              <a:rPr lang="en-US" sz="2400" baseline="30000"/>
              <a:t>th</a:t>
            </a:r>
            <a:r>
              <a:rPr lang="en-US" sz="2400"/>
              <a:t> column of the last 4 rows of the routing table up</a:t>
            </a:r>
          </a:p>
          <a:p>
            <a:pPr marL="514350" indent="-514350">
              <a:buFont typeface="+mj-lt"/>
              <a:buAutoNum type="arabicPeriod" startAt="23"/>
            </a:pPr>
            <a:endParaRPr lang="en-US" sz="2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 Assignment</a:t>
            </a:r>
          </a:p>
        </p:txBody>
      </p:sp>
    </p:spTree>
    <p:extLst>
      <p:ext uri="{BB962C8B-B14F-4D97-AF65-F5344CB8AC3E}">
        <p14:creationId xmlns:p14="http://schemas.microsoft.com/office/powerpoint/2010/main" val="143645576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Poll #3 – Depth of Content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73" y="1189178"/>
            <a:ext cx="5020973" cy="466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9400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4685862"/>
          </a:xfrm>
        </p:spPr>
        <p:txBody>
          <a:bodyPr/>
          <a:lstStyle/>
          <a:p>
            <a:r>
              <a:rPr lang="en-US" sz="2500" dirty="0"/>
              <a:t>Search for files in a directory hierarchy</a:t>
            </a:r>
          </a:p>
          <a:p>
            <a:r>
              <a:rPr lang="en-US" sz="2500" dirty="0"/>
              <a:t>Very powerful for searching</a:t>
            </a:r>
          </a:p>
          <a:p>
            <a:r>
              <a:rPr lang="en-US" sz="2500" dirty="0"/>
              <a:t>Can filter searches based on many criterion:</a:t>
            </a:r>
          </a:p>
          <a:p>
            <a:pPr lvl="1"/>
            <a:r>
              <a:rPr lang="en-US" sz="2500" dirty="0"/>
              <a:t>Name (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-name </a:t>
            </a:r>
            <a:r>
              <a:rPr lang="en-US" sz="2500" dirty="0"/>
              <a:t>)</a:t>
            </a:r>
          </a:p>
          <a:p>
            <a:pPr lvl="1"/>
            <a:r>
              <a:rPr lang="en-US" sz="2500" dirty="0"/>
              <a:t>Type (File / Directory) (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-type f </a:t>
            </a:r>
            <a:r>
              <a:rPr lang="en-US" sz="2500" dirty="0"/>
              <a:t>/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-type d </a:t>
            </a:r>
            <a:r>
              <a:rPr lang="en-US" sz="2500" dirty="0"/>
              <a:t>)</a:t>
            </a:r>
          </a:p>
          <a:p>
            <a:pPr lvl="1"/>
            <a:r>
              <a:rPr lang="en-US" sz="2500" dirty="0"/>
              <a:t>Permissions (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-perm ### </a:t>
            </a:r>
            <a:r>
              <a:rPr lang="en-US" sz="2500" dirty="0"/>
              <a:t>)</a:t>
            </a:r>
          </a:p>
          <a:p>
            <a:pPr lvl="1"/>
            <a:r>
              <a:rPr lang="en-US" sz="2500" dirty="0"/>
              <a:t>Last Modified / Access Time (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mtime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## </a:t>
            </a:r>
            <a:r>
              <a:rPr lang="en-US" sz="2500" dirty="0"/>
              <a:t>/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atime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## </a:t>
            </a:r>
            <a:r>
              <a:rPr lang="en-US" sz="2500" dirty="0"/>
              <a:t>)</a:t>
            </a:r>
          </a:p>
          <a:p>
            <a:pPr lvl="1"/>
            <a:r>
              <a:rPr lang="en-US" sz="2500" dirty="0"/>
              <a:t>User / Group (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-user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jdoe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/>
              <a:t>/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-group foo </a:t>
            </a:r>
            <a:r>
              <a:rPr lang="en-US" sz="2500" dirty="0"/>
              <a:t>)</a:t>
            </a:r>
          </a:p>
          <a:p>
            <a:pPr lvl="1"/>
            <a:r>
              <a:rPr lang="en-US" sz="2500" dirty="0"/>
              <a:t>Size (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-size ##M </a:t>
            </a:r>
            <a:r>
              <a:rPr lang="en-US" sz="2500" dirty="0"/>
              <a:t>) or (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-size +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aaM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-size -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bbM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/>
              <a:t>) to search &gt; </a:t>
            </a:r>
            <a:r>
              <a:rPr lang="en-US" sz="2500" dirty="0" err="1"/>
              <a:t>aaMB</a:t>
            </a:r>
            <a:r>
              <a:rPr lang="en-US" sz="2500" dirty="0"/>
              <a:t> &amp; &lt; </a:t>
            </a:r>
            <a:r>
              <a:rPr lang="en-US" sz="2500" dirty="0" err="1"/>
              <a:t>bbMB</a:t>
            </a:r>
            <a:endParaRPr lang="en-US" sz="2500" dirty="0"/>
          </a:p>
          <a:p>
            <a:r>
              <a:rPr lang="en-US" sz="2500" dirty="0"/>
              <a:t>Can perform actions on all of the files found in a search using the “exec” or “</a:t>
            </a:r>
            <a:r>
              <a:rPr lang="en-US" sz="2500" dirty="0" err="1"/>
              <a:t>xargs</a:t>
            </a:r>
            <a:r>
              <a:rPr lang="en-US" sz="2500" dirty="0"/>
              <a:t>” directives  `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 $HOME -type f -name *.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-size +10M -exec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{} \;`</a:t>
            </a:r>
            <a:endParaRPr lang="en-US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/ exec / </a:t>
            </a:r>
            <a:r>
              <a:rPr lang="en-US" dirty="0" err="1"/>
              <a:t>xargs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115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601223"/>
          </a:xfrm>
        </p:spPr>
        <p:txBody>
          <a:bodyPr/>
          <a:lstStyle/>
          <a:p>
            <a:r>
              <a:rPr lang="en-US" b="1" err="1"/>
              <a:t>sed</a:t>
            </a:r>
            <a:r>
              <a:rPr lang="en-US"/>
              <a:t> = stream editor</a:t>
            </a:r>
          </a:p>
          <a:p>
            <a:pPr lvl="1"/>
            <a:r>
              <a:rPr lang="en-US"/>
              <a:t>Replace all instances of “old” with “new” in a file</a:t>
            </a:r>
          </a:p>
          <a:p>
            <a:pPr lvl="1"/>
            <a:r>
              <a:rPr lang="en-US"/>
              <a:t>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“s/old/new/g” file.txt</a:t>
            </a:r>
            <a:r>
              <a:rPr lang="en-US"/>
              <a:t>` replaces “old” with “new” - output to console</a:t>
            </a:r>
          </a:p>
          <a:p>
            <a:pPr lvl="1"/>
            <a:r>
              <a:rPr lang="en-US"/>
              <a:t>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-i “s/old/new/g” file.txt</a:t>
            </a:r>
            <a:r>
              <a:rPr lang="en-US"/>
              <a:t>` replaces “old” with “new” - commit to file</a:t>
            </a:r>
          </a:p>
          <a:p>
            <a:r>
              <a:rPr lang="en-US" b="1" err="1"/>
              <a:t>awk</a:t>
            </a:r>
            <a:r>
              <a:rPr lang="en-US"/>
              <a:t> = pattern scanning and processing language</a:t>
            </a:r>
          </a:p>
          <a:p>
            <a:pPr lvl="1"/>
            <a:r>
              <a:rPr lang="en-US"/>
              <a:t>Show a list of running processes with their resident set size (RSS) value only</a:t>
            </a:r>
          </a:p>
          <a:p>
            <a:pPr lvl="1"/>
            <a:r>
              <a:rPr lang="en-US"/>
              <a:t>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aux |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'{ print "PS:"$11" RSS:"$5}' | sort</a:t>
            </a:r>
            <a:r>
              <a:rPr lang="en-US"/>
              <a:t>`</a:t>
            </a:r>
          </a:p>
          <a:p>
            <a:r>
              <a:rPr lang="en-US" b="1"/>
              <a:t>cut</a:t>
            </a:r>
            <a:r>
              <a:rPr lang="en-US"/>
              <a:t> = remove sections from each line of files</a:t>
            </a:r>
          </a:p>
          <a:p>
            <a:pPr lvl="1"/>
            <a:r>
              <a:rPr lang="en-US"/>
              <a:t>Show a list of all users and their corresponding login shells only</a:t>
            </a:r>
          </a:p>
          <a:p>
            <a:pPr lvl="1"/>
            <a:r>
              <a:rPr lang="en-US"/>
              <a:t>`</a:t>
            </a:r>
            <a:r>
              <a:rPr lang="fr-FR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/</a:t>
            </a:r>
            <a:r>
              <a:rPr lang="fr-FR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fr-FR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fr-FR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r>
              <a:rPr lang="fr-FR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fr-FR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-d: -f1,7</a:t>
            </a:r>
            <a:r>
              <a:rPr lang="fr-FR"/>
              <a:t>`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sed</a:t>
            </a:r>
            <a:r>
              <a:rPr lang="en-US"/>
              <a:t> / </a:t>
            </a:r>
            <a:r>
              <a:rPr lang="en-US" err="1"/>
              <a:t>awk</a:t>
            </a:r>
            <a:r>
              <a:rPr lang="en-US"/>
              <a:t> / cut / grep / </a:t>
            </a:r>
            <a:r>
              <a:rPr lang="en-US" err="1"/>
              <a:t>tr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057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5041344"/>
          </a:xfrm>
        </p:spPr>
        <p:txBody>
          <a:bodyPr/>
          <a:lstStyle/>
          <a:p>
            <a:r>
              <a:rPr lang="en-US" b="1"/>
              <a:t>grep</a:t>
            </a:r>
            <a:r>
              <a:rPr lang="en-US"/>
              <a:t> = pattern matching (or not) tool</a:t>
            </a:r>
          </a:p>
          <a:p>
            <a:pPr lvl="1"/>
            <a:r>
              <a:rPr lang="en-US"/>
              <a:t>Output all lines with the word “disk” from the kernel docs devices.txt file</a:t>
            </a:r>
          </a:p>
          <a:p>
            <a:pPr lvl="1"/>
            <a:r>
              <a:rPr lang="en-US"/>
              <a:t>`</a:t>
            </a:r>
            <a:r>
              <a:rPr lang="en-US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yum -y install kernel-doc</a:t>
            </a:r>
            <a:r>
              <a:rPr lang="en-US"/>
              <a:t>` Install the kernel docs - Not there by default</a:t>
            </a:r>
          </a:p>
          <a:p>
            <a:pPr lvl="1"/>
            <a:r>
              <a:rPr lang="en-US"/>
              <a:t>`</a:t>
            </a:r>
            <a:r>
              <a:rPr lang="en-US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-i disk /</a:t>
            </a:r>
            <a:r>
              <a:rPr lang="en-US" sz="18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/share/doc/kernel-doc-3.10.0/Documentation/devices.txt</a:t>
            </a:r>
            <a:r>
              <a:rPr lang="en-US"/>
              <a:t>`</a:t>
            </a:r>
          </a:p>
          <a:p>
            <a:pPr lvl="1"/>
            <a:r>
              <a:rPr lang="en-US"/>
              <a:t>Output all lines without the word “disk” from the same file</a:t>
            </a:r>
          </a:p>
          <a:p>
            <a:pPr lvl="1"/>
            <a:r>
              <a:rPr lang="en-US"/>
              <a:t>`</a:t>
            </a:r>
            <a:r>
              <a:rPr lang="en-US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-iv disk /</a:t>
            </a:r>
            <a:r>
              <a:rPr lang="en-US" sz="18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/share/doc/kernel-doc-3.10.0/Documentation/devices.txt</a:t>
            </a:r>
            <a:r>
              <a:rPr lang="en-US"/>
              <a:t>`</a:t>
            </a:r>
          </a:p>
          <a:p>
            <a:pPr lvl="1"/>
            <a:r>
              <a:rPr lang="en-US"/>
              <a:t>Output all open files owned by “root” and change “root” to “Admin”</a:t>
            </a:r>
          </a:p>
          <a:p>
            <a:pPr lvl="1"/>
            <a:r>
              <a:rPr lang="en-US"/>
              <a:t>`</a:t>
            </a:r>
            <a:r>
              <a:rPr lang="en-US" sz="18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lsof</a:t>
            </a:r>
            <a:r>
              <a:rPr lang="en-US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grep root | </a:t>
            </a:r>
            <a:r>
              <a:rPr lang="en-US" sz="18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“s/root/Admin/g”</a:t>
            </a:r>
            <a:r>
              <a:rPr lang="en-US"/>
              <a:t>`</a:t>
            </a:r>
          </a:p>
          <a:p>
            <a:r>
              <a:rPr lang="en-US" b="1" err="1"/>
              <a:t>tr</a:t>
            </a:r>
            <a:r>
              <a:rPr lang="en-US"/>
              <a:t> = translate or delete characters</a:t>
            </a:r>
          </a:p>
          <a:p>
            <a:pPr lvl="1"/>
            <a:r>
              <a:rPr lang="en-US"/>
              <a:t>Display the “/</a:t>
            </a:r>
            <a:r>
              <a:rPr lang="en-US" err="1"/>
              <a:t>var</a:t>
            </a:r>
            <a:r>
              <a:rPr lang="en-US"/>
              <a:t>/log/secure” file in “ALL CAPS”</a:t>
            </a:r>
          </a:p>
          <a:p>
            <a:pPr lvl="1"/>
            <a:r>
              <a:rPr lang="en-US"/>
              <a:t>`</a:t>
            </a:r>
            <a:r>
              <a:rPr lang="en-US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/</a:t>
            </a:r>
            <a:r>
              <a:rPr lang="en-US" sz="18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/log/secure | </a:t>
            </a:r>
            <a:r>
              <a:rPr lang="en-US" sz="18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8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[a-z] [A-Z]</a:t>
            </a:r>
            <a:r>
              <a:rPr lang="en-US"/>
              <a:t>`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sed</a:t>
            </a:r>
            <a:r>
              <a:rPr lang="en-US"/>
              <a:t> / </a:t>
            </a:r>
            <a:r>
              <a:rPr lang="en-US" err="1"/>
              <a:t>awk</a:t>
            </a:r>
            <a:r>
              <a:rPr lang="en-US"/>
              <a:t> / cut / grep / </a:t>
            </a:r>
            <a:r>
              <a:rPr lang="en-US" err="1"/>
              <a:t>tr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8166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601223"/>
          </a:xfrm>
        </p:spPr>
        <p:txBody>
          <a:bodyPr vert="horz" wrap="square" lIns="146275" tIns="91422" rIns="146275" bIns="91422" rtlCol="0" anchor="t">
            <a:spAutoFit/>
          </a:bodyPr>
          <a:lstStyle/>
          <a:p>
            <a:r>
              <a:rPr lang="en-US" b="1"/>
              <a:t>cd = Change Directory</a:t>
            </a:r>
          </a:p>
          <a:p>
            <a:pPr lvl="1"/>
            <a:r>
              <a:rPr lang="en-US"/>
              <a:t>Return to Home Directory 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~</a:t>
            </a:r>
            <a:r>
              <a:rPr lang="en-US"/>
              <a:t>` or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$HOME</a:t>
            </a:r>
            <a:r>
              <a:rPr lang="en-US"/>
              <a:t>` or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/>
              <a:t>`</a:t>
            </a:r>
          </a:p>
          <a:p>
            <a:pPr lvl="1"/>
            <a:r>
              <a:rPr lang="en-US"/>
              <a:t>Go to the Root Directory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/</a:t>
            </a:r>
            <a:r>
              <a:rPr lang="en-US"/>
              <a:t>`</a:t>
            </a:r>
          </a:p>
          <a:p>
            <a:r>
              <a:rPr lang="en-US" b="1"/>
              <a:t>mv = Move or Rename files / directories</a:t>
            </a:r>
          </a:p>
          <a:p>
            <a:pPr lvl="1"/>
            <a:r>
              <a:rPr lang="en-US"/>
              <a:t>Move foo.txt from home directory to “LFCS” 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 ~/foo.txt ~/LFCS </a:t>
            </a:r>
            <a:r>
              <a:rPr lang="en-US"/>
              <a:t>`</a:t>
            </a:r>
          </a:p>
          <a:p>
            <a:pPr lvl="1"/>
            <a:r>
              <a:rPr lang="en-US"/>
              <a:t>Rename foo.txt to file.txt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 ~/foo.txt ~/file.txt</a:t>
            </a:r>
            <a:r>
              <a:rPr lang="en-US"/>
              <a:t>`</a:t>
            </a:r>
          </a:p>
          <a:p>
            <a:r>
              <a:rPr lang="en-US" b="1" err="1"/>
              <a:t>rm</a:t>
            </a:r>
            <a:r>
              <a:rPr lang="en-US" b="1"/>
              <a:t> = Remove files from</a:t>
            </a:r>
          </a:p>
          <a:p>
            <a:pPr lvl="1"/>
            <a:r>
              <a:rPr lang="en-US"/>
              <a:t>Delete the file foo.txt 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foo.txt</a:t>
            </a:r>
            <a:r>
              <a:rPr lang="en-US"/>
              <a:t>` or 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-f foo.txt</a:t>
            </a:r>
            <a:r>
              <a:rPr lang="en-US"/>
              <a:t>` (Root will be prompted)</a:t>
            </a:r>
          </a:p>
          <a:p>
            <a:pPr lvl="1"/>
            <a:r>
              <a:rPr lang="en-US"/>
              <a:t>Delete the directory “</a:t>
            </a:r>
            <a:r>
              <a:rPr lang="en-US" err="1"/>
              <a:t>deleteme</a:t>
            </a:r>
            <a:r>
              <a:rPr lang="en-US"/>
              <a:t>” and all files within 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deleteme</a:t>
            </a:r>
            <a:r>
              <a:rPr lang="en-US"/>
              <a:t>` </a:t>
            </a:r>
          </a:p>
          <a:p>
            <a:pPr lvl="1"/>
            <a:r>
              <a:rPr lang="en-US"/>
              <a:t>Be VERY careful using the “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/>
              <a:t>” switch with 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/>
              <a:t>` as disasters can happen!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cd / mv / </a:t>
            </a:r>
            <a:r>
              <a:rPr lang="en-US" err="1"/>
              <a:t>rm</a:t>
            </a:r>
            <a:r>
              <a:rPr lang="en-US"/>
              <a:t> / ls / </a:t>
            </a:r>
            <a:r>
              <a:rPr lang="en-US" err="1"/>
              <a:t>cp</a:t>
            </a:r>
            <a:r>
              <a:rPr lang="en-US"/>
              <a:t> / ln -- All relative to `</a:t>
            </a:r>
            <a:r>
              <a:rPr lang="en-US" sz="200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/>
              <a:t>`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610" y="289513"/>
            <a:ext cx="2622153" cy="25502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67" y="428455"/>
            <a:ext cx="2308238" cy="230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02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5367587"/>
          </a:xfrm>
        </p:spPr>
        <p:txBody>
          <a:bodyPr/>
          <a:lstStyle/>
          <a:p>
            <a:r>
              <a:rPr lang="en-US" b="1"/>
              <a:t>ls = List files within a directory - ls will show files &amp; directories (use find)</a:t>
            </a:r>
          </a:p>
          <a:p>
            <a:pPr lvl="1"/>
            <a:r>
              <a:rPr lang="en-US"/>
              <a:t>List files in a directory 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err="1"/>
              <a:t>`</a:t>
            </a:r>
            <a:endParaRPr lang="en-US"/>
          </a:p>
          <a:p>
            <a:pPr lvl="1"/>
            <a:r>
              <a:rPr lang="en-US"/>
              <a:t>Long list files in a directory &amp; show permissions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-l</a:t>
            </a:r>
            <a:r>
              <a:rPr lang="en-US"/>
              <a:t>`</a:t>
            </a:r>
          </a:p>
          <a:p>
            <a:pPr lvl="1"/>
            <a:r>
              <a:rPr lang="en-US"/>
              <a:t>Long list files and hidden files in a directory &amp; display permissions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-la</a:t>
            </a:r>
            <a:r>
              <a:rPr lang="en-US"/>
              <a:t>`</a:t>
            </a:r>
          </a:p>
          <a:p>
            <a:pPr lvl="1"/>
            <a:r>
              <a:rPr lang="en-US"/>
              <a:t>List all files in a directory one file at a time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-1</a:t>
            </a:r>
            <a:r>
              <a:rPr lang="en-US"/>
              <a:t>` (useful for scripting!)</a:t>
            </a:r>
          </a:p>
          <a:p>
            <a:pPr lvl="1"/>
            <a:r>
              <a:rPr lang="en-US"/>
              <a:t>List all files in all directories below /</a:t>
            </a:r>
            <a:r>
              <a:rPr lang="en-US" err="1"/>
              <a:t>etc</a:t>
            </a:r>
            <a:r>
              <a:rPr lang="en-US"/>
              <a:t> recursively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-R 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/>
              <a:t>`</a:t>
            </a:r>
          </a:p>
          <a:p>
            <a:r>
              <a:rPr lang="en-US" b="1" err="1"/>
              <a:t>cp</a:t>
            </a:r>
            <a:r>
              <a:rPr lang="en-US" b="1"/>
              <a:t> = Copy a file from one location to another</a:t>
            </a:r>
          </a:p>
          <a:p>
            <a:pPr lvl="1"/>
            <a:r>
              <a:rPr lang="en-US"/>
              <a:t>Copy file from home </a:t>
            </a:r>
            <a:r>
              <a:rPr lang="en-US" err="1"/>
              <a:t>dir</a:t>
            </a:r>
            <a:r>
              <a:rPr lang="en-US"/>
              <a:t> to LFCS 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~/foo.txt ~/LFCS</a:t>
            </a:r>
            <a:r>
              <a:rPr lang="en-US"/>
              <a:t>`</a:t>
            </a:r>
          </a:p>
          <a:p>
            <a:pPr lvl="1"/>
            <a:r>
              <a:rPr lang="en-US"/>
              <a:t>Copy /</a:t>
            </a:r>
            <a:r>
              <a:rPr lang="en-US" err="1"/>
              <a:t>etc</a:t>
            </a:r>
            <a:r>
              <a:rPr lang="en-US"/>
              <a:t>/</a:t>
            </a:r>
            <a:r>
              <a:rPr lang="en-US" err="1"/>
              <a:t>bashrc</a:t>
            </a:r>
            <a:r>
              <a:rPr lang="en-US"/>
              <a:t> to home </a:t>
            </a:r>
            <a:r>
              <a:rPr lang="en-US" err="1"/>
              <a:t>dir</a:t>
            </a:r>
            <a:r>
              <a:rPr lang="en-US"/>
              <a:t> and be verbose 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-v 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</a:t>
            </a:r>
            <a:r>
              <a:rPr lang="en-US"/>
              <a:t>`</a:t>
            </a:r>
          </a:p>
          <a:p>
            <a:pPr lvl="1"/>
            <a:r>
              <a:rPr lang="en-US"/>
              <a:t>Copy /</a:t>
            </a:r>
            <a:r>
              <a:rPr lang="en-US" err="1"/>
              <a:t>etc</a:t>
            </a:r>
            <a:r>
              <a:rPr lang="en-US"/>
              <a:t>/</a:t>
            </a:r>
            <a:r>
              <a:rPr lang="en-US" err="1"/>
              <a:t>sudoers</a:t>
            </a:r>
            <a:r>
              <a:rPr lang="en-US"/>
              <a:t> to home </a:t>
            </a:r>
            <a:r>
              <a:rPr lang="en-US" err="1"/>
              <a:t>dir</a:t>
            </a:r>
            <a:r>
              <a:rPr lang="en-US"/>
              <a:t> &amp; preserve perms 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-p 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sudoers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</a:t>
            </a:r>
            <a:r>
              <a:rPr lang="en-US"/>
              <a:t>`</a:t>
            </a:r>
          </a:p>
          <a:p>
            <a:pPr lvl="1"/>
            <a:r>
              <a:rPr lang="en-US"/>
              <a:t>Copy all files in &amp; under /</a:t>
            </a:r>
            <a:r>
              <a:rPr lang="en-US" err="1"/>
              <a:t>etc</a:t>
            </a:r>
            <a:r>
              <a:rPr lang="en-US"/>
              <a:t>/</a:t>
            </a:r>
            <a:r>
              <a:rPr lang="en-US" err="1"/>
              <a:t>sysconfig</a:t>
            </a:r>
            <a:r>
              <a:rPr lang="en-US"/>
              <a:t> to ~/LFCS, preserve permissions &amp; be 					 verbose  `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rvp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sysconfig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~/LFCS</a:t>
            </a:r>
            <a:r>
              <a:rPr lang="en-US"/>
              <a:t>`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cd / mv / </a:t>
            </a:r>
            <a:r>
              <a:rPr lang="en-US" err="1"/>
              <a:t>rm</a:t>
            </a:r>
            <a:r>
              <a:rPr lang="en-US"/>
              <a:t> / ls / </a:t>
            </a:r>
            <a:r>
              <a:rPr lang="en-US" err="1"/>
              <a:t>cp</a:t>
            </a:r>
            <a:r>
              <a:rPr lang="en-US"/>
              <a:t> / ln -- All relative to `</a:t>
            </a:r>
            <a:r>
              <a:rPr lang="en-US" sz="200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92866262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1640" y="3738846"/>
            <a:ext cx="11286883" cy="2726864"/>
          </a:xfrm>
        </p:spPr>
        <p:txBody>
          <a:bodyPr vert="horz" wrap="square" lIns="146275" tIns="91422" rIns="146275" bIns="91422" rtlCol="0" anchor="t">
            <a:spAutoFit/>
          </a:bodyPr>
          <a:lstStyle/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“abc123” &gt; myfile.txt</a:t>
            </a:r>
            <a:r>
              <a:rPr lang="en-US"/>
              <a:t>`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 myfile.txt my-hard-link</a:t>
            </a:r>
            <a:r>
              <a:rPr lang="en-US"/>
              <a:t>`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 -s myfile.txt my-soft-link</a:t>
            </a:r>
            <a:r>
              <a:rPr lang="en-US"/>
              <a:t>`</a:t>
            </a:r>
          </a:p>
          <a:p>
            <a:r>
              <a:rPr lang="en-US"/>
              <a:t>If the filename “myfile.txt” changes, “my-hard-link” continues to display the file text since it points to the original </a:t>
            </a:r>
            <a:r>
              <a:rPr lang="en-US" err="1"/>
              <a:t>inode</a:t>
            </a:r>
            <a:r>
              <a:rPr lang="en-US"/>
              <a:t>; my-soft-link will fail</a:t>
            </a:r>
          </a:p>
          <a:p>
            <a:pPr lvl="1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cd / mv / </a:t>
            </a:r>
            <a:r>
              <a:rPr lang="en-US" err="1"/>
              <a:t>rm</a:t>
            </a:r>
            <a:r>
              <a:rPr lang="en-US"/>
              <a:t> / ls / </a:t>
            </a:r>
            <a:r>
              <a:rPr lang="en-US" err="1"/>
              <a:t>cp</a:t>
            </a:r>
            <a:r>
              <a:rPr lang="en-US"/>
              <a:t> / ln -- All relative to `</a:t>
            </a:r>
            <a:r>
              <a:rPr lang="en-US" sz="200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/>
              <a:t>`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" t="115" r="-80" b="-115"/>
          <a:stretch>
            <a:fillRect/>
          </a:stretch>
        </p:blipFill>
        <p:spPr>
          <a:xfrm>
            <a:off x="7023854" y="973918"/>
            <a:ext cx="4895854" cy="2428878"/>
          </a:xfrm>
          <a:prstGeom prst="rect">
            <a:avLst/>
          </a:prstGeom>
        </p:spPr>
      </p:pic>
      <p:sp>
        <p:nvSpPr>
          <p:cNvPr id="5" name="Text Placeholder 1"/>
          <p:cNvSpPr txBox="1">
            <a:spLocks/>
          </p:cNvSpPr>
          <p:nvPr/>
        </p:nvSpPr>
        <p:spPr>
          <a:xfrm>
            <a:off x="421641" y="1485958"/>
            <a:ext cx="6755356" cy="2252888"/>
          </a:xfrm>
          <a:prstGeom prst="rect">
            <a:avLst/>
          </a:prstGeom>
        </p:spPr>
        <p:txBody>
          <a:bodyPr vert="horz" wrap="square" lIns="146275" tIns="91422" rIns="146275" bIns="91422" rtlCol="0" anchor="t">
            <a:spAutoFit/>
          </a:bodyPr>
          <a:lstStyle>
            <a:lvl1pPr marL="336076" marR="0" indent="-336076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575" marR="0" indent="-236497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2pPr>
            <a:lvl3pPr marL="784175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3pPr>
            <a:lvl4pPr marL="1008227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4pPr>
            <a:lvl5pPr marL="1232276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5pPr>
            <a:lvl6pPr marL="251399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58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ln = Make links between files</a:t>
            </a:r>
          </a:p>
          <a:p>
            <a:pPr lvl="1"/>
            <a:r>
              <a:rPr lang="en-US" dirty="0"/>
              <a:t>Two types of links - hard / symbolic links</a:t>
            </a:r>
          </a:p>
          <a:p>
            <a:pPr lvl="1"/>
            <a:r>
              <a:rPr lang="en-US" dirty="0"/>
              <a:t>Hard links are files pointing to the same </a:t>
            </a:r>
            <a:r>
              <a:rPr lang="en-US" dirty="0" err="1"/>
              <a:t>inode</a:t>
            </a:r>
            <a:r>
              <a:rPr lang="en-US" dirty="0"/>
              <a:t> as the original file</a:t>
            </a:r>
          </a:p>
          <a:p>
            <a:pPr lvl="1"/>
            <a:r>
              <a:rPr lang="en-US" dirty="0"/>
              <a:t>Symbolic links are pointers to existing files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8965" y="3450442"/>
            <a:ext cx="3069558" cy="141269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Symlinks</a:t>
            </a: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can create links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between directories &amp; can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cross </a:t>
            </a:r>
            <a:r>
              <a:rPr lang="en-US" sz="16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filesystem</a:t>
            </a: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boundaries.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Hard links cannot.</a:t>
            </a:r>
          </a:p>
        </p:txBody>
      </p:sp>
    </p:spTree>
    <p:extLst>
      <p:ext uri="{BB962C8B-B14F-4D97-AF65-F5344CB8AC3E}">
        <p14:creationId xmlns:p14="http://schemas.microsoft.com/office/powerpoint/2010/main" val="271313943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4952089"/>
          </a:xfrm>
        </p:spPr>
        <p:txBody>
          <a:bodyPr/>
          <a:lstStyle/>
          <a:p>
            <a:r>
              <a:rPr lang="en-US"/>
              <a:t>“Man” pages are one of the only sources of information made available to you during the LFCS exam - The other is the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  <a:r>
              <a:rPr lang="en-US"/>
              <a:t>` directory</a:t>
            </a:r>
          </a:p>
          <a:p>
            <a:r>
              <a:rPr lang="en-US"/>
              <a:t>Invoked by entering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&lt;section&gt; &lt;command&gt;</a:t>
            </a:r>
            <a:r>
              <a:rPr lang="en-US"/>
              <a:t>`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httpd</a:t>
            </a:r>
            <a:r>
              <a:rPr lang="en-US"/>
              <a:t>` will show Section 8 of the </a:t>
            </a:r>
            <a:r>
              <a:rPr lang="en-US" err="1"/>
              <a:t>httpd</a:t>
            </a:r>
            <a:r>
              <a:rPr lang="en-US"/>
              <a:t> man pages - That’s all there is!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crontab</a:t>
            </a:r>
            <a:r>
              <a:rPr lang="en-US"/>
              <a:t>` will show Section 1 of the crontab man pages</a:t>
            </a:r>
          </a:p>
          <a:p>
            <a:pPr lvl="1"/>
            <a:r>
              <a:rPr lang="en-US"/>
              <a:t>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5 crontab</a:t>
            </a:r>
            <a:r>
              <a:rPr lang="en-US"/>
              <a:t>` will show Section 5 of the crontab man pages</a:t>
            </a:r>
          </a:p>
          <a:p>
            <a:r>
              <a:rPr lang="en-US"/>
              <a:t>Different information is contained in each section!</a:t>
            </a:r>
          </a:p>
          <a:p>
            <a:r>
              <a:rPr lang="en-US"/>
              <a:t>You may also use the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-k &lt;keyword&gt;</a:t>
            </a:r>
            <a:r>
              <a:rPr lang="en-US"/>
              <a:t>` or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apropos &lt;keyword&gt;</a:t>
            </a:r>
            <a:r>
              <a:rPr lang="en-US"/>
              <a:t>` commands to perform a keyword search to recall a command you may have forgotten such as: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-k apache</a:t>
            </a:r>
            <a:r>
              <a:rPr lang="en-US"/>
              <a:t>` or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apropos apache</a:t>
            </a:r>
            <a:r>
              <a:rPr lang="en-US"/>
              <a:t>`</a:t>
            </a:r>
          </a:p>
          <a:p>
            <a:r>
              <a:rPr lang="en-US"/>
              <a:t>Don’t forget `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rpm -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qd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packagename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/>
              <a:t>` will list all docs for an RPM package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apropos / man</a:t>
            </a:r>
          </a:p>
        </p:txBody>
      </p:sp>
    </p:spTree>
    <p:extLst>
      <p:ext uri="{BB962C8B-B14F-4D97-AF65-F5344CB8AC3E}">
        <p14:creationId xmlns:p14="http://schemas.microsoft.com/office/powerpoint/2010/main" val="36656432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30711_TR22_BO_CT_Template">
  <a:themeElements>
    <a:clrScheme name="TR20 - BO">
      <a:dk1>
        <a:srgbClr val="505050"/>
      </a:dk1>
      <a:lt1>
        <a:srgbClr val="FFFFFF"/>
      </a:lt1>
      <a:dk2>
        <a:srgbClr val="0078D7"/>
      </a:dk2>
      <a:lt2>
        <a:srgbClr val="D2D2D2"/>
      </a:lt2>
      <a:accent1>
        <a:srgbClr val="D83B01"/>
      </a:accent1>
      <a:accent2>
        <a:srgbClr val="0078D7"/>
      </a:accent2>
      <a:accent3>
        <a:srgbClr val="BAD80A"/>
      </a:accent3>
      <a:accent4>
        <a:srgbClr val="FFB900"/>
      </a:accent4>
      <a:accent5>
        <a:srgbClr val="5C2D91"/>
      </a:accent5>
      <a:accent6>
        <a:srgbClr val="00205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3175"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R22_BO_CT_Template.potx" id="{B1B2F3F2-0B4F-4209-B007-CB76AE668BD4}" vid="{5E751991-B51F-49F7-957F-139A6D02B770}"/>
    </a:ext>
  </a:extLst>
</a:theme>
</file>

<file path=ppt/theme/theme2.xml><?xml version="1.0" encoding="utf-8"?>
<a:theme xmlns:a="http://schemas.openxmlformats.org/drawingml/2006/main" name="WHITE TEMPLATE">
  <a:themeElements>
    <a:clrScheme name="MSVID White and Teal_10-2014">
      <a:dk1>
        <a:srgbClr val="505050"/>
      </a:dk1>
      <a:lt1>
        <a:srgbClr val="FFFFFF"/>
      </a:lt1>
      <a:dk2>
        <a:srgbClr val="008272"/>
      </a:dk2>
      <a:lt2>
        <a:srgbClr val="D5F7F6"/>
      </a:lt2>
      <a:accent1>
        <a:srgbClr val="008272"/>
      </a:accent1>
      <a:accent2>
        <a:srgbClr val="B4009E"/>
      </a:accent2>
      <a:accent3>
        <a:srgbClr val="004B50"/>
      </a:accent3>
      <a:accent4>
        <a:srgbClr val="0078D7"/>
      </a:accent4>
      <a:accent5>
        <a:srgbClr val="5C2D91"/>
      </a:accent5>
      <a:accent6>
        <a:srgbClr val="D83B01"/>
      </a:accent6>
      <a:hlink>
        <a:srgbClr val="008272"/>
      </a:hlink>
      <a:folHlink>
        <a:srgbClr val="0082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_Brand_template_16-9_Business_TEAL_1" id="{5E4F6A35-5222-4964-BF6B-D8D6040D0130}" vid="{5DED90E8-4E6D-48DC-ABF5-5DF803FF645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FastMetadata xmlns="80665351-4c0c-42f1-8096-ec7a2623fe2d">{"officeBundle":{"ctag":"\"c:{08AC9668-7426-4102-9452-FBDC0F1295AD},14\"","fatalError":true,"version":"1.79102838"}}</MediaServiceFastMetadata>
    <MediaServiceMetadata xmlns="80665351-4c0c-42f1-8096-ec7a2623fe2d">{"officeBundle":{"ctag":"\"c:{08AC9668-7426-4102-9452-FBDC0F1295AD},14\"","fatalError":true,"errorInfo":"Server_FragmentLimitExceeded","version":"1.79102838"}}</MediaServiceMetadata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8ADE9DA185A840A97C044D659591E9" ma:contentTypeVersion="6" ma:contentTypeDescription="Create a new document." ma:contentTypeScope="" ma:versionID="a371569f4b8c4c0d619d36f0296c4bba">
  <xsd:schema xmlns:xsd="http://www.w3.org/2001/XMLSchema" xmlns:xs="http://www.w3.org/2001/XMLSchema" xmlns:p="http://schemas.microsoft.com/office/2006/metadata/properties" xmlns:ns2="3e6120eb-6d99-4396-a9d9-2f4c3089f43d" xmlns:ns3="80665351-4c0c-42f1-8096-ec7a2623fe2d" targetNamespace="http://schemas.microsoft.com/office/2006/metadata/properties" ma:root="true" ma:fieldsID="d192f354f439d49dc0c3b9905b59931f" ns2:_="" ns3:_="">
    <xsd:import namespace="3e6120eb-6d99-4396-a9d9-2f4c3089f43d"/>
    <xsd:import namespace="80665351-4c0c-42f1-8096-ec7a2623fe2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6120eb-6d99-4396-a9d9-2f4c3089f43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665351-4c0c-42f1-8096-ec7a2623fe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B1D8E2-BF72-4A88-8301-3246B0BD3CF6}">
  <ds:schemaRefs>
    <ds:schemaRef ds:uri="http://www.w3.org/XML/1998/namespace"/>
    <ds:schemaRef ds:uri="http://purl.org/dc/elements/1.1/"/>
    <ds:schemaRef ds:uri="3e6120eb-6d99-4396-a9d9-2f4c3089f43d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  <ds:schemaRef ds:uri="80665351-4c0c-42f1-8096-ec7a2623fe2d"/>
  </ds:schemaRefs>
</ds:datastoreItem>
</file>

<file path=customXml/itemProps2.xml><?xml version="1.0" encoding="utf-8"?>
<ds:datastoreItem xmlns:ds="http://schemas.openxmlformats.org/officeDocument/2006/customXml" ds:itemID="{39A2B6D4-3316-47C5-B2D9-E798DBC1EA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6120eb-6d99-4396-a9d9-2f4c3089f43d"/>
    <ds:schemaRef ds:uri="80665351-4c0c-42f1-8096-ec7a2623fe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367BB0-CBF6-4A94-A37A-21A8A19050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2769</Words>
  <Application>Microsoft Office PowerPoint</Application>
  <PresentationFormat>Widescreen</PresentationFormat>
  <Paragraphs>261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Arial</vt:lpstr>
      <vt:lpstr>Calibri</vt:lpstr>
      <vt:lpstr>Consolas</vt:lpstr>
      <vt:lpstr>Courier New</vt:lpstr>
      <vt:lpstr>Noto Sans Symbols</vt:lpstr>
      <vt:lpstr>Noto Symbol</vt:lpstr>
      <vt:lpstr>Quattrocento Sans</vt:lpstr>
      <vt:lpstr>Segoe UI</vt:lpstr>
      <vt:lpstr>Segoe UI Light</vt:lpstr>
      <vt:lpstr>Source Sans Pro</vt:lpstr>
      <vt:lpstr>Verdana</vt:lpstr>
      <vt:lpstr>Wingdings</vt:lpstr>
      <vt:lpstr>5-30711_TR22_BO_CT_Template</vt:lpstr>
      <vt:lpstr>WHITE TEMPLATE</vt:lpstr>
      <vt:lpstr>LFCS Preparation Training Session III: Deep Dive on Basic Linux Commands</vt:lpstr>
      <vt:lpstr>Session III Agenda</vt:lpstr>
      <vt:lpstr>find / exec / xargs</vt:lpstr>
      <vt:lpstr>sed / awk / cut / grep / tr</vt:lpstr>
      <vt:lpstr>sed / awk / cut / grep / tr</vt:lpstr>
      <vt:lpstr>cd / mv / rm / ls / cp / ln -- All relative to `pwd`</vt:lpstr>
      <vt:lpstr>cd / mv / rm / ls / cp / ln -- All relative to `pwd`</vt:lpstr>
      <vt:lpstr>cd / mv / rm / ls / cp / ln -- All relative to `pwd`</vt:lpstr>
      <vt:lpstr>apropos / man</vt:lpstr>
      <vt:lpstr>whoami / id</vt:lpstr>
      <vt:lpstr>diff / cmp / file / strings</vt:lpstr>
      <vt:lpstr>Linux Permissions (review)</vt:lpstr>
      <vt:lpstr>mount / umount</vt:lpstr>
      <vt:lpstr>mount / umount</vt:lpstr>
      <vt:lpstr>mount / umount</vt:lpstr>
      <vt:lpstr>tail / head / nano / vi</vt:lpstr>
      <vt:lpstr>tail / head / nano / vi</vt:lpstr>
      <vt:lpstr>setenforce / getenforce </vt:lpstr>
      <vt:lpstr>tar / gzip / bzip2</vt:lpstr>
      <vt:lpstr>tar / gzip / bzip2</vt:lpstr>
      <vt:lpstr>Live Demonstrations</vt:lpstr>
      <vt:lpstr>Poll #2 - Format</vt:lpstr>
      <vt:lpstr>Homework Assignment</vt:lpstr>
      <vt:lpstr>Homework Assignment</vt:lpstr>
      <vt:lpstr>Homework Assignment</vt:lpstr>
      <vt:lpstr>Poll #3 – Depth of Content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Michael Mishal</cp:lastModifiedBy>
  <cp:revision>8</cp:revision>
  <dcterms:modified xsi:type="dcterms:W3CDTF">2018-06-01T19:39:09Z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0x0101005D8ADE9DA185A840A97C044D659591E9</vt:lpwstr>
  </property>
  <property fmtid="{D5CDD505-2E9C-101B-9397-08002B2CF9AE}" pid="3" name="oBundleCtag">
    <vt:lpwstr>"c:{08AC9668-7426-4102-9452-FBDC0F1295AD},14"</vt:lpwstr>
  </property>
  <property fmtid="{D5CDD505-2E9C-101B-9397-08002B2CF9AE}" pid="4" name="oBundleVer">
    <vt:lpwstr>1.79102838</vt:lpwstr>
  </property>
  <property fmtid="{D5CDD505-2E9C-101B-9397-08002B2CF9AE}" pid="5" name="oBundleFail">
    <vt:lpwstr>true</vt:lpwstr>
  </property>
  <property fmtid="{D5CDD505-2E9C-101B-9397-08002B2CF9AE}" pid="6" name="MSIP_Label_f42aa342-8706-4288-bd11-ebb85995028c_Enabled">
    <vt:lpwstr>True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Owner">
    <vt:lpwstr>dstolts@microsoft.com</vt:lpwstr>
  </property>
  <property fmtid="{D5CDD505-2E9C-101B-9397-08002B2CF9AE}" pid="9" name="MSIP_Label_f42aa342-8706-4288-bd11-ebb85995028c_SetDate">
    <vt:lpwstr>2018-05-25T17:32:53.4941872Z</vt:lpwstr>
  </property>
  <property fmtid="{D5CDD505-2E9C-101B-9397-08002B2CF9AE}" pid="10" name="MSIP_Label_f42aa342-8706-4288-bd11-ebb85995028c_Name">
    <vt:lpwstr>General</vt:lpwstr>
  </property>
  <property fmtid="{D5CDD505-2E9C-101B-9397-08002B2CF9AE}" pid="11" name="MSIP_Label_f42aa342-8706-4288-bd11-ebb85995028c_Application">
    <vt:lpwstr>Microsoft Azure Information Protection</vt:lpwstr>
  </property>
  <property fmtid="{D5CDD505-2E9C-101B-9397-08002B2CF9AE}" pid="12" name="MSIP_Label_f42aa342-8706-4288-bd11-ebb85995028c_Extended_MSFT_Method">
    <vt:lpwstr>Automatic</vt:lpwstr>
  </property>
  <property fmtid="{D5CDD505-2E9C-101B-9397-08002B2CF9AE}" pid="13" name="Sensitivity">
    <vt:lpwstr>General</vt:lpwstr>
  </property>
</Properties>
</file>