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20" r:id="rId5"/>
  </p:sldMasterIdLst>
  <p:notesMasterIdLst>
    <p:notesMasterId r:id="rId31"/>
  </p:notesMasterIdLst>
  <p:sldIdLst>
    <p:sldId id="301" r:id="rId6"/>
    <p:sldId id="308" r:id="rId7"/>
    <p:sldId id="270" r:id="rId8"/>
    <p:sldId id="329" r:id="rId9"/>
    <p:sldId id="330" r:id="rId10"/>
    <p:sldId id="268" r:id="rId11"/>
    <p:sldId id="343" r:id="rId12"/>
    <p:sldId id="258" r:id="rId13"/>
    <p:sldId id="332" r:id="rId14"/>
    <p:sldId id="333" r:id="rId15"/>
    <p:sldId id="259" r:id="rId16"/>
    <p:sldId id="260" r:id="rId17"/>
    <p:sldId id="341" r:id="rId18"/>
    <p:sldId id="261" r:id="rId19"/>
    <p:sldId id="331" r:id="rId20"/>
    <p:sldId id="262" r:id="rId21"/>
    <p:sldId id="336" r:id="rId22"/>
    <p:sldId id="339" r:id="rId23"/>
    <p:sldId id="263" r:id="rId24"/>
    <p:sldId id="264" r:id="rId25"/>
    <p:sldId id="265" r:id="rId26"/>
    <p:sldId id="266" r:id="rId27"/>
    <p:sldId id="267" r:id="rId28"/>
    <p:sldId id="342" r:id="rId29"/>
    <p:sldId id="25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2448990-2B34-489E-B329-603B92143A77}">
          <p14:sldIdLst>
            <p14:sldId id="301"/>
            <p14:sldId id="308"/>
          </p14:sldIdLst>
        </p14:section>
        <p14:section name="Package Management" id="{18A94462-6B0D-4179-B23E-1BE65228B34D}">
          <p14:sldIdLst>
            <p14:sldId id="270"/>
            <p14:sldId id="329"/>
            <p14:sldId id="330"/>
            <p14:sldId id="268"/>
          </p14:sldIdLst>
        </p14:section>
        <p14:section name="Service Management Commands" id="{1AB1ED6E-5908-4525-92CF-6CB4D553D64D}">
          <p14:sldIdLst>
            <p14:sldId id="343"/>
            <p14:sldId id="258"/>
            <p14:sldId id="332"/>
            <p14:sldId id="333"/>
            <p14:sldId id="259"/>
            <p14:sldId id="260"/>
            <p14:sldId id="341"/>
            <p14:sldId id="261"/>
            <p14:sldId id="331"/>
            <p14:sldId id="262"/>
            <p14:sldId id="336"/>
            <p14:sldId id="339"/>
            <p14:sldId id="263"/>
            <p14:sldId id="264"/>
            <p14:sldId id="265"/>
            <p14:sldId id="266"/>
            <p14:sldId id="267"/>
            <p14:sldId id="342"/>
          </p14:sldIdLst>
        </p14:section>
        <p14:section name="Homework Section" id="{FC290BB1-F69E-49B5-B2B2-B873275D4A8E}">
          <p14:sldIdLst>
            <p14:sldId id="257"/>
          </p14:sldIdLst>
        </p14:section>
        <p14:section name="Wrap Up" id="{5F60DB62-D571-477B-BC10-E5AB3DDE32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2" autoAdjust="0"/>
    <p:restoredTop sz="58318" autoAdjust="0"/>
  </p:normalViewPr>
  <p:slideViewPr>
    <p:cSldViewPr snapToGrid="0">
      <p:cViewPr varScale="1">
        <p:scale>
          <a:sx n="67" d="100"/>
          <a:sy n="67" d="100"/>
        </p:scale>
        <p:origin x="2232" y="60"/>
      </p:cViewPr>
      <p:guideLst/>
    </p:cSldViewPr>
  </p:slideViewPr>
  <p:notesTextViewPr>
    <p:cViewPr>
      <p:scale>
        <a:sx n="1" d="1"/>
        <a:sy n="1" d="1"/>
      </p:scale>
      <p:origin x="0" y="0"/>
    </p:cViewPr>
  </p:notesTextViewPr>
  <p:notesViewPr>
    <p:cSldViewPr snapToGrid="0">
      <p:cViewPr varScale="1">
        <p:scale>
          <a:sx n="72" d="100"/>
          <a:sy n="72" d="100"/>
        </p:scale>
        <p:origin x="2724" y="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1E6F0-377E-46EA-BF63-566F8EA1F024}" type="datetimeFigureOut">
              <a:rPr lang="en-US" smtClean="0"/>
              <a:t>5/25/2018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D30CA-1BCD-4FC8-B1C8-56A6551FD27C}" type="slidenum">
              <a:rPr lang="en-US" smtClean="0"/>
              <a:t>‹#›</a:t>
            </a:fld>
            <a:endParaRPr lang="en-US"/>
          </a:p>
        </p:txBody>
      </p:sp>
    </p:spTree>
    <p:extLst>
      <p:ext uri="{BB962C8B-B14F-4D97-AF65-F5344CB8AC3E}">
        <p14:creationId xmlns:p14="http://schemas.microsoft.com/office/powerpoint/2010/main" val="143616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Computer_progra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Computer_hardware" TargetMode="External"/><Relationship Id="rId13" Type="http://schemas.openxmlformats.org/officeDocument/2006/relationships/hyperlink" Target="https://www.lifewire.com/beginners-guide-to-linux-4090233" TargetMode="External"/><Relationship Id="rId3" Type="http://schemas.openxmlformats.org/officeDocument/2006/relationships/hyperlink" Target="https://en.wikipedia.org/wiki/Computing" TargetMode="External"/><Relationship Id="rId7" Type="http://schemas.openxmlformats.org/officeDocument/2006/relationships/hyperlink" Target="https://en.wikipedia.org/wiki/Operating_system" TargetMode="External"/><Relationship Id="rId12" Type="http://schemas.openxmlformats.org/officeDocument/2006/relationships/hyperlink" Target="https://en.wikipedia.org/wiki/Computer_storage"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Kernel_(computer_science)" TargetMode="External"/><Relationship Id="rId11" Type="http://schemas.openxmlformats.org/officeDocument/2006/relationships/hyperlink" Target="https://en.wikipedia.org/wiki/System_call" TargetMode="External"/><Relationship Id="rId5" Type="http://schemas.openxmlformats.org/officeDocument/2006/relationships/hyperlink" Target="https://en.wikipedia.org/wiki/Extensibility" TargetMode="External"/><Relationship Id="rId10" Type="http://schemas.openxmlformats.org/officeDocument/2006/relationships/hyperlink" Target="https://en.wikipedia.org/wiki/Filesystem" TargetMode="External"/><Relationship Id="rId4" Type="http://schemas.openxmlformats.org/officeDocument/2006/relationships/hyperlink" Target="https://en.wikipedia.org/wiki/Object_file" TargetMode="External"/><Relationship Id="rId9" Type="http://schemas.openxmlformats.org/officeDocument/2006/relationships/hyperlink" Target="https://en.wikipedia.org/wiki/Device_driver" TargetMode="External"/><Relationship Id="rId14" Type="http://schemas.openxmlformats.org/officeDocument/2006/relationships/hyperlink" Target="https://www.lifewire.com/linux-gui-vs-command-line-2200166"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reedesktop.org/software/systemd/man/systemd.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httpd.apache.org/docs/2.0/mod/core.html#namevirtualhos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647569-1ADF-46D9-9588-10257AC178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5819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now on BIND version 9, also called BIND 9. BIND 4 and 8 are officially deprecated as of 2015. </a:t>
            </a:r>
          </a:p>
          <a:p>
            <a:r>
              <a:rPr lang="en-US" dirty="0"/>
              <a:t>DNS software – </a:t>
            </a:r>
            <a:r>
              <a:rPr lang="en-US" dirty="0">
                <a:effectLst/>
              </a:rPr>
              <a:t>Translates domain names into IP addresses, and IP addresses to domain names. </a:t>
            </a:r>
          </a:p>
          <a:p>
            <a:r>
              <a:rPr lang="en-US" dirty="0">
                <a:effectLst/>
              </a:rPr>
              <a:t>As part of a global DNS, you’re adding a new address book essentially. DNS zones are portions of a DNS, You can have a DNS server manage multiple zones. </a:t>
            </a:r>
          </a:p>
          <a:p>
            <a:r>
              <a:rPr lang="en-US" dirty="0">
                <a:effectLst/>
              </a:rPr>
              <a:t>In Linux, you’ll create a DNS zone file which will contain address mappings between domain names and IP addresses as resource records. </a:t>
            </a:r>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11</a:t>
            </a:fld>
            <a:endParaRPr lang="en-US"/>
          </a:p>
        </p:txBody>
      </p:sp>
    </p:spTree>
    <p:extLst>
      <p:ext uri="{BB962C8B-B14F-4D97-AF65-F5344CB8AC3E}">
        <p14:creationId xmlns:p14="http://schemas.microsoft.com/office/powerpoint/2010/main" val="185539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operating system is based on the Linux kernel – users and programs interact with the kernel via the Linux kernel API.</a:t>
            </a:r>
          </a:p>
          <a:p>
            <a:r>
              <a:rPr lang="en-US" dirty="0"/>
              <a:t>The </a:t>
            </a:r>
            <a:r>
              <a:rPr lang="en-US" b="1" dirty="0"/>
              <a:t>kernel</a:t>
            </a:r>
            <a:r>
              <a:rPr lang="en-US" dirty="0"/>
              <a:t> (also called </a:t>
            </a:r>
            <a:r>
              <a:rPr lang="en-US" b="1" dirty="0"/>
              <a:t>nucleus</a:t>
            </a:r>
            <a:r>
              <a:rPr lang="en-US" dirty="0"/>
              <a:t>) is a </a:t>
            </a:r>
            <a:r>
              <a:rPr lang="en-US" dirty="0">
                <a:hlinkClick r:id="rId3" tooltip="Computer program"/>
              </a:rPr>
              <a:t>computer program</a:t>
            </a:r>
            <a:r>
              <a:rPr lang="en-US" dirty="0"/>
              <a:t> that constitutes the central core of a computer's operating system. It has complete control over everything that occurs in the system. </a:t>
            </a:r>
            <a:r>
              <a:rPr lang="en-US" b="1" dirty="0"/>
              <a:t> </a:t>
            </a:r>
            <a:r>
              <a:rPr lang="en-US" dirty="0"/>
              <a:t>It is responsible for resource allocation, low-level hardware interfaces, security, simple communications, basic file system management, and more. It was </a:t>
            </a:r>
            <a:r>
              <a:rPr lang="en-US" dirty="0" err="1"/>
              <a:t>writtien</a:t>
            </a:r>
            <a:r>
              <a:rPr lang="en-US" dirty="0"/>
              <a:t> from scratch by Linus Torvalds (with help from various developers)</a:t>
            </a:r>
          </a:p>
          <a:p>
            <a:endParaRPr lang="en-US" dirty="0"/>
          </a:p>
          <a:p>
            <a:r>
              <a:rPr lang="en-US" dirty="0"/>
              <a:t>Kernel command line parameters are parameters you pass to services during the boot process – these are also known as “boot options” that control how the </a:t>
            </a:r>
          </a:p>
          <a:p>
            <a:r>
              <a:rPr lang="en-US" dirty="0"/>
              <a:t>Linux kernel behaves. </a:t>
            </a:r>
            <a:r>
              <a:rPr lang="en-US" dirty="0">
                <a:effectLst/>
              </a:rPr>
              <a:t>Linux allows the Kernel to be configured at run time, to enable or disable different services as you see fit. This way you don't have to compile a monolithic kernel, and can save some memory usage. Some modules you'll only need for a short time, others you'll need all the time. You can configure your Linux machine to load kernel modules on startup so you don't have to remember to do that when (if) you reboot</a:t>
            </a:r>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12</a:t>
            </a:fld>
            <a:endParaRPr lang="en-US"/>
          </a:p>
        </p:txBody>
      </p:sp>
    </p:spTree>
    <p:extLst>
      <p:ext uri="{BB962C8B-B14F-4D97-AF65-F5344CB8AC3E}">
        <p14:creationId xmlns:p14="http://schemas.microsoft.com/office/powerpoint/2010/main" val="3122470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 </a:t>
            </a:r>
            <a:r>
              <a:rPr lang="en-US" dirty="0">
                <a:effectLst/>
                <a:hlinkClick r:id="rId3" tooltip="Computing"/>
              </a:rPr>
              <a:t>computing</a:t>
            </a:r>
            <a:r>
              <a:rPr lang="en-US" dirty="0">
                <a:effectLst/>
              </a:rPr>
              <a:t>, a </a:t>
            </a:r>
            <a:r>
              <a:rPr lang="en-US" b="1" dirty="0">
                <a:effectLst/>
              </a:rPr>
              <a:t>loadable kernel module</a:t>
            </a:r>
            <a:r>
              <a:rPr lang="en-US" dirty="0">
                <a:effectLst/>
              </a:rPr>
              <a:t> (or </a:t>
            </a:r>
            <a:r>
              <a:rPr lang="en-US" b="1" dirty="0">
                <a:effectLst/>
              </a:rPr>
              <a:t>LKM</a:t>
            </a:r>
            <a:r>
              <a:rPr lang="en-US" dirty="0">
                <a:effectLst/>
              </a:rPr>
              <a:t>) is an </a:t>
            </a:r>
            <a:r>
              <a:rPr lang="en-US" dirty="0">
                <a:effectLst/>
                <a:hlinkClick r:id="rId4" tooltip="Object file"/>
              </a:rPr>
              <a:t>object file</a:t>
            </a:r>
            <a:r>
              <a:rPr lang="en-US" dirty="0">
                <a:effectLst/>
              </a:rPr>
              <a:t> that contains code to </a:t>
            </a:r>
            <a:r>
              <a:rPr lang="en-US" dirty="0">
                <a:effectLst/>
                <a:hlinkClick r:id="rId5" tooltip="Extensibility"/>
              </a:rPr>
              <a:t>extend</a:t>
            </a:r>
            <a:r>
              <a:rPr lang="en-US" dirty="0">
                <a:effectLst/>
              </a:rPr>
              <a:t> the running </a:t>
            </a:r>
            <a:r>
              <a:rPr lang="en-US" dirty="0">
                <a:effectLst/>
                <a:hlinkClick r:id="rId6" tooltip="Kernel (computer science)"/>
              </a:rPr>
              <a:t>kernel</a:t>
            </a:r>
            <a:r>
              <a:rPr lang="en-US" dirty="0">
                <a:effectLst/>
              </a:rPr>
              <a:t>, or so-called </a:t>
            </a:r>
            <a:r>
              <a:rPr lang="en-US" i="1" dirty="0">
                <a:effectLst/>
              </a:rPr>
              <a:t>base kernel</a:t>
            </a:r>
            <a:r>
              <a:rPr lang="en-US" dirty="0">
                <a:effectLst/>
              </a:rPr>
              <a:t>, of an </a:t>
            </a:r>
            <a:r>
              <a:rPr lang="en-US" dirty="0">
                <a:effectLst/>
                <a:hlinkClick r:id="rId7" tooltip="Operating system"/>
              </a:rPr>
              <a:t>operating system</a:t>
            </a:r>
            <a:r>
              <a:rPr lang="en-US" dirty="0">
                <a:effectLst/>
              </a:rPr>
              <a:t>. LKMs are typically used to add support for new </a:t>
            </a:r>
            <a:r>
              <a:rPr lang="en-US" dirty="0">
                <a:effectLst/>
                <a:hlinkClick r:id="rId8" tooltip="Computer hardware"/>
              </a:rPr>
              <a:t>hardware</a:t>
            </a:r>
            <a:r>
              <a:rPr lang="en-US" dirty="0">
                <a:effectLst/>
              </a:rPr>
              <a:t> (as </a:t>
            </a:r>
            <a:r>
              <a:rPr lang="en-US" dirty="0">
                <a:effectLst/>
                <a:hlinkClick r:id="rId9" tooltip="Device driver"/>
              </a:rPr>
              <a:t>device drivers</a:t>
            </a:r>
            <a:r>
              <a:rPr lang="en-US" dirty="0">
                <a:effectLst/>
              </a:rPr>
              <a:t>) and/or </a:t>
            </a:r>
            <a:r>
              <a:rPr lang="en-US" dirty="0">
                <a:effectLst/>
                <a:hlinkClick r:id="rId10" tooltip="Filesystem"/>
              </a:rPr>
              <a:t>filesystems</a:t>
            </a:r>
            <a:r>
              <a:rPr lang="en-US" dirty="0">
                <a:effectLst/>
              </a:rPr>
              <a:t>, or for adding </a:t>
            </a:r>
            <a:r>
              <a:rPr lang="en-US" dirty="0">
                <a:effectLst/>
                <a:hlinkClick r:id="rId11" tooltip="System call"/>
              </a:rPr>
              <a:t>system calls</a:t>
            </a:r>
            <a:r>
              <a:rPr lang="en-US" dirty="0">
                <a:effectLst/>
              </a:rPr>
              <a:t>. When the functionality provided by a LKM is no longer required, it can be unloaded in order to free </a:t>
            </a:r>
            <a:r>
              <a:rPr lang="en-US" dirty="0">
                <a:effectLst/>
                <a:hlinkClick r:id="rId12" tooltip="Computer storage"/>
              </a:rPr>
              <a:t>memory</a:t>
            </a:r>
            <a:r>
              <a:rPr lang="en-US" dirty="0">
                <a:effectLst/>
              </a:rPr>
              <a:t> and other resources.</a:t>
            </a:r>
          </a:p>
          <a:p>
            <a:endParaRPr lang="en-US" b="1" dirty="0"/>
          </a:p>
          <a:p>
            <a:r>
              <a:rPr lang="en-US" b="1" dirty="0" err="1"/>
              <a:t>insmod</a:t>
            </a:r>
            <a:r>
              <a:rPr lang="en-US" dirty="0"/>
              <a:t> </a:t>
            </a:r>
            <a:r>
              <a:rPr lang="en-US" dirty="0">
                <a:hlinkClick r:id="rId13"/>
              </a:rPr>
              <a:t>installs a loadable module</a:t>
            </a:r>
            <a:r>
              <a:rPr lang="en-US" dirty="0"/>
              <a:t> in the running kernel.</a:t>
            </a:r>
          </a:p>
          <a:p>
            <a:r>
              <a:rPr lang="en-US" b="1" dirty="0" err="1"/>
              <a:t>lsmod</a:t>
            </a:r>
            <a:r>
              <a:rPr lang="en-US" dirty="0"/>
              <a:t> shows information about all loaded modules. The information displayed is identical to that available from /proc/modules.</a:t>
            </a:r>
          </a:p>
          <a:p>
            <a:r>
              <a:rPr lang="en-US" b="1" dirty="0" err="1"/>
              <a:t>modinfo</a:t>
            </a:r>
            <a:r>
              <a:rPr lang="en-US" b="1" dirty="0"/>
              <a:t>: </a:t>
            </a:r>
            <a:r>
              <a:rPr lang="en-US" dirty="0"/>
              <a:t>You can display detailed information about a kernel module by running the </a:t>
            </a:r>
            <a:r>
              <a:rPr lang="en-US" dirty="0" err="1"/>
              <a:t>modinfo</a:t>
            </a:r>
            <a:r>
              <a:rPr lang="en-US" dirty="0"/>
              <a:t> </a:t>
            </a:r>
            <a:r>
              <a:rPr lang="en-US" i="1" dirty="0"/>
              <a:t>&lt;</a:t>
            </a:r>
            <a:r>
              <a:rPr lang="en-US" i="1" dirty="0" err="1"/>
              <a:t>module_name</a:t>
            </a:r>
            <a:r>
              <a:rPr lang="en-US" i="1" dirty="0"/>
              <a:t>&gt;</a:t>
            </a:r>
            <a:r>
              <a:rPr lang="en-US" dirty="0"/>
              <a:t> command. (Or look in </a:t>
            </a:r>
            <a:r>
              <a:rPr lang="en-US" sz="1200" b="1" kern="1200" dirty="0">
                <a:solidFill>
                  <a:schemeClr val="tx1"/>
                </a:solidFill>
                <a:effectLst/>
                <a:latin typeface="+mn-lt"/>
                <a:ea typeface="+mn-ea"/>
                <a:cs typeface="+mn-cs"/>
              </a:rPr>
              <a:t>/proc/modules</a:t>
            </a:r>
            <a:r>
              <a:rPr lang="en-US" sz="1200" kern="1200" dirty="0">
                <a:solidFill>
                  <a:schemeClr val="tx1"/>
                </a:solidFill>
                <a:effectLst/>
                <a:latin typeface="+mn-lt"/>
                <a:ea typeface="+mn-ea"/>
                <a:cs typeface="+mn-cs"/>
              </a:rPr>
              <a:t>)</a:t>
            </a:r>
            <a:endParaRPr lang="en-US" dirty="0"/>
          </a:p>
          <a:p>
            <a:r>
              <a:rPr lang="en-US" b="1" dirty="0" err="1"/>
              <a:t>rmmod</a:t>
            </a:r>
            <a:r>
              <a:rPr lang="en-US" b="1" dirty="0"/>
              <a:t>: </a:t>
            </a:r>
            <a:r>
              <a:rPr lang="en-US" b="1" dirty="0" err="1"/>
              <a:t>rmmod</a:t>
            </a:r>
            <a:r>
              <a:rPr lang="en-US" dirty="0"/>
              <a:t> tries to unload a set of modules from the kernel, with the restriction that they are not in use and that they are not referred to by other modules.</a:t>
            </a:r>
          </a:p>
          <a:p>
            <a:r>
              <a:rPr lang="en-US" dirty="0"/>
              <a:t>If more than one module is named on the </a:t>
            </a:r>
            <a:r>
              <a:rPr lang="en-US" dirty="0">
                <a:hlinkClick r:id="rId14"/>
              </a:rPr>
              <a:t>command line</a:t>
            </a:r>
            <a:r>
              <a:rPr lang="en-US" dirty="0"/>
              <a:t>, the modules will be removed in the given order.</a:t>
            </a:r>
            <a:endParaRPr lang="en-US" b="1" dirty="0"/>
          </a:p>
          <a:p>
            <a:r>
              <a:rPr lang="en-US" b="1" dirty="0" err="1"/>
              <a:t>Depmod</a:t>
            </a:r>
            <a:r>
              <a:rPr lang="en-US" dirty="0"/>
              <a:t> creates a dependency file that is later used by </a:t>
            </a:r>
            <a:r>
              <a:rPr lang="en-US" b="1" dirty="0" err="1"/>
              <a:t>modprobe</a:t>
            </a:r>
            <a:r>
              <a:rPr lang="en-US" dirty="0"/>
              <a:t> to automatically load the correct module or stack of modules.</a:t>
            </a:r>
          </a:p>
        </p:txBody>
      </p:sp>
      <p:sp>
        <p:nvSpPr>
          <p:cNvPr id="4" name="Slide Number Placeholder 3"/>
          <p:cNvSpPr>
            <a:spLocks noGrp="1"/>
          </p:cNvSpPr>
          <p:nvPr>
            <p:ph type="sldNum" sz="quarter" idx="10"/>
          </p:nvPr>
        </p:nvSpPr>
        <p:spPr/>
        <p:txBody>
          <a:bodyPr/>
          <a:lstStyle/>
          <a:p>
            <a:fld id="{ED4D30CA-1BCD-4FC8-B1C8-56A6551FD27C}" type="slidenum">
              <a:rPr lang="en-US" smtClean="0"/>
              <a:t>13</a:t>
            </a:fld>
            <a:endParaRPr lang="en-US"/>
          </a:p>
        </p:txBody>
      </p:sp>
    </p:spTree>
    <p:extLst>
      <p:ext uri="{BB962C8B-B14F-4D97-AF65-F5344CB8AC3E}">
        <p14:creationId xmlns:p14="http://schemas.microsoft.com/office/powerpoint/2010/main" val="2662088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manager = crontab.</a:t>
            </a:r>
          </a:p>
          <a:p>
            <a:r>
              <a:rPr lang="en-US" dirty="0"/>
              <a:t>Each user has their own crontab to create, modify, and delete tasks in a </a:t>
            </a:r>
            <a:r>
              <a:rPr lang="en-US" dirty="0" err="1"/>
              <a:t>crontable</a:t>
            </a:r>
            <a:r>
              <a:rPr lang="en-US" dirty="0"/>
              <a:t>.. We use crontab for automating processes like backup, schedule updates, and synchronizing files. The </a:t>
            </a:r>
            <a:r>
              <a:rPr lang="en-US" dirty="0" err="1"/>
              <a:t>cron</a:t>
            </a:r>
            <a:r>
              <a:rPr lang="en-US" dirty="0"/>
              <a:t> daemon will wake up every minute to check scheduled tasks in the </a:t>
            </a:r>
            <a:r>
              <a:rPr lang="en-US" dirty="0" err="1"/>
              <a:t>crontable</a:t>
            </a:r>
            <a:r>
              <a:rPr lang="en-US" dirty="0"/>
              <a:t>.</a:t>
            </a:r>
          </a:p>
          <a:p>
            <a:r>
              <a:rPr lang="en-US" dirty="0"/>
              <a:t>There are five fields, with the sixth field being the actual command.</a:t>
            </a:r>
          </a:p>
          <a:p>
            <a:r>
              <a:rPr lang="en-US" dirty="0"/>
              <a:t>Placing a script into the </a:t>
            </a:r>
            <a:r>
              <a:rPr lang="en-US" dirty="0" err="1"/>
              <a:t>cron</a:t>
            </a:r>
            <a:r>
              <a:rPr lang="en-US" dirty="0"/>
              <a:t> directories means the script will be run daily, hourly, monthly, or weekly.</a:t>
            </a:r>
          </a:p>
          <a:p>
            <a:endParaRPr lang="en-US" dirty="0"/>
          </a:p>
          <a:p>
            <a:r>
              <a:rPr lang="en-US" dirty="0"/>
              <a:t>Access: </a:t>
            </a:r>
            <a:r>
              <a:rPr lang="en-US" dirty="0" err="1"/>
              <a:t>Cron</a:t>
            </a:r>
            <a:r>
              <a:rPr lang="en-US" dirty="0"/>
              <a:t> has a built in access control. The default is ALL can use it.</a:t>
            </a:r>
          </a:p>
          <a:p>
            <a:r>
              <a:rPr lang="en-US" dirty="0"/>
              <a:t>If there is neither a </a:t>
            </a:r>
            <a:r>
              <a:rPr lang="en-US" dirty="0" err="1"/>
              <a:t>cron.allow</a:t>
            </a:r>
            <a:r>
              <a:rPr lang="en-US" dirty="0"/>
              <a:t> nor a </a:t>
            </a:r>
            <a:r>
              <a:rPr lang="en-US" dirty="0" err="1"/>
              <a:t>cron.deny</a:t>
            </a:r>
            <a:r>
              <a:rPr lang="en-US" dirty="0"/>
              <a:t> file, then the use of </a:t>
            </a:r>
            <a:r>
              <a:rPr lang="en-US" dirty="0" err="1"/>
              <a:t>cron</a:t>
            </a:r>
            <a:r>
              <a:rPr lang="en-US" dirty="0"/>
              <a:t> is unrestricted (i.e. every user can use it). If you were to put the name of some users into the </a:t>
            </a:r>
            <a:r>
              <a:rPr lang="en-US" dirty="0" err="1"/>
              <a:t>cron.allow</a:t>
            </a:r>
            <a:r>
              <a:rPr lang="en-US" dirty="0"/>
              <a:t> file, without creating a </a:t>
            </a:r>
            <a:r>
              <a:rPr lang="en-US" dirty="0" err="1"/>
              <a:t>cron.deny</a:t>
            </a:r>
            <a:r>
              <a:rPr lang="en-US" dirty="0"/>
              <a:t> file, it would have the same effect as creating a </a:t>
            </a:r>
            <a:r>
              <a:rPr lang="en-US" dirty="0" err="1"/>
              <a:t>cron.deny</a:t>
            </a:r>
            <a:r>
              <a:rPr lang="en-US" dirty="0"/>
              <a:t> file with ALL in it. This means that any subsequent users that require </a:t>
            </a:r>
            <a:r>
              <a:rPr lang="en-US" dirty="0" err="1"/>
              <a:t>cron</a:t>
            </a:r>
            <a:r>
              <a:rPr lang="en-US" dirty="0"/>
              <a:t> access should be put in to the </a:t>
            </a:r>
            <a:r>
              <a:rPr lang="en-US" dirty="0" err="1"/>
              <a:t>cron.allow</a:t>
            </a:r>
            <a:r>
              <a:rPr lang="en-US" dirty="0"/>
              <a:t> file. </a:t>
            </a:r>
          </a:p>
        </p:txBody>
      </p:sp>
      <p:sp>
        <p:nvSpPr>
          <p:cNvPr id="4" name="Slide Number Placeholder 3"/>
          <p:cNvSpPr>
            <a:spLocks noGrp="1"/>
          </p:cNvSpPr>
          <p:nvPr>
            <p:ph type="sldNum" sz="quarter" idx="10"/>
          </p:nvPr>
        </p:nvSpPr>
        <p:spPr/>
        <p:txBody>
          <a:bodyPr/>
          <a:lstStyle/>
          <a:p>
            <a:fld id="{ED4D30CA-1BCD-4FC8-B1C8-56A6551FD27C}" type="slidenum">
              <a:rPr lang="en-US" smtClean="0"/>
              <a:t>14</a:t>
            </a:fld>
            <a:endParaRPr lang="en-US"/>
          </a:p>
        </p:txBody>
      </p:sp>
    </p:spTree>
    <p:extLst>
      <p:ext uri="{BB962C8B-B14F-4D97-AF65-F5344CB8AC3E}">
        <p14:creationId xmlns:p14="http://schemas.microsoft.com/office/powerpoint/2010/main" val="2228704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user has their own crontab to create, modify, and delete tasks in a </a:t>
            </a:r>
            <a:r>
              <a:rPr lang="en-US" dirty="0" err="1"/>
              <a:t>crontable</a:t>
            </a:r>
            <a:r>
              <a:rPr lang="en-US" dirty="0"/>
              <a:t>.. We use crontab for automating processes like backup, schedule updates, and synchronizing files. The </a:t>
            </a:r>
            <a:r>
              <a:rPr lang="en-US" dirty="0" err="1"/>
              <a:t>cron</a:t>
            </a:r>
            <a:r>
              <a:rPr lang="en-US" dirty="0"/>
              <a:t> daemon will wake up every minute to check scheduled tasks in the </a:t>
            </a:r>
            <a:r>
              <a:rPr lang="en-US" dirty="0" err="1"/>
              <a:t>crontable</a:t>
            </a:r>
            <a:r>
              <a:rPr lang="en-US" dirty="0"/>
              <a:t>.</a:t>
            </a:r>
          </a:p>
        </p:txBody>
      </p:sp>
      <p:sp>
        <p:nvSpPr>
          <p:cNvPr id="4" name="Slide Number Placeholder 3"/>
          <p:cNvSpPr>
            <a:spLocks noGrp="1"/>
          </p:cNvSpPr>
          <p:nvPr>
            <p:ph type="sldNum" sz="quarter" idx="10"/>
          </p:nvPr>
        </p:nvSpPr>
        <p:spPr/>
        <p:txBody>
          <a:bodyPr/>
          <a:lstStyle/>
          <a:p>
            <a:fld id="{ED4D30CA-1BCD-4FC8-B1C8-56A6551FD27C}" type="slidenum">
              <a:rPr lang="en-US" smtClean="0"/>
              <a:t>15</a:t>
            </a:fld>
            <a:endParaRPr lang="en-US"/>
          </a:p>
        </p:txBody>
      </p:sp>
    </p:spTree>
    <p:extLst>
      <p:ext uri="{BB962C8B-B14F-4D97-AF65-F5344CB8AC3E}">
        <p14:creationId xmlns:p14="http://schemas.microsoft.com/office/powerpoint/2010/main" val="2580952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ftp server</a:t>
            </a:r>
            <a:r>
              <a:rPr lang="en-US" dirty="0">
                <a:effectLst/>
              </a:rPr>
              <a:t> is used to transfer files between server and clients. All major operating system supports ftp. ftp is the most used protocol over internet to transfer files. Like most Internet operations, FTP works on a client/ server model. FTP client programs can enable users to transfer files to and from a remote system running an FTP server program.</a:t>
            </a:r>
          </a:p>
          <a:p>
            <a:endParaRPr lang="en-US" dirty="0">
              <a:effectLst/>
            </a:endParaRPr>
          </a:p>
          <a:p>
            <a:r>
              <a:rPr lang="en-US" dirty="0">
                <a:effectLst/>
              </a:rPr>
              <a:t>Many applications with security features can be used to set up secure FTP services. For example, FTPS (FTP Secure) uses SSL/TLS certificates to encrypt end to end data. Others is SFTP.</a:t>
            </a:r>
          </a:p>
          <a:p>
            <a:endParaRPr lang="en-US" dirty="0">
              <a:effectLst/>
            </a:endParaRPr>
          </a:p>
          <a:p>
            <a:r>
              <a:rPr lang="en-US" dirty="0">
                <a:effectLst/>
              </a:rPr>
              <a:t>We will focus on </a:t>
            </a:r>
            <a:r>
              <a:rPr lang="en-US" b="1" dirty="0">
                <a:effectLst/>
              </a:rPr>
              <a:t>setting up and securing FTP service using </a:t>
            </a:r>
            <a:r>
              <a:rPr lang="en-US" b="1" dirty="0" err="1">
                <a:effectLst/>
              </a:rPr>
              <a:t>vsftpd</a:t>
            </a:r>
            <a:r>
              <a:rPr lang="en-US" b="1" dirty="0">
                <a:effectLst/>
              </a:rPr>
              <a:t> with SSL/TLS enabled.</a:t>
            </a:r>
          </a:p>
          <a:p>
            <a:r>
              <a:rPr lang="en-US" dirty="0">
                <a:effectLst/>
              </a:rPr>
              <a:t>FTP supports public access through a special user </a:t>
            </a:r>
            <a:r>
              <a:rPr lang="en-US" i="1" dirty="0">
                <a:effectLst/>
              </a:rPr>
              <a:t>anonymous</a:t>
            </a:r>
            <a:r>
              <a:rPr lang="en-US" dirty="0">
                <a:effectLst/>
              </a:rPr>
              <a:t> without any password and/or user </a:t>
            </a:r>
            <a:r>
              <a:rPr lang="en-US" i="1" dirty="0">
                <a:effectLst/>
              </a:rPr>
              <a:t>ftp</a:t>
            </a:r>
            <a:r>
              <a:rPr lang="en-US" dirty="0">
                <a:effectLst/>
              </a:rPr>
              <a:t> with password </a:t>
            </a:r>
            <a:r>
              <a:rPr lang="en-US" i="1" dirty="0">
                <a:effectLst/>
              </a:rPr>
              <a:t>ftp</a:t>
            </a:r>
            <a:r>
              <a:rPr lang="en-US" dirty="0">
                <a:effectLst/>
              </a:rPr>
              <a:t>.	</a:t>
            </a:r>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16</a:t>
            </a:fld>
            <a:endParaRPr lang="en-US"/>
          </a:p>
        </p:txBody>
      </p:sp>
    </p:spTree>
    <p:extLst>
      <p:ext uri="{BB962C8B-B14F-4D97-AF65-F5344CB8AC3E}">
        <p14:creationId xmlns:p14="http://schemas.microsoft.com/office/powerpoint/2010/main" val="2628478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ftp server</a:t>
            </a:r>
            <a:r>
              <a:rPr lang="en-US" dirty="0">
                <a:effectLst/>
              </a:rPr>
              <a:t> is used to transfer files between server and clients. All major operating system supports ftp. ftp is the most used protocol over internet to transfer files. Like most Internet operations, FTP works on a client/ server model. FTP client programs can enable users to transfer files to and from a remote system running an FTP server program.</a:t>
            </a:r>
          </a:p>
          <a:p>
            <a:endParaRPr lang="en-US" dirty="0">
              <a:effectLst/>
            </a:endParaRPr>
          </a:p>
          <a:p>
            <a:r>
              <a:rPr lang="en-US" dirty="0">
                <a:effectLst/>
              </a:rPr>
              <a:t>Many applications with security features can be used to set up secure FTP services. For example, FTPS (FTP Secure) uses SSL/TLS certificates to encrypt end to end data. Others is SFTP.</a:t>
            </a:r>
          </a:p>
          <a:p>
            <a:endParaRPr lang="en-US" dirty="0">
              <a:effectLst/>
            </a:endParaRPr>
          </a:p>
          <a:p>
            <a:r>
              <a:rPr lang="en-US" dirty="0">
                <a:effectLst/>
              </a:rPr>
              <a:t>We will focus on </a:t>
            </a:r>
            <a:r>
              <a:rPr lang="en-US" b="1" dirty="0">
                <a:effectLst/>
              </a:rPr>
              <a:t>setting up and securing FTP service using </a:t>
            </a:r>
            <a:r>
              <a:rPr lang="en-US" b="1" dirty="0" err="1">
                <a:effectLst/>
              </a:rPr>
              <a:t>vsftpd</a:t>
            </a:r>
            <a:r>
              <a:rPr lang="en-US" b="1" dirty="0">
                <a:effectLst/>
              </a:rPr>
              <a:t> with SSL/TLS enabled.</a:t>
            </a:r>
          </a:p>
          <a:p>
            <a:r>
              <a:rPr lang="en-US" dirty="0">
                <a:effectLst/>
              </a:rPr>
              <a:t>FTP supports public access through a special user </a:t>
            </a:r>
            <a:r>
              <a:rPr lang="en-US" i="1" dirty="0">
                <a:effectLst/>
              </a:rPr>
              <a:t>anonymous</a:t>
            </a:r>
            <a:r>
              <a:rPr lang="en-US" dirty="0">
                <a:effectLst/>
              </a:rPr>
              <a:t> without any password and/or user </a:t>
            </a:r>
            <a:r>
              <a:rPr lang="en-US" i="1" dirty="0">
                <a:effectLst/>
              </a:rPr>
              <a:t>ftp</a:t>
            </a:r>
            <a:r>
              <a:rPr lang="en-US" dirty="0">
                <a:effectLst/>
              </a:rPr>
              <a:t> with password </a:t>
            </a:r>
            <a:r>
              <a:rPr lang="en-US" i="1" dirty="0">
                <a:effectLst/>
              </a:rPr>
              <a:t>ftp</a:t>
            </a:r>
            <a:r>
              <a:rPr lang="en-US" dirty="0">
                <a:effectLst/>
              </a:rPr>
              <a:t>.</a:t>
            </a:r>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17</a:t>
            </a:fld>
            <a:endParaRPr lang="en-US"/>
          </a:p>
        </p:txBody>
      </p:sp>
    </p:spTree>
    <p:extLst>
      <p:ext uri="{BB962C8B-B14F-4D97-AF65-F5344CB8AC3E}">
        <p14:creationId xmlns:p14="http://schemas.microsoft.com/office/powerpoint/2010/main" val="2474586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sshd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OpenSSH</a:t>
            </a:r>
            <a:r>
              <a:rPr lang="en-US" sz="1200" b="0" i="0" kern="1200" dirty="0">
                <a:solidFill>
                  <a:schemeClr val="tx1"/>
                </a:solidFill>
                <a:effectLst/>
                <a:latin typeface="+mn-lt"/>
                <a:ea typeface="+mn-ea"/>
                <a:cs typeface="+mn-cs"/>
              </a:rPr>
              <a:t> Daemon) is the daemon program for </a:t>
            </a:r>
            <a:r>
              <a:rPr lang="en-US" sz="1200" b="0" i="0" kern="1200" dirty="0" err="1">
                <a:solidFill>
                  <a:schemeClr val="tx1"/>
                </a:solidFill>
                <a:effectLst/>
                <a:latin typeface="+mn-lt"/>
                <a:ea typeface="+mn-ea"/>
                <a:cs typeface="+mn-cs"/>
              </a:rPr>
              <a:t>ssh</a:t>
            </a:r>
            <a:r>
              <a:rPr lang="en-US" sz="1200" b="0" i="0" kern="1200" dirty="0">
                <a:solidFill>
                  <a:schemeClr val="tx1"/>
                </a:solidFill>
                <a:effectLst/>
                <a:latin typeface="+mn-lt"/>
                <a:ea typeface="+mn-ea"/>
                <a:cs typeface="+mn-cs"/>
              </a:rPr>
              <a:t>(1). Together these programs replace rlogin(1) and </a:t>
            </a:r>
            <a:r>
              <a:rPr lang="en-US" sz="1200" b="0" i="0" kern="1200" dirty="0" err="1">
                <a:solidFill>
                  <a:schemeClr val="tx1"/>
                </a:solidFill>
                <a:effectLst/>
                <a:latin typeface="+mn-lt"/>
                <a:ea typeface="+mn-ea"/>
                <a:cs typeface="+mn-cs"/>
              </a:rPr>
              <a:t>rsh</a:t>
            </a:r>
            <a:r>
              <a:rPr lang="en-US" sz="1200" b="0" i="0" kern="1200" dirty="0">
                <a:solidFill>
                  <a:schemeClr val="tx1"/>
                </a:solidFill>
                <a:effectLst/>
                <a:latin typeface="+mn-lt"/>
                <a:ea typeface="+mn-ea"/>
                <a:cs typeface="+mn-cs"/>
              </a:rPr>
              <a:t>(1), and provide secure encrypted communications between two untrusted hosts over an insecure network. </a:t>
            </a:r>
            <a:r>
              <a:rPr lang="en-US" sz="1200" b="1" i="0" kern="1200" dirty="0" err="1">
                <a:solidFill>
                  <a:schemeClr val="tx1"/>
                </a:solidFill>
                <a:effectLst/>
                <a:latin typeface="+mn-lt"/>
                <a:ea typeface="+mn-ea"/>
                <a:cs typeface="+mn-cs"/>
              </a:rPr>
              <a:t>sshd</a:t>
            </a:r>
            <a:r>
              <a:rPr lang="en-US" sz="1200" b="0" i="0" kern="1200" dirty="0">
                <a:solidFill>
                  <a:schemeClr val="tx1"/>
                </a:solidFill>
                <a:effectLst/>
                <a:latin typeface="+mn-lt"/>
                <a:ea typeface="+mn-ea"/>
                <a:cs typeface="+mn-cs"/>
              </a:rPr>
              <a:t> listens for connections from clients. It is normally started at boot from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rc</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18</a:t>
            </a:fld>
            <a:endParaRPr lang="en-US"/>
          </a:p>
        </p:txBody>
      </p:sp>
    </p:spTree>
    <p:extLst>
      <p:ext uri="{BB962C8B-B14F-4D97-AF65-F5344CB8AC3E}">
        <p14:creationId xmlns:p14="http://schemas.microsoft.com/office/powerpoint/2010/main" val="2056273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sshd</a:t>
            </a:r>
            <a:r>
              <a:rPr lang="en-US" dirty="0"/>
              <a:t> (</a:t>
            </a:r>
            <a:r>
              <a:rPr lang="en-US" dirty="0" err="1"/>
              <a:t>OpenSSH</a:t>
            </a:r>
            <a:r>
              <a:rPr lang="en-US" dirty="0"/>
              <a:t> Daemon) is the daemon program for </a:t>
            </a:r>
            <a:r>
              <a:rPr lang="en-US" dirty="0" err="1"/>
              <a:t>ssh</a:t>
            </a:r>
            <a:r>
              <a:rPr lang="en-US" dirty="0"/>
              <a:t>(1). Together these programs replace rlogin(1) and </a:t>
            </a:r>
            <a:r>
              <a:rPr lang="en-US" dirty="0" err="1"/>
              <a:t>rsh</a:t>
            </a:r>
            <a:r>
              <a:rPr lang="en-US" dirty="0"/>
              <a:t>(1), and provide secure encrypted communications between two untrusted hosts over an insecure network. </a:t>
            </a:r>
            <a:r>
              <a:rPr lang="en-US" b="1" dirty="0" err="1"/>
              <a:t>sshd</a:t>
            </a:r>
            <a:r>
              <a:rPr lang="en-US" dirty="0"/>
              <a:t> listens for connections from clients. It is normally started at boot from /</a:t>
            </a:r>
            <a:r>
              <a:rPr lang="en-US" dirty="0" err="1"/>
              <a:t>etc</a:t>
            </a:r>
            <a:r>
              <a:rPr lang="en-US" dirty="0"/>
              <a:t>/</a:t>
            </a:r>
            <a:r>
              <a:rPr lang="en-US" dirty="0" err="1"/>
              <a:t>rc</a:t>
            </a:r>
            <a:r>
              <a:rPr lang="en-US" dirty="0"/>
              <a:t>.</a:t>
            </a:r>
          </a:p>
          <a:p>
            <a:endParaRPr lang="en-US" dirty="0"/>
          </a:p>
          <a:p>
            <a:r>
              <a:rPr lang="en-US" dirty="0"/>
              <a:t>Why set permissions on private key? For security best practices, you should set the permissions on your private key so that only you can access it:</a:t>
            </a:r>
          </a:p>
          <a:p>
            <a:r>
              <a:rPr lang="en-US" dirty="0"/>
              <a:t>Why set permissions on the server?</a:t>
            </a:r>
          </a:p>
        </p:txBody>
      </p:sp>
      <p:sp>
        <p:nvSpPr>
          <p:cNvPr id="4" name="Slide Number Placeholder 3"/>
          <p:cNvSpPr>
            <a:spLocks noGrp="1"/>
          </p:cNvSpPr>
          <p:nvPr>
            <p:ph type="sldNum" sz="quarter" idx="10"/>
          </p:nvPr>
        </p:nvSpPr>
        <p:spPr/>
        <p:txBody>
          <a:bodyPr/>
          <a:lstStyle/>
          <a:p>
            <a:fld id="{ED4D30CA-1BCD-4FC8-B1C8-56A6551FD27C}" type="slidenum">
              <a:rPr lang="en-US" smtClean="0"/>
              <a:t>19</a:t>
            </a:fld>
            <a:endParaRPr lang="en-US"/>
          </a:p>
        </p:txBody>
      </p:sp>
    </p:spTree>
    <p:extLst>
      <p:ext uri="{BB962C8B-B14F-4D97-AF65-F5344CB8AC3E}">
        <p14:creationId xmlns:p14="http://schemas.microsoft.com/office/powerpoint/2010/main" val="2857830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err="1"/>
              <a:t>ntpd</a:t>
            </a:r>
            <a:r>
              <a:rPr lang="en-US" dirty="0"/>
              <a:t> program is an operating system daemon which sets and maintains the system time of day in synchronism with Internet standard time servers. It is a complete implementation of the Network Time Protocol (NTP) version 4.</a:t>
            </a:r>
          </a:p>
          <a:p>
            <a:r>
              <a:rPr lang="en-US" dirty="0"/>
              <a:t>The </a:t>
            </a:r>
            <a:r>
              <a:rPr lang="en-US" b="1" dirty="0" err="1"/>
              <a:t>ntpd</a:t>
            </a:r>
            <a:r>
              <a:rPr lang="en-US" dirty="0"/>
              <a:t> program operates by exchanging messages with one or more con- figured servers at designated poll intervals. Under </a:t>
            </a:r>
            <a:r>
              <a:rPr lang="en-US" dirty="0" err="1"/>
              <a:t>ordinariy</a:t>
            </a:r>
            <a:r>
              <a:rPr lang="en-US" dirty="0"/>
              <a:t> conditions, </a:t>
            </a:r>
            <a:r>
              <a:rPr lang="en-US" b="1" dirty="0" err="1"/>
              <a:t>ntpd</a:t>
            </a:r>
            <a:r>
              <a:rPr lang="en-US" dirty="0"/>
              <a:t> adjusts the clock in small steps so that the timescale is effectively continuous and without </a:t>
            </a:r>
            <a:r>
              <a:rPr lang="en-US" dirty="0" err="1"/>
              <a:t>discontinu</a:t>
            </a:r>
            <a:r>
              <a:rPr lang="en-US" dirty="0"/>
              <a:t>- </a:t>
            </a:r>
            <a:r>
              <a:rPr lang="en-US" dirty="0" err="1"/>
              <a:t>ities</a:t>
            </a:r>
            <a:r>
              <a:rPr lang="en-US" dirty="0"/>
              <a:t>. </a:t>
            </a:r>
          </a:p>
          <a:p>
            <a:r>
              <a:rPr lang="en-US" dirty="0"/>
              <a:t>Ordinarily, </a:t>
            </a:r>
            <a:r>
              <a:rPr lang="en-US" b="1" dirty="0" err="1"/>
              <a:t>ntpd</a:t>
            </a:r>
            <a:r>
              <a:rPr lang="en-US" dirty="0"/>
              <a:t> reads the </a:t>
            </a:r>
            <a:r>
              <a:rPr lang="en-US" b="1" dirty="0" err="1"/>
              <a:t>ntp.conf</a:t>
            </a:r>
            <a:r>
              <a:rPr lang="en-US" dirty="0"/>
              <a:t> configuration file at startup time in order to determine the synchronization sources and operating modes.</a:t>
            </a:r>
          </a:p>
        </p:txBody>
      </p:sp>
      <p:sp>
        <p:nvSpPr>
          <p:cNvPr id="4" name="Slide Number Placeholder 3"/>
          <p:cNvSpPr>
            <a:spLocks noGrp="1"/>
          </p:cNvSpPr>
          <p:nvPr>
            <p:ph type="sldNum" sz="quarter" idx="10"/>
          </p:nvPr>
        </p:nvSpPr>
        <p:spPr/>
        <p:txBody>
          <a:bodyPr/>
          <a:lstStyle/>
          <a:p>
            <a:fld id="{ED4D30CA-1BCD-4FC8-B1C8-56A6551FD27C}" type="slidenum">
              <a:rPr lang="en-US" smtClean="0"/>
              <a:t>20</a:t>
            </a:fld>
            <a:endParaRPr lang="en-US"/>
          </a:p>
        </p:txBody>
      </p:sp>
    </p:spTree>
    <p:extLst>
      <p:ext uri="{BB962C8B-B14F-4D97-AF65-F5344CB8AC3E}">
        <p14:creationId xmlns:p14="http://schemas.microsoft.com/office/powerpoint/2010/main" val="366887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647569-1ADF-46D9-9588-10257AC178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089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meant for window-less operating systems. NFS stands for </a:t>
            </a:r>
            <a:r>
              <a:rPr lang="en-US" i="1" dirty="0"/>
              <a:t>Network File System</a:t>
            </a:r>
            <a:r>
              <a:rPr lang="en-US" dirty="0"/>
              <a:t>; through NFS, a client can access (read, write) a remote share on an NFS server as if it was on the local hard disk. NFS is an excellent way of sharing files between Linux and other UNIX systems. While Samba is a great choice due to the compatibility with Windows, if you're in a Windows-less environment, NFS may be a better choice.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NFS allows for machines to mount without authentication, at boot. you can have NFS mounted filesystems without your users even being aware that they are there, and without any direct intervention by them, which is handy.</a:t>
            </a:r>
          </a:p>
          <a:p>
            <a:endParaRPr lang="en-US" dirty="0"/>
          </a:p>
          <a:p>
            <a:r>
              <a:rPr lang="en-US" dirty="0"/>
              <a:t>NFS is faster than SMB. </a:t>
            </a:r>
          </a:p>
          <a:p>
            <a:endParaRPr lang="en-US" dirty="0"/>
          </a:p>
          <a:p>
            <a:r>
              <a:rPr lang="en-US" dirty="0"/>
              <a:t>During demo:</a:t>
            </a:r>
          </a:p>
          <a:p>
            <a:r>
              <a:rPr lang="en-US" dirty="0"/>
              <a:t>When a client accesses an NFS share, this normally happens as the user </a:t>
            </a:r>
            <a:r>
              <a:rPr lang="en-US" dirty="0" err="1"/>
              <a:t>nfsnobody</a:t>
            </a:r>
            <a:r>
              <a:rPr lang="en-US" dirty="0"/>
              <a:t>. Usually the /home directory isn't owned by </a:t>
            </a:r>
            <a:r>
              <a:rPr lang="en-US" dirty="0" err="1"/>
              <a:t>nfsnobody</a:t>
            </a:r>
            <a:r>
              <a:rPr lang="en-US" dirty="0"/>
              <a:t> (and I don't recommend to change its ownership to </a:t>
            </a:r>
            <a:r>
              <a:rPr lang="en-US" dirty="0" err="1"/>
              <a:t>nfsnobody</a:t>
            </a:r>
            <a:r>
              <a:rPr lang="en-US" dirty="0"/>
              <a:t>!), and because we want to read and </a:t>
            </a:r>
            <a:r>
              <a:rPr lang="en-US" b="1" dirty="0"/>
              <a:t>write</a:t>
            </a:r>
            <a:r>
              <a:rPr lang="en-US" dirty="0"/>
              <a:t> on /home, we tell NFS that accesses should be made as root (if our /home share was read-only, this wouldn't be necessary). The /</a:t>
            </a:r>
            <a:r>
              <a:rPr lang="en-US" dirty="0" err="1"/>
              <a:t>var</a:t>
            </a:r>
            <a:r>
              <a:rPr lang="en-US" dirty="0"/>
              <a:t>/</a:t>
            </a:r>
            <a:r>
              <a:rPr lang="en-US" dirty="0" err="1"/>
              <a:t>nfs</a:t>
            </a:r>
            <a:r>
              <a:rPr lang="en-US" dirty="0"/>
              <a:t> directory doesn't exist, so we can create it and change its ownership to the user and group </a:t>
            </a:r>
            <a:r>
              <a:rPr lang="en-US" dirty="0" err="1"/>
              <a:t>nfsnobody</a:t>
            </a:r>
            <a:r>
              <a:rPr lang="en-US" dirty="0"/>
              <a:t>.</a:t>
            </a:r>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21</a:t>
            </a:fld>
            <a:endParaRPr lang="en-US"/>
          </a:p>
        </p:txBody>
      </p:sp>
    </p:spTree>
    <p:extLst>
      <p:ext uri="{BB962C8B-B14F-4D97-AF65-F5344CB8AC3E}">
        <p14:creationId xmlns:p14="http://schemas.microsoft.com/office/powerpoint/2010/main" val="3178375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22</a:t>
            </a:fld>
            <a:endParaRPr lang="en-US"/>
          </a:p>
        </p:txBody>
      </p:sp>
    </p:spTree>
    <p:extLst>
      <p:ext uri="{BB962C8B-B14F-4D97-AF65-F5344CB8AC3E}">
        <p14:creationId xmlns:p14="http://schemas.microsoft.com/office/powerpoint/2010/main" val="1413190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Mail transfer agents need you to configure network addresses and domain names. </a:t>
            </a:r>
          </a:p>
          <a:p>
            <a:endParaRPr lang="en-US" dirty="0"/>
          </a:p>
          <a:p>
            <a:r>
              <a:rPr lang="en-US" dirty="0"/>
              <a:t>Dovecot is an open-source IMAP and POP3 server application which was designed specifically for Linux/Unix Operating Systems, and it was written with security in mind. Dovecot retrieves emails and delivers them to the relevant mailbox on the server. </a:t>
            </a:r>
          </a:p>
          <a:p>
            <a:r>
              <a:rPr lang="en-US" dirty="0"/>
              <a:t>You can get your mail through Dovecot using either of the POP3 or IMAP protocols.</a:t>
            </a:r>
          </a:p>
          <a:p>
            <a:r>
              <a:rPr lang="en-US" b="1" dirty="0" err="1"/>
              <a:t>Mbox</a:t>
            </a:r>
            <a:r>
              <a:rPr lang="en-US" b="1" dirty="0"/>
              <a:t> vs </a:t>
            </a:r>
            <a:r>
              <a:rPr lang="en-US" b="1" dirty="0" err="1"/>
              <a:t>maildir</a:t>
            </a:r>
            <a:r>
              <a:rPr lang="en-US" b="1" dirty="0"/>
              <a:t>:  </a:t>
            </a:r>
            <a:r>
              <a:rPr lang="en-US" b="0" dirty="0"/>
              <a:t>Stores all mail per user; </a:t>
            </a:r>
            <a:r>
              <a:rPr lang="en-US" b="0" dirty="0" err="1"/>
              <a:t>Mbox</a:t>
            </a:r>
            <a:r>
              <a:rPr lang="en-US" b="0" dirty="0"/>
              <a:t> is a more generic term for email message formats – we want to use </a:t>
            </a:r>
            <a:r>
              <a:rPr lang="en-US" b="0" dirty="0" err="1"/>
              <a:t>maildir</a:t>
            </a:r>
            <a:r>
              <a:rPr lang="en-US" b="0" dirty="0"/>
              <a:t>.</a:t>
            </a:r>
            <a:endParaRPr lang="en-US" b="1" dirty="0"/>
          </a:p>
          <a:p>
            <a:endParaRPr lang="en-US" dirty="0"/>
          </a:p>
          <a:p>
            <a:r>
              <a:rPr lang="en-US" b="1" dirty="0"/>
              <a:t>Configure the authentication process file: </a:t>
            </a:r>
            <a:r>
              <a:rPr lang="en-US" sz="2600" dirty="0"/>
              <a:t>/</a:t>
            </a:r>
            <a:r>
              <a:rPr lang="en-US" sz="2600" dirty="0" err="1"/>
              <a:t>etc</a:t>
            </a:r>
            <a:r>
              <a:rPr lang="en-US" sz="2600" dirty="0"/>
              <a:t>/dovecot/</a:t>
            </a:r>
            <a:r>
              <a:rPr lang="en-US" sz="2600" dirty="0" err="1"/>
              <a:t>conf.d</a:t>
            </a:r>
            <a:r>
              <a:rPr lang="en-US" sz="2600" dirty="0"/>
              <a:t>/10-auth.conf</a:t>
            </a:r>
          </a:p>
          <a:p>
            <a:pPr lvl="1"/>
            <a:r>
              <a:rPr lang="en-US" dirty="0"/>
              <a:t>Enable </a:t>
            </a:r>
            <a:r>
              <a:rPr lang="en-US" dirty="0" err="1"/>
              <a:t>auth_mechanisms</a:t>
            </a:r>
            <a:r>
              <a:rPr lang="en-US" dirty="0"/>
              <a:t> – how an email client authenticates with Dovecot</a:t>
            </a:r>
          </a:p>
          <a:p>
            <a:r>
              <a:rPr lang="en-US" b="1" dirty="0"/>
              <a:t>Configure your own mail location: </a:t>
            </a:r>
            <a:r>
              <a:rPr lang="en-US" sz="2600" dirty="0"/>
              <a:t>/</a:t>
            </a:r>
            <a:r>
              <a:rPr lang="en-US" sz="2600" dirty="0" err="1"/>
              <a:t>etc</a:t>
            </a:r>
            <a:r>
              <a:rPr lang="en-US" sz="2600" dirty="0"/>
              <a:t>/dovecot/</a:t>
            </a:r>
            <a:r>
              <a:rPr lang="en-US" sz="2600" dirty="0" err="1"/>
              <a:t>conf.d</a:t>
            </a:r>
            <a:r>
              <a:rPr lang="en-US" sz="2600" dirty="0"/>
              <a:t>/10-mail.conf</a:t>
            </a:r>
          </a:p>
          <a:p>
            <a:r>
              <a:rPr lang="en-US" b="1" dirty="0"/>
              <a:t>Configure the UNIX socket: </a:t>
            </a:r>
            <a:r>
              <a:rPr lang="en-US" sz="2600" dirty="0"/>
              <a:t>/</a:t>
            </a:r>
            <a:r>
              <a:rPr lang="en-US" sz="2600" dirty="0" err="1"/>
              <a:t>etc</a:t>
            </a:r>
            <a:r>
              <a:rPr lang="en-US" sz="2600" dirty="0"/>
              <a:t>/dovecot/</a:t>
            </a:r>
            <a:r>
              <a:rPr lang="en-US" sz="2600" dirty="0" err="1"/>
              <a:t>conf.d</a:t>
            </a:r>
            <a:r>
              <a:rPr lang="en-US" sz="2600" dirty="0"/>
              <a:t>/10-master.conf	</a:t>
            </a:r>
            <a:endParaRPr lang="en-US" sz="2800" dirty="0"/>
          </a:p>
          <a:p>
            <a:pPr lvl="1"/>
            <a:r>
              <a:rPr lang="en-US" sz="2800" dirty="0"/>
              <a:t>A Unix socket (the technically correct name for it is Unix domain socket, </a:t>
            </a:r>
            <a:r>
              <a:rPr lang="en-US" sz="2800" b="1" dirty="0"/>
              <a:t>UDS</a:t>
            </a:r>
            <a:r>
              <a:rPr lang="en-US" sz="2800" dirty="0"/>
              <a:t>) is a way of inter-process communication (</a:t>
            </a:r>
            <a:r>
              <a:rPr lang="en-US" sz="2800" b="1" dirty="0"/>
              <a:t>IPC</a:t>
            </a:r>
            <a:r>
              <a:rPr lang="en-US" sz="2800" dirty="0"/>
              <a:t>) in Unix. Like almost everything in Unix, a socket is a file. It's a special file, to be precise. Unix processes which want to communicate between each other use special set of functions to access the special file of a Unix socket, and easily exchange data in both directions.</a:t>
            </a:r>
            <a:endParaRPr lang="en-US" sz="2600" dirty="0"/>
          </a:p>
          <a:p>
            <a:r>
              <a:rPr lang="en-US" b="1" dirty="0"/>
              <a:t>Configure POP3: </a:t>
            </a:r>
            <a:r>
              <a:rPr lang="en-US" sz="2600" dirty="0"/>
              <a:t>/</a:t>
            </a:r>
            <a:r>
              <a:rPr lang="en-US" sz="2600" dirty="0" err="1"/>
              <a:t>etc</a:t>
            </a:r>
            <a:r>
              <a:rPr lang="en-US" sz="2600" dirty="0"/>
              <a:t>/dovecot/</a:t>
            </a:r>
            <a:r>
              <a:rPr lang="en-US" sz="2600" dirty="0" err="1"/>
              <a:t>conf.d</a:t>
            </a:r>
            <a:r>
              <a:rPr lang="en-US" sz="2600" dirty="0"/>
              <a:t>/20-pop3.conf</a:t>
            </a:r>
          </a:p>
          <a:p>
            <a:r>
              <a:rPr lang="en-US" dirty="0"/>
              <a:t>You can now create a mailbox (= Mail Directory)!</a:t>
            </a:r>
          </a:p>
          <a:p>
            <a:endParaRPr lang="en-US" dirty="0"/>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23</a:t>
            </a:fld>
            <a:endParaRPr lang="en-US"/>
          </a:p>
        </p:txBody>
      </p:sp>
    </p:spTree>
    <p:extLst>
      <p:ext uri="{BB962C8B-B14F-4D97-AF65-F5344CB8AC3E}">
        <p14:creationId xmlns:p14="http://schemas.microsoft.com/office/powerpoint/2010/main" val="3200510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reason I never went over now to install packages with `rpm` was so that people would get in the habit of using yum to install packages. Even local packages with `yum </a:t>
            </a:r>
            <a:r>
              <a:rPr lang="en-US" sz="1200" kern="1200" dirty="0" err="1">
                <a:solidFill>
                  <a:schemeClr val="tx1"/>
                </a:solidFill>
                <a:effectLst/>
                <a:latin typeface="+mn-lt"/>
                <a:ea typeface="+mn-ea"/>
                <a:cs typeface="+mn-cs"/>
              </a:rPr>
              <a:t>localinstall</a:t>
            </a:r>
            <a:r>
              <a:rPr lang="en-US" sz="1200" kern="1200" dirty="0">
                <a:solidFill>
                  <a:schemeClr val="tx1"/>
                </a:solidFill>
                <a:effectLst/>
                <a:latin typeface="+mn-lt"/>
                <a:ea typeface="+mn-ea"/>
                <a:cs typeface="+mn-cs"/>
              </a:rPr>
              <a:t>` can be installed and this way yum will search all available repos to find the dependencies which RPM won’t.  Then you’ll also get the “</a:t>
            </a:r>
            <a:r>
              <a:rPr lang="en-US" sz="1200" kern="1200" dirty="0" err="1">
                <a:solidFill>
                  <a:schemeClr val="tx1"/>
                </a:solidFill>
                <a:effectLst/>
                <a:latin typeface="+mn-lt"/>
                <a:ea typeface="+mn-ea"/>
                <a:cs typeface="+mn-cs"/>
              </a:rPr>
              <a:t>rpmdb</a:t>
            </a:r>
            <a:r>
              <a:rPr lang="en-US" sz="1200" kern="1200" dirty="0">
                <a:solidFill>
                  <a:schemeClr val="tx1"/>
                </a:solidFill>
                <a:effectLst/>
                <a:latin typeface="+mn-lt"/>
                <a:ea typeface="+mn-ea"/>
                <a:cs typeface="+mn-cs"/>
              </a:rPr>
              <a:t> altered outside of yum” error when you run yum after using rpm to manipulate </a:t>
            </a:r>
            <a:r>
              <a:rPr lang="en-US" sz="1200" kern="1200">
                <a:solidFill>
                  <a:schemeClr val="tx1"/>
                </a:solidFill>
                <a:effectLst/>
                <a:latin typeface="+mn-lt"/>
                <a:ea typeface="+mn-ea"/>
                <a:cs typeface="+mn-cs"/>
              </a:rPr>
              <a:t>packages directly</a:t>
            </a:r>
            <a:endParaRPr lang="en-US" dirty="0"/>
          </a:p>
          <a:p>
            <a:r>
              <a:rPr lang="en-US" dirty="0" err="1"/>
              <a:t>RedHat</a:t>
            </a:r>
            <a:r>
              <a:rPr lang="en-US" dirty="0"/>
              <a:t> packages are .rpm files.</a:t>
            </a:r>
          </a:p>
          <a:p>
            <a:r>
              <a:rPr lang="en-US" dirty="0"/>
              <a:t>Ubuntu files (Debian files) are .</a:t>
            </a:r>
            <a:r>
              <a:rPr lang="en-US" dirty="0" err="1"/>
              <a:t>dpm</a:t>
            </a:r>
            <a:r>
              <a:rPr lang="en-US" dirty="0"/>
              <a:t> files.</a:t>
            </a:r>
          </a:p>
          <a:p>
            <a:r>
              <a:rPr lang="en-US" dirty="0"/>
              <a:t>-v verbose; -h print hash marks (UI enhancement)</a:t>
            </a:r>
          </a:p>
          <a:p>
            <a:r>
              <a:rPr lang="en-US" dirty="0"/>
              <a:t>-</a:t>
            </a:r>
            <a:r>
              <a:rPr lang="en-US" dirty="0" err="1"/>
              <a:t>qa</a:t>
            </a:r>
            <a:r>
              <a:rPr lang="en-US" dirty="0"/>
              <a:t> means query all</a:t>
            </a:r>
          </a:p>
          <a:p>
            <a:r>
              <a:rPr lang="en-US" dirty="0"/>
              <a:t>-</a:t>
            </a:r>
            <a:r>
              <a:rPr lang="en-US" dirty="0" err="1"/>
              <a:t>ql</a:t>
            </a:r>
            <a:r>
              <a:rPr lang="en-US" dirty="0"/>
              <a:t> means query list </a:t>
            </a:r>
            <a:r>
              <a:rPr lang="en-US" dirty="0">
                <a:sym typeface="Wingdings" panose="05000000000000000000" pitchFamily="2" charset="2"/>
              </a:rPr>
              <a:t></a:t>
            </a:r>
            <a:endParaRPr lang="en-US" dirty="0"/>
          </a:p>
          <a:p>
            <a:endParaRPr lang="en-US" dirty="0"/>
          </a:p>
          <a:p>
            <a:r>
              <a:rPr lang="en-US" b="1" dirty="0"/>
              <a:t>Binary vs Source: </a:t>
            </a:r>
            <a:r>
              <a:rPr lang="en-US" b="0" dirty="0"/>
              <a:t>Binary is specific to an OS; source is not specific to a particular OS b/c it is already compiled.</a:t>
            </a:r>
          </a:p>
          <a:p>
            <a:r>
              <a:rPr lang="en-US" b="0" dirty="0"/>
              <a:t>An RPM package can contain an arbitrary set of files. The larger part of RPM files encountered are “binary RPMs” (or BRPMs) containing the compiled version of some software. There are also “source RPMs” (or SRPMs) files containing the source code used to produce a package. These have an appropriate tag in the file header that distinguishes them from normal (B)RPMs, causing them to be extracted to /</a:t>
            </a:r>
            <a:r>
              <a:rPr lang="en-US" b="0" dirty="0" err="1"/>
              <a:t>usr</a:t>
            </a:r>
            <a:r>
              <a:rPr lang="en-US" b="0" dirty="0"/>
              <a:t>/</a:t>
            </a:r>
            <a:r>
              <a:rPr lang="en-US" b="0" dirty="0" err="1"/>
              <a:t>src</a:t>
            </a:r>
            <a:r>
              <a:rPr lang="en-US" b="0" dirty="0"/>
              <a:t> on installation. SRPMs customarily carry the file extension “.</a:t>
            </a:r>
            <a:r>
              <a:rPr lang="en-US" b="0" dirty="0" err="1"/>
              <a:t>src.rpm</a:t>
            </a:r>
            <a:r>
              <a:rPr lang="en-US" b="0" dirty="0"/>
              <a:t>”</a:t>
            </a:r>
          </a:p>
          <a:p>
            <a:endParaRPr lang="en-US" b="0" dirty="0"/>
          </a:p>
          <a:p>
            <a:endParaRPr lang="en-US" b="0" dirty="0"/>
          </a:p>
          <a:p>
            <a:endParaRPr lang="en-US" b="0" dirty="0"/>
          </a:p>
        </p:txBody>
      </p:sp>
      <p:sp>
        <p:nvSpPr>
          <p:cNvPr id="4" name="Slide Number Placeholder 3"/>
          <p:cNvSpPr>
            <a:spLocks noGrp="1"/>
          </p:cNvSpPr>
          <p:nvPr>
            <p:ph type="sldNum" sz="quarter" idx="10"/>
          </p:nvPr>
        </p:nvSpPr>
        <p:spPr/>
        <p:txBody>
          <a:bodyPr/>
          <a:lstStyle/>
          <a:p>
            <a:fld id="{ED4D30CA-1BCD-4FC8-B1C8-56A6551FD27C}" type="slidenum">
              <a:rPr lang="en-US" smtClean="0"/>
              <a:t>4</a:t>
            </a:fld>
            <a:endParaRPr lang="en-US"/>
          </a:p>
        </p:txBody>
      </p:sp>
    </p:spTree>
    <p:extLst>
      <p:ext uri="{BB962C8B-B14F-4D97-AF65-F5344CB8AC3E}">
        <p14:creationId xmlns:p14="http://schemas.microsoft.com/office/powerpoint/2010/main" val="3868157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RedHat</a:t>
            </a:r>
            <a:r>
              <a:rPr lang="en-US" dirty="0"/>
              <a:t> packages are .rpm files.</a:t>
            </a:r>
          </a:p>
          <a:p>
            <a:r>
              <a:rPr lang="en-US" dirty="0"/>
              <a:t>Ubuntu files (Debian files) are .</a:t>
            </a:r>
            <a:r>
              <a:rPr lang="en-US" dirty="0" err="1"/>
              <a:t>dpm</a:t>
            </a:r>
            <a:r>
              <a:rPr lang="en-US" dirty="0"/>
              <a:t> files.</a:t>
            </a:r>
          </a:p>
          <a:p>
            <a:r>
              <a:rPr lang="en-US" dirty="0"/>
              <a:t>-v verbose; -h print hash marks (UI enhancement)</a:t>
            </a:r>
          </a:p>
          <a:p>
            <a:r>
              <a:rPr lang="en-US" dirty="0"/>
              <a:t>-</a:t>
            </a:r>
            <a:r>
              <a:rPr lang="en-US" dirty="0" err="1"/>
              <a:t>qa</a:t>
            </a:r>
            <a:r>
              <a:rPr lang="en-US" dirty="0"/>
              <a:t> means query all</a:t>
            </a:r>
          </a:p>
          <a:p>
            <a:r>
              <a:rPr lang="en-US" dirty="0"/>
              <a:t>-</a:t>
            </a:r>
            <a:r>
              <a:rPr lang="en-US" dirty="0" err="1"/>
              <a:t>ql</a:t>
            </a:r>
            <a:r>
              <a:rPr lang="en-US" dirty="0"/>
              <a:t> means query list </a:t>
            </a:r>
            <a:r>
              <a:rPr lang="en-US" dirty="0">
                <a:sym typeface="Wingdings" panose="05000000000000000000" pitchFamily="2" charset="2"/>
              </a:rPr>
              <a:t></a:t>
            </a:r>
          </a:p>
          <a:p>
            <a:endParaRPr lang="en-US" dirty="0">
              <a:sym typeface="Wingdings" panose="05000000000000000000" pitchFamily="2" charset="2"/>
            </a:endParaRPr>
          </a:p>
          <a:p>
            <a:endParaRPr lang="en-US" dirty="0"/>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5</a:t>
            </a:fld>
            <a:endParaRPr lang="en-US"/>
          </a:p>
        </p:txBody>
      </p:sp>
    </p:spTree>
    <p:extLst>
      <p:ext uri="{BB962C8B-B14F-4D97-AF65-F5344CB8AC3E}">
        <p14:creationId xmlns:p14="http://schemas.microsoft.com/office/powerpoint/2010/main" val="78080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Yum downloads from a central repository, like Azure marketplace. It’s like that. – Jason Beck</a:t>
            </a:r>
          </a:p>
          <a:p>
            <a:r>
              <a:rPr lang="en-US" b="0" dirty="0"/>
              <a:t>Now, yum command is the primary method of getting, installing, querying, deleting, and managing </a:t>
            </a:r>
            <a:r>
              <a:rPr lang="en-US" b="0" dirty="0" err="1"/>
              <a:t>RedHat</a:t>
            </a:r>
            <a:r>
              <a:rPr lang="en-US" b="0" dirty="0"/>
              <a:t> Enterprise Linux RPM packages. RPM packages signified by the .rpm extension. You download these packages from Red Hat Enterprise Linux repos or sometimes 3</a:t>
            </a:r>
            <a:r>
              <a:rPr lang="en-US" b="0" baseline="30000" dirty="0"/>
              <a:t>rd</a:t>
            </a:r>
            <a:r>
              <a:rPr lang="en-US" b="0" dirty="0"/>
              <a:t> party repos.</a:t>
            </a:r>
          </a:p>
          <a:p>
            <a:endParaRPr lang="en-US" b="0" dirty="0"/>
          </a:p>
          <a:p>
            <a:r>
              <a:rPr lang="en-US" b="0" dirty="0"/>
              <a:t>Apt-get is similar but for Ubuntu distros.</a:t>
            </a:r>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6</a:t>
            </a:fld>
            <a:endParaRPr lang="en-US"/>
          </a:p>
        </p:txBody>
      </p:sp>
    </p:spTree>
    <p:extLst>
      <p:ext uri="{BB962C8B-B14F-4D97-AF65-F5344CB8AC3E}">
        <p14:creationId xmlns:p14="http://schemas.microsoft.com/office/powerpoint/2010/main" val="320671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daemon is a service process that runs in the background and supervises the system or provides functionality to other processes. Traditionally, daemons are implemented following a scheme originating in </a:t>
            </a:r>
            <a:r>
              <a:rPr lang="en-US" dirty="0" err="1"/>
              <a:t>SysV</a:t>
            </a:r>
            <a:r>
              <a:rPr lang="en-US" dirty="0"/>
              <a:t> Unix. Modern daemons should follow a simpler yet more powerful scheme (here called "new-style" daemons), as implemented by </a:t>
            </a:r>
            <a:r>
              <a:rPr lang="en-US" dirty="0" err="1">
                <a:hlinkClick r:id="rId3"/>
              </a:rPr>
              <a:t>systemd</a:t>
            </a:r>
            <a:r>
              <a:rPr lang="en-US" dirty="0">
                <a:hlinkClick r:id="rId3"/>
              </a:rPr>
              <a:t>(1)</a:t>
            </a:r>
            <a:r>
              <a:rPr lang="en-US" dirty="0"/>
              <a:t>. </a:t>
            </a:r>
          </a:p>
          <a:p>
            <a:endParaRPr lang="en-US" dirty="0"/>
          </a:p>
          <a:p>
            <a:r>
              <a:rPr lang="en-US" dirty="0" err="1"/>
              <a:t>systemd</a:t>
            </a:r>
            <a:r>
              <a:rPr lang="en-US" dirty="0"/>
              <a:t> is a system and service manager for Linux operating systems. When run as first process on boot (as PID 1), it acts as </a:t>
            </a:r>
            <a:r>
              <a:rPr lang="en-US" dirty="0" err="1"/>
              <a:t>init</a:t>
            </a:r>
            <a:r>
              <a:rPr lang="en-US" dirty="0"/>
              <a:t> system that brings up and maintains </a:t>
            </a:r>
            <a:r>
              <a:rPr lang="en-US" dirty="0" err="1"/>
              <a:t>userspace</a:t>
            </a:r>
            <a:r>
              <a:rPr lang="en-US" dirty="0"/>
              <a:t> services.</a:t>
            </a:r>
          </a:p>
        </p:txBody>
      </p:sp>
      <p:sp>
        <p:nvSpPr>
          <p:cNvPr id="4" name="Slide Number Placeholder 3"/>
          <p:cNvSpPr>
            <a:spLocks noGrp="1"/>
          </p:cNvSpPr>
          <p:nvPr>
            <p:ph type="sldNum" sz="quarter" idx="10"/>
          </p:nvPr>
        </p:nvSpPr>
        <p:spPr/>
        <p:txBody>
          <a:bodyPr/>
          <a:lstStyle/>
          <a:p>
            <a:fld id="{ED4D30CA-1BCD-4FC8-B1C8-56A6551FD27C}" type="slidenum">
              <a:rPr lang="en-US" smtClean="0"/>
              <a:t>7</a:t>
            </a:fld>
            <a:endParaRPr lang="en-US"/>
          </a:p>
        </p:txBody>
      </p:sp>
    </p:spTree>
    <p:extLst>
      <p:ext uri="{BB962C8B-B14F-4D97-AF65-F5344CB8AC3E}">
        <p14:creationId xmlns:p14="http://schemas.microsoft.com/office/powerpoint/2010/main" val="56140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 (Apache </a:t>
            </a:r>
            <a:r>
              <a:rPr lang="en-US" sz="1200" kern="1200" dirty="0" err="1">
                <a:solidFill>
                  <a:schemeClr val="tx1"/>
                </a:solidFill>
                <a:effectLst/>
                <a:latin typeface="+mn-lt"/>
                <a:ea typeface="+mn-ea"/>
                <a:cs typeface="+mn-cs"/>
              </a:rPr>
              <a:t>HyperText</a:t>
            </a:r>
            <a:r>
              <a:rPr lang="en-US" sz="1200" kern="1200" dirty="0">
                <a:solidFill>
                  <a:schemeClr val="tx1"/>
                </a:solidFill>
                <a:effectLst/>
                <a:latin typeface="+mn-lt"/>
                <a:ea typeface="+mn-ea"/>
                <a:cs typeface="+mn-cs"/>
              </a:rPr>
              <a:t> Transfer Protocol) Daemon is a software program that runs in the background of a web server and waits for the incoming server requests. The daemon answers the request automatically and serves the hypertext and multimedia documents over the internet using HTTP. It is called Apache (Apache HTTP Server) developed by the Apache Software Foundation. </a:t>
            </a:r>
          </a:p>
          <a:p>
            <a:endParaRPr lang="en-US"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httpd.conf</a:t>
            </a:r>
            <a:r>
              <a:rPr lang="en-US" sz="1200" kern="1200" dirty="0">
                <a:solidFill>
                  <a:schemeClr val="tx1"/>
                </a:solidFill>
                <a:effectLst/>
                <a:latin typeface="+mn-lt"/>
                <a:ea typeface="+mn-ea"/>
                <a:cs typeface="+mn-cs"/>
              </a:rPr>
              <a:t> is a configuration file which is used by the Apache HTTP Server. It stores information on various functions of the server, which can be edited by removing or adding a number sign "#" at the beginning of the line, thus setting values for each directive.</a:t>
            </a:r>
            <a:endParaRPr lang="en-US" dirty="0"/>
          </a:p>
          <a:p>
            <a:endParaRPr lang="en-US" dirty="0">
              <a:effectLst/>
            </a:endParaRPr>
          </a:p>
          <a:p>
            <a:r>
              <a:rPr lang="en-US" b="1" dirty="0">
                <a:effectLst/>
              </a:rPr>
              <a:t>-t</a:t>
            </a:r>
            <a:r>
              <a:rPr lang="en-US" dirty="0">
                <a:effectLst/>
              </a:rPr>
              <a:t> : Run syntax check for config files (or you can us </a:t>
            </a:r>
            <a:r>
              <a:rPr lang="en-US" b="1" dirty="0">
                <a:effectLst/>
              </a:rPr>
              <a:t>–S</a:t>
            </a:r>
            <a:r>
              <a:rPr lang="en-US" dirty="0">
                <a:effectLst/>
              </a:rPr>
              <a:t>)</a:t>
            </a:r>
          </a:p>
          <a:p>
            <a:r>
              <a:rPr lang="en-US" b="1" dirty="0">
                <a:effectLst/>
              </a:rPr>
              <a:t>-t -D DUMP_VHOSTS</a:t>
            </a:r>
            <a:r>
              <a:rPr lang="en-US" dirty="0">
                <a:effectLst/>
              </a:rPr>
              <a:t> : Run syntax check for config files and show parsed settings only for </a:t>
            </a:r>
            <a:r>
              <a:rPr lang="en-US" dirty="0" err="1">
                <a:effectLst/>
              </a:rPr>
              <a:t>vhost</a:t>
            </a:r>
            <a:r>
              <a:rPr lang="en-US" dirty="0">
                <a:effectLst/>
              </a:rPr>
              <a:t>.</a:t>
            </a:r>
          </a:p>
          <a:p>
            <a:endParaRPr lang="en-US" dirty="0">
              <a:effectLst/>
            </a:endParaRPr>
          </a:p>
          <a:p>
            <a:r>
              <a:rPr lang="en-US" dirty="0">
                <a:effectLst/>
              </a:rPr>
              <a:t>Name-based (more than one web site per IP address) vs IP-based (IP address for each website)</a:t>
            </a:r>
          </a:p>
          <a:p>
            <a:endParaRPr lang="en-US" dirty="0"/>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8</a:t>
            </a:fld>
            <a:endParaRPr lang="en-US"/>
          </a:p>
        </p:txBody>
      </p:sp>
    </p:spTree>
    <p:extLst>
      <p:ext uri="{BB962C8B-B14F-4D97-AF65-F5344CB8AC3E}">
        <p14:creationId xmlns:p14="http://schemas.microsoft.com/office/powerpoint/2010/main" val="234298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/www is for Ubuntu/Debian.</a:t>
            </a:r>
          </a:p>
          <a:p>
            <a:r>
              <a:rPr lang="en-US" sz="1200" kern="1200" dirty="0">
                <a:solidFill>
                  <a:schemeClr val="tx1"/>
                </a:solidFill>
                <a:effectLst/>
                <a:latin typeface="+mn-lt"/>
                <a:ea typeface="+mn-ea"/>
                <a:cs typeface="+mn-cs"/>
              </a:rPr>
              <a:t>Server root default is </a:t>
            </a:r>
            <a:r>
              <a:rPr lang="en-US" dirty="0" err="1"/>
              <a:t>ServerRoot</a:t>
            </a:r>
            <a:r>
              <a:rPr lang="en-US" dirty="0"/>
              <a:t> /</a:t>
            </a:r>
            <a:r>
              <a:rPr lang="en-US" dirty="0" err="1"/>
              <a:t>usr</a:t>
            </a:r>
            <a:r>
              <a:rPr lang="en-US" dirty="0"/>
              <a:t>/local/apache.</a:t>
            </a:r>
          </a:p>
          <a:p>
            <a:endParaRPr lang="en-US" dirty="0"/>
          </a:p>
          <a:p>
            <a:r>
              <a:rPr lang="en-US" dirty="0">
                <a:solidFill>
                  <a:schemeClr val="tx1"/>
                </a:solidFill>
              </a:rPr>
              <a:t>Creating virtual host configurations on your Apache server does not magically cause DNS entries to be created for those host names. You must have the names in DNS, resolving to your IP address, or nobody else will be able to see your web site. You can put entries in your hosts file for local testing, but that will work only from the machine with those hosts entries.</a:t>
            </a:r>
          </a:p>
          <a:p>
            <a:pPr marL="336078" lvl="1" indent="0">
              <a:buNone/>
            </a:pPr>
            <a:endParaRPr lang="en-US" dirty="0">
              <a:solidFill>
                <a:schemeClr val="tx1"/>
              </a:solidFill>
            </a:endParaRPr>
          </a:p>
          <a:p>
            <a:endParaRPr lang="en-US" dirty="0"/>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9</a:t>
            </a:fld>
            <a:endParaRPr lang="en-US"/>
          </a:p>
        </p:txBody>
      </p:sp>
    </p:spTree>
    <p:extLst>
      <p:ext uri="{BB962C8B-B14F-4D97-AF65-F5344CB8AC3E}">
        <p14:creationId xmlns:p14="http://schemas.microsoft.com/office/powerpoint/2010/main" val="2538698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Ensure that Apache listens on port 80</a:t>
            </a:r>
            <a:br>
              <a:rPr lang="en-US" sz="1200" dirty="0"/>
            </a:br>
            <a:r>
              <a:rPr lang="en-US" sz="1200" dirty="0"/>
              <a:t>Listen 80</a:t>
            </a:r>
            <a:br>
              <a:rPr lang="en-US" sz="1200" dirty="0"/>
            </a:br>
            <a:br>
              <a:rPr lang="en-US" sz="1200" dirty="0"/>
            </a:br>
            <a:r>
              <a:rPr lang="en-US" sz="1200" dirty="0"/>
              <a:t># Listen for virtual host requests on all IP addresses</a:t>
            </a:r>
            <a:br>
              <a:rPr lang="en-US" sz="1200" dirty="0"/>
            </a:br>
            <a:r>
              <a:rPr lang="en-US" sz="1200" dirty="0" err="1"/>
              <a:t>NameVirtualHost</a:t>
            </a:r>
            <a:r>
              <a:rPr lang="en-US" sz="1200" dirty="0"/>
              <a:t> *:80</a:t>
            </a:r>
            <a:endParaRPr lang="en-US" dirty="0"/>
          </a:p>
          <a:p>
            <a:endParaRPr lang="en-US" dirty="0"/>
          </a:p>
          <a:p>
            <a:r>
              <a:rPr lang="en-US" dirty="0"/>
              <a:t>To use name-based virtual hosting, you must designate the IP address (and possibly port) on the server that will be accepting requests for the hosts. This is configured using the </a:t>
            </a:r>
            <a:r>
              <a:rPr lang="en-US" dirty="0" err="1">
                <a:hlinkClick r:id="rId3"/>
              </a:rPr>
              <a:t>NameVirtualHost</a:t>
            </a:r>
            <a:r>
              <a:rPr lang="en-US" dirty="0"/>
              <a:t> directive. In the normal case where any and all IP addresses on the server should be used, you can use * as the argument to </a:t>
            </a:r>
            <a:r>
              <a:rPr lang="en-US" dirty="0" err="1">
                <a:hlinkClick r:id="rId3"/>
              </a:rPr>
              <a:t>NameVirtualHost</a:t>
            </a:r>
            <a:r>
              <a:rPr lang="en-US" dirty="0"/>
              <a:t>. If you're planning to use multiple ports (e.g. running SSL) you should add a Port to the argument, such as *:80.</a:t>
            </a:r>
            <a:endParaRPr lang="en-US"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10</a:t>
            </a:fld>
            <a:endParaRPr lang="en-US"/>
          </a:p>
        </p:txBody>
      </p:sp>
    </p:spTree>
    <p:extLst>
      <p:ext uri="{BB962C8B-B14F-4D97-AF65-F5344CB8AC3E}">
        <p14:creationId xmlns:p14="http://schemas.microsoft.com/office/powerpoint/2010/main" val="413815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rgbClr val="008774"/>
                </a:solidFill>
              </a:defRPr>
            </a:lvl1pPr>
          </a:lstStyle>
          <a:p>
            <a:r>
              <a:rPr lang="en-US" dirty="0"/>
              <a:t>Click to edit Master title style</a:t>
            </a:r>
          </a:p>
        </p:txBody>
      </p:sp>
    </p:spTree>
    <p:extLst>
      <p:ext uri="{BB962C8B-B14F-4D97-AF65-F5344CB8AC3E}">
        <p14:creationId xmlns:p14="http://schemas.microsoft.com/office/powerpoint/2010/main" val="4719134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321038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175667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1088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89568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36275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793747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2" y="6170060"/>
            <a:ext cx="11623331" cy="395296"/>
          </a:xfrm>
          <a:prstGeom prst="rect">
            <a:avLst/>
          </a:prstGeom>
          <a:noFill/>
          <a:ln w="12700">
            <a:noFill/>
            <a:miter lim="800000"/>
            <a:headEnd type="none" w="sm" len="sm"/>
            <a:tailEnd type="none" w="sm" len="sm"/>
          </a:ln>
          <a:effectLst/>
        </p:spPr>
        <p:txBody>
          <a:bodyPr vert="horz" wrap="square" lIns="179247" tIns="143400" rIns="179247" bIns="143400" numCol="1" anchor="t" anchorCtr="0" compatLnSpc="1">
            <a:prstTxWarp prst="textNoShape">
              <a:avLst/>
            </a:prstTxWarp>
            <a:spAutoFit/>
          </a:bodyPr>
          <a:lstStyle/>
          <a:p>
            <a:pPr defTabSz="913736"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958513" y="2943654"/>
            <a:ext cx="3214044" cy="690695"/>
          </a:xfrm>
          <a:prstGeom prst="rect">
            <a:avLst/>
          </a:prstGeom>
        </p:spPr>
      </p:pic>
      <p:pic>
        <p:nvPicPr>
          <p:cNvPr id="4" name="Picture 3" descr="Pivotal_Teal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35" y="2681875"/>
            <a:ext cx="3103082" cy="1214250"/>
          </a:xfrm>
          <a:prstGeom prst="rect">
            <a:avLst/>
          </a:prstGeom>
        </p:spPr>
      </p:pic>
    </p:spTree>
    <p:extLst>
      <p:ext uri="{BB962C8B-B14F-4D97-AF65-F5344CB8AC3E}">
        <p14:creationId xmlns:p14="http://schemas.microsoft.com/office/powerpoint/2010/main" val="2040615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0.03195 -0.00124 L -3.4769E-6 1.71499E-6 " pathEditMode="relative" rAng="0" ptsTypes="AA">
                                      <p:cBhvr>
                                        <p:cTn id="11" dur="500" fill="hold"/>
                                        <p:tgtEl>
                                          <p:spTgt spid="4"/>
                                        </p:tgtEl>
                                        <p:attrNameLst>
                                          <p:attrName>ppt_x</p:attrName>
                                          <p:attrName>ppt_y</p:attrName>
                                        </p:attrNameLst>
                                      </p:cBhvr>
                                      <p:rCtr x="1598" y="62"/>
                                    </p:animMotion>
                                  </p:childTnLst>
                                </p:cTn>
                              </p:par>
                              <p:par>
                                <p:cTn id="12" presetID="0" presetClass="path" presetSubtype="0" accel="50000" decel="50000" fill="hold" nodeType="withEffect">
                                  <p:stCondLst>
                                    <p:cond delay="0"/>
                                  </p:stCondLst>
                                  <p:childTnLst>
                                    <p:animMotion origin="layout" path="M 0.04291 3.85802E-6 L -2.35347E-6 3.85802E-6 " pathEditMode="relative" rAng="0" ptsTypes="AA">
                                      <p:cBhvr>
                                        <p:cTn id="13" dur="500" fill="hold"/>
                                        <p:tgtEl>
                                          <p:spTgt spid="7"/>
                                        </p:tgtEl>
                                        <p:attrNameLst>
                                          <p:attrName>ppt_x</p:attrName>
                                          <p:attrName>ppt_y</p:attrName>
                                        </p:attrNameLst>
                                      </p:cBhvr>
                                      <p:rCtr x="-21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2381448"/>
          </a:xfrm>
          <a:prstGeom prst="rect">
            <a:avLst/>
          </a:prstGeom>
        </p:spPr>
        <p:txBody>
          <a:bodyPr/>
          <a:lstStyle>
            <a:lvl1pPr marL="284730" indent="-284730">
              <a:buClr>
                <a:schemeClr val="tx1"/>
              </a:buClr>
              <a:buSzPct val="90000"/>
              <a:buFont typeface="Arial" pitchFamily="34" charset="0"/>
              <a:buChar char="•"/>
              <a:defRPr sz="36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6" indent="-275397">
              <a:buClr>
                <a:schemeClr val="tx1"/>
              </a:buClr>
              <a:buSzPct val="90000"/>
              <a:buFont typeface="Arial" pitchFamily="34" charset="0"/>
              <a:buChar char="•"/>
              <a:defRPr sz="303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7" indent="-284730">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07" indent="-22405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57" indent="-22405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425" tIns="77712" rIns="155425" bIns="77712"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034005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Shape 251"/>
          <p:cNvSpPr/>
          <p:nvPr userDrawn="1"/>
        </p:nvSpPr>
        <p:spPr>
          <a:xfrm>
            <a:off x="152400" y="149352"/>
            <a:ext cx="11887200" cy="6559296"/>
          </a:xfrm>
          <a:prstGeom prst="rect">
            <a:avLst/>
          </a:prstGeom>
          <a:solidFill>
            <a:schemeClr val="accent5">
              <a:lumMod val="90000"/>
              <a:lumOff val="10000"/>
            </a:schemeClr>
          </a:solidFill>
          <a:ln>
            <a:noFill/>
          </a:ln>
        </p:spPr>
        <p:txBody>
          <a:bodyPr lIns="121868" tIns="60918" rIns="121868" bIns="60918"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Text Placeholder 3"/>
          <p:cNvSpPr>
            <a:spLocks noGrp="1"/>
          </p:cNvSpPr>
          <p:nvPr>
            <p:ph type="body" sz="quarter" idx="11"/>
          </p:nvPr>
        </p:nvSpPr>
        <p:spPr>
          <a:xfrm>
            <a:off x="548640" y="463299"/>
            <a:ext cx="7071360" cy="374683"/>
          </a:xfrm>
          <a:prstGeom prst="rect">
            <a:avLst/>
          </a:prstGeom>
          <a:effectLst/>
        </p:spPr>
        <p:txBody>
          <a:bodyPr lIns="0"/>
          <a:lstStyle>
            <a:lvl1pPr marL="0" indent="0">
              <a:buNone/>
              <a:defRPr sz="1372" b="1">
                <a:solidFill>
                  <a:srgbClr val="199F80"/>
                </a:solidFill>
              </a:defRPr>
            </a:lvl1pPr>
            <a:lvl2pPr marL="609416" indent="0">
              <a:buNone/>
              <a:defRPr sz="1372" b="1">
                <a:solidFill>
                  <a:schemeClr val="accent2"/>
                </a:solidFill>
              </a:defRPr>
            </a:lvl2pPr>
            <a:lvl3pPr marL="1218834" indent="0">
              <a:buNone/>
              <a:defRPr sz="1372" b="1">
                <a:solidFill>
                  <a:schemeClr val="accent2"/>
                </a:solidFill>
              </a:defRPr>
            </a:lvl3pPr>
            <a:lvl4pPr marL="1828251" indent="0">
              <a:buNone/>
              <a:defRPr sz="1372" b="1">
                <a:solidFill>
                  <a:schemeClr val="accent2"/>
                </a:solidFill>
              </a:defRPr>
            </a:lvl4pPr>
            <a:lvl5pPr marL="2437668" indent="0">
              <a:buNone/>
              <a:defRPr sz="1372" b="1">
                <a:solidFill>
                  <a:schemeClr val="accent2"/>
                </a:solidFill>
              </a:defRPr>
            </a:lvl5pPr>
          </a:lstStyle>
          <a:p>
            <a:pPr lvl="0"/>
            <a:r>
              <a:rPr lang="en-US" dirty="0"/>
              <a:t>Click to edit Master text styles</a:t>
            </a:r>
          </a:p>
        </p:txBody>
      </p:sp>
      <p:sp>
        <p:nvSpPr>
          <p:cNvPr id="8" name="Text Placeholder 7"/>
          <p:cNvSpPr>
            <a:spLocks noGrp="1"/>
          </p:cNvSpPr>
          <p:nvPr>
            <p:ph type="body" sz="quarter" idx="12"/>
          </p:nvPr>
        </p:nvSpPr>
        <p:spPr>
          <a:xfrm>
            <a:off x="548640" y="730759"/>
            <a:ext cx="7071360" cy="485330"/>
          </a:xfrm>
          <a:prstGeom prst="rect">
            <a:avLst/>
          </a:prstGeom>
        </p:spPr>
        <p:txBody>
          <a:bodyPr lIns="0"/>
          <a:lstStyle>
            <a:lvl1pPr marL="0" indent="0">
              <a:buNone/>
              <a:defRPr sz="2157">
                <a:solidFill>
                  <a:schemeClr val="bg1"/>
                </a:solidFill>
                <a:effectLst>
                  <a:outerShdw blurRad="50800" dist="38100" dir="5400000" algn="t" rotWithShape="0">
                    <a:prstClr val="black">
                      <a:alpha val="40000"/>
                    </a:prstClr>
                  </a:outerShdw>
                </a:effectLst>
              </a:defRPr>
            </a:lvl1pPr>
            <a:lvl2pPr marL="609416" indent="0">
              <a:buNone/>
              <a:defRPr sz="2157"/>
            </a:lvl2pPr>
            <a:lvl3pPr marL="1218834" indent="0">
              <a:buNone/>
              <a:defRPr sz="2157"/>
            </a:lvl3pPr>
            <a:lvl4pPr marL="1828251" indent="0">
              <a:buNone/>
              <a:defRPr sz="2157"/>
            </a:lvl4pPr>
            <a:lvl5pPr marL="2437668" indent="0">
              <a:buNone/>
              <a:defRPr sz="2157"/>
            </a:lvl5pPr>
          </a:lstStyle>
          <a:p>
            <a:pPr lvl="0"/>
            <a:r>
              <a:rPr lang="en-US" dirty="0"/>
              <a:t>Click to edit Master text styles</a:t>
            </a:r>
          </a:p>
        </p:txBody>
      </p:sp>
    </p:spTree>
    <p:extLst>
      <p:ext uri="{BB962C8B-B14F-4D97-AF65-F5344CB8AC3E}">
        <p14:creationId xmlns:p14="http://schemas.microsoft.com/office/powerpoint/2010/main" val="1652850085"/>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88951" y="433916"/>
            <a:ext cx="11214099" cy="613832"/>
          </a:xfrm>
          <a:prstGeom prst="rect">
            <a:avLst/>
          </a:prstGeom>
          <a:noFill/>
          <a:ln>
            <a:noFill/>
          </a:ln>
        </p:spPr>
        <p:txBody>
          <a:bodyPr lIns="124312" tIns="124312" rIns="124312" bIns="124312" anchor="t" anchorCtr="0"/>
          <a:lstStyle>
            <a:lvl1pPr marL="0" marR="0" lvl="0" indent="0" algn="l" rtl="0">
              <a:lnSpc>
                <a:spcPct val="90000"/>
              </a:lnSpc>
              <a:spcBef>
                <a:spcPts val="0"/>
              </a:spcBef>
              <a:buClr>
                <a:schemeClr val="dk2"/>
              </a:buClr>
              <a:buFont typeface="Arial"/>
              <a:buNone/>
              <a:defRPr sz="4313" b="0" i="0" u="none" strike="noStrike" cap="none">
                <a:solidFill>
                  <a:schemeClr val="dk2"/>
                </a:solidFill>
                <a:latin typeface="Arial"/>
                <a:ea typeface="Arial"/>
                <a:cs typeface="Arial"/>
                <a:sym typeface="Arial"/>
              </a:defRPr>
            </a:lvl1pPr>
            <a:lvl2pPr lvl="1" indent="0">
              <a:spcBef>
                <a:spcPts val="0"/>
              </a:spcBef>
              <a:buNone/>
              <a:defRPr sz="2353"/>
            </a:lvl2pPr>
            <a:lvl3pPr lvl="2" indent="0">
              <a:spcBef>
                <a:spcPts val="0"/>
              </a:spcBef>
              <a:buNone/>
              <a:defRPr sz="2353"/>
            </a:lvl3pPr>
            <a:lvl4pPr lvl="3" indent="0">
              <a:spcBef>
                <a:spcPts val="0"/>
              </a:spcBef>
              <a:buNone/>
              <a:defRPr sz="2353"/>
            </a:lvl4pPr>
            <a:lvl5pPr lvl="4" indent="0">
              <a:spcBef>
                <a:spcPts val="0"/>
              </a:spcBef>
              <a:buNone/>
              <a:defRPr sz="2353"/>
            </a:lvl5pPr>
            <a:lvl6pPr lvl="5" indent="0">
              <a:spcBef>
                <a:spcPts val="0"/>
              </a:spcBef>
              <a:buNone/>
              <a:defRPr sz="2353"/>
            </a:lvl6pPr>
            <a:lvl7pPr lvl="6" indent="0">
              <a:spcBef>
                <a:spcPts val="0"/>
              </a:spcBef>
              <a:buNone/>
              <a:defRPr sz="2353"/>
            </a:lvl7pPr>
            <a:lvl8pPr lvl="7" indent="0">
              <a:spcBef>
                <a:spcPts val="0"/>
              </a:spcBef>
              <a:buNone/>
              <a:defRPr sz="2353"/>
            </a:lvl8pPr>
            <a:lvl9pPr lvl="8" indent="0">
              <a:spcBef>
                <a:spcPts val="0"/>
              </a:spcBef>
              <a:buNone/>
              <a:defRPr sz="2353"/>
            </a:lvl9pPr>
          </a:lstStyle>
          <a:p>
            <a:endParaRPr/>
          </a:p>
        </p:txBody>
      </p:sp>
      <p:sp>
        <p:nvSpPr>
          <p:cNvPr id="23" name="Shape 23"/>
          <p:cNvSpPr txBox="1">
            <a:spLocks noGrp="1"/>
          </p:cNvSpPr>
          <p:nvPr>
            <p:ph type="body" idx="1"/>
          </p:nvPr>
        </p:nvSpPr>
        <p:spPr>
          <a:xfrm>
            <a:off x="488951" y="1432984"/>
            <a:ext cx="11214099" cy="702609"/>
          </a:xfrm>
          <a:prstGeom prst="rect">
            <a:avLst/>
          </a:prstGeom>
          <a:noFill/>
          <a:ln>
            <a:noFill/>
          </a:ln>
        </p:spPr>
        <p:txBody>
          <a:bodyPr lIns="124312" tIns="124312" rIns="124312" bIns="124312" anchor="t" anchorCtr="0"/>
          <a:lstStyle>
            <a:lvl1pPr marL="304708" marR="0" lvl="0" indent="-101569" algn="l" rtl="0">
              <a:spcBef>
                <a:spcPts val="1600"/>
              </a:spcBef>
              <a:buClr>
                <a:schemeClr val="accent1"/>
              </a:buClr>
              <a:buSzPct val="100000"/>
              <a:buFont typeface="Noto Sans Symbols"/>
              <a:buChar char="•"/>
              <a:defRPr sz="3235" b="0" i="0" u="none" strike="noStrike" cap="none">
                <a:solidFill>
                  <a:schemeClr val="dk1"/>
                </a:solidFill>
                <a:latin typeface="Arial"/>
                <a:ea typeface="Arial"/>
                <a:cs typeface="Arial"/>
                <a:sym typeface="Arial"/>
              </a:defRPr>
            </a:lvl1pPr>
            <a:lvl2pPr marL="990303" marR="0" lvl="1" indent="-211603" algn="l" rtl="0">
              <a:spcBef>
                <a:spcPts val="400"/>
              </a:spcBef>
              <a:buClr>
                <a:schemeClr val="accent1"/>
              </a:buClr>
              <a:buSzPct val="100000"/>
              <a:buFont typeface="Verdana"/>
              <a:buChar char="–"/>
              <a:defRPr sz="2647" b="0" i="0" u="none" strike="noStrike" cap="none">
                <a:solidFill>
                  <a:schemeClr val="dk1"/>
                </a:solidFill>
                <a:latin typeface="Arial"/>
                <a:ea typeface="Arial"/>
                <a:cs typeface="Arial"/>
                <a:sym typeface="Arial"/>
              </a:defRPr>
            </a:lvl2pPr>
            <a:lvl3pPr marL="1523543" marR="0" lvl="2" indent="-169283" algn="l" rtl="0">
              <a:spcBef>
                <a:spcPts val="400"/>
              </a:spcBef>
              <a:buClr>
                <a:schemeClr val="accent1"/>
              </a:buClr>
              <a:buSzPct val="100000"/>
              <a:buFont typeface="Verdana"/>
              <a:buChar char="▪"/>
              <a:defRPr sz="2157" b="0" i="0" u="none" strike="noStrike" cap="none">
                <a:solidFill>
                  <a:schemeClr val="dk1"/>
                </a:solidFill>
                <a:latin typeface="Arial"/>
                <a:ea typeface="Arial"/>
                <a:cs typeface="Arial"/>
                <a:sym typeface="Arial"/>
              </a:defRPr>
            </a:lvl3pPr>
            <a:lvl4pPr marL="2211254" marR="0" lvl="3" indent="-281432" algn="l" rtl="0">
              <a:spcBef>
                <a:spcPts val="400"/>
              </a:spcBef>
              <a:buClr>
                <a:schemeClr val="accent1"/>
              </a:buClr>
              <a:buSzPct val="100000"/>
              <a:buFont typeface="Verdana"/>
              <a:buChar char="—"/>
              <a:defRPr sz="1568" b="0" i="0" u="none" strike="noStrike" cap="none">
                <a:solidFill>
                  <a:schemeClr val="dk1"/>
                </a:solidFill>
                <a:latin typeface="Arial"/>
                <a:ea typeface="Arial"/>
                <a:cs typeface="Arial"/>
                <a:sym typeface="Arial"/>
              </a:defRPr>
            </a:lvl4pPr>
            <a:lvl5pPr marL="2742377" marR="0" lvl="4" indent="-211603" algn="l" rtl="0">
              <a:spcBef>
                <a:spcPts val="400"/>
              </a:spcBef>
              <a:buClr>
                <a:schemeClr val="accent1"/>
              </a:buClr>
              <a:buSzPct val="100000"/>
              <a:buFont typeface="Verdana"/>
              <a:buChar char="»"/>
              <a:defRPr sz="1372" b="0" i="0" u="none" strike="noStrike" cap="none">
                <a:solidFill>
                  <a:schemeClr val="dk1"/>
                </a:solidFill>
                <a:latin typeface="Arial"/>
                <a:ea typeface="Arial"/>
                <a:cs typeface="Arial"/>
                <a:sym typeface="Arial"/>
              </a:defRPr>
            </a:lvl5pPr>
            <a:lvl6pPr marL="3351793" marR="0" lvl="5"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6pPr>
            <a:lvl7pPr marL="3961210" marR="0" lvl="6"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7pPr>
            <a:lvl8pPr marL="4570627" marR="0" lvl="7"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8pPr>
            <a:lvl9pPr marL="5180043" marR="0" lvl="8"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0372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597980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88950" y="1047750"/>
            <a:ext cx="11214099" cy="813278"/>
          </a:xfrm>
          <a:prstGeom prst="rect">
            <a:avLst/>
          </a:prstGeom>
          <a:noFill/>
          <a:ln>
            <a:noFill/>
          </a:ln>
        </p:spPr>
        <p:txBody>
          <a:bodyPr lIns="124338" tIns="124338" rIns="124338" bIns="124338" anchor="t" anchorCtr="0"/>
          <a:lstStyle>
            <a:lvl1pPr marL="0" lvl="0" indent="0" rtl="0">
              <a:spcBef>
                <a:spcPts val="0"/>
              </a:spcBef>
              <a:buClr>
                <a:schemeClr val="dk1"/>
              </a:buClr>
              <a:buFont typeface="Arial"/>
              <a:buNone/>
              <a:defRPr/>
            </a:lvl1pPr>
            <a:lvl2pPr marL="609543" lvl="1" indent="0" rtl="0">
              <a:spcBef>
                <a:spcPts val="0"/>
              </a:spcBef>
              <a:buNone/>
              <a:defRPr/>
            </a:lvl2pPr>
            <a:lvl3pPr marL="1219085" lvl="2" indent="0" rtl="0">
              <a:spcBef>
                <a:spcPts val="0"/>
              </a:spcBef>
              <a:buNone/>
              <a:defRPr/>
            </a:lvl3pPr>
            <a:lvl4pPr marL="1828628" lvl="3" indent="0" rtl="0">
              <a:spcBef>
                <a:spcPts val="0"/>
              </a:spcBef>
              <a:buNone/>
              <a:defRPr/>
            </a:lvl4pPr>
            <a:lvl5pPr marL="2438171" lvl="4" indent="0" rtl="0">
              <a:spcBef>
                <a:spcPts val="0"/>
              </a:spcBef>
              <a:buNone/>
              <a:defRPr/>
            </a:lvl5pPr>
            <a:lvl6pPr marL="3047713" lvl="5" indent="0" rtl="0">
              <a:spcBef>
                <a:spcPts val="0"/>
              </a:spcBef>
              <a:buFont typeface="Arial"/>
              <a:buNone/>
              <a:defRPr/>
            </a:lvl6pPr>
            <a:lvl7pPr marL="3657256" lvl="6" indent="0" rtl="0">
              <a:spcBef>
                <a:spcPts val="0"/>
              </a:spcBef>
              <a:buFont typeface="Arial"/>
              <a:buNone/>
              <a:defRPr/>
            </a:lvl7pPr>
            <a:lvl8pPr marL="4266799" lvl="7" indent="0" rtl="0">
              <a:spcBef>
                <a:spcPts val="0"/>
              </a:spcBef>
              <a:buFont typeface="Arial"/>
              <a:buNone/>
              <a:defRPr/>
            </a:lvl8pPr>
            <a:lvl9pPr marL="4876342" lvl="8" indent="0" rtl="0">
              <a:spcBef>
                <a:spcPts val="0"/>
              </a:spcBef>
              <a:buFont typeface="Arial"/>
              <a:buNone/>
              <a:defRPr/>
            </a:lvl9pPr>
          </a:lstStyle>
          <a:p>
            <a:endParaRPr/>
          </a:p>
        </p:txBody>
      </p:sp>
      <p:sp>
        <p:nvSpPr>
          <p:cNvPr id="21" name="Shape 21"/>
          <p:cNvSpPr txBox="1">
            <a:spLocks noGrp="1"/>
          </p:cNvSpPr>
          <p:nvPr>
            <p:ph type="title"/>
          </p:nvPr>
        </p:nvSpPr>
        <p:spPr>
          <a:xfrm>
            <a:off x="488950" y="433916"/>
            <a:ext cx="11214099" cy="613832"/>
          </a:xfrm>
          <a:prstGeom prst="rect">
            <a:avLst/>
          </a:prstGeom>
          <a:noFill/>
          <a:ln>
            <a:noFill/>
          </a:ln>
        </p:spPr>
        <p:txBody>
          <a:bodyPr lIns="124338" tIns="124338" rIns="124338" bIns="124338"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2"/>
          </p:nvPr>
        </p:nvSpPr>
        <p:spPr>
          <a:xfrm>
            <a:off x="488952" y="1892299"/>
            <a:ext cx="11214099" cy="813278"/>
          </a:xfrm>
          <a:prstGeom prst="rect">
            <a:avLst/>
          </a:prstGeom>
          <a:noFill/>
          <a:ln>
            <a:noFill/>
          </a:ln>
        </p:spPr>
        <p:txBody>
          <a:bodyPr lIns="124338" tIns="124338" rIns="124338" bIns="124338" anchor="t" anchorCtr="0"/>
          <a:lstStyle>
            <a:lvl1pPr lvl="0" rtl="0">
              <a:spcBef>
                <a:spcPts val="1600"/>
              </a:spcBef>
              <a:buClr>
                <a:schemeClr val="accent1"/>
              </a:buClr>
              <a:buFont typeface="Noto Symbol"/>
              <a:buChar char="•"/>
              <a:defRPr/>
            </a:lvl1pPr>
            <a:lvl2pPr lvl="1" rtl="0">
              <a:spcBef>
                <a:spcPts val="400"/>
              </a:spcBef>
              <a:buClr>
                <a:schemeClr val="accent1"/>
              </a:buClr>
              <a:buFont typeface="Verdana"/>
              <a:buChar char="–"/>
              <a:defRPr/>
            </a:lvl2pPr>
            <a:lvl3pPr lvl="2" rtl="0">
              <a:spcBef>
                <a:spcPts val="400"/>
              </a:spcBef>
              <a:buClr>
                <a:schemeClr val="accent1"/>
              </a:buClr>
              <a:buFont typeface="Verdana"/>
              <a:buChar char="▪"/>
              <a:defRPr/>
            </a:lvl3pPr>
            <a:lvl4pPr marL="2211710" lvl="3" indent="-281491" rtl="0">
              <a:spcBef>
                <a:spcPts val="400"/>
              </a:spcBef>
              <a:buClr>
                <a:schemeClr val="accent1"/>
              </a:buClr>
              <a:buFont typeface="Verdana"/>
              <a:buChar char="—"/>
              <a:defRPr/>
            </a:lvl4pPr>
            <a:lvl5pPr lvl="4" rtl="0">
              <a:spcBef>
                <a:spcPts val="400"/>
              </a:spcBef>
              <a:buClr>
                <a:schemeClr val="accent1"/>
              </a:buClr>
              <a:buFont typeface="Verdana"/>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3340477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1629" y="199890"/>
            <a:ext cx="11729237" cy="632594"/>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8774"/>
              </a:buClr>
              <a:buFont typeface="Arial"/>
              <a:buNone/>
              <a:defRPr sz="3725" b="1" i="0" u="none" strike="noStrike" cap="none">
                <a:solidFill>
                  <a:srgbClr val="008774"/>
                </a:solidFill>
                <a:latin typeface="Arial"/>
                <a:ea typeface="Arial"/>
                <a:cs typeface="Arial"/>
                <a:sym typeface="Arial"/>
              </a:defRPr>
            </a:lvl1pPr>
            <a:lvl2pPr lvl="1" indent="0">
              <a:spcBef>
                <a:spcPts val="0"/>
              </a:spcBef>
              <a:buNone/>
              <a:defRPr sz="1765"/>
            </a:lvl2pPr>
            <a:lvl3pPr lvl="2" indent="0">
              <a:spcBef>
                <a:spcPts val="0"/>
              </a:spcBef>
              <a:buNone/>
              <a:defRPr sz="1765"/>
            </a:lvl3pPr>
            <a:lvl4pPr lvl="3" indent="0">
              <a:spcBef>
                <a:spcPts val="0"/>
              </a:spcBef>
              <a:buNone/>
              <a:defRPr sz="1765"/>
            </a:lvl4pPr>
            <a:lvl5pPr lvl="4" indent="0">
              <a:spcBef>
                <a:spcPts val="0"/>
              </a:spcBef>
              <a:buNone/>
              <a:defRPr sz="1765"/>
            </a:lvl5pPr>
            <a:lvl6pPr lvl="5" indent="0">
              <a:spcBef>
                <a:spcPts val="0"/>
              </a:spcBef>
              <a:buNone/>
              <a:defRPr sz="1765"/>
            </a:lvl6pPr>
            <a:lvl7pPr lvl="6" indent="0">
              <a:spcBef>
                <a:spcPts val="0"/>
              </a:spcBef>
              <a:buNone/>
              <a:defRPr sz="1765"/>
            </a:lvl7pPr>
            <a:lvl8pPr lvl="7" indent="0">
              <a:spcBef>
                <a:spcPts val="0"/>
              </a:spcBef>
              <a:buNone/>
              <a:defRPr sz="1765"/>
            </a:lvl8pPr>
            <a:lvl9pPr lvl="8" indent="0">
              <a:spcBef>
                <a:spcPts val="0"/>
              </a:spcBef>
              <a:buNone/>
              <a:defRPr sz="1765"/>
            </a:lvl9pPr>
          </a:lstStyle>
          <a:p>
            <a:endParaRPr/>
          </a:p>
        </p:txBody>
      </p:sp>
      <p:sp>
        <p:nvSpPr>
          <p:cNvPr id="22" name="Shape 22"/>
          <p:cNvSpPr txBox="1">
            <a:spLocks noGrp="1"/>
          </p:cNvSpPr>
          <p:nvPr>
            <p:ph type="sldNum" idx="12"/>
          </p:nvPr>
        </p:nvSpPr>
        <p:spPr>
          <a:xfrm>
            <a:off x="64330" y="6481950"/>
            <a:ext cx="497783" cy="365125"/>
          </a:xfrm>
          <a:prstGeom prst="rect">
            <a:avLst/>
          </a:prstGeom>
          <a:noFill/>
          <a:ln>
            <a:noFill/>
          </a:ln>
        </p:spPr>
        <p:txBody>
          <a:bodyPr lIns="124350" tIns="62175" rIns="124350" bIns="62175" anchor="t" anchorCtr="0">
            <a:noAutofit/>
          </a:bodyPr>
          <a:lstStyle/>
          <a:p>
            <a:pPr>
              <a:buSzPct val="25000"/>
            </a:pPr>
            <a:fld id="{00000000-1234-1234-1234-123412341234}" type="slidenum">
              <a:rPr lang="en-US" sz="1176" smtClean="0">
                <a:solidFill>
                  <a:srgbClr val="A5A5A5"/>
                </a:solidFill>
                <a:latin typeface="Quattrocento Sans"/>
                <a:ea typeface="Quattrocento Sans"/>
                <a:cs typeface="Quattrocento Sans"/>
                <a:sym typeface="Quattrocento Sans"/>
              </a:rPr>
              <a:pPr>
                <a:buSzPct val="25000"/>
              </a:pPr>
              <a:t>‹#›</a:t>
            </a:fld>
            <a:endParaRPr lang="en-US" sz="1176" dirty="0">
              <a:solidFill>
                <a:srgbClr val="A5A5A5"/>
              </a:solidFill>
              <a:latin typeface="Quattrocento Sans"/>
              <a:ea typeface="Quattrocento Sans"/>
              <a:cs typeface="Quattrocento Sans"/>
              <a:sym typeface="Quattrocento Sans"/>
            </a:endParaRPr>
          </a:p>
        </p:txBody>
      </p:sp>
      <p:sp>
        <p:nvSpPr>
          <p:cNvPr id="23" name="Shape 23"/>
          <p:cNvSpPr txBox="1">
            <a:spLocks noGrp="1"/>
          </p:cNvSpPr>
          <p:nvPr>
            <p:ph type="body" idx="1"/>
          </p:nvPr>
        </p:nvSpPr>
        <p:spPr>
          <a:xfrm>
            <a:off x="152400" y="832485"/>
            <a:ext cx="11728450" cy="513006"/>
          </a:xfrm>
          <a:prstGeom prst="rect">
            <a:avLst/>
          </a:prstGeom>
          <a:noFill/>
          <a:ln>
            <a:noFill/>
          </a:ln>
        </p:spPr>
        <p:txBody>
          <a:bodyPr lIns="91425" tIns="91425" rIns="91425" bIns="91425" anchor="t" anchorCtr="0"/>
          <a:lstStyle>
            <a:lvl1pPr marL="0" marR="0" lvl="0" indent="0" algn="l" rtl="0">
              <a:lnSpc>
                <a:spcPct val="90000"/>
              </a:lnSpc>
              <a:spcBef>
                <a:spcPts val="471"/>
              </a:spcBef>
              <a:spcAft>
                <a:spcPts val="0"/>
              </a:spcAft>
              <a:buClr>
                <a:srgbClr val="7F7F7F"/>
              </a:buClr>
              <a:buFont typeface="Arial"/>
              <a:buNone/>
              <a:defRPr sz="2353" b="0" i="0" u="none" strike="noStrike" cap="none">
                <a:solidFill>
                  <a:srgbClr val="7F7F7F"/>
                </a:solidFill>
                <a:latin typeface="Arial"/>
                <a:ea typeface="Arial"/>
                <a:cs typeface="Arial"/>
                <a:sym typeface="Arial"/>
              </a:defRPr>
            </a:lvl1pPr>
            <a:lvl2pPr marL="572691" marR="0" lvl="1" indent="-102088" algn="l" rtl="0">
              <a:lnSpc>
                <a:spcPct val="90000"/>
              </a:lnSpc>
              <a:spcBef>
                <a:spcPts val="471"/>
              </a:spcBef>
              <a:spcAft>
                <a:spcPts val="0"/>
              </a:spcAft>
              <a:buClr>
                <a:schemeClr val="dk1"/>
              </a:buClr>
              <a:buSzPct val="90000"/>
              <a:buFont typeface="Arial"/>
              <a:buChar char="•"/>
              <a:defRPr sz="2353" b="0" i="0" u="none" strike="noStrike" cap="none">
                <a:solidFill>
                  <a:schemeClr val="dk1"/>
                </a:solidFill>
                <a:latin typeface="Quattrocento Sans"/>
                <a:ea typeface="Quattrocento Sans"/>
                <a:cs typeface="Quattrocento Sans"/>
                <a:sym typeface="Quattrocento Sans"/>
              </a:defRPr>
            </a:lvl2pPr>
            <a:lvl3pPr marL="784338" marR="0" lvl="2" indent="-112048" algn="l" rtl="0">
              <a:lnSpc>
                <a:spcPct val="90000"/>
              </a:lnSpc>
              <a:spcBef>
                <a:spcPts val="392"/>
              </a:spcBef>
              <a:spcAft>
                <a:spcPts val="0"/>
              </a:spcAft>
              <a:buClr>
                <a:schemeClr val="dk1"/>
              </a:buClr>
              <a:buSzPct val="90000"/>
              <a:buFont typeface="Arial"/>
              <a:buChar char="•"/>
              <a:defRPr sz="1961" b="0" i="0" u="none" strike="noStrike" cap="none">
                <a:solidFill>
                  <a:schemeClr val="dk1"/>
                </a:solidFill>
                <a:latin typeface="Quattrocento Sans"/>
                <a:ea typeface="Quattrocento Sans"/>
                <a:cs typeface="Quattrocento Sans"/>
                <a:sym typeface="Quattrocento Sans"/>
              </a:defRPr>
            </a:lvl3pPr>
            <a:lvl4pPr marL="1008435" marR="0" lvl="3"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4pPr>
            <a:lvl5pPr marL="1232531" marR="0" lvl="4"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5pPr>
            <a:lvl6pPr marL="2514509" marR="0" lvl="5" indent="-111694"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6pPr>
            <a:lvl7pPr marL="2971693" marR="0" lvl="6" indent="-10823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7pPr>
            <a:lvl8pPr marL="3428877" marR="0" lvl="7" indent="-10477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8pPr>
            <a:lvl9pPr marL="3886061" marR="0" lvl="8" indent="-113768"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p:nvPr/>
        </p:nvSpPr>
        <p:spPr>
          <a:xfrm>
            <a:off x="0" y="0"/>
            <a:ext cx="12191999" cy="71991"/>
          </a:xfrm>
          <a:prstGeom prst="rect">
            <a:avLst/>
          </a:prstGeom>
          <a:solidFill>
            <a:srgbClr val="008774"/>
          </a:solidFill>
          <a:ln>
            <a:noFill/>
          </a:ln>
        </p:spPr>
        <p:txBody>
          <a:bodyPr lIns="121906" tIns="60953" rIns="121906" bIns="60953" anchor="ctr" anchorCtr="0">
            <a:noAutofit/>
          </a:bodyPr>
          <a:lstStyle/>
          <a:p>
            <a:pPr marL="0" marR="0" lvl="0" indent="0" algn="ctr" rtl="0">
              <a:spcBef>
                <a:spcPts val="0"/>
              </a:spcBef>
              <a:buNone/>
            </a:pPr>
            <a:endParaRPr sz="1765"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546235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6"/>
        <p:cNvGrpSpPr/>
        <p:nvPr/>
      </p:nvGrpSpPr>
      <p:grpSpPr>
        <a:xfrm>
          <a:off x="0" y="0"/>
          <a:ext cx="0" cy="0"/>
          <a:chOff x="0" y="0"/>
          <a:chExt cx="0" cy="0"/>
        </a:xfrm>
      </p:grpSpPr>
      <p:sp>
        <p:nvSpPr>
          <p:cNvPr id="27" name="Shape 27"/>
          <p:cNvSpPr/>
          <p:nvPr/>
        </p:nvSpPr>
        <p:spPr>
          <a:xfrm>
            <a:off x="-119527" y="-37319"/>
            <a:ext cx="12345396" cy="6960342"/>
          </a:xfrm>
          <a:prstGeom prst="rect">
            <a:avLst/>
          </a:prstGeom>
          <a:solidFill>
            <a:srgbClr val="1B2831"/>
          </a:solidFill>
          <a:ln w="25400" cap="flat" cmpd="sng">
            <a:solidFill>
              <a:srgbClr val="0D645B"/>
            </a:solidFill>
            <a:prstDash val="solid"/>
            <a:round/>
            <a:headEnd type="none" w="med" len="med"/>
            <a:tailEnd type="none" w="med" len="med"/>
          </a:ln>
        </p:spPr>
        <p:txBody>
          <a:bodyPr lIns="121894" tIns="60930" rIns="121894" bIns="60930" anchor="ctr" anchorCtr="0">
            <a:noAutofit/>
          </a:bodyPr>
          <a:lstStyle/>
          <a:p>
            <a:pPr marL="0" marR="0" lvl="0" indent="0" algn="ctr"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pic>
        <p:nvPicPr>
          <p:cNvPr id="28" name="Shape 28"/>
          <p:cNvPicPr preferRelativeResize="0"/>
          <p:nvPr/>
        </p:nvPicPr>
        <p:blipFill rotWithShape="1">
          <a:blip r:embed="rId2">
            <a:alphaModFix/>
          </a:blip>
          <a:srcRect/>
          <a:stretch/>
        </p:blipFill>
        <p:spPr>
          <a:xfrm>
            <a:off x="9869312" y="488204"/>
            <a:ext cx="1818920" cy="412385"/>
          </a:xfrm>
          <a:prstGeom prst="rect">
            <a:avLst/>
          </a:prstGeom>
          <a:noFill/>
          <a:ln>
            <a:noFill/>
          </a:ln>
        </p:spPr>
      </p:pic>
      <p:sp>
        <p:nvSpPr>
          <p:cNvPr id="29" name="Shape 29"/>
          <p:cNvSpPr txBox="1">
            <a:spLocks noGrp="1"/>
          </p:cNvSpPr>
          <p:nvPr>
            <p:ph type="ctrTitle"/>
          </p:nvPr>
        </p:nvSpPr>
        <p:spPr>
          <a:xfrm>
            <a:off x="1512028" y="2673405"/>
            <a:ext cx="8707716" cy="1530218"/>
          </a:xfrm>
          <a:prstGeom prst="rect">
            <a:avLst/>
          </a:prstGeom>
          <a:noFill/>
          <a:ln>
            <a:noFill/>
          </a:ln>
        </p:spPr>
        <p:txBody>
          <a:bodyPr lIns="124338" tIns="124338" rIns="124338" bIns="124338" anchor="ctr" anchorCtr="0"/>
          <a:lstStyle>
            <a:lvl1pPr marL="0" marR="0" lvl="0" indent="0" algn="l" rtl="0">
              <a:lnSpc>
                <a:spcPct val="80000"/>
              </a:lnSpc>
              <a:spcBef>
                <a:spcPts val="0"/>
              </a:spcBef>
              <a:spcAft>
                <a:spcPts val="667"/>
              </a:spcAft>
              <a:buClr>
                <a:srgbClr val="FFFFFF"/>
              </a:buClr>
              <a:buFont typeface="Source Sans Pro"/>
              <a:buNone/>
              <a:defRPr sz="6372" b="1" i="0" u="none" strike="noStrike" cap="none">
                <a:solidFill>
                  <a:srgbClr val="FFFFFF"/>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30" name="Shape 30"/>
          <p:cNvSpPr txBox="1">
            <a:spLocks noGrp="1"/>
          </p:cNvSpPr>
          <p:nvPr>
            <p:ph type="subTitle" idx="1"/>
          </p:nvPr>
        </p:nvSpPr>
        <p:spPr>
          <a:xfrm>
            <a:off x="1512027" y="2115018"/>
            <a:ext cx="8147898" cy="550487"/>
          </a:xfrm>
          <a:prstGeom prst="rect">
            <a:avLst/>
          </a:prstGeom>
          <a:noFill/>
          <a:ln>
            <a:noFill/>
          </a:ln>
        </p:spPr>
        <p:txBody>
          <a:bodyPr lIns="124338" tIns="124338" rIns="124338" bIns="124338" anchor="t" anchorCtr="0"/>
          <a:lstStyle>
            <a:lvl1pPr marL="0" marR="0" lvl="0" indent="0" algn="l" rtl="0">
              <a:spcBef>
                <a:spcPts val="426"/>
              </a:spcBef>
              <a:buClr>
                <a:srgbClr val="43E5D5"/>
              </a:buClr>
              <a:buFont typeface="Arial"/>
              <a:buNone/>
              <a:defRPr sz="2157" b="0" i="0" u="none" strike="noStrike" cap="none">
                <a:solidFill>
                  <a:srgbClr val="43E5D5"/>
                </a:solidFill>
                <a:latin typeface="Source Sans Pro"/>
                <a:ea typeface="Source Sans Pro"/>
                <a:cs typeface="Source Sans Pro"/>
                <a:sym typeface="Source Sans Pro"/>
              </a:defRPr>
            </a:lvl1pPr>
            <a:lvl2pPr marL="609543" marR="0" lvl="1" indent="0" algn="ctr" rtl="0">
              <a:spcBef>
                <a:spcPts val="640"/>
              </a:spcBef>
              <a:buClr>
                <a:srgbClr val="8B8B8B"/>
              </a:buClr>
              <a:buFont typeface="Arial"/>
              <a:buNone/>
              <a:defRPr sz="3235" b="0" i="0" u="none" strike="noStrike" cap="none">
                <a:solidFill>
                  <a:srgbClr val="8B8B8B"/>
                </a:solidFill>
                <a:latin typeface="Source Sans Pro"/>
                <a:ea typeface="Source Sans Pro"/>
                <a:cs typeface="Source Sans Pro"/>
                <a:sym typeface="Source Sans Pro"/>
              </a:defRPr>
            </a:lvl2pPr>
            <a:lvl3pPr marL="1219085" marR="0" lvl="2"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3pPr>
            <a:lvl4pPr marL="1828628" marR="0" lvl="3"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4pPr>
            <a:lvl5pPr marL="2438171" marR="0" lvl="4"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5pPr>
            <a:lvl6pPr marL="3047713" marR="0" lvl="5"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6pPr>
            <a:lvl7pPr marL="3657256" marR="0" lvl="6"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7pPr>
            <a:lvl8pPr marL="4266799" marR="0" lvl="7"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8pPr>
            <a:lvl9pPr marL="4876342" marR="0" lvl="8"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9pPr>
          </a:lstStyle>
          <a:p>
            <a:endParaRPr/>
          </a:p>
        </p:txBody>
      </p:sp>
      <p:sp>
        <p:nvSpPr>
          <p:cNvPr id="31" name="Shape 31"/>
          <p:cNvSpPr txBox="1">
            <a:spLocks noGrp="1"/>
          </p:cNvSpPr>
          <p:nvPr>
            <p:ph type="body" idx="2"/>
          </p:nvPr>
        </p:nvSpPr>
        <p:spPr>
          <a:xfrm>
            <a:off x="1512027" y="4421098"/>
            <a:ext cx="10508629" cy="508994"/>
          </a:xfrm>
          <a:prstGeom prst="rect">
            <a:avLst/>
          </a:prstGeom>
          <a:noFill/>
          <a:ln>
            <a:noFill/>
          </a:ln>
        </p:spPr>
        <p:txBody>
          <a:bodyPr lIns="124338" tIns="124338" rIns="124338" bIns="124338" anchor="t" anchorCtr="0"/>
          <a:lstStyle>
            <a:lvl1pPr marL="0" lvl="0" indent="0" rtl="0">
              <a:spcBef>
                <a:spcPts val="0"/>
              </a:spcBef>
              <a:buClr>
                <a:schemeClr val="accent5"/>
              </a:buClr>
              <a:buFont typeface="Source Sans Pro"/>
              <a:buNone/>
              <a:defRPr sz="1863">
                <a:solidFill>
                  <a:schemeClr val="accent5"/>
                </a:solidFill>
              </a:defRPr>
            </a:lvl1pPr>
            <a:lvl2pPr lvl="1" rtl="0">
              <a:spcBef>
                <a:spcPts val="0"/>
              </a:spcBef>
              <a:defRPr sz="3235">
                <a:solidFill>
                  <a:srgbClr val="878787"/>
                </a:solidFill>
                <a:latin typeface="Source Sans Pro"/>
                <a:ea typeface="Source Sans Pro"/>
                <a:cs typeface="Source Sans Pro"/>
                <a:sym typeface="Source Sans Pro"/>
              </a:defRPr>
            </a:lvl2pPr>
            <a:lvl3pPr marL="1219085" lvl="2" indent="0" algn="l" rtl="0">
              <a:spcBef>
                <a:spcPts val="0"/>
              </a:spcBef>
              <a:buFont typeface="Source Sans Pro"/>
              <a:buNone/>
              <a:defRPr/>
            </a:lvl3pPr>
            <a:lvl4pPr marL="1828628" lvl="3" indent="0" rtl="0">
              <a:spcBef>
                <a:spcPts val="0"/>
              </a:spcBef>
              <a:buFont typeface="Source Sans Pro"/>
              <a:buNone/>
              <a:defRPr/>
            </a:lvl4pPr>
            <a:lvl5pPr marL="2438171" lvl="4" indent="0" rtl="0">
              <a:spcBef>
                <a:spcPts val="0"/>
              </a:spcBef>
              <a:buFont typeface="Source Sans Pro"/>
              <a:buNone/>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189897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lank">
    <p:bg>
      <p:bgPr>
        <a:solidFill>
          <a:srgbClr val="0E232D"/>
        </a:solidFill>
        <a:effectLst/>
      </p:bgPr>
    </p:bg>
    <p:spTree>
      <p:nvGrpSpPr>
        <p:cNvPr id="1" name=""/>
        <p:cNvGrpSpPr/>
        <p:nvPr/>
      </p:nvGrpSpPr>
      <p:grpSpPr>
        <a:xfrm>
          <a:off x="0" y="0"/>
          <a:ext cx="0" cy="0"/>
          <a:chOff x="0" y="0"/>
          <a:chExt cx="0" cy="0"/>
        </a:xfrm>
      </p:grpSpPr>
      <p:sp>
        <p:nvSpPr>
          <p:cNvPr id="3" name="Shape 251"/>
          <p:cNvSpPr/>
          <p:nvPr userDrawn="1"/>
        </p:nvSpPr>
        <p:spPr>
          <a:xfrm>
            <a:off x="0" y="3794"/>
            <a:ext cx="12192000" cy="6858000"/>
          </a:xfrm>
          <a:prstGeom prst="rect">
            <a:avLst/>
          </a:prstGeom>
          <a:solidFill>
            <a:srgbClr val="182730">
              <a:alpha val="62000"/>
            </a:srgbClr>
          </a:solidFill>
          <a:ln>
            <a:noFill/>
          </a:ln>
        </p:spPr>
        <p:txBody>
          <a:bodyPr lIns="121894" tIns="60930" rIns="121894" bIns="60930"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Slide Number Placeholder 5"/>
          <p:cNvSpPr>
            <a:spLocks noGrp="1"/>
          </p:cNvSpPr>
          <p:nvPr>
            <p:ph type="sldNum" sz="quarter" idx="12"/>
          </p:nvPr>
        </p:nvSpPr>
        <p:spPr>
          <a:xfrm>
            <a:off x="64329" y="6481951"/>
            <a:ext cx="497784" cy="365125"/>
          </a:xfrm>
          <a:prstGeom prst="rect">
            <a:avLst/>
          </a:prstGeom>
        </p:spPr>
        <p:txBody>
          <a:bodyPr lIns="124358" tIns="62179" rIns="124358" bIns="62179"/>
          <a:lstStyle>
            <a:lvl1pPr>
              <a:defRPr sz="1176">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3770768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630" y="199891"/>
            <a:ext cx="11729237" cy="632594"/>
          </a:xfrm>
          <a:prstGeom prst="rect">
            <a:avLst/>
          </a:prstGeom>
        </p:spPr>
        <p:txBody>
          <a:bodyPr/>
          <a:lstStyle>
            <a:lvl1pPr algn="r">
              <a:defRPr sz="3725"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5063" y="6431151"/>
            <a:ext cx="497784" cy="365125"/>
          </a:xfrm>
          <a:prstGeom prst="rect">
            <a:avLst/>
          </a:prstGeom>
        </p:spPr>
        <p:txBody>
          <a:bodyPr lIns="124358" tIns="62179" rIns="124358" bIns="62179"/>
          <a:lstStyle/>
          <a:p>
            <a:fld id="{ADA07C09-8A41-3B46-A636-3955072BBB4F}" type="slidenum">
              <a:rPr lang="en-US" smtClean="0"/>
              <a:pPr/>
              <a:t>‹#›</a:t>
            </a:fld>
            <a:endParaRPr lang="en-US" dirty="0"/>
          </a:p>
        </p:txBody>
      </p:sp>
    </p:spTree>
    <p:extLst>
      <p:ext uri="{BB962C8B-B14F-4D97-AF65-F5344CB8AC3E}">
        <p14:creationId xmlns:p14="http://schemas.microsoft.com/office/powerpoint/2010/main" val="2824837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1"/>
        <p:cNvGrpSpPr/>
        <p:nvPr/>
      </p:nvGrpSpPr>
      <p:grpSpPr>
        <a:xfrm>
          <a:off x="0" y="0"/>
          <a:ext cx="0" cy="0"/>
          <a:chOff x="0" y="0"/>
          <a:chExt cx="0" cy="0"/>
        </a:xfrm>
      </p:grpSpPr>
      <p:sp>
        <p:nvSpPr>
          <p:cNvPr id="32" name="Shape 32"/>
          <p:cNvSpPr/>
          <p:nvPr/>
        </p:nvSpPr>
        <p:spPr>
          <a:xfrm>
            <a:off x="0" y="1"/>
            <a:ext cx="12192000" cy="6857999"/>
          </a:xfrm>
          <a:prstGeom prst="rect">
            <a:avLst/>
          </a:prstGeom>
          <a:solidFill>
            <a:srgbClr val="000000"/>
          </a:solidFill>
          <a:ln w="12700" cap="flat" cmpd="sng">
            <a:solidFill>
              <a:schemeClr val="lt2"/>
            </a:solidFill>
            <a:prstDash val="solid"/>
            <a:round/>
            <a:headEnd type="none" w="med" len="med"/>
            <a:tailEnd type="none" w="med" len="med"/>
          </a:ln>
        </p:spPr>
        <p:txBody>
          <a:bodyPr lIns="121894" tIns="60930" rIns="121894" bIns="60930" anchor="ctr" anchorCtr="0">
            <a:noAutofit/>
          </a:bodyPr>
          <a:lstStyle/>
          <a:p>
            <a:pPr algn="ctr">
              <a:buClr>
                <a:srgbClr val="FFFFFF"/>
              </a:buClr>
              <a:buFont typeface="Arial"/>
              <a:buNone/>
            </a:pPr>
            <a:endParaRPr sz="2353" dirty="0">
              <a:solidFill>
                <a:srgbClr val="FFFFFF"/>
              </a:solidFill>
            </a:endParaRPr>
          </a:p>
        </p:txBody>
      </p:sp>
      <p:sp>
        <p:nvSpPr>
          <p:cNvPr id="33" name="Shape 33"/>
          <p:cNvSpPr/>
          <p:nvPr/>
        </p:nvSpPr>
        <p:spPr>
          <a:xfrm>
            <a:off x="0" y="6172200"/>
            <a:ext cx="12192000" cy="514400"/>
          </a:xfrm>
          <a:prstGeom prst="rect">
            <a:avLst/>
          </a:prstGeom>
          <a:solidFill>
            <a:srgbClr val="00786E"/>
          </a:solidFill>
          <a:ln>
            <a:noFill/>
          </a:ln>
        </p:spPr>
        <p:txBody>
          <a:bodyPr lIns="121894" tIns="60930" rIns="121894" bIns="60930" anchor="ctr" anchorCtr="0">
            <a:noAutofit/>
          </a:bodyPr>
          <a:lstStyle/>
          <a:p>
            <a:pPr>
              <a:buClr>
                <a:srgbClr val="FFFFFF"/>
              </a:buClr>
              <a:buFont typeface="Arial"/>
              <a:buNone/>
            </a:pPr>
            <a:endParaRPr sz="2353" dirty="0">
              <a:solidFill>
                <a:srgbClr val="FFFFFF"/>
              </a:solidFill>
            </a:endParaRPr>
          </a:p>
        </p:txBody>
      </p:sp>
      <p:sp>
        <p:nvSpPr>
          <p:cNvPr id="34" name="Shape 34"/>
          <p:cNvSpPr txBox="1"/>
          <p:nvPr/>
        </p:nvSpPr>
        <p:spPr>
          <a:xfrm flipH="1">
            <a:off x="11404601" y="6695017"/>
            <a:ext cx="711199" cy="165198"/>
          </a:xfrm>
          <a:prstGeom prst="rect">
            <a:avLst/>
          </a:prstGeom>
          <a:noFill/>
          <a:ln>
            <a:noFill/>
          </a:ln>
        </p:spPr>
        <p:txBody>
          <a:bodyPr lIns="0" tIns="0" rIns="0" bIns="0" anchor="t" anchorCtr="0">
            <a:noAutofit/>
          </a:bodyPr>
          <a:lstStyle/>
          <a:p>
            <a:pPr algn="r">
              <a:buClr>
                <a:srgbClr val="7F7F7F"/>
              </a:buClr>
              <a:buSzPct val="25000"/>
              <a:buFont typeface="Arial"/>
              <a:buNone/>
            </a:pPr>
            <a:fld id="{00000000-1234-1234-1234-123412341234}" type="slidenum">
              <a:rPr lang="en-US" sz="1078">
                <a:solidFill>
                  <a:srgbClr val="7F7F7F"/>
                </a:solidFill>
              </a:rPr>
              <a:pPr algn="r">
                <a:buClr>
                  <a:srgbClr val="7F7F7F"/>
                </a:buClr>
                <a:buSzPct val="25000"/>
                <a:buFont typeface="Arial"/>
                <a:buNone/>
              </a:pPr>
              <a:t>‹#›</a:t>
            </a:fld>
            <a:endParaRPr lang="en-US" sz="1078" dirty="0">
              <a:solidFill>
                <a:srgbClr val="7F7F7F"/>
              </a:solidFill>
            </a:endParaRPr>
          </a:p>
        </p:txBody>
      </p:sp>
      <p:sp>
        <p:nvSpPr>
          <p:cNvPr id="35" name="Shape 35"/>
          <p:cNvSpPr txBox="1"/>
          <p:nvPr/>
        </p:nvSpPr>
        <p:spPr>
          <a:xfrm>
            <a:off x="488950" y="6690783"/>
            <a:ext cx="3033200" cy="133200"/>
          </a:xfrm>
          <a:prstGeom prst="rect">
            <a:avLst/>
          </a:prstGeom>
          <a:noFill/>
          <a:ln>
            <a:noFill/>
          </a:ln>
        </p:spPr>
        <p:txBody>
          <a:bodyPr lIns="0" tIns="0" rIns="0" bIns="0" anchor="t" anchorCtr="0">
            <a:noAutofit/>
          </a:bodyPr>
          <a:lstStyle/>
          <a:p>
            <a:pPr>
              <a:buClr>
                <a:srgbClr val="7F7F7F"/>
              </a:buClr>
              <a:buSzPct val="25000"/>
              <a:buFont typeface="Arial"/>
              <a:buNone/>
            </a:pPr>
            <a:r>
              <a:rPr lang="en-US" sz="784" dirty="0">
                <a:solidFill>
                  <a:srgbClr val="7F7F7F"/>
                </a:solidFill>
              </a:rPr>
              <a:t>© Copyright 2013 Pivotal. All rights reserved.</a:t>
            </a:r>
          </a:p>
        </p:txBody>
      </p:sp>
      <p:pic>
        <p:nvPicPr>
          <p:cNvPr id="36" name="Shape 36"/>
          <p:cNvPicPr preferRelativeResize="0"/>
          <p:nvPr/>
        </p:nvPicPr>
        <p:blipFill rotWithShape="1">
          <a:blip r:embed="rId2">
            <a:alphaModFix/>
          </a:blip>
          <a:srcRect/>
          <a:stretch/>
        </p:blipFill>
        <p:spPr>
          <a:xfrm>
            <a:off x="10589684" y="6284383"/>
            <a:ext cx="1276398" cy="294400"/>
          </a:xfrm>
          <a:prstGeom prst="rect">
            <a:avLst/>
          </a:prstGeom>
          <a:noFill/>
          <a:ln>
            <a:noFill/>
          </a:ln>
        </p:spPr>
      </p:pic>
    </p:spTree>
    <p:extLst>
      <p:ext uri="{BB962C8B-B14F-4D97-AF65-F5344CB8AC3E}">
        <p14:creationId xmlns:p14="http://schemas.microsoft.com/office/powerpoint/2010/main" val="7596922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599" y="426719"/>
            <a:ext cx="10972800" cy="484744"/>
          </a:xfrm>
          <a:prstGeom prst="rect">
            <a:avLst/>
          </a:prstGeom>
          <a:noFill/>
          <a:ln>
            <a:noFill/>
          </a:ln>
        </p:spPr>
        <p:txBody>
          <a:bodyPr lIns="124338" tIns="124338" rIns="124338" bIns="124338" anchor="ctr" anchorCtr="0"/>
          <a:lstStyle>
            <a:lvl1pPr lvl="0" rtl="0">
              <a:spcBef>
                <a:spcPts val="0"/>
              </a:spcBef>
              <a:defRPr sz="4313" b="0">
                <a:solidFill>
                  <a:schemeClr val="lt1"/>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609600" y="1477432"/>
            <a:ext cx="10972800" cy="813278"/>
          </a:xfrm>
          <a:prstGeom prst="rect">
            <a:avLst/>
          </a:prstGeom>
          <a:noFill/>
          <a:ln>
            <a:noFill/>
          </a:ln>
        </p:spPr>
        <p:txBody>
          <a:bodyPr lIns="124338" tIns="124338" rIns="124338" bIns="124338" anchor="t" anchorCtr="0"/>
          <a:lstStyle>
            <a:lvl1pPr lvl="0" rtl="0">
              <a:spcBef>
                <a:spcPts val="0"/>
              </a:spcBef>
              <a:defRPr>
                <a:solidFill>
                  <a:schemeClr val="lt1"/>
                </a:solidFill>
                <a:latin typeface="Arial"/>
                <a:ea typeface="Arial"/>
                <a:cs typeface="Arial"/>
                <a:sym typeface="Arial"/>
              </a:defRPr>
            </a:lvl1pPr>
            <a:lvl2pPr lvl="1" rtl="0">
              <a:spcBef>
                <a:spcPts val="0"/>
              </a:spcBef>
              <a:defRPr>
                <a:solidFill>
                  <a:schemeClr val="lt1"/>
                </a:solidFill>
                <a:latin typeface="Arial"/>
                <a:ea typeface="Arial"/>
                <a:cs typeface="Arial"/>
                <a:sym typeface="Arial"/>
              </a:defRPr>
            </a:lvl2pPr>
            <a:lvl3pPr lvl="2" rtl="0">
              <a:spcBef>
                <a:spcPts val="0"/>
              </a:spcBef>
              <a:defRPr>
                <a:solidFill>
                  <a:schemeClr val="lt1"/>
                </a:solidFill>
                <a:latin typeface="Arial"/>
                <a:ea typeface="Arial"/>
                <a:cs typeface="Arial"/>
                <a:sym typeface="Arial"/>
              </a:defRPr>
            </a:lvl3pPr>
            <a:lvl4pPr lvl="3" rtl="0">
              <a:spcBef>
                <a:spcPts val="0"/>
              </a:spcBef>
              <a:defRPr>
                <a:solidFill>
                  <a:schemeClr val="lt1"/>
                </a:solidFill>
                <a:latin typeface="Arial"/>
                <a:ea typeface="Arial"/>
                <a:cs typeface="Arial"/>
                <a:sym typeface="Arial"/>
              </a:defRPr>
            </a:lvl4pPr>
            <a:lvl5pPr lvl="4" rtl="0">
              <a:spcBef>
                <a:spcPts val="0"/>
              </a:spcBef>
              <a:defRPr>
                <a:solidFill>
                  <a:schemeClr val="lt1"/>
                </a:solidFill>
                <a:latin typeface="Arial"/>
                <a:ea typeface="Arial"/>
                <a:cs typeface="Arial"/>
                <a:sym typeface="Arial"/>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
        <p:nvSpPr>
          <p:cNvPr id="35" name="Shape 35"/>
          <p:cNvSpPr/>
          <p:nvPr/>
        </p:nvSpPr>
        <p:spPr>
          <a:xfrm>
            <a:off x="0" y="6172200"/>
            <a:ext cx="12192000" cy="514350"/>
          </a:xfrm>
          <a:prstGeom prst="rect">
            <a:avLst/>
          </a:prstGeom>
          <a:solidFill>
            <a:srgbClr val="00786E"/>
          </a:solidFill>
          <a:ln>
            <a:noFill/>
          </a:ln>
        </p:spPr>
        <p:txBody>
          <a:bodyPr lIns="121894" tIns="60930" rIns="121894" bIns="60930" anchor="ctr" anchorCtr="0">
            <a:noAutofit/>
          </a:bodyPr>
          <a:lstStyle/>
          <a:p>
            <a:pPr marL="0" marR="0" lvl="0" indent="0" algn="l"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sp>
        <p:nvSpPr>
          <p:cNvPr id="36" name="Shape 36"/>
          <p:cNvSpPr txBox="1"/>
          <p:nvPr/>
        </p:nvSpPr>
        <p:spPr>
          <a:xfrm>
            <a:off x="488950" y="6691266"/>
            <a:ext cx="3033181" cy="12311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84" b="0" i="0" u="none" strike="noStrike" cap="none" dirty="0">
                <a:solidFill>
                  <a:srgbClr val="7F7F7F"/>
                </a:solidFill>
                <a:latin typeface="Arial"/>
                <a:ea typeface="Arial"/>
                <a:cs typeface="Arial"/>
                <a:sym typeface="Arial"/>
              </a:rPr>
              <a:t>© Copyright 2015 Pivotal. All rights reserved.</a:t>
            </a:r>
          </a:p>
        </p:txBody>
      </p:sp>
      <p:pic>
        <p:nvPicPr>
          <p:cNvPr id="37" name="Shape 37"/>
          <p:cNvPicPr preferRelativeResize="0"/>
          <p:nvPr/>
        </p:nvPicPr>
        <p:blipFill rotWithShape="1">
          <a:blip r:embed="rId2">
            <a:alphaModFix/>
          </a:blip>
          <a:srcRect/>
          <a:stretch/>
        </p:blipFill>
        <p:spPr>
          <a:xfrm>
            <a:off x="10588977" y="6285288"/>
            <a:ext cx="1276348" cy="292605"/>
          </a:xfrm>
          <a:prstGeom prst="rect">
            <a:avLst/>
          </a:prstGeom>
          <a:noFill/>
          <a:ln>
            <a:noFill/>
          </a:ln>
        </p:spPr>
      </p:pic>
      <p:cxnSp>
        <p:nvCxnSpPr>
          <p:cNvPr id="38" name="Shape 38"/>
          <p:cNvCxnSpPr/>
          <p:nvPr/>
        </p:nvCxnSpPr>
        <p:spPr>
          <a:xfrm>
            <a:off x="0" y="1181240"/>
            <a:ext cx="12192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29375734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4335" tIns="124335" rIns="124335" bIns="12433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2"/>
            <a:ext cx="731600" cy="524800"/>
          </a:xfrm>
          <a:prstGeom prst="rect">
            <a:avLst/>
          </a:prstGeom>
        </p:spPr>
        <p:txBody>
          <a:bodyPr lIns="124335" tIns="124335" rIns="124335" bIns="12433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1689831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215527328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Content + Image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0"/>
            <a:ext cx="11734800" cy="640080"/>
          </a:xfrm>
        </p:spPr>
        <p:txBody>
          <a:bodyPr/>
          <a:lstStyle>
            <a:lvl1pPr>
              <a:defRPr baseline="0">
                <a:solidFill>
                  <a:schemeClr val="accent1"/>
                </a:solidFill>
              </a:defRPr>
            </a:lvl1pPr>
          </a:lstStyle>
          <a:p>
            <a:r>
              <a:rPr lang="en-US" dirty="0"/>
              <a:t>Title of slide (Content &amp; image slide)</a:t>
            </a:r>
          </a:p>
        </p:txBody>
      </p:sp>
      <p:sp>
        <p:nvSpPr>
          <p:cNvPr id="14" name="Picture Placeholder 8"/>
          <p:cNvSpPr>
            <a:spLocks noGrp="1"/>
          </p:cNvSpPr>
          <p:nvPr>
            <p:ph type="pic" sz="quarter" idx="12"/>
          </p:nvPr>
        </p:nvSpPr>
        <p:spPr>
          <a:xfrm>
            <a:off x="384048" y="1825624"/>
            <a:ext cx="5571329" cy="4427872"/>
          </a:xfrm>
        </p:spPr>
        <p:txBody>
          <a:bodyPr tIns="0"/>
          <a:lstStyle>
            <a:lvl1pPr>
              <a:defRPr>
                <a:solidFill>
                  <a:schemeClr val="tx2"/>
                </a:solidFill>
              </a:defRPr>
            </a:lvl1pPr>
          </a:lstStyle>
          <a:p>
            <a:endParaRPr lang="en-US" dirty="0"/>
          </a:p>
        </p:txBody>
      </p:sp>
      <p:sp>
        <p:nvSpPr>
          <p:cNvPr id="17" name="Text Placeholder 6"/>
          <p:cNvSpPr>
            <a:spLocks noGrp="1"/>
          </p:cNvSpPr>
          <p:nvPr>
            <p:ph type="body" sz="quarter" idx="11" hasCustomPrompt="1"/>
          </p:nvPr>
        </p:nvSpPr>
        <p:spPr>
          <a:xfrm>
            <a:off x="6172200" y="1825624"/>
            <a:ext cx="5791199" cy="4427872"/>
          </a:xfrm>
        </p:spPr>
        <p:txBody>
          <a:bodyPr tIns="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23" name="Text Placeholder 3"/>
          <p:cNvSpPr>
            <a:spLocks noGrp="1"/>
          </p:cNvSpPr>
          <p:nvPr>
            <p:ph type="body" sz="quarter" idx="36" hasCustomPrompt="1"/>
          </p:nvPr>
        </p:nvSpPr>
        <p:spPr>
          <a:xfrm>
            <a:off x="228600" y="914400"/>
            <a:ext cx="11734800" cy="457200"/>
          </a:xfrm>
        </p:spPr>
        <p:txBody>
          <a:bodyPr lIns="146304" tIns="0" bIns="0" anchor="t" anchorCtr="0"/>
          <a:lstStyle>
            <a:lvl1pPr>
              <a:defRPr baseline="0"/>
            </a:lvl1pPr>
          </a:lstStyle>
          <a:p>
            <a:pPr lvl="0"/>
            <a:r>
              <a:rPr lang="en-US" dirty="0"/>
              <a:t>Title of sub header</a:t>
            </a:r>
          </a:p>
        </p:txBody>
      </p:sp>
    </p:spTree>
    <p:extLst>
      <p:ext uri="{BB962C8B-B14F-4D97-AF65-F5344CB8AC3E}">
        <p14:creationId xmlns:p14="http://schemas.microsoft.com/office/powerpoint/2010/main" val="122142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650487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03645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dirty="0">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159140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rgbClr val="008774"/>
                </a:solidFill>
              </a:defRPr>
            </a:lvl1pPr>
          </a:lstStyle>
          <a:p>
            <a:r>
              <a:rPr lang="en-US" dirty="0"/>
              <a:t>Click to edit Master title style</a:t>
            </a:r>
          </a:p>
        </p:txBody>
      </p:sp>
    </p:spTree>
    <p:extLst>
      <p:ext uri="{BB962C8B-B14F-4D97-AF65-F5344CB8AC3E}">
        <p14:creationId xmlns:p14="http://schemas.microsoft.com/office/powerpoint/2010/main" val="267138574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29609732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572700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598239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144325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782065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1875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775922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64800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623473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0890774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6224529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252210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58374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16794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8538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58830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014956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2" y="6170060"/>
            <a:ext cx="11623331" cy="395296"/>
          </a:xfrm>
          <a:prstGeom prst="rect">
            <a:avLst/>
          </a:prstGeom>
          <a:noFill/>
          <a:ln w="12700">
            <a:noFill/>
            <a:miter lim="800000"/>
            <a:headEnd type="none" w="sm" len="sm"/>
            <a:tailEnd type="none" w="sm" len="sm"/>
          </a:ln>
          <a:effectLst/>
        </p:spPr>
        <p:txBody>
          <a:bodyPr vert="horz" wrap="square" lIns="179247" tIns="143400" rIns="179247" bIns="143400" numCol="1" anchor="t" anchorCtr="0" compatLnSpc="1">
            <a:prstTxWarp prst="textNoShape">
              <a:avLst/>
            </a:prstTxWarp>
            <a:spAutoFit/>
          </a:bodyPr>
          <a:lstStyle/>
          <a:p>
            <a:pPr defTabSz="913736"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2958513" y="2943654"/>
            <a:ext cx="3214044" cy="690695"/>
          </a:xfrm>
          <a:prstGeom prst="rect">
            <a:avLst/>
          </a:prstGeom>
        </p:spPr>
      </p:pic>
      <p:pic>
        <p:nvPicPr>
          <p:cNvPr id="4" name="Picture 3" descr="Pivotal_Teal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35" y="2681875"/>
            <a:ext cx="3103082" cy="1214250"/>
          </a:xfrm>
          <a:prstGeom prst="rect">
            <a:avLst/>
          </a:prstGeom>
        </p:spPr>
      </p:pic>
    </p:spTree>
    <p:extLst>
      <p:ext uri="{BB962C8B-B14F-4D97-AF65-F5344CB8AC3E}">
        <p14:creationId xmlns:p14="http://schemas.microsoft.com/office/powerpoint/2010/main" val="37384551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0.03195 -0.00124 L -3.4769E-6 1.71499E-6 " pathEditMode="relative" rAng="0" ptsTypes="AA">
                                      <p:cBhvr>
                                        <p:cTn id="11" dur="500" fill="hold"/>
                                        <p:tgtEl>
                                          <p:spTgt spid="4"/>
                                        </p:tgtEl>
                                        <p:attrNameLst>
                                          <p:attrName>ppt_x</p:attrName>
                                          <p:attrName>ppt_y</p:attrName>
                                        </p:attrNameLst>
                                      </p:cBhvr>
                                      <p:rCtr x="1598" y="62"/>
                                    </p:animMotion>
                                  </p:childTnLst>
                                </p:cTn>
                              </p:par>
                              <p:par>
                                <p:cTn id="12" presetID="0" presetClass="path" presetSubtype="0" accel="50000" decel="50000" fill="hold" nodeType="withEffect">
                                  <p:stCondLst>
                                    <p:cond delay="0"/>
                                  </p:stCondLst>
                                  <p:childTnLst>
                                    <p:animMotion origin="layout" path="M 0.04291 3.85802E-6 L -2.35347E-6 3.85802E-6 " pathEditMode="relative" rAng="0" ptsTypes="AA">
                                      <p:cBhvr>
                                        <p:cTn id="13" dur="500" fill="hold"/>
                                        <p:tgtEl>
                                          <p:spTgt spid="7"/>
                                        </p:tgtEl>
                                        <p:attrNameLst>
                                          <p:attrName>ppt_x</p:attrName>
                                          <p:attrName>ppt_y</p:attrName>
                                        </p:attrNameLst>
                                      </p:cBhvr>
                                      <p:rCtr x="-21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979762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2381448"/>
          </a:xfrm>
          <a:prstGeom prst="rect">
            <a:avLst/>
          </a:prstGeom>
        </p:spPr>
        <p:txBody>
          <a:bodyPr/>
          <a:lstStyle>
            <a:lvl1pPr marL="284730" indent="-284730">
              <a:buClr>
                <a:schemeClr val="tx1"/>
              </a:buClr>
              <a:buSzPct val="90000"/>
              <a:buFont typeface="Arial" pitchFamily="34" charset="0"/>
              <a:buChar char="•"/>
              <a:defRPr sz="36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6" indent="-275397">
              <a:buClr>
                <a:schemeClr val="tx1"/>
              </a:buClr>
              <a:buSzPct val="90000"/>
              <a:buFont typeface="Arial" pitchFamily="34" charset="0"/>
              <a:buChar char="•"/>
              <a:defRPr sz="303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7" indent="-284730">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07" indent="-22405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57" indent="-22405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425" tIns="77712" rIns="155425" bIns="77712"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2738660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Shape 251"/>
          <p:cNvSpPr/>
          <p:nvPr userDrawn="1"/>
        </p:nvSpPr>
        <p:spPr>
          <a:xfrm>
            <a:off x="152400" y="149352"/>
            <a:ext cx="11887200" cy="6559296"/>
          </a:xfrm>
          <a:prstGeom prst="rect">
            <a:avLst/>
          </a:prstGeom>
          <a:solidFill>
            <a:schemeClr val="accent5">
              <a:lumMod val="90000"/>
              <a:lumOff val="10000"/>
            </a:schemeClr>
          </a:solidFill>
          <a:ln>
            <a:noFill/>
          </a:ln>
        </p:spPr>
        <p:txBody>
          <a:bodyPr lIns="121868" tIns="60918" rIns="121868" bIns="60918"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Text Placeholder 3"/>
          <p:cNvSpPr>
            <a:spLocks noGrp="1"/>
          </p:cNvSpPr>
          <p:nvPr>
            <p:ph type="body" sz="quarter" idx="11"/>
          </p:nvPr>
        </p:nvSpPr>
        <p:spPr>
          <a:xfrm>
            <a:off x="548640" y="463299"/>
            <a:ext cx="7071360" cy="374683"/>
          </a:xfrm>
          <a:prstGeom prst="rect">
            <a:avLst/>
          </a:prstGeom>
          <a:effectLst/>
        </p:spPr>
        <p:txBody>
          <a:bodyPr lIns="0"/>
          <a:lstStyle>
            <a:lvl1pPr marL="0" indent="0">
              <a:buNone/>
              <a:defRPr sz="1372" b="1">
                <a:solidFill>
                  <a:srgbClr val="199F80"/>
                </a:solidFill>
              </a:defRPr>
            </a:lvl1pPr>
            <a:lvl2pPr marL="609416" indent="0">
              <a:buNone/>
              <a:defRPr sz="1372" b="1">
                <a:solidFill>
                  <a:schemeClr val="accent2"/>
                </a:solidFill>
              </a:defRPr>
            </a:lvl2pPr>
            <a:lvl3pPr marL="1218834" indent="0">
              <a:buNone/>
              <a:defRPr sz="1372" b="1">
                <a:solidFill>
                  <a:schemeClr val="accent2"/>
                </a:solidFill>
              </a:defRPr>
            </a:lvl3pPr>
            <a:lvl4pPr marL="1828251" indent="0">
              <a:buNone/>
              <a:defRPr sz="1372" b="1">
                <a:solidFill>
                  <a:schemeClr val="accent2"/>
                </a:solidFill>
              </a:defRPr>
            </a:lvl4pPr>
            <a:lvl5pPr marL="2437668" indent="0">
              <a:buNone/>
              <a:defRPr sz="1372" b="1">
                <a:solidFill>
                  <a:schemeClr val="accent2"/>
                </a:solidFill>
              </a:defRPr>
            </a:lvl5pPr>
          </a:lstStyle>
          <a:p>
            <a:pPr lvl="0"/>
            <a:r>
              <a:rPr lang="en-US" dirty="0"/>
              <a:t>Click to edit Master text styles</a:t>
            </a:r>
          </a:p>
        </p:txBody>
      </p:sp>
      <p:sp>
        <p:nvSpPr>
          <p:cNvPr id="8" name="Text Placeholder 7"/>
          <p:cNvSpPr>
            <a:spLocks noGrp="1"/>
          </p:cNvSpPr>
          <p:nvPr>
            <p:ph type="body" sz="quarter" idx="12"/>
          </p:nvPr>
        </p:nvSpPr>
        <p:spPr>
          <a:xfrm>
            <a:off x="548640" y="730759"/>
            <a:ext cx="7071360" cy="485330"/>
          </a:xfrm>
          <a:prstGeom prst="rect">
            <a:avLst/>
          </a:prstGeom>
        </p:spPr>
        <p:txBody>
          <a:bodyPr lIns="0"/>
          <a:lstStyle>
            <a:lvl1pPr marL="0" indent="0">
              <a:buNone/>
              <a:defRPr sz="2157">
                <a:solidFill>
                  <a:schemeClr val="bg1"/>
                </a:solidFill>
                <a:effectLst>
                  <a:outerShdw blurRad="50800" dist="38100" dir="5400000" algn="t" rotWithShape="0">
                    <a:prstClr val="black">
                      <a:alpha val="40000"/>
                    </a:prstClr>
                  </a:outerShdw>
                </a:effectLst>
              </a:defRPr>
            </a:lvl1pPr>
            <a:lvl2pPr marL="609416" indent="0">
              <a:buNone/>
              <a:defRPr sz="2157"/>
            </a:lvl2pPr>
            <a:lvl3pPr marL="1218834" indent="0">
              <a:buNone/>
              <a:defRPr sz="2157"/>
            </a:lvl3pPr>
            <a:lvl4pPr marL="1828251" indent="0">
              <a:buNone/>
              <a:defRPr sz="2157"/>
            </a:lvl4pPr>
            <a:lvl5pPr marL="2437668" indent="0">
              <a:buNone/>
              <a:defRPr sz="2157"/>
            </a:lvl5pPr>
          </a:lstStyle>
          <a:p>
            <a:pPr lvl="0"/>
            <a:r>
              <a:rPr lang="en-US" dirty="0"/>
              <a:t>Click to edit Master text styles</a:t>
            </a:r>
          </a:p>
        </p:txBody>
      </p:sp>
    </p:spTree>
    <p:extLst>
      <p:ext uri="{BB962C8B-B14F-4D97-AF65-F5344CB8AC3E}">
        <p14:creationId xmlns:p14="http://schemas.microsoft.com/office/powerpoint/2010/main" val="1363464023"/>
      </p:ext>
    </p:extLst>
  </p:cSld>
  <p:clrMapOvr>
    <a:masterClrMapping/>
  </p:clrMapOvr>
  <p:transition spd="slow">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88951" y="433916"/>
            <a:ext cx="11214099" cy="613832"/>
          </a:xfrm>
          <a:prstGeom prst="rect">
            <a:avLst/>
          </a:prstGeom>
          <a:noFill/>
          <a:ln>
            <a:noFill/>
          </a:ln>
        </p:spPr>
        <p:txBody>
          <a:bodyPr lIns="124312" tIns="124312" rIns="124312" bIns="124312" anchor="t" anchorCtr="0"/>
          <a:lstStyle>
            <a:lvl1pPr marL="0" marR="0" lvl="0" indent="0" algn="l" rtl="0">
              <a:lnSpc>
                <a:spcPct val="90000"/>
              </a:lnSpc>
              <a:spcBef>
                <a:spcPts val="0"/>
              </a:spcBef>
              <a:buClr>
                <a:schemeClr val="dk2"/>
              </a:buClr>
              <a:buFont typeface="Arial"/>
              <a:buNone/>
              <a:defRPr sz="4313" b="0" i="0" u="none" strike="noStrike" cap="none">
                <a:solidFill>
                  <a:schemeClr val="dk2"/>
                </a:solidFill>
                <a:latin typeface="Arial"/>
                <a:ea typeface="Arial"/>
                <a:cs typeface="Arial"/>
                <a:sym typeface="Arial"/>
              </a:defRPr>
            </a:lvl1pPr>
            <a:lvl2pPr lvl="1" indent="0">
              <a:spcBef>
                <a:spcPts val="0"/>
              </a:spcBef>
              <a:buNone/>
              <a:defRPr sz="2353"/>
            </a:lvl2pPr>
            <a:lvl3pPr lvl="2" indent="0">
              <a:spcBef>
                <a:spcPts val="0"/>
              </a:spcBef>
              <a:buNone/>
              <a:defRPr sz="2353"/>
            </a:lvl3pPr>
            <a:lvl4pPr lvl="3" indent="0">
              <a:spcBef>
                <a:spcPts val="0"/>
              </a:spcBef>
              <a:buNone/>
              <a:defRPr sz="2353"/>
            </a:lvl4pPr>
            <a:lvl5pPr lvl="4" indent="0">
              <a:spcBef>
                <a:spcPts val="0"/>
              </a:spcBef>
              <a:buNone/>
              <a:defRPr sz="2353"/>
            </a:lvl5pPr>
            <a:lvl6pPr lvl="5" indent="0">
              <a:spcBef>
                <a:spcPts val="0"/>
              </a:spcBef>
              <a:buNone/>
              <a:defRPr sz="2353"/>
            </a:lvl6pPr>
            <a:lvl7pPr lvl="6" indent="0">
              <a:spcBef>
                <a:spcPts val="0"/>
              </a:spcBef>
              <a:buNone/>
              <a:defRPr sz="2353"/>
            </a:lvl7pPr>
            <a:lvl8pPr lvl="7" indent="0">
              <a:spcBef>
                <a:spcPts val="0"/>
              </a:spcBef>
              <a:buNone/>
              <a:defRPr sz="2353"/>
            </a:lvl8pPr>
            <a:lvl9pPr lvl="8" indent="0">
              <a:spcBef>
                <a:spcPts val="0"/>
              </a:spcBef>
              <a:buNone/>
              <a:defRPr sz="2353"/>
            </a:lvl9pPr>
          </a:lstStyle>
          <a:p>
            <a:endParaRPr/>
          </a:p>
        </p:txBody>
      </p:sp>
      <p:sp>
        <p:nvSpPr>
          <p:cNvPr id="23" name="Shape 23"/>
          <p:cNvSpPr txBox="1">
            <a:spLocks noGrp="1"/>
          </p:cNvSpPr>
          <p:nvPr>
            <p:ph type="body" idx="1"/>
          </p:nvPr>
        </p:nvSpPr>
        <p:spPr>
          <a:xfrm>
            <a:off x="488951" y="1432984"/>
            <a:ext cx="11214099" cy="702609"/>
          </a:xfrm>
          <a:prstGeom prst="rect">
            <a:avLst/>
          </a:prstGeom>
          <a:noFill/>
          <a:ln>
            <a:noFill/>
          </a:ln>
        </p:spPr>
        <p:txBody>
          <a:bodyPr lIns="124312" tIns="124312" rIns="124312" bIns="124312" anchor="t" anchorCtr="0"/>
          <a:lstStyle>
            <a:lvl1pPr marL="304708" marR="0" lvl="0" indent="-101569" algn="l" rtl="0">
              <a:spcBef>
                <a:spcPts val="1600"/>
              </a:spcBef>
              <a:buClr>
                <a:schemeClr val="accent1"/>
              </a:buClr>
              <a:buSzPct val="100000"/>
              <a:buFont typeface="Noto Sans Symbols"/>
              <a:buChar char="•"/>
              <a:defRPr sz="3235" b="0" i="0" u="none" strike="noStrike" cap="none">
                <a:solidFill>
                  <a:schemeClr val="dk1"/>
                </a:solidFill>
                <a:latin typeface="Arial"/>
                <a:ea typeface="Arial"/>
                <a:cs typeface="Arial"/>
                <a:sym typeface="Arial"/>
              </a:defRPr>
            </a:lvl1pPr>
            <a:lvl2pPr marL="990303" marR="0" lvl="1" indent="-211603" algn="l" rtl="0">
              <a:spcBef>
                <a:spcPts val="400"/>
              </a:spcBef>
              <a:buClr>
                <a:schemeClr val="accent1"/>
              </a:buClr>
              <a:buSzPct val="100000"/>
              <a:buFont typeface="Verdana"/>
              <a:buChar char="–"/>
              <a:defRPr sz="2647" b="0" i="0" u="none" strike="noStrike" cap="none">
                <a:solidFill>
                  <a:schemeClr val="dk1"/>
                </a:solidFill>
                <a:latin typeface="Arial"/>
                <a:ea typeface="Arial"/>
                <a:cs typeface="Arial"/>
                <a:sym typeface="Arial"/>
              </a:defRPr>
            </a:lvl2pPr>
            <a:lvl3pPr marL="1523543" marR="0" lvl="2" indent="-169283" algn="l" rtl="0">
              <a:spcBef>
                <a:spcPts val="400"/>
              </a:spcBef>
              <a:buClr>
                <a:schemeClr val="accent1"/>
              </a:buClr>
              <a:buSzPct val="100000"/>
              <a:buFont typeface="Verdana"/>
              <a:buChar char="▪"/>
              <a:defRPr sz="2157" b="0" i="0" u="none" strike="noStrike" cap="none">
                <a:solidFill>
                  <a:schemeClr val="dk1"/>
                </a:solidFill>
                <a:latin typeface="Arial"/>
                <a:ea typeface="Arial"/>
                <a:cs typeface="Arial"/>
                <a:sym typeface="Arial"/>
              </a:defRPr>
            </a:lvl3pPr>
            <a:lvl4pPr marL="2211254" marR="0" lvl="3" indent="-281432" algn="l" rtl="0">
              <a:spcBef>
                <a:spcPts val="400"/>
              </a:spcBef>
              <a:buClr>
                <a:schemeClr val="accent1"/>
              </a:buClr>
              <a:buSzPct val="100000"/>
              <a:buFont typeface="Verdana"/>
              <a:buChar char="—"/>
              <a:defRPr sz="1568" b="0" i="0" u="none" strike="noStrike" cap="none">
                <a:solidFill>
                  <a:schemeClr val="dk1"/>
                </a:solidFill>
                <a:latin typeface="Arial"/>
                <a:ea typeface="Arial"/>
                <a:cs typeface="Arial"/>
                <a:sym typeface="Arial"/>
              </a:defRPr>
            </a:lvl4pPr>
            <a:lvl5pPr marL="2742377" marR="0" lvl="4" indent="-211603" algn="l" rtl="0">
              <a:spcBef>
                <a:spcPts val="400"/>
              </a:spcBef>
              <a:buClr>
                <a:schemeClr val="accent1"/>
              </a:buClr>
              <a:buSzPct val="100000"/>
              <a:buFont typeface="Verdana"/>
              <a:buChar char="»"/>
              <a:defRPr sz="1372" b="0" i="0" u="none" strike="noStrike" cap="none">
                <a:solidFill>
                  <a:schemeClr val="dk1"/>
                </a:solidFill>
                <a:latin typeface="Arial"/>
                <a:ea typeface="Arial"/>
                <a:cs typeface="Arial"/>
                <a:sym typeface="Arial"/>
              </a:defRPr>
            </a:lvl5pPr>
            <a:lvl6pPr marL="3351793" marR="0" lvl="5"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6pPr>
            <a:lvl7pPr marL="3961210" marR="0" lvl="6"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7pPr>
            <a:lvl8pPr marL="4570627" marR="0" lvl="7"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8pPr>
            <a:lvl9pPr marL="5180043" marR="0" lvl="8"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644159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88950" y="1047750"/>
            <a:ext cx="11214099" cy="813278"/>
          </a:xfrm>
          <a:prstGeom prst="rect">
            <a:avLst/>
          </a:prstGeom>
          <a:noFill/>
          <a:ln>
            <a:noFill/>
          </a:ln>
        </p:spPr>
        <p:txBody>
          <a:bodyPr lIns="124338" tIns="124338" rIns="124338" bIns="124338" anchor="t" anchorCtr="0"/>
          <a:lstStyle>
            <a:lvl1pPr marL="0" lvl="0" indent="0" rtl="0">
              <a:spcBef>
                <a:spcPts val="0"/>
              </a:spcBef>
              <a:buClr>
                <a:schemeClr val="dk1"/>
              </a:buClr>
              <a:buFont typeface="Arial"/>
              <a:buNone/>
              <a:defRPr/>
            </a:lvl1pPr>
            <a:lvl2pPr marL="609543" lvl="1" indent="0" rtl="0">
              <a:spcBef>
                <a:spcPts val="0"/>
              </a:spcBef>
              <a:buNone/>
              <a:defRPr/>
            </a:lvl2pPr>
            <a:lvl3pPr marL="1219085" lvl="2" indent="0" rtl="0">
              <a:spcBef>
                <a:spcPts val="0"/>
              </a:spcBef>
              <a:buNone/>
              <a:defRPr/>
            </a:lvl3pPr>
            <a:lvl4pPr marL="1828628" lvl="3" indent="0" rtl="0">
              <a:spcBef>
                <a:spcPts val="0"/>
              </a:spcBef>
              <a:buNone/>
              <a:defRPr/>
            </a:lvl4pPr>
            <a:lvl5pPr marL="2438171" lvl="4" indent="0" rtl="0">
              <a:spcBef>
                <a:spcPts val="0"/>
              </a:spcBef>
              <a:buNone/>
              <a:defRPr/>
            </a:lvl5pPr>
            <a:lvl6pPr marL="3047713" lvl="5" indent="0" rtl="0">
              <a:spcBef>
                <a:spcPts val="0"/>
              </a:spcBef>
              <a:buFont typeface="Arial"/>
              <a:buNone/>
              <a:defRPr/>
            </a:lvl6pPr>
            <a:lvl7pPr marL="3657256" lvl="6" indent="0" rtl="0">
              <a:spcBef>
                <a:spcPts val="0"/>
              </a:spcBef>
              <a:buFont typeface="Arial"/>
              <a:buNone/>
              <a:defRPr/>
            </a:lvl7pPr>
            <a:lvl8pPr marL="4266799" lvl="7" indent="0" rtl="0">
              <a:spcBef>
                <a:spcPts val="0"/>
              </a:spcBef>
              <a:buFont typeface="Arial"/>
              <a:buNone/>
              <a:defRPr/>
            </a:lvl8pPr>
            <a:lvl9pPr marL="4876342" lvl="8" indent="0" rtl="0">
              <a:spcBef>
                <a:spcPts val="0"/>
              </a:spcBef>
              <a:buFont typeface="Arial"/>
              <a:buNone/>
              <a:defRPr/>
            </a:lvl9pPr>
          </a:lstStyle>
          <a:p>
            <a:endParaRPr/>
          </a:p>
        </p:txBody>
      </p:sp>
      <p:sp>
        <p:nvSpPr>
          <p:cNvPr id="21" name="Shape 21"/>
          <p:cNvSpPr txBox="1">
            <a:spLocks noGrp="1"/>
          </p:cNvSpPr>
          <p:nvPr>
            <p:ph type="title"/>
          </p:nvPr>
        </p:nvSpPr>
        <p:spPr>
          <a:xfrm>
            <a:off x="488950" y="433916"/>
            <a:ext cx="11214099" cy="613832"/>
          </a:xfrm>
          <a:prstGeom prst="rect">
            <a:avLst/>
          </a:prstGeom>
          <a:noFill/>
          <a:ln>
            <a:noFill/>
          </a:ln>
        </p:spPr>
        <p:txBody>
          <a:bodyPr lIns="124338" tIns="124338" rIns="124338" bIns="124338"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2"/>
          </p:nvPr>
        </p:nvSpPr>
        <p:spPr>
          <a:xfrm>
            <a:off x="488952" y="1892299"/>
            <a:ext cx="11214099" cy="813278"/>
          </a:xfrm>
          <a:prstGeom prst="rect">
            <a:avLst/>
          </a:prstGeom>
          <a:noFill/>
          <a:ln>
            <a:noFill/>
          </a:ln>
        </p:spPr>
        <p:txBody>
          <a:bodyPr lIns="124338" tIns="124338" rIns="124338" bIns="124338" anchor="t" anchorCtr="0"/>
          <a:lstStyle>
            <a:lvl1pPr lvl="0" rtl="0">
              <a:spcBef>
                <a:spcPts val="1600"/>
              </a:spcBef>
              <a:buClr>
                <a:schemeClr val="accent1"/>
              </a:buClr>
              <a:buFont typeface="Noto Symbol"/>
              <a:buChar char="•"/>
              <a:defRPr/>
            </a:lvl1pPr>
            <a:lvl2pPr lvl="1" rtl="0">
              <a:spcBef>
                <a:spcPts val="400"/>
              </a:spcBef>
              <a:buClr>
                <a:schemeClr val="accent1"/>
              </a:buClr>
              <a:buFont typeface="Verdana"/>
              <a:buChar char="–"/>
              <a:defRPr/>
            </a:lvl2pPr>
            <a:lvl3pPr lvl="2" rtl="0">
              <a:spcBef>
                <a:spcPts val="400"/>
              </a:spcBef>
              <a:buClr>
                <a:schemeClr val="accent1"/>
              </a:buClr>
              <a:buFont typeface="Verdana"/>
              <a:buChar char="▪"/>
              <a:defRPr/>
            </a:lvl3pPr>
            <a:lvl4pPr marL="2211710" lvl="3" indent="-281491" rtl="0">
              <a:spcBef>
                <a:spcPts val="400"/>
              </a:spcBef>
              <a:buClr>
                <a:schemeClr val="accent1"/>
              </a:buClr>
              <a:buFont typeface="Verdana"/>
              <a:buChar char="—"/>
              <a:defRPr/>
            </a:lvl4pPr>
            <a:lvl5pPr lvl="4" rtl="0">
              <a:spcBef>
                <a:spcPts val="400"/>
              </a:spcBef>
              <a:buClr>
                <a:schemeClr val="accent1"/>
              </a:buClr>
              <a:buFont typeface="Verdana"/>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19444376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1629" y="199890"/>
            <a:ext cx="11729237" cy="632594"/>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8774"/>
              </a:buClr>
              <a:buFont typeface="Arial"/>
              <a:buNone/>
              <a:defRPr sz="3725" b="1" i="0" u="none" strike="noStrike" cap="none">
                <a:solidFill>
                  <a:srgbClr val="008774"/>
                </a:solidFill>
                <a:latin typeface="Arial"/>
                <a:ea typeface="Arial"/>
                <a:cs typeface="Arial"/>
                <a:sym typeface="Arial"/>
              </a:defRPr>
            </a:lvl1pPr>
            <a:lvl2pPr lvl="1" indent="0">
              <a:spcBef>
                <a:spcPts val="0"/>
              </a:spcBef>
              <a:buNone/>
              <a:defRPr sz="1765"/>
            </a:lvl2pPr>
            <a:lvl3pPr lvl="2" indent="0">
              <a:spcBef>
                <a:spcPts val="0"/>
              </a:spcBef>
              <a:buNone/>
              <a:defRPr sz="1765"/>
            </a:lvl3pPr>
            <a:lvl4pPr lvl="3" indent="0">
              <a:spcBef>
                <a:spcPts val="0"/>
              </a:spcBef>
              <a:buNone/>
              <a:defRPr sz="1765"/>
            </a:lvl4pPr>
            <a:lvl5pPr lvl="4" indent="0">
              <a:spcBef>
                <a:spcPts val="0"/>
              </a:spcBef>
              <a:buNone/>
              <a:defRPr sz="1765"/>
            </a:lvl5pPr>
            <a:lvl6pPr lvl="5" indent="0">
              <a:spcBef>
                <a:spcPts val="0"/>
              </a:spcBef>
              <a:buNone/>
              <a:defRPr sz="1765"/>
            </a:lvl6pPr>
            <a:lvl7pPr lvl="6" indent="0">
              <a:spcBef>
                <a:spcPts val="0"/>
              </a:spcBef>
              <a:buNone/>
              <a:defRPr sz="1765"/>
            </a:lvl7pPr>
            <a:lvl8pPr lvl="7" indent="0">
              <a:spcBef>
                <a:spcPts val="0"/>
              </a:spcBef>
              <a:buNone/>
              <a:defRPr sz="1765"/>
            </a:lvl8pPr>
            <a:lvl9pPr lvl="8" indent="0">
              <a:spcBef>
                <a:spcPts val="0"/>
              </a:spcBef>
              <a:buNone/>
              <a:defRPr sz="1765"/>
            </a:lvl9pPr>
          </a:lstStyle>
          <a:p>
            <a:endParaRPr/>
          </a:p>
        </p:txBody>
      </p:sp>
      <p:sp>
        <p:nvSpPr>
          <p:cNvPr id="22" name="Shape 22"/>
          <p:cNvSpPr txBox="1">
            <a:spLocks noGrp="1"/>
          </p:cNvSpPr>
          <p:nvPr>
            <p:ph type="sldNum" idx="12"/>
          </p:nvPr>
        </p:nvSpPr>
        <p:spPr>
          <a:xfrm>
            <a:off x="64330" y="6481950"/>
            <a:ext cx="497783" cy="365125"/>
          </a:xfrm>
          <a:prstGeom prst="rect">
            <a:avLst/>
          </a:prstGeom>
          <a:noFill/>
          <a:ln>
            <a:noFill/>
          </a:ln>
        </p:spPr>
        <p:txBody>
          <a:bodyPr lIns="124350" tIns="62175" rIns="124350" bIns="62175" anchor="t" anchorCtr="0">
            <a:noAutofit/>
          </a:bodyPr>
          <a:lstStyle/>
          <a:p>
            <a:pPr>
              <a:buSzPct val="25000"/>
            </a:pPr>
            <a:fld id="{00000000-1234-1234-1234-123412341234}" type="slidenum">
              <a:rPr lang="en-US" sz="1176" smtClean="0">
                <a:solidFill>
                  <a:srgbClr val="A5A5A5"/>
                </a:solidFill>
                <a:latin typeface="Quattrocento Sans"/>
                <a:ea typeface="Quattrocento Sans"/>
                <a:cs typeface="Quattrocento Sans"/>
                <a:sym typeface="Quattrocento Sans"/>
              </a:rPr>
              <a:pPr>
                <a:buSzPct val="25000"/>
              </a:pPr>
              <a:t>‹#›</a:t>
            </a:fld>
            <a:endParaRPr lang="en-US" sz="1176" dirty="0">
              <a:solidFill>
                <a:srgbClr val="A5A5A5"/>
              </a:solidFill>
              <a:latin typeface="Quattrocento Sans"/>
              <a:ea typeface="Quattrocento Sans"/>
              <a:cs typeface="Quattrocento Sans"/>
              <a:sym typeface="Quattrocento Sans"/>
            </a:endParaRPr>
          </a:p>
        </p:txBody>
      </p:sp>
      <p:sp>
        <p:nvSpPr>
          <p:cNvPr id="23" name="Shape 23"/>
          <p:cNvSpPr txBox="1">
            <a:spLocks noGrp="1"/>
          </p:cNvSpPr>
          <p:nvPr>
            <p:ph type="body" idx="1"/>
          </p:nvPr>
        </p:nvSpPr>
        <p:spPr>
          <a:xfrm>
            <a:off x="152400" y="832485"/>
            <a:ext cx="11728450" cy="513006"/>
          </a:xfrm>
          <a:prstGeom prst="rect">
            <a:avLst/>
          </a:prstGeom>
          <a:noFill/>
          <a:ln>
            <a:noFill/>
          </a:ln>
        </p:spPr>
        <p:txBody>
          <a:bodyPr lIns="91425" tIns="91425" rIns="91425" bIns="91425" anchor="t" anchorCtr="0"/>
          <a:lstStyle>
            <a:lvl1pPr marL="0" marR="0" lvl="0" indent="0" algn="l" rtl="0">
              <a:lnSpc>
                <a:spcPct val="90000"/>
              </a:lnSpc>
              <a:spcBef>
                <a:spcPts val="471"/>
              </a:spcBef>
              <a:spcAft>
                <a:spcPts val="0"/>
              </a:spcAft>
              <a:buClr>
                <a:srgbClr val="7F7F7F"/>
              </a:buClr>
              <a:buFont typeface="Arial"/>
              <a:buNone/>
              <a:defRPr sz="2353" b="0" i="0" u="none" strike="noStrike" cap="none">
                <a:solidFill>
                  <a:srgbClr val="7F7F7F"/>
                </a:solidFill>
                <a:latin typeface="Arial"/>
                <a:ea typeface="Arial"/>
                <a:cs typeface="Arial"/>
                <a:sym typeface="Arial"/>
              </a:defRPr>
            </a:lvl1pPr>
            <a:lvl2pPr marL="572691" marR="0" lvl="1" indent="-102088" algn="l" rtl="0">
              <a:lnSpc>
                <a:spcPct val="90000"/>
              </a:lnSpc>
              <a:spcBef>
                <a:spcPts val="471"/>
              </a:spcBef>
              <a:spcAft>
                <a:spcPts val="0"/>
              </a:spcAft>
              <a:buClr>
                <a:schemeClr val="dk1"/>
              </a:buClr>
              <a:buSzPct val="90000"/>
              <a:buFont typeface="Arial"/>
              <a:buChar char="•"/>
              <a:defRPr sz="2353" b="0" i="0" u="none" strike="noStrike" cap="none">
                <a:solidFill>
                  <a:schemeClr val="dk1"/>
                </a:solidFill>
                <a:latin typeface="Quattrocento Sans"/>
                <a:ea typeface="Quattrocento Sans"/>
                <a:cs typeface="Quattrocento Sans"/>
                <a:sym typeface="Quattrocento Sans"/>
              </a:defRPr>
            </a:lvl2pPr>
            <a:lvl3pPr marL="784338" marR="0" lvl="2" indent="-112048" algn="l" rtl="0">
              <a:lnSpc>
                <a:spcPct val="90000"/>
              </a:lnSpc>
              <a:spcBef>
                <a:spcPts val="392"/>
              </a:spcBef>
              <a:spcAft>
                <a:spcPts val="0"/>
              </a:spcAft>
              <a:buClr>
                <a:schemeClr val="dk1"/>
              </a:buClr>
              <a:buSzPct val="90000"/>
              <a:buFont typeface="Arial"/>
              <a:buChar char="•"/>
              <a:defRPr sz="1961" b="0" i="0" u="none" strike="noStrike" cap="none">
                <a:solidFill>
                  <a:schemeClr val="dk1"/>
                </a:solidFill>
                <a:latin typeface="Quattrocento Sans"/>
                <a:ea typeface="Quattrocento Sans"/>
                <a:cs typeface="Quattrocento Sans"/>
                <a:sym typeface="Quattrocento Sans"/>
              </a:defRPr>
            </a:lvl3pPr>
            <a:lvl4pPr marL="1008435" marR="0" lvl="3"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4pPr>
            <a:lvl5pPr marL="1232531" marR="0" lvl="4"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5pPr>
            <a:lvl6pPr marL="2514509" marR="0" lvl="5" indent="-111694"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6pPr>
            <a:lvl7pPr marL="2971693" marR="0" lvl="6" indent="-10823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7pPr>
            <a:lvl8pPr marL="3428877" marR="0" lvl="7" indent="-10477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8pPr>
            <a:lvl9pPr marL="3886061" marR="0" lvl="8" indent="-113768"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p:nvPr/>
        </p:nvSpPr>
        <p:spPr>
          <a:xfrm>
            <a:off x="0" y="0"/>
            <a:ext cx="12191999" cy="71991"/>
          </a:xfrm>
          <a:prstGeom prst="rect">
            <a:avLst/>
          </a:prstGeom>
          <a:solidFill>
            <a:srgbClr val="008774"/>
          </a:solidFill>
          <a:ln>
            <a:noFill/>
          </a:ln>
        </p:spPr>
        <p:txBody>
          <a:bodyPr lIns="121906" tIns="60953" rIns="121906" bIns="60953" anchor="ctr" anchorCtr="0">
            <a:noAutofit/>
          </a:bodyPr>
          <a:lstStyle/>
          <a:p>
            <a:pPr marL="0" marR="0" lvl="0" indent="0" algn="ctr" rtl="0">
              <a:spcBef>
                <a:spcPts val="0"/>
              </a:spcBef>
              <a:buNone/>
            </a:pPr>
            <a:endParaRPr sz="1765"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9823114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6"/>
        <p:cNvGrpSpPr/>
        <p:nvPr/>
      </p:nvGrpSpPr>
      <p:grpSpPr>
        <a:xfrm>
          <a:off x="0" y="0"/>
          <a:ext cx="0" cy="0"/>
          <a:chOff x="0" y="0"/>
          <a:chExt cx="0" cy="0"/>
        </a:xfrm>
      </p:grpSpPr>
      <p:sp>
        <p:nvSpPr>
          <p:cNvPr id="27" name="Shape 27"/>
          <p:cNvSpPr/>
          <p:nvPr/>
        </p:nvSpPr>
        <p:spPr>
          <a:xfrm>
            <a:off x="-119527" y="-37319"/>
            <a:ext cx="12345396" cy="6960342"/>
          </a:xfrm>
          <a:prstGeom prst="rect">
            <a:avLst/>
          </a:prstGeom>
          <a:solidFill>
            <a:srgbClr val="1B2831"/>
          </a:solidFill>
          <a:ln w="25400" cap="flat" cmpd="sng">
            <a:solidFill>
              <a:srgbClr val="0D645B"/>
            </a:solidFill>
            <a:prstDash val="solid"/>
            <a:round/>
            <a:headEnd type="none" w="med" len="med"/>
            <a:tailEnd type="none" w="med" len="med"/>
          </a:ln>
        </p:spPr>
        <p:txBody>
          <a:bodyPr lIns="121894" tIns="60930" rIns="121894" bIns="60930" anchor="ctr" anchorCtr="0">
            <a:noAutofit/>
          </a:bodyPr>
          <a:lstStyle/>
          <a:p>
            <a:pPr marL="0" marR="0" lvl="0" indent="0" algn="ctr"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pic>
        <p:nvPicPr>
          <p:cNvPr id="28" name="Shape 28"/>
          <p:cNvPicPr preferRelativeResize="0"/>
          <p:nvPr/>
        </p:nvPicPr>
        <p:blipFill rotWithShape="1">
          <a:blip r:embed="rId2">
            <a:alphaModFix/>
          </a:blip>
          <a:srcRect/>
          <a:stretch/>
        </p:blipFill>
        <p:spPr>
          <a:xfrm>
            <a:off x="9869312" y="488204"/>
            <a:ext cx="1818920" cy="412385"/>
          </a:xfrm>
          <a:prstGeom prst="rect">
            <a:avLst/>
          </a:prstGeom>
          <a:noFill/>
          <a:ln>
            <a:noFill/>
          </a:ln>
        </p:spPr>
      </p:pic>
      <p:sp>
        <p:nvSpPr>
          <p:cNvPr id="29" name="Shape 29"/>
          <p:cNvSpPr txBox="1">
            <a:spLocks noGrp="1"/>
          </p:cNvSpPr>
          <p:nvPr>
            <p:ph type="ctrTitle"/>
          </p:nvPr>
        </p:nvSpPr>
        <p:spPr>
          <a:xfrm>
            <a:off x="1512028" y="2673405"/>
            <a:ext cx="8707716" cy="1530218"/>
          </a:xfrm>
          <a:prstGeom prst="rect">
            <a:avLst/>
          </a:prstGeom>
          <a:noFill/>
          <a:ln>
            <a:noFill/>
          </a:ln>
        </p:spPr>
        <p:txBody>
          <a:bodyPr lIns="124338" tIns="124338" rIns="124338" bIns="124338" anchor="ctr" anchorCtr="0"/>
          <a:lstStyle>
            <a:lvl1pPr marL="0" marR="0" lvl="0" indent="0" algn="l" rtl="0">
              <a:lnSpc>
                <a:spcPct val="80000"/>
              </a:lnSpc>
              <a:spcBef>
                <a:spcPts val="0"/>
              </a:spcBef>
              <a:spcAft>
                <a:spcPts val="667"/>
              </a:spcAft>
              <a:buClr>
                <a:srgbClr val="FFFFFF"/>
              </a:buClr>
              <a:buFont typeface="Source Sans Pro"/>
              <a:buNone/>
              <a:defRPr sz="6372" b="1" i="0" u="none" strike="noStrike" cap="none">
                <a:solidFill>
                  <a:srgbClr val="FFFFFF"/>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30" name="Shape 30"/>
          <p:cNvSpPr txBox="1">
            <a:spLocks noGrp="1"/>
          </p:cNvSpPr>
          <p:nvPr>
            <p:ph type="subTitle" idx="1"/>
          </p:nvPr>
        </p:nvSpPr>
        <p:spPr>
          <a:xfrm>
            <a:off x="1512027" y="2115018"/>
            <a:ext cx="8147898" cy="550487"/>
          </a:xfrm>
          <a:prstGeom prst="rect">
            <a:avLst/>
          </a:prstGeom>
          <a:noFill/>
          <a:ln>
            <a:noFill/>
          </a:ln>
        </p:spPr>
        <p:txBody>
          <a:bodyPr lIns="124338" tIns="124338" rIns="124338" bIns="124338" anchor="t" anchorCtr="0"/>
          <a:lstStyle>
            <a:lvl1pPr marL="0" marR="0" lvl="0" indent="0" algn="l" rtl="0">
              <a:spcBef>
                <a:spcPts val="426"/>
              </a:spcBef>
              <a:buClr>
                <a:srgbClr val="43E5D5"/>
              </a:buClr>
              <a:buFont typeface="Arial"/>
              <a:buNone/>
              <a:defRPr sz="2157" b="0" i="0" u="none" strike="noStrike" cap="none">
                <a:solidFill>
                  <a:srgbClr val="43E5D5"/>
                </a:solidFill>
                <a:latin typeface="Source Sans Pro"/>
                <a:ea typeface="Source Sans Pro"/>
                <a:cs typeface="Source Sans Pro"/>
                <a:sym typeface="Source Sans Pro"/>
              </a:defRPr>
            </a:lvl1pPr>
            <a:lvl2pPr marL="609543" marR="0" lvl="1" indent="0" algn="ctr" rtl="0">
              <a:spcBef>
                <a:spcPts val="640"/>
              </a:spcBef>
              <a:buClr>
                <a:srgbClr val="8B8B8B"/>
              </a:buClr>
              <a:buFont typeface="Arial"/>
              <a:buNone/>
              <a:defRPr sz="3235" b="0" i="0" u="none" strike="noStrike" cap="none">
                <a:solidFill>
                  <a:srgbClr val="8B8B8B"/>
                </a:solidFill>
                <a:latin typeface="Source Sans Pro"/>
                <a:ea typeface="Source Sans Pro"/>
                <a:cs typeface="Source Sans Pro"/>
                <a:sym typeface="Source Sans Pro"/>
              </a:defRPr>
            </a:lvl2pPr>
            <a:lvl3pPr marL="1219085" marR="0" lvl="2"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3pPr>
            <a:lvl4pPr marL="1828628" marR="0" lvl="3"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4pPr>
            <a:lvl5pPr marL="2438171" marR="0" lvl="4"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5pPr>
            <a:lvl6pPr marL="3047713" marR="0" lvl="5"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6pPr>
            <a:lvl7pPr marL="3657256" marR="0" lvl="6"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7pPr>
            <a:lvl8pPr marL="4266799" marR="0" lvl="7"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8pPr>
            <a:lvl9pPr marL="4876342" marR="0" lvl="8"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9pPr>
          </a:lstStyle>
          <a:p>
            <a:endParaRPr/>
          </a:p>
        </p:txBody>
      </p:sp>
      <p:sp>
        <p:nvSpPr>
          <p:cNvPr id="31" name="Shape 31"/>
          <p:cNvSpPr txBox="1">
            <a:spLocks noGrp="1"/>
          </p:cNvSpPr>
          <p:nvPr>
            <p:ph type="body" idx="2"/>
          </p:nvPr>
        </p:nvSpPr>
        <p:spPr>
          <a:xfrm>
            <a:off x="1512027" y="4421098"/>
            <a:ext cx="10508629" cy="508994"/>
          </a:xfrm>
          <a:prstGeom prst="rect">
            <a:avLst/>
          </a:prstGeom>
          <a:noFill/>
          <a:ln>
            <a:noFill/>
          </a:ln>
        </p:spPr>
        <p:txBody>
          <a:bodyPr lIns="124338" tIns="124338" rIns="124338" bIns="124338" anchor="t" anchorCtr="0"/>
          <a:lstStyle>
            <a:lvl1pPr marL="0" lvl="0" indent="0" rtl="0">
              <a:spcBef>
                <a:spcPts val="0"/>
              </a:spcBef>
              <a:buClr>
                <a:schemeClr val="accent5"/>
              </a:buClr>
              <a:buFont typeface="Source Sans Pro"/>
              <a:buNone/>
              <a:defRPr sz="1863">
                <a:solidFill>
                  <a:schemeClr val="accent5"/>
                </a:solidFill>
              </a:defRPr>
            </a:lvl1pPr>
            <a:lvl2pPr lvl="1" rtl="0">
              <a:spcBef>
                <a:spcPts val="0"/>
              </a:spcBef>
              <a:defRPr sz="3235">
                <a:solidFill>
                  <a:srgbClr val="878787"/>
                </a:solidFill>
                <a:latin typeface="Source Sans Pro"/>
                <a:ea typeface="Source Sans Pro"/>
                <a:cs typeface="Source Sans Pro"/>
                <a:sym typeface="Source Sans Pro"/>
              </a:defRPr>
            </a:lvl2pPr>
            <a:lvl3pPr marL="1219085" lvl="2" indent="0" algn="l" rtl="0">
              <a:spcBef>
                <a:spcPts val="0"/>
              </a:spcBef>
              <a:buFont typeface="Source Sans Pro"/>
              <a:buNone/>
              <a:defRPr/>
            </a:lvl3pPr>
            <a:lvl4pPr marL="1828628" lvl="3" indent="0" rtl="0">
              <a:spcBef>
                <a:spcPts val="0"/>
              </a:spcBef>
              <a:buFont typeface="Source Sans Pro"/>
              <a:buNone/>
              <a:defRPr/>
            </a:lvl4pPr>
            <a:lvl5pPr marL="2438171" lvl="4" indent="0" rtl="0">
              <a:spcBef>
                <a:spcPts val="0"/>
              </a:spcBef>
              <a:buFont typeface="Source Sans Pro"/>
              <a:buNone/>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19116265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Blank">
    <p:bg>
      <p:bgPr>
        <a:solidFill>
          <a:srgbClr val="0E232D"/>
        </a:solidFill>
        <a:effectLst/>
      </p:bgPr>
    </p:bg>
    <p:spTree>
      <p:nvGrpSpPr>
        <p:cNvPr id="1" name=""/>
        <p:cNvGrpSpPr/>
        <p:nvPr/>
      </p:nvGrpSpPr>
      <p:grpSpPr>
        <a:xfrm>
          <a:off x="0" y="0"/>
          <a:ext cx="0" cy="0"/>
          <a:chOff x="0" y="0"/>
          <a:chExt cx="0" cy="0"/>
        </a:xfrm>
      </p:grpSpPr>
      <p:sp>
        <p:nvSpPr>
          <p:cNvPr id="3" name="Shape 251"/>
          <p:cNvSpPr/>
          <p:nvPr userDrawn="1"/>
        </p:nvSpPr>
        <p:spPr>
          <a:xfrm>
            <a:off x="0" y="3794"/>
            <a:ext cx="12192000" cy="6858000"/>
          </a:xfrm>
          <a:prstGeom prst="rect">
            <a:avLst/>
          </a:prstGeom>
          <a:solidFill>
            <a:srgbClr val="182730">
              <a:alpha val="62000"/>
            </a:srgbClr>
          </a:solidFill>
          <a:ln>
            <a:noFill/>
          </a:ln>
        </p:spPr>
        <p:txBody>
          <a:bodyPr lIns="121894" tIns="60930" rIns="121894" bIns="60930"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Slide Number Placeholder 5"/>
          <p:cNvSpPr>
            <a:spLocks noGrp="1"/>
          </p:cNvSpPr>
          <p:nvPr>
            <p:ph type="sldNum" sz="quarter" idx="12"/>
          </p:nvPr>
        </p:nvSpPr>
        <p:spPr>
          <a:xfrm>
            <a:off x="64329" y="6481951"/>
            <a:ext cx="497784" cy="365125"/>
          </a:xfrm>
          <a:prstGeom prst="rect">
            <a:avLst/>
          </a:prstGeom>
        </p:spPr>
        <p:txBody>
          <a:bodyPr lIns="124358" tIns="62179" rIns="124358" bIns="62179"/>
          <a:lstStyle>
            <a:lvl1pPr>
              <a:defRPr sz="1176">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35025581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630" y="199891"/>
            <a:ext cx="11729237" cy="632594"/>
          </a:xfrm>
          <a:prstGeom prst="rect">
            <a:avLst/>
          </a:prstGeom>
        </p:spPr>
        <p:txBody>
          <a:bodyPr/>
          <a:lstStyle>
            <a:lvl1pPr algn="r">
              <a:defRPr sz="3725"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5063" y="6431151"/>
            <a:ext cx="497784" cy="365125"/>
          </a:xfrm>
          <a:prstGeom prst="rect">
            <a:avLst/>
          </a:prstGeom>
        </p:spPr>
        <p:txBody>
          <a:bodyPr lIns="124358" tIns="62179" rIns="124358" bIns="62179"/>
          <a:lstStyle/>
          <a:p>
            <a:fld id="{ADA07C09-8A41-3B46-A636-3955072BBB4F}" type="slidenum">
              <a:rPr lang="en-US" smtClean="0"/>
              <a:pPr/>
              <a:t>‹#›</a:t>
            </a:fld>
            <a:endParaRPr lang="en-US" dirty="0"/>
          </a:p>
        </p:txBody>
      </p:sp>
    </p:spTree>
    <p:extLst>
      <p:ext uri="{BB962C8B-B14F-4D97-AF65-F5344CB8AC3E}">
        <p14:creationId xmlns:p14="http://schemas.microsoft.com/office/powerpoint/2010/main" val="6332579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1"/>
        <p:cNvGrpSpPr/>
        <p:nvPr/>
      </p:nvGrpSpPr>
      <p:grpSpPr>
        <a:xfrm>
          <a:off x="0" y="0"/>
          <a:ext cx="0" cy="0"/>
          <a:chOff x="0" y="0"/>
          <a:chExt cx="0" cy="0"/>
        </a:xfrm>
      </p:grpSpPr>
      <p:sp>
        <p:nvSpPr>
          <p:cNvPr id="32" name="Shape 32"/>
          <p:cNvSpPr/>
          <p:nvPr/>
        </p:nvSpPr>
        <p:spPr>
          <a:xfrm>
            <a:off x="0" y="1"/>
            <a:ext cx="12192000" cy="6857999"/>
          </a:xfrm>
          <a:prstGeom prst="rect">
            <a:avLst/>
          </a:prstGeom>
          <a:solidFill>
            <a:srgbClr val="000000"/>
          </a:solidFill>
          <a:ln w="12700" cap="flat" cmpd="sng">
            <a:solidFill>
              <a:schemeClr val="lt2"/>
            </a:solidFill>
            <a:prstDash val="solid"/>
            <a:round/>
            <a:headEnd type="none" w="med" len="med"/>
            <a:tailEnd type="none" w="med" len="med"/>
          </a:ln>
        </p:spPr>
        <p:txBody>
          <a:bodyPr lIns="121894" tIns="60930" rIns="121894" bIns="60930" anchor="ctr" anchorCtr="0">
            <a:noAutofit/>
          </a:bodyPr>
          <a:lstStyle/>
          <a:p>
            <a:pPr algn="ctr">
              <a:buClr>
                <a:srgbClr val="FFFFFF"/>
              </a:buClr>
              <a:buFont typeface="Arial"/>
              <a:buNone/>
            </a:pPr>
            <a:endParaRPr sz="2353" dirty="0">
              <a:solidFill>
                <a:srgbClr val="FFFFFF"/>
              </a:solidFill>
            </a:endParaRPr>
          </a:p>
        </p:txBody>
      </p:sp>
      <p:sp>
        <p:nvSpPr>
          <p:cNvPr id="33" name="Shape 33"/>
          <p:cNvSpPr/>
          <p:nvPr/>
        </p:nvSpPr>
        <p:spPr>
          <a:xfrm>
            <a:off x="0" y="6172200"/>
            <a:ext cx="12192000" cy="514400"/>
          </a:xfrm>
          <a:prstGeom prst="rect">
            <a:avLst/>
          </a:prstGeom>
          <a:solidFill>
            <a:srgbClr val="00786E"/>
          </a:solidFill>
          <a:ln>
            <a:noFill/>
          </a:ln>
        </p:spPr>
        <p:txBody>
          <a:bodyPr lIns="121894" tIns="60930" rIns="121894" bIns="60930" anchor="ctr" anchorCtr="0">
            <a:noAutofit/>
          </a:bodyPr>
          <a:lstStyle/>
          <a:p>
            <a:pPr>
              <a:buClr>
                <a:srgbClr val="FFFFFF"/>
              </a:buClr>
              <a:buFont typeface="Arial"/>
              <a:buNone/>
            </a:pPr>
            <a:endParaRPr sz="2353" dirty="0">
              <a:solidFill>
                <a:srgbClr val="FFFFFF"/>
              </a:solidFill>
            </a:endParaRPr>
          </a:p>
        </p:txBody>
      </p:sp>
      <p:sp>
        <p:nvSpPr>
          <p:cNvPr id="34" name="Shape 34"/>
          <p:cNvSpPr txBox="1"/>
          <p:nvPr/>
        </p:nvSpPr>
        <p:spPr>
          <a:xfrm flipH="1">
            <a:off x="11404601" y="6695017"/>
            <a:ext cx="711199" cy="165198"/>
          </a:xfrm>
          <a:prstGeom prst="rect">
            <a:avLst/>
          </a:prstGeom>
          <a:noFill/>
          <a:ln>
            <a:noFill/>
          </a:ln>
        </p:spPr>
        <p:txBody>
          <a:bodyPr lIns="0" tIns="0" rIns="0" bIns="0" anchor="t" anchorCtr="0">
            <a:noAutofit/>
          </a:bodyPr>
          <a:lstStyle/>
          <a:p>
            <a:pPr algn="r">
              <a:buClr>
                <a:srgbClr val="7F7F7F"/>
              </a:buClr>
              <a:buSzPct val="25000"/>
              <a:buFont typeface="Arial"/>
              <a:buNone/>
            </a:pPr>
            <a:fld id="{00000000-1234-1234-1234-123412341234}" type="slidenum">
              <a:rPr lang="en-US" sz="1078">
                <a:solidFill>
                  <a:srgbClr val="7F7F7F"/>
                </a:solidFill>
              </a:rPr>
              <a:pPr algn="r">
                <a:buClr>
                  <a:srgbClr val="7F7F7F"/>
                </a:buClr>
                <a:buSzPct val="25000"/>
                <a:buFont typeface="Arial"/>
                <a:buNone/>
              </a:pPr>
              <a:t>‹#›</a:t>
            </a:fld>
            <a:endParaRPr lang="en-US" sz="1078" dirty="0">
              <a:solidFill>
                <a:srgbClr val="7F7F7F"/>
              </a:solidFill>
            </a:endParaRPr>
          </a:p>
        </p:txBody>
      </p:sp>
      <p:sp>
        <p:nvSpPr>
          <p:cNvPr id="35" name="Shape 35"/>
          <p:cNvSpPr txBox="1"/>
          <p:nvPr/>
        </p:nvSpPr>
        <p:spPr>
          <a:xfrm>
            <a:off x="488950" y="6690783"/>
            <a:ext cx="3033200" cy="133200"/>
          </a:xfrm>
          <a:prstGeom prst="rect">
            <a:avLst/>
          </a:prstGeom>
          <a:noFill/>
          <a:ln>
            <a:noFill/>
          </a:ln>
        </p:spPr>
        <p:txBody>
          <a:bodyPr lIns="0" tIns="0" rIns="0" bIns="0" anchor="t" anchorCtr="0">
            <a:noAutofit/>
          </a:bodyPr>
          <a:lstStyle/>
          <a:p>
            <a:pPr>
              <a:buClr>
                <a:srgbClr val="7F7F7F"/>
              </a:buClr>
              <a:buSzPct val="25000"/>
              <a:buFont typeface="Arial"/>
              <a:buNone/>
            </a:pPr>
            <a:r>
              <a:rPr lang="en-US" sz="784" dirty="0">
                <a:solidFill>
                  <a:srgbClr val="7F7F7F"/>
                </a:solidFill>
              </a:rPr>
              <a:t>© Copyright 2013 Pivotal. All rights reserved.</a:t>
            </a:r>
          </a:p>
        </p:txBody>
      </p:sp>
      <p:pic>
        <p:nvPicPr>
          <p:cNvPr id="36" name="Shape 36"/>
          <p:cNvPicPr preferRelativeResize="0"/>
          <p:nvPr/>
        </p:nvPicPr>
        <p:blipFill rotWithShape="1">
          <a:blip r:embed="rId2">
            <a:alphaModFix/>
          </a:blip>
          <a:srcRect/>
          <a:stretch/>
        </p:blipFill>
        <p:spPr>
          <a:xfrm>
            <a:off x="10589684" y="6284383"/>
            <a:ext cx="1276398" cy="294400"/>
          </a:xfrm>
          <a:prstGeom prst="rect">
            <a:avLst/>
          </a:prstGeom>
          <a:noFill/>
          <a:ln>
            <a:noFill/>
          </a:ln>
        </p:spPr>
      </p:pic>
    </p:spTree>
    <p:extLst>
      <p:ext uri="{BB962C8B-B14F-4D97-AF65-F5344CB8AC3E}">
        <p14:creationId xmlns:p14="http://schemas.microsoft.com/office/powerpoint/2010/main" val="42154883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599" y="426719"/>
            <a:ext cx="10972800" cy="484744"/>
          </a:xfrm>
          <a:prstGeom prst="rect">
            <a:avLst/>
          </a:prstGeom>
          <a:noFill/>
          <a:ln>
            <a:noFill/>
          </a:ln>
        </p:spPr>
        <p:txBody>
          <a:bodyPr lIns="124338" tIns="124338" rIns="124338" bIns="124338" anchor="ctr" anchorCtr="0"/>
          <a:lstStyle>
            <a:lvl1pPr lvl="0" rtl="0">
              <a:spcBef>
                <a:spcPts val="0"/>
              </a:spcBef>
              <a:defRPr sz="4313" b="0">
                <a:solidFill>
                  <a:schemeClr val="lt1"/>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609600" y="1477432"/>
            <a:ext cx="10972800" cy="813278"/>
          </a:xfrm>
          <a:prstGeom prst="rect">
            <a:avLst/>
          </a:prstGeom>
          <a:noFill/>
          <a:ln>
            <a:noFill/>
          </a:ln>
        </p:spPr>
        <p:txBody>
          <a:bodyPr lIns="124338" tIns="124338" rIns="124338" bIns="124338" anchor="t" anchorCtr="0"/>
          <a:lstStyle>
            <a:lvl1pPr lvl="0" rtl="0">
              <a:spcBef>
                <a:spcPts val="0"/>
              </a:spcBef>
              <a:defRPr>
                <a:solidFill>
                  <a:schemeClr val="lt1"/>
                </a:solidFill>
                <a:latin typeface="Arial"/>
                <a:ea typeface="Arial"/>
                <a:cs typeface="Arial"/>
                <a:sym typeface="Arial"/>
              </a:defRPr>
            </a:lvl1pPr>
            <a:lvl2pPr lvl="1" rtl="0">
              <a:spcBef>
                <a:spcPts val="0"/>
              </a:spcBef>
              <a:defRPr>
                <a:solidFill>
                  <a:schemeClr val="lt1"/>
                </a:solidFill>
                <a:latin typeface="Arial"/>
                <a:ea typeface="Arial"/>
                <a:cs typeface="Arial"/>
                <a:sym typeface="Arial"/>
              </a:defRPr>
            </a:lvl2pPr>
            <a:lvl3pPr lvl="2" rtl="0">
              <a:spcBef>
                <a:spcPts val="0"/>
              </a:spcBef>
              <a:defRPr>
                <a:solidFill>
                  <a:schemeClr val="lt1"/>
                </a:solidFill>
                <a:latin typeface="Arial"/>
                <a:ea typeface="Arial"/>
                <a:cs typeface="Arial"/>
                <a:sym typeface="Arial"/>
              </a:defRPr>
            </a:lvl3pPr>
            <a:lvl4pPr lvl="3" rtl="0">
              <a:spcBef>
                <a:spcPts val="0"/>
              </a:spcBef>
              <a:defRPr>
                <a:solidFill>
                  <a:schemeClr val="lt1"/>
                </a:solidFill>
                <a:latin typeface="Arial"/>
                <a:ea typeface="Arial"/>
                <a:cs typeface="Arial"/>
                <a:sym typeface="Arial"/>
              </a:defRPr>
            </a:lvl4pPr>
            <a:lvl5pPr lvl="4" rtl="0">
              <a:spcBef>
                <a:spcPts val="0"/>
              </a:spcBef>
              <a:defRPr>
                <a:solidFill>
                  <a:schemeClr val="lt1"/>
                </a:solidFill>
                <a:latin typeface="Arial"/>
                <a:ea typeface="Arial"/>
                <a:cs typeface="Arial"/>
                <a:sym typeface="Arial"/>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
        <p:nvSpPr>
          <p:cNvPr id="35" name="Shape 35"/>
          <p:cNvSpPr/>
          <p:nvPr/>
        </p:nvSpPr>
        <p:spPr>
          <a:xfrm>
            <a:off x="0" y="6172200"/>
            <a:ext cx="12192000" cy="514350"/>
          </a:xfrm>
          <a:prstGeom prst="rect">
            <a:avLst/>
          </a:prstGeom>
          <a:solidFill>
            <a:srgbClr val="00786E"/>
          </a:solidFill>
          <a:ln>
            <a:noFill/>
          </a:ln>
        </p:spPr>
        <p:txBody>
          <a:bodyPr lIns="121894" tIns="60930" rIns="121894" bIns="60930" anchor="ctr" anchorCtr="0">
            <a:noAutofit/>
          </a:bodyPr>
          <a:lstStyle/>
          <a:p>
            <a:pPr marL="0" marR="0" lvl="0" indent="0" algn="l"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sp>
        <p:nvSpPr>
          <p:cNvPr id="36" name="Shape 36"/>
          <p:cNvSpPr txBox="1"/>
          <p:nvPr/>
        </p:nvSpPr>
        <p:spPr>
          <a:xfrm>
            <a:off x="488950" y="6691266"/>
            <a:ext cx="3033181" cy="12311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84" b="0" i="0" u="none" strike="noStrike" cap="none" dirty="0">
                <a:solidFill>
                  <a:srgbClr val="7F7F7F"/>
                </a:solidFill>
                <a:latin typeface="Arial"/>
                <a:ea typeface="Arial"/>
                <a:cs typeface="Arial"/>
                <a:sym typeface="Arial"/>
              </a:rPr>
              <a:t>© Copyright 2015 Pivotal. All rights reserved.</a:t>
            </a:r>
          </a:p>
        </p:txBody>
      </p:sp>
      <p:pic>
        <p:nvPicPr>
          <p:cNvPr id="37" name="Shape 37"/>
          <p:cNvPicPr preferRelativeResize="0"/>
          <p:nvPr/>
        </p:nvPicPr>
        <p:blipFill rotWithShape="1">
          <a:blip r:embed="rId2">
            <a:alphaModFix/>
          </a:blip>
          <a:srcRect/>
          <a:stretch/>
        </p:blipFill>
        <p:spPr>
          <a:xfrm>
            <a:off x="10588977" y="6285288"/>
            <a:ext cx="1276348" cy="292605"/>
          </a:xfrm>
          <a:prstGeom prst="rect">
            <a:avLst/>
          </a:prstGeom>
          <a:noFill/>
          <a:ln>
            <a:noFill/>
          </a:ln>
        </p:spPr>
      </p:pic>
      <p:cxnSp>
        <p:nvCxnSpPr>
          <p:cNvPr id="38" name="Shape 38"/>
          <p:cNvCxnSpPr/>
          <p:nvPr/>
        </p:nvCxnSpPr>
        <p:spPr>
          <a:xfrm>
            <a:off x="0" y="1181240"/>
            <a:ext cx="12192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32389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076393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4335" tIns="124335" rIns="124335" bIns="12433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2"/>
            <a:ext cx="731600" cy="524800"/>
          </a:xfrm>
          <a:prstGeom prst="rect">
            <a:avLst/>
          </a:prstGeom>
        </p:spPr>
        <p:txBody>
          <a:bodyPr lIns="124335" tIns="124335" rIns="124335" bIns="12433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912125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579967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Content + Image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0"/>
            <a:ext cx="11734800" cy="640080"/>
          </a:xfrm>
        </p:spPr>
        <p:txBody>
          <a:bodyPr/>
          <a:lstStyle>
            <a:lvl1pPr>
              <a:defRPr baseline="0">
                <a:solidFill>
                  <a:schemeClr val="accent1"/>
                </a:solidFill>
              </a:defRPr>
            </a:lvl1pPr>
          </a:lstStyle>
          <a:p>
            <a:r>
              <a:rPr lang="en-US" dirty="0"/>
              <a:t>Title of slide (Content &amp; image slide)</a:t>
            </a:r>
          </a:p>
        </p:txBody>
      </p:sp>
      <p:sp>
        <p:nvSpPr>
          <p:cNvPr id="14" name="Picture Placeholder 8"/>
          <p:cNvSpPr>
            <a:spLocks noGrp="1"/>
          </p:cNvSpPr>
          <p:nvPr>
            <p:ph type="pic" sz="quarter" idx="12"/>
          </p:nvPr>
        </p:nvSpPr>
        <p:spPr>
          <a:xfrm>
            <a:off x="384048" y="1825624"/>
            <a:ext cx="5571329" cy="4427872"/>
          </a:xfrm>
        </p:spPr>
        <p:txBody>
          <a:bodyPr tIns="0"/>
          <a:lstStyle>
            <a:lvl1pPr>
              <a:defRPr>
                <a:solidFill>
                  <a:schemeClr val="tx2"/>
                </a:solidFill>
              </a:defRPr>
            </a:lvl1pPr>
          </a:lstStyle>
          <a:p>
            <a:endParaRPr lang="en-US" dirty="0"/>
          </a:p>
        </p:txBody>
      </p:sp>
      <p:sp>
        <p:nvSpPr>
          <p:cNvPr id="17" name="Text Placeholder 6"/>
          <p:cNvSpPr>
            <a:spLocks noGrp="1"/>
          </p:cNvSpPr>
          <p:nvPr>
            <p:ph type="body" sz="quarter" idx="11" hasCustomPrompt="1"/>
          </p:nvPr>
        </p:nvSpPr>
        <p:spPr>
          <a:xfrm>
            <a:off x="6172200" y="1825624"/>
            <a:ext cx="5791199" cy="4427872"/>
          </a:xfrm>
        </p:spPr>
        <p:txBody>
          <a:bodyPr tIns="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23" name="Text Placeholder 3"/>
          <p:cNvSpPr>
            <a:spLocks noGrp="1"/>
          </p:cNvSpPr>
          <p:nvPr>
            <p:ph type="body" sz="quarter" idx="36" hasCustomPrompt="1"/>
          </p:nvPr>
        </p:nvSpPr>
        <p:spPr>
          <a:xfrm>
            <a:off x="228600" y="914400"/>
            <a:ext cx="11734800" cy="457200"/>
          </a:xfrm>
        </p:spPr>
        <p:txBody>
          <a:bodyPr lIns="146304" tIns="0" bIns="0" anchor="t" anchorCtr="0"/>
          <a:lstStyle>
            <a:lvl1pPr>
              <a:defRPr baseline="0"/>
            </a:lvl1pPr>
          </a:lstStyle>
          <a:p>
            <a:pPr lvl="0"/>
            <a:r>
              <a:rPr lang="en-US" dirty="0"/>
              <a:t>Title of sub header</a:t>
            </a:r>
          </a:p>
        </p:txBody>
      </p:sp>
    </p:spTree>
    <p:extLst>
      <p:ext uri="{BB962C8B-B14F-4D97-AF65-F5344CB8AC3E}">
        <p14:creationId xmlns:p14="http://schemas.microsoft.com/office/powerpoint/2010/main" val="3691935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DC5DC2-7450-4AC6-A49E-F0877AAF9062}"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169D1-8EEC-47D2-9199-2626F0529A17}" type="slidenum">
              <a:rPr lang="en-US" smtClean="0"/>
              <a:t>‹#›</a:t>
            </a:fld>
            <a:endParaRPr lang="en-US"/>
          </a:p>
        </p:txBody>
      </p:sp>
    </p:spTree>
    <p:extLst>
      <p:ext uri="{BB962C8B-B14F-4D97-AF65-F5344CB8AC3E}">
        <p14:creationId xmlns:p14="http://schemas.microsoft.com/office/powerpoint/2010/main" val="383110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0117417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884367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465806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34" Type="http://schemas.openxmlformats.org/officeDocument/2006/relationships/theme" Target="../theme/theme2.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descr="Microsoft_logo_(2012).svg.png"/>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302318380"/>
      </p:ext>
    </p:extLst>
  </p:cSld>
  <p:clrMap bg1="lt1" tx1="dk1" bg2="lt2" tx2="dk2" accent1="accent1" accent2="accent2" accent3="accent3" accent4="accent4" accent5="accent5" accent6="accent6" hlink="hlink" folHlink="folHlink"/>
  <p:sldLayoutIdLst>
    <p:sldLayoutId id="2147483687"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 id="2147483717" r:id="rId29"/>
    <p:sldLayoutId id="2147483719" r:id="rId30"/>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descr="Microsoft_logo_(2012).svg.png"/>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187091774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3.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hyperlink" Target="http://www.pool.ntp.org/en/" TargetMode="External"/><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3" Type="http://schemas.openxmlformats.org/officeDocument/2006/relationships/hyperlink" Target="https://channel9.msdn.com/Events/Ignite/2016/BRK3268" TargetMode="External"/><Relationship Id="rId2" Type="http://schemas.openxmlformats.org/officeDocument/2006/relationships/hyperlink" Target="https://app.pluralsight.com/library/courses/lfcs-linux-service-management/table-of-contents" TargetMode="Externa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01" y="1838263"/>
            <a:ext cx="11713149" cy="2590357"/>
          </a:xfrm>
        </p:spPr>
        <p:txBody>
          <a:bodyPr/>
          <a:lstStyle/>
          <a:p>
            <a:r>
              <a:rPr lang="en-US" b="1" dirty="0"/>
              <a:t>LFCS Preparation Training</a:t>
            </a:r>
            <a:br>
              <a:rPr lang="en-US" dirty="0"/>
            </a:br>
            <a:r>
              <a:rPr lang="en-US" sz="4500" dirty="0"/>
              <a:t>Session IV: Service Management Overview</a:t>
            </a:r>
          </a:p>
        </p:txBody>
      </p:sp>
      <p:sp>
        <p:nvSpPr>
          <p:cNvPr id="2" name="Text Placeholder 1"/>
          <p:cNvSpPr>
            <a:spLocks noGrp="1"/>
          </p:cNvSpPr>
          <p:nvPr>
            <p:ph type="body" sz="quarter" idx="14"/>
          </p:nvPr>
        </p:nvSpPr>
        <p:spPr>
          <a:xfrm>
            <a:off x="269300" y="4624551"/>
            <a:ext cx="6723187" cy="1137306"/>
          </a:xfrm>
        </p:spPr>
        <p:txBody>
          <a:bodyPr/>
          <a:lstStyle/>
          <a:p>
            <a:r>
              <a:rPr lang="en-US" sz="2000" dirty="0"/>
              <a:t>Elaine Cen, MCS</a:t>
            </a:r>
          </a:p>
          <a:p>
            <a:endParaRPr lang="en-US" sz="2000" dirty="0"/>
          </a:p>
          <a:p>
            <a:r>
              <a:rPr lang="en-US" sz="2000" dirty="0"/>
              <a:t>Azure Infrastructure Cloud Solution Incubation Team</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50" y="4918894"/>
            <a:ext cx="2286000" cy="1685925"/>
          </a:xfrm>
          <a:prstGeom prst="rect">
            <a:avLst/>
          </a:prstGeom>
        </p:spPr>
      </p:pic>
    </p:spTree>
    <p:extLst>
      <p:ext uri="{BB962C8B-B14F-4D97-AF65-F5344CB8AC3E}">
        <p14:creationId xmlns:p14="http://schemas.microsoft.com/office/powerpoint/2010/main" val="276238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httpd</a:t>
            </a:r>
            <a:endParaRPr lang="en-US" dirty="0"/>
          </a:p>
        </p:txBody>
      </p:sp>
      <p:sp>
        <p:nvSpPr>
          <p:cNvPr id="3" name="Content Placeholder 2"/>
          <p:cNvSpPr>
            <a:spLocks noGrp="1"/>
          </p:cNvSpPr>
          <p:nvPr>
            <p:ph type="body" sz="quarter" idx="10"/>
          </p:nvPr>
        </p:nvSpPr>
        <p:spPr>
          <a:xfrm>
            <a:off x="269243" y="1189176"/>
            <a:ext cx="5378548" cy="5988334"/>
          </a:xfrm>
        </p:spPr>
        <p:txBody>
          <a:bodyPr/>
          <a:lstStyle/>
          <a:p>
            <a:pPr marL="0" indent="0">
              <a:buNone/>
            </a:pPr>
            <a:r>
              <a:rPr lang="en-US" dirty="0">
                <a:solidFill>
                  <a:schemeClr val="tx1"/>
                </a:solidFill>
              </a:rPr>
              <a:t>Name-Based example:</a:t>
            </a:r>
          </a:p>
          <a:p>
            <a:pPr marL="0" indent="0">
              <a:buNone/>
            </a:pPr>
            <a:r>
              <a:rPr lang="en-US" sz="2400" dirty="0" err="1">
                <a:solidFill>
                  <a:schemeClr val="accent4"/>
                </a:solidFill>
              </a:rPr>
              <a:t>NameVirtualHost</a:t>
            </a:r>
            <a:r>
              <a:rPr lang="en-US" sz="2400" dirty="0">
                <a:solidFill>
                  <a:schemeClr val="accent4"/>
                </a:solidFill>
              </a:rPr>
              <a:t> *:80</a:t>
            </a:r>
            <a:br>
              <a:rPr lang="en-US" sz="2400" dirty="0">
                <a:solidFill>
                  <a:schemeClr val="accent4"/>
                </a:solidFill>
              </a:rPr>
            </a:br>
            <a:br>
              <a:rPr lang="en-US" sz="2400" dirty="0">
                <a:solidFill>
                  <a:schemeClr val="accent4"/>
                </a:solidFill>
              </a:rPr>
            </a:br>
            <a:r>
              <a:rPr lang="en-US" sz="2400" dirty="0">
                <a:solidFill>
                  <a:schemeClr val="accent4"/>
                </a:solidFill>
              </a:rPr>
              <a:t>&lt;</a:t>
            </a:r>
            <a:r>
              <a:rPr lang="en-US" sz="2400" dirty="0" err="1">
                <a:solidFill>
                  <a:schemeClr val="accent4"/>
                </a:solidFill>
              </a:rPr>
              <a:t>VirtualHost</a:t>
            </a:r>
            <a:r>
              <a:rPr lang="en-US" sz="2400" dirty="0">
                <a:solidFill>
                  <a:schemeClr val="accent4"/>
                </a:solidFill>
              </a:rPr>
              <a:t> *:80&gt;</a:t>
            </a:r>
            <a:br>
              <a:rPr lang="en-US" sz="2400" dirty="0">
                <a:solidFill>
                  <a:schemeClr val="accent4"/>
                </a:solidFill>
              </a:rPr>
            </a:br>
            <a:r>
              <a:rPr lang="en-US" sz="2400" dirty="0" err="1">
                <a:solidFill>
                  <a:schemeClr val="accent4"/>
                </a:solidFill>
              </a:rPr>
              <a:t>ServerName</a:t>
            </a:r>
            <a:r>
              <a:rPr lang="en-US" sz="2400" dirty="0">
                <a:solidFill>
                  <a:schemeClr val="accent4"/>
                </a:solidFill>
              </a:rPr>
              <a:t> www.domain.tld</a:t>
            </a:r>
            <a:br>
              <a:rPr lang="en-US" sz="2400" dirty="0">
                <a:solidFill>
                  <a:schemeClr val="accent4"/>
                </a:solidFill>
              </a:rPr>
            </a:br>
            <a:r>
              <a:rPr lang="en-US" sz="2400" dirty="0" err="1">
                <a:solidFill>
                  <a:schemeClr val="accent4"/>
                </a:solidFill>
              </a:rPr>
              <a:t>ServerAlias</a:t>
            </a:r>
            <a:r>
              <a:rPr lang="en-US" sz="2400" dirty="0">
                <a:solidFill>
                  <a:schemeClr val="accent4"/>
                </a:solidFill>
              </a:rPr>
              <a:t> </a:t>
            </a:r>
            <a:r>
              <a:rPr lang="en-US" sz="2400" dirty="0" err="1">
                <a:solidFill>
                  <a:schemeClr val="accent4"/>
                </a:solidFill>
              </a:rPr>
              <a:t>domain.tld</a:t>
            </a:r>
            <a:r>
              <a:rPr lang="en-US" sz="2400" dirty="0">
                <a:solidFill>
                  <a:schemeClr val="accent4"/>
                </a:solidFill>
              </a:rPr>
              <a:t> *.</a:t>
            </a:r>
            <a:r>
              <a:rPr lang="en-US" sz="2400" dirty="0" err="1">
                <a:solidFill>
                  <a:schemeClr val="accent4"/>
                </a:solidFill>
              </a:rPr>
              <a:t>domain.tld</a:t>
            </a:r>
            <a:br>
              <a:rPr lang="en-US" sz="2400" dirty="0">
                <a:solidFill>
                  <a:schemeClr val="accent4"/>
                </a:solidFill>
              </a:rPr>
            </a:br>
            <a:r>
              <a:rPr lang="en-US" sz="2400" dirty="0" err="1">
                <a:solidFill>
                  <a:schemeClr val="accent4"/>
                </a:solidFill>
              </a:rPr>
              <a:t>DocumentRoot</a:t>
            </a:r>
            <a:r>
              <a:rPr lang="en-US" sz="2400" dirty="0">
                <a:solidFill>
                  <a:schemeClr val="accent4"/>
                </a:solidFill>
              </a:rPr>
              <a:t> /www/domain</a:t>
            </a:r>
            <a:br>
              <a:rPr lang="en-US" sz="2400" dirty="0">
                <a:solidFill>
                  <a:schemeClr val="accent4"/>
                </a:solidFill>
              </a:rPr>
            </a:br>
            <a:r>
              <a:rPr lang="en-US" sz="2400" dirty="0">
                <a:solidFill>
                  <a:schemeClr val="accent4"/>
                </a:solidFill>
              </a:rPr>
              <a:t>&lt;/</a:t>
            </a:r>
            <a:r>
              <a:rPr lang="en-US" sz="2400" dirty="0" err="1">
                <a:solidFill>
                  <a:schemeClr val="accent4"/>
                </a:solidFill>
              </a:rPr>
              <a:t>VirtualHost</a:t>
            </a:r>
            <a:r>
              <a:rPr lang="en-US" sz="2400" dirty="0">
                <a:solidFill>
                  <a:schemeClr val="accent4"/>
                </a:solidFill>
              </a:rPr>
              <a:t>&gt;</a:t>
            </a:r>
            <a:br>
              <a:rPr lang="en-US" sz="2400" dirty="0">
                <a:solidFill>
                  <a:schemeClr val="accent4"/>
                </a:solidFill>
              </a:rPr>
            </a:br>
            <a:br>
              <a:rPr lang="en-US" sz="2400" dirty="0">
                <a:solidFill>
                  <a:schemeClr val="accent4"/>
                </a:solidFill>
              </a:rPr>
            </a:br>
            <a:r>
              <a:rPr lang="en-US" sz="2400" dirty="0">
                <a:solidFill>
                  <a:schemeClr val="accent4"/>
                </a:solidFill>
              </a:rPr>
              <a:t>&lt;</a:t>
            </a:r>
            <a:r>
              <a:rPr lang="en-US" sz="2400" dirty="0" err="1">
                <a:solidFill>
                  <a:schemeClr val="accent4"/>
                </a:solidFill>
              </a:rPr>
              <a:t>VirtualHost</a:t>
            </a:r>
            <a:r>
              <a:rPr lang="en-US" sz="2400" dirty="0">
                <a:solidFill>
                  <a:schemeClr val="accent4"/>
                </a:solidFill>
              </a:rPr>
              <a:t> *:80&gt;</a:t>
            </a:r>
            <a:br>
              <a:rPr lang="en-US" sz="2400" dirty="0">
                <a:solidFill>
                  <a:schemeClr val="accent4"/>
                </a:solidFill>
              </a:rPr>
            </a:br>
            <a:r>
              <a:rPr lang="en-US" sz="2400" dirty="0" err="1">
                <a:solidFill>
                  <a:schemeClr val="accent4"/>
                </a:solidFill>
              </a:rPr>
              <a:t>ServerName</a:t>
            </a:r>
            <a:r>
              <a:rPr lang="en-US" sz="2400" dirty="0">
                <a:solidFill>
                  <a:schemeClr val="accent4"/>
                </a:solidFill>
              </a:rPr>
              <a:t> www.otherdomain.tld</a:t>
            </a:r>
            <a:br>
              <a:rPr lang="en-US" sz="2400" dirty="0">
                <a:solidFill>
                  <a:schemeClr val="accent4"/>
                </a:solidFill>
              </a:rPr>
            </a:br>
            <a:r>
              <a:rPr lang="en-US" sz="2400" dirty="0" err="1">
                <a:solidFill>
                  <a:schemeClr val="accent4"/>
                </a:solidFill>
              </a:rPr>
              <a:t>DocumentRoot</a:t>
            </a:r>
            <a:r>
              <a:rPr lang="en-US" sz="2400" dirty="0">
                <a:solidFill>
                  <a:schemeClr val="accent4"/>
                </a:solidFill>
              </a:rPr>
              <a:t> /www/</a:t>
            </a:r>
            <a:r>
              <a:rPr lang="en-US" sz="2400" dirty="0" err="1">
                <a:solidFill>
                  <a:schemeClr val="accent4"/>
                </a:solidFill>
              </a:rPr>
              <a:t>otherdomain</a:t>
            </a:r>
            <a:br>
              <a:rPr lang="en-US" sz="2400" dirty="0">
                <a:solidFill>
                  <a:schemeClr val="accent4"/>
                </a:solidFill>
              </a:rPr>
            </a:br>
            <a:r>
              <a:rPr lang="en-US" sz="2400" dirty="0">
                <a:solidFill>
                  <a:schemeClr val="accent4"/>
                </a:solidFill>
              </a:rPr>
              <a:t>&lt;/</a:t>
            </a:r>
            <a:r>
              <a:rPr lang="en-US" sz="2400" dirty="0" err="1">
                <a:solidFill>
                  <a:schemeClr val="accent4"/>
                </a:solidFill>
              </a:rPr>
              <a:t>VirtualHost</a:t>
            </a:r>
            <a:r>
              <a:rPr lang="en-US" sz="2400" dirty="0">
                <a:solidFill>
                  <a:schemeClr val="accent4"/>
                </a:solidFill>
              </a:rPr>
              <a:t>&gt;</a:t>
            </a:r>
            <a:br>
              <a:rPr lang="en-US" dirty="0"/>
            </a:br>
            <a:endParaRPr lang="en-US" dirty="0">
              <a:solidFill>
                <a:schemeClr val="tx1"/>
              </a:solidFill>
            </a:endParaRPr>
          </a:p>
          <a:p>
            <a:pPr marL="0" indent="0">
              <a:buNone/>
            </a:pPr>
            <a:endParaRPr lang="en-US" dirty="0">
              <a:solidFill>
                <a:schemeClr val="tx1"/>
              </a:solidFill>
            </a:endParaRPr>
          </a:p>
        </p:txBody>
      </p:sp>
      <p:sp>
        <p:nvSpPr>
          <p:cNvPr id="4" name="Text Placeholder 3"/>
          <p:cNvSpPr>
            <a:spLocks noGrp="1"/>
          </p:cNvSpPr>
          <p:nvPr>
            <p:ph type="body" sz="quarter" idx="11"/>
          </p:nvPr>
        </p:nvSpPr>
        <p:spPr>
          <a:xfrm>
            <a:off x="6544217" y="1189176"/>
            <a:ext cx="5378548" cy="4497285"/>
          </a:xfrm>
        </p:spPr>
        <p:txBody>
          <a:bodyPr/>
          <a:lstStyle/>
          <a:p>
            <a:r>
              <a:rPr lang="en-US" dirty="0">
                <a:solidFill>
                  <a:schemeClr val="tx1"/>
                </a:solidFill>
              </a:rPr>
              <a:t>IP-based example:</a:t>
            </a:r>
          </a:p>
          <a:p>
            <a:r>
              <a:rPr lang="nl-NL" sz="2400" dirty="0">
                <a:solidFill>
                  <a:schemeClr val="accent4"/>
                </a:solidFill>
              </a:rPr>
              <a:t>Listen 80</a:t>
            </a:r>
            <a:br>
              <a:rPr lang="nl-NL" sz="2400" dirty="0">
                <a:solidFill>
                  <a:schemeClr val="accent4"/>
                </a:solidFill>
              </a:rPr>
            </a:br>
            <a:br>
              <a:rPr lang="nl-NL" sz="2400" dirty="0">
                <a:solidFill>
                  <a:schemeClr val="accent4"/>
                </a:solidFill>
              </a:rPr>
            </a:br>
            <a:r>
              <a:rPr lang="nl-NL" sz="2400" dirty="0">
                <a:solidFill>
                  <a:schemeClr val="accent4"/>
                </a:solidFill>
              </a:rPr>
              <a:t>&lt;VirtualHost 172.20.30.40&gt;</a:t>
            </a:r>
            <a:br>
              <a:rPr lang="nl-NL" sz="2400" dirty="0">
                <a:solidFill>
                  <a:schemeClr val="accent4"/>
                </a:solidFill>
              </a:rPr>
            </a:br>
            <a:r>
              <a:rPr lang="nl-NL" sz="2400" dirty="0">
                <a:solidFill>
                  <a:schemeClr val="accent4"/>
                </a:solidFill>
              </a:rPr>
              <a:t>DocumentRoot /www/example1</a:t>
            </a:r>
            <a:br>
              <a:rPr lang="nl-NL" sz="2400" dirty="0">
                <a:solidFill>
                  <a:schemeClr val="accent4"/>
                </a:solidFill>
              </a:rPr>
            </a:br>
            <a:r>
              <a:rPr lang="nl-NL" sz="2400" dirty="0">
                <a:solidFill>
                  <a:schemeClr val="accent4"/>
                </a:solidFill>
              </a:rPr>
              <a:t>ServerName www.example1.com</a:t>
            </a:r>
            <a:br>
              <a:rPr lang="nl-NL" sz="2400" dirty="0">
                <a:solidFill>
                  <a:schemeClr val="accent4"/>
                </a:solidFill>
              </a:rPr>
            </a:br>
            <a:r>
              <a:rPr lang="nl-NL" sz="2400" dirty="0">
                <a:solidFill>
                  <a:schemeClr val="accent4"/>
                </a:solidFill>
              </a:rPr>
              <a:t>&lt;/VirtualHost&gt;</a:t>
            </a:r>
            <a:br>
              <a:rPr lang="nl-NL" sz="2400" dirty="0">
                <a:solidFill>
                  <a:schemeClr val="accent4"/>
                </a:solidFill>
              </a:rPr>
            </a:br>
            <a:br>
              <a:rPr lang="nl-NL" sz="2400" dirty="0">
                <a:solidFill>
                  <a:schemeClr val="accent4"/>
                </a:solidFill>
              </a:rPr>
            </a:br>
            <a:r>
              <a:rPr lang="nl-NL" sz="2400" dirty="0">
                <a:solidFill>
                  <a:schemeClr val="accent4"/>
                </a:solidFill>
              </a:rPr>
              <a:t>&lt;VirtualHost 172.20.30.50&gt;</a:t>
            </a:r>
            <a:br>
              <a:rPr lang="nl-NL" sz="2400" dirty="0">
                <a:solidFill>
                  <a:schemeClr val="accent4"/>
                </a:solidFill>
              </a:rPr>
            </a:br>
            <a:r>
              <a:rPr lang="nl-NL" sz="2400" dirty="0">
                <a:solidFill>
                  <a:schemeClr val="accent4"/>
                </a:solidFill>
              </a:rPr>
              <a:t>DocumentRoot /www/example2</a:t>
            </a:r>
            <a:br>
              <a:rPr lang="nl-NL" sz="2400" dirty="0">
                <a:solidFill>
                  <a:schemeClr val="accent4"/>
                </a:solidFill>
              </a:rPr>
            </a:br>
            <a:r>
              <a:rPr lang="nl-NL" sz="2400" dirty="0">
                <a:solidFill>
                  <a:schemeClr val="accent4"/>
                </a:solidFill>
              </a:rPr>
              <a:t>ServerName www.example2.org</a:t>
            </a:r>
            <a:br>
              <a:rPr lang="nl-NL" sz="2400" dirty="0">
                <a:solidFill>
                  <a:schemeClr val="accent4"/>
                </a:solidFill>
              </a:rPr>
            </a:br>
            <a:r>
              <a:rPr lang="nl-NL" sz="2400" dirty="0">
                <a:solidFill>
                  <a:schemeClr val="accent4"/>
                </a:solidFill>
              </a:rPr>
              <a:t>&lt;/VirtualHost&gt; </a:t>
            </a:r>
            <a:endParaRPr lang="en-US" sz="2400" dirty="0">
              <a:solidFill>
                <a:schemeClr val="accent4"/>
              </a:solidFill>
            </a:endParaRPr>
          </a:p>
        </p:txBody>
      </p:sp>
    </p:spTree>
    <p:extLst>
      <p:ext uri="{BB962C8B-B14F-4D97-AF65-F5344CB8AC3E}">
        <p14:creationId xmlns:p14="http://schemas.microsoft.com/office/powerpoint/2010/main" val="25678659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4364235"/>
          </a:xfrm>
        </p:spPr>
        <p:txBody>
          <a:bodyPr/>
          <a:lstStyle/>
          <a:p>
            <a:r>
              <a:rPr lang="en-US" dirty="0"/>
              <a:t>BIND is the most widely used DNS software on the Internet.</a:t>
            </a:r>
          </a:p>
          <a:p>
            <a:r>
              <a:rPr lang="en-US" dirty="0"/>
              <a:t>Start / Stop / Restart: </a:t>
            </a:r>
            <a:r>
              <a:rPr lang="en-US" sz="2000" b="1" dirty="0" err="1">
                <a:solidFill>
                  <a:srgbClr val="0070C0"/>
                </a:solidFill>
                <a:latin typeface="Courier New" panose="02070309020205020404" pitchFamily="49" charset="0"/>
                <a:cs typeface="Courier New" panose="02070309020205020404" pitchFamily="49" charset="0"/>
              </a:rPr>
              <a:t>systemctl</a:t>
            </a:r>
            <a:r>
              <a:rPr lang="en-US" sz="2000" b="1" dirty="0">
                <a:solidFill>
                  <a:srgbClr val="0070C0"/>
                </a:solidFill>
                <a:latin typeface="Courier New" panose="02070309020205020404" pitchFamily="49" charset="0"/>
                <a:cs typeface="Courier New" panose="02070309020205020404" pitchFamily="49" charset="0"/>
              </a:rPr>
              <a:t> start / stop / restart </a:t>
            </a:r>
            <a:r>
              <a:rPr lang="en-US" sz="2000" b="1" dirty="0" err="1">
                <a:solidFill>
                  <a:srgbClr val="0070C0"/>
                </a:solidFill>
                <a:latin typeface="Courier New" panose="02070309020205020404" pitchFamily="49" charset="0"/>
                <a:cs typeface="Courier New" panose="02070309020205020404" pitchFamily="49" charset="0"/>
              </a:rPr>
              <a:t>named.service</a:t>
            </a:r>
            <a:endParaRPr lang="en-US" sz="2000" b="1" dirty="0">
              <a:solidFill>
                <a:srgbClr val="0070C0"/>
              </a:solidFill>
              <a:latin typeface="Courier New" panose="02070309020205020404" pitchFamily="49" charset="0"/>
              <a:cs typeface="Courier New" panose="02070309020205020404" pitchFamily="49" charset="0"/>
            </a:endParaRPr>
          </a:p>
          <a:p>
            <a:r>
              <a:rPr lang="en-US" dirty="0"/>
              <a:t>Reload any zone or config file changes: </a:t>
            </a:r>
            <a:r>
              <a:rPr lang="en-US" sz="2000" b="1" dirty="0">
                <a:solidFill>
                  <a:srgbClr val="0070C0"/>
                </a:solidFill>
                <a:latin typeface="Courier New" panose="02070309020205020404" pitchFamily="49" charset="0"/>
                <a:cs typeface="Courier New" panose="02070309020205020404" pitchFamily="49" charset="0"/>
              </a:rPr>
              <a:t>service reload </a:t>
            </a:r>
            <a:r>
              <a:rPr lang="en-US" sz="2000" b="1" dirty="0" err="1">
                <a:solidFill>
                  <a:srgbClr val="0070C0"/>
                </a:solidFill>
                <a:latin typeface="Courier New" panose="02070309020205020404" pitchFamily="49" charset="0"/>
                <a:cs typeface="Courier New" panose="02070309020205020404" pitchFamily="49" charset="0"/>
              </a:rPr>
              <a:t>named.service</a:t>
            </a:r>
            <a:endParaRPr lang="en-US" sz="2000" b="1" dirty="0">
              <a:solidFill>
                <a:srgbClr val="0070C0"/>
              </a:solidFill>
              <a:latin typeface="Courier New" panose="02070309020205020404" pitchFamily="49" charset="0"/>
              <a:cs typeface="Courier New" panose="02070309020205020404" pitchFamily="49" charset="0"/>
            </a:endParaRPr>
          </a:p>
          <a:p>
            <a:r>
              <a:rPr lang="en-US" dirty="0"/>
              <a:t>MX = Mail server; NS = Name server</a:t>
            </a:r>
          </a:p>
          <a:p>
            <a:r>
              <a:rPr lang="en-US" dirty="0"/>
              <a:t>Zone files are kept in </a:t>
            </a:r>
            <a:r>
              <a:rPr lang="en-US" sz="2000" b="1" dirty="0">
                <a:solidFill>
                  <a:srgbClr val="0070C0"/>
                </a:solidFill>
                <a:latin typeface="Courier New" panose="02070309020205020404" pitchFamily="49" charset="0"/>
                <a:cs typeface="Courier New" panose="02070309020205020404" pitchFamily="49" charset="0"/>
              </a:rPr>
              <a:t>/</a:t>
            </a:r>
            <a:r>
              <a:rPr lang="en-US" sz="2000" b="1" dirty="0" err="1">
                <a:solidFill>
                  <a:srgbClr val="0070C0"/>
                </a:solidFill>
                <a:latin typeface="Courier New" panose="02070309020205020404" pitchFamily="49" charset="0"/>
                <a:cs typeface="Courier New" panose="02070309020205020404" pitchFamily="49" charset="0"/>
              </a:rPr>
              <a:t>var</a:t>
            </a:r>
            <a:r>
              <a:rPr lang="en-US" sz="2000" b="1" dirty="0">
                <a:solidFill>
                  <a:srgbClr val="0070C0"/>
                </a:solidFill>
                <a:latin typeface="Courier New" panose="02070309020205020404" pitchFamily="49" charset="0"/>
                <a:cs typeface="Courier New" panose="02070309020205020404" pitchFamily="49" charset="0"/>
              </a:rPr>
              <a:t>/named</a:t>
            </a:r>
          </a:p>
          <a:p>
            <a:r>
              <a:rPr lang="en-US" dirty="0"/>
              <a:t>Name Resolution: (.</a:t>
            </a:r>
            <a:r>
              <a:rPr lang="en-US" dirty="0" err="1"/>
              <a:t>lan</a:t>
            </a:r>
            <a:r>
              <a:rPr lang="en-US" dirty="0"/>
              <a:t> and .wan)</a:t>
            </a:r>
          </a:p>
          <a:p>
            <a:pPr marL="0" indent="0">
              <a:buNone/>
            </a:pPr>
            <a:r>
              <a:rPr lang="en-US" dirty="0"/>
              <a:t>	Configure zone files that will translate domain names -&gt; IP addresses.</a:t>
            </a:r>
          </a:p>
          <a:p>
            <a:r>
              <a:rPr lang="en-US" dirty="0"/>
              <a:t>Address Resolution: (use .</a:t>
            </a:r>
            <a:r>
              <a:rPr lang="en-US" dirty="0" err="1"/>
              <a:t>db</a:t>
            </a:r>
            <a:r>
              <a:rPr lang="en-US" dirty="0"/>
              <a:t> files)</a:t>
            </a:r>
          </a:p>
          <a:p>
            <a:pPr marL="0" indent="0">
              <a:buNone/>
            </a:pPr>
            <a:r>
              <a:rPr lang="en-US" dirty="0"/>
              <a:t>	Configure zone files to translate IP addresses -&gt; domain names</a:t>
            </a:r>
          </a:p>
        </p:txBody>
      </p:sp>
      <p:sp>
        <p:nvSpPr>
          <p:cNvPr id="2" name="Title 1"/>
          <p:cNvSpPr>
            <a:spLocks noGrp="1"/>
          </p:cNvSpPr>
          <p:nvPr>
            <p:ph type="title"/>
          </p:nvPr>
        </p:nvSpPr>
        <p:spPr/>
        <p:txBody>
          <a:bodyPr/>
          <a:lstStyle/>
          <a:p>
            <a:r>
              <a:rPr lang="en-US" dirty="0"/>
              <a:t>bind – /</a:t>
            </a:r>
            <a:r>
              <a:rPr lang="en-US" dirty="0" err="1"/>
              <a:t>etc</a:t>
            </a:r>
            <a:r>
              <a:rPr lang="en-US" dirty="0"/>
              <a:t>/</a:t>
            </a:r>
            <a:r>
              <a:rPr lang="en-US" dirty="0" err="1"/>
              <a:t>named.conf</a:t>
            </a:r>
            <a:endParaRPr lang="en-US" dirty="0"/>
          </a:p>
        </p:txBody>
      </p:sp>
    </p:spTree>
    <p:extLst>
      <p:ext uri="{BB962C8B-B14F-4D97-AF65-F5344CB8AC3E}">
        <p14:creationId xmlns:p14="http://schemas.microsoft.com/office/powerpoint/2010/main" val="9470015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4364235"/>
          </a:xfrm>
        </p:spPr>
        <p:txBody>
          <a:bodyPr/>
          <a:lstStyle/>
          <a:p>
            <a:pPr marL="0" indent="0">
              <a:buNone/>
            </a:pPr>
            <a:r>
              <a:rPr lang="en-US" b="1" dirty="0" err="1"/>
              <a:t>uname</a:t>
            </a:r>
            <a:r>
              <a:rPr lang="en-US" b="1" dirty="0"/>
              <a:t> [remember to use </a:t>
            </a:r>
            <a:r>
              <a:rPr lang="en-US" sz="2000" b="1" dirty="0">
                <a:solidFill>
                  <a:srgbClr val="0070C0"/>
                </a:solidFill>
                <a:latin typeface="Courier New" panose="02070309020205020404" pitchFamily="49" charset="0"/>
                <a:cs typeface="Courier New" panose="02070309020205020404" pitchFamily="49" charset="0"/>
              </a:rPr>
              <a:t>man </a:t>
            </a:r>
            <a:r>
              <a:rPr lang="en-US" sz="2000" b="1" dirty="0" err="1">
                <a:solidFill>
                  <a:srgbClr val="0070C0"/>
                </a:solidFill>
                <a:latin typeface="Courier New" panose="02070309020205020404" pitchFamily="49" charset="0"/>
                <a:cs typeface="Courier New" panose="02070309020205020404" pitchFamily="49" charset="0"/>
              </a:rPr>
              <a:t>uname</a:t>
            </a:r>
            <a:r>
              <a:rPr lang="en-US" b="1" dirty="0"/>
              <a:t>!]</a:t>
            </a:r>
          </a:p>
          <a:p>
            <a:pPr marL="457200" indent="-457200">
              <a:buFont typeface="+mj-lt"/>
              <a:buAutoNum type="arabicPeriod"/>
            </a:pPr>
            <a:r>
              <a:rPr lang="en-US" dirty="0"/>
              <a:t>The kernel name (</a:t>
            </a:r>
            <a:r>
              <a:rPr lang="en-US" sz="2000" b="1" dirty="0">
                <a:solidFill>
                  <a:srgbClr val="0070C0"/>
                </a:solidFill>
                <a:latin typeface="Courier New" panose="02070309020205020404" pitchFamily="49" charset="0"/>
                <a:cs typeface="Courier New" panose="02070309020205020404" pitchFamily="49" charset="0"/>
              </a:rPr>
              <a:t>-s</a:t>
            </a:r>
            <a:r>
              <a:rPr lang="en-US" dirty="0"/>
              <a:t>)</a:t>
            </a:r>
          </a:p>
          <a:p>
            <a:pPr marL="457200" indent="-457200">
              <a:buFont typeface="+mj-lt"/>
              <a:buAutoNum type="arabicPeriod"/>
            </a:pPr>
            <a:r>
              <a:rPr lang="en-US" dirty="0"/>
              <a:t>The kernel release (</a:t>
            </a:r>
            <a:r>
              <a:rPr lang="en-US" sz="2000" b="1" dirty="0">
                <a:solidFill>
                  <a:srgbClr val="0070C0"/>
                </a:solidFill>
                <a:latin typeface="Courier New" panose="02070309020205020404" pitchFamily="49" charset="0"/>
                <a:cs typeface="Courier New" panose="02070309020205020404" pitchFamily="49" charset="0"/>
              </a:rPr>
              <a:t>-r</a:t>
            </a:r>
            <a:r>
              <a:rPr lang="en-US" dirty="0"/>
              <a:t>)</a:t>
            </a:r>
          </a:p>
          <a:p>
            <a:pPr marL="457200" indent="-457200">
              <a:buFont typeface="+mj-lt"/>
              <a:buAutoNum type="arabicPeriod"/>
            </a:pPr>
            <a:r>
              <a:rPr lang="en-US" dirty="0"/>
              <a:t>The kernel version (</a:t>
            </a:r>
            <a:r>
              <a:rPr lang="en-US" sz="2000" b="1" dirty="0">
                <a:solidFill>
                  <a:srgbClr val="0070C0"/>
                </a:solidFill>
                <a:latin typeface="Courier New" panose="02070309020205020404" pitchFamily="49" charset="0"/>
                <a:cs typeface="Courier New" panose="02070309020205020404" pitchFamily="49" charset="0"/>
              </a:rPr>
              <a:t>-v</a:t>
            </a:r>
            <a:r>
              <a:rPr lang="en-US" dirty="0"/>
              <a:t>)</a:t>
            </a:r>
          </a:p>
          <a:p>
            <a:pPr marL="457200" indent="-457200">
              <a:buFont typeface="+mj-lt"/>
              <a:buAutoNum type="arabicPeriod"/>
            </a:pPr>
            <a:r>
              <a:rPr lang="en-US" dirty="0"/>
              <a:t>The machine hardware name (</a:t>
            </a:r>
            <a:r>
              <a:rPr lang="en-US" sz="2000" b="1" dirty="0">
                <a:solidFill>
                  <a:srgbClr val="0070C0"/>
                </a:solidFill>
                <a:latin typeface="Courier New" panose="02070309020205020404" pitchFamily="49" charset="0"/>
                <a:cs typeface="Courier New" panose="02070309020205020404" pitchFamily="49" charset="0"/>
              </a:rPr>
              <a:t>-m</a:t>
            </a:r>
            <a:r>
              <a:rPr lang="en-US" dirty="0"/>
              <a:t>)</a:t>
            </a:r>
          </a:p>
          <a:p>
            <a:pPr marL="457200" indent="-457200">
              <a:buFont typeface="+mj-lt"/>
              <a:buAutoNum type="arabicPeriod"/>
            </a:pPr>
            <a:r>
              <a:rPr lang="en-US" dirty="0"/>
              <a:t>The processor type (</a:t>
            </a:r>
            <a:r>
              <a:rPr lang="en-US" sz="2000" b="1" dirty="0">
                <a:solidFill>
                  <a:srgbClr val="0070C0"/>
                </a:solidFill>
                <a:latin typeface="Courier New" panose="02070309020205020404" pitchFamily="49" charset="0"/>
                <a:cs typeface="Courier New" panose="02070309020205020404" pitchFamily="49" charset="0"/>
              </a:rPr>
              <a:t>-p</a:t>
            </a:r>
            <a:r>
              <a:rPr lang="en-US" dirty="0"/>
              <a:t>)</a:t>
            </a:r>
          </a:p>
          <a:p>
            <a:pPr marL="457200" indent="-457200">
              <a:buFont typeface="+mj-lt"/>
              <a:buAutoNum type="arabicPeriod"/>
            </a:pPr>
            <a:r>
              <a:rPr lang="en-US" dirty="0"/>
              <a:t>The hardware platform (</a:t>
            </a:r>
            <a:r>
              <a:rPr lang="en-US" sz="2000" b="1" dirty="0">
                <a:solidFill>
                  <a:srgbClr val="0070C0"/>
                </a:solidFill>
                <a:latin typeface="Courier New" panose="02070309020205020404" pitchFamily="49" charset="0"/>
                <a:cs typeface="Courier New" panose="02070309020205020404" pitchFamily="49" charset="0"/>
              </a:rPr>
              <a:t>-</a:t>
            </a:r>
            <a:r>
              <a:rPr lang="en-US" sz="2000" b="1" dirty="0" err="1">
                <a:solidFill>
                  <a:srgbClr val="0070C0"/>
                </a:solidFill>
                <a:latin typeface="Courier New" panose="02070309020205020404" pitchFamily="49" charset="0"/>
                <a:cs typeface="Courier New" panose="02070309020205020404" pitchFamily="49" charset="0"/>
              </a:rPr>
              <a:t>i</a:t>
            </a:r>
            <a:r>
              <a:rPr lang="en-US" dirty="0"/>
              <a:t>)</a:t>
            </a:r>
          </a:p>
          <a:p>
            <a:pPr marL="457200" indent="-457200">
              <a:buFont typeface="+mj-lt"/>
              <a:buAutoNum type="arabicPeriod"/>
            </a:pPr>
            <a:r>
              <a:rPr lang="en-US" dirty="0"/>
              <a:t>The operating system (</a:t>
            </a:r>
            <a:r>
              <a:rPr lang="en-US" sz="2000" b="1" dirty="0">
                <a:solidFill>
                  <a:srgbClr val="0070C0"/>
                </a:solidFill>
                <a:latin typeface="Courier New" panose="02070309020205020404" pitchFamily="49" charset="0"/>
                <a:cs typeface="Courier New" panose="02070309020205020404" pitchFamily="49" charset="0"/>
              </a:rPr>
              <a:t>-o</a:t>
            </a:r>
            <a:r>
              <a:rPr lang="en-US" dirty="0"/>
              <a:t>)</a:t>
            </a:r>
          </a:p>
          <a:p>
            <a:endParaRPr lang="en-US" b="1" dirty="0"/>
          </a:p>
        </p:txBody>
      </p:sp>
      <p:sp>
        <p:nvSpPr>
          <p:cNvPr id="2" name="Title 1"/>
          <p:cNvSpPr>
            <a:spLocks noGrp="1"/>
          </p:cNvSpPr>
          <p:nvPr>
            <p:ph type="title"/>
          </p:nvPr>
        </p:nvSpPr>
        <p:spPr/>
        <p:txBody>
          <a:bodyPr/>
          <a:lstStyle/>
          <a:p>
            <a:r>
              <a:rPr lang="en-US" dirty="0"/>
              <a:t>kernel</a:t>
            </a:r>
          </a:p>
        </p:txBody>
      </p:sp>
      <p:pic>
        <p:nvPicPr>
          <p:cNvPr id="4" name="Picture 3"/>
          <p:cNvPicPr>
            <a:picLocks noChangeAspect="1"/>
          </p:cNvPicPr>
          <p:nvPr/>
        </p:nvPicPr>
        <p:blipFill>
          <a:blip r:embed="rId3"/>
          <a:stretch>
            <a:fillRect/>
          </a:stretch>
        </p:blipFill>
        <p:spPr>
          <a:xfrm>
            <a:off x="6682721" y="1052934"/>
            <a:ext cx="4844259" cy="4612932"/>
          </a:xfrm>
          <a:prstGeom prst="rect">
            <a:avLst/>
          </a:prstGeom>
        </p:spPr>
      </p:pic>
    </p:spTree>
    <p:extLst>
      <p:ext uri="{BB962C8B-B14F-4D97-AF65-F5344CB8AC3E}">
        <p14:creationId xmlns:p14="http://schemas.microsoft.com/office/powerpoint/2010/main" val="37242631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5226010"/>
          </a:xfrm>
        </p:spPr>
        <p:txBody>
          <a:bodyPr/>
          <a:lstStyle/>
          <a:p>
            <a:pPr marL="0" indent="0">
              <a:buNone/>
            </a:pPr>
            <a:r>
              <a:rPr lang="en-US" dirty="0"/>
              <a:t>Manage memory: </a:t>
            </a:r>
            <a:r>
              <a:rPr lang="en-US" sz="2000" b="1" dirty="0">
                <a:solidFill>
                  <a:srgbClr val="0070C0"/>
                </a:solidFill>
                <a:latin typeface="Courier New" panose="02070309020205020404" pitchFamily="49" charset="0"/>
                <a:cs typeface="Courier New" panose="02070309020205020404" pitchFamily="49" charset="0"/>
              </a:rPr>
              <a:t>free -</a:t>
            </a:r>
            <a:r>
              <a:rPr lang="en-US" sz="2000" b="1" dirty="0" err="1">
                <a:solidFill>
                  <a:srgbClr val="0070C0"/>
                </a:solidFill>
                <a:latin typeface="Courier New" panose="02070309020205020404" pitchFamily="49" charset="0"/>
                <a:cs typeface="Courier New" panose="02070309020205020404" pitchFamily="49" charset="0"/>
              </a:rPr>
              <a:t>tls</a:t>
            </a:r>
            <a:r>
              <a:rPr lang="en-US" sz="2000" b="1" dirty="0">
                <a:solidFill>
                  <a:srgbClr val="0070C0"/>
                </a:solidFill>
                <a:latin typeface="Courier New" panose="02070309020205020404" pitchFamily="49" charset="0"/>
                <a:cs typeface="Courier New" panose="02070309020205020404" pitchFamily="49" charset="0"/>
              </a:rPr>
              <a:t> 2 </a:t>
            </a:r>
            <a:br>
              <a:rPr lang="en-US" sz="2000" b="1" dirty="0">
                <a:solidFill>
                  <a:srgbClr val="0070C0"/>
                </a:solidFill>
                <a:latin typeface="Courier New" panose="02070309020205020404" pitchFamily="49" charset="0"/>
                <a:cs typeface="Courier New" panose="02070309020205020404" pitchFamily="49" charset="0"/>
              </a:rPr>
            </a:br>
            <a:r>
              <a:rPr lang="en-US" dirty="0"/>
              <a:t>(Lists totals, low / high, and updates every 2 seconds)</a:t>
            </a:r>
          </a:p>
          <a:p>
            <a:pPr marL="0" indent="0">
              <a:buNone/>
            </a:pPr>
            <a:endParaRPr lang="en-US" b="1" dirty="0"/>
          </a:p>
          <a:p>
            <a:pPr marL="0" indent="0">
              <a:buNone/>
            </a:pPr>
            <a:r>
              <a:rPr lang="en-US" b="1" dirty="0"/>
              <a:t>Managing loadable modules: </a:t>
            </a:r>
          </a:p>
          <a:p>
            <a:pPr marL="0" indent="0">
              <a:buNone/>
            </a:pPr>
            <a:r>
              <a:rPr lang="en-US" sz="2000" b="1" dirty="0" err="1">
                <a:solidFill>
                  <a:srgbClr val="0070C0"/>
                </a:solidFill>
                <a:latin typeface="Courier New" panose="02070309020205020404" pitchFamily="49" charset="0"/>
                <a:cs typeface="Courier New" panose="02070309020205020404" pitchFamily="49" charset="0"/>
              </a:rPr>
              <a:t>insmod</a:t>
            </a:r>
            <a:r>
              <a:rPr lang="en-US" dirty="0"/>
              <a:t> - Install loadable kernel module.</a:t>
            </a:r>
          </a:p>
          <a:p>
            <a:pPr marL="0" indent="0">
              <a:buNone/>
            </a:pPr>
            <a:r>
              <a:rPr lang="en-US" sz="2000" b="1" dirty="0" err="1">
                <a:solidFill>
                  <a:srgbClr val="0070C0"/>
                </a:solidFill>
                <a:latin typeface="Courier New" panose="02070309020205020404" pitchFamily="49" charset="0"/>
                <a:cs typeface="Courier New" panose="02070309020205020404" pitchFamily="49" charset="0"/>
              </a:rPr>
              <a:t>lsmod</a:t>
            </a:r>
            <a:r>
              <a:rPr lang="en-US" dirty="0"/>
              <a:t> - List loaded modules.</a:t>
            </a:r>
          </a:p>
          <a:p>
            <a:pPr marL="0" indent="0">
              <a:buNone/>
            </a:pPr>
            <a:r>
              <a:rPr lang="en-US" sz="2000" b="1" dirty="0" err="1">
                <a:solidFill>
                  <a:srgbClr val="0070C0"/>
                </a:solidFill>
                <a:latin typeface="Courier New" panose="02070309020205020404" pitchFamily="49" charset="0"/>
                <a:cs typeface="Courier New" panose="02070309020205020404" pitchFamily="49" charset="0"/>
              </a:rPr>
              <a:t>modinfo</a:t>
            </a:r>
            <a:r>
              <a:rPr lang="en-US" dirty="0"/>
              <a:t> - Display information about a kernel module.</a:t>
            </a:r>
          </a:p>
          <a:p>
            <a:pPr marL="0" indent="0">
              <a:buNone/>
            </a:pPr>
            <a:r>
              <a:rPr lang="en-US" sz="2000" b="1" dirty="0" err="1">
                <a:solidFill>
                  <a:srgbClr val="0070C0"/>
                </a:solidFill>
                <a:latin typeface="Courier New" panose="02070309020205020404" pitchFamily="49" charset="0"/>
                <a:cs typeface="Courier New" panose="02070309020205020404" pitchFamily="49" charset="0"/>
              </a:rPr>
              <a:t>rmmod</a:t>
            </a:r>
            <a:r>
              <a:rPr lang="en-US" dirty="0"/>
              <a:t> - Unload loadable modules. (use </a:t>
            </a:r>
            <a:r>
              <a:rPr lang="en-US" sz="2000" b="1" dirty="0">
                <a:solidFill>
                  <a:srgbClr val="0070C0"/>
                </a:solidFill>
                <a:latin typeface="Courier New" panose="02070309020205020404" pitchFamily="49" charset="0"/>
                <a:cs typeface="Courier New" panose="02070309020205020404" pitchFamily="49" charset="0"/>
              </a:rPr>
              <a:t>-r</a:t>
            </a:r>
            <a:r>
              <a:rPr lang="en-US" dirty="0"/>
              <a:t> sparingly)</a:t>
            </a:r>
          </a:p>
          <a:p>
            <a:pPr marL="0" indent="0">
              <a:buNone/>
            </a:pPr>
            <a:r>
              <a:rPr lang="en-US" sz="2000" b="1" dirty="0" err="1">
                <a:solidFill>
                  <a:srgbClr val="0070C0"/>
                </a:solidFill>
                <a:latin typeface="Courier New" panose="02070309020205020404" pitchFamily="49" charset="0"/>
                <a:cs typeface="Courier New" panose="02070309020205020404" pitchFamily="49" charset="0"/>
              </a:rPr>
              <a:t>depmod</a:t>
            </a:r>
            <a:r>
              <a:rPr lang="en-US" dirty="0"/>
              <a:t> - Handle dependency descriptions for loadable kernel modules.</a:t>
            </a:r>
          </a:p>
          <a:p>
            <a:pPr marL="0" indent="0">
              <a:buNone/>
            </a:pPr>
            <a:r>
              <a:rPr lang="en-US" sz="2000" b="1" dirty="0" err="1">
                <a:solidFill>
                  <a:srgbClr val="0070C0"/>
                </a:solidFill>
                <a:latin typeface="Courier New" panose="02070309020205020404" pitchFamily="49" charset="0"/>
                <a:cs typeface="Courier New" panose="02070309020205020404" pitchFamily="49" charset="0"/>
              </a:rPr>
              <a:t>modprobe</a:t>
            </a:r>
            <a:r>
              <a:rPr lang="en-US" dirty="0"/>
              <a:t> - High level handling of loadable modules.</a:t>
            </a:r>
          </a:p>
          <a:p>
            <a:endParaRPr lang="en-US" b="1" dirty="0"/>
          </a:p>
        </p:txBody>
      </p:sp>
      <p:sp>
        <p:nvSpPr>
          <p:cNvPr id="2" name="Title 1"/>
          <p:cNvSpPr>
            <a:spLocks noGrp="1"/>
          </p:cNvSpPr>
          <p:nvPr>
            <p:ph type="title"/>
          </p:nvPr>
        </p:nvSpPr>
        <p:spPr/>
        <p:txBody>
          <a:bodyPr/>
          <a:lstStyle/>
          <a:p>
            <a:r>
              <a:rPr lang="en-US" dirty="0"/>
              <a:t>kernel</a:t>
            </a:r>
          </a:p>
        </p:txBody>
      </p:sp>
    </p:spTree>
    <p:extLst>
      <p:ext uri="{BB962C8B-B14F-4D97-AF65-F5344CB8AC3E}">
        <p14:creationId xmlns:p14="http://schemas.microsoft.com/office/powerpoint/2010/main" val="13168976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8223753"/>
          </a:xfrm>
        </p:spPr>
        <p:txBody>
          <a:bodyPr/>
          <a:lstStyle/>
          <a:p>
            <a:pPr marL="0" indent="0">
              <a:buNone/>
            </a:pPr>
            <a:r>
              <a:rPr lang="en-US" b="1" dirty="0" err="1"/>
              <a:t>cron</a:t>
            </a:r>
            <a:r>
              <a:rPr lang="en-US" dirty="0"/>
              <a:t> is a daemon that runs scheduled tasks for the user.</a:t>
            </a:r>
          </a:p>
          <a:p>
            <a:pPr marL="0" indent="0">
              <a:buNone/>
            </a:pPr>
            <a:r>
              <a:rPr lang="en-US" dirty="0"/>
              <a:t>Note there is a </a:t>
            </a:r>
            <a:r>
              <a:rPr lang="en-US" dirty="0" err="1"/>
              <a:t>cron.deny</a:t>
            </a:r>
            <a:r>
              <a:rPr lang="en-US" dirty="0"/>
              <a:t> and </a:t>
            </a:r>
            <a:r>
              <a:rPr lang="en-US" dirty="0" err="1"/>
              <a:t>cron.allow</a:t>
            </a:r>
            <a:r>
              <a:rPr lang="en-US" dirty="0"/>
              <a:t> file for restricting access.</a:t>
            </a:r>
          </a:p>
          <a:p>
            <a:pPr marL="0" indent="0">
              <a:buNone/>
            </a:pPr>
            <a:endParaRPr lang="en-US" dirty="0"/>
          </a:p>
          <a:p>
            <a:pPr marL="0" indent="0">
              <a:buNone/>
            </a:pPr>
            <a:r>
              <a:rPr lang="en-US" dirty="0"/>
              <a:t>The </a:t>
            </a:r>
            <a:r>
              <a:rPr lang="en-US" dirty="0" err="1"/>
              <a:t>cron</a:t>
            </a:r>
            <a:r>
              <a:rPr lang="en-US" dirty="0"/>
              <a:t> directory looks like:</a:t>
            </a:r>
          </a:p>
          <a:p>
            <a:pPr marL="236499" lvl="1" indent="0">
              <a:buNone/>
            </a:pPr>
            <a:r>
              <a:rPr lang="en-US" sz="2400" dirty="0"/>
              <a:t>/</a:t>
            </a:r>
            <a:r>
              <a:rPr lang="en-US" sz="2400" dirty="0" err="1"/>
              <a:t>etc</a:t>
            </a:r>
            <a:r>
              <a:rPr lang="en-US" sz="2400" dirty="0"/>
              <a:t>/</a:t>
            </a:r>
            <a:r>
              <a:rPr lang="en-US" sz="2400" dirty="0" err="1"/>
              <a:t>cron.d</a:t>
            </a:r>
            <a:endParaRPr lang="en-US" sz="2400" dirty="0"/>
          </a:p>
          <a:p>
            <a:pPr marL="236499" lvl="1" indent="0">
              <a:buNone/>
            </a:pPr>
            <a:r>
              <a:rPr lang="en-US" sz="2400" dirty="0"/>
              <a:t>/</a:t>
            </a:r>
            <a:r>
              <a:rPr lang="en-US" sz="2400" dirty="0" err="1"/>
              <a:t>etc</a:t>
            </a:r>
            <a:r>
              <a:rPr lang="en-US" sz="2400" dirty="0"/>
              <a:t>/</a:t>
            </a:r>
            <a:r>
              <a:rPr lang="en-US" sz="2400" dirty="0" err="1"/>
              <a:t>cron.daily</a:t>
            </a:r>
            <a:endParaRPr lang="en-US" sz="2400" dirty="0"/>
          </a:p>
          <a:p>
            <a:pPr marL="236499" lvl="1" indent="0">
              <a:buNone/>
            </a:pPr>
            <a:r>
              <a:rPr lang="en-US" sz="2400" dirty="0"/>
              <a:t>/</a:t>
            </a:r>
            <a:r>
              <a:rPr lang="en-US" sz="2400" dirty="0" err="1"/>
              <a:t>etc</a:t>
            </a:r>
            <a:r>
              <a:rPr lang="en-US" sz="2400" dirty="0"/>
              <a:t>/</a:t>
            </a:r>
            <a:r>
              <a:rPr lang="en-US" sz="2400" dirty="0" err="1"/>
              <a:t>cron.hourly</a:t>
            </a:r>
            <a:endParaRPr lang="en-US" sz="2400" dirty="0"/>
          </a:p>
          <a:p>
            <a:pPr marL="236499" lvl="1" indent="0">
              <a:buNone/>
            </a:pPr>
            <a:r>
              <a:rPr lang="en-US" sz="2400" dirty="0"/>
              <a:t>/</a:t>
            </a:r>
            <a:r>
              <a:rPr lang="en-US" sz="2400" dirty="0" err="1"/>
              <a:t>etc</a:t>
            </a:r>
            <a:r>
              <a:rPr lang="en-US" sz="2400" dirty="0"/>
              <a:t>/</a:t>
            </a:r>
            <a:r>
              <a:rPr lang="en-US" sz="2400" dirty="0" err="1"/>
              <a:t>cron.monthly</a:t>
            </a:r>
            <a:endParaRPr lang="en-US" sz="2400" dirty="0"/>
          </a:p>
          <a:p>
            <a:pPr marL="236499" lvl="1" indent="0">
              <a:buNone/>
            </a:pPr>
            <a:r>
              <a:rPr lang="en-US" sz="2400" dirty="0"/>
              <a:t>/</a:t>
            </a:r>
            <a:r>
              <a:rPr lang="en-US" sz="2400" dirty="0" err="1"/>
              <a:t>etc</a:t>
            </a:r>
            <a:r>
              <a:rPr lang="en-US" sz="2400" dirty="0"/>
              <a:t>/</a:t>
            </a:r>
            <a:r>
              <a:rPr lang="en-US" sz="2400" dirty="0" err="1"/>
              <a:t>cron.weekly</a:t>
            </a:r>
            <a:endParaRPr lang="en-US" sz="2400" dirty="0"/>
          </a:p>
          <a:p>
            <a:pPr marL="236499" lvl="1" indent="0">
              <a:buNone/>
            </a:pPr>
            <a:endParaRPr lang="en-US" dirty="0"/>
          </a:p>
          <a:p>
            <a:pPr marL="236499" lvl="1" indent="0">
              <a:buNone/>
            </a:pPr>
            <a:r>
              <a:rPr lang="en-US" sz="2000" b="1" dirty="0">
                <a:solidFill>
                  <a:srgbClr val="0070C0"/>
                </a:solidFill>
                <a:latin typeface="Courier New" panose="02070309020205020404" pitchFamily="49" charset="0"/>
                <a:cs typeface="Courier New" panose="02070309020205020404" pitchFamily="49" charset="0"/>
              </a:rPr>
              <a:t>man 5 crontab </a:t>
            </a:r>
            <a:r>
              <a:rPr lang="en-US" dirty="0"/>
              <a:t>is your friend.</a:t>
            </a:r>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crontab - /</a:t>
            </a:r>
            <a:r>
              <a:rPr lang="en-US" dirty="0" err="1"/>
              <a:t>etc</a:t>
            </a:r>
            <a:r>
              <a:rPr lang="en-US" dirty="0"/>
              <a:t>/crontab </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5471582" y="2994377"/>
            <a:ext cx="5916084" cy="2760839"/>
          </a:xfrm>
          <a:prstGeom prst="rect">
            <a:avLst/>
          </a:prstGeom>
        </p:spPr>
      </p:pic>
    </p:spTree>
    <p:extLst>
      <p:ext uri="{BB962C8B-B14F-4D97-AF65-F5344CB8AC3E}">
        <p14:creationId xmlns:p14="http://schemas.microsoft.com/office/powerpoint/2010/main" val="38363323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6260139"/>
          </a:xfrm>
        </p:spPr>
        <p:txBody>
          <a:bodyPr/>
          <a:lstStyle/>
          <a:p>
            <a:r>
              <a:rPr lang="en-US" dirty="0"/>
              <a:t>Lists scheduled jobs for the current user using crontab -l</a:t>
            </a:r>
          </a:p>
          <a:p>
            <a:r>
              <a:rPr lang="en-US" dirty="0"/>
              <a:t>View jobs for a specific user using crontab -u [user] -l</a:t>
            </a:r>
          </a:p>
          <a:p>
            <a:pPr marL="0" indent="0">
              <a:buNone/>
            </a:pPr>
            <a:r>
              <a:rPr lang="en-US" sz="2000" b="1" dirty="0">
                <a:solidFill>
                  <a:srgbClr val="0070C0"/>
                </a:solidFill>
                <a:latin typeface="Courier New" panose="02070309020205020404" pitchFamily="49" charset="0"/>
                <a:cs typeface="Courier New" panose="02070309020205020404" pitchFamily="49" charset="0"/>
              </a:rPr>
              <a:t>@reboot </a:t>
            </a:r>
            <a:r>
              <a:rPr lang="en-US" dirty="0"/>
              <a:t>- Command will run when the system reboot.</a:t>
            </a:r>
          </a:p>
          <a:p>
            <a:pPr marL="0" indent="0">
              <a:buNone/>
            </a:pPr>
            <a:r>
              <a:rPr lang="en-US" sz="2000" b="1" dirty="0">
                <a:solidFill>
                  <a:srgbClr val="0070C0"/>
                </a:solidFill>
                <a:latin typeface="Courier New" panose="02070309020205020404" pitchFamily="49" charset="0"/>
                <a:cs typeface="Courier New" panose="02070309020205020404" pitchFamily="49" charset="0"/>
              </a:rPr>
              <a:t>@daily </a:t>
            </a:r>
            <a:r>
              <a:rPr lang="en-US" dirty="0"/>
              <a:t>/ @midnight - Once per day.</a:t>
            </a:r>
          </a:p>
          <a:p>
            <a:pPr marL="0" indent="0">
              <a:buNone/>
            </a:pPr>
            <a:r>
              <a:rPr lang="en-US" sz="2000" b="1" dirty="0">
                <a:solidFill>
                  <a:srgbClr val="0070C0"/>
                </a:solidFill>
                <a:latin typeface="Courier New" panose="02070309020205020404" pitchFamily="49" charset="0"/>
                <a:cs typeface="Courier New" panose="02070309020205020404" pitchFamily="49" charset="0"/>
              </a:rPr>
              <a:t>@weekly </a:t>
            </a:r>
            <a:r>
              <a:rPr lang="en-US" dirty="0"/>
              <a:t>- Once per week.</a:t>
            </a:r>
          </a:p>
          <a:p>
            <a:pPr marL="0" indent="0">
              <a:buNone/>
            </a:pPr>
            <a:r>
              <a:rPr lang="en-US" sz="2000" b="1" dirty="0">
                <a:solidFill>
                  <a:srgbClr val="0070C0"/>
                </a:solidFill>
                <a:latin typeface="Courier New" panose="02070309020205020404" pitchFamily="49" charset="0"/>
                <a:cs typeface="Courier New" panose="02070309020205020404" pitchFamily="49" charset="0"/>
              </a:rPr>
              <a:t>@yearly </a:t>
            </a:r>
            <a:r>
              <a:rPr lang="en-US" dirty="0"/>
              <a:t>- Once per year.</a:t>
            </a:r>
          </a:p>
          <a:p>
            <a:pPr marL="0" indent="0">
              <a:buNone/>
            </a:pPr>
            <a:endParaRPr lang="en-US" dirty="0"/>
          </a:p>
          <a:p>
            <a:pPr marL="0" indent="0">
              <a:buNone/>
            </a:pPr>
            <a:r>
              <a:rPr lang="en-US" dirty="0"/>
              <a:t>What does this mean?</a:t>
            </a:r>
          </a:p>
          <a:p>
            <a:pPr marL="0" indent="0">
              <a:buNone/>
            </a:pPr>
            <a:r>
              <a:rPr lang="en-US" sz="2000" b="1" dirty="0">
                <a:solidFill>
                  <a:srgbClr val="0070C0"/>
                </a:solidFill>
                <a:latin typeface="Courier New" panose="02070309020205020404" pitchFamily="49" charset="0"/>
                <a:cs typeface="Courier New" panose="02070309020205020404" pitchFamily="49" charset="0"/>
              </a:rPr>
              <a:t>0-55/5 * * * *   root  &lt;command&gt;</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crontab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994" y="3619708"/>
            <a:ext cx="5071273" cy="3026037"/>
          </a:xfrm>
          <a:prstGeom prst="rect">
            <a:avLst/>
          </a:prstGeom>
        </p:spPr>
      </p:pic>
    </p:spTree>
    <p:extLst>
      <p:ext uri="{BB962C8B-B14F-4D97-AF65-F5344CB8AC3E}">
        <p14:creationId xmlns:p14="http://schemas.microsoft.com/office/powerpoint/2010/main" val="21333299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4499657"/>
          </a:xfrm>
        </p:spPr>
        <p:txBody>
          <a:bodyPr/>
          <a:lstStyle/>
          <a:p>
            <a:r>
              <a:rPr lang="en-US" dirty="0"/>
              <a:t>FTP servers listen on:</a:t>
            </a:r>
          </a:p>
          <a:p>
            <a:pPr lvl="1"/>
            <a:r>
              <a:rPr lang="en-US" dirty="0"/>
              <a:t>TCP Port 20 for </a:t>
            </a:r>
            <a:r>
              <a:rPr lang="en-US" u="sng" dirty="0"/>
              <a:t>data</a:t>
            </a:r>
            <a:endParaRPr lang="en-US" dirty="0"/>
          </a:p>
          <a:p>
            <a:pPr lvl="1"/>
            <a:r>
              <a:rPr lang="en-US" dirty="0"/>
              <a:t>TCP Port 21 for </a:t>
            </a:r>
            <a:r>
              <a:rPr lang="en-US" u="sng" dirty="0"/>
              <a:t>commands</a:t>
            </a:r>
            <a:r>
              <a:rPr lang="en-US" b="1" u="sng" dirty="0"/>
              <a:t> (&amp; connections!)</a:t>
            </a:r>
          </a:p>
          <a:p>
            <a:r>
              <a:rPr lang="en-US" dirty="0"/>
              <a:t>Configuring the </a:t>
            </a:r>
            <a:r>
              <a:rPr lang="en-US" dirty="0" err="1"/>
              <a:t>vsftpd.conf</a:t>
            </a:r>
            <a:r>
              <a:rPr lang="en-US" dirty="0"/>
              <a:t>:</a:t>
            </a:r>
          </a:p>
          <a:p>
            <a:pPr lvl="1"/>
            <a:r>
              <a:rPr lang="en-US" dirty="0"/>
              <a:t>Disabling public access: </a:t>
            </a:r>
            <a:r>
              <a:rPr lang="en-US" dirty="0" err="1"/>
              <a:t>anonymous_enable</a:t>
            </a:r>
            <a:r>
              <a:rPr lang="en-US" dirty="0"/>
              <a:t>=NO</a:t>
            </a:r>
          </a:p>
          <a:p>
            <a:pPr lvl="1"/>
            <a:r>
              <a:rPr lang="en-US" dirty="0"/>
              <a:t>Enable and disable local users: </a:t>
            </a:r>
            <a:r>
              <a:rPr lang="en-US" dirty="0" err="1"/>
              <a:t>local_enable</a:t>
            </a:r>
            <a:r>
              <a:rPr lang="en-US" dirty="0"/>
              <a:t>=YES/NO</a:t>
            </a:r>
          </a:p>
          <a:p>
            <a:pPr lvl="1"/>
            <a:r>
              <a:rPr lang="en-US" dirty="0"/>
              <a:t>Restricting local users to home directories: </a:t>
            </a:r>
            <a:r>
              <a:rPr lang="en-US" dirty="0" err="1"/>
              <a:t>chroot_local_users</a:t>
            </a:r>
            <a:r>
              <a:rPr lang="en-US" dirty="0"/>
              <a:t>=YES</a:t>
            </a:r>
          </a:p>
          <a:p>
            <a:pPr lvl="1"/>
            <a:r>
              <a:rPr lang="en-US" dirty="0"/>
              <a:t>Enabling SSL/TLS encryption: </a:t>
            </a:r>
          </a:p>
          <a:p>
            <a:pPr lvl="2"/>
            <a:r>
              <a:rPr lang="en-US" dirty="0"/>
              <a:t>Create SSL/TLS certificate</a:t>
            </a:r>
          </a:p>
          <a:p>
            <a:pPr lvl="2"/>
            <a:r>
              <a:rPr lang="en-US" dirty="0"/>
              <a:t>Edit the </a:t>
            </a:r>
            <a:r>
              <a:rPr lang="en-US" dirty="0" err="1"/>
              <a:t>vsftpd.conf</a:t>
            </a:r>
            <a:r>
              <a:rPr lang="en-US" dirty="0"/>
              <a:t> file</a:t>
            </a:r>
          </a:p>
        </p:txBody>
      </p:sp>
      <p:sp>
        <p:nvSpPr>
          <p:cNvPr id="2" name="Title 1"/>
          <p:cNvSpPr>
            <a:spLocks noGrp="1"/>
          </p:cNvSpPr>
          <p:nvPr>
            <p:ph type="title"/>
          </p:nvPr>
        </p:nvSpPr>
        <p:spPr/>
        <p:txBody>
          <a:bodyPr/>
          <a:lstStyle/>
          <a:p>
            <a:r>
              <a:rPr lang="en-US" dirty="0" err="1"/>
              <a:t>vsftpd</a:t>
            </a:r>
            <a:r>
              <a:rPr lang="en-US" dirty="0"/>
              <a:t> -  /</a:t>
            </a:r>
            <a:r>
              <a:rPr lang="en-US" dirty="0" err="1"/>
              <a:t>etc</a:t>
            </a:r>
            <a:r>
              <a:rPr lang="en-US" dirty="0"/>
              <a:t>/</a:t>
            </a:r>
            <a:r>
              <a:rPr lang="en-US" dirty="0" err="1"/>
              <a:t>vsftpd</a:t>
            </a:r>
            <a:r>
              <a:rPr lang="en-US" dirty="0"/>
              <a:t>/</a:t>
            </a:r>
            <a:r>
              <a:rPr lang="en-US" dirty="0" err="1"/>
              <a:t>vsftpd.conf</a:t>
            </a:r>
            <a:endParaRPr lang="en-US" dirty="0"/>
          </a:p>
        </p:txBody>
      </p:sp>
      <p:pic>
        <p:nvPicPr>
          <p:cNvPr id="4" name="Picture 3"/>
          <p:cNvPicPr>
            <a:picLocks noChangeAspect="1"/>
          </p:cNvPicPr>
          <p:nvPr/>
        </p:nvPicPr>
        <p:blipFill>
          <a:blip r:embed="rId3"/>
          <a:stretch>
            <a:fillRect/>
          </a:stretch>
        </p:blipFill>
        <p:spPr>
          <a:xfrm>
            <a:off x="7332075" y="289513"/>
            <a:ext cx="4590688" cy="2360554"/>
          </a:xfrm>
          <a:prstGeom prst="rect">
            <a:avLst/>
          </a:prstGeom>
        </p:spPr>
      </p:pic>
    </p:spTree>
    <p:extLst>
      <p:ext uri="{BB962C8B-B14F-4D97-AF65-F5344CB8AC3E}">
        <p14:creationId xmlns:p14="http://schemas.microsoft.com/office/powerpoint/2010/main" val="17729165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1" y="1333558"/>
            <a:ext cx="5090160" cy="4524279"/>
          </a:xfrm>
        </p:spPr>
        <p:txBody>
          <a:bodyPr/>
          <a:lstStyle/>
          <a:p>
            <a:pPr marL="0" indent="0">
              <a:buNone/>
            </a:pPr>
            <a:r>
              <a:rPr lang="en-US" sz="2000" dirty="0"/>
              <a:t># enable TLS/SSL</a:t>
            </a:r>
          </a:p>
          <a:p>
            <a:pPr marL="0" indent="0">
              <a:buNone/>
            </a:pPr>
            <a:r>
              <a:rPr lang="en-US" sz="2000" b="1" dirty="0" err="1">
                <a:solidFill>
                  <a:schemeClr val="accent3">
                    <a:lumMod val="75000"/>
                    <a:lumOff val="25000"/>
                  </a:schemeClr>
                </a:solidFill>
              </a:rPr>
              <a:t>ssl_enable</a:t>
            </a:r>
            <a:r>
              <a:rPr lang="en-US" sz="2000" b="1" dirty="0">
                <a:solidFill>
                  <a:schemeClr val="accent3">
                    <a:lumMod val="75000"/>
                    <a:lumOff val="25000"/>
                  </a:schemeClr>
                </a:solidFill>
              </a:rPr>
              <a:t>=YES</a:t>
            </a:r>
          </a:p>
          <a:p>
            <a:pPr marL="0" indent="0">
              <a:buNone/>
            </a:pPr>
            <a:endParaRPr lang="en-US" sz="2000" dirty="0"/>
          </a:p>
          <a:p>
            <a:pPr marL="0" indent="0">
              <a:buNone/>
            </a:pPr>
            <a:r>
              <a:rPr lang="en-US" sz="2000" dirty="0"/>
              <a:t># force client to use TLS when logging in</a:t>
            </a:r>
          </a:p>
          <a:p>
            <a:pPr marL="0" indent="0">
              <a:buNone/>
            </a:pPr>
            <a:r>
              <a:rPr lang="en-US" sz="2000" dirty="0" err="1"/>
              <a:t>allow_anon_ssl</a:t>
            </a:r>
            <a:r>
              <a:rPr lang="en-US" sz="2000" dirty="0"/>
              <a:t>=NO</a:t>
            </a:r>
          </a:p>
          <a:p>
            <a:pPr marL="0" indent="0">
              <a:buNone/>
            </a:pPr>
            <a:r>
              <a:rPr lang="en-US" sz="2000" dirty="0" err="1"/>
              <a:t>force_local_data_ssl</a:t>
            </a:r>
            <a:r>
              <a:rPr lang="en-US" sz="2000" dirty="0"/>
              <a:t>=YES</a:t>
            </a:r>
          </a:p>
          <a:p>
            <a:pPr marL="0" indent="0">
              <a:buNone/>
            </a:pPr>
            <a:r>
              <a:rPr lang="en-US" sz="2000" dirty="0" err="1"/>
              <a:t>force_local_logins_ssl</a:t>
            </a:r>
            <a:r>
              <a:rPr lang="en-US" sz="2000" dirty="0"/>
              <a:t>=YES</a:t>
            </a:r>
          </a:p>
          <a:p>
            <a:pPr marL="0" indent="0">
              <a:buNone/>
            </a:pPr>
            <a:r>
              <a:rPr lang="en-US" sz="2000" dirty="0"/>
              <a:t>ssl_tlsv1=YES</a:t>
            </a:r>
          </a:p>
          <a:p>
            <a:pPr marL="0" indent="0">
              <a:buNone/>
            </a:pPr>
            <a:r>
              <a:rPr lang="en-US" sz="2000" dirty="0"/>
              <a:t>ssl_sslv2=NO</a:t>
            </a:r>
          </a:p>
          <a:p>
            <a:pPr marL="0" indent="0">
              <a:buNone/>
            </a:pPr>
            <a:r>
              <a:rPr lang="en-US" sz="2000" dirty="0"/>
              <a:t>ssl_sslv3=NO</a:t>
            </a:r>
          </a:p>
          <a:p>
            <a:pPr marL="0" indent="0">
              <a:buNone/>
            </a:pPr>
            <a:r>
              <a:rPr lang="en-US" sz="2000" dirty="0" err="1"/>
              <a:t>require_ssl_reuse</a:t>
            </a:r>
            <a:r>
              <a:rPr lang="en-US" sz="2000" dirty="0"/>
              <a:t>=NO</a:t>
            </a:r>
          </a:p>
          <a:p>
            <a:pPr marL="0" indent="0">
              <a:buNone/>
            </a:pPr>
            <a:r>
              <a:rPr lang="en-US" sz="2000" dirty="0" err="1"/>
              <a:t>ssl_ciphers</a:t>
            </a:r>
            <a:r>
              <a:rPr lang="en-US" sz="2000" dirty="0"/>
              <a:t>=HIGH</a:t>
            </a:r>
          </a:p>
          <a:p>
            <a:pPr marL="0" indent="0">
              <a:buNone/>
            </a:pPr>
            <a:endParaRPr lang="en-US" sz="2000" dirty="0"/>
          </a:p>
        </p:txBody>
      </p:sp>
      <p:sp>
        <p:nvSpPr>
          <p:cNvPr id="2" name="Title 1"/>
          <p:cNvSpPr>
            <a:spLocks noGrp="1"/>
          </p:cNvSpPr>
          <p:nvPr>
            <p:ph type="title"/>
          </p:nvPr>
        </p:nvSpPr>
        <p:spPr/>
        <p:txBody>
          <a:bodyPr/>
          <a:lstStyle/>
          <a:p>
            <a:r>
              <a:rPr lang="en-US" dirty="0" err="1"/>
              <a:t>vsftpd</a:t>
            </a:r>
            <a:r>
              <a:rPr lang="en-US" dirty="0"/>
              <a:t> -  /</a:t>
            </a:r>
            <a:r>
              <a:rPr lang="en-US" dirty="0" err="1"/>
              <a:t>etc</a:t>
            </a:r>
            <a:r>
              <a:rPr lang="en-US" dirty="0"/>
              <a:t>/</a:t>
            </a:r>
            <a:r>
              <a:rPr lang="en-US" dirty="0" err="1"/>
              <a:t>vsftpd</a:t>
            </a:r>
            <a:r>
              <a:rPr lang="en-US" dirty="0"/>
              <a:t>/</a:t>
            </a:r>
            <a:r>
              <a:rPr lang="en-US" dirty="0" err="1"/>
              <a:t>vsftpd.conf</a:t>
            </a:r>
            <a:endParaRPr lang="en-US" dirty="0"/>
          </a:p>
        </p:txBody>
      </p:sp>
      <p:sp>
        <p:nvSpPr>
          <p:cNvPr id="5" name="Rectangle 4"/>
          <p:cNvSpPr/>
          <p:nvPr/>
        </p:nvSpPr>
        <p:spPr>
          <a:xfrm>
            <a:off x="5698067" y="1333558"/>
            <a:ext cx="6096000" cy="4031873"/>
          </a:xfrm>
          <a:prstGeom prst="rect">
            <a:avLst/>
          </a:prstGeom>
        </p:spPr>
        <p:txBody>
          <a:bodyPr>
            <a:spAutoFit/>
          </a:bodyPr>
          <a:lstStyle/>
          <a:p>
            <a:pPr defTabSz="914178">
              <a:lnSpc>
                <a:spcPct val="90000"/>
              </a:lnSpc>
              <a:spcBef>
                <a:spcPct val="20000"/>
              </a:spcBef>
              <a:buSzPct val="90000"/>
            </a:pPr>
            <a:r>
              <a:rPr lang="en-US" sz="2000" dirty="0">
                <a:gradFill>
                  <a:gsLst>
                    <a:gs pos="1250">
                      <a:schemeClr val="tx1"/>
                    </a:gs>
                    <a:gs pos="100000">
                      <a:schemeClr val="tx1"/>
                    </a:gs>
                  </a:gsLst>
                  <a:lin ang="5400000" scaled="0"/>
                </a:gradFill>
                <a:latin typeface="+mj-lt"/>
              </a:rPr>
              <a:t># specify SSL certificate/private key</a:t>
            </a:r>
          </a:p>
          <a:p>
            <a:pPr defTabSz="914178">
              <a:lnSpc>
                <a:spcPct val="90000"/>
              </a:lnSpc>
              <a:spcBef>
                <a:spcPct val="20000"/>
              </a:spcBef>
              <a:buSzPct val="90000"/>
            </a:pPr>
            <a:r>
              <a:rPr lang="en-US" sz="2000" dirty="0" err="1">
                <a:gradFill>
                  <a:gsLst>
                    <a:gs pos="1250">
                      <a:schemeClr val="tx1"/>
                    </a:gs>
                    <a:gs pos="100000">
                      <a:schemeClr val="tx1"/>
                    </a:gs>
                  </a:gsLst>
                  <a:lin ang="5400000" scaled="0"/>
                </a:gradFill>
                <a:latin typeface="+mj-lt"/>
              </a:rPr>
              <a:t>rsa_cert_file</a:t>
            </a:r>
            <a:r>
              <a:rPr lang="en-US" sz="2000" dirty="0">
                <a:gradFill>
                  <a:gsLst>
                    <a:gs pos="1250">
                      <a:schemeClr val="tx1"/>
                    </a:gs>
                    <a:gs pos="100000">
                      <a:schemeClr val="tx1"/>
                    </a:gs>
                  </a:gsLst>
                  <a:lin ang="5400000" scaled="0"/>
                </a:gradFill>
                <a:latin typeface="+mj-lt"/>
              </a:rPr>
              <a:t>=</a:t>
            </a:r>
            <a:r>
              <a:rPr lang="en-US" sz="2000" dirty="0">
                <a:solidFill>
                  <a:schemeClr val="accent3">
                    <a:lumMod val="75000"/>
                    <a:lumOff val="25000"/>
                  </a:schemeClr>
                </a:solidFill>
              </a:rPr>
              <a:t>/</a:t>
            </a:r>
            <a:r>
              <a:rPr lang="en-US" sz="2000" dirty="0" err="1">
                <a:solidFill>
                  <a:schemeClr val="accent3">
                    <a:lumMod val="75000"/>
                    <a:lumOff val="25000"/>
                  </a:schemeClr>
                </a:solidFill>
              </a:rPr>
              <a:t>etc</a:t>
            </a:r>
            <a:r>
              <a:rPr lang="en-US" sz="2000" dirty="0">
                <a:solidFill>
                  <a:schemeClr val="accent3">
                    <a:lumMod val="75000"/>
                    <a:lumOff val="25000"/>
                  </a:schemeClr>
                </a:solidFill>
              </a:rPr>
              <a:t>/</a:t>
            </a:r>
            <a:r>
              <a:rPr lang="en-US" sz="2000" dirty="0" err="1">
                <a:solidFill>
                  <a:schemeClr val="accent3">
                    <a:lumMod val="75000"/>
                    <a:lumOff val="25000"/>
                  </a:schemeClr>
                </a:solidFill>
              </a:rPr>
              <a:t>vsftpd</a:t>
            </a:r>
            <a:r>
              <a:rPr lang="en-US" sz="2000" dirty="0">
                <a:solidFill>
                  <a:schemeClr val="accent3">
                    <a:lumMod val="75000"/>
                    <a:lumOff val="25000"/>
                  </a:schemeClr>
                </a:solidFill>
              </a:rPr>
              <a:t>/</a:t>
            </a:r>
            <a:r>
              <a:rPr lang="en-US" sz="2000" dirty="0" err="1">
                <a:solidFill>
                  <a:schemeClr val="accent3">
                    <a:lumMod val="75000"/>
                    <a:lumOff val="25000"/>
                  </a:schemeClr>
                </a:solidFill>
              </a:rPr>
              <a:t>vsftpd.pem</a:t>
            </a:r>
            <a:endParaRPr lang="en-US" sz="2000" dirty="0">
              <a:solidFill>
                <a:schemeClr val="accent3">
                  <a:lumMod val="75000"/>
                  <a:lumOff val="25000"/>
                </a:schemeClr>
              </a:solidFill>
            </a:endParaRPr>
          </a:p>
          <a:p>
            <a:pPr defTabSz="914178">
              <a:lnSpc>
                <a:spcPct val="90000"/>
              </a:lnSpc>
              <a:spcBef>
                <a:spcPct val="20000"/>
              </a:spcBef>
              <a:buSzPct val="90000"/>
            </a:pPr>
            <a:r>
              <a:rPr lang="en-US" sz="2000" dirty="0" err="1">
                <a:gradFill>
                  <a:gsLst>
                    <a:gs pos="1250">
                      <a:schemeClr val="tx1"/>
                    </a:gs>
                    <a:gs pos="100000">
                      <a:schemeClr val="tx1"/>
                    </a:gs>
                  </a:gsLst>
                  <a:lin ang="5400000" scaled="0"/>
                </a:gradFill>
                <a:latin typeface="+mj-lt"/>
              </a:rPr>
              <a:t>rsa_private_key_file</a:t>
            </a:r>
            <a:r>
              <a:rPr lang="en-US" sz="2000" dirty="0">
                <a:gradFill>
                  <a:gsLst>
                    <a:gs pos="1250">
                      <a:schemeClr val="tx1"/>
                    </a:gs>
                    <a:gs pos="100000">
                      <a:schemeClr val="tx1"/>
                    </a:gs>
                  </a:gsLst>
                  <a:lin ang="5400000" scaled="0"/>
                </a:gradFill>
                <a:latin typeface="+mj-lt"/>
              </a:rPr>
              <a:t>=</a:t>
            </a:r>
            <a:r>
              <a:rPr lang="en-US" sz="2000" dirty="0">
                <a:solidFill>
                  <a:schemeClr val="accent3">
                    <a:lumMod val="75000"/>
                    <a:lumOff val="25000"/>
                  </a:schemeClr>
                </a:solidFill>
              </a:rPr>
              <a:t>/</a:t>
            </a:r>
            <a:r>
              <a:rPr lang="en-US" sz="2000" dirty="0" err="1">
                <a:solidFill>
                  <a:schemeClr val="accent3">
                    <a:lumMod val="75000"/>
                    <a:lumOff val="25000"/>
                  </a:schemeClr>
                </a:solidFill>
              </a:rPr>
              <a:t>etc</a:t>
            </a:r>
            <a:r>
              <a:rPr lang="en-US" sz="2000" dirty="0">
                <a:solidFill>
                  <a:schemeClr val="accent3">
                    <a:lumMod val="75000"/>
                    <a:lumOff val="25000"/>
                  </a:schemeClr>
                </a:solidFill>
              </a:rPr>
              <a:t>/</a:t>
            </a:r>
            <a:r>
              <a:rPr lang="en-US" sz="2000" dirty="0" err="1">
                <a:solidFill>
                  <a:schemeClr val="accent3">
                    <a:lumMod val="75000"/>
                    <a:lumOff val="25000"/>
                  </a:schemeClr>
                </a:solidFill>
              </a:rPr>
              <a:t>vsftpd</a:t>
            </a:r>
            <a:r>
              <a:rPr lang="en-US" sz="2000" dirty="0">
                <a:solidFill>
                  <a:schemeClr val="accent3">
                    <a:lumMod val="75000"/>
                    <a:lumOff val="25000"/>
                  </a:schemeClr>
                </a:solidFill>
              </a:rPr>
              <a:t>/</a:t>
            </a:r>
            <a:r>
              <a:rPr lang="en-US" sz="2000" dirty="0" err="1">
                <a:solidFill>
                  <a:schemeClr val="accent3">
                    <a:lumMod val="75000"/>
                    <a:lumOff val="25000"/>
                  </a:schemeClr>
                </a:solidFill>
              </a:rPr>
              <a:t>vsftpd.pem</a:t>
            </a:r>
            <a:endParaRPr lang="en-US" sz="2000" dirty="0">
              <a:solidFill>
                <a:schemeClr val="accent3">
                  <a:lumMod val="75000"/>
                  <a:lumOff val="25000"/>
                </a:schemeClr>
              </a:solidFill>
            </a:endParaRPr>
          </a:p>
          <a:p>
            <a:pPr defTabSz="914178">
              <a:lnSpc>
                <a:spcPct val="90000"/>
              </a:lnSpc>
              <a:spcBef>
                <a:spcPct val="20000"/>
              </a:spcBef>
              <a:buSzPct val="90000"/>
            </a:pPr>
            <a:endParaRPr lang="en-US" sz="2000" dirty="0">
              <a:gradFill>
                <a:gsLst>
                  <a:gs pos="1250">
                    <a:schemeClr val="tx1"/>
                  </a:gs>
                  <a:gs pos="100000">
                    <a:schemeClr val="tx1"/>
                  </a:gs>
                </a:gsLst>
                <a:lin ang="5400000" scaled="0"/>
              </a:gradFill>
              <a:latin typeface="+mj-lt"/>
            </a:endParaRPr>
          </a:p>
          <a:p>
            <a:pPr defTabSz="914178">
              <a:lnSpc>
                <a:spcPct val="90000"/>
              </a:lnSpc>
              <a:spcBef>
                <a:spcPct val="20000"/>
              </a:spcBef>
              <a:buSzPct val="90000"/>
            </a:pPr>
            <a:r>
              <a:rPr lang="en-US" sz="2000" dirty="0">
                <a:gradFill>
                  <a:gsLst>
                    <a:gs pos="1250">
                      <a:schemeClr val="tx1"/>
                    </a:gs>
                    <a:gs pos="100000">
                      <a:schemeClr val="tx1"/>
                    </a:gs>
                  </a:gsLst>
                  <a:lin ang="5400000" scaled="0"/>
                </a:gradFill>
                <a:latin typeface="+mj-lt"/>
              </a:rPr>
              <a:t># define port range for passive mode connections</a:t>
            </a:r>
          </a:p>
          <a:p>
            <a:pPr defTabSz="914178">
              <a:lnSpc>
                <a:spcPct val="90000"/>
              </a:lnSpc>
              <a:spcBef>
                <a:spcPct val="20000"/>
              </a:spcBef>
              <a:buSzPct val="90000"/>
            </a:pPr>
            <a:r>
              <a:rPr lang="en-US" sz="2000" dirty="0" err="1">
                <a:gradFill>
                  <a:gsLst>
                    <a:gs pos="1250">
                      <a:schemeClr val="tx1"/>
                    </a:gs>
                    <a:gs pos="100000">
                      <a:schemeClr val="tx1"/>
                    </a:gs>
                  </a:gsLst>
                  <a:lin ang="5400000" scaled="0"/>
                </a:gradFill>
                <a:latin typeface="+mj-lt"/>
              </a:rPr>
              <a:t>pasv_max_port</a:t>
            </a:r>
            <a:r>
              <a:rPr lang="en-US" sz="2000" dirty="0">
                <a:gradFill>
                  <a:gsLst>
                    <a:gs pos="1250">
                      <a:schemeClr val="tx1"/>
                    </a:gs>
                    <a:gs pos="100000">
                      <a:schemeClr val="tx1"/>
                    </a:gs>
                  </a:gsLst>
                  <a:lin ang="5400000" scaled="0"/>
                </a:gradFill>
                <a:latin typeface="+mj-lt"/>
              </a:rPr>
              <a:t>=65535</a:t>
            </a:r>
          </a:p>
          <a:p>
            <a:pPr defTabSz="914178">
              <a:lnSpc>
                <a:spcPct val="90000"/>
              </a:lnSpc>
              <a:spcBef>
                <a:spcPct val="20000"/>
              </a:spcBef>
              <a:buSzPct val="90000"/>
            </a:pPr>
            <a:r>
              <a:rPr lang="en-US" sz="2000" dirty="0" err="1">
                <a:gradFill>
                  <a:gsLst>
                    <a:gs pos="1250">
                      <a:schemeClr val="tx1"/>
                    </a:gs>
                    <a:gs pos="100000">
                      <a:schemeClr val="tx1"/>
                    </a:gs>
                  </a:gsLst>
                  <a:lin ang="5400000" scaled="0"/>
                </a:gradFill>
                <a:latin typeface="+mj-lt"/>
              </a:rPr>
              <a:t>pasv_min_port</a:t>
            </a:r>
            <a:r>
              <a:rPr lang="en-US" sz="2000" dirty="0">
                <a:gradFill>
                  <a:gsLst>
                    <a:gs pos="1250">
                      <a:schemeClr val="tx1"/>
                    </a:gs>
                    <a:gs pos="100000">
                      <a:schemeClr val="tx1"/>
                    </a:gs>
                  </a:gsLst>
                  <a:lin ang="5400000" scaled="0"/>
                </a:gradFill>
                <a:latin typeface="+mj-lt"/>
              </a:rPr>
              <a:t>=64000</a:t>
            </a:r>
          </a:p>
          <a:p>
            <a:pPr defTabSz="914178">
              <a:lnSpc>
                <a:spcPct val="90000"/>
              </a:lnSpc>
              <a:spcBef>
                <a:spcPct val="20000"/>
              </a:spcBef>
              <a:buSzPct val="90000"/>
            </a:pPr>
            <a:endParaRPr lang="en-US" sz="2000" dirty="0">
              <a:gradFill>
                <a:gsLst>
                  <a:gs pos="1250">
                    <a:schemeClr val="tx1"/>
                  </a:gs>
                  <a:gs pos="100000">
                    <a:schemeClr val="tx1"/>
                  </a:gs>
                </a:gsLst>
                <a:lin ang="5400000" scaled="0"/>
              </a:gradFill>
              <a:latin typeface="+mj-lt"/>
            </a:endParaRPr>
          </a:p>
          <a:p>
            <a:pPr defTabSz="914178">
              <a:lnSpc>
                <a:spcPct val="90000"/>
              </a:lnSpc>
              <a:spcBef>
                <a:spcPct val="20000"/>
              </a:spcBef>
              <a:buSzPct val="90000"/>
            </a:pPr>
            <a:r>
              <a:rPr lang="en-US" sz="2000" dirty="0">
                <a:solidFill>
                  <a:schemeClr val="accent3">
                    <a:lumMod val="75000"/>
                    <a:lumOff val="25000"/>
                  </a:schemeClr>
                </a:solidFill>
              </a:rPr>
              <a:t>#additional:</a:t>
            </a:r>
          </a:p>
          <a:p>
            <a:pPr defTabSz="914178">
              <a:lnSpc>
                <a:spcPct val="90000"/>
              </a:lnSpc>
              <a:spcBef>
                <a:spcPct val="20000"/>
              </a:spcBef>
              <a:buSzPct val="90000"/>
            </a:pPr>
            <a:r>
              <a:rPr lang="en-US" sz="2000" dirty="0" err="1">
                <a:solidFill>
                  <a:schemeClr val="accent3">
                    <a:lumMod val="75000"/>
                    <a:lumOff val="25000"/>
                  </a:schemeClr>
                </a:solidFill>
              </a:rPr>
              <a:t>max_per_ip</a:t>
            </a:r>
            <a:r>
              <a:rPr lang="en-US" sz="2000" dirty="0">
                <a:solidFill>
                  <a:schemeClr val="accent3">
                    <a:lumMod val="75000"/>
                    <a:lumOff val="25000"/>
                  </a:schemeClr>
                </a:solidFill>
              </a:rPr>
              <a:t>=50</a:t>
            </a:r>
            <a:br>
              <a:rPr lang="en-US" sz="2000">
                <a:solidFill>
                  <a:schemeClr val="accent3">
                    <a:lumMod val="75000"/>
                    <a:lumOff val="25000"/>
                  </a:schemeClr>
                </a:solidFill>
              </a:rPr>
            </a:br>
            <a:r>
              <a:rPr lang="en-US" sz="2000">
                <a:solidFill>
                  <a:schemeClr val="accent3">
                    <a:lumMod val="75000"/>
                    <a:lumOff val="25000"/>
                  </a:schemeClr>
                </a:solidFill>
              </a:rPr>
              <a:t>log</a:t>
            </a:r>
            <a:r>
              <a:rPr lang="en-US" sz="2000" dirty="0" err="1">
                <a:solidFill>
                  <a:schemeClr val="accent3">
                    <a:lumMod val="75000"/>
                    <a:lumOff val="25000"/>
                  </a:schemeClr>
                </a:solidFill>
              </a:rPr>
              <a:t>_ftp_protocol</a:t>
            </a:r>
            <a:r>
              <a:rPr lang="en-US" sz="2000" dirty="0">
                <a:solidFill>
                  <a:schemeClr val="accent3">
                    <a:lumMod val="75000"/>
                    <a:lumOff val="25000"/>
                  </a:schemeClr>
                </a:solidFill>
              </a:rPr>
              <a:t>=</a:t>
            </a:r>
            <a:r>
              <a:rPr lang="en-US" sz="2000">
                <a:solidFill>
                  <a:schemeClr val="accent3">
                    <a:lumMod val="75000"/>
                    <a:lumOff val="25000"/>
                  </a:schemeClr>
                </a:solidFill>
              </a:rPr>
              <a:t>YES </a:t>
            </a:r>
            <a:endParaRPr lang="en-US" sz="2000" dirty="0">
              <a:solidFill>
                <a:schemeClr val="accent3">
                  <a:lumMod val="75000"/>
                  <a:lumOff val="25000"/>
                </a:schemeClr>
              </a:solidFill>
            </a:endParaRPr>
          </a:p>
          <a:p>
            <a:pPr defTabSz="914178">
              <a:lnSpc>
                <a:spcPct val="90000"/>
              </a:lnSpc>
              <a:spcBef>
                <a:spcPct val="20000"/>
              </a:spcBef>
              <a:buSzPct val="90000"/>
            </a:pPr>
            <a:r>
              <a:rPr lang="en-US" sz="2000">
                <a:solidFill>
                  <a:schemeClr val="accent3">
                    <a:lumMod val="75000"/>
                    <a:lumOff val="25000"/>
                  </a:schemeClr>
                </a:solidFill>
              </a:rPr>
              <a:t>debug</a:t>
            </a:r>
            <a:r>
              <a:rPr lang="en-US" sz="2000" dirty="0" err="1">
                <a:solidFill>
                  <a:schemeClr val="accent3">
                    <a:lumMod val="75000"/>
                    <a:lumOff val="25000"/>
                  </a:schemeClr>
                </a:solidFill>
              </a:rPr>
              <a:t>_ssl</a:t>
            </a:r>
            <a:r>
              <a:rPr lang="en-US" sz="2000" dirty="0">
                <a:solidFill>
                  <a:schemeClr val="accent3">
                    <a:lumMod val="75000"/>
                    <a:lumOff val="25000"/>
                  </a:schemeClr>
                </a:solidFill>
              </a:rPr>
              <a:t>=YES</a:t>
            </a:r>
          </a:p>
        </p:txBody>
      </p:sp>
    </p:spTree>
    <p:extLst>
      <p:ext uri="{BB962C8B-B14F-4D97-AF65-F5344CB8AC3E}">
        <p14:creationId xmlns:p14="http://schemas.microsoft.com/office/powerpoint/2010/main" val="29072299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5398365"/>
          </a:xfrm>
        </p:spPr>
        <p:txBody>
          <a:bodyPr/>
          <a:lstStyle/>
          <a:p>
            <a:pPr marL="0" indent="0" defTabSz="932742">
              <a:lnSpc>
                <a:spcPct val="100000"/>
              </a:lnSpc>
              <a:spcBef>
                <a:spcPts val="0"/>
              </a:spcBef>
              <a:buSzTx/>
              <a:buNone/>
              <a:defRPr/>
            </a:pPr>
            <a:r>
              <a:rPr lang="en-US" dirty="0" err="1">
                <a:solidFill>
                  <a:schemeClr val="tx1"/>
                </a:solidFill>
              </a:rPr>
              <a:t>sshd</a:t>
            </a:r>
            <a:r>
              <a:rPr lang="en-US" dirty="0">
                <a:solidFill>
                  <a:schemeClr val="tx1"/>
                </a:solidFill>
              </a:rPr>
              <a:t> (</a:t>
            </a:r>
            <a:r>
              <a:rPr lang="en-US" dirty="0" err="1">
                <a:solidFill>
                  <a:schemeClr val="tx1"/>
                </a:solidFill>
              </a:rPr>
              <a:t>OpenSSH</a:t>
            </a:r>
            <a:r>
              <a:rPr lang="en-US" dirty="0">
                <a:solidFill>
                  <a:schemeClr val="tx1"/>
                </a:solidFill>
              </a:rPr>
              <a:t> Daemon) allows for secure remote access and remote services between two devices on a network.</a:t>
            </a:r>
          </a:p>
          <a:p>
            <a:pPr defTabSz="932742">
              <a:lnSpc>
                <a:spcPct val="100000"/>
              </a:lnSpc>
              <a:spcBef>
                <a:spcPts val="0"/>
              </a:spcBef>
              <a:buSzTx/>
              <a:defRPr/>
            </a:pPr>
            <a:r>
              <a:rPr lang="en-US" dirty="0">
                <a:solidFill>
                  <a:schemeClr val="tx1"/>
                </a:solidFill>
              </a:rPr>
              <a:t>Starts at boot from /</a:t>
            </a:r>
            <a:r>
              <a:rPr lang="en-US" dirty="0" err="1">
                <a:solidFill>
                  <a:schemeClr val="tx1"/>
                </a:solidFill>
              </a:rPr>
              <a:t>etc</a:t>
            </a:r>
            <a:r>
              <a:rPr lang="en-US" dirty="0">
                <a:solidFill>
                  <a:schemeClr val="tx1"/>
                </a:solidFill>
              </a:rPr>
              <a:t>/</a:t>
            </a:r>
            <a:r>
              <a:rPr lang="en-US" dirty="0" err="1">
                <a:solidFill>
                  <a:schemeClr val="tx1"/>
                </a:solidFill>
              </a:rPr>
              <a:t>rc</a:t>
            </a:r>
            <a:r>
              <a:rPr lang="en-US" dirty="0">
                <a:solidFill>
                  <a:schemeClr val="tx1"/>
                </a:solidFill>
              </a:rPr>
              <a:t>.</a:t>
            </a:r>
          </a:p>
          <a:p>
            <a:pPr defTabSz="932742">
              <a:lnSpc>
                <a:spcPct val="100000"/>
              </a:lnSpc>
              <a:spcBef>
                <a:spcPts val="0"/>
              </a:spcBef>
              <a:buSzTx/>
              <a:defRPr/>
            </a:pPr>
            <a:r>
              <a:rPr lang="en-US" dirty="0">
                <a:solidFill>
                  <a:schemeClr val="tx1"/>
                </a:solidFill>
              </a:rPr>
              <a:t>Running commands in </a:t>
            </a:r>
            <a:r>
              <a:rPr lang="en-US" dirty="0" err="1">
                <a:solidFill>
                  <a:schemeClr val="tx1"/>
                </a:solidFill>
              </a:rPr>
              <a:t>ssh</a:t>
            </a:r>
            <a:r>
              <a:rPr lang="en-US" dirty="0">
                <a:solidFill>
                  <a:schemeClr val="tx1"/>
                </a:solidFill>
              </a:rPr>
              <a:t>: </a:t>
            </a:r>
            <a:r>
              <a:rPr lang="en-US" dirty="0" err="1">
                <a:solidFill>
                  <a:schemeClr val="tx1"/>
                </a:solidFill>
              </a:rPr>
              <a:t>ssh</a:t>
            </a:r>
            <a:r>
              <a:rPr lang="en-US" dirty="0">
                <a:solidFill>
                  <a:schemeClr val="tx1"/>
                </a:solidFill>
              </a:rPr>
              <a:t> [</a:t>
            </a:r>
            <a:r>
              <a:rPr lang="en-US" dirty="0" err="1">
                <a:solidFill>
                  <a:schemeClr val="tx1"/>
                </a:solidFill>
              </a:rPr>
              <a:t>RemoteSystemName</a:t>
            </a:r>
            <a:r>
              <a:rPr lang="en-US" dirty="0">
                <a:solidFill>
                  <a:schemeClr val="tx1"/>
                </a:solidFill>
              </a:rPr>
              <a:t>] [Command]</a:t>
            </a:r>
          </a:p>
          <a:p>
            <a:pPr marL="0" indent="0" defTabSz="932742">
              <a:lnSpc>
                <a:spcPct val="100000"/>
              </a:lnSpc>
              <a:spcBef>
                <a:spcPts val="0"/>
              </a:spcBef>
              <a:buSzTx/>
              <a:buNone/>
              <a:defRPr/>
            </a:pPr>
            <a:endParaRPr lang="en-US" dirty="0">
              <a:solidFill>
                <a:schemeClr val="tx1"/>
              </a:solidFill>
            </a:endParaRPr>
          </a:p>
          <a:p>
            <a:pPr marL="0" lvl="0" indent="0" defTabSz="932742">
              <a:lnSpc>
                <a:spcPct val="100000"/>
              </a:lnSpc>
              <a:spcBef>
                <a:spcPts val="0"/>
              </a:spcBef>
              <a:buSzTx/>
              <a:buNone/>
              <a:defRPr/>
            </a:pPr>
            <a:r>
              <a:rPr lang="en-US" dirty="0">
                <a:solidFill>
                  <a:schemeClr val="tx1"/>
                </a:solidFill>
              </a:rPr>
              <a:t>SSH clients include:</a:t>
            </a:r>
          </a:p>
          <a:p>
            <a:pPr marL="457200" lvl="0" indent="-457200" defTabSz="932742">
              <a:lnSpc>
                <a:spcPct val="100000"/>
              </a:lnSpc>
              <a:spcBef>
                <a:spcPts val="0"/>
              </a:spcBef>
              <a:buSzTx/>
              <a:defRPr/>
            </a:pPr>
            <a:r>
              <a:rPr lang="en-US" dirty="0" err="1">
                <a:solidFill>
                  <a:schemeClr val="tx1"/>
                </a:solidFill>
              </a:rPr>
              <a:t>puTTY</a:t>
            </a:r>
            <a:endParaRPr lang="en-US" dirty="0">
              <a:solidFill>
                <a:schemeClr val="tx1"/>
              </a:solidFill>
            </a:endParaRPr>
          </a:p>
          <a:p>
            <a:pPr marL="457200" lvl="0" indent="-457200" defTabSz="932742">
              <a:lnSpc>
                <a:spcPct val="100000"/>
              </a:lnSpc>
              <a:spcBef>
                <a:spcPts val="0"/>
              </a:spcBef>
              <a:buSzTx/>
              <a:defRPr/>
            </a:pPr>
            <a:r>
              <a:rPr lang="en-US" dirty="0" err="1">
                <a:solidFill>
                  <a:schemeClr val="tx1"/>
                </a:solidFill>
              </a:rPr>
              <a:t>puTTYgen</a:t>
            </a:r>
            <a:endParaRPr lang="en-US" dirty="0">
              <a:solidFill>
                <a:schemeClr val="tx1"/>
              </a:solidFill>
            </a:endParaRPr>
          </a:p>
          <a:p>
            <a:pPr marL="457200" lvl="0" indent="-457200" defTabSz="932742">
              <a:lnSpc>
                <a:spcPct val="100000"/>
              </a:lnSpc>
              <a:spcBef>
                <a:spcPts val="0"/>
              </a:spcBef>
              <a:buSzTx/>
              <a:defRPr/>
            </a:pPr>
            <a:r>
              <a:rPr lang="en-US" dirty="0" err="1">
                <a:solidFill>
                  <a:schemeClr val="tx1"/>
                </a:solidFill>
              </a:rPr>
              <a:t>MobaXterm</a:t>
            </a:r>
            <a:endParaRPr lang="en-US" dirty="0">
              <a:solidFill>
                <a:schemeClr val="tx1"/>
              </a:solidFill>
            </a:endParaRPr>
          </a:p>
          <a:p>
            <a:pPr marL="457200" lvl="0" indent="-457200" defTabSz="932742">
              <a:lnSpc>
                <a:spcPct val="100000"/>
              </a:lnSpc>
              <a:spcBef>
                <a:spcPts val="0"/>
              </a:spcBef>
              <a:buSzTx/>
              <a:defRPr/>
            </a:pPr>
            <a:endParaRPr lang="en-US" dirty="0">
              <a:solidFill>
                <a:schemeClr val="tx1"/>
              </a:solidFill>
            </a:endParaRPr>
          </a:p>
          <a:p>
            <a:pPr marL="0" lvl="0" indent="0" defTabSz="932742">
              <a:lnSpc>
                <a:spcPct val="100000"/>
              </a:lnSpc>
              <a:spcBef>
                <a:spcPts val="0"/>
              </a:spcBef>
              <a:buSzTx/>
              <a:buNone/>
              <a:defRPr/>
            </a:pPr>
            <a:endParaRPr lang="en-US" dirty="0">
              <a:solidFill>
                <a:schemeClr val="tx1"/>
              </a:solidFill>
            </a:endParaRPr>
          </a:p>
          <a:p>
            <a:endParaRPr lang="en-US" dirty="0">
              <a:solidFill>
                <a:schemeClr val="tx1"/>
              </a:solidFill>
            </a:endParaRPr>
          </a:p>
        </p:txBody>
      </p:sp>
      <p:sp>
        <p:nvSpPr>
          <p:cNvPr id="2" name="Title 1"/>
          <p:cNvSpPr>
            <a:spLocks noGrp="1"/>
          </p:cNvSpPr>
          <p:nvPr>
            <p:ph type="title"/>
          </p:nvPr>
        </p:nvSpPr>
        <p:spPr/>
        <p:txBody>
          <a:bodyPr/>
          <a:lstStyle/>
          <a:p>
            <a:r>
              <a:rPr lang="en-US" dirty="0" err="1"/>
              <a:t>sshd</a:t>
            </a:r>
            <a:r>
              <a:rPr lang="en-US" dirty="0"/>
              <a:t> - /</a:t>
            </a:r>
            <a:r>
              <a:rPr lang="en-US" dirty="0" err="1"/>
              <a:t>etc</a:t>
            </a:r>
            <a:r>
              <a:rPr lang="en-US" dirty="0"/>
              <a:t>/</a:t>
            </a:r>
            <a:r>
              <a:rPr lang="en-US" dirty="0" err="1"/>
              <a:t>ssh</a:t>
            </a:r>
            <a:r>
              <a:rPr lang="en-US" dirty="0"/>
              <a:t>/</a:t>
            </a:r>
            <a:r>
              <a:rPr lang="en-US" dirty="0" err="1"/>
              <a:t>sshd_config</a:t>
            </a:r>
            <a:endParaRPr lang="en-US" dirty="0"/>
          </a:p>
        </p:txBody>
      </p:sp>
    </p:spTree>
    <p:extLst>
      <p:ext uri="{BB962C8B-B14F-4D97-AF65-F5344CB8AC3E}">
        <p14:creationId xmlns:p14="http://schemas.microsoft.com/office/powerpoint/2010/main" val="18966318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5213699"/>
          </a:xfrm>
        </p:spPr>
        <p:txBody>
          <a:bodyPr/>
          <a:lstStyle/>
          <a:p>
            <a:pPr marL="0" indent="0" defTabSz="932742">
              <a:lnSpc>
                <a:spcPct val="100000"/>
              </a:lnSpc>
              <a:spcBef>
                <a:spcPts val="0"/>
              </a:spcBef>
              <a:buSzTx/>
              <a:buNone/>
              <a:defRPr/>
            </a:pPr>
            <a:r>
              <a:rPr lang="en-US" dirty="0">
                <a:solidFill>
                  <a:schemeClr val="tx1"/>
                </a:solidFill>
              </a:rPr>
              <a:t>Configure no-password sign in:</a:t>
            </a:r>
          </a:p>
          <a:p>
            <a:pPr marL="0" indent="0" defTabSz="932742">
              <a:lnSpc>
                <a:spcPct val="100000"/>
              </a:lnSpc>
              <a:spcBef>
                <a:spcPts val="0"/>
              </a:spcBef>
              <a:buSzTx/>
              <a:buNone/>
              <a:defRPr/>
            </a:pPr>
            <a:endParaRPr lang="en-US" dirty="0">
              <a:solidFill>
                <a:schemeClr val="tx1"/>
              </a:solidFill>
            </a:endParaRPr>
          </a:p>
          <a:p>
            <a:pPr lvl="1" defTabSz="932742">
              <a:lnSpc>
                <a:spcPct val="100000"/>
              </a:lnSpc>
              <a:spcBef>
                <a:spcPts val="0"/>
              </a:spcBef>
              <a:buSzTx/>
              <a:defRPr/>
            </a:pPr>
            <a:r>
              <a:rPr lang="en-US" dirty="0">
                <a:solidFill>
                  <a:schemeClr val="tx1"/>
                </a:solidFill>
              </a:rPr>
              <a:t>Generate </a:t>
            </a:r>
            <a:r>
              <a:rPr lang="en-US" dirty="0" err="1">
                <a:solidFill>
                  <a:schemeClr val="tx1"/>
                </a:solidFill>
              </a:rPr>
              <a:t>AuthN</a:t>
            </a:r>
            <a:r>
              <a:rPr lang="en-US" dirty="0">
                <a:solidFill>
                  <a:schemeClr val="tx1"/>
                </a:solidFill>
              </a:rPr>
              <a:t> keys: </a:t>
            </a:r>
            <a:r>
              <a:rPr lang="en-US" sz="2000" b="1" dirty="0" err="1">
                <a:solidFill>
                  <a:srgbClr val="0070C0"/>
                </a:solidFill>
                <a:latin typeface="Courier New" panose="02070309020205020404" pitchFamily="49" charset="0"/>
                <a:cs typeface="Courier New" panose="02070309020205020404" pitchFamily="49" charset="0"/>
              </a:rPr>
              <a:t>ssh</a:t>
            </a:r>
            <a:r>
              <a:rPr lang="en-US" sz="2000" b="1" dirty="0">
                <a:solidFill>
                  <a:srgbClr val="0070C0"/>
                </a:solidFill>
                <a:latin typeface="Courier New" panose="02070309020205020404" pitchFamily="49" charset="0"/>
                <a:cs typeface="Courier New" panose="02070309020205020404" pitchFamily="49" charset="0"/>
              </a:rPr>
              <a:t>-keygen -t </a:t>
            </a:r>
            <a:r>
              <a:rPr lang="en-US" sz="2000" b="1" dirty="0" err="1">
                <a:solidFill>
                  <a:srgbClr val="0070C0"/>
                </a:solidFill>
                <a:latin typeface="Courier New" panose="02070309020205020404" pitchFamily="49" charset="0"/>
                <a:cs typeface="Courier New" panose="02070309020205020404" pitchFamily="49" charset="0"/>
              </a:rPr>
              <a:t>rsa</a:t>
            </a:r>
            <a:r>
              <a:rPr lang="en-US" sz="2000" b="1" dirty="0">
                <a:solidFill>
                  <a:srgbClr val="0070C0"/>
                </a:solidFill>
                <a:latin typeface="Courier New" panose="02070309020205020404" pitchFamily="49" charset="0"/>
                <a:cs typeface="Courier New" panose="02070309020205020404" pitchFamily="49" charset="0"/>
              </a:rPr>
              <a:t> </a:t>
            </a:r>
            <a:r>
              <a:rPr lang="en-US" dirty="0">
                <a:solidFill>
                  <a:schemeClr val="tx1"/>
                </a:solidFill>
              </a:rPr>
              <a:t>(inside your ~/.</a:t>
            </a:r>
            <a:r>
              <a:rPr lang="en-US" dirty="0" err="1">
                <a:solidFill>
                  <a:schemeClr val="tx1"/>
                </a:solidFill>
              </a:rPr>
              <a:t>ssh</a:t>
            </a:r>
            <a:r>
              <a:rPr lang="en-US" dirty="0">
                <a:solidFill>
                  <a:schemeClr val="tx1"/>
                </a:solidFill>
              </a:rPr>
              <a:t> directory)</a:t>
            </a:r>
          </a:p>
          <a:p>
            <a:pPr marL="336078" lvl="1" indent="0" defTabSz="932742">
              <a:lnSpc>
                <a:spcPct val="100000"/>
              </a:lnSpc>
              <a:spcBef>
                <a:spcPts val="0"/>
              </a:spcBef>
              <a:buSzTx/>
              <a:buNone/>
              <a:defRPr/>
            </a:pPr>
            <a:r>
              <a:rPr lang="en-US" dirty="0">
                <a:solidFill>
                  <a:schemeClr val="tx1"/>
                </a:solidFill>
              </a:rPr>
              <a:t>	</a:t>
            </a:r>
            <a:r>
              <a:rPr lang="en-US" dirty="0" err="1">
                <a:solidFill>
                  <a:schemeClr val="tx1"/>
                </a:solidFill>
              </a:rPr>
              <a:t>id_rsa</a:t>
            </a:r>
            <a:r>
              <a:rPr lang="en-US" dirty="0">
                <a:solidFill>
                  <a:schemeClr val="tx1"/>
                </a:solidFill>
              </a:rPr>
              <a:t> is your private key // id_rsa.pub is your public key</a:t>
            </a:r>
          </a:p>
          <a:p>
            <a:pPr lvl="1" defTabSz="932742">
              <a:lnSpc>
                <a:spcPct val="100000"/>
              </a:lnSpc>
              <a:spcBef>
                <a:spcPts val="0"/>
              </a:spcBef>
              <a:buSzTx/>
              <a:defRPr/>
            </a:pPr>
            <a:r>
              <a:rPr lang="en-US" dirty="0">
                <a:solidFill>
                  <a:schemeClr val="tx1"/>
                </a:solidFill>
              </a:rPr>
              <a:t>Set permission on your private key. (~/.</a:t>
            </a:r>
            <a:r>
              <a:rPr lang="en-US" dirty="0" err="1">
                <a:solidFill>
                  <a:schemeClr val="tx1"/>
                </a:solidFill>
              </a:rPr>
              <a:t>ssh</a:t>
            </a:r>
            <a:r>
              <a:rPr lang="en-US" dirty="0">
                <a:solidFill>
                  <a:schemeClr val="tx1"/>
                </a:solidFill>
              </a:rPr>
              <a:t> and ~/.</a:t>
            </a:r>
            <a:r>
              <a:rPr lang="en-US" dirty="0" err="1">
                <a:solidFill>
                  <a:schemeClr val="tx1"/>
                </a:solidFill>
              </a:rPr>
              <a:t>ssh</a:t>
            </a:r>
            <a:r>
              <a:rPr lang="en-US" dirty="0">
                <a:solidFill>
                  <a:schemeClr val="tx1"/>
                </a:solidFill>
              </a:rPr>
              <a:t>/</a:t>
            </a:r>
            <a:r>
              <a:rPr lang="en-US" dirty="0" err="1">
                <a:solidFill>
                  <a:schemeClr val="tx1"/>
                </a:solidFill>
              </a:rPr>
              <a:t>id_rsa</a:t>
            </a:r>
            <a:r>
              <a:rPr lang="en-US" dirty="0">
                <a:solidFill>
                  <a:schemeClr val="tx1"/>
                </a:solidFill>
              </a:rPr>
              <a:t>)</a:t>
            </a:r>
          </a:p>
          <a:p>
            <a:pPr lvl="1" defTabSz="932742">
              <a:lnSpc>
                <a:spcPct val="100000"/>
              </a:lnSpc>
              <a:spcBef>
                <a:spcPts val="0"/>
              </a:spcBef>
              <a:buSzTx/>
              <a:defRPr/>
            </a:pPr>
            <a:r>
              <a:rPr lang="en-US" dirty="0">
                <a:solidFill>
                  <a:schemeClr val="tx1"/>
                </a:solidFill>
              </a:rPr>
              <a:t>Copy the public key to the server into ~/.</a:t>
            </a:r>
            <a:r>
              <a:rPr lang="en-US" dirty="0" err="1">
                <a:solidFill>
                  <a:schemeClr val="tx1"/>
                </a:solidFill>
              </a:rPr>
              <a:t>ssh</a:t>
            </a:r>
            <a:r>
              <a:rPr lang="en-US" dirty="0">
                <a:solidFill>
                  <a:schemeClr val="tx1"/>
                </a:solidFill>
              </a:rPr>
              <a:t>/</a:t>
            </a:r>
            <a:r>
              <a:rPr lang="en-US" dirty="0" err="1">
                <a:solidFill>
                  <a:schemeClr val="tx1"/>
                </a:solidFill>
              </a:rPr>
              <a:t>authorized_keys</a:t>
            </a:r>
            <a:endParaRPr lang="en-US" dirty="0">
              <a:solidFill>
                <a:schemeClr val="tx1"/>
              </a:solidFill>
            </a:endParaRPr>
          </a:p>
          <a:p>
            <a:pPr lvl="1" defTabSz="932742">
              <a:lnSpc>
                <a:spcPct val="100000"/>
              </a:lnSpc>
              <a:spcBef>
                <a:spcPts val="0"/>
              </a:spcBef>
              <a:buSzTx/>
              <a:defRPr/>
            </a:pPr>
            <a:r>
              <a:rPr lang="en-US" dirty="0">
                <a:solidFill>
                  <a:schemeClr val="tx1"/>
                </a:solidFill>
              </a:rPr>
              <a:t>Set permissions on the server (~/.</a:t>
            </a:r>
            <a:r>
              <a:rPr lang="en-US" dirty="0" err="1">
                <a:solidFill>
                  <a:schemeClr val="tx1"/>
                </a:solidFill>
              </a:rPr>
              <a:t>ssh</a:t>
            </a:r>
            <a:r>
              <a:rPr lang="en-US" dirty="0">
                <a:solidFill>
                  <a:schemeClr val="tx1"/>
                </a:solidFill>
              </a:rPr>
              <a:t> and ~/.</a:t>
            </a:r>
            <a:r>
              <a:rPr lang="en-US" dirty="0" err="1">
                <a:solidFill>
                  <a:schemeClr val="tx1"/>
                </a:solidFill>
              </a:rPr>
              <a:t>ssh</a:t>
            </a:r>
            <a:r>
              <a:rPr lang="en-US" dirty="0">
                <a:solidFill>
                  <a:schemeClr val="tx1"/>
                </a:solidFill>
              </a:rPr>
              <a:t>/</a:t>
            </a:r>
            <a:r>
              <a:rPr lang="en-US" dirty="0" err="1">
                <a:solidFill>
                  <a:schemeClr val="tx1"/>
                </a:solidFill>
              </a:rPr>
              <a:t>authorized_keys</a:t>
            </a:r>
            <a:r>
              <a:rPr lang="en-US" dirty="0">
                <a:solidFill>
                  <a:schemeClr val="tx1"/>
                </a:solidFill>
              </a:rPr>
              <a:t>)</a:t>
            </a:r>
          </a:p>
          <a:p>
            <a:pPr marL="336078" lvl="1" indent="0" defTabSz="932742">
              <a:lnSpc>
                <a:spcPct val="100000"/>
              </a:lnSpc>
              <a:spcBef>
                <a:spcPts val="0"/>
              </a:spcBef>
              <a:buSzTx/>
              <a:buNone/>
              <a:defRPr/>
            </a:pPr>
            <a:endParaRPr lang="en-US" dirty="0">
              <a:solidFill>
                <a:schemeClr val="tx1"/>
              </a:solidFill>
            </a:endParaRPr>
          </a:p>
          <a:p>
            <a:pPr defTabSz="932742">
              <a:lnSpc>
                <a:spcPct val="100000"/>
              </a:lnSpc>
              <a:spcBef>
                <a:spcPts val="0"/>
              </a:spcBef>
              <a:buSzTx/>
              <a:defRPr/>
            </a:pPr>
            <a:r>
              <a:rPr lang="en-US" dirty="0">
                <a:solidFill>
                  <a:schemeClr val="tx1"/>
                </a:solidFill>
              </a:rPr>
              <a:t>Disable password authentication: Set </a:t>
            </a:r>
            <a:r>
              <a:rPr lang="en-US" dirty="0" err="1">
                <a:solidFill>
                  <a:schemeClr val="tx1"/>
                </a:solidFill>
              </a:rPr>
              <a:t>PasswordAuthentication</a:t>
            </a:r>
            <a:r>
              <a:rPr lang="en-US" dirty="0">
                <a:solidFill>
                  <a:schemeClr val="tx1"/>
                </a:solidFill>
              </a:rPr>
              <a:t> no</a:t>
            </a:r>
          </a:p>
          <a:p>
            <a:pPr marL="0" indent="0" defTabSz="932742">
              <a:lnSpc>
                <a:spcPct val="100000"/>
              </a:lnSpc>
              <a:spcBef>
                <a:spcPts val="0"/>
              </a:spcBef>
              <a:buSzTx/>
              <a:buNone/>
              <a:defRPr/>
            </a:pPr>
            <a:endParaRPr lang="en-US" dirty="0">
              <a:solidFill>
                <a:schemeClr val="tx1"/>
              </a:solidFill>
            </a:endParaRPr>
          </a:p>
          <a:p>
            <a:pPr marL="0" lvl="0" indent="0" defTabSz="932742">
              <a:lnSpc>
                <a:spcPct val="100000"/>
              </a:lnSpc>
              <a:spcBef>
                <a:spcPts val="0"/>
              </a:spcBef>
              <a:buSzTx/>
              <a:buNone/>
              <a:defRPr/>
            </a:pPr>
            <a:endParaRPr lang="en-US" dirty="0">
              <a:solidFill>
                <a:schemeClr val="tx1"/>
              </a:solidFill>
            </a:endParaRPr>
          </a:p>
          <a:p>
            <a:endParaRPr lang="en-US" dirty="0">
              <a:solidFill>
                <a:schemeClr val="tx1"/>
              </a:solidFill>
            </a:endParaRPr>
          </a:p>
        </p:txBody>
      </p:sp>
      <p:sp>
        <p:nvSpPr>
          <p:cNvPr id="2" name="Title 1"/>
          <p:cNvSpPr>
            <a:spLocks noGrp="1"/>
          </p:cNvSpPr>
          <p:nvPr>
            <p:ph type="title"/>
          </p:nvPr>
        </p:nvSpPr>
        <p:spPr/>
        <p:txBody>
          <a:bodyPr/>
          <a:lstStyle/>
          <a:p>
            <a:r>
              <a:rPr lang="en-US"/>
              <a:t>sshd</a:t>
            </a:r>
            <a:r>
              <a:rPr lang="en-US" dirty="0"/>
              <a:t> </a:t>
            </a:r>
            <a:r>
              <a:rPr lang="en-US"/>
              <a:t>- </a:t>
            </a:r>
            <a:r>
              <a:rPr lang="en-US" dirty="0"/>
              <a:t>/</a:t>
            </a:r>
            <a:r>
              <a:rPr lang="en-US" dirty="0" err="1"/>
              <a:t>etc</a:t>
            </a:r>
            <a:r>
              <a:rPr lang="en-US" dirty="0"/>
              <a:t>/</a:t>
            </a:r>
            <a:r>
              <a:rPr lang="en-US" dirty="0" err="1"/>
              <a:t>ssh</a:t>
            </a:r>
            <a:r>
              <a:rPr lang="en-US" dirty="0"/>
              <a:t>/</a:t>
            </a:r>
            <a:r>
              <a:rPr lang="en-US" dirty="0" err="1"/>
              <a:t>sshd_</a:t>
            </a:r>
            <a:r>
              <a:rPr lang="en-US"/>
              <a:t>config</a:t>
            </a:r>
            <a:endParaRPr lang="en-US" dirty="0"/>
          </a:p>
        </p:txBody>
      </p:sp>
    </p:spTree>
    <p:extLst>
      <p:ext uri="{BB962C8B-B14F-4D97-AF65-F5344CB8AC3E}">
        <p14:creationId xmlns:p14="http://schemas.microsoft.com/office/powerpoint/2010/main" val="39338085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579679"/>
          </a:xfrm>
        </p:spPr>
        <p:txBody>
          <a:bodyPr/>
          <a:lstStyle/>
          <a:p>
            <a:pPr marL="99579" indent="0">
              <a:buNone/>
            </a:pPr>
            <a:r>
              <a:rPr lang="en-US" sz="2400" dirty="0"/>
              <a:t>Package Management with </a:t>
            </a:r>
            <a:r>
              <a:rPr lang="en-US" sz="2400" b="1" dirty="0"/>
              <a:t>rpm &amp; yum </a:t>
            </a:r>
          </a:p>
          <a:p>
            <a:pPr marL="99579" indent="0">
              <a:buNone/>
            </a:pPr>
            <a:r>
              <a:rPr lang="en-US" sz="2400" b="1" dirty="0" err="1"/>
              <a:t>httpd</a:t>
            </a:r>
            <a:r>
              <a:rPr lang="en-US" sz="2400" b="1" dirty="0"/>
              <a:t> </a:t>
            </a:r>
            <a:r>
              <a:rPr lang="en-US" sz="2400" dirty="0"/>
              <a:t>– Run and manage an HTTP service.</a:t>
            </a:r>
          </a:p>
          <a:p>
            <a:pPr marL="99579" indent="0">
              <a:buNone/>
            </a:pPr>
            <a:r>
              <a:rPr lang="en-US" sz="2400" b="1" dirty="0"/>
              <a:t>bind </a:t>
            </a:r>
            <a:r>
              <a:rPr lang="en-US" sz="2400" dirty="0"/>
              <a:t>– Run and manage DNS service. </a:t>
            </a:r>
          </a:p>
          <a:p>
            <a:pPr marL="99579" indent="0">
              <a:buNone/>
            </a:pPr>
            <a:r>
              <a:rPr lang="en-US" sz="2400" b="1" dirty="0"/>
              <a:t>kernel</a:t>
            </a:r>
            <a:r>
              <a:rPr lang="en-US" sz="2400" dirty="0"/>
              <a:t> – Linux system commands. </a:t>
            </a:r>
          </a:p>
          <a:p>
            <a:pPr marL="99579" indent="0">
              <a:buNone/>
            </a:pPr>
            <a:r>
              <a:rPr lang="en-US" sz="2400" b="1" dirty="0"/>
              <a:t>crontab</a:t>
            </a:r>
            <a:r>
              <a:rPr lang="en-US" sz="2400" dirty="0"/>
              <a:t> – Job scheduler.</a:t>
            </a:r>
          </a:p>
          <a:p>
            <a:pPr marL="99579" indent="0">
              <a:buNone/>
            </a:pPr>
            <a:r>
              <a:rPr lang="en-US" sz="2400" b="1" dirty="0" err="1"/>
              <a:t>vsftpd</a:t>
            </a:r>
            <a:r>
              <a:rPr lang="en-US" sz="2400" dirty="0"/>
              <a:t> – Very secure FTP service. </a:t>
            </a:r>
          </a:p>
          <a:p>
            <a:pPr marL="99579" indent="0">
              <a:buNone/>
            </a:pPr>
            <a:r>
              <a:rPr lang="en-US" sz="2400" b="1" dirty="0" err="1"/>
              <a:t>sshd</a:t>
            </a:r>
            <a:r>
              <a:rPr lang="en-US" sz="2400" dirty="0"/>
              <a:t> – Run and manage an SSH service.</a:t>
            </a:r>
          </a:p>
          <a:p>
            <a:pPr marL="99579" indent="0">
              <a:buNone/>
            </a:pPr>
            <a:r>
              <a:rPr lang="en-US" sz="2400" b="1" dirty="0" err="1"/>
              <a:t>ntp</a:t>
            </a:r>
            <a:r>
              <a:rPr lang="en-US" sz="2400" dirty="0"/>
              <a:t> – Manage network time protocol. </a:t>
            </a:r>
          </a:p>
          <a:p>
            <a:pPr marL="99579" indent="0">
              <a:buNone/>
            </a:pPr>
            <a:r>
              <a:rPr lang="en-US" sz="2400" b="1" dirty="0" err="1"/>
              <a:t>nfs</a:t>
            </a:r>
            <a:r>
              <a:rPr lang="en-US" sz="2400" dirty="0"/>
              <a:t> – Manage the network file system. </a:t>
            </a:r>
          </a:p>
          <a:p>
            <a:pPr marL="99579" indent="0">
              <a:buNone/>
            </a:pPr>
            <a:r>
              <a:rPr lang="en-US" sz="2400" b="1" dirty="0"/>
              <a:t>samba</a:t>
            </a:r>
            <a:r>
              <a:rPr lang="en-US" sz="2400" dirty="0"/>
              <a:t> – Linux file server.</a:t>
            </a:r>
          </a:p>
          <a:p>
            <a:pPr marL="99579" indent="0">
              <a:buNone/>
            </a:pPr>
            <a:r>
              <a:rPr lang="en-US" sz="2400" b="1" dirty="0"/>
              <a:t>dovecot</a:t>
            </a:r>
            <a:r>
              <a:rPr lang="en-US" sz="2400" dirty="0"/>
              <a:t> – Manage email services (IMAP and POP3)</a:t>
            </a:r>
          </a:p>
        </p:txBody>
      </p:sp>
      <p:sp>
        <p:nvSpPr>
          <p:cNvPr id="3" name="Title 2"/>
          <p:cNvSpPr>
            <a:spLocks noGrp="1"/>
          </p:cNvSpPr>
          <p:nvPr>
            <p:ph type="title"/>
          </p:nvPr>
        </p:nvSpPr>
        <p:spPr/>
        <p:txBody>
          <a:bodyPr/>
          <a:lstStyle/>
          <a:p>
            <a:r>
              <a:rPr lang="en-US" dirty="0"/>
              <a:t>Session IV Agenda</a:t>
            </a:r>
          </a:p>
        </p:txBody>
      </p:sp>
    </p:spTree>
    <p:extLst>
      <p:ext uri="{BB962C8B-B14F-4D97-AF65-F5344CB8AC3E}">
        <p14:creationId xmlns:p14="http://schemas.microsoft.com/office/powerpoint/2010/main" val="5259328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5718452"/>
          </a:xfrm>
        </p:spPr>
        <p:txBody>
          <a:bodyPr/>
          <a:lstStyle/>
          <a:p>
            <a:pPr marL="0" indent="0" defTabSz="932742">
              <a:lnSpc>
                <a:spcPct val="100000"/>
              </a:lnSpc>
              <a:spcBef>
                <a:spcPts val="0"/>
              </a:spcBef>
              <a:buSzTx/>
              <a:buNone/>
              <a:defRPr/>
            </a:pPr>
            <a:r>
              <a:rPr lang="en-US" dirty="0" err="1">
                <a:solidFill>
                  <a:schemeClr val="tx1"/>
                </a:solidFill>
              </a:rPr>
              <a:t>ntpd</a:t>
            </a:r>
            <a:r>
              <a:rPr lang="en-US" dirty="0">
                <a:solidFill>
                  <a:schemeClr val="tx1"/>
                </a:solidFill>
              </a:rPr>
              <a:t> is the OS daemon that sets and maintains the system time and date.</a:t>
            </a:r>
          </a:p>
          <a:p>
            <a:pPr marL="0" indent="0" defTabSz="932742">
              <a:lnSpc>
                <a:spcPct val="100000"/>
              </a:lnSpc>
              <a:spcBef>
                <a:spcPts val="0"/>
              </a:spcBef>
              <a:buSzTx/>
              <a:buNone/>
              <a:defRPr/>
            </a:pPr>
            <a:endParaRPr lang="en-US" dirty="0">
              <a:solidFill>
                <a:schemeClr val="tx1"/>
              </a:solidFill>
            </a:endParaRPr>
          </a:p>
          <a:p>
            <a:pPr marL="0" indent="0" defTabSz="932742">
              <a:lnSpc>
                <a:spcPct val="100000"/>
              </a:lnSpc>
              <a:spcBef>
                <a:spcPts val="0"/>
              </a:spcBef>
              <a:buSzTx/>
              <a:buNone/>
              <a:defRPr/>
            </a:pPr>
            <a:r>
              <a:rPr lang="en-US" dirty="0">
                <a:solidFill>
                  <a:schemeClr val="tx1"/>
                </a:solidFill>
              </a:rPr>
              <a:t>Configure </a:t>
            </a:r>
            <a:r>
              <a:rPr lang="en-US" dirty="0" err="1">
                <a:solidFill>
                  <a:schemeClr val="tx1"/>
                </a:solidFill>
              </a:rPr>
              <a:t>ntp</a:t>
            </a:r>
            <a:r>
              <a:rPr lang="en-US" dirty="0">
                <a:solidFill>
                  <a:schemeClr val="tx1"/>
                </a:solidFill>
              </a:rPr>
              <a:t> to sync with the correct time server(s):</a:t>
            </a:r>
          </a:p>
          <a:p>
            <a:pPr lvl="1" defTabSz="932742">
              <a:lnSpc>
                <a:spcPct val="100000"/>
              </a:lnSpc>
              <a:spcBef>
                <a:spcPts val="0"/>
              </a:spcBef>
              <a:buSzTx/>
              <a:defRPr/>
            </a:pPr>
            <a:r>
              <a:rPr lang="en-US" dirty="0">
                <a:solidFill>
                  <a:schemeClr val="tx1"/>
                </a:solidFill>
              </a:rPr>
              <a:t>Open </a:t>
            </a:r>
            <a:r>
              <a:rPr lang="en-US" dirty="0" err="1">
                <a:solidFill>
                  <a:schemeClr val="tx1"/>
                </a:solidFill>
              </a:rPr>
              <a:t>ntp.conf</a:t>
            </a:r>
            <a:r>
              <a:rPr lang="en-US" dirty="0">
                <a:solidFill>
                  <a:schemeClr val="tx1"/>
                </a:solidFill>
              </a:rPr>
              <a:t> and ensure there is a </a:t>
            </a:r>
            <a:r>
              <a:rPr lang="en-US" b="1" dirty="0">
                <a:solidFill>
                  <a:schemeClr val="tx1"/>
                </a:solidFill>
              </a:rPr>
              <a:t>server some.timeserver.com </a:t>
            </a:r>
            <a:r>
              <a:rPr lang="en-US" dirty="0">
                <a:solidFill>
                  <a:schemeClr val="tx1"/>
                </a:solidFill>
              </a:rPr>
              <a:t>entry</a:t>
            </a:r>
          </a:p>
          <a:p>
            <a:pPr lvl="1" defTabSz="932742">
              <a:lnSpc>
                <a:spcPct val="100000"/>
              </a:lnSpc>
              <a:spcBef>
                <a:spcPts val="0"/>
              </a:spcBef>
              <a:buSzTx/>
              <a:defRPr/>
            </a:pPr>
            <a:r>
              <a:rPr lang="en-US" dirty="0">
                <a:solidFill>
                  <a:schemeClr val="tx1"/>
                </a:solidFill>
              </a:rPr>
              <a:t>Multiple time servers can be specified in the same format</a:t>
            </a:r>
          </a:p>
          <a:p>
            <a:pPr defTabSz="932742">
              <a:lnSpc>
                <a:spcPct val="100000"/>
              </a:lnSpc>
              <a:spcBef>
                <a:spcPts val="0"/>
              </a:spcBef>
              <a:buSzTx/>
              <a:defRPr/>
            </a:pPr>
            <a:r>
              <a:rPr lang="en-US" dirty="0">
                <a:solidFill>
                  <a:schemeClr val="tx1"/>
                </a:solidFill>
              </a:rPr>
              <a:t>Hard reset: </a:t>
            </a:r>
          </a:p>
          <a:p>
            <a:pPr marL="336078" lvl="1" indent="0" defTabSz="932742">
              <a:lnSpc>
                <a:spcPct val="100000"/>
              </a:lnSpc>
              <a:spcBef>
                <a:spcPts val="0"/>
              </a:spcBef>
              <a:buSzTx/>
              <a:buNone/>
              <a:defRPr/>
            </a:pPr>
            <a:r>
              <a:rPr lang="en-US" dirty="0" err="1">
                <a:solidFill>
                  <a:schemeClr val="tx1"/>
                </a:solidFill>
              </a:rPr>
              <a:t>servicectl</a:t>
            </a:r>
            <a:r>
              <a:rPr lang="en-US" dirty="0">
                <a:solidFill>
                  <a:schemeClr val="tx1"/>
                </a:solidFill>
              </a:rPr>
              <a:t> stop </a:t>
            </a:r>
            <a:r>
              <a:rPr lang="en-US" dirty="0" err="1">
                <a:solidFill>
                  <a:schemeClr val="tx1"/>
                </a:solidFill>
              </a:rPr>
              <a:t>ntpd.service</a:t>
            </a:r>
            <a:endParaRPr lang="en-US" dirty="0">
              <a:solidFill>
                <a:schemeClr val="tx1"/>
              </a:solidFill>
            </a:endParaRPr>
          </a:p>
          <a:p>
            <a:pPr marL="336078" lvl="1" indent="0" defTabSz="932742">
              <a:lnSpc>
                <a:spcPct val="100000"/>
              </a:lnSpc>
              <a:spcBef>
                <a:spcPts val="0"/>
              </a:spcBef>
              <a:buSzTx/>
              <a:buNone/>
              <a:defRPr/>
            </a:pPr>
            <a:r>
              <a:rPr lang="en-US" dirty="0" err="1"/>
              <a:t>ntpd</a:t>
            </a:r>
            <a:r>
              <a:rPr lang="en-US" dirty="0"/>
              <a:t> -</a:t>
            </a:r>
            <a:r>
              <a:rPr lang="en-US" dirty="0" err="1"/>
              <a:t>gq</a:t>
            </a:r>
            <a:endParaRPr lang="en-US" dirty="0"/>
          </a:p>
          <a:p>
            <a:pPr marL="336078" lvl="1" indent="0" defTabSz="932742">
              <a:lnSpc>
                <a:spcPct val="100000"/>
              </a:lnSpc>
              <a:spcBef>
                <a:spcPts val="0"/>
              </a:spcBef>
              <a:buSzTx/>
              <a:buNone/>
              <a:defRPr/>
            </a:pPr>
            <a:r>
              <a:rPr lang="en-US" dirty="0" err="1">
                <a:solidFill>
                  <a:schemeClr val="tx1"/>
                </a:solidFill>
              </a:rPr>
              <a:t>servicectl</a:t>
            </a:r>
            <a:r>
              <a:rPr lang="en-US" dirty="0">
                <a:solidFill>
                  <a:schemeClr val="tx1"/>
                </a:solidFill>
              </a:rPr>
              <a:t> start </a:t>
            </a:r>
            <a:r>
              <a:rPr lang="en-US" dirty="0" err="1">
                <a:solidFill>
                  <a:schemeClr val="tx1"/>
                </a:solidFill>
              </a:rPr>
              <a:t>ntpd.service</a:t>
            </a:r>
            <a:endParaRPr lang="en-US" dirty="0">
              <a:solidFill>
                <a:schemeClr val="tx1"/>
              </a:solidFill>
            </a:endParaRPr>
          </a:p>
          <a:p>
            <a:pPr marL="0" indent="0" defTabSz="932742">
              <a:lnSpc>
                <a:spcPct val="100000"/>
              </a:lnSpc>
              <a:spcBef>
                <a:spcPts val="0"/>
              </a:spcBef>
              <a:buSzTx/>
              <a:buNone/>
              <a:defRPr/>
            </a:pPr>
            <a:endParaRPr lang="en-US" dirty="0">
              <a:solidFill>
                <a:schemeClr val="tx1"/>
              </a:solidFill>
            </a:endParaRPr>
          </a:p>
          <a:p>
            <a:pPr marL="0" indent="0" defTabSz="932742">
              <a:lnSpc>
                <a:spcPct val="100000"/>
              </a:lnSpc>
              <a:spcBef>
                <a:spcPts val="0"/>
              </a:spcBef>
              <a:buSzTx/>
              <a:buNone/>
              <a:defRPr/>
            </a:pPr>
            <a:r>
              <a:rPr lang="en-US" dirty="0">
                <a:solidFill>
                  <a:schemeClr val="tx1"/>
                </a:solidFill>
              </a:rPr>
              <a:t>Find time servers: </a:t>
            </a:r>
            <a:r>
              <a:rPr lang="en-US" dirty="0">
                <a:solidFill>
                  <a:schemeClr val="tx1"/>
                </a:solidFill>
                <a:hlinkClick r:id="rId3"/>
              </a:rPr>
              <a:t>http://www.pool.ntp.org/en/</a:t>
            </a:r>
            <a:r>
              <a:rPr lang="en-US" dirty="0">
                <a:solidFill>
                  <a:schemeClr val="tx1"/>
                </a:solidFill>
              </a:rPr>
              <a:t> </a:t>
            </a:r>
            <a:endParaRPr lang="en-US" dirty="0"/>
          </a:p>
          <a:p>
            <a:endParaRPr lang="en-US" dirty="0"/>
          </a:p>
          <a:p>
            <a:endParaRPr lang="en-US" dirty="0"/>
          </a:p>
        </p:txBody>
      </p:sp>
      <p:sp>
        <p:nvSpPr>
          <p:cNvPr id="2" name="Title 1"/>
          <p:cNvSpPr>
            <a:spLocks noGrp="1"/>
          </p:cNvSpPr>
          <p:nvPr>
            <p:ph type="title"/>
          </p:nvPr>
        </p:nvSpPr>
        <p:spPr/>
        <p:txBody>
          <a:bodyPr/>
          <a:lstStyle/>
          <a:p>
            <a:r>
              <a:rPr lang="en-US"/>
              <a:t>ntp</a:t>
            </a:r>
            <a:r>
              <a:rPr lang="en-US" dirty="0"/>
              <a:t> </a:t>
            </a:r>
            <a:r>
              <a:rPr lang="en-US"/>
              <a:t>- </a:t>
            </a:r>
            <a:r>
              <a:rPr lang="en-US" dirty="0"/>
              <a:t>/</a:t>
            </a:r>
            <a:r>
              <a:rPr lang="en-US" dirty="0" err="1"/>
              <a:t>etc</a:t>
            </a:r>
            <a:r>
              <a:rPr lang="en-US" dirty="0"/>
              <a:t>/</a:t>
            </a:r>
            <a:r>
              <a:rPr lang="en-US" dirty="0" err="1"/>
              <a:t>ntp</a:t>
            </a:r>
            <a:r>
              <a:rPr lang="en-US" dirty="0"/>
              <a:t>/</a:t>
            </a:r>
            <a:r>
              <a:rPr lang="en-US" dirty="0" err="1"/>
              <a:t>ntp.</a:t>
            </a:r>
            <a:r>
              <a:rPr lang="en-US"/>
              <a:t>conf</a:t>
            </a:r>
            <a:endParaRPr lang="en-US" dirty="0"/>
          </a:p>
        </p:txBody>
      </p:sp>
    </p:spTree>
    <p:extLst>
      <p:ext uri="{BB962C8B-B14F-4D97-AF65-F5344CB8AC3E}">
        <p14:creationId xmlns:p14="http://schemas.microsoft.com/office/powerpoint/2010/main" val="32201074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3804082"/>
          </a:xfrm>
        </p:spPr>
        <p:txBody>
          <a:bodyPr/>
          <a:lstStyle/>
          <a:p>
            <a:r>
              <a:rPr lang="en-US" dirty="0"/>
              <a:t>NFS = Network File System</a:t>
            </a:r>
          </a:p>
          <a:p>
            <a:r>
              <a:rPr lang="en-US" dirty="0" err="1"/>
              <a:t>directory_to_share</a:t>
            </a:r>
            <a:r>
              <a:rPr lang="en-US" dirty="0"/>
              <a:t> client (share_option2,...,</a:t>
            </a:r>
            <a:r>
              <a:rPr lang="en-US" dirty="0" err="1"/>
              <a:t>share_optionM</a:t>
            </a:r>
            <a:r>
              <a:rPr lang="en-US" dirty="0"/>
              <a:t>)</a:t>
            </a:r>
          </a:p>
          <a:p>
            <a:r>
              <a:rPr lang="en-US" dirty="0"/>
              <a:t>Clients can:</a:t>
            </a:r>
          </a:p>
          <a:p>
            <a:pPr marL="0" indent="0">
              <a:buNone/>
            </a:pPr>
            <a:r>
              <a:rPr lang="en-US" dirty="0"/>
              <a:t>	Access a remote share on an NFS server</a:t>
            </a:r>
          </a:p>
          <a:p>
            <a:pPr marL="0" indent="0">
              <a:buNone/>
            </a:pPr>
            <a:r>
              <a:rPr lang="en-US" dirty="0"/>
              <a:t>	Mount NFS shares on boot</a:t>
            </a:r>
          </a:p>
          <a:p>
            <a:r>
              <a:rPr lang="en-US" dirty="0"/>
              <a:t>Read access is default available – you will need to configure read / write to allow </a:t>
            </a:r>
            <a:r>
              <a:rPr lang="en-US" b="1" dirty="0" err="1"/>
              <a:t>nfsnobody</a:t>
            </a:r>
            <a:r>
              <a:rPr lang="en-US" dirty="0"/>
              <a:t> (the guest access) to access as a </a:t>
            </a:r>
            <a:r>
              <a:rPr lang="en-US" b="1" dirty="0"/>
              <a:t>root user</a:t>
            </a:r>
            <a:r>
              <a:rPr lang="en-US" dirty="0"/>
              <a:t>.</a:t>
            </a:r>
          </a:p>
          <a:p>
            <a:endParaRPr lang="en-US" dirty="0"/>
          </a:p>
        </p:txBody>
      </p:sp>
      <p:sp>
        <p:nvSpPr>
          <p:cNvPr id="2" name="Title 1"/>
          <p:cNvSpPr>
            <a:spLocks noGrp="1"/>
          </p:cNvSpPr>
          <p:nvPr>
            <p:ph type="title"/>
          </p:nvPr>
        </p:nvSpPr>
        <p:spPr/>
        <p:txBody>
          <a:bodyPr/>
          <a:lstStyle/>
          <a:p>
            <a:r>
              <a:rPr lang="en-US" dirty="0" err="1"/>
              <a:t>nfs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3687" y="4645703"/>
            <a:ext cx="4591050" cy="2076450"/>
          </a:xfrm>
          <a:prstGeom prst="rect">
            <a:avLst/>
          </a:prstGeom>
        </p:spPr>
      </p:pic>
    </p:spTree>
    <p:extLst>
      <p:ext uri="{BB962C8B-B14F-4D97-AF65-F5344CB8AC3E}">
        <p14:creationId xmlns:p14="http://schemas.microsoft.com/office/powerpoint/2010/main" val="112267947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5022877"/>
          </a:xfrm>
        </p:spPr>
        <p:txBody>
          <a:bodyPr/>
          <a:lstStyle/>
          <a:p>
            <a:pPr>
              <a:defRPr/>
            </a:pPr>
            <a:r>
              <a:rPr lang="en-US" dirty="0"/>
              <a:t>Samba is Windows-compatible; NFS doesn’t have to be.</a:t>
            </a:r>
          </a:p>
          <a:p>
            <a:pPr>
              <a:defRPr/>
            </a:pPr>
            <a:r>
              <a:rPr lang="en-US" dirty="0"/>
              <a:t>Samba utilizes unique Samba users: </a:t>
            </a:r>
            <a:r>
              <a:rPr lang="en-US" sz="2000" b="1" dirty="0" err="1">
                <a:solidFill>
                  <a:srgbClr val="0070C0"/>
                </a:solidFill>
                <a:latin typeface="Courier New" panose="02070309020205020404" pitchFamily="49" charset="0"/>
                <a:cs typeface="Courier New" panose="02070309020205020404" pitchFamily="49" charset="0"/>
              </a:rPr>
              <a:t>smbpasswd</a:t>
            </a:r>
            <a:r>
              <a:rPr lang="en-US" sz="2000" b="1" dirty="0">
                <a:solidFill>
                  <a:srgbClr val="0070C0"/>
                </a:solidFill>
                <a:latin typeface="Courier New" panose="02070309020205020404" pitchFamily="49" charset="0"/>
                <a:cs typeface="Courier New" panose="02070309020205020404" pitchFamily="49" charset="0"/>
              </a:rPr>
              <a:t> -a [user]</a:t>
            </a:r>
          </a:p>
          <a:p>
            <a:r>
              <a:rPr lang="en-US" dirty="0"/>
              <a:t>Users must be added to the Samba DB to have access to home directories and other Samba shares.</a:t>
            </a:r>
          </a:p>
          <a:p>
            <a:r>
              <a:rPr lang="en-US" dirty="0"/>
              <a:t>Configure Samba (</a:t>
            </a:r>
            <a:r>
              <a:rPr lang="en-US" dirty="0" err="1"/>
              <a:t>smb.conf</a:t>
            </a:r>
            <a:r>
              <a:rPr lang="en-US" dirty="0"/>
              <a:t>) in two parts:</a:t>
            </a:r>
          </a:p>
          <a:p>
            <a:pPr lvl="2"/>
            <a:r>
              <a:rPr lang="en-US" dirty="0"/>
              <a:t>Global Settings – Configure the Samba servers</a:t>
            </a:r>
          </a:p>
          <a:p>
            <a:pPr lvl="2"/>
            <a:r>
              <a:rPr lang="en-US" dirty="0"/>
              <a:t>Share Definitions – Configure each shares for the users (Printer is the default!)</a:t>
            </a:r>
          </a:p>
          <a:p>
            <a:r>
              <a:rPr lang="en-US" dirty="0"/>
              <a:t>Security settings with Samba:</a:t>
            </a:r>
          </a:p>
          <a:p>
            <a:pPr lvl="1"/>
            <a:r>
              <a:rPr lang="en-US" dirty="0"/>
              <a:t>Make sure your users can log in: Global Settings &gt; security = user</a:t>
            </a:r>
          </a:p>
          <a:p>
            <a:pPr lvl="1"/>
            <a:r>
              <a:rPr lang="en-US" dirty="0"/>
              <a:t>Format your share so it is accessible: Add the UNC of the share to </a:t>
            </a:r>
            <a:r>
              <a:rPr lang="en-US" dirty="0" err="1"/>
              <a:t>smb.conf</a:t>
            </a:r>
            <a:endParaRPr lang="en-US" dirty="0"/>
          </a:p>
          <a:p>
            <a:endParaRPr lang="en-US" dirty="0"/>
          </a:p>
        </p:txBody>
      </p:sp>
      <p:sp>
        <p:nvSpPr>
          <p:cNvPr id="2" name="Title 1"/>
          <p:cNvSpPr>
            <a:spLocks noGrp="1"/>
          </p:cNvSpPr>
          <p:nvPr>
            <p:ph type="title"/>
          </p:nvPr>
        </p:nvSpPr>
        <p:spPr/>
        <p:txBody>
          <a:bodyPr/>
          <a:lstStyle/>
          <a:p>
            <a:r>
              <a:rPr lang="en-US" dirty="0"/>
              <a:t>samba - /</a:t>
            </a:r>
            <a:r>
              <a:rPr lang="en-US" dirty="0" err="1"/>
              <a:t>etc</a:t>
            </a:r>
            <a:r>
              <a:rPr lang="en-US" dirty="0"/>
              <a:t>/samba/</a:t>
            </a:r>
            <a:r>
              <a:rPr lang="en-US" dirty="0" err="1"/>
              <a:t>smb.conf</a:t>
            </a:r>
            <a:endParaRPr lang="en-US" dirty="0"/>
          </a:p>
        </p:txBody>
      </p:sp>
    </p:spTree>
    <p:extLst>
      <p:ext uri="{BB962C8B-B14F-4D97-AF65-F5344CB8AC3E}">
        <p14:creationId xmlns:p14="http://schemas.microsoft.com/office/powerpoint/2010/main" val="19720647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922760" cy="4718178"/>
          </a:xfrm>
        </p:spPr>
        <p:txBody>
          <a:bodyPr/>
          <a:lstStyle/>
          <a:p>
            <a:pPr marL="0" indent="0">
              <a:buNone/>
            </a:pPr>
            <a:r>
              <a:rPr lang="en-US" dirty="0"/>
              <a:t>You can manage your own email services using Dovecot.</a:t>
            </a:r>
          </a:p>
          <a:p>
            <a:r>
              <a:rPr lang="en-US" dirty="0"/>
              <a:t>Postfix or Thunderbird is a Mail Transfer Agent – it actually sends the mail.</a:t>
            </a:r>
          </a:p>
          <a:p>
            <a:r>
              <a:rPr lang="en-US" dirty="0"/>
              <a:t>Dovecot is a Mail Delivery Agent – it allows users access to their email by retrieving it &amp; finishing the delivery process (</a:t>
            </a:r>
            <a:r>
              <a:rPr lang="en-US" b="1" dirty="0" err="1"/>
              <a:t>mbox</a:t>
            </a:r>
            <a:r>
              <a:rPr lang="en-US" b="1" dirty="0"/>
              <a:t>, </a:t>
            </a:r>
            <a:r>
              <a:rPr lang="en-US" b="1" dirty="0" err="1"/>
              <a:t>Maildir</a:t>
            </a:r>
            <a:r>
              <a:rPr lang="en-US" b="1" dirty="0"/>
              <a:t>)</a:t>
            </a:r>
          </a:p>
          <a:p>
            <a:r>
              <a:rPr lang="en-US" dirty="0"/>
              <a:t>Mailboxes = Mail Directory</a:t>
            </a:r>
          </a:p>
          <a:p>
            <a:pPr>
              <a:defRPr/>
            </a:pPr>
            <a:r>
              <a:rPr lang="en-US" dirty="0"/>
              <a:t>Configure dovecot using any text editor: </a:t>
            </a:r>
            <a:r>
              <a:rPr lang="en-US" sz="2000" b="1" dirty="0" err="1">
                <a:solidFill>
                  <a:srgbClr val="0070C0"/>
                </a:solidFill>
                <a:latin typeface="Courier New" panose="02070309020205020404" pitchFamily="49" charset="0"/>
                <a:cs typeface="Courier New" panose="02070309020205020404" pitchFamily="49" charset="0"/>
              </a:rPr>
              <a:t>nano</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etc</a:t>
            </a:r>
            <a:r>
              <a:rPr lang="en-US" sz="2000" b="1" dirty="0">
                <a:solidFill>
                  <a:srgbClr val="0070C0"/>
                </a:solidFill>
                <a:latin typeface="Courier New" panose="02070309020205020404" pitchFamily="49" charset="0"/>
                <a:cs typeface="Courier New" panose="02070309020205020404" pitchFamily="49" charset="0"/>
              </a:rPr>
              <a:t>/dovecot/</a:t>
            </a:r>
            <a:r>
              <a:rPr lang="en-US" sz="2000" b="1" dirty="0" err="1">
                <a:solidFill>
                  <a:srgbClr val="0070C0"/>
                </a:solidFill>
                <a:latin typeface="Courier New" panose="02070309020205020404" pitchFamily="49" charset="0"/>
                <a:cs typeface="Courier New" panose="02070309020205020404" pitchFamily="49" charset="0"/>
              </a:rPr>
              <a:t>dovecot.conf</a:t>
            </a:r>
            <a:endParaRPr lang="en-US" sz="2000" b="1" dirty="0">
              <a:solidFill>
                <a:srgbClr val="0070C0"/>
              </a:solidFill>
              <a:latin typeface="Courier New" panose="02070309020205020404" pitchFamily="49" charset="0"/>
              <a:cs typeface="Courier New" panose="02070309020205020404" pitchFamily="49" charset="0"/>
            </a:endParaRPr>
          </a:p>
          <a:p>
            <a:pPr lvl="2"/>
            <a:r>
              <a:rPr lang="en-US" dirty="0"/>
              <a:t>Enable </a:t>
            </a:r>
            <a:r>
              <a:rPr lang="en-US" sz="2600" dirty="0"/>
              <a:t>protocols</a:t>
            </a:r>
            <a:r>
              <a:rPr lang="en-US" dirty="0"/>
              <a:t> and </a:t>
            </a:r>
            <a:r>
              <a:rPr lang="en-US" sz="2600" dirty="0" err="1"/>
              <a:t>mail_location</a:t>
            </a:r>
            <a:r>
              <a:rPr lang="en-US" dirty="0"/>
              <a:t> (sets only the format and location!)</a:t>
            </a:r>
          </a:p>
          <a:p>
            <a:r>
              <a:rPr lang="en-US" dirty="0"/>
              <a:t>Enable SSL with </a:t>
            </a:r>
            <a:r>
              <a:rPr lang="en-US" dirty="0" err="1"/>
              <a:t>ssl</a:t>
            </a:r>
            <a:r>
              <a:rPr lang="en-US" dirty="0"/>
              <a:t> = yes, </a:t>
            </a:r>
            <a:r>
              <a:rPr lang="en-US" dirty="0" err="1"/>
              <a:t>ssl_cert_file</a:t>
            </a:r>
            <a:r>
              <a:rPr lang="en-US" dirty="0"/>
              <a:t>, </a:t>
            </a:r>
            <a:r>
              <a:rPr lang="en-US" dirty="0" err="1"/>
              <a:t>ssl_key_file</a:t>
            </a:r>
            <a:endParaRPr lang="en-US" dirty="0"/>
          </a:p>
          <a:p>
            <a:pPr marL="0" indent="0">
              <a:buNone/>
            </a:pPr>
            <a:endParaRPr lang="en-US" dirty="0"/>
          </a:p>
          <a:p>
            <a:pPr marL="0" indent="0">
              <a:buNone/>
            </a:pPr>
            <a:endParaRPr lang="en-US" dirty="0"/>
          </a:p>
        </p:txBody>
      </p:sp>
      <p:sp>
        <p:nvSpPr>
          <p:cNvPr id="2" name="Title 1"/>
          <p:cNvSpPr>
            <a:spLocks noGrp="1"/>
          </p:cNvSpPr>
          <p:nvPr>
            <p:ph type="title"/>
          </p:nvPr>
        </p:nvSpPr>
        <p:spPr/>
        <p:txBody>
          <a:bodyPr/>
          <a:lstStyle/>
          <a:p>
            <a:r>
              <a:rPr lang="en-US" dirty="0"/>
              <a:t>dovecot - /</a:t>
            </a:r>
            <a:r>
              <a:rPr lang="en-US" dirty="0" err="1"/>
              <a:t>etc</a:t>
            </a:r>
            <a:r>
              <a:rPr lang="en-US" dirty="0"/>
              <a:t>/dovecot/</a:t>
            </a:r>
            <a:r>
              <a:rPr lang="en-US" dirty="0" err="1"/>
              <a:t>dovecot.conf</a:t>
            </a:r>
            <a:endParaRPr lang="en-US" dirty="0"/>
          </a:p>
        </p:txBody>
      </p:sp>
    </p:spTree>
    <p:extLst>
      <p:ext uri="{BB962C8B-B14F-4D97-AF65-F5344CB8AC3E}">
        <p14:creationId xmlns:p14="http://schemas.microsoft.com/office/powerpoint/2010/main" val="417531834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1994356"/>
          </a:xfrm>
        </p:spPr>
        <p:txBody>
          <a:bodyPr/>
          <a:lstStyle/>
          <a:p>
            <a:r>
              <a:rPr lang="en-US" dirty="0"/>
              <a:t>Configuring a BIND DNS Service</a:t>
            </a:r>
          </a:p>
          <a:p>
            <a:r>
              <a:rPr lang="en-US" dirty="0"/>
              <a:t>Configuring FTP Servers</a:t>
            </a:r>
          </a:p>
          <a:p>
            <a:r>
              <a:rPr lang="en-US" dirty="0"/>
              <a:t>Configuring Email in CentOS 7</a:t>
            </a:r>
          </a:p>
          <a:p>
            <a:r>
              <a:rPr lang="en-US" dirty="0"/>
              <a:t>Installing Apache Web Server</a:t>
            </a:r>
          </a:p>
        </p:txBody>
      </p:sp>
      <p:sp>
        <p:nvSpPr>
          <p:cNvPr id="3" name="Title 2"/>
          <p:cNvSpPr>
            <a:spLocks noGrp="1"/>
          </p:cNvSpPr>
          <p:nvPr>
            <p:ph type="title"/>
          </p:nvPr>
        </p:nvSpPr>
        <p:spPr/>
        <p:txBody>
          <a:bodyPr/>
          <a:lstStyle/>
          <a:p>
            <a:r>
              <a:rPr lang="en-US" dirty="0"/>
              <a:t>Exam Topics Covered:</a:t>
            </a:r>
          </a:p>
        </p:txBody>
      </p:sp>
    </p:spTree>
    <p:extLst>
      <p:ext uri="{BB962C8B-B14F-4D97-AF65-F5344CB8AC3E}">
        <p14:creationId xmlns:p14="http://schemas.microsoft.com/office/powerpoint/2010/main" val="271965896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2871519"/>
          </a:xfrm>
        </p:spPr>
        <p:txBody>
          <a:bodyPr/>
          <a:lstStyle/>
          <a:p>
            <a:pPr marL="0" indent="0">
              <a:buNone/>
            </a:pPr>
            <a:r>
              <a:rPr lang="en-US" b="1" dirty="0" err="1"/>
              <a:t>PluralSight</a:t>
            </a:r>
            <a:endParaRPr lang="en-US" b="1" dirty="0"/>
          </a:p>
          <a:p>
            <a:r>
              <a:rPr lang="en-US" dirty="0"/>
              <a:t>View the </a:t>
            </a:r>
            <a:r>
              <a:rPr lang="en-US" dirty="0">
                <a:hlinkClick r:id="rId2"/>
              </a:rPr>
              <a:t>LFCS: Linux Service Management </a:t>
            </a:r>
            <a:r>
              <a:rPr lang="en-US" i="1" dirty="0" err="1">
                <a:hlinkClick r:id="rId2"/>
              </a:rPr>
              <a:t>PluralSight</a:t>
            </a:r>
            <a:r>
              <a:rPr lang="en-US" i="1" dirty="0">
                <a:hlinkClick r:id="rId2"/>
              </a:rPr>
              <a:t> </a:t>
            </a:r>
            <a:r>
              <a:rPr lang="en-US" dirty="0">
                <a:hlinkClick r:id="rId2"/>
              </a:rPr>
              <a:t>video</a:t>
            </a:r>
            <a:r>
              <a:rPr lang="en-US" dirty="0"/>
              <a:t>, led by Andrew </a:t>
            </a:r>
            <a:r>
              <a:rPr lang="en-US" dirty="0" err="1"/>
              <a:t>Mallett</a:t>
            </a:r>
            <a:r>
              <a:rPr lang="en-US" dirty="0"/>
              <a:t>.</a:t>
            </a:r>
          </a:p>
          <a:p>
            <a:endParaRPr lang="en-US" sz="600" b="1" dirty="0"/>
          </a:p>
          <a:p>
            <a:pPr marL="0" indent="0">
              <a:buNone/>
            </a:pPr>
            <a:r>
              <a:rPr lang="en-US" b="1" dirty="0"/>
              <a:t>Channel9 – Ignite Session</a:t>
            </a:r>
          </a:p>
          <a:p>
            <a:r>
              <a:rPr lang="en-US" dirty="0"/>
              <a:t>View the </a:t>
            </a:r>
            <a:r>
              <a:rPr lang="en-US" dirty="0">
                <a:hlinkClick r:id="rId3"/>
              </a:rPr>
              <a:t>LCFS Examination Preparatory course presentation</a:t>
            </a:r>
            <a:r>
              <a:rPr lang="en-US" dirty="0"/>
              <a:t>, led by Mark Grimes.</a:t>
            </a:r>
          </a:p>
        </p:txBody>
      </p:sp>
      <p:sp>
        <p:nvSpPr>
          <p:cNvPr id="2" name="Title 1"/>
          <p:cNvSpPr>
            <a:spLocks noGrp="1"/>
          </p:cNvSpPr>
          <p:nvPr>
            <p:ph type="title"/>
          </p:nvPr>
        </p:nvSpPr>
        <p:spPr/>
        <p:txBody>
          <a:bodyPr/>
          <a:lstStyle/>
          <a:p>
            <a:r>
              <a:rPr lang="en-US" dirty="0"/>
              <a:t>Additional Resources</a:t>
            </a:r>
          </a:p>
        </p:txBody>
      </p:sp>
    </p:spTree>
    <p:extLst>
      <p:ext uri="{BB962C8B-B14F-4D97-AF65-F5344CB8AC3E}">
        <p14:creationId xmlns:p14="http://schemas.microsoft.com/office/powerpoint/2010/main" val="567556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Package Management</a:t>
            </a:r>
          </a:p>
        </p:txBody>
      </p:sp>
      <p:sp>
        <p:nvSpPr>
          <p:cNvPr id="3" name="Text Placeholder 2"/>
          <p:cNvSpPr>
            <a:spLocks noGrp="1"/>
          </p:cNvSpPr>
          <p:nvPr>
            <p:ph type="body" idx="1"/>
          </p:nvPr>
        </p:nvSpPr>
        <p:spPr/>
        <p:txBody>
          <a:bodyPr/>
          <a:lstStyle/>
          <a:p>
            <a:r>
              <a:rPr lang="en-US" dirty="0"/>
              <a:t>LFCS: Linux Service management</a:t>
            </a:r>
          </a:p>
        </p:txBody>
      </p:sp>
    </p:spTree>
    <p:extLst>
      <p:ext uri="{BB962C8B-B14F-4D97-AF65-F5344CB8AC3E}">
        <p14:creationId xmlns:p14="http://schemas.microsoft.com/office/powerpoint/2010/main" val="138281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4278058"/>
          </a:xfrm>
        </p:spPr>
        <p:txBody>
          <a:bodyPr/>
          <a:lstStyle/>
          <a:p>
            <a:pPr marL="0" indent="0">
              <a:buNone/>
            </a:pPr>
            <a:r>
              <a:rPr lang="en-US" dirty="0"/>
              <a:t>rpm is similar to yum but does not ensure you have all dependencies!</a:t>
            </a:r>
          </a:p>
          <a:p>
            <a:pPr marL="0" indent="0">
              <a:buNone/>
            </a:pPr>
            <a:r>
              <a:rPr lang="en-US" dirty="0"/>
              <a:t>Two packages include: </a:t>
            </a:r>
            <a:r>
              <a:rPr lang="en-US" u="sng" dirty="0"/>
              <a:t>binary</a:t>
            </a:r>
            <a:r>
              <a:rPr lang="en-US" dirty="0"/>
              <a:t> vs </a:t>
            </a:r>
            <a:r>
              <a:rPr lang="en-US" u="sng" dirty="0"/>
              <a:t>source</a:t>
            </a:r>
            <a:r>
              <a:rPr lang="en-US" dirty="0"/>
              <a:t>.</a:t>
            </a:r>
          </a:p>
          <a:p>
            <a:endParaRPr lang="en-US" dirty="0"/>
          </a:p>
          <a:p>
            <a:r>
              <a:rPr lang="en-US" dirty="0"/>
              <a:t>Install a package: </a:t>
            </a:r>
            <a:r>
              <a:rPr lang="en-US" sz="2000" b="1" dirty="0">
                <a:solidFill>
                  <a:srgbClr val="0070C0"/>
                </a:solidFill>
                <a:latin typeface="Courier New" panose="02070309020205020404" pitchFamily="49" charset="0"/>
                <a:cs typeface="Courier New" panose="02070309020205020404" pitchFamily="49" charset="0"/>
              </a:rPr>
              <a:t>rpm -</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 [package name].rpm</a:t>
            </a:r>
          </a:p>
          <a:p>
            <a:r>
              <a:rPr lang="en-US" dirty="0"/>
              <a:t>Check dependencies: </a:t>
            </a:r>
            <a:r>
              <a:rPr lang="en-US" sz="2000" b="1" dirty="0">
                <a:solidFill>
                  <a:srgbClr val="0070C0"/>
                </a:solidFill>
                <a:latin typeface="Courier New" panose="02070309020205020404" pitchFamily="49" charset="0"/>
                <a:cs typeface="Courier New" panose="02070309020205020404" pitchFamily="49" charset="0"/>
              </a:rPr>
              <a:t>rpm -</a:t>
            </a:r>
            <a:r>
              <a:rPr lang="en-US" sz="2000" b="1" dirty="0" err="1">
                <a:solidFill>
                  <a:srgbClr val="0070C0"/>
                </a:solidFill>
                <a:latin typeface="Courier New" panose="02070309020205020404" pitchFamily="49" charset="0"/>
                <a:cs typeface="Courier New" panose="02070309020205020404" pitchFamily="49" charset="0"/>
              </a:rPr>
              <a:t>qpR</a:t>
            </a:r>
            <a:r>
              <a:rPr lang="en-US" sz="2000" b="1" dirty="0">
                <a:solidFill>
                  <a:srgbClr val="0070C0"/>
                </a:solidFill>
                <a:latin typeface="Courier New" panose="02070309020205020404" pitchFamily="49" charset="0"/>
                <a:cs typeface="Courier New" panose="02070309020205020404" pitchFamily="49" charset="0"/>
              </a:rPr>
              <a:t> [package name].rpm</a:t>
            </a:r>
          </a:p>
          <a:p>
            <a:r>
              <a:rPr lang="en-US" dirty="0"/>
              <a:t>Install without dependencies: </a:t>
            </a:r>
            <a:r>
              <a:rPr lang="en-US" sz="2000" b="1" dirty="0">
                <a:solidFill>
                  <a:srgbClr val="0070C0"/>
                </a:solidFill>
                <a:latin typeface="Courier New" panose="02070309020205020404" pitchFamily="49" charset="0"/>
                <a:cs typeface="Courier New" panose="02070309020205020404" pitchFamily="49" charset="0"/>
              </a:rPr>
              <a:t>rpm -</a:t>
            </a:r>
            <a:r>
              <a:rPr lang="en-US" sz="2000" b="1" dirty="0" err="1">
                <a:solidFill>
                  <a:srgbClr val="0070C0"/>
                </a:solidFill>
                <a:latin typeface="Courier New" panose="02070309020205020404" pitchFamily="49" charset="0"/>
                <a:cs typeface="Courier New" panose="02070309020205020404" pitchFamily="49" charset="0"/>
              </a:rPr>
              <a:t>ivh</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nodeps</a:t>
            </a:r>
            <a:r>
              <a:rPr lang="en-US" sz="2000" b="1" dirty="0">
                <a:solidFill>
                  <a:srgbClr val="0070C0"/>
                </a:solidFill>
                <a:latin typeface="Courier New" panose="02070309020205020404" pitchFamily="49" charset="0"/>
                <a:cs typeface="Courier New" panose="02070309020205020404" pitchFamily="49" charset="0"/>
              </a:rPr>
              <a:t> [package name].rpm</a:t>
            </a:r>
          </a:p>
          <a:p>
            <a:r>
              <a:rPr lang="en-US" dirty="0"/>
              <a:t>Upgrade an rpm package: </a:t>
            </a:r>
            <a:r>
              <a:rPr lang="en-US" sz="2000" b="1" dirty="0">
                <a:solidFill>
                  <a:srgbClr val="0070C0"/>
                </a:solidFill>
                <a:latin typeface="Courier New" panose="02070309020205020404" pitchFamily="49" charset="0"/>
                <a:cs typeface="Courier New" panose="02070309020205020404" pitchFamily="49" charset="0"/>
              </a:rPr>
              <a:t>rpm -U [package name].rpm</a:t>
            </a:r>
          </a:p>
          <a:p>
            <a:r>
              <a:rPr lang="en-US" dirty="0"/>
              <a:t>Remove packages: 	</a:t>
            </a:r>
            <a:r>
              <a:rPr lang="en-US" sz="2000" b="1" dirty="0">
                <a:solidFill>
                  <a:srgbClr val="0070C0"/>
                </a:solidFill>
                <a:latin typeface="Courier New" panose="02070309020205020404" pitchFamily="49" charset="0"/>
                <a:cs typeface="Courier New" panose="02070309020205020404" pitchFamily="49" charset="0"/>
              </a:rPr>
              <a:t>rpm -</a:t>
            </a:r>
            <a:r>
              <a:rPr lang="en-US" sz="2000" b="1" dirty="0" err="1">
                <a:solidFill>
                  <a:srgbClr val="0070C0"/>
                </a:solidFill>
                <a:latin typeface="Courier New" panose="02070309020205020404" pitchFamily="49" charset="0"/>
                <a:cs typeface="Courier New" panose="02070309020205020404" pitchFamily="49" charset="0"/>
              </a:rPr>
              <a:t>ev</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vsftpd</a:t>
            </a:r>
            <a:r>
              <a:rPr lang="en-US" sz="2000" b="1" dirty="0">
                <a:solidFill>
                  <a:srgbClr val="0070C0"/>
                </a:solidFill>
                <a:latin typeface="Courier New" panose="02070309020205020404" pitchFamily="49" charset="0"/>
                <a:cs typeface="Courier New" panose="02070309020205020404" pitchFamily="49" charset="0"/>
              </a:rPr>
              <a:t> </a:t>
            </a:r>
            <a:r>
              <a:rPr lang="en-US" sz="1800" b="1" dirty="0"/>
              <a:t>*Note: No .rpm!</a:t>
            </a:r>
            <a:br>
              <a:rPr lang="en-US" dirty="0"/>
            </a:br>
            <a:r>
              <a:rPr lang="en-US" dirty="0"/>
              <a:t>				</a:t>
            </a:r>
            <a:r>
              <a:rPr lang="en-US" sz="2000" b="1" dirty="0">
                <a:solidFill>
                  <a:srgbClr val="0070C0"/>
                </a:solidFill>
                <a:latin typeface="Courier New" panose="02070309020205020404" pitchFamily="49" charset="0"/>
                <a:cs typeface="Courier New" panose="02070309020205020404" pitchFamily="49" charset="0"/>
              </a:rPr>
              <a:t>rpm -</a:t>
            </a:r>
            <a:r>
              <a:rPr lang="en-US" sz="2000" b="1" dirty="0" err="1">
                <a:solidFill>
                  <a:srgbClr val="0070C0"/>
                </a:solidFill>
                <a:latin typeface="Courier New" panose="02070309020205020404" pitchFamily="49" charset="0"/>
                <a:cs typeface="Courier New" panose="02070309020205020404" pitchFamily="49" charset="0"/>
              </a:rPr>
              <a:t>ev</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nodeps</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vsftpd</a:t>
            </a:r>
            <a:endParaRPr lang="en-US" sz="2000" b="1" dirty="0">
              <a:solidFill>
                <a:srgbClr val="0070C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rpm – “</a:t>
            </a:r>
            <a:r>
              <a:rPr lang="en-US" dirty="0" err="1"/>
              <a:t>RedHat</a:t>
            </a:r>
            <a:r>
              <a:rPr lang="en-US" dirty="0"/>
              <a:t> Package Manager”</a:t>
            </a:r>
          </a:p>
        </p:txBody>
      </p:sp>
    </p:spTree>
    <p:extLst>
      <p:ext uri="{BB962C8B-B14F-4D97-AF65-F5344CB8AC3E}">
        <p14:creationId xmlns:p14="http://schemas.microsoft.com/office/powerpoint/2010/main" val="11570726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4533512"/>
          </a:xfrm>
        </p:spPr>
        <p:txBody>
          <a:bodyPr/>
          <a:lstStyle/>
          <a:p>
            <a:pPr marL="0" indent="0">
              <a:buNone/>
            </a:pPr>
            <a:r>
              <a:rPr lang="en-US" dirty="0"/>
              <a:t>Querying:</a:t>
            </a:r>
          </a:p>
          <a:p>
            <a:pPr marL="0" indent="0">
              <a:buNone/>
            </a:pPr>
            <a:r>
              <a:rPr lang="en-US" sz="2800" dirty="0"/>
              <a:t>Basic query format: </a:t>
            </a:r>
            <a:r>
              <a:rPr lang="en-US" sz="2000" b="1" dirty="0">
                <a:solidFill>
                  <a:srgbClr val="0070C0"/>
                </a:solidFill>
                <a:latin typeface="Courier New" panose="02070309020205020404" pitchFamily="49" charset="0"/>
                <a:cs typeface="Courier New" panose="02070309020205020404" pitchFamily="49" charset="0"/>
              </a:rPr>
              <a:t>rpm -q [package name].rpm</a:t>
            </a:r>
          </a:p>
          <a:p>
            <a:pPr lvl="1"/>
            <a:r>
              <a:rPr lang="en-US" sz="2800" dirty="0"/>
              <a:t>All installed packages: (</a:t>
            </a:r>
            <a:r>
              <a:rPr lang="en-US" sz="2000" b="1" dirty="0">
                <a:solidFill>
                  <a:srgbClr val="0070C0"/>
                </a:solidFill>
                <a:latin typeface="Courier New" panose="02070309020205020404" pitchFamily="49" charset="0"/>
                <a:cs typeface="Courier New" panose="02070309020205020404" pitchFamily="49" charset="0"/>
              </a:rPr>
              <a:t>-a</a:t>
            </a:r>
            <a:r>
              <a:rPr lang="en-US" sz="2800" dirty="0"/>
              <a:t>)</a:t>
            </a:r>
          </a:p>
          <a:p>
            <a:pPr lvl="1"/>
            <a:r>
              <a:rPr lang="en-US" sz="2800" dirty="0"/>
              <a:t>All files of a specific package: (</a:t>
            </a:r>
            <a:r>
              <a:rPr lang="en-US" sz="2000" b="1" dirty="0">
                <a:solidFill>
                  <a:srgbClr val="0070C0"/>
                </a:solidFill>
                <a:latin typeface="Courier New" panose="02070309020205020404" pitchFamily="49" charset="0"/>
                <a:cs typeface="Courier New" panose="02070309020205020404" pitchFamily="49" charset="0"/>
              </a:rPr>
              <a:t>-l</a:t>
            </a:r>
            <a:r>
              <a:rPr lang="en-US" sz="2800" dirty="0"/>
              <a:t>)</a:t>
            </a:r>
          </a:p>
          <a:p>
            <a:pPr lvl="1"/>
            <a:r>
              <a:rPr lang="en-US" dirty="0"/>
              <a:t>A file: (</a:t>
            </a:r>
            <a:r>
              <a:rPr lang="en-US" sz="2000" b="1" dirty="0">
                <a:solidFill>
                  <a:srgbClr val="0070C0"/>
                </a:solidFill>
                <a:latin typeface="Courier New" panose="02070309020205020404" pitchFamily="49" charset="0"/>
                <a:cs typeface="Courier New" panose="02070309020205020404" pitchFamily="49" charset="0"/>
              </a:rPr>
              <a:t>-f</a:t>
            </a:r>
            <a:r>
              <a:rPr lang="en-US" dirty="0"/>
              <a:t>)</a:t>
            </a:r>
          </a:p>
          <a:p>
            <a:pPr lvl="1"/>
            <a:r>
              <a:rPr lang="en-US" dirty="0"/>
              <a:t>For information:(</a:t>
            </a:r>
            <a:r>
              <a:rPr lang="en-US" sz="2000" b="1" dirty="0">
                <a:solidFill>
                  <a:srgbClr val="0070C0"/>
                </a:solidFill>
                <a:latin typeface="Courier New" panose="02070309020205020404" pitchFamily="49" charset="0"/>
                <a:cs typeface="Courier New" panose="02070309020205020404" pitchFamily="49" charset="0"/>
              </a:rPr>
              <a:t>-</a:t>
            </a:r>
            <a:r>
              <a:rPr lang="en-US" sz="2000" b="1" dirty="0" err="1">
                <a:solidFill>
                  <a:srgbClr val="0070C0"/>
                </a:solidFill>
                <a:latin typeface="Courier New" panose="02070309020205020404" pitchFamily="49" charset="0"/>
                <a:cs typeface="Courier New" panose="02070309020205020404" pitchFamily="49" charset="0"/>
              </a:rPr>
              <a:t>i</a:t>
            </a:r>
            <a:r>
              <a:rPr lang="en-US" dirty="0"/>
              <a:t>)</a:t>
            </a:r>
          </a:p>
          <a:p>
            <a:pPr lvl="1"/>
            <a:r>
              <a:rPr lang="en-US" dirty="0"/>
              <a:t>For available documentation: (</a:t>
            </a:r>
            <a:r>
              <a:rPr lang="en-US" sz="2000" b="1" dirty="0">
                <a:solidFill>
                  <a:srgbClr val="0070C0"/>
                </a:solidFill>
                <a:latin typeface="Courier New" panose="02070309020205020404" pitchFamily="49" charset="0"/>
                <a:cs typeface="Courier New" panose="02070309020205020404" pitchFamily="49" charset="0"/>
              </a:rPr>
              <a:t>-</a:t>
            </a:r>
            <a:r>
              <a:rPr lang="en-US" sz="2000" b="1" dirty="0" err="1">
                <a:solidFill>
                  <a:srgbClr val="0070C0"/>
                </a:solidFill>
                <a:latin typeface="Courier New" panose="02070309020205020404" pitchFamily="49" charset="0"/>
                <a:cs typeface="Courier New" panose="02070309020205020404" pitchFamily="49" charset="0"/>
              </a:rPr>
              <a:t>df</a:t>
            </a:r>
            <a:r>
              <a:rPr lang="en-US" dirty="0"/>
              <a:t>)</a:t>
            </a:r>
          </a:p>
          <a:p>
            <a:pPr lvl="1"/>
            <a:r>
              <a:rPr lang="en-US" dirty="0"/>
              <a:t>For information about a web package: (</a:t>
            </a:r>
            <a:r>
              <a:rPr lang="en-US" sz="2000" b="1" dirty="0">
                <a:solidFill>
                  <a:srgbClr val="0070C0"/>
                </a:solidFill>
                <a:latin typeface="Courier New" panose="02070309020205020404" pitchFamily="49" charset="0"/>
                <a:cs typeface="Courier New" panose="02070309020205020404" pitchFamily="49" charset="0"/>
              </a:rPr>
              <a:t>-</a:t>
            </a:r>
            <a:r>
              <a:rPr lang="en-US" sz="2000" b="1" dirty="0" err="1">
                <a:solidFill>
                  <a:srgbClr val="0070C0"/>
                </a:solidFill>
                <a:latin typeface="Courier New" panose="02070309020205020404" pitchFamily="49" charset="0"/>
                <a:cs typeface="Courier New" panose="02070309020205020404" pitchFamily="49" charset="0"/>
              </a:rPr>
              <a:t>ip</a:t>
            </a:r>
            <a:r>
              <a:rPr lang="en-US" dirty="0"/>
              <a:t>)</a:t>
            </a:r>
          </a:p>
          <a:p>
            <a:pPr lvl="1"/>
            <a:endParaRPr lang="en-US" sz="2000" b="1" dirty="0">
              <a:solidFill>
                <a:srgbClr val="0070C0"/>
              </a:solidFill>
              <a:latin typeface="Courier New" panose="02070309020205020404" pitchFamily="49" charset="0"/>
              <a:cs typeface="Courier New" panose="02070309020205020404" pitchFamily="49" charset="0"/>
            </a:endParaRPr>
          </a:p>
          <a:p>
            <a:pPr lvl="1"/>
            <a:endParaRPr lang="en-US" dirty="0"/>
          </a:p>
        </p:txBody>
      </p:sp>
      <p:sp>
        <p:nvSpPr>
          <p:cNvPr id="2" name="Title 1"/>
          <p:cNvSpPr>
            <a:spLocks noGrp="1"/>
          </p:cNvSpPr>
          <p:nvPr>
            <p:ph type="title"/>
          </p:nvPr>
        </p:nvSpPr>
        <p:spPr/>
        <p:txBody>
          <a:bodyPr/>
          <a:lstStyle/>
          <a:p>
            <a:r>
              <a:rPr lang="en-US" dirty="0"/>
              <a:t>rpm – “</a:t>
            </a:r>
            <a:r>
              <a:rPr lang="en-US" dirty="0" err="1"/>
              <a:t>RedHat</a:t>
            </a:r>
            <a:r>
              <a:rPr lang="en-US" dirty="0"/>
              <a:t> Package Manager”</a:t>
            </a:r>
          </a:p>
        </p:txBody>
      </p:sp>
    </p:spTree>
    <p:extLst>
      <p:ext uri="{BB962C8B-B14F-4D97-AF65-F5344CB8AC3E}">
        <p14:creationId xmlns:p14="http://schemas.microsoft.com/office/powerpoint/2010/main" val="9904682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2129777"/>
          </a:xfrm>
        </p:spPr>
        <p:txBody>
          <a:bodyPr>
            <a:noAutofit/>
          </a:bodyPr>
          <a:lstStyle/>
          <a:p>
            <a:pPr marL="0" indent="0">
              <a:buNone/>
            </a:pPr>
            <a:r>
              <a:rPr lang="en-US" sz="2000" dirty="0"/>
              <a:t>Install specific packages:			</a:t>
            </a:r>
            <a:r>
              <a:rPr lang="en-US" sz="2000" b="1" dirty="0">
                <a:solidFill>
                  <a:srgbClr val="0070C0"/>
                </a:solidFill>
                <a:latin typeface="Courier New" panose="02070309020205020404" pitchFamily="49" charset="0"/>
                <a:cs typeface="Courier New" panose="02070309020205020404" pitchFamily="49" charset="0"/>
              </a:rPr>
              <a:t>yum install [</a:t>
            </a:r>
            <a:r>
              <a:rPr lang="en-US" sz="2000" b="1" dirty="0" err="1">
                <a:solidFill>
                  <a:srgbClr val="0070C0"/>
                </a:solidFill>
                <a:latin typeface="Courier New" panose="02070309020205020404" pitchFamily="49" charset="0"/>
                <a:cs typeface="Courier New" panose="02070309020205020404" pitchFamily="49" charset="0"/>
              </a:rPr>
              <a:t>packagename</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Install local .rpm packages		</a:t>
            </a:r>
            <a:r>
              <a:rPr lang="en-US" sz="2000" b="1" dirty="0">
                <a:solidFill>
                  <a:srgbClr val="0070C0"/>
                </a:solidFill>
                <a:latin typeface="Courier New" panose="02070309020205020404" pitchFamily="49" charset="0"/>
                <a:cs typeface="Courier New" panose="02070309020205020404" pitchFamily="49" charset="0"/>
              </a:rPr>
              <a:t>yum </a:t>
            </a:r>
            <a:r>
              <a:rPr lang="en-US" sz="2000" b="1" dirty="0" err="1">
                <a:solidFill>
                  <a:srgbClr val="0070C0"/>
                </a:solidFill>
                <a:latin typeface="Courier New" panose="02070309020205020404" pitchFamily="49" charset="0"/>
                <a:cs typeface="Courier New" panose="02070309020205020404" pitchFamily="49" charset="0"/>
              </a:rPr>
              <a:t>localinstall</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packagename</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Remove specific packages:		</a:t>
            </a:r>
            <a:r>
              <a:rPr lang="en-US" sz="2000" b="1" dirty="0">
                <a:solidFill>
                  <a:srgbClr val="0070C0"/>
                </a:solidFill>
                <a:latin typeface="Courier New" panose="02070309020205020404" pitchFamily="49" charset="0"/>
                <a:cs typeface="Courier New" panose="02070309020205020404" pitchFamily="49" charset="0"/>
              </a:rPr>
              <a:t>yum remove [</a:t>
            </a:r>
            <a:r>
              <a:rPr lang="en-US" sz="2000" b="1" dirty="0" err="1">
                <a:solidFill>
                  <a:srgbClr val="0070C0"/>
                </a:solidFill>
                <a:latin typeface="Courier New" panose="02070309020205020404" pitchFamily="49" charset="0"/>
                <a:cs typeface="Courier New" panose="02070309020205020404" pitchFamily="49" charset="0"/>
              </a:rPr>
              <a:t>packagename</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Search for package name: 		</a:t>
            </a:r>
            <a:r>
              <a:rPr lang="en-US" sz="2000" b="1" dirty="0">
                <a:solidFill>
                  <a:srgbClr val="0070C0"/>
                </a:solidFill>
                <a:latin typeface="Courier New" panose="02070309020205020404" pitchFamily="49" charset="0"/>
                <a:cs typeface="Courier New" panose="02070309020205020404" pitchFamily="49" charset="0"/>
              </a:rPr>
              <a:t>yum search [</a:t>
            </a:r>
            <a:r>
              <a:rPr lang="en-US" sz="2000" b="1" dirty="0" err="1">
                <a:solidFill>
                  <a:srgbClr val="0070C0"/>
                </a:solidFill>
                <a:latin typeface="Courier New" panose="02070309020205020404" pitchFamily="49" charset="0"/>
                <a:cs typeface="Courier New" panose="02070309020205020404" pitchFamily="49" charset="0"/>
              </a:rPr>
              <a:t>packagename</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Display information about a package: 	</a:t>
            </a:r>
            <a:r>
              <a:rPr lang="en-US" sz="2000" b="1" dirty="0">
                <a:solidFill>
                  <a:srgbClr val="0070C0"/>
                </a:solidFill>
                <a:latin typeface="Courier New" panose="02070309020205020404" pitchFamily="49" charset="0"/>
                <a:cs typeface="Courier New" panose="02070309020205020404" pitchFamily="49" charset="0"/>
              </a:rPr>
              <a:t>yum info [</a:t>
            </a:r>
            <a:r>
              <a:rPr lang="en-US" sz="2000" b="1" dirty="0" err="1">
                <a:solidFill>
                  <a:srgbClr val="0070C0"/>
                </a:solidFill>
                <a:latin typeface="Courier New" panose="02070309020205020404" pitchFamily="49" charset="0"/>
                <a:cs typeface="Courier New" panose="02070309020205020404" pitchFamily="49" charset="0"/>
              </a:rPr>
              <a:t>packagename</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Update packages and dependencies:	</a:t>
            </a:r>
            <a:r>
              <a:rPr lang="en-US" sz="2000" b="1" dirty="0">
                <a:solidFill>
                  <a:srgbClr val="0070C0"/>
                </a:solidFill>
                <a:latin typeface="Courier New" panose="02070309020205020404" pitchFamily="49" charset="0"/>
                <a:cs typeface="Courier New" panose="02070309020205020404" pitchFamily="49" charset="0"/>
              </a:rPr>
              <a:t>yum update OR yum update [</a:t>
            </a:r>
            <a:r>
              <a:rPr lang="en-US" sz="2000" b="1" dirty="0" err="1">
                <a:solidFill>
                  <a:srgbClr val="0070C0"/>
                </a:solidFill>
                <a:latin typeface="Courier New" panose="02070309020205020404" pitchFamily="49" charset="0"/>
                <a:cs typeface="Courier New" panose="02070309020205020404" pitchFamily="49" charset="0"/>
              </a:rPr>
              <a:t>packagename</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View install history:			</a:t>
            </a:r>
            <a:r>
              <a:rPr lang="en-US" sz="2000" b="1" dirty="0">
                <a:solidFill>
                  <a:srgbClr val="0070C0"/>
                </a:solidFill>
                <a:latin typeface="Courier New" panose="02070309020205020404" pitchFamily="49" charset="0"/>
                <a:cs typeface="Courier New" panose="02070309020205020404" pitchFamily="49" charset="0"/>
              </a:rPr>
              <a:t>yum history</a:t>
            </a:r>
          </a:p>
          <a:p>
            <a:pPr marL="0" indent="0">
              <a:buNone/>
            </a:pPr>
            <a:r>
              <a:rPr lang="en-US" sz="2000" dirty="0"/>
              <a:t>Lists all enabled repos and packages:	</a:t>
            </a:r>
            <a:r>
              <a:rPr lang="en-US" sz="2000" b="1" dirty="0">
                <a:solidFill>
                  <a:srgbClr val="0070C0"/>
                </a:solidFill>
                <a:latin typeface="Courier New" panose="02070309020205020404" pitchFamily="49" charset="0"/>
                <a:cs typeface="Courier New" panose="02070309020205020404" pitchFamily="49" charset="0"/>
              </a:rPr>
              <a:t>yum </a:t>
            </a:r>
            <a:r>
              <a:rPr lang="en-US" sz="2000" b="1" dirty="0" err="1">
                <a:solidFill>
                  <a:srgbClr val="0070C0"/>
                </a:solidFill>
                <a:latin typeface="Courier New" panose="02070309020205020404" pitchFamily="49" charset="0"/>
                <a:cs typeface="Courier New" panose="02070309020205020404" pitchFamily="49" charset="0"/>
              </a:rPr>
              <a:t>repolist</a:t>
            </a:r>
            <a:endParaRPr lang="en-US" sz="2000" b="1" dirty="0">
              <a:solidFill>
                <a:srgbClr val="0070C0"/>
              </a:solidFill>
              <a:latin typeface="Courier New" panose="02070309020205020404" pitchFamily="49" charset="0"/>
              <a:cs typeface="Courier New" panose="02070309020205020404" pitchFamily="49" charset="0"/>
            </a:endParaRPr>
          </a:p>
          <a:p>
            <a:pPr marL="0" indent="0">
              <a:buNone/>
            </a:pPr>
            <a:r>
              <a:rPr lang="en-US" sz="2000" dirty="0"/>
              <a:t>Search for commands given by packages:	</a:t>
            </a:r>
            <a:r>
              <a:rPr lang="en-US" sz="2000" b="1" dirty="0">
                <a:solidFill>
                  <a:srgbClr val="0070C0"/>
                </a:solidFill>
                <a:latin typeface="Courier New" panose="02070309020205020404" pitchFamily="49" charset="0"/>
                <a:cs typeface="Courier New" panose="02070309020205020404" pitchFamily="49" charset="0"/>
              </a:rPr>
              <a:t>yum </a:t>
            </a:r>
            <a:r>
              <a:rPr lang="en-US" sz="2000" b="1" dirty="0" err="1">
                <a:solidFill>
                  <a:srgbClr val="0070C0"/>
                </a:solidFill>
                <a:latin typeface="Courier New" panose="02070309020205020404" pitchFamily="49" charset="0"/>
                <a:cs typeface="Courier New" panose="02070309020205020404" pitchFamily="49" charset="0"/>
              </a:rPr>
              <a:t>whatprovides</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httpd</a:t>
            </a:r>
            <a:r>
              <a:rPr lang="en-US" sz="2000" b="1" dirty="0">
                <a:solidFill>
                  <a:srgbClr val="0070C0"/>
                </a:solidFill>
                <a:latin typeface="Courier New" panose="02070309020205020404" pitchFamily="49" charset="0"/>
                <a:cs typeface="Courier New" panose="02070309020205020404" pitchFamily="49" charset="0"/>
              </a:rPr>
              <a:t>/</a:t>
            </a:r>
            <a:r>
              <a:rPr lang="en-US" sz="2000" b="1" dirty="0" err="1">
                <a:solidFill>
                  <a:srgbClr val="0070C0"/>
                </a:solidFill>
                <a:latin typeface="Courier New" panose="02070309020205020404" pitchFamily="49" charset="0"/>
                <a:cs typeface="Courier New" panose="02070309020205020404" pitchFamily="49" charset="0"/>
              </a:rPr>
              <a:t>conf</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Clean all packages: 			</a:t>
            </a:r>
            <a:r>
              <a:rPr lang="en-US" sz="2000" b="1" dirty="0">
                <a:solidFill>
                  <a:srgbClr val="0070C0"/>
                </a:solidFill>
                <a:latin typeface="Courier New" panose="02070309020205020404" pitchFamily="49" charset="0"/>
                <a:cs typeface="Courier New" panose="02070309020205020404" pitchFamily="49" charset="0"/>
              </a:rPr>
              <a:t>yum clean all</a:t>
            </a:r>
          </a:p>
          <a:p>
            <a:pPr marL="0" indent="0">
              <a:buNone/>
            </a:pPr>
            <a:r>
              <a:rPr lang="en-US" sz="2000" dirty="0"/>
              <a:t>Want to see yum commands? 		</a:t>
            </a:r>
            <a:r>
              <a:rPr lang="en-US" sz="2000" b="1" dirty="0">
                <a:solidFill>
                  <a:srgbClr val="0070C0"/>
                </a:solidFill>
                <a:latin typeface="Courier New" panose="02070309020205020404" pitchFamily="49" charset="0"/>
                <a:cs typeface="Courier New" panose="02070309020205020404" pitchFamily="49" charset="0"/>
              </a:rPr>
              <a:t>yum help</a:t>
            </a:r>
          </a:p>
        </p:txBody>
      </p:sp>
      <p:sp>
        <p:nvSpPr>
          <p:cNvPr id="2" name="Title 1"/>
          <p:cNvSpPr>
            <a:spLocks noGrp="1"/>
          </p:cNvSpPr>
          <p:nvPr>
            <p:ph type="title"/>
          </p:nvPr>
        </p:nvSpPr>
        <p:spPr/>
        <p:txBody>
          <a:bodyPr/>
          <a:lstStyle/>
          <a:p>
            <a:r>
              <a:rPr lang="en-US" dirty="0"/>
              <a:t>yum – RHEL, CentOS, Fedora</a:t>
            </a:r>
          </a:p>
        </p:txBody>
      </p:sp>
    </p:spTree>
    <p:extLst>
      <p:ext uri="{BB962C8B-B14F-4D97-AF65-F5344CB8AC3E}">
        <p14:creationId xmlns:p14="http://schemas.microsoft.com/office/powerpoint/2010/main" val="9430339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Service Management Overview</a:t>
            </a:r>
          </a:p>
        </p:txBody>
      </p:sp>
      <p:sp>
        <p:nvSpPr>
          <p:cNvPr id="3" name="Text Placeholder 2"/>
          <p:cNvSpPr>
            <a:spLocks noGrp="1"/>
          </p:cNvSpPr>
          <p:nvPr>
            <p:ph type="body" idx="1"/>
          </p:nvPr>
        </p:nvSpPr>
        <p:spPr/>
        <p:txBody>
          <a:bodyPr/>
          <a:lstStyle/>
          <a:p>
            <a:r>
              <a:rPr lang="en-US" dirty="0"/>
              <a:t>LFCS: Linux Service management</a:t>
            </a:r>
          </a:p>
        </p:txBody>
      </p:sp>
    </p:spTree>
    <p:extLst>
      <p:ext uri="{BB962C8B-B14F-4D97-AF65-F5344CB8AC3E}">
        <p14:creationId xmlns:p14="http://schemas.microsoft.com/office/powerpoint/2010/main" val="158625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4616612"/>
          </a:xfrm>
        </p:spPr>
        <p:txBody>
          <a:bodyPr/>
          <a:lstStyle/>
          <a:p>
            <a:pPr marL="0" indent="0">
              <a:buNone/>
            </a:pPr>
            <a:r>
              <a:rPr lang="en-US" b="1" dirty="0" err="1">
                <a:solidFill>
                  <a:schemeClr val="tx1"/>
                </a:solidFill>
              </a:rPr>
              <a:t>httpd.conf</a:t>
            </a:r>
            <a:r>
              <a:rPr lang="en-US" dirty="0">
                <a:solidFill>
                  <a:schemeClr val="tx1"/>
                </a:solidFill>
              </a:rPr>
              <a:t> is a configuration file which is used by the Apache HTTP Server.</a:t>
            </a:r>
            <a:endParaRPr lang="en-US" b="1" dirty="0">
              <a:solidFill>
                <a:schemeClr val="tx1"/>
              </a:solidFill>
            </a:endParaRPr>
          </a:p>
          <a:p>
            <a:pPr marL="0" indent="0">
              <a:buNone/>
            </a:pPr>
            <a:endParaRPr lang="en-US" sz="2000" b="1" dirty="0">
              <a:solidFill>
                <a:srgbClr val="0070C0"/>
              </a:solidFill>
              <a:latin typeface="Courier New" panose="02070309020205020404" pitchFamily="49" charset="0"/>
              <a:cs typeface="Courier New" panose="02070309020205020404" pitchFamily="49" charset="0"/>
            </a:endParaRPr>
          </a:p>
          <a:p>
            <a:r>
              <a:rPr lang="en-US" dirty="0">
                <a:solidFill>
                  <a:schemeClr val="tx1"/>
                </a:solidFill>
              </a:rPr>
              <a:t>Install the package: </a:t>
            </a:r>
            <a:r>
              <a:rPr lang="en-US" sz="2000" b="1" dirty="0">
                <a:solidFill>
                  <a:srgbClr val="0070C0"/>
                </a:solidFill>
                <a:latin typeface="Courier New" panose="02070309020205020404" pitchFamily="49" charset="0"/>
                <a:cs typeface="Courier New" panose="02070309020205020404" pitchFamily="49" charset="0"/>
              </a:rPr>
              <a:t>yum install </a:t>
            </a:r>
            <a:r>
              <a:rPr lang="en-US" sz="2000" b="1" dirty="0" err="1">
                <a:solidFill>
                  <a:srgbClr val="0070C0"/>
                </a:solidFill>
                <a:latin typeface="Courier New" panose="02070309020205020404" pitchFamily="49" charset="0"/>
                <a:cs typeface="Courier New" panose="02070309020205020404" pitchFamily="49" charset="0"/>
              </a:rPr>
              <a:t>httpd</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httpd</a:t>
            </a:r>
            <a:r>
              <a:rPr lang="en-US" sz="2000" b="1" dirty="0">
                <a:solidFill>
                  <a:srgbClr val="0070C0"/>
                </a:solidFill>
                <a:latin typeface="Courier New" panose="02070309020205020404" pitchFamily="49" charset="0"/>
                <a:cs typeface="Courier New" panose="02070309020205020404" pitchFamily="49" charset="0"/>
              </a:rPr>
              <a:t>-manual</a:t>
            </a:r>
          </a:p>
          <a:p>
            <a:r>
              <a:rPr lang="en-US" dirty="0">
                <a:solidFill>
                  <a:schemeClr val="tx1"/>
                </a:solidFill>
              </a:rPr>
              <a:t>Set </a:t>
            </a:r>
            <a:r>
              <a:rPr lang="en-US" dirty="0" err="1">
                <a:solidFill>
                  <a:schemeClr val="tx1"/>
                </a:solidFill>
              </a:rPr>
              <a:t>httpd</a:t>
            </a:r>
            <a:r>
              <a:rPr lang="en-US" dirty="0">
                <a:solidFill>
                  <a:schemeClr val="tx1"/>
                </a:solidFill>
              </a:rPr>
              <a:t> to start on </a:t>
            </a:r>
            <a:r>
              <a:rPr lang="en-US" u="sng" dirty="0">
                <a:solidFill>
                  <a:schemeClr val="tx1"/>
                </a:solidFill>
              </a:rPr>
              <a:t>startup</a:t>
            </a:r>
            <a:r>
              <a:rPr lang="en-US" dirty="0">
                <a:solidFill>
                  <a:schemeClr val="tx1"/>
                </a:solidFill>
              </a:rPr>
              <a:t>: </a:t>
            </a:r>
            <a:r>
              <a:rPr lang="en-US" sz="2000" b="1" dirty="0" err="1">
                <a:solidFill>
                  <a:srgbClr val="0070C0"/>
                </a:solidFill>
                <a:latin typeface="Courier New" panose="02070309020205020404" pitchFamily="49" charset="0"/>
                <a:cs typeface="Courier New" panose="02070309020205020404" pitchFamily="49" charset="0"/>
              </a:rPr>
              <a:t>systemctl</a:t>
            </a:r>
            <a:r>
              <a:rPr lang="en-US" sz="2000" b="1" dirty="0">
                <a:solidFill>
                  <a:srgbClr val="0070C0"/>
                </a:solidFill>
                <a:latin typeface="Courier New" panose="02070309020205020404" pitchFamily="49" charset="0"/>
                <a:cs typeface="Courier New" panose="02070309020205020404" pitchFamily="49" charset="0"/>
              </a:rPr>
              <a:t> enable </a:t>
            </a:r>
            <a:r>
              <a:rPr lang="en-US" sz="2000" b="1" dirty="0" err="1">
                <a:solidFill>
                  <a:srgbClr val="0070C0"/>
                </a:solidFill>
                <a:latin typeface="Courier New" panose="02070309020205020404" pitchFamily="49" charset="0"/>
                <a:cs typeface="Courier New" panose="02070309020205020404" pitchFamily="49" charset="0"/>
              </a:rPr>
              <a:t>httpd.service</a:t>
            </a:r>
            <a:endParaRPr lang="en-US" dirty="0">
              <a:solidFill>
                <a:schemeClr val="tx1"/>
              </a:solidFill>
            </a:endParaRPr>
          </a:p>
          <a:p>
            <a:r>
              <a:rPr lang="en-US" dirty="0">
                <a:solidFill>
                  <a:schemeClr val="tx1"/>
                </a:solidFill>
              </a:rPr>
              <a:t>Start </a:t>
            </a:r>
            <a:r>
              <a:rPr lang="en-US" dirty="0" err="1">
                <a:solidFill>
                  <a:schemeClr val="tx1"/>
                </a:solidFill>
              </a:rPr>
              <a:t>httpd</a:t>
            </a:r>
            <a:r>
              <a:rPr lang="en-US" dirty="0">
                <a:solidFill>
                  <a:schemeClr val="tx1"/>
                </a:solidFill>
              </a:rPr>
              <a:t>: </a:t>
            </a:r>
            <a:r>
              <a:rPr lang="en-US" sz="2000" b="1" dirty="0" err="1">
                <a:solidFill>
                  <a:srgbClr val="0070C0"/>
                </a:solidFill>
                <a:latin typeface="Courier New" panose="02070309020205020404" pitchFamily="49" charset="0"/>
                <a:cs typeface="Courier New" panose="02070309020205020404" pitchFamily="49" charset="0"/>
              </a:rPr>
              <a:t>systemctl</a:t>
            </a:r>
            <a:r>
              <a:rPr lang="en-US" sz="2000" b="1" dirty="0">
                <a:solidFill>
                  <a:srgbClr val="0070C0"/>
                </a:solidFill>
                <a:latin typeface="Courier New" panose="02070309020205020404" pitchFamily="49" charset="0"/>
                <a:cs typeface="Courier New" panose="02070309020205020404" pitchFamily="49" charset="0"/>
              </a:rPr>
              <a:t> start </a:t>
            </a:r>
            <a:r>
              <a:rPr lang="en-US" sz="2000" b="1" dirty="0" err="1">
                <a:solidFill>
                  <a:srgbClr val="0070C0"/>
                </a:solidFill>
                <a:latin typeface="Courier New" panose="02070309020205020404" pitchFamily="49" charset="0"/>
                <a:cs typeface="Courier New" panose="02070309020205020404" pitchFamily="49" charset="0"/>
              </a:rPr>
              <a:t>httpd.service</a:t>
            </a:r>
            <a:endParaRPr lang="en-US" sz="2000" b="1" dirty="0">
              <a:solidFill>
                <a:srgbClr val="0070C0"/>
              </a:solidFill>
              <a:highlight>
                <a:srgbClr val="FFFF00"/>
              </a:highlight>
              <a:latin typeface="Courier New" panose="02070309020205020404" pitchFamily="49" charset="0"/>
              <a:cs typeface="Courier New" panose="02070309020205020404" pitchFamily="49" charset="0"/>
            </a:endParaRPr>
          </a:p>
          <a:p>
            <a:r>
              <a:rPr lang="en-US" dirty="0">
                <a:solidFill>
                  <a:schemeClr val="tx1"/>
                </a:solidFill>
              </a:rPr>
              <a:t>Stop </a:t>
            </a:r>
            <a:r>
              <a:rPr lang="en-US" dirty="0" err="1">
                <a:solidFill>
                  <a:schemeClr val="tx1"/>
                </a:solidFill>
              </a:rPr>
              <a:t>httpd</a:t>
            </a:r>
            <a:r>
              <a:rPr lang="en-US" dirty="0">
                <a:solidFill>
                  <a:schemeClr val="tx1"/>
                </a:solidFill>
              </a:rPr>
              <a:t>: </a:t>
            </a:r>
            <a:r>
              <a:rPr lang="en-US" sz="2000" b="1" dirty="0" err="1">
                <a:solidFill>
                  <a:srgbClr val="0070C0"/>
                </a:solidFill>
                <a:latin typeface="Courier New" panose="02070309020205020404" pitchFamily="49" charset="0"/>
                <a:cs typeface="Courier New" panose="02070309020205020404" pitchFamily="49" charset="0"/>
              </a:rPr>
              <a:t>systemctl</a:t>
            </a:r>
            <a:r>
              <a:rPr lang="en-US" sz="2000" b="1" dirty="0">
                <a:solidFill>
                  <a:srgbClr val="0070C0"/>
                </a:solidFill>
                <a:latin typeface="Courier New" panose="02070309020205020404" pitchFamily="49" charset="0"/>
                <a:cs typeface="Courier New" panose="02070309020205020404" pitchFamily="49" charset="0"/>
              </a:rPr>
              <a:t> stop </a:t>
            </a:r>
            <a:r>
              <a:rPr lang="en-US" sz="2000" b="1" dirty="0" err="1">
                <a:solidFill>
                  <a:srgbClr val="0070C0"/>
                </a:solidFill>
                <a:latin typeface="Courier New" panose="02070309020205020404" pitchFamily="49" charset="0"/>
                <a:cs typeface="Courier New" panose="02070309020205020404" pitchFamily="49" charset="0"/>
              </a:rPr>
              <a:t>httpd.service</a:t>
            </a:r>
            <a:endParaRPr lang="en-US" sz="2000" b="1" dirty="0">
              <a:solidFill>
                <a:srgbClr val="0070C0"/>
              </a:solidFill>
              <a:latin typeface="Courier New" panose="02070309020205020404" pitchFamily="49" charset="0"/>
              <a:cs typeface="Courier New" panose="02070309020205020404" pitchFamily="49" charset="0"/>
            </a:endParaRPr>
          </a:p>
          <a:p>
            <a:r>
              <a:rPr lang="en-US" dirty="0">
                <a:solidFill>
                  <a:schemeClr val="tx1"/>
                </a:solidFill>
              </a:rPr>
              <a:t>Verify ports are open: </a:t>
            </a:r>
            <a:r>
              <a:rPr lang="en-US" sz="2000" b="1" dirty="0" err="1">
                <a:solidFill>
                  <a:srgbClr val="0070C0"/>
                </a:solidFill>
                <a:latin typeface="Courier New" panose="02070309020205020404" pitchFamily="49" charset="0"/>
                <a:cs typeface="Courier New" panose="02070309020205020404" pitchFamily="49" charset="0"/>
              </a:rPr>
              <a:t>netstat</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tulpn</a:t>
            </a:r>
            <a:r>
              <a:rPr lang="en-US" sz="2000" b="1" dirty="0">
                <a:solidFill>
                  <a:srgbClr val="0070C0"/>
                </a:solidFill>
                <a:latin typeface="Courier New" panose="02070309020205020404" pitchFamily="49" charset="0"/>
                <a:cs typeface="Courier New" panose="02070309020205020404" pitchFamily="49" charset="0"/>
              </a:rPr>
              <a:t> | grep :80</a:t>
            </a:r>
          </a:p>
          <a:p>
            <a:r>
              <a:rPr lang="en-US" dirty="0"/>
              <a:t>Recommended to check your configuration before you restart your server: </a:t>
            </a:r>
            <a:r>
              <a:rPr lang="en-US" sz="2000" b="1" dirty="0" err="1">
                <a:solidFill>
                  <a:srgbClr val="0070C0"/>
                </a:solidFill>
                <a:latin typeface="Courier New" panose="02070309020205020404" pitchFamily="49" charset="0"/>
                <a:cs typeface="Courier New" panose="02070309020205020404" pitchFamily="49" charset="0"/>
              </a:rPr>
              <a:t>httpd</a:t>
            </a:r>
            <a:r>
              <a:rPr lang="en-US" sz="2000" b="1" dirty="0">
                <a:solidFill>
                  <a:srgbClr val="0070C0"/>
                </a:solidFill>
                <a:latin typeface="Courier New" panose="02070309020205020404" pitchFamily="49" charset="0"/>
                <a:cs typeface="Courier New" panose="02070309020205020404" pitchFamily="49" charset="0"/>
              </a:rPr>
              <a:t> -t </a:t>
            </a:r>
            <a:r>
              <a:rPr lang="en-US" dirty="0"/>
              <a:t>THEN </a:t>
            </a:r>
            <a:r>
              <a:rPr lang="en-US" sz="2000" b="1" dirty="0" err="1">
                <a:solidFill>
                  <a:srgbClr val="0070C0"/>
                </a:solidFill>
                <a:latin typeface="Courier New" panose="02070309020205020404" pitchFamily="49" charset="0"/>
                <a:cs typeface="Courier New" panose="02070309020205020404" pitchFamily="49" charset="0"/>
              </a:rPr>
              <a:t>systemctl</a:t>
            </a:r>
            <a:r>
              <a:rPr lang="en-US" sz="2000" b="1" dirty="0">
                <a:solidFill>
                  <a:srgbClr val="0070C0"/>
                </a:solidFill>
                <a:latin typeface="Courier New" panose="02070309020205020404" pitchFamily="49" charset="0"/>
                <a:cs typeface="Courier New" panose="02070309020205020404" pitchFamily="49" charset="0"/>
              </a:rPr>
              <a:t> restart </a:t>
            </a:r>
            <a:r>
              <a:rPr lang="en-US" sz="2000" b="1" dirty="0" err="1">
                <a:solidFill>
                  <a:srgbClr val="0070C0"/>
                </a:solidFill>
                <a:latin typeface="Courier New" panose="02070309020205020404" pitchFamily="49" charset="0"/>
                <a:cs typeface="Courier New" panose="02070309020205020404" pitchFamily="49" charset="0"/>
              </a:rPr>
              <a:t>httpd.service</a:t>
            </a:r>
            <a:endParaRPr lang="en-US" sz="2000" b="1" dirty="0">
              <a:solidFill>
                <a:srgbClr val="0070C0"/>
              </a:solidFill>
              <a:latin typeface="Courier New" panose="02070309020205020404" pitchFamily="49" charset="0"/>
              <a:cs typeface="Courier New" panose="02070309020205020404" pitchFamily="49" charset="0"/>
            </a:endParaRPr>
          </a:p>
          <a:p>
            <a:r>
              <a:rPr lang="en-US" dirty="0" err="1">
                <a:solidFill>
                  <a:schemeClr val="tx1"/>
                </a:solidFill>
              </a:rPr>
              <a:t>httpd</a:t>
            </a:r>
            <a:r>
              <a:rPr lang="en-US" dirty="0">
                <a:solidFill>
                  <a:schemeClr val="tx1"/>
                </a:solidFill>
              </a:rPr>
              <a:t> can help you set up virtual hosts. </a:t>
            </a:r>
            <a:r>
              <a:rPr lang="en-US" b="1" dirty="0">
                <a:solidFill>
                  <a:schemeClr val="tx1"/>
                </a:solidFill>
              </a:rPr>
              <a:t>Up next!</a:t>
            </a:r>
            <a:endParaRPr lang="en-US" dirty="0">
              <a:solidFill>
                <a:schemeClr val="tx1"/>
              </a:solidFill>
            </a:endParaRPr>
          </a:p>
        </p:txBody>
      </p:sp>
      <p:sp>
        <p:nvSpPr>
          <p:cNvPr id="2" name="Title 1"/>
          <p:cNvSpPr>
            <a:spLocks noGrp="1"/>
          </p:cNvSpPr>
          <p:nvPr>
            <p:ph type="title"/>
          </p:nvPr>
        </p:nvSpPr>
        <p:spPr/>
        <p:txBody>
          <a:bodyPr/>
          <a:lstStyle/>
          <a:p>
            <a:r>
              <a:rPr lang="en-US"/>
              <a:t>httpd</a:t>
            </a:r>
            <a:r>
              <a:rPr lang="en-US" dirty="0"/>
              <a:t> </a:t>
            </a:r>
            <a:r>
              <a:rPr lang="en-US"/>
              <a:t>- </a:t>
            </a:r>
            <a:r>
              <a:rPr lang="en-US" altLang="en-US" dirty="0" err="1"/>
              <a:t>etc</a:t>
            </a:r>
            <a:r>
              <a:rPr lang="en-US" altLang="en-US" dirty="0"/>
              <a:t>/</a:t>
            </a:r>
            <a:r>
              <a:rPr lang="en-US" altLang="en-US" dirty="0" err="1"/>
              <a:t>httpd</a:t>
            </a:r>
            <a:r>
              <a:rPr lang="en-US" altLang="en-US" dirty="0"/>
              <a:t>/</a:t>
            </a:r>
            <a:r>
              <a:rPr lang="en-US" altLang="en-US" dirty="0" err="1"/>
              <a:t>conf</a:t>
            </a:r>
            <a:r>
              <a:rPr lang="en-US" altLang="en-US" dirty="0"/>
              <a:t>/</a:t>
            </a:r>
            <a:r>
              <a:rPr lang="en-US" altLang="en-US" dirty="0" err="1"/>
              <a:t>httpd.</a:t>
            </a:r>
            <a:r>
              <a:rPr lang="en-US" altLang="en-US"/>
              <a:t>conf</a:t>
            </a:r>
            <a:endParaRPr lang="en-US" dirty="0"/>
          </a:p>
        </p:txBody>
      </p:sp>
    </p:spTree>
    <p:extLst>
      <p:ext uri="{BB962C8B-B14F-4D97-AF65-F5344CB8AC3E}">
        <p14:creationId xmlns:p14="http://schemas.microsoft.com/office/powerpoint/2010/main" val="34477055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33558"/>
            <a:ext cx="11653523" cy="4684323"/>
          </a:xfrm>
        </p:spPr>
        <p:txBody>
          <a:bodyPr/>
          <a:lstStyle/>
          <a:p>
            <a:pPr marL="0" indent="0">
              <a:buNone/>
            </a:pPr>
            <a:r>
              <a:rPr lang="en-US" b="1" dirty="0">
                <a:solidFill>
                  <a:schemeClr val="tx1"/>
                </a:solidFill>
              </a:rPr>
              <a:t>Concept of virtual hosts: </a:t>
            </a:r>
            <a:r>
              <a:rPr lang="en-US" dirty="0">
                <a:solidFill>
                  <a:schemeClr val="tx1"/>
                </a:solidFill>
              </a:rPr>
              <a:t>Maintaining more than one website on a single Apache machine or server.</a:t>
            </a:r>
          </a:p>
          <a:p>
            <a:r>
              <a:rPr lang="en-US" dirty="0">
                <a:solidFill>
                  <a:schemeClr val="tx1"/>
                </a:solidFill>
              </a:rPr>
              <a:t>Hosts can be </a:t>
            </a:r>
            <a:r>
              <a:rPr lang="en-US" u="sng" dirty="0">
                <a:solidFill>
                  <a:schemeClr val="tx1"/>
                </a:solidFill>
              </a:rPr>
              <a:t>name-based</a:t>
            </a:r>
            <a:r>
              <a:rPr lang="en-US" dirty="0">
                <a:solidFill>
                  <a:schemeClr val="tx1"/>
                </a:solidFill>
              </a:rPr>
              <a:t> (more than one website on a single server)</a:t>
            </a:r>
          </a:p>
          <a:p>
            <a:r>
              <a:rPr lang="en-US" dirty="0">
                <a:solidFill>
                  <a:schemeClr val="tx1"/>
                </a:solidFill>
              </a:rPr>
              <a:t>Hosts can be </a:t>
            </a:r>
            <a:r>
              <a:rPr lang="en-US" u="sng" dirty="0">
                <a:solidFill>
                  <a:schemeClr val="tx1"/>
                </a:solidFill>
              </a:rPr>
              <a:t>IP-based</a:t>
            </a:r>
            <a:r>
              <a:rPr lang="en-US" dirty="0">
                <a:solidFill>
                  <a:schemeClr val="tx1"/>
                </a:solidFill>
              </a:rPr>
              <a:t> (one to one relationship between website and IP</a:t>
            </a:r>
          </a:p>
          <a:p>
            <a:r>
              <a:rPr lang="en-US" dirty="0">
                <a:solidFill>
                  <a:schemeClr val="tx1"/>
                </a:solidFill>
              </a:rPr>
              <a:t>Want to upload a file? Place in </a:t>
            </a:r>
            <a:r>
              <a:rPr lang="en-US" b="1" dirty="0">
                <a:solidFill>
                  <a:schemeClr val="tx1"/>
                </a:solidFill>
              </a:rPr>
              <a:t>/</a:t>
            </a:r>
            <a:r>
              <a:rPr lang="en-US" b="1" dirty="0" err="1">
                <a:solidFill>
                  <a:schemeClr val="tx1"/>
                </a:solidFill>
              </a:rPr>
              <a:t>var</a:t>
            </a:r>
            <a:r>
              <a:rPr lang="en-US" b="1" dirty="0">
                <a:solidFill>
                  <a:schemeClr val="tx1"/>
                </a:solidFill>
              </a:rPr>
              <a:t>/www/html</a:t>
            </a:r>
          </a:p>
          <a:p>
            <a:r>
              <a:rPr lang="en-US" dirty="0">
                <a:solidFill>
                  <a:schemeClr val="tx1"/>
                </a:solidFill>
              </a:rPr>
              <a:t>Configure your web server by opening up </a:t>
            </a:r>
            <a:r>
              <a:rPr lang="en-US" b="1" dirty="0" err="1">
                <a:solidFill>
                  <a:schemeClr val="tx1"/>
                </a:solidFill>
              </a:rPr>
              <a:t>httpd.conf</a:t>
            </a:r>
            <a:r>
              <a:rPr lang="en-US" dirty="0">
                <a:solidFill>
                  <a:schemeClr val="tx1"/>
                </a:solidFill>
              </a:rPr>
              <a:t>:</a:t>
            </a:r>
          </a:p>
          <a:p>
            <a:pPr marL="336078" lvl="1" indent="0">
              <a:buNone/>
            </a:pPr>
            <a:r>
              <a:rPr lang="en-US" dirty="0">
                <a:solidFill>
                  <a:schemeClr val="tx1"/>
                </a:solidFill>
              </a:rPr>
              <a:t>	Set error logs: 	</a:t>
            </a:r>
            <a:r>
              <a:rPr lang="en-US" b="1" dirty="0" err="1"/>
              <a:t>ErrorLog</a:t>
            </a:r>
            <a:r>
              <a:rPr lang="en-US" b="1" dirty="0"/>
              <a:t> /</a:t>
            </a:r>
            <a:r>
              <a:rPr lang="en-US" b="1" dirty="0" err="1"/>
              <a:t>var</a:t>
            </a:r>
            <a:r>
              <a:rPr lang="en-US" b="1" dirty="0"/>
              <a:t>/log/</a:t>
            </a:r>
            <a:r>
              <a:rPr lang="en-US" b="1" dirty="0" err="1"/>
              <a:t>httpd</a:t>
            </a:r>
            <a:r>
              <a:rPr lang="en-US" b="1" dirty="0"/>
              <a:t>/</a:t>
            </a:r>
            <a:r>
              <a:rPr lang="en-US" b="1" dirty="0" err="1"/>
              <a:t>error_log</a:t>
            </a:r>
            <a:endParaRPr lang="en-US" b="1" dirty="0"/>
          </a:p>
          <a:p>
            <a:pPr marL="336078" lvl="1" indent="0">
              <a:buNone/>
            </a:pPr>
            <a:r>
              <a:rPr lang="en-US" dirty="0"/>
              <a:t>	Set logs: 		</a:t>
            </a:r>
            <a:r>
              <a:rPr lang="en-US" b="1" dirty="0" err="1"/>
              <a:t>CustomLog</a:t>
            </a:r>
            <a:r>
              <a:rPr lang="en-US" b="1" dirty="0"/>
              <a:t> /</a:t>
            </a:r>
            <a:r>
              <a:rPr lang="en-US" b="1" dirty="0" err="1"/>
              <a:t>var</a:t>
            </a:r>
            <a:r>
              <a:rPr lang="en-US" b="1" dirty="0"/>
              <a:t>/log/</a:t>
            </a:r>
            <a:r>
              <a:rPr lang="en-US" b="1" dirty="0" err="1"/>
              <a:t>httpd</a:t>
            </a:r>
            <a:r>
              <a:rPr lang="en-US" b="1" dirty="0"/>
              <a:t>/</a:t>
            </a:r>
            <a:r>
              <a:rPr lang="en-US" b="1" dirty="0" err="1"/>
              <a:t>access_log</a:t>
            </a:r>
            <a:r>
              <a:rPr lang="en-US" b="1" dirty="0"/>
              <a:t> </a:t>
            </a:r>
            <a:endParaRPr lang="en-US" b="1" dirty="0">
              <a:solidFill>
                <a:schemeClr val="tx1"/>
              </a:solidFill>
            </a:endParaRPr>
          </a:p>
          <a:p>
            <a:endParaRPr lang="en-US" dirty="0">
              <a:solidFill>
                <a:schemeClr val="tx1"/>
              </a:solidFill>
            </a:endParaRPr>
          </a:p>
          <a:p>
            <a:endParaRPr lang="en-US" dirty="0">
              <a:solidFill>
                <a:schemeClr val="tx1"/>
              </a:solidFill>
            </a:endParaRPr>
          </a:p>
        </p:txBody>
      </p:sp>
      <p:sp>
        <p:nvSpPr>
          <p:cNvPr id="2" name="Title 1"/>
          <p:cNvSpPr>
            <a:spLocks noGrp="1"/>
          </p:cNvSpPr>
          <p:nvPr>
            <p:ph type="title"/>
          </p:nvPr>
        </p:nvSpPr>
        <p:spPr/>
        <p:txBody>
          <a:bodyPr/>
          <a:lstStyle/>
          <a:p>
            <a:r>
              <a:rPr lang="en-US" dirty="0" err="1"/>
              <a:t>httpd</a:t>
            </a:r>
            <a:endParaRPr lang="en-US" dirty="0"/>
          </a:p>
        </p:txBody>
      </p:sp>
    </p:spTree>
    <p:extLst>
      <p:ext uri="{BB962C8B-B14F-4D97-AF65-F5344CB8AC3E}">
        <p14:creationId xmlns:p14="http://schemas.microsoft.com/office/powerpoint/2010/main" val="792287047"/>
      </p:ext>
    </p:extLst>
  </p:cSld>
  <p:clrMapOvr>
    <a:masterClrMapping/>
  </p:clrMapOvr>
  <p:transition>
    <p:fade/>
  </p:transition>
</p:sld>
</file>

<file path=ppt/theme/theme1.xml><?xml version="1.0" encoding="utf-8"?>
<a:theme xmlns:a="http://schemas.openxmlformats.org/drawingml/2006/main" name="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2.xml><?xml version="1.0" encoding="utf-8"?>
<a:theme xmlns:a="http://schemas.openxmlformats.org/drawingml/2006/main" name="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8ADE9DA185A840A97C044D659591E9" ma:contentTypeVersion="6" ma:contentTypeDescription="Create a new document." ma:contentTypeScope="" ma:versionID="a371569f4b8c4c0d619d36f0296c4bba">
  <xsd:schema xmlns:xsd="http://www.w3.org/2001/XMLSchema" xmlns:xs="http://www.w3.org/2001/XMLSchema" xmlns:p="http://schemas.microsoft.com/office/2006/metadata/properties" xmlns:ns2="3e6120eb-6d99-4396-a9d9-2f4c3089f43d" xmlns:ns3="80665351-4c0c-42f1-8096-ec7a2623fe2d" targetNamespace="http://schemas.microsoft.com/office/2006/metadata/properties" ma:root="true" ma:fieldsID="d192f354f439d49dc0c3b9905b59931f" ns2:_="" ns3:_="">
    <xsd:import namespace="3e6120eb-6d99-4396-a9d9-2f4c3089f43d"/>
    <xsd:import namespace="80665351-4c0c-42f1-8096-ec7a2623fe2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6120eb-6d99-4396-a9d9-2f4c3089f43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0665351-4c0c-42f1-8096-ec7a2623fe2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FastMetadata xmlns="80665351-4c0c-42f1-8096-ec7a2623fe2d">{"officeBundle":{"ctag":"\"c:{F8CA8A53-B500-4197-87D3-BAD0C19B96FF},11\"","fatalError":true,"version":"1.79102838"}}</MediaServiceFastMetadata>
    <MediaServiceMetadata xmlns="80665351-4c0c-42f1-8096-ec7a2623fe2d">{"officeBundle":{"ctag":"\"c:{F8CA8A53-B500-4197-87D3-BAD0C19B96FF},11\"","fatalError":true,"errorInfo":"Server_FragmentLimitExceeded","version":"1.79102838"}}</MediaServiceMetadata>
  </documentManagement>
</p:properties>
</file>

<file path=customXml/itemProps1.xml><?xml version="1.0" encoding="utf-8"?>
<ds:datastoreItem xmlns:ds="http://schemas.openxmlformats.org/officeDocument/2006/customXml" ds:itemID="{275839A9-7E26-442E-BA00-0599E5488354}">
  <ds:schemaRefs>
    <ds:schemaRef ds:uri="http://schemas.microsoft.com/sharepoint/v3/contenttype/forms"/>
  </ds:schemaRefs>
</ds:datastoreItem>
</file>

<file path=customXml/itemProps2.xml><?xml version="1.0" encoding="utf-8"?>
<ds:datastoreItem xmlns:ds="http://schemas.openxmlformats.org/officeDocument/2006/customXml" ds:itemID="{3B07EBDA-289C-492E-81BA-2AB1274D93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6120eb-6d99-4396-a9d9-2f4c3089f43d"/>
    <ds:schemaRef ds:uri="80665351-4c0c-42f1-8096-ec7a2623fe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6D12FA-ACF2-4952-AA70-8A24FF5BFF55}">
  <ds:schemaRefs>
    <ds:schemaRef ds:uri="http://schemas.microsoft.com/office/2006/metadata/properties"/>
    <ds:schemaRef ds:uri="http://schemas.microsoft.com/office/infopath/2007/PartnerControls"/>
    <ds:schemaRef ds:uri="80665351-4c0c-42f1-8096-ec7a2623fe2d"/>
  </ds:schemaRefs>
</ds:datastoreItem>
</file>

<file path=docProps/app.xml><?xml version="1.0" encoding="utf-8"?>
<Properties xmlns="http://schemas.openxmlformats.org/officeDocument/2006/extended-properties" xmlns:vt="http://schemas.openxmlformats.org/officeDocument/2006/docPropsVTypes">
  <Template/>
  <TotalTime>2548</TotalTime>
  <Words>3349</Words>
  <Application>Microsoft Office PowerPoint</Application>
  <PresentationFormat>Widescreen</PresentationFormat>
  <Paragraphs>362</Paragraphs>
  <Slides>25</Slides>
  <Notes>22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Arial</vt:lpstr>
      <vt:lpstr>Calibri</vt:lpstr>
      <vt:lpstr>Consolas</vt:lpstr>
      <vt:lpstr>Courier New</vt:lpstr>
      <vt:lpstr>Noto Sans Symbols</vt:lpstr>
      <vt:lpstr>Noto Symbol</vt:lpstr>
      <vt:lpstr>Quattrocento Sans</vt:lpstr>
      <vt:lpstr>Segoe UI</vt:lpstr>
      <vt:lpstr>Segoe UI Light</vt:lpstr>
      <vt:lpstr>Source Sans Pro</vt:lpstr>
      <vt:lpstr>Verdana</vt:lpstr>
      <vt:lpstr>Wingdings</vt:lpstr>
      <vt:lpstr>WHITE TEMPLATE</vt:lpstr>
      <vt:lpstr>WHITE TEMPLATE</vt:lpstr>
      <vt:lpstr>LFCS Preparation Training Session IV: Service Management Overview</vt:lpstr>
      <vt:lpstr>Session IV Agenda</vt:lpstr>
      <vt:lpstr>Package Management</vt:lpstr>
      <vt:lpstr>rpm – “RedHat Package Manager”</vt:lpstr>
      <vt:lpstr>rpm – “RedHat Package Manager”</vt:lpstr>
      <vt:lpstr>yum – RHEL, CentOS, Fedora</vt:lpstr>
      <vt:lpstr>Service Management Overview</vt:lpstr>
      <vt:lpstr>httpd - etc/httpd/conf/httpd.conf</vt:lpstr>
      <vt:lpstr>httpd</vt:lpstr>
      <vt:lpstr>httpd</vt:lpstr>
      <vt:lpstr>bind – /etc/named.conf</vt:lpstr>
      <vt:lpstr>kernel</vt:lpstr>
      <vt:lpstr>kernel</vt:lpstr>
      <vt:lpstr>crontab - /etc/crontab </vt:lpstr>
      <vt:lpstr>crontab </vt:lpstr>
      <vt:lpstr>vsftpd -  /etc/vsftpd/vsftpd.conf</vt:lpstr>
      <vt:lpstr>vsftpd -  /etc/vsftpd/vsftpd.conf</vt:lpstr>
      <vt:lpstr>sshd - /etc/ssh/sshd_config</vt:lpstr>
      <vt:lpstr>sshd - /etc/ssh/sshd_config</vt:lpstr>
      <vt:lpstr>ntp - /etc/ntp/ntp.conf</vt:lpstr>
      <vt:lpstr>nfs</vt:lpstr>
      <vt:lpstr>samba - /etc/samba/smb.conf</vt:lpstr>
      <vt:lpstr>dovecot - /etc/dovecot/dovecot.conf</vt:lpstr>
      <vt:lpstr>Exam Topics Covered:</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Cen</dc:creator>
  <cp:lastModifiedBy>Dan Stolts</cp:lastModifiedBy>
  <cp:revision>32</cp:revision>
  <dcterms:created xsi:type="dcterms:W3CDTF">2016-10-23T21:29:00Z</dcterms:created>
  <dcterms:modified xsi:type="dcterms:W3CDTF">2018-05-25T17:35:27Z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0x0101005D8ADE9DA185A840A97C044D659591E9</vt:lpwstr>
  </property>
  <property fmtid="{D5CDD505-2E9C-101B-9397-08002B2CF9AE}" pid="3" name="oBundleFail">
    <vt:lpwstr>true</vt:lpwstr>
  </property>
  <property fmtid="{D5CDD505-2E9C-101B-9397-08002B2CF9AE}" pid="4" name="oBundleCtag">
    <vt:lpwstr>"c:{F8CA8A53-B500-4197-87D3-BAD0C19B96FF},11"</vt:lpwstr>
  </property>
  <property fmtid="{D5CDD505-2E9C-101B-9397-08002B2CF9AE}" pid="5" name="oBundleVer">
    <vt:lpwstr>1.79102838</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dstolts@microsoft.com</vt:lpwstr>
  </property>
  <property fmtid="{D5CDD505-2E9C-101B-9397-08002B2CF9AE}" pid="9" name="MSIP_Label_f42aa342-8706-4288-bd11-ebb85995028c_SetDate">
    <vt:lpwstr>2018-05-25T17:35:25.4326329Z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