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29"/>
  </p:notesMasterIdLst>
  <p:sldIdLst>
    <p:sldId id="260" r:id="rId6"/>
    <p:sldId id="276" r:id="rId7"/>
    <p:sldId id="315" r:id="rId8"/>
    <p:sldId id="298" r:id="rId9"/>
    <p:sldId id="299" r:id="rId10"/>
    <p:sldId id="323" r:id="rId11"/>
    <p:sldId id="300" r:id="rId12"/>
    <p:sldId id="320" r:id="rId13"/>
    <p:sldId id="318" r:id="rId14"/>
    <p:sldId id="301" r:id="rId15"/>
    <p:sldId id="302" r:id="rId16"/>
    <p:sldId id="303" r:id="rId17"/>
    <p:sldId id="305" r:id="rId18"/>
    <p:sldId id="306" r:id="rId19"/>
    <p:sldId id="313" r:id="rId20"/>
    <p:sldId id="307" r:id="rId21"/>
    <p:sldId id="311" r:id="rId22"/>
    <p:sldId id="312" r:id="rId23"/>
    <p:sldId id="310" r:id="rId24"/>
    <p:sldId id="304" r:id="rId25"/>
    <p:sldId id="308" r:id="rId26"/>
    <p:sldId id="309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276"/>
            <p14:sldId id="315"/>
            <p14:sldId id="298"/>
            <p14:sldId id="299"/>
            <p14:sldId id="323"/>
            <p14:sldId id="300"/>
            <p14:sldId id="320"/>
            <p14:sldId id="318"/>
            <p14:sldId id="301"/>
            <p14:sldId id="302"/>
            <p14:sldId id="303"/>
            <p14:sldId id="305"/>
            <p14:sldId id="306"/>
            <p14:sldId id="313"/>
            <p14:sldId id="307"/>
            <p14:sldId id="311"/>
            <p14:sldId id="312"/>
            <p14:sldId id="310"/>
            <p14:sldId id="304"/>
            <p14:sldId id="308"/>
            <p14:sldId id="309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5941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2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5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5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LFCS Preparation Training</a:t>
            </a:r>
            <a:br>
              <a:rPr lang="en-US" dirty="0"/>
            </a:br>
            <a:r>
              <a:rPr lang="en-US" sz="4500" dirty="0"/>
              <a:t>Session V: Service execution and control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 dirty="0"/>
              <a:t>Khaled Elbedri: RHCA</a:t>
            </a:r>
          </a:p>
          <a:p>
            <a:r>
              <a:rPr lang="en-US" sz="2000" dirty="0"/>
              <a:t>Technology Solutions Professional</a:t>
            </a:r>
          </a:p>
          <a:p>
            <a:r>
              <a:rPr lang="en-US" sz="2000" dirty="0"/>
              <a:t>Global Black Belt Team – Open Source Azure Incubation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26440" y="1252441"/>
            <a:ext cx="11653523" cy="3086963"/>
          </a:xfrm>
        </p:spPr>
        <p:txBody>
          <a:bodyPr/>
          <a:lstStyle/>
          <a:p>
            <a:r>
              <a:rPr lang="en-US" dirty="0"/>
              <a:t>A list of available unit types can be displayed with </a:t>
            </a:r>
            <a:r>
              <a:rPr lang="en-US" b="1" i="1" dirty="0" err="1"/>
              <a:t>systemctl</a:t>
            </a:r>
            <a:r>
              <a:rPr lang="en-US" b="1" i="1" dirty="0"/>
              <a:t> -t help</a:t>
            </a:r>
            <a:endParaRPr lang="en-US" dirty="0"/>
          </a:p>
          <a:p>
            <a:r>
              <a:rPr lang="en-US" dirty="0"/>
              <a:t>Common unit types: 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units have a .service extension and represent system services.</a:t>
            </a:r>
          </a:p>
          <a:p>
            <a:pPr lvl="1"/>
            <a:r>
              <a:rPr lang="en-US" b="1" dirty="0"/>
              <a:t>Socket</a:t>
            </a:r>
            <a:r>
              <a:rPr lang="en-US" dirty="0"/>
              <a:t> units have a .socket extension and represent inter-process communication (IPC) sockets.</a:t>
            </a:r>
          </a:p>
          <a:p>
            <a:pPr lvl="1"/>
            <a:r>
              <a:rPr lang="en-US" b="1" dirty="0"/>
              <a:t>Path</a:t>
            </a:r>
            <a:r>
              <a:rPr lang="en-US" dirty="0"/>
              <a:t> units have a .path extension and are used to delay the activation of a service until a specific file system change occurs.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r>
              <a:rPr lang="en-US" dirty="0"/>
              <a:t> and </a:t>
            </a:r>
            <a:r>
              <a:rPr lang="en-US" dirty="0" err="1"/>
              <a:t>systemd</a:t>
            </a:r>
            <a:r>
              <a:rPr lang="en-US" dirty="0"/>
              <a:t> units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83" y="4646669"/>
            <a:ext cx="2509114" cy="14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72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330106"/>
          </a:xfrm>
        </p:spPr>
        <p:txBody>
          <a:bodyPr/>
          <a:lstStyle/>
          <a:p>
            <a:r>
              <a:rPr lang="en-US" dirty="0"/>
              <a:t>The status of a service can be viewed with </a:t>
            </a:r>
            <a:r>
              <a:rPr lang="en-US" b="1" i="1" dirty="0" err="1"/>
              <a:t>systemctl</a:t>
            </a:r>
            <a:r>
              <a:rPr lang="en-US" dirty="0"/>
              <a:t> </a:t>
            </a:r>
            <a:r>
              <a:rPr lang="en-US" b="1" i="1" dirty="0"/>
              <a:t>status</a:t>
            </a:r>
            <a:r>
              <a:rPr lang="en-US" dirty="0"/>
              <a:t> </a:t>
            </a:r>
            <a:r>
              <a:rPr lang="en-US" b="1" i="1" dirty="0" err="1"/>
              <a:t>name.type</a:t>
            </a:r>
            <a:r>
              <a:rPr lang="en-US" dirty="0"/>
              <a:t>. </a:t>
            </a:r>
          </a:p>
          <a:p>
            <a:r>
              <a:rPr lang="en-US" dirty="0"/>
              <a:t>If the unit type is not provided, </a:t>
            </a:r>
            <a:r>
              <a:rPr lang="en-US" b="1" i="1" dirty="0" err="1"/>
              <a:t>systemctl</a:t>
            </a:r>
            <a:r>
              <a:rPr lang="en-US" dirty="0"/>
              <a:t> will show the status of a service unit, if one exists.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~]#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~]#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is-active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~]#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is-enabled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78" y="4592570"/>
            <a:ext cx="2371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7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states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8097"/>
              </p:ext>
            </p:extLst>
          </p:nvPr>
        </p:nvGraphicFramePr>
        <p:xfrm>
          <a:off x="1389973" y="1130808"/>
          <a:ext cx="10117848" cy="504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8716">
                  <a:extLst>
                    <a:ext uri="{9D8B030D-6E8A-4147-A177-3AD203B41FA5}">
                      <a16:colId xmlns:a16="http://schemas.microsoft.com/office/drawing/2014/main" val="2332737099"/>
                    </a:ext>
                  </a:extLst>
                </a:gridCol>
                <a:gridCol w="7889132">
                  <a:extLst>
                    <a:ext uri="{9D8B030D-6E8A-4147-A177-3AD203B41FA5}">
                      <a16:colId xmlns:a16="http://schemas.microsoft.com/office/drawing/2014/main" val="3409843747"/>
                    </a:ext>
                  </a:extLst>
                </a:gridCol>
              </a:tblGrid>
              <a:tr h="405452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5219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configuration file has been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92547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Active (running)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with one or more continuing processes.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892723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Active (exited)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Successfully completed a one-time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67941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Active (waiting)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but waiting for an event. inactive Not running.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57495"/>
                  </a:ext>
                </a:extLst>
              </a:tr>
              <a:tr h="405452">
                <a:tc>
                  <a:txBody>
                    <a:bodyPr/>
                    <a:lstStyle/>
                    <a:p>
                      <a:r>
                        <a:rPr lang="en-US" dirty="0"/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be started at boot 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0120"/>
                  </a:ext>
                </a:extLst>
              </a:tr>
              <a:tr h="405452">
                <a:tc>
                  <a:txBody>
                    <a:bodyPr/>
                    <a:lstStyle/>
                    <a:p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not be started at boot 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7246"/>
                  </a:ext>
                </a:extLst>
              </a:tr>
              <a:tr h="39588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enabled, but may be started by an enabled unit automatically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1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7298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91880"/>
          </a:xfrm>
        </p:spPr>
        <p:txBody>
          <a:bodyPr/>
          <a:lstStyle/>
          <a:p>
            <a:r>
              <a:rPr lang="en-US" dirty="0"/>
              <a:t>Starting, stopping, restarting, reloading, and verifying status are common actions performed when administering services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</a:t>
            </a:r>
            <a:r>
              <a:rPr lang="en-US" b="1" dirty="0" err="1"/>
              <a:t>start|stop|restart|reload</a:t>
            </a:r>
            <a:r>
              <a:rPr lang="en-US" b="1" dirty="0"/>
              <a:t>| </a:t>
            </a:r>
            <a:r>
              <a:rPr lang="en-US" b="1" i="1" dirty="0" err="1"/>
              <a:t>unit</a:t>
            </a:r>
            <a:r>
              <a:rPr lang="en-US" b="1" dirty="0" err="1"/>
              <a:t>.service</a:t>
            </a:r>
            <a:endParaRPr lang="en-US" b="1" dirty="0"/>
          </a:p>
          <a:p>
            <a:r>
              <a:rPr lang="en-US" dirty="0"/>
              <a:t>Services may be started as dependencies of other services.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list-dependencies </a:t>
            </a:r>
            <a:r>
              <a:rPr lang="en-US" b="1" i="1" dirty="0"/>
              <a:t>unit</a:t>
            </a:r>
          </a:p>
          <a:p>
            <a:r>
              <a:rPr lang="en-US" dirty="0"/>
              <a:t>To prevent an administrator from accidentally starting a service, a service may be masked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mask </a:t>
            </a:r>
            <a:r>
              <a:rPr lang="en-US" b="1" i="1" dirty="0"/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services at run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85" y="4539499"/>
            <a:ext cx="3155004" cy="19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522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278058"/>
          </a:xfrm>
        </p:spPr>
        <p:txBody>
          <a:bodyPr/>
          <a:lstStyle/>
          <a:p>
            <a:r>
              <a:rPr lang="en-US" dirty="0"/>
              <a:t>Services are started at boot time when links are created in the appropriate </a:t>
            </a:r>
            <a:r>
              <a:rPr lang="en-US" b="1" i="1" dirty="0" err="1"/>
              <a:t>systemd</a:t>
            </a:r>
            <a:r>
              <a:rPr lang="en-US" dirty="0"/>
              <a:t> configuration directories. </a:t>
            </a:r>
          </a:p>
          <a:p>
            <a:r>
              <a:rPr lang="en-US" dirty="0"/>
              <a:t>These links are created and removed with </a:t>
            </a:r>
            <a:r>
              <a:rPr lang="en-US" b="1" i="1" dirty="0" err="1"/>
              <a:t>systemctl</a:t>
            </a:r>
            <a:r>
              <a:rPr lang="en-US" dirty="0"/>
              <a:t> commands</a:t>
            </a:r>
          </a:p>
          <a:p>
            <a:r>
              <a:rPr lang="en-US" dirty="0"/>
              <a:t>Enable the service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enable </a:t>
            </a:r>
            <a:r>
              <a:rPr lang="en-US" b="1" i="1" dirty="0" err="1"/>
              <a:t>name</a:t>
            </a:r>
            <a:r>
              <a:rPr lang="en-US" b="1" dirty="0" err="1"/>
              <a:t>.service</a:t>
            </a:r>
            <a:endParaRPr lang="en-US" b="1" i="1" dirty="0"/>
          </a:p>
          <a:p>
            <a:r>
              <a:rPr lang="en-US" dirty="0"/>
              <a:t>Disable the service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disable </a:t>
            </a:r>
            <a:r>
              <a:rPr lang="en-US" b="1" i="1" dirty="0" err="1"/>
              <a:t>name</a:t>
            </a:r>
            <a:r>
              <a:rPr lang="en-US" b="1" dirty="0" err="1"/>
              <a:t>.service</a:t>
            </a:r>
            <a:endParaRPr lang="en-US" b="1" i="1" dirty="0"/>
          </a:p>
          <a:p>
            <a:r>
              <a:rPr lang="en-US" dirty="0"/>
              <a:t>Verify the status of the service after boot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is-enabled </a:t>
            </a:r>
            <a:r>
              <a:rPr lang="en-US" b="1" i="1" dirty="0" err="1"/>
              <a:t>name</a:t>
            </a:r>
            <a:r>
              <a:rPr lang="en-US" b="1" dirty="0" err="1"/>
              <a:t>.service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service at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694" y="4113463"/>
            <a:ext cx="3023478" cy="20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74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101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systemctl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29552"/>
              </p:ext>
            </p:extLst>
          </p:nvPr>
        </p:nvGraphicFramePr>
        <p:xfrm>
          <a:off x="564205" y="1342237"/>
          <a:ext cx="11360876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99233">
                  <a:extLst>
                    <a:ext uri="{9D8B030D-6E8A-4147-A177-3AD203B41FA5}">
                      <a16:colId xmlns:a16="http://schemas.microsoft.com/office/drawing/2014/main" val="2773881115"/>
                    </a:ext>
                  </a:extLst>
                </a:gridCol>
                <a:gridCol w="7761643">
                  <a:extLst>
                    <a:ext uri="{9D8B030D-6E8A-4147-A177-3AD203B41FA5}">
                      <a16:colId xmlns:a16="http://schemas.microsoft.com/office/drawing/2014/main" val="339219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status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detailed information about a unit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stop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a service on a running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start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service on a running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7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restart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Restart a service on a running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reload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Reload configuration file of a running service.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9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mask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Completely disable a service from being started, both manually and at boot.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unmask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a masked service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0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enable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service to start at boot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4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disable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a service from starting at boot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0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list-dependencies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units which are required and wanted by the specified unit.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4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0254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7"/>
            <a:ext cx="11653523" cy="427805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 err="1"/>
              <a:t>systemd</a:t>
            </a:r>
            <a:r>
              <a:rPr lang="en-US" dirty="0"/>
              <a:t> target is a set of </a:t>
            </a:r>
            <a:r>
              <a:rPr lang="en-US" b="1" i="1" dirty="0" err="1"/>
              <a:t>systemd</a:t>
            </a:r>
            <a:r>
              <a:rPr lang="en-US" dirty="0"/>
              <a:t> units that should be started to reach a desired state. Important targets are listed in the following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overview of all available targets can be viewed with: </a:t>
            </a:r>
          </a:p>
          <a:p>
            <a:pPr marL="0" indent="0">
              <a:buNone/>
            </a:pPr>
            <a:r>
              <a:rPr lang="en-US" b="1" dirty="0"/>
              <a:t>	[</a:t>
            </a:r>
            <a:r>
              <a:rPr lang="en-US" b="1" dirty="0" err="1"/>
              <a:t>root@azure-vm</a:t>
            </a:r>
            <a:r>
              <a:rPr lang="en-US" b="1" dirty="0"/>
              <a:t> ~]#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list-unit-files --type=target --all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targets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41546"/>
              </p:ext>
            </p:extLst>
          </p:nvPr>
        </p:nvGraphicFramePr>
        <p:xfrm>
          <a:off x="437745" y="2464668"/>
          <a:ext cx="1085606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4150">
                  <a:extLst>
                    <a:ext uri="{9D8B030D-6E8A-4147-A177-3AD203B41FA5}">
                      <a16:colId xmlns:a16="http://schemas.microsoft.com/office/drawing/2014/main" val="2910346491"/>
                    </a:ext>
                  </a:extLst>
                </a:gridCol>
                <a:gridCol w="8361918">
                  <a:extLst>
                    <a:ext uri="{9D8B030D-6E8A-4147-A177-3AD203B41FA5}">
                      <a16:colId xmlns:a16="http://schemas.microsoft.com/office/drawing/2014/main" val="397640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graphical.target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supports multiple users, graphical and text-based logins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8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</a:t>
                      </a:r>
                      <a:r>
                        <a:rPr lang="en-US" dirty="0" err="1"/>
                        <a:t>user.target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supports multiple users, text-based logins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8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rescue.target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sulogin</a:t>
                      </a:r>
                      <a:r>
                        <a:rPr lang="en-US" dirty="0"/>
                        <a:t> prompt, basic system initialization completed.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emergency.target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sulogin</a:t>
                      </a:r>
                      <a:r>
                        <a:rPr lang="en-US" dirty="0"/>
                        <a:t> prompt, </a:t>
                      </a:r>
                      <a:r>
                        <a:rPr lang="en-US" dirty="0" err="1"/>
                        <a:t>initramfs</a:t>
                      </a:r>
                      <a:r>
                        <a:rPr lang="en-US" dirty="0"/>
                        <a:t> pivot complete and system root mounted on / 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6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1223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468332"/>
          </a:xfrm>
        </p:spPr>
        <p:txBody>
          <a:bodyPr/>
          <a:lstStyle/>
          <a:p>
            <a:r>
              <a:rPr lang="en-US" dirty="0"/>
              <a:t>At run time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isolate </a:t>
            </a:r>
            <a:r>
              <a:rPr lang="en-US" b="1" i="1" dirty="0" err="1"/>
              <a:t>name</a:t>
            </a:r>
            <a:r>
              <a:rPr lang="en-US" b="1" dirty="0" err="1"/>
              <a:t>.target</a:t>
            </a:r>
            <a:endParaRPr lang="en-US" b="1" dirty="0"/>
          </a:p>
          <a:p>
            <a:r>
              <a:rPr lang="en-US" dirty="0"/>
              <a:t>As a default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get-default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set-default </a:t>
            </a:r>
            <a:r>
              <a:rPr lang="en-US" b="1" i="1" dirty="0" err="1"/>
              <a:t>name</a:t>
            </a:r>
            <a:r>
              <a:rPr lang="en-US" b="1" dirty="0" err="1"/>
              <a:t>.target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58" y="2567724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33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8902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https://training.linuxfoundation.org/certification/lfcs</a:t>
            </a:r>
          </a:p>
          <a:p>
            <a:r>
              <a:rPr lang="en-US" dirty="0"/>
              <a:t>Boot, reboot, and shut down a system safely</a:t>
            </a:r>
          </a:p>
          <a:p>
            <a:r>
              <a:rPr lang="en-US" dirty="0"/>
              <a:t>Boot systems into different </a:t>
            </a:r>
            <a:r>
              <a:rPr lang="en-US" dirty="0" err="1"/>
              <a:t>runlevels</a:t>
            </a:r>
            <a:r>
              <a:rPr lang="en-US" dirty="0"/>
              <a:t> manually</a:t>
            </a:r>
          </a:p>
          <a:p>
            <a:r>
              <a:rPr lang="en-US" dirty="0"/>
              <a:t>Manage the startup process and services</a:t>
            </a:r>
          </a:p>
          <a:p>
            <a:r>
              <a:rPr lang="en-US" dirty="0"/>
              <a:t>Configure network services to start automatically at boot</a:t>
            </a:r>
          </a:p>
          <a:p>
            <a:r>
              <a:rPr lang="en-US" dirty="0"/>
              <a:t>Start, stop, and check the status of network services</a:t>
            </a:r>
          </a:p>
          <a:p>
            <a:r>
              <a:rPr lang="en-US" dirty="0"/>
              <a:t>Query and modify the behavior of system services at various run levels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24" y="1333558"/>
            <a:ext cx="2690510" cy="17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796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994356"/>
          </a:xfrm>
        </p:spPr>
        <p:txBody>
          <a:bodyPr/>
          <a:lstStyle/>
          <a:p>
            <a:r>
              <a:rPr lang="en-US" b="1" dirty="0"/>
              <a:t>Historical overview on Linux system startup services</a:t>
            </a:r>
          </a:p>
          <a:p>
            <a:r>
              <a:rPr lang="en-US" b="1" dirty="0"/>
              <a:t>Learn how </a:t>
            </a:r>
            <a:r>
              <a:rPr lang="en-US" b="1" i="1" dirty="0" err="1"/>
              <a:t>systemd</a:t>
            </a:r>
            <a:r>
              <a:rPr lang="en-US" b="1" dirty="0"/>
              <a:t> starts up system daemons and network services</a:t>
            </a:r>
          </a:p>
          <a:p>
            <a:r>
              <a:rPr lang="en-US" b="1" dirty="0"/>
              <a:t>Learn how to manage services and the boot-up process using </a:t>
            </a:r>
            <a:r>
              <a:rPr lang="en-US" b="1" i="1" dirty="0" err="1"/>
              <a:t>sysemctl</a:t>
            </a:r>
            <a:r>
              <a:rPr lang="en-US" b="1" dirty="0"/>
              <a:t> </a:t>
            </a:r>
          </a:p>
          <a:p>
            <a:r>
              <a:rPr lang="en-US" b="1" dirty="0"/>
              <a:t>Control and troubleshoot system boot using </a:t>
            </a:r>
            <a:r>
              <a:rPr lang="en-US" b="1" i="1" dirty="0" err="1"/>
              <a:t>systemd</a:t>
            </a:r>
            <a:r>
              <a:rPr lang="en-US" b="1" dirty="0"/>
              <a:t> targets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63" y="3472294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170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8902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Query the state of all units to verify a system startup.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the state of only the service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Investigate any units which are in a failed or maintenance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the active state of all loaded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the enabled and disabled settings for all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only failed services.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56" y="402086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01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5276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Ssh</a:t>
            </a:r>
            <a:r>
              <a:rPr lang="en-US" dirty="0"/>
              <a:t> into an rpm based </a:t>
            </a:r>
            <a:r>
              <a:rPr lang="en-US" dirty="0" err="1"/>
              <a:t>linux</a:t>
            </a:r>
            <a:r>
              <a:rPr lang="en-US" dirty="0"/>
              <a:t> host (</a:t>
            </a:r>
            <a:r>
              <a:rPr lang="en-US" dirty="0" err="1"/>
              <a:t>RedHat</a:t>
            </a:r>
            <a:r>
              <a:rPr lang="en-US" dirty="0"/>
              <a:t>, Centos, Fedora…)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installed, install the required packages to run </a:t>
            </a:r>
            <a:r>
              <a:rPr lang="en-US" i="1" dirty="0"/>
              <a:t>Apache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i="1" dirty="0"/>
              <a:t>index.html</a:t>
            </a:r>
            <a:r>
              <a:rPr lang="en-US" dirty="0"/>
              <a:t> file in </a:t>
            </a:r>
            <a:r>
              <a:rPr lang="en-US" i="1" dirty="0"/>
              <a:t>/</a:t>
            </a:r>
            <a:r>
              <a:rPr lang="en-US" i="1" dirty="0" err="1"/>
              <a:t>var</a:t>
            </a:r>
            <a:r>
              <a:rPr lang="en-US" i="1" dirty="0"/>
              <a:t>/www/html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the status of </a:t>
            </a:r>
            <a:r>
              <a:rPr lang="en-US" i="1" dirty="0" err="1"/>
              <a:t>httpd</a:t>
            </a:r>
            <a:r>
              <a:rPr lang="en-US" dirty="0"/>
              <a:t> service, then start it. Use a web client to verify that the file content is available at http://localhost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status of the </a:t>
            </a:r>
            <a:r>
              <a:rPr lang="en-US" i="1" dirty="0" err="1"/>
              <a:t>httpd</a:t>
            </a:r>
            <a:r>
              <a:rPr lang="en-US" dirty="0"/>
              <a:t> service. Note the process ID of the daemon.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Restart the </a:t>
            </a:r>
            <a:r>
              <a:rPr lang="en-US" i="1" dirty="0" err="1"/>
              <a:t>httpd</a:t>
            </a:r>
            <a:r>
              <a:rPr lang="en-US" dirty="0"/>
              <a:t> service and view the status. Has the process ID of the daemon changed?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status of </a:t>
            </a:r>
            <a:r>
              <a:rPr lang="en-US" i="1" dirty="0" err="1"/>
              <a:t>sshd</a:t>
            </a:r>
            <a:r>
              <a:rPr lang="en-US" dirty="0"/>
              <a:t> service. Note the process ID of the daemon.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</a:t>
            </a:r>
          </a:p>
        </p:txBody>
      </p:sp>
    </p:spTree>
    <p:extLst>
      <p:ext uri="{BB962C8B-B14F-4D97-AF65-F5344CB8AC3E}">
        <p14:creationId xmlns:p14="http://schemas.microsoft.com/office/powerpoint/2010/main" val="422341582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6001607"/>
          </a:xfrm>
        </p:spPr>
        <p:txBody>
          <a:bodyPr/>
          <a:lstStyle/>
          <a:p>
            <a:pPr marL="514350" indent="-514350">
              <a:buAutoNum type="arabicPeriod" startAt="8"/>
            </a:pPr>
            <a:r>
              <a:rPr lang="en-US" dirty="0"/>
              <a:t>Reload the </a:t>
            </a:r>
            <a:r>
              <a:rPr lang="en-US" i="1" dirty="0" err="1"/>
              <a:t>sshd</a:t>
            </a:r>
            <a:r>
              <a:rPr lang="en-US" dirty="0"/>
              <a:t> service and view the status. Has the process ID of the daemon changed? Did the </a:t>
            </a:r>
            <a:r>
              <a:rPr lang="en-US" dirty="0" err="1"/>
              <a:t>ssh</a:t>
            </a:r>
            <a:r>
              <a:rPr lang="en-US" dirty="0"/>
              <a:t> connection get interrupted?</a:t>
            </a:r>
          </a:p>
          <a:p>
            <a:pPr marL="514350" indent="-514350">
              <a:buAutoNum type="arabicPeriod" startAt="8"/>
            </a:pPr>
            <a:r>
              <a:rPr lang="en-US" dirty="0"/>
              <a:t>Determine if </a:t>
            </a:r>
            <a:r>
              <a:rPr lang="en-US" i="1" dirty="0" err="1"/>
              <a:t>httpd</a:t>
            </a:r>
            <a:r>
              <a:rPr lang="en-US" dirty="0"/>
              <a:t> is enabled at system boot</a:t>
            </a:r>
          </a:p>
          <a:p>
            <a:pPr marL="514350" indent="-514350">
              <a:buAutoNum type="arabicPeriod" startAt="8"/>
            </a:pPr>
            <a:r>
              <a:rPr lang="en-US" dirty="0"/>
              <a:t>Disable </a:t>
            </a:r>
            <a:r>
              <a:rPr lang="en-US" i="1" dirty="0" err="1"/>
              <a:t>httpd</a:t>
            </a:r>
            <a:r>
              <a:rPr lang="en-US" dirty="0"/>
              <a:t> from starting at system boot. Reboot the system and verify the status of </a:t>
            </a:r>
            <a:r>
              <a:rPr lang="en-US" i="1" dirty="0" err="1"/>
              <a:t>httpd</a:t>
            </a:r>
            <a:r>
              <a:rPr lang="en-US" i="1" dirty="0"/>
              <a:t> </a:t>
            </a:r>
            <a:endParaRPr lang="en-US" dirty="0"/>
          </a:p>
          <a:p>
            <a:pPr marL="514350" indent="-514350">
              <a:buAutoNum type="arabicPeriod" startAt="8"/>
            </a:pPr>
            <a:r>
              <a:rPr lang="en-US" dirty="0"/>
              <a:t>Start </a:t>
            </a:r>
            <a:r>
              <a:rPr lang="en-US" i="1" dirty="0" err="1"/>
              <a:t>httpd</a:t>
            </a:r>
            <a:r>
              <a:rPr lang="en-US" dirty="0"/>
              <a:t> and reboot the system, again. What is the status of </a:t>
            </a:r>
            <a:r>
              <a:rPr lang="en-US" i="1" dirty="0" err="1"/>
              <a:t>httpd</a:t>
            </a:r>
            <a:r>
              <a:rPr lang="en-US" dirty="0"/>
              <a:t> after reboot? </a:t>
            </a:r>
          </a:p>
          <a:p>
            <a:pPr marL="514350" indent="-514350">
              <a:buAutoNum type="arabicPeriod" startAt="8"/>
            </a:pPr>
            <a:r>
              <a:rPr lang="en-US" dirty="0"/>
              <a:t>Enable </a:t>
            </a:r>
            <a:r>
              <a:rPr lang="en-US" i="1" dirty="0" err="1"/>
              <a:t>httpd</a:t>
            </a:r>
            <a:r>
              <a:rPr lang="en-US" dirty="0"/>
              <a:t> and verify that the service is up at the next boot.  </a:t>
            </a:r>
          </a:p>
          <a:p>
            <a:pPr marL="514350" indent="-514350">
              <a:buAutoNum type="arabicPeriod" startAt="8"/>
            </a:pPr>
            <a:r>
              <a:rPr lang="en-US" dirty="0"/>
              <a:t>Now that you have done a great job, you deserve a special treat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# yum install </a:t>
            </a:r>
            <a:r>
              <a:rPr lang="en-US" dirty="0" err="1">
                <a:solidFill>
                  <a:srgbClr val="0070C0"/>
                </a:solidFill>
              </a:rPr>
              <a:t>sl</a:t>
            </a:r>
            <a:r>
              <a:rPr lang="en-US" dirty="0">
                <a:solidFill>
                  <a:srgbClr val="0070C0"/>
                </a:solidFill>
              </a:rPr>
              <a:t> -y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# </a:t>
            </a:r>
            <a:r>
              <a:rPr lang="en-US" dirty="0" err="1">
                <a:solidFill>
                  <a:srgbClr val="0070C0"/>
                </a:solidFill>
              </a:rPr>
              <a:t>sl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</a:t>
            </a:r>
          </a:p>
        </p:txBody>
      </p:sp>
    </p:spTree>
    <p:extLst>
      <p:ext uri="{BB962C8B-B14F-4D97-AF65-F5344CB8AC3E}">
        <p14:creationId xmlns:p14="http://schemas.microsoft.com/office/powerpoint/2010/main" val="2753687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5562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4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4162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BIOS, POST, initialize the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bootable devices (MBR)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and pass control to the boot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the kernel and </a:t>
            </a:r>
            <a:r>
              <a:rPr lang="en-US" dirty="0" err="1"/>
              <a:t>initramfs</a:t>
            </a:r>
            <a:r>
              <a:rPr lang="en-US" dirty="0"/>
              <a:t> in 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Hand-over to the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hardware and executes first process </a:t>
            </a:r>
            <a:r>
              <a:rPr lang="en-US" b="1" i="1" dirty="0"/>
              <a:t>/</a:t>
            </a:r>
            <a:r>
              <a:rPr lang="en-US" b="1" i="1" dirty="0" err="1"/>
              <a:t>sbin</a:t>
            </a:r>
            <a:r>
              <a:rPr lang="en-US" b="1" i="1" dirty="0"/>
              <a:t>/</a:t>
            </a:r>
            <a:r>
              <a:rPr lang="en-US" b="1" i="1" dirty="0" err="1"/>
              <a:t>init</a:t>
            </a:r>
            <a:r>
              <a:rPr lang="en-US" b="1" i="1" dirty="0"/>
              <a:t> </a:t>
            </a:r>
            <a:r>
              <a:rPr lang="en-US" dirty="0"/>
              <a:t>(ID=1) </a:t>
            </a:r>
          </a:p>
          <a:p>
            <a:pPr marL="0" indent="0">
              <a:buNone/>
            </a:pPr>
            <a:r>
              <a:rPr lang="en-US" dirty="0"/>
              <a:t>On Red Hat </a:t>
            </a:r>
            <a:r>
              <a:rPr lang="en-US" dirty="0" err="1"/>
              <a:t>Entreprise</a:t>
            </a:r>
            <a:r>
              <a:rPr lang="en-US" dirty="0"/>
              <a:t> Linux 7, </a:t>
            </a:r>
            <a:r>
              <a:rPr lang="en-US" b="1" i="1" dirty="0" err="1"/>
              <a:t>systemd</a:t>
            </a:r>
            <a:r>
              <a:rPr lang="en-US" dirty="0"/>
              <a:t> is replacing </a:t>
            </a:r>
            <a:r>
              <a:rPr lang="en-US" b="1" i="1" dirty="0" err="1"/>
              <a:t>init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89" y="557314"/>
            <a:ext cx="4724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8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3760993"/>
          </a:xfrm>
        </p:spPr>
        <p:txBody>
          <a:bodyPr/>
          <a:lstStyle/>
          <a:p>
            <a:r>
              <a:rPr lang="en-US" b="1" dirty="0"/>
              <a:t>Daemon</a:t>
            </a:r>
            <a:r>
              <a:rPr lang="en-US" dirty="0"/>
              <a:t>: is a process that wait or run in the background performing various tasks. To listen for connections, a daemon uses a socket. Sockets may be created by daemons or may be separated from the daemon and be created by another process, such as </a:t>
            </a:r>
            <a:r>
              <a:rPr lang="en-US" b="1" i="1" dirty="0" err="1"/>
              <a:t>systemd</a:t>
            </a:r>
            <a:r>
              <a:rPr lang="en-US" dirty="0"/>
              <a:t>, which then passes the socket to the daemon when a connection is established by a client. </a:t>
            </a:r>
          </a:p>
          <a:p>
            <a:r>
              <a:rPr lang="en-US" b="1" dirty="0"/>
              <a:t>Service</a:t>
            </a:r>
            <a:r>
              <a:rPr lang="en-US" dirty="0"/>
              <a:t>: often refers to one or more daemons, but starting or stopping a service may instead make a one-time change to the state of the system (for example, to configure network interfaces), which does not involve leaving a daemon process running afterward.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Daemons &amp; services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696" y="4715580"/>
            <a:ext cx="2034402" cy="20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3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019526"/>
          </a:xfrm>
        </p:spPr>
        <p:txBody>
          <a:bodyPr/>
          <a:lstStyle/>
          <a:p>
            <a:r>
              <a:rPr lang="en-US" dirty="0"/>
              <a:t>For many years, process ID 1 of Linux and UNIX systems has been the </a:t>
            </a:r>
            <a:r>
              <a:rPr lang="en-US" b="1" i="1" dirty="0" err="1"/>
              <a:t>init</a:t>
            </a:r>
            <a:r>
              <a:rPr lang="en-US" dirty="0"/>
              <a:t> process. </a:t>
            </a:r>
          </a:p>
          <a:p>
            <a:r>
              <a:rPr lang="en-US" dirty="0"/>
              <a:t>This process was responsible for activating other services on the system. </a:t>
            </a:r>
          </a:p>
          <a:p>
            <a:r>
              <a:rPr lang="en-US" dirty="0"/>
              <a:t>Frequently used daemons were started on systems at boot time with </a:t>
            </a:r>
            <a:r>
              <a:rPr lang="en-US" b="1" i="1" dirty="0"/>
              <a:t>System V </a:t>
            </a:r>
            <a:r>
              <a:rPr lang="en-US" dirty="0"/>
              <a:t>and </a:t>
            </a:r>
            <a:r>
              <a:rPr lang="en-US" b="1" i="1" dirty="0"/>
              <a:t>Linux Standard Base </a:t>
            </a:r>
            <a:r>
              <a:rPr lang="en-US" dirty="0"/>
              <a:t>(LSB) </a:t>
            </a:r>
            <a:r>
              <a:rPr lang="en-US" b="1" i="1" dirty="0" err="1"/>
              <a:t>init</a:t>
            </a:r>
            <a:r>
              <a:rPr lang="en-US" dirty="0"/>
              <a:t> scripts. </a:t>
            </a:r>
          </a:p>
          <a:p>
            <a:r>
              <a:rPr lang="en-US" dirty="0"/>
              <a:t>Less frequently used daemons were started on demand by another service, such as </a:t>
            </a:r>
            <a:r>
              <a:rPr lang="en-US" b="1" i="1" dirty="0" err="1"/>
              <a:t>initd</a:t>
            </a:r>
            <a:r>
              <a:rPr lang="en-US" dirty="0"/>
              <a:t> or </a:t>
            </a:r>
            <a:r>
              <a:rPr lang="en-US" b="1" i="1" dirty="0" err="1"/>
              <a:t>xinetd</a:t>
            </a:r>
            <a:r>
              <a:rPr lang="en-US" dirty="0"/>
              <a:t>. </a:t>
            </a:r>
          </a:p>
          <a:p>
            <a:r>
              <a:rPr lang="en-US" b="1" dirty="0" err="1"/>
              <a:t>Runlevels</a:t>
            </a:r>
            <a:r>
              <a:rPr lang="en-US" dirty="0"/>
              <a:t>: Configuration or operating state of the system that defines the status of each </a:t>
            </a:r>
            <a:r>
              <a:rPr lang="en-US" b="1" i="1" dirty="0"/>
              <a:t>System V</a:t>
            </a:r>
            <a:r>
              <a:rPr lang="en-US" dirty="0"/>
              <a:t> service.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83" y="4990672"/>
            <a:ext cx="1614793" cy="16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98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295977"/>
          </a:xfrm>
        </p:spPr>
        <p:txBody>
          <a:bodyPr/>
          <a:lstStyle/>
          <a:p>
            <a:r>
              <a:rPr lang="en-US" b="1" i="1" dirty="0" err="1"/>
              <a:t>Init</a:t>
            </a:r>
            <a:r>
              <a:rPr lang="en-US" dirty="0"/>
              <a:t> has several limitations, which are addressed with </a:t>
            </a:r>
            <a:r>
              <a:rPr lang="en-US" b="1" i="1" dirty="0" err="1"/>
              <a:t>systemd</a:t>
            </a:r>
            <a:r>
              <a:rPr lang="en-US" b="1" i="1" dirty="0"/>
              <a:t>.</a:t>
            </a:r>
          </a:p>
          <a:p>
            <a:r>
              <a:rPr lang="en-US" b="1" i="1" dirty="0" err="1"/>
              <a:t>systemd</a:t>
            </a:r>
            <a:r>
              <a:rPr lang="en-US" dirty="0"/>
              <a:t> is a system program used to bootstrap the user space and manage all processes. </a:t>
            </a:r>
          </a:p>
          <a:p>
            <a:r>
              <a:rPr lang="en-US" dirty="0"/>
              <a:t>With </a:t>
            </a:r>
            <a:r>
              <a:rPr lang="en-US" b="1" i="1" dirty="0" err="1"/>
              <a:t>systemd</a:t>
            </a:r>
            <a:r>
              <a:rPr lang="en-US" dirty="0"/>
              <a:t>, shell-based service scripts are used only for a few legacy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99" y="3629535"/>
            <a:ext cx="3612648" cy="27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7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355313" cy="1908178"/>
          </a:xfrm>
        </p:spPr>
        <p:txBody>
          <a:bodyPr/>
          <a:lstStyle/>
          <a:p>
            <a:r>
              <a:rPr lang="en-US" dirty="0"/>
              <a:t>Parallelization capabilities, which increase the boot speed of a system. </a:t>
            </a:r>
          </a:p>
          <a:p>
            <a:r>
              <a:rPr lang="en-US" dirty="0"/>
              <a:t>Automatic service dependency management prevents long timeouts, such as not starting a network service when the network is not available.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,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53" y="3249043"/>
            <a:ext cx="4070494" cy="27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156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434202"/>
          </a:xfrm>
        </p:spPr>
        <p:txBody>
          <a:bodyPr/>
          <a:lstStyle/>
          <a:p>
            <a:r>
              <a:rPr lang="en-US" dirty="0"/>
              <a:t>On-demand starting of daemons without requiring a separate service.</a:t>
            </a:r>
          </a:p>
          <a:p>
            <a:r>
              <a:rPr lang="en-US" dirty="0"/>
              <a:t>A method of tracking related processes together using Linux control groups.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, 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97" y="2673305"/>
            <a:ext cx="3562553" cy="36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12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87" y="2938884"/>
            <a:ext cx="4038815" cy="2019408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613808"/>
          </a:xfrm>
        </p:spPr>
        <p:txBody>
          <a:bodyPr/>
          <a:lstStyle/>
          <a:p>
            <a:r>
              <a:rPr lang="en-US" b="1" i="1" dirty="0" err="1"/>
              <a:t>systemctl</a:t>
            </a:r>
            <a:r>
              <a:rPr lang="en-US" b="1" i="1" dirty="0"/>
              <a:t> </a:t>
            </a:r>
            <a:r>
              <a:rPr lang="en-US" dirty="0"/>
              <a:t>is a command used to introspect and control the state of the </a:t>
            </a:r>
            <a:r>
              <a:rPr lang="en-US" b="1" i="1" dirty="0" err="1"/>
              <a:t>systemd</a:t>
            </a:r>
            <a:r>
              <a:rPr lang="en-US" dirty="0"/>
              <a:t> system and service manager.</a:t>
            </a:r>
          </a:p>
          <a:p>
            <a:r>
              <a:rPr lang="en-US" b="1" i="1" dirty="0" err="1"/>
              <a:t>systemctl</a:t>
            </a:r>
            <a:r>
              <a:rPr lang="en-US" dirty="0"/>
              <a:t> is used to manage different types of </a:t>
            </a:r>
            <a:r>
              <a:rPr lang="en-US" b="1" i="1" dirty="0" err="1"/>
              <a:t>systemd</a:t>
            </a:r>
            <a:r>
              <a:rPr lang="en-US" dirty="0"/>
              <a:t> objects, called </a:t>
            </a:r>
            <a:r>
              <a:rPr lang="en-US" b="1" i="1" dirty="0"/>
              <a:t>units</a:t>
            </a:r>
            <a:r>
              <a:rPr lang="en-US" dirty="0"/>
              <a:t>. </a:t>
            </a:r>
          </a:p>
          <a:p>
            <a:r>
              <a:rPr lang="en-US" b="1" i="1" dirty="0" err="1"/>
              <a:t>Systemd</a:t>
            </a:r>
            <a:r>
              <a:rPr lang="en-US" dirty="0"/>
              <a:t> is compatible with </a:t>
            </a:r>
            <a:r>
              <a:rPr lang="en-US" b="1" i="1" dirty="0"/>
              <a:t>System V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~]$ service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Redirecting to 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httpd.service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57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{"officeBundle":{"ctag":"\"c:{90701B92-3471-4E98-B733-10A75EEE7063},5\"","fatalError":true,"version":"1.79102838"}}</MediaServiceFastMetadata>
    <MediaServiceMetadata xmlns="80665351-4c0c-42f1-8096-ec7a2623fe2d">{"officeBundle":{"ctag":"\"c:{90701B92-3471-4E98-B733-10A75EEE7063},5\"","fatalError":true,"errorInfo":"Server_FragmentLimitExceeded","version":"1.79102838"}}</MediaServiceMetadat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Ein neues Dokument erstellen." ma:contentTypeScope="" ma:versionID="bd4d7a6d51a5433cb1a067a499bd754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9292683c117e43844d3f5025bee8192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B1D8E2-BF72-4A88-8301-3246B0BD3CF6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18cd837e-6ffe-430d-914d-85772e4a44f0"/>
    <ds:schemaRef ds:uri="http://www.w3.org/XML/1998/namespace"/>
    <ds:schemaRef ds:uri="80665351-4c0c-42f1-8096-ec7a2623fe2d"/>
  </ds:schemaRefs>
</ds:datastoreItem>
</file>

<file path=customXml/itemProps2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278E1B-1581-42A9-82AA-4B65E4DEA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7307</TotalTime>
  <Words>1313</Words>
  <Application>Microsoft Office PowerPoint</Application>
  <PresentationFormat>Widescreen</PresentationFormat>
  <Paragraphs>176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Verdana</vt:lpstr>
      <vt:lpstr>Wingdings</vt:lpstr>
      <vt:lpstr>5-30711_TR22_BO_CT_Template</vt:lpstr>
      <vt:lpstr>WHITE TEMPLATE</vt:lpstr>
      <vt:lpstr>LFCS Preparation Training Session V: Service execution and control </vt:lpstr>
      <vt:lpstr>Objectives</vt:lpstr>
      <vt:lpstr>The boot process</vt:lpstr>
      <vt:lpstr>Daemons &amp; services </vt:lpstr>
      <vt:lpstr>A bit of history</vt:lpstr>
      <vt:lpstr>systemd</vt:lpstr>
      <vt:lpstr>Systemd, benefits</vt:lpstr>
      <vt:lpstr>Systemd, benefits</vt:lpstr>
      <vt:lpstr>systemctl</vt:lpstr>
      <vt:lpstr>systemctl and systemd units</vt:lpstr>
      <vt:lpstr>Service states</vt:lpstr>
      <vt:lpstr>Service states</vt:lpstr>
      <vt:lpstr>Managing services at run time</vt:lpstr>
      <vt:lpstr>Managing service at boot</vt:lpstr>
      <vt:lpstr>Demo</vt:lpstr>
      <vt:lpstr>Summary of systemctl commands</vt:lpstr>
      <vt:lpstr>Systemd targets</vt:lpstr>
      <vt:lpstr>Selecting a target</vt:lpstr>
      <vt:lpstr>Exam objectives</vt:lpstr>
      <vt:lpstr>Homework Assignment I</vt:lpstr>
      <vt:lpstr>Homework Assignment II</vt:lpstr>
      <vt:lpstr>Homework Assignment II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Dan Stolts</cp:lastModifiedBy>
  <cp:revision>198</cp:revision>
  <dcterms:created xsi:type="dcterms:W3CDTF">2016-06-13T17:17:56Z</dcterms:created>
  <dcterms:modified xsi:type="dcterms:W3CDTF">2018-05-25T17:39:17Z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"c:{90701B92-3471-4E98-B733-10A75EEE7063},5"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2018-05-25T17:39:15.0177440Z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