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</p:sldMasterIdLst>
  <p:notesMasterIdLst>
    <p:notesMasterId r:id="rId24"/>
  </p:notesMasterIdLst>
  <p:handoutMasterIdLst>
    <p:handoutMasterId r:id="rId25"/>
  </p:handoutMasterIdLst>
  <p:sldIdLst>
    <p:sldId id="260" r:id="rId6"/>
    <p:sldId id="295" r:id="rId7"/>
    <p:sldId id="353" r:id="rId8"/>
    <p:sldId id="362" r:id="rId9"/>
    <p:sldId id="363" r:id="rId10"/>
    <p:sldId id="354" r:id="rId11"/>
    <p:sldId id="369" r:id="rId12"/>
    <p:sldId id="368" r:id="rId13"/>
    <p:sldId id="366" r:id="rId14"/>
    <p:sldId id="367" r:id="rId15"/>
    <p:sldId id="355" r:id="rId16"/>
    <p:sldId id="371" r:id="rId17"/>
    <p:sldId id="370" r:id="rId18"/>
    <p:sldId id="357" r:id="rId19"/>
    <p:sldId id="358" r:id="rId20"/>
    <p:sldId id="359" r:id="rId21"/>
    <p:sldId id="332" r:id="rId22"/>
    <p:sldId id="33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295"/>
            <p14:sldId id="353"/>
            <p14:sldId id="362"/>
            <p14:sldId id="363"/>
            <p14:sldId id="354"/>
            <p14:sldId id="369"/>
            <p14:sldId id="368"/>
            <p14:sldId id="366"/>
            <p14:sldId id="367"/>
            <p14:sldId id="355"/>
            <p14:sldId id="371"/>
            <p14:sldId id="370"/>
            <p14:sldId id="357"/>
            <p14:sldId id="358"/>
            <p14:sldId id="359"/>
            <p14:sldId id="332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2E4C-FC94-4F10-8222-9DCEBE73D64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85B7E-5E88-4FD0-B5CB-745A94D2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7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 dirty="0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 dirty="0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 dirty="0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64008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of slide (Content &amp; image slide)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84048" y="1825624"/>
            <a:ext cx="5571329" cy="4427872"/>
          </a:xfrm>
        </p:spPr>
        <p:txBody>
          <a:bodyPr t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1825624"/>
            <a:ext cx="5791199" cy="4427872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pc="-30" baseline="0">
                <a:solidFill>
                  <a:schemeClr val="tx2"/>
                </a:solidFill>
              </a:defRPr>
            </a:lvl1pPr>
            <a:lvl2pPr marL="731520" indent="-27432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Add content here</a:t>
            </a:r>
          </a:p>
          <a:p>
            <a:pPr lvl="1"/>
            <a:r>
              <a:rPr lang="en-US" dirty="0"/>
              <a:t>Sub content here</a:t>
            </a:r>
          </a:p>
          <a:p>
            <a:pPr lvl="0"/>
            <a:r>
              <a:rPr lang="en-US" dirty="0"/>
              <a:t>Try to use short phrases and keywords</a:t>
            </a:r>
          </a:p>
          <a:p>
            <a:pPr lvl="0"/>
            <a:r>
              <a:rPr lang="en-US" dirty="0"/>
              <a:t>Use speaker notes for longer explanations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" y="914400"/>
            <a:ext cx="11734800" cy="457200"/>
          </a:xfrm>
        </p:spPr>
        <p:txBody>
          <a:bodyPr lIns="146304" tIns="0" bIns="0" anchor="t" anchorCtr="0"/>
          <a:lstStyle>
            <a:lvl1pPr>
              <a:defRPr baseline="0"/>
            </a:lvl1pPr>
          </a:lstStyle>
          <a:p>
            <a:pPr lvl="0"/>
            <a:r>
              <a:rPr lang="en-US" dirty="0"/>
              <a:t>Title of sub header</a:t>
            </a:r>
          </a:p>
        </p:txBody>
      </p:sp>
    </p:spTree>
    <p:extLst>
      <p:ext uri="{BB962C8B-B14F-4D97-AF65-F5344CB8AC3E}">
        <p14:creationId xmlns:p14="http://schemas.microsoft.com/office/powerpoint/2010/main" val="9791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  <p:sldLayoutId id="2147483733" r:id="rId32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LFCS Preparation Training</a:t>
            </a:r>
            <a:br>
              <a:rPr lang="en-US" dirty="0"/>
            </a:br>
            <a:r>
              <a:rPr lang="en-US" sz="4500" dirty="0"/>
              <a:t>Session VI: The Linux File System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69300" y="4624551"/>
            <a:ext cx="6723187" cy="1137306"/>
          </a:xfrm>
        </p:spPr>
        <p:txBody>
          <a:bodyPr/>
          <a:lstStyle/>
          <a:p>
            <a:r>
              <a:rPr lang="en-US" sz="2000" dirty="0"/>
              <a:t>Stuart R. Kirk, MCSA: Linux On Azure, RHCA</a:t>
            </a:r>
          </a:p>
          <a:p>
            <a:r>
              <a:rPr lang="en-US" sz="2000" dirty="0"/>
              <a:t>Technology Solutions Professional</a:t>
            </a:r>
          </a:p>
          <a:p>
            <a:r>
              <a:rPr lang="en-US" sz="2000" dirty="0"/>
              <a:t>Global Black Belt Team - Open Source Azure Incubation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–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5" y="2161906"/>
            <a:ext cx="4385129" cy="2774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966201"/>
            <a:ext cx="7262248" cy="51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96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1" y="1055171"/>
            <a:ext cx="6685318" cy="52163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Types</a:t>
            </a:r>
          </a:p>
        </p:txBody>
      </p:sp>
      <p:sp>
        <p:nvSpPr>
          <p:cNvPr id="7" name="Arrow: Right 6"/>
          <p:cNvSpPr/>
          <p:nvPr/>
        </p:nvSpPr>
        <p:spPr bwMode="auto">
          <a:xfrm rot="8014893">
            <a:off x="6085602" y="2238270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rrow: Right 10"/>
          <p:cNvSpPr/>
          <p:nvPr/>
        </p:nvSpPr>
        <p:spPr bwMode="auto">
          <a:xfrm rot="8014893">
            <a:off x="6425762" y="2409317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row: Right 11"/>
          <p:cNvSpPr/>
          <p:nvPr/>
        </p:nvSpPr>
        <p:spPr bwMode="auto">
          <a:xfrm rot="8014893">
            <a:off x="6391948" y="3315038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Right 12"/>
          <p:cNvSpPr/>
          <p:nvPr/>
        </p:nvSpPr>
        <p:spPr bwMode="auto">
          <a:xfrm rot="8014893">
            <a:off x="7905062" y="5252695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725500" y="2569171"/>
            <a:ext cx="228985" cy="173946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736386" y="2721571"/>
            <a:ext cx="228985" cy="173946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725500" y="3621621"/>
            <a:ext cx="228985" cy="173946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238614" y="5572853"/>
            <a:ext cx="228985" cy="173946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98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838211"/>
          </a:xfrm>
        </p:spPr>
        <p:txBody>
          <a:bodyPr/>
          <a:lstStyle/>
          <a:p>
            <a:r>
              <a:rPr lang="en-US" dirty="0"/>
              <a:t>Use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dirty="0"/>
              <a:t>` to invoke the partitioning manager; Select the correct raw disk!</a:t>
            </a:r>
          </a:p>
          <a:p>
            <a:r>
              <a:rPr lang="en-US" dirty="0"/>
              <a:t>Use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` to print the existing partition table</a:t>
            </a:r>
          </a:p>
          <a:p>
            <a:r>
              <a:rPr lang="en-US" dirty="0"/>
              <a:t>Use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` to create a new partition</a:t>
            </a:r>
          </a:p>
          <a:p>
            <a:r>
              <a:rPr lang="en-US" dirty="0"/>
              <a:t>Select the partition type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` primary or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` extended</a:t>
            </a:r>
          </a:p>
          <a:p>
            <a:r>
              <a:rPr lang="en-US" dirty="0"/>
              <a:t>Select the first sector for the partition – the default value is usually correct</a:t>
            </a:r>
          </a:p>
          <a:p>
            <a:r>
              <a:rPr lang="en-US" dirty="0"/>
              <a:t>Enter the size of the partition</a:t>
            </a:r>
          </a:p>
          <a:p>
            <a:r>
              <a:rPr lang="en-US" dirty="0"/>
              <a:t>Use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` to view the available partition types</a:t>
            </a:r>
          </a:p>
          <a:p>
            <a:r>
              <a:rPr lang="en-US" dirty="0"/>
              <a:t>Use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` to change the partitions system id if required (Swap, RAID, LVM)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Partitions</a:t>
            </a:r>
          </a:p>
        </p:txBody>
      </p:sp>
    </p:spTree>
    <p:extLst>
      <p:ext uri="{BB962C8B-B14F-4D97-AF65-F5344CB8AC3E}">
        <p14:creationId xmlns:p14="http://schemas.microsoft.com/office/powerpoint/2010/main" val="22471327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partitions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60" y="943655"/>
            <a:ext cx="9220200" cy="5210175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 bwMode="auto">
          <a:xfrm rot="10800000">
            <a:off x="4825099" y="954541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/>
          <p:cNvSpPr/>
          <p:nvPr/>
        </p:nvSpPr>
        <p:spPr bwMode="auto">
          <a:xfrm rot="10800000">
            <a:off x="3997785" y="2772456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/>
          <p:cNvSpPr/>
          <p:nvPr/>
        </p:nvSpPr>
        <p:spPr bwMode="auto">
          <a:xfrm rot="10800000">
            <a:off x="4120255" y="3763056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rrow: Right 7"/>
          <p:cNvSpPr/>
          <p:nvPr/>
        </p:nvSpPr>
        <p:spPr bwMode="auto">
          <a:xfrm rot="10800000">
            <a:off x="6097160" y="4165827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rrow: Right 8"/>
          <p:cNvSpPr/>
          <p:nvPr/>
        </p:nvSpPr>
        <p:spPr bwMode="auto">
          <a:xfrm rot="10800000">
            <a:off x="9765645" y="4557713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/>
          <p:cNvSpPr/>
          <p:nvPr/>
        </p:nvSpPr>
        <p:spPr bwMode="auto">
          <a:xfrm rot="10800000">
            <a:off x="4085346" y="5156427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8787" y="6261181"/>
            <a:ext cx="7068473" cy="5447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`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partprobe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` to inform the OS of changes without rebooting!</a:t>
            </a:r>
          </a:p>
        </p:txBody>
      </p:sp>
    </p:spTree>
    <p:extLst>
      <p:ext uri="{BB962C8B-B14F-4D97-AF65-F5344CB8AC3E}">
        <p14:creationId xmlns:p14="http://schemas.microsoft.com/office/powerpoint/2010/main" val="3479976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557" y="4195137"/>
            <a:ext cx="11653523" cy="1908178"/>
          </a:xfrm>
        </p:spPr>
        <p:txBody>
          <a:bodyPr/>
          <a:lstStyle/>
          <a:p>
            <a:r>
              <a:rPr lang="en-US" sz="2800" dirty="0"/>
              <a:t>How do we increase the size of /</a:t>
            </a:r>
            <a:r>
              <a:rPr lang="en-US" sz="2800" dirty="0" err="1"/>
              <a:t>usr</a:t>
            </a:r>
            <a:r>
              <a:rPr lang="en-US" sz="2800" dirty="0"/>
              <a:t> ?</a:t>
            </a:r>
          </a:p>
          <a:p>
            <a:r>
              <a:rPr lang="en-US" sz="2800" dirty="0"/>
              <a:t>Can we move space from /home to /</a:t>
            </a:r>
            <a:r>
              <a:rPr lang="en-US" sz="2800" dirty="0" err="1"/>
              <a:t>usr</a:t>
            </a:r>
            <a:r>
              <a:rPr lang="en-US" sz="2800" dirty="0"/>
              <a:t> ?</a:t>
            </a:r>
          </a:p>
          <a:p>
            <a:r>
              <a:rPr lang="en-US" sz="2800" dirty="0"/>
              <a:t>We forgot to create a /</a:t>
            </a:r>
            <a:r>
              <a:rPr lang="en-US" sz="2800" dirty="0" err="1"/>
              <a:t>var</a:t>
            </a:r>
            <a:r>
              <a:rPr lang="en-US" sz="2800" dirty="0"/>
              <a:t>/</a:t>
            </a:r>
            <a:r>
              <a:rPr lang="en-US" sz="2800" dirty="0" err="1"/>
              <a:t>tmp</a:t>
            </a:r>
            <a:r>
              <a:rPr lang="en-US" sz="2800" dirty="0"/>
              <a:t> partition which can lead to </a:t>
            </a:r>
            <a:r>
              <a:rPr lang="en-US" sz="2800" dirty="0" err="1"/>
              <a:t>DoS</a:t>
            </a:r>
            <a:r>
              <a:rPr lang="en-US" sz="2800" dirty="0"/>
              <a:t>. Now what?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Traditional Linux File System Layout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9241" y="2536460"/>
            <a:ext cx="1292773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45642" y="2544251"/>
            <a:ext cx="1292773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9240" y="3315844"/>
            <a:ext cx="10923479" cy="416688"/>
          </a:xfrm>
          <a:prstGeom prst="rect">
            <a:avLst/>
          </a:prstGeom>
          <a:solidFill>
            <a:srgbClr val="7FD77F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/dev/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sdb</a:t>
            </a:r>
            <a:endParaRPr lang="en-US" sz="16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658871" y="2499124"/>
            <a:ext cx="758344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Free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69240" y="1732419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 (root)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645641" y="1759368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/home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6184" y="2610674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20GB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53746" y="3381667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7856" y="2615317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40GB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21385" y="2578139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022043" y="2517302"/>
            <a:ext cx="1292773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22042" y="1732419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usr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4257" y="2588368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30GB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277240" y="2499124"/>
            <a:ext cx="1292773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277239" y="1714241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var</a:t>
            </a: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/log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79454" y="2570190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10GB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521385" y="2577555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80GB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521385" y="2575524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10GB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21385" y="2577555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40GB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21385" y="2571510"/>
            <a:ext cx="671334" cy="35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0GB</a:t>
            </a:r>
          </a:p>
        </p:txBody>
      </p:sp>
    </p:spTree>
    <p:extLst>
      <p:ext uri="{BB962C8B-B14F-4D97-AF65-F5344CB8AC3E}">
        <p14:creationId xmlns:p14="http://schemas.microsoft.com/office/powerpoint/2010/main" val="2294129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6" grpId="2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LVM Layout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13556" y="4906050"/>
            <a:ext cx="1292773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292574" y="4902605"/>
            <a:ext cx="1292773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13556" y="5474408"/>
            <a:ext cx="3171792" cy="416688"/>
          </a:xfrm>
          <a:prstGeom prst="rect">
            <a:avLst/>
          </a:prstGeom>
          <a:solidFill>
            <a:srgbClr val="7FD77F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/dev/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sdb</a:t>
            </a:r>
            <a:endParaRPr lang="en-US" sz="16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91422" y="1575446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 (root)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57376" y="1575446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/home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547771" y="4879870"/>
            <a:ext cx="3158727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/dev/sdc1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27455" y="1568298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usr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293409" y="1575446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var</a:t>
            </a: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/log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8410" y="1766687"/>
            <a:ext cx="43157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20GB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24360" y="5540231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9240" y="5512531"/>
            <a:ext cx="1441998" cy="37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Physical Drives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534706" y="5455347"/>
            <a:ext cx="3171792" cy="416688"/>
          </a:xfrm>
          <a:prstGeom prst="rect">
            <a:avLst/>
          </a:prstGeom>
          <a:solidFill>
            <a:srgbClr val="7FD77F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/dev/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sdc</a:t>
            </a:r>
            <a:endParaRPr lang="en-US" sz="16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5510" y="5540231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7986" y="4932229"/>
            <a:ext cx="1004506" cy="37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Partitions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85740" y="332670"/>
            <a:ext cx="1497141" cy="64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Available Space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</a:t>
            </a:r>
            <a:r>
              <a:rPr lang="en-US" sz="1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rootvg</a:t>
            </a:r>
            <a:endParaRPr lang="en-US" sz="1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19561" y="468091"/>
            <a:ext cx="736099" cy="37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2271" y="3896255"/>
            <a:ext cx="1315938" cy="64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Physical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Volumes (PV)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482" y="3038171"/>
            <a:ext cx="1217514" cy="64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Groups (VG)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018" y="2180087"/>
            <a:ext cx="1286442" cy="64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Logical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Volumes (LV)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250" y="1587650"/>
            <a:ext cx="1251978" cy="37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 Systems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413556" y="4015609"/>
            <a:ext cx="1292773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/dev/sdb1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292574" y="4012164"/>
            <a:ext cx="1292773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413555" y="3159901"/>
            <a:ext cx="3171792" cy="4166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rootvg</a:t>
            </a:r>
            <a:endParaRPr lang="en-US" sz="16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291422" y="2280183"/>
            <a:ext cx="1292773" cy="430924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rootlv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157376" y="2280183"/>
            <a:ext cx="1292773" cy="430924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homelv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427455" y="2273035"/>
            <a:ext cx="1292773" cy="430924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usrlv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293409" y="2280183"/>
            <a:ext cx="1292773" cy="430924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varloglv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554697" y="4012164"/>
            <a:ext cx="3164865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/dev/sdc1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00491" y="3154451"/>
            <a:ext cx="7306007" cy="4166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rootvg</a:t>
            </a:r>
            <a:endParaRPr lang="en-US" sz="16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241" y="1361649"/>
            <a:ext cx="9924380" cy="3368843"/>
          </a:xfrm>
          <a:prstGeom prst="rect">
            <a:avLst/>
          </a:prstGeom>
          <a:noFill/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99239" y="1763783"/>
            <a:ext cx="43157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40GB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67255" y="1769780"/>
            <a:ext cx="43157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30GB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629721" y="1776932"/>
            <a:ext cx="43157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10GB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23738" y="468090"/>
            <a:ext cx="731922" cy="378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 GB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99238" y="1763783"/>
            <a:ext cx="43157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20GB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19561" y="466203"/>
            <a:ext cx="736099" cy="37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20GB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63767" y="1767546"/>
            <a:ext cx="43157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50GB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22152" y="469269"/>
            <a:ext cx="733507" cy="378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 GB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19560" y="466203"/>
            <a:ext cx="736099" cy="37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0876" y="1773756"/>
            <a:ext cx="53585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27143" y="468138"/>
            <a:ext cx="728516" cy="37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20GB</a:t>
            </a:r>
          </a:p>
        </p:txBody>
      </p:sp>
    </p:spTree>
    <p:extLst>
      <p:ext uri="{BB962C8B-B14F-4D97-AF65-F5344CB8AC3E}">
        <p14:creationId xmlns:p14="http://schemas.microsoft.com/office/powerpoint/2010/main" val="2048667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  <p:bldP spid="20" grpId="0" animBg="1"/>
      <p:bldP spid="21" grpId="0" animBg="1"/>
      <p:bldP spid="28" grpId="0" animBg="1"/>
      <p:bldP spid="30" grpId="0" animBg="1"/>
      <p:bldP spid="31" grpId="0" animBg="1"/>
      <p:bldP spid="34" grpId="0" animBg="1"/>
      <p:bldP spid="34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8" grpId="0" animBg="1"/>
      <p:bldP spid="59" grpId="0" animBg="1"/>
      <p:bldP spid="57" grpId="0" animBg="1"/>
      <p:bldP spid="61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2131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Swap is used on a Linux host when the physical RAM is full</a:t>
            </a:r>
          </a:p>
          <a:p>
            <a:pPr marL="0" indent="0">
              <a:buNone/>
            </a:pPr>
            <a:r>
              <a:rPr lang="en-US" b="1" u="sng" dirty="0"/>
              <a:t>General Rules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Amount of RAM in the system   Recommended swap space         Recommended swap space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if allowing for hibernation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   ----------------------------   ---------------------------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2GB of RAM or less            2 times the amount of RAM      3 times the amount of RAM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2GB to 8GB of RAM             Equal to the amount of RAM     2 times the amount of RAM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8GB to 64GB of RAM            0.5 times the amount of RAM    1.5 times the amount of RAM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64GB of RAM or more           4GB of swap space              No extra space needed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Swap – How much is too much?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9872" y="4620624"/>
            <a:ext cx="5639172" cy="62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a 4GB host, Swap should be 4GB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872" y="5322403"/>
            <a:ext cx="5639172" cy="62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a 32GB host, Swap should be 16GB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9872" y="6078706"/>
            <a:ext cx="5639172" cy="62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a 128GB host, Swap should be 4GB</a:t>
            </a:r>
          </a:p>
        </p:txBody>
      </p:sp>
      <p:sp>
        <p:nvSpPr>
          <p:cNvPr id="7" name="TextBox 6"/>
          <p:cNvSpPr txBox="1"/>
          <p:nvPr/>
        </p:nvSpPr>
        <p:spPr>
          <a:xfrm rot="389715">
            <a:off x="1109972" y="5156203"/>
            <a:ext cx="4234914" cy="9602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Swap may be dictated by an application vendor!</a:t>
            </a:r>
          </a:p>
        </p:txBody>
      </p:sp>
    </p:spTree>
    <p:extLst>
      <p:ext uri="{BB962C8B-B14F-4D97-AF65-F5344CB8AC3E}">
        <p14:creationId xmlns:p14="http://schemas.microsoft.com/office/powerpoint/2010/main" val="23063379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641234"/>
          </a:xfrm>
        </p:spPr>
        <p:txBody>
          <a:bodyPr/>
          <a:lstStyle/>
          <a:p>
            <a:r>
              <a:rPr lang="en-US" dirty="0"/>
              <a:t>Allows additional block devices to be mounted to a Linux hosts</a:t>
            </a:r>
          </a:p>
          <a:p>
            <a:r>
              <a:rPr lang="en-US" dirty="0"/>
              <a:t>Block devices can be mounted natively or provisioned as LVM PVs</a:t>
            </a:r>
          </a:p>
          <a:p>
            <a:r>
              <a:rPr lang="en-US" dirty="0"/>
              <a:t>You must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dirty="0"/>
              <a:t>` or “Make a file system” on a block device prior to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en-US" dirty="0"/>
              <a:t>`</a:t>
            </a:r>
          </a:p>
          <a:p>
            <a:r>
              <a:rPr lang="en-US" dirty="0"/>
              <a:t>File systems are attached to “mount points” which are empty directories</a:t>
            </a:r>
          </a:p>
          <a:p>
            <a:r>
              <a:rPr lang="en-US" dirty="0"/>
              <a:t>There are many different types of file systems: ext4, </a:t>
            </a:r>
            <a:r>
              <a:rPr lang="en-US" dirty="0" err="1"/>
              <a:t>xfs</a:t>
            </a:r>
            <a:r>
              <a:rPr lang="en-US" dirty="0"/>
              <a:t>, </a:t>
            </a:r>
            <a:r>
              <a:rPr lang="en-US" dirty="0" err="1"/>
              <a:t>btrfs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All file systems to be mounted are defined in the file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dirty="0"/>
              <a:t>`</a:t>
            </a:r>
          </a:p>
          <a:p>
            <a:r>
              <a:rPr lang="en-US" dirty="0"/>
              <a:t>Can be defined by the path to the block device, label, or UUID</a:t>
            </a:r>
          </a:p>
          <a:p>
            <a:r>
              <a:rPr lang="en-US" dirty="0"/>
              <a:t>Assign a label to an ext4 FS to allow easy reference in </a:t>
            </a:r>
            <a:r>
              <a:rPr lang="en-US" dirty="0" err="1"/>
              <a:t>fstab</a:t>
            </a:r>
            <a:r>
              <a:rPr lang="en-US" dirty="0"/>
              <a:t>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e2label &lt;device&gt; &lt;label&gt;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US" dirty="0"/>
              <a:t>View a file system’s UUID using </a:t>
            </a:r>
            <a:r>
              <a:rPr lang="en-US" dirty="0" err="1"/>
              <a:t>blkid</a:t>
            </a:r>
            <a:r>
              <a:rPr lang="en-US" dirty="0"/>
              <a:t>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blkid</a:t>
            </a:r>
            <a:r>
              <a:rPr lang="en-US" dirty="0"/>
              <a:t>` or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blkid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list</a:t>
            </a:r>
            <a:r>
              <a:rPr lang="en-US" dirty="0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/ </a:t>
            </a:r>
            <a:r>
              <a:rPr lang="en-US" dirty="0" err="1"/>
              <a:t>umount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958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333558"/>
            <a:ext cx="4975422" cy="4299987"/>
          </a:xfrm>
        </p:spPr>
        <p:txBody>
          <a:bodyPr/>
          <a:lstStyle/>
          <a:p>
            <a:r>
              <a:rPr lang="en-US" dirty="0"/>
              <a:t>Please standby as we switch to the live demonstrations which compliment the applications / concepts just taught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30" y="1333558"/>
            <a:ext cx="6191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49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954619"/>
          </a:xfrm>
        </p:spPr>
        <p:txBody>
          <a:bodyPr/>
          <a:lstStyle/>
          <a:p>
            <a:r>
              <a:rPr lang="en-US" sz="2400" dirty="0" err="1"/>
              <a:t>fstab</a:t>
            </a:r>
            <a:endParaRPr lang="en-US" sz="2400" dirty="0"/>
          </a:p>
          <a:p>
            <a:r>
              <a:rPr lang="en-US" sz="2400" dirty="0"/>
              <a:t>Disk Partitioning</a:t>
            </a:r>
          </a:p>
          <a:p>
            <a:r>
              <a:rPr lang="en-US" sz="2400" dirty="0"/>
              <a:t>LVM</a:t>
            </a:r>
          </a:p>
          <a:p>
            <a:r>
              <a:rPr lang="en-US" sz="2400" dirty="0"/>
              <a:t>swap</a:t>
            </a:r>
          </a:p>
          <a:p>
            <a:r>
              <a:rPr lang="en-US" sz="2400" dirty="0" err="1"/>
              <a:t>mkfs</a:t>
            </a:r>
            <a:endParaRPr lang="en-US" sz="2400" dirty="0"/>
          </a:p>
          <a:p>
            <a:r>
              <a:rPr lang="en-US" sz="2400" dirty="0"/>
              <a:t>Mount Points</a:t>
            </a:r>
          </a:p>
          <a:p>
            <a:r>
              <a:rPr lang="en-US" sz="2400" dirty="0"/>
              <a:t>mount / </a:t>
            </a:r>
            <a:r>
              <a:rPr lang="en-US" sz="2400" dirty="0" err="1"/>
              <a:t>umount</a:t>
            </a:r>
            <a:r>
              <a:rPr lang="en-US" sz="2400" dirty="0"/>
              <a:t> Review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VI Agenda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92" y="1333558"/>
            <a:ext cx="5867171" cy="3883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85" y="4534225"/>
            <a:ext cx="1674567" cy="19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6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548901"/>
          </a:xfrm>
        </p:spPr>
        <p:txBody>
          <a:bodyPr/>
          <a:lstStyle/>
          <a:p>
            <a:r>
              <a:rPr lang="en-US" dirty="0"/>
              <a:t>File systems in Linux are used to control how data is stored and retrieved</a:t>
            </a:r>
          </a:p>
          <a:p>
            <a:r>
              <a:rPr lang="en-US" dirty="0"/>
              <a:t>Common Linux file systems:</a:t>
            </a:r>
          </a:p>
          <a:p>
            <a:pPr lvl="1"/>
            <a:r>
              <a:rPr lang="en-US" dirty="0"/>
              <a:t>Ext4 – 4</a:t>
            </a:r>
            <a:r>
              <a:rPr lang="en-US" baseline="30000" dirty="0"/>
              <a:t>th</a:t>
            </a:r>
            <a:r>
              <a:rPr lang="en-US" dirty="0"/>
              <a:t> Extended FS: Very Large FS sizes, Individual file can be 16TB + Perf</a:t>
            </a:r>
          </a:p>
          <a:p>
            <a:pPr lvl="1"/>
            <a:r>
              <a:rPr lang="en-US" dirty="0"/>
              <a:t>Ext3 – 3</a:t>
            </a:r>
            <a:r>
              <a:rPr lang="en-US" baseline="30000" dirty="0"/>
              <a:t>rd</a:t>
            </a:r>
            <a:r>
              <a:rPr lang="en-US" dirty="0"/>
              <a:t> Extended FS: Large FS sizes, Individual file can be 2TB + Journaling</a:t>
            </a:r>
          </a:p>
          <a:p>
            <a:pPr lvl="1"/>
            <a:r>
              <a:rPr lang="en-US" dirty="0"/>
              <a:t>XFS – Developed by SGI: Individual file can be 8 </a:t>
            </a:r>
            <a:r>
              <a:rPr lang="en-US" dirty="0" err="1"/>
              <a:t>EiB</a:t>
            </a:r>
            <a:r>
              <a:rPr lang="en-US" dirty="0"/>
              <a:t> – Less performance</a:t>
            </a:r>
          </a:p>
          <a:p>
            <a:pPr lvl="1"/>
            <a:r>
              <a:rPr lang="en-US" dirty="0" err="1"/>
              <a:t>btrfs</a:t>
            </a:r>
            <a:r>
              <a:rPr lang="en-US" dirty="0"/>
              <a:t> – Pronounced “</a:t>
            </a:r>
            <a:r>
              <a:rPr lang="en-US" dirty="0" err="1"/>
              <a:t>ButterFS</a:t>
            </a:r>
            <a:r>
              <a:rPr lang="en-US" dirty="0"/>
              <a:t>”: Many ideals of ext4 &amp; ZFS + Duplication</a:t>
            </a:r>
          </a:p>
          <a:p>
            <a:pPr lvl="1"/>
            <a:r>
              <a:rPr lang="en-US" dirty="0" err="1"/>
              <a:t>ReiserFS</a:t>
            </a:r>
            <a:r>
              <a:rPr lang="en-US" dirty="0"/>
              <a:t> – Very fast with small files &amp; efficient – Not an active project</a:t>
            </a:r>
          </a:p>
          <a:p>
            <a:pPr lvl="1"/>
            <a:r>
              <a:rPr lang="en-US" dirty="0"/>
              <a:t>Also support for NTFS/FAT32/FAT16</a:t>
            </a:r>
          </a:p>
          <a:p>
            <a:r>
              <a:rPr lang="en-US" dirty="0"/>
              <a:t>File systems are often chosen depending on the data being stored &amp; access 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Types</a:t>
            </a:r>
          </a:p>
        </p:txBody>
      </p:sp>
    </p:spTree>
    <p:extLst>
      <p:ext uri="{BB962C8B-B14F-4D97-AF65-F5344CB8AC3E}">
        <p14:creationId xmlns:p14="http://schemas.microsoft.com/office/powerpoint/2010/main" val="39958931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416283"/>
          </a:xfrm>
        </p:spPr>
        <p:txBody>
          <a:bodyPr/>
          <a:lstStyle/>
          <a:p>
            <a:r>
              <a:rPr lang="en-US" dirty="0"/>
              <a:t>Ext4 is standard for many enterprises</a:t>
            </a:r>
          </a:p>
          <a:p>
            <a:r>
              <a:rPr lang="en-US" dirty="0"/>
              <a:t>XFS is the default file system for RHEL 7 however can be changed</a:t>
            </a:r>
          </a:p>
          <a:p>
            <a:r>
              <a:rPr lang="en-US" dirty="0"/>
              <a:t>Both can be used in Logical Volume Management (LVM)</a:t>
            </a:r>
          </a:p>
          <a:p>
            <a:r>
              <a:rPr lang="en-US" dirty="0"/>
              <a:t>F2FS Created in 2012 – Flash Friendly FS</a:t>
            </a:r>
          </a:p>
          <a:p>
            <a:r>
              <a:rPr lang="en-US" dirty="0"/>
              <a:t>ext4 Created in 2006</a:t>
            </a:r>
          </a:p>
          <a:p>
            <a:r>
              <a:rPr lang="en-US" dirty="0"/>
              <a:t>ext3 Created in 1996</a:t>
            </a:r>
          </a:p>
          <a:p>
            <a:r>
              <a:rPr lang="en-US" dirty="0"/>
              <a:t>XFS Created in 1994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71" y="3140116"/>
            <a:ext cx="4286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54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Views: </a:t>
            </a:r>
            <a:r>
              <a:rPr lang="en-US" dirty="0" err="1"/>
              <a:t>fdisk</a:t>
            </a:r>
            <a:r>
              <a:rPr lang="en-US" dirty="0"/>
              <a:t> -l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28" y="1189178"/>
            <a:ext cx="8050664" cy="4567464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 bwMode="auto">
          <a:xfrm>
            <a:off x="1499015" y="1788172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/>
          <p:cNvSpPr/>
          <p:nvPr/>
        </p:nvSpPr>
        <p:spPr bwMode="auto">
          <a:xfrm>
            <a:off x="1502557" y="3172238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/>
          <p:cNvSpPr/>
          <p:nvPr/>
        </p:nvSpPr>
        <p:spPr bwMode="auto">
          <a:xfrm rot="10800000">
            <a:off x="8545284" y="4142719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rrow: Right 10"/>
          <p:cNvSpPr/>
          <p:nvPr/>
        </p:nvSpPr>
        <p:spPr bwMode="auto">
          <a:xfrm rot="10800000">
            <a:off x="8545284" y="4567262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row: Right 11"/>
          <p:cNvSpPr/>
          <p:nvPr/>
        </p:nvSpPr>
        <p:spPr bwMode="auto">
          <a:xfrm rot="10800000">
            <a:off x="8545284" y="4769351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Right 12"/>
          <p:cNvSpPr/>
          <p:nvPr/>
        </p:nvSpPr>
        <p:spPr bwMode="auto">
          <a:xfrm rot="10800000">
            <a:off x="8545284" y="5199523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Arrow: Right 13"/>
          <p:cNvSpPr/>
          <p:nvPr/>
        </p:nvSpPr>
        <p:spPr bwMode="auto">
          <a:xfrm rot="10800000">
            <a:off x="8545284" y="5399514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Arrow: Right 14"/>
          <p:cNvSpPr/>
          <p:nvPr/>
        </p:nvSpPr>
        <p:spPr bwMode="auto">
          <a:xfrm rot="10800000">
            <a:off x="10072897" y="4970034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Arrow: Right 15"/>
          <p:cNvSpPr/>
          <p:nvPr/>
        </p:nvSpPr>
        <p:spPr bwMode="auto">
          <a:xfrm>
            <a:off x="1052700" y="4145089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Arrow: Right 16"/>
          <p:cNvSpPr/>
          <p:nvPr/>
        </p:nvSpPr>
        <p:spPr bwMode="auto">
          <a:xfrm>
            <a:off x="1052700" y="4375585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Arrow: Right 17"/>
          <p:cNvSpPr/>
          <p:nvPr/>
        </p:nvSpPr>
        <p:spPr bwMode="auto">
          <a:xfrm>
            <a:off x="1052700" y="4586664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Arrow: Right 18"/>
          <p:cNvSpPr/>
          <p:nvPr/>
        </p:nvSpPr>
        <p:spPr bwMode="auto">
          <a:xfrm>
            <a:off x="1052700" y="4788268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Arrow: Right 19"/>
          <p:cNvSpPr/>
          <p:nvPr/>
        </p:nvSpPr>
        <p:spPr bwMode="auto">
          <a:xfrm>
            <a:off x="1052699" y="4989872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Arrow: Right 20"/>
          <p:cNvSpPr/>
          <p:nvPr/>
        </p:nvSpPr>
        <p:spPr bwMode="auto">
          <a:xfrm>
            <a:off x="1052698" y="5194749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Arrow: Right 21"/>
          <p:cNvSpPr/>
          <p:nvPr/>
        </p:nvSpPr>
        <p:spPr bwMode="auto">
          <a:xfrm>
            <a:off x="1052698" y="5401740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5148" y="2284857"/>
            <a:ext cx="1490772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Block Devices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5148" y="3621404"/>
            <a:ext cx="1490772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Partitions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78400" y="4280939"/>
            <a:ext cx="1490772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FS Types</a:t>
            </a:r>
          </a:p>
        </p:txBody>
      </p:sp>
      <p:sp>
        <p:nvSpPr>
          <p:cNvPr id="26" name="Arrow: Right 25"/>
          <p:cNvSpPr/>
          <p:nvPr/>
        </p:nvSpPr>
        <p:spPr bwMode="auto">
          <a:xfrm rot="10800000">
            <a:off x="8991598" y="2667953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78400" y="2508095"/>
            <a:ext cx="1490772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USB Stick ?</a:t>
            </a:r>
          </a:p>
        </p:txBody>
      </p:sp>
    </p:spTree>
    <p:extLst>
      <p:ext uri="{BB962C8B-B14F-4D97-AF65-F5344CB8AC3E}">
        <p14:creationId xmlns:p14="http://schemas.microsoft.com/office/powerpoint/2010/main" val="292949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Views: </a:t>
            </a:r>
            <a:r>
              <a:rPr lang="en-US" dirty="0" err="1"/>
              <a:t>df</a:t>
            </a:r>
            <a:r>
              <a:rPr lang="en-US" dirty="0"/>
              <a:t> -h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40" y="1189178"/>
            <a:ext cx="8977640" cy="5024344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 bwMode="auto">
          <a:xfrm>
            <a:off x="721185" y="2364828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/>
          <p:cNvSpPr/>
          <p:nvPr/>
        </p:nvSpPr>
        <p:spPr bwMode="auto">
          <a:xfrm>
            <a:off x="721184" y="3750685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rrow: Right 7"/>
          <p:cNvSpPr/>
          <p:nvPr/>
        </p:nvSpPr>
        <p:spPr bwMode="auto">
          <a:xfrm>
            <a:off x="721183" y="3960892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rrow: Right 8"/>
          <p:cNvSpPr/>
          <p:nvPr/>
        </p:nvSpPr>
        <p:spPr bwMode="auto">
          <a:xfrm>
            <a:off x="721183" y="4171099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/>
          <p:cNvSpPr/>
          <p:nvPr/>
        </p:nvSpPr>
        <p:spPr bwMode="auto">
          <a:xfrm>
            <a:off x="721182" y="4381306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79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– Raw Paths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93" y="1189178"/>
            <a:ext cx="8514533" cy="3768300"/>
          </a:xfrm>
          <a:prstGeom prst="rect">
            <a:avLst/>
          </a:prstGeom>
        </p:spPr>
      </p:pic>
      <p:sp>
        <p:nvSpPr>
          <p:cNvPr id="24" name="Arrow: Right 23"/>
          <p:cNvSpPr/>
          <p:nvPr/>
        </p:nvSpPr>
        <p:spPr bwMode="auto">
          <a:xfrm rot="3434542">
            <a:off x="1845090" y="2313921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/>
          <p:cNvSpPr/>
          <p:nvPr/>
        </p:nvSpPr>
        <p:spPr bwMode="auto">
          <a:xfrm rot="6159201">
            <a:off x="3875058" y="2154086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: Right 25"/>
          <p:cNvSpPr/>
          <p:nvPr/>
        </p:nvSpPr>
        <p:spPr bwMode="auto">
          <a:xfrm rot="5400000">
            <a:off x="5597144" y="2192153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Arrow: Right 26"/>
          <p:cNvSpPr/>
          <p:nvPr/>
        </p:nvSpPr>
        <p:spPr bwMode="auto">
          <a:xfrm rot="4463994">
            <a:off x="6842364" y="2192153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Arrow: Right 27"/>
          <p:cNvSpPr/>
          <p:nvPr/>
        </p:nvSpPr>
        <p:spPr bwMode="auto">
          <a:xfrm rot="5400000">
            <a:off x="8174447" y="2192152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Arrow: Right 28"/>
          <p:cNvSpPr/>
          <p:nvPr/>
        </p:nvSpPr>
        <p:spPr bwMode="auto">
          <a:xfrm rot="7056831">
            <a:off x="9214654" y="2237098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7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– UUIDs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4" y="1189178"/>
            <a:ext cx="8008931" cy="5099064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 bwMode="auto">
          <a:xfrm>
            <a:off x="641131" y="2175642"/>
            <a:ext cx="1451563" cy="86184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759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– LVM Devices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9" y="1189178"/>
            <a:ext cx="11317382" cy="2971308"/>
          </a:xfrm>
          <a:prstGeom prst="rect">
            <a:avLst/>
          </a:prstGeom>
        </p:spPr>
      </p:pic>
      <p:cxnSp>
        <p:nvCxnSpPr>
          <p:cNvPr id="8" name="Connector: Elbow 7"/>
          <p:cNvCxnSpPr/>
          <p:nvPr/>
        </p:nvCxnSpPr>
        <p:spPr>
          <a:xfrm rot="16200000" flipV="1">
            <a:off x="1373867" y="4670480"/>
            <a:ext cx="2374953" cy="661941"/>
          </a:xfrm>
          <a:prstGeom prst="bentConnector3">
            <a:avLst/>
          </a:prstGeom>
          <a:ln w="476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or: Elbow 8"/>
          <p:cNvCxnSpPr/>
          <p:nvPr/>
        </p:nvCxnSpPr>
        <p:spPr>
          <a:xfrm rot="16200000" flipV="1">
            <a:off x="2595331" y="4280187"/>
            <a:ext cx="1594367" cy="661941"/>
          </a:xfrm>
          <a:prstGeom prst="bentConnector3">
            <a:avLst/>
          </a:prstGeom>
          <a:ln w="476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23485" y="5442315"/>
            <a:ext cx="2878037" cy="5170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Logical Volume (LV)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2315" y="6222901"/>
            <a:ext cx="2878037" cy="5170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 Group (VG) name</a:t>
            </a:r>
          </a:p>
        </p:txBody>
      </p:sp>
    </p:spTree>
    <p:extLst>
      <p:ext uri="{BB962C8B-B14F-4D97-AF65-F5344CB8AC3E}">
        <p14:creationId xmlns:p14="http://schemas.microsoft.com/office/powerpoint/2010/main" val="28284889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8ADE9DA185A840A97C044D659591E9" ma:contentTypeVersion="6" ma:contentTypeDescription="Loo uus dokument" ma:contentTypeScope="" ma:versionID="d72ae7345bf385342020c6502255eb54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827dc1548638c08d7d93040b40100da3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Ühiskasutuse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Ühiskasutusse andmise üksikasjad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Viimane jagaja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Viimase jagamise aeg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{"officeBundle":{"ctag":"\"c:{64EA3C61-F20C-491C-8AFB-BDED31DE54A6},12\"","fatalError":true,"version":"1.79102838"}}</MediaServiceFastMetadata>
    <MediaServiceMetadata xmlns="80665351-4c0c-42f1-8096-ec7a2623fe2d">{"officeBundle":{"ctag":"\"c:{64EA3C61-F20C-491C-8AFB-BDED31DE54A6},12\"","fatalError":true,"errorInfo":"Server_FragmentLimitExceeded","version":"1.79102838"}}</MediaServiceMetadat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DAEBD7-55BF-4196-8500-BCF06B0089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B1D8E2-BF72-4A88-8301-3246B0BD3CF6}">
  <ds:schemaRefs>
    <ds:schemaRef ds:uri="http://schemas.microsoft.com/office/2006/metadata/properties"/>
    <ds:schemaRef ds:uri="18cd837e-6ffe-430d-914d-85772e4a44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80665351-4c0c-42f1-8096-ec7a2623fe2d"/>
  </ds:schemaRefs>
</ds:datastoreItem>
</file>

<file path=customXml/itemProps3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21560</TotalTime>
  <Words>885</Words>
  <Application>Microsoft Office PowerPoint</Application>
  <PresentationFormat>Widescreen</PresentationFormat>
  <Paragraphs>152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Verdana</vt:lpstr>
      <vt:lpstr>Wingdings</vt:lpstr>
      <vt:lpstr>5-30711_TR22_BO_CT_Template</vt:lpstr>
      <vt:lpstr>WHITE TEMPLATE</vt:lpstr>
      <vt:lpstr>LFCS Preparation Training Session VI: The Linux File System</vt:lpstr>
      <vt:lpstr>Session VI Agenda</vt:lpstr>
      <vt:lpstr>Linux File System Types</vt:lpstr>
      <vt:lpstr>Linux File System Types</vt:lpstr>
      <vt:lpstr>File System Views: fdisk -l</vt:lpstr>
      <vt:lpstr>File System Views: df -h</vt:lpstr>
      <vt:lpstr>/etc/fstab – Raw Paths</vt:lpstr>
      <vt:lpstr>/etc/fstab – UUIDs</vt:lpstr>
      <vt:lpstr>/etc/fstab – LVM Devices</vt:lpstr>
      <vt:lpstr>/etc/fstab – Labels</vt:lpstr>
      <vt:lpstr>Partitioning Types</vt:lpstr>
      <vt:lpstr>Creating Partitions</vt:lpstr>
      <vt:lpstr>Creating partitions</vt:lpstr>
      <vt:lpstr>Traditional Linux File System Layout</vt:lpstr>
      <vt:lpstr>LVM Layout</vt:lpstr>
      <vt:lpstr>Linux Swap – How much is too much?</vt:lpstr>
      <vt:lpstr>mount / umount</vt:lpstr>
      <vt:lpstr>Live Demonstrations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Kundana Palagiri</dc:creator>
  <cp:lastModifiedBy>Dan Stolts</cp:lastModifiedBy>
  <cp:revision>332</cp:revision>
  <cp:lastPrinted>2016-10-14T17:46:04Z</cp:lastPrinted>
  <dcterms:created xsi:type="dcterms:W3CDTF">2016-06-13T17:17:56Z</dcterms:created>
  <dcterms:modified xsi:type="dcterms:W3CDTF">2018-05-25T17:49:41Z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Fail">
    <vt:lpwstr>true</vt:lpwstr>
  </property>
  <property fmtid="{D5CDD505-2E9C-101B-9397-08002B2CF9AE}" pid="4" name="oBundleCtag">
    <vt:lpwstr>"c:{64EA3C61-F20C-491C-8AFB-BDED31DE54A6},12"</vt:lpwstr>
  </property>
  <property fmtid="{D5CDD505-2E9C-101B-9397-08002B2CF9AE}" pid="5" name="oBundleVer">
    <vt:lpwstr>1.79102838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2018-05-25T17:49:39.5883183Z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