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83" r:id="rId5"/>
  </p:sldMasterIdLst>
  <p:notesMasterIdLst>
    <p:notesMasterId r:id="rId38"/>
  </p:notesMasterIdLst>
  <p:handoutMasterIdLst>
    <p:handoutMasterId r:id="rId39"/>
  </p:handoutMasterIdLst>
  <p:sldIdLst>
    <p:sldId id="260" r:id="rId6"/>
    <p:sldId id="276" r:id="rId7"/>
    <p:sldId id="315" r:id="rId8"/>
    <p:sldId id="298" r:id="rId9"/>
    <p:sldId id="299" r:id="rId10"/>
    <p:sldId id="323" r:id="rId11"/>
    <p:sldId id="330" r:id="rId12"/>
    <p:sldId id="331" r:id="rId13"/>
    <p:sldId id="326" r:id="rId14"/>
    <p:sldId id="300" r:id="rId15"/>
    <p:sldId id="320" r:id="rId16"/>
    <p:sldId id="318" r:id="rId17"/>
    <p:sldId id="301" r:id="rId18"/>
    <p:sldId id="332" r:id="rId19"/>
    <p:sldId id="333" r:id="rId20"/>
    <p:sldId id="302" r:id="rId21"/>
    <p:sldId id="303" r:id="rId22"/>
    <p:sldId id="305" r:id="rId23"/>
    <p:sldId id="307" r:id="rId24"/>
    <p:sldId id="334" r:id="rId25"/>
    <p:sldId id="311" r:id="rId26"/>
    <p:sldId id="312" r:id="rId27"/>
    <p:sldId id="310" r:id="rId28"/>
    <p:sldId id="304" r:id="rId29"/>
    <p:sldId id="308" r:id="rId30"/>
    <p:sldId id="327" r:id="rId31"/>
    <p:sldId id="328" r:id="rId32"/>
    <p:sldId id="329" r:id="rId33"/>
    <p:sldId id="309" r:id="rId34"/>
    <p:sldId id="324" r:id="rId35"/>
    <p:sldId id="325" r:id="rId36"/>
    <p:sldId id="31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448990-2B34-489E-B329-603B92143A77}">
          <p14:sldIdLst>
            <p14:sldId id="260"/>
            <p14:sldId id="276"/>
            <p14:sldId id="315"/>
            <p14:sldId id="298"/>
            <p14:sldId id="299"/>
            <p14:sldId id="323"/>
            <p14:sldId id="330"/>
            <p14:sldId id="331"/>
            <p14:sldId id="326"/>
            <p14:sldId id="300"/>
            <p14:sldId id="320"/>
            <p14:sldId id="318"/>
            <p14:sldId id="301"/>
            <p14:sldId id="332"/>
            <p14:sldId id="333"/>
            <p14:sldId id="302"/>
            <p14:sldId id="303"/>
            <p14:sldId id="305"/>
            <p14:sldId id="307"/>
            <p14:sldId id="334"/>
            <p14:sldId id="311"/>
            <p14:sldId id="312"/>
            <p14:sldId id="310"/>
            <p14:sldId id="304"/>
            <p14:sldId id="308"/>
            <p14:sldId id="327"/>
            <p14:sldId id="328"/>
            <p14:sldId id="329"/>
            <p14:sldId id="309"/>
            <p14:sldId id="324"/>
            <p14:sldId id="325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8FAA"/>
    <a:srgbClr val="7FD77F"/>
    <a:srgbClr val="FFE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75941" autoAdjust="0"/>
  </p:normalViewPr>
  <p:slideViewPr>
    <p:cSldViewPr snapToGrid="0">
      <p:cViewPr varScale="1">
        <p:scale>
          <a:sx n="87" d="100"/>
          <a:sy n="87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33" y="3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0376B-EA6F-4AE8-9FF8-3C8AAAAAE42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44013-E3CD-4905-B7FF-94C616A75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140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8A42B-5AE4-4C21-902B-7A6099A69B00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7569-1ADF-46D9-9588-10257AC178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8472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22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51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01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36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5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12923241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0017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0504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3428611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47195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9248615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427468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077130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468480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0266822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84260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STAT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337064" y="291069"/>
            <a:ext cx="3585699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8645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34547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0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1104" y="3877271"/>
            <a:ext cx="6273418" cy="179466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2" y="2075840"/>
            <a:ext cx="8067760" cy="1793104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364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2"/>
          <p:cNvSpPr/>
          <p:nvPr userDrawn="1"/>
        </p:nvSpPr>
        <p:spPr>
          <a:xfrm>
            <a:off x="112053" y="109829"/>
            <a:ext cx="11960112" cy="6606529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lIns="89617" tIns="44797" rIns="89617" bIns="4479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65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365"/>
          <p:cNvPicPr preferRelativeResize="0">
            <a:picLocks/>
          </p:cNvPicPr>
          <p:nvPr userDrawn="1"/>
        </p:nvPicPr>
        <p:blipFill rotWithShape="1">
          <a:blip r:embed="rId2">
            <a:alphaModFix amt="40000"/>
          </a:blip>
          <a:srcRect t="8627" b="8626"/>
          <a:stretch/>
        </p:blipFill>
        <p:spPr>
          <a:xfrm>
            <a:off x="119836" y="-8249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 bwMode="auto">
          <a:xfrm>
            <a:off x="266064" y="2084190"/>
            <a:ext cx="6723187" cy="358620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47" tIns="143400" rIns="179247" bIns="143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1" y="2084186"/>
            <a:ext cx="6723187" cy="1793104"/>
          </a:xfrm>
          <a:noFill/>
          <a:ln>
            <a:noFill/>
          </a:ln>
        </p:spPr>
        <p:txBody>
          <a:bodyPr lIns="146275" tIns="91422" rIns="146275" bIns="91422" anchor="t" anchorCtr="0"/>
          <a:lstStyle>
            <a:lvl1pPr>
              <a:defRPr sz="5294" spc="-97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3"/>
            <a:ext cx="6723187" cy="1789991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039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1" y="6193368"/>
            <a:ext cx="1664788" cy="3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9"/>
            <a:ext cx="11653523" cy="2015804"/>
          </a:xfrm>
        </p:spPr>
        <p:txBody>
          <a:bodyPr>
            <a:spAutoFit/>
          </a:bodyPr>
          <a:lstStyle>
            <a:lvl1pPr>
              <a:buClr>
                <a:srgbClr val="008774"/>
              </a:buClr>
              <a:defRPr sz="362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77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386418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734243"/>
      </p:ext>
    </p:extLst>
  </p:cSld>
  <p:clrMapOvr>
    <a:masterClrMapping/>
  </p:clrMapOvr>
  <p:transition>
    <p:fade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704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2370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9086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041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6145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326823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sz="7058" spc="-97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80"/>
            <a:ext cx="9860673" cy="1793881"/>
          </a:xfrm>
          <a:noFill/>
        </p:spPr>
        <p:txBody>
          <a:bodyPr lIns="182841" tIns="146275" rIns="182841" bIns="146275">
            <a:noAutofit/>
          </a:bodyPr>
          <a:lstStyle>
            <a:lvl1pPr marL="0" indent="0">
              <a:spcBef>
                <a:spcPts val="0"/>
              </a:spcBef>
              <a:buNone/>
              <a:defRPr sz="362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228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lang="en-US" sz="7058" b="0" kern="1200" cap="none" spc="-97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0785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3468504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49129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4636837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7676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34001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19509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2184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6251656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2" y="1197323"/>
            <a:ext cx="11653522" cy="1961485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5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5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843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2" y="6170060"/>
            <a:ext cx="11623331" cy="3952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47" tIns="143400" rIns="179247" bIns="143400" numCol="1" anchor="t" anchorCtr="0" compatLnSpc="1">
            <a:prstTxWarp prst="textNoShape">
              <a:avLst/>
            </a:prstTxWarp>
            <a:spAutoFit/>
          </a:bodyPr>
          <a:lstStyle/>
          <a:p>
            <a:pPr defTabSz="913736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958513" y="2943654"/>
            <a:ext cx="3214044" cy="690695"/>
          </a:xfrm>
          <a:prstGeom prst="rect">
            <a:avLst/>
          </a:prstGeom>
        </p:spPr>
      </p:pic>
      <p:pic>
        <p:nvPicPr>
          <p:cNvPr id="4" name="Picture 3" descr="Pivotal_Teal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" y="2681875"/>
            <a:ext cx="3103082" cy="121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96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5 -0.00124 L -3.4769E-6 1.71499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8" y="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91 3.85802E-6 L -2.35347E-6 3.85802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6"/>
            <a:ext cx="11653523" cy="2381448"/>
          </a:xfrm>
          <a:prstGeom prst="rect">
            <a:avLst/>
          </a:prstGeom>
        </p:spPr>
        <p:txBody>
          <a:bodyPr/>
          <a:lstStyle>
            <a:lvl1pPr marL="284730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362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26" indent="-275397">
              <a:buClr>
                <a:schemeClr val="tx1"/>
              </a:buClr>
              <a:buSzPct val="90000"/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57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0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5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6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27" spc="-49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1622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1"/>
          <p:cNvSpPr/>
          <p:nvPr userDrawn="1"/>
        </p:nvSpPr>
        <p:spPr>
          <a:xfrm>
            <a:off x="152400" y="149352"/>
            <a:ext cx="11887200" cy="6559296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txBody>
          <a:bodyPr lIns="121868" tIns="60918" rIns="121868" bIns="6091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8640" y="463299"/>
            <a:ext cx="7071360" cy="374683"/>
          </a:xfrm>
          <a:prstGeom prst="rect">
            <a:avLst/>
          </a:prstGeom>
          <a:effectLst/>
        </p:spPr>
        <p:txBody>
          <a:bodyPr lIns="0"/>
          <a:lstStyle>
            <a:lvl1pPr marL="0" indent="0">
              <a:buNone/>
              <a:defRPr sz="1372" b="1">
                <a:solidFill>
                  <a:srgbClr val="199F80"/>
                </a:solidFill>
              </a:defRPr>
            </a:lvl1pPr>
            <a:lvl2pPr marL="609416" indent="0">
              <a:buNone/>
              <a:defRPr sz="1372" b="1">
                <a:solidFill>
                  <a:schemeClr val="accent2"/>
                </a:solidFill>
              </a:defRPr>
            </a:lvl2pPr>
            <a:lvl3pPr marL="1218834" indent="0">
              <a:buNone/>
              <a:defRPr sz="1372" b="1">
                <a:solidFill>
                  <a:schemeClr val="accent2"/>
                </a:solidFill>
              </a:defRPr>
            </a:lvl3pPr>
            <a:lvl4pPr marL="1828251" indent="0">
              <a:buNone/>
              <a:defRPr sz="1372" b="1">
                <a:solidFill>
                  <a:schemeClr val="accent2"/>
                </a:solidFill>
              </a:defRPr>
            </a:lvl4pPr>
            <a:lvl5pPr marL="2437668" indent="0">
              <a:buNone/>
              <a:defRPr sz="1372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48640" y="730759"/>
            <a:ext cx="7071360" cy="48533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157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16" indent="0">
              <a:buNone/>
              <a:defRPr sz="2157"/>
            </a:lvl2pPr>
            <a:lvl3pPr marL="1218834" indent="0">
              <a:buNone/>
              <a:defRPr sz="2157"/>
            </a:lvl3pPr>
            <a:lvl4pPr marL="1828251" indent="0">
              <a:buNone/>
              <a:defRPr sz="2157"/>
            </a:lvl4pPr>
            <a:lvl5pPr marL="2437668" indent="0">
              <a:buNone/>
              <a:defRPr sz="215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464279"/>
      </p:ext>
    </p:extLst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88951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431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353"/>
            </a:lvl2pPr>
            <a:lvl3pPr lvl="2" indent="0">
              <a:spcBef>
                <a:spcPts val="0"/>
              </a:spcBef>
              <a:buNone/>
              <a:defRPr sz="2353"/>
            </a:lvl3pPr>
            <a:lvl4pPr lvl="3" indent="0">
              <a:spcBef>
                <a:spcPts val="0"/>
              </a:spcBef>
              <a:buNone/>
              <a:defRPr sz="2353"/>
            </a:lvl4pPr>
            <a:lvl5pPr lvl="4" indent="0">
              <a:spcBef>
                <a:spcPts val="0"/>
              </a:spcBef>
              <a:buNone/>
              <a:defRPr sz="2353"/>
            </a:lvl5pPr>
            <a:lvl6pPr lvl="5" indent="0">
              <a:spcBef>
                <a:spcPts val="0"/>
              </a:spcBef>
              <a:buNone/>
              <a:defRPr sz="2353"/>
            </a:lvl6pPr>
            <a:lvl7pPr lvl="6" indent="0">
              <a:spcBef>
                <a:spcPts val="0"/>
              </a:spcBef>
              <a:buNone/>
              <a:defRPr sz="2353"/>
            </a:lvl7pPr>
            <a:lvl8pPr lvl="7" indent="0">
              <a:spcBef>
                <a:spcPts val="0"/>
              </a:spcBef>
              <a:buNone/>
              <a:defRPr sz="2353"/>
            </a:lvl8pPr>
            <a:lvl9pPr lvl="8" indent="0">
              <a:spcBef>
                <a:spcPts val="0"/>
              </a:spcBef>
              <a:buNone/>
              <a:defRPr sz="2353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88951" y="1432984"/>
            <a:ext cx="11214099" cy="702609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304708" marR="0" lvl="0" indent="-101569" algn="l" rtl="0">
              <a:spcBef>
                <a:spcPts val="16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303" marR="0" lvl="1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–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543" marR="0" lvl="2" indent="-16928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▪"/>
              <a:defRPr sz="21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254" marR="0" lvl="3" indent="-281432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—"/>
              <a:defRPr sz="1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2377" marR="0" lvl="4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»"/>
              <a:defRPr sz="137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1793" marR="0" lvl="5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1210" marR="0" lvl="6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0627" marR="0" lvl="7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0043" marR="0" lvl="8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2333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88950" y="1047750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609543" lvl="1" indent="0" rtl="0">
              <a:spcBef>
                <a:spcPts val="0"/>
              </a:spcBef>
              <a:buNone/>
              <a:defRPr/>
            </a:lvl2pPr>
            <a:lvl3pPr marL="1219085" lvl="2" indent="0" rtl="0">
              <a:spcBef>
                <a:spcPts val="0"/>
              </a:spcBef>
              <a:buNone/>
              <a:defRPr/>
            </a:lvl3pPr>
            <a:lvl4pPr marL="1828628" lvl="3" indent="0" rtl="0">
              <a:spcBef>
                <a:spcPts val="0"/>
              </a:spcBef>
              <a:buNone/>
              <a:defRPr/>
            </a:lvl4pPr>
            <a:lvl5pPr marL="2438171" lvl="4" indent="0" rtl="0">
              <a:spcBef>
                <a:spcPts val="0"/>
              </a:spcBef>
              <a:buNone/>
              <a:defRPr/>
            </a:lvl5pPr>
            <a:lvl6pPr marL="3047713" lvl="5" indent="0" rtl="0">
              <a:spcBef>
                <a:spcPts val="0"/>
              </a:spcBef>
              <a:buFont typeface="Arial"/>
              <a:buNone/>
              <a:defRPr/>
            </a:lvl6pPr>
            <a:lvl7pPr marL="3657256" lvl="6" indent="0" rtl="0">
              <a:spcBef>
                <a:spcPts val="0"/>
              </a:spcBef>
              <a:buFont typeface="Arial"/>
              <a:buNone/>
              <a:defRPr/>
            </a:lvl7pPr>
            <a:lvl8pPr marL="4266799" lvl="7" indent="0" rtl="0">
              <a:spcBef>
                <a:spcPts val="0"/>
              </a:spcBef>
              <a:buFont typeface="Arial"/>
              <a:buNone/>
              <a:defRPr/>
            </a:lvl8pPr>
            <a:lvl9pPr marL="4876342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88950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8952" y="1892299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16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lvl="1" rtl="0">
              <a:spcBef>
                <a:spcPts val="4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lvl="2" rtl="0">
              <a:spcBef>
                <a:spcPts val="4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2211710" lvl="3" indent="-281491" rtl="0">
              <a:spcBef>
                <a:spcPts val="4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lvl="4" rtl="0">
              <a:spcBef>
                <a:spcPts val="4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999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1629" y="199890"/>
            <a:ext cx="11729237" cy="6325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8774"/>
              </a:buClr>
              <a:buFont typeface="Arial"/>
              <a:buNone/>
              <a:defRPr sz="3725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765"/>
            </a:lvl2pPr>
            <a:lvl3pPr lvl="2" indent="0">
              <a:spcBef>
                <a:spcPts val="0"/>
              </a:spcBef>
              <a:buNone/>
              <a:defRPr sz="1765"/>
            </a:lvl3pPr>
            <a:lvl4pPr lvl="3" indent="0">
              <a:spcBef>
                <a:spcPts val="0"/>
              </a:spcBef>
              <a:buNone/>
              <a:defRPr sz="1765"/>
            </a:lvl4pPr>
            <a:lvl5pPr lvl="4" indent="0">
              <a:spcBef>
                <a:spcPts val="0"/>
              </a:spcBef>
              <a:buNone/>
              <a:defRPr sz="1765"/>
            </a:lvl5pPr>
            <a:lvl6pPr lvl="5" indent="0">
              <a:spcBef>
                <a:spcPts val="0"/>
              </a:spcBef>
              <a:buNone/>
              <a:defRPr sz="1765"/>
            </a:lvl6pPr>
            <a:lvl7pPr lvl="6" indent="0">
              <a:spcBef>
                <a:spcPts val="0"/>
              </a:spcBef>
              <a:buNone/>
              <a:defRPr sz="1765"/>
            </a:lvl7pPr>
            <a:lvl8pPr lvl="7" indent="0">
              <a:spcBef>
                <a:spcPts val="0"/>
              </a:spcBef>
              <a:buNone/>
              <a:defRPr sz="1765"/>
            </a:lvl8pPr>
            <a:lvl9pPr lvl="8" indent="0">
              <a:spcBef>
                <a:spcPts val="0"/>
              </a:spcBef>
              <a:buNone/>
              <a:defRPr sz="1765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330" y="6481950"/>
            <a:ext cx="497783" cy="365125"/>
          </a:xfrm>
          <a:prstGeom prst="rect">
            <a:avLst/>
          </a:prstGeom>
          <a:noFill/>
          <a:ln>
            <a:noFill/>
          </a:ln>
        </p:spPr>
        <p:txBody>
          <a:bodyPr lIns="124350" tIns="62175" rIns="124350" bIns="62175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176" smtClean="0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>
                <a:buSzPct val="25000"/>
              </a:pPr>
              <a:t>‹#›</a:t>
            </a:fld>
            <a:endParaRPr lang="en-US" sz="1176" dirty="0">
              <a:solidFill>
                <a:srgbClr val="A5A5A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52400" y="832485"/>
            <a:ext cx="11728450" cy="5130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235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2691" marR="0" lvl="1" indent="-102088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784338" marR="0" lvl="2" indent="-112048" algn="l" rtl="0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08435" marR="0" lvl="3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232531" marR="0" lvl="4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509" marR="0" lvl="5" indent="-111694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693" marR="0" lvl="6" indent="-10823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8877" marR="0" lvl="7" indent="-10477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061" marR="0" lvl="8" indent="-113768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12191999" cy="71991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121906" tIns="60953" rIns="121906" bIns="6095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65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44305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119527" y="-37319"/>
            <a:ext cx="12345396" cy="6960342"/>
          </a:xfrm>
          <a:prstGeom prst="rect">
            <a:avLst/>
          </a:prstGeom>
          <a:solidFill>
            <a:srgbClr val="1B283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69312" y="488204"/>
            <a:ext cx="1818920" cy="41238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512028" y="2673405"/>
            <a:ext cx="8707716" cy="153021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667"/>
              </a:spcAft>
              <a:buClr>
                <a:srgbClr val="FFFFFF"/>
              </a:buClr>
              <a:buFont typeface="Source Sans Pro"/>
              <a:buNone/>
              <a:defRPr sz="6372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512027" y="2115018"/>
            <a:ext cx="8147898" cy="550487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marR="0" lvl="0" indent="0" algn="l" rtl="0">
              <a:spcBef>
                <a:spcPts val="426"/>
              </a:spcBef>
              <a:buClr>
                <a:srgbClr val="43E5D5"/>
              </a:buClr>
              <a:buFont typeface="Arial"/>
              <a:buNone/>
              <a:defRPr sz="2157" b="0" i="0" u="none" strike="noStrike" cap="none">
                <a:solidFill>
                  <a:srgbClr val="43E5D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609543" marR="0" lvl="1" indent="0" algn="ctr" rtl="0">
              <a:spcBef>
                <a:spcPts val="640"/>
              </a:spcBef>
              <a:buClr>
                <a:srgbClr val="8B8B8B"/>
              </a:buClr>
              <a:buFont typeface="Arial"/>
              <a:buNone/>
              <a:defRPr sz="3235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marR="0" lvl="2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628" marR="0" lvl="3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438171" marR="0" lvl="4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047713" marR="0" lvl="5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657256" marR="0" lvl="6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266799" marR="0" lvl="7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876342" marR="0" lvl="8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1512027" y="4421098"/>
            <a:ext cx="10508629" cy="50899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accent5"/>
              </a:buClr>
              <a:buFont typeface="Source Sans Pro"/>
              <a:buNone/>
              <a:defRPr sz="186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 sz="3235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lvl="2" indent="0" algn="l" rtl="0">
              <a:spcBef>
                <a:spcPts val="0"/>
              </a:spcBef>
              <a:buFont typeface="Source Sans Pro"/>
              <a:buNone/>
              <a:defRPr/>
            </a:lvl3pPr>
            <a:lvl4pPr marL="1828628" lvl="3" indent="0" rtl="0">
              <a:spcBef>
                <a:spcPts val="0"/>
              </a:spcBef>
              <a:buFont typeface="Source Sans Pro"/>
              <a:buNone/>
              <a:defRPr/>
            </a:lvl4pPr>
            <a:lvl5pPr marL="2438171" lvl="4" indent="0" rtl="0">
              <a:spcBef>
                <a:spcPts val="0"/>
              </a:spcBef>
              <a:buFont typeface="Source Sans Pro"/>
              <a:buNone/>
              <a:defRPr/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1073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solidFill>
          <a:srgbClr val="0E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51"/>
          <p:cNvSpPr/>
          <p:nvPr userDrawn="1"/>
        </p:nvSpPr>
        <p:spPr>
          <a:xfrm>
            <a:off x="0" y="3794"/>
            <a:ext cx="12192000" cy="6858000"/>
          </a:xfrm>
          <a:prstGeom prst="rect">
            <a:avLst/>
          </a:prstGeom>
          <a:solidFill>
            <a:srgbClr val="182730">
              <a:alpha val="62000"/>
            </a:srgbClr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9" y="64819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>
            <a:lvl1pPr>
              <a:defRPr sz="117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1150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0" y="199891"/>
            <a:ext cx="11729237" cy="632594"/>
          </a:xfrm>
          <a:prstGeom prst="rect">
            <a:avLst/>
          </a:prstGeom>
        </p:spPr>
        <p:txBody>
          <a:bodyPr/>
          <a:lstStyle>
            <a:lvl1pPr algn="r">
              <a:defRPr sz="3725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63" y="64311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/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1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7445345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algn="ctr">
              <a:buClr>
                <a:srgbClr val="FFFFFF"/>
              </a:buClr>
              <a:buFont typeface="Arial"/>
              <a:buNone/>
            </a:pPr>
            <a:endParaRPr sz="2353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6172200"/>
            <a:ext cx="12192000" cy="514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>
              <a:buClr>
                <a:srgbClr val="FFFFFF"/>
              </a:buClr>
              <a:buFont typeface="Arial"/>
              <a:buNone/>
            </a:pPr>
            <a:endParaRPr sz="2353" dirty="0">
              <a:solidFill>
                <a:srgbClr val="FFFFFF"/>
              </a:solidFill>
            </a:endParaRPr>
          </a:p>
        </p:txBody>
      </p:sp>
      <p:sp>
        <p:nvSpPr>
          <p:cNvPr id="34" name="Shape 34"/>
          <p:cNvSpPr txBox="1"/>
          <p:nvPr/>
        </p:nvSpPr>
        <p:spPr>
          <a:xfrm flipH="1">
            <a:off x="11404601" y="6695017"/>
            <a:ext cx="711199" cy="165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1078">
                <a:solidFill>
                  <a:srgbClr val="7F7F7F"/>
                </a:solidFill>
              </a:rPr>
              <a:pPr algn="r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-US" sz="1078" dirty="0">
              <a:solidFill>
                <a:srgbClr val="7F7F7F"/>
              </a:solidFill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88950" y="6690783"/>
            <a:ext cx="3033200" cy="13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7F7F7F"/>
              </a:buClr>
              <a:buSzPct val="25000"/>
              <a:buFont typeface="Arial"/>
              <a:buNone/>
            </a:pPr>
            <a:r>
              <a:rPr lang="en-US" sz="784" dirty="0">
                <a:solidFill>
                  <a:srgbClr val="7F7F7F"/>
                </a:solidFill>
              </a:rPr>
              <a:t>© Copyright 2013 Pivotal. All rights reserved.</a:t>
            </a: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9684" y="6284383"/>
            <a:ext cx="1276398" cy="29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5743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9599" y="426719"/>
            <a:ext cx="10972800" cy="48474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lvl="0" rtl="0">
              <a:spcBef>
                <a:spcPts val="0"/>
              </a:spcBef>
              <a:defRPr sz="4313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09600" y="1477432"/>
            <a:ext cx="10972800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6172200"/>
            <a:ext cx="12192000" cy="51435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353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488950" y="6691266"/>
            <a:ext cx="3033181" cy="123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84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8977" y="6285288"/>
            <a:ext cx="1276348" cy="2926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Shape 38"/>
          <p:cNvCxnSpPr/>
          <p:nvPr/>
        </p:nvCxnSpPr>
        <p:spPr>
          <a:xfrm>
            <a:off x="0" y="1181240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67782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3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4335" tIns="124335" rIns="124335" bIns="12433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800"/>
          </a:xfrm>
          <a:prstGeom prst="rect">
            <a:avLst/>
          </a:prstGeom>
        </p:spPr>
        <p:txBody>
          <a:bodyPr lIns="124335" tIns="124335" rIns="124335" bIns="12433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4110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14519283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78447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696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86334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545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33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51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5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9.xml"/><Relationship Id="rId30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27115-B927-4FC4-BC7C-37F05706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12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hf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275" tIns="91422" rIns="146275" bIns="91422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0" cy="2070122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 descr="Microsoft_logo_(2012).svg.png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3" y="6268082"/>
            <a:ext cx="1643445" cy="3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0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32" r:id="rId31"/>
  </p:sldLayoutIdLst>
  <p:transition>
    <p:fade/>
  </p:transition>
  <p:hf hdr="0" dt="0"/>
  <p:txStyles>
    <p:titleStyle>
      <a:lvl1pPr algn="l" defTabSz="914178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1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75" marR="0" indent="-236497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75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27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76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99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258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89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7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4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301" y="1838263"/>
            <a:ext cx="11713149" cy="2590357"/>
          </a:xfrm>
        </p:spPr>
        <p:txBody>
          <a:bodyPr/>
          <a:lstStyle/>
          <a:p>
            <a:r>
              <a:rPr lang="en-US" b="1" dirty="0"/>
              <a:t>LFCS Preparation Training</a:t>
            </a:r>
            <a:br>
              <a:rPr lang="en-US" dirty="0"/>
            </a:br>
            <a:r>
              <a:rPr lang="en-US" sz="4500" dirty="0"/>
              <a:t>Session VIII: Deep Dive System Configuration I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69300" y="4624551"/>
            <a:ext cx="6723187" cy="1137306"/>
          </a:xfrm>
        </p:spPr>
        <p:txBody>
          <a:bodyPr/>
          <a:lstStyle/>
          <a:p>
            <a:r>
              <a:rPr lang="en-US" sz="2000" dirty="0"/>
              <a:t>Khaled Elbedri: RHCA</a:t>
            </a:r>
          </a:p>
          <a:p>
            <a:r>
              <a:rPr lang="en-US" sz="2000" dirty="0"/>
              <a:t>Technology Solutions Professional</a:t>
            </a:r>
          </a:p>
          <a:p>
            <a:r>
              <a:rPr lang="en-US" sz="2000" dirty="0"/>
              <a:t>Global Black Belt Team – Open Source Azure Incubation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4918894"/>
            <a:ext cx="2286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2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355313" cy="1520380"/>
          </a:xfrm>
        </p:spPr>
        <p:txBody>
          <a:bodyPr/>
          <a:lstStyle/>
          <a:p>
            <a:r>
              <a:rPr lang="en-US" dirty="0"/>
              <a:t>Like users, groups have a name and a number (GID)</a:t>
            </a:r>
          </a:p>
          <a:p>
            <a:r>
              <a:rPr lang="en-US" dirty="0"/>
              <a:t>Local groups are defined in /</a:t>
            </a:r>
            <a:r>
              <a:rPr lang="en-US" dirty="0" err="1"/>
              <a:t>etc</a:t>
            </a:r>
            <a:r>
              <a:rPr lang="en-US" dirty="0"/>
              <a:t>/group</a:t>
            </a:r>
          </a:p>
          <a:p>
            <a:r>
              <a:rPr lang="en-US" dirty="0"/>
              <a:t>Every user has exactly one primary group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local Linux Groups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4" y="4978303"/>
            <a:ext cx="7686731" cy="447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" y="3281737"/>
            <a:ext cx="7148565" cy="13811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737156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1994356"/>
          </a:xfrm>
        </p:spPr>
        <p:txBody>
          <a:bodyPr/>
          <a:lstStyle/>
          <a:p>
            <a:r>
              <a:rPr lang="en-US" b="1" i="1" dirty="0"/>
              <a:t>root</a:t>
            </a:r>
            <a:r>
              <a:rPr lang="en-US" dirty="0"/>
              <a:t>: a user (super-user) that has all power over the system</a:t>
            </a:r>
          </a:p>
          <a:p>
            <a:r>
              <a:rPr lang="en-US" dirty="0"/>
              <a:t>Used to manage and administer the system</a:t>
            </a:r>
          </a:p>
          <a:p>
            <a:r>
              <a:rPr lang="en-US" dirty="0"/>
              <a:t>Equivalent to local Administrator account on Windows</a:t>
            </a:r>
          </a:p>
          <a:p>
            <a:r>
              <a:rPr lang="en-US" dirty="0">
                <a:solidFill>
                  <a:srgbClr val="FF0000"/>
                </a:solidFill>
              </a:rPr>
              <a:t>root has unlimited power to damage the system!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Gaining Super User Access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59" y="3885430"/>
            <a:ext cx="4262469" cy="947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11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931512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Users With SU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0398" y="1039359"/>
            <a:ext cx="11653523" cy="229597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su</a:t>
            </a:r>
            <a:r>
              <a:rPr lang="en-US" b="1" i="1" dirty="0"/>
              <a:t> [-] &lt;username&gt; </a:t>
            </a:r>
            <a:r>
              <a:rPr lang="en-US" dirty="0"/>
              <a:t>command allows a user to switch to a different user account</a:t>
            </a:r>
          </a:p>
          <a:p>
            <a:r>
              <a:rPr lang="en-US" dirty="0"/>
              <a:t>The command </a:t>
            </a:r>
            <a:r>
              <a:rPr lang="en-US" b="1" i="1" dirty="0" err="1"/>
              <a:t>su</a:t>
            </a:r>
            <a:r>
              <a:rPr lang="en-US" dirty="0"/>
              <a:t> </a:t>
            </a:r>
            <a:r>
              <a:rPr lang="en-US" b="1" i="1" dirty="0"/>
              <a:t>username</a:t>
            </a:r>
            <a:r>
              <a:rPr lang="en-US" dirty="0"/>
              <a:t> starts a non-login shell, while the command </a:t>
            </a:r>
            <a:r>
              <a:rPr lang="en-US" b="1" i="1" dirty="0" err="1"/>
              <a:t>su</a:t>
            </a:r>
            <a:r>
              <a:rPr lang="en-US" b="1" dirty="0"/>
              <a:t> </a:t>
            </a:r>
            <a:r>
              <a:rPr lang="en-US" b="1" i="1" dirty="0"/>
              <a:t>–</a:t>
            </a:r>
            <a:r>
              <a:rPr lang="en-US" dirty="0"/>
              <a:t>  </a:t>
            </a:r>
            <a:r>
              <a:rPr lang="en-US" b="1" i="1" dirty="0"/>
              <a:t>username</a:t>
            </a:r>
            <a:r>
              <a:rPr lang="en-US" dirty="0"/>
              <a:t> starts a login shell</a:t>
            </a:r>
          </a:p>
          <a:p>
            <a:r>
              <a:rPr lang="en-US" dirty="0"/>
              <a:t>Linux </a:t>
            </a:r>
            <a:r>
              <a:rPr lang="en-US" dirty="0" err="1"/>
              <a:t>Policykit</a:t>
            </a:r>
            <a:r>
              <a:rPr lang="en-US" dirty="0"/>
              <a:t> equivalent to Windows User Account Control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69" y="3335336"/>
            <a:ext cx="7972702" cy="34435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12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143571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8388" y="1292198"/>
            <a:ext cx="11653523" cy="3804082"/>
          </a:xfrm>
        </p:spPr>
        <p:txBody>
          <a:bodyPr/>
          <a:lstStyle/>
          <a:p>
            <a:r>
              <a:rPr lang="en-US" dirty="0"/>
              <a:t>Run command as root, based on settings in the </a:t>
            </a:r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</a:t>
            </a:r>
            <a:r>
              <a:rPr lang="en-US" b="1" i="1" dirty="0" err="1"/>
              <a:t>sudoers</a:t>
            </a:r>
            <a:r>
              <a:rPr lang="en-US" i="1" dirty="0"/>
              <a:t> </a:t>
            </a:r>
            <a:r>
              <a:rPr lang="en-US" dirty="0"/>
              <a:t>file (</a:t>
            </a:r>
            <a:r>
              <a:rPr lang="en-US" b="1" i="1" dirty="0" err="1"/>
              <a:t>visudo</a:t>
            </a:r>
            <a:r>
              <a:rPr lang="en-US" dirty="0"/>
              <a:t>)</a:t>
            </a:r>
          </a:p>
          <a:p>
            <a:r>
              <a:rPr lang="en-US" b="1" i="1" dirty="0" err="1"/>
              <a:t>sudo</a:t>
            </a:r>
            <a:r>
              <a:rPr lang="en-US" dirty="0"/>
              <a:t> requires users to enter </a:t>
            </a:r>
            <a:r>
              <a:rPr lang="en-US" u="sng" dirty="0"/>
              <a:t>their own password </a:t>
            </a:r>
            <a:r>
              <a:rPr lang="en-US" dirty="0"/>
              <a:t>for authentication, not the password of the account they are trying to access</a:t>
            </a:r>
          </a:p>
          <a:p>
            <a:r>
              <a:rPr lang="en-US" dirty="0"/>
              <a:t>Commands executed using </a:t>
            </a:r>
            <a:r>
              <a:rPr lang="en-US" b="1" i="1" dirty="0" err="1"/>
              <a:t>sudo</a:t>
            </a:r>
            <a:r>
              <a:rPr lang="en-US" dirty="0"/>
              <a:t> are logged by default to </a:t>
            </a:r>
            <a:r>
              <a:rPr lang="en-US" b="1" dirty="0"/>
              <a:t>/</a:t>
            </a:r>
            <a:r>
              <a:rPr lang="en-US" b="1" dirty="0" err="1"/>
              <a:t>var</a:t>
            </a:r>
            <a:r>
              <a:rPr lang="en-US" b="1" dirty="0"/>
              <a:t>/log/secure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i="1" dirty="0" err="1"/>
              <a:t>visudo</a:t>
            </a:r>
            <a:r>
              <a:rPr lang="en-US" b="1" dirty="0"/>
              <a:t> edits the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i="1" dirty="0" err="1"/>
              <a:t>sudoers</a:t>
            </a:r>
            <a:r>
              <a:rPr lang="en-US" b="1" dirty="0"/>
              <a:t> file in a safe fashion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commands as root with </a:t>
            </a:r>
            <a:r>
              <a:rPr lang="en-US" dirty="0" err="1"/>
              <a:t>sudo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62" y="3236690"/>
            <a:ext cx="10048948" cy="1195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15" y="5096280"/>
            <a:ext cx="5026507" cy="1138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13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2058724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8388" y="1292198"/>
            <a:ext cx="11653523" cy="276995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useradd</a:t>
            </a:r>
            <a:r>
              <a:rPr lang="en-US" dirty="0"/>
              <a:t> command creates new users</a:t>
            </a:r>
          </a:p>
          <a:p>
            <a:r>
              <a:rPr lang="en-US" dirty="0"/>
              <a:t>The </a:t>
            </a:r>
            <a:r>
              <a:rPr lang="en-US" b="1" i="1" dirty="0" err="1"/>
              <a:t>useradd</a:t>
            </a:r>
            <a:r>
              <a:rPr lang="en-US" dirty="0"/>
              <a:t> command does not set any valid password by default.</a:t>
            </a:r>
            <a:endParaRPr lang="en-US" b="1" dirty="0"/>
          </a:p>
          <a:p>
            <a:r>
              <a:rPr lang="en-US" b="1" i="1" dirty="0" err="1"/>
              <a:t>useradd</a:t>
            </a:r>
            <a:r>
              <a:rPr lang="en-US" dirty="0"/>
              <a:t> </a:t>
            </a:r>
            <a:r>
              <a:rPr lang="en-US" b="1" i="1" dirty="0"/>
              <a:t>--help </a:t>
            </a:r>
            <a:r>
              <a:rPr lang="en-US" dirty="0"/>
              <a:t>displays the basic options that can be used to override the defaults</a:t>
            </a:r>
          </a:p>
          <a:p>
            <a:r>
              <a:rPr lang="en-US" dirty="0"/>
              <a:t>Some defaults, such as the range of valid UID numbers and default password aging rules, are read from the </a:t>
            </a:r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</a:t>
            </a:r>
            <a:r>
              <a:rPr lang="en-US" b="1" i="1" dirty="0" err="1"/>
              <a:t>login.defs</a:t>
            </a:r>
            <a:r>
              <a:rPr lang="en-US" b="1" i="1" dirty="0"/>
              <a:t> </a:t>
            </a:r>
            <a:r>
              <a:rPr lang="en-US" dirty="0"/>
              <a:t>file (at creation)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Local User Accounts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39" y="4165171"/>
            <a:ext cx="5700754" cy="20764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14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0015440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8388" y="1061962"/>
            <a:ext cx="11653523" cy="569998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usermod</a:t>
            </a:r>
            <a:r>
              <a:rPr lang="en-US" dirty="0"/>
              <a:t> modifies existing users</a:t>
            </a:r>
          </a:p>
          <a:p>
            <a:r>
              <a:rPr lang="en-US" b="1" i="1" dirty="0" err="1"/>
              <a:t>usermod</a:t>
            </a:r>
            <a:r>
              <a:rPr lang="en-US" b="1" i="1" dirty="0"/>
              <a:t> --help </a:t>
            </a:r>
            <a:r>
              <a:rPr lang="en-US" dirty="0"/>
              <a:t>will display the basic options that can be used to modify an account. Some common options included in the next slide</a:t>
            </a:r>
          </a:p>
          <a:p>
            <a:r>
              <a:rPr lang="en-US" b="1" i="1" dirty="0" err="1"/>
              <a:t>userdel</a:t>
            </a:r>
            <a:r>
              <a:rPr lang="en-US" b="1" i="1" dirty="0"/>
              <a:t> [-r] username </a:t>
            </a:r>
            <a:r>
              <a:rPr lang="en-US" dirty="0"/>
              <a:t>removes the user from </a:t>
            </a:r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</a:t>
            </a:r>
            <a:r>
              <a:rPr lang="en-US" b="1" i="1" dirty="0" err="1"/>
              <a:t>passwd</a:t>
            </a:r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endParaRPr lang="en-US" b="1" i="1" dirty="0"/>
          </a:p>
          <a:p>
            <a:r>
              <a:rPr lang="en-US" b="1" i="1" dirty="0"/>
              <a:t>find / -</a:t>
            </a:r>
            <a:r>
              <a:rPr lang="en-US" b="1" i="1" dirty="0" err="1"/>
              <a:t>nouser</a:t>
            </a:r>
            <a:r>
              <a:rPr lang="en-US" b="1" i="1" dirty="0"/>
              <a:t> -o -</a:t>
            </a:r>
            <a:r>
              <a:rPr lang="en-US" b="1" i="1" dirty="0" err="1"/>
              <a:t>nogroup</a:t>
            </a:r>
            <a:r>
              <a:rPr lang="en-US" b="1" i="1" dirty="0"/>
              <a:t> 2&gt; /dev/null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Local User Accounts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90081" y="3013544"/>
            <a:ext cx="4834393" cy="3228230"/>
            <a:chOff x="3424219" y="2472665"/>
            <a:chExt cx="5351515" cy="38988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219" y="4009272"/>
              <a:ext cx="5343564" cy="236221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170" y="2472665"/>
              <a:ext cx="5343564" cy="1814526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89" y="3087354"/>
            <a:ext cx="5929356" cy="24765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15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4745347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Local User Accounts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37372"/>
              </p:ext>
            </p:extLst>
          </p:nvPr>
        </p:nvGraphicFramePr>
        <p:xfrm>
          <a:off x="993914" y="1413809"/>
          <a:ext cx="9804234" cy="42151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46163">
                  <a:extLst>
                    <a:ext uri="{9D8B030D-6E8A-4147-A177-3AD203B41FA5}">
                      <a16:colId xmlns:a16="http://schemas.microsoft.com/office/drawing/2014/main" val="1418826351"/>
                    </a:ext>
                  </a:extLst>
                </a:gridCol>
                <a:gridCol w="6658071">
                  <a:extLst>
                    <a:ext uri="{9D8B030D-6E8A-4147-A177-3AD203B41FA5}">
                      <a16:colId xmlns:a16="http://schemas.microsoft.com/office/drawing/2014/main" val="1010314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usermod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5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-c, --comment </a:t>
                      </a:r>
                      <a:r>
                        <a:rPr lang="en-US" sz="1765" u="none" strike="noStrike" kern="1200" baseline="0" dirty="0" err="1"/>
                        <a:t>COMMENT</a:t>
                      </a:r>
                      <a:r>
                        <a:rPr lang="en-US" sz="1765" u="none" strike="noStrike" kern="1200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Add a value, such as a full name, to the GECOS field.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1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-g, --</a:t>
                      </a:r>
                      <a:r>
                        <a:rPr lang="en-US" sz="1765" u="none" strike="noStrike" kern="1200" baseline="0" dirty="0" err="1"/>
                        <a:t>gid</a:t>
                      </a:r>
                      <a:r>
                        <a:rPr lang="en-US" sz="1765" u="none" strike="noStrike" kern="1200" baseline="0" dirty="0"/>
                        <a:t> GROUP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Specify the primary group for the user account.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47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-G, --groups </a:t>
                      </a:r>
                      <a:r>
                        <a:rPr lang="en-US" sz="1765" u="none" strike="noStrike" kern="1200" baseline="0" dirty="0" err="1"/>
                        <a:t>GROUPS</a:t>
                      </a:r>
                      <a:r>
                        <a:rPr lang="en-US" sz="1765" u="none" strike="noStrike" kern="1200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Specify a list of supplementary groups for the user account.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-a, --append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Used with the -G option to append the user to the supplemental groups mentioned without removing the user from other groups.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4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-d, --home HOME_DIR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Specify a new home directory for the user account.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8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-m, --move-home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Move a user home directory to a new location. Must be used with the -d option.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96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-s, --shell </a:t>
                      </a:r>
                      <a:r>
                        <a:rPr lang="en-US" sz="1765" u="none" strike="noStrike" kern="1200" baseline="0" dirty="0" err="1"/>
                        <a:t>SHELL</a:t>
                      </a:r>
                      <a:r>
                        <a:rPr lang="en-US" sz="1765" u="none" strike="noStrike" kern="1200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Specify a new login shell for the user account.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00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-L, --lock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Lock a user account.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47786"/>
                  </a:ext>
                </a:extLst>
              </a:tr>
              <a:tr h="261381"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-U, --unlock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Unlock a user account.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09079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16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008778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 passwords and UIDs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08" y="4419613"/>
            <a:ext cx="5929356" cy="2143141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8388" y="1133178"/>
            <a:ext cx="11653523" cy="638940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id username</a:t>
            </a:r>
            <a:r>
              <a:rPr lang="en-US" dirty="0"/>
              <a:t> command displays user information, including the user's UID number and group memberships.</a:t>
            </a:r>
          </a:p>
          <a:p>
            <a:r>
              <a:rPr lang="en-US" b="1" i="1" dirty="0" err="1"/>
              <a:t>passwd</a:t>
            </a:r>
            <a:r>
              <a:rPr lang="en-US" b="1" i="1" dirty="0"/>
              <a:t> username</a:t>
            </a:r>
            <a:r>
              <a:rPr lang="en-US" i="1" dirty="0"/>
              <a:t> </a:t>
            </a:r>
            <a:r>
              <a:rPr lang="en-US" dirty="0"/>
              <a:t>can be used to either set the user's initial password or change that user's password.</a:t>
            </a:r>
          </a:p>
          <a:p>
            <a:r>
              <a:rPr lang="en-US" dirty="0"/>
              <a:t>The root user can set a password to any value</a:t>
            </a:r>
          </a:p>
          <a:p>
            <a:r>
              <a:rPr lang="en-US" dirty="0"/>
              <a:t>A regular user must choose a password which is at least 8 characters in length and is not based on a dictionary word, the username, or the previous password.</a:t>
            </a:r>
          </a:p>
          <a:p>
            <a:r>
              <a:rPr lang="en-US" dirty="0"/>
              <a:t>root: UID 0</a:t>
            </a:r>
          </a:p>
          <a:p>
            <a:r>
              <a:rPr lang="en-US" dirty="0"/>
              <a:t>System users: 0&lt;UID&lt;1000</a:t>
            </a:r>
          </a:p>
          <a:p>
            <a:r>
              <a:rPr lang="en-US" dirty="0"/>
              <a:t>Regular users: 999&lt;UID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17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347298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1557" y="1167035"/>
            <a:ext cx="11653523" cy="5226010"/>
          </a:xfrm>
        </p:spPr>
        <p:txBody>
          <a:bodyPr/>
          <a:lstStyle/>
          <a:p>
            <a:r>
              <a:rPr lang="en-US" b="1" i="1" dirty="0" err="1"/>
              <a:t>groupadd</a:t>
            </a:r>
            <a:r>
              <a:rPr lang="en-US" b="1" i="1" dirty="0"/>
              <a:t> </a:t>
            </a:r>
            <a:r>
              <a:rPr lang="en-US" b="1" i="1" dirty="0" err="1"/>
              <a:t>goupname</a:t>
            </a:r>
            <a:r>
              <a:rPr lang="en-US" b="1" i="1" dirty="0"/>
              <a:t> </a:t>
            </a:r>
            <a:r>
              <a:rPr lang="en-US" dirty="0"/>
              <a:t>creates groups</a:t>
            </a:r>
          </a:p>
          <a:p>
            <a:r>
              <a:rPr lang="en-US" dirty="0"/>
              <a:t>The </a:t>
            </a:r>
            <a:r>
              <a:rPr lang="en-US" b="1" dirty="0"/>
              <a:t>-g GID </a:t>
            </a:r>
            <a:r>
              <a:rPr lang="en-US" dirty="0"/>
              <a:t>option is used to specify a specific GID</a:t>
            </a:r>
          </a:p>
          <a:p>
            <a:r>
              <a:rPr lang="en-US" b="1" dirty="0"/>
              <a:t>-r </a:t>
            </a:r>
            <a:r>
              <a:rPr lang="en-US" dirty="0"/>
              <a:t>option creates a system group using a GID from the range of valid system GID numbers listed in the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login.defs</a:t>
            </a:r>
            <a:endParaRPr lang="en-US" dirty="0"/>
          </a:p>
          <a:p>
            <a:r>
              <a:rPr lang="en-US" b="1" i="1" dirty="0" err="1"/>
              <a:t>groupmod</a:t>
            </a:r>
            <a:r>
              <a:rPr lang="en-US" dirty="0"/>
              <a:t> modifies existing groups</a:t>
            </a:r>
          </a:p>
          <a:p>
            <a:r>
              <a:rPr lang="en-US" b="1" i="1" dirty="0" err="1"/>
              <a:t>groupdel</a:t>
            </a:r>
            <a:r>
              <a:rPr lang="en-US" dirty="0"/>
              <a:t> command remove a group</a:t>
            </a:r>
          </a:p>
          <a:p>
            <a:r>
              <a:rPr lang="en-US" b="1" i="1" dirty="0" err="1"/>
              <a:t>usermod</a:t>
            </a:r>
            <a:r>
              <a:rPr lang="en-US" dirty="0"/>
              <a:t> alters group membership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Local Group Accounts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363" y="3363129"/>
            <a:ext cx="5165840" cy="28867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1" y="4494694"/>
            <a:ext cx="3970495" cy="1755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18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1215228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Users Password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4652" y="1040835"/>
            <a:ext cx="11653523" cy="6404794"/>
          </a:xfrm>
        </p:spPr>
        <p:txBody>
          <a:bodyPr/>
          <a:lstStyle/>
          <a:p>
            <a:r>
              <a:rPr lang="en-US" dirty="0"/>
              <a:t>User encrypted passwords are stored in </a:t>
            </a:r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/shadow</a:t>
            </a:r>
          </a:p>
          <a:p>
            <a:endParaRPr lang="en-US" b="1" i="1" dirty="0"/>
          </a:p>
          <a:p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r>
              <a:rPr lang="en-US" dirty="0"/>
              <a:t>There are three pieces of information stored in a modern password hash:</a:t>
            </a:r>
          </a:p>
          <a:p>
            <a:pPr lvl="1"/>
            <a:r>
              <a:rPr lang="en-US" dirty="0"/>
              <a:t>The hashing algorithm 6 indicates 512 hash. </a:t>
            </a:r>
            <a:r>
              <a:rPr lang="en-US" b="1" dirty="0"/>
              <a:t>1</a:t>
            </a:r>
            <a:r>
              <a:rPr lang="en-US" dirty="0"/>
              <a:t> indicates MD5 hash</a:t>
            </a:r>
          </a:p>
          <a:p>
            <a:pPr lvl="1"/>
            <a:r>
              <a:rPr lang="en-US" dirty="0"/>
              <a:t>The salt used to encrypt the hash: </a:t>
            </a:r>
            <a:r>
              <a:rPr lang="en-US" b="1" dirty="0" err="1"/>
              <a:t>vdGfuLkF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encrypted hash: </a:t>
            </a:r>
            <a:r>
              <a:rPr lang="en-US" b="1" dirty="0"/>
              <a:t>T.wq2kIBiRq1K8r2XJpW0VgK1qRJqMUUaNJ3r5kZ0f5srz6eFozibY7rq7SFQsvi1dMINKpN2tLo2Pr7dRBQq</a:t>
            </a:r>
            <a:r>
              <a:rPr lang="en-US" dirty="0"/>
              <a:t>/</a:t>
            </a:r>
            <a:endParaRPr lang="en-US" b="1" i="1" dirty="0"/>
          </a:p>
          <a:p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37" y="1680054"/>
            <a:ext cx="10484645" cy="113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19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310254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468332"/>
          </a:xfrm>
        </p:spPr>
        <p:txBody>
          <a:bodyPr/>
          <a:lstStyle/>
          <a:p>
            <a:r>
              <a:rPr lang="en-US" b="1" dirty="0"/>
              <a:t>Setting the hostname</a:t>
            </a:r>
          </a:p>
          <a:p>
            <a:r>
              <a:rPr lang="en-US" b="1" dirty="0"/>
              <a:t>Adding, removing users</a:t>
            </a:r>
          </a:p>
          <a:p>
            <a:r>
              <a:rPr lang="en-US" b="1" dirty="0"/>
              <a:t>Configuring user templates</a:t>
            </a:r>
          </a:p>
          <a:p>
            <a:r>
              <a:rPr lang="en-US" b="1" dirty="0"/>
              <a:t>Aging, expiring user accounts</a:t>
            </a:r>
          </a:p>
          <a:p>
            <a:r>
              <a:rPr lang="en-US" b="1" dirty="0"/>
              <a:t>Security limits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763" y="3472294"/>
            <a:ext cx="6096000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02170" y="453224"/>
            <a:ext cx="35780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3101702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2120" y="1580061"/>
            <a:ext cx="11653523" cy="436423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login name. This must be a valid account name on the system.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encrypted password. </a:t>
            </a:r>
            <a:r>
              <a:rPr lang="en-US" b="1" i="1" dirty="0"/>
              <a:t>!</a:t>
            </a:r>
            <a:r>
              <a:rPr lang="en-US" dirty="0"/>
              <a:t> means that the password is locked.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date of the last password change (number of days since 1970.01.01).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minimum number of days before a password may be changed.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maximum number of days before a password must be changed.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warning period that a password is about to expire. 0 = no warning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number of days an account remains active after password expiration.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account expiration date (number of days since 1970.01.01).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blank field is reserved for future use.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Users Password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7" y="1030592"/>
            <a:ext cx="7669883" cy="577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8529973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7"/>
            <a:ext cx="11653523" cy="1520380"/>
          </a:xfrm>
        </p:spPr>
        <p:txBody>
          <a:bodyPr/>
          <a:lstStyle/>
          <a:p>
            <a:r>
              <a:rPr lang="en-US" b="1" i="1" dirty="0" err="1"/>
              <a:t>chage</a:t>
            </a:r>
            <a:r>
              <a:rPr lang="en-US" dirty="0"/>
              <a:t> implements a password-aging policy</a:t>
            </a:r>
          </a:p>
          <a:p>
            <a:r>
              <a:rPr lang="en-US" b="1" i="1" dirty="0" err="1"/>
              <a:t>chage</a:t>
            </a:r>
            <a:r>
              <a:rPr lang="en-US" b="1" i="1" dirty="0"/>
              <a:t> -d 0 username</a:t>
            </a:r>
            <a:r>
              <a:rPr lang="en-US" dirty="0"/>
              <a:t> forces a password update on next login</a:t>
            </a:r>
          </a:p>
          <a:p>
            <a:r>
              <a:rPr lang="en-US" b="1" i="1" dirty="0" err="1"/>
              <a:t>chage</a:t>
            </a:r>
            <a:r>
              <a:rPr lang="en-US" b="1" i="1" dirty="0"/>
              <a:t> -E YYYY-MM-DD username </a:t>
            </a:r>
            <a:r>
              <a:rPr lang="en-US" dirty="0"/>
              <a:t>expires an account on a specific day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Aging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06" y="2906956"/>
            <a:ext cx="9745435" cy="3429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21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6512237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Aging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364235"/>
          </a:xfrm>
        </p:spPr>
        <p:txBody>
          <a:bodyPr/>
          <a:lstStyle/>
          <a:p>
            <a:r>
              <a:rPr lang="en-US" b="1" i="1" dirty="0" err="1"/>
              <a:t>chage</a:t>
            </a:r>
            <a:r>
              <a:rPr lang="en-US" b="1" i="1" dirty="0"/>
              <a:t> -l username </a:t>
            </a:r>
            <a:r>
              <a:rPr lang="en-US" dirty="0"/>
              <a:t>lists username's current settings.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/>
              <a:t>date</a:t>
            </a:r>
            <a:r>
              <a:rPr lang="en-US" dirty="0"/>
              <a:t> command can be used to calculate specific date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1" y="1950026"/>
            <a:ext cx="6824712" cy="2719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1" y="5163512"/>
            <a:ext cx="5143538" cy="13573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22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3882336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38215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usermod</a:t>
            </a:r>
            <a:r>
              <a:rPr lang="en-US" dirty="0"/>
              <a:t> command can "lock" an account with the </a:t>
            </a:r>
            <a:r>
              <a:rPr lang="en-US" b="1" i="1" dirty="0"/>
              <a:t>-L</a:t>
            </a:r>
            <a:r>
              <a:rPr lang="en-US" dirty="0"/>
              <a:t> option</a:t>
            </a:r>
          </a:p>
          <a:p>
            <a:r>
              <a:rPr lang="en-US" dirty="0"/>
              <a:t>The date must be given as the number of days since 1970.01.01</a:t>
            </a:r>
          </a:p>
          <a:p>
            <a:r>
              <a:rPr lang="en-US" dirty="0"/>
              <a:t>the account can later be unlocked with </a:t>
            </a:r>
            <a:r>
              <a:rPr lang="en-US" b="1" i="1" dirty="0" err="1"/>
              <a:t>usermod</a:t>
            </a:r>
            <a:r>
              <a:rPr lang="en-US" b="1" i="1" dirty="0"/>
              <a:t> -U USERNAME</a:t>
            </a:r>
            <a:r>
              <a:rPr lang="en-US" dirty="0"/>
              <a:t>. If the account was also expired, be sure to also change the expiration date.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Access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834" y="3422450"/>
            <a:ext cx="5705935" cy="220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23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2477963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10464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nologin</a:t>
            </a:r>
            <a:r>
              <a:rPr lang="en-US" dirty="0"/>
              <a:t> shell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3" y="3577356"/>
            <a:ext cx="6600873" cy="1452573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269240" y="1333558"/>
            <a:ext cx="11653523" cy="1908178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of the </a:t>
            </a:r>
            <a:r>
              <a:rPr lang="en-US" dirty="0" err="1"/>
              <a:t>nologin</a:t>
            </a:r>
            <a:r>
              <a:rPr lang="en-US" dirty="0"/>
              <a:t> shell prevents interactive use of the system.</a:t>
            </a:r>
          </a:p>
          <a:p>
            <a:r>
              <a:rPr lang="en-US" dirty="0">
                <a:solidFill>
                  <a:srgbClr val="FF0000"/>
                </a:solidFill>
              </a:rPr>
              <a:t>But does not prevent all access!</a:t>
            </a:r>
          </a:p>
          <a:p>
            <a:r>
              <a:rPr lang="en-US" dirty="0"/>
              <a:t>A user may still be able to authenticate and upload or retrieve files through applications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24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6753014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152038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limits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77" y="2305544"/>
            <a:ext cx="6410372" cy="385765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356704" y="1261998"/>
            <a:ext cx="11653523" cy="4278058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/security/</a:t>
            </a:r>
            <a:r>
              <a:rPr lang="en-US" b="1" i="1" dirty="0" err="1"/>
              <a:t>limits.conf</a:t>
            </a:r>
            <a:r>
              <a:rPr lang="en-US" b="1" i="1" dirty="0"/>
              <a:t> </a:t>
            </a:r>
            <a:r>
              <a:rPr lang="en-US" b="1" dirty="0"/>
              <a:t>sets the resource limits for the users logged in</a:t>
            </a:r>
          </a:p>
          <a:p>
            <a:r>
              <a:rPr lang="en-US" dirty="0"/>
              <a:t>Example: Limit the </a:t>
            </a:r>
            <a:r>
              <a:rPr lang="en-US" b="1" i="1" dirty="0"/>
              <a:t>student</a:t>
            </a:r>
            <a:r>
              <a:rPr lang="en-US" dirty="0"/>
              <a:t> group to have four simultaneous logins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i="1" dirty="0"/>
              <a:t>man 5 </a:t>
            </a:r>
            <a:r>
              <a:rPr lang="en-US" b="1" i="1" dirty="0" err="1"/>
              <a:t>limits.conf</a:t>
            </a:r>
            <a:r>
              <a:rPr lang="en-US" b="1" i="1" dirty="0"/>
              <a:t> </a:t>
            </a:r>
            <a:r>
              <a:rPr lang="en-US" dirty="0"/>
              <a:t>for more examples.</a:t>
            </a:r>
          </a:p>
          <a:p>
            <a:r>
              <a:rPr lang="en-US" dirty="0"/>
              <a:t>The command </a:t>
            </a:r>
            <a:r>
              <a:rPr lang="en-US" b="1" i="1" dirty="0" err="1"/>
              <a:t>ulimit</a:t>
            </a:r>
            <a:r>
              <a:rPr lang="en-US" dirty="0"/>
              <a:t> provides  control over the resources available to the shell and to processes started by it.</a:t>
            </a:r>
          </a:p>
          <a:p>
            <a:r>
              <a:rPr lang="en-US" dirty="0"/>
              <a:t>Limits can be placed on a user or group</a:t>
            </a:r>
            <a:endParaRPr lang="en-US" b="1" i="1" dirty="0"/>
          </a:p>
          <a:p>
            <a:r>
              <a:rPr lang="en-US" dirty="0"/>
              <a:t>Limit can be soft: may be exceeded by the affected user </a:t>
            </a:r>
          </a:p>
          <a:p>
            <a:r>
              <a:rPr lang="en-US" dirty="0"/>
              <a:t>Limit can be hard: may not be exceeded.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25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2341582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0499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341628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https://training.linuxfoundation.org/certification/lfcs</a:t>
            </a:r>
          </a:p>
          <a:p>
            <a:r>
              <a:rPr lang="en-US" dirty="0"/>
              <a:t>Configure networking and hostname resolution statically or dynamically</a:t>
            </a:r>
          </a:p>
          <a:p>
            <a:r>
              <a:rPr lang="en-US" dirty="0"/>
              <a:t>Create, delete, and modify local user accounts</a:t>
            </a:r>
          </a:p>
          <a:p>
            <a:r>
              <a:rPr lang="en-US" dirty="0"/>
              <a:t>Create, delete, and modify local groups and group memberships</a:t>
            </a:r>
          </a:p>
          <a:p>
            <a:r>
              <a:rPr lang="fr-FR" dirty="0"/>
              <a:t>Manage </a:t>
            </a:r>
            <a:r>
              <a:rPr lang="en-US" dirty="0"/>
              <a:t>template</a:t>
            </a:r>
            <a:r>
              <a:rPr lang="fr-FR" dirty="0"/>
              <a:t> user </a:t>
            </a:r>
            <a:r>
              <a:rPr lang="en-US" dirty="0"/>
              <a:t>environment</a:t>
            </a:r>
          </a:p>
          <a:p>
            <a:r>
              <a:rPr lang="en-US" dirty="0"/>
              <a:t>Manage access to the root account</a:t>
            </a:r>
          </a:p>
          <a:p>
            <a:r>
              <a:rPr lang="fr-FR" dirty="0"/>
              <a:t>Configure user </a:t>
            </a:r>
            <a:r>
              <a:rPr lang="en-US" dirty="0"/>
              <a:t>resource</a:t>
            </a:r>
            <a:r>
              <a:rPr lang="fr-FR" dirty="0"/>
              <a:t> </a:t>
            </a:r>
            <a:r>
              <a:rPr lang="en-US" dirty="0"/>
              <a:t>limits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objectives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85" y="4553836"/>
            <a:ext cx="2690510" cy="1780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27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86408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071165"/>
            <a:ext cx="11653523" cy="561380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Display the current host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the host name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a static host name </a:t>
            </a:r>
            <a:r>
              <a:rPr lang="en-US" b="1" i="1" dirty="0"/>
              <a:t>ms-loves-linux.example.com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the configuration file providing the host name at network 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the host name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Temporarily change the host name with the command </a:t>
            </a:r>
            <a:r>
              <a:rPr lang="en-US" b="1" i="1" dirty="0"/>
              <a:t>hostname</a:t>
            </a:r>
            <a:r>
              <a:rPr lang="en-US" dirty="0"/>
              <a:t> to temphost.azure.example.com and display the current host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the configuration file providing the host name at network 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Reboot the system and display the current host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public IP of </a:t>
            </a:r>
            <a:r>
              <a:rPr lang="en-US" b="1" i="1" dirty="0"/>
              <a:t>bing.com</a:t>
            </a:r>
            <a:r>
              <a:rPr lang="en-US" dirty="0"/>
              <a:t>, add the following local nickname to the IP </a:t>
            </a:r>
            <a:r>
              <a:rPr lang="en-US" b="1" i="1" dirty="0"/>
              <a:t>search.azure.example.com</a:t>
            </a:r>
            <a:r>
              <a:rPr lang="en-US" dirty="0"/>
              <a:t>. Verify your configuration by pinging the host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28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5140123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52763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Become the </a:t>
            </a:r>
            <a:r>
              <a:rPr lang="en-US" b="1" dirty="0"/>
              <a:t>root </a:t>
            </a:r>
            <a:r>
              <a:rPr lang="en-US" dirty="0"/>
              <a:t>user at the shell prompt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empty readme.txt file and make sure all newly created users get automatically a copy of that file in their home directories.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user </a:t>
            </a:r>
            <a:r>
              <a:rPr lang="en-US" i="1" dirty="0" err="1"/>
              <a:t>juliet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Confirm that </a:t>
            </a:r>
            <a:r>
              <a:rPr lang="en-US" i="1" dirty="0" err="1"/>
              <a:t>juliet</a:t>
            </a:r>
            <a:r>
              <a:rPr lang="en-US" i="1" dirty="0"/>
              <a:t> </a:t>
            </a:r>
            <a:r>
              <a:rPr lang="en-US" dirty="0"/>
              <a:t>has been added by examining the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passwd</a:t>
            </a:r>
            <a:r>
              <a:rPr lang="en-US" b="1" dirty="0"/>
              <a:t> </a:t>
            </a:r>
            <a:r>
              <a:rPr lang="en-US" dirty="0"/>
              <a:t>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b="1" dirty="0" err="1"/>
              <a:t>passwd</a:t>
            </a:r>
            <a:r>
              <a:rPr lang="en-US" b="1" dirty="0"/>
              <a:t> </a:t>
            </a:r>
            <a:r>
              <a:rPr lang="en-US" dirty="0"/>
              <a:t>command to initialize </a:t>
            </a:r>
            <a:r>
              <a:rPr lang="en-US" i="1" dirty="0" err="1"/>
              <a:t>juliet</a:t>
            </a:r>
            <a:r>
              <a:rPr lang="en-US" dirty="0" err="1"/>
              <a:t>'s</a:t>
            </a:r>
            <a:r>
              <a:rPr lang="en-US" dirty="0"/>
              <a:t> password.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Continue adding the next users and set initial passwords: </a:t>
            </a:r>
            <a:r>
              <a:rPr lang="en-US" i="1" dirty="0" err="1"/>
              <a:t>romeo</a:t>
            </a:r>
            <a:r>
              <a:rPr lang="en-US" dirty="0"/>
              <a:t>, </a:t>
            </a:r>
            <a:r>
              <a:rPr lang="en-US" i="1" dirty="0"/>
              <a:t>hamlet</a:t>
            </a:r>
            <a:r>
              <a:rPr lang="en-US" dirty="0"/>
              <a:t>, </a:t>
            </a:r>
            <a:r>
              <a:rPr lang="en-US" i="1" dirty="0" err="1"/>
              <a:t>reba</a:t>
            </a:r>
            <a:r>
              <a:rPr lang="en-US" dirty="0"/>
              <a:t>, </a:t>
            </a:r>
            <a:r>
              <a:rPr lang="en-US" i="1" dirty="0"/>
              <a:t>dolly</a:t>
            </a:r>
            <a:r>
              <a:rPr lang="en-US" dirty="0"/>
              <a:t>, </a:t>
            </a:r>
            <a:r>
              <a:rPr lang="en-US" i="1" dirty="0" err="1"/>
              <a:t>elvis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supplementary group called </a:t>
            </a:r>
            <a:r>
              <a:rPr lang="en-US" b="1" dirty="0" err="1"/>
              <a:t>shakespeare</a:t>
            </a:r>
            <a:r>
              <a:rPr lang="en-US" b="1" dirty="0"/>
              <a:t> </a:t>
            </a:r>
            <a:r>
              <a:rPr lang="en-US" dirty="0"/>
              <a:t>with a group ID of </a:t>
            </a:r>
            <a:r>
              <a:rPr lang="en-US" b="1" dirty="0"/>
              <a:t>30000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supplementary group called </a:t>
            </a:r>
            <a:r>
              <a:rPr lang="en-US" b="1" dirty="0"/>
              <a:t>artists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II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29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53687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158636"/>
            <a:ext cx="11653523" cy="268377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hostname</a:t>
            </a:r>
            <a:r>
              <a:rPr lang="en-US" dirty="0"/>
              <a:t> command displays or temporarily modifies the system's fully qualified host name</a:t>
            </a:r>
          </a:p>
          <a:p>
            <a:r>
              <a:rPr lang="en-US" dirty="0"/>
              <a:t>The static host name is stored in </a:t>
            </a:r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/hostname </a:t>
            </a:r>
            <a:r>
              <a:rPr lang="en-US" dirty="0"/>
              <a:t>(previously </a:t>
            </a:r>
            <a:r>
              <a:rPr lang="en-US" i="1" dirty="0"/>
              <a:t>/</a:t>
            </a:r>
            <a:r>
              <a:rPr lang="en-US" i="1" dirty="0" err="1"/>
              <a:t>etc</a:t>
            </a:r>
            <a:r>
              <a:rPr lang="en-US" i="1" dirty="0"/>
              <a:t>/</a:t>
            </a:r>
            <a:r>
              <a:rPr lang="en-US" i="1" dirty="0" err="1"/>
              <a:t>sysconfig</a:t>
            </a:r>
            <a:r>
              <a:rPr lang="en-US" i="1" dirty="0"/>
              <a:t>/network 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i="1" dirty="0" err="1"/>
              <a:t>hostnamectl</a:t>
            </a:r>
            <a:r>
              <a:rPr lang="en-US" dirty="0"/>
              <a:t> command is used to modify this file and may be used to view the status of the system's fully qualified hostname</a:t>
            </a:r>
            <a:endParaRPr lang="en-US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Hostnames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93" y="3737881"/>
            <a:ext cx="5768453" cy="30008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02170" y="453224"/>
            <a:ext cx="35780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367856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6138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9. Confirm that </a:t>
            </a:r>
            <a:r>
              <a:rPr lang="en-US" i="1" dirty="0" err="1"/>
              <a:t>shakespeare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artists </a:t>
            </a:r>
            <a:r>
              <a:rPr lang="en-US" dirty="0"/>
              <a:t>have been added by examining the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/group </a:t>
            </a:r>
            <a:r>
              <a:rPr lang="en-US" dirty="0"/>
              <a:t>file.</a:t>
            </a:r>
          </a:p>
          <a:p>
            <a:pPr marL="514350" indent="-514350">
              <a:buAutoNum type="arabicPeriod" startAt="10"/>
            </a:pPr>
            <a:r>
              <a:rPr lang="en-US" dirty="0"/>
              <a:t>Add the </a:t>
            </a:r>
            <a:r>
              <a:rPr lang="en-US" i="1" dirty="0" err="1"/>
              <a:t>juliet</a:t>
            </a:r>
            <a:r>
              <a:rPr lang="en-US" i="1" dirty="0"/>
              <a:t> </a:t>
            </a:r>
            <a:r>
              <a:rPr lang="en-US" dirty="0"/>
              <a:t>user to the </a:t>
            </a:r>
            <a:r>
              <a:rPr lang="en-US" i="1" dirty="0" err="1"/>
              <a:t>shakespeare</a:t>
            </a:r>
            <a:r>
              <a:rPr lang="en-US" i="1" dirty="0"/>
              <a:t> </a:t>
            </a:r>
            <a:r>
              <a:rPr lang="en-US" dirty="0"/>
              <a:t>group as a supplementary group.</a:t>
            </a:r>
          </a:p>
          <a:p>
            <a:pPr marL="514350" indent="-514350">
              <a:buAutoNum type="arabicPeriod" startAt="10"/>
            </a:pPr>
            <a:r>
              <a:rPr lang="en-US" dirty="0"/>
              <a:t>Confirm that </a:t>
            </a:r>
            <a:r>
              <a:rPr lang="en-US" i="1" dirty="0" err="1"/>
              <a:t>juliet</a:t>
            </a:r>
            <a:r>
              <a:rPr lang="en-US" i="1" dirty="0"/>
              <a:t> </a:t>
            </a:r>
            <a:r>
              <a:rPr lang="en-US" dirty="0"/>
              <a:t>has been added using the </a:t>
            </a:r>
            <a:r>
              <a:rPr lang="en-US" b="1" dirty="0"/>
              <a:t>id </a:t>
            </a:r>
            <a:r>
              <a:rPr lang="en-US" dirty="0"/>
              <a:t>command.</a:t>
            </a:r>
          </a:p>
          <a:p>
            <a:pPr marL="514350" indent="-514350">
              <a:buAutoNum type="arabicPeriod" startAt="10"/>
            </a:pPr>
            <a:r>
              <a:rPr lang="en-US" dirty="0"/>
              <a:t>Add </a:t>
            </a:r>
            <a:r>
              <a:rPr lang="en-US" i="1" dirty="0" err="1"/>
              <a:t>romeo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hamlet </a:t>
            </a:r>
            <a:r>
              <a:rPr lang="en-US" dirty="0"/>
              <a:t>to the </a:t>
            </a:r>
            <a:r>
              <a:rPr lang="en-US" i="1" dirty="0" err="1"/>
              <a:t>shakespeare</a:t>
            </a:r>
            <a:r>
              <a:rPr lang="en-US" i="1" dirty="0"/>
              <a:t> </a:t>
            </a:r>
            <a:r>
              <a:rPr lang="en-US" dirty="0"/>
              <a:t>group</a:t>
            </a:r>
          </a:p>
          <a:p>
            <a:pPr marL="514350" indent="-514350">
              <a:buAutoNum type="arabicPeriod" startAt="10"/>
            </a:pPr>
            <a:r>
              <a:rPr lang="en-US" dirty="0"/>
              <a:t>Add </a:t>
            </a:r>
            <a:r>
              <a:rPr lang="en-US" i="1" dirty="0" err="1"/>
              <a:t>reba</a:t>
            </a:r>
            <a:r>
              <a:rPr lang="en-US" dirty="0"/>
              <a:t>, </a:t>
            </a:r>
            <a:r>
              <a:rPr lang="en-US" i="1" dirty="0"/>
              <a:t>dolly</a:t>
            </a:r>
            <a:r>
              <a:rPr lang="en-US" dirty="0"/>
              <a:t>, and </a:t>
            </a:r>
            <a:r>
              <a:rPr lang="en-US" i="1" dirty="0" err="1"/>
              <a:t>elvis</a:t>
            </a:r>
            <a:r>
              <a:rPr lang="en-US" i="1" dirty="0"/>
              <a:t> </a:t>
            </a:r>
            <a:r>
              <a:rPr lang="en-US" dirty="0"/>
              <a:t>to the </a:t>
            </a:r>
            <a:r>
              <a:rPr lang="en-US" i="1" dirty="0"/>
              <a:t>artists </a:t>
            </a:r>
            <a:r>
              <a:rPr lang="en-US" dirty="0"/>
              <a:t>group.</a:t>
            </a:r>
          </a:p>
          <a:p>
            <a:pPr marL="514350" indent="-514350">
              <a:buAutoNum type="arabicPeriod" startAt="10"/>
            </a:pPr>
            <a:r>
              <a:rPr lang="en-US" dirty="0"/>
              <a:t>Verify the supplemental group memberships by examining the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/group </a:t>
            </a:r>
            <a:r>
              <a:rPr lang="en-US" dirty="0"/>
              <a:t>file.</a:t>
            </a:r>
          </a:p>
          <a:p>
            <a:pPr marL="514350" indent="-514350">
              <a:buAutoNum type="arabicPeriod" startAt="10"/>
            </a:pPr>
            <a:r>
              <a:rPr lang="en-US" dirty="0"/>
              <a:t>Lock the </a:t>
            </a:r>
            <a:r>
              <a:rPr lang="en-US" b="1" dirty="0" err="1"/>
              <a:t>romeo</a:t>
            </a:r>
            <a:r>
              <a:rPr lang="en-US" b="1" dirty="0"/>
              <a:t> </a:t>
            </a:r>
            <a:r>
              <a:rPr lang="en-US" dirty="0"/>
              <a:t>account and attempt to login in as </a:t>
            </a:r>
            <a:r>
              <a:rPr lang="en-US" b="1" dirty="0"/>
              <a:t>Romeo</a:t>
            </a:r>
            <a:endParaRPr lang="en-US" dirty="0"/>
          </a:p>
          <a:p>
            <a:pPr marL="514350" indent="-514350">
              <a:buAutoNum type="arabicPeriod" startAt="10"/>
            </a:pPr>
            <a:r>
              <a:rPr lang="en-US" dirty="0"/>
              <a:t>Unlock the </a:t>
            </a:r>
            <a:r>
              <a:rPr lang="en-US" b="1" dirty="0" err="1"/>
              <a:t>romeo</a:t>
            </a:r>
            <a:r>
              <a:rPr lang="en-US" b="1" dirty="0"/>
              <a:t> </a:t>
            </a:r>
            <a:r>
              <a:rPr lang="en-US" dirty="0"/>
              <a:t>account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II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30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2918134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493501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rabicPeriod" startAt="17"/>
            </a:pPr>
            <a:r>
              <a:rPr lang="en-US" dirty="0"/>
              <a:t>Change the password policy for </a:t>
            </a:r>
            <a:r>
              <a:rPr lang="en-US" b="1" dirty="0" err="1"/>
              <a:t>romeo</a:t>
            </a:r>
            <a:r>
              <a:rPr lang="en-US" b="1" dirty="0"/>
              <a:t> </a:t>
            </a:r>
            <a:r>
              <a:rPr lang="en-US" dirty="0"/>
              <a:t>to require a new password every 90 days.</a:t>
            </a:r>
          </a:p>
          <a:p>
            <a:pPr marL="514350" indent="-514350">
              <a:buAutoNum type="arabicPeriod" startAt="17"/>
            </a:pPr>
            <a:r>
              <a:rPr lang="en-US" dirty="0"/>
              <a:t>Additionally, force a password change on the first login for the </a:t>
            </a:r>
            <a:r>
              <a:rPr lang="en-US" b="1" dirty="0" err="1"/>
              <a:t>romeo</a:t>
            </a:r>
            <a:r>
              <a:rPr lang="en-US" b="1" dirty="0"/>
              <a:t> </a:t>
            </a:r>
            <a:r>
              <a:rPr lang="en-US" dirty="0"/>
              <a:t>account.</a:t>
            </a:r>
          </a:p>
          <a:p>
            <a:pPr marL="514350" indent="-514350">
              <a:buAutoNum type="arabicPeriod" startAt="17"/>
            </a:pPr>
            <a:r>
              <a:rPr lang="en-US" dirty="0"/>
              <a:t>Log in as </a:t>
            </a:r>
            <a:r>
              <a:rPr lang="en-US" b="1" dirty="0" err="1"/>
              <a:t>romeo</a:t>
            </a:r>
            <a:r>
              <a:rPr lang="en-US" b="1" dirty="0"/>
              <a:t> </a:t>
            </a:r>
            <a:r>
              <a:rPr lang="en-US" dirty="0"/>
              <a:t>and change the password to </a:t>
            </a:r>
            <a:r>
              <a:rPr lang="en-US" b="1" dirty="0"/>
              <a:t>forsooth123</a:t>
            </a:r>
            <a:r>
              <a:rPr lang="en-US" dirty="0"/>
              <a:t>.</a:t>
            </a:r>
          </a:p>
          <a:p>
            <a:pPr marL="514350" indent="-514350">
              <a:buAutoNum type="arabicPeriod" startAt="17"/>
            </a:pPr>
            <a:r>
              <a:rPr lang="en-US" dirty="0"/>
              <a:t>Determine a date 180 days in the future and set account to expire at</a:t>
            </a:r>
          </a:p>
          <a:p>
            <a:pPr marL="514350" indent="-514350">
              <a:buAutoNum type="arabicPeriod" startAt="17"/>
            </a:pPr>
            <a:r>
              <a:rPr lang="en-US" dirty="0"/>
              <a:t>Apply a limit to the user </a:t>
            </a:r>
            <a:r>
              <a:rPr lang="en-US" b="1" dirty="0" err="1"/>
              <a:t>romeo</a:t>
            </a:r>
            <a:r>
              <a:rPr lang="en-US" dirty="0"/>
              <a:t> such that he is not allowed to start more than 5 processes on the system and validate that the limit you have configured works as you would expect.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II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873" y="4941322"/>
            <a:ext cx="1771474" cy="17714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31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7884187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95562"/>
            <a:ext cx="27432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940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7222" y="1333558"/>
            <a:ext cx="11966712" cy="1520380"/>
          </a:xfrm>
        </p:spPr>
        <p:txBody>
          <a:bodyPr/>
          <a:lstStyle/>
          <a:p>
            <a:r>
              <a:rPr lang="en-US" dirty="0"/>
              <a:t>Stub resolver converts host name to IP@ or the reverse</a:t>
            </a:r>
          </a:p>
          <a:p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/hosts </a:t>
            </a:r>
            <a:r>
              <a:rPr lang="en-US" dirty="0"/>
              <a:t>is checked first (use </a:t>
            </a:r>
            <a:r>
              <a:rPr lang="en-US" b="1" i="1" dirty="0" err="1"/>
              <a:t>getent</a:t>
            </a:r>
            <a:r>
              <a:rPr lang="en-US" dirty="0"/>
              <a:t> </a:t>
            </a:r>
            <a:r>
              <a:rPr lang="en-US" b="1" i="1" dirty="0"/>
              <a:t>hosts</a:t>
            </a:r>
            <a:r>
              <a:rPr lang="en-US" dirty="0"/>
              <a:t> to test local hostname resolution)</a:t>
            </a:r>
          </a:p>
          <a:p>
            <a:r>
              <a:rPr lang="en-US" dirty="0"/>
              <a:t>If no local file, the stub resolver looks at DNS from </a:t>
            </a:r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</a:t>
            </a:r>
            <a:r>
              <a:rPr lang="en-US" b="1" i="1" dirty="0" err="1"/>
              <a:t>resolv.conf</a:t>
            </a:r>
            <a:endParaRPr lang="en-US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Name Resolution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942" y="2998318"/>
            <a:ext cx="8601138" cy="3590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02170" y="453224"/>
            <a:ext cx="35780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54333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142734"/>
            <a:ext cx="11653523" cy="4752034"/>
          </a:xfrm>
        </p:spPr>
        <p:txBody>
          <a:bodyPr/>
          <a:lstStyle/>
          <a:p>
            <a:r>
              <a:rPr lang="en-US" dirty="0"/>
              <a:t>The hostname command can be used to test DNS server connectivity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DHCP is in use, </a:t>
            </a:r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</a:t>
            </a:r>
            <a:r>
              <a:rPr lang="en-US" b="1" i="1" dirty="0" err="1"/>
              <a:t>resolv.conf</a:t>
            </a:r>
            <a:r>
              <a:rPr lang="en-US" b="1" i="1" dirty="0"/>
              <a:t> </a:t>
            </a:r>
            <a:r>
              <a:rPr lang="en-US" dirty="0"/>
              <a:t>is automatically rewritten as interfaces are started, unless you specify </a:t>
            </a:r>
            <a:r>
              <a:rPr lang="en-US" b="1" i="1" dirty="0"/>
              <a:t>PEERDNS=no</a:t>
            </a:r>
            <a:r>
              <a:rPr lang="en-US" dirty="0"/>
              <a:t> </a:t>
            </a:r>
          </a:p>
          <a:p>
            <a:r>
              <a:rPr lang="en-US" dirty="0"/>
              <a:t>The change can also be made with </a:t>
            </a:r>
            <a:r>
              <a:rPr lang="en-US" b="1" i="1" dirty="0" err="1"/>
              <a:t>nmcli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Name Resolution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106" y="5894768"/>
            <a:ext cx="7630034" cy="628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12" y="1742062"/>
            <a:ext cx="8920228" cy="25146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02170" y="453224"/>
            <a:ext cx="35780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5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370498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190440"/>
            <a:ext cx="11653523" cy="199435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id</a:t>
            </a:r>
            <a:r>
              <a:rPr lang="en-US" dirty="0"/>
              <a:t> command shows logged-in user</a:t>
            </a:r>
          </a:p>
          <a:p>
            <a:r>
              <a:rPr lang="en-US" dirty="0"/>
              <a:t>The </a:t>
            </a:r>
            <a:r>
              <a:rPr lang="en-US" b="1" i="1" dirty="0"/>
              <a:t>ls –l </a:t>
            </a:r>
            <a:r>
              <a:rPr lang="en-US" dirty="0"/>
              <a:t>shows the user associated with a file or a directory</a:t>
            </a:r>
          </a:p>
          <a:p>
            <a:r>
              <a:rPr lang="en-US" dirty="0"/>
              <a:t>The </a:t>
            </a:r>
            <a:r>
              <a:rPr lang="en-US" b="1" i="1" dirty="0" err="1"/>
              <a:t>ps</a:t>
            </a:r>
            <a:r>
              <a:rPr lang="en-US" b="1" i="1" dirty="0"/>
              <a:t> –au</a:t>
            </a:r>
            <a:r>
              <a:rPr lang="en-US" dirty="0"/>
              <a:t> shows the processes associated with a user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local Linux Users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12" y="2817089"/>
            <a:ext cx="8920228" cy="3148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02170" y="453224"/>
            <a:ext cx="35780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6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554272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190440"/>
            <a:ext cx="11653523" cy="1908178"/>
          </a:xfrm>
        </p:spPr>
        <p:txBody>
          <a:bodyPr/>
          <a:lstStyle/>
          <a:p>
            <a:r>
              <a:rPr lang="en-US" dirty="0"/>
              <a:t>The operating system tracks users by a UID number</a:t>
            </a:r>
          </a:p>
          <a:p>
            <a:r>
              <a:rPr lang="en-US" dirty="0"/>
              <a:t>By default, systems use a simple "flat file," the </a:t>
            </a:r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</a:t>
            </a:r>
            <a:r>
              <a:rPr lang="en-US" b="1" i="1" dirty="0" err="1"/>
              <a:t>passwd</a:t>
            </a:r>
            <a:r>
              <a:rPr lang="en-US" i="1" dirty="0"/>
              <a:t> </a:t>
            </a:r>
            <a:r>
              <a:rPr lang="en-US" dirty="0"/>
              <a:t>file, to store information about local users</a:t>
            </a:r>
          </a:p>
          <a:p>
            <a:r>
              <a:rPr lang="en-US" dirty="0"/>
              <a:t>Passwords are kept in encrypted format in </a:t>
            </a:r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/shadow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local Linux Users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49" y="3641181"/>
            <a:ext cx="5847833" cy="11455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02170" y="453224"/>
            <a:ext cx="35780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7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379653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2120" y="1770885"/>
            <a:ext cx="11653523" cy="4191880"/>
          </a:xfrm>
        </p:spPr>
        <p:txBody>
          <a:bodyPr/>
          <a:lstStyle/>
          <a:p>
            <a:r>
              <a:rPr lang="en-US" u="sng" dirty="0"/>
              <a:t>Username</a:t>
            </a:r>
            <a:r>
              <a:rPr lang="en-US" dirty="0"/>
              <a:t>: a mapping of a UID to a human name.</a:t>
            </a:r>
          </a:p>
          <a:p>
            <a:r>
              <a:rPr lang="en-US" u="sng" dirty="0"/>
              <a:t>Password</a:t>
            </a:r>
            <a:r>
              <a:rPr lang="en-US" dirty="0"/>
              <a:t>: where, historically, passwords were kept in an encrypted format. Today, they are stored in a separate file /</a:t>
            </a:r>
            <a:r>
              <a:rPr lang="en-US" b="1" dirty="0" err="1"/>
              <a:t>etc</a:t>
            </a:r>
            <a:r>
              <a:rPr lang="en-US" b="1" dirty="0"/>
              <a:t>/shadow</a:t>
            </a:r>
            <a:r>
              <a:rPr lang="en-US" dirty="0"/>
              <a:t>.</a:t>
            </a:r>
          </a:p>
          <a:p>
            <a:r>
              <a:rPr lang="en-US" u="sng" dirty="0"/>
              <a:t>UID</a:t>
            </a:r>
            <a:r>
              <a:rPr lang="en-US" dirty="0"/>
              <a:t>: a user ID number that identifies the user.</a:t>
            </a:r>
          </a:p>
          <a:p>
            <a:r>
              <a:rPr lang="en-US" u="sng" dirty="0"/>
              <a:t>GID</a:t>
            </a:r>
            <a:r>
              <a:rPr lang="en-US" dirty="0"/>
              <a:t>: the user's primary group ID number.</a:t>
            </a:r>
          </a:p>
          <a:p>
            <a:r>
              <a:rPr lang="en-US" u="sng" dirty="0"/>
              <a:t>GECOS</a:t>
            </a:r>
            <a:r>
              <a:rPr lang="en-US" dirty="0"/>
              <a:t>: arbitrary text, which usually includes the user's real name.</a:t>
            </a:r>
          </a:p>
          <a:p>
            <a:r>
              <a:rPr lang="en-US" u="sng" dirty="0"/>
              <a:t>/home/</a:t>
            </a:r>
            <a:r>
              <a:rPr lang="en-US" u="sng" dirty="0" err="1"/>
              <a:t>dir</a:t>
            </a:r>
            <a:r>
              <a:rPr lang="en-US" dirty="0"/>
              <a:t>: the location of the user's personal data and configuration files.</a:t>
            </a:r>
          </a:p>
          <a:p>
            <a:r>
              <a:rPr lang="en-US" u="sng" dirty="0"/>
              <a:t>Shell</a:t>
            </a:r>
            <a:r>
              <a:rPr lang="en-US" dirty="0"/>
              <a:t>: a program that runs as the user logs in. For a regular user, this is normally the program that provides the user's command line prompt.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local Linux Users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27" y="1204143"/>
            <a:ext cx="7886758" cy="5667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02170" y="453224"/>
            <a:ext cx="35780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8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997745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8" y="3142389"/>
            <a:ext cx="5972219" cy="279560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1822001"/>
          </a:xfrm>
        </p:spPr>
        <p:txBody>
          <a:bodyPr/>
          <a:lstStyle/>
          <a:p>
            <a:r>
              <a:rPr lang="en-US" dirty="0"/>
              <a:t>User account default settings are defined in </a:t>
            </a:r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/default/</a:t>
            </a:r>
            <a:r>
              <a:rPr lang="en-US" b="1" i="1" dirty="0" err="1"/>
              <a:t>useradd</a:t>
            </a:r>
            <a:endParaRPr lang="en-US" b="1" i="1" dirty="0"/>
          </a:p>
          <a:p>
            <a:r>
              <a:rPr lang="en-US" dirty="0"/>
              <a:t>The /</a:t>
            </a:r>
            <a:r>
              <a:rPr lang="en-US" b="1" i="1" dirty="0" err="1"/>
              <a:t>etc</a:t>
            </a:r>
            <a:r>
              <a:rPr lang="en-US" i="1" dirty="0"/>
              <a:t>/</a:t>
            </a:r>
            <a:r>
              <a:rPr lang="en-US" b="1" i="1" dirty="0" err="1"/>
              <a:t>skel</a:t>
            </a:r>
            <a:r>
              <a:rPr lang="en-US" dirty="0"/>
              <a:t> directory contains files and directories that are automatically copied over to a new user's home directory when such user is created by the </a:t>
            </a:r>
            <a:r>
              <a:rPr lang="en-US" b="1" i="1" dirty="0" err="1"/>
              <a:t>useradd</a:t>
            </a:r>
            <a:r>
              <a:rPr lang="en-US" dirty="0"/>
              <a:t> command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users template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40" y="4460683"/>
            <a:ext cx="7148223" cy="19019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02170" y="453224"/>
            <a:ext cx="35780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9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399773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711_TR22_BO_CT_Template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2_BO_CT_Template.potx" id="{B1B2F3F2-0B4F-4209-B007-CB76AE668BD4}" vid="{5E751991-B51F-49F7-957F-139A6D02B770}"/>
    </a:ext>
  </a:extLst>
</a:theme>
</file>

<file path=ppt/theme/theme2.xml><?xml version="1.0" encoding="utf-8"?>
<a:theme xmlns:a="http://schemas.openxmlformats.org/drawingml/2006/main" name="WHITE TEMPLATE">
  <a:themeElements>
    <a:clrScheme name="MSVID White and Teal_10-2014">
      <a:dk1>
        <a:srgbClr val="505050"/>
      </a:dk1>
      <a:lt1>
        <a:srgbClr val="FFFFFF"/>
      </a:lt1>
      <a:dk2>
        <a:srgbClr val="008272"/>
      </a:dk2>
      <a:lt2>
        <a:srgbClr val="D5F7F6"/>
      </a:lt2>
      <a:accent1>
        <a:srgbClr val="008272"/>
      </a:accent1>
      <a:accent2>
        <a:srgbClr val="B4009E"/>
      </a:accent2>
      <a:accent3>
        <a:srgbClr val="004B50"/>
      </a:accent3>
      <a:accent4>
        <a:srgbClr val="0078D7"/>
      </a:accent4>
      <a:accent5>
        <a:srgbClr val="5C2D91"/>
      </a:accent5>
      <a:accent6>
        <a:srgbClr val="D83B01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TEAL_1" id="{5E4F6A35-5222-4964-BF6B-D8D6040D0130}" vid="{5DED90E8-4E6D-48DC-ABF5-5DF803FF645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FastMetadata xmlns="80665351-4c0c-42f1-8096-ec7a2623fe2d">{"officeBundle":{"ctag":"\"c:{E9C8E148-BF03-4C41-B81C-F3B973443264},3\"","fatalError":true,"version":"1.79102838"}}</MediaServiceFastMetadata>
    <MediaServiceMetadata xmlns="80665351-4c0c-42f1-8096-ec7a2623fe2d">{"officeBundle":{"ctag":"\"c:{E9C8E148-BF03-4C41-B81C-F3B973443264},3\"","fatalError":true,"errorInfo":"Server_FragmentLimitExceeded","version":"1.79102838"}}</MediaServiceMetadata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D8ADE9DA185A840A97C044D659591E9" ma:contentTypeVersion="6" ma:contentTypeDescription="Ein neues Dokument erstellen." ma:contentTypeScope="" ma:versionID="bd4d7a6d51a5433cb1a067a499bd7544">
  <xsd:schema xmlns:xsd="http://www.w3.org/2001/XMLSchema" xmlns:xs="http://www.w3.org/2001/XMLSchema" xmlns:p="http://schemas.microsoft.com/office/2006/metadata/properties" xmlns:ns2="3e6120eb-6d99-4396-a9d9-2f4c3089f43d" xmlns:ns3="80665351-4c0c-42f1-8096-ec7a2623fe2d" targetNamespace="http://schemas.microsoft.com/office/2006/metadata/properties" ma:root="true" ma:fieldsID="89292683c117e43844d3f5025bee8192" ns2:_="" ns3:_="">
    <xsd:import namespace="3e6120eb-6d99-4396-a9d9-2f4c3089f43d"/>
    <xsd:import namespace="80665351-4c0c-42f1-8096-ec7a2623fe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120eb-6d99-4396-a9d9-2f4c3089f4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Zuletzt freigegeben nach Benutz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Zuletzt freigegeben nach Zeitpunkt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65351-4c0c-42f1-8096-ec7a2623f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B1D8E2-BF72-4A88-8301-3246B0BD3CF6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18cd837e-6ffe-430d-914d-85772e4a44f0"/>
    <ds:schemaRef ds:uri="http://www.w3.org/XML/1998/namespace"/>
    <ds:schemaRef ds:uri="http://purl.org/dc/terms/"/>
    <ds:schemaRef ds:uri="80665351-4c0c-42f1-8096-ec7a2623fe2d"/>
  </ds:schemaRefs>
</ds:datastoreItem>
</file>

<file path=customXml/itemProps2.xml><?xml version="1.0" encoding="utf-8"?>
<ds:datastoreItem xmlns:ds="http://schemas.openxmlformats.org/officeDocument/2006/customXml" ds:itemID="{56367BB0-CBF6-4A94-A37A-21A8A19050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FECD5-E628-4F43-9EE2-860D4A0CB8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6120eb-6d99-4396-a9d9-2f4c3089f43d"/>
    <ds:schemaRef ds:uri="80665351-4c0c-42f1-8096-ec7a2623fe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8547</TotalTime>
  <Words>1997</Words>
  <Application>Microsoft Office PowerPoint</Application>
  <PresentationFormat>Widescreen</PresentationFormat>
  <Paragraphs>252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Calibri</vt:lpstr>
      <vt:lpstr>Consolas</vt:lpstr>
      <vt:lpstr>Noto Sans Symbols</vt:lpstr>
      <vt:lpstr>Noto Symbol</vt:lpstr>
      <vt:lpstr>Quattrocento Sans</vt:lpstr>
      <vt:lpstr>Segoe UI</vt:lpstr>
      <vt:lpstr>Segoe UI Light</vt:lpstr>
      <vt:lpstr>Source Sans Pro</vt:lpstr>
      <vt:lpstr>Verdana</vt:lpstr>
      <vt:lpstr>Wingdings</vt:lpstr>
      <vt:lpstr>5-30711_TR22_BO_CT_Template</vt:lpstr>
      <vt:lpstr>WHITE TEMPLATE</vt:lpstr>
      <vt:lpstr>LFCS Preparation Training Session VIII: Deep Dive System Configuration I </vt:lpstr>
      <vt:lpstr>Objectives</vt:lpstr>
      <vt:lpstr>Configuring Hostnames</vt:lpstr>
      <vt:lpstr>Configuring Name Resolution</vt:lpstr>
      <vt:lpstr>Configuring Name Resolution</vt:lpstr>
      <vt:lpstr>Managing local Linux Users</vt:lpstr>
      <vt:lpstr>Managing local Linux Users</vt:lpstr>
      <vt:lpstr>Managing local Linux Users</vt:lpstr>
      <vt:lpstr>Configuring users template</vt:lpstr>
      <vt:lpstr>Managing local Linux Groups </vt:lpstr>
      <vt:lpstr>Gaining Super User Access</vt:lpstr>
      <vt:lpstr>Switching Users With SU</vt:lpstr>
      <vt:lpstr>Running commands as root with sudo</vt:lpstr>
      <vt:lpstr>Managing Local User Accounts</vt:lpstr>
      <vt:lpstr>Managing Local User Accounts</vt:lpstr>
      <vt:lpstr>Managing Local User Accounts</vt:lpstr>
      <vt:lpstr>Manage passwords and UIDs</vt:lpstr>
      <vt:lpstr>Managing Local Group Accounts</vt:lpstr>
      <vt:lpstr>Managing Users Password</vt:lpstr>
      <vt:lpstr>Managing Users Password</vt:lpstr>
      <vt:lpstr>Password Aging</vt:lpstr>
      <vt:lpstr>Password Aging</vt:lpstr>
      <vt:lpstr>Restricting Access</vt:lpstr>
      <vt:lpstr>The nologin shell</vt:lpstr>
      <vt:lpstr>Security limits</vt:lpstr>
      <vt:lpstr>Demo</vt:lpstr>
      <vt:lpstr>Exam objectives</vt:lpstr>
      <vt:lpstr>Homework Assignment I</vt:lpstr>
      <vt:lpstr>Homework Assignment II </vt:lpstr>
      <vt:lpstr>Homework Assignment II </vt:lpstr>
      <vt:lpstr>Homework Assignment II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Kundana Palagiri</dc:creator>
  <cp:lastModifiedBy>Dan Stolts</cp:lastModifiedBy>
  <cp:revision>268</cp:revision>
  <dcterms:created xsi:type="dcterms:W3CDTF">2016-06-13T17:17:56Z</dcterms:created>
  <dcterms:modified xsi:type="dcterms:W3CDTF">2018-05-25T17:54:31Z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0x0101005D8ADE9DA185A840A97C044D659591E9</vt:lpwstr>
  </property>
  <property fmtid="{D5CDD505-2E9C-101B-9397-08002B2CF9AE}" pid="3" name="oBundleFail">
    <vt:lpwstr>true</vt:lpwstr>
  </property>
  <property fmtid="{D5CDD505-2E9C-101B-9397-08002B2CF9AE}" pid="4" name="oBundleCtag">
    <vt:lpwstr>"c:{E9C8E148-BF03-4C41-B81C-F3B973443264},3"</vt:lpwstr>
  </property>
  <property fmtid="{D5CDD505-2E9C-101B-9397-08002B2CF9AE}" pid="5" name="oBundleVer">
    <vt:lpwstr>1.79102838</vt:lpwstr>
  </property>
  <property fmtid="{D5CDD505-2E9C-101B-9397-08002B2CF9AE}" pid="6" name="MSIP_Label_f42aa342-8706-4288-bd11-ebb85995028c_Enabled">
    <vt:lpwstr>True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Owner">
    <vt:lpwstr>dstolts@microsoft.com</vt:lpwstr>
  </property>
  <property fmtid="{D5CDD505-2E9C-101B-9397-08002B2CF9AE}" pid="9" name="MSIP_Label_f42aa342-8706-4288-bd11-ebb85995028c_SetDate">
    <vt:lpwstr>2018-05-25T17:54:29.9597037Z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Application">
    <vt:lpwstr>Microsoft Azure Information Protection</vt:lpwstr>
  </property>
  <property fmtid="{D5CDD505-2E9C-101B-9397-08002B2CF9AE}" pid="12" name="MSIP_Label_f42aa342-8706-4288-bd11-ebb85995028c_Extended_MSFT_Method">
    <vt:lpwstr>Automatic</vt:lpwstr>
  </property>
  <property fmtid="{D5CDD505-2E9C-101B-9397-08002B2CF9AE}" pid="13" name="Sensitivity">
    <vt:lpwstr>General</vt:lpwstr>
  </property>
</Properties>
</file>