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</p:sldMasterIdLst>
  <p:notesMasterIdLst>
    <p:notesMasterId r:id="rId28"/>
  </p:notesMasterIdLst>
  <p:handoutMasterIdLst>
    <p:handoutMasterId r:id="rId29"/>
  </p:handoutMasterIdLst>
  <p:sldIdLst>
    <p:sldId id="260" r:id="rId6"/>
    <p:sldId id="295" r:id="rId7"/>
    <p:sldId id="407" r:id="rId8"/>
    <p:sldId id="408" r:id="rId9"/>
    <p:sldId id="392" r:id="rId10"/>
    <p:sldId id="400" r:id="rId11"/>
    <p:sldId id="401" r:id="rId12"/>
    <p:sldId id="397" r:id="rId13"/>
    <p:sldId id="393" r:id="rId14"/>
    <p:sldId id="402" r:id="rId15"/>
    <p:sldId id="403" r:id="rId16"/>
    <p:sldId id="404" r:id="rId17"/>
    <p:sldId id="395" r:id="rId18"/>
    <p:sldId id="405" r:id="rId19"/>
    <p:sldId id="399" r:id="rId20"/>
    <p:sldId id="406" r:id="rId21"/>
    <p:sldId id="336" r:id="rId22"/>
    <p:sldId id="275" r:id="rId23"/>
    <p:sldId id="348" r:id="rId24"/>
    <p:sldId id="409" r:id="rId25"/>
    <p:sldId id="410" r:id="rId26"/>
    <p:sldId id="4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295"/>
            <p14:sldId id="407"/>
            <p14:sldId id="408"/>
            <p14:sldId id="392"/>
            <p14:sldId id="400"/>
            <p14:sldId id="401"/>
            <p14:sldId id="397"/>
            <p14:sldId id="393"/>
            <p14:sldId id="402"/>
            <p14:sldId id="403"/>
            <p14:sldId id="404"/>
            <p14:sldId id="395"/>
            <p14:sldId id="405"/>
            <p14:sldId id="399"/>
            <p14:sldId id="406"/>
            <p14:sldId id="336"/>
            <p14:sldId id="275"/>
            <p14:sldId id="348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16"/>
    </p:cViewPr>
  </p:sorter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2E4C-FC94-4F10-8222-9DCEBE73D64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85B7E-5E88-4FD0-B5CB-745A94D2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7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8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1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2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3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9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6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 dirty="0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 dirty="0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 dirty="0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64008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of slide (Content &amp; image slide)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84048" y="1825624"/>
            <a:ext cx="5571329" cy="4427872"/>
          </a:xfrm>
        </p:spPr>
        <p:txBody>
          <a:bodyPr t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1825624"/>
            <a:ext cx="5791199" cy="4427872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pc="-30" baseline="0">
                <a:solidFill>
                  <a:schemeClr val="tx2"/>
                </a:solidFill>
              </a:defRPr>
            </a:lvl1pPr>
            <a:lvl2pPr marL="731520" indent="-27432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Add content here</a:t>
            </a:r>
          </a:p>
          <a:p>
            <a:pPr lvl="1"/>
            <a:r>
              <a:rPr lang="en-US" dirty="0"/>
              <a:t>Sub content here</a:t>
            </a:r>
          </a:p>
          <a:p>
            <a:pPr lvl="0"/>
            <a:r>
              <a:rPr lang="en-US" dirty="0"/>
              <a:t>Try to use short phrases and keywords</a:t>
            </a:r>
          </a:p>
          <a:p>
            <a:pPr lvl="0"/>
            <a:r>
              <a:rPr lang="en-US" dirty="0"/>
              <a:t>Use speaker notes for longer explanations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28600" y="914400"/>
            <a:ext cx="11734800" cy="457200"/>
          </a:xfrm>
        </p:spPr>
        <p:txBody>
          <a:bodyPr lIns="146304" tIns="0" bIns="0" anchor="t" anchorCtr="0"/>
          <a:lstStyle>
            <a:lvl1pPr>
              <a:defRPr baseline="0"/>
            </a:lvl1pPr>
          </a:lstStyle>
          <a:p>
            <a:pPr lvl="0"/>
            <a:r>
              <a:rPr lang="en-US" dirty="0"/>
              <a:t>Title of sub header</a:t>
            </a:r>
          </a:p>
        </p:txBody>
      </p:sp>
    </p:spTree>
    <p:extLst>
      <p:ext uri="{BB962C8B-B14F-4D97-AF65-F5344CB8AC3E}">
        <p14:creationId xmlns:p14="http://schemas.microsoft.com/office/powerpoint/2010/main" val="9791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  <p:sldLayoutId id="2147483733" r:id="rId32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OSSFriday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aka.ms/opensourc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LFCS Preparation Training</a:t>
            </a:r>
            <a:br>
              <a:rPr lang="en-US" dirty="0"/>
            </a:br>
            <a:r>
              <a:rPr lang="en-US" sz="4500" dirty="0"/>
              <a:t>Session IX: Deep Dive – System Configuration II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69300" y="4624551"/>
            <a:ext cx="6723187" cy="1137306"/>
          </a:xfrm>
        </p:spPr>
        <p:txBody>
          <a:bodyPr/>
          <a:lstStyle/>
          <a:p>
            <a:r>
              <a:rPr lang="en-US" sz="2000" dirty="0"/>
              <a:t>Stuart R. Kirk, MCSA: Linux On Azure, RHCA</a:t>
            </a:r>
          </a:p>
          <a:p>
            <a:r>
              <a:rPr lang="en-US" sz="2000" dirty="0"/>
              <a:t>Technology Solutions Professional</a:t>
            </a:r>
          </a:p>
          <a:p>
            <a:r>
              <a:rPr lang="en-US" sz="2000" dirty="0"/>
              <a:t>Global Black Belt Team - Open Source Azure Incubation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570446"/>
          </a:xfrm>
        </p:spPr>
        <p:txBody>
          <a:bodyPr/>
          <a:lstStyle/>
          <a:p>
            <a:r>
              <a:rPr lang="en-US" dirty="0"/>
              <a:t>Add the “</a:t>
            </a:r>
            <a:r>
              <a:rPr lang="en-US" dirty="0" err="1"/>
              <a:t>usrquota,grpquota</a:t>
            </a:r>
            <a:r>
              <a:rPr lang="en-US" dirty="0"/>
              <a:t>” flags to /home mount point in the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 dirty="0"/>
              <a:t>` file</a:t>
            </a:r>
          </a:p>
          <a:p>
            <a:r>
              <a:rPr lang="en-US" dirty="0"/>
              <a:t>Remount the home directory to make the changes take immediate effect</a:t>
            </a:r>
          </a:p>
          <a:p>
            <a:r>
              <a:rPr lang="en-US" dirty="0"/>
              <a:t>Verify that the </a:t>
            </a:r>
            <a:r>
              <a:rPr lang="en-US" dirty="0" err="1"/>
              <a:t>usrquota</a:t>
            </a:r>
            <a:r>
              <a:rPr lang="en-US" dirty="0"/>
              <a:t> and </a:t>
            </a:r>
            <a:r>
              <a:rPr lang="en-US" dirty="0" err="1"/>
              <a:t>grpquota</a:t>
            </a:r>
            <a:r>
              <a:rPr lang="en-US" dirty="0"/>
              <a:t> directives are present using `mount`</a:t>
            </a:r>
          </a:p>
          <a:p>
            <a:r>
              <a:rPr lang="en-US" dirty="0"/>
              <a:t>Create the quota database file using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quotacheck</a:t>
            </a:r>
            <a:r>
              <a:rPr lang="en-US" dirty="0"/>
              <a:t>` command</a:t>
            </a:r>
          </a:p>
          <a:p>
            <a:r>
              <a:rPr lang="en-US" dirty="0"/>
              <a:t>Enable the quota database using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quotaon</a:t>
            </a:r>
            <a:r>
              <a:rPr lang="en-US" dirty="0"/>
              <a:t>` command</a:t>
            </a:r>
          </a:p>
          <a:p>
            <a:r>
              <a:rPr lang="en-US" dirty="0"/>
              <a:t>Edit quotas using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edquota</a:t>
            </a:r>
            <a:r>
              <a:rPr lang="en-US" dirty="0"/>
              <a:t>` command</a:t>
            </a:r>
          </a:p>
          <a:p>
            <a:pPr lvl="1"/>
            <a:r>
              <a:rPr lang="en-US" dirty="0"/>
              <a:t>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edquota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satya</a:t>
            </a:r>
            <a:r>
              <a:rPr lang="en-US" dirty="0"/>
              <a:t>` would edit the individual user quota for user “</a:t>
            </a:r>
            <a:r>
              <a:rPr lang="en-US" dirty="0" err="1"/>
              <a:t>satya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edquota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–g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/>
              <a:t>` would edit the overall group quota for the group “</a:t>
            </a:r>
            <a:r>
              <a:rPr lang="en-US" dirty="0" err="1"/>
              <a:t>microsoft</a:t>
            </a:r>
            <a:r>
              <a:rPr lang="en-US" dirty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Quotas</a:t>
            </a:r>
          </a:p>
        </p:txBody>
      </p:sp>
    </p:spTree>
    <p:extLst>
      <p:ext uri="{BB962C8B-B14F-4D97-AF65-F5344CB8AC3E}">
        <p14:creationId xmlns:p14="http://schemas.microsoft.com/office/powerpoint/2010/main" val="22107410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752308"/>
          </a:xfrm>
        </p:spPr>
        <p:txBody>
          <a:bodyPr/>
          <a:lstStyle/>
          <a:p>
            <a:r>
              <a:rPr lang="en-US" dirty="0"/>
              <a:t>Linux employs kernel level packet filtering by means of “</a:t>
            </a:r>
            <a:r>
              <a:rPr lang="en-US" dirty="0" err="1"/>
              <a:t>netfilter</a:t>
            </a:r>
            <a:r>
              <a:rPr lang="en-US" dirty="0"/>
              <a:t>”</a:t>
            </a:r>
          </a:p>
          <a:p>
            <a:r>
              <a:rPr lang="en-US" dirty="0"/>
              <a:t>You may interact with the kernel firewall by using either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firewalld</a:t>
            </a:r>
            <a:r>
              <a:rPr lang="en-US" dirty="0"/>
              <a:t>` or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dirty="0"/>
              <a:t>` </a:t>
            </a:r>
          </a:p>
          <a:p>
            <a:r>
              <a:rPr lang="en-US" dirty="0"/>
              <a:t>You cannot use BOTH “</a:t>
            </a:r>
            <a:r>
              <a:rPr lang="en-US" dirty="0" err="1"/>
              <a:t>iptables</a:t>
            </a:r>
            <a:r>
              <a:rPr lang="en-US" dirty="0"/>
              <a:t>” and “</a:t>
            </a:r>
            <a:r>
              <a:rPr lang="en-US" dirty="0" err="1"/>
              <a:t>firewalld</a:t>
            </a:r>
            <a:r>
              <a:rPr lang="en-US" dirty="0"/>
              <a:t>” simultaneously. It is a “one-or-the-other” setup</a:t>
            </a:r>
          </a:p>
          <a:p>
            <a:r>
              <a:rPr lang="en-US" dirty="0"/>
              <a:t>To disable “</a:t>
            </a:r>
            <a:r>
              <a:rPr lang="en-US" dirty="0" err="1"/>
              <a:t>firewalld</a:t>
            </a:r>
            <a:r>
              <a:rPr lang="en-US" dirty="0"/>
              <a:t>” and use only “</a:t>
            </a:r>
            <a:r>
              <a:rPr lang="en-US" dirty="0" err="1"/>
              <a:t>iptables</a:t>
            </a:r>
            <a:r>
              <a:rPr lang="en-US" dirty="0"/>
              <a:t>” perform the following actions:</a:t>
            </a:r>
          </a:p>
          <a:p>
            <a:pPr lvl="1"/>
            <a:r>
              <a:rPr lang="en-US" dirty="0"/>
              <a:t>Install the “</a:t>
            </a:r>
            <a:r>
              <a:rPr lang="en-US" dirty="0" err="1"/>
              <a:t>iptables</a:t>
            </a:r>
            <a:r>
              <a:rPr lang="en-US" dirty="0"/>
              <a:t>-services” RPM package: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–y install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-services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Disable “</a:t>
            </a:r>
            <a:r>
              <a:rPr lang="en-US" dirty="0" err="1"/>
              <a:t>firewalld</a:t>
            </a:r>
            <a:r>
              <a:rPr lang="en-US" dirty="0"/>
              <a:t>”: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firewalld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Enable “</a:t>
            </a:r>
            <a:r>
              <a:rPr lang="en-US" dirty="0" err="1"/>
              <a:t>iptables</a:t>
            </a:r>
            <a:r>
              <a:rPr lang="en-US" dirty="0"/>
              <a:t>”: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enable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enable ip6tables</a:t>
            </a:r>
            <a:r>
              <a:rPr lang="en-US" dirty="0"/>
              <a:t>`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412649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466075"/>
          </a:xfrm>
        </p:spPr>
        <p:txBody>
          <a:bodyPr/>
          <a:lstStyle/>
          <a:p>
            <a:pPr lvl="1"/>
            <a:r>
              <a:rPr lang="en-US" dirty="0"/>
              <a:t>Stop “</a:t>
            </a:r>
            <a:r>
              <a:rPr lang="en-US" dirty="0" err="1"/>
              <a:t>firewalld</a:t>
            </a:r>
            <a:r>
              <a:rPr lang="en-US" dirty="0"/>
              <a:t>”: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firewalld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Start “</a:t>
            </a:r>
            <a:r>
              <a:rPr lang="en-US" dirty="0" err="1"/>
              <a:t>iptables</a:t>
            </a:r>
            <a:r>
              <a:rPr lang="en-US" dirty="0"/>
              <a:t>”: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iptables;systemctl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ip6tables</a:t>
            </a:r>
            <a:r>
              <a:rPr lang="en-US" dirty="0"/>
              <a:t>`</a:t>
            </a:r>
          </a:p>
          <a:p>
            <a:r>
              <a:rPr lang="en-US" dirty="0"/>
              <a:t>The configuration file for “</a:t>
            </a:r>
            <a:r>
              <a:rPr lang="en-US" dirty="0" err="1"/>
              <a:t>iptables</a:t>
            </a:r>
            <a:r>
              <a:rPr lang="en-US" dirty="0"/>
              <a:t>” is stored at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sysconfig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dirty="0"/>
              <a:t>`</a:t>
            </a:r>
          </a:p>
          <a:p>
            <a:r>
              <a:rPr lang="en-US" dirty="0"/>
              <a:t>You may edit this file manually, and reload the </a:t>
            </a:r>
            <a:r>
              <a:rPr lang="en-US" dirty="0" err="1"/>
              <a:t>iptables</a:t>
            </a:r>
            <a:r>
              <a:rPr lang="en-US" dirty="0"/>
              <a:t> ruleset by typing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restart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dirty="0"/>
              <a:t>`</a:t>
            </a:r>
          </a:p>
          <a:p>
            <a:r>
              <a:rPr lang="en-US" dirty="0"/>
              <a:t>You may also interact directly with the ruleset using the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dirty="0"/>
              <a:t>` command</a:t>
            </a:r>
          </a:p>
          <a:p>
            <a:r>
              <a:rPr lang="en-US" dirty="0"/>
              <a:t>This may be the easier way to make basic changes to the firewall ruleset</a:t>
            </a:r>
          </a:p>
          <a:p>
            <a:r>
              <a:rPr lang="en-US" dirty="0"/>
              <a:t>You can view the current in-place ruleset by entering: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lang="en-US" dirty="0"/>
              <a:t>`</a:t>
            </a:r>
          </a:p>
          <a:p>
            <a:r>
              <a:rPr lang="en-US" dirty="0"/>
              <a:t>Always remember to ask yourself what firewall rules need to be set for any new services which you are configuring; Open those ports!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98613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105703"/>
          </a:xfrm>
        </p:spPr>
        <p:txBody>
          <a:bodyPr/>
          <a:lstStyle/>
          <a:p>
            <a:r>
              <a:rPr lang="en-US" dirty="0"/>
              <a:t>“Postfix” is the default MTA (Mail Transport Agent) for RHEL7</a:t>
            </a:r>
          </a:p>
          <a:p>
            <a:r>
              <a:rPr lang="en-US" dirty="0"/>
              <a:t>The legacy application “</a:t>
            </a:r>
            <a:r>
              <a:rPr lang="en-US" dirty="0" err="1"/>
              <a:t>sendmail</a:t>
            </a:r>
            <a:r>
              <a:rPr lang="en-US" dirty="0"/>
              <a:t>” has been deprecated, however some organizations still use it; It is not installed by default</a:t>
            </a:r>
          </a:p>
          <a:p>
            <a:r>
              <a:rPr lang="en-US" dirty="0"/>
              <a:t>To switch between “Postfix” and “</a:t>
            </a:r>
            <a:r>
              <a:rPr lang="en-US" dirty="0" err="1"/>
              <a:t>sendmail</a:t>
            </a:r>
            <a:r>
              <a:rPr lang="en-US" dirty="0"/>
              <a:t>” use the `alternatives --config </a:t>
            </a:r>
            <a:r>
              <a:rPr lang="en-US" dirty="0" err="1"/>
              <a:t>mta</a:t>
            </a:r>
            <a:r>
              <a:rPr lang="en-US" dirty="0"/>
              <a:t>` command. This assumes that the “</a:t>
            </a:r>
            <a:r>
              <a:rPr lang="en-US" dirty="0" err="1"/>
              <a:t>sendmail</a:t>
            </a:r>
            <a:r>
              <a:rPr lang="en-US" dirty="0"/>
              <a:t>” RPM has been installed</a:t>
            </a:r>
          </a:p>
          <a:p>
            <a:r>
              <a:rPr lang="en-US" dirty="0"/>
              <a:t>MTAs operate using port 25; Ensure it is open on your firewall !</a:t>
            </a:r>
          </a:p>
          <a:p>
            <a:r>
              <a:rPr lang="en-US" dirty="0"/>
              <a:t>By default, “Postfix” is configured not to listen to any external interfaces</a:t>
            </a:r>
          </a:p>
          <a:p>
            <a:r>
              <a:rPr lang="en-US" dirty="0"/>
              <a:t>To enable external hosts to access your MTA, you must change the “Postfix” configuration file to listen to external interfaces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/ Alias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484569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1241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From: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/postfix/main.cf</a:t>
            </a:r>
            <a:r>
              <a:rPr lang="en-US" b="1" dirty="0"/>
              <a:t>`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all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myhostname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myhostname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localhost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localhost</a:t>
            </a:r>
          </a:p>
          <a:p>
            <a:r>
              <a:rPr lang="en-US" dirty="0"/>
              <a:t>Notice that “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all</a:t>
            </a:r>
            <a:r>
              <a:rPr lang="en-US" dirty="0"/>
              <a:t>” has been commented out</a:t>
            </a:r>
          </a:p>
          <a:p>
            <a:r>
              <a:rPr lang="en-US" dirty="0"/>
              <a:t>Notice similarly that “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inet_interfaces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localhost</a:t>
            </a:r>
            <a:r>
              <a:rPr lang="en-US" dirty="0"/>
              <a:t>” is the currently selected entry</a:t>
            </a:r>
          </a:p>
          <a:p>
            <a:r>
              <a:rPr lang="en-US" dirty="0"/>
              <a:t>Switching this configuration and restarting “Postfix” will allow the MTA to listen to external interfaces – assuming the firewall grants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/ Alias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706696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785889"/>
          </a:xfrm>
        </p:spPr>
        <p:txBody>
          <a:bodyPr/>
          <a:lstStyle/>
          <a:p>
            <a:r>
              <a:rPr lang="en-US" dirty="0"/>
              <a:t>Aliases map incoming mail from one account to another single, or group of accounts</a:t>
            </a:r>
          </a:p>
          <a:p>
            <a:r>
              <a:rPr lang="en-US" dirty="0"/>
              <a:t>Aliases are stored in the `/</a:t>
            </a:r>
            <a:r>
              <a:rPr lang="en-US" dirty="0" err="1"/>
              <a:t>etc</a:t>
            </a:r>
            <a:r>
              <a:rPr lang="en-US" dirty="0"/>
              <a:t>/aliases` file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Aliases in this file will NOT be expanded in the header from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Mail, but WILL be visible over networks or from /bin/mail.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 &gt;&gt;&gt;&gt;&gt;&gt;&gt;&gt;&gt;&gt;      The program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newaliases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must be run after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 &gt;&gt; NOTE &gt;&gt;      this file is updated for any changes to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 &gt;&gt;&gt;&gt;&gt;&gt;&gt;&gt;&gt;&gt;      show through 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Basic system aliases -- these MUST be present.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mailer-daemon:  postmaster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postmaster:     root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/ Alias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939637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773030"/>
          </a:xfrm>
        </p:spPr>
        <p:txBody>
          <a:bodyPr/>
          <a:lstStyle/>
          <a:p>
            <a:r>
              <a:rPr lang="en-US" dirty="0"/>
              <a:t>The format of the aliases file is:</a:t>
            </a:r>
          </a:p>
          <a:p>
            <a:r>
              <a:rPr lang="en-US" dirty="0"/>
              <a:t>For a local redirection: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localuser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a remote redirection: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alias2: someuser@remote.com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a group redirection: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admins: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lee,lifeson,peart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/ Alias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3601267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333558"/>
            <a:ext cx="4975422" cy="4299987"/>
          </a:xfrm>
        </p:spPr>
        <p:txBody>
          <a:bodyPr/>
          <a:lstStyle/>
          <a:p>
            <a:r>
              <a:rPr lang="en-US" dirty="0"/>
              <a:t>Please standby as we switch to the live demonstrations which compliment the applications / concepts just taught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30" y="1333558"/>
            <a:ext cx="6191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499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5139832"/>
          </a:xfrm>
        </p:spPr>
        <p:txBody>
          <a:bodyPr/>
          <a:lstStyle/>
          <a:p>
            <a:r>
              <a:rPr lang="en-US" dirty="0"/>
              <a:t>There are many ways to perform tasks in Linux</a:t>
            </a:r>
          </a:p>
          <a:p>
            <a:r>
              <a:rPr lang="en-US" dirty="0"/>
              <a:t>The LFCS exam, and most performance based exams, measure the ability to configure the Linux host as required</a:t>
            </a:r>
          </a:p>
          <a:p>
            <a:r>
              <a:rPr lang="en-US" dirty="0"/>
              <a:t>The exam does not measure *how* to get to your end result</a:t>
            </a:r>
          </a:p>
          <a:p>
            <a:r>
              <a:rPr lang="en-US" dirty="0"/>
              <a:t>Very binary - Is the task completed / Does the service work, or not?</a:t>
            </a:r>
          </a:p>
          <a:p>
            <a:r>
              <a:rPr lang="en-US" dirty="0"/>
              <a:t>Never hard code; Variables are your friend</a:t>
            </a:r>
          </a:p>
          <a:p>
            <a:r>
              <a:rPr lang="en-US" dirty="0"/>
              <a:t>Consider joining distribution lists focused on Linux &amp; OSS (</a:t>
            </a:r>
            <a:r>
              <a:rPr lang="en-US" dirty="0" err="1"/>
              <a:t>lnxtech</a:t>
            </a:r>
            <a:r>
              <a:rPr lang="en-US" dirty="0"/>
              <a:t>)</a:t>
            </a:r>
          </a:p>
          <a:p>
            <a:r>
              <a:rPr lang="en-US" dirty="0"/>
              <a:t>Join the OSS Fridays call presented by the Americas Global Black Belt Team. Details, and the invite, can be found here: </a:t>
            </a:r>
            <a:r>
              <a:rPr lang="en-US" dirty="0">
                <a:hlinkClick r:id="rId3"/>
              </a:rPr>
              <a:t>http://aka.ms/OSSFridays</a:t>
            </a:r>
            <a:endParaRPr lang="en-US" dirty="0"/>
          </a:p>
          <a:p>
            <a:r>
              <a:rPr lang="en-US" dirty="0"/>
              <a:t>Check out the Microsoft open source site: </a:t>
            </a:r>
            <a:r>
              <a:rPr lang="en-US" dirty="0">
                <a:hlinkClick r:id="rId4"/>
              </a:rPr>
              <a:t>http://aka.ms/opensource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39169800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3922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user accounts for “The Beatles” using their first names as login IDs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the directory /strawberry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file in this directory called “</a:t>
            </a:r>
            <a:r>
              <a:rPr lang="en-US" sz="2400" dirty="0" err="1"/>
              <a:t>paulsfile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an ACL such that </a:t>
            </a:r>
            <a:r>
              <a:rPr lang="en-US" sz="2400" dirty="0" err="1"/>
              <a:t>paul</a:t>
            </a:r>
            <a:r>
              <a:rPr lang="en-US" sz="2400" dirty="0"/>
              <a:t> will have access to read and write to the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Verify that </a:t>
            </a:r>
            <a:r>
              <a:rPr lang="en-US" sz="2400" dirty="0" err="1"/>
              <a:t>paul</a:t>
            </a:r>
            <a:r>
              <a:rPr lang="en-US" sz="2400" dirty="0"/>
              <a:t> cannot create new files in this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Verify that </a:t>
            </a:r>
            <a:r>
              <a:rPr lang="en-US" sz="2400" dirty="0" err="1"/>
              <a:t>paul</a:t>
            </a:r>
            <a:r>
              <a:rPr lang="en-US" sz="2400" dirty="0"/>
              <a:t> can edit the file “</a:t>
            </a:r>
            <a:r>
              <a:rPr lang="en-US" sz="2400" dirty="0" err="1"/>
              <a:t>paulsfile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the directory “/submarine”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the secondary group “</a:t>
            </a:r>
            <a:r>
              <a:rPr lang="en-US" sz="2400" dirty="0" err="1"/>
              <a:t>beatles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Assign all of the members of the band 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the group ownership of “/submarine” to “</a:t>
            </a:r>
            <a:r>
              <a:rPr lang="en-US" sz="2400" dirty="0" err="1"/>
              <a:t>beatles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permissions to enable SGID and to lock-out non-group users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4364557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028758"/>
            <a:ext cx="11653523" cy="2954619"/>
          </a:xfrm>
        </p:spPr>
        <p:txBody>
          <a:bodyPr/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Access Control Lists</a:t>
            </a:r>
          </a:p>
          <a:p>
            <a:r>
              <a:rPr lang="en-US" sz="2400" dirty="0"/>
              <a:t>System Groups</a:t>
            </a:r>
          </a:p>
          <a:p>
            <a:r>
              <a:rPr lang="en-US" sz="2400" dirty="0"/>
              <a:t>Quotas</a:t>
            </a:r>
          </a:p>
          <a:p>
            <a:r>
              <a:rPr lang="en-US" sz="2400" dirty="0"/>
              <a:t>Firewall Configuration</a:t>
            </a:r>
          </a:p>
          <a:p>
            <a:r>
              <a:rPr lang="en-US" sz="2400" dirty="0"/>
              <a:t>Mail / alias Configuration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IX 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35" y="1028758"/>
            <a:ext cx="5924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651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650741"/>
          </a:xfrm>
        </p:spPr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As Paul, Create a file called “yellow” in the “/submarine” directory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As Ringo, Edit the file to add the line “In the town where I was born”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As George, Edit the file to add the line “We all live in a yellow submarine”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As John, view the contents of the file and delete the file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Create a mount point called “/home2”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Ensure there is a volume group called “</a:t>
            </a:r>
            <a:r>
              <a:rPr lang="en-US" sz="2400" dirty="0" err="1"/>
              <a:t>microsoftvg</a:t>
            </a:r>
            <a:r>
              <a:rPr lang="en-US" sz="2400" dirty="0"/>
              <a:t>” with at least 900M free; Create it if necessary using an appropriate physical volume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Create a 900M logical volume called “home2” in the “</a:t>
            </a:r>
            <a:r>
              <a:rPr lang="en-US" sz="2400" dirty="0" err="1"/>
              <a:t>microsoftvg</a:t>
            </a:r>
            <a:r>
              <a:rPr lang="en-US" sz="2400" dirty="0"/>
              <a:t>” volume group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Format it using the ext4 file system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/>
              <a:t>Create a persistent mount in </a:t>
            </a:r>
            <a:r>
              <a:rPr lang="en-US" sz="2400" dirty="0" err="1"/>
              <a:t>fstab</a:t>
            </a:r>
            <a:r>
              <a:rPr lang="en-US" sz="2400" dirty="0"/>
              <a:t> for this file system to mount on “/home2” and enable user and group quotas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2400" dirty="0"/>
          </a:p>
          <a:p>
            <a:pPr marL="457200" indent="-457200">
              <a:buFont typeface="+mj-lt"/>
              <a:buAutoNum type="arabicPeriod" startAt="12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375971706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392209"/>
          </a:xfrm>
        </p:spPr>
        <p:txBody>
          <a:bodyPr/>
          <a:lstStyle/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Mount all of the filesystems in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fstab</a:t>
            </a:r>
            <a:endParaRPr lang="en-US" sz="2400" dirty="0"/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Create the quota database for /home2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Enable the quota system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Set Paul’s soft quota to 5MB and hard quota to 6MB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Verify that a 5MB file can be written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Verify that a 10MB file cannot be written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Disable </a:t>
            </a:r>
            <a:r>
              <a:rPr lang="en-US" sz="2400" dirty="0" err="1"/>
              <a:t>firewalld</a:t>
            </a:r>
            <a:r>
              <a:rPr lang="en-US" sz="2400" dirty="0"/>
              <a:t> and configure the host to use </a:t>
            </a:r>
            <a:r>
              <a:rPr lang="en-US" sz="2400" dirty="0" err="1"/>
              <a:t>iptables</a:t>
            </a:r>
            <a:r>
              <a:rPr lang="en-US" sz="2400" dirty="0"/>
              <a:t> instead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Stop </a:t>
            </a:r>
            <a:r>
              <a:rPr lang="en-US" sz="2400" dirty="0" err="1"/>
              <a:t>firewalld</a:t>
            </a:r>
            <a:r>
              <a:rPr lang="en-US" sz="2400" dirty="0"/>
              <a:t> and start </a:t>
            </a:r>
            <a:r>
              <a:rPr lang="en-US" sz="2400" dirty="0" err="1"/>
              <a:t>iptables</a:t>
            </a:r>
            <a:endParaRPr lang="en-US" sz="2400" dirty="0"/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View the current firewall rules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Allow TCP connections on http and https ports through the firewall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2400" dirty="0"/>
              <a:t>Reload the firewall and verify that the rules have taken effect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21510172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474487"/>
          </a:xfrm>
        </p:spPr>
        <p:txBody>
          <a:bodyPr/>
          <a:lstStyle/>
          <a:p>
            <a:pPr marL="457200" indent="-457200">
              <a:buFont typeface="+mj-lt"/>
              <a:buAutoNum type="arabicPeriod" startAt="32"/>
            </a:pPr>
            <a:r>
              <a:rPr lang="en-US" sz="2400" dirty="0"/>
              <a:t>Start your apache webserver if it isn’t already and verify that you can connect to your host using a web browser and the public IP address</a:t>
            </a:r>
          </a:p>
          <a:p>
            <a:pPr marL="457200" indent="-457200">
              <a:buFont typeface="+mj-lt"/>
              <a:buAutoNum type="arabicPeriod" startAt="32"/>
            </a:pPr>
            <a:r>
              <a:rPr lang="en-US" sz="2400" dirty="0"/>
              <a:t>Ensure that postfix will listen to all external interfaces and not just the loopback</a:t>
            </a:r>
          </a:p>
          <a:p>
            <a:pPr marL="457200" indent="-457200">
              <a:buFont typeface="+mj-lt"/>
              <a:buAutoNum type="arabicPeriod" startAt="32"/>
            </a:pPr>
            <a:r>
              <a:rPr lang="en-US" sz="2400" dirty="0"/>
              <a:t>Configure an alias so that all of root’s mail to go to “</a:t>
            </a:r>
            <a:r>
              <a:rPr lang="en-US" sz="2400" dirty="0" err="1"/>
              <a:t>ringo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403962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881300"/>
          </a:xfrm>
        </p:spPr>
        <p:txBody>
          <a:bodyPr/>
          <a:lstStyle/>
          <a:p>
            <a:r>
              <a:rPr lang="en-US" dirty="0"/>
              <a:t>Files and directories have permission sets for the owner of the file, the group associated with the file, and all other users for the system</a:t>
            </a:r>
          </a:p>
          <a:p>
            <a:r>
              <a:rPr lang="en-US" dirty="0"/>
              <a:t>However, these permission sets have limitations. For example, different permissions cannot be configured for different users</a:t>
            </a:r>
          </a:p>
          <a:p>
            <a:r>
              <a:rPr lang="en-US" dirty="0"/>
              <a:t>Access Control lists allows you to have different permissions for a single file/directory based on individual users or groups</a:t>
            </a:r>
          </a:p>
          <a:p>
            <a:endParaRPr lang="en-US" dirty="0"/>
          </a:p>
          <a:p>
            <a:r>
              <a:rPr lang="en-US" dirty="0"/>
              <a:t>To enable access control lists, you must set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acl</a:t>
            </a:r>
            <a:r>
              <a:rPr lang="en-US" dirty="0"/>
              <a:t>` directive in the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 dirty="0"/>
              <a:t>` file for the filesystem you wish to create an ACL for.</a:t>
            </a:r>
          </a:p>
          <a:p>
            <a:r>
              <a:rPr lang="en-US" dirty="0"/>
              <a:t>The file system must subsequently be remounted after the change is made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</p:spTree>
    <p:extLst>
      <p:ext uri="{BB962C8B-B14F-4D97-AF65-F5344CB8AC3E}">
        <p14:creationId xmlns:p14="http://schemas.microsoft.com/office/powerpoint/2010/main" val="10409787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3890259"/>
          </a:xfrm>
        </p:spPr>
        <p:txBody>
          <a:bodyPr/>
          <a:lstStyle/>
          <a:p>
            <a:r>
              <a:rPr lang="en-US" dirty="0"/>
              <a:t>The two commands to set/retrieve ACLs are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getfacl</a:t>
            </a:r>
            <a:r>
              <a:rPr lang="en-US" dirty="0"/>
              <a:t>` and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en-US" dirty="0"/>
              <a:t>`</a:t>
            </a:r>
          </a:p>
          <a:p>
            <a:r>
              <a:rPr lang="en-US" dirty="0"/>
              <a:t>The man pages for both of these commands should be referenced!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Set:		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u:satya:rw /directory/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randomfile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Remove:	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-x u:satya /directory/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randomfile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Query:	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getfacl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/directory/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randomfile</a:t>
            </a:r>
            <a:r>
              <a:rPr lang="en-US" dirty="0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</p:spTree>
    <p:extLst>
      <p:ext uri="{BB962C8B-B14F-4D97-AF65-F5344CB8AC3E}">
        <p14:creationId xmlns:p14="http://schemas.microsoft.com/office/powerpoint/2010/main" val="27968193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105703"/>
          </a:xfrm>
        </p:spPr>
        <p:txBody>
          <a:bodyPr/>
          <a:lstStyle/>
          <a:p>
            <a:r>
              <a:rPr lang="en-US" dirty="0"/>
              <a:t>There is no real difference between “system” groups and “normal” groups</a:t>
            </a:r>
          </a:p>
          <a:p>
            <a:r>
              <a:rPr lang="en-US" dirty="0"/>
              <a:t>Like user IDs (UIDs) groups with a GID &gt; 1000 are “normal” groups and those &lt; 1000 are “system” groups</a:t>
            </a:r>
          </a:p>
          <a:p>
            <a:r>
              <a:rPr lang="en-US" dirty="0"/>
              <a:t>Groups are defined in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` file</a:t>
            </a:r>
          </a:p>
          <a:p>
            <a:r>
              <a:rPr lang="en-US" dirty="0"/>
              <a:t>Groups configurations can be modified by using the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dirty="0"/>
              <a:t>` or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groupdel</a:t>
            </a:r>
            <a:r>
              <a:rPr lang="en-US" dirty="0"/>
              <a:t>` commands</a:t>
            </a:r>
          </a:p>
          <a:p>
            <a:r>
              <a:rPr lang="en-US" dirty="0"/>
              <a:t>It is significantly easier to manually edit the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` file to manipulate system groups than use the command-line tools</a:t>
            </a:r>
          </a:p>
          <a:p>
            <a:r>
              <a:rPr lang="en-US" dirty="0"/>
              <a:t>The command line tools can be good for scripting purposes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Groups</a:t>
            </a:r>
          </a:p>
        </p:txBody>
      </p:sp>
    </p:spTree>
    <p:extLst>
      <p:ext uri="{BB962C8B-B14F-4D97-AF65-F5344CB8AC3E}">
        <p14:creationId xmlns:p14="http://schemas.microsoft.com/office/powerpoint/2010/main" val="9484807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7487394" cy="4425791"/>
          </a:xfrm>
        </p:spPr>
        <p:txBody>
          <a:bodyPr/>
          <a:lstStyle/>
          <a:p>
            <a:r>
              <a:rPr lang="en-US" dirty="0"/>
              <a:t>Basic Linux permissions broken up into 3 permissions groups: user, group, others</a:t>
            </a:r>
          </a:p>
          <a:p>
            <a:r>
              <a:rPr lang="en-US" dirty="0"/>
              <a:t>Permissions can be set in each group for read, write, execute</a:t>
            </a:r>
          </a:p>
          <a:p>
            <a:r>
              <a:rPr lang="en-US" dirty="0"/>
              <a:t>Permissions manipulated with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/>
              <a:t>` command.</a:t>
            </a:r>
          </a:p>
          <a:p>
            <a:r>
              <a:rPr lang="en-US" dirty="0"/>
              <a:t>Can be set using binary references or explicitly:</a:t>
            </a:r>
          </a:p>
          <a:p>
            <a:pPr lvl="1"/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foo.txt</a:t>
            </a:r>
            <a:r>
              <a:rPr lang="en-US" dirty="0"/>
              <a:t>;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foo.txt</a:t>
            </a:r>
          </a:p>
          <a:p>
            <a:pPr lvl="1"/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644 foo.txt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Refresher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45705" y="3696026"/>
            <a:ext cx="3979375" cy="23894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-r--r-----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sudoers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-r--r--r--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/machine-id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crypttab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-r-----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brlapi.key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-r-----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chrony.keys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-r--r--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chrony.conf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-r--r--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cron.deny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-r--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-r--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/hostname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--x--x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testapp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30" y="289513"/>
            <a:ext cx="38290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14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881300"/>
          </a:xfrm>
        </p:spPr>
        <p:txBody>
          <a:bodyPr/>
          <a:lstStyle/>
          <a:p>
            <a:r>
              <a:rPr lang="en-US" dirty="0"/>
              <a:t>SUID</a:t>
            </a:r>
          </a:p>
          <a:p>
            <a:pPr lvl="1"/>
            <a:r>
              <a:rPr lang="en-US" dirty="0"/>
              <a:t>Used when a binary needs to run as the owner of the binary, rather than the person who executed it. For example, `</a:t>
            </a:r>
            <a:r>
              <a:rPr lang="en-US" dirty="0" err="1"/>
              <a:t>su</a:t>
            </a:r>
            <a:r>
              <a:rPr lang="en-US" dirty="0"/>
              <a:t>`</a:t>
            </a:r>
          </a:p>
          <a:p>
            <a:r>
              <a:rPr lang="en-US" dirty="0"/>
              <a:t>SGID</a:t>
            </a:r>
          </a:p>
          <a:p>
            <a:pPr lvl="1"/>
            <a:r>
              <a:rPr lang="en-US" dirty="0"/>
              <a:t>The same as SUID however for groups. Very useful for shared directories!</a:t>
            </a:r>
          </a:p>
          <a:p>
            <a:r>
              <a:rPr lang="en-US" dirty="0"/>
              <a:t>Sticky Bit</a:t>
            </a:r>
          </a:p>
          <a:p>
            <a:pPr lvl="1"/>
            <a:r>
              <a:rPr lang="en-US" dirty="0"/>
              <a:t>Typically used on directories</a:t>
            </a:r>
          </a:p>
          <a:p>
            <a:pPr lvl="1"/>
            <a:r>
              <a:rPr lang="en-US" dirty="0"/>
              <a:t>Used where files in a directory can only be modified by their owner, the owner of the directory, or the root user</a:t>
            </a:r>
          </a:p>
          <a:p>
            <a:pPr lvl="1"/>
            <a:r>
              <a:rPr lang="en-US" dirty="0"/>
              <a:t>Example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Permissions are set on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/>
              <a:t>` as `1777`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SUID / SGID / Sticky bits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88" y="289513"/>
            <a:ext cx="4791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336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31218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Task:</a:t>
            </a:r>
          </a:p>
          <a:p>
            <a:pPr marL="0" indent="0">
              <a:buNone/>
            </a:pPr>
            <a:r>
              <a:rPr lang="en-US" dirty="0"/>
              <a:t>To create a directory where many users can access / modify each others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can be accomplished by using Access Control Lists or the SGID bits</a:t>
            </a:r>
          </a:p>
          <a:p>
            <a:r>
              <a:rPr lang="en-US" dirty="0"/>
              <a:t>Create directory:		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tomsawyer</a:t>
            </a:r>
            <a:r>
              <a:rPr lang="en-US" dirty="0"/>
              <a:t>`</a:t>
            </a:r>
          </a:p>
          <a:p>
            <a:r>
              <a:rPr lang="en-US" dirty="0"/>
              <a:t>Create special group:		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rush</a:t>
            </a:r>
            <a:r>
              <a:rPr lang="en-US" dirty="0"/>
              <a:t>`</a:t>
            </a:r>
          </a:p>
          <a:p>
            <a:r>
              <a:rPr lang="en-US" dirty="0"/>
              <a:t>Assign members to the group: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`</a:t>
            </a:r>
          </a:p>
          <a:p>
            <a:r>
              <a:rPr lang="en-US" dirty="0"/>
              <a:t>Change ownership of directory: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root:rush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tomsawyer</a:t>
            </a:r>
            <a:r>
              <a:rPr lang="en-US" dirty="0"/>
              <a:t>`</a:t>
            </a:r>
          </a:p>
          <a:p>
            <a:r>
              <a:rPr lang="en-US" dirty="0"/>
              <a:t>Set SGID bit *OR*		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2770 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tomsawyer</a:t>
            </a:r>
            <a:r>
              <a:rPr lang="en-US" dirty="0"/>
              <a:t>`</a:t>
            </a:r>
          </a:p>
          <a:p>
            <a:r>
              <a:rPr lang="en-US" dirty="0"/>
              <a:t>Set ACL:					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g:rush:rw 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tomsawyer</a:t>
            </a:r>
            <a:r>
              <a:rPr lang="en-US" dirty="0"/>
              <a:t>`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Shared Directories using ACLs or SGID bits</a:t>
            </a:r>
          </a:p>
        </p:txBody>
      </p:sp>
    </p:spTree>
    <p:extLst>
      <p:ext uri="{BB962C8B-B14F-4D97-AF65-F5344CB8AC3E}">
        <p14:creationId xmlns:p14="http://schemas.microsoft.com/office/powerpoint/2010/main" val="34069757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161103"/>
          </a:xfrm>
        </p:spPr>
        <p:txBody>
          <a:bodyPr/>
          <a:lstStyle/>
          <a:p>
            <a:r>
              <a:rPr lang="en-US" dirty="0"/>
              <a:t>Different types of quotas exist</a:t>
            </a:r>
          </a:p>
          <a:p>
            <a:pPr lvl="1"/>
            <a:r>
              <a:rPr lang="en-US" dirty="0"/>
              <a:t>User Quotas</a:t>
            </a:r>
          </a:p>
          <a:p>
            <a:pPr lvl="1"/>
            <a:r>
              <a:rPr lang="en-US" dirty="0"/>
              <a:t>Group Quotas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Quotas</a:t>
            </a:r>
          </a:p>
          <a:p>
            <a:pPr marL="336078" lvl="1" indent="0">
              <a:buNone/>
            </a:pPr>
            <a:endParaRPr lang="en-US" dirty="0"/>
          </a:p>
          <a:p>
            <a:r>
              <a:rPr lang="en-US" dirty="0"/>
              <a:t>Different types of limits exist</a:t>
            </a:r>
          </a:p>
          <a:p>
            <a:pPr lvl="1"/>
            <a:r>
              <a:rPr lang="en-US" dirty="0"/>
              <a:t>Soft Limits (Warnings produced)</a:t>
            </a:r>
          </a:p>
          <a:p>
            <a:pPr lvl="1"/>
            <a:r>
              <a:rPr lang="en-US" dirty="0"/>
              <a:t>Hard Limits (Quotas enforced)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Quotas</a:t>
            </a:r>
          </a:p>
        </p:txBody>
      </p:sp>
    </p:spTree>
    <p:extLst>
      <p:ext uri="{BB962C8B-B14F-4D97-AF65-F5344CB8AC3E}">
        <p14:creationId xmlns:p14="http://schemas.microsoft.com/office/powerpoint/2010/main" val="22999880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8ADE9DA185A840A97C044D659591E9" ma:contentTypeVersion="6" ma:contentTypeDescription="Ein neues Dokument erstellen." ma:contentTypeScope="" ma:versionID="bd4d7a6d51a5433cb1a067a499bd7544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89292683c117e43844d3f5025bee8192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Zuletzt freigegeben nach Benutz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Zuletzt freigegeben nach Zeitpunkt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{"officeBundle":{"ctag":"\"c:{5EBA80F4-81B4-4B64-9A38-824D2476F39A},9\"","fatalError":true,"version":"1.79102838"}}</MediaServiceFastMetadata>
    <MediaServiceMetadata xmlns="80665351-4c0c-42f1-8096-ec7a2623fe2d">{"officeBundle":{"ctag":"\"c:{5EBA80F4-81B4-4B64-9A38-824D2476F39A},9\"","fatalError":true,"errorInfo":"Server_FragmentLimitExceeded","version":"1.79102838"}}</MediaServiceMetadat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89A729-752E-4E88-B0F6-4C4967641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B1D8E2-BF72-4A88-8301-3246B0BD3CF6}">
  <ds:schemaRefs>
    <ds:schemaRef ds:uri="http://schemas.microsoft.com/office/2006/metadata/properties"/>
    <ds:schemaRef ds:uri="18cd837e-6ffe-430d-914d-85772e4a44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80665351-4c0c-42f1-8096-ec7a2623fe2d"/>
  </ds:schemaRefs>
</ds:datastoreItem>
</file>

<file path=customXml/itemProps3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24471</TotalTime>
  <Words>1798</Words>
  <Application>Microsoft Office PowerPoint</Application>
  <PresentationFormat>Widescreen</PresentationFormat>
  <Paragraphs>202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Verdana</vt:lpstr>
      <vt:lpstr>Wingdings</vt:lpstr>
      <vt:lpstr>5-30711_TR22_BO_CT_Template</vt:lpstr>
      <vt:lpstr>WHITE TEMPLATE</vt:lpstr>
      <vt:lpstr>LFCS Preparation Training Session IX: Deep Dive – System Configuration II</vt:lpstr>
      <vt:lpstr>Session IX Agenda</vt:lpstr>
      <vt:lpstr>Access Control Lists</vt:lpstr>
      <vt:lpstr>Access Control Lists</vt:lpstr>
      <vt:lpstr>Linux Groups</vt:lpstr>
      <vt:lpstr>Permissions Refresher</vt:lpstr>
      <vt:lpstr>SUID / SGID / Sticky bits</vt:lpstr>
      <vt:lpstr>Group Shared Directories using ACLs or SGID bits</vt:lpstr>
      <vt:lpstr>Quotas</vt:lpstr>
      <vt:lpstr>Quotas</vt:lpstr>
      <vt:lpstr>Firewall Configuration</vt:lpstr>
      <vt:lpstr>Firewall Configuration</vt:lpstr>
      <vt:lpstr>Mail / Alias Configuration</vt:lpstr>
      <vt:lpstr>Mail / Alias Configuration</vt:lpstr>
      <vt:lpstr>Mail / Alias Configuration</vt:lpstr>
      <vt:lpstr>Mail / Alias Configuration</vt:lpstr>
      <vt:lpstr>Live Demonstrations</vt:lpstr>
      <vt:lpstr>Final Thoughts</vt:lpstr>
      <vt:lpstr>Homework Assignment</vt:lpstr>
      <vt:lpstr>Homework Assignment</vt:lpstr>
      <vt:lpstr>Homework Assignment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Kundana Palagiri</dc:creator>
  <cp:lastModifiedBy>Dan Stolts</cp:lastModifiedBy>
  <cp:revision>417</cp:revision>
  <cp:lastPrinted>2016-10-14T17:46:04Z</cp:lastPrinted>
  <dcterms:created xsi:type="dcterms:W3CDTF">2016-06-13T17:17:56Z</dcterms:created>
  <dcterms:modified xsi:type="dcterms:W3CDTF">2018-05-25T17:57:18Z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Ver">
    <vt:lpwstr>1.79102838</vt:lpwstr>
  </property>
  <property fmtid="{D5CDD505-2E9C-101B-9397-08002B2CF9AE}" pid="4" name="oBundleFail">
    <vt:lpwstr>true</vt:lpwstr>
  </property>
  <property fmtid="{D5CDD505-2E9C-101B-9397-08002B2CF9AE}" pid="5" name="oBundleCtag">
    <vt:lpwstr>"c:{5EBA80F4-81B4-4B64-9A38-824D2476F39A},9"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2018-05-25T17:57:15.6663447Z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