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27"/>
  </p:notesMasterIdLst>
  <p:sldIdLst>
    <p:sldId id="1702" r:id="rId4"/>
    <p:sldId id="1703" r:id="rId5"/>
    <p:sldId id="435" r:id="rId6"/>
    <p:sldId id="257" r:id="rId7"/>
    <p:sldId id="260" r:id="rId8"/>
    <p:sldId id="261" r:id="rId9"/>
    <p:sldId id="262" r:id="rId10"/>
    <p:sldId id="442" r:id="rId11"/>
    <p:sldId id="443" r:id="rId12"/>
    <p:sldId id="444" r:id="rId13"/>
    <p:sldId id="445" r:id="rId14"/>
    <p:sldId id="450" r:id="rId15"/>
    <p:sldId id="446" r:id="rId16"/>
    <p:sldId id="447" r:id="rId17"/>
    <p:sldId id="451" r:id="rId18"/>
    <p:sldId id="1675" r:id="rId19"/>
    <p:sldId id="1685" r:id="rId20"/>
    <p:sldId id="1686" r:id="rId21"/>
    <p:sldId id="1698" r:id="rId22"/>
    <p:sldId id="1699" r:id="rId23"/>
    <p:sldId id="1700" r:id="rId24"/>
    <p:sldId id="1701" r:id="rId25"/>
    <p:sldId id="43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4D9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248" autoAdjust="0"/>
  </p:normalViewPr>
  <p:slideViewPr>
    <p:cSldViewPr snapToGrid="0">
      <p:cViewPr varScale="1">
        <p:scale>
          <a:sx n="88" d="100"/>
          <a:sy n="88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0C865-36BA-42ED-9075-CC27A762619E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BEFA2-DB8E-4505-A796-82D0DCB4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5F8F-46C9-46A5-9E1B-00B0A72B40B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40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recurrence - time-based trigger with an interval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 -  pull a certain endpoint at a given time interval, monitor a website for changes to data on their system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event-based  - events that occur in Azure, such as a message being written to the Service Bus queue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 - expose Logic Apps as a webhook and allow them to be called by HTTP endpoints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7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Middle one – design ideas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4C4E6-F21E-4F16-B366-370D7E7427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77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5820A-F751-433C-A0B8-B43C2D6B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3449F0-14E3-403A-BBF9-24F935A2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5B5F67-5B74-463B-BEDC-EC9368CB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197C9A-2990-46CD-B670-8EA7393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DB341D-0B44-4683-A7C5-31744BDA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66DC43-9DA2-4FAF-A674-19784D70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C8E1E77-F622-4245-A139-0A9087B27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1FE982-A790-4C6F-A0F6-7966C848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55FDA4-FE53-4C05-BB80-A4AED60C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04C9A8-5D2F-4C86-A14A-A1C37748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BB9ABC6-8C87-4636-BE46-8B4664D71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B1A5225-B31B-4574-894C-1AF44E69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4A6066-DC08-450F-821F-C62F527B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EB4170-4DA6-4429-B4E5-E8A6E3CA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7EAA7A-DEFC-4088-A88A-E8FAC93D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7199" y="1"/>
            <a:ext cx="12199200" cy="51623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8315" y="6029312"/>
            <a:ext cx="1673267" cy="3686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8417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58"/>
            <a:ext cx="6276530" cy="169876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065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D18D1-74B3-4E8B-B743-F4E7BCD8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DBD0F-0D5C-4CBF-B997-27D8D358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36FB37-6D53-44B7-A669-F0B69742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BD23-8997-4A12-B284-4877B5307D91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FFC379-C3E9-4DAC-BD9A-C7F15CD8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CDD985-3EA3-4EBB-8172-1E3FFCE7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FF1F-4EBE-476F-830A-3A8435F2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40406-E6B1-42A1-8505-0F37103CB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FB5E0-8793-451A-A310-6537C6905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52077B-0242-457E-9537-8035BC24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79B905-27AC-4399-B7B7-BD8A82A3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5291CD-0A95-402A-AD66-22265942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2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8B55C7-E095-4522-B6E9-739040F9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941A01-EB0A-4C48-88A0-25ECCC0F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B870A7-EDB9-4ACF-BEF0-9E19FCA9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08C911-4DB8-4F62-AA9D-33E7CA15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756BA6-B6E2-40FA-AA69-597C3A56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9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A6FA3-FF42-49D0-A708-76A9BE07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A607BE-31E5-4487-B986-5D6904752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F7FB7A-CA63-4650-A0E2-344DDDD8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6B5184-904A-4A4C-BA0F-68699A6A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C430DC-DD16-4FD7-A077-8B05800E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3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14633-7813-49C2-980C-FCB66D4C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4D479-28DB-415E-99C1-AA6D06CAD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BA63AE-277C-4F44-8425-3A8D793A6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1902A0-C27B-4654-BD52-962D0249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4DF7B8-5514-4D4F-A60B-58645777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833346-B213-41E6-9482-C99BF07F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1BF41-C7BE-4CD3-9AFB-05EE5D17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A921AD-A7F9-4FB5-BBCA-2E996CB8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96AE6E-73FB-4FD6-86AD-A30FB8C3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F74849D-25E0-4834-8363-2EF63DEC8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129FA05-2494-48AA-B980-B3874B3DD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442CD6-4027-4AE7-991D-D1238D23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F232A4-6646-426A-96C8-BC197A96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2F8999C-66EB-4610-AA37-9D107727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23449F-7312-40EB-A519-BD69D508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05C4041-5E0B-4E86-86F6-CD1B9D61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BA62D7E-F8F2-49B5-BCDD-DD85505B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570984-1355-4A79-BF50-04E1D83B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51E353-7CE1-44B4-93D7-CC0B276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04F862-05F5-4195-BC1B-62A4EE2B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A370C5-F146-474D-9522-A1EDDE2E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27A41F-9BC6-4AF8-B70B-FB344382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E035A4-305A-467A-950C-09074FB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569F694-0248-4AC7-A0A1-55C98CE1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8FF1E08-A31A-4576-825F-665B5FBF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222514-AF93-414F-9E3F-494193E0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9351D-62F7-4B6C-8669-7F6F7BE5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C8A30E-75AC-4853-B926-B6DC9F67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AB332F-0458-4885-8C5E-8F29B2CB9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483059-E829-44F0-AB8F-E7F5C5C0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19782-0359-4B59-8070-67CD17E2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33665B-3717-432D-9661-C8366221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1313E-5D10-4C5F-99A6-627B874C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CF3102F-46B0-4B30-9FF9-F41306272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559FC3-305F-44F4-89A8-1E752E162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2B26ED-8484-4B14-BD8F-2640C93B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B453B-84B8-4636-B15E-2B12AE2D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E30E72-355C-431C-92F9-72ACA525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9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7F7700-EF79-437B-97B2-AFBB909D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6A0631-CF6D-4353-9EBE-9260309BA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65F8B0-87D4-4202-9B51-E1D08407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52189B-A4A4-4DA6-A1FF-5888A3F4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2D16E1-69C0-43BF-8C19-530D20BA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AA93E8D-3370-4D55-B002-DBE61F831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8B7F50-78E6-42D1-9DB3-A59604E25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0C9EED-5228-441D-BA6C-993083B9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690AC0-628A-437E-9823-93BFAAE2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C332C8-3B86-422D-865E-3E64C8A8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C0255-E75E-4450-9639-3578B263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D47A9-95DC-4F2F-8E66-2837D438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84C643-4A81-491A-B138-886FB62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8A58DB-F64B-4A1E-884E-3777EA1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3F87C3-7EB5-4C07-A665-1B7C014E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1ABDF-3F80-4818-B54A-2779DD8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21A77E-13C8-4FA3-ADEB-F3C1F4E2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FDB5D0-689A-44AD-A1C9-EC14195C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792E8C-9CCD-4221-A404-DA5CF3D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59EFF7-33E7-4AB8-87F9-01379B76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7A1FBB-DCB5-492D-B3DE-659A8F7B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A0FEAE-E7DD-41CE-9C4D-7319C8A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DEB357-643F-464E-AA6C-99BB7AB6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3CA8A4-C4D9-4922-84CD-93BEEB65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F66C01-C586-48D2-BBB3-7D8AF935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5117EF4-AE78-4E97-9DD8-D9E8B49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148CE50-2AF1-4D15-9FCB-D1FF7B61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824A7F2-5255-4CD0-8CA9-61ADEB3E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646297E-A73F-438F-9AAB-A7F8F05B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86EE01-5F2F-4F52-8944-AB9BC781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29B3D40-BF3B-4FDD-9671-02E9379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6D50C6-291D-4EB0-8B4E-052D38DB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E0952C-8145-46AB-A2A6-E5DEA7B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E185AE-B2A5-40C5-A6F8-C0DD67A6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D3CBB6C-D680-4CA6-A66D-BD1725E4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332C0F-60AC-4483-97CE-75C5598D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83452C-3727-4A4B-86BE-CE845191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161721-9251-4A4D-B310-BE3FD8BC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B3FFEC-DDCA-4AD1-A76F-2A905A98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61FF2D-5864-4251-A3DA-79C9ECCA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42D38D-125F-47CD-B2D7-191891AF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C8AA65-D17E-4AB7-8D84-6A2874D9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72F0A4-0B0D-4C11-8791-200F427A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ADF5FD-0BD2-4AC9-B69B-1825922AE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EB7A38-BB63-4820-AD9D-598625C5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DD0742-0BCD-4B1B-87EE-4F2D44F0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10F867-9D7F-458E-A424-4ACE2E20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F52374-0FA8-4447-8CE6-955E0A6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Relationship Id="rId3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9FC00CE-8F67-4F0C-8722-C6FC1D21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F0A695-C2CE-4381-B463-37D69ADC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9C9F5F-4E36-4416-A1CC-FD84FCDEA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3C64-7AE5-4241-A504-71455322F0AE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E707F0-4D5D-4C21-802C-1107889E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F1B09D-C4DB-4A7E-9DF7-C461CEE3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9"/>
            <a:ext cx="11653521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88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9">
          <p15:clr>
            <a:srgbClr val="C35EA4"/>
          </p15:clr>
        </p15:guide>
        <p15:guide id="17" pos="7400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501BF06-0373-4F53-97D0-87EE936E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4548F5-45D6-41AB-90DF-D61F805A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158A0C-F15B-4EB1-A0D2-1F79C7975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1DDF1-1C3C-4809-8608-48D73F0232B1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7A664B-00A0-420F-8835-88E0EDE18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B9EA09-3A14-4115-BDBB-E2DB53E1B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3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64" y="1631852"/>
            <a:ext cx="6277260" cy="5225663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14" y="1631852"/>
            <a:ext cx="6274911" cy="3526917"/>
          </a:xfrm>
        </p:spPr>
        <p:txBody>
          <a:bodyPr/>
          <a:lstStyle/>
          <a:p>
            <a:pPr algn="ctr"/>
            <a:r>
              <a:rPr lang="en-US" dirty="0" smtClean="0"/>
              <a:t>Containers</a:t>
            </a:r>
            <a:r>
              <a:rPr lang="en-US" dirty="0"/>
              <a:t> on Azure 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594" y="5158750"/>
            <a:ext cx="6276530" cy="1698765"/>
          </a:xfrm>
        </p:spPr>
        <p:txBody>
          <a:bodyPr/>
          <a:lstStyle/>
          <a:p>
            <a:r>
              <a:rPr lang="en-US" dirty="0"/>
              <a:t>Abdul Rasheed </a:t>
            </a:r>
            <a:r>
              <a:rPr lang="en-US" dirty="0" err="1"/>
              <a:t>Feroz</a:t>
            </a:r>
            <a:r>
              <a:rPr lang="en-US" dirty="0"/>
              <a:t> Khan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6348" y="2894651"/>
            <a:ext cx="369345" cy="63444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43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Container Orchestration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>
                <a:solidFill>
                  <a:srgbClr val="002060"/>
                </a:solidFill>
              </a:rPr>
              <a:t>Facilitates deployment and management of containers</a:t>
            </a:r>
          </a:p>
          <a:p>
            <a:r>
              <a:rPr lang="en-GB" dirty="0">
                <a:solidFill>
                  <a:srgbClr val="002060"/>
                </a:solidFill>
              </a:rPr>
              <a:t>Containers by design are intended to be deployed in large  volumes with some applications using dozens to even  thousands of containers</a:t>
            </a:r>
          </a:p>
          <a:p>
            <a:r>
              <a:rPr lang="en-GB" dirty="0">
                <a:solidFill>
                  <a:srgbClr val="002060"/>
                </a:solidFill>
              </a:rPr>
              <a:t>With this type of scale, automating container deployment and  management with orchestration software becomes necessary</a:t>
            </a:r>
          </a:p>
          <a:p>
            <a:r>
              <a:rPr lang="en-GB" dirty="0">
                <a:solidFill>
                  <a:srgbClr val="002060"/>
                </a:solidFill>
              </a:rPr>
              <a:t>Azure Container service supports Kubernetes, DC/OS, and  Docker Swarm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2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Container Clusters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>
                <a:solidFill>
                  <a:srgbClr val="002060"/>
                </a:solidFill>
              </a:rPr>
              <a:t>Facilitate  load balancing, scalability,  and high availability</a:t>
            </a:r>
          </a:p>
          <a:p>
            <a:r>
              <a:rPr lang="en-GB" dirty="0">
                <a:solidFill>
                  <a:srgbClr val="002060"/>
                </a:solidFill>
              </a:rPr>
              <a:t>A cluster is composed of master nodes which control the  orchestration, and agent nodes that host the containers</a:t>
            </a:r>
          </a:p>
          <a:p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4D46ADB4-609B-4CB8-9C76-2CCF602648F0}"/>
              </a:ext>
            </a:extLst>
          </p:cNvPr>
          <p:cNvSpPr/>
          <p:nvPr/>
        </p:nvSpPr>
        <p:spPr>
          <a:xfrm>
            <a:off x="6583680" y="2720467"/>
            <a:ext cx="5013960" cy="2561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66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Open-source orchestration engine from Google</a:t>
            </a:r>
          </a:p>
          <a:p>
            <a:r>
              <a:rPr lang="en-GB" dirty="0">
                <a:solidFill>
                  <a:srgbClr val="002060"/>
                </a:solidFill>
              </a:rPr>
              <a:t>Provides a robust framework for container orchestration, yet  remains lightweight and scalable</a:t>
            </a:r>
          </a:p>
          <a:p>
            <a:r>
              <a:rPr lang="en-GB" dirty="0">
                <a:solidFill>
                  <a:srgbClr val="002060"/>
                </a:solidFill>
              </a:rPr>
              <a:t>Supported by Azure Container Service and tightly integrated  with ACS, allowing Kubernetes to modify deployments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5BCE4AC2-857B-4BBF-AF16-859DDE3073DB}"/>
              </a:ext>
            </a:extLst>
          </p:cNvPr>
          <p:cNvSpPr/>
          <p:nvPr/>
        </p:nvSpPr>
        <p:spPr>
          <a:xfrm>
            <a:off x="5132833" y="4652964"/>
            <a:ext cx="6220967" cy="152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43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DC/OS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err="1">
                <a:solidFill>
                  <a:srgbClr val="002060"/>
                </a:solidFill>
              </a:rPr>
              <a:t>Datacenter</a:t>
            </a:r>
            <a:r>
              <a:rPr lang="en-GB" dirty="0">
                <a:solidFill>
                  <a:srgbClr val="002060"/>
                </a:solidFill>
              </a:rPr>
              <a:t> Operating System built on Apache Mesos</a:t>
            </a:r>
          </a:p>
          <a:p>
            <a:r>
              <a:rPr lang="en-GB" dirty="0">
                <a:solidFill>
                  <a:srgbClr val="002060"/>
                </a:solidFill>
              </a:rPr>
              <a:t>Creates logical data </a:t>
            </a:r>
            <a:r>
              <a:rPr lang="en-GB" dirty="0" err="1">
                <a:solidFill>
                  <a:srgbClr val="002060"/>
                </a:solidFill>
              </a:rPr>
              <a:t>centers</a:t>
            </a:r>
            <a:r>
              <a:rPr lang="en-GB" dirty="0">
                <a:solidFill>
                  <a:srgbClr val="002060"/>
                </a:solidFill>
              </a:rPr>
              <a:t> and abstracts underlying hardware</a:t>
            </a:r>
          </a:p>
          <a:p>
            <a:r>
              <a:rPr lang="en-GB" dirty="0">
                <a:solidFill>
                  <a:srgbClr val="002060"/>
                </a:solidFill>
              </a:rPr>
              <a:t>Provides resources traditionally provided by infrastructure,  including networking, DNS, and load balancing</a:t>
            </a:r>
          </a:p>
          <a:p>
            <a:r>
              <a:rPr lang="en-GB" dirty="0">
                <a:solidFill>
                  <a:srgbClr val="002060"/>
                </a:solidFill>
              </a:rPr>
              <a:t>Natively supported by Azure Container Service</a:t>
            </a:r>
          </a:p>
          <a:p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AFE63FC7-8701-4C07-8BBB-28CD80D59AFD}"/>
              </a:ext>
            </a:extLst>
          </p:cNvPr>
          <p:cNvSpPr/>
          <p:nvPr/>
        </p:nvSpPr>
        <p:spPr>
          <a:xfrm>
            <a:off x="8273796" y="4623816"/>
            <a:ext cx="3567684" cy="144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009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Docker Swarm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122920" cy="4351338"/>
          </a:xfrm>
        </p:spPr>
        <p:txBody>
          <a:bodyPr/>
          <a:lstStyle/>
          <a:p>
            <a:endParaRPr lang="en-US" dirty="0">
              <a:solidFill>
                <a:srgbClr val="002060"/>
              </a:solidFill>
            </a:endParaRPr>
          </a:p>
          <a:p>
            <a:pPr marL="2413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dirty="0">
                <a:solidFill>
                  <a:srgbClr val="002060"/>
                </a:solidFill>
              </a:rPr>
              <a:t>Docker’s own orchestration engine</a:t>
            </a:r>
          </a:p>
          <a:p>
            <a:pPr marL="241300" marR="193040">
              <a:lnSpc>
                <a:spcPts val="2810"/>
              </a:lnSpc>
              <a:spcBef>
                <a:spcPts val="104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dirty="0">
                <a:solidFill>
                  <a:srgbClr val="002060"/>
                </a:solidFill>
              </a:rPr>
              <a:t>Current releases of the Docker engine have  “Swarm Mode” built in and can many of the same things that other orchestration engines do</a:t>
            </a:r>
          </a:p>
          <a:p>
            <a:pPr marL="241300" marR="370205">
              <a:lnSpc>
                <a:spcPts val="2810"/>
              </a:lnSpc>
              <a:spcBef>
                <a:spcPts val="1050"/>
              </a:spcBef>
              <a:buFont typeface="Arial"/>
              <a:buChar char="•"/>
              <a:tabLst>
                <a:tab pos="330835" algn="l"/>
                <a:tab pos="332105" algn="l"/>
              </a:tabLst>
            </a:pPr>
            <a:r>
              <a:rPr lang="en-GB" dirty="0">
                <a:solidFill>
                  <a:srgbClr val="002060"/>
                </a:solidFill>
              </a:rPr>
              <a:t>Lacks a GUI, but makes up for it with tight  integration with Docker</a:t>
            </a:r>
          </a:p>
          <a:p>
            <a:pPr marL="241300" marR="885190">
              <a:lnSpc>
                <a:spcPts val="2810"/>
              </a:lnSpc>
              <a:spcBef>
                <a:spcPts val="99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dirty="0">
                <a:solidFill>
                  <a:srgbClr val="002060"/>
                </a:solidFill>
              </a:rPr>
              <a:t>Natively supported by Azure Container  Service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51938E8D-8C07-4647-84CA-81CC3450F22B}"/>
              </a:ext>
            </a:extLst>
          </p:cNvPr>
          <p:cNvSpPr/>
          <p:nvPr/>
        </p:nvSpPr>
        <p:spPr>
          <a:xfrm>
            <a:off x="8336549" y="2540597"/>
            <a:ext cx="3532009" cy="2921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541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Lifecycle management of Containerized Applications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Bitnami">
            <a:extLst>
              <a:ext uri="{FF2B5EF4-FFF2-40B4-BE49-F238E27FC236}">
                <a16:creationId xmlns:a16="http://schemas.microsoft.com/office/drawing/2014/main" xmlns="" id="{77F1A2B9-A9E7-43F7-B797-9E0815046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7" t="18222" r="15356" b="16667"/>
          <a:stretch/>
        </p:blipFill>
        <p:spPr bwMode="auto">
          <a:xfrm>
            <a:off x="3741420" y="2097488"/>
            <a:ext cx="4709160" cy="446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DE3BEF6-11F0-47CA-AC67-9973BECFAC3B}"/>
              </a:ext>
            </a:extLst>
          </p:cNvPr>
          <p:cNvSpPr txBox="1"/>
          <p:nvPr/>
        </p:nvSpPr>
        <p:spPr>
          <a:xfrm>
            <a:off x="4892040" y="645159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Source: The New Stack </a:t>
            </a:r>
          </a:p>
        </p:txBody>
      </p:sp>
    </p:spTree>
    <p:extLst>
      <p:ext uri="{BB962C8B-B14F-4D97-AF65-F5344CB8AC3E}">
        <p14:creationId xmlns:p14="http://schemas.microsoft.com/office/powerpoint/2010/main" val="29590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F8012-855C-4F0C-8CF2-B0B75A3A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9167"/>
            <a:ext cx="12192000" cy="899665"/>
          </a:xfrm>
        </p:spPr>
        <p:txBody>
          <a:bodyPr/>
          <a:lstStyle/>
          <a:p>
            <a:pPr algn="ctr"/>
            <a:r>
              <a:rPr lang="en-IN" sz="6000" b="1" dirty="0"/>
              <a:t>Customer Stories</a:t>
            </a:r>
          </a:p>
        </p:txBody>
      </p:sp>
    </p:spTree>
    <p:extLst>
      <p:ext uri="{BB962C8B-B14F-4D97-AF65-F5344CB8AC3E}">
        <p14:creationId xmlns:p14="http://schemas.microsoft.com/office/powerpoint/2010/main" val="51035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1746A6-1387-4478-B725-9B47A853BD58}"/>
              </a:ext>
            </a:extLst>
          </p:cNvPr>
          <p:cNvSpPr txBox="1"/>
          <p:nvPr/>
        </p:nvSpPr>
        <p:spPr>
          <a:xfrm>
            <a:off x="4151376" y="2505390"/>
            <a:ext cx="8040624" cy="276998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5333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5333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“Red Hat really impressed us with its enterprise grade support. We were surprised that Red Hat open source and Azure support resided in the same office”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5333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Richard Hum: Studio Head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5333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Throwback Entertainment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5333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Picture 2" descr="Story logo">
            <a:extLst>
              <a:ext uri="{FF2B5EF4-FFF2-40B4-BE49-F238E27FC236}">
                <a16:creationId xmlns:a16="http://schemas.microsoft.com/office/drawing/2014/main" xmlns="" id="{41D348EA-C009-45F0-A15B-A9C97FB0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2" y="2505390"/>
            <a:ext cx="3921254" cy="215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4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AE14B8E-1DEA-4E93-AFBE-695CA09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Customer profile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F299FF3-1D5A-44FD-954D-B0605F8A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4E6585"/>
                </a:solidFill>
              </a:rPr>
              <a:t>Canadian-based Throwback Entertainment develops, creates and publishes immersive and interactive gaming titles. Its portfolio of games has accumulated over US$3.5 billion in revenue, sold over 200 million copies and distributed to over 35 countries worldwide. Notable games include </a:t>
            </a:r>
            <a:r>
              <a:rPr lang="en-GB" dirty="0" err="1">
                <a:solidFill>
                  <a:srgbClr val="4E6585"/>
                </a:solidFill>
              </a:rPr>
              <a:t>Vexx</a:t>
            </a:r>
            <a:r>
              <a:rPr lang="en-GB" dirty="0">
                <a:solidFill>
                  <a:srgbClr val="4E6585"/>
                </a:solidFill>
              </a:rPr>
              <a:t>, Extreme G Racing, Gladiator: Sword of Vengeance, Deflector, Aggressive Inline, SX Superstar and more</a:t>
            </a:r>
            <a:endParaRPr lang="en-US" dirty="0">
              <a:solidFill>
                <a:srgbClr val="4E6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7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AE14B8E-1DEA-4E93-AFBE-695CA09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E6585"/>
                </a:solidFill>
              </a:rPr>
              <a:t>Business goal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F299FF3-1D5A-44FD-954D-B0605F8A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4E6585"/>
                </a:solidFill>
              </a:rPr>
              <a:t>When Throwback acquired Acclaim Entertainment it gained an entire gaming library. Alongside selling these games it has also been redeveloping some of them. It wanted to rework a previous classic, released in 1999, called Iggy’s </a:t>
            </a:r>
            <a:r>
              <a:rPr lang="en-GB" dirty="0" err="1">
                <a:solidFill>
                  <a:srgbClr val="4E6585"/>
                </a:solidFill>
              </a:rPr>
              <a:t>Reckin</a:t>
            </a:r>
            <a:r>
              <a:rPr lang="en-GB" dirty="0">
                <a:solidFill>
                  <a:srgbClr val="4E6585"/>
                </a:solidFill>
              </a:rPr>
              <a:t> Balls by bringing it up to date and enabling groups of players to play against each other.</a:t>
            </a:r>
            <a:endParaRPr lang="en-US" dirty="0">
              <a:solidFill>
                <a:srgbClr val="4E6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Agneda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Containers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and its architecture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Running a Container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Why 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on Azure?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Azure Container Services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Customer Stories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Hands on Lab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64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AE14B8E-1DEA-4E93-AFBE-695CA09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Tactics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F299FF3-1D5A-44FD-954D-B0605F8A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It decided to use the Red Hat open source software to redevelop the game and also chose to host it from the Azure platform because of its flexibility, always-on availability and close support for Red Hat. Importantly it also chose Red Hat on Azure to host Docker containers managed by Kubernetes, which was considered important to develop a cutting-edge back-end for cloud gaming</a:t>
            </a:r>
          </a:p>
        </p:txBody>
      </p:sp>
    </p:spTree>
    <p:extLst>
      <p:ext uri="{BB962C8B-B14F-4D97-AF65-F5344CB8AC3E}">
        <p14:creationId xmlns:p14="http://schemas.microsoft.com/office/powerpoint/2010/main" val="124295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AE14B8E-1DEA-4E93-AFBE-695CA09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F299FF3-1D5A-44FD-954D-B0605F8A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Throwback has been able to launch the game successfully from Azure with a raft of new features such as 8-player groups and HD graphics. As such it has created a high-profit game that has been radically modernized while retaining its original features. Supported by Azure, the game has been successfully launched as a game for all age groups and one that is characterised from the back-end by security, stability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13123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AE14B8E-1DEA-4E93-AFBE-695CA09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Software and 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F299FF3-1D5A-44FD-954D-B0605F8A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38985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Red Hat Linux</a:t>
            </a:r>
          </a:p>
          <a:p>
            <a:r>
              <a:rPr lang="en-US" dirty="0">
                <a:solidFill>
                  <a:srgbClr val="002060"/>
                </a:solidFill>
              </a:rPr>
              <a:t>Docker</a:t>
            </a:r>
          </a:p>
          <a:p>
            <a:r>
              <a:rPr lang="en-US" dirty="0">
                <a:solidFill>
                  <a:srgbClr val="002060"/>
                </a:solidFill>
              </a:rPr>
              <a:t>Kubernetes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ACC3E8DE-AD32-4444-B9F9-3E78D9EF12C0}"/>
              </a:ext>
            </a:extLst>
          </p:cNvPr>
          <p:cNvSpPr txBox="1">
            <a:spLocks/>
          </p:cNvSpPr>
          <p:nvPr/>
        </p:nvSpPr>
        <p:spPr>
          <a:xfrm>
            <a:off x="838200" y="27259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Open Source Technologies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0AB8BF0E-6918-4F4E-97DB-BEE0DD2EA308}"/>
              </a:ext>
            </a:extLst>
          </p:cNvPr>
          <p:cNvSpPr txBox="1">
            <a:spLocks/>
          </p:cNvSpPr>
          <p:nvPr/>
        </p:nvSpPr>
        <p:spPr>
          <a:xfrm>
            <a:off x="914400" y="14781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407598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B7FE069-FD29-462D-9246-A63C07599272}"/>
              </a:ext>
            </a:extLst>
          </p:cNvPr>
          <p:cNvSpPr/>
          <p:nvPr/>
        </p:nvSpPr>
        <p:spPr>
          <a:xfrm>
            <a:off x="0" y="2921167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" y="2921167"/>
            <a:ext cx="12192000" cy="1015663"/>
          </a:xfrm>
        </p:spPr>
        <p:txBody>
          <a:bodyPr>
            <a:noAutofit/>
          </a:bodyPr>
          <a:lstStyle/>
          <a:p>
            <a:pPr algn="l"/>
            <a:r>
              <a:rPr lang="en-US" sz="7200" b="1" dirty="0">
                <a:solidFill>
                  <a:srgbClr val="002060"/>
                </a:solidFill>
              </a:rPr>
              <a:t>Demo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4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F91A53E-0871-412F-949A-E8FBF50B1613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E7CB3-A51A-4473-89EB-C1806A0F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2330D5-A631-4206-96DC-A1DB9C1B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/>
            <a:endParaRPr lang="en-GB" sz="2400" dirty="0">
              <a:solidFill>
                <a:srgbClr val="002060"/>
              </a:solidFill>
              <a:cs typeface="Segoe UI" panose="020B0502040204020203" pitchFamily="34" charset="0"/>
            </a:endParaRPr>
          </a:p>
          <a:p>
            <a:pPr marL="285750" indent="-285750"/>
            <a:r>
              <a:rPr lang="en-GB" dirty="0">
                <a:solidFill>
                  <a:srgbClr val="002060"/>
                </a:solidFill>
                <a:cs typeface="Segoe UI" panose="020B0502040204020203" pitchFamily="34" charset="0"/>
              </a:rPr>
              <a:t>Light weight alternatives to Virtual Machines </a:t>
            </a:r>
          </a:p>
          <a:p>
            <a:pPr marL="285750" indent="-285750"/>
            <a:r>
              <a:rPr lang="en-GB" dirty="0">
                <a:solidFill>
                  <a:srgbClr val="00206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Smaller, less expensive, faster to start up, and self-contained </a:t>
            </a:r>
          </a:p>
          <a:p>
            <a:pPr marL="285750" indent="-285750"/>
            <a:endParaRPr lang="en-GB" sz="2400" dirty="0">
              <a:solidFill>
                <a:srgbClr val="00206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/>
            <a:endParaRPr lang="en-GB" sz="2400" dirty="0">
              <a:solidFill>
                <a:srgbClr val="00206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Image result for virtual machine and containers">
            <a:extLst>
              <a:ext uri="{FF2B5EF4-FFF2-40B4-BE49-F238E27FC236}">
                <a16:creationId xmlns:a16="http://schemas.microsoft.com/office/drawing/2014/main" xmlns="" id="{0A71317B-6747-42BC-A82D-65EA9E90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80" y="3429000"/>
            <a:ext cx="6096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93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689925B-F245-4A5A-8606-379E9C705EC3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950D0-D6BD-45DA-9332-C2FC7F31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9547B5-2837-4BBA-9ADA-BAC7A936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2720" cy="435133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Leading Open-Source containerization platform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4D9CD7"/>
                </a:solidFill>
              </a:rPr>
              <a:t>“</a:t>
            </a:r>
            <a:r>
              <a:rPr lang="en-GB" sz="2000" i="1" spc="-55" dirty="0">
                <a:solidFill>
                  <a:srgbClr val="4D9CD6"/>
                </a:solidFill>
                <a:latin typeface="Arial"/>
                <a:cs typeface="Arial"/>
              </a:rPr>
              <a:t>Docker </a:t>
            </a:r>
            <a:r>
              <a:rPr lang="en-GB" sz="2000" i="1" spc="-35" dirty="0">
                <a:solidFill>
                  <a:srgbClr val="4D9CD6"/>
                </a:solidFill>
                <a:latin typeface="Arial"/>
                <a:cs typeface="Arial"/>
              </a:rPr>
              <a:t>containers </a:t>
            </a:r>
            <a:r>
              <a:rPr lang="en-GB" sz="2000" i="1" spc="-10" dirty="0">
                <a:solidFill>
                  <a:srgbClr val="4D9CD6"/>
                </a:solidFill>
                <a:latin typeface="Arial"/>
                <a:cs typeface="Arial"/>
              </a:rPr>
              <a:t>wrap </a:t>
            </a:r>
            <a:r>
              <a:rPr lang="en-GB" sz="2000" i="1" spc="-15" dirty="0">
                <a:solidFill>
                  <a:srgbClr val="4D9CD6"/>
                </a:solidFill>
                <a:latin typeface="Arial"/>
                <a:cs typeface="Arial"/>
              </a:rPr>
              <a:t>up </a:t>
            </a:r>
            <a:r>
              <a:rPr lang="en-GB" sz="2000" i="1" spc="-25" dirty="0">
                <a:solidFill>
                  <a:srgbClr val="4D9CD6"/>
                </a:solidFill>
                <a:latin typeface="Arial"/>
                <a:cs typeface="Arial"/>
              </a:rPr>
              <a:t>a </a:t>
            </a:r>
            <a:r>
              <a:rPr lang="en-GB" sz="2000" i="1" spc="-70" dirty="0">
                <a:solidFill>
                  <a:srgbClr val="4D9CD6"/>
                </a:solidFill>
                <a:latin typeface="Arial"/>
                <a:cs typeface="Arial"/>
              </a:rPr>
              <a:t>piece </a:t>
            </a:r>
            <a:r>
              <a:rPr lang="en-GB" sz="2000" i="1" spc="-25" dirty="0">
                <a:solidFill>
                  <a:srgbClr val="4D9CD6"/>
                </a:solidFill>
                <a:latin typeface="Arial"/>
                <a:cs typeface="Arial"/>
              </a:rPr>
              <a:t>of  </a:t>
            </a:r>
            <a:r>
              <a:rPr lang="en-GB" sz="2000" i="1" spc="-40" dirty="0">
                <a:solidFill>
                  <a:srgbClr val="4D9CD6"/>
                </a:solidFill>
                <a:latin typeface="Arial"/>
                <a:cs typeface="Arial"/>
              </a:rPr>
              <a:t>software </a:t>
            </a:r>
            <a:r>
              <a:rPr lang="en-GB" sz="2000" i="1" spc="35" dirty="0">
                <a:solidFill>
                  <a:srgbClr val="4D9CD6"/>
                </a:solidFill>
                <a:latin typeface="Arial"/>
                <a:cs typeface="Arial"/>
              </a:rPr>
              <a:t>in </a:t>
            </a:r>
            <a:r>
              <a:rPr lang="en-GB" sz="2000" i="1" spc="-30" dirty="0">
                <a:solidFill>
                  <a:srgbClr val="4D9CD6"/>
                </a:solidFill>
                <a:latin typeface="Arial"/>
                <a:cs typeface="Arial"/>
              </a:rPr>
              <a:t>a </a:t>
            </a:r>
            <a:r>
              <a:rPr lang="en-GB" sz="2000" i="1" spc="-40" dirty="0">
                <a:solidFill>
                  <a:srgbClr val="4D9CD6"/>
                </a:solidFill>
                <a:latin typeface="Arial"/>
                <a:cs typeface="Arial"/>
              </a:rPr>
              <a:t>complete filesystem </a:t>
            </a:r>
            <a:r>
              <a:rPr lang="en-GB" sz="2000" i="1" spc="30" dirty="0">
                <a:solidFill>
                  <a:srgbClr val="4D9CD6"/>
                </a:solidFill>
                <a:latin typeface="Arial"/>
                <a:cs typeface="Arial"/>
              </a:rPr>
              <a:t>that  </a:t>
            </a:r>
            <a:r>
              <a:rPr lang="en-GB" sz="2000" i="1" spc="-35" dirty="0">
                <a:solidFill>
                  <a:srgbClr val="4D9CD6"/>
                </a:solidFill>
                <a:latin typeface="Arial"/>
                <a:cs typeface="Arial"/>
              </a:rPr>
              <a:t>contains </a:t>
            </a:r>
            <a:r>
              <a:rPr lang="en-GB" sz="2000" i="1" spc="-15" dirty="0">
                <a:solidFill>
                  <a:srgbClr val="4D9CD6"/>
                </a:solidFill>
                <a:latin typeface="Arial"/>
                <a:cs typeface="Arial"/>
              </a:rPr>
              <a:t>everything </a:t>
            </a:r>
            <a:r>
              <a:rPr lang="en-GB" sz="2000" i="1" spc="70" dirty="0">
                <a:solidFill>
                  <a:srgbClr val="4D9CD6"/>
                </a:solidFill>
                <a:latin typeface="Arial"/>
                <a:cs typeface="Arial"/>
              </a:rPr>
              <a:t>it </a:t>
            </a:r>
            <a:r>
              <a:rPr lang="en-GB" sz="2000" i="1" spc="-95" dirty="0">
                <a:solidFill>
                  <a:srgbClr val="4D9CD6"/>
                </a:solidFill>
                <a:latin typeface="Arial"/>
                <a:cs typeface="Arial"/>
              </a:rPr>
              <a:t>needs </a:t>
            </a:r>
            <a:r>
              <a:rPr lang="en-GB" sz="2000" i="1" spc="15" dirty="0">
                <a:solidFill>
                  <a:srgbClr val="4D9CD6"/>
                </a:solidFill>
                <a:latin typeface="Arial"/>
                <a:cs typeface="Arial"/>
              </a:rPr>
              <a:t>to </a:t>
            </a:r>
            <a:r>
              <a:rPr lang="en-GB" sz="2000" i="1" spc="-15" dirty="0">
                <a:solidFill>
                  <a:srgbClr val="4D9CD6"/>
                </a:solidFill>
                <a:latin typeface="Arial"/>
                <a:cs typeface="Arial"/>
              </a:rPr>
              <a:t>run: </a:t>
            </a:r>
            <a:r>
              <a:rPr lang="en-GB" sz="2000" i="1" spc="-90" dirty="0">
                <a:solidFill>
                  <a:srgbClr val="4D9CD6"/>
                </a:solidFill>
                <a:latin typeface="Arial"/>
                <a:cs typeface="Arial"/>
              </a:rPr>
              <a:t>code,  </a:t>
            </a:r>
            <a:r>
              <a:rPr lang="en-GB" sz="2000" i="1" dirty="0">
                <a:solidFill>
                  <a:srgbClr val="4D9CD6"/>
                </a:solidFill>
                <a:latin typeface="Arial"/>
                <a:cs typeface="Arial"/>
              </a:rPr>
              <a:t>runtime, </a:t>
            </a:r>
            <a:r>
              <a:rPr lang="en-GB" sz="2000" i="1" spc="-70" dirty="0">
                <a:solidFill>
                  <a:srgbClr val="4D9CD6"/>
                </a:solidFill>
                <a:latin typeface="Arial"/>
                <a:cs typeface="Arial"/>
              </a:rPr>
              <a:t>system </a:t>
            </a:r>
            <a:r>
              <a:rPr lang="en-GB" sz="2000" i="1" spc="-45" dirty="0">
                <a:solidFill>
                  <a:srgbClr val="4D9CD6"/>
                </a:solidFill>
                <a:latin typeface="Arial"/>
                <a:cs typeface="Arial"/>
              </a:rPr>
              <a:t>tools, </a:t>
            </a:r>
            <a:r>
              <a:rPr lang="en-GB" sz="2000" i="1" spc="-70" dirty="0">
                <a:solidFill>
                  <a:srgbClr val="4D9CD6"/>
                </a:solidFill>
                <a:latin typeface="Arial"/>
                <a:cs typeface="Arial"/>
              </a:rPr>
              <a:t>system </a:t>
            </a:r>
            <a:r>
              <a:rPr lang="en-GB" sz="2000" i="1" spc="-15" dirty="0">
                <a:solidFill>
                  <a:srgbClr val="4D9CD6"/>
                </a:solidFill>
                <a:latin typeface="Arial"/>
                <a:cs typeface="Arial"/>
              </a:rPr>
              <a:t>libraries </a:t>
            </a:r>
            <a:r>
              <a:rPr lang="en-GB" sz="2000" i="1" spc="-105" dirty="0">
                <a:solidFill>
                  <a:srgbClr val="4D9CD6"/>
                </a:solidFill>
                <a:latin typeface="Arial"/>
                <a:cs typeface="Arial"/>
              </a:rPr>
              <a:t>–  </a:t>
            </a:r>
            <a:r>
              <a:rPr lang="en-GB" sz="2000" i="1" spc="10" dirty="0">
                <a:solidFill>
                  <a:srgbClr val="4D9CD6"/>
                </a:solidFill>
                <a:latin typeface="Arial"/>
                <a:cs typeface="Arial"/>
              </a:rPr>
              <a:t>anything </a:t>
            </a:r>
            <a:r>
              <a:rPr lang="en-GB" sz="2000" i="1" spc="-20" dirty="0">
                <a:solidFill>
                  <a:srgbClr val="4D9CD6"/>
                </a:solidFill>
                <a:latin typeface="Arial"/>
                <a:cs typeface="Arial"/>
              </a:rPr>
              <a:t>you </a:t>
            </a:r>
            <a:r>
              <a:rPr lang="en-GB" sz="2000" i="1" spc="-50" dirty="0">
                <a:solidFill>
                  <a:srgbClr val="4D9CD6"/>
                </a:solidFill>
                <a:latin typeface="Arial"/>
                <a:cs typeface="Arial"/>
              </a:rPr>
              <a:t>can </a:t>
            </a:r>
            <a:r>
              <a:rPr lang="en-GB" sz="2000" i="1" spc="5" dirty="0">
                <a:solidFill>
                  <a:srgbClr val="4D9CD6"/>
                </a:solidFill>
                <a:latin typeface="Arial"/>
                <a:cs typeface="Arial"/>
              </a:rPr>
              <a:t>install </a:t>
            </a:r>
            <a:r>
              <a:rPr lang="en-GB" sz="2000" i="1" spc="-20" dirty="0">
                <a:solidFill>
                  <a:srgbClr val="4D9CD6"/>
                </a:solidFill>
                <a:latin typeface="Arial"/>
                <a:cs typeface="Arial"/>
              </a:rPr>
              <a:t>on </a:t>
            </a:r>
            <a:r>
              <a:rPr lang="en-GB" sz="2000" i="1" spc="-30" dirty="0">
                <a:solidFill>
                  <a:srgbClr val="4D9CD6"/>
                </a:solidFill>
                <a:latin typeface="Arial"/>
                <a:cs typeface="Arial"/>
              </a:rPr>
              <a:t>a </a:t>
            </a:r>
            <a:r>
              <a:rPr lang="en-GB" sz="2000" i="1" spc="-95" dirty="0">
                <a:solidFill>
                  <a:srgbClr val="4D9CD6"/>
                </a:solidFill>
                <a:latin typeface="Arial"/>
                <a:cs typeface="Arial"/>
              </a:rPr>
              <a:t>server. </a:t>
            </a:r>
            <a:r>
              <a:rPr lang="en-GB" sz="2000" i="1" spc="-70" dirty="0">
                <a:solidFill>
                  <a:srgbClr val="4D9CD6"/>
                </a:solidFill>
                <a:latin typeface="Arial"/>
                <a:cs typeface="Arial"/>
              </a:rPr>
              <a:t>This  </a:t>
            </a:r>
            <a:r>
              <a:rPr lang="en-GB" sz="2000" i="1" spc="-45" dirty="0">
                <a:solidFill>
                  <a:srgbClr val="4D9CD6"/>
                </a:solidFill>
                <a:latin typeface="Arial"/>
                <a:cs typeface="Arial"/>
              </a:rPr>
              <a:t>guarantees </a:t>
            </a:r>
            <a:r>
              <a:rPr lang="en-GB" sz="2000" i="1" spc="30" dirty="0">
                <a:solidFill>
                  <a:srgbClr val="4D9CD6"/>
                </a:solidFill>
                <a:latin typeface="Arial"/>
                <a:cs typeface="Arial"/>
              </a:rPr>
              <a:t>that </a:t>
            </a:r>
            <a:r>
              <a:rPr lang="en-GB" sz="2000" i="1" spc="70" dirty="0">
                <a:solidFill>
                  <a:srgbClr val="4D9CD6"/>
                </a:solidFill>
                <a:latin typeface="Arial"/>
                <a:cs typeface="Arial"/>
              </a:rPr>
              <a:t>it </a:t>
            </a:r>
            <a:r>
              <a:rPr lang="en-GB" sz="2000" i="1" spc="45" dirty="0">
                <a:solidFill>
                  <a:srgbClr val="4D9CD6"/>
                </a:solidFill>
                <a:latin typeface="Arial"/>
                <a:cs typeface="Arial"/>
              </a:rPr>
              <a:t>will </a:t>
            </a:r>
            <a:r>
              <a:rPr lang="en-GB" sz="2000" i="1" spc="-35" dirty="0">
                <a:solidFill>
                  <a:srgbClr val="4D9CD6"/>
                </a:solidFill>
                <a:latin typeface="Arial"/>
                <a:cs typeface="Arial"/>
              </a:rPr>
              <a:t>always </a:t>
            </a:r>
            <a:r>
              <a:rPr lang="en-GB" sz="2000" i="1" spc="15" dirty="0">
                <a:solidFill>
                  <a:srgbClr val="4D9CD6"/>
                </a:solidFill>
                <a:latin typeface="Arial"/>
                <a:cs typeface="Arial"/>
              </a:rPr>
              <a:t>run </a:t>
            </a:r>
            <a:r>
              <a:rPr lang="en-GB" sz="2000" i="1" spc="-20" dirty="0">
                <a:solidFill>
                  <a:srgbClr val="4D9CD6"/>
                </a:solidFill>
                <a:latin typeface="Arial"/>
                <a:cs typeface="Arial"/>
              </a:rPr>
              <a:t>the </a:t>
            </a:r>
            <a:r>
              <a:rPr lang="en-GB" sz="2000" i="1" spc="-85" dirty="0">
                <a:solidFill>
                  <a:srgbClr val="4D9CD6"/>
                </a:solidFill>
                <a:latin typeface="Arial"/>
                <a:cs typeface="Arial"/>
              </a:rPr>
              <a:t>same,  </a:t>
            </a:r>
            <a:r>
              <a:rPr lang="en-GB" sz="2000" i="1" spc="-60" dirty="0">
                <a:solidFill>
                  <a:srgbClr val="4D9CD6"/>
                </a:solidFill>
                <a:latin typeface="Arial"/>
                <a:cs typeface="Arial"/>
              </a:rPr>
              <a:t>regardless </a:t>
            </a:r>
            <a:r>
              <a:rPr lang="en-GB" sz="2000" i="1" spc="-25" dirty="0">
                <a:solidFill>
                  <a:srgbClr val="4D9CD6"/>
                </a:solidFill>
                <a:latin typeface="Arial"/>
                <a:cs typeface="Arial"/>
              </a:rPr>
              <a:t>of </a:t>
            </a:r>
            <a:r>
              <a:rPr lang="en-GB" sz="2000" i="1" spc="-20" dirty="0">
                <a:solidFill>
                  <a:srgbClr val="4D9CD6"/>
                </a:solidFill>
                <a:latin typeface="Arial"/>
                <a:cs typeface="Arial"/>
              </a:rPr>
              <a:t>the </a:t>
            </a:r>
            <a:r>
              <a:rPr lang="en-GB" sz="2000" i="1" spc="-15" dirty="0">
                <a:solidFill>
                  <a:srgbClr val="4D9CD6"/>
                </a:solidFill>
                <a:latin typeface="Arial"/>
                <a:cs typeface="Arial"/>
              </a:rPr>
              <a:t>environment </a:t>
            </a:r>
            <a:r>
              <a:rPr lang="en-GB" sz="2000" i="1" spc="70" dirty="0">
                <a:solidFill>
                  <a:srgbClr val="4D9CD6"/>
                </a:solidFill>
                <a:latin typeface="Arial"/>
                <a:cs typeface="Arial"/>
              </a:rPr>
              <a:t>it </a:t>
            </a:r>
            <a:r>
              <a:rPr lang="en-GB" sz="2000" i="1" spc="-65" dirty="0">
                <a:solidFill>
                  <a:srgbClr val="4D9CD6"/>
                </a:solidFill>
                <a:latin typeface="Arial"/>
                <a:cs typeface="Arial"/>
              </a:rPr>
              <a:t>is </a:t>
            </a:r>
            <a:r>
              <a:rPr lang="en-GB" sz="2000" i="1" spc="15" dirty="0">
                <a:solidFill>
                  <a:srgbClr val="4D9CD6"/>
                </a:solidFill>
                <a:latin typeface="Arial"/>
                <a:cs typeface="Arial"/>
              </a:rPr>
              <a:t>running</a:t>
            </a:r>
            <a:r>
              <a:rPr lang="en-GB" sz="2000" i="1" spc="90" dirty="0">
                <a:solidFill>
                  <a:srgbClr val="4D9CD6"/>
                </a:solidFill>
                <a:latin typeface="Arial"/>
                <a:cs typeface="Arial"/>
              </a:rPr>
              <a:t> </a:t>
            </a:r>
            <a:r>
              <a:rPr lang="en-GB" sz="2000" i="1" spc="35" dirty="0">
                <a:solidFill>
                  <a:srgbClr val="4D9CD6"/>
                </a:solidFill>
                <a:latin typeface="Arial"/>
                <a:cs typeface="Arial"/>
              </a:rPr>
              <a:t>in</a:t>
            </a:r>
            <a:r>
              <a:rPr lang="en-US" sz="2000" dirty="0">
                <a:solidFill>
                  <a:srgbClr val="4D9CD7"/>
                </a:solidFill>
              </a:rPr>
              <a:t>”</a:t>
            </a:r>
          </a:p>
          <a:p>
            <a:r>
              <a:rPr lang="en-US" dirty="0">
                <a:solidFill>
                  <a:srgbClr val="002060"/>
                </a:solidFill>
              </a:rPr>
              <a:t>Support Natively in Azure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https://docs.docker.com/docker-for-azure/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074" name="Picture 2" descr="Image result for docker">
            <a:extLst>
              <a:ext uri="{FF2B5EF4-FFF2-40B4-BE49-F238E27FC236}">
                <a16:creationId xmlns:a16="http://schemas.microsoft.com/office/drawing/2014/main" xmlns="" id="{B7F16C88-3395-4184-B19E-5B19E0A1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40" y="1972469"/>
            <a:ext cx="48768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69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E82365-6045-4BF3-9BA1-05CFF392858A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F0A755-99FF-4B1A-9C0D-DB5CACD1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Docker Architecture </a:t>
            </a:r>
          </a:p>
        </p:txBody>
      </p:sp>
      <p:sp>
        <p:nvSpPr>
          <p:cNvPr id="9" name="AutoShape 8" descr="Image result">
            <a:extLst>
              <a:ext uri="{FF2B5EF4-FFF2-40B4-BE49-F238E27FC236}">
                <a16:creationId xmlns:a16="http://schemas.microsoft.com/office/drawing/2014/main" xmlns="" id="{E08453F1-A934-4930-858F-292D072456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B9BE438-1DE4-4103-9F53-B00265A94B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0"/>
          <a:stretch/>
        </p:blipFill>
        <p:spPr>
          <a:xfrm>
            <a:off x="1569720" y="1797368"/>
            <a:ext cx="9052560" cy="50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6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F8B474F-9D12-4866-AF0C-CEDA9C3AA772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Docker CLI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10E6BF-9225-41C4-A67D-682C70462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7536"/>
            <a:ext cx="10668000" cy="4351338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Command-line interface for Docker, available for Linux, OS X,  and Windows (available separately or as part of Docker Toolbox)</a:t>
            </a:r>
          </a:p>
          <a:p>
            <a:endParaRPr 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9E84D71A-1692-4FDC-B963-23B99687DC01}"/>
              </a:ext>
            </a:extLst>
          </p:cNvPr>
          <p:cNvSpPr/>
          <p:nvPr/>
        </p:nvSpPr>
        <p:spPr>
          <a:xfrm>
            <a:off x="2958084" y="3312287"/>
            <a:ext cx="6275832" cy="3180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79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Running a Container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3600" b="1" dirty="0">
                <a:solidFill>
                  <a:srgbClr val="002060"/>
                </a:solidFill>
                <a:latin typeface="Courier New"/>
                <a:cs typeface="Courier New"/>
              </a:rPr>
              <a:t>docker run -i </a:t>
            </a:r>
            <a:r>
              <a:rPr lang="de-DE" sz="3600" b="1" spc="5" dirty="0">
                <a:solidFill>
                  <a:srgbClr val="002060"/>
                </a:solidFill>
                <a:latin typeface="Courier New"/>
                <a:cs typeface="Courier New"/>
              </a:rPr>
              <a:t>-t </a:t>
            </a:r>
            <a:r>
              <a:rPr lang="de-DE" sz="3600" b="1" spc="-5" dirty="0">
                <a:solidFill>
                  <a:srgbClr val="002060"/>
                </a:solidFill>
                <a:latin typeface="Courier New"/>
                <a:cs typeface="Courier New"/>
              </a:rPr>
              <a:t>ubuntu</a:t>
            </a:r>
            <a:r>
              <a:rPr lang="de-DE" sz="3600" b="1" spc="-1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de-DE" sz="3600" b="1" spc="-5" dirty="0">
                <a:solidFill>
                  <a:srgbClr val="002060"/>
                </a:solidFill>
                <a:latin typeface="Courier New"/>
                <a:cs typeface="Courier New"/>
              </a:rPr>
              <a:t>/bin/bash</a:t>
            </a: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>
                <a:solidFill>
                  <a:srgbClr val="002060"/>
                </a:solidFill>
              </a:rPr>
              <a:t>docker     - Docker CLI Command </a:t>
            </a:r>
          </a:p>
          <a:p>
            <a:pPr lvl="1"/>
            <a:r>
              <a:rPr lang="de-DE" dirty="0">
                <a:solidFill>
                  <a:srgbClr val="002060"/>
                </a:solidFill>
              </a:rPr>
              <a:t>run -i –t  - Run Container with interactive terminal  </a:t>
            </a:r>
          </a:p>
          <a:p>
            <a:pPr lvl="1"/>
            <a:r>
              <a:rPr lang="de-DE" dirty="0">
                <a:solidFill>
                  <a:srgbClr val="002060"/>
                </a:solidFill>
              </a:rPr>
              <a:t>ubuntu     - Pull Ubuntu image from Docker hub or local registry </a:t>
            </a:r>
          </a:p>
          <a:p>
            <a:pPr lvl="1"/>
            <a:r>
              <a:rPr lang="de-DE" dirty="0">
                <a:solidFill>
                  <a:srgbClr val="002060"/>
                </a:solidFill>
              </a:rPr>
              <a:t>/bin/bash  - Command to execute in the container </a:t>
            </a:r>
          </a:p>
        </p:txBody>
      </p:sp>
    </p:spTree>
    <p:extLst>
      <p:ext uri="{BB962C8B-B14F-4D97-AF65-F5344CB8AC3E}">
        <p14:creationId xmlns:p14="http://schemas.microsoft.com/office/powerpoint/2010/main" val="25997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Common Docker CLI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docker run - Use an image to run a container  </a:t>
            </a:r>
          </a:p>
          <a:p>
            <a:r>
              <a:rPr lang="en-US" dirty="0">
                <a:solidFill>
                  <a:srgbClr val="002060"/>
                </a:solidFill>
              </a:rPr>
              <a:t>docker pull - Pull an image from a registry  </a:t>
            </a:r>
          </a:p>
          <a:p>
            <a:r>
              <a:rPr lang="en-US" dirty="0">
                <a:solidFill>
                  <a:srgbClr val="002060"/>
                </a:solidFill>
              </a:rPr>
              <a:t>docker build - Build a Docker image  </a:t>
            </a:r>
          </a:p>
          <a:p>
            <a:r>
              <a:rPr lang="en-US" dirty="0">
                <a:solidFill>
                  <a:srgbClr val="002060"/>
                </a:solidFill>
              </a:rPr>
              <a:t>docker images - List available Docker images  </a:t>
            </a:r>
          </a:p>
          <a:p>
            <a:r>
              <a:rPr lang="en-US" dirty="0">
                <a:solidFill>
                  <a:srgbClr val="002060"/>
                </a:solidFill>
              </a:rPr>
              <a:t>docker </a:t>
            </a:r>
            <a:r>
              <a:rPr lang="en-US" dirty="0" err="1">
                <a:solidFill>
                  <a:srgbClr val="002060"/>
                </a:solidFill>
              </a:rPr>
              <a:t>ps</a:t>
            </a:r>
            <a:r>
              <a:rPr lang="en-US" dirty="0">
                <a:solidFill>
                  <a:srgbClr val="002060"/>
                </a:solidFill>
              </a:rPr>
              <a:t> - List running Docker containers</a:t>
            </a:r>
          </a:p>
          <a:p>
            <a:r>
              <a:rPr lang="en-US" dirty="0">
                <a:solidFill>
                  <a:srgbClr val="002060"/>
                </a:solidFill>
              </a:rPr>
              <a:t>docker exec - Execute a command in a container</a:t>
            </a:r>
          </a:p>
          <a:p>
            <a:r>
              <a:rPr lang="en-US" dirty="0">
                <a:solidFill>
                  <a:srgbClr val="002060"/>
                </a:solidFill>
              </a:rPr>
              <a:t>docker stop - Stop a running container</a:t>
            </a:r>
          </a:p>
        </p:txBody>
      </p:sp>
    </p:spTree>
    <p:extLst>
      <p:ext uri="{BB962C8B-B14F-4D97-AF65-F5344CB8AC3E}">
        <p14:creationId xmlns:p14="http://schemas.microsoft.com/office/powerpoint/2010/main" val="2573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Container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pPr marL="2413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endParaRPr lang="en-GB" dirty="0">
              <a:solidFill>
                <a:srgbClr val="002060"/>
              </a:solidFill>
            </a:endParaRPr>
          </a:p>
          <a:p>
            <a:pPr marL="2413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dirty="0">
                <a:solidFill>
                  <a:srgbClr val="002060"/>
                </a:solidFill>
              </a:rPr>
              <a:t>Provides robust, ready-to-use Docker hosting environment</a:t>
            </a:r>
          </a:p>
          <a:p>
            <a:pPr marL="2413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dirty="0">
                <a:solidFill>
                  <a:srgbClr val="002060"/>
                </a:solidFill>
              </a:rPr>
              <a:t>Uses open-source orchestration tools (DC/OS and Swarm)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E561C4F1-B416-48E4-AD5E-FA0B99CB14ED}"/>
              </a:ext>
            </a:extLst>
          </p:cNvPr>
          <p:cNvSpPr/>
          <p:nvPr/>
        </p:nvSpPr>
        <p:spPr>
          <a:xfrm>
            <a:off x="3002280" y="3548532"/>
            <a:ext cx="5836920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335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LOR TEMPLATE">
  <a:themeElements>
    <a:clrScheme name="Custom 2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0078D7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40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886</Words>
  <Application>Microsoft Macintosh PowerPoint</Application>
  <PresentationFormat>Widescreen</PresentationFormat>
  <Paragraphs>102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Calibri Light</vt:lpstr>
      <vt:lpstr>Courier New</vt:lpstr>
      <vt:lpstr>Segoe UI</vt:lpstr>
      <vt:lpstr>Segoe UI Light</vt:lpstr>
      <vt:lpstr>Arial</vt:lpstr>
      <vt:lpstr>Office Theme</vt:lpstr>
      <vt:lpstr>2_COLOR TEMPLATE</vt:lpstr>
      <vt:lpstr>1_Office Theme</vt:lpstr>
      <vt:lpstr>Containers on Azure  </vt:lpstr>
      <vt:lpstr>Agneda:</vt:lpstr>
      <vt:lpstr>Containers</vt:lpstr>
      <vt:lpstr>Dockers</vt:lpstr>
      <vt:lpstr>Docker Architecture </vt:lpstr>
      <vt:lpstr>Docker CLI </vt:lpstr>
      <vt:lpstr>Running a Container</vt:lpstr>
      <vt:lpstr>Common Docker CLI Commands</vt:lpstr>
      <vt:lpstr>Azure Container Service</vt:lpstr>
      <vt:lpstr>Container Orchestration</vt:lpstr>
      <vt:lpstr>Container Clusters</vt:lpstr>
      <vt:lpstr>Kubernetes</vt:lpstr>
      <vt:lpstr>DC/OS</vt:lpstr>
      <vt:lpstr>Docker Swarm</vt:lpstr>
      <vt:lpstr>Lifecycle management of Containerized Applications</vt:lpstr>
      <vt:lpstr>Customer Stories</vt:lpstr>
      <vt:lpstr>PowerPoint Presentation</vt:lpstr>
      <vt:lpstr>Customer profile</vt:lpstr>
      <vt:lpstr>Business goal</vt:lpstr>
      <vt:lpstr>Tactics</vt:lpstr>
      <vt:lpstr>Results</vt:lpstr>
      <vt:lpstr>Software and Services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Mohammed Ramees P</dc:creator>
  <cp:lastModifiedBy>Microsoft Office User</cp:lastModifiedBy>
  <cp:revision>58</cp:revision>
  <dcterms:created xsi:type="dcterms:W3CDTF">2018-04-28T09:02:50Z</dcterms:created>
  <dcterms:modified xsi:type="dcterms:W3CDTF">2018-05-03T08:58:25Z</dcterms:modified>
</cp:coreProperties>
</file>